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46"/>
  </p:notesMasterIdLst>
  <p:handoutMasterIdLst>
    <p:handoutMasterId r:id="rId47"/>
  </p:handoutMasterIdLst>
  <p:sldIdLst>
    <p:sldId id="324" r:id="rId2"/>
    <p:sldId id="345" r:id="rId3"/>
    <p:sldId id="301" r:id="rId4"/>
    <p:sldId id="370" r:id="rId5"/>
    <p:sldId id="302" r:id="rId6"/>
    <p:sldId id="362" r:id="rId7"/>
    <p:sldId id="359" r:id="rId8"/>
    <p:sldId id="325" r:id="rId9"/>
    <p:sldId id="360" r:id="rId10"/>
    <p:sldId id="354" r:id="rId11"/>
    <p:sldId id="335" r:id="rId12"/>
    <p:sldId id="334" r:id="rId13"/>
    <p:sldId id="327" r:id="rId14"/>
    <p:sldId id="355" r:id="rId15"/>
    <p:sldId id="351" r:id="rId16"/>
    <p:sldId id="329" r:id="rId17"/>
    <p:sldId id="330" r:id="rId18"/>
    <p:sldId id="363" r:id="rId19"/>
    <p:sldId id="368" r:id="rId20"/>
    <p:sldId id="369" r:id="rId21"/>
    <p:sldId id="356" r:id="rId22"/>
    <p:sldId id="352" r:id="rId23"/>
    <p:sldId id="340" r:id="rId24"/>
    <p:sldId id="341" r:id="rId25"/>
    <p:sldId id="364" r:id="rId26"/>
    <p:sldId id="357" r:id="rId27"/>
    <p:sldId id="365" r:id="rId28"/>
    <p:sldId id="347" r:id="rId29"/>
    <p:sldId id="348" r:id="rId30"/>
    <p:sldId id="349" r:id="rId31"/>
    <p:sldId id="350" r:id="rId32"/>
    <p:sldId id="336" r:id="rId33"/>
    <p:sldId id="366" r:id="rId34"/>
    <p:sldId id="337" r:id="rId35"/>
    <p:sldId id="358" r:id="rId36"/>
    <p:sldId id="333" r:id="rId37"/>
    <p:sldId id="328" r:id="rId38"/>
    <p:sldId id="343" r:id="rId39"/>
    <p:sldId id="342" r:id="rId40"/>
    <p:sldId id="344" r:id="rId41"/>
    <p:sldId id="371" r:id="rId42"/>
    <p:sldId id="361" r:id="rId43"/>
    <p:sldId id="346" r:id="rId44"/>
    <p:sldId id="331" r:id="rId4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0000FF"/>
    <a:srgbClr val="CCECFF"/>
    <a:srgbClr val="CCFFCC"/>
    <a:srgbClr val="FF9999"/>
    <a:srgbClr val="FFFF00"/>
    <a:srgbClr val="99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40" autoAdjust="0"/>
    <p:restoredTop sz="62685" autoAdjust="0"/>
  </p:normalViewPr>
  <p:slideViewPr>
    <p:cSldViewPr>
      <p:cViewPr varScale="1">
        <p:scale>
          <a:sx n="112" d="100"/>
          <a:sy n="112" d="100"/>
        </p:scale>
        <p:origin x="-85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1440" y="-96"/>
      </p:cViewPr>
      <p:guideLst>
        <p:guide orient="horz" pos="3024"/>
        <p:guide pos="2304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t" anchorCtr="0" compatLnSpc="1">
            <a:prstTxWarp prst="textNoShape">
              <a:avLst/>
            </a:prstTxWarp>
          </a:bodyPr>
          <a:lstStyle>
            <a:lvl1pPr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2631" y="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t" anchorCtr="0" compatLnSpc="1">
            <a:prstTxWarp prst="textNoShape">
              <a:avLst/>
            </a:prstTxWarp>
          </a:bodyPr>
          <a:lstStyle>
            <a:lvl1pPr algn="r"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11955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b" anchorCtr="0" compatLnSpc="1">
            <a:prstTxWarp prst="textNoShape">
              <a:avLst/>
            </a:prstTxWarp>
          </a:bodyPr>
          <a:lstStyle>
            <a:lvl1pPr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b" anchorCtr="0" compatLnSpc="1">
            <a:prstTxWarp prst="textNoShape">
              <a:avLst/>
            </a:prstTxWarp>
          </a:bodyPr>
          <a:lstStyle>
            <a:lvl1pPr algn="r"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F819AA-0E20-416F-8A7E-8AB6375A41C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421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t" anchorCtr="0" compatLnSpc="1">
            <a:prstTxWarp prst="textNoShape">
              <a:avLst/>
            </a:prstTxWarp>
          </a:bodyPr>
          <a:lstStyle>
            <a:lvl1pPr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2631" y="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t" anchorCtr="0" compatLnSpc="1">
            <a:prstTxWarp prst="textNoShape">
              <a:avLst/>
            </a:prstTxWarp>
          </a:bodyPr>
          <a:lstStyle>
            <a:lvl1pPr algn="r"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29931" y="4558981"/>
            <a:ext cx="5855341" cy="4322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1955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b" anchorCtr="0" compatLnSpc="1">
            <a:prstTxWarp prst="textNoShape">
              <a:avLst/>
            </a:prstTxWarp>
          </a:bodyPr>
          <a:lstStyle>
            <a:lvl1pPr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93" tIns="48047" rIns="96093" bIns="48047" numCol="1" anchor="b" anchorCtr="0" compatLnSpc="1">
            <a:prstTxWarp prst="textNoShape">
              <a:avLst/>
            </a:prstTxWarp>
          </a:bodyPr>
          <a:lstStyle>
            <a:lvl1pPr algn="r" defTabSz="960339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073649-6FE5-4F6C-9B6A-DCE811EF852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4310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EA55B3-9058-4DE5-8E39-AB509AF0768D}" type="slidenum">
              <a:rPr lang="en-US" altLang="en-US" sz="1300"/>
              <a:pPr eaLnBrk="1" hangingPunct="1"/>
              <a:t>1</a:t>
            </a:fld>
            <a:endParaRPr lang="en-US" altLang="en-US" sz="13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i="1">
                <a:latin typeface="Arial" charset="0"/>
                <a:cs typeface="Arial" charset="0"/>
              </a:rPr>
              <a:t>Coordinateur du programme</a:t>
            </a:r>
            <a:r>
              <a:rPr lang="en-US" altLang="en-US">
                <a:latin typeface="Arial" charset="0"/>
                <a:cs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i="1">
                <a:latin typeface="Arial" charset="0"/>
                <a:cs typeface="Arial" charset="0"/>
              </a:rPr>
              <a:t>Program Coordinator</a:t>
            </a:r>
            <a:r>
              <a:rPr lang="en-US" altLang="en-US"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6156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F5B4D7-0C04-4318-BFF6-0B76022FEE90}" type="slidenum">
              <a:rPr lang="en-US" altLang="en-US" sz="1300"/>
              <a:pPr eaLnBrk="1" hangingPunct="1"/>
              <a:t>3</a:t>
            </a:fld>
            <a:endParaRPr lang="en-US" altLang="en-US" sz="130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102" tIns="48551" rIns="97102" bIns="48551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198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2FFCC87-9FBD-4F92-9AA3-1AE1E6FAC1FE}" type="slidenum">
              <a:rPr lang="en-US" altLang="en-US" sz="1300"/>
              <a:pPr eaLnBrk="1" hangingPunct="1"/>
              <a:t>5</a:t>
            </a:fld>
            <a:endParaRPr lang="en-US" altLang="en-US" sz="13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102" tIns="48551" rIns="97102" bIns="48551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375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4F2E7B-A589-4D5F-8712-D876F43E0D24}" type="slidenum">
              <a:rPr lang="en-US" altLang="en-US" sz="1300"/>
              <a:pPr eaLnBrk="1" hangingPunct="1"/>
              <a:t>8</a:t>
            </a:fld>
            <a:endParaRPr lang="en-US" altLang="en-US" sz="130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102" tIns="48551" rIns="97102" bIns="48551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259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27C8E5-D889-4DCC-89C3-192F598FC342}" type="slidenum">
              <a:rPr lang="en-US" altLang="en-US" sz="1300"/>
              <a:pPr eaLnBrk="1" hangingPunct="1"/>
              <a:t>13</a:t>
            </a:fld>
            <a:endParaRPr lang="en-US" altLang="en-US" sz="130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957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3" tIns="48047" rIns="96093" bIns="48047" anchor="b"/>
          <a:lstStyle>
            <a:lvl1pPr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1724351B-5E2D-42E2-B9C9-D8EE347EF822}" type="slidenum">
              <a:rPr lang="en-US" altLang="en-US" sz="1300"/>
              <a:pPr algn="r" eaLnBrk="1" hangingPunct="1"/>
              <a:t>23</a:t>
            </a:fld>
            <a:endParaRPr lang="en-US" altLang="en-US" sz="130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005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3" tIns="48047" rIns="96093" bIns="48047" anchor="b"/>
          <a:lstStyle>
            <a:lvl1pPr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400143DD-3688-4D71-802A-E4C5A3F9B744}" type="slidenum">
              <a:rPr lang="en-US" altLang="en-US" sz="1300"/>
              <a:pPr algn="r" eaLnBrk="1" hangingPunct="1"/>
              <a:t>24</a:t>
            </a:fld>
            <a:endParaRPr lang="en-US" altLang="en-US" sz="13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116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416AE6-8C00-4DEF-8845-3EC9498CB6AB}" type="slidenum">
              <a:rPr lang="en-US" altLang="en-US" sz="1300"/>
              <a:pPr eaLnBrk="1" hangingPunct="1"/>
              <a:t>28</a:t>
            </a:fld>
            <a:endParaRPr lang="en-US" altLang="en-US" sz="130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878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54340F-3937-4CD0-8061-E97083AF6AE4}" type="slidenum">
              <a:rPr lang="en-US" altLang="en-US" sz="1300"/>
              <a:pPr eaLnBrk="1" hangingPunct="1"/>
              <a:t>29</a:t>
            </a:fld>
            <a:endParaRPr lang="en-US" altLang="en-US" sz="13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6118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3AF777-4467-4F0F-968D-72ED8E1C0340}" type="slidenum">
              <a:rPr lang="en-US" altLang="en-US" sz="1300"/>
              <a:pPr eaLnBrk="1" hangingPunct="1"/>
              <a:t>30</a:t>
            </a:fld>
            <a:endParaRPr lang="en-US" altLang="en-US" sz="130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7791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DBC350-3A34-4665-A6A0-DB4D615E1721}" type="slidenum">
              <a:rPr lang="en-US" altLang="en-US" sz="1300"/>
              <a:pPr eaLnBrk="1" hangingPunct="1"/>
              <a:t>31</a:t>
            </a:fld>
            <a:endParaRPr lang="en-US" altLang="en-US" sz="13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922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3" tIns="48047" rIns="96093" bIns="48047" anchor="b"/>
          <a:lstStyle>
            <a:lvl1pPr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D68934C4-F688-4AF4-A357-23874CB39602}" type="slidenum">
              <a:rPr lang="en-US" altLang="en-US" sz="1300"/>
              <a:pPr algn="r" eaLnBrk="1" hangingPunct="1"/>
              <a:t>36</a:t>
            </a:fld>
            <a:endParaRPr lang="en-US" altLang="en-US" sz="13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2997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4064" indent="-286179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4715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2600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60486" indent="-228943" defTabSz="96028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8372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6258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34144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92029" indent="-228943" defTabSz="96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958905-5A9A-491B-82B3-11C151783BC9}" type="slidenum">
              <a:rPr lang="en-US" altLang="en-US" sz="1300"/>
              <a:pPr eaLnBrk="1" hangingPunct="1"/>
              <a:t>37</a:t>
            </a:fld>
            <a:endParaRPr lang="en-US" altLang="en-US" sz="13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0293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4142631" y="9119551"/>
            <a:ext cx="317098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3" tIns="48047" rIns="96093" bIns="48047" anchor="b"/>
          <a:lstStyle>
            <a:lvl1pPr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588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545C5513-EEAD-4708-A179-4FC8C1AC9FB9}" type="slidenum">
              <a:rPr lang="en-US" altLang="en-US" sz="1300"/>
              <a:pPr algn="r" eaLnBrk="1" hangingPunct="1"/>
              <a:t>39</a:t>
            </a:fld>
            <a:endParaRPr lang="en-US" altLang="en-US" sz="130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 w="12700"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831" y="4560571"/>
            <a:ext cx="5365540" cy="4320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092" tIns="48546" rIns="97092" bIns="48546"/>
          <a:lstStyle/>
          <a:p>
            <a:pPr eaLnBrk="1" hangingPunct="1"/>
            <a:endParaRPr lang="en-CA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838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54" name="Rectangle 22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5181600" cy="20574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48855" name="Rectangle 2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810000"/>
            <a:ext cx="5181600" cy="1524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15545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13772-3BDD-4C6B-AA00-17B33312DA2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64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4C626-83BF-47D0-B6A9-D635ECA093F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1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7E10F-9DC4-4AB3-8CF2-72AD05BA1D3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3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89AF7-D28E-40A2-B23D-E9725EEAE03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842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685FA-1CF1-4567-B4A9-CFEAD7CE37B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719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11277-3D48-4444-BECA-A8CC9AE4B9E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469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94D29-2061-4A61-A044-D8645B9C003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6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A336F-BE09-4DEB-8F18-8576F77265B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20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8088D-DABF-4901-A70F-D9CECF074ED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707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34BAE-CC0E-47ED-9B78-A684DEEAA7C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680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CA" noProof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BF266-04A2-493E-BC64-B092C7A06F0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315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588F8-305E-4709-A818-D0D72AD2418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620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8A786E3-4338-4A6C-9B5F-4A70B0F3FA4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  <p:sp>
        <p:nvSpPr>
          <p:cNvPr id="102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782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31" name="Picture 19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2" name="Group 4"/>
          <p:cNvGrpSpPr>
            <a:grpSpLocks/>
          </p:cNvGrpSpPr>
          <p:nvPr/>
        </p:nvGrpSpPr>
        <p:grpSpPr bwMode="auto">
          <a:xfrm>
            <a:off x="0" y="0"/>
            <a:ext cx="6400800" cy="762000"/>
            <a:chOff x="0" y="0"/>
            <a:chExt cx="5760" cy="344"/>
          </a:xfrm>
        </p:grpSpPr>
        <p:sp>
          <p:nvSpPr>
            <p:cNvPr id="103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rgbClr val="CC3300">
                    <a:alpha val="60001"/>
                  </a:srgb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noProof="1">
                <a:latin typeface="Times New Roman" pitchFamily="18" charset="0"/>
              </a:endParaRPr>
            </a:p>
          </p:txBody>
        </p:sp>
        <p:sp>
          <p:nvSpPr>
            <p:cNvPr id="1035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rgbClr val="CC3300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noProof="1">
                <a:latin typeface="Times New Roman" pitchFamily="18" charset="0"/>
              </a:endParaRPr>
            </a:p>
          </p:txBody>
        </p:sp>
        <p:sp>
          <p:nvSpPr>
            <p:cNvPr id="1036" name="Rectangle 7"/>
            <p:cNvSpPr>
              <a:spLocks noChangeArrowheads="1"/>
            </p:cNvSpPr>
            <p:nvPr/>
          </p:nvSpPr>
          <p:spPr bwMode="auto">
            <a:xfrm>
              <a:off x="259" y="85"/>
              <a:ext cx="87" cy="89"/>
            </a:xfrm>
            <a:prstGeom prst="rect">
              <a:avLst/>
            </a:prstGeom>
            <a:solidFill>
              <a:srgbClr val="EF9B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hlink"/>
                </a:solidFill>
              </a:endParaRPr>
            </a:p>
          </p:txBody>
        </p:sp>
        <p:sp>
          <p:nvSpPr>
            <p:cNvPr id="1037" name="Rectangle 8"/>
            <p:cNvSpPr>
              <a:spLocks noChangeArrowheads="1"/>
            </p:cNvSpPr>
            <p:nvPr/>
          </p:nvSpPr>
          <p:spPr bwMode="auto">
            <a:xfrm>
              <a:off x="346" y="0"/>
              <a:ext cx="87" cy="87"/>
            </a:xfrm>
            <a:prstGeom prst="rect">
              <a:avLst/>
            </a:prstGeom>
            <a:solidFill>
              <a:srgbClr val="EF9B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hlink"/>
                </a:solidFill>
              </a:endParaRPr>
            </a:p>
          </p:txBody>
        </p:sp>
        <p:sp>
          <p:nvSpPr>
            <p:cNvPr id="1038" name="Rectangle 9"/>
            <p:cNvSpPr>
              <a:spLocks noChangeArrowheads="1"/>
            </p:cNvSpPr>
            <p:nvPr/>
          </p:nvSpPr>
          <p:spPr bwMode="auto">
            <a:xfrm>
              <a:off x="346" y="85"/>
              <a:ext cx="87" cy="89"/>
            </a:xfrm>
            <a:prstGeom prst="rect">
              <a:avLst/>
            </a:prstGeom>
            <a:solidFill>
              <a:srgbClr val="DF54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accent2"/>
                </a:solidFill>
              </a:endParaRPr>
            </a:p>
          </p:txBody>
        </p:sp>
        <p:sp>
          <p:nvSpPr>
            <p:cNvPr id="1039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rgbClr val="EF9B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hlink"/>
                </a:solidFill>
              </a:endParaRPr>
            </a:p>
          </p:txBody>
        </p:sp>
        <p:sp>
          <p:nvSpPr>
            <p:cNvPr id="1040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rgbClr val="EF9B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noProof="1">
                <a:latin typeface="Times New Roman" pitchFamily="18" charset="0"/>
              </a:endParaRPr>
            </a:p>
          </p:txBody>
        </p:sp>
        <p:sp>
          <p:nvSpPr>
            <p:cNvPr id="1041" name="Rectangle 12"/>
            <p:cNvSpPr>
              <a:spLocks noChangeArrowheads="1"/>
            </p:cNvSpPr>
            <p:nvPr/>
          </p:nvSpPr>
          <p:spPr bwMode="auto">
            <a:xfrm>
              <a:off x="259" y="171"/>
              <a:ext cx="87" cy="87"/>
            </a:xfrm>
            <a:prstGeom prst="rect">
              <a:avLst/>
            </a:prstGeom>
            <a:solidFill>
              <a:srgbClr val="DF54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accent2"/>
                </a:solidFill>
              </a:endParaRPr>
            </a:p>
          </p:txBody>
        </p:sp>
        <p:sp>
          <p:nvSpPr>
            <p:cNvPr id="1042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DF54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800" noProof="1">
                <a:solidFill>
                  <a:schemeClr val="accent2"/>
                </a:solidFill>
              </a:endParaRPr>
            </a:p>
          </p:txBody>
        </p:sp>
      </p:grpSp>
      <p:sp>
        <p:nvSpPr>
          <p:cNvPr id="1033" name="Text Box 20"/>
          <p:cNvSpPr txBox="1">
            <a:spLocks noChangeArrowheads="1"/>
          </p:cNvSpPr>
          <p:nvPr userDrawn="1"/>
        </p:nvSpPr>
        <p:spPr bwMode="auto">
          <a:xfrm>
            <a:off x="479425" y="193675"/>
            <a:ext cx="43781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1800" dirty="0" err="1"/>
              <a:t>CEG</a:t>
            </a:r>
            <a:r>
              <a:rPr lang="en-US" sz="1800" dirty="0"/>
              <a:t> </a:t>
            </a:r>
            <a:r>
              <a:rPr lang="en-US" sz="1800" dirty="0" smtClean="0"/>
              <a:t>2536 Architecture des </a:t>
            </a:r>
            <a:r>
              <a:rPr lang="en-US" sz="1800" dirty="0" err="1" smtClean="0"/>
              <a:t>Ordinateurs</a:t>
            </a:r>
            <a:r>
              <a:rPr lang="en-US" sz="1800" dirty="0" smtClean="0"/>
              <a:t> I</a:t>
            </a: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  <p:sldLayoutId id="2147483963" r:id="rId12"/>
    <p:sldLayoutId id="2147483964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AC2900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AC2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roza@EECS.uOttawa.c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a/url?sa=i&amp;rct=j&amp;q=&amp;esrc=s&amp;source=images&amp;cd=&amp;cad=rja&amp;uact=8&amp;docid=RCbD8gxGgh8IjM&amp;tbnid=j80LrPOJ0OimAM:&amp;ved=0CAcQjRw&amp;url=http://www.nzdl.org/gsdlmod?e%3Dd-00000-00---off-0gtz--00-0----0-10-0---0---0direct-10---4-------0-1l--11-en-50---20-about---00-0-1-00-0-0-11-1-0utfZz-8-10%26a%3Dd%26cl%3DCL1.3%26d%3DHASH01bfa821af920541897c1078.13.1.3&amp;ei=go0bVJrHHYaYyASD2oDIDA&amp;bvm=bv.75774317,d.aWw&amp;psig=AFQjCNHk7uedZjD-ZctL84iW_di5PmhR3w&amp;ust=141117820194938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.bin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3863" y="1066800"/>
            <a:ext cx="6221412" cy="4098925"/>
          </a:xfrm>
        </p:spPr>
        <p:txBody>
          <a:bodyPr/>
          <a:lstStyle/>
          <a:p>
            <a:pPr eaLnBrk="1" hangingPunct="1">
              <a:spcBef>
                <a:spcPct val="55000"/>
              </a:spcBef>
            </a:pPr>
            <a:r>
              <a:rPr lang="en-CA" altLang="en-US" dirty="0" err="1"/>
              <a:t>Composants</a:t>
            </a:r>
            <a:r>
              <a:rPr lang="en-CA" altLang="en-US" dirty="0"/>
              <a:t/>
            </a:r>
            <a:br>
              <a:rPr lang="en-CA" altLang="en-US" dirty="0"/>
            </a:br>
            <a:r>
              <a:rPr lang="en-CA" altLang="en-US" dirty="0" err="1"/>
              <a:t>Numériques</a:t>
            </a:r>
            <a:endParaRPr lang="en-CA" alt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93675" y="230188"/>
            <a:ext cx="62969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CA" altLang="en-US" sz="2400" dirty="0">
                <a:solidFill>
                  <a:srgbClr val="FFC000"/>
                </a:solidFill>
              </a:rPr>
              <a:t>Semaine 3 – </a:t>
            </a:r>
            <a:r>
              <a:rPr lang="en-CA" altLang="en-US" sz="2400" dirty="0" err="1">
                <a:solidFill>
                  <a:srgbClr val="FFC000"/>
                </a:solidFill>
              </a:rPr>
              <a:t>Cours</a:t>
            </a:r>
            <a:r>
              <a:rPr lang="en-CA" altLang="en-US" sz="2400" dirty="0">
                <a:solidFill>
                  <a:srgbClr val="FFC000"/>
                </a:solidFill>
              </a:rPr>
              <a:t> </a:t>
            </a:r>
            <a:r>
              <a:rPr lang="en-CA" altLang="en-US" sz="2400" dirty="0" smtClean="0">
                <a:solidFill>
                  <a:srgbClr val="FFC000"/>
                </a:solidFill>
              </a:rPr>
              <a:t>3.1– </a:t>
            </a:r>
            <a:r>
              <a:rPr lang="en-CA" altLang="en-US" sz="2400" dirty="0">
                <a:solidFill>
                  <a:srgbClr val="FFC000"/>
                </a:solidFill>
              </a:rPr>
              <a:t>21 </a:t>
            </a:r>
            <a:r>
              <a:rPr lang="en-CA" altLang="en-US" sz="2400" dirty="0" err="1">
                <a:solidFill>
                  <a:srgbClr val="FFC000"/>
                </a:solidFill>
              </a:rPr>
              <a:t>Septembre</a:t>
            </a:r>
            <a:r>
              <a:rPr lang="en-CA" altLang="en-US" sz="2400" dirty="0">
                <a:solidFill>
                  <a:srgbClr val="FFC000"/>
                </a:solidFill>
              </a:rPr>
              <a:t> 2017</a:t>
            </a:r>
            <a:endParaRPr lang="fr-CA" altLang="fr-FR" sz="2400" dirty="0">
              <a:solidFill>
                <a:srgbClr val="FFC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261820" y="4332140"/>
            <a:ext cx="2932112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None/>
              <a:defRPr sz="3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5563" eaLnBrk="1" hangingPunct="1">
              <a:lnSpc>
                <a:spcPct val="80000"/>
              </a:lnSpc>
            </a:pPr>
            <a:r>
              <a:rPr lang="en-CA" altLang="en-US" sz="2800" kern="0" dirty="0" smtClean="0">
                <a:solidFill>
                  <a:schemeClr val="bg1"/>
                </a:solidFill>
                <a:latin typeface="Times New Roman" pitchFamily="18" charset="0"/>
              </a:rPr>
              <a:t>Prof </a:t>
            </a:r>
            <a:r>
              <a:rPr lang="en-CA" altLang="en-US" sz="2800" kern="0" dirty="0" err="1" smtClean="0">
                <a:solidFill>
                  <a:schemeClr val="bg1"/>
                </a:solidFill>
                <a:latin typeface="Times New Roman" pitchFamily="18" charset="0"/>
              </a:rPr>
              <a:t>Voicu</a:t>
            </a:r>
            <a:r>
              <a:rPr lang="en-CA" altLang="en-US" sz="2800" kern="0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CA" altLang="en-US" sz="2800" kern="0" dirty="0" err="1" smtClean="0">
                <a:solidFill>
                  <a:schemeClr val="bg1"/>
                </a:solidFill>
                <a:latin typeface="Times New Roman" pitchFamily="18" charset="0"/>
              </a:rPr>
              <a:t>Groza</a:t>
            </a:r>
            <a:endParaRPr lang="en-CA" altLang="en-US" sz="2800" kern="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55563" eaLnBrk="1" hangingPunct="1">
              <a:lnSpc>
                <a:spcPct val="80000"/>
              </a:lnSpc>
            </a:pPr>
            <a:r>
              <a:rPr lang="en-CA" altLang="en-US" sz="2800" kern="0" dirty="0" smtClean="0">
                <a:solidFill>
                  <a:schemeClr val="bg1"/>
                </a:solidFill>
                <a:latin typeface="Times New Roman" pitchFamily="18" charset="0"/>
              </a:rPr>
              <a:t>Prof Michel </a:t>
            </a:r>
            <a:r>
              <a:rPr lang="en-CA" altLang="en-US" sz="2800" kern="0" dirty="0" err="1" smtClean="0">
                <a:solidFill>
                  <a:schemeClr val="bg1"/>
                </a:solidFill>
                <a:latin typeface="Times New Roman" pitchFamily="18" charset="0"/>
              </a:rPr>
              <a:t>Saydé</a:t>
            </a:r>
            <a:endParaRPr lang="en-CA" altLang="en-US" sz="2800" kern="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55563" eaLnBrk="1" hangingPunct="1">
              <a:lnSpc>
                <a:spcPct val="80000"/>
              </a:lnSpc>
            </a:pPr>
            <a:endParaRPr lang="en-CA" altLang="en-US" sz="1800" kern="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55563" eaLnBrk="1" hangingPunct="1">
              <a:lnSpc>
                <a:spcPct val="80000"/>
              </a:lnSpc>
            </a:pPr>
            <a:r>
              <a:rPr lang="en-CA" altLang="en-US" sz="2000" kern="0" dirty="0" smtClean="0">
                <a:solidFill>
                  <a:schemeClr val="bg1"/>
                </a:solidFill>
                <a:latin typeface="Times New Roman" pitchFamily="18" charset="0"/>
                <a:hlinkClick r:id="rId3"/>
              </a:rPr>
              <a:t>Groza@EECS.uOttawa.ca</a:t>
            </a:r>
            <a:endParaRPr lang="en-CA" altLang="en-US" sz="2000" kern="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55563" eaLnBrk="1" hangingPunct="1">
              <a:lnSpc>
                <a:spcPct val="80000"/>
              </a:lnSpc>
            </a:pPr>
            <a:r>
              <a:rPr lang="en-CA" altLang="en-US" sz="2000" kern="0" dirty="0" smtClean="0">
                <a:solidFill>
                  <a:schemeClr val="bg1"/>
                </a:solidFill>
                <a:latin typeface="Times New Roman" pitchFamily="18" charset="0"/>
              </a:rPr>
              <a:t>msayde@uottawa.ca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8614" y="1624013"/>
            <a:ext cx="9065385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r>
              <a:rPr lang="en-US"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Decodeurs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Multiplexeurs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Registres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+ </a:t>
            </a:r>
            <a:r>
              <a:rPr lang="fr-CA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  <a:t>Stratégies communes de conception de </a:t>
            </a:r>
            <a:r>
              <a:rPr lang="fr-CA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  <a:t>bon sens</a:t>
            </a:r>
            <a:endParaRPr lang="en-US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Arial Narrow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Registre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à charge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parallèle</a:t>
            </a:r>
            <a:endParaRPr lang="en-US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Registres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a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Décalage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(Shift Registers)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fr-C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Registre à décalage bidirectionnel </a:t>
            </a:r>
            <a:r>
              <a:rPr lang="fr-C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avec charge parallèle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Compteurs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Binaires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(Binary Counters)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fr-C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Compteur Binaire avec Charge Parallèle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66"/>
          <p:cNvGrpSpPr>
            <a:grpSpLocks/>
          </p:cNvGrpSpPr>
          <p:nvPr/>
        </p:nvGrpSpPr>
        <p:grpSpPr bwMode="auto">
          <a:xfrm>
            <a:off x="769938" y="3224213"/>
            <a:ext cx="4551362" cy="3633787"/>
            <a:chOff x="158" y="1579"/>
            <a:chExt cx="2867" cy="2289"/>
          </a:xfrm>
        </p:grpSpPr>
        <p:sp>
          <p:nvSpPr>
            <p:cNvPr id="5275" name="Rectangle 4"/>
            <p:cNvSpPr>
              <a:spLocks noChangeArrowheads="1"/>
            </p:cNvSpPr>
            <p:nvPr/>
          </p:nvSpPr>
          <p:spPr bwMode="auto">
            <a:xfrm>
              <a:off x="158" y="1580"/>
              <a:ext cx="2867" cy="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800" b="1" dirty="0">
                  <a:latin typeface="Times New Roman" pitchFamily="18" charset="0"/>
                </a:rPr>
                <a:t>       </a:t>
              </a:r>
              <a:r>
                <a:rPr lang="en-CA" altLang="en-US" b="1" dirty="0">
                  <a:latin typeface="Times New Roman" pitchFamily="18" charset="0"/>
                </a:rPr>
                <a:t>A  B  C  </a:t>
              </a:r>
              <a:r>
                <a:rPr lang="en-CA" altLang="en-US" sz="2000" b="1" dirty="0">
                  <a:latin typeface="Times New Roman" pitchFamily="18" charset="0"/>
                </a:rPr>
                <a:t> </a:t>
              </a:r>
              <a:r>
                <a:rPr lang="en-CA" altLang="en-US" sz="1200" b="1" dirty="0">
                  <a:latin typeface="Times New Roman" pitchFamily="18" charset="0"/>
                </a:rPr>
                <a:t>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0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1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2 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3</a:t>
              </a:r>
              <a:r>
                <a:rPr lang="en-CA" altLang="en-US" sz="900" dirty="0">
                  <a:latin typeface="Times New Roman" pitchFamily="18" charset="0"/>
                </a:rPr>
                <a:t>  </a:t>
              </a:r>
              <a:r>
                <a:rPr lang="en-CA" altLang="en-US" sz="2000" dirty="0">
                  <a:latin typeface="Times New Roman" pitchFamily="18" charset="0"/>
                </a:rPr>
                <a:t> D</a:t>
              </a:r>
              <a:r>
                <a:rPr lang="en-CA" altLang="en-US" sz="1200" dirty="0">
                  <a:latin typeface="Times New Roman" pitchFamily="18" charset="0"/>
                </a:rPr>
                <a:t>4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5</a:t>
              </a:r>
              <a:r>
                <a:rPr lang="en-CA" altLang="en-US" sz="900" dirty="0">
                  <a:latin typeface="Times New Roman" pitchFamily="18" charset="0"/>
                </a:rPr>
                <a:t>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6 </a:t>
              </a:r>
              <a:r>
                <a:rPr lang="en-CA" altLang="en-US" sz="2000" dirty="0">
                  <a:latin typeface="Times New Roman" pitchFamily="18" charset="0"/>
                </a:rPr>
                <a:t>D</a:t>
              </a:r>
              <a:r>
                <a:rPr lang="en-CA" altLang="en-US" sz="1200" dirty="0">
                  <a:latin typeface="Times New Roman" pitchFamily="18" charset="0"/>
                </a:rPr>
                <a:t>7</a:t>
              </a:r>
              <a:endParaRPr lang="en-CA" altLang="en-US" b="1" dirty="0">
                <a:latin typeface="Times New Roman" pitchFamily="18" charset="0"/>
              </a:endParaRPr>
            </a:p>
            <a:p>
              <a:endParaRPr lang="en-CA" altLang="en-US" sz="1000" i="1" dirty="0">
                <a:latin typeface="Times New Roman" pitchFamily="18" charset="0"/>
              </a:endParaRP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(0)</a:t>
              </a:r>
              <a:r>
                <a:rPr lang="en-CA" altLang="en-US" i="1" dirty="0">
                  <a:latin typeface="Times New Roman" pitchFamily="18" charset="0"/>
                </a:rPr>
                <a:t>   </a:t>
              </a:r>
              <a:r>
                <a:rPr lang="en-CA" altLang="en-US" dirty="0">
                  <a:latin typeface="Times New Roman" pitchFamily="18" charset="0"/>
                </a:rPr>
                <a:t>0    0    0 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</a:t>
              </a:r>
              <a:r>
                <a:rPr lang="en-CA" altLang="en-US" dirty="0">
                  <a:latin typeface="Times New Roman" pitchFamily="18" charset="0"/>
                </a:rPr>
                <a:t>  0  0  0  0  0  0  0 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(1)</a:t>
              </a:r>
              <a:r>
                <a:rPr lang="en-CA" altLang="en-US" dirty="0">
                  <a:latin typeface="Times New Roman" pitchFamily="18" charset="0"/>
                </a:rPr>
                <a:t>   0    0    1   0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 </a:t>
              </a:r>
              <a:r>
                <a:rPr lang="en-CA" altLang="en-US" dirty="0">
                  <a:latin typeface="Times New Roman" pitchFamily="18" charset="0"/>
                </a:rPr>
                <a:t> 0  0  0  0  0  0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(2)</a:t>
              </a:r>
              <a:r>
                <a:rPr lang="en-CA" altLang="en-US" dirty="0">
                  <a:latin typeface="Times New Roman" pitchFamily="18" charset="0"/>
                </a:rPr>
                <a:t>   0    1    0   0  0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 1</a:t>
              </a:r>
              <a:r>
                <a:rPr lang="en-CA" altLang="en-US" dirty="0">
                  <a:latin typeface="Times New Roman" pitchFamily="18" charset="0"/>
                </a:rPr>
                <a:t>  0  0  0  0  0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(3)</a:t>
              </a:r>
              <a:r>
                <a:rPr lang="en-CA" altLang="en-US" i="1" dirty="0">
                  <a:latin typeface="Times New Roman" pitchFamily="18" charset="0"/>
                </a:rPr>
                <a:t> </a:t>
              </a:r>
              <a:r>
                <a:rPr lang="en-CA" altLang="en-US" dirty="0">
                  <a:latin typeface="Times New Roman" pitchFamily="18" charset="0"/>
                </a:rPr>
                <a:t>  0    1    1   0  0  0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 </a:t>
              </a:r>
              <a:r>
                <a:rPr lang="en-CA" altLang="en-US" dirty="0">
                  <a:latin typeface="Times New Roman" pitchFamily="18" charset="0"/>
                </a:rPr>
                <a:t> 0  0  0  0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(4)</a:t>
              </a:r>
              <a:r>
                <a:rPr lang="en-CA" altLang="en-US" dirty="0">
                  <a:latin typeface="Times New Roman" pitchFamily="18" charset="0"/>
                </a:rPr>
                <a:t>   1    0    0   0  0  0  0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</a:t>
              </a:r>
              <a:r>
                <a:rPr lang="en-CA" altLang="en-US" dirty="0">
                  <a:latin typeface="Times New Roman" pitchFamily="18" charset="0"/>
                </a:rPr>
                <a:t>  0  0  0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(5)</a:t>
              </a:r>
              <a:r>
                <a:rPr lang="en-CA" altLang="en-US" dirty="0">
                  <a:latin typeface="Times New Roman" pitchFamily="18" charset="0"/>
                </a:rPr>
                <a:t>   1    0    1   0  0  0  0  0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</a:t>
              </a:r>
              <a:r>
                <a:rPr lang="en-CA" altLang="en-US" dirty="0">
                  <a:latin typeface="Times New Roman" pitchFamily="18" charset="0"/>
                </a:rPr>
                <a:t>  0  0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(6)</a:t>
              </a:r>
              <a:r>
                <a:rPr lang="en-CA" altLang="en-US" dirty="0">
                  <a:latin typeface="Times New Roman" pitchFamily="18" charset="0"/>
                </a:rPr>
                <a:t>   1    1    0   0  0  0  0  0  0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 1</a:t>
              </a:r>
              <a:r>
                <a:rPr lang="en-CA" altLang="en-US" dirty="0">
                  <a:latin typeface="Times New Roman" pitchFamily="18" charset="0"/>
                </a:rPr>
                <a:t>  0 </a:t>
              </a:r>
            </a:p>
            <a:p>
              <a:r>
                <a:rPr lang="en-CA" altLang="en-US" i="1" dirty="0">
                  <a:solidFill>
                    <a:srgbClr val="FF0066"/>
                  </a:solidFill>
                  <a:latin typeface="Times New Roman" pitchFamily="18" charset="0"/>
                </a:rPr>
                <a:t>(7)</a:t>
              </a:r>
              <a:r>
                <a:rPr lang="en-CA" altLang="en-US" dirty="0">
                  <a:latin typeface="Times New Roman" pitchFamily="18" charset="0"/>
                </a:rPr>
                <a:t>   1    1    1   0  0  0  0  0  0  0  </a:t>
              </a:r>
              <a:r>
                <a:rPr lang="en-CA" altLang="en-US" dirty="0">
                  <a:solidFill>
                    <a:srgbClr val="FF0066"/>
                  </a:solidFill>
                  <a:latin typeface="Times New Roman" pitchFamily="18" charset="0"/>
                </a:rPr>
                <a:t>1 </a:t>
              </a:r>
            </a:p>
          </p:txBody>
        </p:sp>
        <p:sp>
          <p:nvSpPr>
            <p:cNvPr id="5276" name="Line 5"/>
            <p:cNvSpPr>
              <a:spLocks noChangeShapeType="1"/>
            </p:cNvSpPr>
            <p:nvPr/>
          </p:nvSpPr>
          <p:spPr bwMode="auto">
            <a:xfrm>
              <a:off x="521" y="1870"/>
              <a:ext cx="23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77" name="Rectangle 3"/>
            <p:cNvSpPr>
              <a:spLocks noChangeArrowheads="1"/>
            </p:cNvSpPr>
            <p:nvPr/>
          </p:nvSpPr>
          <p:spPr bwMode="auto">
            <a:xfrm>
              <a:off x="521" y="1579"/>
              <a:ext cx="2401" cy="225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278" name="Line 6"/>
            <p:cNvSpPr>
              <a:spLocks noChangeShapeType="1"/>
            </p:cNvSpPr>
            <p:nvPr/>
          </p:nvSpPr>
          <p:spPr bwMode="auto">
            <a:xfrm>
              <a:off x="1320" y="1579"/>
              <a:ext cx="0" cy="225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79" name="Line 7"/>
            <p:cNvSpPr>
              <a:spLocks noChangeShapeType="1"/>
            </p:cNvSpPr>
            <p:nvPr/>
          </p:nvSpPr>
          <p:spPr bwMode="auto">
            <a:xfrm>
              <a:off x="1537" y="1579"/>
              <a:ext cx="0" cy="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0" name="Line 8"/>
            <p:cNvSpPr>
              <a:spLocks noChangeShapeType="1"/>
            </p:cNvSpPr>
            <p:nvPr/>
          </p:nvSpPr>
          <p:spPr bwMode="auto">
            <a:xfrm flipH="1">
              <a:off x="1719" y="1579"/>
              <a:ext cx="0" cy="221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1" name="Line 9"/>
            <p:cNvSpPr>
              <a:spLocks noChangeShapeType="1"/>
            </p:cNvSpPr>
            <p:nvPr/>
          </p:nvSpPr>
          <p:spPr bwMode="auto">
            <a:xfrm>
              <a:off x="1937" y="1579"/>
              <a:ext cx="0" cy="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2" name="Line 10"/>
            <p:cNvSpPr>
              <a:spLocks noChangeShapeType="1"/>
            </p:cNvSpPr>
            <p:nvPr/>
          </p:nvSpPr>
          <p:spPr bwMode="auto">
            <a:xfrm>
              <a:off x="2735" y="1579"/>
              <a:ext cx="0" cy="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3" name="Line 11"/>
            <p:cNvSpPr>
              <a:spLocks noChangeShapeType="1"/>
            </p:cNvSpPr>
            <p:nvPr/>
          </p:nvSpPr>
          <p:spPr bwMode="auto">
            <a:xfrm>
              <a:off x="2154" y="1579"/>
              <a:ext cx="0" cy="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4" name="Line 12"/>
            <p:cNvSpPr>
              <a:spLocks noChangeShapeType="1"/>
            </p:cNvSpPr>
            <p:nvPr/>
          </p:nvSpPr>
          <p:spPr bwMode="auto">
            <a:xfrm flipH="1">
              <a:off x="2336" y="1581"/>
              <a:ext cx="10" cy="22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85" name="Line 13"/>
            <p:cNvSpPr>
              <a:spLocks noChangeShapeType="1"/>
            </p:cNvSpPr>
            <p:nvPr/>
          </p:nvSpPr>
          <p:spPr bwMode="auto">
            <a:xfrm flipH="1">
              <a:off x="2517" y="1579"/>
              <a:ext cx="36" cy="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454650" y="509588"/>
            <a:ext cx="2752725" cy="6102350"/>
            <a:chOff x="3116" y="380"/>
            <a:chExt cx="1734" cy="3844"/>
          </a:xfrm>
        </p:grpSpPr>
        <p:sp>
          <p:nvSpPr>
            <p:cNvPr id="5131" name="Line 15"/>
            <p:cNvSpPr>
              <a:spLocks noChangeShapeType="1"/>
            </p:cNvSpPr>
            <p:nvPr/>
          </p:nvSpPr>
          <p:spPr bwMode="auto">
            <a:xfrm>
              <a:off x="3440" y="433"/>
              <a:ext cx="0" cy="359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32" name="Line 16"/>
            <p:cNvSpPr>
              <a:spLocks noChangeShapeType="1"/>
            </p:cNvSpPr>
            <p:nvPr/>
          </p:nvSpPr>
          <p:spPr bwMode="auto">
            <a:xfrm>
              <a:off x="3152" y="433"/>
              <a:ext cx="0" cy="350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33" name="Line 17"/>
            <p:cNvSpPr>
              <a:spLocks noChangeShapeType="1"/>
            </p:cNvSpPr>
            <p:nvPr/>
          </p:nvSpPr>
          <p:spPr bwMode="auto">
            <a:xfrm>
              <a:off x="3296" y="865"/>
              <a:ext cx="0" cy="134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34" name="Line 18"/>
            <p:cNvSpPr>
              <a:spLocks noChangeShapeType="1"/>
            </p:cNvSpPr>
            <p:nvPr/>
          </p:nvSpPr>
          <p:spPr bwMode="auto">
            <a:xfrm>
              <a:off x="3584" y="865"/>
              <a:ext cx="0" cy="231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35" name="Line 19"/>
            <p:cNvSpPr>
              <a:spLocks noChangeShapeType="1"/>
            </p:cNvSpPr>
            <p:nvPr/>
          </p:nvSpPr>
          <p:spPr bwMode="auto">
            <a:xfrm flipH="1">
              <a:off x="3297" y="912"/>
              <a:ext cx="7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5136" name="Group 20"/>
            <p:cNvGrpSpPr>
              <a:grpSpLocks/>
            </p:cNvGrpSpPr>
            <p:nvPr/>
          </p:nvGrpSpPr>
          <p:grpSpPr bwMode="auto">
            <a:xfrm>
              <a:off x="4064" y="1680"/>
              <a:ext cx="384" cy="384"/>
              <a:chOff x="4064" y="1680"/>
              <a:chExt cx="384" cy="384"/>
            </a:xfrm>
          </p:grpSpPr>
          <p:grpSp>
            <p:nvGrpSpPr>
              <p:cNvPr id="5269" name="Group 21"/>
              <p:cNvGrpSpPr>
                <a:grpSpLocks/>
              </p:cNvGrpSpPr>
              <p:nvPr/>
            </p:nvGrpSpPr>
            <p:grpSpPr bwMode="auto">
              <a:xfrm>
                <a:off x="4256" y="1681"/>
                <a:ext cx="192" cy="383"/>
                <a:chOff x="4256" y="1681"/>
                <a:chExt cx="192" cy="383"/>
              </a:xfrm>
            </p:grpSpPr>
            <p:sp>
              <p:nvSpPr>
                <p:cNvPr id="5273" name="Arc 22"/>
                <p:cNvSpPr>
                  <a:spLocks/>
                </p:cNvSpPr>
                <p:nvPr/>
              </p:nvSpPr>
              <p:spPr bwMode="auto">
                <a:xfrm>
                  <a:off x="4256" y="1681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74" name="Arc 23"/>
                <p:cNvSpPr>
                  <a:spLocks/>
                </p:cNvSpPr>
                <p:nvPr/>
              </p:nvSpPr>
              <p:spPr bwMode="auto">
                <a:xfrm>
                  <a:off x="4256" y="1872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70" name="Line 24"/>
              <p:cNvSpPr>
                <a:spLocks noChangeShapeType="1"/>
              </p:cNvSpPr>
              <p:nvPr/>
            </p:nvSpPr>
            <p:spPr bwMode="auto">
              <a:xfrm>
                <a:off x="4065" y="168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71" name="Line 25"/>
              <p:cNvSpPr>
                <a:spLocks noChangeShapeType="1"/>
              </p:cNvSpPr>
              <p:nvPr/>
            </p:nvSpPr>
            <p:spPr bwMode="auto">
              <a:xfrm>
                <a:off x="4065" y="2064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72" name="Line 26"/>
              <p:cNvSpPr>
                <a:spLocks noChangeShapeType="1"/>
              </p:cNvSpPr>
              <p:nvPr/>
            </p:nvSpPr>
            <p:spPr bwMode="auto">
              <a:xfrm>
                <a:off x="4064" y="1681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5137" name="Line 27"/>
            <p:cNvSpPr>
              <a:spLocks noChangeShapeType="1"/>
            </p:cNvSpPr>
            <p:nvPr/>
          </p:nvSpPr>
          <p:spPr bwMode="auto">
            <a:xfrm>
              <a:off x="4449" y="1872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5138" name="Group 28"/>
            <p:cNvGrpSpPr>
              <a:grpSpLocks/>
            </p:cNvGrpSpPr>
            <p:nvPr/>
          </p:nvGrpSpPr>
          <p:grpSpPr bwMode="auto">
            <a:xfrm>
              <a:off x="3484" y="524"/>
              <a:ext cx="200" cy="341"/>
              <a:chOff x="3484" y="524"/>
              <a:chExt cx="200" cy="341"/>
            </a:xfrm>
          </p:grpSpPr>
          <p:sp>
            <p:nvSpPr>
              <p:cNvPr id="5267" name="AutoShape 29"/>
              <p:cNvSpPr>
                <a:spLocks noChangeArrowheads="1"/>
              </p:cNvSpPr>
              <p:nvPr/>
            </p:nvSpPr>
            <p:spPr bwMode="auto">
              <a:xfrm rot="10800000">
                <a:off x="3484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5268" name="Oval 30"/>
              <p:cNvSpPr>
                <a:spLocks noChangeArrowheads="1"/>
              </p:cNvSpPr>
              <p:nvPr/>
            </p:nvSpPr>
            <p:spPr bwMode="auto">
              <a:xfrm>
                <a:off x="3553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grpSp>
          <p:nvGrpSpPr>
            <p:cNvPr id="5139" name="Group 31"/>
            <p:cNvGrpSpPr>
              <a:grpSpLocks/>
            </p:cNvGrpSpPr>
            <p:nvPr/>
          </p:nvGrpSpPr>
          <p:grpSpPr bwMode="auto">
            <a:xfrm>
              <a:off x="3196" y="524"/>
              <a:ext cx="200" cy="341"/>
              <a:chOff x="3196" y="524"/>
              <a:chExt cx="200" cy="341"/>
            </a:xfrm>
          </p:grpSpPr>
          <p:sp>
            <p:nvSpPr>
              <p:cNvPr id="5265" name="AutoShape 32"/>
              <p:cNvSpPr>
                <a:spLocks noChangeArrowheads="1"/>
              </p:cNvSpPr>
              <p:nvPr/>
            </p:nvSpPr>
            <p:spPr bwMode="auto">
              <a:xfrm rot="10800000">
                <a:off x="3196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5266" name="Oval 33"/>
              <p:cNvSpPr>
                <a:spLocks noChangeArrowheads="1"/>
              </p:cNvSpPr>
              <p:nvPr/>
            </p:nvSpPr>
            <p:spPr bwMode="auto">
              <a:xfrm>
                <a:off x="3265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5140" name="Oval 34"/>
            <p:cNvSpPr>
              <a:spLocks noChangeArrowheads="1"/>
            </p:cNvSpPr>
            <p:nvPr/>
          </p:nvSpPr>
          <p:spPr bwMode="auto">
            <a:xfrm>
              <a:off x="3550" y="380"/>
              <a:ext cx="57" cy="6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41" name="Oval 35"/>
            <p:cNvSpPr>
              <a:spLocks noChangeArrowheads="1"/>
            </p:cNvSpPr>
            <p:nvPr/>
          </p:nvSpPr>
          <p:spPr bwMode="auto">
            <a:xfrm>
              <a:off x="3274" y="386"/>
              <a:ext cx="57" cy="6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5142" name="Group 36"/>
            <p:cNvGrpSpPr>
              <a:grpSpLocks/>
            </p:cNvGrpSpPr>
            <p:nvPr/>
          </p:nvGrpSpPr>
          <p:grpSpPr bwMode="auto">
            <a:xfrm>
              <a:off x="3772" y="524"/>
              <a:ext cx="200" cy="341"/>
              <a:chOff x="3772" y="524"/>
              <a:chExt cx="200" cy="341"/>
            </a:xfrm>
          </p:grpSpPr>
          <p:sp>
            <p:nvSpPr>
              <p:cNvPr id="5263" name="AutoShape 37"/>
              <p:cNvSpPr>
                <a:spLocks noChangeArrowheads="1"/>
              </p:cNvSpPr>
              <p:nvPr/>
            </p:nvSpPr>
            <p:spPr bwMode="auto">
              <a:xfrm rot="10800000">
                <a:off x="3772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5264" name="Oval 38"/>
              <p:cNvSpPr>
                <a:spLocks noChangeArrowheads="1"/>
              </p:cNvSpPr>
              <p:nvPr/>
            </p:nvSpPr>
            <p:spPr bwMode="auto">
              <a:xfrm>
                <a:off x="3841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5143" name="Line 39"/>
            <p:cNvSpPr>
              <a:spLocks noChangeShapeType="1"/>
            </p:cNvSpPr>
            <p:nvPr/>
          </p:nvSpPr>
          <p:spPr bwMode="auto">
            <a:xfrm>
              <a:off x="3728" y="433"/>
              <a:ext cx="0" cy="36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44" name="Oval 40"/>
            <p:cNvSpPr>
              <a:spLocks noChangeArrowheads="1"/>
            </p:cNvSpPr>
            <p:nvPr/>
          </p:nvSpPr>
          <p:spPr bwMode="auto">
            <a:xfrm>
              <a:off x="3844" y="380"/>
              <a:ext cx="57" cy="6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45" name="Line 41"/>
            <p:cNvSpPr>
              <a:spLocks noChangeShapeType="1"/>
            </p:cNvSpPr>
            <p:nvPr/>
          </p:nvSpPr>
          <p:spPr bwMode="auto">
            <a:xfrm>
              <a:off x="3441" y="432"/>
              <a:ext cx="1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46" name="Line 42"/>
            <p:cNvSpPr>
              <a:spLocks noChangeShapeType="1"/>
            </p:cNvSpPr>
            <p:nvPr/>
          </p:nvSpPr>
          <p:spPr bwMode="auto">
            <a:xfrm>
              <a:off x="3537" y="528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47" name="Line 43"/>
            <p:cNvSpPr>
              <a:spLocks noChangeShapeType="1"/>
            </p:cNvSpPr>
            <p:nvPr/>
          </p:nvSpPr>
          <p:spPr bwMode="auto">
            <a:xfrm>
              <a:off x="3729" y="432"/>
              <a:ext cx="1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48" name="Line 44"/>
            <p:cNvSpPr>
              <a:spLocks noChangeShapeType="1"/>
            </p:cNvSpPr>
            <p:nvPr/>
          </p:nvSpPr>
          <p:spPr bwMode="auto">
            <a:xfrm flipV="1">
              <a:off x="3296" y="433"/>
              <a:ext cx="0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49" name="Line 45"/>
            <p:cNvSpPr>
              <a:spLocks noChangeShapeType="1"/>
            </p:cNvSpPr>
            <p:nvPr/>
          </p:nvSpPr>
          <p:spPr bwMode="auto">
            <a:xfrm flipV="1">
              <a:off x="3584" y="433"/>
              <a:ext cx="0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50" name="Line 46"/>
            <p:cNvSpPr>
              <a:spLocks noChangeShapeType="1"/>
            </p:cNvSpPr>
            <p:nvPr/>
          </p:nvSpPr>
          <p:spPr bwMode="auto">
            <a:xfrm flipV="1">
              <a:off x="3872" y="433"/>
              <a:ext cx="0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51" name="Line 47"/>
            <p:cNvSpPr>
              <a:spLocks noChangeShapeType="1"/>
            </p:cNvSpPr>
            <p:nvPr/>
          </p:nvSpPr>
          <p:spPr bwMode="auto">
            <a:xfrm>
              <a:off x="3153" y="432"/>
              <a:ext cx="1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52" name="Line 48"/>
            <p:cNvSpPr>
              <a:spLocks noChangeShapeType="1"/>
            </p:cNvSpPr>
            <p:nvPr/>
          </p:nvSpPr>
          <p:spPr bwMode="auto">
            <a:xfrm>
              <a:off x="3872" y="865"/>
              <a:ext cx="0" cy="28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5153" name="Group 49"/>
            <p:cNvGrpSpPr>
              <a:grpSpLocks/>
            </p:cNvGrpSpPr>
            <p:nvPr/>
          </p:nvGrpSpPr>
          <p:grpSpPr bwMode="auto">
            <a:xfrm>
              <a:off x="4064" y="816"/>
              <a:ext cx="384" cy="384"/>
              <a:chOff x="4064" y="816"/>
              <a:chExt cx="384" cy="384"/>
            </a:xfrm>
          </p:grpSpPr>
          <p:grpSp>
            <p:nvGrpSpPr>
              <p:cNvPr id="5257" name="Group 50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5261" name="Arc 51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62" name="Arc 52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58" name="Line 53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59" name="Line 54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60" name="Line 55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4" name="Group 56"/>
            <p:cNvGrpSpPr>
              <a:grpSpLocks/>
            </p:cNvGrpSpPr>
            <p:nvPr/>
          </p:nvGrpSpPr>
          <p:grpSpPr bwMode="auto">
            <a:xfrm>
              <a:off x="4064" y="1248"/>
              <a:ext cx="384" cy="384"/>
              <a:chOff x="4064" y="1248"/>
              <a:chExt cx="384" cy="384"/>
            </a:xfrm>
          </p:grpSpPr>
          <p:grpSp>
            <p:nvGrpSpPr>
              <p:cNvPr id="5251" name="Group 57"/>
              <p:cNvGrpSpPr>
                <a:grpSpLocks/>
              </p:cNvGrpSpPr>
              <p:nvPr/>
            </p:nvGrpSpPr>
            <p:grpSpPr bwMode="auto">
              <a:xfrm>
                <a:off x="4256" y="1249"/>
                <a:ext cx="192" cy="383"/>
                <a:chOff x="4256" y="1249"/>
                <a:chExt cx="192" cy="383"/>
              </a:xfrm>
            </p:grpSpPr>
            <p:sp>
              <p:nvSpPr>
                <p:cNvPr id="5255" name="Arc 58"/>
                <p:cNvSpPr>
                  <a:spLocks/>
                </p:cNvSpPr>
                <p:nvPr/>
              </p:nvSpPr>
              <p:spPr bwMode="auto">
                <a:xfrm>
                  <a:off x="4256" y="1249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56" name="Arc 59"/>
                <p:cNvSpPr>
                  <a:spLocks/>
                </p:cNvSpPr>
                <p:nvPr/>
              </p:nvSpPr>
              <p:spPr bwMode="auto">
                <a:xfrm>
                  <a:off x="4256" y="1440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52" name="Line 60"/>
              <p:cNvSpPr>
                <a:spLocks noChangeShapeType="1"/>
              </p:cNvSpPr>
              <p:nvPr/>
            </p:nvSpPr>
            <p:spPr bwMode="auto">
              <a:xfrm>
                <a:off x="4065" y="1248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53" name="Line 61"/>
              <p:cNvSpPr>
                <a:spLocks noChangeShapeType="1"/>
              </p:cNvSpPr>
              <p:nvPr/>
            </p:nvSpPr>
            <p:spPr bwMode="auto">
              <a:xfrm>
                <a:off x="4065" y="1632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5254" name="Line 62"/>
              <p:cNvSpPr>
                <a:spLocks noChangeShapeType="1"/>
              </p:cNvSpPr>
              <p:nvPr/>
            </p:nvSpPr>
            <p:spPr bwMode="auto">
              <a:xfrm>
                <a:off x="4064" y="1249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5" name="Group 63"/>
            <p:cNvGrpSpPr>
              <a:grpSpLocks/>
            </p:cNvGrpSpPr>
            <p:nvPr/>
          </p:nvGrpSpPr>
          <p:grpSpPr bwMode="auto">
            <a:xfrm>
              <a:off x="4064" y="2112"/>
              <a:ext cx="768" cy="384"/>
              <a:chOff x="4064" y="2112"/>
              <a:chExt cx="768" cy="384"/>
            </a:xfrm>
          </p:grpSpPr>
          <p:grpSp>
            <p:nvGrpSpPr>
              <p:cNvPr id="5243" name="Group 64"/>
              <p:cNvGrpSpPr>
                <a:grpSpLocks/>
              </p:cNvGrpSpPr>
              <p:nvPr/>
            </p:nvGrpSpPr>
            <p:grpSpPr bwMode="auto">
              <a:xfrm>
                <a:off x="4064" y="2112"/>
                <a:ext cx="384" cy="384"/>
                <a:chOff x="4064" y="2112"/>
                <a:chExt cx="384" cy="384"/>
              </a:xfrm>
            </p:grpSpPr>
            <p:grpSp>
              <p:nvGrpSpPr>
                <p:cNvPr id="5245" name="Group 65"/>
                <p:cNvGrpSpPr>
                  <a:grpSpLocks/>
                </p:cNvGrpSpPr>
                <p:nvPr/>
              </p:nvGrpSpPr>
              <p:grpSpPr bwMode="auto">
                <a:xfrm>
                  <a:off x="4256" y="2113"/>
                  <a:ext cx="192" cy="383"/>
                  <a:chOff x="4256" y="2113"/>
                  <a:chExt cx="192" cy="383"/>
                </a:xfrm>
              </p:grpSpPr>
              <p:sp>
                <p:nvSpPr>
                  <p:cNvPr id="5249" name="Arc 66"/>
                  <p:cNvSpPr>
                    <a:spLocks/>
                  </p:cNvSpPr>
                  <p:nvPr/>
                </p:nvSpPr>
                <p:spPr bwMode="auto">
                  <a:xfrm>
                    <a:off x="4256" y="2113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5250" name="Arc 67"/>
                  <p:cNvSpPr>
                    <a:spLocks/>
                  </p:cNvSpPr>
                  <p:nvPr/>
                </p:nvSpPr>
                <p:spPr bwMode="auto">
                  <a:xfrm>
                    <a:off x="4256" y="2304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5246" name="Line 68"/>
                <p:cNvSpPr>
                  <a:spLocks noChangeShapeType="1"/>
                </p:cNvSpPr>
                <p:nvPr/>
              </p:nvSpPr>
              <p:spPr bwMode="auto">
                <a:xfrm>
                  <a:off x="4065" y="211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47" name="Line 69"/>
                <p:cNvSpPr>
                  <a:spLocks noChangeShapeType="1"/>
                </p:cNvSpPr>
                <p:nvPr/>
              </p:nvSpPr>
              <p:spPr bwMode="auto">
                <a:xfrm>
                  <a:off x="4065" y="249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48" name="Line 70"/>
                <p:cNvSpPr>
                  <a:spLocks noChangeShapeType="1"/>
                </p:cNvSpPr>
                <p:nvPr/>
              </p:nvSpPr>
              <p:spPr bwMode="auto">
                <a:xfrm>
                  <a:off x="4064" y="2113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44" name="Line 71"/>
              <p:cNvSpPr>
                <a:spLocks noChangeShapeType="1"/>
              </p:cNvSpPr>
              <p:nvPr/>
            </p:nvSpPr>
            <p:spPr bwMode="auto">
              <a:xfrm>
                <a:off x="4449" y="2304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6" name="Group 72"/>
            <p:cNvGrpSpPr>
              <a:grpSpLocks/>
            </p:cNvGrpSpPr>
            <p:nvPr/>
          </p:nvGrpSpPr>
          <p:grpSpPr bwMode="auto">
            <a:xfrm>
              <a:off x="4064" y="2544"/>
              <a:ext cx="768" cy="384"/>
              <a:chOff x="4064" y="2544"/>
              <a:chExt cx="768" cy="384"/>
            </a:xfrm>
          </p:grpSpPr>
          <p:grpSp>
            <p:nvGrpSpPr>
              <p:cNvPr id="5235" name="Group 73"/>
              <p:cNvGrpSpPr>
                <a:grpSpLocks/>
              </p:cNvGrpSpPr>
              <p:nvPr/>
            </p:nvGrpSpPr>
            <p:grpSpPr bwMode="auto">
              <a:xfrm>
                <a:off x="4064" y="2544"/>
                <a:ext cx="384" cy="384"/>
                <a:chOff x="4064" y="2544"/>
                <a:chExt cx="384" cy="384"/>
              </a:xfrm>
            </p:grpSpPr>
            <p:grpSp>
              <p:nvGrpSpPr>
                <p:cNvPr id="5237" name="Group 74"/>
                <p:cNvGrpSpPr>
                  <a:grpSpLocks/>
                </p:cNvGrpSpPr>
                <p:nvPr/>
              </p:nvGrpSpPr>
              <p:grpSpPr bwMode="auto">
                <a:xfrm>
                  <a:off x="4256" y="2545"/>
                  <a:ext cx="192" cy="383"/>
                  <a:chOff x="4256" y="2545"/>
                  <a:chExt cx="192" cy="383"/>
                </a:xfrm>
              </p:grpSpPr>
              <p:sp>
                <p:nvSpPr>
                  <p:cNvPr id="5241" name="Arc 75"/>
                  <p:cNvSpPr>
                    <a:spLocks/>
                  </p:cNvSpPr>
                  <p:nvPr/>
                </p:nvSpPr>
                <p:spPr bwMode="auto">
                  <a:xfrm>
                    <a:off x="4256" y="2545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5242" name="Arc 76"/>
                  <p:cNvSpPr>
                    <a:spLocks/>
                  </p:cNvSpPr>
                  <p:nvPr/>
                </p:nvSpPr>
                <p:spPr bwMode="auto">
                  <a:xfrm>
                    <a:off x="4256" y="2736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5238" name="Line 77"/>
                <p:cNvSpPr>
                  <a:spLocks noChangeShapeType="1"/>
                </p:cNvSpPr>
                <p:nvPr/>
              </p:nvSpPr>
              <p:spPr bwMode="auto">
                <a:xfrm>
                  <a:off x="4065" y="254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39" name="Line 78"/>
                <p:cNvSpPr>
                  <a:spLocks noChangeShapeType="1"/>
                </p:cNvSpPr>
                <p:nvPr/>
              </p:nvSpPr>
              <p:spPr bwMode="auto">
                <a:xfrm>
                  <a:off x="4065" y="292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40" name="Line 79"/>
                <p:cNvSpPr>
                  <a:spLocks noChangeShapeType="1"/>
                </p:cNvSpPr>
                <p:nvPr/>
              </p:nvSpPr>
              <p:spPr bwMode="auto">
                <a:xfrm>
                  <a:off x="4064" y="2545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36" name="Line 80"/>
              <p:cNvSpPr>
                <a:spLocks noChangeShapeType="1"/>
              </p:cNvSpPr>
              <p:nvPr/>
            </p:nvSpPr>
            <p:spPr bwMode="auto">
              <a:xfrm>
                <a:off x="4449" y="2736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7" name="Group 81"/>
            <p:cNvGrpSpPr>
              <a:grpSpLocks/>
            </p:cNvGrpSpPr>
            <p:nvPr/>
          </p:nvGrpSpPr>
          <p:grpSpPr bwMode="auto">
            <a:xfrm>
              <a:off x="4064" y="2976"/>
              <a:ext cx="768" cy="384"/>
              <a:chOff x="4064" y="2976"/>
              <a:chExt cx="768" cy="384"/>
            </a:xfrm>
          </p:grpSpPr>
          <p:grpSp>
            <p:nvGrpSpPr>
              <p:cNvPr id="5227" name="Group 82"/>
              <p:cNvGrpSpPr>
                <a:grpSpLocks/>
              </p:cNvGrpSpPr>
              <p:nvPr/>
            </p:nvGrpSpPr>
            <p:grpSpPr bwMode="auto">
              <a:xfrm>
                <a:off x="4064" y="2976"/>
                <a:ext cx="384" cy="384"/>
                <a:chOff x="4064" y="2976"/>
                <a:chExt cx="384" cy="384"/>
              </a:xfrm>
            </p:grpSpPr>
            <p:grpSp>
              <p:nvGrpSpPr>
                <p:cNvPr id="5229" name="Group 83"/>
                <p:cNvGrpSpPr>
                  <a:grpSpLocks/>
                </p:cNvGrpSpPr>
                <p:nvPr/>
              </p:nvGrpSpPr>
              <p:grpSpPr bwMode="auto">
                <a:xfrm>
                  <a:off x="4256" y="2977"/>
                  <a:ext cx="192" cy="383"/>
                  <a:chOff x="4256" y="2977"/>
                  <a:chExt cx="192" cy="383"/>
                </a:xfrm>
              </p:grpSpPr>
              <p:sp>
                <p:nvSpPr>
                  <p:cNvPr id="5233" name="Arc 84"/>
                  <p:cNvSpPr>
                    <a:spLocks/>
                  </p:cNvSpPr>
                  <p:nvPr/>
                </p:nvSpPr>
                <p:spPr bwMode="auto">
                  <a:xfrm>
                    <a:off x="4256" y="2977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5234" name="Arc 85"/>
                  <p:cNvSpPr>
                    <a:spLocks/>
                  </p:cNvSpPr>
                  <p:nvPr/>
                </p:nvSpPr>
                <p:spPr bwMode="auto">
                  <a:xfrm>
                    <a:off x="4256" y="3168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5230" name="Line 86"/>
                <p:cNvSpPr>
                  <a:spLocks noChangeShapeType="1"/>
                </p:cNvSpPr>
                <p:nvPr/>
              </p:nvSpPr>
              <p:spPr bwMode="auto">
                <a:xfrm>
                  <a:off x="4065" y="297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31" name="Line 87"/>
                <p:cNvSpPr>
                  <a:spLocks noChangeShapeType="1"/>
                </p:cNvSpPr>
                <p:nvPr/>
              </p:nvSpPr>
              <p:spPr bwMode="auto">
                <a:xfrm>
                  <a:off x="4065" y="336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32" name="Line 88"/>
                <p:cNvSpPr>
                  <a:spLocks noChangeShapeType="1"/>
                </p:cNvSpPr>
                <p:nvPr/>
              </p:nvSpPr>
              <p:spPr bwMode="auto">
                <a:xfrm>
                  <a:off x="4064" y="2977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28" name="Line 89"/>
              <p:cNvSpPr>
                <a:spLocks noChangeShapeType="1"/>
              </p:cNvSpPr>
              <p:nvPr/>
            </p:nvSpPr>
            <p:spPr bwMode="auto">
              <a:xfrm>
                <a:off x="4449" y="3168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8" name="Group 90"/>
            <p:cNvGrpSpPr>
              <a:grpSpLocks/>
            </p:cNvGrpSpPr>
            <p:nvPr/>
          </p:nvGrpSpPr>
          <p:grpSpPr bwMode="auto">
            <a:xfrm>
              <a:off x="4064" y="3408"/>
              <a:ext cx="768" cy="384"/>
              <a:chOff x="4064" y="3408"/>
              <a:chExt cx="768" cy="384"/>
            </a:xfrm>
          </p:grpSpPr>
          <p:grpSp>
            <p:nvGrpSpPr>
              <p:cNvPr id="5219" name="Group 91"/>
              <p:cNvGrpSpPr>
                <a:grpSpLocks/>
              </p:cNvGrpSpPr>
              <p:nvPr/>
            </p:nvGrpSpPr>
            <p:grpSpPr bwMode="auto">
              <a:xfrm>
                <a:off x="4064" y="3408"/>
                <a:ext cx="384" cy="384"/>
                <a:chOff x="4064" y="3408"/>
                <a:chExt cx="384" cy="384"/>
              </a:xfrm>
            </p:grpSpPr>
            <p:grpSp>
              <p:nvGrpSpPr>
                <p:cNvPr id="5221" name="Group 92"/>
                <p:cNvGrpSpPr>
                  <a:grpSpLocks/>
                </p:cNvGrpSpPr>
                <p:nvPr/>
              </p:nvGrpSpPr>
              <p:grpSpPr bwMode="auto">
                <a:xfrm>
                  <a:off x="4256" y="3409"/>
                  <a:ext cx="192" cy="383"/>
                  <a:chOff x="4256" y="3409"/>
                  <a:chExt cx="192" cy="383"/>
                </a:xfrm>
              </p:grpSpPr>
              <p:sp>
                <p:nvSpPr>
                  <p:cNvPr id="5225" name="Arc 93"/>
                  <p:cNvSpPr>
                    <a:spLocks/>
                  </p:cNvSpPr>
                  <p:nvPr/>
                </p:nvSpPr>
                <p:spPr bwMode="auto">
                  <a:xfrm>
                    <a:off x="4256" y="3409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5226" name="Arc 94"/>
                  <p:cNvSpPr>
                    <a:spLocks/>
                  </p:cNvSpPr>
                  <p:nvPr/>
                </p:nvSpPr>
                <p:spPr bwMode="auto">
                  <a:xfrm>
                    <a:off x="4256" y="3600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5222" name="Line 95"/>
                <p:cNvSpPr>
                  <a:spLocks noChangeShapeType="1"/>
                </p:cNvSpPr>
                <p:nvPr/>
              </p:nvSpPr>
              <p:spPr bwMode="auto">
                <a:xfrm>
                  <a:off x="4065" y="340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23" name="Line 96"/>
                <p:cNvSpPr>
                  <a:spLocks noChangeShapeType="1"/>
                </p:cNvSpPr>
                <p:nvPr/>
              </p:nvSpPr>
              <p:spPr bwMode="auto">
                <a:xfrm>
                  <a:off x="4065" y="379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24" name="Line 97"/>
                <p:cNvSpPr>
                  <a:spLocks noChangeShapeType="1"/>
                </p:cNvSpPr>
                <p:nvPr/>
              </p:nvSpPr>
              <p:spPr bwMode="auto">
                <a:xfrm>
                  <a:off x="4064" y="3409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20" name="Line 98"/>
              <p:cNvSpPr>
                <a:spLocks noChangeShapeType="1"/>
              </p:cNvSpPr>
              <p:nvPr/>
            </p:nvSpPr>
            <p:spPr bwMode="auto">
              <a:xfrm>
                <a:off x="4449" y="3600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5159" name="Group 99"/>
            <p:cNvGrpSpPr>
              <a:grpSpLocks/>
            </p:cNvGrpSpPr>
            <p:nvPr/>
          </p:nvGrpSpPr>
          <p:grpSpPr bwMode="auto">
            <a:xfrm>
              <a:off x="4064" y="3840"/>
              <a:ext cx="768" cy="384"/>
              <a:chOff x="4064" y="3840"/>
              <a:chExt cx="768" cy="384"/>
            </a:xfrm>
          </p:grpSpPr>
          <p:grpSp>
            <p:nvGrpSpPr>
              <p:cNvPr id="5211" name="Group 100"/>
              <p:cNvGrpSpPr>
                <a:grpSpLocks/>
              </p:cNvGrpSpPr>
              <p:nvPr/>
            </p:nvGrpSpPr>
            <p:grpSpPr bwMode="auto">
              <a:xfrm>
                <a:off x="4064" y="3840"/>
                <a:ext cx="384" cy="384"/>
                <a:chOff x="4064" y="3840"/>
                <a:chExt cx="384" cy="384"/>
              </a:xfrm>
            </p:grpSpPr>
            <p:grpSp>
              <p:nvGrpSpPr>
                <p:cNvPr id="5213" name="Group 101"/>
                <p:cNvGrpSpPr>
                  <a:grpSpLocks/>
                </p:cNvGrpSpPr>
                <p:nvPr/>
              </p:nvGrpSpPr>
              <p:grpSpPr bwMode="auto">
                <a:xfrm>
                  <a:off x="4256" y="3841"/>
                  <a:ext cx="192" cy="383"/>
                  <a:chOff x="4256" y="3841"/>
                  <a:chExt cx="192" cy="383"/>
                </a:xfrm>
              </p:grpSpPr>
              <p:sp>
                <p:nvSpPr>
                  <p:cNvPr id="5217" name="Arc 102"/>
                  <p:cNvSpPr>
                    <a:spLocks/>
                  </p:cNvSpPr>
                  <p:nvPr/>
                </p:nvSpPr>
                <p:spPr bwMode="auto">
                  <a:xfrm>
                    <a:off x="4256" y="3841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5218" name="Arc 103"/>
                  <p:cNvSpPr>
                    <a:spLocks/>
                  </p:cNvSpPr>
                  <p:nvPr/>
                </p:nvSpPr>
                <p:spPr bwMode="auto">
                  <a:xfrm>
                    <a:off x="4256" y="4032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5214" name="Line 104"/>
                <p:cNvSpPr>
                  <a:spLocks noChangeShapeType="1"/>
                </p:cNvSpPr>
                <p:nvPr/>
              </p:nvSpPr>
              <p:spPr bwMode="auto">
                <a:xfrm>
                  <a:off x="4065" y="384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15" name="Line 105"/>
                <p:cNvSpPr>
                  <a:spLocks noChangeShapeType="1"/>
                </p:cNvSpPr>
                <p:nvPr/>
              </p:nvSpPr>
              <p:spPr bwMode="auto">
                <a:xfrm>
                  <a:off x="4065" y="422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5216" name="Line 106"/>
                <p:cNvSpPr>
                  <a:spLocks noChangeShapeType="1"/>
                </p:cNvSpPr>
                <p:nvPr/>
              </p:nvSpPr>
              <p:spPr bwMode="auto">
                <a:xfrm>
                  <a:off x="4064" y="3841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5212" name="Line 107"/>
              <p:cNvSpPr>
                <a:spLocks noChangeShapeType="1"/>
              </p:cNvSpPr>
              <p:nvPr/>
            </p:nvSpPr>
            <p:spPr bwMode="auto">
              <a:xfrm>
                <a:off x="4449" y="4032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5160" name="Line 108"/>
            <p:cNvSpPr>
              <a:spLocks noChangeShapeType="1"/>
            </p:cNvSpPr>
            <p:nvPr/>
          </p:nvSpPr>
          <p:spPr bwMode="auto">
            <a:xfrm>
              <a:off x="4449" y="1440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1" name="Line 109"/>
            <p:cNvSpPr>
              <a:spLocks noChangeShapeType="1"/>
            </p:cNvSpPr>
            <p:nvPr/>
          </p:nvSpPr>
          <p:spPr bwMode="auto">
            <a:xfrm>
              <a:off x="4449" y="1008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2" name="Line 110"/>
            <p:cNvSpPr>
              <a:spLocks noChangeShapeType="1"/>
            </p:cNvSpPr>
            <p:nvPr/>
          </p:nvSpPr>
          <p:spPr bwMode="auto">
            <a:xfrm flipH="1">
              <a:off x="3585" y="1008"/>
              <a:ext cx="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3" name="Line 111"/>
            <p:cNvSpPr>
              <a:spLocks noChangeShapeType="1"/>
            </p:cNvSpPr>
            <p:nvPr/>
          </p:nvSpPr>
          <p:spPr bwMode="auto">
            <a:xfrm flipH="1">
              <a:off x="3873" y="1104"/>
              <a:ext cx="1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4" name="Line 112"/>
            <p:cNvSpPr>
              <a:spLocks noChangeShapeType="1"/>
            </p:cNvSpPr>
            <p:nvPr/>
          </p:nvSpPr>
          <p:spPr bwMode="auto">
            <a:xfrm flipH="1">
              <a:off x="3297" y="1344"/>
              <a:ext cx="7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5" name="Line 113"/>
            <p:cNvSpPr>
              <a:spLocks noChangeShapeType="1"/>
            </p:cNvSpPr>
            <p:nvPr/>
          </p:nvSpPr>
          <p:spPr bwMode="auto">
            <a:xfrm flipH="1">
              <a:off x="3585" y="1440"/>
              <a:ext cx="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6" name="Line 114"/>
            <p:cNvSpPr>
              <a:spLocks noChangeShapeType="1"/>
            </p:cNvSpPr>
            <p:nvPr/>
          </p:nvSpPr>
          <p:spPr bwMode="auto">
            <a:xfrm flipH="1">
              <a:off x="3729" y="1536"/>
              <a:ext cx="31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7" name="Line 115"/>
            <p:cNvSpPr>
              <a:spLocks noChangeShapeType="1"/>
            </p:cNvSpPr>
            <p:nvPr/>
          </p:nvSpPr>
          <p:spPr bwMode="auto">
            <a:xfrm flipH="1">
              <a:off x="3297" y="1776"/>
              <a:ext cx="7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8" name="Line 116"/>
            <p:cNvSpPr>
              <a:spLocks noChangeShapeType="1"/>
            </p:cNvSpPr>
            <p:nvPr/>
          </p:nvSpPr>
          <p:spPr bwMode="auto">
            <a:xfrm flipH="1">
              <a:off x="3441" y="1872"/>
              <a:ext cx="6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69" name="Line 117"/>
            <p:cNvSpPr>
              <a:spLocks noChangeShapeType="1"/>
            </p:cNvSpPr>
            <p:nvPr/>
          </p:nvSpPr>
          <p:spPr bwMode="auto">
            <a:xfrm flipH="1">
              <a:off x="3441" y="2304"/>
              <a:ext cx="6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0" name="Line 118"/>
            <p:cNvSpPr>
              <a:spLocks noChangeShapeType="1"/>
            </p:cNvSpPr>
            <p:nvPr/>
          </p:nvSpPr>
          <p:spPr bwMode="auto">
            <a:xfrm flipH="1">
              <a:off x="3729" y="2400"/>
              <a:ext cx="31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1" name="Line 119"/>
            <p:cNvSpPr>
              <a:spLocks noChangeShapeType="1"/>
            </p:cNvSpPr>
            <p:nvPr/>
          </p:nvSpPr>
          <p:spPr bwMode="auto">
            <a:xfrm flipH="1">
              <a:off x="3153" y="2640"/>
              <a:ext cx="8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2" name="Line 120"/>
            <p:cNvSpPr>
              <a:spLocks noChangeShapeType="1"/>
            </p:cNvSpPr>
            <p:nvPr/>
          </p:nvSpPr>
          <p:spPr bwMode="auto">
            <a:xfrm flipH="1">
              <a:off x="3153" y="3072"/>
              <a:ext cx="8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3" name="Line 121"/>
            <p:cNvSpPr>
              <a:spLocks noChangeShapeType="1"/>
            </p:cNvSpPr>
            <p:nvPr/>
          </p:nvSpPr>
          <p:spPr bwMode="auto">
            <a:xfrm flipH="1">
              <a:off x="3729" y="3264"/>
              <a:ext cx="31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4" name="Line 122"/>
            <p:cNvSpPr>
              <a:spLocks noChangeShapeType="1"/>
            </p:cNvSpPr>
            <p:nvPr/>
          </p:nvSpPr>
          <p:spPr bwMode="auto">
            <a:xfrm flipH="1">
              <a:off x="3153" y="3936"/>
              <a:ext cx="8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5" name="Line 123"/>
            <p:cNvSpPr>
              <a:spLocks noChangeShapeType="1"/>
            </p:cNvSpPr>
            <p:nvPr/>
          </p:nvSpPr>
          <p:spPr bwMode="auto">
            <a:xfrm flipH="1">
              <a:off x="3441" y="4032"/>
              <a:ext cx="6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6" name="Line 124"/>
            <p:cNvSpPr>
              <a:spLocks noChangeShapeType="1"/>
            </p:cNvSpPr>
            <p:nvPr/>
          </p:nvSpPr>
          <p:spPr bwMode="auto">
            <a:xfrm flipH="1">
              <a:off x="3729" y="4128"/>
              <a:ext cx="31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7" name="Line 125"/>
            <p:cNvSpPr>
              <a:spLocks noChangeShapeType="1"/>
            </p:cNvSpPr>
            <p:nvPr/>
          </p:nvSpPr>
          <p:spPr bwMode="auto">
            <a:xfrm flipH="1">
              <a:off x="3297" y="2208"/>
              <a:ext cx="7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8" name="Line 126"/>
            <p:cNvSpPr>
              <a:spLocks noChangeShapeType="1"/>
            </p:cNvSpPr>
            <p:nvPr/>
          </p:nvSpPr>
          <p:spPr bwMode="auto">
            <a:xfrm flipH="1">
              <a:off x="3873" y="1968"/>
              <a:ext cx="1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79" name="Line 127"/>
            <p:cNvSpPr>
              <a:spLocks noChangeShapeType="1"/>
            </p:cNvSpPr>
            <p:nvPr/>
          </p:nvSpPr>
          <p:spPr bwMode="auto">
            <a:xfrm flipH="1">
              <a:off x="3873" y="3696"/>
              <a:ext cx="1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80" name="Line 128"/>
            <p:cNvSpPr>
              <a:spLocks noChangeShapeType="1"/>
            </p:cNvSpPr>
            <p:nvPr/>
          </p:nvSpPr>
          <p:spPr bwMode="auto">
            <a:xfrm flipH="1">
              <a:off x="3585" y="2736"/>
              <a:ext cx="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81" name="Line 129"/>
            <p:cNvSpPr>
              <a:spLocks noChangeShapeType="1"/>
            </p:cNvSpPr>
            <p:nvPr/>
          </p:nvSpPr>
          <p:spPr bwMode="auto">
            <a:xfrm flipH="1">
              <a:off x="3585" y="3168"/>
              <a:ext cx="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82" name="Line 130"/>
            <p:cNvSpPr>
              <a:spLocks noChangeShapeType="1"/>
            </p:cNvSpPr>
            <p:nvPr/>
          </p:nvSpPr>
          <p:spPr bwMode="auto">
            <a:xfrm flipH="1">
              <a:off x="3153" y="3504"/>
              <a:ext cx="8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83" name="Line 131"/>
            <p:cNvSpPr>
              <a:spLocks noChangeShapeType="1"/>
            </p:cNvSpPr>
            <p:nvPr/>
          </p:nvSpPr>
          <p:spPr bwMode="auto">
            <a:xfrm flipH="1">
              <a:off x="3441" y="3600"/>
              <a:ext cx="6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84" name="Oval 132"/>
            <p:cNvSpPr>
              <a:spLocks noChangeArrowheads="1"/>
            </p:cNvSpPr>
            <p:nvPr/>
          </p:nvSpPr>
          <p:spPr bwMode="auto">
            <a:xfrm>
              <a:off x="3261" y="880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85" name="Oval 133"/>
            <p:cNvSpPr>
              <a:spLocks noChangeArrowheads="1"/>
            </p:cNvSpPr>
            <p:nvPr/>
          </p:nvSpPr>
          <p:spPr bwMode="auto">
            <a:xfrm>
              <a:off x="3548" y="977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86" name="Oval 134"/>
            <p:cNvSpPr>
              <a:spLocks noChangeArrowheads="1"/>
            </p:cNvSpPr>
            <p:nvPr/>
          </p:nvSpPr>
          <p:spPr bwMode="auto">
            <a:xfrm>
              <a:off x="3853" y="1073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87" name="Oval 135"/>
            <p:cNvSpPr>
              <a:spLocks noChangeArrowheads="1"/>
            </p:cNvSpPr>
            <p:nvPr/>
          </p:nvSpPr>
          <p:spPr bwMode="auto">
            <a:xfrm>
              <a:off x="3258" y="1333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88" name="Oval 136"/>
            <p:cNvSpPr>
              <a:spLocks noChangeArrowheads="1"/>
            </p:cNvSpPr>
            <p:nvPr/>
          </p:nvSpPr>
          <p:spPr bwMode="auto">
            <a:xfrm>
              <a:off x="3554" y="1402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89" name="Oval 137"/>
            <p:cNvSpPr>
              <a:spLocks noChangeArrowheads="1"/>
            </p:cNvSpPr>
            <p:nvPr/>
          </p:nvSpPr>
          <p:spPr bwMode="auto">
            <a:xfrm>
              <a:off x="3696" y="1498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0" name="Oval 138"/>
            <p:cNvSpPr>
              <a:spLocks noChangeArrowheads="1"/>
            </p:cNvSpPr>
            <p:nvPr/>
          </p:nvSpPr>
          <p:spPr bwMode="auto">
            <a:xfrm>
              <a:off x="3274" y="1739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1" name="Oval 139"/>
            <p:cNvSpPr>
              <a:spLocks noChangeArrowheads="1"/>
            </p:cNvSpPr>
            <p:nvPr/>
          </p:nvSpPr>
          <p:spPr bwMode="auto">
            <a:xfrm>
              <a:off x="3415" y="1826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2" name="Oval 140"/>
            <p:cNvSpPr>
              <a:spLocks noChangeArrowheads="1"/>
            </p:cNvSpPr>
            <p:nvPr/>
          </p:nvSpPr>
          <p:spPr bwMode="auto">
            <a:xfrm>
              <a:off x="3846" y="1931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3" name="Oval 141"/>
            <p:cNvSpPr>
              <a:spLocks noChangeArrowheads="1"/>
            </p:cNvSpPr>
            <p:nvPr/>
          </p:nvSpPr>
          <p:spPr bwMode="auto">
            <a:xfrm>
              <a:off x="3833" y="2791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4" name="Oval 142"/>
            <p:cNvSpPr>
              <a:spLocks noChangeArrowheads="1"/>
            </p:cNvSpPr>
            <p:nvPr/>
          </p:nvSpPr>
          <p:spPr bwMode="auto">
            <a:xfrm>
              <a:off x="3402" y="2268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5" name="Oval 143"/>
            <p:cNvSpPr>
              <a:spLocks noChangeArrowheads="1"/>
            </p:cNvSpPr>
            <p:nvPr/>
          </p:nvSpPr>
          <p:spPr bwMode="auto">
            <a:xfrm>
              <a:off x="3716" y="2364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6" name="Oval 144"/>
            <p:cNvSpPr>
              <a:spLocks noChangeArrowheads="1"/>
            </p:cNvSpPr>
            <p:nvPr/>
          </p:nvSpPr>
          <p:spPr bwMode="auto">
            <a:xfrm>
              <a:off x="3549" y="2715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7" name="Oval 145"/>
            <p:cNvSpPr>
              <a:spLocks noChangeArrowheads="1"/>
            </p:cNvSpPr>
            <p:nvPr/>
          </p:nvSpPr>
          <p:spPr bwMode="auto">
            <a:xfrm>
              <a:off x="3117" y="2602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8" name="Oval 146"/>
            <p:cNvSpPr>
              <a:spLocks noChangeArrowheads="1"/>
            </p:cNvSpPr>
            <p:nvPr/>
          </p:nvSpPr>
          <p:spPr bwMode="auto">
            <a:xfrm>
              <a:off x="3138" y="3041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199" name="Oval 147"/>
            <p:cNvSpPr>
              <a:spLocks noChangeArrowheads="1"/>
            </p:cNvSpPr>
            <p:nvPr/>
          </p:nvSpPr>
          <p:spPr bwMode="auto">
            <a:xfrm>
              <a:off x="3116" y="3464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200" name="Oval 148"/>
            <p:cNvSpPr>
              <a:spLocks noChangeArrowheads="1"/>
            </p:cNvSpPr>
            <p:nvPr/>
          </p:nvSpPr>
          <p:spPr bwMode="auto">
            <a:xfrm>
              <a:off x="3694" y="3224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201" name="Oval 149"/>
            <p:cNvSpPr>
              <a:spLocks noChangeArrowheads="1"/>
            </p:cNvSpPr>
            <p:nvPr/>
          </p:nvSpPr>
          <p:spPr bwMode="auto">
            <a:xfrm>
              <a:off x="3417" y="3574"/>
              <a:ext cx="63" cy="70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5202" name="Rectangle 150"/>
            <p:cNvSpPr>
              <a:spLocks noChangeArrowheads="1"/>
            </p:cNvSpPr>
            <p:nvPr/>
          </p:nvSpPr>
          <p:spPr bwMode="auto">
            <a:xfrm>
              <a:off x="4526" y="747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5203" name="Rectangle 151"/>
            <p:cNvSpPr>
              <a:spLocks noChangeArrowheads="1"/>
            </p:cNvSpPr>
            <p:nvPr/>
          </p:nvSpPr>
          <p:spPr bwMode="auto">
            <a:xfrm>
              <a:off x="4584" y="1589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5204" name="Rectangle 152"/>
            <p:cNvSpPr>
              <a:spLocks noChangeArrowheads="1"/>
            </p:cNvSpPr>
            <p:nvPr/>
          </p:nvSpPr>
          <p:spPr bwMode="auto">
            <a:xfrm>
              <a:off x="4545" y="2039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5205" name="Rectangle 153"/>
            <p:cNvSpPr>
              <a:spLocks noChangeArrowheads="1"/>
            </p:cNvSpPr>
            <p:nvPr/>
          </p:nvSpPr>
          <p:spPr bwMode="auto">
            <a:xfrm>
              <a:off x="4579" y="1185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5206" name="Rectangle 154"/>
            <p:cNvSpPr>
              <a:spLocks noChangeArrowheads="1"/>
            </p:cNvSpPr>
            <p:nvPr/>
          </p:nvSpPr>
          <p:spPr bwMode="auto">
            <a:xfrm>
              <a:off x="4586" y="2462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5207" name="Rectangle 155"/>
            <p:cNvSpPr>
              <a:spLocks noChangeArrowheads="1"/>
            </p:cNvSpPr>
            <p:nvPr/>
          </p:nvSpPr>
          <p:spPr bwMode="auto">
            <a:xfrm>
              <a:off x="4564" y="2912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5208" name="Rectangle 156"/>
            <p:cNvSpPr>
              <a:spLocks noChangeArrowheads="1"/>
            </p:cNvSpPr>
            <p:nvPr/>
          </p:nvSpPr>
          <p:spPr bwMode="auto">
            <a:xfrm>
              <a:off x="4587" y="3345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5209" name="Rectangle 157"/>
            <p:cNvSpPr>
              <a:spLocks noChangeArrowheads="1"/>
            </p:cNvSpPr>
            <p:nvPr/>
          </p:nvSpPr>
          <p:spPr bwMode="auto">
            <a:xfrm>
              <a:off x="4574" y="3795"/>
              <a:ext cx="26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5210" name="Line 158"/>
            <p:cNvSpPr>
              <a:spLocks noChangeShapeType="1"/>
            </p:cNvSpPr>
            <p:nvPr/>
          </p:nvSpPr>
          <p:spPr bwMode="auto">
            <a:xfrm>
              <a:off x="3873" y="2827"/>
              <a:ext cx="19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5124" name="Group 160"/>
          <p:cNvGrpSpPr>
            <a:grpSpLocks/>
          </p:cNvGrpSpPr>
          <p:nvPr/>
        </p:nvGrpSpPr>
        <p:grpSpPr bwMode="auto">
          <a:xfrm>
            <a:off x="231775" y="741363"/>
            <a:ext cx="5167314" cy="585787"/>
            <a:chOff x="820" y="212"/>
            <a:chExt cx="3255" cy="369"/>
          </a:xfrm>
        </p:grpSpPr>
        <p:sp>
          <p:nvSpPr>
            <p:cNvPr id="5127" name="Rectangle 161"/>
            <p:cNvSpPr>
              <a:spLocks noChangeArrowheads="1"/>
            </p:cNvSpPr>
            <p:nvPr/>
          </p:nvSpPr>
          <p:spPr bwMode="auto">
            <a:xfrm>
              <a:off x="1252" y="212"/>
              <a:ext cx="2823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3200" b="1" dirty="0" err="1">
                  <a:solidFill>
                    <a:srgbClr val="A50021"/>
                  </a:solidFill>
                  <a:latin typeface="Times New Roman" pitchFamily="18" charset="0"/>
                </a:rPr>
                <a:t>Décodeur</a:t>
              </a:r>
              <a:r>
                <a:rPr lang="en-CA" altLang="en-US" sz="3200" b="1" dirty="0">
                  <a:solidFill>
                    <a:srgbClr val="A50021"/>
                  </a:solidFill>
                  <a:latin typeface="Times New Roman" pitchFamily="18" charset="0"/>
                </a:rPr>
                <a:t> </a:t>
              </a:r>
              <a:r>
                <a:rPr lang="en-CA" altLang="en-US" sz="3200" b="1" dirty="0" smtClean="0">
                  <a:solidFill>
                    <a:srgbClr val="A50021"/>
                  </a:solidFill>
                  <a:latin typeface="Times New Roman" pitchFamily="18" charset="0"/>
                </a:rPr>
                <a:t>3-à-8</a:t>
              </a:r>
              <a:endParaRPr lang="en-CA" altLang="en-US" sz="3200" b="1" dirty="0">
                <a:solidFill>
                  <a:srgbClr val="A50021"/>
                </a:solidFill>
                <a:latin typeface="Times New Roman" pitchFamily="18" charset="0"/>
              </a:endParaRPr>
            </a:p>
          </p:txBody>
        </p:sp>
        <p:grpSp>
          <p:nvGrpSpPr>
            <p:cNvPr id="5128" name="Group 162"/>
            <p:cNvGrpSpPr>
              <a:grpSpLocks/>
            </p:cNvGrpSpPr>
            <p:nvPr/>
          </p:nvGrpSpPr>
          <p:grpSpPr bwMode="auto">
            <a:xfrm>
              <a:off x="820" y="236"/>
              <a:ext cx="432" cy="336"/>
              <a:chOff x="820" y="236"/>
              <a:chExt cx="432" cy="336"/>
            </a:xfrm>
          </p:grpSpPr>
          <p:sp>
            <p:nvSpPr>
              <p:cNvPr id="517283" name="AutoShape 163"/>
              <p:cNvSpPr>
                <a:spLocks noChangeArrowheads="1"/>
              </p:cNvSpPr>
              <p:nvPr/>
            </p:nvSpPr>
            <p:spPr bwMode="auto">
              <a:xfrm>
                <a:off x="964" y="236"/>
                <a:ext cx="288" cy="288"/>
              </a:xfrm>
              <a:prstGeom prst="star5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7284" name="AutoShape 164"/>
              <p:cNvSpPr>
                <a:spLocks noChangeArrowheads="1"/>
              </p:cNvSpPr>
              <p:nvPr/>
            </p:nvSpPr>
            <p:spPr bwMode="auto">
              <a:xfrm>
                <a:off x="820" y="284"/>
                <a:ext cx="288" cy="288"/>
              </a:xfrm>
              <a:prstGeom prst="star5">
                <a:avLst/>
              </a:prstGeom>
              <a:solidFill>
                <a:schemeClr val="accent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5125" name="Rectangle 206"/>
          <p:cNvSpPr>
            <a:spLocks noChangeArrowheads="1"/>
          </p:cNvSpPr>
          <p:nvPr/>
        </p:nvSpPr>
        <p:spPr bwMode="auto">
          <a:xfrm>
            <a:off x="5594774" y="165808"/>
            <a:ext cx="117987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 dirty="0">
                <a:latin typeface="Times New Roman" pitchFamily="18" charset="0"/>
              </a:rPr>
              <a:t>A     B    </a:t>
            </a:r>
            <a:r>
              <a:rPr lang="en-CA" altLang="en-US" sz="1800" b="1" dirty="0">
                <a:solidFill>
                  <a:schemeClr val="bg1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5126" name="Rectangle 165"/>
          <p:cNvSpPr>
            <a:spLocks noChangeArrowheads="1"/>
          </p:cNvSpPr>
          <p:nvPr/>
        </p:nvSpPr>
        <p:spPr bwMode="auto">
          <a:xfrm>
            <a:off x="1" y="1316725"/>
            <a:ext cx="5454650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5738" indent="-185738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fr-CA" altLang="en-US" sz="2000" dirty="0"/>
              <a:t>Un décodeur est un circuit combinatoire qui convertit l'information binaire à partir d'une</a:t>
            </a:r>
          </a:p>
          <a:p>
            <a:pPr eaLnBrk="1" hangingPunct="1">
              <a:buFont typeface="Arial" charset="0"/>
              <a:buChar char="•"/>
            </a:pPr>
            <a:r>
              <a:rPr lang="fr-CA" altLang="en-US" sz="2000" dirty="0"/>
              <a:t>entrée de n bits à un maximum de </a:t>
            </a:r>
            <a:r>
              <a:rPr lang="fr-CA" sz="2000" dirty="0" err="1"/>
              <a:t>2</a:t>
            </a:r>
            <a:r>
              <a:rPr lang="fr-CA" sz="1800" baseline="30000" dirty="0" err="1"/>
              <a:t>n</a:t>
            </a:r>
            <a:r>
              <a:rPr lang="fr-CA" altLang="en-US" sz="2000" dirty="0" smtClean="0"/>
              <a:t> </a:t>
            </a:r>
            <a:r>
              <a:rPr lang="fr-CA" altLang="en-US" sz="2000" dirty="0"/>
              <a:t>bits </a:t>
            </a:r>
            <a:r>
              <a:rPr lang="fr-CA" altLang="en-US" sz="2000" dirty="0" smtClean="0"/>
              <a:t>de sortie</a:t>
            </a:r>
            <a:r>
              <a:rPr lang="fr-CA" altLang="en-US" sz="2000" dirty="0"/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lang="fr-CA" altLang="en-US" sz="2000" dirty="0"/>
              <a:t>Un décodeur </a:t>
            </a:r>
            <a:r>
              <a:rPr lang="fr-CA" altLang="en-US" sz="2000" dirty="0" smtClean="0"/>
              <a:t>n entrées et à m sorties est </a:t>
            </a:r>
            <a:r>
              <a:rPr lang="fr-CA" altLang="en-US" sz="2000" dirty="0"/>
              <a:t>appelé décodeur de ligne n-à-m, où m ≤ </a:t>
            </a:r>
            <a:r>
              <a:rPr lang="fr-CA" altLang="en-US" sz="2000" dirty="0" err="1"/>
              <a:t>2</a:t>
            </a:r>
            <a:r>
              <a:rPr lang="fr-CA" altLang="en-US" sz="2000" baseline="30000" dirty="0" err="1"/>
              <a:t>n</a:t>
            </a:r>
            <a:r>
              <a:rPr lang="fr-CA" altLang="en-US" sz="2000" dirty="0"/>
              <a:t>.</a:t>
            </a:r>
            <a:endParaRPr lang="en-CA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515412" y="6248400"/>
            <a:ext cx="1171387" cy="240256"/>
          </a:xfrm>
        </p:spPr>
        <p:txBody>
          <a:bodyPr/>
          <a:lstStyle/>
          <a:p>
            <a:pPr>
              <a:defRPr/>
            </a:pPr>
            <a:fld id="{EBC11277-3D48-4444-BECA-A8CC9AE4B9E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pSp>
        <p:nvGrpSpPr>
          <p:cNvPr id="148" name="Groupe 147"/>
          <p:cNvGrpSpPr/>
          <p:nvPr/>
        </p:nvGrpSpPr>
        <p:grpSpPr>
          <a:xfrm>
            <a:off x="424260" y="496354"/>
            <a:ext cx="1986697" cy="6312286"/>
            <a:chOff x="1593572" y="459507"/>
            <a:chExt cx="1986697" cy="6312286"/>
          </a:xfrm>
        </p:grpSpPr>
        <p:sp>
          <p:nvSpPr>
            <p:cNvPr id="4" name="Line 15"/>
            <p:cNvSpPr>
              <a:spLocks noChangeShapeType="1"/>
            </p:cNvSpPr>
            <p:nvPr/>
          </p:nvSpPr>
          <p:spPr bwMode="auto">
            <a:xfrm>
              <a:off x="2126174" y="714504"/>
              <a:ext cx="0" cy="30023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1875162" y="714504"/>
              <a:ext cx="0" cy="292228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6" name="Line 17"/>
            <p:cNvSpPr>
              <a:spLocks noChangeShapeType="1"/>
            </p:cNvSpPr>
            <p:nvPr/>
          </p:nvSpPr>
          <p:spPr bwMode="auto">
            <a:xfrm>
              <a:off x="2000668" y="1074888"/>
              <a:ext cx="0" cy="1120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7" name="Line 18"/>
            <p:cNvSpPr>
              <a:spLocks noChangeShapeType="1"/>
            </p:cNvSpPr>
            <p:nvPr/>
          </p:nvSpPr>
          <p:spPr bwMode="auto">
            <a:xfrm>
              <a:off x="2251680" y="1074888"/>
              <a:ext cx="0" cy="192705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8" name="Line 19"/>
            <p:cNvSpPr>
              <a:spLocks noChangeShapeType="1"/>
            </p:cNvSpPr>
            <p:nvPr/>
          </p:nvSpPr>
          <p:spPr bwMode="auto">
            <a:xfrm flipH="1">
              <a:off x="2012086" y="1188515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9" name="Group 20"/>
            <p:cNvGrpSpPr>
              <a:grpSpLocks/>
            </p:cNvGrpSpPr>
            <p:nvPr/>
          </p:nvGrpSpPr>
          <p:grpSpPr bwMode="auto">
            <a:xfrm>
              <a:off x="2670033" y="1754779"/>
              <a:ext cx="334682" cy="320341"/>
              <a:chOff x="4064" y="1680"/>
              <a:chExt cx="384" cy="384"/>
            </a:xfrm>
          </p:grpSpPr>
          <p:grpSp>
            <p:nvGrpSpPr>
              <p:cNvPr id="142" name="Group 21"/>
              <p:cNvGrpSpPr>
                <a:grpSpLocks/>
              </p:cNvGrpSpPr>
              <p:nvPr/>
            </p:nvGrpSpPr>
            <p:grpSpPr bwMode="auto">
              <a:xfrm>
                <a:off x="4256" y="1681"/>
                <a:ext cx="192" cy="383"/>
                <a:chOff x="4256" y="1681"/>
                <a:chExt cx="192" cy="383"/>
              </a:xfrm>
            </p:grpSpPr>
            <p:sp>
              <p:nvSpPr>
                <p:cNvPr id="146" name="Arc 22"/>
                <p:cNvSpPr>
                  <a:spLocks/>
                </p:cNvSpPr>
                <p:nvPr/>
              </p:nvSpPr>
              <p:spPr bwMode="auto">
                <a:xfrm>
                  <a:off x="4256" y="1681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47" name="Arc 23"/>
                <p:cNvSpPr>
                  <a:spLocks/>
                </p:cNvSpPr>
                <p:nvPr/>
              </p:nvSpPr>
              <p:spPr bwMode="auto">
                <a:xfrm>
                  <a:off x="4256" y="1872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43" name="Line 24"/>
              <p:cNvSpPr>
                <a:spLocks noChangeShapeType="1"/>
              </p:cNvSpPr>
              <p:nvPr/>
            </p:nvSpPr>
            <p:spPr bwMode="auto">
              <a:xfrm>
                <a:off x="4065" y="168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44" name="Line 25"/>
              <p:cNvSpPr>
                <a:spLocks noChangeShapeType="1"/>
              </p:cNvSpPr>
              <p:nvPr/>
            </p:nvSpPr>
            <p:spPr bwMode="auto">
              <a:xfrm>
                <a:off x="4065" y="2064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45" name="Line 26"/>
              <p:cNvSpPr>
                <a:spLocks noChangeShapeType="1"/>
              </p:cNvSpPr>
              <p:nvPr/>
            </p:nvSpPr>
            <p:spPr bwMode="auto">
              <a:xfrm>
                <a:off x="4064" y="1681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sp>
          <p:nvSpPr>
            <p:cNvPr id="10" name="Line 27"/>
            <p:cNvSpPr>
              <a:spLocks noChangeShapeType="1"/>
            </p:cNvSpPr>
            <p:nvPr/>
          </p:nvSpPr>
          <p:spPr bwMode="auto">
            <a:xfrm>
              <a:off x="3005587" y="1914950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2164523" y="790418"/>
              <a:ext cx="174314" cy="284470"/>
              <a:chOff x="3484" y="524"/>
              <a:chExt cx="200" cy="341"/>
            </a:xfrm>
          </p:grpSpPr>
          <p:sp>
            <p:nvSpPr>
              <p:cNvPr id="140" name="AutoShape 29"/>
              <p:cNvSpPr>
                <a:spLocks noChangeArrowheads="1"/>
              </p:cNvSpPr>
              <p:nvPr/>
            </p:nvSpPr>
            <p:spPr bwMode="auto">
              <a:xfrm rot="10800000">
                <a:off x="3484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  <p:sp>
            <p:nvSpPr>
              <p:cNvPr id="141" name="Oval 30"/>
              <p:cNvSpPr>
                <a:spLocks noChangeArrowheads="1"/>
              </p:cNvSpPr>
              <p:nvPr/>
            </p:nvSpPr>
            <p:spPr bwMode="auto">
              <a:xfrm>
                <a:off x="3553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1913511" y="790418"/>
              <a:ext cx="174314" cy="284470"/>
              <a:chOff x="3196" y="524"/>
              <a:chExt cx="200" cy="341"/>
            </a:xfrm>
          </p:grpSpPr>
          <p:sp>
            <p:nvSpPr>
              <p:cNvPr id="138" name="AutoShape 32"/>
              <p:cNvSpPr>
                <a:spLocks noChangeArrowheads="1"/>
              </p:cNvSpPr>
              <p:nvPr/>
            </p:nvSpPr>
            <p:spPr bwMode="auto">
              <a:xfrm rot="10800000">
                <a:off x="3196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  <p:sp>
            <p:nvSpPr>
              <p:cNvPr id="139" name="Oval 33"/>
              <p:cNvSpPr>
                <a:spLocks noChangeArrowheads="1"/>
              </p:cNvSpPr>
              <p:nvPr/>
            </p:nvSpPr>
            <p:spPr bwMode="auto">
              <a:xfrm>
                <a:off x="3265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</p:grpSp>
        <p:sp>
          <p:nvSpPr>
            <p:cNvPr id="13" name="Oval 34"/>
            <p:cNvSpPr>
              <a:spLocks noChangeArrowheads="1"/>
            </p:cNvSpPr>
            <p:nvPr/>
          </p:nvSpPr>
          <p:spPr bwMode="auto">
            <a:xfrm>
              <a:off x="2222047" y="670290"/>
              <a:ext cx="49679" cy="5505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auto">
            <a:xfrm>
              <a:off x="1981494" y="675295"/>
              <a:ext cx="49679" cy="5505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grpSp>
          <p:nvGrpSpPr>
            <p:cNvPr id="15" name="Group 36"/>
            <p:cNvGrpSpPr>
              <a:grpSpLocks/>
            </p:cNvGrpSpPr>
            <p:nvPr/>
          </p:nvGrpSpPr>
          <p:grpSpPr bwMode="auto">
            <a:xfrm>
              <a:off x="2415535" y="790418"/>
              <a:ext cx="174314" cy="284470"/>
              <a:chOff x="3772" y="524"/>
              <a:chExt cx="200" cy="341"/>
            </a:xfrm>
          </p:grpSpPr>
          <p:sp>
            <p:nvSpPr>
              <p:cNvPr id="136" name="AutoShape 37"/>
              <p:cNvSpPr>
                <a:spLocks noChangeArrowheads="1"/>
              </p:cNvSpPr>
              <p:nvPr/>
            </p:nvSpPr>
            <p:spPr bwMode="auto">
              <a:xfrm rot="10800000">
                <a:off x="3772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  <p:sp>
            <p:nvSpPr>
              <p:cNvPr id="137" name="Oval 38"/>
              <p:cNvSpPr>
                <a:spLocks noChangeArrowheads="1"/>
              </p:cNvSpPr>
              <p:nvPr/>
            </p:nvSpPr>
            <p:spPr bwMode="auto">
              <a:xfrm>
                <a:off x="3841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</p:grpSp>
        <p:sp>
          <p:nvSpPr>
            <p:cNvPr id="16" name="Line 39"/>
            <p:cNvSpPr>
              <a:spLocks noChangeShapeType="1"/>
            </p:cNvSpPr>
            <p:nvPr/>
          </p:nvSpPr>
          <p:spPr bwMode="auto">
            <a:xfrm>
              <a:off x="2377186" y="714504"/>
              <a:ext cx="0" cy="30824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7" name="Oval 40"/>
            <p:cNvSpPr>
              <a:spLocks noChangeArrowheads="1"/>
            </p:cNvSpPr>
            <p:nvPr/>
          </p:nvSpPr>
          <p:spPr bwMode="auto">
            <a:xfrm>
              <a:off x="2478288" y="670290"/>
              <a:ext cx="49679" cy="5505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18" name="Line 41"/>
            <p:cNvSpPr>
              <a:spLocks noChangeShapeType="1"/>
            </p:cNvSpPr>
            <p:nvPr/>
          </p:nvSpPr>
          <p:spPr bwMode="auto">
            <a:xfrm>
              <a:off x="2127046" y="713670"/>
              <a:ext cx="12463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" name="Line 42"/>
            <p:cNvSpPr>
              <a:spLocks noChangeShapeType="1"/>
            </p:cNvSpPr>
            <p:nvPr/>
          </p:nvSpPr>
          <p:spPr bwMode="auto">
            <a:xfrm>
              <a:off x="2210716" y="793755"/>
              <a:ext cx="8279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0" name="Line 43"/>
            <p:cNvSpPr>
              <a:spLocks noChangeShapeType="1"/>
            </p:cNvSpPr>
            <p:nvPr/>
          </p:nvSpPr>
          <p:spPr bwMode="auto">
            <a:xfrm>
              <a:off x="2378057" y="713670"/>
              <a:ext cx="12463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1" name="Line 44"/>
            <p:cNvSpPr>
              <a:spLocks noChangeShapeType="1"/>
            </p:cNvSpPr>
            <p:nvPr/>
          </p:nvSpPr>
          <p:spPr bwMode="auto">
            <a:xfrm flipV="1">
              <a:off x="2000668" y="714504"/>
              <a:ext cx="0" cy="792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2" name="Line 45"/>
            <p:cNvSpPr>
              <a:spLocks noChangeShapeType="1"/>
            </p:cNvSpPr>
            <p:nvPr/>
          </p:nvSpPr>
          <p:spPr bwMode="auto">
            <a:xfrm flipV="1">
              <a:off x="2251680" y="714504"/>
              <a:ext cx="0" cy="792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3" name="Line 46"/>
            <p:cNvSpPr>
              <a:spLocks noChangeShapeType="1"/>
            </p:cNvSpPr>
            <p:nvPr/>
          </p:nvSpPr>
          <p:spPr bwMode="auto">
            <a:xfrm flipV="1">
              <a:off x="2502692" y="714504"/>
              <a:ext cx="0" cy="792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4" name="Line 47"/>
            <p:cNvSpPr>
              <a:spLocks noChangeShapeType="1"/>
            </p:cNvSpPr>
            <p:nvPr/>
          </p:nvSpPr>
          <p:spPr bwMode="auto">
            <a:xfrm>
              <a:off x="1876034" y="713670"/>
              <a:ext cx="12463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5" name="Line 48"/>
            <p:cNvSpPr>
              <a:spLocks noChangeShapeType="1"/>
            </p:cNvSpPr>
            <p:nvPr/>
          </p:nvSpPr>
          <p:spPr bwMode="auto">
            <a:xfrm>
              <a:off x="2502692" y="1074888"/>
              <a:ext cx="0" cy="23616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26" name="Group 49"/>
            <p:cNvGrpSpPr>
              <a:grpSpLocks/>
            </p:cNvGrpSpPr>
            <p:nvPr/>
          </p:nvGrpSpPr>
          <p:grpSpPr bwMode="auto">
            <a:xfrm>
              <a:off x="2670033" y="1034011"/>
              <a:ext cx="334682" cy="320341"/>
              <a:chOff x="4064" y="816"/>
              <a:chExt cx="384" cy="384"/>
            </a:xfrm>
          </p:grpSpPr>
          <p:grpSp>
            <p:nvGrpSpPr>
              <p:cNvPr id="130" name="Group 50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134" name="Arc 51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35" name="Arc 52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31" name="Line 53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32" name="Line 54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33" name="Line 55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27" name="Group 56"/>
            <p:cNvGrpSpPr>
              <a:grpSpLocks/>
            </p:cNvGrpSpPr>
            <p:nvPr/>
          </p:nvGrpSpPr>
          <p:grpSpPr bwMode="auto">
            <a:xfrm>
              <a:off x="2670033" y="1394395"/>
              <a:ext cx="334682" cy="320341"/>
              <a:chOff x="4064" y="1248"/>
              <a:chExt cx="384" cy="384"/>
            </a:xfrm>
          </p:grpSpPr>
          <p:grpSp>
            <p:nvGrpSpPr>
              <p:cNvPr id="124" name="Group 57"/>
              <p:cNvGrpSpPr>
                <a:grpSpLocks/>
              </p:cNvGrpSpPr>
              <p:nvPr/>
            </p:nvGrpSpPr>
            <p:grpSpPr bwMode="auto">
              <a:xfrm>
                <a:off x="4256" y="1249"/>
                <a:ext cx="192" cy="383"/>
                <a:chOff x="4256" y="1249"/>
                <a:chExt cx="192" cy="383"/>
              </a:xfrm>
            </p:grpSpPr>
            <p:sp>
              <p:nvSpPr>
                <p:cNvPr id="128" name="Arc 58"/>
                <p:cNvSpPr>
                  <a:spLocks/>
                </p:cNvSpPr>
                <p:nvPr/>
              </p:nvSpPr>
              <p:spPr bwMode="auto">
                <a:xfrm>
                  <a:off x="4256" y="1249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29" name="Arc 59"/>
                <p:cNvSpPr>
                  <a:spLocks/>
                </p:cNvSpPr>
                <p:nvPr/>
              </p:nvSpPr>
              <p:spPr bwMode="auto">
                <a:xfrm>
                  <a:off x="4256" y="1440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25" name="Line 60"/>
              <p:cNvSpPr>
                <a:spLocks noChangeShapeType="1"/>
              </p:cNvSpPr>
              <p:nvPr/>
            </p:nvSpPr>
            <p:spPr bwMode="auto">
              <a:xfrm>
                <a:off x="4065" y="1248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26" name="Line 61"/>
              <p:cNvSpPr>
                <a:spLocks noChangeShapeType="1"/>
              </p:cNvSpPr>
              <p:nvPr/>
            </p:nvSpPr>
            <p:spPr bwMode="auto">
              <a:xfrm>
                <a:off x="4065" y="1632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127" name="Line 62"/>
              <p:cNvSpPr>
                <a:spLocks noChangeShapeType="1"/>
              </p:cNvSpPr>
              <p:nvPr/>
            </p:nvSpPr>
            <p:spPr bwMode="auto">
              <a:xfrm>
                <a:off x="4064" y="1249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28" name="Group 63"/>
            <p:cNvGrpSpPr>
              <a:grpSpLocks/>
            </p:cNvGrpSpPr>
            <p:nvPr/>
          </p:nvGrpSpPr>
          <p:grpSpPr bwMode="auto">
            <a:xfrm>
              <a:off x="2670033" y="2115163"/>
              <a:ext cx="669365" cy="320341"/>
              <a:chOff x="4064" y="2112"/>
              <a:chExt cx="768" cy="384"/>
            </a:xfrm>
          </p:grpSpPr>
          <p:grpSp>
            <p:nvGrpSpPr>
              <p:cNvPr id="116" name="Group 64"/>
              <p:cNvGrpSpPr>
                <a:grpSpLocks/>
              </p:cNvGrpSpPr>
              <p:nvPr/>
            </p:nvGrpSpPr>
            <p:grpSpPr bwMode="auto">
              <a:xfrm>
                <a:off x="4064" y="2112"/>
                <a:ext cx="384" cy="384"/>
                <a:chOff x="4064" y="2112"/>
                <a:chExt cx="384" cy="384"/>
              </a:xfrm>
            </p:grpSpPr>
            <p:grpSp>
              <p:nvGrpSpPr>
                <p:cNvPr id="118" name="Group 65"/>
                <p:cNvGrpSpPr>
                  <a:grpSpLocks/>
                </p:cNvGrpSpPr>
                <p:nvPr/>
              </p:nvGrpSpPr>
              <p:grpSpPr bwMode="auto">
                <a:xfrm>
                  <a:off x="4256" y="2113"/>
                  <a:ext cx="192" cy="383"/>
                  <a:chOff x="4256" y="2113"/>
                  <a:chExt cx="192" cy="383"/>
                </a:xfrm>
              </p:grpSpPr>
              <p:sp>
                <p:nvSpPr>
                  <p:cNvPr id="122" name="Arc 66"/>
                  <p:cNvSpPr>
                    <a:spLocks/>
                  </p:cNvSpPr>
                  <p:nvPr/>
                </p:nvSpPr>
                <p:spPr bwMode="auto">
                  <a:xfrm>
                    <a:off x="4256" y="2113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123" name="Arc 67"/>
                  <p:cNvSpPr>
                    <a:spLocks/>
                  </p:cNvSpPr>
                  <p:nvPr/>
                </p:nvSpPr>
                <p:spPr bwMode="auto">
                  <a:xfrm>
                    <a:off x="4256" y="2304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119" name="Line 68"/>
                <p:cNvSpPr>
                  <a:spLocks noChangeShapeType="1"/>
                </p:cNvSpPr>
                <p:nvPr/>
              </p:nvSpPr>
              <p:spPr bwMode="auto">
                <a:xfrm>
                  <a:off x="4065" y="211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20" name="Line 69"/>
                <p:cNvSpPr>
                  <a:spLocks noChangeShapeType="1"/>
                </p:cNvSpPr>
                <p:nvPr/>
              </p:nvSpPr>
              <p:spPr bwMode="auto">
                <a:xfrm>
                  <a:off x="4065" y="249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21" name="Line 70"/>
                <p:cNvSpPr>
                  <a:spLocks noChangeShapeType="1"/>
                </p:cNvSpPr>
                <p:nvPr/>
              </p:nvSpPr>
              <p:spPr bwMode="auto">
                <a:xfrm>
                  <a:off x="4064" y="2113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17" name="Line 71"/>
              <p:cNvSpPr>
                <a:spLocks noChangeShapeType="1"/>
              </p:cNvSpPr>
              <p:nvPr/>
            </p:nvSpPr>
            <p:spPr bwMode="auto">
              <a:xfrm>
                <a:off x="4449" y="2304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29" name="Group 72"/>
            <p:cNvGrpSpPr>
              <a:grpSpLocks/>
            </p:cNvGrpSpPr>
            <p:nvPr/>
          </p:nvGrpSpPr>
          <p:grpSpPr bwMode="auto">
            <a:xfrm>
              <a:off x="2670033" y="2475547"/>
              <a:ext cx="669365" cy="320341"/>
              <a:chOff x="4064" y="2544"/>
              <a:chExt cx="768" cy="384"/>
            </a:xfrm>
          </p:grpSpPr>
          <p:grpSp>
            <p:nvGrpSpPr>
              <p:cNvPr id="108" name="Group 73"/>
              <p:cNvGrpSpPr>
                <a:grpSpLocks/>
              </p:cNvGrpSpPr>
              <p:nvPr/>
            </p:nvGrpSpPr>
            <p:grpSpPr bwMode="auto">
              <a:xfrm>
                <a:off x="4064" y="2544"/>
                <a:ext cx="384" cy="384"/>
                <a:chOff x="4064" y="2544"/>
                <a:chExt cx="384" cy="384"/>
              </a:xfrm>
            </p:grpSpPr>
            <p:grpSp>
              <p:nvGrpSpPr>
                <p:cNvPr id="110" name="Group 74"/>
                <p:cNvGrpSpPr>
                  <a:grpSpLocks/>
                </p:cNvGrpSpPr>
                <p:nvPr/>
              </p:nvGrpSpPr>
              <p:grpSpPr bwMode="auto">
                <a:xfrm>
                  <a:off x="4256" y="2545"/>
                  <a:ext cx="192" cy="383"/>
                  <a:chOff x="4256" y="2545"/>
                  <a:chExt cx="192" cy="383"/>
                </a:xfrm>
              </p:grpSpPr>
              <p:sp>
                <p:nvSpPr>
                  <p:cNvPr id="114" name="Arc 75"/>
                  <p:cNvSpPr>
                    <a:spLocks/>
                  </p:cNvSpPr>
                  <p:nvPr/>
                </p:nvSpPr>
                <p:spPr bwMode="auto">
                  <a:xfrm>
                    <a:off x="4256" y="2545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115" name="Arc 76"/>
                  <p:cNvSpPr>
                    <a:spLocks/>
                  </p:cNvSpPr>
                  <p:nvPr/>
                </p:nvSpPr>
                <p:spPr bwMode="auto">
                  <a:xfrm>
                    <a:off x="4256" y="2736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111" name="Line 77"/>
                <p:cNvSpPr>
                  <a:spLocks noChangeShapeType="1"/>
                </p:cNvSpPr>
                <p:nvPr/>
              </p:nvSpPr>
              <p:spPr bwMode="auto">
                <a:xfrm>
                  <a:off x="4065" y="254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12" name="Line 78"/>
                <p:cNvSpPr>
                  <a:spLocks noChangeShapeType="1"/>
                </p:cNvSpPr>
                <p:nvPr/>
              </p:nvSpPr>
              <p:spPr bwMode="auto">
                <a:xfrm>
                  <a:off x="4065" y="292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13" name="Line 79"/>
                <p:cNvSpPr>
                  <a:spLocks noChangeShapeType="1"/>
                </p:cNvSpPr>
                <p:nvPr/>
              </p:nvSpPr>
              <p:spPr bwMode="auto">
                <a:xfrm>
                  <a:off x="4064" y="2545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09" name="Line 80"/>
              <p:cNvSpPr>
                <a:spLocks noChangeShapeType="1"/>
              </p:cNvSpPr>
              <p:nvPr/>
            </p:nvSpPr>
            <p:spPr bwMode="auto">
              <a:xfrm>
                <a:off x="4449" y="2736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30" name="Group 81"/>
            <p:cNvGrpSpPr>
              <a:grpSpLocks/>
            </p:cNvGrpSpPr>
            <p:nvPr/>
          </p:nvGrpSpPr>
          <p:grpSpPr bwMode="auto">
            <a:xfrm>
              <a:off x="2670033" y="2835931"/>
              <a:ext cx="669365" cy="320341"/>
              <a:chOff x="4064" y="2976"/>
              <a:chExt cx="768" cy="384"/>
            </a:xfrm>
          </p:grpSpPr>
          <p:grpSp>
            <p:nvGrpSpPr>
              <p:cNvPr id="100" name="Group 82"/>
              <p:cNvGrpSpPr>
                <a:grpSpLocks/>
              </p:cNvGrpSpPr>
              <p:nvPr/>
            </p:nvGrpSpPr>
            <p:grpSpPr bwMode="auto">
              <a:xfrm>
                <a:off x="4064" y="2976"/>
                <a:ext cx="384" cy="384"/>
                <a:chOff x="4064" y="2976"/>
                <a:chExt cx="384" cy="384"/>
              </a:xfrm>
            </p:grpSpPr>
            <p:grpSp>
              <p:nvGrpSpPr>
                <p:cNvPr id="102" name="Group 83"/>
                <p:cNvGrpSpPr>
                  <a:grpSpLocks/>
                </p:cNvGrpSpPr>
                <p:nvPr/>
              </p:nvGrpSpPr>
              <p:grpSpPr bwMode="auto">
                <a:xfrm>
                  <a:off x="4256" y="2977"/>
                  <a:ext cx="192" cy="383"/>
                  <a:chOff x="4256" y="2977"/>
                  <a:chExt cx="192" cy="383"/>
                </a:xfrm>
              </p:grpSpPr>
              <p:sp>
                <p:nvSpPr>
                  <p:cNvPr id="106" name="Arc 84"/>
                  <p:cNvSpPr>
                    <a:spLocks/>
                  </p:cNvSpPr>
                  <p:nvPr/>
                </p:nvSpPr>
                <p:spPr bwMode="auto">
                  <a:xfrm>
                    <a:off x="4256" y="2977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107" name="Arc 85"/>
                  <p:cNvSpPr>
                    <a:spLocks/>
                  </p:cNvSpPr>
                  <p:nvPr/>
                </p:nvSpPr>
                <p:spPr bwMode="auto">
                  <a:xfrm>
                    <a:off x="4256" y="3168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103" name="Line 86"/>
                <p:cNvSpPr>
                  <a:spLocks noChangeShapeType="1"/>
                </p:cNvSpPr>
                <p:nvPr/>
              </p:nvSpPr>
              <p:spPr bwMode="auto">
                <a:xfrm>
                  <a:off x="4065" y="297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04" name="Line 87"/>
                <p:cNvSpPr>
                  <a:spLocks noChangeShapeType="1"/>
                </p:cNvSpPr>
                <p:nvPr/>
              </p:nvSpPr>
              <p:spPr bwMode="auto">
                <a:xfrm>
                  <a:off x="4065" y="336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105" name="Line 88"/>
                <p:cNvSpPr>
                  <a:spLocks noChangeShapeType="1"/>
                </p:cNvSpPr>
                <p:nvPr/>
              </p:nvSpPr>
              <p:spPr bwMode="auto">
                <a:xfrm>
                  <a:off x="4064" y="2977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101" name="Line 89"/>
              <p:cNvSpPr>
                <a:spLocks noChangeShapeType="1"/>
              </p:cNvSpPr>
              <p:nvPr/>
            </p:nvSpPr>
            <p:spPr bwMode="auto">
              <a:xfrm>
                <a:off x="4449" y="3168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31" name="Group 90"/>
            <p:cNvGrpSpPr>
              <a:grpSpLocks/>
            </p:cNvGrpSpPr>
            <p:nvPr/>
          </p:nvGrpSpPr>
          <p:grpSpPr bwMode="auto">
            <a:xfrm>
              <a:off x="2670033" y="3196316"/>
              <a:ext cx="669365" cy="320341"/>
              <a:chOff x="4064" y="3408"/>
              <a:chExt cx="768" cy="384"/>
            </a:xfrm>
          </p:grpSpPr>
          <p:grpSp>
            <p:nvGrpSpPr>
              <p:cNvPr id="92" name="Group 91"/>
              <p:cNvGrpSpPr>
                <a:grpSpLocks/>
              </p:cNvGrpSpPr>
              <p:nvPr/>
            </p:nvGrpSpPr>
            <p:grpSpPr bwMode="auto">
              <a:xfrm>
                <a:off x="4064" y="3408"/>
                <a:ext cx="384" cy="384"/>
                <a:chOff x="4064" y="3408"/>
                <a:chExt cx="384" cy="384"/>
              </a:xfrm>
            </p:grpSpPr>
            <p:grpSp>
              <p:nvGrpSpPr>
                <p:cNvPr id="94" name="Group 92"/>
                <p:cNvGrpSpPr>
                  <a:grpSpLocks/>
                </p:cNvGrpSpPr>
                <p:nvPr/>
              </p:nvGrpSpPr>
              <p:grpSpPr bwMode="auto">
                <a:xfrm>
                  <a:off x="4256" y="3409"/>
                  <a:ext cx="192" cy="383"/>
                  <a:chOff x="4256" y="3409"/>
                  <a:chExt cx="192" cy="383"/>
                </a:xfrm>
              </p:grpSpPr>
              <p:sp>
                <p:nvSpPr>
                  <p:cNvPr id="98" name="Arc 93"/>
                  <p:cNvSpPr>
                    <a:spLocks/>
                  </p:cNvSpPr>
                  <p:nvPr/>
                </p:nvSpPr>
                <p:spPr bwMode="auto">
                  <a:xfrm>
                    <a:off x="4256" y="3409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99" name="Arc 94"/>
                  <p:cNvSpPr>
                    <a:spLocks/>
                  </p:cNvSpPr>
                  <p:nvPr/>
                </p:nvSpPr>
                <p:spPr bwMode="auto">
                  <a:xfrm>
                    <a:off x="4256" y="3600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95" name="Line 95"/>
                <p:cNvSpPr>
                  <a:spLocks noChangeShapeType="1"/>
                </p:cNvSpPr>
                <p:nvPr/>
              </p:nvSpPr>
              <p:spPr bwMode="auto">
                <a:xfrm>
                  <a:off x="4065" y="340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96" name="Line 96"/>
                <p:cNvSpPr>
                  <a:spLocks noChangeShapeType="1"/>
                </p:cNvSpPr>
                <p:nvPr/>
              </p:nvSpPr>
              <p:spPr bwMode="auto">
                <a:xfrm>
                  <a:off x="4065" y="379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97" name="Line 97"/>
                <p:cNvSpPr>
                  <a:spLocks noChangeShapeType="1"/>
                </p:cNvSpPr>
                <p:nvPr/>
              </p:nvSpPr>
              <p:spPr bwMode="auto">
                <a:xfrm>
                  <a:off x="4064" y="3409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93" name="Line 98"/>
              <p:cNvSpPr>
                <a:spLocks noChangeShapeType="1"/>
              </p:cNvSpPr>
              <p:nvPr/>
            </p:nvSpPr>
            <p:spPr bwMode="auto">
              <a:xfrm>
                <a:off x="4449" y="3600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32" name="Group 99"/>
            <p:cNvGrpSpPr>
              <a:grpSpLocks/>
            </p:cNvGrpSpPr>
            <p:nvPr/>
          </p:nvGrpSpPr>
          <p:grpSpPr bwMode="auto">
            <a:xfrm>
              <a:off x="2670033" y="3556700"/>
              <a:ext cx="669365" cy="320341"/>
              <a:chOff x="4064" y="3840"/>
              <a:chExt cx="768" cy="384"/>
            </a:xfrm>
          </p:grpSpPr>
          <p:grpSp>
            <p:nvGrpSpPr>
              <p:cNvPr id="84" name="Group 100"/>
              <p:cNvGrpSpPr>
                <a:grpSpLocks/>
              </p:cNvGrpSpPr>
              <p:nvPr/>
            </p:nvGrpSpPr>
            <p:grpSpPr bwMode="auto">
              <a:xfrm>
                <a:off x="4064" y="3840"/>
                <a:ext cx="384" cy="384"/>
                <a:chOff x="4064" y="3840"/>
                <a:chExt cx="384" cy="384"/>
              </a:xfrm>
            </p:grpSpPr>
            <p:grpSp>
              <p:nvGrpSpPr>
                <p:cNvPr id="86" name="Group 101"/>
                <p:cNvGrpSpPr>
                  <a:grpSpLocks/>
                </p:cNvGrpSpPr>
                <p:nvPr/>
              </p:nvGrpSpPr>
              <p:grpSpPr bwMode="auto">
                <a:xfrm>
                  <a:off x="4256" y="3841"/>
                  <a:ext cx="192" cy="383"/>
                  <a:chOff x="4256" y="3841"/>
                  <a:chExt cx="192" cy="383"/>
                </a:xfrm>
              </p:grpSpPr>
              <p:sp>
                <p:nvSpPr>
                  <p:cNvPr id="90" name="Arc 102"/>
                  <p:cNvSpPr>
                    <a:spLocks/>
                  </p:cNvSpPr>
                  <p:nvPr/>
                </p:nvSpPr>
                <p:spPr bwMode="auto">
                  <a:xfrm>
                    <a:off x="4256" y="3841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91" name="Arc 103"/>
                  <p:cNvSpPr>
                    <a:spLocks/>
                  </p:cNvSpPr>
                  <p:nvPr/>
                </p:nvSpPr>
                <p:spPr bwMode="auto">
                  <a:xfrm>
                    <a:off x="4256" y="4032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87" name="Line 104"/>
                <p:cNvSpPr>
                  <a:spLocks noChangeShapeType="1"/>
                </p:cNvSpPr>
                <p:nvPr/>
              </p:nvSpPr>
              <p:spPr bwMode="auto">
                <a:xfrm>
                  <a:off x="4065" y="384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88" name="Line 105"/>
                <p:cNvSpPr>
                  <a:spLocks noChangeShapeType="1"/>
                </p:cNvSpPr>
                <p:nvPr/>
              </p:nvSpPr>
              <p:spPr bwMode="auto">
                <a:xfrm>
                  <a:off x="4065" y="422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89" name="Line 106"/>
                <p:cNvSpPr>
                  <a:spLocks noChangeShapeType="1"/>
                </p:cNvSpPr>
                <p:nvPr/>
              </p:nvSpPr>
              <p:spPr bwMode="auto">
                <a:xfrm>
                  <a:off x="4064" y="3841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85" name="Line 107"/>
              <p:cNvSpPr>
                <a:spLocks noChangeShapeType="1"/>
              </p:cNvSpPr>
              <p:nvPr/>
            </p:nvSpPr>
            <p:spPr bwMode="auto">
              <a:xfrm>
                <a:off x="4449" y="4032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sp>
          <p:nvSpPr>
            <p:cNvPr id="33" name="Line 108"/>
            <p:cNvSpPr>
              <a:spLocks noChangeShapeType="1"/>
            </p:cNvSpPr>
            <p:nvPr/>
          </p:nvSpPr>
          <p:spPr bwMode="auto">
            <a:xfrm>
              <a:off x="3005587" y="1554566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4" name="Line 109"/>
            <p:cNvSpPr>
              <a:spLocks noChangeShapeType="1"/>
            </p:cNvSpPr>
            <p:nvPr/>
          </p:nvSpPr>
          <p:spPr bwMode="auto">
            <a:xfrm>
              <a:off x="3005587" y="1194182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5" name="Line 110"/>
            <p:cNvSpPr>
              <a:spLocks noChangeShapeType="1"/>
            </p:cNvSpPr>
            <p:nvPr/>
          </p:nvSpPr>
          <p:spPr bwMode="auto">
            <a:xfrm flipH="1">
              <a:off x="2263097" y="1245068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" name="Line 111"/>
            <p:cNvSpPr>
              <a:spLocks noChangeShapeType="1"/>
            </p:cNvSpPr>
            <p:nvPr/>
          </p:nvSpPr>
          <p:spPr bwMode="auto">
            <a:xfrm flipH="1">
              <a:off x="2509256" y="1299293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7" name="Line 112"/>
            <p:cNvSpPr>
              <a:spLocks noChangeShapeType="1"/>
            </p:cNvSpPr>
            <p:nvPr/>
          </p:nvSpPr>
          <p:spPr bwMode="auto">
            <a:xfrm flipH="1">
              <a:off x="2001540" y="1506331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8" name="Line 113"/>
            <p:cNvSpPr>
              <a:spLocks noChangeShapeType="1"/>
            </p:cNvSpPr>
            <p:nvPr/>
          </p:nvSpPr>
          <p:spPr bwMode="auto">
            <a:xfrm flipH="1">
              <a:off x="2252552" y="1586417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9" name="Line 114"/>
            <p:cNvSpPr>
              <a:spLocks noChangeShapeType="1"/>
            </p:cNvSpPr>
            <p:nvPr/>
          </p:nvSpPr>
          <p:spPr bwMode="auto">
            <a:xfrm flipH="1">
              <a:off x="2378057" y="1666502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0" name="Line 115"/>
            <p:cNvSpPr>
              <a:spLocks noChangeShapeType="1"/>
            </p:cNvSpPr>
            <p:nvPr/>
          </p:nvSpPr>
          <p:spPr bwMode="auto">
            <a:xfrm flipH="1">
              <a:off x="2008533" y="1884427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1" name="Line 116"/>
            <p:cNvSpPr>
              <a:spLocks noChangeShapeType="1"/>
            </p:cNvSpPr>
            <p:nvPr/>
          </p:nvSpPr>
          <p:spPr bwMode="auto">
            <a:xfrm flipH="1">
              <a:off x="2134039" y="1964512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2" name="Line 117"/>
            <p:cNvSpPr>
              <a:spLocks noChangeShapeType="1"/>
            </p:cNvSpPr>
            <p:nvPr/>
          </p:nvSpPr>
          <p:spPr bwMode="auto">
            <a:xfrm flipH="1">
              <a:off x="2132739" y="2310317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3" name="Line 118"/>
            <p:cNvSpPr>
              <a:spLocks noChangeShapeType="1"/>
            </p:cNvSpPr>
            <p:nvPr/>
          </p:nvSpPr>
          <p:spPr bwMode="auto">
            <a:xfrm flipH="1">
              <a:off x="2383750" y="2390402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4" name="Line 119"/>
            <p:cNvSpPr>
              <a:spLocks noChangeShapeType="1"/>
            </p:cNvSpPr>
            <p:nvPr/>
          </p:nvSpPr>
          <p:spPr bwMode="auto">
            <a:xfrm flipH="1">
              <a:off x="1875162" y="2591309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5" name="Line 120"/>
            <p:cNvSpPr>
              <a:spLocks noChangeShapeType="1"/>
            </p:cNvSpPr>
            <p:nvPr/>
          </p:nvSpPr>
          <p:spPr bwMode="auto">
            <a:xfrm flipH="1">
              <a:off x="1875163" y="2950407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6" name="Line 121"/>
            <p:cNvSpPr>
              <a:spLocks noChangeShapeType="1"/>
            </p:cNvSpPr>
            <p:nvPr/>
          </p:nvSpPr>
          <p:spPr bwMode="auto">
            <a:xfrm flipH="1">
              <a:off x="2377186" y="3110577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7" name="Line 122"/>
            <p:cNvSpPr>
              <a:spLocks noChangeShapeType="1"/>
            </p:cNvSpPr>
            <p:nvPr/>
          </p:nvSpPr>
          <p:spPr bwMode="auto">
            <a:xfrm flipH="1">
              <a:off x="1875162" y="3672083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8" name="Line 123"/>
            <p:cNvSpPr>
              <a:spLocks noChangeShapeType="1"/>
            </p:cNvSpPr>
            <p:nvPr/>
          </p:nvSpPr>
          <p:spPr bwMode="auto">
            <a:xfrm flipH="1">
              <a:off x="2126174" y="3752168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49" name="Line 124"/>
            <p:cNvSpPr>
              <a:spLocks noChangeShapeType="1"/>
            </p:cNvSpPr>
            <p:nvPr/>
          </p:nvSpPr>
          <p:spPr bwMode="auto">
            <a:xfrm flipH="1">
              <a:off x="2377185" y="3832254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0" name="Line 125"/>
            <p:cNvSpPr>
              <a:spLocks noChangeShapeType="1"/>
            </p:cNvSpPr>
            <p:nvPr/>
          </p:nvSpPr>
          <p:spPr bwMode="auto">
            <a:xfrm flipH="1">
              <a:off x="2007233" y="2230232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1" name="Line 126"/>
            <p:cNvSpPr>
              <a:spLocks noChangeShapeType="1"/>
            </p:cNvSpPr>
            <p:nvPr/>
          </p:nvSpPr>
          <p:spPr bwMode="auto">
            <a:xfrm flipH="1">
              <a:off x="2510556" y="2044597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2" name="Line 127"/>
            <p:cNvSpPr>
              <a:spLocks noChangeShapeType="1"/>
            </p:cNvSpPr>
            <p:nvPr/>
          </p:nvSpPr>
          <p:spPr bwMode="auto">
            <a:xfrm flipH="1">
              <a:off x="2503566" y="3468388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3" name="Line 128"/>
            <p:cNvSpPr>
              <a:spLocks noChangeShapeType="1"/>
            </p:cNvSpPr>
            <p:nvPr/>
          </p:nvSpPr>
          <p:spPr bwMode="auto">
            <a:xfrm flipH="1">
              <a:off x="2251680" y="2671394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4" name="Line 129"/>
            <p:cNvSpPr>
              <a:spLocks noChangeShapeType="1"/>
            </p:cNvSpPr>
            <p:nvPr/>
          </p:nvSpPr>
          <p:spPr bwMode="auto">
            <a:xfrm flipH="1">
              <a:off x="2251681" y="3030492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5" name="Line 130"/>
            <p:cNvSpPr>
              <a:spLocks noChangeShapeType="1"/>
            </p:cNvSpPr>
            <p:nvPr/>
          </p:nvSpPr>
          <p:spPr bwMode="auto">
            <a:xfrm flipH="1">
              <a:off x="1876037" y="3308217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6" name="Line 131"/>
            <p:cNvSpPr>
              <a:spLocks noChangeShapeType="1"/>
            </p:cNvSpPr>
            <p:nvPr/>
          </p:nvSpPr>
          <p:spPr bwMode="auto">
            <a:xfrm flipH="1">
              <a:off x="2127049" y="3388302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57" name="Oval 132"/>
            <p:cNvSpPr>
              <a:spLocks noChangeArrowheads="1"/>
            </p:cNvSpPr>
            <p:nvPr/>
          </p:nvSpPr>
          <p:spPr bwMode="auto">
            <a:xfrm>
              <a:off x="1980709" y="116182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58" name="Oval 133"/>
            <p:cNvSpPr>
              <a:spLocks noChangeArrowheads="1"/>
            </p:cNvSpPr>
            <p:nvPr/>
          </p:nvSpPr>
          <p:spPr bwMode="auto">
            <a:xfrm>
              <a:off x="2230849" y="1219207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59" name="Oval 134"/>
            <p:cNvSpPr>
              <a:spLocks noChangeArrowheads="1"/>
            </p:cNvSpPr>
            <p:nvPr/>
          </p:nvSpPr>
          <p:spPr bwMode="auto">
            <a:xfrm>
              <a:off x="2491825" y="127343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0" name="Oval 135"/>
            <p:cNvSpPr>
              <a:spLocks noChangeArrowheads="1"/>
            </p:cNvSpPr>
            <p:nvPr/>
          </p:nvSpPr>
          <p:spPr bwMode="auto">
            <a:xfrm>
              <a:off x="1967549" y="149715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1" name="Oval 136"/>
            <p:cNvSpPr>
              <a:spLocks noChangeArrowheads="1"/>
            </p:cNvSpPr>
            <p:nvPr/>
          </p:nvSpPr>
          <p:spPr bwMode="auto">
            <a:xfrm>
              <a:off x="2225533" y="155471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2" name="Oval 137"/>
            <p:cNvSpPr>
              <a:spLocks noChangeArrowheads="1"/>
            </p:cNvSpPr>
            <p:nvPr/>
          </p:nvSpPr>
          <p:spPr bwMode="auto">
            <a:xfrm>
              <a:off x="2349296" y="163480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3" name="Oval 138"/>
            <p:cNvSpPr>
              <a:spLocks noChangeArrowheads="1"/>
            </p:cNvSpPr>
            <p:nvPr/>
          </p:nvSpPr>
          <p:spPr bwMode="auto">
            <a:xfrm>
              <a:off x="1988487" y="185356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4" name="Oval 139"/>
            <p:cNvSpPr>
              <a:spLocks noChangeArrowheads="1"/>
            </p:cNvSpPr>
            <p:nvPr/>
          </p:nvSpPr>
          <p:spPr bwMode="auto">
            <a:xfrm>
              <a:off x="2111378" y="192613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5" name="Oval 140"/>
            <p:cNvSpPr>
              <a:spLocks noChangeArrowheads="1"/>
            </p:cNvSpPr>
            <p:nvPr/>
          </p:nvSpPr>
          <p:spPr bwMode="auto">
            <a:xfrm>
              <a:off x="2487024" y="201373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6" name="Oval 141"/>
            <p:cNvSpPr>
              <a:spLocks noChangeArrowheads="1"/>
            </p:cNvSpPr>
            <p:nvPr/>
          </p:nvSpPr>
          <p:spPr bwMode="auto">
            <a:xfrm>
              <a:off x="2467829" y="271727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7" name="Oval 142"/>
            <p:cNvSpPr>
              <a:spLocks noChangeArrowheads="1"/>
            </p:cNvSpPr>
            <p:nvPr/>
          </p:nvSpPr>
          <p:spPr bwMode="auto">
            <a:xfrm>
              <a:off x="2098748" y="228028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8" name="Oval 143"/>
            <p:cNvSpPr>
              <a:spLocks noChangeArrowheads="1"/>
            </p:cNvSpPr>
            <p:nvPr/>
          </p:nvSpPr>
          <p:spPr bwMode="auto">
            <a:xfrm>
              <a:off x="2372420" y="236037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69" name="Oval 144"/>
            <p:cNvSpPr>
              <a:spLocks noChangeArrowheads="1"/>
            </p:cNvSpPr>
            <p:nvPr/>
          </p:nvSpPr>
          <p:spPr bwMode="auto">
            <a:xfrm>
              <a:off x="2220303" y="265387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0" name="Oval 145"/>
            <p:cNvSpPr>
              <a:spLocks noChangeArrowheads="1"/>
            </p:cNvSpPr>
            <p:nvPr/>
          </p:nvSpPr>
          <p:spPr bwMode="auto">
            <a:xfrm>
              <a:off x="1843786" y="255960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1" name="Oval 146"/>
            <p:cNvSpPr>
              <a:spLocks noChangeArrowheads="1"/>
            </p:cNvSpPr>
            <p:nvPr/>
          </p:nvSpPr>
          <p:spPr bwMode="auto">
            <a:xfrm>
              <a:off x="1862090" y="292454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2" name="Oval 147"/>
            <p:cNvSpPr>
              <a:spLocks noChangeArrowheads="1"/>
            </p:cNvSpPr>
            <p:nvPr/>
          </p:nvSpPr>
          <p:spPr bwMode="auto">
            <a:xfrm>
              <a:off x="1843789" y="327484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3" name="Oval 148"/>
            <p:cNvSpPr>
              <a:spLocks noChangeArrowheads="1"/>
            </p:cNvSpPr>
            <p:nvPr/>
          </p:nvSpPr>
          <p:spPr bwMode="auto">
            <a:xfrm>
              <a:off x="2346682" y="307720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4" name="Oval 149"/>
            <p:cNvSpPr>
              <a:spLocks noChangeArrowheads="1"/>
            </p:cNvSpPr>
            <p:nvPr/>
          </p:nvSpPr>
          <p:spPr bwMode="auto">
            <a:xfrm>
              <a:off x="2106131" y="336661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75" name="Rectangle 150"/>
            <p:cNvSpPr>
              <a:spLocks noChangeArrowheads="1"/>
            </p:cNvSpPr>
            <p:nvPr/>
          </p:nvSpPr>
          <p:spPr bwMode="auto">
            <a:xfrm>
              <a:off x="3072697" y="976450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Y0</a:t>
              </a:r>
            </a:p>
          </p:txBody>
        </p:sp>
        <p:sp>
          <p:nvSpPr>
            <p:cNvPr id="76" name="Rectangle 151"/>
            <p:cNvSpPr>
              <a:spLocks noChangeArrowheads="1"/>
            </p:cNvSpPr>
            <p:nvPr/>
          </p:nvSpPr>
          <p:spPr bwMode="auto">
            <a:xfrm>
              <a:off x="3123248" y="1678865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Y2</a:t>
              </a:r>
            </a:p>
          </p:txBody>
        </p:sp>
        <p:sp>
          <p:nvSpPr>
            <p:cNvPr id="77" name="Rectangle 152"/>
            <p:cNvSpPr>
              <a:spLocks noChangeArrowheads="1"/>
            </p:cNvSpPr>
            <p:nvPr/>
          </p:nvSpPr>
          <p:spPr bwMode="auto">
            <a:xfrm>
              <a:off x="3089257" y="2054265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Y3</a:t>
              </a:r>
            </a:p>
          </p:txBody>
        </p:sp>
        <p:sp>
          <p:nvSpPr>
            <p:cNvPr id="78" name="Rectangle 153"/>
            <p:cNvSpPr>
              <a:spLocks noChangeArrowheads="1"/>
            </p:cNvSpPr>
            <p:nvPr/>
          </p:nvSpPr>
          <p:spPr bwMode="auto">
            <a:xfrm>
              <a:off x="3118891" y="1341839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Y1</a:t>
              </a:r>
            </a:p>
          </p:txBody>
        </p:sp>
        <p:sp>
          <p:nvSpPr>
            <p:cNvPr id="79" name="Rectangle 154"/>
            <p:cNvSpPr>
              <a:spLocks noChangeArrowheads="1"/>
            </p:cNvSpPr>
            <p:nvPr/>
          </p:nvSpPr>
          <p:spPr bwMode="auto">
            <a:xfrm>
              <a:off x="3124992" y="2407141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Y4</a:t>
              </a:r>
            </a:p>
          </p:txBody>
        </p:sp>
        <p:sp>
          <p:nvSpPr>
            <p:cNvPr id="80" name="Rectangle 155"/>
            <p:cNvSpPr>
              <a:spLocks noChangeArrowheads="1"/>
            </p:cNvSpPr>
            <p:nvPr/>
          </p:nvSpPr>
          <p:spPr bwMode="auto">
            <a:xfrm>
              <a:off x="3105817" y="2782541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Y5</a:t>
              </a:r>
            </a:p>
          </p:txBody>
        </p:sp>
        <p:sp>
          <p:nvSpPr>
            <p:cNvPr id="81" name="Rectangle 156"/>
            <p:cNvSpPr>
              <a:spLocks noChangeArrowheads="1"/>
            </p:cNvSpPr>
            <p:nvPr/>
          </p:nvSpPr>
          <p:spPr bwMode="auto">
            <a:xfrm>
              <a:off x="3125863" y="3143759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Y6</a:t>
              </a:r>
            </a:p>
          </p:txBody>
        </p:sp>
        <p:sp>
          <p:nvSpPr>
            <p:cNvPr id="82" name="Rectangle 157"/>
            <p:cNvSpPr>
              <a:spLocks noChangeArrowheads="1"/>
            </p:cNvSpPr>
            <p:nvPr/>
          </p:nvSpPr>
          <p:spPr bwMode="auto">
            <a:xfrm>
              <a:off x="3114533" y="3519160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Y7</a:t>
              </a:r>
            </a:p>
          </p:txBody>
        </p:sp>
        <p:sp>
          <p:nvSpPr>
            <p:cNvPr id="83" name="Line 158"/>
            <p:cNvSpPr>
              <a:spLocks noChangeShapeType="1"/>
            </p:cNvSpPr>
            <p:nvPr/>
          </p:nvSpPr>
          <p:spPr bwMode="auto">
            <a:xfrm>
              <a:off x="2502691" y="2747308"/>
              <a:ext cx="16559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49" name="Line 15"/>
            <p:cNvSpPr>
              <a:spLocks noChangeShapeType="1"/>
            </p:cNvSpPr>
            <p:nvPr/>
          </p:nvSpPr>
          <p:spPr bwMode="auto">
            <a:xfrm flipH="1">
              <a:off x="2122512" y="3609255"/>
              <a:ext cx="7467" cy="30490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50" name="Line 16"/>
            <p:cNvSpPr>
              <a:spLocks noChangeShapeType="1"/>
            </p:cNvSpPr>
            <p:nvPr/>
          </p:nvSpPr>
          <p:spPr bwMode="auto">
            <a:xfrm>
              <a:off x="1878967" y="3609254"/>
              <a:ext cx="0" cy="296895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51" name="Line 17"/>
            <p:cNvSpPr>
              <a:spLocks noChangeShapeType="1"/>
            </p:cNvSpPr>
            <p:nvPr/>
          </p:nvSpPr>
          <p:spPr bwMode="auto">
            <a:xfrm flipH="1">
              <a:off x="1995670" y="2196081"/>
              <a:ext cx="8803" cy="29336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52" name="Line 18"/>
            <p:cNvSpPr>
              <a:spLocks noChangeShapeType="1"/>
            </p:cNvSpPr>
            <p:nvPr/>
          </p:nvSpPr>
          <p:spPr bwMode="auto">
            <a:xfrm flipH="1">
              <a:off x="2242311" y="2996101"/>
              <a:ext cx="5034" cy="292147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53" name="Line 19"/>
            <p:cNvSpPr>
              <a:spLocks noChangeShapeType="1"/>
            </p:cNvSpPr>
            <p:nvPr/>
          </p:nvSpPr>
          <p:spPr bwMode="auto">
            <a:xfrm flipH="1">
              <a:off x="2007233" y="4040142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154" name="Group 20"/>
            <p:cNvGrpSpPr>
              <a:grpSpLocks/>
            </p:cNvGrpSpPr>
            <p:nvPr/>
          </p:nvGrpSpPr>
          <p:grpSpPr bwMode="auto">
            <a:xfrm>
              <a:off x="2673838" y="4649531"/>
              <a:ext cx="334682" cy="320341"/>
              <a:chOff x="4064" y="1680"/>
              <a:chExt cx="384" cy="384"/>
            </a:xfrm>
          </p:grpSpPr>
          <p:grpSp>
            <p:nvGrpSpPr>
              <p:cNvPr id="287" name="Group 21"/>
              <p:cNvGrpSpPr>
                <a:grpSpLocks/>
              </p:cNvGrpSpPr>
              <p:nvPr/>
            </p:nvGrpSpPr>
            <p:grpSpPr bwMode="auto">
              <a:xfrm>
                <a:off x="4256" y="1681"/>
                <a:ext cx="192" cy="383"/>
                <a:chOff x="4256" y="1681"/>
                <a:chExt cx="192" cy="383"/>
              </a:xfrm>
            </p:grpSpPr>
            <p:sp>
              <p:nvSpPr>
                <p:cNvPr id="291" name="Arc 22"/>
                <p:cNvSpPr>
                  <a:spLocks/>
                </p:cNvSpPr>
                <p:nvPr/>
              </p:nvSpPr>
              <p:spPr bwMode="auto">
                <a:xfrm>
                  <a:off x="4256" y="1681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92" name="Arc 23"/>
                <p:cNvSpPr>
                  <a:spLocks/>
                </p:cNvSpPr>
                <p:nvPr/>
              </p:nvSpPr>
              <p:spPr bwMode="auto">
                <a:xfrm>
                  <a:off x="4256" y="1872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88" name="Line 24"/>
              <p:cNvSpPr>
                <a:spLocks noChangeShapeType="1"/>
              </p:cNvSpPr>
              <p:nvPr/>
            </p:nvSpPr>
            <p:spPr bwMode="auto">
              <a:xfrm>
                <a:off x="4065" y="168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89" name="Line 25"/>
              <p:cNvSpPr>
                <a:spLocks noChangeShapeType="1"/>
              </p:cNvSpPr>
              <p:nvPr/>
            </p:nvSpPr>
            <p:spPr bwMode="auto">
              <a:xfrm>
                <a:off x="4065" y="2064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90" name="Line 26"/>
              <p:cNvSpPr>
                <a:spLocks noChangeShapeType="1"/>
              </p:cNvSpPr>
              <p:nvPr/>
            </p:nvSpPr>
            <p:spPr bwMode="auto">
              <a:xfrm>
                <a:off x="4064" y="1681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sp>
          <p:nvSpPr>
            <p:cNvPr id="155" name="Line 27"/>
            <p:cNvSpPr>
              <a:spLocks noChangeShapeType="1"/>
            </p:cNvSpPr>
            <p:nvPr/>
          </p:nvSpPr>
          <p:spPr bwMode="auto">
            <a:xfrm>
              <a:off x="3009392" y="4809701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61" name="Line 39"/>
            <p:cNvSpPr>
              <a:spLocks noChangeShapeType="1"/>
            </p:cNvSpPr>
            <p:nvPr/>
          </p:nvSpPr>
          <p:spPr bwMode="auto">
            <a:xfrm flipH="1">
              <a:off x="2375616" y="3609255"/>
              <a:ext cx="5375" cy="31291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70" name="Line 48"/>
            <p:cNvSpPr>
              <a:spLocks noChangeShapeType="1"/>
            </p:cNvSpPr>
            <p:nvPr/>
          </p:nvSpPr>
          <p:spPr bwMode="auto">
            <a:xfrm flipH="1">
              <a:off x="2504754" y="3436571"/>
              <a:ext cx="2615" cy="29250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171" name="Group 49"/>
            <p:cNvGrpSpPr>
              <a:grpSpLocks/>
            </p:cNvGrpSpPr>
            <p:nvPr/>
          </p:nvGrpSpPr>
          <p:grpSpPr bwMode="auto">
            <a:xfrm>
              <a:off x="2673838" y="3928762"/>
              <a:ext cx="334682" cy="320341"/>
              <a:chOff x="4064" y="816"/>
              <a:chExt cx="384" cy="384"/>
            </a:xfrm>
          </p:grpSpPr>
          <p:grpSp>
            <p:nvGrpSpPr>
              <p:cNvPr id="275" name="Group 50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279" name="Arc 51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80" name="Arc 52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76" name="Line 53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77" name="Line 54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78" name="Line 55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2" name="Group 56"/>
            <p:cNvGrpSpPr>
              <a:grpSpLocks/>
            </p:cNvGrpSpPr>
            <p:nvPr/>
          </p:nvGrpSpPr>
          <p:grpSpPr bwMode="auto">
            <a:xfrm>
              <a:off x="2673838" y="4289147"/>
              <a:ext cx="334682" cy="320341"/>
              <a:chOff x="4064" y="1248"/>
              <a:chExt cx="384" cy="384"/>
            </a:xfrm>
          </p:grpSpPr>
          <p:grpSp>
            <p:nvGrpSpPr>
              <p:cNvPr id="269" name="Group 57"/>
              <p:cNvGrpSpPr>
                <a:grpSpLocks/>
              </p:cNvGrpSpPr>
              <p:nvPr/>
            </p:nvGrpSpPr>
            <p:grpSpPr bwMode="auto">
              <a:xfrm>
                <a:off x="4256" y="1249"/>
                <a:ext cx="192" cy="383"/>
                <a:chOff x="4256" y="1249"/>
                <a:chExt cx="192" cy="383"/>
              </a:xfrm>
            </p:grpSpPr>
            <p:sp>
              <p:nvSpPr>
                <p:cNvPr id="273" name="Arc 58"/>
                <p:cNvSpPr>
                  <a:spLocks/>
                </p:cNvSpPr>
                <p:nvPr/>
              </p:nvSpPr>
              <p:spPr bwMode="auto">
                <a:xfrm>
                  <a:off x="4256" y="1249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74" name="Arc 59"/>
                <p:cNvSpPr>
                  <a:spLocks/>
                </p:cNvSpPr>
                <p:nvPr/>
              </p:nvSpPr>
              <p:spPr bwMode="auto">
                <a:xfrm>
                  <a:off x="4256" y="1440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70" name="Line 60"/>
              <p:cNvSpPr>
                <a:spLocks noChangeShapeType="1"/>
              </p:cNvSpPr>
              <p:nvPr/>
            </p:nvSpPr>
            <p:spPr bwMode="auto">
              <a:xfrm>
                <a:off x="4065" y="1248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71" name="Line 61"/>
              <p:cNvSpPr>
                <a:spLocks noChangeShapeType="1"/>
              </p:cNvSpPr>
              <p:nvPr/>
            </p:nvSpPr>
            <p:spPr bwMode="auto">
              <a:xfrm>
                <a:off x="4065" y="1632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  <p:sp>
            <p:nvSpPr>
              <p:cNvPr id="272" name="Line 62"/>
              <p:cNvSpPr>
                <a:spLocks noChangeShapeType="1"/>
              </p:cNvSpPr>
              <p:nvPr/>
            </p:nvSpPr>
            <p:spPr bwMode="auto">
              <a:xfrm>
                <a:off x="4064" y="1249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3" name="Group 63"/>
            <p:cNvGrpSpPr>
              <a:grpSpLocks/>
            </p:cNvGrpSpPr>
            <p:nvPr/>
          </p:nvGrpSpPr>
          <p:grpSpPr bwMode="auto">
            <a:xfrm>
              <a:off x="2673838" y="5009915"/>
              <a:ext cx="669365" cy="320341"/>
              <a:chOff x="4064" y="2112"/>
              <a:chExt cx="768" cy="384"/>
            </a:xfrm>
          </p:grpSpPr>
          <p:grpSp>
            <p:nvGrpSpPr>
              <p:cNvPr id="261" name="Group 64"/>
              <p:cNvGrpSpPr>
                <a:grpSpLocks/>
              </p:cNvGrpSpPr>
              <p:nvPr/>
            </p:nvGrpSpPr>
            <p:grpSpPr bwMode="auto">
              <a:xfrm>
                <a:off x="4064" y="2112"/>
                <a:ext cx="384" cy="384"/>
                <a:chOff x="4064" y="2112"/>
                <a:chExt cx="384" cy="384"/>
              </a:xfrm>
            </p:grpSpPr>
            <p:grpSp>
              <p:nvGrpSpPr>
                <p:cNvPr id="263" name="Group 65"/>
                <p:cNvGrpSpPr>
                  <a:grpSpLocks/>
                </p:cNvGrpSpPr>
                <p:nvPr/>
              </p:nvGrpSpPr>
              <p:grpSpPr bwMode="auto">
                <a:xfrm>
                  <a:off x="4256" y="2113"/>
                  <a:ext cx="192" cy="383"/>
                  <a:chOff x="4256" y="2113"/>
                  <a:chExt cx="192" cy="383"/>
                </a:xfrm>
              </p:grpSpPr>
              <p:sp>
                <p:nvSpPr>
                  <p:cNvPr id="267" name="Arc 66"/>
                  <p:cNvSpPr>
                    <a:spLocks/>
                  </p:cNvSpPr>
                  <p:nvPr/>
                </p:nvSpPr>
                <p:spPr bwMode="auto">
                  <a:xfrm>
                    <a:off x="4256" y="2113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268" name="Arc 67"/>
                  <p:cNvSpPr>
                    <a:spLocks/>
                  </p:cNvSpPr>
                  <p:nvPr/>
                </p:nvSpPr>
                <p:spPr bwMode="auto">
                  <a:xfrm>
                    <a:off x="4256" y="2304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264" name="Line 68"/>
                <p:cNvSpPr>
                  <a:spLocks noChangeShapeType="1"/>
                </p:cNvSpPr>
                <p:nvPr/>
              </p:nvSpPr>
              <p:spPr bwMode="auto">
                <a:xfrm>
                  <a:off x="4065" y="211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65" name="Line 69"/>
                <p:cNvSpPr>
                  <a:spLocks noChangeShapeType="1"/>
                </p:cNvSpPr>
                <p:nvPr/>
              </p:nvSpPr>
              <p:spPr bwMode="auto">
                <a:xfrm>
                  <a:off x="4065" y="249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66" name="Line 70"/>
                <p:cNvSpPr>
                  <a:spLocks noChangeShapeType="1"/>
                </p:cNvSpPr>
                <p:nvPr/>
              </p:nvSpPr>
              <p:spPr bwMode="auto">
                <a:xfrm>
                  <a:off x="4064" y="2113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62" name="Line 71"/>
              <p:cNvSpPr>
                <a:spLocks noChangeShapeType="1"/>
              </p:cNvSpPr>
              <p:nvPr/>
            </p:nvSpPr>
            <p:spPr bwMode="auto">
              <a:xfrm>
                <a:off x="4449" y="2304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4" name="Group 72"/>
            <p:cNvGrpSpPr>
              <a:grpSpLocks/>
            </p:cNvGrpSpPr>
            <p:nvPr/>
          </p:nvGrpSpPr>
          <p:grpSpPr bwMode="auto">
            <a:xfrm>
              <a:off x="2673838" y="5370299"/>
              <a:ext cx="669365" cy="320341"/>
              <a:chOff x="4064" y="2544"/>
              <a:chExt cx="768" cy="384"/>
            </a:xfrm>
          </p:grpSpPr>
          <p:grpSp>
            <p:nvGrpSpPr>
              <p:cNvPr id="253" name="Group 73"/>
              <p:cNvGrpSpPr>
                <a:grpSpLocks/>
              </p:cNvGrpSpPr>
              <p:nvPr/>
            </p:nvGrpSpPr>
            <p:grpSpPr bwMode="auto">
              <a:xfrm>
                <a:off x="4064" y="2544"/>
                <a:ext cx="384" cy="384"/>
                <a:chOff x="4064" y="2544"/>
                <a:chExt cx="384" cy="384"/>
              </a:xfrm>
            </p:grpSpPr>
            <p:grpSp>
              <p:nvGrpSpPr>
                <p:cNvPr id="255" name="Group 74"/>
                <p:cNvGrpSpPr>
                  <a:grpSpLocks/>
                </p:cNvGrpSpPr>
                <p:nvPr/>
              </p:nvGrpSpPr>
              <p:grpSpPr bwMode="auto">
                <a:xfrm>
                  <a:off x="4256" y="2545"/>
                  <a:ext cx="192" cy="383"/>
                  <a:chOff x="4256" y="2545"/>
                  <a:chExt cx="192" cy="383"/>
                </a:xfrm>
              </p:grpSpPr>
              <p:sp>
                <p:nvSpPr>
                  <p:cNvPr id="259" name="Arc 75"/>
                  <p:cNvSpPr>
                    <a:spLocks/>
                  </p:cNvSpPr>
                  <p:nvPr/>
                </p:nvSpPr>
                <p:spPr bwMode="auto">
                  <a:xfrm>
                    <a:off x="4256" y="2545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260" name="Arc 76"/>
                  <p:cNvSpPr>
                    <a:spLocks/>
                  </p:cNvSpPr>
                  <p:nvPr/>
                </p:nvSpPr>
                <p:spPr bwMode="auto">
                  <a:xfrm>
                    <a:off x="4256" y="2736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256" name="Line 77"/>
                <p:cNvSpPr>
                  <a:spLocks noChangeShapeType="1"/>
                </p:cNvSpPr>
                <p:nvPr/>
              </p:nvSpPr>
              <p:spPr bwMode="auto">
                <a:xfrm>
                  <a:off x="4065" y="254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57" name="Line 78"/>
                <p:cNvSpPr>
                  <a:spLocks noChangeShapeType="1"/>
                </p:cNvSpPr>
                <p:nvPr/>
              </p:nvSpPr>
              <p:spPr bwMode="auto">
                <a:xfrm>
                  <a:off x="4065" y="292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58" name="Line 79"/>
                <p:cNvSpPr>
                  <a:spLocks noChangeShapeType="1"/>
                </p:cNvSpPr>
                <p:nvPr/>
              </p:nvSpPr>
              <p:spPr bwMode="auto">
                <a:xfrm>
                  <a:off x="4064" y="2545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54" name="Line 80"/>
              <p:cNvSpPr>
                <a:spLocks noChangeShapeType="1"/>
              </p:cNvSpPr>
              <p:nvPr/>
            </p:nvSpPr>
            <p:spPr bwMode="auto">
              <a:xfrm>
                <a:off x="4449" y="2736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5" name="Group 81"/>
            <p:cNvGrpSpPr>
              <a:grpSpLocks/>
            </p:cNvGrpSpPr>
            <p:nvPr/>
          </p:nvGrpSpPr>
          <p:grpSpPr bwMode="auto">
            <a:xfrm>
              <a:off x="2673838" y="5730683"/>
              <a:ext cx="669365" cy="320341"/>
              <a:chOff x="4064" y="2976"/>
              <a:chExt cx="768" cy="384"/>
            </a:xfrm>
          </p:grpSpPr>
          <p:grpSp>
            <p:nvGrpSpPr>
              <p:cNvPr id="245" name="Group 82"/>
              <p:cNvGrpSpPr>
                <a:grpSpLocks/>
              </p:cNvGrpSpPr>
              <p:nvPr/>
            </p:nvGrpSpPr>
            <p:grpSpPr bwMode="auto">
              <a:xfrm>
                <a:off x="4064" y="2976"/>
                <a:ext cx="384" cy="384"/>
                <a:chOff x="4064" y="2976"/>
                <a:chExt cx="384" cy="384"/>
              </a:xfrm>
            </p:grpSpPr>
            <p:grpSp>
              <p:nvGrpSpPr>
                <p:cNvPr id="247" name="Group 83"/>
                <p:cNvGrpSpPr>
                  <a:grpSpLocks/>
                </p:cNvGrpSpPr>
                <p:nvPr/>
              </p:nvGrpSpPr>
              <p:grpSpPr bwMode="auto">
                <a:xfrm>
                  <a:off x="4256" y="2977"/>
                  <a:ext cx="192" cy="383"/>
                  <a:chOff x="4256" y="2977"/>
                  <a:chExt cx="192" cy="383"/>
                </a:xfrm>
              </p:grpSpPr>
              <p:sp>
                <p:nvSpPr>
                  <p:cNvPr id="251" name="Arc 84"/>
                  <p:cNvSpPr>
                    <a:spLocks/>
                  </p:cNvSpPr>
                  <p:nvPr/>
                </p:nvSpPr>
                <p:spPr bwMode="auto">
                  <a:xfrm>
                    <a:off x="4256" y="2977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252" name="Arc 85"/>
                  <p:cNvSpPr>
                    <a:spLocks/>
                  </p:cNvSpPr>
                  <p:nvPr/>
                </p:nvSpPr>
                <p:spPr bwMode="auto">
                  <a:xfrm>
                    <a:off x="4256" y="3168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248" name="Line 86"/>
                <p:cNvSpPr>
                  <a:spLocks noChangeShapeType="1"/>
                </p:cNvSpPr>
                <p:nvPr/>
              </p:nvSpPr>
              <p:spPr bwMode="auto">
                <a:xfrm>
                  <a:off x="4065" y="297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49" name="Line 87"/>
                <p:cNvSpPr>
                  <a:spLocks noChangeShapeType="1"/>
                </p:cNvSpPr>
                <p:nvPr/>
              </p:nvSpPr>
              <p:spPr bwMode="auto">
                <a:xfrm>
                  <a:off x="4065" y="336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50" name="Line 88"/>
                <p:cNvSpPr>
                  <a:spLocks noChangeShapeType="1"/>
                </p:cNvSpPr>
                <p:nvPr/>
              </p:nvSpPr>
              <p:spPr bwMode="auto">
                <a:xfrm>
                  <a:off x="4064" y="2977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46" name="Line 89"/>
              <p:cNvSpPr>
                <a:spLocks noChangeShapeType="1"/>
              </p:cNvSpPr>
              <p:nvPr/>
            </p:nvSpPr>
            <p:spPr bwMode="auto">
              <a:xfrm>
                <a:off x="4449" y="3168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6" name="Group 90"/>
            <p:cNvGrpSpPr>
              <a:grpSpLocks/>
            </p:cNvGrpSpPr>
            <p:nvPr/>
          </p:nvGrpSpPr>
          <p:grpSpPr bwMode="auto">
            <a:xfrm>
              <a:off x="2673838" y="6091067"/>
              <a:ext cx="669365" cy="320341"/>
              <a:chOff x="4064" y="3408"/>
              <a:chExt cx="768" cy="384"/>
            </a:xfrm>
          </p:grpSpPr>
          <p:grpSp>
            <p:nvGrpSpPr>
              <p:cNvPr id="237" name="Group 236"/>
              <p:cNvGrpSpPr>
                <a:grpSpLocks/>
              </p:cNvGrpSpPr>
              <p:nvPr/>
            </p:nvGrpSpPr>
            <p:grpSpPr bwMode="auto">
              <a:xfrm>
                <a:off x="4064" y="3408"/>
                <a:ext cx="384" cy="384"/>
                <a:chOff x="4064" y="3408"/>
                <a:chExt cx="384" cy="384"/>
              </a:xfrm>
            </p:grpSpPr>
            <p:grpSp>
              <p:nvGrpSpPr>
                <p:cNvPr id="239" name="Group 92"/>
                <p:cNvGrpSpPr>
                  <a:grpSpLocks/>
                </p:cNvGrpSpPr>
                <p:nvPr/>
              </p:nvGrpSpPr>
              <p:grpSpPr bwMode="auto">
                <a:xfrm>
                  <a:off x="4256" y="3409"/>
                  <a:ext cx="192" cy="383"/>
                  <a:chOff x="4256" y="3409"/>
                  <a:chExt cx="192" cy="383"/>
                </a:xfrm>
              </p:grpSpPr>
              <p:sp>
                <p:nvSpPr>
                  <p:cNvPr id="243" name="Arc 93"/>
                  <p:cNvSpPr>
                    <a:spLocks/>
                  </p:cNvSpPr>
                  <p:nvPr/>
                </p:nvSpPr>
                <p:spPr bwMode="auto">
                  <a:xfrm>
                    <a:off x="4256" y="3409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244" name="Arc 94"/>
                  <p:cNvSpPr>
                    <a:spLocks/>
                  </p:cNvSpPr>
                  <p:nvPr/>
                </p:nvSpPr>
                <p:spPr bwMode="auto">
                  <a:xfrm>
                    <a:off x="4256" y="3600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240" name="Line 95"/>
                <p:cNvSpPr>
                  <a:spLocks noChangeShapeType="1"/>
                </p:cNvSpPr>
                <p:nvPr/>
              </p:nvSpPr>
              <p:spPr bwMode="auto">
                <a:xfrm>
                  <a:off x="4065" y="340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41" name="Line 96"/>
                <p:cNvSpPr>
                  <a:spLocks noChangeShapeType="1"/>
                </p:cNvSpPr>
                <p:nvPr/>
              </p:nvSpPr>
              <p:spPr bwMode="auto">
                <a:xfrm>
                  <a:off x="4065" y="379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42" name="Line 97"/>
                <p:cNvSpPr>
                  <a:spLocks noChangeShapeType="1"/>
                </p:cNvSpPr>
                <p:nvPr/>
              </p:nvSpPr>
              <p:spPr bwMode="auto">
                <a:xfrm>
                  <a:off x="4064" y="3409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38" name="Line 98"/>
              <p:cNvSpPr>
                <a:spLocks noChangeShapeType="1"/>
              </p:cNvSpPr>
              <p:nvPr/>
            </p:nvSpPr>
            <p:spPr bwMode="auto">
              <a:xfrm>
                <a:off x="4449" y="3600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grpSp>
          <p:nvGrpSpPr>
            <p:cNvPr id="177" name="Group 99"/>
            <p:cNvGrpSpPr>
              <a:grpSpLocks/>
            </p:cNvGrpSpPr>
            <p:nvPr/>
          </p:nvGrpSpPr>
          <p:grpSpPr bwMode="auto">
            <a:xfrm>
              <a:off x="2673838" y="6451452"/>
              <a:ext cx="669365" cy="320341"/>
              <a:chOff x="4064" y="3840"/>
              <a:chExt cx="768" cy="384"/>
            </a:xfrm>
          </p:grpSpPr>
          <p:grpSp>
            <p:nvGrpSpPr>
              <p:cNvPr id="229" name="Group 100"/>
              <p:cNvGrpSpPr>
                <a:grpSpLocks/>
              </p:cNvGrpSpPr>
              <p:nvPr/>
            </p:nvGrpSpPr>
            <p:grpSpPr bwMode="auto">
              <a:xfrm>
                <a:off x="4064" y="3840"/>
                <a:ext cx="384" cy="384"/>
                <a:chOff x="4064" y="3840"/>
                <a:chExt cx="384" cy="384"/>
              </a:xfrm>
            </p:grpSpPr>
            <p:grpSp>
              <p:nvGrpSpPr>
                <p:cNvPr id="231" name="Group 101"/>
                <p:cNvGrpSpPr>
                  <a:grpSpLocks/>
                </p:cNvGrpSpPr>
                <p:nvPr/>
              </p:nvGrpSpPr>
              <p:grpSpPr bwMode="auto">
                <a:xfrm>
                  <a:off x="4256" y="3841"/>
                  <a:ext cx="192" cy="383"/>
                  <a:chOff x="4256" y="3841"/>
                  <a:chExt cx="192" cy="383"/>
                </a:xfrm>
              </p:grpSpPr>
              <p:sp>
                <p:nvSpPr>
                  <p:cNvPr id="235" name="Arc 102"/>
                  <p:cNvSpPr>
                    <a:spLocks/>
                  </p:cNvSpPr>
                  <p:nvPr/>
                </p:nvSpPr>
                <p:spPr bwMode="auto">
                  <a:xfrm>
                    <a:off x="4256" y="3841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  <p:sp>
                <p:nvSpPr>
                  <p:cNvPr id="236" name="Arc 103"/>
                  <p:cNvSpPr>
                    <a:spLocks/>
                  </p:cNvSpPr>
                  <p:nvPr/>
                </p:nvSpPr>
                <p:spPr bwMode="auto">
                  <a:xfrm>
                    <a:off x="4256" y="4032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 sz="1200"/>
                  </a:p>
                </p:txBody>
              </p:sp>
            </p:grpSp>
            <p:sp>
              <p:nvSpPr>
                <p:cNvPr id="232" name="Line 104"/>
                <p:cNvSpPr>
                  <a:spLocks noChangeShapeType="1"/>
                </p:cNvSpPr>
                <p:nvPr/>
              </p:nvSpPr>
              <p:spPr bwMode="auto">
                <a:xfrm>
                  <a:off x="4065" y="384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33" name="Line 105"/>
                <p:cNvSpPr>
                  <a:spLocks noChangeShapeType="1"/>
                </p:cNvSpPr>
                <p:nvPr/>
              </p:nvSpPr>
              <p:spPr bwMode="auto">
                <a:xfrm>
                  <a:off x="4065" y="422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  <p:sp>
              <p:nvSpPr>
                <p:cNvPr id="234" name="Line 106"/>
                <p:cNvSpPr>
                  <a:spLocks noChangeShapeType="1"/>
                </p:cNvSpPr>
                <p:nvPr/>
              </p:nvSpPr>
              <p:spPr bwMode="auto">
                <a:xfrm>
                  <a:off x="4064" y="3841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 sz="1200"/>
                </a:p>
              </p:txBody>
            </p:sp>
          </p:grpSp>
          <p:sp>
            <p:nvSpPr>
              <p:cNvPr id="230" name="Line 107"/>
              <p:cNvSpPr>
                <a:spLocks noChangeShapeType="1"/>
              </p:cNvSpPr>
              <p:nvPr/>
            </p:nvSpPr>
            <p:spPr bwMode="auto">
              <a:xfrm>
                <a:off x="4449" y="4032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 sz="1200"/>
              </a:p>
            </p:txBody>
          </p:sp>
        </p:grpSp>
        <p:sp>
          <p:nvSpPr>
            <p:cNvPr id="178" name="Line 108"/>
            <p:cNvSpPr>
              <a:spLocks noChangeShapeType="1"/>
            </p:cNvSpPr>
            <p:nvPr/>
          </p:nvSpPr>
          <p:spPr bwMode="auto">
            <a:xfrm>
              <a:off x="3009392" y="4449317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79" name="Line 109"/>
            <p:cNvSpPr>
              <a:spLocks noChangeShapeType="1"/>
            </p:cNvSpPr>
            <p:nvPr/>
          </p:nvSpPr>
          <p:spPr bwMode="auto">
            <a:xfrm>
              <a:off x="3009392" y="4088933"/>
              <a:ext cx="3338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0" name="Line 110"/>
            <p:cNvSpPr>
              <a:spLocks noChangeShapeType="1"/>
            </p:cNvSpPr>
            <p:nvPr/>
          </p:nvSpPr>
          <p:spPr bwMode="auto">
            <a:xfrm flipH="1">
              <a:off x="2258245" y="4120227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1" name="Line 111"/>
            <p:cNvSpPr>
              <a:spLocks noChangeShapeType="1"/>
            </p:cNvSpPr>
            <p:nvPr/>
          </p:nvSpPr>
          <p:spPr bwMode="auto">
            <a:xfrm flipH="1">
              <a:off x="2509256" y="4200312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2" name="Line 112"/>
            <p:cNvSpPr>
              <a:spLocks noChangeShapeType="1"/>
            </p:cNvSpPr>
            <p:nvPr/>
          </p:nvSpPr>
          <p:spPr bwMode="auto">
            <a:xfrm flipH="1">
              <a:off x="2012086" y="4395965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3" name="Line 113"/>
            <p:cNvSpPr>
              <a:spLocks noChangeShapeType="1"/>
            </p:cNvSpPr>
            <p:nvPr/>
          </p:nvSpPr>
          <p:spPr bwMode="auto">
            <a:xfrm flipH="1">
              <a:off x="2263098" y="4476050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4" name="Line 114"/>
            <p:cNvSpPr>
              <a:spLocks noChangeShapeType="1"/>
            </p:cNvSpPr>
            <p:nvPr/>
          </p:nvSpPr>
          <p:spPr bwMode="auto">
            <a:xfrm flipH="1">
              <a:off x="2388603" y="4556136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5" name="Line 115"/>
            <p:cNvSpPr>
              <a:spLocks noChangeShapeType="1"/>
            </p:cNvSpPr>
            <p:nvPr/>
          </p:nvSpPr>
          <p:spPr bwMode="auto">
            <a:xfrm flipH="1">
              <a:off x="2008930" y="4757925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6" name="Line 116"/>
            <p:cNvSpPr>
              <a:spLocks noChangeShapeType="1"/>
            </p:cNvSpPr>
            <p:nvPr/>
          </p:nvSpPr>
          <p:spPr bwMode="auto">
            <a:xfrm flipH="1">
              <a:off x="2134436" y="4838010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7" name="Line 117"/>
            <p:cNvSpPr>
              <a:spLocks noChangeShapeType="1"/>
            </p:cNvSpPr>
            <p:nvPr/>
          </p:nvSpPr>
          <p:spPr bwMode="auto">
            <a:xfrm flipH="1">
              <a:off x="2130850" y="5209817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8" name="Line 118"/>
            <p:cNvSpPr>
              <a:spLocks noChangeShapeType="1"/>
            </p:cNvSpPr>
            <p:nvPr/>
          </p:nvSpPr>
          <p:spPr bwMode="auto">
            <a:xfrm flipH="1">
              <a:off x="2381861" y="5289902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89" name="Line 119"/>
            <p:cNvSpPr>
              <a:spLocks noChangeShapeType="1"/>
            </p:cNvSpPr>
            <p:nvPr/>
          </p:nvSpPr>
          <p:spPr bwMode="auto">
            <a:xfrm flipH="1">
              <a:off x="1887222" y="5486672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0" name="Line 120"/>
            <p:cNvSpPr>
              <a:spLocks noChangeShapeType="1"/>
            </p:cNvSpPr>
            <p:nvPr/>
          </p:nvSpPr>
          <p:spPr bwMode="auto">
            <a:xfrm flipH="1">
              <a:off x="1883401" y="5837490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1" name="Line 121"/>
            <p:cNvSpPr>
              <a:spLocks noChangeShapeType="1"/>
            </p:cNvSpPr>
            <p:nvPr/>
          </p:nvSpPr>
          <p:spPr bwMode="auto">
            <a:xfrm flipH="1">
              <a:off x="2385424" y="5997660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2" name="Line 122"/>
            <p:cNvSpPr>
              <a:spLocks noChangeShapeType="1"/>
            </p:cNvSpPr>
            <p:nvPr/>
          </p:nvSpPr>
          <p:spPr bwMode="auto">
            <a:xfrm flipH="1">
              <a:off x="1878967" y="6578210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3" name="Line 123"/>
            <p:cNvSpPr>
              <a:spLocks noChangeShapeType="1"/>
            </p:cNvSpPr>
            <p:nvPr/>
          </p:nvSpPr>
          <p:spPr bwMode="auto">
            <a:xfrm flipH="1">
              <a:off x="2129979" y="6658295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4" name="Line 124"/>
            <p:cNvSpPr>
              <a:spLocks noChangeShapeType="1"/>
            </p:cNvSpPr>
            <p:nvPr/>
          </p:nvSpPr>
          <p:spPr bwMode="auto">
            <a:xfrm flipH="1">
              <a:off x="2380990" y="6738381"/>
              <a:ext cx="274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5" name="Line 125"/>
            <p:cNvSpPr>
              <a:spLocks noChangeShapeType="1"/>
            </p:cNvSpPr>
            <p:nvPr/>
          </p:nvSpPr>
          <p:spPr bwMode="auto">
            <a:xfrm flipH="1">
              <a:off x="2005344" y="5129731"/>
              <a:ext cx="651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6" name="Line 126"/>
            <p:cNvSpPr>
              <a:spLocks noChangeShapeType="1"/>
            </p:cNvSpPr>
            <p:nvPr/>
          </p:nvSpPr>
          <p:spPr bwMode="auto">
            <a:xfrm flipH="1">
              <a:off x="2510953" y="4918096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7" name="Line 127"/>
            <p:cNvSpPr>
              <a:spLocks noChangeShapeType="1"/>
            </p:cNvSpPr>
            <p:nvPr/>
          </p:nvSpPr>
          <p:spPr bwMode="auto">
            <a:xfrm flipH="1">
              <a:off x="2507366" y="6361627"/>
              <a:ext cx="1490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8" name="Line 128"/>
            <p:cNvSpPr>
              <a:spLocks noChangeShapeType="1"/>
            </p:cNvSpPr>
            <p:nvPr/>
          </p:nvSpPr>
          <p:spPr bwMode="auto">
            <a:xfrm flipH="1">
              <a:off x="2263740" y="5566758"/>
              <a:ext cx="4000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199" name="Line 129"/>
            <p:cNvSpPr>
              <a:spLocks noChangeShapeType="1"/>
            </p:cNvSpPr>
            <p:nvPr/>
          </p:nvSpPr>
          <p:spPr bwMode="auto">
            <a:xfrm flipH="1">
              <a:off x="2251680" y="5917575"/>
              <a:ext cx="40828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00" name="Line 130"/>
            <p:cNvSpPr>
              <a:spLocks noChangeShapeType="1"/>
            </p:cNvSpPr>
            <p:nvPr/>
          </p:nvSpPr>
          <p:spPr bwMode="auto">
            <a:xfrm flipH="1">
              <a:off x="1879837" y="6201457"/>
              <a:ext cx="776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01" name="Line 131"/>
            <p:cNvSpPr>
              <a:spLocks noChangeShapeType="1"/>
            </p:cNvSpPr>
            <p:nvPr/>
          </p:nvSpPr>
          <p:spPr bwMode="auto">
            <a:xfrm flipH="1">
              <a:off x="2130849" y="6281542"/>
              <a:ext cx="5255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02" name="Oval 132"/>
            <p:cNvSpPr>
              <a:spLocks noChangeArrowheads="1"/>
            </p:cNvSpPr>
            <p:nvPr/>
          </p:nvSpPr>
          <p:spPr bwMode="auto">
            <a:xfrm>
              <a:off x="1975856" y="4013447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3" name="Oval 133"/>
            <p:cNvSpPr>
              <a:spLocks noChangeArrowheads="1"/>
            </p:cNvSpPr>
            <p:nvPr/>
          </p:nvSpPr>
          <p:spPr bwMode="auto">
            <a:xfrm>
              <a:off x="2225997" y="409436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4" name="Oval 134"/>
            <p:cNvSpPr>
              <a:spLocks noChangeArrowheads="1"/>
            </p:cNvSpPr>
            <p:nvPr/>
          </p:nvSpPr>
          <p:spPr bwMode="auto">
            <a:xfrm>
              <a:off x="2491825" y="417445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5" name="Oval 135"/>
            <p:cNvSpPr>
              <a:spLocks noChangeArrowheads="1"/>
            </p:cNvSpPr>
            <p:nvPr/>
          </p:nvSpPr>
          <p:spPr bwMode="auto">
            <a:xfrm>
              <a:off x="1978095" y="438678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6" name="Oval 136"/>
            <p:cNvSpPr>
              <a:spLocks noChangeArrowheads="1"/>
            </p:cNvSpPr>
            <p:nvPr/>
          </p:nvSpPr>
          <p:spPr bwMode="auto">
            <a:xfrm>
              <a:off x="2236079" y="444435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7" name="Oval 137"/>
            <p:cNvSpPr>
              <a:spLocks noChangeArrowheads="1"/>
            </p:cNvSpPr>
            <p:nvPr/>
          </p:nvSpPr>
          <p:spPr bwMode="auto">
            <a:xfrm>
              <a:off x="2359842" y="452443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8" name="Oval 138"/>
            <p:cNvSpPr>
              <a:spLocks noChangeArrowheads="1"/>
            </p:cNvSpPr>
            <p:nvPr/>
          </p:nvSpPr>
          <p:spPr bwMode="auto">
            <a:xfrm>
              <a:off x="1988884" y="472705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09" name="Oval 139"/>
            <p:cNvSpPr>
              <a:spLocks noChangeArrowheads="1"/>
            </p:cNvSpPr>
            <p:nvPr/>
          </p:nvSpPr>
          <p:spPr bwMode="auto">
            <a:xfrm>
              <a:off x="2111775" y="479963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0" name="Oval 140"/>
            <p:cNvSpPr>
              <a:spLocks noChangeArrowheads="1"/>
            </p:cNvSpPr>
            <p:nvPr/>
          </p:nvSpPr>
          <p:spPr bwMode="auto">
            <a:xfrm>
              <a:off x="2487421" y="488723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1" name="Oval 141"/>
            <p:cNvSpPr>
              <a:spLocks noChangeArrowheads="1"/>
            </p:cNvSpPr>
            <p:nvPr/>
          </p:nvSpPr>
          <p:spPr bwMode="auto">
            <a:xfrm>
              <a:off x="2479889" y="561264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2" name="Oval 142"/>
            <p:cNvSpPr>
              <a:spLocks noChangeArrowheads="1"/>
            </p:cNvSpPr>
            <p:nvPr/>
          </p:nvSpPr>
          <p:spPr bwMode="auto">
            <a:xfrm>
              <a:off x="2096859" y="517978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3" name="Oval 143"/>
            <p:cNvSpPr>
              <a:spLocks noChangeArrowheads="1"/>
            </p:cNvSpPr>
            <p:nvPr/>
          </p:nvSpPr>
          <p:spPr bwMode="auto">
            <a:xfrm>
              <a:off x="2370531" y="525987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4" name="Oval 144"/>
            <p:cNvSpPr>
              <a:spLocks noChangeArrowheads="1"/>
            </p:cNvSpPr>
            <p:nvPr/>
          </p:nvSpPr>
          <p:spPr bwMode="auto">
            <a:xfrm>
              <a:off x="2232363" y="554923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5" name="Oval 145"/>
            <p:cNvSpPr>
              <a:spLocks noChangeArrowheads="1"/>
            </p:cNvSpPr>
            <p:nvPr/>
          </p:nvSpPr>
          <p:spPr bwMode="auto">
            <a:xfrm>
              <a:off x="1855846" y="545497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6" name="Oval 146"/>
            <p:cNvSpPr>
              <a:spLocks noChangeArrowheads="1"/>
            </p:cNvSpPr>
            <p:nvPr/>
          </p:nvSpPr>
          <p:spPr bwMode="auto">
            <a:xfrm>
              <a:off x="1870328" y="581162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7" name="Oval 147"/>
            <p:cNvSpPr>
              <a:spLocks noChangeArrowheads="1"/>
            </p:cNvSpPr>
            <p:nvPr/>
          </p:nvSpPr>
          <p:spPr bwMode="auto">
            <a:xfrm>
              <a:off x="1847589" y="616808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8" name="Oval 148"/>
            <p:cNvSpPr>
              <a:spLocks noChangeArrowheads="1"/>
            </p:cNvSpPr>
            <p:nvPr/>
          </p:nvSpPr>
          <p:spPr bwMode="auto">
            <a:xfrm>
              <a:off x="2354920" y="596429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19" name="Oval 149"/>
            <p:cNvSpPr>
              <a:spLocks noChangeArrowheads="1"/>
            </p:cNvSpPr>
            <p:nvPr/>
          </p:nvSpPr>
          <p:spPr bwMode="auto">
            <a:xfrm>
              <a:off x="2109931" y="625985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20" name="Rectangle 150"/>
            <p:cNvSpPr>
              <a:spLocks noChangeArrowheads="1"/>
            </p:cNvSpPr>
            <p:nvPr/>
          </p:nvSpPr>
          <p:spPr bwMode="auto">
            <a:xfrm>
              <a:off x="3076502" y="3871201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8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1" name="Rectangle 151"/>
            <p:cNvSpPr>
              <a:spLocks noChangeArrowheads="1"/>
            </p:cNvSpPr>
            <p:nvPr/>
          </p:nvSpPr>
          <p:spPr bwMode="auto">
            <a:xfrm>
              <a:off x="3127053" y="4573616"/>
              <a:ext cx="450601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10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2" name="Rectangle 152"/>
            <p:cNvSpPr>
              <a:spLocks noChangeArrowheads="1"/>
            </p:cNvSpPr>
            <p:nvPr/>
          </p:nvSpPr>
          <p:spPr bwMode="auto">
            <a:xfrm>
              <a:off x="3093062" y="4949017"/>
              <a:ext cx="444500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11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3" name="Rectangle 153"/>
            <p:cNvSpPr>
              <a:spLocks noChangeArrowheads="1"/>
            </p:cNvSpPr>
            <p:nvPr/>
          </p:nvSpPr>
          <p:spPr bwMode="auto">
            <a:xfrm>
              <a:off x="3122696" y="4236590"/>
              <a:ext cx="373903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9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4" name="Rectangle 154"/>
            <p:cNvSpPr>
              <a:spLocks noChangeArrowheads="1"/>
            </p:cNvSpPr>
            <p:nvPr/>
          </p:nvSpPr>
          <p:spPr bwMode="auto">
            <a:xfrm>
              <a:off x="3128797" y="5301893"/>
              <a:ext cx="450601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12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5" name="Rectangle 155"/>
            <p:cNvSpPr>
              <a:spLocks noChangeArrowheads="1"/>
            </p:cNvSpPr>
            <p:nvPr/>
          </p:nvSpPr>
          <p:spPr bwMode="auto">
            <a:xfrm>
              <a:off x="3109622" y="5677293"/>
              <a:ext cx="450601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13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6" name="Rectangle 156"/>
            <p:cNvSpPr>
              <a:spLocks noChangeArrowheads="1"/>
            </p:cNvSpPr>
            <p:nvPr/>
          </p:nvSpPr>
          <p:spPr bwMode="auto">
            <a:xfrm>
              <a:off x="3129668" y="6038511"/>
              <a:ext cx="450601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14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7" name="Rectangle 157"/>
            <p:cNvSpPr>
              <a:spLocks noChangeArrowheads="1"/>
            </p:cNvSpPr>
            <p:nvPr/>
          </p:nvSpPr>
          <p:spPr bwMode="auto">
            <a:xfrm>
              <a:off x="3118338" y="6413912"/>
              <a:ext cx="450601" cy="2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dirty="0">
                  <a:latin typeface="Times New Roman" pitchFamily="18" charset="0"/>
                </a:rPr>
                <a:t>Y</a:t>
              </a:r>
              <a:r>
                <a:rPr lang="ro-RO" altLang="en-US" sz="1200" dirty="0">
                  <a:latin typeface="Times New Roman" pitchFamily="18" charset="0"/>
                </a:rPr>
                <a:t>15</a:t>
              </a:r>
              <a:endParaRPr lang="en-CA" altLang="en-US" sz="1200" dirty="0">
                <a:latin typeface="Times New Roman" pitchFamily="18" charset="0"/>
              </a:endParaRPr>
            </a:p>
          </p:txBody>
        </p:sp>
        <p:sp>
          <p:nvSpPr>
            <p:cNvPr id="228" name="Line 158"/>
            <p:cNvSpPr>
              <a:spLocks noChangeShapeType="1"/>
            </p:cNvSpPr>
            <p:nvPr/>
          </p:nvSpPr>
          <p:spPr bwMode="auto">
            <a:xfrm>
              <a:off x="2514751" y="5642672"/>
              <a:ext cx="16559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93" name="Oval 147"/>
            <p:cNvSpPr>
              <a:spLocks noChangeArrowheads="1"/>
            </p:cNvSpPr>
            <p:nvPr/>
          </p:nvSpPr>
          <p:spPr bwMode="auto">
            <a:xfrm>
              <a:off x="2480164" y="343919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94" name="Oval 147"/>
            <p:cNvSpPr>
              <a:spLocks noChangeArrowheads="1"/>
            </p:cNvSpPr>
            <p:nvPr/>
          </p:nvSpPr>
          <p:spPr bwMode="auto">
            <a:xfrm>
              <a:off x="1849247" y="364174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95" name="Oval 147"/>
            <p:cNvSpPr>
              <a:spLocks noChangeArrowheads="1"/>
            </p:cNvSpPr>
            <p:nvPr/>
          </p:nvSpPr>
          <p:spPr bwMode="auto">
            <a:xfrm>
              <a:off x="2098719" y="3722970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96" name="Oval 147"/>
            <p:cNvSpPr>
              <a:spLocks noChangeArrowheads="1"/>
            </p:cNvSpPr>
            <p:nvPr/>
          </p:nvSpPr>
          <p:spPr bwMode="auto">
            <a:xfrm>
              <a:off x="2348859" y="380305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297" name="Line 16"/>
            <p:cNvSpPr>
              <a:spLocks noChangeShapeType="1"/>
            </p:cNvSpPr>
            <p:nvPr/>
          </p:nvSpPr>
          <p:spPr bwMode="auto">
            <a:xfrm>
              <a:off x="1630658" y="705930"/>
              <a:ext cx="0" cy="292228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298" name="Line 17"/>
            <p:cNvSpPr>
              <a:spLocks noChangeShapeType="1"/>
            </p:cNvSpPr>
            <p:nvPr/>
          </p:nvSpPr>
          <p:spPr bwMode="auto">
            <a:xfrm>
              <a:off x="1756164" y="1066314"/>
              <a:ext cx="0" cy="1120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grpSp>
          <p:nvGrpSpPr>
            <p:cNvPr id="299" name="Group 31"/>
            <p:cNvGrpSpPr>
              <a:grpSpLocks/>
            </p:cNvGrpSpPr>
            <p:nvPr/>
          </p:nvGrpSpPr>
          <p:grpSpPr bwMode="auto">
            <a:xfrm>
              <a:off x="1669007" y="781844"/>
              <a:ext cx="174314" cy="284470"/>
              <a:chOff x="3196" y="524"/>
              <a:chExt cx="200" cy="341"/>
            </a:xfrm>
          </p:grpSpPr>
          <p:sp>
            <p:nvSpPr>
              <p:cNvPr id="300" name="AutoShape 32"/>
              <p:cNvSpPr>
                <a:spLocks noChangeArrowheads="1"/>
              </p:cNvSpPr>
              <p:nvPr/>
            </p:nvSpPr>
            <p:spPr bwMode="auto">
              <a:xfrm rot="10800000">
                <a:off x="3196" y="524"/>
                <a:ext cx="200" cy="277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  <p:sp>
            <p:nvSpPr>
              <p:cNvPr id="301" name="Oval 33"/>
              <p:cNvSpPr>
                <a:spLocks noChangeArrowheads="1"/>
              </p:cNvSpPr>
              <p:nvPr/>
            </p:nvSpPr>
            <p:spPr bwMode="auto">
              <a:xfrm>
                <a:off x="3265" y="79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 sz="1200"/>
              </a:p>
            </p:txBody>
          </p:sp>
        </p:grpSp>
        <p:sp>
          <p:nvSpPr>
            <p:cNvPr id="302" name="Oval 35"/>
            <p:cNvSpPr>
              <a:spLocks noChangeArrowheads="1"/>
            </p:cNvSpPr>
            <p:nvPr/>
          </p:nvSpPr>
          <p:spPr bwMode="auto">
            <a:xfrm>
              <a:off x="1736990" y="666721"/>
              <a:ext cx="49679" cy="5505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03" name="Line 44"/>
            <p:cNvSpPr>
              <a:spLocks noChangeShapeType="1"/>
            </p:cNvSpPr>
            <p:nvPr/>
          </p:nvSpPr>
          <p:spPr bwMode="auto">
            <a:xfrm flipV="1">
              <a:off x="1756164" y="705930"/>
              <a:ext cx="0" cy="792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04" name="Line 47"/>
            <p:cNvSpPr>
              <a:spLocks noChangeShapeType="1"/>
            </p:cNvSpPr>
            <p:nvPr/>
          </p:nvSpPr>
          <p:spPr bwMode="auto">
            <a:xfrm>
              <a:off x="1631530" y="705096"/>
              <a:ext cx="12463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05" name="Oval 132"/>
            <p:cNvSpPr>
              <a:spLocks noChangeArrowheads="1"/>
            </p:cNvSpPr>
            <p:nvPr/>
          </p:nvSpPr>
          <p:spPr bwMode="auto">
            <a:xfrm>
              <a:off x="1722117" y="1094815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06" name="Oval 135"/>
            <p:cNvSpPr>
              <a:spLocks noChangeArrowheads="1"/>
            </p:cNvSpPr>
            <p:nvPr/>
          </p:nvSpPr>
          <p:spPr bwMode="auto">
            <a:xfrm>
              <a:off x="1720430" y="140167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07" name="Oval 138"/>
            <p:cNvSpPr>
              <a:spLocks noChangeArrowheads="1"/>
            </p:cNvSpPr>
            <p:nvPr/>
          </p:nvSpPr>
          <p:spPr bwMode="auto">
            <a:xfrm>
              <a:off x="1736990" y="1795424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08" name="Oval 145"/>
            <p:cNvSpPr>
              <a:spLocks noChangeArrowheads="1"/>
            </p:cNvSpPr>
            <p:nvPr/>
          </p:nvSpPr>
          <p:spPr bwMode="auto">
            <a:xfrm>
              <a:off x="1736351" y="212206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09" name="Oval 146"/>
            <p:cNvSpPr>
              <a:spLocks noChangeArrowheads="1"/>
            </p:cNvSpPr>
            <p:nvPr/>
          </p:nvSpPr>
          <p:spPr bwMode="auto">
            <a:xfrm>
              <a:off x="1735478" y="250446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0" name="Oval 147"/>
            <p:cNvSpPr>
              <a:spLocks noChangeArrowheads="1"/>
            </p:cNvSpPr>
            <p:nvPr/>
          </p:nvSpPr>
          <p:spPr bwMode="auto">
            <a:xfrm>
              <a:off x="1735479" y="284116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1" name="Line 16"/>
            <p:cNvSpPr>
              <a:spLocks noChangeShapeType="1"/>
            </p:cNvSpPr>
            <p:nvPr/>
          </p:nvSpPr>
          <p:spPr bwMode="auto">
            <a:xfrm>
              <a:off x="1634463" y="3600681"/>
              <a:ext cx="0" cy="29222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12" name="Line 17"/>
            <p:cNvSpPr>
              <a:spLocks noChangeShapeType="1"/>
            </p:cNvSpPr>
            <p:nvPr/>
          </p:nvSpPr>
          <p:spPr bwMode="auto">
            <a:xfrm flipH="1">
              <a:off x="1756164" y="2187508"/>
              <a:ext cx="3805" cy="1414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13" name="Oval 132"/>
            <p:cNvSpPr>
              <a:spLocks noChangeArrowheads="1"/>
            </p:cNvSpPr>
            <p:nvPr/>
          </p:nvSpPr>
          <p:spPr bwMode="auto">
            <a:xfrm>
              <a:off x="1593572" y="3939396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4" name="Oval 135"/>
            <p:cNvSpPr>
              <a:spLocks noChangeArrowheads="1"/>
            </p:cNvSpPr>
            <p:nvPr/>
          </p:nvSpPr>
          <p:spPr bwMode="auto">
            <a:xfrm>
              <a:off x="1598999" y="431176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5" name="Oval 138"/>
            <p:cNvSpPr>
              <a:spLocks noChangeArrowheads="1"/>
            </p:cNvSpPr>
            <p:nvPr/>
          </p:nvSpPr>
          <p:spPr bwMode="auto">
            <a:xfrm>
              <a:off x="1603580" y="4674753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6" name="Oval 145"/>
            <p:cNvSpPr>
              <a:spLocks noChangeArrowheads="1"/>
            </p:cNvSpPr>
            <p:nvPr/>
          </p:nvSpPr>
          <p:spPr bwMode="auto">
            <a:xfrm>
              <a:off x="1605875" y="537866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7" name="Oval 146"/>
            <p:cNvSpPr>
              <a:spLocks noChangeArrowheads="1"/>
            </p:cNvSpPr>
            <p:nvPr/>
          </p:nvSpPr>
          <p:spPr bwMode="auto">
            <a:xfrm>
              <a:off x="1607053" y="573847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8" name="Oval 147"/>
            <p:cNvSpPr>
              <a:spLocks noChangeArrowheads="1"/>
            </p:cNvSpPr>
            <p:nvPr/>
          </p:nvSpPr>
          <p:spPr bwMode="auto">
            <a:xfrm>
              <a:off x="1603203" y="610674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19" name="Oval 147"/>
            <p:cNvSpPr>
              <a:spLocks noChangeArrowheads="1"/>
            </p:cNvSpPr>
            <p:nvPr/>
          </p:nvSpPr>
          <p:spPr bwMode="auto">
            <a:xfrm>
              <a:off x="1741812" y="3204578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36" name="Line 19"/>
            <p:cNvSpPr>
              <a:spLocks noChangeShapeType="1"/>
            </p:cNvSpPr>
            <p:nvPr/>
          </p:nvSpPr>
          <p:spPr bwMode="auto">
            <a:xfrm flipH="1" flipV="1">
              <a:off x="1781759" y="1129285"/>
              <a:ext cx="881388" cy="7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38" name="Line 19"/>
            <p:cNvSpPr>
              <a:spLocks noChangeShapeType="1"/>
            </p:cNvSpPr>
            <p:nvPr/>
          </p:nvSpPr>
          <p:spPr bwMode="auto">
            <a:xfrm flipH="1" flipV="1">
              <a:off x="1743963" y="1435968"/>
              <a:ext cx="919185" cy="20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40" name="Oval 146"/>
            <p:cNvSpPr>
              <a:spLocks noChangeArrowheads="1"/>
            </p:cNvSpPr>
            <p:nvPr/>
          </p:nvSpPr>
          <p:spPr bwMode="auto">
            <a:xfrm>
              <a:off x="2217656" y="3010922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42" name="Oval 146"/>
            <p:cNvSpPr>
              <a:spLocks noChangeArrowheads="1"/>
            </p:cNvSpPr>
            <p:nvPr/>
          </p:nvSpPr>
          <p:spPr bwMode="auto">
            <a:xfrm>
              <a:off x="1969363" y="2190049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44" name="Line 19"/>
            <p:cNvSpPr>
              <a:spLocks noChangeShapeType="1"/>
            </p:cNvSpPr>
            <p:nvPr/>
          </p:nvSpPr>
          <p:spPr bwMode="auto">
            <a:xfrm flipH="1" flipV="1">
              <a:off x="1758426" y="1803391"/>
              <a:ext cx="919185" cy="20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58" name="Line 19"/>
            <p:cNvSpPr>
              <a:spLocks noChangeShapeType="1"/>
            </p:cNvSpPr>
            <p:nvPr/>
          </p:nvSpPr>
          <p:spPr bwMode="auto">
            <a:xfrm flipH="1" flipV="1">
              <a:off x="1779946" y="2154835"/>
              <a:ext cx="881388" cy="7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59" name="Line 19"/>
            <p:cNvSpPr>
              <a:spLocks noChangeShapeType="1"/>
            </p:cNvSpPr>
            <p:nvPr/>
          </p:nvSpPr>
          <p:spPr bwMode="auto">
            <a:xfrm flipH="1" flipV="1">
              <a:off x="1744109" y="2527152"/>
              <a:ext cx="919185" cy="20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1" name="Line 19"/>
            <p:cNvSpPr>
              <a:spLocks noChangeShapeType="1"/>
            </p:cNvSpPr>
            <p:nvPr/>
          </p:nvSpPr>
          <p:spPr bwMode="auto">
            <a:xfrm flipH="1" flipV="1">
              <a:off x="1768249" y="2875718"/>
              <a:ext cx="919185" cy="20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2" name="Line 19"/>
            <p:cNvSpPr>
              <a:spLocks noChangeShapeType="1"/>
            </p:cNvSpPr>
            <p:nvPr/>
          </p:nvSpPr>
          <p:spPr bwMode="auto">
            <a:xfrm flipH="1" flipV="1">
              <a:off x="1783316" y="3247538"/>
              <a:ext cx="881388" cy="7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4" name="Line 19"/>
            <p:cNvSpPr>
              <a:spLocks noChangeShapeType="1"/>
            </p:cNvSpPr>
            <p:nvPr/>
          </p:nvSpPr>
          <p:spPr bwMode="auto">
            <a:xfrm flipH="1" flipV="1">
              <a:off x="1752358" y="3600329"/>
              <a:ext cx="905774" cy="29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5" name="Line 19"/>
            <p:cNvSpPr>
              <a:spLocks noChangeShapeType="1"/>
            </p:cNvSpPr>
            <p:nvPr/>
          </p:nvSpPr>
          <p:spPr bwMode="auto">
            <a:xfrm flipH="1" flipV="1">
              <a:off x="1631530" y="3969638"/>
              <a:ext cx="1041838" cy="37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7" name="Line 19"/>
            <p:cNvSpPr>
              <a:spLocks noChangeShapeType="1"/>
            </p:cNvSpPr>
            <p:nvPr/>
          </p:nvSpPr>
          <p:spPr bwMode="auto">
            <a:xfrm flipH="1">
              <a:off x="1638268" y="4332519"/>
              <a:ext cx="1023013" cy="75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69" name="Line 19"/>
            <p:cNvSpPr>
              <a:spLocks noChangeShapeType="1"/>
            </p:cNvSpPr>
            <p:nvPr/>
          </p:nvSpPr>
          <p:spPr bwMode="auto">
            <a:xfrm flipH="1">
              <a:off x="1638267" y="4696220"/>
              <a:ext cx="1030043" cy="3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70" name="Line 19"/>
            <p:cNvSpPr>
              <a:spLocks noChangeShapeType="1"/>
            </p:cNvSpPr>
            <p:nvPr/>
          </p:nvSpPr>
          <p:spPr bwMode="auto">
            <a:xfrm flipH="1">
              <a:off x="1638266" y="5083681"/>
              <a:ext cx="1027709" cy="64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71" name="Oval 132"/>
            <p:cNvSpPr>
              <a:spLocks noChangeArrowheads="1"/>
            </p:cNvSpPr>
            <p:nvPr/>
          </p:nvSpPr>
          <p:spPr bwMode="auto">
            <a:xfrm>
              <a:off x="1603767" y="5062891"/>
              <a:ext cx="54909" cy="58396"/>
            </a:xfrm>
            <a:prstGeom prst="ellipse">
              <a:avLst/>
            </a:prstGeom>
            <a:solidFill>
              <a:schemeClr val="tx2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200"/>
            </a:p>
          </p:txBody>
        </p:sp>
        <p:sp>
          <p:nvSpPr>
            <p:cNvPr id="373" name="Line 19"/>
            <p:cNvSpPr>
              <a:spLocks noChangeShapeType="1"/>
            </p:cNvSpPr>
            <p:nvPr/>
          </p:nvSpPr>
          <p:spPr bwMode="auto">
            <a:xfrm flipH="1" flipV="1">
              <a:off x="1630658" y="5395356"/>
              <a:ext cx="1041838" cy="37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75" name="Line 19"/>
            <p:cNvSpPr>
              <a:spLocks noChangeShapeType="1"/>
            </p:cNvSpPr>
            <p:nvPr/>
          </p:nvSpPr>
          <p:spPr bwMode="auto">
            <a:xfrm flipH="1">
              <a:off x="1637396" y="5758237"/>
              <a:ext cx="1023013" cy="75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76" name="Line 19"/>
            <p:cNvSpPr>
              <a:spLocks noChangeShapeType="1"/>
            </p:cNvSpPr>
            <p:nvPr/>
          </p:nvSpPr>
          <p:spPr bwMode="auto">
            <a:xfrm flipH="1">
              <a:off x="1637395" y="6121938"/>
              <a:ext cx="1030043" cy="3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81" name="Line 19"/>
            <p:cNvSpPr>
              <a:spLocks noChangeShapeType="1"/>
            </p:cNvSpPr>
            <p:nvPr/>
          </p:nvSpPr>
          <p:spPr bwMode="auto">
            <a:xfrm flipH="1">
              <a:off x="1637394" y="6509399"/>
              <a:ext cx="1027709" cy="64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 sz="120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618644" y="459507"/>
              <a:ext cx="12635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1200" dirty="0"/>
                <a:t>A   B   C    D</a:t>
              </a:r>
            </a:p>
          </p:txBody>
        </p:sp>
      </p:grpSp>
      <p:sp>
        <p:nvSpPr>
          <p:cNvPr id="350" name="Rectangle 161"/>
          <p:cNvSpPr>
            <a:spLocks noChangeArrowheads="1"/>
          </p:cNvSpPr>
          <p:nvPr/>
        </p:nvSpPr>
        <p:spPr bwMode="auto">
          <a:xfrm>
            <a:off x="3044378" y="488960"/>
            <a:ext cx="4481514" cy="5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3200" b="1" dirty="0" err="1">
                <a:solidFill>
                  <a:srgbClr val="A50021"/>
                </a:solidFill>
                <a:latin typeface="Times New Roman" pitchFamily="18" charset="0"/>
              </a:rPr>
              <a:t>Décodeur</a:t>
            </a:r>
            <a:r>
              <a:rPr lang="en-CA" altLang="en-US" sz="3200" b="1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sz="3200" b="1" dirty="0" smtClean="0">
                <a:solidFill>
                  <a:srgbClr val="A50021"/>
                </a:solidFill>
                <a:latin typeface="Times New Roman" pitchFamily="18" charset="0"/>
              </a:rPr>
              <a:t>4-à-16</a:t>
            </a:r>
            <a:endParaRPr lang="en-CA" altLang="en-US" sz="32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57" name="Flèche droite 156"/>
          <p:cNvSpPr/>
          <p:nvPr/>
        </p:nvSpPr>
        <p:spPr bwMode="auto">
          <a:xfrm rot="10800000">
            <a:off x="2364637" y="4548818"/>
            <a:ext cx="855273" cy="451314"/>
          </a:xfrm>
          <a:prstGeom prst="rightArrow">
            <a:avLst/>
          </a:prstGeom>
          <a:noFill/>
          <a:ln w="19050" cap="flat" cmpd="sng" algn="ctr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0" name="Groupe 159"/>
          <p:cNvGrpSpPr/>
          <p:nvPr/>
        </p:nvGrpSpPr>
        <p:grpSpPr>
          <a:xfrm>
            <a:off x="2997395" y="1167119"/>
            <a:ext cx="4301360" cy="5487901"/>
            <a:chOff x="3035800" y="1058345"/>
            <a:chExt cx="4301360" cy="5487901"/>
          </a:xfrm>
        </p:grpSpPr>
        <p:grpSp>
          <p:nvGrpSpPr>
            <p:cNvPr id="380" name="Group 379"/>
            <p:cNvGrpSpPr/>
            <p:nvPr/>
          </p:nvGrpSpPr>
          <p:grpSpPr>
            <a:xfrm>
              <a:off x="3561071" y="1292617"/>
              <a:ext cx="3776089" cy="5016758"/>
              <a:chOff x="4456785" y="1045367"/>
              <a:chExt cx="3776089" cy="5016758"/>
            </a:xfrm>
          </p:grpSpPr>
          <p:grpSp>
            <p:nvGrpSpPr>
              <p:cNvPr id="377" name="Group 376"/>
              <p:cNvGrpSpPr/>
              <p:nvPr/>
            </p:nvGrpSpPr>
            <p:grpSpPr>
              <a:xfrm>
                <a:off x="4456785" y="1045367"/>
                <a:ext cx="3544528" cy="5016758"/>
                <a:chOff x="4572000" y="417439"/>
                <a:chExt cx="3544528" cy="5016758"/>
              </a:xfrm>
            </p:grpSpPr>
            <p:sp>
              <p:nvSpPr>
                <p:cNvPr id="321" name="TextBox 320"/>
                <p:cNvSpPr txBox="1"/>
                <p:nvPr/>
              </p:nvSpPr>
              <p:spPr>
                <a:xfrm>
                  <a:off x="4572000" y="417439"/>
                  <a:ext cx="1502411" cy="5016758"/>
                </a:xfrm>
                <a:prstGeom prst="rect">
                  <a:avLst/>
                </a:prstGeom>
                <a:noFill/>
                <a:ln w="38100"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0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</a:t>
                  </a:r>
                </a:p>
                <a:p>
                  <a:pPr algn="r"/>
                  <a:r>
                    <a:rPr lang="ro-RO" sz="2000" dirty="0"/>
                    <a:t>A            Y</a:t>
                  </a:r>
                  <a:r>
                    <a:rPr lang="ro-RO" sz="2000" baseline="-25000" dirty="0"/>
                    <a:t>2</a:t>
                  </a:r>
                </a:p>
                <a:p>
                  <a:pPr algn="r"/>
                  <a:r>
                    <a:rPr lang="ro-RO" sz="2000" dirty="0"/>
                    <a:t>B            Y</a:t>
                  </a:r>
                  <a:r>
                    <a:rPr lang="ro-RO" sz="2000" baseline="-25000" dirty="0"/>
                    <a:t>3</a:t>
                  </a:r>
                </a:p>
                <a:p>
                  <a:pPr algn="r"/>
                  <a:r>
                    <a:rPr lang="ro-RO" sz="2000" dirty="0"/>
                    <a:t>C            Y</a:t>
                  </a:r>
                  <a:r>
                    <a:rPr lang="ro-RO" sz="2000" baseline="-25000" dirty="0"/>
                    <a:t>4</a:t>
                  </a:r>
                </a:p>
                <a:p>
                  <a:pPr algn="r"/>
                  <a:r>
                    <a:rPr lang="ro-RO" sz="2000" dirty="0"/>
                    <a:t>D            Y</a:t>
                  </a:r>
                  <a:r>
                    <a:rPr lang="ro-RO" sz="2000" baseline="-25000" dirty="0"/>
                    <a:t>5</a:t>
                  </a:r>
                  <a:endParaRPr lang="ro-RO" sz="2000" dirty="0"/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6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7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8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9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10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11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12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13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14</a:t>
                  </a:r>
                </a:p>
                <a:p>
                  <a:pPr algn="r"/>
                  <a:r>
                    <a:rPr lang="ro-RO" sz="2000" dirty="0"/>
                    <a:t>Y</a:t>
                  </a:r>
                  <a:r>
                    <a:rPr lang="ro-RO" sz="2000" baseline="-25000" dirty="0"/>
                    <a:t>15</a:t>
                  </a:r>
                  <a:endParaRPr lang="en-CA" sz="2000" dirty="0"/>
                </a:p>
              </p:txBody>
            </p:sp>
            <p:sp>
              <p:nvSpPr>
                <p:cNvPr id="326" name="Arc 103"/>
                <p:cNvSpPr>
                  <a:spLocks/>
                </p:cNvSpPr>
                <p:nvPr/>
              </p:nvSpPr>
              <p:spPr bwMode="auto">
                <a:xfrm>
                  <a:off x="7029920" y="641589"/>
                  <a:ext cx="609600" cy="873537"/>
                </a:xfrm>
                <a:custGeom>
                  <a:avLst/>
                  <a:gdLst>
                    <a:gd name="T0" fmla="*/ 0 w 21542"/>
                    <a:gd name="T1" fmla="*/ 0 h 21600"/>
                    <a:gd name="T2" fmla="*/ 0 w 21542"/>
                    <a:gd name="T3" fmla="*/ 0 h 21600"/>
                    <a:gd name="T4" fmla="*/ 0 w 21542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2"/>
                    <a:gd name="T10" fmla="*/ 0 h 21600"/>
                    <a:gd name="T11" fmla="*/ 21542 w 21542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2" h="21600" fill="none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</a:path>
                    <a:path w="21542" h="21600" stroke="0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27" name="Arc 104"/>
                <p:cNvSpPr>
                  <a:spLocks/>
                </p:cNvSpPr>
                <p:nvPr/>
              </p:nvSpPr>
              <p:spPr bwMode="auto">
                <a:xfrm>
                  <a:off x="7029920" y="640001"/>
                  <a:ext cx="114300" cy="81327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28" name="Arc 106"/>
                <p:cNvSpPr>
                  <a:spLocks/>
                </p:cNvSpPr>
                <p:nvPr/>
              </p:nvSpPr>
              <p:spPr bwMode="auto">
                <a:xfrm>
                  <a:off x="7087070" y="1336381"/>
                  <a:ext cx="552450" cy="967317"/>
                </a:xfrm>
                <a:custGeom>
                  <a:avLst/>
                  <a:gdLst>
                    <a:gd name="T0" fmla="*/ 0 w 21549"/>
                    <a:gd name="T1" fmla="*/ 0 h 21600"/>
                    <a:gd name="T2" fmla="*/ 0 w 21549"/>
                    <a:gd name="T3" fmla="*/ 0 h 21600"/>
                    <a:gd name="T4" fmla="*/ 0 w 21549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9"/>
                    <a:gd name="T10" fmla="*/ 0 h 21600"/>
                    <a:gd name="T11" fmla="*/ 21549 w 21549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9" h="21600" fill="none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</a:path>
                    <a:path w="21549" h="21600" stroke="0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  <a:lnTo>
                        <a:pt x="0" y="0"/>
                      </a:lnTo>
                      <a:lnTo>
                        <a:pt x="21548" y="1483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29" name="Arc 107"/>
                <p:cNvSpPr>
                  <a:spLocks/>
                </p:cNvSpPr>
                <p:nvPr/>
              </p:nvSpPr>
              <p:spPr bwMode="auto">
                <a:xfrm>
                  <a:off x="7029920" y="1442374"/>
                  <a:ext cx="114300" cy="88129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0" name="Line 116"/>
                <p:cNvSpPr>
                  <a:spLocks noChangeShapeType="1"/>
                </p:cNvSpPr>
                <p:nvPr/>
              </p:nvSpPr>
              <p:spPr bwMode="auto">
                <a:xfrm>
                  <a:off x="7641107" y="1442315"/>
                  <a:ext cx="45561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1" name="Arc 103"/>
                <p:cNvSpPr>
                  <a:spLocks/>
                </p:cNvSpPr>
                <p:nvPr/>
              </p:nvSpPr>
              <p:spPr bwMode="auto">
                <a:xfrm>
                  <a:off x="7058495" y="2372110"/>
                  <a:ext cx="609600" cy="1497664"/>
                </a:xfrm>
                <a:custGeom>
                  <a:avLst/>
                  <a:gdLst>
                    <a:gd name="T0" fmla="*/ 0 w 21542"/>
                    <a:gd name="T1" fmla="*/ 0 h 21600"/>
                    <a:gd name="T2" fmla="*/ 0 w 21542"/>
                    <a:gd name="T3" fmla="*/ 0 h 21600"/>
                    <a:gd name="T4" fmla="*/ 0 w 21542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2"/>
                    <a:gd name="T10" fmla="*/ 0 h 21600"/>
                    <a:gd name="T11" fmla="*/ 21542 w 21542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2" h="21600" fill="none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</a:path>
                    <a:path w="21542" h="21600" stroke="0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2" name="Arc 104"/>
                <p:cNvSpPr>
                  <a:spLocks/>
                </p:cNvSpPr>
                <p:nvPr/>
              </p:nvSpPr>
              <p:spPr bwMode="auto">
                <a:xfrm>
                  <a:off x="7052255" y="2377788"/>
                  <a:ext cx="114300" cy="141916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3" name="Arc 106"/>
                <p:cNvSpPr>
                  <a:spLocks/>
                </p:cNvSpPr>
                <p:nvPr/>
              </p:nvSpPr>
              <p:spPr bwMode="auto">
                <a:xfrm>
                  <a:off x="7051316" y="3588629"/>
                  <a:ext cx="609600" cy="1750929"/>
                </a:xfrm>
                <a:custGeom>
                  <a:avLst/>
                  <a:gdLst>
                    <a:gd name="T0" fmla="*/ 0 w 21549"/>
                    <a:gd name="T1" fmla="*/ 0 h 21600"/>
                    <a:gd name="T2" fmla="*/ 0 w 21549"/>
                    <a:gd name="T3" fmla="*/ 0 h 21600"/>
                    <a:gd name="T4" fmla="*/ 0 w 21549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9"/>
                    <a:gd name="T10" fmla="*/ 0 h 21600"/>
                    <a:gd name="T11" fmla="*/ 21549 w 21549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9" h="21600" fill="none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</a:path>
                    <a:path w="21549" h="21600" stroke="0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  <a:lnTo>
                        <a:pt x="0" y="0"/>
                      </a:lnTo>
                      <a:lnTo>
                        <a:pt x="21548" y="1483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4" name="Arc 107"/>
                <p:cNvSpPr>
                  <a:spLocks/>
                </p:cNvSpPr>
                <p:nvPr/>
              </p:nvSpPr>
              <p:spPr bwMode="auto">
                <a:xfrm>
                  <a:off x="7051316" y="3806086"/>
                  <a:ext cx="114300" cy="1535059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sp>
              <p:nvSpPr>
                <p:cNvPr id="335" name="Line 116"/>
                <p:cNvSpPr>
                  <a:spLocks noChangeShapeType="1"/>
                </p:cNvSpPr>
                <p:nvPr/>
              </p:nvSpPr>
              <p:spPr bwMode="auto">
                <a:xfrm>
                  <a:off x="7660916" y="3806962"/>
                  <a:ext cx="45561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>
                  <a:defPPr>
                    <a:defRPr lang="en-US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5pPr>
                  <a:lvl6pPr marL="22860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6pPr>
                  <a:lvl7pPr marL="27432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7pPr>
                  <a:lvl8pPr marL="32004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8pPr>
                  <a:lvl9pPr marL="3657600" algn="l" defTabSz="914400" rtl="0" eaLnBrk="1" latinLnBrk="0" hangingPunct="1">
                    <a:defRPr sz="2400" kern="1200">
                      <a:solidFill>
                        <a:schemeClr val="tx1"/>
                      </a:solidFill>
                      <a:latin typeface="Arial" pitchFamily="34" charset="0"/>
                      <a:ea typeface="+mn-ea"/>
                      <a:cs typeface="Arial" pitchFamily="34" charset="0"/>
                    </a:defRPr>
                  </a:lvl9pPr>
                </a:lstStyle>
                <a:p>
                  <a:endParaRPr lang="en-CA"/>
                </a:p>
              </p:txBody>
            </p:sp>
            <p:cxnSp>
              <p:nvCxnSpPr>
                <p:cNvPr id="337" name="Elbow Connector 336"/>
                <p:cNvCxnSpPr/>
                <p:nvPr/>
              </p:nvCxnSpPr>
              <p:spPr bwMode="auto">
                <a:xfrm>
                  <a:off x="6074411" y="976450"/>
                  <a:ext cx="1012659" cy="12700"/>
                </a:xfrm>
                <a:prstGeom prst="bentConnector3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39" name="Elbow Connector 338"/>
                <p:cNvCxnSpPr/>
                <p:nvPr/>
              </p:nvCxnSpPr>
              <p:spPr bwMode="auto">
                <a:xfrm>
                  <a:off x="6074411" y="1274266"/>
                  <a:ext cx="1069809" cy="3338"/>
                </a:xfrm>
                <a:prstGeom prst="bentConnector3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1" name="Elbow Connector 340"/>
                <p:cNvCxnSpPr/>
                <p:nvPr/>
              </p:nvCxnSpPr>
              <p:spPr bwMode="auto">
                <a:xfrm flipV="1">
                  <a:off x="6074411" y="1555400"/>
                  <a:ext cx="1069809" cy="25861"/>
                </a:xfrm>
                <a:prstGeom prst="bentConnector3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3" name="Elbow Connector 342"/>
                <p:cNvCxnSpPr/>
                <p:nvPr/>
              </p:nvCxnSpPr>
              <p:spPr bwMode="auto">
                <a:xfrm flipV="1">
                  <a:off x="6074411" y="1876576"/>
                  <a:ext cx="1069809" cy="919312"/>
                </a:xfrm>
                <a:prstGeom prst="bentConnector3">
                  <a:avLst>
                    <a:gd name="adj1" fmla="val 16554"/>
                  </a:avLst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349" name="Freeform 348"/>
                <p:cNvSpPr/>
                <p:nvPr/>
              </p:nvSpPr>
              <p:spPr bwMode="auto">
                <a:xfrm>
                  <a:off x="6090699" y="2146852"/>
                  <a:ext cx="1017767" cy="1900362"/>
                </a:xfrm>
                <a:custGeom>
                  <a:avLst/>
                  <a:gdLst>
                    <a:gd name="connsiteX0" fmla="*/ 0 w 1017767"/>
                    <a:gd name="connsiteY0" fmla="*/ 1900362 h 1900362"/>
                    <a:gd name="connsiteX1" fmla="*/ 294198 w 1017767"/>
                    <a:gd name="connsiteY1" fmla="*/ 1900362 h 1900362"/>
                    <a:gd name="connsiteX2" fmla="*/ 294198 w 1017767"/>
                    <a:gd name="connsiteY2" fmla="*/ 0 h 1900362"/>
                    <a:gd name="connsiteX3" fmla="*/ 1017767 w 1017767"/>
                    <a:gd name="connsiteY3" fmla="*/ 0 h 19003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17767" h="1900362">
                      <a:moveTo>
                        <a:pt x="0" y="1900362"/>
                      </a:moveTo>
                      <a:lnTo>
                        <a:pt x="294198" y="1900362"/>
                      </a:lnTo>
                      <a:lnTo>
                        <a:pt x="294198" y="0"/>
                      </a:lnTo>
                      <a:lnTo>
                        <a:pt x="1017767" y="0"/>
                      </a:lnTo>
                    </a:path>
                  </a:pathLst>
                </a:custGeom>
                <a:noFill/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CA" sz="2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2" name="Freeform 351"/>
                <p:cNvSpPr/>
                <p:nvPr/>
              </p:nvSpPr>
              <p:spPr bwMode="auto">
                <a:xfrm>
                  <a:off x="6082748" y="699715"/>
                  <a:ext cx="1009815" cy="1820848"/>
                </a:xfrm>
                <a:custGeom>
                  <a:avLst/>
                  <a:gdLst>
                    <a:gd name="connsiteX0" fmla="*/ 0 w 1009815"/>
                    <a:gd name="connsiteY0" fmla="*/ 0 h 1820848"/>
                    <a:gd name="connsiteX1" fmla="*/ 866692 w 1009815"/>
                    <a:gd name="connsiteY1" fmla="*/ 0 h 1820848"/>
                    <a:gd name="connsiteX2" fmla="*/ 858741 w 1009815"/>
                    <a:gd name="connsiteY2" fmla="*/ 1812897 h 1820848"/>
                    <a:gd name="connsiteX3" fmla="*/ 1009815 w 1009815"/>
                    <a:gd name="connsiteY3" fmla="*/ 1820848 h 18208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09815" h="1820848">
                      <a:moveTo>
                        <a:pt x="0" y="0"/>
                      </a:moveTo>
                      <a:lnTo>
                        <a:pt x="866692" y="0"/>
                      </a:lnTo>
                      <a:cubicBezTo>
                        <a:pt x="864042" y="604299"/>
                        <a:pt x="861391" y="1208598"/>
                        <a:pt x="858741" y="1812897"/>
                      </a:cubicBezTo>
                      <a:lnTo>
                        <a:pt x="1009815" y="1820848"/>
                      </a:lnTo>
                    </a:path>
                  </a:pathLst>
                </a:custGeom>
                <a:noFill/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CA" sz="2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3" name="Freeform 352"/>
                <p:cNvSpPr/>
                <p:nvPr/>
              </p:nvSpPr>
              <p:spPr bwMode="auto">
                <a:xfrm>
                  <a:off x="6058894" y="1971923"/>
                  <a:ext cx="1049572" cy="747423"/>
                </a:xfrm>
                <a:custGeom>
                  <a:avLst/>
                  <a:gdLst>
                    <a:gd name="connsiteX0" fmla="*/ 0 w 1049572"/>
                    <a:gd name="connsiteY0" fmla="*/ 0 h 747423"/>
                    <a:gd name="connsiteX1" fmla="*/ 826936 w 1049572"/>
                    <a:gd name="connsiteY1" fmla="*/ 0 h 747423"/>
                    <a:gd name="connsiteX2" fmla="*/ 826936 w 1049572"/>
                    <a:gd name="connsiteY2" fmla="*/ 747423 h 747423"/>
                    <a:gd name="connsiteX3" fmla="*/ 1049572 w 1049572"/>
                    <a:gd name="connsiteY3" fmla="*/ 747423 h 7474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49572" h="747423">
                      <a:moveTo>
                        <a:pt x="0" y="0"/>
                      </a:moveTo>
                      <a:lnTo>
                        <a:pt x="826936" y="0"/>
                      </a:lnTo>
                      <a:lnTo>
                        <a:pt x="826936" y="747423"/>
                      </a:lnTo>
                      <a:lnTo>
                        <a:pt x="1049572" y="747423"/>
                      </a:lnTo>
                    </a:path>
                  </a:pathLst>
                </a:custGeom>
                <a:noFill/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CA" sz="2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4" name="Freeform 353"/>
                <p:cNvSpPr/>
                <p:nvPr/>
              </p:nvSpPr>
              <p:spPr bwMode="auto">
                <a:xfrm>
                  <a:off x="6082748" y="2234317"/>
                  <a:ext cx="1057523" cy="636104"/>
                </a:xfrm>
                <a:custGeom>
                  <a:avLst/>
                  <a:gdLst>
                    <a:gd name="connsiteX0" fmla="*/ 0 w 1057523"/>
                    <a:gd name="connsiteY0" fmla="*/ 0 h 636104"/>
                    <a:gd name="connsiteX1" fmla="*/ 652007 w 1057523"/>
                    <a:gd name="connsiteY1" fmla="*/ 7951 h 636104"/>
                    <a:gd name="connsiteX2" fmla="*/ 644055 w 1057523"/>
                    <a:gd name="connsiteY2" fmla="*/ 628153 h 636104"/>
                    <a:gd name="connsiteX3" fmla="*/ 1057523 w 1057523"/>
                    <a:gd name="connsiteY3" fmla="*/ 636104 h 636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57523" h="636104">
                      <a:moveTo>
                        <a:pt x="0" y="0"/>
                      </a:moveTo>
                      <a:lnTo>
                        <a:pt x="652007" y="7951"/>
                      </a:lnTo>
                      <a:lnTo>
                        <a:pt x="644055" y="628153"/>
                      </a:lnTo>
                      <a:lnTo>
                        <a:pt x="1057523" y="636104"/>
                      </a:lnTo>
                    </a:path>
                  </a:pathLst>
                </a:custGeom>
                <a:noFill/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CA" sz="2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5" name="Freeform 354"/>
                <p:cNvSpPr/>
                <p:nvPr/>
              </p:nvSpPr>
              <p:spPr bwMode="auto">
                <a:xfrm>
                  <a:off x="6074797" y="2496710"/>
                  <a:ext cx="1057523" cy="652007"/>
                </a:xfrm>
                <a:custGeom>
                  <a:avLst/>
                  <a:gdLst>
                    <a:gd name="connsiteX0" fmla="*/ 0 w 1057523"/>
                    <a:gd name="connsiteY0" fmla="*/ 0 h 652007"/>
                    <a:gd name="connsiteX1" fmla="*/ 508883 w 1057523"/>
                    <a:gd name="connsiteY1" fmla="*/ 0 h 652007"/>
                    <a:gd name="connsiteX2" fmla="*/ 508883 w 1057523"/>
                    <a:gd name="connsiteY2" fmla="*/ 652007 h 652007"/>
                    <a:gd name="connsiteX3" fmla="*/ 1057523 w 1057523"/>
                    <a:gd name="connsiteY3" fmla="*/ 652007 h 6520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57523" h="652007">
                      <a:moveTo>
                        <a:pt x="0" y="0"/>
                      </a:moveTo>
                      <a:lnTo>
                        <a:pt x="508883" y="0"/>
                      </a:lnTo>
                      <a:lnTo>
                        <a:pt x="508883" y="652007"/>
                      </a:lnTo>
                      <a:lnTo>
                        <a:pt x="1057523" y="652007"/>
                      </a:lnTo>
                    </a:path>
                  </a:pathLst>
                </a:custGeom>
                <a:noFill/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CA" sz="2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357" name="Elbow Connector 356"/>
                <p:cNvCxnSpPr/>
                <p:nvPr/>
              </p:nvCxnSpPr>
              <p:spPr bwMode="auto">
                <a:xfrm>
                  <a:off x="6058894" y="3148717"/>
                  <a:ext cx="1085326" cy="244475"/>
                </a:xfrm>
                <a:prstGeom prst="bentConnector3">
                  <a:avLst>
                    <a:gd name="adj1" fmla="val 41941"/>
                  </a:avLst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0" name="Elbow Connector 359"/>
                <p:cNvCxnSpPr/>
                <p:nvPr/>
              </p:nvCxnSpPr>
              <p:spPr bwMode="auto">
                <a:xfrm>
                  <a:off x="6074797" y="3436572"/>
                  <a:ext cx="1090819" cy="206469"/>
                </a:xfrm>
                <a:prstGeom prst="bentConnector3">
                  <a:avLst>
                    <a:gd name="adj1" fmla="val 14282"/>
                  </a:avLst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3" name="Elbow Connector 362"/>
                <p:cNvCxnSpPr/>
                <p:nvPr/>
              </p:nvCxnSpPr>
              <p:spPr bwMode="auto">
                <a:xfrm>
                  <a:off x="6058894" y="3753777"/>
                  <a:ext cx="1106722" cy="228376"/>
                </a:xfrm>
                <a:prstGeom prst="bentConnector3">
                  <a:avLst>
                    <a:gd name="adj1" fmla="val 50000"/>
                  </a:avLst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6" name="Straight Connector 365"/>
                <p:cNvCxnSpPr/>
                <p:nvPr/>
              </p:nvCxnSpPr>
              <p:spPr bwMode="auto">
                <a:xfrm>
                  <a:off x="6058894" y="4351481"/>
                  <a:ext cx="1106722" cy="0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8" name="Straight Connector 367"/>
                <p:cNvCxnSpPr/>
                <p:nvPr/>
              </p:nvCxnSpPr>
              <p:spPr bwMode="auto">
                <a:xfrm flipV="1">
                  <a:off x="6090699" y="4649531"/>
                  <a:ext cx="1049572" cy="834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2" name="Straight Connector 371"/>
                <p:cNvCxnSpPr/>
                <p:nvPr/>
              </p:nvCxnSpPr>
              <p:spPr bwMode="auto">
                <a:xfrm>
                  <a:off x="6084073" y="4936557"/>
                  <a:ext cx="1048247" cy="0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4" name="Straight Connector 373"/>
                <p:cNvCxnSpPr/>
                <p:nvPr/>
              </p:nvCxnSpPr>
              <p:spPr bwMode="auto">
                <a:xfrm>
                  <a:off x="6074797" y="5238207"/>
                  <a:ext cx="1017766" cy="0"/>
                </a:xfrm>
                <a:prstGeom prst="line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378" name="TextBox 377"/>
              <p:cNvSpPr txBox="1"/>
              <p:nvPr/>
            </p:nvSpPr>
            <p:spPr>
              <a:xfrm>
                <a:off x="7524305" y="3956786"/>
                <a:ext cx="61266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dirty="0"/>
                  <a:t>NS</a:t>
                </a:r>
                <a:endParaRPr lang="en-CA" dirty="0"/>
              </a:p>
            </p:txBody>
          </p:sp>
          <p:sp>
            <p:nvSpPr>
              <p:cNvPr id="379" name="TextBox 378"/>
              <p:cNvSpPr txBox="1"/>
              <p:nvPr/>
            </p:nvSpPr>
            <p:spPr>
              <a:xfrm>
                <a:off x="7552880" y="1684951"/>
                <a:ext cx="67999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dirty="0"/>
                  <a:t>EW</a:t>
                </a:r>
                <a:endParaRPr lang="en-CA" dirty="0"/>
              </a:p>
            </p:txBody>
          </p:sp>
        </p:grpSp>
        <p:sp>
          <p:nvSpPr>
            <p:cNvPr id="156" name="Rectangle 155"/>
            <p:cNvSpPr/>
            <p:nvPr/>
          </p:nvSpPr>
          <p:spPr bwMode="auto">
            <a:xfrm>
              <a:off x="3266230" y="1058345"/>
              <a:ext cx="2310496" cy="5487901"/>
            </a:xfrm>
            <a:prstGeom prst="rect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C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59" name="Connecteur droit 158"/>
            <p:cNvCxnSpPr/>
            <p:nvPr/>
          </p:nvCxnSpPr>
          <p:spPr bwMode="auto">
            <a:xfrm flipH="1">
              <a:off x="3044378" y="2111967"/>
              <a:ext cx="51669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356" name="Connecteur droit 355"/>
            <p:cNvCxnSpPr/>
            <p:nvPr/>
          </p:nvCxnSpPr>
          <p:spPr bwMode="auto">
            <a:xfrm flipH="1">
              <a:off x="3035800" y="2430470"/>
              <a:ext cx="51669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382" name="Connecteur droit 381"/>
            <p:cNvCxnSpPr/>
            <p:nvPr/>
          </p:nvCxnSpPr>
          <p:spPr bwMode="auto">
            <a:xfrm flipH="1">
              <a:off x="3035800" y="2737710"/>
              <a:ext cx="51669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383" name="Connecteur droit 382"/>
            <p:cNvCxnSpPr/>
            <p:nvPr/>
          </p:nvCxnSpPr>
          <p:spPr bwMode="auto">
            <a:xfrm flipH="1">
              <a:off x="3056777" y="3044950"/>
              <a:ext cx="51669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384" name="Rectangle 161"/>
          <p:cNvSpPr>
            <a:spLocks noChangeArrowheads="1"/>
          </p:cNvSpPr>
          <p:nvPr/>
        </p:nvSpPr>
        <p:spPr bwMode="auto">
          <a:xfrm>
            <a:off x="6404727" y="930738"/>
            <a:ext cx="2242329" cy="83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Exemple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d’application</a:t>
            </a:r>
            <a:endParaRPr lang="en-CA" altLang="en-US" dirty="0">
              <a:solidFill>
                <a:srgbClr val="A5002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469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76"/>
          <p:cNvSpPr>
            <a:spLocks noChangeArrowheads="1"/>
          </p:cNvSpPr>
          <p:nvPr/>
        </p:nvSpPr>
        <p:spPr bwMode="auto">
          <a:xfrm>
            <a:off x="417513" y="3525838"/>
            <a:ext cx="3051175" cy="29749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6147" name="Rectangle 177"/>
          <p:cNvSpPr>
            <a:spLocks noChangeArrowheads="1"/>
          </p:cNvSpPr>
          <p:nvPr/>
        </p:nvSpPr>
        <p:spPr bwMode="auto">
          <a:xfrm>
            <a:off x="-38100" y="3527425"/>
            <a:ext cx="3657600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 dirty="0">
                <a:latin typeface="Times New Roman" pitchFamily="18" charset="0"/>
              </a:rPr>
              <a:t>       </a:t>
            </a:r>
            <a:r>
              <a:rPr lang="en-CA" altLang="en-US" sz="1800" b="1" dirty="0">
                <a:latin typeface="Arial Narrow" pitchFamily="34" charset="0"/>
              </a:rPr>
              <a:t>A    B    C   </a:t>
            </a:r>
            <a:r>
              <a:rPr lang="en-CA" altLang="en-US" sz="1800" b="1" dirty="0">
                <a:solidFill>
                  <a:schemeClr val="accent2"/>
                </a:solidFill>
                <a:latin typeface="Arial Narrow" pitchFamily="34" charset="0"/>
              </a:rPr>
              <a:t>E</a:t>
            </a:r>
            <a:r>
              <a:rPr lang="en-CA" altLang="en-US" sz="1800" b="1" dirty="0">
                <a:latin typeface="Arial Narrow" pitchFamily="34" charset="0"/>
              </a:rPr>
              <a:t> 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0</a:t>
            </a:r>
            <a:r>
              <a:rPr lang="en-CA" altLang="en-US" sz="1800" dirty="0">
                <a:latin typeface="Arial Narrow" pitchFamily="34" charset="0"/>
              </a:rPr>
              <a:t> Y</a:t>
            </a:r>
            <a:r>
              <a:rPr lang="en-CA" altLang="en-US" sz="1000" dirty="0">
                <a:latin typeface="Arial Narrow" pitchFamily="34" charset="0"/>
              </a:rPr>
              <a:t>1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2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3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4 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5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6  </a:t>
            </a:r>
            <a:r>
              <a:rPr lang="en-CA" altLang="en-US" sz="1800" dirty="0">
                <a:latin typeface="Arial Narrow" pitchFamily="34" charset="0"/>
              </a:rPr>
              <a:t>Y</a:t>
            </a:r>
            <a:r>
              <a:rPr lang="en-CA" altLang="en-US" sz="1000" dirty="0">
                <a:latin typeface="Arial Narrow" pitchFamily="34" charset="0"/>
              </a:rPr>
              <a:t>7</a:t>
            </a:r>
            <a:endParaRPr lang="en-CA" altLang="en-US" sz="1800" b="1" dirty="0">
              <a:latin typeface="Arial Narrow" pitchFamily="34" charset="0"/>
            </a:endParaRPr>
          </a:p>
          <a:p>
            <a:endParaRPr lang="en-CA" altLang="en-US" sz="800" i="1" dirty="0">
              <a:latin typeface="Arial Narrow" pitchFamily="34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        </a:t>
            </a:r>
            <a:r>
              <a:rPr lang="en-CA" altLang="en-US" sz="1800" dirty="0">
                <a:latin typeface="Times New Roman" pitchFamily="18" charset="0"/>
              </a:rPr>
              <a:t>x    </a:t>
            </a:r>
            <a:r>
              <a:rPr lang="en-CA" altLang="en-US" sz="1800" dirty="0" err="1">
                <a:latin typeface="Times New Roman" pitchFamily="18" charset="0"/>
              </a:rPr>
              <a:t>x</a:t>
            </a:r>
            <a:r>
              <a:rPr lang="en-CA" altLang="en-US" sz="1800" dirty="0">
                <a:latin typeface="Times New Roman" pitchFamily="18" charset="0"/>
              </a:rPr>
              <a:t>   </a:t>
            </a:r>
            <a:r>
              <a:rPr lang="en-CA" altLang="en-US" sz="1800" dirty="0" err="1">
                <a:latin typeface="Times New Roman" pitchFamily="18" charset="0"/>
              </a:rPr>
              <a:t>x</a:t>
            </a:r>
            <a:r>
              <a:rPr lang="en-CA" altLang="en-US" sz="1800" dirty="0">
                <a:latin typeface="Times New Roman" pitchFamily="18" charset="0"/>
              </a:rPr>
              <a:t> </a:t>
            </a:r>
            <a:r>
              <a:rPr lang="en-CA" altLang="en-US" sz="1800" i="1" dirty="0">
                <a:latin typeface="Times New Roman" pitchFamily="18" charset="0"/>
              </a:rPr>
              <a:t>  </a:t>
            </a:r>
            <a:r>
              <a:rPr lang="en-CA" altLang="en-US" sz="1800" dirty="0">
                <a:latin typeface="Times New Roman" pitchFamily="18" charset="0"/>
              </a:rPr>
              <a:t>1</a:t>
            </a:r>
            <a:r>
              <a:rPr lang="en-CA" altLang="en-US" sz="1800" i="1" dirty="0">
                <a:latin typeface="Times New Roman" pitchFamily="18" charset="0"/>
              </a:rPr>
              <a:t>  </a:t>
            </a:r>
            <a:r>
              <a:rPr lang="en-CA" altLang="en-US" sz="1800" dirty="0">
                <a:latin typeface="Times New Roman" pitchFamily="18" charset="0"/>
              </a:rPr>
              <a:t>1  1  1  1  1  1  1  1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0)</a:t>
            </a:r>
            <a:r>
              <a:rPr lang="en-CA" altLang="en-US" sz="1800" i="1" dirty="0">
                <a:latin typeface="Times New Roman" pitchFamily="18" charset="0"/>
              </a:rPr>
              <a:t>   </a:t>
            </a:r>
            <a:r>
              <a:rPr lang="en-CA" altLang="en-US" sz="1800" dirty="0">
                <a:latin typeface="Times New Roman" pitchFamily="18" charset="0"/>
              </a:rPr>
              <a:t>0    0    0   0 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0 </a:t>
            </a:r>
            <a:r>
              <a:rPr lang="en-CA" altLang="en-US" sz="1800" dirty="0">
                <a:latin typeface="Times New Roman" pitchFamily="18" charset="0"/>
              </a:rPr>
              <a:t> 1  1  1  1  1  1  1</a:t>
            </a:r>
            <a:endParaRPr lang="en-CA" altLang="en-US" sz="1800" dirty="0">
              <a:solidFill>
                <a:srgbClr val="FF0066"/>
              </a:solidFill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1)</a:t>
            </a:r>
            <a:r>
              <a:rPr lang="en-CA" altLang="en-US" sz="1800" dirty="0">
                <a:latin typeface="Times New Roman" pitchFamily="18" charset="0"/>
              </a:rPr>
              <a:t>   0    0    1   0  1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 0</a:t>
            </a:r>
            <a:r>
              <a:rPr lang="en-CA" altLang="en-US" sz="1800" dirty="0">
                <a:latin typeface="Times New Roman" pitchFamily="18" charset="0"/>
              </a:rPr>
              <a:t>  1  1  1  1  1  1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 dirty="0"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0    1    0   0  1  1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 0 </a:t>
            </a:r>
            <a:r>
              <a:rPr lang="en-CA" altLang="en-US" sz="1800" dirty="0">
                <a:latin typeface="Times New Roman" pitchFamily="18" charset="0"/>
              </a:rPr>
              <a:t> 1  1  1  1  1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 dirty="0">
                <a:latin typeface="Times New Roman" pitchFamily="18" charset="0"/>
              </a:rPr>
              <a:t>) </a:t>
            </a:r>
            <a:r>
              <a:rPr lang="en-CA" altLang="en-US" sz="1800" dirty="0">
                <a:latin typeface="Times New Roman" pitchFamily="18" charset="0"/>
              </a:rPr>
              <a:t>  0    1    1   0  1  1  1 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dirty="0">
                <a:latin typeface="Times New Roman" pitchFamily="18" charset="0"/>
              </a:rPr>
              <a:t>  1  1  1  1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4</a:t>
            </a:r>
            <a:r>
              <a:rPr lang="en-CA" altLang="en-US" sz="1800" i="1" dirty="0"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1    0    0   0  1  1  1  1 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0 </a:t>
            </a:r>
            <a:r>
              <a:rPr lang="en-CA" altLang="en-US" sz="1800" dirty="0">
                <a:latin typeface="Times New Roman" pitchFamily="18" charset="0"/>
              </a:rPr>
              <a:t> 1  1  1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5</a:t>
            </a:r>
            <a:r>
              <a:rPr lang="en-CA" altLang="en-US" sz="1800" i="1" dirty="0"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1    0    1   0  1  1  1  1  1  0  1  1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6</a:t>
            </a:r>
            <a:r>
              <a:rPr lang="en-CA" altLang="en-US" sz="1800" i="1" dirty="0"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1    1    0   0 1   1  1  1  1  1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 0 </a:t>
            </a:r>
            <a:r>
              <a:rPr lang="en-CA" altLang="en-US" sz="1800" dirty="0">
                <a:latin typeface="Times New Roman" pitchFamily="18" charset="0"/>
              </a:rPr>
              <a:t> 1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7</a:t>
            </a:r>
            <a:r>
              <a:rPr lang="en-CA" altLang="en-US" sz="1800" i="1" dirty="0"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1    1    1   0 1   1  1  1  1  1  1 </a:t>
            </a:r>
            <a:r>
              <a:rPr lang="en-CA" altLang="en-US" sz="1800" dirty="0">
                <a:solidFill>
                  <a:srgbClr val="FF0066"/>
                </a:solidFill>
                <a:latin typeface="Times New Roman" pitchFamily="18" charset="0"/>
              </a:rPr>
              <a:t> 0</a:t>
            </a:r>
          </a:p>
        </p:txBody>
      </p:sp>
      <p:sp>
        <p:nvSpPr>
          <p:cNvPr id="6148" name="Line 178"/>
          <p:cNvSpPr>
            <a:spLocks noChangeShapeType="1"/>
          </p:cNvSpPr>
          <p:nvPr/>
        </p:nvSpPr>
        <p:spPr bwMode="auto">
          <a:xfrm>
            <a:off x="420688" y="3984625"/>
            <a:ext cx="3046412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49" name="Line 179"/>
          <p:cNvSpPr>
            <a:spLocks noChangeShapeType="1"/>
          </p:cNvSpPr>
          <p:nvPr/>
        </p:nvSpPr>
        <p:spPr bwMode="auto">
          <a:xfrm>
            <a:off x="1638300" y="3529013"/>
            <a:ext cx="0" cy="29702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0" name="Line 180"/>
          <p:cNvSpPr>
            <a:spLocks noChangeShapeType="1"/>
          </p:cNvSpPr>
          <p:nvPr/>
        </p:nvSpPr>
        <p:spPr bwMode="auto">
          <a:xfrm>
            <a:off x="1896551" y="3524252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1" name="Line 181"/>
          <p:cNvSpPr>
            <a:spLocks noChangeShapeType="1"/>
          </p:cNvSpPr>
          <p:nvPr/>
        </p:nvSpPr>
        <p:spPr bwMode="auto">
          <a:xfrm>
            <a:off x="2114080" y="3524252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2" name="Line 182"/>
          <p:cNvSpPr>
            <a:spLocks noChangeShapeType="1"/>
          </p:cNvSpPr>
          <p:nvPr/>
        </p:nvSpPr>
        <p:spPr bwMode="auto">
          <a:xfrm>
            <a:off x="23241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3" name="Line 183"/>
          <p:cNvSpPr>
            <a:spLocks noChangeShapeType="1"/>
          </p:cNvSpPr>
          <p:nvPr/>
        </p:nvSpPr>
        <p:spPr bwMode="auto">
          <a:xfrm>
            <a:off x="25527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4" name="Line 184"/>
          <p:cNvSpPr>
            <a:spLocks noChangeShapeType="1"/>
          </p:cNvSpPr>
          <p:nvPr/>
        </p:nvSpPr>
        <p:spPr bwMode="auto">
          <a:xfrm>
            <a:off x="27813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5" name="Line 185"/>
          <p:cNvSpPr>
            <a:spLocks noChangeShapeType="1"/>
          </p:cNvSpPr>
          <p:nvPr/>
        </p:nvSpPr>
        <p:spPr bwMode="auto">
          <a:xfrm>
            <a:off x="30099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6" name="Line 186"/>
          <p:cNvSpPr>
            <a:spLocks noChangeShapeType="1"/>
          </p:cNvSpPr>
          <p:nvPr/>
        </p:nvSpPr>
        <p:spPr bwMode="auto">
          <a:xfrm>
            <a:off x="32385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7" name="Line 187"/>
          <p:cNvSpPr>
            <a:spLocks noChangeShapeType="1"/>
          </p:cNvSpPr>
          <p:nvPr/>
        </p:nvSpPr>
        <p:spPr bwMode="auto">
          <a:xfrm>
            <a:off x="1409700" y="3529013"/>
            <a:ext cx="0" cy="297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8" name="Line 188"/>
          <p:cNvSpPr>
            <a:spLocks noChangeShapeType="1"/>
          </p:cNvSpPr>
          <p:nvPr/>
        </p:nvSpPr>
        <p:spPr bwMode="auto">
          <a:xfrm>
            <a:off x="420688" y="4289425"/>
            <a:ext cx="30464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59" name="Line 189"/>
          <p:cNvSpPr>
            <a:spLocks noChangeShapeType="1"/>
          </p:cNvSpPr>
          <p:nvPr/>
        </p:nvSpPr>
        <p:spPr bwMode="auto">
          <a:xfrm>
            <a:off x="1462088" y="361632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0" name="Line 190"/>
          <p:cNvSpPr>
            <a:spLocks noChangeShapeType="1"/>
          </p:cNvSpPr>
          <p:nvPr/>
        </p:nvSpPr>
        <p:spPr bwMode="auto">
          <a:xfrm>
            <a:off x="1697831" y="3617913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1" name="Line 191"/>
          <p:cNvSpPr>
            <a:spLocks noChangeShapeType="1"/>
          </p:cNvSpPr>
          <p:nvPr/>
        </p:nvSpPr>
        <p:spPr bwMode="auto">
          <a:xfrm>
            <a:off x="1921259" y="3611769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2" name="Line 192"/>
          <p:cNvSpPr>
            <a:spLocks noChangeShapeType="1"/>
          </p:cNvSpPr>
          <p:nvPr/>
        </p:nvSpPr>
        <p:spPr bwMode="auto">
          <a:xfrm>
            <a:off x="2141538" y="361632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3" name="Line 193"/>
          <p:cNvSpPr>
            <a:spLocks noChangeShapeType="1"/>
          </p:cNvSpPr>
          <p:nvPr/>
        </p:nvSpPr>
        <p:spPr bwMode="auto">
          <a:xfrm>
            <a:off x="2579688" y="360997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4" name="Line 194"/>
          <p:cNvSpPr>
            <a:spLocks noChangeShapeType="1"/>
          </p:cNvSpPr>
          <p:nvPr/>
        </p:nvSpPr>
        <p:spPr bwMode="auto">
          <a:xfrm>
            <a:off x="2344738" y="360997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5" name="Line 195"/>
          <p:cNvSpPr>
            <a:spLocks noChangeShapeType="1"/>
          </p:cNvSpPr>
          <p:nvPr/>
        </p:nvSpPr>
        <p:spPr bwMode="auto">
          <a:xfrm>
            <a:off x="2801938" y="360997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6" name="Line 196"/>
          <p:cNvSpPr>
            <a:spLocks noChangeShapeType="1"/>
          </p:cNvSpPr>
          <p:nvPr/>
        </p:nvSpPr>
        <p:spPr bwMode="auto">
          <a:xfrm>
            <a:off x="3030538" y="3609975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167" name="Line 197"/>
          <p:cNvSpPr>
            <a:spLocks noChangeShapeType="1"/>
          </p:cNvSpPr>
          <p:nvPr/>
        </p:nvSpPr>
        <p:spPr bwMode="auto">
          <a:xfrm>
            <a:off x="3255452" y="3622317"/>
            <a:ext cx="10001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6168" name="Group 219"/>
          <p:cNvGrpSpPr>
            <a:grpSpLocks/>
          </p:cNvGrpSpPr>
          <p:nvPr/>
        </p:nvGrpSpPr>
        <p:grpSpPr bwMode="auto">
          <a:xfrm>
            <a:off x="5110163" y="125413"/>
            <a:ext cx="3108325" cy="6597650"/>
            <a:chOff x="2953" y="104"/>
            <a:chExt cx="1958" cy="4156"/>
          </a:xfrm>
        </p:grpSpPr>
        <p:sp>
          <p:nvSpPr>
            <p:cNvPr id="6178" name="Rectangle 206"/>
            <p:cNvSpPr>
              <a:spLocks noChangeArrowheads="1"/>
            </p:cNvSpPr>
            <p:nvPr/>
          </p:nvSpPr>
          <p:spPr bwMode="auto">
            <a:xfrm>
              <a:off x="2953" y="104"/>
              <a:ext cx="105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 dirty="0">
                  <a:solidFill>
                    <a:schemeClr val="accent2"/>
                  </a:solidFill>
                  <a:latin typeface="Times New Roman" pitchFamily="18" charset="0"/>
                </a:rPr>
                <a:t>E</a:t>
              </a:r>
              <a:r>
                <a:rPr lang="en-CA" altLang="en-US" sz="1800" b="1" dirty="0">
                  <a:latin typeface="Times New Roman" pitchFamily="18" charset="0"/>
                </a:rPr>
                <a:t>     A     B     </a:t>
              </a:r>
              <a:r>
                <a:rPr lang="en-CA" altLang="en-US" sz="1800" b="1" dirty="0">
                  <a:solidFill>
                    <a:schemeClr val="bg1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6179" name="Line 207"/>
            <p:cNvSpPr>
              <a:spLocks noChangeShapeType="1"/>
            </p:cNvSpPr>
            <p:nvPr/>
          </p:nvSpPr>
          <p:spPr bwMode="auto">
            <a:xfrm>
              <a:off x="3025" y="152"/>
              <a:ext cx="8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6180" name="Group 218"/>
            <p:cNvGrpSpPr>
              <a:grpSpLocks/>
            </p:cNvGrpSpPr>
            <p:nvPr/>
          </p:nvGrpSpPr>
          <p:grpSpPr bwMode="auto">
            <a:xfrm>
              <a:off x="2989" y="343"/>
              <a:ext cx="1922" cy="3917"/>
              <a:chOff x="2989" y="343"/>
              <a:chExt cx="1922" cy="3917"/>
            </a:xfrm>
          </p:grpSpPr>
          <p:sp>
            <p:nvSpPr>
              <p:cNvPr id="6181" name="Line 2"/>
              <p:cNvSpPr>
                <a:spLocks noChangeShapeType="1"/>
              </p:cNvSpPr>
              <p:nvPr/>
            </p:nvSpPr>
            <p:spPr bwMode="auto">
              <a:xfrm>
                <a:off x="3504" y="397"/>
                <a:ext cx="0" cy="371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82" name="Line 3"/>
              <p:cNvSpPr>
                <a:spLocks noChangeShapeType="1"/>
              </p:cNvSpPr>
              <p:nvPr/>
            </p:nvSpPr>
            <p:spPr bwMode="auto">
              <a:xfrm flipH="1">
                <a:off x="3217" y="389"/>
                <a:ext cx="3" cy="362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183" name="Group 4"/>
              <p:cNvGrpSpPr>
                <a:grpSpLocks/>
              </p:cNvGrpSpPr>
              <p:nvPr/>
            </p:nvGrpSpPr>
            <p:grpSpPr bwMode="auto">
              <a:xfrm>
                <a:off x="4128" y="1716"/>
                <a:ext cx="384" cy="384"/>
                <a:chOff x="4064" y="1680"/>
                <a:chExt cx="384" cy="384"/>
              </a:xfrm>
            </p:grpSpPr>
            <p:grpSp>
              <p:nvGrpSpPr>
                <p:cNvPr id="6359" name="Group 5"/>
                <p:cNvGrpSpPr>
                  <a:grpSpLocks/>
                </p:cNvGrpSpPr>
                <p:nvPr/>
              </p:nvGrpSpPr>
              <p:grpSpPr bwMode="auto">
                <a:xfrm>
                  <a:off x="4256" y="1681"/>
                  <a:ext cx="192" cy="383"/>
                  <a:chOff x="4256" y="1681"/>
                  <a:chExt cx="192" cy="383"/>
                </a:xfrm>
              </p:grpSpPr>
              <p:sp>
                <p:nvSpPr>
                  <p:cNvPr id="6363" name="Arc 6"/>
                  <p:cNvSpPr>
                    <a:spLocks/>
                  </p:cNvSpPr>
                  <p:nvPr/>
                </p:nvSpPr>
                <p:spPr bwMode="auto">
                  <a:xfrm>
                    <a:off x="4256" y="1681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64" name="Arc 7"/>
                  <p:cNvSpPr>
                    <a:spLocks/>
                  </p:cNvSpPr>
                  <p:nvPr/>
                </p:nvSpPr>
                <p:spPr bwMode="auto">
                  <a:xfrm>
                    <a:off x="4256" y="1872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60" name="Line 8"/>
                <p:cNvSpPr>
                  <a:spLocks noChangeShapeType="1"/>
                </p:cNvSpPr>
                <p:nvPr/>
              </p:nvSpPr>
              <p:spPr bwMode="auto">
                <a:xfrm>
                  <a:off x="4065" y="168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61" name="Line 9"/>
                <p:cNvSpPr>
                  <a:spLocks noChangeShapeType="1"/>
                </p:cNvSpPr>
                <p:nvPr/>
              </p:nvSpPr>
              <p:spPr bwMode="auto">
                <a:xfrm>
                  <a:off x="4065" y="2064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62" name="Line 10"/>
                <p:cNvSpPr>
                  <a:spLocks noChangeShapeType="1"/>
                </p:cNvSpPr>
                <p:nvPr/>
              </p:nvSpPr>
              <p:spPr bwMode="auto">
                <a:xfrm>
                  <a:off x="4064" y="1681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6184" name="Line 11"/>
              <p:cNvSpPr>
                <a:spLocks noChangeShapeType="1"/>
              </p:cNvSpPr>
              <p:nvPr/>
            </p:nvSpPr>
            <p:spPr bwMode="auto">
              <a:xfrm>
                <a:off x="4513" y="1908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85" name="Line 12"/>
              <p:cNvSpPr>
                <a:spLocks noChangeShapeType="1"/>
              </p:cNvSpPr>
              <p:nvPr/>
            </p:nvSpPr>
            <p:spPr bwMode="auto">
              <a:xfrm>
                <a:off x="3792" y="393"/>
                <a:ext cx="0" cy="382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186" name="Group 13"/>
              <p:cNvGrpSpPr>
                <a:grpSpLocks/>
              </p:cNvGrpSpPr>
              <p:nvPr/>
            </p:nvGrpSpPr>
            <p:grpSpPr bwMode="auto">
              <a:xfrm>
                <a:off x="3548" y="487"/>
                <a:ext cx="200" cy="341"/>
                <a:chOff x="3484" y="451"/>
                <a:chExt cx="200" cy="341"/>
              </a:xfrm>
            </p:grpSpPr>
            <p:sp>
              <p:nvSpPr>
                <p:cNvPr id="6357" name="AutoShape 14"/>
                <p:cNvSpPr>
                  <a:spLocks noChangeArrowheads="1"/>
                </p:cNvSpPr>
                <p:nvPr/>
              </p:nvSpPr>
              <p:spPr bwMode="auto">
                <a:xfrm rot="10800000">
                  <a:off x="3484" y="451"/>
                  <a:ext cx="200" cy="277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358" name="Oval 15"/>
                <p:cNvSpPr>
                  <a:spLocks noChangeArrowheads="1"/>
                </p:cNvSpPr>
                <p:nvPr/>
              </p:nvSpPr>
              <p:spPr bwMode="auto">
                <a:xfrm>
                  <a:off x="3553" y="726"/>
                  <a:ext cx="57" cy="66"/>
                </a:xfrm>
                <a:prstGeom prst="ellipse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6187" name="Group 16"/>
              <p:cNvGrpSpPr>
                <a:grpSpLocks/>
              </p:cNvGrpSpPr>
              <p:nvPr/>
            </p:nvGrpSpPr>
            <p:grpSpPr bwMode="auto">
              <a:xfrm>
                <a:off x="3260" y="487"/>
                <a:ext cx="200" cy="341"/>
                <a:chOff x="3196" y="451"/>
                <a:chExt cx="200" cy="341"/>
              </a:xfrm>
            </p:grpSpPr>
            <p:sp>
              <p:nvSpPr>
                <p:cNvPr id="6355" name="AutoShape 17"/>
                <p:cNvSpPr>
                  <a:spLocks noChangeArrowheads="1"/>
                </p:cNvSpPr>
                <p:nvPr/>
              </p:nvSpPr>
              <p:spPr bwMode="auto">
                <a:xfrm rot="10800000">
                  <a:off x="3196" y="451"/>
                  <a:ext cx="200" cy="277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356" name="Oval 18"/>
                <p:cNvSpPr>
                  <a:spLocks noChangeArrowheads="1"/>
                </p:cNvSpPr>
                <p:nvPr/>
              </p:nvSpPr>
              <p:spPr bwMode="auto">
                <a:xfrm>
                  <a:off x="3265" y="726"/>
                  <a:ext cx="57" cy="66"/>
                </a:xfrm>
                <a:prstGeom prst="ellipse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sp>
            <p:nvSpPr>
              <p:cNvPr id="6188" name="Oval 19"/>
              <p:cNvSpPr>
                <a:spLocks noChangeArrowheads="1"/>
              </p:cNvSpPr>
              <p:nvPr/>
            </p:nvSpPr>
            <p:spPr bwMode="auto">
              <a:xfrm>
                <a:off x="3614" y="343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189" name="Oval 20"/>
              <p:cNvSpPr>
                <a:spLocks noChangeArrowheads="1"/>
              </p:cNvSpPr>
              <p:nvPr/>
            </p:nvSpPr>
            <p:spPr bwMode="auto">
              <a:xfrm>
                <a:off x="3338" y="34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grpSp>
            <p:nvGrpSpPr>
              <p:cNvPr id="6190" name="Group 21"/>
              <p:cNvGrpSpPr>
                <a:grpSpLocks/>
              </p:cNvGrpSpPr>
              <p:nvPr/>
            </p:nvGrpSpPr>
            <p:grpSpPr bwMode="auto">
              <a:xfrm>
                <a:off x="3836" y="487"/>
                <a:ext cx="200" cy="341"/>
                <a:chOff x="3772" y="451"/>
                <a:chExt cx="200" cy="341"/>
              </a:xfrm>
            </p:grpSpPr>
            <p:sp>
              <p:nvSpPr>
                <p:cNvPr id="6353" name="AutoShape 22"/>
                <p:cNvSpPr>
                  <a:spLocks noChangeArrowheads="1"/>
                </p:cNvSpPr>
                <p:nvPr/>
              </p:nvSpPr>
              <p:spPr bwMode="auto">
                <a:xfrm rot="10800000">
                  <a:off x="3772" y="451"/>
                  <a:ext cx="200" cy="277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354" name="Oval 23"/>
                <p:cNvSpPr>
                  <a:spLocks noChangeArrowheads="1"/>
                </p:cNvSpPr>
                <p:nvPr/>
              </p:nvSpPr>
              <p:spPr bwMode="auto">
                <a:xfrm>
                  <a:off x="3841" y="726"/>
                  <a:ext cx="57" cy="66"/>
                </a:xfrm>
                <a:prstGeom prst="ellipse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sp>
            <p:nvSpPr>
              <p:cNvPr id="6191" name="Oval 24"/>
              <p:cNvSpPr>
                <a:spLocks noChangeArrowheads="1"/>
              </p:cNvSpPr>
              <p:nvPr/>
            </p:nvSpPr>
            <p:spPr bwMode="auto">
              <a:xfrm>
                <a:off x="3908" y="343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192" name="Line 25"/>
              <p:cNvSpPr>
                <a:spLocks noChangeShapeType="1"/>
              </p:cNvSpPr>
              <p:nvPr/>
            </p:nvSpPr>
            <p:spPr bwMode="auto">
              <a:xfrm>
                <a:off x="3505" y="395"/>
                <a:ext cx="1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3" name="Line 26"/>
              <p:cNvSpPr>
                <a:spLocks noChangeShapeType="1"/>
              </p:cNvSpPr>
              <p:nvPr/>
            </p:nvSpPr>
            <p:spPr bwMode="auto">
              <a:xfrm>
                <a:off x="3601" y="491"/>
                <a:ext cx="9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4" name="Line 27"/>
              <p:cNvSpPr>
                <a:spLocks noChangeShapeType="1"/>
              </p:cNvSpPr>
              <p:nvPr/>
            </p:nvSpPr>
            <p:spPr bwMode="auto">
              <a:xfrm>
                <a:off x="3793" y="395"/>
                <a:ext cx="1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5" name="Line 28"/>
              <p:cNvSpPr>
                <a:spLocks noChangeShapeType="1"/>
              </p:cNvSpPr>
              <p:nvPr/>
            </p:nvSpPr>
            <p:spPr bwMode="auto">
              <a:xfrm flipV="1">
                <a:off x="3360" y="396"/>
                <a:ext cx="0" cy="9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6" name="Line 29"/>
              <p:cNvSpPr>
                <a:spLocks noChangeShapeType="1"/>
              </p:cNvSpPr>
              <p:nvPr/>
            </p:nvSpPr>
            <p:spPr bwMode="auto">
              <a:xfrm flipV="1">
                <a:off x="3648" y="396"/>
                <a:ext cx="0" cy="9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7" name="Line 30"/>
              <p:cNvSpPr>
                <a:spLocks noChangeShapeType="1"/>
              </p:cNvSpPr>
              <p:nvPr/>
            </p:nvSpPr>
            <p:spPr bwMode="auto">
              <a:xfrm flipV="1">
                <a:off x="3936" y="396"/>
                <a:ext cx="0" cy="9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198" name="Line 31"/>
              <p:cNvSpPr>
                <a:spLocks noChangeShapeType="1"/>
              </p:cNvSpPr>
              <p:nvPr/>
            </p:nvSpPr>
            <p:spPr bwMode="auto">
              <a:xfrm>
                <a:off x="3217" y="395"/>
                <a:ext cx="1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199" name="Group 32"/>
              <p:cNvGrpSpPr>
                <a:grpSpLocks/>
              </p:cNvGrpSpPr>
              <p:nvPr/>
            </p:nvGrpSpPr>
            <p:grpSpPr bwMode="auto">
              <a:xfrm>
                <a:off x="4128" y="852"/>
                <a:ext cx="384" cy="384"/>
                <a:chOff x="4064" y="816"/>
                <a:chExt cx="384" cy="384"/>
              </a:xfrm>
            </p:grpSpPr>
            <p:grpSp>
              <p:nvGrpSpPr>
                <p:cNvPr id="6347" name="Group 33"/>
                <p:cNvGrpSpPr>
                  <a:grpSpLocks/>
                </p:cNvGrpSpPr>
                <p:nvPr/>
              </p:nvGrpSpPr>
              <p:grpSpPr bwMode="auto">
                <a:xfrm>
                  <a:off x="4256" y="817"/>
                  <a:ext cx="192" cy="383"/>
                  <a:chOff x="4256" y="817"/>
                  <a:chExt cx="192" cy="383"/>
                </a:xfrm>
              </p:grpSpPr>
              <p:sp>
                <p:nvSpPr>
                  <p:cNvPr id="6351" name="Arc 34"/>
                  <p:cNvSpPr>
                    <a:spLocks/>
                  </p:cNvSpPr>
                  <p:nvPr/>
                </p:nvSpPr>
                <p:spPr bwMode="auto">
                  <a:xfrm>
                    <a:off x="4256" y="817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52" name="Arc 35"/>
                  <p:cNvSpPr>
                    <a:spLocks/>
                  </p:cNvSpPr>
                  <p:nvPr/>
                </p:nvSpPr>
                <p:spPr bwMode="auto">
                  <a:xfrm>
                    <a:off x="4256" y="1008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48" name="Line 36"/>
                <p:cNvSpPr>
                  <a:spLocks noChangeShapeType="1"/>
                </p:cNvSpPr>
                <p:nvPr/>
              </p:nvSpPr>
              <p:spPr bwMode="auto">
                <a:xfrm>
                  <a:off x="4065" y="816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49" name="Line 37"/>
                <p:cNvSpPr>
                  <a:spLocks noChangeShapeType="1"/>
                </p:cNvSpPr>
                <p:nvPr/>
              </p:nvSpPr>
              <p:spPr bwMode="auto">
                <a:xfrm>
                  <a:off x="4065" y="1200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50" name="Line 38"/>
                <p:cNvSpPr>
                  <a:spLocks noChangeShapeType="1"/>
                </p:cNvSpPr>
                <p:nvPr/>
              </p:nvSpPr>
              <p:spPr bwMode="auto">
                <a:xfrm>
                  <a:off x="4064" y="817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0" name="Group 39"/>
              <p:cNvGrpSpPr>
                <a:grpSpLocks/>
              </p:cNvGrpSpPr>
              <p:nvPr/>
            </p:nvGrpSpPr>
            <p:grpSpPr bwMode="auto">
              <a:xfrm>
                <a:off x="4128" y="1284"/>
                <a:ext cx="384" cy="384"/>
                <a:chOff x="4064" y="1248"/>
                <a:chExt cx="384" cy="384"/>
              </a:xfrm>
            </p:grpSpPr>
            <p:grpSp>
              <p:nvGrpSpPr>
                <p:cNvPr id="6341" name="Group 40"/>
                <p:cNvGrpSpPr>
                  <a:grpSpLocks/>
                </p:cNvGrpSpPr>
                <p:nvPr/>
              </p:nvGrpSpPr>
              <p:grpSpPr bwMode="auto">
                <a:xfrm>
                  <a:off x="4256" y="1249"/>
                  <a:ext cx="192" cy="383"/>
                  <a:chOff x="4256" y="1249"/>
                  <a:chExt cx="192" cy="383"/>
                </a:xfrm>
              </p:grpSpPr>
              <p:sp>
                <p:nvSpPr>
                  <p:cNvPr id="6345" name="Arc 41"/>
                  <p:cNvSpPr>
                    <a:spLocks/>
                  </p:cNvSpPr>
                  <p:nvPr/>
                </p:nvSpPr>
                <p:spPr bwMode="auto">
                  <a:xfrm>
                    <a:off x="4256" y="1249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46" name="Arc 42"/>
                  <p:cNvSpPr>
                    <a:spLocks/>
                  </p:cNvSpPr>
                  <p:nvPr/>
                </p:nvSpPr>
                <p:spPr bwMode="auto">
                  <a:xfrm>
                    <a:off x="4256" y="1440"/>
                    <a:ext cx="192" cy="19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noFill/>
                  <a:ln w="25400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42" name="Line 43"/>
                <p:cNvSpPr>
                  <a:spLocks noChangeShapeType="1"/>
                </p:cNvSpPr>
                <p:nvPr/>
              </p:nvSpPr>
              <p:spPr bwMode="auto">
                <a:xfrm>
                  <a:off x="4065" y="1248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43" name="Line 44"/>
                <p:cNvSpPr>
                  <a:spLocks noChangeShapeType="1"/>
                </p:cNvSpPr>
                <p:nvPr/>
              </p:nvSpPr>
              <p:spPr bwMode="auto">
                <a:xfrm>
                  <a:off x="4065" y="1632"/>
                  <a:ext cx="191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6344" name="Line 45"/>
                <p:cNvSpPr>
                  <a:spLocks noChangeShapeType="1"/>
                </p:cNvSpPr>
                <p:nvPr/>
              </p:nvSpPr>
              <p:spPr bwMode="auto">
                <a:xfrm>
                  <a:off x="4064" y="1249"/>
                  <a:ext cx="0" cy="38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1" name="Group 46"/>
              <p:cNvGrpSpPr>
                <a:grpSpLocks/>
              </p:cNvGrpSpPr>
              <p:nvPr/>
            </p:nvGrpSpPr>
            <p:grpSpPr bwMode="auto">
              <a:xfrm>
                <a:off x="4128" y="2148"/>
                <a:ext cx="768" cy="384"/>
                <a:chOff x="4064" y="2112"/>
                <a:chExt cx="768" cy="384"/>
              </a:xfrm>
            </p:grpSpPr>
            <p:grpSp>
              <p:nvGrpSpPr>
                <p:cNvPr id="6333" name="Group 47"/>
                <p:cNvGrpSpPr>
                  <a:grpSpLocks/>
                </p:cNvGrpSpPr>
                <p:nvPr/>
              </p:nvGrpSpPr>
              <p:grpSpPr bwMode="auto">
                <a:xfrm>
                  <a:off x="4064" y="2112"/>
                  <a:ext cx="384" cy="384"/>
                  <a:chOff x="4064" y="2112"/>
                  <a:chExt cx="384" cy="384"/>
                </a:xfrm>
              </p:grpSpPr>
              <p:grpSp>
                <p:nvGrpSpPr>
                  <p:cNvPr id="6335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4256" y="2113"/>
                    <a:ext cx="192" cy="383"/>
                    <a:chOff x="4256" y="2113"/>
                    <a:chExt cx="192" cy="383"/>
                  </a:xfrm>
                </p:grpSpPr>
                <p:sp>
                  <p:nvSpPr>
                    <p:cNvPr id="6339" name="Arc 49"/>
                    <p:cNvSpPr>
                      <a:spLocks/>
                    </p:cNvSpPr>
                    <p:nvPr/>
                  </p:nvSpPr>
                  <p:spPr bwMode="auto">
                    <a:xfrm>
                      <a:off x="4256" y="2113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lnTo>
                            <a:pt x="-1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6340" name="Arc 50"/>
                    <p:cNvSpPr>
                      <a:spLocks/>
                    </p:cNvSpPr>
                    <p:nvPr/>
                  </p:nvSpPr>
                  <p:spPr bwMode="auto">
                    <a:xfrm>
                      <a:off x="4256" y="2304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</a:path>
                        <a:path w="21600" h="21600" stroke="0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  <a:lnTo>
                            <a:pt x="0" y="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6336" name="Line 51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2112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37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2496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38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4064" y="2113"/>
                    <a:ext cx="0" cy="38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34" name="Line 54"/>
                <p:cNvSpPr>
                  <a:spLocks noChangeShapeType="1"/>
                </p:cNvSpPr>
                <p:nvPr/>
              </p:nvSpPr>
              <p:spPr bwMode="auto">
                <a:xfrm>
                  <a:off x="4449" y="2304"/>
                  <a:ext cx="3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2" name="Group 55"/>
              <p:cNvGrpSpPr>
                <a:grpSpLocks/>
              </p:cNvGrpSpPr>
              <p:nvPr/>
            </p:nvGrpSpPr>
            <p:grpSpPr bwMode="auto">
              <a:xfrm>
                <a:off x="4128" y="2580"/>
                <a:ext cx="768" cy="384"/>
                <a:chOff x="4064" y="2544"/>
                <a:chExt cx="768" cy="384"/>
              </a:xfrm>
            </p:grpSpPr>
            <p:grpSp>
              <p:nvGrpSpPr>
                <p:cNvPr id="6325" name="Group 56"/>
                <p:cNvGrpSpPr>
                  <a:grpSpLocks/>
                </p:cNvGrpSpPr>
                <p:nvPr/>
              </p:nvGrpSpPr>
              <p:grpSpPr bwMode="auto">
                <a:xfrm>
                  <a:off x="4064" y="2544"/>
                  <a:ext cx="384" cy="384"/>
                  <a:chOff x="4064" y="2544"/>
                  <a:chExt cx="384" cy="384"/>
                </a:xfrm>
              </p:grpSpPr>
              <p:grpSp>
                <p:nvGrpSpPr>
                  <p:cNvPr id="6327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4256" y="2545"/>
                    <a:ext cx="192" cy="383"/>
                    <a:chOff x="4256" y="2545"/>
                    <a:chExt cx="192" cy="383"/>
                  </a:xfrm>
                </p:grpSpPr>
                <p:sp>
                  <p:nvSpPr>
                    <p:cNvPr id="6331" name="Arc 58"/>
                    <p:cNvSpPr>
                      <a:spLocks/>
                    </p:cNvSpPr>
                    <p:nvPr/>
                  </p:nvSpPr>
                  <p:spPr bwMode="auto">
                    <a:xfrm>
                      <a:off x="4256" y="2545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lnTo>
                            <a:pt x="-1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6332" name="Arc 59"/>
                    <p:cNvSpPr>
                      <a:spLocks/>
                    </p:cNvSpPr>
                    <p:nvPr/>
                  </p:nvSpPr>
                  <p:spPr bwMode="auto">
                    <a:xfrm>
                      <a:off x="4256" y="2736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</a:path>
                        <a:path w="21600" h="21600" stroke="0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  <a:lnTo>
                            <a:pt x="0" y="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6328" name="Line 60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2544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29" name="Line 61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2928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30" name="Line 62"/>
                  <p:cNvSpPr>
                    <a:spLocks noChangeShapeType="1"/>
                  </p:cNvSpPr>
                  <p:nvPr/>
                </p:nvSpPr>
                <p:spPr bwMode="auto">
                  <a:xfrm>
                    <a:off x="4064" y="2545"/>
                    <a:ext cx="0" cy="38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26" name="Line 63"/>
                <p:cNvSpPr>
                  <a:spLocks noChangeShapeType="1"/>
                </p:cNvSpPr>
                <p:nvPr/>
              </p:nvSpPr>
              <p:spPr bwMode="auto">
                <a:xfrm>
                  <a:off x="4449" y="2736"/>
                  <a:ext cx="3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3" name="Group 64"/>
              <p:cNvGrpSpPr>
                <a:grpSpLocks/>
              </p:cNvGrpSpPr>
              <p:nvPr/>
            </p:nvGrpSpPr>
            <p:grpSpPr bwMode="auto">
              <a:xfrm>
                <a:off x="4128" y="3012"/>
                <a:ext cx="768" cy="384"/>
                <a:chOff x="4064" y="2976"/>
                <a:chExt cx="768" cy="384"/>
              </a:xfrm>
            </p:grpSpPr>
            <p:grpSp>
              <p:nvGrpSpPr>
                <p:cNvPr id="6317" name="Group 65"/>
                <p:cNvGrpSpPr>
                  <a:grpSpLocks/>
                </p:cNvGrpSpPr>
                <p:nvPr/>
              </p:nvGrpSpPr>
              <p:grpSpPr bwMode="auto">
                <a:xfrm>
                  <a:off x="4064" y="2976"/>
                  <a:ext cx="384" cy="384"/>
                  <a:chOff x="4064" y="2976"/>
                  <a:chExt cx="384" cy="384"/>
                </a:xfrm>
              </p:grpSpPr>
              <p:grpSp>
                <p:nvGrpSpPr>
                  <p:cNvPr id="6319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4256" y="2977"/>
                    <a:ext cx="192" cy="383"/>
                    <a:chOff x="4256" y="2977"/>
                    <a:chExt cx="192" cy="383"/>
                  </a:xfrm>
                </p:grpSpPr>
                <p:sp>
                  <p:nvSpPr>
                    <p:cNvPr id="6323" name="Arc 67"/>
                    <p:cNvSpPr>
                      <a:spLocks/>
                    </p:cNvSpPr>
                    <p:nvPr/>
                  </p:nvSpPr>
                  <p:spPr bwMode="auto">
                    <a:xfrm>
                      <a:off x="4256" y="2977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lnTo>
                            <a:pt x="-1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6324" name="Arc 68"/>
                    <p:cNvSpPr>
                      <a:spLocks/>
                    </p:cNvSpPr>
                    <p:nvPr/>
                  </p:nvSpPr>
                  <p:spPr bwMode="auto">
                    <a:xfrm>
                      <a:off x="4256" y="3168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</a:path>
                        <a:path w="21600" h="21600" stroke="0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  <a:lnTo>
                            <a:pt x="0" y="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6320" name="Line 69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2976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21" name="Line 70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3360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22" name="Line 71"/>
                  <p:cNvSpPr>
                    <a:spLocks noChangeShapeType="1"/>
                  </p:cNvSpPr>
                  <p:nvPr/>
                </p:nvSpPr>
                <p:spPr bwMode="auto">
                  <a:xfrm>
                    <a:off x="4064" y="2977"/>
                    <a:ext cx="0" cy="38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18" name="Line 72"/>
                <p:cNvSpPr>
                  <a:spLocks noChangeShapeType="1"/>
                </p:cNvSpPr>
                <p:nvPr/>
              </p:nvSpPr>
              <p:spPr bwMode="auto">
                <a:xfrm>
                  <a:off x="4449" y="3168"/>
                  <a:ext cx="3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4" name="Group 73"/>
              <p:cNvGrpSpPr>
                <a:grpSpLocks/>
              </p:cNvGrpSpPr>
              <p:nvPr/>
            </p:nvGrpSpPr>
            <p:grpSpPr bwMode="auto">
              <a:xfrm>
                <a:off x="4128" y="3444"/>
                <a:ext cx="768" cy="384"/>
                <a:chOff x="4064" y="3408"/>
                <a:chExt cx="768" cy="384"/>
              </a:xfrm>
            </p:grpSpPr>
            <p:grpSp>
              <p:nvGrpSpPr>
                <p:cNvPr id="6309" name="Group 74"/>
                <p:cNvGrpSpPr>
                  <a:grpSpLocks/>
                </p:cNvGrpSpPr>
                <p:nvPr/>
              </p:nvGrpSpPr>
              <p:grpSpPr bwMode="auto">
                <a:xfrm>
                  <a:off x="4064" y="3408"/>
                  <a:ext cx="384" cy="384"/>
                  <a:chOff x="4064" y="3408"/>
                  <a:chExt cx="384" cy="384"/>
                </a:xfrm>
              </p:grpSpPr>
              <p:grpSp>
                <p:nvGrpSpPr>
                  <p:cNvPr id="6311" name="Group 75"/>
                  <p:cNvGrpSpPr>
                    <a:grpSpLocks/>
                  </p:cNvGrpSpPr>
                  <p:nvPr/>
                </p:nvGrpSpPr>
                <p:grpSpPr bwMode="auto">
                  <a:xfrm>
                    <a:off x="4256" y="3409"/>
                    <a:ext cx="192" cy="383"/>
                    <a:chOff x="4256" y="3409"/>
                    <a:chExt cx="192" cy="383"/>
                  </a:xfrm>
                </p:grpSpPr>
                <p:sp>
                  <p:nvSpPr>
                    <p:cNvPr id="6315" name="Arc 76"/>
                    <p:cNvSpPr>
                      <a:spLocks/>
                    </p:cNvSpPr>
                    <p:nvPr/>
                  </p:nvSpPr>
                  <p:spPr bwMode="auto">
                    <a:xfrm>
                      <a:off x="4256" y="3409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lnTo>
                            <a:pt x="-1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6316" name="Arc 77"/>
                    <p:cNvSpPr>
                      <a:spLocks/>
                    </p:cNvSpPr>
                    <p:nvPr/>
                  </p:nvSpPr>
                  <p:spPr bwMode="auto">
                    <a:xfrm>
                      <a:off x="4256" y="3600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</a:path>
                        <a:path w="21600" h="21600" stroke="0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  <a:lnTo>
                            <a:pt x="0" y="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6312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3408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13" name="Line 79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3792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14" name="Line 80"/>
                  <p:cNvSpPr>
                    <a:spLocks noChangeShapeType="1"/>
                  </p:cNvSpPr>
                  <p:nvPr/>
                </p:nvSpPr>
                <p:spPr bwMode="auto">
                  <a:xfrm>
                    <a:off x="4064" y="3409"/>
                    <a:ext cx="0" cy="38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10" name="Line 81"/>
                <p:cNvSpPr>
                  <a:spLocks noChangeShapeType="1"/>
                </p:cNvSpPr>
                <p:nvPr/>
              </p:nvSpPr>
              <p:spPr bwMode="auto">
                <a:xfrm>
                  <a:off x="4449" y="3600"/>
                  <a:ext cx="3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05" name="Group 82"/>
              <p:cNvGrpSpPr>
                <a:grpSpLocks/>
              </p:cNvGrpSpPr>
              <p:nvPr/>
            </p:nvGrpSpPr>
            <p:grpSpPr bwMode="auto">
              <a:xfrm>
                <a:off x="4128" y="3876"/>
                <a:ext cx="768" cy="384"/>
                <a:chOff x="4064" y="3840"/>
                <a:chExt cx="768" cy="384"/>
              </a:xfrm>
            </p:grpSpPr>
            <p:grpSp>
              <p:nvGrpSpPr>
                <p:cNvPr id="6301" name="Group 83"/>
                <p:cNvGrpSpPr>
                  <a:grpSpLocks/>
                </p:cNvGrpSpPr>
                <p:nvPr/>
              </p:nvGrpSpPr>
              <p:grpSpPr bwMode="auto">
                <a:xfrm>
                  <a:off x="4064" y="3840"/>
                  <a:ext cx="384" cy="384"/>
                  <a:chOff x="4064" y="3840"/>
                  <a:chExt cx="384" cy="384"/>
                </a:xfrm>
              </p:grpSpPr>
              <p:grpSp>
                <p:nvGrpSpPr>
                  <p:cNvPr id="6303" name="Group 84"/>
                  <p:cNvGrpSpPr>
                    <a:grpSpLocks/>
                  </p:cNvGrpSpPr>
                  <p:nvPr/>
                </p:nvGrpSpPr>
                <p:grpSpPr bwMode="auto">
                  <a:xfrm>
                    <a:off x="4256" y="3841"/>
                    <a:ext cx="192" cy="383"/>
                    <a:chOff x="4256" y="3841"/>
                    <a:chExt cx="192" cy="383"/>
                  </a:xfrm>
                </p:grpSpPr>
                <p:sp>
                  <p:nvSpPr>
                    <p:cNvPr id="6307" name="Arc 85"/>
                    <p:cNvSpPr>
                      <a:spLocks/>
                    </p:cNvSpPr>
                    <p:nvPr/>
                  </p:nvSpPr>
                  <p:spPr bwMode="auto">
                    <a:xfrm>
                      <a:off x="4256" y="3841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lnTo>
                            <a:pt x="-1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6308" name="Arc 86"/>
                    <p:cNvSpPr>
                      <a:spLocks/>
                    </p:cNvSpPr>
                    <p:nvPr/>
                  </p:nvSpPr>
                  <p:spPr bwMode="auto">
                    <a:xfrm>
                      <a:off x="4256" y="4032"/>
                      <a:ext cx="192" cy="192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60000 65536"/>
                        <a:gd name="T7" fmla="*/ 0 60000 65536"/>
                        <a:gd name="T8" fmla="*/ 0 60000 65536"/>
                        <a:gd name="T9" fmla="*/ 0 w 21600"/>
                        <a:gd name="T10" fmla="*/ 0 h 21600"/>
                        <a:gd name="T11" fmla="*/ 21600 w 21600"/>
                        <a:gd name="T12" fmla="*/ 21600 h 21600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1600" h="21600" fill="none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</a:path>
                        <a:path w="21600" h="21600" stroke="0" extrusionOk="0">
                          <a:moveTo>
                            <a:pt x="21600" y="0"/>
                          </a:moveTo>
                          <a:cubicBezTo>
                            <a:pt x="21600" y="11929"/>
                            <a:pt x="11929" y="21599"/>
                            <a:pt x="0" y="21600"/>
                          </a:cubicBezTo>
                          <a:lnTo>
                            <a:pt x="0" y="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noFill/>
                    <a:ln w="25400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6304" name="Line 87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3840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05" name="Line 88"/>
                  <p:cNvSpPr>
                    <a:spLocks noChangeShapeType="1"/>
                  </p:cNvSpPr>
                  <p:nvPr/>
                </p:nvSpPr>
                <p:spPr bwMode="auto">
                  <a:xfrm>
                    <a:off x="4065" y="4224"/>
                    <a:ext cx="191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6306" name="Line 89"/>
                  <p:cNvSpPr>
                    <a:spLocks noChangeShapeType="1"/>
                  </p:cNvSpPr>
                  <p:nvPr/>
                </p:nvSpPr>
                <p:spPr bwMode="auto">
                  <a:xfrm>
                    <a:off x="4064" y="3841"/>
                    <a:ext cx="0" cy="38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sp>
              <p:nvSpPr>
                <p:cNvPr id="6302" name="Line 90"/>
                <p:cNvSpPr>
                  <a:spLocks noChangeShapeType="1"/>
                </p:cNvSpPr>
                <p:nvPr/>
              </p:nvSpPr>
              <p:spPr bwMode="auto">
                <a:xfrm>
                  <a:off x="4449" y="4032"/>
                  <a:ext cx="3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6206" name="Line 91"/>
              <p:cNvSpPr>
                <a:spLocks noChangeShapeType="1"/>
              </p:cNvSpPr>
              <p:nvPr/>
            </p:nvSpPr>
            <p:spPr bwMode="auto">
              <a:xfrm>
                <a:off x="4513" y="1476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07" name="Line 92"/>
              <p:cNvSpPr>
                <a:spLocks noChangeShapeType="1"/>
              </p:cNvSpPr>
              <p:nvPr/>
            </p:nvSpPr>
            <p:spPr bwMode="auto">
              <a:xfrm>
                <a:off x="4513" y="1044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08" name="Line 93"/>
              <p:cNvSpPr>
                <a:spLocks noChangeShapeType="1"/>
              </p:cNvSpPr>
              <p:nvPr/>
            </p:nvSpPr>
            <p:spPr bwMode="auto">
              <a:xfrm>
                <a:off x="3360" y="825"/>
                <a:ext cx="0" cy="14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09" name="Line 94"/>
              <p:cNvSpPr>
                <a:spLocks noChangeShapeType="1"/>
              </p:cNvSpPr>
              <p:nvPr/>
            </p:nvSpPr>
            <p:spPr bwMode="auto">
              <a:xfrm>
                <a:off x="3648" y="833"/>
                <a:ext cx="0" cy="242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0" name="Line 95"/>
              <p:cNvSpPr>
                <a:spLocks noChangeShapeType="1"/>
              </p:cNvSpPr>
              <p:nvPr/>
            </p:nvSpPr>
            <p:spPr bwMode="auto">
              <a:xfrm flipH="1">
                <a:off x="3361" y="996"/>
                <a:ext cx="7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1" name="Line 96"/>
              <p:cNvSpPr>
                <a:spLocks noChangeShapeType="1"/>
              </p:cNvSpPr>
              <p:nvPr/>
            </p:nvSpPr>
            <p:spPr bwMode="auto">
              <a:xfrm>
                <a:off x="3936" y="822"/>
                <a:ext cx="0" cy="295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2" name="Line 97"/>
              <p:cNvSpPr>
                <a:spLocks noChangeShapeType="1"/>
              </p:cNvSpPr>
              <p:nvPr/>
            </p:nvSpPr>
            <p:spPr bwMode="auto">
              <a:xfrm flipH="1">
                <a:off x="3649" y="1092"/>
                <a:ext cx="4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3" name="Line 98"/>
              <p:cNvSpPr>
                <a:spLocks noChangeShapeType="1"/>
              </p:cNvSpPr>
              <p:nvPr/>
            </p:nvSpPr>
            <p:spPr bwMode="auto">
              <a:xfrm flipH="1">
                <a:off x="3937" y="1188"/>
                <a:ext cx="1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4" name="Line 99"/>
              <p:cNvSpPr>
                <a:spLocks noChangeShapeType="1"/>
              </p:cNvSpPr>
              <p:nvPr/>
            </p:nvSpPr>
            <p:spPr bwMode="auto">
              <a:xfrm flipH="1">
                <a:off x="3361" y="1428"/>
                <a:ext cx="7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5" name="Line 100"/>
              <p:cNvSpPr>
                <a:spLocks noChangeShapeType="1"/>
              </p:cNvSpPr>
              <p:nvPr/>
            </p:nvSpPr>
            <p:spPr bwMode="auto">
              <a:xfrm flipH="1">
                <a:off x="3649" y="1524"/>
                <a:ext cx="4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6" name="Line 101"/>
              <p:cNvSpPr>
                <a:spLocks noChangeShapeType="1"/>
              </p:cNvSpPr>
              <p:nvPr/>
            </p:nvSpPr>
            <p:spPr bwMode="auto">
              <a:xfrm flipH="1">
                <a:off x="3793" y="1620"/>
                <a:ext cx="31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7" name="Line 102"/>
              <p:cNvSpPr>
                <a:spLocks noChangeShapeType="1"/>
              </p:cNvSpPr>
              <p:nvPr/>
            </p:nvSpPr>
            <p:spPr bwMode="auto">
              <a:xfrm flipH="1">
                <a:off x="3361" y="1860"/>
                <a:ext cx="7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8" name="Line 103"/>
              <p:cNvSpPr>
                <a:spLocks noChangeShapeType="1"/>
              </p:cNvSpPr>
              <p:nvPr/>
            </p:nvSpPr>
            <p:spPr bwMode="auto">
              <a:xfrm flipH="1">
                <a:off x="3505" y="1956"/>
                <a:ext cx="6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19" name="Line 104"/>
              <p:cNvSpPr>
                <a:spLocks noChangeShapeType="1"/>
              </p:cNvSpPr>
              <p:nvPr/>
            </p:nvSpPr>
            <p:spPr bwMode="auto">
              <a:xfrm flipH="1">
                <a:off x="3505" y="2388"/>
                <a:ext cx="6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0" name="Line 105"/>
              <p:cNvSpPr>
                <a:spLocks noChangeShapeType="1"/>
              </p:cNvSpPr>
              <p:nvPr/>
            </p:nvSpPr>
            <p:spPr bwMode="auto">
              <a:xfrm flipH="1">
                <a:off x="3793" y="2484"/>
                <a:ext cx="31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1" name="Line 106"/>
              <p:cNvSpPr>
                <a:spLocks noChangeShapeType="1"/>
              </p:cNvSpPr>
              <p:nvPr/>
            </p:nvSpPr>
            <p:spPr bwMode="auto">
              <a:xfrm flipH="1">
                <a:off x="3217" y="2724"/>
                <a:ext cx="8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2" name="Line 107"/>
              <p:cNvSpPr>
                <a:spLocks noChangeShapeType="1"/>
              </p:cNvSpPr>
              <p:nvPr/>
            </p:nvSpPr>
            <p:spPr bwMode="auto">
              <a:xfrm flipH="1">
                <a:off x="3217" y="3156"/>
                <a:ext cx="8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3" name="Line 108"/>
              <p:cNvSpPr>
                <a:spLocks noChangeShapeType="1"/>
              </p:cNvSpPr>
              <p:nvPr/>
            </p:nvSpPr>
            <p:spPr bwMode="auto">
              <a:xfrm flipH="1">
                <a:off x="3793" y="3348"/>
                <a:ext cx="31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4" name="Line 109"/>
              <p:cNvSpPr>
                <a:spLocks noChangeShapeType="1"/>
              </p:cNvSpPr>
              <p:nvPr/>
            </p:nvSpPr>
            <p:spPr bwMode="auto">
              <a:xfrm flipH="1">
                <a:off x="3217" y="4020"/>
                <a:ext cx="8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5" name="Line 110"/>
              <p:cNvSpPr>
                <a:spLocks noChangeShapeType="1"/>
              </p:cNvSpPr>
              <p:nvPr/>
            </p:nvSpPr>
            <p:spPr bwMode="auto">
              <a:xfrm flipH="1">
                <a:off x="3505" y="4116"/>
                <a:ext cx="6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6" name="Line 111"/>
              <p:cNvSpPr>
                <a:spLocks noChangeShapeType="1"/>
              </p:cNvSpPr>
              <p:nvPr/>
            </p:nvSpPr>
            <p:spPr bwMode="auto">
              <a:xfrm flipH="1">
                <a:off x="3793" y="4212"/>
                <a:ext cx="31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7" name="Line 112"/>
              <p:cNvSpPr>
                <a:spLocks noChangeShapeType="1"/>
              </p:cNvSpPr>
              <p:nvPr/>
            </p:nvSpPr>
            <p:spPr bwMode="auto">
              <a:xfrm flipH="1">
                <a:off x="3361" y="2292"/>
                <a:ext cx="7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8" name="Line 113"/>
              <p:cNvSpPr>
                <a:spLocks noChangeShapeType="1"/>
              </p:cNvSpPr>
              <p:nvPr/>
            </p:nvSpPr>
            <p:spPr bwMode="auto">
              <a:xfrm flipH="1">
                <a:off x="3937" y="2052"/>
                <a:ext cx="1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29" name="Line 114"/>
              <p:cNvSpPr>
                <a:spLocks noChangeShapeType="1"/>
              </p:cNvSpPr>
              <p:nvPr/>
            </p:nvSpPr>
            <p:spPr bwMode="auto">
              <a:xfrm flipH="1">
                <a:off x="3937" y="2916"/>
                <a:ext cx="1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0" name="Line 115"/>
              <p:cNvSpPr>
                <a:spLocks noChangeShapeType="1"/>
              </p:cNvSpPr>
              <p:nvPr/>
            </p:nvSpPr>
            <p:spPr bwMode="auto">
              <a:xfrm flipH="1">
                <a:off x="3937" y="3780"/>
                <a:ext cx="1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1" name="Line 116"/>
              <p:cNvSpPr>
                <a:spLocks noChangeShapeType="1"/>
              </p:cNvSpPr>
              <p:nvPr/>
            </p:nvSpPr>
            <p:spPr bwMode="auto">
              <a:xfrm flipH="1">
                <a:off x="3649" y="2820"/>
                <a:ext cx="4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2" name="Line 117"/>
              <p:cNvSpPr>
                <a:spLocks noChangeShapeType="1"/>
              </p:cNvSpPr>
              <p:nvPr/>
            </p:nvSpPr>
            <p:spPr bwMode="auto">
              <a:xfrm flipH="1">
                <a:off x="3649" y="3252"/>
                <a:ext cx="4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3" name="Line 118"/>
              <p:cNvSpPr>
                <a:spLocks noChangeShapeType="1"/>
              </p:cNvSpPr>
              <p:nvPr/>
            </p:nvSpPr>
            <p:spPr bwMode="auto">
              <a:xfrm flipH="1">
                <a:off x="3217" y="3588"/>
                <a:ext cx="8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4" name="Line 119"/>
              <p:cNvSpPr>
                <a:spLocks noChangeShapeType="1"/>
              </p:cNvSpPr>
              <p:nvPr/>
            </p:nvSpPr>
            <p:spPr bwMode="auto">
              <a:xfrm flipH="1">
                <a:off x="3505" y="3684"/>
                <a:ext cx="6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35" name="Oval 120"/>
              <p:cNvSpPr>
                <a:spLocks noChangeArrowheads="1"/>
              </p:cNvSpPr>
              <p:nvPr/>
            </p:nvSpPr>
            <p:spPr bwMode="auto">
              <a:xfrm>
                <a:off x="3325" y="964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36" name="Oval 121"/>
              <p:cNvSpPr>
                <a:spLocks noChangeArrowheads="1"/>
              </p:cNvSpPr>
              <p:nvPr/>
            </p:nvSpPr>
            <p:spPr bwMode="auto">
              <a:xfrm>
                <a:off x="3612" y="1061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37" name="Oval 122"/>
              <p:cNvSpPr>
                <a:spLocks noChangeArrowheads="1"/>
              </p:cNvSpPr>
              <p:nvPr/>
            </p:nvSpPr>
            <p:spPr bwMode="auto">
              <a:xfrm>
                <a:off x="3917" y="1157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38" name="Oval 123"/>
              <p:cNvSpPr>
                <a:spLocks noChangeArrowheads="1"/>
              </p:cNvSpPr>
              <p:nvPr/>
            </p:nvSpPr>
            <p:spPr bwMode="auto">
              <a:xfrm>
                <a:off x="3322" y="1417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39" name="Oval 124"/>
              <p:cNvSpPr>
                <a:spLocks noChangeArrowheads="1"/>
              </p:cNvSpPr>
              <p:nvPr/>
            </p:nvSpPr>
            <p:spPr bwMode="auto">
              <a:xfrm>
                <a:off x="3618" y="1486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0" name="Oval 125"/>
              <p:cNvSpPr>
                <a:spLocks noChangeArrowheads="1"/>
              </p:cNvSpPr>
              <p:nvPr/>
            </p:nvSpPr>
            <p:spPr bwMode="auto">
              <a:xfrm>
                <a:off x="3760" y="1582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1" name="Oval 126"/>
              <p:cNvSpPr>
                <a:spLocks noChangeArrowheads="1"/>
              </p:cNvSpPr>
              <p:nvPr/>
            </p:nvSpPr>
            <p:spPr bwMode="auto">
              <a:xfrm>
                <a:off x="3338" y="1823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2" name="Oval 127"/>
              <p:cNvSpPr>
                <a:spLocks noChangeArrowheads="1"/>
              </p:cNvSpPr>
              <p:nvPr/>
            </p:nvSpPr>
            <p:spPr bwMode="auto">
              <a:xfrm>
                <a:off x="3479" y="1910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3" name="Oval 128"/>
              <p:cNvSpPr>
                <a:spLocks noChangeArrowheads="1"/>
              </p:cNvSpPr>
              <p:nvPr/>
            </p:nvSpPr>
            <p:spPr bwMode="auto">
              <a:xfrm>
                <a:off x="3910" y="2015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4" name="Oval 129"/>
              <p:cNvSpPr>
                <a:spLocks noChangeArrowheads="1"/>
              </p:cNvSpPr>
              <p:nvPr/>
            </p:nvSpPr>
            <p:spPr bwMode="auto">
              <a:xfrm>
                <a:off x="3897" y="2875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5" name="Oval 130"/>
              <p:cNvSpPr>
                <a:spLocks noChangeArrowheads="1"/>
              </p:cNvSpPr>
              <p:nvPr/>
            </p:nvSpPr>
            <p:spPr bwMode="auto">
              <a:xfrm>
                <a:off x="3466" y="2352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6" name="Oval 131"/>
              <p:cNvSpPr>
                <a:spLocks noChangeArrowheads="1"/>
              </p:cNvSpPr>
              <p:nvPr/>
            </p:nvSpPr>
            <p:spPr bwMode="auto">
              <a:xfrm>
                <a:off x="3780" y="2448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7" name="Oval 132"/>
              <p:cNvSpPr>
                <a:spLocks noChangeArrowheads="1"/>
              </p:cNvSpPr>
              <p:nvPr/>
            </p:nvSpPr>
            <p:spPr bwMode="auto">
              <a:xfrm>
                <a:off x="3613" y="2799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8" name="Oval 133"/>
              <p:cNvSpPr>
                <a:spLocks noChangeArrowheads="1"/>
              </p:cNvSpPr>
              <p:nvPr/>
            </p:nvSpPr>
            <p:spPr bwMode="auto">
              <a:xfrm>
                <a:off x="3181" y="2686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49" name="Oval 134"/>
              <p:cNvSpPr>
                <a:spLocks noChangeArrowheads="1"/>
              </p:cNvSpPr>
              <p:nvPr/>
            </p:nvSpPr>
            <p:spPr bwMode="auto">
              <a:xfrm>
                <a:off x="3202" y="3125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50" name="Oval 135"/>
              <p:cNvSpPr>
                <a:spLocks noChangeArrowheads="1"/>
              </p:cNvSpPr>
              <p:nvPr/>
            </p:nvSpPr>
            <p:spPr bwMode="auto">
              <a:xfrm>
                <a:off x="3180" y="3548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51" name="Oval 136"/>
              <p:cNvSpPr>
                <a:spLocks noChangeArrowheads="1"/>
              </p:cNvSpPr>
              <p:nvPr/>
            </p:nvSpPr>
            <p:spPr bwMode="auto">
              <a:xfrm>
                <a:off x="3758" y="3308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52" name="Oval 137"/>
              <p:cNvSpPr>
                <a:spLocks noChangeArrowheads="1"/>
              </p:cNvSpPr>
              <p:nvPr/>
            </p:nvSpPr>
            <p:spPr bwMode="auto">
              <a:xfrm>
                <a:off x="3481" y="3658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53" name="Rectangle 138"/>
              <p:cNvSpPr>
                <a:spLocks noChangeArrowheads="1"/>
              </p:cNvSpPr>
              <p:nvPr/>
            </p:nvSpPr>
            <p:spPr bwMode="auto">
              <a:xfrm>
                <a:off x="4590" y="783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6254" name="Rectangle 139"/>
              <p:cNvSpPr>
                <a:spLocks noChangeArrowheads="1"/>
              </p:cNvSpPr>
              <p:nvPr/>
            </p:nvSpPr>
            <p:spPr bwMode="auto">
              <a:xfrm>
                <a:off x="4648" y="1625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6255" name="Rectangle 140"/>
              <p:cNvSpPr>
                <a:spLocks noChangeArrowheads="1"/>
              </p:cNvSpPr>
              <p:nvPr/>
            </p:nvSpPr>
            <p:spPr bwMode="auto">
              <a:xfrm>
                <a:off x="4609" y="2075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6256" name="Rectangle 141"/>
              <p:cNvSpPr>
                <a:spLocks noChangeArrowheads="1"/>
              </p:cNvSpPr>
              <p:nvPr/>
            </p:nvSpPr>
            <p:spPr bwMode="auto">
              <a:xfrm>
                <a:off x="4643" y="1221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6257" name="Rectangle 142"/>
              <p:cNvSpPr>
                <a:spLocks noChangeArrowheads="1"/>
              </p:cNvSpPr>
              <p:nvPr/>
            </p:nvSpPr>
            <p:spPr bwMode="auto">
              <a:xfrm>
                <a:off x="4650" y="2498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4</a:t>
                </a:r>
              </a:p>
            </p:txBody>
          </p:sp>
          <p:sp>
            <p:nvSpPr>
              <p:cNvPr id="6258" name="Rectangle 143"/>
              <p:cNvSpPr>
                <a:spLocks noChangeArrowheads="1"/>
              </p:cNvSpPr>
              <p:nvPr/>
            </p:nvSpPr>
            <p:spPr bwMode="auto">
              <a:xfrm>
                <a:off x="4628" y="2948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6259" name="Rectangle 144"/>
              <p:cNvSpPr>
                <a:spLocks noChangeArrowheads="1"/>
              </p:cNvSpPr>
              <p:nvPr/>
            </p:nvSpPr>
            <p:spPr bwMode="auto">
              <a:xfrm>
                <a:off x="4651" y="3381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6260" name="Rectangle 145"/>
              <p:cNvSpPr>
                <a:spLocks noChangeArrowheads="1"/>
              </p:cNvSpPr>
              <p:nvPr/>
            </p:nvSpPr>
            <p:spPr bwMode="auto">
              <a:xfrm>
                <a:off x="4638" y="3831"/>
                <a:ext cx="2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dirty="0">
                    <a:latin typeface="Times New Roman" pitchFamily="18" charset="0"/>
                  </a:rPr>
                  <a:t>Y</a:t>
                </a:r>
                <a:r>
                  <a:rPr lang="en-CA" altLang="en-US" sz="1000" dirty="0"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6261" name="Oval 146"/>
              <p:cNvSpPr>
                <a:spLocks noChangeArrowheads="1"/>
              </p:cNvSpPr>
              <p:nvPr/>
            </p:nvSpPr>
            <p:spPr bwMode="auto">
              <a:xfrm>
                <a:off x="4514" y="1004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2" name="Oval 147"/>
              <p:cNvSpPr>
                <a:spLocks noChangeArrowheads="1"/>
              </p:cNvSpPr>
              <p:nvPr/>
            </p:nvSpPr>
            <p:spPr bwMode="auto">
              <a:xfrm>
                <a:off x="4520" y="1442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3" name="Oval 148"/>
              <p:cNvSpPr>
                <a:spLocks noChangeArrowheads="1"/>
              </p:cNvSpPr>
              <p:nvPr/>
            </p:nvSpPr>
            <p:spPr bwMode="auto">
              <a:xfrm>
                <a:off x="4526" y="1886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4" name="Oval 149"/>
              <p:cNvSpPr>
                <a:spLocks noChangeArrowheads="1"/>
              </p:cNvSpPr>
              <p:nvPr/>
            </p:nvSpPr>
            <p:spPr bwMode="auto">
              <a:xfrm>
                <a:off x="4522" y="230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5" name="Oval 150"/>
              <p:cNvSpPr>
                <a:spLocks noChangeArrowheads="1"/>
              </p:cNvSpPr>
              <p:nvPr/>
            </p:nvSpPr>
            <p:spPr bwMode="auto">
              <a:xfrm>
                <a:off x="4510" y="2735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6" name="Oval 151"/>
              <p:cNvSpPr>
                <a:spLocks noChangeArrowheads="1"/>
              </p:cNvSpPr>
              <p:nvPr/>
            </p:nvSpPr>
            <p:spPr bwMode="auto">
              <a:xfrm>
                <a:off x="4528" y="3167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7" name="Oval 152"/>
              <p:cNvSpPr>
                <a:spLocks noChangeArrowheads="1"/>
              </p:cNvSpPr>
              <p:nvPr/>
            </p:nvSpPr>
            <p:spPr bwMode="auto">
              <a:xfrm>
                <a:off x="4522" y="3605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8" name="Oval 153"/>
              <p:cNvSpPr>
                <a:spLocks noChangeArrowheads="1"/>
              </p:cNvSpPr>
              <p:nvPr/>
            </p:nvSpPr>
            <p:spPr bwMode="auto">
              <a:xfrm>
                <a:off x="4516" y="4031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69" name="Line 154"/>
              <p:cNvSpPr>
                <a:spLocks noChangeShapeType="1"/>
              </p:cNvSpPr>
              <p:nvPr/>
            </p:nvSpPr>
            <p:spPr bwMode="auto">
              <a:xfrm>
                <a:off x="3088" y="421"/>
                <a:ext cx="0" cy="350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70" name="Line 155"/>
              <p:cNvSpPr>
                <a:spLocks noChangeShapeType="1"/>
              </p:cNvSpPr>
              <p:nvPr/>
            </p:nvSpPr>
            <p:spPr bwMode="auto">
              <a:xfrm>
                <a:off x="3089" y="3924"/>
                <a:ext cx="105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71" name="Oval 156"/>
              <p:cNvSpPr>
                <a:spLocks noChangeArrowheads="1"/>
              </p:cNvSpPr>
              <p:nvPr/>
            </p:nvSpPr>
            <p:spPr bwMode="auto">
              <a:xfrm>
                <a:off x="3063" y="3459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72" name="Line 157"/>
              <p:cNvSpPr>
                <a:spLocks noChangeShapeType="1"/>
              </p:cNvSpPr>
              <p:nvPr/>
            </p:nvSpPr>
            <p:spPr bwMode="auto">
              <a:xfrm>
                <a:off x="3089" y="3492"/>
                <a:ext cx="105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273" name="Group 158"/>
              <p:cNvGrpSpPr>
                <a:grpSpLocks/>
              </p:cNvGrpSpPr>
              <p:nvPr/>
            </p:nvGrpSpPr>
            <p:grpSpPr bwMode="auto">
              <a:xfrm>
                <a:off x="3059" y="3027"/>
                <a:ext cx="1081" cy="70"/>
                <a:chOff x="2995" y="2991"/>
                <a:chExt cx="1081" cy="70"/>
              </a:xfrm>
            </p:grpSpPr>
            <p:sp>
              <p:nvSpPr>
                <p:cNvPr id="6299" name="Oval 159"/>
                <p:cNvSpPr>
                  <a:spLocks noChangeArrowheads="1"/>
                </p:cNvSpPr>
                <p:nvPr/>
              </p:nvSpPr>
              <p:spPr bwMode="auto">
                <a:xfrm>
                  <a:off x="2995" y="2991"/>
                  <a:ext cx="63" cy="70"/>
                </a:xfrm>
                <a:prstGeom prst="ellipse">
                  <a:avLst/>
                </a:prstGeom>
                <a:solidFill>
                  <a:schemeClr val="tx2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300" name="Line 160"/>
                <p:cNvSpPr>
                  <a:spLocks noChangeShapeType="1"/>
                </p:cNvSpPr>
                <p:nvPr/>
              </p:nvSpPr>
              <p:spPr bwMode="auto">
                <a:xfrm>
                  <a:off x="3021" y="3024"/>
                  <a:ext cx="105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6274" name="Oval 161"/>
              <p:cNvSpPr>
                <a:spLocks noChangeArrowheads="1"/>
              </p:cNvSpPr>
              <p:nvPr/>
            </p:nvSpPr>
            <p:spPr bwMode="auto">
              <a:xfrm>
                <a:off x="3052" y="2590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75" name="Line 162"/>
              <p:cNvSpPr>
                <a:spLocks noChangeShapeType="1"/>
              </p:cNvSpPr>
              <p:nvPr/>
            </p:nvSpPr>
            <p:spPr bwMode="auto">
              <a:xfrm>
                <a:off x="3062" y="2639"/>
                <a:ext cx="105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76" name="Oval 163"/>
              <p:cNvSpPr>
                <a:spLocks noChangeArrowheads="1"/>
              </p:cNvSpPr>
              <p:nvPr/>
            </p:nvSpPr>
            <p:spPr bwMode="auto">
              <a:xfrm>
                <a:off x="3060" y="2140"/>
                <a:ext cx="63" cy="70"/>
              </a:xfrm>
              <a:prstGeom prst="ellipse">
                <a:avLst/>
              </a:prstGeom>
              <a:solidFill>
                <a:schemeClr val="tx2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77" name="Line 164"/>
              <p:cNvSpPr>
                <a:spLocks noChangeShapeType="1"/>
              </p:cNvSpPr>
              <p:nvPr/>
            </p:nvSpPr>
            <p:spPr bwMode="auto">
              <a:xfrm>
                <a:off x="3062" y="2189"/>
                <a:ext cx="105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278" name="Group 165"/>
              <p:cNvGrpSpPr>
                <a:grpSpLocks/>
              </p:cNvGrpSpPr>
              <p:nvPr/>
            </p:nvGrpSpPr>
            <p:grpSpPr bwMode="auto">
              <a:xfrm>
                <a:off x="3050" y="1742"/>
                <a:ext cx="1081" cy="70"/>
                <a:chOff x="2986" y="1706"/>
                <a:chExt cx="1081" cy="70"/>
              </a:xfrm>
            </p:grpSpPr>
            <p:sp>
              <p:nvSpPr>
                <p:cNvPr id="6297" name="Oval 166"/>
                <p:cNvSpPr>
                  <a:spLocks noChangeArrowheads="1"/>
                </p:cNvSpPr>
                <p:nvPr/>
              </p:nvSpPr>
              <p:spPr bwMode="auto">
                <a:xfrm>
                  <a:off x="2986" y="1706"/>
                  <a:ext cx="63" cy="70"/>
                </a:xfrm>
                <a:prstGeom prst="ellipse">
                  <a:avLst/>
                </a:prstGeom>
                <a:solidFill>
                  <a:schemeClr val="tx2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298" name="Line 167"/>
                <p:cNvSpPr>
                  <a:spLocks noChangeShapeType="1"/>
                </p:cNvSpPr>
                <p:nvPr/>
              </p:nvSpPr>
              <p:spPr bwMode="auto">
                <a:xfrm>
                  <a:off x="3012" y="1739"/>
                  <a:ext cx="105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79" name="Group 168"/>
              <p:cNvGrpSpPr>
                <a:grpSpLocks/>
              </p:cNvGrpSpPr>
              <p:nvPr/>
            </p:nvGrpSpPr>
            <p:grpSpPr bwMode="auto">
              <a:xfrm>
                <a:off x="3055" y="1302"/>
                <a:ext cx="1081" cy="70"/>
                <a:chOff x="2991" y="1266"/>
                <a:chExt cx="1081" cy="70"/>
              </a:xfrm>
            </p:grpSpPr>
            <p:sp>
              <p:nvSpPr>
                <p:cNvPr id="6295" name="Oval 169"/>
                <p:cNvSpPr>
                  <a:spLocks noChangeArrowheads="1"/>
                </p:cNvSpPr>
                <p:nvPr/>
              </p:nvSpPr>
              <p:spPr bwMode="auto">
                <a:xfrm>
                  <a:off x="2991" y="1266"/>
                  <a:ext cx="63" cy="70"/>
                </a:xfrm>
                <a:prstGeom prst="ellipse">
                  <a:avLst/>
                </a:prstGeom>
                <a:solidFill>
                  <a:schemeClr val="tx2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296" name="Line 170"/>
                <p:cNvSpPr>
                  <a:spLocks noChangeShapeType="1"/>
                </p:cNvSpPr>
                <p:nvPr/>
              </p:nvSpPr>
              <p:spPr bwMode="auto">
                <a:xfrm>
                  <a:off x="3017" y="1299"/>
                  <a:ext cx="105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6280" name="Group 171"/>
              <p:cNvGrpSpPr>
                <a:grpSpLocks/>
              </p:cNvGrpSpPr>
              <p:nvPr/>
            </p:nvGrpSpPr>
            <p:grpSpPr bwMode="auto">
              <a:xfrm>
                <a:off x="3060" y="880"/>
                <a:ext cx="1081" cy="70"/>
                <a:chOff x="2996" y="844"/>
                <a:chExt cx="1081" cy="70"/>
              </a:xfrm>
            </p:grpSpPr>
            <p:sp>
              <p:nvSpPr>
                <p:cNvPr id="6293" name="Oval 172"/>
                <p:cNvSpPr>
                  <a:spLocks noChangeArrowheads="1"/>
                </p:cNvSpPr>
                <p:nvPr/>
              </p:nvSpPr>
              <p:spPr bwMode="auto">
                <a:xfrm>
                  <a:off x="2996" y="844"/>
                  <a:ext cx="63" cy="70"/>
                </a:xfrm>
                <a:prstGeom prst="ellipse">
                  <a:avLst/>
                </a:prstGeom>
                <a:solidFill>
                  <a:schemeClr val="tx2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294" name="Line 173"/>
                <p:cNvSpPr>
                  <a:spLocks noChangeShapeType="1"/>
                </p:cNvSpPr>
                <p:nvPr/>
              </p:nvSpPr>
              <p:spPr bwMode="auto">
                <a:xfrm>
                  <a:off x="3022" y="877"/>
                  <a:ext cx="105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6281" name="Oval 174"/>
              <p:cNvSpPr>
                <a:spLocks noChangeArrowheads="1"/>
              </p:cNvSpPr>
              <p:nvPr/>
            </p:nvSpPr>
            <p:spPr bwMode="auto">
              <a:xfrm>
                <a:off x="3056" y="349"/>
                <a:ext cx="57" cy="6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6282" name="Line 198"/>
              <p:cNvSpPr>
                <a:spLocks noChangeShapeType="1"/>
              </p:cNvSpPr>
              <p:nvPr/>
            </p:nvSpPr>
            <p:spPr bwMode="auto">
              <a:xfrm>
                <a:off x="4661" y="824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3" name="Line 199"/>
              <p:cNvSpPr>
                <a:spLocks noChangeShapeType="1"/>
              </p:cNvSpPr>
              <p:nvPr/>
            </p:nvSpPr>
            <p:spPr bwMode="auto">
              <a:xfrm>
                <a:off x="4713" y="1264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4" name="Line 200"/>
              <p:cNvSpPr>
                <a:spLocks noChangeShapeType="1"/>
              </p:cNvSpPr>
              <p:nvPr/>
            </p:nvSpPr>
            <p:spPr bwMode="auto">
              <a:xfrm>
                <a:off x="4705" y="1668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5" name="Line 201"/>
              <p:cNvSpPr>
                <a:spLocks noChangeShapeType="1"/>
              </p:cNvSpPr>
              <p:nvPr/>
            </p:nvSpPr>
            <p:spPr bwMode="auto">
              <a:xfrm>
                <a:off x="4673" y="2124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6" name="Line 202"/>
              <p:cNvSpPr>
                <a:spLocks noChangeShapeType="1"/>
              </p:cNvSpPr>
              <p:nvPr/>
            </p:nvSpPr>
            <p:spPr bwMode="auto">
              <a:xfrm>
                <a:off x="4721" y="2536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7" name="Line 203"/>
              <p:cNvSpPr>
                <a:spLocks noChangeShapeType="1"/>
              </p:cNvSpPr>
              <p:nvPr/>
            </p:nvSpPr>
            <p:spPr bwMode="auto">
              <a:xfrm>
                <a:off x="4693" y="2996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8" name="Line 204"/>
              <p:cNvSpPr>
                <a:spLocks noChangeShapeType="1"/>
              </p:cNvSpPr>
              <p:nvPr/>
            </p:nvSpPr>
            <p:spPr bwMode="auto">
              <a:xfrm>
                <a:off x="4717" y="3428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6289" name="Line 205"/>
              <p:cNvSpPr>
                <a:spLocks noChangeShapeType="1"/>
              </p:cNvSpPr>
              <p:nvPr/>
            </p:nvSpPr>
            <p:spPr bwMode="auto">
              <a:xfrm>
                <a:off x="4697" y="3884"/>
                <a:ext cx="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6290" name="Group 208"/>
              <p:cNvGrpSpPr>
                <a:grpSpLocks/>
              </p:cNvGrpSpPr>
              <p:nvPr/>
            </p:nvGrpSpPr>
            <p:grpSpPr bwMode="auto">
              <a:xfrm>
                <a:off x="2989" y="476"/>
                <a:ext cx="196" cy="337"/>
                <a:chOff x="2925" y="440"/>
                <a:chExt cx="196" cy="337"/>
              </a:xfrm>
            </p:grpSpPr>
            <p:sp>
              <p:nvSpPr>
                <p:cNvPr id="6291" name="AutoShape 209"/>
                <p:cNvSpPr>
                  <a:spLocks noChangeArrowheads="1"/>
                </p:cNvSpPr>
                <p:nvPr/>
              </p:nvSpPr>
              <p:spPr bwMode="auto">
                <a:xfrm rot="10800000">
                  <a:off x="2925" y="440"/>
                  <a:ext cx="196" cy="273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6292" name="Oval 210"/>
                <p:cNvSpPr>
                  <a:spLocks noChangeArrowheads="1"/>
                </p:cNvSpPr>
                <p:nvPr/>
              </p:nvSpPr>
              <p:spPr bwMode="auto">
                <a:xfrm>
                  <a:off x="2994" y="715"/>
                  <a:ext cx="53" cy="6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</p:grpSp>
      </p:grpSp>
      <p:grpSp>
        <p:nvGrpSpPr>
          <p:cNvPr id="6169" name="Group 211"/>
          <p:cNvGrpSpPr>
            <a:grpSpLocks/>
          </p:cNvGrpSpPr>
          <p:nvPr/>
        </p:nvGrpSpPr>
        <p:grpSpPr bwMode="auto">
          <a:xfrm>
            <a:off x="0" y="817563"/>
            <a:ext cx="4932363" cy="668337"/>
            <a:chOff x="436" y="180"/>
            <a:chExt cx="3107" cy="421"/>
          </a:xfrm>
        </p:grpSpPr>
        <p:sp>
          <p:nvSpPr>
            <p:cNvPr id="6174" name="Rectangle 212"/>
            <p:cNvSpPr>
              <a:spLocks noChangeArrowheads="1"/>
            </p:cNvSpPr>
            <p:nvPr/>
          </p:nvSpPr>
          <p:spPr bwMode="auto">
            <a:xfrm>
              <a:off x="796" y="232"/>
              <a:ext cx="2747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3200" b="1" dirty="0" err="1">
                  <a:solidFill>
                    <a:srgbClr val="A50021"/>
                  </a:solidFill>
                  <a:latin typeface="Times New Roman" pitchFamily="18" charset="0"/>
                </a:rPr>
                <a:t>Décodeur</a:t>
              </a:r>
              <a:r>
                <a:rPr lang="en-CA" altLang="en-US" sz="3200" b="1" dirty="0">
                  <a:solidFill>
                    <a:srgbClr val="A50021"/>
                  </a:solidFill>
                  <a:latin typeface="Times New Roman" pitchFamily="18" charset="0"/>
                </a:rPr>
                <a:t> 3-à-8 (74 138)</a:t>
              </a:r>
            </a:p>
          </p:txBody>
        </p:sp>
        <p:grpSp>
          <p:nvGrpSpPr>
            <p:cNvPr id="6175" name="Group 213"/>
            <p:cNvGrpSpPr>
              <a:grpSpLocks/>
            </p:cNvGrpSpPr>
            <p:nvPr/>
          </p:nvGrpSpPr>
          <p:grpSpPr bwMode="auto">
            <a:xfrm>
              <a:off x="436" y="180"/>
              <a:ext cx="432" cy="336"/>
              <a:chOff x="436" y="180"/>
              <a:chExt cx="432" cy="336"/>
            </a:xfrm>
          </p:grpSpPr>
          <p:sp>
            <p:nvSpPr>
              <p:cNvPr id="519382" name="AutoShape 214"/>
              <p:cNvSpPr>
                <a:spLocks noChangeArrowheads="1"/>
              </p:cNvSpPr>
              <p:nvPr/>
            </p:nvSpPr>
            <p:spPr bwMode="auto">
              <a:xfrm>
                <a:off x="580" y="180"/>
                <a:ext cx="288" cy="288"/>
              </a:xfrm>
              <a:prstGeom prst="star5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9383" name="AutoShape 215"/>
              <p:cNvSpPr>
                <a:spLocks noChangeArrowheads="1"/>
              </p:cNvSpPr>
              <p:nvPr/>
            </p:nvSpPr>
            <p:spPr bwMode="auto">
              <a:xfrm>
                <a:off x="436" y="228"/>
                <a:ext cx="288" cy="288"/>
              </a:xfrm>
              <a:prstGeom prst="star5">
                <a:avLst/>
              </a:prstGeom>
              <a:solidFill>
                <a:schemeClr val="accent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6170" name="Rectangle 216"/>
          <p:cNvSpPr>
            <a:spLocks noChangeArrowheads="1"/>
          </p:cNvSpPr>
          <p:nvPr/>
        </p:nvSpPr>
        <p:spPr bwMode="auto">
          <a:xfrm>
            <a:off x="0" y="1662113"/>
            <a:ext cx="511016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4625" indent="-1746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sz="1800" dirty="0"/>
              <a:t>• Le bit </a:t>
            </a:r>
            <a:r>
              <a:rPr lang="fr-CA" sz="1800" dirty="0" smtClean="0"/>
              <a:t>d'activation (</a:t>
            </a:r>
            <a:r>
              <a:rPr lang="fr-CA" sz="1800" dirty="0" err="1" smtClean="0"/>
              <a:t>Enable</a:t>
            </a:r>
            <a:r>
              <a:rPr lang="fr-CA" sz="1800" dirty="0" smtClean="0"/>
              <a:t>), E’ est active bas,</a:t>
            </a:r>
          </a:p>
          <a:p>
            <a:r>
              <a:rPr lang="fr-CA" sz="1800" dirty="0" smtClean="0"/>
              <a:t> </a:t>
            </a:r>
            <a:r>
              <a:rPr lang="fr-CA" sz="1800" dirty="0" err="1" smtClean="0"/>
              <a:t>c-à-d</a:t>
            </a:r>
            <a:r>
              <a:rPr lang="fr-CA" sz="1800" dirty="0" smtClean="0"/>
              <a:t> le décodeur fonctionne avec E’=0</a:t>
            </a:r>
            <a:endParaRPr lang="fr-CA" sz="1800" dirty="0"/>
          </a:p>
          <a:p>
            <a:r>
              <a:rPr lang="fr-CA" sz="1800" dirty="0"/>
              <a:t>• Lorsque le décodeur est </a:t>
            </a:r>
            <a:r>
              <a:rPr lang="fr-CA" sz="1800" dirty="0" smtClean="0"/>
              <a:t>désactivé (E’=1), </a:t>
            </a:r>
            <a:r>
              <a:rPr lang="fr-CA" sz="1800" dirty="0"/>
              <a:t>toutes </a:t>
            </a:r>
            <a:r>
              <a:rPr lang="fr-CA" sz="1800" dirty="0" smtClean="0"/>
              <a:t>les broches </a:t>
            </a:r>
            <a:r>
              <a:rPr lang="fr-CA" sz="1800" dirty="0"/>
              <a:t>de sortie du décodeur sont remises à </a:t>
            </a:r>
            <a:r>
              <a:rPr lang="fr-CA" sz="1800" dirty="0" smtClean="0"/>
              <a:t>1</a:t>
            </a:r>
            <a:endParaRPr lang="en-CA" alt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73" name="Picture 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101" y="4068347"/>
            <a:ext cx="1654175" cy="226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53989" y="6336885"/>
            <a:ext cx="2023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chemeClr val="accent5">
                    <a:lumMod val="75000"/>
                  </a:schemeClr>
                </a:solidFill>
              </a:rPr>
              <a:t>E=G1 • G2AN’ • G2BN’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C11277-3D48-4444-BECA-A8CC9AE4B9E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grpSp>
        <p:nvGrpSpPr>
          <p:cNvPr id="3" name="Group 211"/>
          <p:cNvGrpSpPr>
            <a:grpSpLocks/>
          </p:cNvGrpSpPr>
          <p:nvPr/>
        </p:nvGrpSpPr>
        <p:grpSpPr bwMode="auto">
          <a:xfrm>
            <a:off x="285750" y="559594"/>
            <a:ext cx="2628900" cy="668337"/>
            <a:chOff x="436" y="180"/>
            <a:chExt cx="1656" cy="421"/>
          </a:xfrm>
        </p:grpSpPr>
        <p:sp>
          <p:nvSpPr>
            <p:cNvPr id="4" name="Rectangle 212"/>
            <p:cNvSpPr>
              <a:spLocks noChangeArrowheads="1"/>
            </p:cNvSpPr>
            <p:nvPr/>
          </p:nvSpPr>
          <p:spPr bwMode="auto">
            <a:xfrm>
              <a:off x="796" y="232"/>
              <a:ext cx="1296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ro-RO" altLang="en-US" sz="3200" b="1" dirty="0">
                  <a:solidFill>
                    <a:srgbClr val="A50021"/>
                  </a:solidFill>
                  <a:latin typeface="Times New Roman" pitchFamily="18" charset="0"/>
                </a:rPr>
                <a:t>En</a:t>
              </a:r>
              <a:r>
                <a:rPr lang="en-CA" altLang="en-US" sz="3200" b="1" dirty="0" err="1" smtClean="0">
                  <a:solidFill>
                    <a:srgbClr val="A50021"/>
                  </a:solidFill>
                  <a:latin typeface="Times New Roman" pitchFamily="18" charset="0"/>
                </a:rPr>
                <a:t>codeur</a:t>
              </a:r>
              <a:r>
                <a:rPr lang="ro-RO" altLang="en-US" sz="3200" b="1" dirty="0">
                  <a:solidFill>
                    <a:srgbClr val="A50021"/>
                  </a:solidFill>
                  <a:latin typeface="Times New Roman" pitchFamily="18" charset="0"/>
                </a:rPr>
                <a:t>s</a:t>
              </a:r>
              <a:endParaRPr lang="en-CA" altLang="en-US" sz="3200" b="1" dirty="0">
                <a:solidFill>
                  <a:srgbClr val="A50021"/>
                </a:solidFill>
                <a:latin typeface="Times New Roman" pitchFamily="18" charset="0"/>
              </a:endParaRPr>
            </a:p>
          </p:txBody>
        </p:sp>
        <p:grpSp>
          <p:nvGrpSpPr>
            <p:cNvPr id="5" name="Group 213"/>
            <p:cNvGrpSpPr>
              <a:grpSpLocks/>
            </p:cNvGrpSpPr>
            <p:nvPr/>
          </p:nvGrpSpPr>
          <p:grpSpPr bwMode="auto">
            <a:xfrm>
              <a:off x="436" y="180"/>
              <a:ext cx="432" cy="336"/>
              <a:chOff x="436" y="180"/>
              <a:chExt cx="432" cy="336"/>
            </a:xfrm>
          </p:grpSpPr>
          <p:sp>
            <p:nvSpPr>
              <p:cNvPr id="6" name="AutoShape 214"/>
              <p:cNvSpPr>
                <a:spLocks noChangeArrowheads="1"/>
              </p:cNvSpPr>
              <p:nvPr/>
            </p:nvSpPr>
            <p:spPr bwMode="auto">
              <a:xfrm>
                <a:off x="580" y="180"/>
                <a:ext cx="288" cy="288"/>
              </a:xfrm>
              <a:prstGeom prst="star5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AutoShape 215"/>
              <p:cNvSpPr>
                <a:spLocks noChangeArrowheads="1"/>
              </p:cNvSpPr>
              <p:nvPr/>
            </p:nvSpPr>
            <p:spPr bwMode="auto">
              <a:xfrm>
                <a:off x="436" y="228"/>
                <a:ext cx="288" cy="288"/>
              </a:xfrm>
              <a:prstGeom prst="star5">
                <a:avLst/>
              </a:prstGeom>
              <a:solidFill>
                <a:schemeClr val="accent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8" name="Rectangle 216"/>
          <p:cNvSpPr>
            <a:spLocks noChangeArrowheads="1"/>
          </p:cNvSpPr>
          <p:nvPr/>
        </p:nvSpPr>
        <p:spPr bwMode="auto">
          <a:xfrm>
            <a:off x="49039" y="1227931"/>
            <a:ext cx="906538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4625" indent="-1746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An </a:t>
            </a:r>
            <a:r>
              <a:rPr lang="en-US" sz="2000" b="1" dirty="0" err="1" smtClean="0"/>
              <a:t>encodeur</a:t>
            </a:r>
            <a:r>
              <a:rPr lang="en-US" sz="2000" b="1" dirty="0" smtClean="0"/>
              <a:t> </a:t>
            </a:r>
            <a:r>
              <a:rPr lang="fr-CA" sz="2000" dirty="0"/>
              <a:t>est un circuit combinatoire qui effectue le fonctionnement inverse d'un </a:t>
            </a:r>
            <a:r>
              <a:rPr lang="fr-CA" sz="2000" dirty="0" smtClean="0"/>
              <a:t>décodeur.</a:t>
            </a:r>
            <a:endParaRPr lang="en-CA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Un </a:t>
            </a:r>
            <a:r>
              <a:rPr lang="en-US" sz="2000" dirty="0" err="1" smtClean="0"/>
              <a:t>encodeur</a:t>
            </a:r>
            <a:r>
              <a:rPr lang="en-US" sz="2000" dirty="0" smtClean="0"/>
              <a:t> à </a:t>
            </a:r>
            <a:r>
              <a:rPr lang="en-US" sz="2000" dirty="0" err="1" smtClean="0"/>
              <a:t>2</a:t>
            </a:r>
            <a:r>
              <a:rPr lang="en-US" sz="2000" i="1" baseline="30000" dirty="0" err="1" smtClean="0"/>
              <a:t>n</a:t>
            </a:r>
            <a:r>
              <a:rPr lang="en-US" sz="2000" dirty="0" smtClean="0"/>
              <a:t>-bit </a:t>
            </a:r>
            <a:r>
              <a:rPr lang="en-US" sz="2000" dirty="0" err="1" smtClean="0"/>
              <a:t>d’entrées</a:t>
            </a:r>
            <a:r>
              <a:rPr lang="en-US" sz="2000" dirty="0" smtClean="0"/>
              <a:t> et </a:t>
            </a:r>
            <a:r>
              <a:rPr lang="en-US" sz="2000" i="1" dirty="0" smtClean="0"/>
              <a:t>n</a:t>
            </a:r>
            <a:r>
              <a:rPr lang="en-US" sz="2000" dirty="0" smtClean="0"/>
              <a:t>-bit de sorties </a:t>
            </a:r>
            <a:r>
              <a:rPr lang="fr-FR" sz="2000" dirty="0"/>
              <a:t>génère </a:t>
            </a:r>
            <a:r>
              <a:rPr lang="fr-FR" sz="2000" dirty="0" smtClean="0"/>
              <a:t>à ses sorties le </a:t>
            </a:r>
            <a:r>
              <a:rPr lang="fr-FR" sz="2000" dirty="0"/>
              <a:t>code binaire </a:t>
            </a:r>
            <a:r>
              <a:rPr lang="fr-FR" sz="2000" dirty="0" smtClean="0"/>
              <a:t>qui correspondant </a:t>
            </a:r>
            <a:r>
              <a:rPr lang="fr-FR" sz="2000" dirty="0"/>
              <a:t>à la valeur </a:t>
            </a:r>
            <a:r>
              <a:rPr lang="fr-FR" sz="2000" dirty="0" smtClean="0"/>
              <a:t>de l'entrée active</a:t>
            </a:r>
            <a:r>
              <a:rPr lang="en-US" sz="2000" dirty="0" smtClean="0"/>
              <a:t>.</a:t>
            </a:r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267470"/>
              </p:ext>
            </p:extLst>
          </p:nvPr>
        </p:nvGraphicFramePr>
        <p:xfrm>
          <a:off x="713598" y="2811671"/>
          <a:ext cx="3314342" cy="400335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3542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601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5990">
                <a:tc>
                  <a:txBody>
                    <a:bodyPr/>
                    <a:lstStyle/>
                    <a:p>
                      <a:pPr marL="0" marR="930910" indent="0"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Inputs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Outputs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8029">
                <a:tc>
                  <a:txBody>
                    <a:bodyPr/>
                    <a:lstStyle/>
                    <a:p>
                      <a:pPr marL="76200">
                        <a:lnSpc>
                          <a:spcPct val="13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342900" algn="l"/>
                          <a:tab pos="622300" algn="l"/>
                          <a:tab pos="901700" algn="l"/>
                          <a:tab pos="1168400" algn="l"/>
                          <a:tab pos="1447800" algn="l"/>
                          <a:tab pos="1727200" algn="l"/>
                          <a:tab pos="20066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	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	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en-US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ro-RO" sz="1600" baseline="-25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en-US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o-RO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en-US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ro-RO" sz="1600" baseline="-25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600" baseline="-25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3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342900" algn="l"/>
                          <a:tab pos="6096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en-US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en-US" sz="1600" spc="-15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US" sz="1600" baseline="-2500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600" baseline="-25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89238">
                <a:tc>
                  <a:txBody>
                    <a:bodyPr/>
                    <a:lstStyle/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	0	0	0	0	1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	0	0	0	1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	0	0	1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	0	1	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	1	0	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1	0	0	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1	0	0	0	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660400" algn="l"/>
                          <a:tab pos="927100" algn="l"/>
                          <a:tab pos="1206500" algn="l"/>
                          <a:tab pos="1485900" algn="l"/>
                          <a:tab pos="1765300" algn="l"/>
                          <a:tab pos="2032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	0	0	0	0	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0	1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1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0	1	1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	0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	0	1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	1	0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5410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635000" algn="l"/>
                        </a:tabLs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	1	1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0" name="Rectangle 51"/>
          <p:cNvSpPr>
            <a:spLocks noChangeArrowheads="1"/>
          </p:cNvSpPr>
          <p:nvPr/>
        </p:nvSpPr>
        <p:spPr bwMode="auto">
          <a:xfrm>
            <a:off x="424260" y="2514371"/>
            <a:ext cx="49926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68300" algn="l"/>
                <a:tab pos="6350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0"/>
            <a:r>
              <a:rPr lang="en-US" altLang="en-US" sz="1600" i="1" dirty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T</a:t>
            </a:r>
            <a:r>
              <a:rPr lang="en-US" altLang="en-US" sz="1600" i="1" dirty="0" smtClean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able </a:t>
            </a:r>
            <a:r>
              <a:rPr lang="en-US" altLang="en-US" sz="1600" i="1" dirty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de </a:t>
            </a:r>
            <a:r>
              <a:rPr lang="en-US" altLang="en-US" sz="1600" i="1" dirty="0" err="1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vérité</a:t>
            </a:r>
            <a:r>
              <a:rPr lang="en-US" altLang="en-US" sz="1600" i="1" dirty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 </a:t>
            </a:r>
            <a:r>
              <a:rPr lang="en-US" altLang="en-US" sz="1600" i="1" dirty="0" smtClean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pour un </a:t>
            </a:r>
            <a:r>
              <a:rPr lang="en-US" altLang="en-US" sz="1600" i="1" dirty="0" err="1" smtClean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encodeur</a:t>
            </a:r>
            <a:r>
              <a:rPr lang="en-US" altLang="en-US" sz="1600" i="1" dirty="0" smtClean="0">
                <a:solidFill>
                  <a:srgbClr val="000000"/>
                </a:solidFill>
                <a:latin typeface="+mj-lt"/>
                <a:ea typeface="Arial" pitchFamily="34" charset="0"/>
                <a:cs typeface="Times New Roman" pitchFamily="18" charset="0"/>
              </a:rPr>
              <a:t> de 8-à-3:</a:t>
            </a:r>
            <a:endParaRPr kumimoji="0" lang="en-CA" altLang="en-US" sz="16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61" name="Rectangle 52"/>
          <p:cNvSpPr>
            <a:spLocks noChangeArrowheads="1"/>
          </p:cNvSpPr>
          <p:nvPr/>
        </p:nvSpPr>
        <p:spPr bwMode="auto">
          <a:xfrm>
            <a:off x="3062288" y="3714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62" name="Rectangle 53"/>
          <p:cNvSpPr>
            <a:spLocks noChangeArrowheads="1"/>
          </p:cNvSpPr>
          <p:nvPr/>
        </p:nvSpPr>
        <p:spPr bwMode="auto">
          <a:xfrm>
            <a:off x="4341570" y="3220846"/>
            <a:ext cx="438165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fr-CA" altLang="en-US" sz="2000" dirty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Lorsque toutes les entrées sont 0 mais </a:t>
            </a:r>
            <a:r>
              <a:rPr lang="fr-CA" altLang="en-US" sz="2000" dirty="0" err="1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D3</a:t>
            </a:r>
            <a:r>
              <a:rPr lang="fr-CA" altLang="en-US" sz="2000" dirty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 = 1, </a:t>
            </a:r>
            <a:r>
              <a:rPr lang="fr-CA" alt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la </a:t>
            </a:r>
            <a:r>
              <a:rPr lang="fr-CA" altLang="en-US" sz="2000" dirty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sortie =</a:t>
            </a:r>
            <a:r>
              <a:rPr kumimoji="0" lang="en-US" alt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A</a:t>
            </a:r>
            <a:r>
              <a:rPr kumimoji="0" lang="en-US" altLang="en-US" sz="2000" b="0" i="0" u="none" strike="noStrike" cap="none" normalizeH="0" baseline="-25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2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A</a:t>
            </a:r>
            <a:r>
              <a:rPr kumimoji="0" lang="en-US" altLang="en-US" sz="2000" b="0" i="0" u="none" strike="noStrike" cap="none" normalizeH="0" baseline="-2500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1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A</a:t>
            </a:r>
            <a:r>
              <a:rPr kumimoji="0" lang="en-US" altLang="en-US" sz="2000" b="0" i="0" u="none" strike="noStrike" cap="none" normalizeH="0" baseline="-2500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0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 =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011, </a:t>
            </a:r>
            <a:r>
              <a:rPr lang="fr-CA" alt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qui </a:t>
            </a:r>
            <a:r>
              <a:rPr lang="fr-CA" altLang="en-US" sz="2000" dirty="0">
                <a:solidFill>
                  <a:srgbClr val="000000"/>
                </a:solidFill>
                <a:latin typeface="Arial" pitchFamily="34" charset="0"/>
                <a:ea typeface="Arial" pitchFamily="34" charset="0"/>
                <a:cs typeface="Arial" pitchFamily="34" charset="0"/>
              </a:rPr>
              <a:t>est le code binaire pour 3</a:t>
            </a:r>
            <a:endParaRPr kumimoji="0" lang="ro-RO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o-RO" altLang="en-US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i="1" dirty="0"/>
              <a:t>A</a:t>
            </a:r>
            <a:r>
              <a:rPr lang="en-US" sz="2000" baseline="-25000" dirty="0"/>
              <a:t>0</a:t>
            </a:r>
            <a:r>
              <a:rPr lang="en-US" sz="2000" dirty="0"/>
              <a:t> = </a:t>
            </a:r>
            <a:r>
              <a:rPr lang="en-US" sz="2000" i="1" dirty="0"/>
              <a:t>D</a:t>
            </a:r>
            <a:r>
              <a:rPr lang="en-US" sz="2000" baseline="-25000" dirty="0"/>
              <a:t>1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3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5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7</a:t>
            </a:r>
            <a:endParaRPr lang="en-CA" sz="2000" baseline="-25000" dirty="0"/>
          </a:p>
          <a:p>
            <a:r>
              <a:rPr lang="en-US" sz="2000" i="1" dirty="0"/>
              <a:t>A</a:t>
            </a:r>
            <a:r>
              <a:rPr lang="en-US" sz="2000" baseline="-25000" dirty="0"/>
              <a:t>1</a:t>
            </a:r>
            <a:r>
              <a:rPr lang="en-US" sz="2000" dirty="0"/>
              <a:t> = </a:t>
            </a:r>
            <a:r>
              <a:rPr lang="en-US" sz="2000" i="1" dirty="0"/>
              <a:t>D</a:t>
            </a:r>
            <a:r>
              <a:rPr lang="en-US" sz="2000" baseline="-25000" dirty="0"/>
              <a:t>2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3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6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7</a:t>
            </a:r>
            <a:endParaRPr lang="en-CA" sz="2000" baseline="-25000" dirty="0"/>
          </a:p>
          <a:p>
            <a:r>
              <a:rPr lang="en-US" sz="2000" i="1" dirty="0"/>
              <a:t>A</a:t>
            </a:r>
            <a:r>
              <a:rPr lang="ro-RO" sz="2000" baseline="-25000" dirty="0"/>
              <a:t>2</a:t>
            </a:r>
            <a:r>
              <a:rPr lang="en-US" sz="2000" dirty="0"/>
              <a:t> = </a:t>
            </a:r>
            <a:r>
              <a:rPr lang="en-US" sz="2000" i="1" dirty="0"/>
              <a:t>D</a:t>
            </a:r>
            <a:r>
              <a:rPr lang="en-US" sz="2000" baseline="-25000" dirty="0"/>
              <a:t>4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5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6</a:t>
            </a:r>
            <a:r>
              <a:rPr lang="en-US" sz="2000" dirty="0"/>
              <a:t> + </a:t>
            </a:r>
            <a:r>
              <a:rPr lang="en-US" sz="2000" i="1" dirty="0"/>
              <a:t>D</a:t>
            </a:r>
            <a:r>
              <a:rPr lang="en-US" sz="2000" baseline="-25000" dirty="0"/>
              <a:t>7</a:t>
            </a:r>
            <a:r>
              <a:rPr kumimoji="0" lang="en-CA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8660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899275" y="6194425"/>
            <a:ext cx="2133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7DA3169-5942-4591-99EE-81A9376CEADB}" type="slidenum">
              <a:rPr lang="en-US" altLang="en-US" sz="1200" smtClean="0">
                <a:latin typeface="Arial Black" pitchFamily="34" charset="0"/>
              </a:rPr>
              <a:pPr eaLnBrk="1" hangingPunct="1"/>
              <a:t>7</a:t>
            </a:fld>
            <a:endParaRPr lang="en-US" altLang="en-US" sz="1200">
              <a:latin typeface="Arial Black" pitchFamily="34" charset="0"/>
            </a:endParaRP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2166938" y="1463675"/>
            <a:ext cx="2393950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Random-access memory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(RAM)</a:t>
            </a:r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2136775" y="3125788"/>
            <a:ext cx="2424113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Central Processing Unit 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(CPU)</a:t>
            </a:r>
          </a:p>
        </p:txBody>
      </p:sp>
      <p:sp>
        <p:nvSpPr>
          <p:cNvPr id="7173" name="TextBox 5"/>
          <p:cNvSpPr txBox="1">
            <a:spLocks noChangeArrowheads="1"/>
          </p:cNvSpPr>
          <p:nvPr/>
        </p:nvSpPr>
        <p:spPr bwMode="auto">
          <a:xfrm>
            <a:off x="2152650" y="4787900"/>
            <a:ext cx="2408238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   Input-output Processor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(IOP)</a:t>
            </a:r>
          </a:p>
        </p:txBody>
      </p:sp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484188" y="3708400"/>
            <a:ext cx="1174750" cy="23082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Input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Devices</a:t>
            </a: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</p:txBody>
      </p:sp>
      <p:sp>
        <p:nvSpPr>
          <p:cNvPr id="7175" name="TextBox 7"/>
          <p:cNvSpPr txBox="1">
            <a:spLocks noChangeArrowheads="1"/>
          </p:cNvSpPr>
          <p:nvPr/>
        </p:nvSpPr>
        <p:spPr bwMode="auto">
          <a:xfrm>
            <a:off x="4826000" y="3708400"/>
            <a:ext cx="1900238" cy="23082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Output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Devices</a:t>
            </a: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</p:txBody>
      </p:sp>
      <p:cxnSp>
        <p:nvCxnSpPr>
          <p:cNvPr id="7176" name="Straight Arrow Connector 9"/>
          <p:cNvCxnSpPr>
            <a:cxnSpLocks noChangeShapeType="1"/>
          </p:cNvCxnSpPr>
          <p:nvPr/>
        </p:nvCxnSpPr>
        <p:spPr bwMode="auto">
          <a:xfrm flipV="1">
            <a:off x="2832100" y="2663825"/>
            <a:ext cx="0" cy="461963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7" name="Straight Arrow Connector 11"/>
          <p:cNvCxnSpPr>
            <a:cxnSpLocks noChangeShapeType="1"/>
          </p:cNvCxnSpPr>
          <p:nvPr/>
        </p:nvCxnSpPr>
        <p:spPr bwMode="auto">
          <a:xfrm>
            <a:off x="3984625" y="2663825"/>
            <a:ext cx="0" cy="461963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8" name="Straight Arrow Connector 17"/>
          <p:cNvCxnSpPr>
            <a:cxnSpLocks noChangeShapeType="1"/>
            <a:endCxn id="7173" idx="1"/>
          </p:cNvCxnSpPr>
          <p:nvPr/>
        </p:nvCxnSpPr>
        <p:spPr bwMode="auto">
          <a:xfrm>
            <a:off x="1658938" y="5387975"/>
            <a:ext cx="493712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9" name="Straight Arrow Connector 21"/>
          <p:cNvCxnSpPr>
            <a:cxnSpLocks noChangeShapeType="1"/>
            <a:stCxn id="7173" idx="3"/>
          </p:cNvCxnSpPr>
          <p:nvPr/>
        </p:nvCxnSpPr>
        <p:spPr bwMode="auto">
          <a:xfrm flipV="1">
            <a:off x="4560888" y="5387975"/>
            <a:ext cx="476250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80" name="TextBox 27"/>
          <p:cNvSpPr txBox="1">
            <a:spLocks noChangeArrowheads="1"/>
          </p:cNvSpPr>
          <p:nvPr/>
        </p:nvSpPr>
        <p:spPr bwMode="auto">
          <a:xfrm>
            <a:off x="5162550" y="4476750"/>
            <a:ext cx="13954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/>
              <a:t>Memory stick</a:t>
            </a:r>
          </a:p>
        </p:txBody>
      </p:sp>
      <p:sp>
        <p:nvSpPr>
          <p:cNvPr id="7181" name="TextBox 30"/>
          <p:cNvSpPr txBox="1">
            <a:spLocks noChangeArrowheads="1"/>
          </p:cNvSpPr>
          <p:nvPr/>
        </p:nvSpPr>
        <p:spPr bwMode="auto">
          <a:xfrm>
            <a:off x="5162550" y="4921250"/>
            <a:ext cx="13827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/>
              <a:t> DVD burner </a:t>
            </a:r>
          </a:p>
        </p:txBody>
      </p:sp>
      <p:sp>
        <p:nvSpPr>
          <p:cNvPr id="7182" name="TextBox 32"/>
          <p:cNvSpPr txBox="1">
            <a:spLocks noChangeArrowheads="1"/>
          </p:cNvSpPr>
          <p:nvPr/>
        </p:nvSpPr>
        <p:spPr bwMode="auto">
          <a:xfrm>
            <a:off x="5162550" y="5384800"/>
            <a:ext cx="13827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 Display</a:t>
            </a:r>
          </a:p>
        </p:txBody>
      </p:sp>
      <p:pic>
        <p:nvPicPr>
          <p:cNvPr id="71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163" y="3919538"/>
            <a:ext cx="1662112" cy="227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184" name="Straight Arrow Connector 39"/>
          <p:cNvCxnSpPr>
            <a:cxnSpLocks noChangeShapeType="1"/>
          </p:cNvCxnSpPr>
          <p:nvPr/>
        </p:nvCxnSpPr>
        <p:spPr bwMode="auto">
          <a:xfrm flipV="1">
            <a:off x="2822575" y="4325938"/>
            <a:ext cx="0" cy="461962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5" name="Straight Arrow Connector 40"/>
          <p:cNvCxnSpPr>
            <a:cxnSpLocks noChangeShapeType="1"/>
          </p:cNvCxnSpPr>
          <p:nvPr/>
        </p:nvCxnSpPr>
        <p:spPr bwMode="auto">
          <a:xfrm>
            <a:off x="3975100" y="4325938"/>
            <a:ext cx="0" cy="461962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6" name="Straight Arrow Connector 45"/>
          <p:cNvCxnSpPr>
            <a:cxnSpLocks noChangeShapeType="1"/>
            <a:endCxn id="7180" idx="1"/>
          </p:cNvCxnSpPr>
          <p:nvPr/>
        </p:nvCxnSpPr>
        <p:spPr bwMode="auto">
          <a:xfrm>
            <a:off x="5037138" y="4646613"/>
            <a:ext cx="12541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7" name="Straight Arrow Connector 47"/>
          <p:cNvCxnSpPr>
            <a:cxnSpLocks noChangeShapeType="1"/>
          </p:cNvCxnSpPr>
          <p:nvPr/>
        </p:nvCxnSpPr>
        <p:spPr bwMode="auto">
          <a:xfrm>
            <a:off x="5062538" y="5089525"/>
            <a:ext cx="12700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8" name="Straight Arrow Connector 48"/>
          <p:cNvCxnSpPr>
            <a:cxnSpLocks noChangeShapeType="1"/>
          </p:cNvCxnSpPr>
          <p:nvPr/>
        </p:nvCxnSpPr>
        <p:spPr bwMode="auto">
          <a:xfrm>
            <a:off x="5037138" y="5554663"/>
            <a:ext cx="12541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89" name="Straight Connector 49"/>
          <p:cNvCxnSpPr>
            <a:cxnSpLocks noChangeShapeType="1"/>
          </p:cNvCxnSpPr>
          <p:nvPr/>
        </p:nvCxnSpPr>
        <p:spPr bwMode="auto">
          <a:xfrm>
            <a:off x="5037138" y="4646613"/>
            <a:ext cx="0" cy="90805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0" name="Elbow Connector 53"/>
          <p:cNvCxnSpPr>
            <a:cxnSpLocks noChangeShapeType="1"/>
          </p:cNvCxnSpPr>
          <p:nvPr/>
        </p:nvCxnSpPr>
        <p:spPr bwMode="auto">
          <a:xfrm rot="10800000" flipV="1">
            <a:off x="6557963" y="4325938"/>
            <a:ext cx="476250" cy="3206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1" name="Elbow Connector 55"/>
          <p:cNvCxnSpPr>
            <a:cxnSpLocks noChangeShapeType="1"/>
          </p:cNvCxnSpPr>
          <p:nvPr/>
        </p:nvCxnSpPr>
        <p:spPr bwMode="auto">
          <a:xfrm rot="10800000" flipV="1">
            <a:off x="6545263" y="4787900"/>
            <a:ext cx="488950" cy="3127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92" name="Elbow Connector 57"/>
          <p:cNvCxnSpPr>
            <a:cxnSpLocks noChangeShapeType="1"/>
          </p:cNvCxnSpPr>
          <p:nvPr/>
        </p:nvCxnSpPr>
        <p:spPr bwMode="auto">
          <a:xfrm rot="10800000" flipV="1">
            <a:off x="6545263" y="5195888"/>
            <a:ext cx="488950" cy="3587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571" name="U-Turn Arrow 66570"/>
          <p:cNvSpPr/>
          <p:nvPr/>
        </p:nvSpPr>
        <p:spPr bwMode="auto">
          <a:xfrm rot="5400000">
            <a:off x="6022976" y="1911350"/>
            <a:ext cx="1560512" cy="4459287"/>
          </a:xfrm>
          <a:prstGeom prst="uturnArrow">
            <a:avLst>
              <a:gd name="adj1" fmla="val 9367"/>
              <a:gd name="adj2" fmla="val 10635"/>
              <a:gd name="adj3" fmla="val 6516"/>
              <a:gd name="adj4" fmla="val 43750"/>
              <a:gd name="adj5" fmla="val 946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CA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161"/>
          <p:cNvSpPr>
            <a:spLocks noChangeArrowheads="1"/>
          </p:cNvSpPr>
          <p:nvPr/>
        </p:nvSpPr>
        <p:spPr bwMode="auto">
          <a:xfrm>
            <a:off x="4772834" y="930737"/>
            <a:ext cx="3793286" cy="83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Exemple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d’application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 d’un </a:t>
            </a:r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décodeur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:</a:t>
            </a:r>
            <a:endParaRPr lang="en-CA" altLang="en-US" dirty="0">
              <a:solidFill>
                <a:srgbClr val="A5002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12"/>
          <p:cNvSpPr>
            <a:spLocks noChangeArrowheads="1"/>
          </p:cNvSpPr>
          <p:nvPr/>
        </p:nvSpPr>
        <p:spPr bwMode="auto">
          <a:xfrm>
            <a:off x="634404" y="462472"/>
            <a:ext cx="4644477" cy="5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3200" b="1" dirty="0">
                <a:solidFill>
                  <a:srgbClr val="A50021"/>
                </a:solidFill>
                <a:latin typeface="Times New Roman" pitchFamily="18" charset="0"/>
              </a:rPr>
              <a:t>4-to-1-Line </a:t>
            </a:r>
            <a:r>
              <a:rPr lang="en-CA" altLang="en-US" sz="3200" b="1" dirty="0" err="1" smtClean="0">
                <a:solidFill>
                  <a:srgbClr val="A50021"/>
                </a:solidFill>
                <a:latin typeface="Times New Roman" pitchFamily="18" charset="0"/>
              </a:rPr>
              <a:t>Multiplexeur</a:t>
            </a:r>
            <a:r>
              <a:rPr lang="en-CA" altLang="en-US" sz="3200" b="1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endParaRPr lang="en-CA" altLang="en-US" sz="32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grpSp>
        <p:nvGrpSpPr>
          <p:cNvPr id="8195" name="Group 5"/>
          <p:cNvGrpSpPr>
            <a:grpSpLocks/>
          </p:cNvGrpSpPr>
          <p:nvPr/>
        </p:nvGrpSpPr>
        <p:grpSpPr bwMode="auto">
          <a:xfrm>
            <a:off x="5437188" y="2055813"/>
            <a:ext cx="3486150" cy="2109787"/>
            <a:chOff x="5657693" y="1773237"/>
            <a:chExt cx="3486307" cy="2109946"/>
          </a:xfrm>
        </p:grpSpPr>
        <p:grpSp>
          <p:nvGrpSpPr>
            <p:cNvPr id="8394" name="Group 257"/>
            <p:cNvGrpSpPr>
              <a:grpSpLocks/>
            </p:cNvGrpSpPr>
            <p:nvPr/>
          </p:nvGrpSpPr>
          <p:grpSpPr bwMode="auto">
            <a:xfrm>
              <a:off x="6027474" y="1934105"/>
              <a:ext cx="712787" cy="46038"/>
              <a:chOff x="970281" y="916940"/>
              <a:chExt cx="712469" cy="45719"/>
            </a:xfrm>
          </p:grpSpPr>
          <p:cxnSp>
            <p:nvCxnSpPr>
              <p:cNvPr id="259" name="Straight Connector 258"/>
              <p:cNvCxnSpPr>
                <a:stCxn id="261" idx="6"/>
                <a:endCxn id="260" idx="2"/>
              </p:cNvCxnSpPr>
              <p:nvPr/>
            </p:nvCxnSpPr>
            <p:spPr>
              <a:xfrm>
                <a:off x="1016423" y="940074"/>
                <a:ext cx="62046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0" name="Oval 259"/>
              <p:cNvSpPr/>
              <p:nvPr/>
            </p:nvSpPr>
            <p:spPr>
              <a:xfrm>
                <a:off x="1636886" y="916425"/>
                <a:ext cx="46020" cy="4572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61" name="Oval 260"/>
              <p:cNvSpPr/>
              <p:nvPr/>
            </p:nvSpPr>
            <p:spPr>
              <a:xfrm>
                <a:off x="970404" y="916425"/>
                <a:ext cx="46020" cy="4572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cxnSp>
          <p:nvCxnSpPr>
            <p:cNvPr id="263" name="Straight Connector 262"/>
            <p:cNvCxnSpPr>
              <a:endCxn id="264" idx="3"/>
            </p:cNvCxnSpPr>
            <p:nvPr/>
          </p:nvCxnSpPr>
          <p:spPr>
            <a:xfrm flipV="1">
              <a:off x="6089512" y="2193956"/>
              <a:ext cx="1046209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Oval 263"/>
            <p:cNvSpPr/>
            <p:nvPr/>
          </p:nvSpPr>
          <p:spPr>
            <a:xfrm>
              <a:off x="7129371" y="2154266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65" name="Oval 264"/>
            <p:cNvSpPr/>
            <p:nvPr/>
          </p:nvSpPr>
          <p:spPr>
            <a:xfrm>
              <a:off x="6027597" y="2174904"/>
              <a:ext cx="46040" cy="4604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267" name="Straight Connector 266"/>
            <p:cNvCxnSpPr>
              <a:endCxn id="268" idx="2"/>
            </p:cNvCxnSpPr>
            <p:nvPr/>
          </p:nvCxnSpPr>
          <p:spPr>
            <a:xfrm flipV="1">
              <a:off x="6089512" y="2443212"/>
              <a:ext cx="1497079" cy="63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8" name="Oval 267"/>
            <p:cNvSpPr/>
            <p:nvPr/>
          </p:nvSpPr>
          <p:spPr>
            <a:xfrm>
              <a:off x="7586592" y="2420986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69" name="Oval 268"/>
            <p:cNvSpPr/>
            <p:nvPr/>
          </p:nvSpPr>
          <p:spPr>
            <a:xfrm>
              <a:off x="6027597" y="2428923"/>
              <a:ext cx="46040" cy="4604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271" name="Straight Connector 270"/>
            <p:cNvCxnSpPr>
              <a:endCxn id="272" idx="2"/>
            </p:cNvCxnSpPr>
            <p:nvPr/>
          </p:nvCxnSpPr>
          <p:spPr>
            <a:xfrm flipV="1">
              <a:off x="6089512" y="2709933"/>
              <a:ext cx="1916198" cy="63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2" name="Oval 271"/>
            <p:cNvSpPr/>
            <p:nvPr/>
          </p:nvSpPr>
          <p:spPr>
            <a:xfrm>
              <a:off x="8005711" y="2687706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73" name="Oval 272"/>
            <p:cNvSpPr/>
            <p:nvPr/>
          </p:nvSpPr>
          <p:spPr>
            <a:xfrm>
              <a:off x="6027597" y="2695644"/>
              <a:ext cx="46040" cy="4604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77" name="Oval 276"/>
            <p:cNvSpPr/>
            <p:nvPr/>
          </p:nvSpPr>
          <p:spPr>
            <a:xfrm>
              <a:off x="7129371" y="1925648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278" name="Straight Arrow Connector 277"/>
            <p:cNvCxnSpPr>
              <a:stCxn id="277" idx="2"/>
            </p:cNvCxnSpPr>
            <p:nvPr/>
          </p:nvCxnSpPr>
          <p:spPr>
            <a:xfrm rot="10800000">
              <a:off x="6748354" y="1811340"/>
              <a:ext cx="381017" cy="136535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06" name="TextBox 278"/>
            <p:cNvSpPr txBox="1">
              <a:spLocks noChangeArrowheads="1"/>
            </p:cNvSpPr>
            <p:nvPr/>
          </p:nvSpPr>
          <p:spPr bwMode="auto">
            <a:xfrm>
              <a:off x="5684574" y="1781705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07" name="TextBox 279"/>
            <p:cNvSpPr txBox="1">
              <a:spLocks noChangeArrowheads="1"/>
            </p:cNvSpPr>
            <p:nvPr/>
          </p:nvSpPr>
          <p:spPr bwMode="auto">
            <a:xfrm>
              <a:off x="5684574" y="2010305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08" name="TextBox 280"/>
            <p:cNvSpPr txBox="1">
              <a:spLocks noChangeArrowheads="1"/>
            </p:cNvSpPr>
            <p:nvPr/>
          </p:nvSpPr>
          <p:spPr bwMode="auto">
            <a:xfrm>
              <a:off x="5657693" y="2511956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09" name="TextBox 281"/>
            <p:cNvSpPr txBox="1">
              <a:spLocks noChangeArrowheads="1"/>
            </p:cNvSpPr>
            <p:nvPr/>
          </p:nvSpPr>
          <p:spPr bwMode="auto">
            <a:xfrm>
              <a:off x="5684574" y="2238905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8" name="Oval 287"/>
            <p:cNvSpPr/>
            <p:nvPr/>
          </p:nvSpPr>
          <p:spPr>
            <a:xfrm>
              <a:off x="9034457" y="2268574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8411" name="Elbow Connector 289"/>
            <p:cNvCxnSpPr>
              <a:cxnSpLocks noChangeShapeType="1"/>
              <a:stCxn id="277" idx="6"/>
            </p:cNvCxnSpPr>
            <p:nvPr/>
          </p:nvCxnSpPr>
          <p:spPr bwMode="auto">
            <a:xfrm>
              <a:off x="7175500" y="1947862"/>
              <a:ext cx="1477963" cy="358775"/>
            </a:xfrm>
            <a:prstGeom prst="bentConnector3">
              <a:avLst>
                <a:gd name="adj1" fmla="val 94782"/>
              </a:avLst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2" name="Oval 291"/>
            <p:cNvSpPr/>
            <p:nvPr/>
          </p:nvSpPr>
          <p:spPr>
            <a:xfrm>
              <a:off x="7548490" y="2154266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293" name="Straight Arrow Connector 292"/>
            <p:cNvCxnSpPr>
              <a:stCxn id="292" idx="1"/>
              <a:endCxn id="264" idx="7"/>
            </p:cNvCxnSpPr>
            <p:nvPr/>
          </p:nvCxnSpPr>
          <p:spPr>
            <a:xfrm rot="16200000" flipV="1">
              <a:off x="7361951" y="1967727"/>
              <a:ext cx="1587" cy="38736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4" name="Elbow Connector 293"/>
            <p:cNvCxnSpPr>
              <a:cxnSpLocks noChangeShapeType="1"/>
              <a:stCxn id="292" idx="6"/>
            </p:cNvCxnSpPr>
            <p:nvPr/>
          </p:nvCxnSpPr>
          <p:spPr bwMode="auto">
            <a:xfrm>
              <a:off x="7594600" y="2176462"/>
              <a:ext cx="1439863" cy="130175"/>
            </a:xfrm>
            <a:prstGeom prst="bentConnector3">
              <a:avLst>
                <a:gd name="adj1" fmla="val 67856"/>
              </a:avLst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6" name="Oval 295"/>
            <p:cNvSpPr/>
            <p:nvPr/>
          </p:nvSpPr>
          <p:spPr>
            <a:xfrm>
              <a:off x="8005711" y="2420986"/>
              <a:ext cx="46040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297" name="Straight Arrow Connector 296"/>
            <p:cNvCxnSpPr>
              <a:stCxn id="296" idx="1"/>
            </p:cNvCxnSpPr>
            <p:nvPr/>
          </p:nvCxnSpPr>
          <p:spPr>
            <a:xfrm rot="16200000" flipV="1">
              <a:off x="7738996" y="2154272"/>
              <a:ext cx="158762" cy="38736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7" name="Elbow Connector 297"/>
            <p:cNvCxnSpPr>
              <a:cxnSpLocks noChangeShapeType="1"/>
              <a:stCxn id="296" idx="6"/>
            </p:cNvCxnSpPr>
            <p:nvPr/>
          </p:nvCxnSpPr>
          <p:spPr bwMode="auto">
            <a:xfrm flipV="1">
              <a:off x="8051800" y="2306637"/>
              <a:ext cx="982663" cy="136525"/>
            </a:xfrm>
            <a:prstGeom prst="bentConnector3">
              <a:avLst>
                <a:gd name="adj1" fmla="val 53389"/>
              </a:avLst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0" name="Oval 319"/>
            <p:cNvSpPr/>
            <p:nvPr/>
          </p:nvSpPr>
          <p:spPr>
            <a:xfrm>
              <a:off x="8416892" y="2687706"/>
              <a:ext cx="46039" cy="46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321" name="Straight Arrow Connector 320"/>
            <p:cNvCxnSpPr>
              <a:stCxn id="320" idx="1"/>
            </p:cNvCxnSpPr>
            <p:nvPr/>
          </p:nvCxnSpPr>
          <p:spPr>
            <a:xfrm rot="16200000" flipV="1">
              <a:off x="8150178" y="2420992"/>
              <a:ext cx="158762" cy="38736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0" name="Elbow Connector 321"/>
            <p:cNvCxnSpPr>
              <a:cxnSpLocks noChangeShapeType="1"/>
              <a:stCxn id="320" idx="6"/>
            </p:cNvCxnSpPr>
            <p:nvPr/>
          </p:nvCxnSpPr>
          <p:spPr bwMode="auto">
            <a:xfrm flipV="1">
              <a:off x="8462963" y="2306637"/>
              <a:ext cx="533400" cy="403225"/>
            </a:xfrm>
            <a:prstGeom prst="bentConnector3">
              <a:avLst>
                <a:gd name="adj1" fmla="val 21431"/>
              </a:avLst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421" name="TextBox 330"/>
            <p:cNvSpPr txBox="1">
              <a:spLocks noChangeArrowheads="1"/>
            </p:cNvSpPr>
            <p:nvPr/>
          </p:nvSpPr>
          <p:spPr bwMode="auto">
            <a:xfrm>
              <a:off x="6824663" y="3068637"/>
              <a:ext cx="1736725" cy="461963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200" dirty="0"/>
                <a:t>0        1         2        3   </a:t>
              </a:r>
            </a:p>
            <a:p>
              <a:pPr algn="ctr" eaLnBrk="1" hangingPunct="1"/>
              <a:r>
                <a:rPr lang="en-CA" altLang="en-US" sz="1200" dirty="0"/>
                <a:t>2-to-4 decoder</a:t>
              </a:r>
            </a:p>
          </p:txBody>
        </p:sp>
        <p:cxnSp>
          <p:nvCxnSpPr>
            <p:cNvPr id="8422" name="Straight Connector 332"/>
            <p:cNvCxnSpPr>
              <a:cxnSpLocks noChangeShapeType="1"/>
            </p:cNvCxnSpPr>
            <p:nvPr/>
          </p:nvCxnSpPr>
          <p:spPr bwMode="auto">
            <a:xfrm rot="5400000">
              <a:off x="6329363" y="2420937"/>
              <a:ext cx="1295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23" name="Straight Connector 334"/>
            <p:cNvCxnSpPr>
              <a:cxnSpLocks noChangeShapeType="1"/>
            </p:cNvCxnSpPr>
            <p:nvPr/>
          </p:nvCxnSpPr>
          <p:spPr bwMode="auto">
            <a:xfrm rot="5400000">
              <a:off x="6881813" y="2554287"/>
              <a:ext cx="10287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24" name="Straight Connector 337"/>
            <p:cNvCxnSpPr>
              <a:cxnSpLocks noChangeShapeType="1"/>
            </p:cNvCxnSpPr>
            <p:nvPr/>
          </p:nvCxnSpPr>
          <p:spPr bwMode="auto">
            <a:xfrm rot="5400000">
              <a:off x="7453313" y="2668587"/>
              <a:ext cx="8001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25" name="Straight Connector 339"/>
            <p:cNvCxnSpPr>
              <a:cxnSpLocks noChangeShapeType="1"/>
            </p:cNvCxnSpPr>
            <p:nvPr/>
          </p:nvCxnSpPr>
          <p:spPr bwMode="auto">
            <a:xfrm rot="5400000">
              <a:off x="8005763" y="2801937"/>
              <a:ext cx="533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426" name="Rectangle 206"/>
            <p:cNvSpPr>
              <a:spLocks noChangeArrowheads="1"/>
            </p:cNvSpPr>
            <p:nvPr/>
          </p:nvSpPr>
          <p:spPr bwMode="auto">
            <a:xfrm>
              <a:off x="7435056" y="3513295"/>
              <a:ext cx="16224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1</a:t>
              </a:r>
              <a:r>
                <a:rPr lang="en-CA" altLang="en-US" sz="1800" b="1">
                  <a:latin typeface="Times New Roman" pitchFamily="18" charset="0"/>
                </a:rPr>
                <a:t>   A</a:t>
              </a:r>
              <a:r>
                <a:rPr lang="en-CA" altLang="en-US" sz="1800" b="1" baseline="-25000">
                  <a:latin typeface="Times New Roman" pitchFamily="18" charset="0"/>
                </a:rPr>
                <a:t>0         </a:t>
              </a:r>
              <a:r>
                <a:rPr lang="en-CA" altLang="en-US" sz="1800" b="1">
                  <a:solidFill>
                    <a:schemeClr val="accent2"/>
                  </a:solidFill>
                  <a:latin typeface="Times New Roman" pitchFamily="18" charset="0"/>
                </a:rPr>
                <a:t>    E</a:t>
              </a:r>
              <a:endParaRPr lang="en-CA" altLang="en-US" sz="1800" b="1">
                <a:latin typeface="Times New Roman" pitchFamily="18" charset="0"/>
              </a:endParaRPr>
            </a:p>
          </p:txBody>
        </p:sp>
        <p:cxnSp>
          <p:nvCxnSpPr>
            <p:cNvPr id="8427" name="Straight Arrow Connector 415"/>
            <p:cNvCxnSpPr>
              <a:cxnSpLocks noChangeShapeType="1"/>
            </p:cNvCxnSpPr>
            <p:nvPr/>
          </p:nvCxnSpPr>
          <p:spPr bwMode="auto">
            <a:xfrm rot="5400000" flipH="1" flipV="1">
              <a:off x="7396163" y="3640137"/>
              <a:ext cx="228600" cy="317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28" name="Straight Arrow Connector 416"/>
            <p:cNvCxnSpPr>
              <a:cxnSpLocks noChangeShapeType="1"/>
            </p:cNvCxnSpPr>
            <p:nvPr/>
          </p:nvCxnSpPr>
          <p:spPr bwMode="auto">
            <a:xfrm rot="5400000" flipH="1" flipV="1">
              <a:off x="7777957" y="3639343"/>
              <a:ext cx="2286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429" name="Shape 417"/>
            <p:cNvCxnSpPr>
              <a:cxnSpLocks noChangeShapeType="1"/>
            </p:cNvCxnSpPr>
            <p:nvPr/>
          </p:nvCxnSpPr>
          <p:spPr bwMode="auto">
            <a:xfrm rot="16200000" flipV="1">
              <a:off x="8433594" y="3539332"/>
              <a:ext cx="341313" cy="130175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430" name="TextBox 442"/>
            <p:cNvSpPr txBox="1">
              <a:spLocks noChangeArrowheads="1"/>
            </p:cNvSpPr>
            <p:nvPr/>
          </p:nvSpPr>
          <p:spPr bwMode="auto">
            <a:xfrm>
              <a:off x="8805863" y="1887537"/>
              <a:ext cx="3381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800" b="1">
                  <a:latin typeface="Times New Roman" pitchFamily="18" charset="0"/>
                  <a:cs typeface="Times New Roman" pitchFamily="18" charset="0"/>
                </a:rPr>
                <a:t>Z</a:t>
              </a:r>
              <a:endParaRPr lang="en-CA" altLang="en-US" sz="1400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196" name="Group 244"/>
          <p:cNvGrpSpPr>
            <a:grpSpLocks/>
          </p:cNvGrpSpPr>
          <p:nvPr/>
        </p:nvGrpSpPr>
        <p:grpSpPr bwMode="auto">
          <a:xfrm>
            <a:off x="171450" y="3216275"/>
            <a:ext cx="4468813" cy="3565525"/>
            <a:chOff x="137" y="1920"/>
            <a:chExt cx="2815" cy="2246"/>
          </a:xfrm>
        </p:grpSpPr>
        <p:sp>
          <p:nvSpPr>
            <p:cNvPr id="8320" name="Rectangle 206"/>
            <p:cNvSpPr>
              <a:spLocks noChangeArrowheads="1"/>
            </p:cNvSpPr>
            <p:nvPr/>
          </p:nvSpPr>
          <p:spPr bwMode="auto">
            <a:xfrm>
              <a:off x="713" y="3933"/>
              <a:ext cx="116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1</a:t>
              </a:r>
              <a:r>
                <a:rPr lang="en-CA" altLang="en-US" sz="1800" b="1">
                  <a:latin typeface="Times New Roman" pitchFamily="18" charset="0"/>
                </a:rPr>
                <a:t>   A</a:t>
              </a:r>
              <a:r>
                <a:rPr lang="en-CA" altLang="en-US" sz="1800" b="1" baseline="-25000">
                  <a:latin typeface="Times New Roman" pitchFamily="18" charset="0"/>
                </a:rPr>
                <a:t>0         </a:t>
              </a:r>
              <a:r>
                <a:rPr lang="en-CA" altLang="en-US" sz="1800" b="1">
                  <a:solidFill>
                    <a:schemeClr val="accent2"/>
                  </a:solidFill>
                  <a:latin typeface="Times New Roman" pitchFamily="18" charset="0"/>
                </a:rPr>
                <a:t>         E</a:t>
              </a:r>
              <a:endParaRPr lang="en-CA" altLang="en-US" sz="1800" b="1">
                <a:latin typeface="Times New Roman" pitchFamily="18" charset="0"/>
              </a:endParaRPr>
            </a:p>
          </p:txBody>
        </p:sp>
        <p:sp>
          <p:nvSpPr>
            <p:cNvPr id="8321" name="Line 11"/>
            <p:cNvSpPr>
              <a:spLocks noChangeShapeType="1"/>
            </p:cNvSpPr>
            <p:nvPr/>
          </p:nvSpPr>
          <p:spPr bwMode="auto">
            <a:xfrm>
              <a:off x="1872" y="324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8322" name="Group 32"/>
            <p:cNvGrpSpPr>
              <a:grpSpLocks/>
            </p:cNvGrpSpPr>
            <p:nvPr/>
          </p:nvGrpSpPr>
          <p:grpSpPr bwMode="auto">
            <a:xfrm>
              <a:off x="672" y="2047"/>
              <a:ext cx="384" cy="300"/>
              <a:chOff x="4064" y="816"/>
              <a:chExt cx="384" cy="384"/>
            </a:xfrm>
          </p:grpSpPr>
          <p:grpSp>
            <p:nvGrpSpPr>
              <p:cNvPr id="8388" name="Group 33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8392" name="Arc 34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93" name="Arc 35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8389" name="Line 36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90" name="Line 37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91" name="Line 38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323" name="Line 91"/>
            <p:cNvSpPr>
              <a:spLocks noChangeShapeType="1"/>
            </p:cNvSpPr>
            <p:nvPr/>
          </p:nvSpPr>
          <p:spPr bwMode="auto">
            <a:xfrm>
              <a:off x="1584" y="2911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24" name="Line 92"/>
            <p:cNvSpPr>
              <a:spLocks noChangeShapeType="1"/>
            </p:cNvSpPr>
            <p:nvPr/>
          </p:nvSpPr>
          <p:spPr bwMode="auto">
            <a:xfrm>
              <a:off x="1056" y="2191"/>
              <a:ext cx="10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25" name="Line 97"/>
            <p:cNvSpPr>
              <a:spLocks noChangeShapeType="1"/>
            </p:cNvSpPr>
            <p:nvPr/>
          </p:nvSpPr>
          <p:spPr bwMode="auto">
            <a:xfrm flipH="1">
              <a:off x="1296" y="2551"/>
              <a:ext cx="6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26" name="Rectangle 138"/>
            <p:cNvSpPr>
              <a:spLocks noChangeArrowheads="1"/>
            </p:cNvSpPr>
            <p:nvPr/>
          </p:nvSpPr>
          <p:spPr bwMode="auto">
            <a:xfrm>
              <a:off x="1061" y="1948"/>
              <a:ext cx="2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8327" name="Rectangle 139"/>
            <p:cNvSpPr>
              <a:spLocks noChangeArrowheads="1"/>
            </p:cNvSpPr>
            <p:nvPr/>
          </p:nvSpPr>
          <p:spPr bwMode="auto">
            <a:xfrm>
              <a:off x="1584" y="2695"/>
              <a:ext cx="2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8328" name="Rectangle 140"/>
            <p:cNvSpPr>
              <a:spLocks noChangeArrowheads="1"/>
            </p:cNvSpPr>
            <p:nvPr/>
          </p:nvSpPr>
          <p:spPr bwMode="auto">
            <a:xfrm>
              <a:off x="1872" y="3271"/>
              <a:ext cx="2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8329" name="Rectangle 141"/>
            <p:cNvSpPr>
              <a:spLocks noChangeArrowheads="1"/>
            </p:cNvSpPr>
            <p:nvPr/>
          </p:nvSpPr>
          <p:spPr bwMode="auto">
            <a:xfrm>
              <a:off x="1344" y="2359"/>
              <a:ext cx="2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D</a:t>
              </a:r>
              <a:r>
                <a:rPr lang="en-CA" altLang="en-US" sz="1000">
                  <a:latin typeface="Times New Roman" pitchFamily="18" charset="0"/>
                </a:rPr>
                <a:t>1</a:t>
              </a:r>
            </a:p>
          </p:txBody>
        </p:sp>
        <p:grpSp>
          <p:nvGrpSpPr>
            <p:cNvPr id="8330" name="Group 32"/>
            <p:cNvGrpSpPr>
              <a:grpSpLocks/>
            </p:cNvGrpSpPr>
            <p:nvPr/>
          </p:nvGrpSpPr>
          <p:grpSpPr bwMode="auto">
            <a:xfrm>
              <a:off x="912" y="2407"/>
              <a:ext cx="384" cy="300"/>
              <a:chOff x="4064" y="816"/>
              <a:chExt cx="384" cy="384"/>
            </a:xfrm>
          </p:grpSpPr>
          <p:grpSp>
            <p:nvGrpSpPr>
              <p:cNvPr id="8382" name="Group 33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8386" name="Arc 34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87" name="Arc 35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8383" name="Line 36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84" name="Line 37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85" name="Line 38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8331" name="Group 32"/>
            <p:cNvGrpSpPr>
              <a:grpSpLocks/>
            </p:cNvGrpSpPr>
            <p:nvPr/>
          </p:nvGrpSpPr>
          <p:grpSpPr bwMode="auto">
            <a:xfrm>
              <a:off x="1200" y="2767"/>
              <a:ext cx="384" cy="300"/>
              <a:chOff x="4064" y="816"/>
              <a:chExt cx="384" cy="384"/>
            </a:xfrm>
          </p:grpSpPr>
          <p:grpSp>
            <p:nvGrpSpPr>
              <p:cNvPr id="8376" name="Group 33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8380" name="Arc 34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81" name="Arc 35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8377" name="Line 36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78" name="Line 37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79" name="Line 38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8332" name="Group 32"/>
            <p:cNvGrpSpPr>
              <a:grpSpLocks/>
            </p:cNvGrpSpPr>
            <p:nvPr/>
          </p:nvGrpSpPr>
          <p:grpSpPr bwMode="auto">
            <a:xfrm>
              <a:off x="1488" y="3103"/>
              <a:ext cx="384" cy="300"/>
              <a:chOff x="4064" y="816"/>
              <a:chExt cx="384" cy="384"/>
            </a:xfrm>
          </p:grpSpPr>
          <p:grpSp>
            <p:nvGrpSpPr>
              <p:cNvPr id="8370" name="Group 33"/>
              <p:cNvGrpSpPr>
                <a:grpSpLocks/>
              </p:cNvGrpSpPr>
              <p:nvPr/>
            </p:nvGrpSpPr>
            <p:grpSpPr bwMode="auto">
              <a:xfrm>
                <a:off x="4256" y="817"/>
                <a:ext cx="192" cy="383"/>
                <a:chOff x="4256" y="817"/>
                <a:chExt cx="192" cy="383"/>
              </a:xfrm>
            </p:grpSpPr>
            <p:sp>
              <p:nvSpPr>
                <p:cNvPr id="8374" name="Arc 34"/>
                <p:cNvSpPr>
                  <a:spLocks/>
                </p:cNvSpPr>
                <p:nvPr/>
              </p:nvSpPr>
              <p:spPr bwMode="auto">
                <a:xfrm>
                  <a:off x="4256" y="817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75" name="Arc 35"/>
                <p:cNvSpPr>
                  <a:spLocks/>
                </p:cNvSpPr>
                <p:nvPr/>
              </p:nvSpPr>
              <p:spPr bwMode="auto">
                <a:xfrm>
                  <a:off x="4256" y="1008"/>
                  <a:ext cx="19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8371" name="Line 36"/>
              <p:cNvSpPr>
                <a:spLocks noChangeShapeType="1"/>
              </p:cNvSpPr>
              <p:nvPr/>
            </p:nvSpPr>
            <p:spPr bwMode="auto">
              <a:xfrm>
                <a:off x="4065" y="816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72" name="Line 37"/>
              <p:cNvSpPr>
                <a:spLocks noChangeShapeType="1"/>
              </p:cNvSpPr>
              <p:nvPr/>
            </p:nvSpPr>
            <p:spPr bwMode="auto">
              <a:xfrm>
                <a:off x="4065" y="1200"/>
                <a:ext cx="19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373" name="Line 38"/>
              <p:cNvSpPr>
                <a:spLocks noChangeShapeType="1"/>
              </p:cNvSpPr>
              <p:nvPr/>
            </p:nvSpPr>
            <p:spPr bwMode="auto">
              <a:xfrm>
                <a:off x="4064" y="817"/>
                <a:ext cx="0" cy="38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333" name="TextBox 362"/>
            <p:cNvSpPr txBox="1">
              <a:spLocks noChangeArrowheads="1"/>
            </p:cNvSpPr>
            <p:nvPr/>
          </p:nvSpPr>
          <p:spPr bwMode="auto">
            <a:xfrm>
              <a:off x="456" y="3655"/>
              <a:ext cx="1094" cy="291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200"/>
                <a:t>0        1         2        3   </a:t>
              </a:r>
            </a:p>
            <a:p>
              <a:pPr algn="ctr" eaLnBrk="1" hangingPunct="1"/>
              <a:r>
                <a:rPr lang="en-CA" altLang="en-US" sz="1200"/>
                <a:t>2-to-4 decoder</a:t>
              </a:r>
            </a:p>
          </p:txBody>
        </p:sp>
        <p:sp>
          <p:nvSpPr>
            <p:cNvPr id="8334" name="Freeform 372"/>
            <p:cNvSpPr>
              <a:spLocks/>
            </p:cNvSpPr>
            <p:nvPr/>
          </p:nvSpPr>
          <p:spPr bwMode="auto">
            <a:xfrm>
              <a:off x="552" y="2297"/>
              <a:ext cx="113" cy="1356"/>
            </a:xfrm>
            <a:custGeom>
              <a:avLst/>
              <a:gdLst>
                <a:gd name="T0" fmla="*/ 0 w 253218"/>
                <a:gd name="T1" fmla="*/ 0 h 2152357"/>
                <a:gd name="T2" fmla="*/ 0 w 253218"/>
                <a:gd name="T3" fmla="*/ 0 h 2152357"/>
                <a:gd name="T4" fmla="*/ 0 w 253218"/>
                <a:gd name="T5" fmla="*/ 0 h 2152357"/>
                <a:gd name="T6" fmla="*/ 0 60000 65536"/>
                <a:gd name="T7" fmla="*/ 0 60000 65536"/>
                <a:gd name="T8" fmla="*/ 0 60000 65536"/>
                <a:gd name="T9" fmla="*/ 0 w 253218"/>
                <a:gd name="T10" fmla="*/ 0 h 2152357"/>
                <a:gd name="T11" fmla="*/ 253218 w 253218"/>
                <a:gd name="T12" fmla="*/ 2152357 h 215235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218" h="2152357">
                  <a:moveTo>
                    <a:pt x="0" y="2152357"/>
                  </a:moveTo>
                  <a:lnTo>
                    <a:pt x="0" y="0"/>
                  </a:lnTo>
                  <a:lnTo>
                    <a:pt x="253218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8335" name="Freeform 373"/>
            <p:cNvSpPr>
              <a:spLocks/>
            </p:cNvSpPr>
            <p:nvPr/>
          </p:nvSpPr>
          <p:spPr bwMode="auto">
            <a:xfrm>
              <a:off x="816" y="2647"/>
              <a:ext cx="96" cy="1008"/>
            </a:xfrm>
            <a:custGeom>
              <a:avLst/>
              <a:gdLst>
                <a:gd name="T0" fmla="*/ 0 w 253218"/>
                <a:gd name="T1" fmla="*/ 0 h 2152357"/>
                <a:gd name="T2" fmla="*/ 0 w 253218"/>
                <a:gd name="T3" fmla="*/ 0 h 2152357"/>
                <a:gd name="T4" fmla="*/ 0 w 253218"/>
                <a:gd name="T5" fmla="*/ 0 h 2152357"/>
                <a:gd name="T6" fmla="*/ 0 60000 65536"/>
                <a:gd name="T7" fmla="*/ 0 60000 65536"/>
                <a:gd name="T8" fmla="*/ 0 60000 65536"/>
                <a:gd name="T9" fmla="*/ 0 w 253218"/>
                <a:gd name="T10" fmla="*/ 0 h 2152357"/>
                <a:gd name="T11" fmla="*/ 253218 w 253218"/>
                <a:gd name="T12" fmla="*/ 2152357 h 215235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218" h="2152357">
                  <a:moveTo>
                    <a:pt x="0" y="2152357"/>
                  </a:moveTo>
                  <a:lnTo>
                    <a:pt x="0" y="0"/>
                  </a:lnTo>
                  <a:lnTo>
                    <a:pt x="253218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8336" name="Freeform 374"/>
            <p:cNvSpPr>
              <a:spLocks/>
            </p:cNvSpPr>
            <p:nvPr/>
          </p:nvSpPr>
          <p:spPr bwMode="auto">
            <a:xfrm>
              <a:off x="1104" y="3031"/>
              <a:ext cx="96" cy="624"/>
            </a:xfrm>
            <a:custGeom>
              <a:avLst/>
              <a:gdLst>
                <a:gd name="T0" fmla="*/ 0 w 253218"/>
                <a:gd name="T1" fmla="*/ 0 h 2152357"/>
                <a:gd name="T2" fmla="*/ 0 w 253218"/>
                <a:gd name="T3" fmla="*/ 0 h 2152357"/>
                <a:gd name="T4" fmla="*/ 0 w 253218"/>
                <a:gd name="T5" fmla="*/ 0 h 2152357"/>
                <a:gd name="T6" fmla="*/ 0 60000 65536"/>
                <a:gd name="T7" fmla="*/ 0 60000 65536"/>
                <a:gd name="T8" fmla="*/ 0 60000 65536"/>
                <a:gd name="T9" fmla="*/ 0 w 253218"/>
                <a:gd name="T10" fmla="*/ 0 h 2152357"/>
                <a:gd name="T11" fmla="*/ 253218 w 253218"/>
                <a:gd name="T12" fmla="*/ 2152357 h 215235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218" h="2152357">
                  <a:moveTo>
                    <a:pt x="0" y="2152357"/>
                  </a:moveTo>
                  <a:lnTo>
                    <a:pt x="0" y="0"/>
                  </a:lnTo>
                  <a:lnTo>
                    <a:pt x="253218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8337" name="Freeform 375"/>
            <p:cNvSpPr>
              <a:spLocks/>
            </p:cNvSpPr>
            <p:nvPr/>
          </p:nvSpPr>
          <p:spPr bwMode="auto">
            <a:xfrm>
              <a:off x="1368" y="3343"/>
              <a:ext cx="120" cy="312"/>
            </a:xfrm>
            <a:custGeom>
              <a:avLst/>
              <a:gdLst>
                <a:gd name="T0" fmla="*/ 0 w 253218"/>
                <a:gd name="T1" fmla="*/ 0 h 2152357"/>
                <a:gd name="T2" fmla="*/ 0 w 253218"/>
                <a:gd name="T3" fmla="*/ 0 h 2152357"/>
                <a:gd name="T4" fmla="*/ 0 w 253218"/>
                <a:gd name="T5" fmla="*/ 0 h 2152357"/>
                <a:gd name="T6" fmla="*/ 0 60000 65536"/>
                <a:gd name="T7" fmla="*/ 0 60000 65536"/>
                <a:gd name="T8" fmla="*/ 0 60000 65536"/>
                <a:gd name="T9" fmla="*/ 0 w 253218"/>
                <a:gd name="T10" fmla="*/ 0 h 2152357"/>
                <a:gd name="T11" fmla="*/ 253218 w 253218"/>
                <a:gd name="T12" fmla="*/ 2152357 h 215235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218" h="2152357">
                  <a:moveTo>
                    <a:pt x="0" y="2152357"/>
                  </a:moveTo>
                  <a:lnTo>
                    <a:pt x="0" y="0"/>
                  </a:lnTo>
                  <a:lnTo>
                    <a:pt x="253218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385" name="Straight Connector 384"/>
            <p:cNvCxnSpPr>
              <a:stCxn id="387" idx="6"/>
            </p:cNvCxnSpPr>
            <p:nvPr/>
          </p:nvCxnSpPr>
          <p:spPr>
            <a:xfrm>
              <a:off x="264" y="2119"/>
              <a:ext cx="4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7" name="Oval 386"/>
            <p:cNvSpPr/>
            <p:nvPr/>
          </p:nvSpPr>
          <p:spPr>
            <a:xfrm>
              <a:off x="235" y="2105"/>
              <a:ext cx="29" cy="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388" name="Straight Connector 387"/>
            <p:cNvCxnSpPr>
              <a:stCxn id="390" idx="6"/>
            </p:cNvCxnSpPr>
            <p:nvPr/>
          </p:nvCxnSpPr>
          <p:spPr>
            <a:xfrm flipV="1">
              <a:off x="264" y="2461"/>
              <a:ext cx="659" cy="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0" name="Oval 389"/>
            <p:cNvSpPr/>
            <p:nvPr/>
          </p:nvSpPr>
          <p:spPr>
            <a:xfrm>
              <a:off x="235" y="2449"/>
              <a:ext cx="29" cy="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391" name="Straight Connector 390"/>
            <p:cNvCxnSpPr>
              <a:stCxn id="393" idx="6"/>
            </p:cNvCxnSpPr>
            <p:nvPr/>
          </p:nvCxnSpPr>
          <p:spPr>
            <a:xfrm>
              <a:off x="288" y="2839"/>
              <a:ext cx="91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3" name="Oval 392"/>
            <p:cNvSpPr/>
            <p:nvPr/>
          </p:nvSpPr>
          <p:spPr>
            <a:xfrm>
              <a:off x="259" y="2825"/>
              <a:ext cx="29" cy="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394" name="Straight Connector 393"/>
            <p:cNvCxnSpPr>
              <a:stCxn id="396" idx="6"/>
            </p:cNvCxnSpPr>
            <p:nvPr/>
          </p:nvCxnSpPr>
          <p:spPr>
            <a:xfrm flipV="1">
              <a:off x="264" y="3175"/>
              <a:ext cx="1207" cy="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6" name="Oval 395"/>
            <p:cNvSpPr/>
            <p:nvPr/>
          </p:nvSpPr>
          <p:spPr>
            <a:xfrm>
              <a:off x="235" y="3165"/>
              <a:ext cx="29" cy="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8346" name="TextBox 398"/>
            <p:cNvSpPr txBox="1">
              <a:spLocks noChangeArrowheads="1"/>
            </p:cNvSpPr>
            <p:nvPr/>
          </p:nvSpPr>
          <p:spPr bwMode="auto">
            <a:xfrm>
              <a:off x="137" y="1920"/>
              <a:ext cx="1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47" name="TextBox 399"/>
            <p:cNvSpPr txBox="1">
              <a:spLocks noChangeArrowheads="1"/>
            </p:cNvSpPr>
            <p:nvPr/>
          </p:nvSpPr>
          <p:spPr bwMode="auto">
            <a:xfrm>
              <a:off x="192" y="2239"/>
              <a:ext cx="1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48" name="TextBox 400"/>
            <p:cNvSpPr txBox="1">
              <a:spLocks noChangeArrowheads="1"/>
            </p:cNvSpPr>
            <p:nvPr/>
          </p:nvSpPr>
          <p:spPr bwMode="auto">
            <a:xfrm>
              <a:off x="144" y="2959"/>
              <a:ext cx="1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49" name="TextBox 401"/>
            <p:cNvSpPr txBox="1">
              <a:spLocks noChangeArrowheads="1"/>
            </p:cNvSpPr>
            <p:nvPr/>
          </p:nvSpPr>
          <p:spPr bwMode="auto">
            <a:xfrm>
              <a:off x="192" y="2647"/>
              <a:ext cx="19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350" name="Straight Arrow Connector 410"/>
            <p:cNvCxnSpPr>
              <a:cxnSpLocks noChangeShapeType="1"/>
            </p:cNvCxnSpPr>
            <p:nvPr/>
          </p:nvCxnSpPr>
          <p:spPr bwMode="auto">
            <a:xfrm rot="5400000" flipH="1" flipV="1">
              <a:off x="672" y="4015"/>
              <a:ext cx="144" cy="2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51" name="Straight Arrow Connector 411"/>
            <p:cNvCxnSpPr>
              <a:cxnSpLocks noChangeShapeType="1"/>
            </p:cNvCxnSpPr>
            <p:nvPr/>
          </p:nvCxnSpPr>
          <p:spPr bwMode="auto">
            <a:xfrm rot="5400000" flipH="1" flipV="1">
              <a:off x="913" y="4014"/>
              <a:ext cx="144" cy="1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52" name="Shape 413"/>
            <p:cNvCxnSpPr>
              <a:cxnSpLocks noChangeShapeType="1"/>
              <a:endCxn id="8333" idx="3"/>
            </p:cNvCxnSpPr>
            <p:nvPr/>
          </p:nvCxnSpPr>
          <p:spPr bwMode="auto">
            <a:xfrm rot="16200000" flipV="1">
              <a:off x="1483" y="3867"/>
              <a:ext cx="215" cy="82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8353" name="Group 101"/>
            <p:cNvGrpSpPr>
              <a:grpSpLocks/>
            </p:cNvGrpSpPr>
            <p:nvPr/>
          </p:nvGrpSpPr>
          <p:grpSpPr bwMode="auto">
            <a:xfrm>
              <a:off x="2304" y="2551"/>
              <a:ext cx="384" cy="383"/>
              <a:chOff x="3072" y="2497"/>
              <a:chExt cx="384" cy="383"/>
            </a:xfrm>
          </p:grpSpPr>
          <p:grpSp>
            <p:nvGrpSpPr>
              <p:cNvPr id="8364" name="Group 102"/>
              <p:cNvGrpSpPr>
                <a:grpSpLocks/>
              </p:cNvGrpSpPr>
              <p:nvPr/>
            </p:nvGrpSpPr>
            <p:grpSpPr bwMode="auto">
              <a:xfrm>
                <a:off x="3072" y="2497"/>
                <a:ext cx="384" cy="220"/>
                <a:chOff x="3072" y="2497"/>
                <a:chExt cx="384" cy="220"/>
              </a:xfrm>
            </p:grpSpPr>
            <p:sp>
              <p:nvSpPr>
                <p:cNvPr id="8368" name="Arc 103"/>
                <p:cNvSpPr>
                  <a:spLocks/>
                </p:cNvSpPr>
                <p:nvPr/>
              </p:nvSpPr>
              <p:spPr bwMode="auto">
                <a:xfrm>
                  <a:off x="3072" y="2498"/>
                  <a:ext cx="384" cy="219"/>
                </a:xfrm>
                <a:custGeom>
                  <a:avLst/>
                  <a:gdLst>
                    <a:gd name="T0" fmla="*/ 0 w 21542"/>
                    <a:gd name="T1" fmla="*/ 0 h 21600"/>
                    <a:gd name="T2" fmla="*/ 0 w 21542"/>
                    <a:gd name="T3" fmla="*/ 0 h 21600"/>
                    <a:gd name="T4" fmla="*/ 0 w 21542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2"/>
                    <a:gd name="T10" fmla="*/ 0 h 21600"/>
                    <a:gd name="T11" fmla="*/ 21542 w 21542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2" h="21600" fill="none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</a:path>
                    <a:path w="21542" h="21600" stroke="0" extrusionOk="0">
                      <a:moveTo>
                        <a:pt x="-1" y="0"/>
                      </a:moveTo>
                      <a:cubicBezTo>
                        <a:pt x="11315" y="0"/>
                        <a:pt x="20713" y="8732"/>
                        <a:pt x="21541" y="20018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69" name="Arc 104"/>
                <p:cNvSpPr>
                  <a:spLocks/>
                </p:cNvSpPr>
                <p:nvPr/>
              </p:nvSpPr>
              <p:spPr bwMode="auto">
                <a:xfrm>
                  <a:off x="3072" y="2497"/>
                  <a:ext cx="7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8365" name="Group 105"/>
              <p:cNvGrpSpPr>
                <a:grpSpLocks/>
              </p:cNvGrpSpPr>
              <p:nvPr/>
            </p:nvGrpSpPr>
            <p:grpSpPr bwMode="auto">
              <a:xfrm>
                <a:off x="3072" y="2660"/>
                <a:ext cx="384" cy="220"/>
                <a:chOff x="3072" y="2660"/>
                <a:chExt cx="384" cy="220"/>
              </a:xfrm>
            </p:grpSpPr>
            <p:sp>
              <p:nvSpPr>
                <p:cNvPr id="8366" name="Arc 106"/>
                <p:cNvSpPr>
                  <a:spLocks/>
                </p:cNvSpPr>
                <p:nvPr/>
              </p:nvSpPr>
              <p:spPr bwMode="auto">
                <a:xfrm>
                  <a:off x="3072" y="2660"/>
                  <a:ext cx="384" cy="219"/>
                </a:xfrm>
                <a:custGeom>
                  <a:avLst/>
                  <a:gdLst>
                    <a:gd name="T0" fmla="*/ 0 w 21549"/>
                    <a:gd name="T1" fmla="*/ 0 h 21600"/>
                    <a:gd name="T2" fmla="*/ 0 w 21549"/>
                    <a:gd name="T3" fmla="*/ 0 h 21600"/>
                    <a:gd name="T4" fmla="*/ 0 w 21549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549"/>
                    <a:gd name="T10" fmla="*/ 0 h 21600"/>
                    <a:gd name="T11" fmla="*/ 21549 w 21549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549" h="21600" fill="none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</a:path>
                    <a:path w="21549" h="21600" stroke="0" extrusionOk="0">
                      <a:moveTo>
                        <a:pt x="21548" y="1483"/>
                      </a:moveTo>
                      <a:cubicBezTo>
                        <a:pt x="20768" y="12810"/>
                        <a:pt x="11353" y="21599"/>
                        <a:pt x="0" y="21600"/>
                      </a:cubicBezTo>
                      <a:lnTo>
                        <a:pt x="0" y="0"/>
                      </a:lnTo>
                      <a:lnTo>
                        <a:pt x="21548" y="1483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8367" name="Arc 107"/>
                <p:cNvSpPr>
                  <a:spLocks/>
                </p:cNvSpPr>
                <p:nvPr/>
              </p:nvSpPr>
              <p:spPr bwMode="auto">
                <a:xfrm>
                  <a:off x="3072" y="2688"/>
                  <a:ext cx="72" cy="19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</p:grpSp>
        <p:sp>
          <p:nvSpPr>
            <p:cNvPr id="8354" name="Line 108"/>
            <p:cNvSpPr>
              <a:spLocks noChangeShapeType="1"/>
            </p:cNvSpPr>
            <p:nvPr/>
          </p:nvSpPr>
          <p:spPr bwMode="auto">
            <a:xfrm flipH="1">
              <a:off x="2065" y="2598"/>
              <a:ext cx="2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55" name="Line 109"/>
            <p:cNvSpPr>
              <a:spLocks noChangeShapeType="1"/>
            </p:cNvSpPr>
            <p:nvPr/>
          </p:nvSpPr>
          <p:spPr bwMode="auto">
            <a:xfrm>
              <a:off x="2064" y="2191"/>
              <a:ext cx="0" cy="4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56" name="Line 110"/>
            <p:cNvSpPr>
              <a:spLocks noChangeShapeType="1"/>
            </p:cNvSpPr>
            <p:nvPr/>
          </p:nvSpPr>
          <p:spPr bwMode="auto">
            <a:xfrm flipH="1">
              <a:off x="1969" y="2694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57" name="Line 111"/>
            <p:cNvSpPr>
              <a:spLocks noChangeShapeType="1"/>
            </p:cNvSpPr>
            <p:nvPr/>
          </p:nvSpPr>
          <p:spPr bwMode="auto">
            <a:xfrm flipV="1">
              <a:off x="1968" y="2551"/>
              <a:ext cx="0" cy="14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58" name="Line 112"/>
            <p:cNvSpPr>
              <a:spLocks noChangeShapeType="1"/>
            </p:cNvSpPr>
            <p:nvPr/>
          </p:nvSpPr>
          <p:spPr bwMode="auto">
            <a:xfrm>
              <a:off x="1969" y="2790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59" name="Line 113"/>
            <p:cNvSpPr>
              <a:spLocks noChangeShapeType="1"/>
            </p:cNvSpPr>
            <p:nvPr/>
          </p:nvSpPr>
          <p:spPr bwMode="auto">
            <a:xfrm>
              <a:off x="1968" y="2791"/>
              <a:ext cx="0" cy="1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60" name="Line 114"/>
            <p:cNvSpPr>
              <a:spLocks noChangeShapeType="1"/>
            </p:cNvSpPr>
            <p:nvPr/>
          </p:nvSpPr>
          <p:spPr bwMode="auto">
            <a:xfrm>
              <a:off x="2064" y="2887"/>
              <a:ext cx="0" cy="3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361" name="Line 115"/>
            <p:cNvSpPr>
              <a:spLocks noChangeShapeType="1"/>
            </p:cNvSpPr>
            <p:nvPr/>
          </p:nvSpPr>
          <p:spPr bwMode="auto">
            <a:xfrm>
              <a:off x="2065" y="2886"/>
              <a:ext cx="2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8362" name="Straight Connector 444"/>
            <p:cNvCxnSpPr>
              <a:cxnSpLocks noChangeShapeType="1"/>
            </p:cNvCxnSpPr>
            <p:nvPr/>
          </p:nvCxnSpPr>
          <p:spPr bwMode="auto">
            <a:xfrm>
              <a:off x="2712" y="2743"/>
              <a:ext cx="24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363" name="TextBox 447"/>
            <p:cNvSpPr txBox="1">
              <a:spLocks noChangeArrowheads="1"/>
            </p:cNvSpPr>
            <p:nvPr/>
          </p:nvSpPr>
          <p:spPr bwMode="auto">
            <a:xfrm>
              <a:off x="2688" y="2455"/>
              <a:ext cx="21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800" b="1">
                  <a:latin typeface="Times New Roman" pitchFamily="18" charset="0"/>
                  <a:cs typeface="Times New Roman" pitchFamily="18" charset="0"/>
                </a:rPr>
                <a:t>Z</a:t>
              </a:r>
              <a:endParaRPr lang="en-CA" altLang="en-US" sz="1400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197" name="Group 6"/>
          <p:cNvGrpSpPr>
            <a:grpSpLocks/>
          </p:cNvGrpSpPr>
          <p:nvPr/>
        </p:nvGrpSpPr>
        <p:grpSpPr bwMode="auto">
          <a:xfrm>
            <a:off x="303213" y="2201863"/>
            <a:ext cx="2928937" cy="1062037"/>
            <a:chOff x="2146557" y="2355618"/>
            <a:chExt cx="2928938" cy="1062038"/>
          </a:xfrm>
        </p:grpSpPr>
        <p:grpSp>
          <p:nvGrpSpPr>
            <p:cNvPr id="8292" name="Group 228"/>
            <p:cNvGrpSpPr>
              <a:grpSpLocks/>
            </p:cNvGrpSpPr>
            <p:nvPr/>
          </p:nvGrpSpPr>
          <p:grpSpPr bwMode="auto">
            <a:xfrm>
              <a:off x="2660907" y="2514368"/>
              <a:ext cx="712788" cy="46038"/>
              <a:chOff x="970281" y="916940"/>
              <a:chExt cx="712469" cy="45719"/>
            </a:xfrm>
          </p:grpSpPr>
          <p:cxnSp>
            <p:nvCxnSpPr>
              <p:cNvPr id="230" name="Straight Connector 229"/>
              <p:cNvCxnSpPr>
                <a:stCxn id="232" idx="6"/>
                <a:endCxn id="231" idx="2"/>
              </p:cNvCxnSpPr>
              <p:nvPr/>
            </p:nvCxnSpPr>
            <p:spPr>
              <a:xfrm>
                <a:off x="1016297" y="940587"/>
                <a:ext cx="62043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1" name="Oval 230"/>
              <p:cNvSpPr/>
              <p:nvPr/>
            </p:nvSpPr>
            <p:spPr>
              <a:xfrm>
                <a:off x="1636733" y="916940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32" name="Oval 231"/>
              <p:cNvSpPr/>
              <p:nvPr/>
            </p:nvSpPr>
            <p:spPr>
              <a:xfrm>
                <a:off x="970281" y="916940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grpSp>
          <p:nvGrpSpPr>
            <p:cNvPr id="8293" name="Group 232"/>
            <p:cNvGrpSpPr>
              <a:grpSpLocks/>
            </p:cNvGrpSpPr>
            <p:nvPr/>
          </p:nvGrpSpPr>
          <p:grpSpPr bwMode="auto">
            <a:xfrm>
              <a:off x="2660907" y="2755668"/>
              <a:ext cx="712788" cy="46038"/>
              <a:chOff x="970281" y="1094740"/>
              <a:chExt cx="712469" cy="45719"/>
            </a:xfrm>
          </p:grpSpPr>
          <p:cxnSp>
            <p:nvCxnSpPr>
              <p:cNvPr id="234" name="Straight Connector 233"/>
              <p:cNvCxnSpPr>
                <a:stCxn id="236" idx="6"/>
                <a:endCxn id="235" idx="2"/>
              </p:cNvCxnSpPr>
              <p:nvPr/>
            </p:nvCxnSpPr>
            <p:spPr>
              <a:xfrm>
                <a:off x="1016297" y="1118387"/>
                <a:ext cx="62043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5" name="Oval 234"/>
              <p:cNvSpPr/>
              <p:nvPr/>
            </p:nvSpPr>
            <p:spPr>
              <a:xfrm>
                <a:off x="1636733" y="1094740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36" name="Oval 235"/>
              <p:cNvSpPr/>
              <p:nvPr/>
            </p:nvSpPr>
            <p:spPr>
              <a:xfrm>
                <a:off x="970281" y="1094740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grpSp>
          <p:nvGrpSpPr>
            <p:cNvPr id="8294" name="Group 236"/>
            <p:cNvGrpSpPr>
              <a:grpSpLocks/>
            </p:cNvGrpSpPr>
            <p:nvPr/>
          </p:nvGrpSpPr>
          <p:grpSpPr bwMode="auto">
            <a:xfrm>
              <a:off x="2660907" y="3009668"/>
              <a:ext cx="712788" cy="46038"/>
              <a:chOff x="971550" y="1250950"/>
              <a:chExt cx="712469" cy="45719"/>
            </a:xfrm>
          </p:grpSpPr>
          <p:cxnSp>
            <p:nvCxnSpPr>
              <p:cNvPr id="238" name="Straight Connector 237"/>
              <p:cNvCxnSpPr>
                <a:stCxn id="240" idx="6"/>
                <a:endCxn id="239" idx="2"/>
              </p:cNvCxnSpPr>
              <p:nvPr/>
            </p:nvCxnSpPr>
            <p:spPr>
              <a:xfrm>
                <a:off x="1017566" y="1274598"/>
                <a:ext cx="62043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9" name="Oval 238"/>
              <p:cNvSpPr/>
              <p:nvPr/>
            </p:nvSpPr>
            <p:spPr>
              <a:xfrm>
                <a:off x="1638002" y="125095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40" name="Oval 239"/>
              <p:cNvSpPr/>
              <p:nvPr/>
            </p:nvSpPr>
            <p:spPr>
              <a:xfrm>
                <a:off x="971550" y="125095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grpSp>
          <p:nvGrpSpPr>
            <p:cNvPr id="8295" name="Group 240"/>
            <p:cNvGrpSpPr>
              <a:grpSpLocks/>
            </p:cNvGrpSpPr>
            <p:nvPr/>
          </p:nvGrpSpPr>
          <p:grpSpPr bwMode="auto">
            <a:xfrm>
              <a:off x="2660907" y="3276368"/>
              <a:ext cx="712788" cy="46038"/>
              <a:chOff x="970281" y="1405890"/>
              <a:chExt cx="712469" cy="45719"/>
            </a:xfrm>
          </p:grpSpPr>
          <p:cxnSp>
            <p:nvCxnSpPr>
              <p:cNvPr id="242" name="Straight Connector 241"/>
              <p:cNvCxnSpPr>
                <a:stCxn id="244" idx="6"/>
                <a:endCxn id="243" idx="2"/>
              </p:cNvCxnSpPr>
              <p:nvPr/>
            </p:nvCxnSpPr>
            <p:spPr>
              <a:xfrm>
                <a:off x="1016297" y="1429538"/>
                <a:ext cx="62043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3" name="Oval 242"/>
              <p:cNvSpPr/>
              <p:nvPr/>
            </p:nvSpPr>
            <p:spPr>
              <a:xfrm>
                <a:off x="1636733" y="140589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44" name="Oval 243"/>
              <p:cNvSpPr/>
              <p:nvPr/>
            </p:nvSpPr>
            <p:spPr>
              <a:xfrm>
                <a:off x="970281" y="140589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grpSp>
          <p:nvGrpSpPr>
            <p:cNvPr id="8296" name="Group 244"/>
            <p:cNvGrpSpPr>
              <a:grpSpLocks/>
            </p:cNvGrpSpPr>
            <p:nvPr/>
          </p:nvGrpSpPr>
          <p:grpSpPr bwMode="auto">
            <a:xfrm>
              <a:off x="3861057" y="2889018"/>
              <a:ext cx="712788" cy="46038"/>
              <a:chOff x="2170431" y="1183640"/>
              <a:chExt cx="712469" cy="45719"/>
            </a:xfrm>
          </p:grpSpPr>
          <p:cxnSp>
            <p:nvCxnSpPr>
              <p:cNvPr id="246" name="Straight Connector 245"/>
              <p:cNvCxnSpPr>
                <a:stCxn id="248" idx="6"/>
                <a:endCxn id="247" idx="2"/>
              </p:cNvCxnSpPr>
              <p:nvPr/>
            </p:nvCxnSpPr>
            <p:spPr>
              <a:xfrm>
                <a:off x="2216448" y="1207288"/>
                <a:ext cx="62043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7" name="Oval 246"/>
              <p:cNvSpPr/>
              <p:nvPr/>
            </p:nvSpPr>
            <p:spPr>
              <a:xfrm>
                <a:off x="2836884" y="118364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48" name="Oval 247"/>
              <p:cNvSpPr/>
              <p:nvPr/>
            </p:nvSpPr>
            <p:spPr>
              <a:xfrm>
                <a:off x="2170432" y="1183641"/>
                <a:ext cx="46016" cy="457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  <p:cxnSp>
          <p:nvCxnSpPr>
            <p:cNvPr id="249" name="Straight Arrow Connector 248"/>
            <p:cNvCxnSpPr/>
            <p:nvPr/>
          </p:nvCxnSpPr>
          <p:spPr>
            <a:xfrm rot="10800000">
              <a:off x="3373694" y="2536593"/>
              <a:ext cx="493713" cy="358775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98" name="TextBox 249"/>
            <p:cNvSpPr txBox="1">
              <a:spLocks noChangeArrowheads="1"/>
            </p:cNvSpPr>
            <p:nvPr/>
          </p:nvSpPr>
          <p:spPr bwMode="auto">
            <a:xfrm>
              <a:off x="2146557" y="2355618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99" name="TextBox 254"/>
            <p:cNvSpPr txBox="1">
              <a:spLocks noChangeArrowheads="1"/>
            </p:cNvSpPr>
            <p:nvPr/>
          </p:nvSpPr>
          <p:spPr bwMode="auto">
            <a:xfrm>
              <a:off x="2146557" y="2584218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00" name="TextBox 255"/>
            <p:cNvSpPr txBox="1">
              <a:spLocks noChangeArrowheads="1"/>
            </p:cNvSpPr>
            <p:nvPr/>
          </p:nvSpPr>
          <p:spPr bwMode="auto">
            <a:xfrm>
              <a:off x="2146557" y="3079518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01" name="TextBox 256"/>
            <p:cNvSpPr txBox="1">
              <a:spLocks noChangeArrowheads="1"/>
            </p:cNvSpPr>
            <p:nvPr/>
          </p:nvSpPr>
          <p:spPr bwMode="auto">
            <a:xfrm>
              <a:off x="2146557" y="2812818"/>
              <a:ext cx="3111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02" name="TextBox 448"/>
            <p:cNvSpPr txBox="1">
              <a:spLocks noChangeArrowheads="1"/>
            </p:cNvSpPr>
            <p:nvPr/>
          </p:nvSpPr>
          <p:spPr bwMode="auto">
            <a:xfrm>
              <a:off x="4737357" y="2736618"/>
              <a:ext cx="338138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800" b="1">
                  <a:latin typeface="Times New Roman" pitchFamily="18" charset="0"/>
                  <a:cs typeface="Times New Roman" pitchFamily="18" charset="0"/>
                </a:rPr>
                <a:t>Z</a:t>
              </a:r>
              <a:endParaRPr lang="en-CA" altLang="en-US" sz="1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03" name="Rectangle 206"/>
            <p:cNvSpPr>
              <a:spLocks noChangeArrowheads="1"/>
            </p:cNvSpPr>
            <p:nvPr/>
          </p:nvSpPr>
          <p:spPr bwMode="auto">
            <a:xfrm>
              <a:off x="3630870" y="3020042"/>
              <a:ext cx="7112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1</a:t>
              </a:r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0 </a:t>
              </a:r>
              <a:endParaRPr lang="en-CA" altLang="en-US" sz="1800" b="1">
                <a:latin typeface="Times New Roman" pitchFamily="18" charset="0"/>
              </a:endParaRPr>
            </a:p>
          </p:txBody>
        </p:sp>
        <p:cxnSp>
          <p:nvCxnSpPr>
            <p:cNvPr id="8304" name="Straight Connector 451"/>
            <p:cNvCxnSpPr>
              <a:cxnSpLocks noChangeShapeType="1"/>
            </p:cNvCxnSpPr>
            <p:nvPr/>
          </p:nvCxnSpPr>
          <p:spPr bwMode="auto">
            <a:xfrm>
              <a:off x="3670557" y="2622318"/>
              <a:ext cx="0" cy="57682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198" name="Line 178"/>
          <p:cNvSpPr>
            <a:spLocks noChangeShapeType="1"/>
          </p:cNvSpPr>
          <p:nvPr/>
        </p:nvSpPr>
        <p:spPr bwMode="auto">
          <a:xfrm flipH="1">
            <a:off x="5562600" y="3611563"/>
            <a:ext cx="23813" cy="28876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199" name="Line 181"/>
          <p:cNvSpPr>
            <a:spLocks noChangeShapeType="1"/>
          </p:cNvSpPr>
          <p:nvPr/>
        </p:nvSpPr>
        <p:spPr bwMode="auto">
          <a:xfrm flipH="1">
            <a:off x="5791200" y="4144963"/>
            <a:ext cx="23813" cy="9826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0" name="Line 182"/>
          <p:cNvSpPr>
            <a:spLocks noChangeShapeType="1"/>
          </p:cNvSpPr>
          <p:nvPr/>
        </p:nvSpPr>
        <p:spPr bwMode="auto">
          <a:xfrm flipH="1" flipV="1">
            <a:off x="5143500" y="4289425"/>
            <a:ext cx="1377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8201" name="Group 183"/>
          <p:cNvGrpSpPr>
            <a:grpSpLocks/>
          </p:cNvGrpSpPr>
          <p:nvPr/>
        </p:nvGrpSpPr>
        <p:grpSpPr bwMode="auto">
          <a:xfrm>
            <a:off x="6553200" y="5440363"/>
            <a:ext cx="633413" cy="609600"/>
            <a:chOff x="2256" y="2544"/>
            <a:chExt cx="768" cy="672"/>
          </a:xfrm>
        </p:grpSpPr>
        <p:grpSp>
          <p:nvGrpSpPr>
            <p:cNvPr id="8286" name="Group 184"/>
            <p:cNvGrpSpPr>
              <a:grpSpLocks/>
            </p:cNvGrpSpPr>
            <p:nvPr/>
          </p:nvGrpSpPr>
          <p:grpSpPr bwMode="auto">
            <a:xfrm>
              <a:off x="2640" y="2544"/>
              <a:ext cx="384" cy="672"/>
              <a:chOff x="2640" y="2544"/>
              <a:chExt cx="384" cy="672"/>
            </a:xfrm>
          </p:grpSpPr>
          <p:sp>
            <p:nvSpPr>
              <p:cNvPr id="8290" name="Arc 185"/>
              <p:cNvSpPr>
                <a:spLocks/>
              </p:cNvSpPr>
              <p:nvPr/>
            </p:nvSpPr>
            <p:spPr bwMode="auto">
              <a:xfrm>
                <a:off x="2640" y="2544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91" name="Arc 186"/>
              <p:cNvSpPr>
                <a:spLocks/>
              </p:cNvSpPr>
              <p:nvPr/>
            </p:nvSpPr>
            <p:spPr bwMode="auto">
              <a:xfrm flipV="1">
                <a:off x="2640" y="2880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287" name="Line 187"/>
            <p:cNvSpPr>
              <a:spLocks noChangeShapeType="1"/>
            </p:cNvSpPr>
            <p:nvPr/>
          </p:nvSpPr>
          <p:spPr bwMode="auto">
            <a:xfrm>
              <a:off x="2256" y="2544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88" name="Line 188"/>
            <p:cNvSpPr>
              <a:spLocks noChangeShapeType="1"/>
            </p:cNvSpPr>
            <p:nvPr/>
          </p:nvSpPr>
          <p:spPr bwMode="auto">
            <a:xfrm>
              <a:off x="2256" y="3216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89" name="Line 189"/>
            <p:cNvSpPr>
              <a:spLocks noChangeShapeType="1"/>
            </p:cNvSpPr>
            <p:nvPr/>
          </p:nvSpPr>
          <p:spPr bwMode="auto">
            <a:xfrm>
              <a:off x="2256" y="2544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202" name="AutoShape 192"/>
          <p:cNvSpPr>
            <a:spLocks noChangeArrowheads="1"/>
          </p:cNvSpPr>
          <p:nvPr/>
        </p:nvSpPr>
        <p:spPr bwMode="auto">
          <a:xfrm rot="10800000">
            <a:off x="5662613" y="3800475"/>
            <a:ext cx="304800" cy="2381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3" name="Oval 193"/>
          <p:cNvSpPr>
            <a:spLocks noChangeArrowheads="1"/>
          </p:cNvSpPr>
          <p:nvPr/>
        </p:nvSpPr>
        <p:spPr bwMode="auto">
          <a:xfrm>
            <a:off x="5772150" y="4048125"/>
            <a:ext cx="77788" cy="920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4" name="Oval 197"/>
          <p:cNvSpPr>
            <a:spLocks noChangeArrowheads="1"/>
          </p:cNvSpPr>
          <p:nvPr/>
        </p:nvSpPr>
        <p:spPr bwMode="auto">
          <a:xfrm>
            <a:off x="5765800" y="3549650"/>
            <a:ext cx="77788" cy="920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5" name="AutoShape 200"/>
          <p:cNvSpPr>
            <a:spLocks noChangeArrowheads="1"/>
          </p:cNvSpPr>
          <p:nvPr/>
        </p:nvSpPr>
        <p:spPr bwMode="auto">
          <a:xfrm rot="10800000">
            <a:off x="6119813" y="3802063"/>
            <a:ext cx="304800" cy="2365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6" name="Oval 201"/>
          <p:cNvSpPr>
            <a:spLocks noChangeArrowheads="1"/>
          </p:cNvSpPr>
          <p:nvPr/>
        </p:nvSpPr>
        <p:spPr bwMode="auto">
          <a:xfrm>
            <a:off x="6229350" y="4048125"/>
            <a:ext cx="77788" cy="920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7" name="Line 202"/>
          <p:cNvSpPr>
            <a:spLocks noChangeShapeType="1"/>
          </p:cNvSpPr>
          <p:nvPr/>
        </p:nvSpPr>
        <p:spPr bwMode="auto">
          <a:xfrm flipH="1">
            <a:off x="6019800" y="3633788"/>
            <a:ext cx="22225" cy="2941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8" name="Oval 203"/>
          <p:cNvSpPr>
            <a:spLocks noChangeArrowheads="1"/>
          </p:cNvSpPr>
          <p:nvPr/>
        </p:nvSpPr>
        <p:spPr bwMode="auto">
          <a:xfrm>
            <a:off x="6232525" y="3549650"/>
            <a:ext cx="77788" cy="920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09" name="Line 204"/>
          <p:cNvSpPr>
            <a:spLocks noChangeShapeType="1"/>
          </p:cNvSpPr>
          <p:nvPr/>
        </p:nvSpPr>
        <p:spPr bwMode="auto">
          <a:xfrm>
            <a:off x="5584825" y="36258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0" name="Line 205"/>
          <p:cNvSpPr>
            <a:spLocks noChangeShapeType="1"/>
          </p:cNvSpPr>
          <p:nvPr/>
        </p:nvSpPr>
        <p:spPr bwMode="auto">
          <a:xfrm>
            <a:off x="5738813" y="361156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1" name="Line 206"/>
          <p:cNvSpPr>
            <a:spLocks noChangeShapeType="1"/>
          </p:cNvSpPr>
          <p:nvPr/>
        </p:nvSpPr>
        <p:spPr bwMode="auto">
          <a:xfrm>
            <a:off x="6042025" y="36258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2" name="Line 208"/>
          <p:cNvSpPr>
            <a:spLocks noChangeShapeType="1"/>
          </p:cNvSpPr>
          <p:nvPr/>
        </p:nvSpPr>
        <p:spPr bwMode="auto">
          <a:xfrm flipV="1">
            <a:off x="5813425" y="362585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3" name="Line 209"/>
          <p:cNvSpPr>
            <a:spLocks noChangeShapeType="1"/>
          </p:cNvSpPr>
          <p:nvPr/>
        </p:nvSpPr>
        <p:spPr bwMode="auto">
          <a:xfrm flipV="1">
            <a:off x="6270625" y="362585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4" name="Line 211"/>
          <p:cNvSpPr>
            <a:spLocks noChangeShapeType="1"/>
          </p:cNvSpPr>
          <p:nvPr/>
        </p:nvSpPr>
        <p:spPr bwMode="auto">
          <a:xfrm flipH="1">
            <a:off x="6248400" y="4144963"/>
            <a:ext cx="23813" cy="17446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8215" name="Group 212"/>
          <p:cNvGrpSpPr>
            <a:grpSpLocks/>
          </p:cNvGrpSpPr>
          <p:nvPr/>
        </p:nvGrpSpPr>
        <p:grpSpPr bwMode="auto">
          <a:xfrm>
            <a:off x="6577013" y="4068763"/>
            <a:ext cx="609600" cy="609600"/>
            <a:chOff x="2256" y="2544"/>
            <a:chExt cx="768" cy="672"/>
          </a:xfrm>
        </p:grpSpPr>
        <p:grpSp>
          <p:nvGrpSpPr>
            <p:cNvPr id="8280" name="Group 213"/>
            <p:cNvGrpSpPr>
              <a:grpSpLocks/>
            </p:cNvGrpSpPr>
            <p:nvPr/>
          </p:nvGrpSpPr>
          <p:grpSpPr bwMode="auto">
            <a:xfrm>
              <a:off x="2640" y="2544"/>
              <a:ext cx="384" cy="672"/>
              <a:chOff x="2640" y="2544"/>
              <a:chExt cx="384" cy="672"/>
            </a:xfrm>
          </p:grpSpPr>
          <p:sp>
            <p:nvSpPr>
              <p:cNvPr id="8284" name="Arc 214"/>
              <p:cNvSpPr>
                <a:spLocks/>
              </p:cNvSpPr>
              <p:nvPr/>
            </p:nvSpPr>
            <p:spPr bwMode="auto">
              <a:xfrm>
                <a:off x="2640" y="2544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85" name="Arc 215"/>
              <p:cNvSpPr>
                <a:spLocks/>
              </p:cNvSpPr>
              <p:nvPr/>
            </p:nvSpPr>
            <p:spPr bwMode="auto">
              <a:xfrm flipV="1">
                <a:off x="2640" y="2880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281" name="Line 216"/>
            <p:cNvSpPr>
              <a:spLocks noChangeShapeType="1"/>
            </p:cNvSpPr>
            <p:nvPr/>
          </p:nvSpPr>
          <p:spPr bwMode="auto">
            <a:xfrm>
              <a:off x="2256" y="2544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82" name="Line 217"/>
            <p:cNvSpPr>
              <a:spLocks noChangeShapeType="1"/>
            </p:cNvSpPr>
            <p:nvPr/>
          </p:nvSpPr>
          <p:spPr bwMode="auto">
            <a:xfrm>
              <a:off x="2256" y="3216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83" name="Line 218"/>
            <p:cNvSpPr>
              <a:spLocks noChangeShapeType="1"/>
            </p:cNvSpPr>
            <p:nvPr/>
          </p:nvSpPr>
          <p:spPr bwMode="auto">
            <a:xfrm>
              <a:off x="2256" y="2544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8216" name="Group 219"/>
          <p:cNvGrpSpPr>
            <a:grpSpLocks/>
          </p:cNvGrpSpPr>
          <p:nvPr/>
        </p:nvGrpSpPr>
        <p:grpSpPr bwMode="auto">
          <a:xfrm>
            <a:off x="6577013" y="4754563"/>
            <a:ext cx="609600" cy="609600"/>
            <a:chOff x="2256" y="2544"/>
            <a:chExt cx="768" cy="672"/>
          </a:xfrm>
        </p:grpSpPr>
        <p:grpSp>
          <p:nvGrpSpPr>
            <p:cNvPr id="8274" name="Group 220"/>
            <p:cNvGrpSpPr>
              <a:grpSpLocks/>
            </p:cNvGrpSpPr>
            <p:nvPr/>
          </p:nvGrpSpPr>
          <p:grpSpPr bwMode="auto">
            <a:xfrm>
              <a:off x="2640" y="2544"/>
              <a:ext cx="384" cy="672"/>
              <a:chOff x="2640" y="2544"/>
              <a:chExt cx="384" cy="672"/>
            </a:xfrm>
          </p:grpSpPr>
          <p:sp>
            <p:nvSpPr>
              <p:cNvPr id="8278" name="Arc 221"/>
              <p:cNvSpPr>
                <a:spLocks/>
              </p:cNvSpPr>
              <p:nvPr/>
            </p:nvSpPr>
            <p:spPr bwMode="auto">
              <a:xfrm>
                <a:off x="2640" y="2544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79" name="Arc 222"/>
              <p:cNvSpPr>
                <a:spLocks/>
              </p:cNvSpPr>
              <p:nvPr/>
            </p:nvSpPr>
            <p:spPr bwMode="auto">
              <a:xfrm flipV="1">
                <a:off x="2640" y="2880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275" name="Line 223"/>
            <p:cNvSpPr>
              <a:spLocks noChangeShapeType="1"/>
            </p:cNvSpPr>
            <p:nvPr/>
          </p:nvSpPr>
          <p:spPr bwMode="auto">
            <a:xfrm>
              <a:off x="2256" y="2544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76" name="Line 224"/>
            <p:cNvSpPr>
              <a:spLocks noChangeShapeType="1"/>
            </p:cNvSpPr>
            <p:nvPr/>
          </p:nvSpPr>
          <p:spPr bwMode="auto">
            <a:xfrm>
              <a:off x="2256" y="3216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77" name="Line 225"/>
            <p:cNvSpPr>
              <a:spLocks noChangeShapeType="1"/>
            </p:cNvSpPr>
            <p:nvPr/>
          </p:nvSpPr>
          <p:spPr bwMode="auto">
            <a:xfrm>
              <a:off x="2256" y="2544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8217" name="Group 227"/>
          <p:cNvGrpSpPr>
            <a:grpSpLocks/>
          </p:cNvGrpSpPr>
          <p:nvPr/>
        </p:nvGrpSpPr>
        <p:grpSpPr bwMode="auto">
          <a:xfrm>
            <a:off x="6577013" y="6126163"/>
            <a:ext cx="609600" cy="609600"/>
            <a:chOff x="2256" y="2544"/>
            <a:chExt cx="768" cy="672"/>
          </a:xfrm>
        </p:grpSpPr>
        <p:grpSp>
          <p:nvGrpSpPr>
            <p:cNvPr id="8268" name="Group 228"/>
            <p:cNvGrpSpPr>
              <a:grpSpLocks/>
            </p:cNvGrpSpPr>
            <p:nvPr/>
          </p:nvGrpSpPr>
          <p:grpSpPr bwMode="auto">
            <a:xfrm>
              <a:off x="2640" y="2544"/>
              <a:ext cx="384" cy="672"/>
              <a:chOff x="2640" y="2544"/>
              <a:chExt cx="384" cy="672"/>
            </a:xfrm>
          </p:grpSpPr>
          <p:sp>
            <p:nvSpPr>
              <p:cNvPr id="8272" name="Arc 229"/>
              <p:cNvSpPr>
                <a:spLocks/>
              </p:cNvSpPr>
              <p:nvPr/>
            </p:nvSpPr>
            <p:spPr bwMode="auto">
              <a:xfrm>
                <a:off x="2640" y="2544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73" name="Arc 230"/>
              <p:cNvSpPr>
                <a:spLocks/>
              </p:cNvSpPr>
              <p:nvPr/>
            </p:nvSpPr>
            <p:spPr bwMode="auto">
              <a:xfrm flipV="1">
                <a:off x="2640" y="2880"/>
                <a:ext cx="38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8269" name="Line 231"/>
            <p:cNvSpPr>
              <a:spLocks noChangeShapeType="1"/>
            </p:cNvSpPr>
            <p:nvPr/>
          </p:nvSpPr>
          <p:spPr bwMode="auto">
            <a:xfrm>
              <a:off x="2256" y="2544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70" name="Line 232"/>
            <p:cNvSpPr>
              <a:spLocks noChangeShapeType="1"/>
            </p:cNvSpPr>
            <p:nvPr/>
          </p:nvSpPr>
          <p:spPr bwMode="auto">
            <a:xfrm>
              <a:off x="2256" y="3216"/>
              <a:ext cx="3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71" name="Line 233"/>
            <p:cNvSpPr>
              <a:spLocks noChangeShapeType="1"/>
            </p:cNvSpPr>
            <p:nvPr/>
          </p:nvSpPr>
          <p:spPr bwMode="auto">
            <a:xfrm>
              <a:off x="2256" y="2544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218" name="Line 273"/>
          <p:cNvSpPr>
            <a:spLocks noChangeShapeType="1"/>
          </p:cNvSpPr>
          <p:nvPr/>
        </p:nvSpPr>
        <p:spPr bwMode="auto">
          <a:xfrm flipH="1" flipV="1">
            <a:off x="5829300" y="4403725"/>
            <a:ext cx="730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19" name="Line 274"/>
          <p:cNvSpPr>
            <a:spLocks noChangeShapeType="1"/>
          </p:cNvSpPr>
          <p:nvPr/>
        </p:nvSpPr>
        <p:spPr bwMode="auto">
          <a:xfrm flipH="1" flipV="1">
            <a:off x="6272213" y="4525963"/>
            <a:ext cx="273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0" name="Line 275"/>
          <p:cNvSpPr>
            <a:spLocks noChangeShapeType="1"/>
          </p:cNvSpPr>
          <p:nvPr/>
        </p:nvSpPr>
        <p:spPr bwMode="auto">
          <a:xfrm flipH="1" flipV="1">
            <a:off x="5181600" y="5013325"/>
            <a:ext cx="1416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1" name="Line 276"/>
          <p:cNvSpPr>
            <a:spLocks noChangeShapeType="1"/>
          </p:cNvSpPr>
          <p:nvPr/>
        </p:nvSpPr>
        <p:spPr bwMode="auto">
          <a:xfrm flipH="1" flipV="1">
            <a:off x="5791200" y="5127625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2" name="Line 277"/>
          <p:cNvSpPr>
            <a:spLocks noChangeShapeType="1"/>
          </p:cNvSpPr>
          <p:nvPr/>
        </p:nvSpPr>
        <p:spPr bwMode="auto">
          <a:xfrm flipH="1" flipV="1">
            <a:off x="6057900" y="5241925"/>
            <a:ext cx="5016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3" name="Line 278"/>
          <p:cNvSpPr>
            <a:spLocks noChangeShapeType="1"/>
          </p:cNvSpPr>
          <p:nvPr/>
        </p:nvSpPr>
        <p:spPr bwMode="auto">
          <a:xfrm flipH="1" flipV="1">
            <a:off x="5219700" y="5661025"/>
            <a:ext cx="1339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4" name="Line 279"/>
          <p:cNvSpPr>
            <a:spLocks noChangeShapeType="1"/>
          </p:cNvSpPr>
          <p:nvPr/>
        </p:nvSpPr>
        <p:spPr bwMode="auto">
          <a:xfrm flipH="1" flipV="1">
            <a:off x="5562600" y="5813425"/>
            <a:ext cx="996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5" name="Line 280"/>
          <p:cNvSpPr>
            <a:spLocks noChangeShapeType="1"/>
          </p:cNvSpPr>
          <p:nvPr/>
        </p:nvSpPr>
        <p:spPr bwMode="auto">
          <a:xfrm flipH="1" flipV="1">
            <a:off x="5562600" y="6499225"/>
            <a:ext cx="996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6" name="Line 281"/>
          <p:cNvSpPr>
            <a:spLocks noChangeShapeType="1"/>
          </p:cNvSpPr>
          <p:nvPr/>
        </p:nvSpPr>
        <p:spPr bwMode="auto">
          <a:xfrm flipH="1" flipV="1">
            <a:off x="6019800" y="661352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7" name="Line 288"/>
          <p:cNvSpPr>
            <a:spLocks noChangeShapeType="1"/>
          </p:cNvSpPr>
          <p:nvPr/>
        </p:nvSpPr>
        <p:spPr bwMode="auto">
          <a:xfrm flipH="1" flipV="1">
            <a:off x="5105400" y="6384925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8" name="Line 289"/>
          <p:cNvSpPr>
            <a:spLocks noChangeShapeType="1"/>
          </p:cNvSpPr>
          <p:nvPr/>
        </p:nvSpPr>
        <p:spPr bwMode="auto">
          <a:xfrm flipH="1" flipV="1">
            <a:off x="6248400" y="592772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29" name="Oval 296"/>
          <p:cNvSpPr>
            <a:spLocks noChangeArrowheads="1"/>
          </p:cNvSpPr>
          <p:nvPr/>
        </p:nvSpPr>
        <p:spPr bwMode="auto">
          <a:xfrm>
            <a:off x="5753100" y="43656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30" name="Oval 297"/>
          <p:cNvSpPr>
            <a:spLocks noChangeArrowheads="1"/>
          </p:cNvSpPr>
          <p:nvPr/>
        </p:nvSpPr>
        <p:spPr bwMode="auto">
          <a:xfrm>
            <a:off x="6248400" y="4483100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31" name="Oval 300"/>
          <p:cNvSpPr>
            <a:spLocks noChangeArrowheads="1"/>
          </p:cNvSpPr>
          <p:nvPr/>
        </p:nvSpPr>
        <p:spPr bwMode="auto">
          <a:xfrm>
            <a:off x="5981700" y="52038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32" name="Oval 302"/>
          <p:cNvSpPr>
            <a:spLocks noChangeArrowheads="1"/>
          </p:cNvSpPr>
          <p:nvPr/>
        </p:nvSpPr>
        <p:spPr bwMode="auto">
          <a:xfrm>
            <a:off x="5524500" y="57372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8233" name="Group 327"/>
          <p:cNvGrpSpPr>
            <a:grpSpLocks/>
          </p:cNvGrpSpPr>
          <p:nvPr/>
        </p:nvGrpSpPr>
        <p:grpSpPr bwMode="auto">
          <a:xfrm>
            <a:off x="8074025" y="4992688"/>
            <a:ext cx="609600" cy="609600"/>
            <a:chOff x="3888" y="2304"/>
            <a:chExt cx="768" cy="674"/>
          </a:xfrm>
        </p:grpSpPr>
        <p:grpSp>
          <p:nvGrpSpPr>
            <p:cNvPr id="8262" name="Group 328"/>
            <p:cNvGrpSpPr>
              <a:grpSpLocks/>
            </p:cNvGrpSpPr>
            <p:nvPr/>
          </p:nvGrpSpPr>
          <p:grpSpPr bwMode="auto">
            <a:xfrm>
              <a:off x="3888" y="2304"/>
              <a:ext cx="768" cy="386"/>
              <a:chOff x="816" y="2160"/>
              <a:chExt cx="768" cy="386"/>
            </a:xfrm>
          </p:grpSpPr>
          <p:sp>
            <p:nvSpPr>
              <p:cNvPr id="8266" name="Arc 329"/>
              <p:cNvSpPr>
                <a:spLocks/>
              </p:cNvSpPr>
              <p:nvPr/>
            </p:nvSpPr>
            <p:spPr bwMode="auto">
              <a:xfrm>
                <a:off x="816" y="2162"/>
                <a:ext cx="768" cy="384"/>
              </a:xfrm>
              <a:custGeom>
                <a:avLst/>
                <a:gdLst>
                  <a:gd name="T0" fmla="*/ 0 w 21539"/>
                  <a:gd name="T1" fmla="*/ 0 h 21600"/>
                  <a:gd name="T2" fmla="*/ 0 w 21539"/>
                  <a:gd name="T3" fmla="*/ 0 h 21600"/>
                  <a:gd name="T4" fmla="*/ 0 w 21539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539"/>
                  <a:gd name="T10" fmla="*/ 0 h 21600"/>
                  <a:gd name="T11" fmla="*/ 21539 w 21539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539" h="21600" fill="none" extrusionOk="0">
                    <a:moveTo>
                      <a:pt x="-1" y="0"/>
                    </a:moveTo>
                    <a:cubicBezTo>
                      <a:pt x="11300" y="0"/>
                      <a:pt x="20691" y="8710"/>
                      <a:pt x="21539" y="19978"/>
                    </a:cubicBezTo>
                  </a:path>
                  <a:path w="21539" h="21600" stroke="0" extrusionOk="0">
                    <a:moveTo>
                      <a:pt x="-1" y="0"/>
                    </a:moveTo>
                    <a:cubicBezTo>
                      <a:pt x="11300" y="0"/>
                      <a:pt x="20691" y="8710"/>
                      <a:pt x="21539" y="19978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67" name="Arc 330"/>
              <p:cNvSpPr>
                <a:spLocks/>
              </p:cNvSpPr>
              <p:nvPr/>
            </p:nvSpPr>
            <p:spPr bwMode="auto">
              <a:xfrm>
                <a:off x="816" y="2160"/>
                <a:ext cx="14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8263" name="Group 331"/>
            <p:cNvGrpSpPr>
              <a:grpSpLocks/>
            </p:cNvGrpSpPr>
            <p:nvPr/>
          </p:nvGrpSpPr>
          <p:grpSpPr bwMode="auto">
            <a:xfrm flipV="1">
              <a:off x="3888" y="2592"/>
              <a:ext cx="768" cy="386"/>
              <a:chOff x="816" y="2160"/>
              <a:chExt cx="768" cy="386"/>
            </a:xfrm>
          </p:grpSpPr>
          <p:sp>
            <p:nvSpPr>
              <p:cNvPr id="8264" name="Arc 332"/>
              <p:cNvSpPr>
                <a:spLocks/>
              </p:cNvSpPr>
              <p:nvPr/>
            </p:nvSpPr>
            <p:spPr bwMode="auto">
              <a:xfrm>
                <a:off x="816" y="2162"/>
                <a:ext cx="768" cy="384"/>
              </a:xfrm>
              <a:custGeom>
                <a:avLst/>
                <a:gdLst>
                  <a:gd name="T0" fmla="*/ 0 w 21539"/>
                  <a:gd name="T1" fmla="*/ 0 h 21600"/>
                  <a:gd name="T2" fmla="*/ 0 w 21539"/>
                  <a:gd name="T3" fmla="*/ 0 h 21600"/>
                  <a:gd name="T4" fmla="*/ 0 w 21539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539"/>
                  <a:gd name="T10" fmla="*/ 0 h 21600"/>
                  <a:gd name="T11" fmla="*/ 21539 w 21539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539" h="21600" fill="none" extrusionOk="0">
                    <a:moveTo>
                      <a:pt x="-1" y="0"/>
                    </a:moveTo>
                    <a:cubicBezTo>
                      <a:pt x="11300" y="0"/>
                      <a:pt x="20691" y="8710"/>
                      <a:pt x="21539" y="19978"/>
                    </a:cubicBezTo>
                  </a:path>
                  <a:path w="21539" h="21600" stroke="0" extrusionOk="0">
                    <a:moveTo>
                      <a:pt x="-1" y="0"/>
                    </a:moveTo>
                    <a:cubicBezTo>
                      <a:pt x="11300" y="0"/>
                      <a:pt x="20691" y="8710"/>
                      <a:pt x="21539" y="19978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8265" name="Arc 333"/>
              <p:cNvSpPr>
                <a:spLocks/>
              </p:cNvSpPr>
              <p:nvPr/>
            </p:nvSpPr>
            <p:spPr bwMode="auto">
              <a:xfrm>
                <a:off x="816" y="2160"/>
                <a:ext cx="144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sp>
        <p:nvSpPr>
          <p:cNvPr id="8234" name="Freeform 334"/>
          <p:cNvSpPr>
            <a:spLocks/>
          </p:cNvSpPr>
          <p:nvPr/>
        </p:nvSpPr>
        <p:spPr bwMode="auto">
          <a:xfrm>
            <a:off x="7200900" y="4365625"/>
            <a:ext cx="944563" cy="700088"/>
          </a:xfrm>
          <a:custGeom>
            <a:avLst/>
            <a:gdLst>
              <a:gd name="T0" fmla="*/ 0 w 1587"/>
              <a:gd name="T1" fmla="*/ 0 h 499"/>
              <a:gd name="T2" fmla="*/ 2147483647 w 1587"/>
              <a:gd name="T3" fmla="*/ 0 h 499"/>
              <a:gd name="T4" fmla="*/ 2147483647 w 1587"/>
              <a:gd name="T5" fmla="*/ 2147483647 h 499"/>
              <a:gd name="T6" fmla="*/ 2147483647 w 1587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1587"/>
              <a:gd name="T13" fmla="*/ 0 h 499"/>
              <a:gd name="T14" fmla="*/ 1587 w 1587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87" h="499">
                <a:moveTo>
                  <a:pt x="0" y="0"/>
                </a:moveTo>
                <a:lnTo>
                  <a:pt x="1134" y="0"/>
                </a:lnTo>
                <a:lnTo>
                  <a:pt x="1134" y="499"/>
                </a:lnTo>
                <a:lnTo>
                  <a:pt x="1587" y="49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235" name="Freeform 335"/>
          <p:cNvSpPr>
            <a:spLocks/>
          </p:cNvSpPr>
          <p:nvPr/>
        </p:nvSpPr>
        <p:spPr bwMode="auto">
          <a:xfrm>
            <a:off x="7167563" y="5059363"/>
            <a:ext cx="977900" cy="149225"/>
          </a:xfrm>
          <a:custGeom>
            <a:avLst/>
            <a:gdLst>
              <a:gd name="T0" fmla="*/ 0 w 1361"/>
              <a:gd name="T1" fmla="*/ 0 h 136"/>
              <a:gd name="T2" fmla="*/ 2147483647 w 1361"/>
              <a:gd name="T3" fmla="*/ 0 h 136"/>
              <a:gd name="T4" fmla="*/ 2147483647 w 1361"/>
              <a:gd name="T5" fmla="*/ 2147483647 h 136"/>
              <a:gd name="T6" fmla="*/ 2147483647 w 1361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1361"/>
              <a:gd name="T13" fmla="*/ 0 h 136"/>
              <a:gd name="T14" fmla="*/ 1361 w 1361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61" h="136">
                <a:moveTo>
                  <a:pt x="0" y="0"/>
                </a:moveTo>
                <a:lnTo>
                  <a:pt x="817" y="0"/>
                </a:lnTo>
                <a:lnTo>
                  <a:pt x="817" y="136"/>
                </a:lnTo>
                <a:lnTo>
                  <a:pt x="1361" y="13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236" name="Freeform 336"/>
          <p:cNvSpPr>
            <a:spLocks/>
          </p:cNvSpPr>
          <p:nvPr/>
        </p:nvSpPr>
        <p:spPr bwMode="auto">
          <a:xfrm>
            <a:off x="7200900" y="5343525"/>
            <a:ext cx="1017588" cy="368300"/>
          </a:xfrm>
          <a:custGeom>
            <a:avLst/>
            <a:gdLst>
              <a:gd name="T0" fmla="*/ 0 w 1134"/>
              <a:gd name="T1" fmla="*/ 2147483647 h 227"/>
              <a:gd name="T2" fmla="*/ 2147483647 w 1134"/>
              <a:gd name="T3" fmla="*/ 2147483647 h 227"/>
              <a:gd name="T4" fmla="*/ 2147483647 w 1134"/>
              <a:gd name="T5" fmla="*/ 0 h 227"/>
              <a:gd name="T6" fmla="*/ 2147483647 w 1134"/>
              <a:gd name="T7" fmla="*/ 0 h 227"/>
              <a:gd name="T8" fmla="*/ 0 60000 65536"/>
              <a:gd name="T9" fmla="*/ 0 60000 65536"/>
              <a:gd name="T10" fmla="*/ 0 60000 65536"/>
              <a:gd name="T11" fmla="*/ 0 60000 65536"/>
              <a:gd name="T12" fmla="*/ 0 w 1134"/>
              <a:gd name="T13" fmla="*/ 0 h 227"/>
              <a:gd name="T14" fmla="*/ 1134 w 1134"/>
              <a:gd name="T15" fmla="*/ 227 h 2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4" h="227">
                <a:moveTo>
                  <a:pt x="0" y="227"/>
                </a:moveTo>
                <a:lnTo>
                  <a:pt x="589" y="227"/>
                </a:lnTo>
                <a:lnTo>
                  <a:pt x="589" y="0"/>
                </a:lnTo>
                <a:lnTo>
                  <a:pt x="113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237" name="Freeform 338"/>
          <p:cNvSpPr>
            <a:spLocks/>
          </p:cNvSpPr>
          <p:nvPr/>
        </p:nvSpPr>
        <p:spPr bwMode="auto">
          <a:xfrm flipV="1">
            <a:off x="7162800" y="5470525"/>
            <a:ext cx="982663" cy="990600"/>
          </a:xfrm>
          <a:custGeom>
            <a:avLst/>
            <a:gdLst>
              <a:gd name="T0" fmla="*/ 0 w 1587"/>
              <a:gd name="T1" fmla="*/ 0 h 499"/>
              <a:gd name="T2" fmla="*/ 2147483647 w 1587"/>
              <a:gd name="T3" fmla="*/ 0 h 499"/>
              <a:gd name="T4" fmla="*/ 2147483647 w 1587"/>
              <a:gd name="T5" fmla="*/ 2147483647 h 499"/>
              <a:gd name="T6" fmla="*/ 2147483647 w 1587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1587"/>
              <a:gd name="T13" fmla="*/ 0 h 499"/>
              <a:gd name="T14" fmla="*/ 1587 w 1587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87" h="499">
                <a:moveTo>
                  <a:pt x="0" y="0"/>
                </a:moveTo>
                <a:lnTo>
                  <a:pt x="1134" y="0"/>
                </a:lnTo>
                <a:lnTo>
                  <a:pt x="1134" y="499"/>
                </a:lnTo>
                <a:lnTo>
                  <a:pt x="1587" y="49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238" name="Line 340"/>
          <p:cNvSpPr>
            <a:spLocks noChangeShapeType="1"/>
          </p:cNvSpPr>
          <p:nvPr/>
        </p:nvSpPr>
        <p:spPr bwMode="auto">
          <a:xfrm>
            <a:off x="8686800" y="5280025"/>
            <a:ext cx="266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239" name="TextBox 398"/>
          <p:cNvSpPr txBox="1">
            <a:spLocks noChangeArrowheads="1"/>
          </p:cNvSpPr>
          <p:nvPr/>
        </p:nvSpPr>
        <p:spPr bwMode="auto">
          <a:xfrm>
            <a:off x="4876800" y="4137025"/>
            <a:ext cx="3111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40" name="TextBox 399"/>
          <p:cNvSpPr txBox="1">
            <a:spLocks noChangeArrowheads="1"/>
          </p:cNvSpPr>
          <p:nvPr/>
        </p:nvSpPr>
        <p:spPr bwMode="auto">
          <a:xfrm>
            <a:off x="4914900" y="4822825"/>
            <a:ext cx="3111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41" name="TextBox 400"/>
          <p:cNvSpPr txBox="1">
            <a:spLocks noChangeArrowheads="1"/>
          </p:cNvSpPr>
          <p:nvPr/>
        </p:nvSpPr>
        <p:spPr bwMode="auto">
          <a:xfrm>
            <a:off x="4994275" y="6075363"/>
            <a:ext cx="311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42" name="TextBox 401"/>
          <p:cNvSpPr txBox="1">
            <a:spLocks noChangeArrowheads="1"/>
          </p:cNvSpPr>
          <p:nvPr/>
        </p:nvSpPr>
        <p:spPr bwMode="auto">
          <a:xfrm>
            <a:off x="4914900" y="5470525"/>
            <a:ext cx="3111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43" name="TextBox 447"/>
          <p:cNvSpPr txBox="1">
            <a:spLocks noChangeArrowheads="1"/>
          </p:cNvSpPr>
          <p:nvPr/>
        </p:nvSpPr>
        <p:spPr bwMode="auto">
          <a:xfrm>
            <a:off x="8648700" y="4937125"/>
            <a:ext cx="338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b="1">
                <a:latin typeface="Times New Roman" pitchFamily="18" charset="0"/>
                <a:cs typeface="Times New Roman" pitchFamily="18" charset="0"/>
              </a:rPr>
              <a:t>Z</a:t>
            </a:r>
            <a:endParaRPr lang="en-CA" altLang="en-US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44" name="Rectangle 206"/>
          <p:cNvSpPr>
            <a:spLocks noChangeArrowheads="1"/>
          </p:cNvSpPr>
          <p:nvPr/>
        </p:nvSpPr>
        <p:spPr bwMode="auto">
          <a:xfrm>
            <a:off x="5294313" y="3198813"/>
            <a:ext cx="1190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>
                <a:latin typeface="Times New Roman" pitchFamily="18" charset="0"/>
              </a:rPr>
              <a:t>E    A</a:t>
            </a:r>
            <a:r>
              <a:rPr lang="en-CA" altLang="en-US" sz="1800" b="1" baseline="-25000">
                <a:latin typeface="Times New Roman" pitchFamily="18" charset="0"/>
              </a:rPr>
              <a:t>1   </a:t>
            </a:r>
            <a:r>
              <a:rPr lang="en-CA" altLang="en-US" sz="1800" b="1">
                <a:latin typeface="Times New Roman" pitchFamily="18" charset="0"/>
              </a:rPr>
              <a:t>A</a:t>
            </a:r>
            <a:r>
              <a:rPr lang="en-CA" altLang="en-US" sz="1800" b="1" baseline="-25000">
                <a:latin typeface="Times New Roman" pitchFamily="18" charset="0"/>
              </a:rPr>
              <a:t>0 </a:t>
            </a:r>
            <a:endParaRPr lang="en-CA" altLang="en-US" sz="1800" b="1">
              <a:latin typeface="Times New Roman" pitchFamily="18" charset="0"/>
            </a:endParaRPr>
          </a:p>
        </p:txBody>
      </p:sp>
      <p:sp>
        <p:nvSpPr>
          <p:cNvPr id="8245" name="Line 178"/>
          <p:cNvSpPr>
            <a:spLocks noChangeShapeType="1"/>
          </p:cNvSpPr>
          <p:nvPr/>
        </p:nvSpPr>
        <p:spPr bwMode="auto">
          <a:xfrm flipH="1">
            <a:off x="5410200" y="3606800"/>
            <a:ext cx="36513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46" name="Line 288"/>
          <p:cNvSpPr>
            <a:spLocks noChangeShapeType="1"/>
          </p:cNvSpPr>
          <p:nvPr/>
        </p:nvSpPr>
        <p:spPr bwMode="auto">
          <a:xfrm flipH="1" flipV="1">
            <a:off x="5410200" y="6270625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47" name="Line 288"/>
          <p:cNvSpPr>
            <a:spLocks noChangeShapeType="1"/>
          </p:cNvSpPr>
          <p:nvPr/>
        </p:nvSpPr>
        <p:spPr bwMode="auto">
          <a:xfrm flipH="1" flipV="1">
            <a:off x="5410200" y="5508625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48" name="Line 288"/>
          <p:cNvSpPr>
            <a:spLocks noChangeShapeType="1"/>
          </p:cNvSpPr>
          <p:nvPr/>
        </p:nvSpPr>
        <p:spPr bwMode="auto">
          <a:xfrm flipH="1" flipV="1">
            <a:off x="5410200" y="4899025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49" name="Line 288"/>
          <p:cNvSpPr>
            <a:spLocks noChangeShapeType="1"/>
          </p:cNvSpPr>
          <p:nvPr/>
        </p:nvSpPr>
        <p:spPr bwMode="auto">
          <a:xfrm flipH="1" flipV="1">
            <a:off x="5410200" y="4175125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50" name="Oval 296"/>
          <p:cNvSpPr>
            <a:spLocks noChangeArrowheads="1"/>
          </p:cNvSpPr>
          <p:nvPr/>
        </p:nvSpPr>
        <p:spPr bwMode="auto">
          <a:xfrm>
            <a:off x="5372100" y="48609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51" name="Oval 296"/>
          <p:cNvSpPr>
            <a:spLocks noChangeArrowheads="1"/>
          </p:cNvSpPr>
          <p:nvPr/>
        </p:nvSpPr>
        <p:spPr bwMode="auto">
          <a:xfrm>
            <a:off x="5372100" y="54324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52" name="Oval 296"/>
          <p:cNvSpPr>
            <a:spLocks noChangeArrowheads="1"/>
          </p:cNvSpPr>
          <p:nvPr/>
        </p:nvSpPr>
        <p:spPr bwMode="auto">
          <a:xfrm>
            <a:off x="5372100" y="4137025"/>
            <a:ext cx="87313" cy="984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53" name="Oval 203"/>
          <p:cNvSpPr>
            <a:spLocks noChangeArrowheads="1"/>
          </p:cNvSpPr>
          <p:nvPr/>
        </p:nvSpPr>
        <p:spPr bwMode="auto">
          <a:xfrm>
            <a:off x="5408613" y="3541713"/>
            <a:ext cx="77787" cy="920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8254" name="Rectangle 1"/>
          <p:cNvSpPr>
            <a:spLocks noChangeArrowheads="1"/>
          </p:cNvSpPr>
          <p:nvPr/>
        </p:nvSpPr>
        <p:spPr bwMode="auto">
          <a:xfrm>
            <a:off x="-1805" y="932675"/>
            <a:ext cx="914400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altLang="en-US" sz="1700" dirty="0" smtClean="0"/>
              <a:t>Un </a:t>
            </a:r>
            <a:r>
              <a:rPr lang="en-US" altLang="en-US" sz="1700" b="1" dirty="0" err="1" smtClean="0"/>
              <a:t>multiplexeur</a:t>
            </a:r>
            <a:r>
              <a:rPr lang="en-US" altLang="en-US" sz="1700" b="1" dirty="0" smtClean="0"/>
              <a:t> </a:t>
            </a:r>
            <a:r>
              <a:rPr lang="fr-CA" altLang="en-US" sz="1700" dirty="0"/>
              <a:t>est un circuit combinatoire qui reçoit des informations binaires de l'un des</a:t>
            </a:r>
            <a:r>
              <a:rPr lang="en-US" altLang="en-US" sz="1700" dirty="0" smtClean="0"/>
              <a:t> </a:t>
            </a:r>
            <a:r>
              <a:rPr lang="en-US" altLang="en-US" sz="1700" dirty="0" err="1"/>
              <a:t>2</a:t>
            </a:r>
            <a:r>
              <a:rPr lang="en-US" altLang="en-US" sz="1700" i="1" baseline="30000" dirty="0" err="1"/>
              <a:t>n</a:t>
            </a:r>
            <a:r>
              <a:rPr lang="en-CA" altLang="en-US" sz="1700" baseline="30000" dirty="0"/>
              <a:t> </a:t>
            </a:r>
            <a:r>
              <a:rPr lang="en-US" altLang="en-US" sz="1700" dirty="0"/>
              <a:t>bits de </a:t>
            </a:r>
            <a:r>
              <a:rPr lang="en-US" altLang="en-US" sz="1700" dirty="0" err="1"/>
              <a:t>données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d'entrée</a:t>
            </a:r>
            <a:r>
              <a:rPr lang="en-US" altLang="en-US" sz="1700" dirty="0"/>
              <a:t> (</a:t>
            </a:r>
            <a:r>
              <a:rPr lang="en-US" altLang="en-US" sz="1700" dirty="0" err="1"/>
              <a:t>I</a:t>
            </a:r>
            <a:r>
              <a:rPr lang="en-US" altLang="en-US" sz="1700" baseline="-25000" dirty="0" err="1"/>
              <a:t>0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I</a:t>
            </a:r>
            <a:r>
              <a:rPr lang="en-US" altLang="en-US" sz="1700" baseline="-25000" dirty="0" err="1"/>
              <a:t>1</a:t>
            </a:r>
            <a:r>
              <a:rPr lang="en-US" altLang="en-US" sz="1700" dirty="0"/>
              <a:t>, …) </a:t>
            </a:r>
            <a:r>
              <a:rPr lang="fr-CA" altLang="en-US" sz="1700" dirty="0"/>
              <a:t>et </a:t>
            </a:r>
            <a:r>
              <a:rPr lang="fr-CA" altLang="en-US" sz="1700" dirty="0" smtClean="0"/>
              <a:t>les </a:t>
            </a:r>
            <a:r>
              <a:rPr lang="fr-CA" altLang="en-US" sz="1700" dirty="0"/>
              <a:t>dirige vers une seule ligne de sortie</a:t>
            </a:r>
            <a:r>
              <a:rPr lang="en-US" altLang="en-US" sz="1700" dirty="0" smtClean="0"/>
              <a:t>(Z</a:t>
            </a:r>
            <a:r>
              <a:rPr lang="en-US" altLang="en-US" sz="1700" dirty="0"/>
              <a:t>).</a:t>
            </a:r>
            <a:endParaRPr lang="en-CA" altLang="en-US" sz="1700" dirty="0"/>
          </a:p>
          <a:p>
            <a:pPr eaLnBrk="1" hangingPunct="1">
              <a:buFont typeface="Arial" charset="0"/>
              <a:buChar char="•"/>
            </a:pPr>
            <a:r>
              <a:rPr lang="fr-CA" altLang="en-US" sz="1700" dirty="0"/>
              <a:t>La sélection d'un bit de données </a:t>
            </a:r>
            <a:r>
              <a:rPr lang="fr-CA" altLang="en-US" sz="1700" dirty="0" smtClean="0"/>
              <a:t>d'entrée I</a:t>
            </a:r>
            <a:r>
              <a:rPr lang="fr-CA" altLang="en-US" sz="1700" baseline="-25000" dirty="0" smtClean="0"/>
              <a:t>n</a:t>
            </a:r>
            <a:r>
              <a:rPr lang="fr-CA" altLang="en-US" sz="1700" dirty="0" smtClean="0"/>
              <a:t> </a:t>
            </a:r>
            <a:r>
              <a:rPr lang="fr-CA" altLang="en-US" sz="1700" dirty="0"/>
              <a:t>particulier est déterminée par un ensemble de n bits de sélection d'entrée</a:t>
            </a:r>
            <a:r>
              <a:rPr lang="en-US" altLang="en-US" sz="1700" dirty="0" smtClean="0"/>
              <a:t> </a:t>
            </a:r>
            <a:r>
              <a:rPr lang="en-US" altLang="en-US" sz="1700" dirty="0"/>
              <a:t>(</a:t>
            </a:r>
            <a:r>
              <a:rPr lang="en-US" altLang="en-US" sz="1700" dirty="0" err="1"/>
              <a:t>A</a:t>
            </a:r>
            <a:r>
              <a:rPr lang="en-US" altLang="en-US" sz="1700" baseline="-25000" dirty="0" err="1"/>
              <a:t>0</a:t>
            </a:r>
            <a:r>
              <a:rPr lang="en-US" altLang="en-US" sz="1700" dirty="0"/>
              <a:t>, A</a:t>
            </a:r>
            <a:r>
              <a:rPr lang="en-US" altLang="en-US" sz="1700" baseline="-25000" dirty="0"/>
              <a:t>1</a:t>
            </a:r>
            <a:r>
              <a:rPr lang="en-US" altLang="en-US" sz="1700" dirty="0"/>
              <a:t>, …) .</a:t>
            </a:r>
            <a:endParaRPr lang="en-CA" altLang="en-US" sz="1700" dirty="0"/>
          </a:p>
        </p:txBody>
      </p:sp>
      <p:grpSp>
        <p:nvGrpSpPr>
          <p:cNvPr id="8255" name="Group 250"/>
          <p:cNvGrpSpPr>
            <a:grpSpLocks/>
          </p:cNvGrpSpPr>
          <p:nvPr/>
        </p:nvGrpSpPr>
        <p:grpSpPr bwMode="auto">
          <a:xfrm>
            <a:off x="3338513" y="2127250"/>
            <a:ext cx="1828800" cy="1909763"/>
            <a:chOff x="3139396" y="4899026"/>
            <a:chExt cx="1828800" cy="1909762"/>
          </a:xfrm>
        </p:grpSpPr>
        <p:sp>
          <p:nvSpPr>
            <p:cNvPr id="8256" name="Rectangle 176"/>
            <p:cNvSpPr>
              <a:spLocks noChangeArrowheads="1"/>
            </p:cNvSpPr>
            <p:nvPr/>
          </p:nvSpPr>
          <p:spPr bwMode="auto">
            <a:xfrm>
              <a:off x="3595009" y="4899026"/>
              <a:ext cx="1182687" cy="1868487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8257" name="Rectangle 177"/>
            <p:cNvSpPr>
              <a:spLocks noChangeArrowheads="1"/>
            </p:cNvSpPr>
            <p:nvPr/>
          </p:nvSpPr>
          <p:spPr bwMode="auto">
            <a:xfrm>
              <a:off x="3139396" y="4900613"/>
              <a:ext cx="1828800" cy="1908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000" b="1">
                  <a:latin typeface="Times New Roman" pitchFamily="18" charset="0"/>
                </a:rPr>
                <a:t>        </a:t>
              </a:r>
              <a:r>
                <a:rPr lang="en-CA" altLang="en-US" sz="1800" b="1">
                  <a:latin typeface="Arial Narrow" pitchFamily="34" charset="0"/>
                </a:rPr>
                <a:t>A</a:t>
              </a:r>
              <a:r>
                <a:rPr lang="en-CA" altLang="en-US" sz="1800" b="1" baseline="-25000">
                  <a:latin typeface="Arial Narrow" pitchFamily="34" charset="0"/>
                </a:rPr>
                <a:t>1</a:t>
              </a:r>
              <a:r>
                <a:rPr lang="en-CA" altLang="en-US" sz="1800" b="1">
                  <a:latin typeface="Arial Narrow" pitchFamily="34" charset="0"/>
                </a:rPr>
                <a:t> A</a:t>
              </a:r>
              <a:r>
                <a:rPr lang="en-CA" altLang="en-US" sz="1800" b="1" baseline="-25000">
                  <a:latin typeface="Arial Narrow" pitchFamily="34" charset="0"/>
                </a:rPr>
                <a:t>0</a:t>
              </a:r>
              <a:r>
                <a:rPr lang="en-CA" altLang="en-US" sz="1800" b="1">
                  <a:latin typeface="Arial Narrow" pitchFamily="34" charset="0"/>
                </a:rPr>
                <a:t>  </a:t>
              </a:r>
              <a:r>
                <a:rPr lang="en-CA" altLang="en-US" sz="1800" b="1">
                  <a:solidFill>
                    <a:schemeClr val="accent2"/>
                  </a:solidFill>
                  <a:latin typeface="Arial Narrow" pitchFamily="34" charset="0"/>
                </a:rPr>
                <a:t>E </a:t>
              </a:r>
              <a:r>
                <a:rPr lang="en-CA" altLang="en-US" sz="1800" b="1">
                  <a:latin typeface="Arial Narrow" pitchFamily="34" charset="0"/>
                </a:rPr>
                <a:t>  Z</a:t>
              </a:r>
            </a:p>
            <a:p>
              <a:endParaRPr lang="en-CA" altLang="en-US" sz="800" i="1">
                <a:latin typeface="Arial Narrow" pitchFamily="34" charset="0"/>
              </a:endParaRPr>
            </a:p>
            <a:p>
              <a:r>
                <a:rPr lang="en-CA" altLang="en-US" sz="1800" i="1">
                  <a:latin typeface="Times New Roman" pitchFamily="18" charset="0"/>
                </a:rPr>
                <a:t>(x)     </a:t>
              </a:r>
              <a:r>
                <a:rPr lang="en-CA" altLang="en-US" sz="1800">
                  <a:latin typeface="Times New Roman" pitchFamily="18" charset="0"/>
                </a:rPr>
                <a:t>x  x </a:t>
              </a:r>
              <a:r>
                <a:rPr lang="en-CA" altLang="en-US" sz="1800" i="1">
                  <a:latin typeface="Times New Roman" pitchFamily="18" charset="0"/>
                </a:rPr>
                <a:t>  </a:t>
              </a:r>
              <a:r>
                <a:rPr lang="en-CA" altLang="en-US" sz="1800">
                  <a:latin typeface="Times New Roman" pitchFamily="18" charset="0"/>
                </a:rPr>
                <a:t>0 </a:t>
              </a:r>
              <a:r>
                <a:rPr lang="en-CA" altLang="en-US" sz="1800" i="1">
                  <a:latin typeface="Times New Roman" pitchFamily="18" charset="0"/>
                </a:rPr>
                <a:t>  </a:t>
              </a:r>
              <a:r>
                <a:rPr lang="en-CA" altLang="en-US" sz="1800">
                  <a:latin typeface="Times New Roman" pitchFamily="18" charset="0"/>
                </a:rPr>
                <a:t>0</a:t>
              </a:r>
              <a:endParaRPr lang="en-CA" altLang="en-US" sz="1800" i="1">
                <a:latin typeface="Times New Roman" pitchFamily="18" charset="0"/>
              </a:endParaRPr>
            </a:p>
            <a:p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</a:rPr>
                <a:t>(0)</a:t>
              </a:r>
              <a:r>
                <a:rPr lang="en-CA" altLang="en-US" sz="1800" i="1">
                  <a:latin typeface="Times New Roman" pitchFamily="18" charset="0"/>
                </a:rPr>
                <a:t>   </a:t>
              </a:r>
              <a:r>
                <a:rPr lang="en-CA" altLang="en-US" sz="1800">
                  <a:latin typeface="Times New Roman" pitchFamily="18" charset="0"/>
                </a:rPr>
                <a:t>  0  0   1</a:t>
              </a:r>
              <a:r>
                <a:rPr lang="en-CA" altLang="en-US" sz="1800" i="1">
                  <a:latin typeface="Times New Roman" pitchFamily="18" charset="0"/>
                </a:rPr>
                <a:t>   </a:t>
              </a:r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00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800">
                <a:latin typeface="Times New Roman" pitchFamily="18" charset="0"/>
              </a:endParaRPr>
            </a:p>
            <a:p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</a:rPr>
                <a:t>(1)</a:t>
              </a:r>
              <a:r>
                <a:rPr lang="en-CA" altLang="en-US" sz="1800">
                  <a:latin typeface="Times New Roman" pitchFamily="18" charset="0"/>
                </a:rPr>
                <a:t>     0  1   1</a:t>
              </a:r>
              <a:r>
                <a:rPr lang="en-CA" altLang="en-US" sz="1800" i="1">
                  <a:latin typeface="Times New Roman" pitchFamily="18" charset="0"/>
                </a:rPr>
                <a:t>   </a:t>
              </a:r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00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800">
                <a:latin typeface="Times New Roman" pitchFamily="18" charset="0"/>
              </a:endParaRPr>
            </a:p>
            <a:p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</a:rPr>
                <a:t>(2)</a:t>
              </a:r>
              <a:r>
                <a:rPr lang="en-CA" altLang="en-US" sz="1800">
                  <a:latin typeface="Times New Roman" pitchFamily="18" charset="0"/>
                </a:rPr>
                <a:t>     1  0   1</a:t>
              </a:r>
              <a:r>
                <a:rPr lang="en-CA" altLang="en-US" sz="1800" i="1">
                  <a:latin typeface="Times New Roman" pitchFamily="18" charset="0"/>
                </a:rPr>
                <a:t>   </a:t>
              </a:r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00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1800">
                  <a:latin typeface="Times New Roman" pitchFamily="18" charset="0"/>
                </a:rPr>
                <a:t> </a:t>
              </a:r>
            </a:p>
            <a:p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</a:rPr>
                <a:t>(3)</a:t>
              </a:r>
              <a:r>
                <a:rPr lang="en-CA" altLang="en-US" sz="1800" i="1">
                  <a:latin typeface="Times New Roman" pitchFamily="18" charset="0"/>
                </a:rPr>
                <a:t> </a:t>
              </a:r>
              <a:r>
                <a:rPr lang="en-CA" altLang="en-US" sz="1800">
                  <a:latin typeface="Times New Roman" pitchFamily="18" charset="0"/>
                </a:rPr>
                <a:t>    1  1   1</a:t>
              </a:r>
              <a:r>
                <a:rPr lang="en-CA" altLang="en-US" sz="1800" i="1">
                  <a:latin typeface="Times New Roman" pitchFamily="18" charset="0"/>
                </a:rPr>
                <a:t>   </a:t>
              </a:r>
              <a:r>
                <a:rPr lang="en-CA" altLang="en-US" sz="1800" i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00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800">
                <a:solidFill>
                  <a:srgbClr val="FF0066"/>
                </a:solidFill>
                <a:latin typeface="Times New Roman" pitchFamily="18" charset="0"/>
              </a:endParaRPr>
            </a:p>
          </p:txBody>
        </p:sp>
        <p:sp>
          <p:nvSpPr>
            <p:cNvPr id="8258" name="Line 178"/>
            <p:cNvSpPr>
              <a:spLocks noChangeShapeType="1"/>
            </p:cNvSpPr>
            <p:nvPr/>
          </p:nvSpPr>
          <p:spPr bwMode="auto">
            <a:xfrm flipV="1">
              <a:off x="3598184" y="5357813"/>
              <a:ext cx="117951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59" name="Line 179"/>
            <p:cNvSpPr>
              <a:spLocks noChangeShapeType="1"/>
            </p:cNvSpPr>
            <p:nvPr/>
          </p:nvSpPr>
          <p:spPr bwMode="auto">
            <a:xfrm>
              <a:off x="4510996" y="4900613"/>
              <a:ext cx="0" cy="186531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60" name="Line 187"/>
            <p:cNvSpPr>
              <a:spLocks noChangeShapeType="1"/>
            </p:cNvSpPr>
            <p:nvPr/>
          </p:nvSpPr>
          <p:spPr bwMode="auto">
            <a:xfrm>
              <a:off x="4206196" y="4900613"/>
              <a:ext cx="0" cy="18653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61" name="Line 188"/>
            <p:cNvSpPr>
              <a:spLocks noChangeShapeType="1"/>
            </p:cNvSpPr>
            <p:nvPr/>
          </p:nvSpPr>
          <p:spPr bwMode="auto">
            <a:xfrm flipV="1">
              <a:off x="3598184" y="5662613"/>
              <a:ext cx="11795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899275" y="6194425"/>
            <a:ext cx="2133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9038A8-873D-41BA-BE3D-16C3D3D48D2C}" type="slidenum">
              <a:rPr lang="en-US" altLang="en-US" sz="1200" smtClean="0">
                <a:latin typeface="Arial Black" pitchFamily="34" charset="0"/>
              </a:rPr>
              <a:pPr eaLnBrk="1" hangingPunct="1"/>
              <a:t>9</a:t>
            </a:fld>
            <a:endParaRPr lang="en-US" altLang="en-US" sz="1200">
              <a:latin typeface="Arial Black" pitchFamily="34" charset="0"/>
            </a:endParaRPr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166938" y="1463675"/>
            <a:ext cx="2393950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Random-access memory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(RAM)</a:t>
            </a:r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2136775" y="3125788"/>
            <a:ext cx="2424113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Central Processing Unit 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(CPU)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2152650" y="4787900"/>
            <a:ext cx="2408238" cy="1200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   Input-output Processor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(IOP)</a:t>
            </a: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423863" y="3448050"/>
            <a:ext cx="1344612" cy="304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Input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Devices</a:t>
            </a: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</p:txBody>
      </p: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4826000" y="3708400"/>
            <a:ext cx="1900238" cy="23082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>
                <a:latin typeface="Times" pitchFamily="18" charset="0"/>
              </a:rPr>
              <a:t>Output </a:t>
            </a:r>
          </a:p>
          <a:p>
            <a:pPr algn="ctr" eaLnBrk="1" hangingPunct="1"/>
            <a:r>
              <a:rPr lang="en-CA" altLang="en-US">
                <a:latin typeface="Times" pitchFamily="18" charset="0"/>
              </a:rPr>
              <a:t>Devices</a:t>
            </a: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  <a:p>
            <a:pPr algn="ctr" eaLnBrk="1" hangingPunct="1"/>
            <a:endParaRPr lang="en-CA" altLang="en-US">
              <a:latin typeface="Times" pitchFamily="18" charset="0"/>
            </a:endParaRPr>
          </a:p>
        </p:txBody>
      </p:sp>
      <p:cxnSp>
        <p:nvCxnSpPr>
          <p:cNvPr id="9224" name="Straight Arrow Connector 9"/>
          <p:cNvCxnSpPr>
            <a:cxnSpLocks noChangeShapeType="1"/>
          </p:cNvCxnSpPr>
          <p:nvPr/>
        </p:nvCxnSpPr>
        <p:spPr bwMode="auto">
          <a:xfrm flipV="1">
            <a:off x="2832100" y="2663825"/>
            <a:ext cx="0" cy="461963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5" name="Straight Arrow Connector 11"/>
          <p:cNvCxnSpPr>
            <a:cxnSpLocks noChangeShapeType="1"/>
          </p:cNvCxnSpPr>
          <p:nvPr/>
        </p:nvCxnSpPr>
        <p:spPr bwMode="auto">
          <a:xfrm>
            <a:off x="3984625" y="2663825"/>
            <a:ext cx="0" cy="461963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6" name="Straight Arrow Connector 17"/>
          <p:cNvCxnSpPr>
            <a:cxnSpLocks noChangeShapeType="1"/>
            <a:endCxn id="9221" idx="1"/>
          </p:cNvCxnSpPr>
          <p:nvPr/>
        </p:nvCxnSpPr>
        <p:spPr bwMode="auto">
          <a:xfrm>
            <a:off x="1658938" y="5387975"/>
            <a:ext cx="493712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7" name="Straight Arrow Connector 21"/>
          <p:cNvCxnSpPr>
            <a:cxnSpLocks noChangeShapeType="1"/>
            <a:stCxn id="9221" idx="3"/>
          </p:cNvCxnSpPr>
          <p:nvPr/>
        </p:nvCxnSpPr>
        <p:spPr bwMode="auto">
          <a:xfrm flipV="1">
            <a:off x="4560888" y="5387975"/>
            <a:ext cx="476250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8" name="TextBox 27"/>
          <p:cNvSpPr txBox="1">
            <a:spLocks noChangeArrowheads="1"/>
          </p:cNvSpPr>
          <p:nvPr/>
        </p:nvSpPr>
        <p:spPr bwMode="auto">
          <a:xfrm>
            <a:off x="5162550" y="4476750"/>
            <a:ext cx="13954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/>
              <a:t>Memory stick</a:t>
            </a:r>
          </a:p>
        </p:txBody>
      </p:sp>
      <p:sp>
        <p:nvSpPr>
          <p:cNvPr id="9229" name="TextBox 30"/>
          <p:cNvSpPr txBox="1">
            <a:spLocks noChangeArrowheads="1"/>
          </p:cNvSpPr>
          <p:nvPr/>
        </p:nvSpPr>
        <p:spPr bwMode="auto">
          <a:xfrm>
            <a:off x="5162550" y="4921250"/>
            <a:ext cx="13827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/>
              <a:t> DVD burner </a:t>
            </a:r>
          </a:p>
        </p:txBody>
      </p:sp>
      <p:sp>
        <p:nvSpPr>
          <p:cNvPr id="9230" name="TextBox 32"/>
          <p:cNvSpPr txBox="1">
            <a:spLocks noChangeArrowheads="1"/>
          </p:cNvSpPr>
          <p:nvPr/>
        </p:nvSpPr>
        <p:spPr bwMode="auto">
          <a:xfrm>
            <a:off x="5162550" y="5384800"/>
            <a:ext cx="13827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 Display</a:t>
            </a:r>
          </a:p>
        </p:txBody>
      </p:sp>
      <p:pic>
        <p:nvPicPr>
          <p:cNvPr id="92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163" y="3919538"/>
            <a:ext cx="1662112" cy="227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232" name="Straight Arrow Connector 39"/>
          <p:cNvCxnSpPr>
            <a:cxnSpLocks noChangeShapeType="1"/>
          </p:cNvCxnSpPr>
          <p:nvPr/>
        </p:nvCxnSpPr>
        <p:spPr bwMode="auto">
          <a:xfrm flipV="1">
            <a:off x="2822575" y="4325938"/>
            <a:ext cx="0" cy="461962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3" name="Straight Arrow Connector 40"/>
          <p:cNvCxnSpPr>
            <a:cxnSpLocks noChangeShapeType="1"/>
          </p:cNvCxnSpPr>
          <p:nvPr/>
        </p:nvCxnSpPr>
        <p:spPr bwMode="auto">
          <a:xfrm>
            <a:off x="3975100" y="4325938"/>
            <a:ext cx="0" cy="461962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4" name="Straight Arrow Connector 45"/>
          <p:cNvCxnSpPr>
            <a:cxnSpLocks noChangeShapeType="1"/>
            <a:endCxn id="9228" idx="1"/>
          </p:cNvCxnSpPr>
          <p:nvPr/>
        </p:nvCxnSpPr>
        <p:spPr bwMode="auto">
          <a:xfrm>
            <a:off x="5037138" y="4646613"/>
            <a:ext cx="12541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5" name="Straight Arrow Connector 47"/>
          <p:cNvCxnSpPr>
            <a:cxnSpLocks noChangeShapeType="1"/>
          </p:cNvCxnSpPr>
          <p:nvPr/>
        </p:nvCxnSpPr>
        <p:spPr bwMode="auto">
          <a:xfrm>
            <a:off x="5062538" y="5089525"/>
            <a:ext cx="12700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6" name="Straight Arrow Connector 48"/>
          <p:cNvCxnSpPr>
            <a:cxnSpLocks noChangeShapeType="1"/>
          </p:cNvCxnSpPr>
          <p:nvPr/>
        </p:nvCxnSpPr>
        <p:spPr bwMode="auto">
          <a:xfrm>
            <a:off x="5037138" y="5554663"/>
            <a:ext cx="12541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7" name="Straight Connector 49"/>
          <p:cNvCxnSpPr>
            <a:cxnSpLocks noChangeShapeType="1"/>
          </p:cNvCxnSpPr>
          <p:nvPr/>
        </p:nvCxnSpPr>
        <p:spPr bwMode="auto">
          <a:xfrm>
            <a:off x="5037138" y="4646613"/>
            <a:ext cx="0" cy="90805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8" name="Elbow Connector 53"/>
          <p:cNvCxnSpPr>
            <a:cxnSpLocks noChangeShapeType="1"/>
          </p:cNvCxnSpPr>
          <p:nvPr/>
        </p:nvCxnSpPr>
        <p:spPr bwMode="auto">
          <a:xfrm rot="10800000" flipV="1">
            <a:off x="6557963" y="4325938"/>
            <a:ext cx="476250" cy="3206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9" name="Elbow Connector 55"/>
          <p:cNvCxnSpPr>
            <a:cxnSpLocks noChangeShapeType="1"/>
          </p:cNvCxnSpPr>
          <p:nvPr/>
        </p:nvCxnSpPr>
        <p:spPr bwMode="auto">
          <a:xfrm rot="10800000" flipV="1">
            <a:off x="6545263" y="4787900"/>
            <a:ext cx="488950" cy="3127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0" name="Elbow Connector 57"/>
          <p:cNvCxnSpPr>
            <a:cxnSpLocks noChangeShapeType="1"/>
          </p:cNvCxnSpPr>
          <p:nvPr/>
        </p:nvCxnSpPr>
        <p:spPr bwMode="auto">
          <a:xfrm rot="10800000" flipV="1">
            <a:off x="6545263" y="5195888"/>
            <a:ext cx="488950" cy="35877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571" name="U-Turn Arrow 66570"/>
          <p:cNvSpPr/>
          <p:nvPr/>
        </p:nvSpPr>
        <p:spPr bwMode="auto">
          <a:xfrm rot="5400000">
            <a:off x="6022976" y="1911350"/>
            <a:ext cx="1560512" cy="4459287"/>
          </a:xfrm>
          <a:prstGeom prst="uturnArrow">
            <a:avLst>
              <a:gd name="adj1" fmla="val 9367"/>
              <a:gd name="adj2" fmla="val 10635"/>
              <a:gd name="adj3" fmla="val 6516"/>
              <a:gd name="adj4" fmla="val 43750"/>
              <a:gd name="adj5" fmla="val 946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CA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4246563"/>
            <a:ext cx="1190625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U-Turn Arrow 26"/>
          <p:cNvSpPr/>
          <p:nvPr/>
        </p:nvSpPr>
        <p:spPr bwMode="auto">
          <a:xfrm rot="5400000" flipV="1">
            <a:off x="301625" y="3027363"/>
            <a:ext cx="1651000" cy="2019300"/>
          </a:xfrm>
          <a:prstGeom prst="uturnArrow">
            <a:avLst>
              <a:gd name="adj1" fmla="val 9367"/>
              <a:gd name="adj2" fmla="val 10635"/>
              <a:gd name="adj3" fmla="val 6516"/>
              <a:gd name="adj4" fmla="val 43750"/>
              <a:gd name="adj5" fmla="val 1854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CA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161"/>
          <p:cNvSpPr>
            <a:spLocks noChangeArrowheads="1"/>
          </p:cNvSpPr>
          <p:nvPr/>
        </p:nvSpPr>
        <p:spPr bwMode="auto">
          <a:xfrm>
            <a:off x="4772834" y="930737"/>
            <a:ext cx="3793286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Exemple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dirty="0" err="1" smtClean="0">
                <a:solidFill>
                  <a:srgbClr val="A50021"/>
                </a:solidFill>
                <a:latin typeface="Times New Roman" pitchFamily="18" charset="0"/>
              </a:rPr>
              <a:t>d’application</a:t>
            </a:r>
            <a:r>
              <a:rPr lang="en-CA" altLang="en-US" dirty="0" smtClean="0">
                <a:solidFill>
                  <a:srgbClr val="A50021"/>
                </a:solidFill>
                <a:latin typeface="Times New Roman" pitchFamily="18" charset="0"/>
              </a:rPr>
              <a:t>:</a:t>
            </a:r>
            <a:endParaRPr lang="en-CA" altLang="en-US" dirty="0">
              <a:solidFill>
                <a:srgbClr val="A5002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3863" y="1624013"/>
            <a:ext cx="822960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r>
              <a:rPr lang="fr-CA" sz="3200" b="1" dirty="0" smtClean="0">
                <a:solidFill>
                  <a:srgbClr val="A50021"/>
                </a:solidFill>
              </a:rPr>
              <a:t>Registres </a:t>
            </a:r>
            <a:r>
              <a:rPr lang="fr-CA" sz="3200" b="1" dirty="0">
                <a:solidFill>
                  <a:srgbClr val="A50021"/>
                </a:solidFill>
              </a:rPr>
              <a:t>+ Stratégies communes de conception de bon </a:t>
            </a:r>
            <a:r>
              <a:rPr lang="fr-CA" sz="3200" b="1" dirty="0" smtClean="0">
                <a:solidFill>
                  <a:srgbClr val="A50021"/>
                </a:solidFill>
              </a:rPr>
              <a:t>sens</a:t>
            </a:r>
            <a:endParaRPr lang="fr-CA" sz="3200" b="1" dirty="0">
              <a:solidFill>
                <a:srgbClr val="A5002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 smtClean="0"/>
              <a:t>Registres</a:t>
            </a:r>
            <a:endParaRPr lang="en-US" altLang="en-US" dirty="0"/>
          </a:p>
        </p:txBody>
      </p:sp>
      <p:pic>
        <p:nvPicPr>
          <p:cNvPr id="1126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1585913"/>
            <a:ext cx="5607050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Freeform 9"/>
          <p:cNvSpPr>
            <a:spLocks/>
          </p:cNvSpPr>
          <p:nvPr/>
        </p:nvSpPr>
        <p:spPr bwMode="auto">
          <a:xfrm>
            <a:off x="3113088" y="549275"/>
            <a:ext cx="2727325" cy="1074738"/>
          </a:xfrm>
          <a:custGeom>
            <a:avLst/>
            <a:gdLst>
              <a:gd name="T0" fmla="*/ 2147483647 w 2503"/>
              <a:gd name="T1" fmla="*/ 2147483647 h 1332"/>
              <a:gd name="T2" fmla="*/ 2147483647 w 2503"/>
              <a:gd name="T3" fmla="*/ 2147483647 h 1332"/>
              <a:gd name="T4" fmla="*/ 2147483647 w 2503"/>
              <a:gd name="T5" fmla="*/ 2147483647 h 1332"/>
              <a:gd name="T6" fmla="*/ 2147483647 w 2503"/>
              <a:gd name="T7" fmla="*/ 2147483647 h 1332"/>
              <a:gd name="T8" fmla="*/ 2147483647 w 2503"/>
              <a:gd name="T9" fmla="*/ 2147483647 h 1332"/>
              <a:gd name="T10" fmla="*/ 2147483647 w 2503"/>
              <a:gd name="T11" fmla="*/ 2147483647 h 1332"/>
              <a:gd name="T12" fmla="*/ 2147483647 w 2503"/>
              <a:gd name="T13" fmla="*/ 2147483647 h 1332"/>
              <a:gd name="T14" fmla="*/ 2147483647 w 2503"/>
              <a:gd name="T15" fmla="*/ 2147483647 h 1332"/>
              <a:gd name="T16" fmla="*/ 2147483647 w 2503"/>
              <a:gd name="T17" fmla="*/ 2147483647 h 1332"/>
              <a:gd name="T18" fmla="*/ 0 w 2503"/>
              <a:gd name="T19" fmla="*/ 2147483647 h 1332"/>
              <a:gd name="T20" fmla="*/ 2147483647 w 2503"/>
              <a:gd name="T21" fmla="*/ 2147483647 h 1332"/>
              <a:gd name="T22" fmla="*/ 2147483647 w 2503"/>
              <a:gd name="T23" fmla="*/ 2147483647 h 1332"/>
              <a:gd name="T24" fmla="*/ 2147483647 w 2503"/>
              <a:gd name="T25" fmla="*/ 2147483647 h 1332"/>
              <a:gd name="T26" fmla="*/ 2147483647 w 2503"/>
              <a:gd name="T27" fmla="*/ 2147483647 h 1332"/>
              <a:gd name="T28" fmla="*/ 2147483647 w 2503"/>
              <a:gd name="T29" fmla="*/ 2147483647 h 1332"/>
              <a:gd name="T30" fmla="*/ 2147483647 w 2503"/>
              <a:gd name="T31" fmla="*/ 2147483647 h 1332"/>
              <a:gd name="T32" fmla="*/ 2147483647 w 2503"/>
              <a:gd name="T33" fmla="*/ 2147483647 h 1332"/>
              <a:gd name="T34" fmla="*/ 2147483647 w 2503"/>
              <a:gd name="T35" fmla="*/ 2147483647 h 1332"/>
              <a:gd name="T36" fmla="*/ 2147483647 w 2503"/>
              <a:gd name="T37" fmla="*/ 2147483647 h 1332"/>
              <a:gd name="T38" fmla="*/ 2147483647 w 2503"/>
              <a:gd name="T39" fmla="*/ 2147483647 h 1332"/>
              <a:gd name="T40" fmla="*/ 2147483647 w 2503"/>
              <a:gd name="T41" fmla="*/ 2147483647 h 1332"/>
              <a:gd name="T42" fmla="*/ 2147483647 w 2503"/>
              <a:gd name="T43" fmla="*/ 2147483647 h 1332"/>
              <a:gd name="T44" fmla="*/ 2147483647 w 2503"/>
              <a:gd name="T45" fmla="*/ 2147483647 h 1332"/>
              <a:gd name="T46" fmla="*/ 2147483647 w 2503"/>
              <a:gd name="T47" fmla="*/ 2147483647 h 1332"/>
              <a:gd name="T48" fmla="*/ 2147483647 w 2503"/>
              <a:gd name="T49" fmla="*/ 2147483647 h 1332"/>
              <a:gd name="T50" fmla="*/ 2147483647 w 2503"/>
              <a:gd name="T51" fmla="*/ 2147483647 h 1332"/>
              <a:gd name="T52" fmla="*/ 2147483647 w 2503"/>
              <a:gd name="T53" fmla="*/ 2147483647 h 1332"/>
              <a:gd name="T54" fmla="*/ 2147483647 w 2503"/>
              <a:gd name="T55" fmla="*/ 2147483647 h 1332"/>
              <a:gd name="T56" fmla="*/ 2147483647 w 2503"/>
              <a:gd name="T57" fmla="*/ 2147483647 h 1332"/>
              <a:gd name="T58" fmla="*/ 2147483647 w 2503"/>
              <a:gd name="T59" fmla="*/ 2147483647 h 1332"/>
              <a:gd name="T60" fmla="*/ 2147483647 w 2503"/>
              <a:gd name="T61" fmla="*/ 2147483647 h 1332"/>
              <a:gd name="T62" fmla="*/ 2147483647 w 2503"/>
              <a:gd name="T63" fmla="*/ 2147483647 h 1332"/>
              <a:gd name="T64" fmla="*/ 2147483647 w 2503"/>
              <a:gd name="T65" fmla="*/ 2147483647 h 1332"/>
              <a:gd name="T66" fmla="*/ 2147483647 w 2503"/>
              <a:gd name="T67" fmla="*/ 2147483647 h 1332"/>
              <a:gd name="T68" fmla="*/ 2147483647 w 2503"/>
              <a:gd name="T69" fmla="*/ 2147483647 h 1332"/>
              <a:gd name="T70" fmla="*/ 2147483647 w 2503"/>
              <a:gd name="T71" fmla="*/ 2147483647 h 1332"/>
              <a:gd name="T72" fmla="*/ 2147483647 w 2503"/>
              <a:gd name="T73" fmla="*/ 2147483647 h 1332"/>
              <a:gd name="T74" fmla="*/ 2147483647 w 2503"/>
              <a:gd name="T75" fmla="*/ 2147483647 h 1332"/>
              <a:gd name="T76" fmla="*/ 2147483647 w 2503"/>
              <a:gd name="T77" fmla="*/ 2147483647 h 1332"/>
              <a:gd name="T78" fmla="*/ 2147483647 w 2503"/>
              <a:gd name="T79" fmla="*/ 2147483647 h 1332"/>
              <a:gd name="T80" fmla="*/ 2147483647 w 2503"/>
              <a:gd name="T81" fmla="*/ 2147483647 h 1332"/>
              <a:gd name="T82" fmla="*/ 2147483647 w 2503"/>
              <a:gd name="T83" fmla="*/ 2147483647 h 1332"/>
              <a:gd name="T84" fmla="*/ 2147483647 w 2503"/>
              <a:gd name="T85" fmla="*/ 2147483647 h 1332"/>
              <a:gd name="T86" fmla="*/ 2147483647 w 2503"/>
              <a:gd name="T87" fmla="*/ 2147483647 h 1332"/>
              <a:gd name="T88" fmla="*/ 2147483647 w 2503"/>
              <a:gd name="T89" fmla="*/ 2147483647 h 1332"/>
              <a:gd name="T90" fmla="*/ 2147483647 w 2503"/>
              <a:gd name="T91" fmla="*/ 2147483647 h 1332"/>
              <a:gd name="T92" fmla="*/ 2147483647 w 2503"/>
              <a:gd name="T93" fmla="*/ 2147483647 h 1332"/>
              <a:gd name="T94" fmla="*/ 2147483647 w 2503"/>
              <a:gd name="T95" fmla="*/ 2147483647 h 1332"/>
              <a:gd name="T96" fmla="*/ 2147483647 w 2503"/>
              <a:gd name="T97" fmla="*/ 2147483647 h 1332"/>
              <a:gd name="T98" fmla="*/ 2147483647 w 2503"/>
              <a:gd name="T99" fmla="*/ 2147483647 h 1332"/>
              <a:gd name="T100" fmla="*/ 2147483647 w 2503"/>
              <a:gd name="T101" fmla="*/ 2147483647 h 1332"/>
              <a:gd name="T102" fmla="*/ 2147483647 w 2503"/>
              <a:gd name="T103" fmla="*/ 2147483647 h 1332"/>
              <a:gd name="T104" fmla="*/ 2147483647 w 2503"/>
              <a:gd name="T105" fmla="*/ 2147483647 h 1332"/>
              <a:gd name="T106" fmla="*/ 2147483647 w 2503"/>
              <a:gd name="T107" fmla="*/ 2147483647 h 1332"/>
              <a:gd name="T108" fmla="*/ 2147483647 w 2503"/>
              <a:gd name="T109" fmla="*/ 2147483647 h 1332"/>
              <a:gd name="T110" fmla="*/ 2147483647 w 2503"/>
              <a:gd name="T111" fmla="*/ 2147483647 h 1332"/>
              <a:gd name="T112" fmla="*/ 2147483647 w 2503"/>
              <a:gd name="T113" fmla="*/ 2147483647 h 1332"/>
              <a:gd name="T114" fmla="*/ 2147483647 w 2503"/>
              <a:gd name="T115" fmla="*/ 2147483647 h 1332"/>
              <a:gd name="T116" fmla="*/ 2147483647 w 2503"/>
              <a:gd name="T117" fmla="*/ 2147483647 h 1332"/>
              <a:gd name="T118" fmla="*/ 2147483647 w 2503"/>
              <a:gd name="T119" fmla="*/ 2147483647 h 133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503" h="1332">
                <a:moveTo>
                  <a:pt x="1551" y="40"/>
                </a:moveTo>
                <a:lnTo>
                  <a:pt x="1306" y="26"/>
                </a:lnTo>
                <a:lnTo>
                  <a:pt x="1073" y="9"/>
                </a:lnTo>
                <a:lnTo>
                  <a:pt x="919" y="16"/>
                </a:lnTo>
                <a:lnTo>
                  <a:pt x="763" y="26"/>
                </a:lnTo>
                <a:lnTo>
                  <a:pt x="454" y="52"/>
                </a:lnTo>
                <a:lnTo>
                  <a:pt x="408" y="62"/>
                </a:lnTo>
                <a:lnTo>
                  <a:pt x="353" y="69"/>
                </a:lnTo>
                <a:lnTo>
                  <a:pt x="267" y="81"/>
                </a:lnTo>
                <a:lnTo>
                  <a:pt x="221" y="108"/>
                </a:lnTo>
                <a:lnTo>
                  <a:pt x="178" y="139"/>
                </a:lnTo>
                <a:lnTo>
                  <a:pt x="132" y="168"/>
                </a:lnTo>
                <a:lnTo>
                  <a:pt x="89" y="189"/>
                </a:lnTo>
                <a:lnTo>
                  <a:pt x="65" y="235"/>
                </a:lnTo>
                <a:lnTo>
                  <a:pt x="43" y="280"/>
                </a:lnTo>
                <a:lnTo>
                  <a:pt x="22" y="381"/>
                </a:lnTo>
                <a:lnTo>
                  <a:pt x="22" y="434"/>
                </a:lnTo>
                <a:lnTo>
                  <a:pt x="10" y="487"/>
                </a:lnTo>
                <a:lnTo>
                  <a:pt x="0" y="580"/>
                </a:lnTo>
                <a:lnTo>
                  <a:pt x="0" y="732"/>
                </a:lnTo>
                <a:lnTo>
                  <a:pt x="22" y="816"/>
                </a:lnTo>
                <a:lnTo>
                  <a:pt x="65" y="871"/>
                </a:lnTo>
                <a:lnTo>
                  <a:pt x="111" y="900"/>
                </a:lnTo>
                <a:lnTo>
                  <a:pt x="142" y="931"/>
                </a:lnTo>
                <a:lnTo>
                  <a:pt x="178" y="974"/>
                </a:lnTo>
                <a:lnTo>
                  <a:pt x="209" y="1015"/>
                </a:lnTo>
                <a:lnTo>
                  <a:pt x="255" y="1048"/>
                </a:lnTo>
                <a:lnTo>
                  <a:pt x="276" y="1060"/>
                </a:lnTo>
                <a:lnTo>
                  <a:pt x="298" y="1070"/>
                </a:lnTo>
                <a:lnTo>
                  <a:pt x="331" y="1092"/>
                </a:lnTo>
                <a:lnTo>
                  <a:pt x="353" y="1118"/>
                </a:lnTo>
                <a:lnTo>
                  <a:pt x="387" y="1142"/>
                </a:lnTo>
                <a:lnTo>
                  <a:pt x="420" y="1161"/>
                </a:lnTo>
                <a:lnTo>
                  <a:pt x="475" y="1183"/>
                </a:lnTo>
                <a:lnTo>
                  <a:pt x="497" y="1192"/>
                </a:lnTo>
                <a:lnTo>
                  <a:pt x="521" y="1200"/>
                </a:lnTo>
                <a:lnTo>
                  <a:pt x="564" y="1204"/>
                </a:lnTo>
                <a:lnTo>
                  <a:pt x="598" y="1212"/>
                </a:lnTo>
                <a:lnTo>
                  <a:pt x="675" y="1221"/>
                </a:lnTo>
                <a:lnTo>
                  <a:pt x="763" y="1240"/>
                </a:lnTo>
                <a:lnTo>
                  <a:pt x="843" y="1260"/>
                </a:lnTo>
                <a:lnTo>
                  <a:pt x="898" y="1286"/>
                </a:lnTo>
                <a:lnTo>
                  <a:pt x="931" y="1305"/>
                </a:lnTo>
                <a:lnTo>
                  <a:pt x="963" y="1320"/>
                </a:lnTo>
                <a:lnTo>
                  <a:pt x="987" y="1324"/>
                </a:lnTo>
                <a:lnTo>
                  <a:pt x="1008" y="1332"/>
                </a:lnTo>
                <a:lnTo>
                  <a:pt x="1030" y="1332"/>
                </a:lnTo>
                <a:lnTo>
                  <a:pt x="1073" y="1322"/>
                </a:lnTo>
                <a:lnTo>
                  <a:pt x="1107" y="1315"/>
                </a:lnTo>
                <a:lnTo>
                  <a:pt x="1140" y="1308"/>
                </a:lnTo>
                <a:lnTo>
                  <a:pt x="1207" y="1303"/>
                </a:lnTo>
                <a:lnTo>
                  <a:pt x="1272" y="1296"/>
                </a:lnTo>
                <a:lnTo>
                  <a:pt x="1361" y="1288"/>
                </a:lnTo>
                <a:lnTo>
                  <a:pt x="1474" y="1286"/>
                </a:lnTo>
                <a:lnTo>
                  <a:pt x="1606" y="1286"/>
                </a:lnTo>
                <a:lnTo>
                  <a:pt x="1771" y="1288"/>
                </a:lnTo>
                <a:lnTo>
                  <a:pt x="1793" y="1296"/>
                </a:lnTo>
                <a:lnTo>
                  <a:pt x="1829" y="1305"/>
                </a:lnTo>
                <a:lnTo>
                  <a:pt x="1848" y="1315"/>
                </a:lnTo>
                <a:lnTo>
                  <a:pt x="1882" y="1322"/>
                </a:lnTo>
                <a:lnTo>
                  <a:pt x="1949" y="1320"/>
                </a:lnTo>
                <a:lnTo>
                  <a:pt x="2026" y="1312"/>
                </a:lnTo>
                <a:lnTo>
                  <a:pt x="2093" y="1305"/>
                </a:lnTo>
                <a:lnTo>
                  <a:pt x="2160" y="1288"/>
                </a:lnTo>
                <a:lnTo>
                  <a:pt x="2194" y="1267"/>
                </a:lnTo>
                <a:lnTo>
                  <a:pt x="2227" y="1248"/>
                </a:lnTo>
                <a:lnTo>
                  <a:pt x="2259" y="1221"/>
                </a:lnTo>
                <a:lnTo>
                  <a:pt x="2283" y="1209"/>
                </a:lnTo>
                <a:lnTo>
                  <a:pt x="2292" y="1188"/>
                </a:lnTo>
                <a:lnTo>
                  <a:pt x="2292" y="1176"/>
                </a:lnTo>
                <a:lnTo>
                  <a:pt x="2304" y="1161"/>
                </a:lnTo>
                <a:lnTo>
                  <a:pt x="2316" y="1144"/>
                </a:lnTo>
                <a:lnTo>
                  <a:pt x="2316" y="1132"/>
                </a:lnTo>
                <a:lnTo>
                  <a:pt x="2326" y="1113"/>
                </a:lnTo>
                <a:lnTo>
                  <a:pt x="2326" y="1089"/>
                </a:lnTo>
                <a:lnTo>
                  <a:pt x="2338" y="1070"/>
                </a:lnTo>
                <a:lnTo>
                  <a:pt x="2347" y="1051"/>
                </a:lnTo>
                <a:lnTo>
                  <a:pt x="2359" y="1005"/>
                </a:lnTo>
                <a:lnTo>
                  <a:pt x="2371" y="967"/>
                </a:lnTo>
                <a:lnTo>
                  <a:pt x="2381" y="928"/>
                </a:lnTo>
                <a:lnTo>
                  <a:pt x="2403" y="890"/>
                </a:lnTo>
                <a:lnTo>
                  <a:pt x="2403" y="873"/>
                </a:lnTo>
                <a:lnTo>
                  <a:pt x="2415" y="854"/>
                </a:lnTo>
                <a:lnTo>
                  <a:pt x="2415" y="837"/>
                </a:lnTo>
                <a:lnTo>
                  <a:pt x="2427" y="818"/>
                </a:lnTo>
                <a:lnTo>
                  <a:pt x="2448" y="789"/>
                </a:lnTo>
                <a:lnTo>
                  <a:pt x="2470" y="760"/>
                </a:lnTo>
                <a:lnTo>
                  <a:pt x="2482" y="674"/>
                </a:lnTo>
                <a:lnTo>
                  <a:pt x="2482" y="496"/>
                </a:lnTo>
                <a:lnTo>
                  <a:pt x="2503" y="408"/>
                </a:lnTo>
                <a:lnTo>
                  <a:pt x="2503" y="244"/>
                </a:lnTo>
                <a:lnTo>
                  <a:pt x="2482" y="201"/>
                </a:lnTo>
                <a:lnTo>
                  <a:pt x="2470" y="187"/>
                </a:lnTo>
                <a:lnTo>
                  <a:pt x="2460" y="180"/>
                </a:lnTo>
                <a:lnTo>
                  <a:pt x="2436" y="177"/>
                </a:lnTo>
                <a:lnTo>
                  <a:pt x="2427" y="170"/>
                </a:lnTo>
                <a:lnTo>
                  <a:pt x="2359" y="134"/>
                </a:lnTo>
                <a:lnTo>
                  <a:pt x="2304" y="100"/>
                </a:lnTo>
                <a:lnTo>
                  <a:pt x="2283" y="86"/>
                </a:lnTo>
                <a:lnTo>
                  <a:pt x="2259" y="76"/>
                </a:lnTo>
                <a:lnTo>
                  <a:pt x="2249" y="64"/>
                </a:lnTo>
                <a:lnTo>
                  <a:pt x="2237" y="62"/>
                </a:lnTo>
                <a:lnTo>
                  <a:pt x="2227" y="45"/>
                </a:lnTo>
                <a:lnTo>
                  <a:pt x="2215" y="36"/>
                </a:lnTo>
                <a:lnTo>
                  <a:pt x="2203" y="19"/>
                </a:lnTo>
                <a:lnTo>
                  <a:pt x="2170" y="9"/>
                </a:lnTo>
                <a:lnTo>
                  <a:pt x="2139" y="0"/>
                </a:lnTo>
                <a:lnTo>
                  <a:pt x="1983" y="2"/>
                </a:lnTo>
                <a:lnTo>
                  <a:pt x="1906" y="2"/>
                </a:lnTo>
                <a:lnTo>
                  <a:pt x="1829" y="9"/>
                </a:lnTo>
                <a:lnTo>
                  <a:pt x="1805" y="16"/>
                </a:lnTo>
                <a:lnTo>
                  <a:pt x="1771" y="26"/>
                </a:lnTo>
                <a:lnTo>
                  <a:pt x="1750" y="38"/>
                </a:lnTo>
                <a:lnTo>
                  <a:pt x="1740" y="40"/>
                </a:lnTo>
                <a:lnTo>
                  <a:pt x="1683" y="36"/>
                </a:lnTo>
                <a:lnTo>
                  <a:pt x="1639" y="28"/>
                </a:lnTo>
                <a:lnTo>
                  <a:pt x="1618" y="24"/>
                </a:lnTo>
                <a:lnTo>
                  <a:pt x="1594" y="16"/>
                </a:lnTo>
                <a:lnTo>
                  <a:pt x="1572" y="16"/>
                </a:lnTo>
                <a:lnTo>
                  <a:pt x="1572" y="26"/>
                </a:lnTo>
                <a:lnTo>
                  <a:pt x="1551" y="40"/>
                </a:lnTo>
              </a:path>
            </a:pathLst>
          </a:custGeom>
          <a:noFill/>
          <a:ln w="6350">
            <a:solidFill>
              <a:srgbClr val="9898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11269" name="Group 324"/>
          <p:cNvGrpSpPr>
            <a:grpSpLocks/>
          </p:cNvGrpSpPr>
          <p:nvPr/>
        </p:nvGrpSpPr>
        <p:grpSpPr bwMode="auto">
          <a:xfrm>
            <a:off x="3611563" y="509588"/>
            <a:ext cx="2343150" cy="1114425"/>
            <a:chOff x="3992" y="1158"/>
            <a:chExt cx="1001" cy="532"/>
          </a:xfrm>
        </p:grpSpPr>
        <p:sp>
          <p:nvSpPr>
            <p:cNvPr id="11369" name="Freeform 6"/>
            <p:cNvSpPr>
              <a:spLocks/>
            </p:cNvSpPr>
            <p:nvPr/>
          </p:nvSpPr>
          <p:spPr bwMode="auto">
            <a:xfrm>
              <a:off x="3992" y="1158"/>
              <a:ext cx="1001" cy="532"/>
            </a:xfrm>
            <a:custGeom>
              <a:avLst/>
              <a:gdLst>
                <a:gd name="T0" fmla="*/ 0 w 2503"/>
                <a:gd name="T1" fmla="*/ 0 h 1332"/>
                <a:gd name="T2" fmla="*/ 0 w 2503"/>
                <a:gd name="T3" fmla="*/ 0 h 1332"/>
                <a:gd name="T4" fmla="*/ 0 w 2503"/>
                <a:gd name="T5" fmla="*/ 0 h 1332"/>
                <a:gd name="T6" fmla="*/ 0 w 2503"/>
                <a:gd name="T7" fmla="*/ 0 h 1332"/>
                <a:gd name="T8" fmla="*/ 0 w 2503"/>
                <a:gd name="T9" fmla="*/ 0 h 1332"/>
                <a:gd name="T10" fmla="*/ 0 w 2503"/>
                <a:gd name="T11" fmla="*/ 0 h 1332"/>
                <a:gd name="T12" fmla="*/ 0 w 2503"/>
                <a:gd name="T13" fmla="*/ 0 h 1332"/>
                <a:gd name="T14" fmla="*/ 0 w 2503"/>
                <a:gd name="T15" fmla="*/ 0 h 1332"/>
                <a:gd name="T16" fmla="*/ 0 w 2503"/>
                <a:gd name="T17" fmla="*/ 0 h 1332"/>
                <a:gd name="T18" fmla="*/ 0 w 2503"/>
                <a:gd name="T19" fmla="*/ 0 h 1332"/>
                <a:gd name="T20" fmla="*/ 0 w 2503"/>
                <a:gd name="T21" fmla="*/ 0 h 1332"/>
                <a:gd name="T22" fmla="*/ 0 w 2503"/>
                <a:gd name="T23" fmla="*/ 0 h 133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03" h="1332">
                  <a:moveTo>
                    <a:pt x="2164" y="1286"/>
                  </a:moveTo>
                  <a:lnTo>
                    <a:pt x="1606" y="1286"/>
                  </a:lnTo>
                  <a:lnTo>
                    <a:pt x="1771" y="1288"/>
                  </a:lnTo>
                  <a:lnTo>
                    <a:pt x="1793" y="1296"/>
                  </a:lnTo>
                  <a:lnTo>
                    <a:pt x="1829" y="1305"/>
                  </a:lnTo>
                  <a:lnTo>
                    <a:pt x="1848" y="1315"/>
                  </a:lnTo>
                  <a:lnTo>
                    <a:pt x="1882" y="1322"/>
                  </a:lnTo>
                  <a:lnTo>
                    <a:pt x="1949" y="1320"/>
                  </a:lnTo>
                  <a:lnTo>
                    <a:pt x="2026" y="1312"/>
                  </a:lnTo>
                  <a:lnTo>
                    <a:pt x="2093" y="1305"/>
                  </a:lnTo>
                  <a:lnTo>
                    <a:pt x="2160" y="1288"/>
                  </a:lnTo>
                  <a:lnTo>
                    <a:pt x="2164" y="128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0" name="Freeform 7"/>
            <p:cNvSpPr>
              <a:spLocks/>
            </p:cNvSpPr>
            <p:nvPr/>
          </p:nvSpPr>
          <p:spPr bwMode="auto">
            <a:xfrm>
              <a:off x="3992" y="1158"/>
              <a:ext cx="1001" cy="532"/>
            </a:xfrm>
            <a:custGeom>
              <a:avLst/>
              <a:gdLst>
                <a:gd name="T0" fmla="*/ 0 w 2503"/>
                <a:gd name="T1" fmla="*/ 0 h 1332"/>
                <a:gd name="T2" fmla="*/ 0 w 2503"/>
                <a:gd name="T3" fmla="*/ 0 h 1332"/>
                <a:gd name="T4" fmla="*/ 0 w 2503"/>
                <a:gd name="T5" fmla="*/ 0 h 1332"/>
                <a:gd name="T6" fmla="*/ 0 w 2503"/>
                <a:gd name="T7" fmla="*/ 0 h 1332"/>
                <a:gd name="T8" fmla="*/ 0 w 2503"/>
                <a:gd name="T9" fmla="*/ 0 h 1332"/>
                <a:gd name="T10" fmla="*/ 0 w 2503"/>
                <a:gd name="T11" fmla="*/ 0 h 1332"/>
                <a:gd name="T12" fmla="*/ 0 w 2503"/>
                <a:gd name="T13" fmla="*/ 0 h 1332"/>
                <a:gd name="T14" fmla="*/ 0 w 2503"/>
                <a:gd name="T15" fmla="*/ 0 h 1332"/>
                <a:gd name="T16" fmla="*/ 0 w 2503"/>
                <a:gd name="T17" fmla="*/ 0 h 133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03" h="1332">
                  <a:moveTo>
                    <a:pt x="1594" y="16"/>
                  </a:moveTo>
                  <a:lnTo>
                    <a:pt x="1572" y="16"/>
                  </a:lnTo>
                  <a:lnTo>
                    <a:pt x="1572" y="26"/>
                  </a:lnTo>
                  <a:lnTo>
                    <a:pt x="1551" y="40"/>
                  </a:lnTo>
                  <a:lnTo>
                    <a:pt x="1740" y="40"/>
                  </a:lnTo>
                  <a:lnTo>
                    <a:pt x="1683" y="36"/>
                  </a:lnTo>
                  <a:lnTo>
                    <a:pt x="1639" y="28"/>
                  </a:lnTo>
                  <a:lnTo>
                    <a:pt x="1618" y="24"/>
                  </a:lnTo>
                  <a:lnTo>
                    <a:pt x="1594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1" name="Freeform 8"/>
            <p:cNvSpPr>
              <a:spLocks/>
            </p:cNvSpPr>
            <p:nvPr/>
          </p:nvSpPr>
          <p:spPr bwMode="auto">
            <a:xfrm>
              <a:off x="3992" y="1158"/>
              <a:ext cx="1001" cy="532"/>
            </a:xfrm>
            <a:custGeom>
              <a:avLst/>
              <a:gdLst>
                <a:gd name="T0" fmla="*/ 0 w 2503"/>
                <a:gd name="T1" fmla="*/ 0 h 1332"/>
                <a:gd name="T2" fmla="*/ 0 w 2503"/>
                <a:gd name="T3" fmla="*/ 0 h 1332"/>
                <a:gd name="T4" fmla="*/ 0 w 2503"/>
                <a:gd name="T5" fmla="*/ 0 h 1332"/>
                <a:gd name="T6" fmla="*/ 0 w 2503"/>
                <a:gd name="T7" fmla="*/ 0 h 1332"/>
                <a:gd name="T8" fmla="*/ 0 w 2503"/>
                <a:gd name="T9" fmla="*/ 0 h 1332"/>
                <a:gd name="T10" fmla="*/ 0 w 2503"/>
                <a:gd name="T11" fmla="*/ 0 h 1332"/>
                <a:gd name="T12" fmla="*/ 0 w 2503"/>
                <a:gd name="T13" fmla="*/ 0 h 1332"/>
                <a:gd name="T14" fmla="*/ 0 w 2503"/>
                <a:gd name="T15" fmla="*/ 0 h 1332"/>
                <a:gd name="T16" fmla="*/ 0 w 2503"/>
                <a:gd name="T17" fmla="*/ 0 h 1332"/>
                <a:gd name="T18" fmla="*/ 0 w 2503"/>
                <a:gd name="T19" fmla="*/ 0 h 1332"/>
                <a:gd name="T20" fmla="*/ 0 w 2503"/>
                <a:gd name="T21" fmla="*/ 0 h 1332"/>
                <a:gd name="T22" fmla="*/ 0 w 2503"/>
                <a:gd name="T23" fmla="*/ 0 h 1332"/>
                <a:gd name="T24" fmla="*/ 0 w 2503"/>
                <a:gd name="T25" fmla="*/ 0 h 13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503" h="1332">
                  <a:moveTo>
                    <a:pt x="2139" y="0"/>
                  </a:moveTo>
                  <a:lnTo>
                    <a:pt x="1983" y="2"/>
                  </a:lnTo>
                  <a:lnTo>
                    <a:pt x="1906" y="2"/>
                  </a:lnTo>
                  <a:lnTo>
                    <a:pt x="1829" y="9"/>
                  </a:lnTo>
                  <a:lnTo>
                    <a:pt x="1805" y="16"/>
                  </a:lnTo>
                  <a:lnTo>
                    <a:pt x="1771" y="26"/>
                  </a:lnTo>
                  <a:lnTo>
                    <a:pt x="1750" y="38"/>
                  </a:lnTo>
                  <a:lnTo>
                    <a:pt x="1740" y="40"/>
                  </a:lnTo>
                  <a:lnTo>
                    <a:pt x="2221" y="40"/>
                  </a:lnTo>
                  <a:lnTo>
                    <a:pt x="2215" y="36"/>
                  </a:lnTo>
                  <a:lnTo>
                    <a:pt x="2203" y="19"/>
                  </a:lnTo>
                  <a:lnTo>
                    <a:pt x="2170" y="9"/>
                  </a:lnTo>
                  <a:lnTo>
                    <a:pt x="213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2" name="Freeform 10"/>
            <p:cNvSpPr>
              <a:spLocks/>
            </p:cNvSpPr>
            <p:nvPr/>
          </p:nvSpPr>
          <p:spPr bwMode="auto">
            <a:xfrm>
              <a:off x="4777" y="1322"/>
              <a:ext cx="90" cy="0"/>
            </a:xfrm>
            <a:custGeom>
              <a:avLst/>
              <a:gdLst>
                <a:gd name="T0" fmla="*/ 0 w 226"/>
                <a:gd name="T1" fmla="*/ 0 w 226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226">
                  <a:moveTo>
                    <a:pt x="0" y="0"/>
                  </a:moveTo>
                  <a:lnTo>
                    <a:pt x="226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3" name="Freeform 11"/>
            <p:cNvSpPr>
              <a:spLocks/>
            </p:cNvSpPr>
            <p:nvPr/>
          </p:nvSpPr>
          <p:spPr bwMode="auto">
            <a:xfrm>
              <a:off x="4428" y="1322"/>
              <a:ext cx="73" cy="0"/>
            </a:xfrm>
            <a:custGeom>
              <a:avLst/>
              <a:gdLst>
                <a:gd name="T0" fmla="*/ 0 w 182"/>
                <a:gd name="T1" fmla="*/ 0 w 182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182">
                  <a:moveTo>
                    <a:pt x="0" y="0"/>
                  </a:moveTo>
                  <a:lnTo>
                    <a:pt x="182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4" name="Freeform 12"/>
            <p:cNvSpPr>
              <a:spLocks/>
            </p:cNvSpPr>
            <p:nvPr/>
          </p:nvSpPr>
          <p:spPr bwMode="auto">
            <a:xfrm>
              <a:off x="4777" y="1510"/>
              <a:ext cx="90" cy="0"/>
            </a:xfrm>
            <a:custGeom>
              <a:avLst/>
              <a:gdLst>
                <a:gd name="T0" fmla="*/ 0 w 226"/>
                <a:gd name="T1" fmla="*/ 0 w 226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226">
                  <a:moveTo>
                    <a:pt x="0" y="0"/>
                  </a:moveTo>
                  <a:lnTo>
                    <a:pt x="226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5" name="Freeform 13"/>
            <p:cNvSpPr>
              <a:spLocks/>
            </p:cNvSpPr>
            <p:nvPr/>
          </p:nvSpPr>
          <p:spPr bwMode="auto">
            <a:xfrm>
              <a:off x="4428" y="1510"/>
              <a:ext cx="73" cy="0"/>
            </a:xfrm>
            <a:custGeom>
              <a:avLst/>
              <a:gdLst>
                <a:gd name="T0" fmla="*/ 0 w 182"/>
                <a:gd name="T1" fmla="*/ 0 w 182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182">
                  <a:moveTo>
                    <a:pt x="0" y="0"/>
                  </a:moveTo>
                  <a:lnTo>
                    <a:pt x="182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6" name="Freeform 14"/>
            <p:cNvSpPr>
              <a:spLocks/>
            </p:cNvSpPr>
            <p:nvPr/>
          </p:nvSpPr>
          <p:spPr bwMode="auto">
            <a:xfrm>
              <a:off x="4501" y="1216"/>
              <a:ext cx="276" cy="399"/>
            </a:xfrm>
            <a:custGeom>
              <a:avLst/>
              <a:gdLst>
                <a:gd name="T0" fmla="*/ 0 w 691"/>
                <a:gd name="T1" fmla="*/ 0 h 998"/>
                <a:gd name="T2" fmla="*/ 0 w 691"/>
                <a:gd name="T3" fmla="*/ 0 h 998"/>
                <a:gd name="T4" fmla="*/ 0 w 691"/>
                <a:gd name="T5" fmla="*/ 0 h 998"/>
                <a:gd name="T6" fmla="*/ 0 w 691"/>
                <a:gd name="T7" fmla="*/ 0 h 998"/>
                <a:gd name="T8" fmla="*/ 0 w 691"/>
                <a:gd name="T9" fmla="*/ 0 h 9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1" h="998">
                  <a:moveTo>
                    <a:pt x="0" y="998"/>
                  </a:moveTo>
                  <a:lnTo>
                    <a:pt x="691" y="998"/>
                  </a:lnTo>
                  <a:lnTo>
                    <a:pt x="691" y="0"/>
                  </a:lnTo>
                  <a:lnTo>
                    <a:pt x="0" y="0"/>
                  </a:lnTo>
                  <a:lnTo>
                    <a:pt x="0" y="99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7" name="Freeform 15"/>
            <p:cNvSpPr>
              <a:spLocks/>
            </p:cNvSpPr>
            <p:nvPr/>
          </p:nvSpPr>
          <p:spPr bwMode="auto">
            <a:xfrm>
              <a:off x="4501" y="1216"/>
              <a:ext cx="276" cy="399"/>
            </a:xfrm>
            <a:custGeom>
              <a:avLst/>
              <a:gdLst>
                <a:gd name="T0" fmla="*/ 0 w 691"/>
                <a:gd name="T1" fmla="*/ 0 h 998"/>
                <a:gd name="T2" fmla="*/ 0 w 691"/>
                <a:gd name="T3" fmla="*/ 0 h 998"/>
                <a:gd name="T4" fmla="*/ 0 w 691"/>
                <a:gd name="T5" fmla="*/ 0 h 998"/>
                <a:gd name="T6" fmla="*/ 0 w 691"/>
                <a:gd name="T7" fmla="*/ 0 h 998"/>
                <a:gd name="T8" fmla="*/ 0 w 691"/>
                <a:gd name="T9" fmla="*/ 0 h 9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1" h="998">
                  <a:moveTo>
                    <a:pt x="0" y="998"/>
                  </a:moveTo>
                  <a:lnTo>
                    <a:pt x="691" y="998"/>
                  </a:lnTo>
                  <a:lnTo>
                    <a:pt x="691" y="0"/>
                  </a:lnTo>
                  <a:lnTo>
                    <a:pt x="0" y="0"/>
                  </a:lnTo>
                  <a:lnTo>
                    <a:pt x="0" y="998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8" name="Freeform 16"/>
            <p:cNvSpPr>
              <a:spLocks/>
            </p:cNvSpPr>
            <p:nvPr/>
          </p:nvSpPr>
          <p:spPr bwMode="auto">
            <a:xfrm>
              <a:off x="4719" y="1466"/>
              <a:ext cx="40" cy="0"/>
            </a:xfrm>
            <a:custGeom>
              <a:avLst/>
              <a:gdLst>
                <a:gd name="T0" fmla="*/ 0 w 98"/>
                <a:gd name="T1" fmla="*/ 0 w 98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98">
                  <a:moveTo>
                    <a:pt x="0" y="0"/>
                  </a:moveTo>
                  <a:lnTo>
                    <a:pt x="99" y="0"/>
                  </a:ln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9" name="Freeform 17"/>
            <p:cNvSpPr>
              <a:spLocks/>
            </p:cNvSpPr>
            <p:nvPr/>
          </p:nvSpPr>
          <p:spPr bwMode="auto">
            <a:xfrm>
              <a:off x="4780" y="1494"/>
              <a:ext cx="31" cy="31"/>
            </a:xfrm>
            <a:custGeom>
              <a:avLst/>
              <a:gdLst>
                <a:gd name="T0" fmla="*/ 0 w 77"/>
                <a:gd name="T1" fmla="*/ 0 h 78"/>
                <a:gd name="T2" fmla="*/ 0 w 77"/>
                <a:gd name="T3" fmla="*/ 0 h 78"/>
                <a:gd name="T4" fmla="*/ 0 w 77"/>
                <a:gd name="T5" fmla="*/ 0 h 78"/>
                <a:gd name="T6" fmla="*/ 0 w 77"/>
                <a:gd name="T7" fmla="*/ 0 h 78"/>
                <a:gd name="T8" fmla="*/ 0 w 77"/>
                <a:gd name="T9" fmla="*/ 0 h 78"/>
                <a:gd name="T10" fmla="*/ 0 w 77"/>
                <a:gd name="T11" fmla="*/ 0 h 78"/>
                <a:gd name="T12" fmla="*/ 0 w 77"/>
                <a:gd name="T13" fmla="*/ 0 h 78"/>
                <a:gd name="T14" fmla="*/ 0 w 77"/>
                <a:gd name="T15" fmla="*/ 0 h 78"/>
                <a:gd name="T16" fmla="*/ 0 w 77"/>
                <a:gd name="T17" fmla="*/ 0 h 78"/>
                <a:gd name="T18" fmla="*/ 0 w 77"/>
                <a:gd name="T19" fmla="*/ 0 h 78"/>
                <a:gd name="T20" fmla="*/ 0 w 77"/>
                <a:gd name="T21" fmla="*/ 0 h 78"/>
                <a:gd name="T22" fmla="*/ 0 w 77"/>
                <a:gd name="T23" fmla="*/ 0 h 78"/>
                <a:gd name="T24" fmla="*/ 0 w 77"/>
                <a:gd name="T25" fmla="*/ 0 h 7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7" h="78">
                  <a:moveTo>
                    <a:pt x="38" y="0"/>
                  </a:moveTo>
                  <a:lnTo>
                    <a:pt x="16" y="5"/>
                  </a:lnTo>
                  <a:lnTo>
                    <a:pt x="0" y="20"/>
                  </a:lnTo>
                  <a:lnTo>
                    <a:pt x="1" y="47"/>
                  </a:lnTo>
                  <a:lnTo>
                    <a:pt x="8" y="67"/>
                  </a:lnTo>
                  <a:lnTo>
                    <a:pt x="22" y="78"/>
                  </a:lnTo>
                  <a:lnTo>
                    <a:pt x="49" y="76"/>
                  </a:lnTo>
                  <a:lnTo>
                    <a:pt x="68" y="66"/>
                  </a:lnTo>
                  <a:lnTo>
                    <a:pt x="77" y="51"/>
                  </a:lnTo>
                  <a:lnTo>
                    <a:pt x="74" y="25"/>
                  </a:lnTo>
                  <a:lnTo>
                    <a:pt x="62" y="8"/>
                  </a:lnTo>
                  <a:lnTo>
                    <a:pt x="44" y="0"/>
                  </a:lnTo>
                  <a:lnTo>
                    <a:pt x="3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0" name="Freeform 18"/>
            <p:cNvSpPr>
              <a:spLocks/>
            </p:cNvSpPr>
            <p:nvPr/>
          </p:nvSpPr>
          <p:spPr bwMode="auto">
            <a:xfrm>
              <a:off x="4780" y="1494"/>
              <a:ext cx="31" cy="31"/>
            </a:xfrm>
            <a:custGeom>
              <a:avLst/>
              <a:gdLst>
                <a:gd name="T0" fmla="*/ 0 w 77"/>
                <a:gd name="T1" fmla="*/ 0 h 78"/>
                <a:gd name="T2" fmla="*/ 0 w 77"/>
                <a:gd name="T3" fmla="*/ 0 h 78"/>
                <a:gd name="T4" fmla="*/ 0 w 77"/>
                <a:gd name="T5" fmla="*/ 0 h 78"/>
                <a:gd name="T6" fmla="*/ 0 w 77"/>
                <a:gd name="T7" fmla="*/ 0 h 78"/>
                <a:gd name="T8" fmla="*/ 0 w 77"/>
                <a:gd name="T9" fmla="*/ 0 h 78"/>
                <a:gd name="T10" fmla="*/ 0 w 77"/>
                <a:gd name="T11" fmla="*/ 0 h 78"/>
                <a:gd name="T12" fmla="*/ 0 w 77"/>
                <a:gd name="T13" fmla="*/ 0 h 78"/>
                <a:gd name="T14" fmla="*/ 0 w 77"/>
                <a:gd name="T15" fmla="*/ 0 h 78"/>
                <a:gd name="T16" fmla="*/ 0 w 77"/>
                <a:gd name="T17" fmla="*/ 0 h 78"/>
                <a:gd name="T18" fmla="*/ 0 w 77"/>
                <a:gd name="T19" fmla="*/ 0 h 78"/>
                <a:gd name="T20" fmla="*/ 0 w 77"/>
                <a:gd name="T21" fmla="*/ 0 h 78"/>
                <a:gd name="T22" fmla="*/ 0 w 77"/>
                <a:gd name="T23" fmla="*/ 0 h 78"/>
                <a:gd name="T24" fmla="*/ 0 w 77"/>
                <a:gd name="T25" fmla="*/ 0 h 7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7" h="78">
                  <a:moveTo>
                    <a:pt x="38" y="0"/>
                  </a:moveTo>
                  <a:lnTo>
                    <a:pt x="16" y="5"/>
                  </a:lnTo>
                  <a:lnTo>
                    <a:pt x="0" y="20"/>
                  </a:lnTo>
                  <a:lnTo>
                    <a:pt x="1" y="47"/>
                  </a:lnTo>
                  <a:lnTo>
                    <a:pt x="8" y="67"/>
                  </a:lnTo>
                  <a:lnTo>
                    <a:pt x="22" y="78"/>
                  </a:lnTo>
                  <a:lnTo>
                    <a:pt x="49" y="76"/>
                  </a:lnTo>
                  <a:lnTo>
                    <a:pt x="68" y="66"/>
                  </a:lnTo>
                  <a:lnTo>
                    <a:pt x="77" y="51"/>
                  </a:lnTo>
                  <a:lnTo>
                    <a:pt x="74" y="25"/>
                  </a:lnTo>
                  <a:lnTo>
                    <a:pt x="62" y="8"/>
                  </a:lnTo>
                  <a:lnTo>
                    <a:pt x="44" y="0"/>
                  </a:lnTo>
                  <a:lnTo>
                    <a:pt x="38" y="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1" name="Freeform 19"/>
            <p:cNvSpPr>
              <a:spLocks/>
            </p:cNvSpPr>
            <p:nvPr/>
          </p:nvSpPr>
          <p:spPr bwMode="auto">
            <a:xfrm>
              <a:off x="4509" y="1487"/>
              <a:ext cx="42" cy="61"/>
            </a:xfrm>
            <a:custGeom>
              <a:avLst/>
              <a:gdLst>
                <a:gd name="T0" fmla="*/ 0 w 103"/>
                <a:gd name="T1" fmla="*/ 0 h 154"/>
                <a:gd name="T2" fmla="*/ 0 w 103"/>
                <a:gd name="T3" fmla="*/ 0 h 154"/>
                <a:gd name="T4" fmla="*/ 0 w 103"/>
                <a:gd name="T5" fmla="*/ 0 h 154"/>
                <a:gd name="T6" fmla="*/ 0 w 103"/>
                <a:gd name="T7" fmla="*/ 0 h 15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54">
                  <a:moveTo>
                    <a:pt x="0" y="0"/>
                  </a:moveTo>
                  <a:lnTo>
                    <a:pt x="0" y="153"/>
                  </a:lnTo>
                  <a:lnTo>
                    <a:pt x="103" y="77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2" name="Freeform 20"/>
            <p:cNvSpPr>
              <a:spLocks/>
            </p:cNvSpPr>
            <p:nvPr/>
          </p:nvSpPr>
          <p:spPr bwMode="auto">
            <a:xfrm>
              <a:off x="4509" y="1487"/>
              <a:ext cx="42" cy="61"/>
            </a:xfrm>
            <a:custGeom>
              <a:avLst/>
              <a:gdLst>
                <a:gd name="T0" fmla="*/ 0 w 103"/>
                <a:gd name="T1" fmla="*/ 0 h 154"/>
                <a:gd name="T2" fmla="*/ 0 w 103"/>
                <a:gd name="T3" fmla="*/ 0 h 154"/>
                <a:gd name="T4" fmla="*/ 0 w 103"/>
                <a:gd name="T5" fmla="*/ 0 h 154"/>
                <a:gd name="T6" fmla="*/ 0 w 103"/>
                <a:gd name="T7" fmla="*/ 0 h 15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54">
                  <a:moveTo>
                    <a:pt x="103" y="77"/>
                  </a:moveTo>
                  <a:lnTo>
                    <a:pt x="0" y="0"/>
                  </a:lnTo>
                  <a:lnTo>
                    <a:pt x="0" y="153"/>
                  </a:lnTo>
                  <a:lnTo>
                    <a:pt x="103" y="77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3" name="Freeform 21"/>
            <p:cNvSpPr>
              <a:spLocks/>
            </p:cNvSpPr>
            <p:nvPr/>
          </p:nvSpPr>
          <p:spPr bwMode="auto">
            <a:xfrm>
              <a:off x="4332" y="1473"/>
              <a:ext cx="68" cy="77"/>
            </a:xfrm>
            <a:custGeom>
              <a:avLst/>
              <a:gdLst>
                <a:gd name="T0" fmla="*/ 0 w 170"/>
                <a:gd name="T1" fmla="*/ 0 h 192"/>
                <a:gd name="T2" fmla="*/ 0 w 170"/>
                <a:gd name="T3" fmla="*/ 0 h 192"/>
                <a:gd name="T4" fmla="*/ 0 w 170"/>
                <a:gd name="T5" fmla="*/ 0 h 192"/>
                <a:gd name="T6" fmla="*/ 0 w 170"/>
                <a:gd name="T7" fmla="*/ 0 h 19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192">
                  <a:moveTo>
                    <a:pt x="0" y="192"/>
                  </a:moveTo>
                  <a:lnTo>
                    <a:pt x="81" y="192"/>
                  </a:lnTo>
                  <a:lnTo>
                    <a:pt x="81" y="0"/>
                  </a:lnTo>
                  <a:lnTo>
                    <a:pt x="170" y="0"/>
                  </a:ln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4" name="Freeform 22"/>
            <p:cNvSpPr>
              <a:spLocks/>
            </p:cNvSpPr>
            <p:nvPr/>
          </p:nvSpPr>
          <p:spPr bwMode="auto">
            <a:xfrm>
              <a:off x="4353" y="1486"/>
              <a:ext cx="22" cy="35"/>
            </a:xfrm>
            <a:custGeom>
              <a:avLst/>
              <a:gdLst>
                <a:gd name="T0" fmla="*/ 0 w 55"/>
                <a:gd name="T1" fmla="*/ 0 h 89"/>
                <a:gd name="T2" fmla="*/ 0 w 55"/>
                <a:gd name="T3" fmla="*/ 0 h 89"/>
                <a:gd name="T4" fmla="*/ 0 w 55"/>
                <a:gd name="T5" fmla="*/ 0 h 89"/>
                <a:gd name="T6" fmla="*/ 0 w 55"/>
                <a:gd name="T7" fmla="*/ 0 h 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89">
                  <a:moveTo>
                    <a:pt x="26" y="0"/>
                  </a:moveTo>
                  <a:lnTo>
                    <a:pt x="0" y="89"/>
                  </a:lnTo>
                  <a:lnTo>
                    <a:pt x="55" y="89"/>
                  </a:lnTo>
                  <a:lnTo>
                    <a:pt x="26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5" name="Freeform 23"/>
            <p:cNvSpPr>
              <a:spLocks/>
            </p:cNvSpPr>
            <p:nvPr/>
          </p:nvSpPr>
          <p:spPr bwMode="auto">
            <a:xfrm>
              <a:off x="4353" y="1486"/>
              <a:ext cx="22" cy="35"/>
            </a:xfrm>
            <a:custGeom>
              <a:avLst/>
              <a:gdLst>
                <a:gd name="T0" fmla="*/ 0 w 55"/>
                <a:gd name="T1" fmla="*/ 0 h 89"/>
                <a:gd name="T2" fmla="*/ 0 w 55"/>
                <a:gd name="T3" fmla="*/ 0 h 89"/>
                <a:gd name="T4" fmla="*/ 0 w 55"/>
                <a:gd name="T5" fmla="*/ 0 h 89"/>
                <a:gd name="T6" fmla="*/ 0 w 55"/>
                <a:gd name="T7" fmla="*/ 0 h 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89">
                  <a:moveTo>
                    <a:pt x="26" y="0"/>
                  </a:moveTo>
                  <a:lnTo>
                    <a:pt x="0" y="89"/>
                  </a:lnTo>
                  <a:lnTo>
                    <a:pt x="55" y="89"/>
                  </a:lnTo>
                  <a:lnTo>
                    <a:pt x="26" y="0"/>
                  </a:lnTo>
                  <a:close/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pic>
        <p:nvPicPr>
          <p:cNvPr id="11270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4735513"/>
            <a:ext cx="564515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Freeform 25"/>
          <p:cNvSpPr>
            <a:spLocks/>
          </p:cNvSpPr>
          <p:nvPr/>
        </p:nvSpPr>
        <p:spPr bwMode="auto">
          <a:xfrm>
            <a:off x="2075675" y="5922963"/>
            <a:ext cx="209550" cy="268288"/>
          </a:xfrm>
          <a:custGeom>
            <a:avLst/>
            <a:gdLst>
              <a:gd name="T0" fmla="*/ 2147483647 w 331"/>
              <a:gd name="T1" fmla="*/ 2147483647 h 422"/>
              <a:gd name="T2" fmla="*/ 2147483647 w 331"/>
              <a:gd name="T3" fmla="*/ 2147483647 h 422"/>
              <a:gd name="T4" fmla="*/ 2147483647 w 331"/>
              <a:gd name="T5" fmla="*/ 2147483647 h 422"/>
              <a:gd name="T6" fmla="*/ 2147483647 w 331"/>
              <a:gd name="T7" fmla="*/ 2147483647 h 422"/>
              <a:gd name="T8" fmla="*/ 2147483647 w 331"/>
              <a:gd name="T9" fmla="*/ 2147483647 h 422"/>
              <a:gd name="T10" fmla="*/ 0 w 331"/>
              <a:gd name="T11" fmla="*/ 2147483647 h 422"/>
              <a:gd name="T12" fmla="*/ 0 w 331"/>
              <a:gd name="T13" fmla="*/ 2147483647 h 422"/>
              <a:gd name="T14" fmla="*/ 2147483647 w 331"/>
              <a:gd name="T15" fmla="*/ 2147483647 h 422"/>
              <a:gd name="T16" fmla="*/ 2147483647 w 331"/>
              <a:gd name="T17" fmla="*/ 2147483647 h 422"/>
              <a:gd name="T18" fmla="*/ 2147483647 w 331"/>
              <a:gd name="T19" fmla="*/ 2147483647 h 42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31" h="422">
                <a:moveTo>
                  <a:pt x="332" y="302"/>
                </a:moveTo>
                <a:lnTo>
                  <a:pt x="214" y="182"/>
                </a:lnTo>
                <a:lnTo>
                  <a:pt x="214" y="254"/>
                </a:lnTo>
                <a:lnTo>
                  <a:pt x="92" y="254"/>
                </a:lnTo>
                <a:lnTo>
                  <a:pt x="92" y="0"/>
                </a:lnTo>
                <a:lnTo>
                  <a:pt x="0" y="0"/>
                </a:lnTo>
                <a:lnTo>
                  <a:pt x="0" y="350"/>
                </a:lnTo>
                <a:lnTo>
                  <a:pt x="214" y="350"/>
                </a:lnTo>
                <a:lnTo>
                  <a:pt x="214" y="422"/>
                </a:lnTo>
                <a:lnTo>
                  <a:pt x="332" y="302"/>
                </a:lnTo>
                <a:close/>
              </a:path>
            </a:pathLst>
          </a:custGeom>
          <a:noFill/>
          <a:ln w="4762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graphicFrame>
        <p:nvGraphicFramePr>
          <p:cNvPr id="39242" name="Group 330"/>
          <p:cNvGraphicFramePr>
            <a:graphicFrameLocks noGrp="1"/>
          </p:cNvGraphicFramePr>
          <p:nvPr>
            <p:ph idx="1"/>
          </p:nvPr>
        </p:nvGraphicFramePr>
        <p:xfrm>
          <a:off x="6607175" y="1201738"/>
          <a:ext cx="1651000" cy="1219200"/>
        </p:xfrm>
        <a:graphic>
          <a:graphicData uri="http://schemas.openxmlformats.org/drawingml/2006/table">
            <a:tbl>
              <a:tblPr/>
              <a:tblGrid>
                <a:gridCol w="5159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65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985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43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kumimoji="0" lang="en-US" sz="16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kumimoji="0" lang="en-US" sz="1600" b="0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6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kumimoji="0" lang="en-US" sz="1600" b="0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6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n+1</a:t>
                      </a:r>
                      <a:endParaRPr kumimoji="0" lang="en-US" sz="1600" b="0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255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09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255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09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298" name="Rectangle 322"/>
          <p:cNvSpPr>
            <a:spLocks noChangeArrowheads="1"/>
          </p:cNvSpPr>
          <p:nvPr/>
        </p:nvSpPr>
        <p:spPr bwMode="auto">
          <a:xfrm>
            <a:off x="6338888" y="691145"/>
            <a:ext cx="2595582" cy="510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569913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569913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569913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569913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569913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75000"/>
              </a:lnSpc>
            </a:pPr>
            <a:r>
              <a:rPr lang="en-US" altLang="en-US" sz="1800" dirty="0">
                <a:latin typeface="Times New Roman" pitchFamily="18" charset="0"/>
              </a:rPr>
              <a:t>Equation </a:t>
            </a:r>
            <a:r>
              <a:rPr lang="en-US" altLang="en-US" sz="1800" dirty="0" err="1">
                <a:latin typeface="Times New Roman" pitchFamily="18" charset="0"/>
              </a:rPr>
              <a:t>Caracteristique</a:t>
            </a:r>
            <a:r>
              <a:rPr lang="en-US" altLang="en-US" sz="1800" dirty="0">
                <a:latin typeface="Times New Roman" pitchFamily="18" charset="0"/>
              </a:rPr>
              <a:t>: </a:t>
            </a:r>
          </a:p>
          <a:p>
            <a:pPr>
              <a:lnSpc>
                <a:spcPct val="75000"/>
              </a:lnSpc>
            </a:pPr>
            <a:r>
              <a:rPr lang="en-US" altLang="en-US" sz="1800" dirty="0">
                <a:latin typeface="Times New Roman" pitchFamily="18" charset="0"/>
              </a:rPr>
              <a:t>	</a:t>
            </a:r>
            <a:r>
              <a:rPr lang="en-US" altLang="en-US" sz="1800" dirty="0" err="1">
                <a:latin typeface="Times New Roman" pitchFamily="18" charset="0"/>
              </a:rPr>
              <a:t>Q</a:t>
            </a:r>
            <a:r>
              <a:rPr lang="en-US" altLang="en-US" sz="1800" baseline="-25000" dirty="0" err="1">
                <a:latin typeface="Times New Roman" pitchFamily="18" charset="0"/>
              </a:rPr>
              <a:t>n+1</a:t>
            </a:r>
            <a:r>
              <a:rPr lang="en-US" altLang="en-US" sz="1800" dirty="0">
                <a:latin typeface="Times New Roman" pitchFamily="18" charset="0"/>
              </a:rPr>
              <a:t> = </a:t>
            </a:r>
            <a:r>
              <a:rPr lang="en-US" altLang="en-US" sz="1800" dirty="0" err="1">
                <a:latin typeface="Times New Roman" pitchFamily="18" charset="0"/>
              </a:rPr>
              <a:t>D</a:t>
            </a:r>
            <a:r>
              <a:rPr lang="en-US" altLang="en-US" sz="1800" baseline="-25000" dirty="0" err="1">
                <a:latin typeface="Times New Roman" pitchFamily="18" charset="0"/>
              </a:rPr>
              <a:t>n</a:t>
            </a:r>
            <a:endParaRPr lang="en-US" altLang="en-US" sz="1800" baseline="-25000" dirty="0">
              <a:latin typeface="Times New Roman" pitchFamily="18" charset="0"/>
            </a:endParaRPr>
          </a:p>
        </p:txBody>
      </p:sp>
      <p:sp>
        <p:nvSpPr>
          <p:cNvPr id="11299" name="Rectangle 323"/>
          <p:cNvSpPr>
            <a:spLocks noChangeArrowheads="1"/>
          </p:cNvSpPr>
          <p:nvPr/>
        </p:nvSpPr>
        <p:spPr bwMode="auto">
          <a:xfrm>
            <a:off x="6453188" y="2429153"/>
            <a:ext cx="21498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dirty="0">
                <a:latin typeface="Times New Roman" pitchFamily="18" charset="0"/>
              </a:rPr>
              <a:t>Table </a:t>
            </a:r>
            <a:r>
              <a:rPr lang="en-US" altLang="en-US" sz="1800" dirty="0" err="1">
                <a:latin typeface="Times New Roman" pitchFamily="18" charset="0"/>
              </a:rPr>
              <a:t>Caracteristique</a:t>
            </a:r>
            <a:endParaRPr lang="en-US" altLang="en-US" sz="1800" dirty="0">
              <a:latin typeface="Times New Roman" pitchFamily="18" charset="0"/>
            </a:endParaRPr>
          </a:p>
        </p:txBody>
      </p:sp>
      <p:sp>
        <p:nvSpPr>
          <p:cNvPr id="11300" name="Text Box 325"/>
          <p:cNvSpPr txBox="1">
            <a:spLocks noChangeArrowheads="1"/>
          </p:cNvSpPr>
          <p:nvPr/>
        </p:nvSpPr>
        <p:spPr bwMode="auto">
          <a:xfrm>
            <a:off x="4840288" y="701675"/>
            <a:ext cx="7302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/>
              <a:t>D        Q</a:t>
            </a:r>
          </a:p>
          <a:p>
            <a:pPr eaLnBrk="1" hangingPunct="1"/>
            <a:endParaRPr lang="en-US" altLang="en-US" sz="1000"/>
          </a:p>
          <a:p>
            <a:pPr eaLnBrk="1" hangingPunct="1"/>
            <a:endParaRPr lang="en-US" altLang="en-US" sz="1000"/>
          </a:p>
          <a:p>
            <a:pPr eaLnBrk="1" hangingPunct="1"/>
            <a:r>
              <a:rPr lang="en-US" altLang="en-US" sz="1000"/>
              <a:t>CLK    Q</a:t>
            </a:r>
          </a:p>
        </p:txBody>
      </p:sp>
      <p:sp>
        <p:nvSpPr>
          <p:cNvPr id="11301" name="Text Box 326"/>
          <p:cNvSpPr txBox="1">
            <a:spLocks noChangeArrowheads="1"/>
          </p:cNvSpPr>
          <p:nvPr/>
        </p:nvSpPr>
        <p:spPr bwMode="auto">
          <a:xfrm>
            <a:off x="3305175" y="625475"/>
            <a:ext cx="13271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600">
                <a:latin typeface="Times New Roman" pitchFamily="18" charset="0"/>
              </a:rPr>
              <a:t>Positive-Edge</a:t>
            </a:r>
          </a:p>
          <a:p>
            <a:pPr eaLnBrk="1" hangingPunct="1"/>
            <a:r>
              <a:rPr lang="en-US" altLang="en-US" sz="1600">
                <a:latin typeface="Times New Roman" pitchFamily="18" charset="0"/>
              </a:rPr>
              <a:t>-Triggered</a:t>
            </a:r>
          </a:p>
          <a:p>
            <a:pPr eaLnBrk="1" hangingPunct="1"/>
            <a:r>
              <a:rPr lang="en-US" altLang="en-US" sz="1600">
                <a:latin typeface="Times New Roman" pitchFamily="18" charset="0"/>
              </a:rPr>
              <a:t>D Flip-Flop</a:t>
            </a:r>
          </a:p>
        </p:txBody>
      </p:sp>
      <p:sp>
        <p:nvSpPr>
          <p:cNvPr id="11302" name="Text Box 328"/>
          <p:cNvSpPr txBox="1">
            <a:spLocks noChangeArrowheads="1"/>
          </p:cNvSpPr>
          <p:nvPr/>
        </p:nvSpPr>
        <p:spPr bwMode="auto">
          <a:xfrm>
            <a:off x="2332137" y="6040540"/>
            <a:ext cx="4160113" cy="442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70000"/>
              </a:lnSpc>
            </a:pPr>
            <a:r>
              <a:rPr lang="fr-CA" altLang="en-US" sz="1600" dirty="0">
                <a:latin typeface="Times New Roman" pitchFamily="18" charset="0"/>
              </a:rPr>
              <a:t>État de sortie de bascule Q copie l’entrée</a:t>
            </a:r>
          </a:p>
          <a:p>
            <a:pPr eaLnBrk="1" hangingPunct="1">
              <a:lnSpc>
                <a:spcPct val="70000"/>
              </a:lnSpc>
            </a:pPr>
            <a:r>
              <a:rPr lang="fr-CA" altLang="en-US" sz="1600" dirty="0">
                <a:latin typeface="Times New Roman" pitchFamily="18" charset="0"/>
              </a:rPr>
              <a:t>D quand le front positif de l’horloge </a:t>
            </a:r>
            <a:r>
              <a:rPr lang="fr-CA" altLang="en-US" sz="1600" dirty="0" err="1">
                <a:latin typeface="Times New Roman" pitchFamily="18" charset="0"/>
              </a:rPr>
              <a:t>CLK</a:t>
            </a:r>
            <a:r>
              <a:rPr lang="fr-CA" altLang="en-US" sz="1600" dirty="0">
                <a:latin typeface="Times New Roman" pitchFamily="18" charset="0"/>
              </a:rPr>
              <a:t> arrive</a:t>
            </a:r>
            <a:endParaRPr lang="en-US" altLang="en-US" sz="1600" dirty="0">
              <a:latin typeface="Times New Roman" pitchFamily="18" charset="0"/>
            </a:endParaRPr>
          </a:p>
        </p:txBody>
      </p:sp>
      <p:grpSp>
        <p:nvGrpSpPr>
          <p:cNvPr id="11303" name="Group 518"/>
          <p:cNvGrpSpPr>
            <a:grpSpLocks/>
          </p:cNvGrpSpPr>
          <p:nvPr/>
        </p:nvGrpSpPr>
        <p:grpSpPr bwMode="auto">
          <a:xfrm>
            <a:off x="6991350" y="2852738"/>
            <a:ext cx="1385888" cy="3810000"/>
            <a:chOff x="4404" y="1797"/>
            <a:chExt cx="873" cy="2400"/>
          </a:xfrm>
        </p:grpSpPr>
        <p:grpSp>
          <p:nvGrpSpPr>
            <p:cNvPr id="11305" name="Group 454"/>
            <p:cNvGrpSpPr>
              <a:grpSpLocks/>
            </p:cNvGrpSpPr>
            <p:nvPr/>
          </p:nvGrpSpPr>
          <p:grpSpPr bwMode="auto">
            <a:xfrm>
              <a:off x="4428" y="1797"/>
              <a:ext cx="849" cy="2400"/>
              <a:chOff x="974" y="384"/>
              <a:chExt cx="849" cy="2400"/>
            </a:xfrm>
          </p:grpSpPr>
          <p:sp>
            <p:nvSpPr>
              <p:cNvPr id="11307" name="Line 241"/>
              <p:cNvSpPr>
                <a:spLocks noChangeShapeType="1"/>
              </p:cNvSpPr>
              <p:nvPr/>
            </p:nvSpPr>
            <p:spPr bwMode="auto">
              <a:xfrm flipH="1">
                <a:off x="1394" y="1201"/>
                <a:ext cx="0" cy="10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08" name="Line 242"/>
              <p:cNvSpPr>
                <a:spLocks noChangeShapeType="1"/>
              </p:cNvSpPr>
              <p:nvPr/>
            </p:nvSpPr>
            <p:spPr bwMode="auto">
              <a:xfrm>
                <a:off x="1200" y="1111"/>
                <a:ext cx="46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09" name="Rectangle 244"/>
              <p:cNvSpPr>
                <a:spLocks noChangeArrowheads="1"/>
              </p:cNvSpPr>
              <p:nvPr/>
            </p:nvSpPr>
            <p:spPr bwMode="auto">
              <a:xfrm>
                <a:off x="1260" y="771"/>
                <a:ext cx="285" cy="443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10" name="Rectangle 245"/>
              <p:cNvSpPr>
                <a:spLocks noChangeArrowheads="1"/>
              </p:cNvSpPr>
              <p:nvPr/>
            </p:nvSpPr>
            <p:spPr bwMode="auto">
              <a:xfrm>
                <a:off x="1243" y="801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11311" name="Rectangle 246"/>
              <p:cNvSpPr>
                <a:spLocks noChangeArrowheads="1"/>
              </p:cNvSpPr>
              <p:nvPr/>
            </p:nvSpPr>
            <p:spPr bwMode="auto">
              <a:xfrm>
                <a:off x="1207" y="965"/>
                <a:ext cx="32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CLK</a:t>
                </a:r>
              </a:p>
            </p:txBody>
          </p:sp>
          <p:sp>
            <p:nvSpPr>
              <p:cNvPr id="11312" name="Rectangle 247"/>
              <p:cNvSpPr>
                <a:spLocks noChangeArrowheads="1"/>
              </p:cNvSpPr>
              <p:nvPr/>
            </p:nvSpPr>
            <p:spPr bwMode="auto">
              <a:xfrm>
                <a:off x="1401" y="795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grpSp>
            <p:nvGrpSpPr>
              <p:cNvPr id="11313" name="Group 461"/>
              <p:cNvGrpSpPr>
                <a:grpSpLocks/>
              </p:cNvGrpSpPr>
              <p:nvPr/>
            </p:nvGrpSpPr>
            <p:grpSpPr bwMode="auto">
              <a:xfrm>
                <a:off x="1401" y="1037"/>
                <a:ext cx="191" cy="173"/>
                <a:chOff x="5372" y="2087"/>
                <a:chExt cx="191" cy="173"/>
              </a:xfrm>
            </p:grpSpPr>
            <p:sp>
              <p:nvSpPr>
                <p:cNvPr id="11367" name="Rectangle 249"/>
                <p:cNvSpPr>
                  <a:spLocks noChangeArrowheads="1"/>
                </p:cNvSpPr>
                <p:nvPr/>
              </p:nvSpPr>
              <p:spPr bwMode="auto">
                <a:xfrm>
                  <a:off x="5372" y="2087"/>
                  <a:ext cx="19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200" b="1">
                      <a:latin typeface="Times New Roman" pitchFamily="18" charset="0"/>
                    </a:rPr>
                    <a:t>Q</a:t>
                  </a:r>
                </a:p>
              </p:txBody>
            </p:sp>
            <p:sp>
              <p:nvSpPr>
                <p:cNvPr id="11368" name="Line 250"/>
                <p:cNvSpPr>
                  <a:spLocks noChangeShapeType="1"/>
                </p:cNvSpPr>
                <p:nvPr/>
              </p:nvSpPr>
              <p:spPr bwMode="auto">
                <a:xfrm>
                  <a:off x="5444" y="2136"/>
                  <a:ext cx="5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11314" name="Rectangle 252"/>
              <p:cNvSpPr>
                <a:spLocks noChangeArrowheads="1"/>
              </p:cNvSpPr>
              <p:nvPr/>
            </p:nvSpPr>
            <p:spPr bwMode="auto">
              <a:xfrm>
                <a:off x="1304" y="1062"/>
                <a:ext cx="185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1315" name="Oval 255"/>
              <p:cNvSpPr>
                <a:spLocks noChangeArrowheads="1"/>
              </p:cNvSpPr>
              <p:nvPr/>
            </p:nvSpPr>
            <p:spPr bwMode="auto">
              <a:xfrm>
                <a:off x="1383" y="1213"/>
                <a:ext cx="40" cy="49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16" name="AutoShape 256"/>
              <p:cNvSpPr>
                <a:spLocks noChangeArrowheads="1"/>
              </p:cNvSpPr>
              <p:nvPr/>
            </p:nvSpPr>
            <p:spPr bwMode="auto">
              <a:xfrm rot="5400000">
                <a:off x="1264" y="1088"/>
                <a:ext cx="44" cy="51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17" name="Rectangle 257"/>
              <p:cNvSpPr>
                <a:spLocks noChangeArrowheads="1"/>
              </p:cNvSpPr>
              <p:nvPr/>
            </p:nvSpPr>
            <p:spPr bwMode="auto">
              <a:xfrm>
                <a:off x="1573" y="716"/>
                <a:ext cx="23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</a:t>
                </a:r>
                <a:r>
                  <a:rPr lang="en-CA" altLang="en-US" sz="1400" b="1" baseline="-25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11318" name="Line 262"/>
              <p:cNvSpPr>
                <a:spLocks noChangeShapeType="1"/>
              </p:cNvSpPr>
              <p:nvPr/>
            </p:nvSpPr>
            <p:spPr bwMode="auto">
              <a:xfrm flipH="1">
                <a:off x="1411" y="1781"/>
                <a:ext cx="0" cy="16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19" name="Line 263"/>
              <p:cNvSpPr>
                <a:spLocks noChangeShapeType="1"/>
              </p:cNvSpPr>
              <p:nvPr/>
            </p:nvSpPr>
            <p:spPr bwMode="auto">
              <a:xfrm>
                <a:off x="1200" y="1752"/>
                <a:ext cx="46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20" name="Rectangle 265"/>
              <p:cNvSpPr>
                <a:spLocks noChangeArrowheads="1"/>
              </p:cNvSpPr>
              <p:nvPr/>
            </p:nvSpPr>
            <p:spPr bwMode="auto">
              <a:xfrm>
                <a:off x="1260" y="1412"/>
                <a:ext cx="285" cy="443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21" name="Rectangle 266"/>
              <p:cNvSpPr>
                <a:spLocks noChangeArrowheads="1"/>
              </p:cNvSpPr>
              <p:nvPr/>
            </p:nvSpPr>
            <p:spPr bwMode="auto">
              <a:xfrm>
                <a:off x="1243" y="1455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11322" name="Rectangle 267"/>
              <p:cNvSpPr>
                <a:spLocks noChangeArrowheads="1"/>
              </p:cNvSpPr>
              <p:nvPr/>
            </p:nvSpPr>
            <p:spPr bwMode="auto">
              <a:xfrm>
                <a:off x="1232" y="1606"/>
                <a:ext cx="32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CLK</a:t>
                </a:r>
              </a:p>
            </p:txBody>
          </p:sp>
          <p:sp>
            <p:nvSpPr>
              <p:cNvPr id="11323" name="Rectangle 268"/>
              <p:cNvSpPr>
                <a:spLocks noChangeArrowheads="1"/>
              </p:cNvSpPr>
              <p:nvPr/>
            </p:nvSpPr>
            <p:spPr bwMode="auto">
              <a:xfrm>
                <a:off x="1401" y="1449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1324" name="Rectangle 273"/>
              <p:cNvSpPr>
                <a:spLocks noChangeArrowheads="1"/>
              </p:cNvSpPr>
              <p:nvPr/>
            </p:nvSpPr>
            <p:spPr bwMode="auto">
              <a:xfrm>
                <a:off x="1304" y="1715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1325" name="Oval 276"/>
              <p:cNvSpPr>
                <a:spLocks noChangeArrowheads="1"/>
              </p:cNvSpPr>
              <p:nvPr/>
            </p:nvSpPr>
            <p:spPr bwMode="auto">
              <a:xfrm>
                <a:off x="1383" y="1854"/>
                <a:ext cx="40" cy="49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26" name="AutoShape 277"/>
              <p:cNvSpPr>
                <a:spLocks noChangeArrowheads="1"/>
              </p:cNvSpPr>
              <p:nvPr/>
            </p:nvSpPr>
            <p:spPr bwMode="auto">
              <a:xfrm rot="5400000">
                <a:off x="1270" y="1723"/>
                <a:ext cx="44" cy="52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27" name="Rectangle 278"/>
              <p:cNvSpPr>
                <a:spLocks noChangeArrowheads="1"/>
              </p:cNvSpPr>
              <p:nvPr/>
            </p:nvSpPr>
            <p:spPr bwMode="auto">
              <a:xfrm>
                <a:off x="1573" y="1351"/>
                <a:ext cx="23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</a:t>
                </a:r>
                <a:r>
                  <a:rPr lang="en-CA" altLang="en-US" sz="1400" b="1" baseline="-25000">
                    <a:latin typeface="Times New Roman" pitchFamily="18" charset="0"/>
                  </a:rPr>
                  <a:t>1</a:t>
                </a:r>
              </a:p>
            </p:txBody>
          </p:sp>
          <p:grpSp>
            <p:nvGrpSpPr>
              <p:cNvPr id="11328" name="Group 279"/>
              <p:cNvGrpSpPr>
                <a:grpSpLocks/>
              </p:cNvGrpSpPr>
              <p:nvPr/>
            </p:nvGrpSpPr>
            <p:grpSpPr bwMode="auto">
              <a:xfrm>
                <a:off x="1573" y="1594"/>
                <a:ext cx="239" cy="192"/>
                <a:chOff x="4398" y="1479"/>
                <a:chExt cx="342" cy="254"/>
              </a:xfrm>
            </p:grpSpPr>
            <p:sp>
              <p:nvSpPr>
                <p:cNvPr id="11365" name="Rectangle 280"/>
                <p:cNvSpPr>
                  <a:spLocks noChangeArrowheads="1"/>
                </p:cNvSpPr>
                <p:nvPr/>
              </p:nvSpPr>
              <p:spPr bwMode="auto">
                <a:xfrm>
                  <a:off x="4398" y="1479"/>
                  <a:ext cx="342" cy="2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 b="1">
                      <a:latin typeface="Times New Roman" pitchFamily="18" charset="0"/>
                    </a:rPr>
                    <a:t>Q</a:t>
                  </a:r>
                  <a:r>
                    <a:rPr lang="en-CA" altLang="en-US" sz="1400" b="1" baseline="-25000">
                      <a:latin typeface="Times New Roman" pitchFamily="18" charset="0"/>
                    </a:rPr>
                    <a:t>1</a:t>
                  </a:r>
                </a:p>
              </p:txBody>
            </p:sp>
            <p:sp>
              <p:nvSpPr>
                <p:cNvPr id="11366" name="Line 281"/>
                <p:cNvSpPr>
                  <a:spLocks noChangeShapeType="1"/>
                </p:cNvSpPr>
                <p:nvPr/>
              </p:nvSpPr>
              <p:spPr bwMode="auto">
                <a:xfrm>
                  <a:off x="4457" y="1504"/>
                  <a:ext cx="127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11329" name="Line 303"/>
              <p:cNvSpPr>
                <a:spLocks noChangeShapeType="1"/>
              </p:cNvSpPr>
              <p:nvPr/>
            </p:nvSpPr>
            <p:spPr bwMode="auto">
              <a:xfrm>
                <a:off x="1412" y="2615"/>
                <a:ext cx="0" cy="1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30" name="Line 305"/>
              <p:cNvSpPr>
                <a:spLocks noChangeShapeType="1"/>
              </p:cNvSpPr>
              <p:nvPr/>
            </p:nvSpPr>
            <p:spPr bwMode="auto">
              <a:xfrm>
                <a:off x="1205" y="2549"/>
                <a:ext cx="469" cy="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31" name="Rectangle 307"/>
              <p:cNvSpPr>
                <a:spLocks noChangeArrowheads="1"/>
              </p:cNvSpPr>
              <p:nvPr/>
            </p:nvSpPr>
            <p:spPr bwMode="auto">
              <a:xfrm>
                <a:off x="1265" y="2215"/>
                <a:ext cx="302" cy="443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32" name="Rectangle 308"/>
              <p:cNvSpPr>
                <a:spLocks noChangeArrowheads="1"/>
              </p:cNvSpPr>
              <p:nvPr/>
            </p:nvSpPr>
            <p:spPr bwMode="auto">
              <a:xfrm>
                <a:off x="1254" y="2257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D</a:t>
                </a:r>
              </a:p>
            </p:txBody>
          </p:sp>
          <p:sp>
            <p:nvSpPr>
              <p:cNvPr id="11333" name="Rectangle 309"/>
              <p:cNvSpPr>
                <a:spLocks noChangeArrowheads="1"/>
              </p:cNvSpPr>
              <p:nvPr/>
            </p:nvSpPr>
            <p:spPr bwMode="auto">
              <a:xfrm>
                <a:off x="1242" y="2408"/>
                <a:ext cx="32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CLK</a:t>
                </a:r>
              </a:p>
            </p:txBody>
          </p:sp>
          <p:sp>
            <p:nvSpPr>
              <p:cNvPr id="11334" name="Rectangle 310"/>
              <p:cNvSpPr>
                <a:spLocks noChangeArrowheads="1"/>
              </p:cNvSpPr>
              <p:nvPr/>
            </p:nvSpPr>
            <p:spPr bwMode="auto">
              <a:xfrm>
                <a:off x="1406" y="2221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1335" name="Rectangle 315"/>
              <p:cNvSpPr>
                <a:spLocks noChangeArrowheads="1"/>
              </p:cNvSpPr>
              <p:nvPr/>
            </p:nvSpPr>
            <p:spPr bwMode="auto">
              <a:xfrm>
                <a:off x="1309" y="2511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1336" name="Oval 318"/>
              <p:cNvSpPr>
                <a:spLocks noChangeArrowheads="1"/>
              </p:cNvSpPr>
              <p:nvPr/>
            </p:nvSpPr>
            <p:spPr bwMode="auto">
              <a:xfrm>
                <a:off x="1394" y="2656"/>
                <a:ext cx="40" cy="49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37" name="AutoShape 319"/>
              <p:cNvSpPr>
                <a:spLocks noChangeArrowheads="1"/>
              </p:cNvSpPr>
              <p:nvPr/>
            </p:nvSpPr>
            <p:spPr bwMode="auto">
              <a:xfrm rot="5400000">
                <a:off x="1269" y="2525"/>
                <a:ext cx="44" cy="51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38" name="Rectangle 320"/>
              <p:cNvSpPr>
                <a:spLocks noChangeArrowheads="1"/>
              </p:cNvSpPr>
              <p:nvPr/>
            </p:nvSpPr>
            <p:spPr bwMode="auto">
              <a:xfrm>
                <a:off x="1584" y="2160"/>
                <a:ext cx="23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</a:t>
                </a:r>
                <a:r>
                  <a:rPr lang="en-CA" altLang="en-US" sz="1400" b="1" baseline="-25000">
                    <a:latin typeface="Times New Roman" pitchFamily="18" charset="0"/>
                  </a:rPr>
                  <a:t>7</a:t>
                </a:r>
              </a:p>
            </p:txBody>
          </p:sp>
          <p:grpSp>
            <p:nvGrpSpPr>
              <p:cNvPr id="11339" name="Group 321"/>
              <p:cNvGrpSpPr>
                <a:grpSpLocks/>
              </p:cNvGrpSpPr>
              <p:nvPr/>
            </p:nvGrpSpPr>
            <p:grpSpPr bwMode="auto">
              <a:xfrm>
                <a:off x="1584" y="2402"/>
                <a:ext cx="239" cy="192"/>
                <a:chOff x="4406" y="3191"/>
                <a:chExt cx="342" cy="254"/>
              </a:xfrm>
            </p:grpSpPr>
            <p:sp>
              <p:nvSpPr>
                <p:cNvPr id="11363" name="Rectangle 322"/>
                <p:cNvSpPr>
                  <a:spLocks noChangeArrowheads="1"/>
                </p:cNvSpPr>
                <p:nvPr/>
              </p:nvSpPr>
              <p:spPr bwMode="auto">
                <a:xfrm>
                  <a:off x="4406" y="3191"/>
                  <a:ext cx="342" cy="2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 b="1">
                      <a:latin typeface="Times New Roman" pitchFamily="18" charset="0"/>
                    </a:rPr>
                    <a:t>Q</a:t>
                  </a:r>
                  <a:r>
                    <a:rPr lang="en-CA" altLang="en-US" sz="1400" b="1" baseline="-25000">
                      <a:latin typeface="Times New Roman" pitchFamily="18" charset="0"/>
                    </a:rPr>
                    <a:t>7</a:t>
                  </a:r>
                </a:p>
              </p:txBody>
            </p:sp>
            <p:sp>
              <p:nvSpPr>
                <p:cNvPr id="11364" name="Line 323"/>
                <p:cNvSpPr>
                  <a:spLocks noChangeShapeType="1"/>
                </p:cNvSpPr>
                <p:nvPr/>
              </p:nvSpPr>
              <p:spPr bwMode="auto">
                <a:xfrm>
                  <a:off x="4465" y="3216"/>
                  <a:ext cx="127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11340" name="Line 324"/>
              <p:cNvSpPr>
                <a:spLocks noChangeShapeType="1"/>
              </p:cNvSpPr>
              <p:nvPr/>
            </p:nvSpPr>
            <p:spPr bwMode="auto">
              <a:xfrm flipH="1">
                <a:off x="1200" y="529"/>
                <a:ext cx="9" cy="201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41" name="Oval 326"/>
              <p:cNvSpPr>
                <a:spLocks noChangeArrowheads="1"/>
              </p:cNvSpPr>
              <p:nvPr/>
            </p:nvSpPr>
            <p:spPr bwMode="auto">
              <a:xfrm>
                <a:off x="1189" y="1734"/>
                <a:ext cx="32" cy="34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42" name="Oval 327"/>
              <p:cNvSpPr>
                <a:spLocks noChangeArrowheads="1"/>
              </p:cNvSpPr>
              <p:nvPr/>
            </p:nvSpPr>
            <p:spPr bwMode="auto">
              <a:xfrm>
                <a:off x="1183" y="1093"/>
                <a:ext cx="32" cy="34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43" name="Line 331"/>
              <p:cNvSpPr>
                <a:spLocks noChangeShapeType="1"/>
              </p:cNvSpPr>
              <p:nvPr/>
            </p:nvSpPr>
            <p:spPr bwMode="auto">
              <a:xfrm flipH="1">
                <a:off x="1166" y="2778"/>
                <a:ext cx="24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44" name="Line 332"/>
              <p:cNvSpPr>
                <a:spLocks noChangeShapeType="1"/>
              </p:cNvSpPr>
              <p:nvPr/>
            </p:nvSpPr>
            <p:spPr bwMode="auto">
              <a:xfrm flipH="1">
                <a:off x="1152" y="493"/>
                <a:ext cx="7" cy="22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45" name="Line 334"/>
              <p:cNvSpPr>
                <a:spLocks noChangeShapeType="1"/>
              </p:cNvSpPr>
              <p:nvPr/>
            </p:nvSpPr>
            <p:spPr bwMode="auto">
              <a:xfrm flipH="1">
                <a:off x="1159" y="1309"/>
                <a:ext cx="22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46" name="Line 335"/>
              <p:cNvSpPr>
                <a:spLocks noChangeShapeType="1"/>
              </p:cNvSpPr>
              <p:nvPr/>
            </p:nvSpPr>
            <p:spPr bwMode="auto">
              <a:xfrm flipH="1">
                <a:off x="1176" y="1945"/>
                <a:ext cx="2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47" name="Oval 338"/>
              <p:cNvSpPr>
                <a:spLocks noChangeArrowheads="1"/>
              </p:cNvSpPr>
              <p:nvPr/>
            </p:nvSpPr>
            <p:spPr bwMode="auto">
              <a:xfrm>
                <a:off x="1142" y="1926"/>
                <a:ext cx="32" cy="34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48" name="Oval 339"/>
              <p:cNvSpPr>
                <a:spLocks noChangeArrowheads="1"/>
              </p:cNvSpPr>
              <p:nvPr/>
            </p:nvSpPr>
            <p:spPr bwMode="auto">
              <a:xfrm>
                <a:off x="1142" y="1291"/>
                <a:ext cx="32" cy="34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1349" name="Rectangle 340"/>
              <p:cNvSpPr>
                <a:spLocks noChangeArrowheads="1"/>
              </p:cNvSpPr>
              <p:nvPr/>
            </p:nvSpPr>
            <p:spPr bwMode="auto">
              <a:xfrm>
                <a:off x="1075" y="384"/>
                <a:ext cx="249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11350" name="Rectangle 344"/>
              <p:cNvSpPr>
                <a:spLocks noChangeArrowheads="1"/>
              </p:cNvSpPr>
              <p:nvPr/>
            </p:nvSpPr>
            <p:spPr bwMode="auto">
              <a:xfrm>
                <a:off x="1210" y="510"/>
                <a:ext cx="284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CK</a:t>
                </a:r>
              </a:p>
            </p:txBody>
          </p:sp>
          <p:sp>
            <p:nvSpPr>
              <p:cNvPr id="11351" name="Line 242"/>
              <p:cNvSpPr>
                <a:spLocks noChangeShapeType="1"/>
              </p:cNvSpPr>
              <p:nvPr/>
            </p:nvSpPr>
            <p:spPr bwMode="auto">
              <a:xfrm>
                <a:off x="1545" y="892"/>
                <a:ext cx="11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52" name="Line 242"/>
              <p:cNvSpPr>
                <a:spLocks noChangeShapeType="1"/>
              </p:cNvSpPr>
              <p:nvPr/>
            </p:nvSpPr>
            <p:spPr bwMode="auto">
              <a:xfrm>
                <a:off x="1545" y="1527"/>
                <a:ext cx="11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1353" name="Line 242"/>
              <p:cNvSpPr>
                <a:spLocks noChangeShapeType="1"/>
              </p:cNvSpPr>
              <p:nvPr/>
            </p:nvSpPr>
            <p:spPr bwMode="auto">
              <a:xfrm>
                <a:off x="1567" y="2311"/>
                <a:ext cx="11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cxnSp>
            <p:nvCxnSpPr>
              <p:cNvPr id="11354" name="Straight Connector 525"/>
              <p:cNvCxnSpPr>
                <a:cxnSpLocks noChangeShapeType="1"/>
              </p:cNvCxnSpPr>
              <p:nvPr/>
            </p:nvCxnSpPr>
            <p:spPr bwMode="auto">
              <a:xfrm>
                <a:off x="974" y="1527"/>
                <a:ext cx="286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355" name="Straight Connector 530"/>
              <p:cNvCxnSpPr>
                <a:cxnSpLocks noChangeShapeType="1"/>
              </p:cNvCxnSpPr>
              <p:nvPr/>
            </p:nvCxnSpPr>
            <p:spPr bwMode="auto">
              <a:xfrm>
                <a:off x="974" y="874"/>
                <a:ext cx="286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356" name="Straight Connector 532"/>
              <p:cNvCxnSpPr>
                <a:cxnSpLocks noChangeShapeType="1"/>
              </p:cNvCxnSpPr>
              <p:nvPr/>
            </p:nvCxnSpPr>
            <p:spPr bwMode="auto">
              <a:xfrm>
                <a:off x="979" y="2330"/>
                <a:ext cx="286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11357" name="Group 511"/>
              <p:cNvGrpSpPr>
                <a:grpSpLocks/>
              </p:cNvGrpSpPr>
              <p:nvPr/>
            </p:nvGrpSpPr>
            <p:grpSpPr bwMode="auto">
              <a:xfrm>
                <a:off x="1401" y="1691"/>
                <a:ext cx="191" cy="173"/>
                <a:chOff x="5372" y="2087"/>
                <a:chExt cx="191" cy="173"/>
              </a:xfrm>
            </p:grpSpPr>
            <p:sp>
              <p:nvSpPr>
                <p:cNvPr id="11361" name="Rectangle 249"/>
                <p:cNvSpPr>
                  <a:spLocks noChangeArrowheads="1"/>
                </p:cNvSpPr>
                <p:nvPr/>
              </p:nvSpPr>
              <p:spPr bwMode="auto">
                <a:xfrm>
                  <a:off x="5372" y="2087"/>
                  <a:ext cx="19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200" b="1">
                      <a:latin typeface="Times New Roman" pitchFamily="18" charset="0"/>
                    </a:rPr>
                    <a:t>Q</a:t>
                  </a:r>
                </a:p>
              </p:txBody>
            </p:sp>
            <p:sp>
              <p:nvSpPr>
                <p:cNvPr id="11362" name="Line 250"/>
                <p:cNvSpPr>
                  <a:spLocks noChangeShapeType="1"/>
                </p:cNvSpPr>
                <p:nvPr/>
              </p:nvSpPr>
              <p:spPr bwMode="auto">
                <a:xfrm>
                  <a:off x="5444" y="2136"/>
                  <a:ext cx="5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11358" name="Group 514"/>
              <p:cNvGrpSpPr>
                <a:grpSpLocks/>
              </p:cNvGrpSpPr>
              <p:nvPr/>
            </p:nvGrpSpPr>
            <p:grpSpPr bwMode="auto">
              <a:xfrm>
                <a:off x="1430" y="2487"/>
                <a:ext cx="191" cy="173"/>
                <a:chOff x="5372" y="2087"/>
                <a:chExt cx="191" cy="173"/>
              </a:xfrm>
            </p:grpSpPr>
            <p:sp>
              <p:nvSpPr>
                <p:cNvPr id="11359" name="Rectangle 249"/>
                <p:cNvSpPr>
                  <a:spLocks noChangeArrowheads="1"/>
                </p:cNvSpPr>
                <p:nvPr/>
              </p:nvSpPr>
              <p:spPr bwMode="auto">
                <a:xfrm>
                  <a:off x="5372" y="2087"/>
                  <a:ext cx="19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200" b="1">
                      <a:latin typeface="Times New Roman" pitchFamily="18" charset="0"/>
                    </a:rPr>
                    <a:t>Q</a:t>
                  </a:r>
                </a:p>
              </p:txBody>
            </p:sp>
            <p:sp>
              <p:nvSpPr>
                <p:cNvPr id="11360" name="Line 250"/>
                <p:cNvSpPr>
                  <a:spLocks noChangeShapeType="1"/>
                </p:cNvSpPr>
                <p:nvPr/>
              </p:nvSpPr>
              <p:spPr bwMode="auto">
                <a:xfrm>
                  <a:off x="5444" y="2136"/>
                  <a:ext cx="5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</p:grpSp>
        <p:sp>
          <p:nvSpPr>
            <p:cNvPr id="11306" name="Rectangle 517"/>
            <p:cNvSpPr>
              <a:spLocks noChangeArrowheads="1"/>
            </p:cNvSpPr>
            <p:nvPr/>
          </p:nvSpPr>
          <p:spPr bwMode="auto">
            <a:xfrm>
              <a:off x="4404" y="2136"/>
              <a:ext cx="217" cy="16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0</a:t>
              </a: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endParaRPr lang="en-CA" altLang="en-US" sz="1200" b="1" baseline="-25000">
                <a:latin typeface="Times New Roman" pitchFamily="18" charset="0"/>
              </a:endParaRPr>
            </a:p>
            <a:p>
              <a:pPr eaLnBrk="1" hangingPunct="1"/>
              <a:r>
                <a:rPr lang="en-US" altLang="en-US" sz="1200" b="1">
                  <a:latin typeface="Times New Roman" pitchFamily="18" charset="0"/>
                </a:rPr>
                <a:t>D</a:t>
              </a:r>
              <a:r>
                <a:rPr lang="en-US" altLang="en-US" sz="1200" b="1" baseline="-25000">
                  <a:latin typeface="Times New Roman" pitchFamily="18" charset="0"/>
                </a:rPr>
                <a:t>1</a:t>
              </a:r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endParaRPr lang="en-US" altLang="en-US" sz="1200" b="1">
                <a:latin typeface="Times New Roman" pitchFamily="18" charset="0"/>
              </a:endParaRPr>
            </a:p>
            <a:p>
              <a:pPr eaLnBrk="1" hangingPunct="1"/>
              <a:r>
                <a:rPr lang="en-US" altLang="en-US" sz="1200" b="1">
                  <a:latin typeface="Times New Roman" pitchFamily="18" charset="0"/>
                </a:rPr>
                <a:t>D</a:t>
              </a:r>
              <a:r>
                <a:rPr lang="en-US" altLang="en-US" sz="1200" b="1" baseline="-25000">
                  <a:latin typeface="Times New Roman" pitchFamily="18" charset="0"/>
                </a:rPr>
                <a:t>7</a:t>
              </a:r>
              <a:endParaRPr lang="en-US" altLang="en-US" sz="1200" b="1">
                <a:latin typeface="Times New Roman" pitchFamily="18" charset="0"/>
              </a:endParaRPr>
            </a:p>
          </p:txBody>
        </p:sp>
      </p:grpSp>
      <p:sp>
        <p:nvSpPr>
          <p:cNvPr id="11304" name="Freeform 1"/>
          <p:cNvSpPr>
            <a:spLocks/>
          </p:cNvSpPr>
          <p:nvPr/>
        </p:nvSpPr>
        <p:spPr bwMode="auto">
          <a:xfrm>
            <a:off x="296863" y="2808288"/>
            <a:ext cx="5370512" cy="695325"/>
          </a:xfrm>
          <a:custGeom>
            <a:avLst/>
            <a:gdLst>
              <a:gd name="T0" fmla="*/ 0 w 5370490"/>
              <a:gd name="T1" fmla="*/ 694110 h 695460"/>
              <a:gd name="T2" fmla="*/ 747005 w 5370490"/>
              <a:gd name="T3" fmla="*/ 449891 h 695460"/>
              <a:gd name="T4" fmla="*/ 850036 w 5370490"/>
              <a:gd name="T5" fmla="*/ 257078 h 695460"/>
              <a:gd name="T6" fmla="*/ 1197785 w 5370490"/>
              <a:gd name="T7" fmla="*/ 437032 h 695460"/>
              <a:gd name="T8" fmla="*/ 1519767 w 5370490"/>
              <a:gd name="T9" fmla="*/ 231370 h 695460"/>
              <a:gd name="T10" fmla="*/ 1867517 w 5370490"/>
              <a:gd name="T11" fmla="*/ 475598 h 695460"/>
              <a:gd name="T12" fmla="*/ 2022063 w 5370490"/>
              <a:gd name="T13" fmla="*/ 192813 h 695460"/>
              <a:gd name="T14" fmla="*/ 2279651 w 5370490"/>
              <a:gd name="T15" fmla="*/ 475598 h 695460"/>
              <a:gd name="T16" fmla="*/ 2614521 w 5370490"/>
              <a:gd name="T17" fmla="*/ 257078 h 695460"/>
              <a:gd name="T18" fmla="*/ 2897867 w 5370490"/>
              <a:gd name="T19" fmla="*/ 488448 h 695460"/>
              <a:gd name="T20" fmla="*/ 3155454 w 5370490"/>
              <a:gd name="T21" fmla="*/ 218521 h 695460"/>
              <a:gd name="T22" fmla="*/ 3425920 w 5370490"/>
              <a:gd name="T23" fmla="*/ 514155 h 695460"/>
              <a:gd name="T24" fmla="*/ 3747902 w 5370490"/>
              <a:gd name="T25" fmla="*/ 244228 h 695460"/>
              <a:gd name="T26" fmla="*/ 4031257 w 5370490"/>
              <a:gd name="T27" fmla="*/ 514155 h 695460"/>
              <a:gd name="T28" fmla="*/ 4237319 w 5370490"/>
              <a:gd name="T29" fmla="*/ 244228 h 695460"/>
              <a:gd name="T30" fmla="*/ 4585069 w 5370490"/>
              <a:gd name="T31" fmla="*/ 488448 h 695460"/>
              <a:gd name="T32" fmla="*/ 5370710 w 5370490"/>
              <a:gd name="T33" fmla="*/ 0 h 69546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5370490" h="695460">
                <a:moveTo>
                  <a:pt x="0" y="695460"/>
                </a:moveTo>
                <a:lnTo>
                  <a:pt x="746975" y="450761"/>
                </a:lnTo>
                <a:lnTo>
                  <a:pt x="850006" y="257578"/>
                </a:lnTo>
                <a:lnTo>
                  <a:pt x="1197735" y="437882"/>
                </a:lnTo>
                <a:lnTo>
                  <a:pt x="1519707" y="231820"/>
                </a:lnTo>
                <a:lnTo>
                  <a:pt x="1867437" y="476519"/>
                </a:lnTo>
                <a:lnTo>
                  <a:pt x="2021983" y="193183"/>
                </a:lnTo>
                <a:lnTo>
                  <a:pt x="2279561" y="476519"/>
                </a:lnTo>
                <a:lnTo>
                  <a:pt x="2614411" y="257578"/>
                </a:lnTo>
                <a:lnTo>
                  <a:pt x="2897747" y="489398"/>
                </a:lnTo>
                <a:lnTo>
                  <a:pt x="3155324" y="218941"/>
                </a:lnTo>
                <a:lnTo>
                  <a:pt x="3425780" y="515155"/>
                </a:lnTo>
                <a:lnTo>
                  <a:pt x="3747752" y="244699"/>
                </a:lnTo>
                <a:lnTo>
                  <a:pt x="4031087" y="515155"/>
                </a:lnTo>
                <a:lnTo>
                  <a:pt x="4237149" y="244699"/>
                </a:lnTo>
                <a:lnTo>
                  <a:pt x="4584879" y="489398"/>
                </a:lnTo>
                <a:lnTo>
                  <a:pt x="5370490" y="0"/>
                </a:lnTo>
              </a:path>
            </a:pathLst>
          </a:custGeom>
          <a:noFill/>
          <a:ln w="952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385"/>
          <p:cNvSpPr>
            <a:spLocks noChangeArrowheads="1"/>
          </p:cNvSpPr>
          <p:nvPr/>
        </p:nvSpPr>
        <p:spPr bwMode="auto">
          <a:xfrm>
            <a:off x="3185321" y="3198813"/>
            <a:ext cx="3802062" cy="1344613"/>
          </a:xfrm>
          <a:prstGeom prst="wedgeRoundRectCallout">
            <a:avLst>
              <a:gd name="adj1" fmla="val 12386"/>
              <a:gd name="adj2" fmla="val 76537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686800" cy="782638"/>
          </a:xfrm>
        </p:spPr>
        <p:txBody>
          <a:bodyPr/>
          <a:lstStyle/>
          <a:p>
            <a:r>
              <a:rPr lang="fr-CA" altLang="en-US" sz="2800" b="1" dirty="0">
                <a:solidFill>
                  <a:srgbClr val="A50021"/>
                </a:solidFill>
              </a:rPr>
              <a:t>Stratégies communes de conception de bon sens</a:t>
            </a:r>
            <a:endParaRPr lang="en-US" altLang="en-US" sz="2800" b="1" dirty="0">
              <a:solidFill>
                <a:srgbClr val="A50021"/>
              </a:solidFill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77938"/>
            <a:ext cx="9142413" cy="13446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CA" altLang="en-US" sz="1600" dirty="0" smtClean="0">
                <a:latin typeface="Times New Roman" pitchFamily="18" charset="0"/>
              </a:rPr>
              <a:t>Concentrer </a:t>
            </a:r>
            <a:r>
              <a:rPr lang="fr-CA" altLang="en-US" sz="1600" dirty="0">
                <a:latin typeface="Times New Roman" pitchFamily="18" charset="0"/>
              </a:rPr>
              <a:t>sur un bit a la fois. Dans de nombreux cas, le reste aurait une tendance similaire</a:t>
            </a:r>
          </a:p>
          <a:p>
            <a:pPr>
              <a:lnSpc>
                <a:spcPct val="80000"/>
              </a:lnSpc>
            </a:pPr>
            <a:r>
              <a:rPr lang="fr-CA" altLang="en-US" sz="1600" dirty="0" smtClean="0">
                <a:latin typeface="Times New Roman" pitchFamily="18" charset="0"/>
              </a:rPr>
              <a:t>Essayer </a:t>
            </a:r>
            <a:r>
              <a:rPr lang="fr-CA" altLang="en-US" sz="1600" dirty="0">
                <a:latin typeface="Times New Roman" pitchFamily="18" charset="0"/>
              </a:rPr>
              <a:t>de raisonner avec vos propres mots. Faites le calcul avec des «mots» d'abord.</a:t>
            </a:r>
          </a:p>
          <a:p>
            <a:pPr>
              <a:lnSpc>
                <a:spcPct val="80000"/>
              </a:lnSpc>
            </a:pPr>
            <a:r>
              <a:rPr lang="fr-CA" altLang="en-US" sz="1600" dirty="0" smtClean="0">
                <a:latin typeface="Times New Roman" pitchFamily="18" charset="0"/>
              </a:rPr>
              <a:t>voir </a:t>
            </a:r>
            <a:r>
              <a:rPr lang="fr-CA" altLang="en-US" sz="1600" dirty="0">
                <a:latin typeface="Times New Roman" pitchFamily="18" charset="0"/>
              </a:rPr>
              <a:t>si vous pouvez définir les «règles» qui régissent </a:t>
            </a:r>
            <a:r>
              <a:rPr lang="fr-CA" altLang="en-US" sz="1600" dirty="0" smtClean="0">
                <a:latin typeface="Times New Roman" pitchFamily="18" charset="0"/>
              </a:rPr>
              <a:t>la logique</a:t>
            </a:r>
            <a:r>
              <a:rPr lang="fr-CA" altLang="en-US" sz="1600" dirty="0">
                <a:latin typeface="Times New Roman" pitchFamily="18" charset="0"/>
              </a:rPr>
              <a:t>, et </a:t>
            </a:r>
            <a:r>
              <a:rPr lang="fr-CA" altLang="en-US" sz="1600" dirty="0" smtClean="0">
                <a:latin typeface="Times New Roman" pitchFamily="18" charset="0"/>
              </a:rPr>
              <a:t>mettez-les dans </a:t>
            </a:r>
            <a:r>
              <a:rPr lang="fr-CA" altLang="en-US" sz="1600" dirty="0">
                <a:latin typeface="Times New Roman" pitchFamily="18" charset="0"/>
              </a:rPr>
              <a:t>vos propres mots.</a:t>
            </a:r>
          </a:p>
          <a:p>
            <a:pPr>
              <a:lnSpc>
                <a:spcPct val="80000"/>
              </a:lnSpc>
            </a:pPr>
            <a:r>
              <a:rPr lang="fr-CA" altLang="en-US" sz="1600" dirty="0" smtClean="0">
                <a:latin typeface="Times New Roman" pitchFamily="18" charset="0"/>
              </a:rPr>
              <a:t>Ces stratégies </a:t>
            </a:r>
            <a:r>
              <a:rPr lang="fr-CA" altLang="en-US" sz="1600" dirty="0">
                <a:latin typeface="Times New Roman" pitchFamily="18" charset="0"/>
              </a:rPr>
              <a:t>de conception </a:t>
            </a:r>
            <a:r>
              <a:rPr lang="fr-CA" altLang="en-US" sz="1600" dirty="0" smtClean="0">
                <a:latin typeface="Times New Roman" pitchFamily="18" charset="0"/>
              </a:rPr>
              <a:t>ci-haut peuvent </a:t>
            </a:r>
            <a:r>
              <a:rPr lang="fr-CA" altLang="en-US" sz="1600" dirty="0">
                <a:latin typeface="Times New Roman" pitchFamily="18" charset="0"/>
              </a:rPr>
              <a:t>vous faire économiser beaucoup de temps et vous faciliter </a:t>
            </a:r>
            <a:r>
              <a:rPr lang="fr-CA" altLang="en-US" sz="1600" dirty="0" smtClean="0">
                <a:latin typeface="Times New Roman" pitchFamily="18" charset="0"/>
              </a:rPr>
              <a:t>la tâche </a:t>
            </a:r>
            <a:r>
              <a:rPr lang="fr-CA" altLang="en-US" sz="1600" dirty="0">
                <a:latin typeface="Times New Roman" pitchFamily="18" charset="0"/>
              </a:rPr>
              <a:t>en tant que concepteur. Toutefois, ils ne peuvent pas être trivial dans tous les cas.</a:t>
            </a:r>
            <a:endParaRPr lang="en-US" altLang="en-US" sz="1600" dirty="0">
              <a:latin typeface="Times New Roman" pitchFamily="18" charset="0"/>
            </a:endParaRPr>
          </a:p>
        </p:txBody>
      </p:sp>
      <p:sp>
        <p:nvSpPr>
          <p:cNvPr id="12293" name="Rectangle 118"/>
          <p:cNvSpPr>
            <a:spLocks noChangeArrowheads="1"/>
          </p:cNvSpPr>
          <p:nvPr/>
        </p:nvSpPr>
        <p:spPr bwMode="auto">
          <a:xfrm>
            <a:off x="77788" y="2660650"/>
            <a:ext cx="4610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 err="1">
                <a:solidFill>
                  <a:srgbClr val="A50021"/>
                </a:solidFill>
                <a:latin typeface="Times New Roman" pitchFamily="18" charset="0"/>
              </a:rPr>
              <a:t>Registre</a:t>
            </a:r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 a Charge </a:t>
            </a:r>
            <a:r>
              <a:rPr lang="en-CA" altLang="en-US" sz="2800" b="1" dirty="0" err="1">
                <a:solidFill>
                  <a:srgbClr val="A50021"/>
                </a:solidFill>
                <a:latin typeface="Times New Roman" pitchFamily="18" charset="0"/>
              </a:rPr>
              <a:t>Parallèle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2294" name="AutoShape 119"/>
          <p:cNvSpPr>
            <a:spLocks noChangeArrowheads="1"/>
          </p:cNvSpPr>
          <p:nvPr/>
        </p:nvSpPr>
        <p:spPr bwMode="auto">
          <a:xfrm>
            <a:off x="306388" y="758825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5" name="Line 120"/>
          <p:cNvSpPr>
            <a:spLocks noChangeShapeType="1"/>
          </p:cNvSpPr>
          <p:nvPr/>
        </p:nvSpPr>
        <p:spPr bwMode="auto">
          <a:xfrm flipV="1">
            <a:off x="501650" y="1239838"/>
            <a:ext cx="8218488" cy="17462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2296" name="Group 387"/>
          <p:cNvGrpSpPr>
            <a:grpSpLocks/>
          </p:cNvGrpSpPr>
          <p:nvPr/>
        </p:nvGrpSpPr>
        <p:grpSpPr bwMode="auto">
          <a:xfrm>
            <a:off x="4169569" y="4840199"/>
            <a:ext cx="2947988" cy="1766887"/>
            <a:chOff x="2093" y="3031"/>
            <a:chExt cx="1857" cy="1113"/>
          </a:xfrm>
        </p:grpSpPr>
        <p:sp>
          <p:nvSpPr>
            <p:cNvPr id="12495" name="Line 324"/>
            <p:cNvSpPr>
              <a:spLocks noChangeShapeType="1"/>
            </p:cNvSpPr>
            <p:nvPr/>
          </p:nvSpPr>
          <p:spPr bwMode="auto">
            <a:xfrm flipH="1">
              <a:off x="3146" y="3079"/>
              <a:ext cx="0" cy="77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96" name="Line 332"/>
            <p:cNvSpPr>
              <a:spLocks noChangeShapeType="1"/>
            </p:cNvSpPr>
            <p:nvPr/>
          </p:nvSpPr>
          <p:spPr bwMode="auto">
            <a:xfrm>
              <a:off x="3097" y="3055"/>
              <a:ext cx="0" cy="10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97" name="Rectangle 340"/>
            <p:cNvSpPr>
              <a:spLocks noChangeArrowheads="1"/>
            </p:cNvSpPr>
            <p:nvPr/>
          </p:nvSpPr>
          <p:spPr bwMode="auto">
            <a:xfrm>
              <a:off x="2904" y="3103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12498" name="Rectangle 344"/>
            <p:cNvSpPr>
              <a:spLocks noChangeArrowheads="1"/>
            </p:cNvSpPr>
            <p:nvPr/>
          </p:nvSpPr>
          <p:spPr bwMode="auto">
            <a:xfrm>
              <a:off x="3146" y="3079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12499" name="Rectangle 241"/>
            <p:cNvSpPr>
              <a:spLocks noChangeArrowheads="1"/>
            </p:cNvSpPr>
            <p:nvPr/>
          </p:nvSpPr>
          <p:spPr bwMode="auto">
            <a:xfrm>
              <a:off x="2372" y="3297"/>
              <a:ext cx="629" cy="847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prstDash val="lgDashDot"/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500" name="Rectangle 589"/>
            <p:cNvSpPr>
              <a:spLocks noChangeArrowheads="1"/>
            </p:cNvSpPr>
            <p:nvPr/>
          </p:nvSpPr>
          <p:spPr bwMode="auto">
            <a:xfrm>
              <a:off x="2418" y="3431"/>
              <a:ext cx="119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501" name="Line 262"/>
            <p:cNvSpPr>
              <a:spLocks noChangeShapeType="1"/>
            </p:cNvSpPr>
            <p:nvPr/>
          </p:nvSpPr>
          <p:spPr bwMode="auto">
            <a:xfrm flipH="1">
              <a:off x="3436" y="3926"/>
              <a:ext cx="0" cy="21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502" name="Line 263"/>
            <p:cNvSpPr>
              <a:spLocks noChangeShapeType="1"/>
            </p:cNvSpPr>
            <p:nvPr/>
          </p:nvSpPr>
          <p:spPr bwMode="auto">
            <a:xfrm>
              <a:off x="3148" y="3872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503" name="Rectangle 265"/>
            <p:cNvSpPr>
              <a:spLocks noChangeArrowheads="1"/>
            </p:cNvSpPr>
            <p:nvPr/>
          </p:nvSpPr>
          <p:spPr bwMode="auto">
            <a:xfrm>
              <a:off x="3233" y="3423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504" name="Rectangle 266"/>
            <p:cNvSpPr>
              <a:spLocks noChangeArrowheads="1"/>
            </p:cNvSpPr>
            <p:nvPr/>
          </p:nvSpPr>
          <p:spPr bwMode="auto">
            <a:xfrm>
              <a:off x="3209" y="3479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505" name="Rectangle 267"/>
            <p:cNvSpPr>
              <a:spLocks noChangeArrowheads="1"/>
            </p:cNvSpPr>
            <p:nvPr/>
          </p:nvSpPr>
          <p:spPr bwMode="auto">
            <a:xfrm>
              <a:off x="3193" y="3679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506" name="Rectangle 268"/>
            <p:cNvSpPr>
              <a:spLocks noChangeArrowheads="1"/>
            </p:cNvSpPr>
            <p:nvPr/>
          </p:nvSpPr>
          <p:spPr bwMode="auto">
            <a:xfrm>
              <a:off x="3473" y="3479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2507" name="Group 269"/>
            <p:cNvGrpSpPr>
              <a:grpSpLocks/>
            </p:cNvGrpSpPr>
            <p:nvPr/>
          </p:nvGrpSpPr>
          <p:grpSpPr bwMode="auto">
            <a:xfrm>
              <a:off x="3481" y="3767"/>
              <a:ext cx="191" cy="173"/>
              <a:chOff x="4198" y="1583"/>
              <a:chExt cx="191" cy="173"/>
            </a:xfrm>
          </p:grpSpPr>
          <p:sp>
            <p:nvSpPr>
              <p:cNvPr id="12530" name="Rectangle 270"/>
              <p:cNvSpPr>
                <a:spLocks noChangeArrowheads="1"/>
              </p:cNvSpPr>
              <p:nvPr/>
            </p:nvSpPr>
            <p:spPr bwMode="auto">
              <a:xfrm>
                <a:off x="4198" y="1583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531" name="Line 271"/>
              <p:cNvSpPr>
                <a:spLocks noChangeShapeType="1"/>
              </p:cNvSpPr>
              <p:nvPr/>
            </p:nvSpPr>
            <p:spPr bwMode="auto">
              <a:xfrm>
                <a:off x="4265" y="159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2508" name="Group 272"/>
            <p:cNvGrpSpPr>
              <a:grpSpLocks/>
            </p:cNvGrpSpPr>
            <p:nvPr/>
          </p:nvGrpSpPr>
          <p:grpSpPr bwMode="auto">
            <a:xfrm>
              <a:off x="3345" y="3847"/>
              <a:ext cx="185" cy="173"/>
              <a:chOff x="4062" y="1663"/>
              <a:chExt cx="185" cy="173"/>
            </a:xfrm>
          </p:grpSpPr>
          <p:sp>
            <p:nvSpPr>
              <p:cNvPr id="12528" name="Rectangle 273"/>
              <p:cNvSpPr>
                <a:spLocks noChangeArrowheads="1"/>
              </p:cNvSpPr>
              <p:nvPr/>
            </p:nvSpPr>
            <p:spPr bwMode="auto">
              <a:xfrm>
                <a:off x="4062" y="1663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2529" name="Line 274"/>
              <p:cNvSpPr>
                <a:spLocks noChangeShapeType="1"/>
              </p:cNvSpPr>
              <p:nvPr/>
            </p:nvSpPr>
            <p:spPr bwMode="auto">
              <a:xfrm>
                <a:off x="4129" y="167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509" name="Oval 276"/>
            <p:cNvSpPr>
              <a:spLocks noChangeArrowheads="1"/>
            </p:cNvSpPr>
            <p:nvPr/>
          </p:nvSpPr>
          <p:spPr bwMode="auto">
            <a:xfrm>
              <a:off x="3410" y="4007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510" name="AutoShape 277"/>
            <p:cNvSpPr>
              <a:spLocks noChangeArrowheads="1"/>
            </p:cNvSpPr>
            <p:nvPr/>
          </p:nvSpPr>
          <p:spPr bwMode="auto">
            <a:xfrm rot="5400000">
              <a:off x="3250" y="3831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511" name="Rectangle 278"/>
            <p:cNvSpPr>
              <a:spLocks noChangeArrowheads="1"/>
            </p:cNvSpPr>
            <p:nvPr/>
          </p:nvSpPr>
          <p:spPr bwMode="auto">
            <a:xfrm>
              <a:off x="3691" y="3370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Q1</a:t>
              </a:r>
            </a:p>
          </p:txBody>
        </p:sp>
        <p:grpSp>
          <p:nvGrpSpPr>
            <p:cNvPr id="12512" name="Group 279"/>
            <p:cNvGrpSpPr>
              <a:grpSpLocks/>
            </p:cNvGrpSpPr>
            <p:nvPr/>
          </p:nvGrpSpPr>
          <p:grpSpPr bwMode="auto">
            <a:xfrm>
              <a:off x="3682" y="3679"/>
              <a:ext cx="259" cy="192"/>
              <a:chOff x="4256" y="1401"/>
              <a:chExt cx="259" cy="192"/>
            </a:xfrm>
          </p:grpSpPr>
          <p:sp>
            <p:nvSpPr>
              <p:cNvPr id="12526" name="Rectangle 280"/>
              <p:cNvSpPr>
                <a:spLocks noChangeArrowheads="1"/>
              </p:cNvSpPr>
              <p:nvPr/>
            </p:nvSpPr>
            <p:spPr bwMode="auto">
              <a:xfrm>
                <a:off x="4256" y="1401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 dirty="0">
                    <a:latin typeface="Times New Roman" pitchFamily="18" charset="0"/>
                  </a:rPr>
                  <a:t>Q1</a:t>
                </a:r>
              </a:p>
            </p:txBody>
          </p:sp>
          <p:sp>
            <p:nvSpPr>
              <p:cNvPr id="12527" name="Line 281"/>
              <p:cNvSpPr>
                <a:spLocks noChangeShapeType="1"/>
              </p:cNvSpPr>
              <p:nvPr/>
            </p:nvSpPr>
            <p:spPr bwMode="auto">
              <a:xfrm>
                <a:off x="4315" y="1426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513" name="Line 335"/>
            <p:cNvSpPr>
              <a:spLocks noChangeShapeType="1"/>
            </p:cNvSpPr>
            <p:nvPr/>
          </p:nvSpPr>
          <p:spPr bwMode="auto">
            <a:xfrm flipH="1">
              <a:off x="3097" y="4143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2515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2154" y="3733"/>
              <a:ext cx="43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16" name="TextBox 279"/>
            <p:cNvSpPr txBox="1">
              <a:spLocks noChangeArrowheads="1"/>
            </p:cNvSpPr>
            <p:nvPr/>
          </p:nvSpPr>
          <p:spPr bwMode="auto">
            <a:xfrm>
              <a:off x="2093" y="3640"/>
              <a:ext cx="279" cy="174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2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7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2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17" name="Line 242"/>
            <p:cNvSpPr>
              <a:spLocks noChangeShapeType="1"/>
            </p:cNvSpPr>
            <p:nvPr/>
          </p:nvSpPr>
          <p:spPr bwMode="auto">
            <a:xfrm>
              <a:off x="3641" y="3575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2518" name="Straight Connector 525"/>
            <p:cNvCxnSpPr>
              <a:cxnSpLocks noChangeShapeType="1"/>
            </p:cNvCxnSpPr>
            <p:nvPr/>
          </p:nvCxnSpPr>
          <p:spPr bwMode="auto">
            <a:xfrm>
              <a:off x="2825" y="3575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19" name="Freeform 526"/>
            <p:cNvSpPr>
              <a:spLocks/>
            </p:cNvSpPr>
            <p:nvPr/>
          </p:nvSpPr>
          <p:spPr bwMode="auto">
            <a:xfrm>
              <a:off x="2483" y="3371"/>
              <a:ext cx="1212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" name="TextBox 533"/>
            <p:cNvSpPr txBox="1"/>
            <p:nvPr/>
          </p:nvSpPr>
          <p:spPr bwMode="auto">
            <a:xfrm>
              <a:off x="2537" y="3455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2521" name="Freeform 549"/>
            <p:cNvSpPr>
              <a:spLocks/>
            </p:cNvSpPr>
            <p:nvPr/>
          </p:nvSpPr>
          <p:spPr bwMode="auto">
            <a:xfrm>
              <a:off x="2711" y="3877"/>
              <a:ext cx="193" cy="73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2522" name="Rectangle 340"/>
            <p:cNvSpPr>
              <a:spLocks noChangeArrowheads="1"/>
            </p:cNvSpPr>
            <p:nvPr/>
          </p:nvSpPr>
          <p:spPr bwMode="auto">
            <a:xfrm>
              <a:off x="2202" y="3031"/>
              <a:ext cx="7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200" b="1" i="1">
                  <a:latin typeface="Times New Roman" pitchFamily="18" charset="0"/>
                </a:rPr>
                <a:t>Enable = Ld/St </a:t>
              </a:r>
            </a:p>
            <a:p>
              <a:pPr algn="r"/>
              <a:r>
                <a:rPr lang="en-CA" altLang="en-US" sz="1200" i="1">
                  <a:latin typeface="Times New Roman" pitchFamily="18" charset="0"/>
                </a:rPr>
                <a:t>Load/Store</a:t>
              </a:r>
            </a:p>
          </p:txBody>
        </p:sp>
        <p:cxnSp>
          <p:nvCxnSpPr>
            <p:cNvPr id="12523" name="Straight Connector 543"/>
            <p:cNvCxnSpPr>
              <a:cxnSpLocks noChangeShapeType="1"/>
            </p:cNvCxnSpPr>
            <p:nvPr/>
          </p:nvCxnSpPr>
          <p:spPr bwMode="auto">
            <a:xfrm>
              <a:off x="2662" y="3200"/>
              <a:ext cx="216" cy="1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524" name="Straight Connector 544"/>
            <p:cNvCxnSpPr>
              <a:cxnSpLocks noChangeShapeType="1"/>
            </p:cNvCxnSpPr>
            <p:nvPr/>
          </p:nvCxnSpPr>
          <p:spPr bwMode="auto">
            <a:xfrm>
              <a:off x="2783" y="3079"/>
              <a:ext cx="7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25" name="Line 332"/>
            <p:cNvSpPr>
              <a:spLocks noChangeShapeType="1"/>
            </p:cNvSpPr>
            <p:nvPr/>
          </p:nvSpPr>
          <p:spPr bwMode="auto">
            <a:xfrm flipH="1">
              <a:off x="2904" y="3079"/>
              <a:ext cx="0" cy="8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514" name="TextBox 512"/>
            <p:cNvSpPr txBox="1">
              <a:spLocks noChangeArrowheads="1"/>
            </p:cNvSpPr>
            <p:nvPr/>
          </p:nvSpPr>
          <p:spPr bwMode="auto">
            <a:xfrm>
              <a:off x="2585" y="3407"/>
              <a:ext cx="240" cy="478"/>
            </a:xfrm>
            <a:prstGeom prst="rect">
              <a:avLst/>
            </a:prstGeom>
            <a:solidFill>
              <a:srgbClr val="CCEC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</p:grpSp>
      <p:sp>
        <p:nvSpPr>
          <p:cNvPr id="12297" name="Rectangle 831"/>
          <p:cNvSpPr>
            <a:spLocks noChangeArrowheads="1"/>
          </p:cNvSpPr>
          <p:nvPr/>
        </p:nvSpPr>
        <p:spPr bwMode="auto">
          <a:xfrm>
            <a:off x="1690688" y="3582988"/>
            <a:ext cx="614362" cy="269875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8" name="Rectangle 833"/>
          <p:cNvSpPr>
            <a:spLocks noChangeArrowheads="1"/>
          </p:cNvSpPr>
          <p:nvPr/>
        </p:nvSpPr>
        <p:spPr bwMode="auto">
          <a:xfrm>
            <a:off x="1690688" y="3852863"/>
            <a:ext cx="571500" cy="2286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299" name="Rectangle 177"/>
          <p:cNvSpPr>
            <a:spLocks noChangeArrowheads="1"/>
          </p:cNvSpPr>
          <p:nvPr/>
        </p:nvSpPr>
        <p:spPr bwMode="auto">
          <a:xfrm>
            <a:off x="231775" y="3236913"/>
            <a:ext cx="280352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 i="1">
                <a:latin typeface="Times New Roman" pitchFamily="18" charset="0"/>
              </a:rPr>
              <a:t>Enable</a:t>
            </a:r>
            <a:r>
              <a:rPr lang="en-CA" altLang="en-US" sz="1800" b="1">
                <a:latin typeface="Arial Narrow" pitchFamily="34" charset="0"/>
              </a:rPr>
              <a:t>   </a:t>
            </a:r>
            <a:r>
              <a:rPr lang="en-CA" altLang="en-US" sz="1800" b="1" i="1">
                <a:latin typeface="Arial Narrow" pitchFamily="34" charset="0"/>
              </a:rPr>
              <a:t>Q</a:t>
            </a:r>
            <a:r>
              <a:rPr lang="en-CA" altLang="en-US" sz="1800" b="1" baseline="30000">
                <a:latin typeface="Arial Narrow" pitchFamily="34" charset="0"/>
              </a:rPr>
              <a:t>n+1</a:t>
            </a:r>
            <a:r>
              <a:rPr lang="en-CA" altLang="en-US" sz="1800">
                <a:latin typeface="Times New Roman" pitchFamily="18" charset="0"/>
              </a:rPr>
              <a:t>   </a:t>
            </a:r>
            <a:r>
              <a:rPr lang="en-CA" altLang="en-US" sz="1800" b="1" i="1">
                <a:latin typeface="Times New Roman" pitchFamily="18" charset="0"/>
              </a:rPr>
              <a:t>Function</a:t>
            </a:r>
          </a:p>
          <a:p>
            <a:r>
              <a:rPr lang="en-CA" altLang="en-US" sz="1800">
                <a:latin typeface="Times New Roman" pitchFamily="18" charset="0"/>
              </a:rPr>
              <a:t>    0       </a:t>
            </a:r>
            <a:r>
              <a:rPr lang="en-CA" altLang="en-US" sz="1800" i="1">
                <a:latin typeface="Times New Roman" pitchFamily="18" charset="0"/>
              </a:rPr>
              <a:t>Q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800">
                <a:latin typeface="Times New Roman" pitchFamily="18" charset="0"/>
              </a:rPr>
              <a:t>       </a:t>
            </a:r>
            <a:r>
              <a:rPr lang="en-CA" altLang="en-US" sz="1800" i="1">
                <a:latin typeface="Times New Roman" pitchFamily="18" charset="0"/>
              </a:rPr>
              <a:t>Store</a:t>
            </a:r>
            <a:endParaRPr lang="en-CA" altLang="en-US" sz="1800">
              <a:latin typeface="Times New Roman" pitchFamily="18" charset="0"/>
            </a:endParaRPr>
          </a:p>
          <a:p>
            <a:r>
              <a:rPr lang="en-CA" altLang="en-US" sz="1800">
                <a:latin typeface="Times New Roman" pitchFamily="18" charset="0"/>
              </a:rPr>
              <a:t>    1      </a:t>
            </a:r>
            <a:r>
              <a:rPr lang="en-CA" altLang="en-US" sz="1800" i="1">
                <a:latin typeface="Times New Roman" pitchFamily="18" charset="0"/>
              </a:rPr>
              <a:t>DB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>
                <a:latin typeface="Times New Roman" pitchFamily="18" charset="0"/>
              </a:rPr>
              <a:t>      </a:t>
            </a:r>
            <a:r>
              <a:rPr lang="en-CA" altLang="en-US" sz="1800" i="1">
                <a:latin typeface="Times New Roman" pitchFamily="18" charset="0"/>
              </a:rPr>
              <a:t>Load</a:t>
            </a:r>
          </a:p>
        </p:txBody>
      </p:sp>
      <p:sp>
        <p:nvSpPr>
          <p:cNvPr id="12300" name="Rectangle 176"/>
          <p:cNvSpPr>
            <a:spLocks noChangeArrowheads="1"/>
          </p:cNvSpPr>
          <p:nvPr/>
        </p:nvSpPr>
        <p:spPr bwMode="auto">
          <a:xfrm>
            <a:off x="231775" y="3236913"/>
            <a:ext cx="2419350" cy="96043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2301" name="Line 178"/>
          <p:cNvSpPr>
            <a:spLocks noChangeShapeType="1"/>
          </p:cNvSpPr>
          <p:nvPr/>
        </p:nvSpPr>
        <p:spPr bwMode="auto">
          <a:xfrm flipV="1">
            <a:off x="193675" y="3582988"/>
            <a:ext cx="24193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302" name="Line 187"/>
          <p:cNvSpPr>
            <a:spLocks noChangeShapeType="1"/>
          </p:cNvSpPr>
          <p:nvPr/>
        </p:nvSpPr>
        <p:spPr bwMode="auto">
          <a:xfrm flipH="1">
            <a:off x="1000125" y="3273425"/>
            <a:ext cx="3175" cy="923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303" name="Line 187"/>
          <p:cNvSpPr>
            <a:spLocks noChangeShapeType="1"/>
          </p:cNvSpPr>
          <p:nvPr/>
        </p:nvSpPr>
        <p:spPr bwMode="auto">
          <a:xfrm flipH="1">
            <a:off x="1576388" y="3273425"/>
            <a:ext cx="3175" cy="962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2304" name="Group 355"/>
          <p:cNvGrpSpPr>
            <a:grpSpLocks/>
          </p:cNvGrpSpPr>
          <p:nvPr/>
        </p:nvGrpSpPr>
        <p:grpSpPr bwMode="auto">
          <a:xfrm>
            <a:off x="5680871" y="3238501"/>
            <a:ext cx="1258887" cy="1316037"/>
            <a:chOff x="1114" y="3491"/>
            <a:chExt cx="793" cy="829"/>
          </a:xfrm>
        </p:grpSpPr>
        <p:sp>
          <p:nvSpPr>
            <p:cNvPr id="12474" name="Rectangle 589"/>
            <p:cNvSpPr>
              <a:spLocks noChangeArrowheads="1"/>
            </p:cNvSpPr>
            <p:nvPr/>
          </p:nvSpPr>
          <p:spPr bwMode="auto">
            <a:xfrm>
              <a:off x="1114" y="3491"/>
              <a:ext cx="216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75" name="Line 262"/>
            <p:cNvSpPr>
              <a:spLocks noChangeShapeType="1"/>
            </p:cNvSpPr>
            <p:nvPr/>
          </p:nvSpPr>
          <p:spPr bwMode="auto">
            <a:xfrm flipH="1">
              <a:off x="1403" y="4078"/>
              <a:ext cx="0" cy="2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76" name="Line 263"/>
            <p:cNvSpPr>
              <a:spLocks noChangeShapeType="1"/>
            </p:cNvSpPr>
            <p:nvPr/>
          </p:nvSpPr>
          <p:spPr bwMode="auto">
            <a:xfrm>
              <a:off x="1115" y="4024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77" name="Rectangle 265"/>
            <p:cNvSpPr>
              <a:spLocks noChangeArrowheads="1"/>
            </p:cNvSpPr>
            <p:nvPr/>
          </p:nvSpPr>
          <p:spPr bwMode="auto">
            <a:xfrm>
              <a:off x="1200" y="3575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78" name="Rectangle 266"/>
            <p:cNvSpPr>
              <a:spLocks noChangeArrowheads="1"/>
            </p:cNvSpPr>
            <p:nvPr/>
          </p:nvSpPr>
          <p:spPr bwMode="auto">
            <a:xfrm>
              <a:off x="1176" y="3631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479" name="Rectangle 267"/>
            <p:cNvSpPr>
              <a:spLocks noChangeArrowheads="1"/>
            </p:cNvSpPr>
            <p:nvPr/>
          </p:nvSpPr>
          <p:spPr bwMode="auto">
            <a:xfrm>
              <a:off x="1160" y="3831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480" name="Rectangle 268"/>
            <p:cNvSpPr>
              <a:spLocks noChangeArrowheads="1"/>
            </p:cNvSpPr>
            <p:nvPr/>
          </p:nvSpPr>
          <p:spPr bwMode="auto">
            <a:xfrm>
              <a:off x="1440" y="3631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2481" name="Group 269"/>
            <p:cNvGrpSpPr>
              <a:grpSpLocks/>
            </p:cNvGrpSpPr>
            <p:nvPr/>
          </p:nvGrpSpPr>
          <p:grpSpPr bwMode="auto">
            <a:xfrm>
              <a:off x="1448" y="3919"/>
              <a:ext cx="191" cy="173"/>
              <a:chOff x="4198" y="1583"/>
              <a:chExt cx="191" cy="173"/>
            </a:xfrm>
          </p:grpSpPr>
          <p:sp>
            <p:nvSpPr>
              <p:cNvPr id="12493" name="Rectangle 270"/>
              <p:cNvSpPr>
                <a:spLocks noChangeArrowheads="1"/>
              </p:cNvSpPr>
              <p:nvPr/>
            </p:nvSpPr>
            <p:spPr bwMode="auto">
              <a:xfrm>
                <a:off x="4198" y="1583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94" name="Line 271"/>
              <p:cNvSpPr>
                <a:spLocks noChangeShapeType="1"/>
              </p:cNvSpPr>
              <p:nvPr/>
            </p:nvSpPr>
            <p:spPr bwMode="auto">
              <a:xfrm>
                <a:off x="4265" y="159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2482" name="Group 272"/>
            <p:cNvGrpSpPr>
              <a:grpSpLocks/>
            </p:cNvGrpSpPr>
            <p:nvPr/>
          </p:nvGrpSpPr>
          <p:grpSpPr bwMode="auto">
            <a:xfrm>
              <a:off x="1312" y="3999"/>
              <a:ext cx="185" cy="173"/>
              <a:chOff x="4062" y="1663"/>
              <a:chExt cx="185" cy="173"/>
            </a:xfrm>
          </p:grpSpPr>
          <p:sp>
            <p:nvSpPr>
              <p:cNvPr id="12491" name="Rectangle 273"/>
              <p:cNvSpPr>
                <a:spLocks noChangeArrowheads="1"/>
              </p:cNvSpPr>
              <p:nvPr/>
            </p:nvSpPr>
            <p:spPr bwMode="auto">
              <a:xfrm>
                <a:off x="4062" y="1663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2492" name="Line 274"/>
              <p:cNvSpPr>
                <a:spLocks noChangeShapeType="1"/>
              </p:cNvSpPr>
              <p:nvPr/>
            </p:nvSpPr>
            <p:spPr bwMode="auto">
              <a:xfrm>
                <a:off x="4129" y="167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483" name="Oval 276"/>
            <p:cNvSpPr>
              <a:spLocks noChangeArrowheads="1"/>
            </p:cNvSpPr>
            <p:nvPr/>
          </p:nvSpPr>
          <p:spPr bwMode="auto">
            <a:xfrm>
              <a:off x="1377" y="4159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84" name="AutoShape 277"/>
            <p:cNvSpPr>
              <a:spLocks noChangeArrowheads="1"/>
            </p:cNvSpPr>
            <p:nvPr/>
          </p:nvSpPr>
          <p:spPr bwMode="auto">
            <a:xfrm rot="5400000">
              <a:off x="1217" y="3983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85" name="Rectangle 278"/>
            <p:cNvSpPr>
              <a:spLocks noChangeArrowheads="1"/>
            </p:cNvSpPr>
            <p:nvPr/>
          </p:nvSpPr>
          <p:spPr bwMode="auto">
            <a:xfrm>
              <a:off x="1648" y="3495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grpSp>
          <p:nvGrpSpPr>
            <p:cNvPr id="12486" name="Group 279"/>
            <p:cNvGrpSpPr>
              <a:grpSpLocks/>
            </p:cNvGrpSpPr>
            <p:nvPr/>
          </p:nvGrpSpPr>
          <p:grpSpPr bwMode="auto">
            <a:xfrm>
              <a:off x="1648" y="3815"/>
              <a:ext cx="259" cy="192"/>
              <a:chOff x="4398" y="1479"/>
              <a:chExt cx="259" cy="192"/>
            </a:xfrm>
          </p:grpSpPr>
          <p:sp>
            <p:nvSpPr>
              <p:cNvPr id="12489" name="Rectangle 280"/>
              <p:cNvSpPr>
                <a:spLocks noChangeArrowheads="1"/>
              </p:cNvSpPr>
              <p:nvPr/>
            </p:nvSpPr>
            <p:spPr bwMode="auto">
              <a:xfrm>
                <a:off x="4398" y="1479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Q1</a:t>
                </a:r>
              </a:p>
            </p:txBody>
          </p:sp>
          <p:sp>
            <p:nvSpPr>
              <p:cNvPr id="12490" name="Line 281"/>
              <p:cNvSpPr>
                <a:spLocks noChangeShapeType="1"/>
              </p:cNvSpPr>
              <p:nvPr/>
            </p:nvSpPr>
            <p:spPr bwMode="auto">
              <a:xfrm>
                <a:off x="4457" y="1504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487" name="Line 242"/>
            <p:cNvSpPr>
              <a:spLocks noChangeShapeType="1"/>
            </p:cNvSpPr>
            <p:nvPr/>
          </p:nvSpPr>
          <p:spPr bwMode="auto">
            <a:xfrm>
              <a:off x="1608" y="3727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88" name="Freeform 526"/>
            <p:cNvSpPr>
              <a:spLocks/>
            </p:cNvSpPr>
            <p:nvPr/>
          </p:nvSpPr>
          <p:spPr bwMode="auto">
            <a:xfrm>
              <a:off x="1138" y="3523"/>
              <a:ext cx="524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</p:grpSp>
      <p:grpSp>
        <p:nvGrpSpPr>
          <p:cNvPr id="12305" name="Group 386"/>
          <p:cNvGrpSpPr>
            <a:grpSpLocks/>
          </p:cNvGrpSpPr>
          <p:nvPr/>
        </p:nvGrpSpPr>
        <p:grpSpPr bwMode="auto">
          <a:xfrm>
            <a:off x="3299621" y="3198813"/>
            <a:ext cx="1603375" cy="1316038"/>
            <a:chOff x="1767" y="1966"/>
            <a:chExt cx="1010" cy="829"/>
          </a:xfrm>
        </p:grpSpPr>
        <p:cxnSp>
          <p:nvCxnSpPr>
            <p:cNvPr id="12453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2033" y="2184"/>
              <a:ext cx="31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454" name="TextBox 279"/>
            <p:cNvSpPr txBox="1">
              <a:spLocks noChangeArrowheads="1"/>
            </p:cNvSpPr>
            <p:nvPr/>
          </p:nvSpPr>
          <p:spPr bwMode="auto">
            <a:xfrm>
              <a:off x="1767" y="2062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55" name="Line 262"/>
            <p:cNvSpPr>
              <a:spLocks noChangeShapeType="1"/>
            </p:cNvSpPr>
            <p:nvPr/>
          </p:nvSpPr>
          <p:spPr bwMode="auto">
            <a:xfrm flipH="1">
              <a:off x="2325" y="2553"/>
              <a:ext cx="0" cy="2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56" name="Line 263"/>
            <p:cNvSpPr>
              <a:spLocks noChangeShapeType="1"/>
            </p:cNvSpPr>
            <p:nvPr/>
          </p:nvSpPr>
          <p:spPr bwMode="auto">
            <a:xfrm>
              <a:off x="2037" y="2499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457" name="Rectangle 265"/>
            <p:cNvSpPr>
              <a:spLocks noChangeArrowheads="1"/>
            </p:cNvSpPr>
            <p:nvPr/>
          </p:nvSpPr>
          <p:spPr bwMode="auto">
            <a:xfrm>
              <a:off x="2122" y="2050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58" name="Rectangle 266"/>
            <p:cNvSpPr>
              <a:spLocks noChangeArrowheads="1"/>
            </p:cNvSpPr>
            <p:nvPr/>
          </p:nvSpPr>
          <p:spPr bwMode="auto">
            <a:xfrm>
              <a:off x="2098" y="2106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459" name="Rectangle 267"/>
            <p:cNvSpPr>
              <a:spLocks noChangeArrowheads="1"/>
            </p:cNvSpPr>
            <p:nvPr/>
          </p:nvSpPr>
          <p:spPr bwMode="auto">
            <a:xfrm>
              <a:off x="2082" y="2306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460" name="Rectangle 268"/>
            <p:cNvSpPr>
              <a:spLocks noChangeArrowheads="1"/>
            </p:cNvSpPr>
            <p:nvPr/>
          </p:nvSpPr>
          <p:spPr bwMode="auto">
            <a:xfrm>
              <a:off x="2362" y="2106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2461" name="Group 269"/>
            <p:cNvGrpSpPr>
              <a:grpSpLocks/>
            </p:cNvGrpSpPr>
            <p:nvPr/>
          </p:nvGrpSpPr>
          <p:grpSpPr bwMode="auto">
            <a:xfrm>
              <a:off x="2370" y="2394"/>
              <a:ext cx="191" cy="173"/>
              <a:chOff x="4198" y="1583"/>
              <a:chExt cx="191" cy="173"/>
            </a:xfrm>
          </p:grpSpPr>
          <p:sp>
            <p:nvSpPr>
              <p:cNvPr id="12472" name="Rectangle 270"/>
              <p:cNvSpPr>
                <a:spLocks noChangeArrowheads="1"/>
              </p:cNvSpPr>
              <p:nvPr/>
            </p:nvSpPr>
            <p:spPr bwMode="auto">
              <a:xfrm>
                <a:off x="4198" y="1583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73" name="Line 271"/>
              <p:cNvSpPr>
                <a:spLocks noChangeShapeType="1"/>
              </p:cNvSpPr>
              <p:nvPr/>
            </p:nvSpPr>
            <p:spPr bwMode="auto">
              <a:xfrm>
                <a:off x="4265" y="159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2462" name="Group 272"/>
            <p:cNvGrpSpPr>
              <a:grpSpLocks/>
            </p:cNvGrpSpPr>
            <p:nvPr/>
          </p:nvGrpSpPr>
          <p:grpSpPr bwMode="auto">
            <a:xfrm>
              <a:off x="2234" y="2474"/>
              <a:ext cx="185" cy="173"/>
              <a:chOff x="4062" y="1663"/>
              <a:chExt cx="185" cy="173"/>
            </a:xfrm>
          </p:grpSpPr>
          <p:sp>
            <p:nvSpPr>
              <p:cNvPr id="12470" name="Rectangle 273"/>
              <p:cNvSpPr>
                <a:spLocks noChangeArrowheads="1"/>
              </p:cNvSpPr>
              <p:nvPr/>
            </p:nvSpPr>
            <p:spPr bwMode="auto">
              <a:xfrm>
                <a:off x="4062" y="1663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2471" name="Line 274"/>
              <p:cNvSpPr>
                <a:spLocks noChangeShapeType="1"/>
              </p:cNvSpPr>
              <p:nvPr/>
            </p:nvSpPr>
            <p:spPr bwMode="auto">
              <a:xfrm>
                <a:off x="4129" y="167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463" name="Oval 276"/>
            <p:cNvSpPr>
              <a:spLocks noChangeArrowheads="1"/>
            </p:cNvSpPr>
            <p:nvPr/>
          </p:nvSpPr>
          <p:spPr bwMode="auto">
            <a:xfrm>
              <a:off x="2299" y="2634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64" name="AutoShape 277"/>
            <p:cNvSpPr>
              <a:spLocks noChangeArrowheads="1"/>
            </p:cNvSpPr>
            <p:nvPr/>
          </p:nvSpPr>
          <p:spPr bwMode="auto">
            <a:xfrm rot="5400000">
              <a:off x="2139" y="2458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465" name="Rectangle 278"/>
            <p:cNvSpPr>
              <a:spLocks noChangeArrowheads="1"/>
            </p:cNvSpPr>
            <p:nvPr/>
          </p:nvSpPr>
          <p:spPr bwMode="auto">
            <a:xfrm>
              <a:off x="2494" y="1966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grpSp>
          <p:nvGrpSpPr>
            <p:cNvPr id="12466" name="Group 279"/>
            <p:cNvGrpSpPr>
              <a:grpSpLocks/>
            </p:cNvGrpSpPr>
            <p:nvPr/>
          </p:nvGrpSpPr>
          <p:grpSpPr bwMode="auto">
            <a:xfrm>
              <a:off x="2518" y="2304"/>
              <a:ext cx="259" cy="192"/>
              <a:chOff x="4398" y="1479"/>
              <a:chExt cx="259" cy="192"/>
            </a:xfrm>
          </p:grpSpPr>
          <p:sp>
            <p:nvSpPr>
              <p:cNvPr id="12468" name="Rectangle 280"/>
              <p:cNvSpPr>
                <a:spLocks noChangeArrowheads="1"/>
              </p:cNvSpPr>
              <p:nvPr/>
            </p:nvSpPr>
            <p:spPr bwMode="auto">
              <a:xfrm>
                <a:off x="4398" y="1479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Q1</a:t>
                </a:r>
              </a:p>
            </p:txBody>
          </p:sp>
          <p:sp>
            <p:nvSpPr>
              <p:cNvPr id="12469" name="Line 281"/>
              <p:cNvSpPr>
                <a:spLocks noChangeShapeType="1"/>
              </p:cNvSpPr>
              <p:nvPr/>
            </p:nvSpPr>
            <p:spPr bwMode="auto">
              <a:xfrm>
                <a:off x="4457" y="1504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467" name="Line 242"/>
            <p:cNvSpPr>
              <a:spLocks noChangeShapeType="1"/>
            </p:cNvSpPr>
            <p:nvPr/>
          </p:nvSpPr>
          <p:spPr bwMode="auto">
            <a:xfrm>
              <a:off x="2530" y="2202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2431" name="Line 332"/>
          <p:cNvSpPr>
            <a:spLocks noChangeShapeType="1"/>
          </p:cNvSpPr>
          <p:nvPr/>
        </p:nvSpPr>
        <p:spPr bwMode="auto">
          <a:xfrm flipH="1">
            <a:off x="1178718" y="4869689"/>
            <a:ext cx="0" cy="2047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432" name="Line 332"/>
          <p:cNvSpPr>
            <a:spLocks noChangeShapeType="1"/>
          </p:cNvSpPr>
          <p:nvPr/>
        </p:nvSpPr>
        <p:spPr bwMode="auto">
          <a:xfrm flipH="1">
            <a:off x="899147" y="4869689"/>
            <a:ext cx="0" cy="2047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12433" name="Straight Connector 449"/>
          <p:cNvCxnSpPr>
            <a:cxnSpLocks noChangeShapeType="1"/>
          </p:cNvCxnSpPr>
          <p:nvPr/>
        </p:nvCxnSpPr>
        <p:spPr bwMode="auto">
          <a:xfrm flipH="1" flipV="1">
            <a:off x="393700" y="6065013"/>
            <a:ext cx="1061005" cy="5556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434" name="TextBox 279"/>
          <p:cNvSpPr txBox="1">
            <a:spLocks noChangeArrowheads="1"/>
          </p:cNvSpPr>
          <p:nvPr/>
        </p:nvSpPr>
        <p:spPr bwMode="auto">
          <a:xfrm>
            <a:off x="115887" y="5855527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35" name="Rectangle 257"/>
          <p:cNvSpPr>
            <a:spLocks noChangeArrowheads="1"/>
          </p:cNvSpPr>
          <p:nvPr/>
        </p:nvSpPr>
        <p:spPr bwMode="auto">
          <a:xfrm>
            <a:off x="1250157" y="4914646"/>
            <a:ext cx="411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Q0</a:t>
            </a:r>
          </a:p>
        </p:txBody>
      </p:sp>
      <p:sp>
        <p:nvSpPr>
          <p:cNvPr id="12436" name="Rectangle 278"/>
          <p:cNvSpPr>
            <a:spLocks noChangeArrowheads="1"/>
          </p:cNvSpPr>
          <p:nvPr/>
        </p:nvSpPr>
        <p:spPr bwMode="auto">
          <a:xfrm>
            <a:off x="1250157" y="5324221"/>
            <a:ext cx="411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 dirty="0">
                <a:latin typeface="Times New Roman" pitchFamily="18" charset="0"/>
              </a:rPr>
              <a:t>Q1</a:t>
            </a:r>
          </a:p>
        </p:txBody>
      </p:sp>
      <p:sp>
        <p:nvSpPr>
          <p:cNvPr id="12437" name="Line 281"/>
          <p:cNvSpPr>
            <a:spLocks noChangeShapeType="1"/>
          </p:cNvSpPr>
          <p:nvPr/>
        </p:nvSpPr>
        <p:spPr bwMode="auto">
          <a:xfrm>
            <a:off x="837234" y="4543276"/>
            <a:ext cx="123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438" name="Rectangle 299"/>
          <p:cNvSpPr>
            <a:spLocks noChangeArrowheads="1"/>
          </p:cNvSpPr>
          <p:nvPr/>
        </p:nvSpPr>
        <p:spPr bwMode="auto">
          <a:xfrm>
            <a:off x="1235869" y="5759196"/>
            <a:ext cx="411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Q2</a:t>
            </a:r>
          </a:p>
        </p:txBody>
      </p:sp>
      <p:sp>
        <p:nvSpPr>
          <p:cNvPr id="12439" name="Rectangle 320"/>
          <p:cNvSpPr>
            <a:spLocks noChangeArrowheads="1"/>
          </p:cNvSpPr>
          <p:nvPr/>
        </p:nvSpPr>
        <p:spPr bwMode="auto">
          <a:xfrm>
            <a:off x="1235869" y="6143371"/>
            <a:ext cx="411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Q3</a:t>
            </a:r>
          </a:p>
        </p:txBody>
      </p:sp>
      <p:sp>
        <p:nvSpPr>
          <p:cNvPr id="12440" name="Line 332"/>
          <p:cNvSpPr>
            <a:spLocks noChangeShapeType="1"/>
          </p:cNvSpPr>
          <p:nvPr/>
        </p:nvSpPr>
        <p:spPr bwMode="auto">
          <a:xfrm flipH="1">
            <a:off x="1011237" y="4664902"/>
            <a:ext cx="0" cy="3413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441" name="Rectangle 340"/>
          <p:cNvSpPr>
            <a:spLocks noChangeArrowheads="1"/>
          </p:cNvSpPr>
          <p:nvPr/>
        </p:nvSpPr>
        <p:spPr bwMode="auto">
          <a:xfrm>
            <a:off x="1020763" y="4475067"/>
            <a:ext cx="39528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 dirty="0">
                <a:latin typeface="Times New Roman" pitchFamily="18" charset="0"/>
              </a:rPr>
              <a:t>CL</a:t>
            </a:r>
          </a:p>
        </p:txBody>
      </p:sp>
      <p:sp>
        <p:nvSpPr>
          <p:cNvPr id="12442" name="Rectangle 344"/>
          <p:cNvSpPr>
            <a:spLocks noChangeArrowheads="1"/>
          </p:cNvSpPr>
          <p:nvPr/>
        </p:nvSpPr>
        <p:spPr bwMode="auto">
          <a:xfrm>
            <a:off x="1114067" y="4683158"/>
            <a:ext cx="450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 dirty="0">
                <a:latin typeface="Times New Roman" pitchFamily="18" charset="0"/>
              </a:rPr>
              <a:t>CK</a:t>
            </a:r>
          </a:p>
        </p:txBody>
      </p:sp>
      <p:cxnSp>
        <p:nvCxnSpPr>
          <p:cNvPr id="12443" name="Straight Connector 513"/>
          <p:cNvCxnSpPr>
            <a:cxnSpLocks noChangeShapeType="1"/>
            <a:stCxn id="12436" idx="2"/>
          </p:cNvCxnSpPr>
          <p:nvPr/>
        </p:nvCxnSpPr>
        <p:spPr bwMode="auto">
          <a:xfrm flipH="1" flipV="1">
            <a:off x="504825" y="5620577"/>
            <a:ext cx="950913" cy="8444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444" name="TextBox 279"/>
          <p:cNvSpPr txBox="1">
            <a:spLocks noChangeArrowheads="1"/>
          </p:cNvSpPr>
          <p:nvPr/>
        </p:nvSpPr>
        <p:spPr bwMode="auto">
          <a:xfrm>
            <a:off x="115887" y="5445952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445" name="Straight Connector 516"/>
          <p:cNvCxnSpPr>
            <a:cxnSpLocks noChangeShapeType="1"/>
            <a:stCxn id="12435" idx="2"/>
          </p:cNvCxnSpPr>
          <p:nvPr/>
        </p:nvCxnSpPr>
        <p:spPr bwMode="auto">
          <a:xfrm flipH="1" flipV="1">
            <a:off x="538162" y="5211002"/>
            <a:ext cx="917576" cy="8444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446" name="TextBox 279"/>
          <p:cNvSpPr txBox="1">
            <a:spLocks noChangeArrowheads="1"/>
          </p:cNvSpPr>
          <p:nvPr/>
        </p:nvSpPr>
        <p:spPr bwMode="auto">
          <a:xfrm>
            <a:off x="125412" y="5034789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447" name="Straight Connector 519"/>
          <p:cNvCxnSpPr>
            <a:cxnSpLocks noChangeShapeType="1"/>
          </p:cNvCxnSpPr>
          <p:nvPr/>
        </p:nvCxnSpPr>
        <p:spPr bwMode="auto">
          <a:xfrm flipH="1" flipV="1">
            <a:off x="272879" y="6423854"/>
            <a:ext cx="1128710" cy="9523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448" name="TextBox 279"/>
          <p:cNvSpPr txBox="1">
            <a:spLocks noChangeArrowheads="1"/>
          </p:cNvSpPr>
          <p:nvPr/>
        </p:nvSpPr>
        <p:spPr bwMode="auto">
          <a:xfrm>
            <a:off x="115887" y="6265102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49" name="Rectangle 340"/>
          <p:cNvSpPr>
            <a:spLocks noChangeArrowheads="1"/>
          </p:cNvSpPr>
          <p:nvPr/>
        </p:nvSpPr>
        <p:spPr bwMode="auto">
          <a:xfrm>
            <a:off x="-31273" y="4475067"/>
            <a:ext cx="1099660" cy="4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100" b="1" i="1" dirty="0">
                <a:latin typeface="Times New Roman" pitchFamily="18" charset="0"/>
              </a:rPr>
              <a:t>Enable = </a:t>
            </a:r>
            <a:r>
              <a:rPr lang="en-CA" altLang="en-US" sz="1100" b="1" i="1" dirty="0" err="1">
                <a:latin typeface="Times New Roman" pitchFamily="18" charset="0"/>
              </a:rPr>
              <a:t>Ld</a:t>
            </a:r>
            <a:r>
              <a:rPr lang="en-CA" altLang="en-US" sz="1100" b="1" i="1" dirty="0">
                <a:latin typeface="Times New Roman" pitchFamily="18" charset="0"/>
              </a:rPr>
              <a:t>/St </a:t>
            </a:r>
          </a:p>
          <a:p>
            <a:pPr algn="r"/>
            <a:r>
              <a:rPr lang="en-CA" altLang="en-US" sz="1100" i="1" dirty="0">
                <a:latin typeface="Times New Roman" pitchFamily="18" charset="0"/>
              </a:rPr>
              <a:t>Load/Store</a:t>
            </a:r>
          </a:p>
        </p:txBody>
      </p:sp>
      <p:sp>
        <p:nvSpPr>
          <p:cNvPr id="12450" name="Rectangle 241"/>
          <p:cNvSpPr>
            <a:spLocks noChangeArrowheads="1"/>
          </p:cNvSpPr>
          <p:nvPr/>
        </p:nvSpPr>
        <p:spPr bwMode="auto">
          <a:xfrm>
            <a:off x="809625" y="5006214"/>
            <a:ext cx="403225" cy="16033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vert270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dirty="0"/>
              <a:t>Register</a:t>
            </a:r>
          </a:p>
        </p:txBody>
      </p:sp>
      <p:sp>
        <p:nvSpPr>
          <p:cNvPr id="12451" name="Line 281"/>
          <p:cNvSpPr>
            <a:spLocks noChangeShapeType="1"/>
          </p:cNvSpPr>
          <p:nvPr/>
        </p:nvSpPr>
        <p:spPr bwMode="auto">
          <a:xfrm>
            <a:off x="674687" y="4700929"/>
            <a:ext cx="2698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307" name="AutoShape 384"/>
          <p:cNvSpPr>
            <a:spLocks noChangeArrowheads="1"/>
          </p:cNvSpPr>
          <p:nvPr/>
        </p:nvSpPr>
        <p:spPr bwMode="auto">
          <a:xfrm>
            <a:off x="4644233" y="4275138"/>
            <a:ext cx="1036638" cy="576263"/>
          </a:xfrm>
          <a:prstGeom prst="downArrowCallout">
            <a:avLst>
              <a:gd name="adj1" fmla="val 29482"/>
              <a:gd name="adj2" fmla="val 39534"/>
              <a:gd name="adj3" fmla="val 30852"/>
              <a:gd name="adj4" fmla="val 34435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/>
              <a:t>=&gt; + &lt;=</a:t>
            </a:r>
          </a:p>
        </p:txBody>
      </p:sp>
      <p:grpSp>
        <p:nvGrpSpPr>
          <p:cNvPr id="12308" name="Group 400"/>
          <p:cNvGrpSpPr>
            <a:grpSpLocks/>
          </p:cNvGrpSpPr>
          <p:nvPr/>
        </p:nvGrpSpPr>
        <p:grpSpPr bwMode="auto">
          <a:xfrm>
            <a:off x="6837363" y="2276475"/>
            <a:ext cx="2384425" cy="4581525"/>
            <a:chOff x="4307" y="1434"/>
            <a:chExt cx="1502" cy="2886"/>
          </a:xfrm>
        </p:grpSpPr>
        <p:sp>
          <p:nvSpPr>
            <p:cNvPr id="12309" name="Rectangle 241"/>
            <p:cNvSpPr>
              <a:spLocks noChangeArrowheads="1"/>
            </p:cNvSpPr>
            <p:nvPr/>
          </p:nvSpPr>
          <p:spPr bwMode="auto">
            <a:xfrm>
              <a:off x="4561" y="1734"/>
              <a:ext cx="507" cy="2506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prstDash val="lgDashDot"/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10" name="Rectangle 589"/>
            <p:cNvSpPr>
              <a:spLocks noChangeArrowheads="1"/>
            </p:cNvSpPr>
            <p:nvPr/>
          </p:nvSpPr>
          <p:spPr bwMode="auto">
            <a:xfrm>
              <a:off x="4593" y="2468"/>
              <a:ext cx="151" cy="127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11" name="Rectangle 590"/>
            <p:cNvSpPr>
              <a:spLocks noChangeArrowheads="1"/>
            </p:cNvSpPr>
            <p:nvPr/>
          </p:nvSpPr>
          <p:spPr bwMode="auto">
            <a:xfrm>
              <a:off x="4576" y="3085"/>
              <a:ext cx="151" cy="127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12" name="Rectangle 591"/>
            <p:cNvSpPr>
              <a:spLocks noChangeArrowheads="1"/>
            </p:cNvSpPr>
            <p:nvPr/>
          </p:nvSpPr>
          <p:spPr bwMode="auto">
            <a:xfrm>
              <a:off x="4593" y="3739"/>
              <a:ext cx="151" cy="127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13" name="Rectangle 447"/>
            <p:cNvSpPr>
              <a:spLocks noChangeArrowheads="1"/>
            </p:cNvSpPr>
            <p:nvPr/>
          </p:nvSpPr>
          <p:spPr bwMode="auto">
            <a:xfrm>
              <a:off x="4593" y="1815"/>
              <a:ext cx="151" cy="127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cxnSp>
          <p:nvCxnSpPr>
            <p:cNvPr id="12314" name="Straight Connector 449"/>
            <p:cNvCxnSpPr>
              <a:cxnSpLocks noChangeShapeType="1"/>
            </p:cNvCxnSpPr>
            <p:nvPr/>
          </p:nvCxnSpPr>
          <p:spPr bwMode="auto">
            <a:xfrm rot="10800000">
              <a:off x="4559" y="3339"/>
              <a:ext cx="21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15" name="TextBox 279"/>
            <p:cNvSpPr txBox="1">
              <a:spLocks noChangeArrowheads="1"/>
            </p:cNvSpPr>
            <p:nvPr/>
          </p:nvSpPr>
          <p:spPr bwMode="auto">
            <a:xfrm>
              <a:off x="4392" y="3283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16" name="Line 241"/>
            <p:cNvSpPr>
              <a:spLocks noChangeShapeType="1"/>
            </p:cNvSpPr>
            <p:nvPr/>
          </p:nvSpPr>
          <p:spPr bwMode="auto">
            <a:xfrm flipH="1">
              <a:off x="5365" y="2251"/>
              <a:ext cx="0" cy="1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7" name="Line 242"/>
            <p:cNvSpPr>
              <a:spLocks noChangeShapeType="1"/>
            </p:cNvSpPr>
            <p:nvPr/>
          </p:nvSpPr>
          <p:spPr bwMode="auto">
            <a:xfrm>
              <a:off x="5171" y="2161"/>
              <a:ext cx="4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18" name="Rectangle 244"/>
            <p:cNvSpPr>
              <a:spLocks noChangeArrowheads="1"/>
            </p:cNvSpPr>
            <p:nvPr/>
          </p:nvSpPr>
          <p:spPr bwMode="auto">
            <a:xfrm>
              <a:off x="5231" y="1821"/>
              <a:ext cx="285" cy="44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19" name="Rectangle 245"/>
            <p:cNvSpPr>
              <a:spLocks noChangeArrowheads="1"/>
            </p:cNvSpPr>
            <p:nvPr/>
          </p:nvSpPr>
          <p:spPr bwMode="auto">
            <a:xfrm>
              <a:off x="5214" y="1851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320" name="Rectangle 246"/>
            <p:cNvSpPr>
              <a:spLocks noChangeArrowheads="1"/>
            </p:cNvSpPr>
            <p:nvPr/>
          </p:nvSpPr>
          <p:spPr bwMode="auto">
            <a:xfrm>
              <a:off x="5178" y="2015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321" name="Rectangle 247"/>
            <p:cNvSpPr>
              <a:spLocks noChangeArrowheads="1"/>
            </p:cNvSpPr>
            <p:nvPr/>
          </p:nvSpPr>
          <p:spPr bwMode="auto">
            <a:xfrm>
              <a:off x="5372" y="184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2322" name="Group 390"/>
            <p:cNvGrpSpPr>
              <a:grpSpLocks/>
            </p:cNvGrpSpPr>
            <p:nvPr/>
          </p:nvGrpSpPr>
          <p:grpSpPr bwMode="auto">
            <a:xfrm>
              <a:off x="5372" y="2087"/>
              <a:ext cx="191" cy="173"/>
              <a:chOff x="5372" y="2087"/>
              <a:chExt cx="191" cy="173"/>
            </a:xfrm>
          </p:grpSpPr>
          <p:sp>
            <p:nvSpPr>
              <p:cNvPr id="12429" name="Rectangle 249"/>
              <p:cNvSpPr>
                <a:spLocks noChangeArrowheads="1"/>
              </p:cNvSpPr>
              <p:nvPr/>
            </p:nvSpPr>
            <p:spPr bwMode="auto">
              <a:xfrm>
                <a:off x="5372" y="2087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30" name="Line 250"/>
              <p:cNvSpPr>
                <a:spLocks noChangeShapeType="1"/>
              </p:cNvSpPr>
              <p:nvPr/>
            </p:nvSpPr>
            <p:spPr bwMode="auto">
              <a:xfrm>
                <a:off x="5444" y="2136"/>
                <a:ext cx="5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323" name="Rectangle 252"/>
            <p:cNvSpPr>
              <a:spLocks noChangeArrowheads="1"/>
            </p:cNvSpPr>
            <p:nvPr/>
          </p:nvSpPr>
          <p:spPr bwMode="auto">
            <a:xfrm>
              <a:off x="5275" y="2112"/>
              <a:ext cx="185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12324" name="Oval 255"/>
            <p:cNvSpPr>
              <a:spLocks noChangeArrowheads="1"/>
            </p:cNvSpPr>
            <p:nvPr/>
          </p:nvSpPr>
          <p:spPr bwMode="auto">
            <a:xfrm>
              <a:off x="5354" y="2263"/>
              <a:ext cx="40" cy="4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25" name="AutoShape 256"/>
            <p:cNvSpPr>
              <a:spLocks noChangeArrowheads="1"/>
            </p:cNvSpPr>
            <p:nvPr/>
          </p:nvSpPr>
          <p:spPr bwMode="auto">
            <a:xfrm rot="5400000">
              <a:off x="5235" y="2138"/>
              <a:ext cx="44" cy="51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26" name="Rectangle 257"/>
            <p:cNvSpPr>
              <a:spLocks noChangeArrowheads="1"/>
            </p:cNvSpPr>
            <p:nvPr/>
          </p:nvSpPr>
          <p:spPr bwMode="auto">
            <a:xfrm>
              <a:off x="5544" y="1766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12327" name="Line 262"/>
            <p:cNvSpPr>
              <a:spLocks noChangeShapeType="1"/>
            </p:cNvSpPr>
            <p:nvPr/>
          </p:nvSpPr>
          <p:spPr bwMode="auto">
            <a:xfrm flipH="1">
              <a:off x="5382" y="2831"/>
              <a:ext cx="0" cy="16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28" name="Line 263"/>
            <p:cNvSpPr>
              <a:spLocks noChangeShapeType="1"/>
            </p:cNvSpPr>
            <p:nvPr/>
          </p:nvSpPr>
          <p:spPr bwMode="auto">
            <a:xfrm>
              <a:off x="5171" y="2802"/>
              <a:ext cx="4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29" name="Rectangle 265"/>
            <p:cNvSpPr>
              <a:spLocks noChangeArrowheads="1"/>
            </p:cNvSpPr>
            <p:nvPr/>
          </p:nvSpPr>
          <p:spPr bwMode="auto">
            <a:xfrm>
              <a:off x="5231" y="2462"/>
              <a:ext cx="285" cy="44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30" name="Rectangle 266"/>
            <p:cNvSpPr>
              <a:spLocks noChangeArrowheads="1"/>
            </p:cNvSpPr>
            <p:nvPr/>
          </p:nvSpPr>
          <p:spPr bwMode="auto">
            <a:xfrm>
              <a:off x="5214" y="250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331" name="Rectangle 267"/>
            <p:cNvSpPr>
              <a:spLocks noChangeArrowheads="1"/>
            </p:cNvSpPr>
            <p:nvPr/>
          </p:nvSpPr>
          <p:spPr bwMode="auto">
            <a:xfrm>
              <a:off x="5203" y="2656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332" name="Rectangle 268"/>
            <p:cNvSpPr>
              <a:spLocks noChangeArrowheads="1"/>
            </p:cNvSpPr>
            <p:nvPr/>
          </p:nvSpPr>
          <p:spPr bwMode="auto">
            <a:xfrm>
              <a:off x="5372" y="2499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12333" name="Rectangle 273"/>
            <p:cNvSpPr>
              <a:spLocks noChangeArrowheads="1"/>
            </p:cNvSpPr>
            <p:nvPr/>
          </p:nvSpPr>
          <p:spPr bwMode="auto">
            <a:xfrm>
              <a:off x="5275" y="276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12334" name="Oval 276"/>
            <p:cNvSpPr>
              <a:spLocks noChangeArrowheads="1"/>
            </p:cNvSpPr>
            <p:nvPr/>
          </p:nvSpPr>
          <p:spPr bwMode="auto">
            <a:xfrm>
              <a:off x="5354" y="2904"/>
              <a:ext cx="40" cy="4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35" name="AutoShape 277"/>
            <p:cNvSpPr>
              <a:spLocks noChangeArrowheads="1"/>
            </p:cNvSpPr>
            <p:nvPr/>
          </p:nvSpPr>
          <p:spPr bwMode="auto">
            <a:xfrm rot="5400000">
              <a:off x="5241" y="2773"/>
              <a:ext cx="44" cy="52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36" name="Rectangle 278"/>
            <p:cNvSpPr>
              <a:spLocks noChangeArrowheads="1"/>
            </p:cNvSpPr>
            <p:nvPr/>
          </p:nvSpPr>
          <p:spPr bwMode="auto">
            <a:xfrm>
              <a:off x="5544" y="2401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grpSp>
          <p:nvGrpSpPr>
            <p:cNvPr id="12337" name="Group 279"/>
            <p:cNvGrpSpPr>
              <a:grpSpLocks/>
            </p:cNvGrpSpPr>
            <p:nvPr/>
          </p:nvGrpSpPr>
          <p:grpSpPr bwMode="auto">
            <a:xfrm>
              <a:off x="5544" y="2644"/>
              <a:ext cx="259" cy="192"/>
              <a:chOff x="4398" y="1479"/>
              <a:chExt cx="371" cy="254"/>
            </a:xfrm>
          </p:grpSpPr>
          <p:sp>
            <p:nvSpPr>
              <p:cNvPr id="12427" name="Rectangle 280"/>
              <p:cNvSpPr>
                <a:spLocks noChangeArrowheads="1"/>
              </p:cNvSpPr>
              <p:nvPr/>
            </p:nvSpPr>
            <p:spPr bwMode="auto">
              <a:xfrm>
                <a:off x="4398" y="1479"/>
                <a:ext cx="371" cy="2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Q1</a:t>
                </a:r>
              </a:p>
            </p:txBody>
          </p:sp>
          <p:sp>
            <p:nvSpPr>
              <p:cNvPr id="12428" name="Line 281"/>
              <p:cNvSpPr>
                <a:spLocks noChangeShapeType="1"/>
              </p:cNvSpPr>
              <p:nvPr/>
            </p:nvSpPr>
            <p:spPr bwMode="auto">
              <a:xfrm>
                <a:off x="4457" y="1504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338" name="Line 283"/>
            <p:cNvSpPr>
              <a:spLocks noChangeShapeType="1"/>
            </p:cNvSpPr>
            <p:nvPr/>
          </p:nvSpPr>
          <p:spPr bwMode="auto">
            <a:xfrm>
              <a:off x="5378" y="3510"/>
              <a:ext cx="4" cy="13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39" name="Line 284"/>
            <p:cNvSpPr>
              <a:spLocks noChangeShapeType="1"/>
            </p:cNvSpPr>
            <p:nvPr/>
          </p:nvSpPr>
          <p:spPr bwMode="auto">
            <a:xfrm>
              <a:off x="5177" y="3449"/>
              <a:ext cx="4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40" name="Rectangle 286"/>
            <p:cNvSpPr>
              <a:spLocks noChangeArrowheads="1"/>
            </p:cNvSpPr>
            <p:nvPr/>
          </p:nvSpPr>
          <p:spPr bwMode="auto">
            <a:xfrm>
              <a:off x="5231" y="3109"/>
              <a:ext cx="285" cy="444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41" name="Rectangle 287"/>
            <p:cNvSpPr>
              <a:spLocks noChangeArrowheads="1"/>
            </p:cNvSpPr>
            <p:nvPr/>
          </p:nvSpPr>
          <p:spPr bwMode="auto">
            <a:xfrm>
              <a:off x="5220" y="3153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342" name="Rectangle 288"/>
            <p:cNvSpPr>
              <a:spLocks noChangeArrowheads="1"/>
            </p:cNvSpPr>
            <p:nvPr/>
          </p:nvSpPr>
          <p:spPr bwMode="auto">
            <a:xfrm>
              <a:off x="5208" y="3304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343" name="Rectangle 289"/>
            <p:cNvSpPr>
              <a:spLocks noChangeArrowheads="1"/>
            </p:cNvSpPr>
            <p:nvPr/>
          </p:nvSpPr>
          <p:spPr bwMode="auto">
            <a:xfrm>
              <a:off x="5372" y="3128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12344" name="Rectangle 294"/>
            <p:cNvSpPr>
              <a:spLocks noChangeArrowheads="1"/>
            </p:cNvSpPr>
            <p:nvPr/>
          </p:nvSpPr>
          <p:spPr bwMode="auto">
            <a:xfrm>
              <a:off x="5275" y="3418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12345" name="Oval 297"/>
            <p:cNvSpPr>
              <a:spLocks noChangeArrowheads="1"/>
            </p:cNvSpPr>
            <p:nvPr/>
          </p:nvSpPr>
          <p:spPr bwMode="auto">
            <a:xfrm>
              <a:off x="5360" y="3551"/>
              <a:ext cx="40" cy="4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46" name="AutoShape 298"/>
            <p:cNvSpPr>
              <a:spLocks noChangeArrowheads="1"/>
            </p:cNvSpPr>
            <p:nvPr/>
          </p:nvSpPr>
          <p:spPr bwMode="auto">
            <a:xfrm rot="5400000">
              <a:off x="5235" y="3426"/>
              <a:ext cx="44" cy="51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47" name="Rectangle 299"/>
            <p:cNvSpPr>
              <a:spLocks noChangeArrowheads="1"/>
            </p:cNvSpPr>
            <p:nvPr/>
          </p:nvSpPr>
          <p:spPr bwMode="auto">
            <a:xfrm>
              <a:off x="5550" y="3055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Q2</a:t>
              </a:r>
            </a:p>
          </p:txBody>
        </p:sp>
        <p:grpSp>
          <p:nvGrpSpPr>
            <p:cNvPr id="12348" name="Group 300"/>
            <p:cNvGrpSpPr>
              <a:grpSpLocks/>
            </p:cNvGrpSpPr>
            <p:nvPr/>
          </p:nvGrpSpPr>
          <p:grpSpPr bwMode="auto">
            <a:xfrm>
              <a:off x="5550" y="3297"/>
              <a:ext cx="259" cy="192"/>
              <a:chOff x="4406" y="2343"/>
              <a:chExt cx="371" cy="254"/>
            </a:xfrm>
          </p:grpSpPr>
          <p:sp>
            <p:nvSpPr>
              <p:cNvPr id="12425" name="Rectangle 301"/>
              <p:cNvSpPr>
                <a:spLocks noChangeArrowheads="1"/>
              </p:cNvSpPr>
              <p:nvPr/>
            </p:nvSpPr>
            <p:spPr bwMode="auto">
              <a:xfrm>
                <a:off x="4406" y="2343"/>
                <a:ext cx="371" cy="2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Q2</a:t>
                </a:r>
              </a:p>
            </p:txBody>
          </p:sp>
          <p:sp>
            <p:nvSpPr>
              <p:cNvPr id="12426" name="Line 302"/>
              <p:cNvSpPr>
                <a:spLocks noChangeShapeType="1"/>
              </p:cNvSpPr>
              <p:nvPr/>
            </p:nvSpPr>
            <p:spPr bwMode="auto">
              <a:xfrm>
                <a:off x="4465" y="2368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349" name="Line 303"/>
            <p:cNvSpPr>
              <a:spLocks noChangeShapeType="1"/>
            </p:cNvSpPr>
            <p:nvPr/>
          </p:nvSpPr>
          <p:spPr bwMode="auto">
            <a:xfrm>
              <a:off x="5378" y="4151"/>
              <a:ext cx="0" cy="16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50" name="Line 305"/>
            <p:cNvSpPr>
              <a:spLocks noChangeShapeType="1"/>
            </p:cNvSpPr>
            <p:nvPr/>
          </p:nvSpPr>
          <p:spPr bwMode="auto">
            <a:xfrm>
              <a:off x="5171" y="4085"/>
              <a:ext cx="469" cy="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51" name="Rectangle 307"/>
            <p:cNvSpPr>
              <a:spLocks noChangeArrowheads="1"/>
            </p:cNvSpPr>
            <p:nvPr/>
          </p:nvSpPr>
          <p:spPr bwMode="auto">
            <a:xfrm>
              <a:off x="5231" y="3751"/>
              <a:ext cx="302" cy="44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52" name="Rectangle 308"/>
            <p:cNvSpPr>
              <a:spLocks noChangeArrowheads="1"/>
            </p:cNvSpPr>
            <p:nvPr/>
          </p:nvSpPr>
          <p:spPr bwMode="auto">
            <a:xfrm>
              <a:off x="5220" y="3793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2353" name="Rectangle 309"/>
            <p:cNvSpPr>
              <a:spLocks noChangeArrowheads="1"/>
            </p:cNvSpPr>
            <p:nvPr/>
          </p:nvSpPr>
          <p:spPr bwMode="auto">
            <a:xfrm>
              <a:off x="5208" y="3944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2354" name="Rectangle 310"/>
            <p:cNvSpPr>
              <a:spLocks noChangeArrowheads="1"/>
            </p:cNvSpPr>
            <p:nvPr/>
          </p:nvSpPr>
          <p:spPr bwMode="auto">
            <a:xfrm>
              <a:off x="5372" y="375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12355" name="Rectangle 315"/>
            <p:cNvSpPr>
              <a:spLocks noChangeArrowheads="1"/>
            </p:cNvSpPr>
            <p:nvPr/>
          </p:nvSpPr>
          <p:spPr bwMode="auto">
            <a:xfrm>
              <a:off x="5275" y="4047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12356" name="Oval 318"/>
            <p:cNvSpPr>
              <a:spLocks noChangeArrowheads="1"/>
            </p:cNvSpPr>
            <p:nvPr/>
          </p:nvSpPr>
          <p:spPr bwMode="auto">
            <a:xfrm>
              <a:off x="5360" y="4192"/>
              <a:ext cx="40" cy="4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57" name="AutoShape 319"/>
            <p:cNvSpPr>
              <a:spLocks noChangeArrowheads="1"/>
            </p:cNvSpPr>
            <p:nvPr/>
          </p:nvSpPr>
          <p:spPr bwMode="auto">
            <a:xfrm rot="5400000">
              <a:off x="5235" y="4061"/>
              <a:ext cx="44" cy="51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58" name="Rectangle 320"/>
            <p:cNvSpPr>
              <a:spLocks noChangeArrowheads="1"/>
            </p:cNvSpPr>
            <p:nvPr/>
          </p:nvSpPr>
          <p:spPr bwMode="auto">
            <a:xfrm>
              <a:off x="5550" y="3696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Q3</a:t>
              </a:r>
            </a:p>
          </p:txBody>
        </p:sp>
        <p:grpSp>
          <p:nvGrpSpPr>
            <p:cNvPr id="12359" name="Group 321"/>
            <p:cNvGrpSpPr>
              <a:grpSpLocks/>
            </p:cNvGrpSpPr>
            <p:nvPr/>
          </p:nvGrpSpPr>
          <p:grpSpPr bwMode="auto">
            <a:xfrm>
              <a:off x="5550" y="3938"/>
              <a:ext cx="259" cy="192"/>
              <a:chOff x="4406" y="3191"/>
              <a:chExt cx="371" cy="254"/>
            </a:xfrm>
          </p:grpSpPr>
          <p:sp>
            <p:nvSpPr>
              <p:cNvPr id="12423" name="Rectangle 322"/>
              <p:cNvSpPr>
                <a:spLocks noChangeArrowheads="1"/>
              </p:cNvSpPr>
              <p:nvPr/>
            </p:nvSpPr>
            <p:spPr bwMode="auto">
              <a:xfrm>
                <a:off x="4406" y="3191"/>
                <a:ext cx="371" cy="2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Q3</a:t>
                </a:r>
              </a:p>
            </p:txBody>
          </p:sp>
          <p:sp>
            <p:nvSpPr>
              <p:cNvPr id="12424" name="Line 323"/>
              <p:cNvSpPr>
                <a:spLocks noChangeShapeType="1"/>
              </p:cNvSpPr>
              <p:nvPr/>
            </p:nvSpPr>
            <p:spPr bwMode="auto">
              <a:xfrm>
                <a:off x="4465" y="3216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360" name="Line 324"/>
            <p:cNvSpPr>
              <a:spLocks noChangeShapeType="1"/>
            </p:cNvSpPr>
            <p:nvPr/>
          </p:nvSpPr>
          <p:spPr bwMode="auto">
            <a:xfrm flipH="1">
              <a:off x="5171" y="1579"/>
              <a:ext cx="9" cy="251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1" name="Oval 325"/>
            <p:cNvSpPr>
              <a:spLocks noChangeArrowheads="1"/>
            </p:cNvSpPr>
            <p:nvPr/>
          </p:nvSpPr>
          <p:spPr bwMode="auto">
            <a:xfrm>
              <a:off x="5154" y="3426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62" name="Oval 326"/>
            <p:cNvSpPr>
              <a:spLocks noChangeArrowheads="1"/>
            </p:cNvSpPr>
            <p:nvPr/>
          </p:nvSpPr>
          <p:spPr bwMode="auto">
            <a:xfrm>
              <a:off x="5160" y="2784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63" name="Oval 327"/>
            <p:cNvSpPr>
              <a:spLocks noChangeArrowheads="1"/>
            </p:cNvSpPr>
            <p:nvPr/>
          </p:nvSpPr>
          <p:spPr bwMode="auto">
            <a:xfrm>
              <a:off x="5154" y="2143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64" name="Line 331"/>
            <p:cNvSpPr>
              <a:spLocks noChangeShapeType="1"/>
            </p:cNvSpPr>
            <p:nvPr/>
          </p:nvSpPr>
          <p:spPr bwMode="auto">
            <a:xfrm flipH="1">
              <a:off x="5132" y="4314"/>
              <a:ext cx="2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5" name="Line 332"/>
            <p:cNvSpPr>
              <a:spLocks noChangeShapeType="1"/>
            </p:cNvSpPr>
            <p:nvPr/>
          </p:nvSpPr>
          <p:spPr bwMode="auto">
            <a:xfrm>
              <a:off x="5130" y="1543"/>
              <a:ext cx="0" cy="27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6" name="Line 334"/>
            <p:cNvSpPr>
              <a:spLocks noChangeShapeType="1"/>
            </p:cNvSpPr>
            <p:nvPr/>
          </p:nvSpPr>
          <p:spPr bwMode="auto">
            <a:xfrm flipH="1">
              <a:off x="5130" y="2359"/>
              <a:ext cx="22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7" name="Line 335"/>
            <p:cNvSpPr>
              <a:spLocks noChangeShapeType="1"/>
            </p:cNvSpPr>
            <p:nvPr/>
          </p:nvSpPr>
          <p:spPr bwMode="auto">
            <a:xfrm flipH="1">
              <a:off x="5147" y="2995"/>
              <a:ext cx="22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8" name="Line 336"/>
            <p:cNvSpPr>
              <a:spLocks noChangeShapeType="1"/>
            </p:cNvSpPr>
            <p:nvPr/>
          </p:nvSpPr>
          <p:spPr bwMode="auto">
            <a:xfrm flipH="1">
              <a:off x="5130" y="3648"/>
              <a:ext cx="2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69" name="Oval 337"/>
            <p:cNvSpPr>
              <a:spLocks noChangeArrowheads="1"/>
            </p:cNvSpPr>
            <p:nvPr/>
          </p:nvSpPr>
          <p:spPr bwMode="auto">
            <a:xfrm>
              <a:off x="5113" y="3630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70" name="Oval 338"/>
            <p:cNvSpPr>
              <a:spLocks noChangeArrowheads="1"/>
            </p:cNvSpPr>
            <p:nvPr/>
          </p:nvSpPr>
          <p:spPr bwMode="auto">
            <a:xfrm>
              <a:off x="5113" y="2976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71" name="Oval 339"/>
            <p:cNvSpPr>
              <a:spLocks noChangeArrowheads="1"/>
            </p:cNvSpPr>
            <p:nvPr/>
          </p:nvSpPr>
          <p:spPr bwMode="auto">
            <a:xfrm>
              <a:off x="5113" y="2341"/>
              <a:ext cx="32" cy="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2372" name="Rectangle 340"/>
            <p:cNvSpPr>
              <a:spLocks noChangeArrowheads="1"/>
            </p:cNvSpPr>
            <p:nvPr/>
          </p:nvSpPr>
          <p:spPr bwMode="auto">
            <a:xfrm>
              <a:off x="5046" y="1434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12373" name="Rectangle 344"/>
            <p:cNvSpPr>
              <a:spLocks noChangeArrowheads="1"/>
            </p:cNvSpPr>
            <p:nvPr/>
          </p:nvSpPr>
          <p:spPr bwMode="auto">
            <a:xfrm>
              <a:off x="5181" y="1560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cxnSp>
          <p:nvCxnSpPr>
            <p:cNvPr id="12374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4559" y="2704"/>
              <a:ext cx="21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75" name="TextBox 279"/>
            <p:cNvSpPr txBox="1">
              <a:spLocks noChangeArrowheads="1"/>
            </p:cNvSpPr>
            <p:nvPr/>
          </p:nvSpPr>
          <p:spPr bwMode="auto">
            <a:xfrm>
              <a:off x="4392" y="2650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376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559" y="2069"/>
              <a:ext cx="21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77" name="TextBox 279"/>
            <p:cNvSpPr txBox="1">
              <a:spLocks noChangeArrowheads="1"/>
            </p:cNvSpPr>
            <p:nvPr/>
          </p:nvSpPr>
          <p:spPr bwMode="auto">
            <a:xfrm>
              <a:off x="4375" y="2015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378" name="Straight Connector 519"/>
            <p:cNvCxnSpPr>
              <a:cxnSpLocks noChangeShapeType="1"/>
            </p:cNvCxnSpPr>
            <p:nvPr/>
          </p:nvCxnSpPr>
          <p:spPr bwMode="auto">
            <a:xfrm rot="10800000">
              <a:off x="4559" y="3993"/>
              <a:ext cx="21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79" name="TextBox 279"/>
            <p:cNvSpPr txBox="1">
              <a:spLocks noChangeArrowheads="1"/>
            </p:cNvSpPr>
            <p:nvPr/>
          </p:nvSpPr>
          <p:spPr bwMode="auto">
            <a:xfrm>
              <a:off x="4392" y="3956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80" name="Line 242"/>
            <p:cNvSpPr>
              <a:spLocks noChangeShapeType="1"/>
            </p:cNvSpPr>
            <p:nvPr/>
          </p:nvSpPr>
          <p:spPr bwMode="auto">
            <a:xfrm>
              <a:off x="5516" y="1942"/>
              <a:ext cx="1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81" name="Line 242"/>
            <p:cNvSpPr>
              <a:spLocks noChangeShapeType="1"/>
            </p:cNvSpPr>
            <p:nvPr/>
          </p:nvSpPr>
          <p:spPr bwMode="auto">
            <a:xfrm>
              <a:off x="5516" y="2577"/>
              <a:ext cx="1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82" name="Line 242"/>
            <p:cNvSpPr>
              <a:spLocks noChangeShapeType="1"/>
            </p:cNvSpPr>
            <p:nvPr/>
          </p:nvSpPr>
          <p:spPr bwMode="auto">
            <a:xfrm>
              <a:off x="5516" y="3212"/>
              <a:ext cx="1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83" name="Line 242"/>
            <p:cNvSpPr>
              <a:spLocks noChangeShapeType="1"/>
            </p:cNvSpPr>
            <p:nvPr/>
          </p:nvSpPr>
          <p:spPr bwMode="auto">
            <a:xfrm>
              <a:off x="5533" y="3847"/>
              <a:ext cx="1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2384" name="Straight Connector 525"/>
            <p:cNvCxnSpPr>
              <a:cxnSpLocks noChangeShapeType="1"/>
            </p:cNvCxnSpPr>
            <p:nvPr/>
          </p:nvCxnSpPr>
          <p:spPr bwMode="auto">
            <a:xfrm>
              <a:off x="4945" y="2577"/>
              <a:ext cx="28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85" name="Freeform 526"/>
            <p:cNvSpPr>
              <a:spLocks/>
            </p:cNvSpPr>
            <p:nvPr/>
          </p:nvSpPr>
          <p:spPr bwMode="auto">
            <a:xfrm>
              <a:off x="4639" y="2423"/>
              <a:ext cx="915" cy="15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2386" name="Freeform 527"/>
            <p:cNvSpPr>
              <a:spLocks/>
            </p:cNvSpPr>
            <p:nvPr/>
          </p:nvSpPr>
          <p:spPr bwMode="auto">
            <a:xfrm>
              <a:off x="4643" y="3049"/>
              <a:ext cx="915" cy="15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2387" name="Straight Connector 528"/>
            <p:cNvCxnSpPr>
              <a:cxnSpLocks noChangeShapeType="1"/>
            </p:cNvCxnSpPr>
            <p:nvPr/>
          </p:nvCxnSpPr>
          <p:spPr bwMode="auto">
            <a:xfrm>
              <a:off x="4945" y="3230"/>
              <a:ext cx="28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88" name="Freeform 529"/>
            <p:cNvSpPr>
              <a:spLocks/>
            </p:cNvSpPr>
            <p:nvPr/>
          </p:nvSpPr>
          <p:spPr bwMode="auto">
            <a:xfrm>
              <a:off x="4643" y="1797"/>
              <a:ext cx="915" cy="15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2389" name="Straight Connector 530"/>
            <p:cNvCxnSpPr>
              <a:cxnSpLocks noChangeShapeType="1"/>
            </p:cNvCxnSpPr>
            <p:nvPr/>
          </p:nvCxnSpPr>
          <p:spPr bwMode="auto">
            <a:xfrm>
              <a:off x="4945" y="1924"/>
              <a:ext cx="28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90" name="Freeform 531"/>
            <p:cNvSpPr>
              <a:spLocks/>
            </p:cNvSpPr>
            <p:nvPr/>
          </p:nvSpPr>
          <p:spPr bwMode="auto">
            <a:xfrm>
              <a:off x="4660" y="3702"/>
              <a:ext cx="915" cy="155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2391" name="Straight Connector 532"/>
            <p:cNvCxnSpPr>
              <a:cxnSpLocks noChangeShapeType="1"/>
            </p:cNvCxnSpPr>
            <p:nvPr/>
          </p:nvCxnSpPr>
          <p:spPr bwMode="auto">
            <a:xfrm>
              <a:off x="4945" y="3866"/>
              <a:ext cx="28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92" name="Line 332"/>
            <p:cNvSpPr>
              <a:spLocks noChangeShapeType="1"/>
            </p:cNvSpPr>
            <p:nvPr/>
          </p:nvSpPr>
          <p:spPr bwMode="auto">
            <a:xfrm>
              <a:off x="5013" y="1688"/>
              <a:ext cx="0" cy="24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12393" name="Group 421"/>
            <p:cNvGrpSpPr>
              <a:grpSpLocks/>
            </p:cNvGrpSpPr>
            <p:nvPr/>
          </p:nvGrpSpPr>
          <p:grpSpPr bwMode="auto">
            <a:xfrm>
              <a:off x="4866" y="2800"/>
              <a:ext cx="161" cy="65"/>
              <a:chOff x="6296025" y="3400425"/>
              <a:chExt cx="366712" cy="138112"/>
            </a:xfrm>
          </p:grpSpPr>
          <p:sp>
            <p:nvSpPr>
              <p:cNvPr id="12421" name="Freeform 549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2422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grpSp>
          <p:nvGrpSpPr>
            <p:cNvPr id="12394" name="Group 422"/>
            <p:cNvGrpSpPr>
              <a:grpSpLocks/>
            </p:cNvGrpSpPr>
            <p:nvPr/>
          </p:nvGrpSpPr>
          <p:grpSpPr bwMode="auto">
            <a:xfrm>
              <a:off x="4862" y="2178"/>
              <a:ext cx="161" cy="66"/>
              <a:chOff x="6296025" y="3400425"/>
              <a:chExt cx="366712" cy="138112"/>
            </a:xfrm>
          </p:grpSpPr>
          <p:sp>
            <p:nvSpPr>
              <p:cNvPr id="12419" name="Freeform 547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2420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grpSp>
          <p:nvGrpSpPr>
            <p:cNvPr id="12395" name="Group 425"/>
            <p:cNvGrpSpPr>
              <a:grpSpLocks/>
            </p:cNvGrpSpPr>
            <p:nvPr/>
          </p:nvGrpSpPr>
          <p:grpSpPr bwMode="auto">
            <a:xfrm>
              <a:off x="4862" y="3448"/>
              <a:ext cx="161" cy="66"/>
              <a:chOff x="6296025" y="3400425"/>
              <a:chExt cx="366712" cy="138112"/>
            </a:xfrm>
          </p:grpSpPr>
          <p:sp>
            <p:nvSpPr>
              <p:cNvPr id="12417" name="Freeform 545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2418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12396" name="Freeform 541"/>
            <p:cNvSpPr>
              <a:spLocks/>
            </p:cNvSpPr>
            <p:nvPr/>
          </p:nvSpPr>
          <p:spPr bwMode="auto">
            <a:xfrm>
              <a:off x="4862" y="4101"/>
              <a:ext cx="151" cy="57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2397" name="Rectangle 340"/>
            <p:cNvSpPr>
              <a:spLocks noChangeArrowheads="1"/>
            </p:cNvSpPr>
            <p:nvPr/>
          </p:nvSpPr>
          <p:spPr bwMode="auto">
            <a:xfrm>
              <a:off x="4307" y="1496"/>
              <a:ext cx="7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200" b="1" i="1">
                  <a:latin typeface="Times New Roman" pitchFamily="18" charset="0"/>
                </a:rPr>
                <a:t>Enable = Ld/St </a:t>
              </a:r>
            </a:p>
            <a:p>
              <a:pPr algn="r"/>
              <a:r>
                <a:rPr lang="en-CA" altLang="en-US" sz="1200" i="1">
                  <a:latin typeface="Times New Roman" pitchFamily="18" charset="0"/>
                </a:rPr>
                <a:t>Load/Store</a:t>
              </a:r>
            </a:p>
          </p:txBody>
        </p:sp>
        <p:cxnSp>
          <p:nvCxnSpPr>
            <p:cNvPr id="12398" name="Straight Connector 543"/>
            <p:cNvCxnSpPr>
              <a:cxnSpLocks noChangeShapeType="1"/>
            </p:cNvCxnSpPr>
            <p:nvPr/>
          </p:nvCxnSpPr>
          <p:spPr bwMode="auto">
            <a:xfrm>
              <a:off x="4840" y="1652"/>
              <a:ext cx="151" cy="1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99" name="Straight Connector 544"/>
            <p:cNvCxnSpPr>
              <a:cxnSpLocks noChangeShapeType="1"/>
            </p:cNvCxnSpPr>
            <p:nvPr/>
          </p:nvCxnSpPr>
          <p:spPr bwMode="auto">
            <a:xfrm>
              <a:off x="4917" y="1515"/>
              <a:ext cx="5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400" name="TextBox 448"/>
            <p:cNvSpPr txBox="1">
              <a:spLocks noChangeArrowheads="1"/>
            </p:cNvSpPr>
            <p:nvPr/>
          </p:nvSpPr>
          <p:spPr bwMode="auto">
            <a:xfrm>
              <a:off x="4778" y="3089"/>
              <a:ext cx="167" cy="478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sp>
          <p:nvSpPr>
            <p:cNvPr id="12401" name="TextBox 512"/>
            <p:cNvSpPr txBox="1">
              <a:spLocks noChangeArrowheads="1"/>
            </p:cNvSpPr>
            <p:nvPr/>
          </p:nvSpPr>
          <p:spPr bwMode="auto">
            <a:xfrm>
              <a:off x="4778" y="2450"/>
              <a:ext cx="168" cy="478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sp>
          <p:nvSpPr>
            <p:cNvPr id="12402" name="TextBox 515"/>
            <p:cNvSpPr txBox="1">
              <a:spLocks noChangeArrowheads="1"/>
            </p:cNvSpPr>
            <p:nvPr/>
          </p:nvSpPr>
          <p:spPr bwMode="auto">
            <a:xfrm>
              <a:off x="4778" y="1820"/>
              <a:ext cx="168" cy="478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/>
              <a:r>
                <a:rPr lang="en-CA" altLang="en-US" sz="1400">
                  <a:latin typeface="Arial Narrow" pitchFamily="34" charset="0"/>
                </a:rPr>
                <a:t>MUX</a:t>
              </a:r>
            </a:p>
          </p:txBody>
        </p:sp>
        <p:sp>
          <p:nvSpPr>
            <p:cNvPr id="12403" name="TextBox 518"/>
            <p:cNvSpPr txBox="1">
              <a:spLocks noChangeArrowheads="1"/>
            </p:cNvSpPr>
            <p:nvPr/>
          </p:nvSpPr>
          <p:spPr bwMode="auto">
            <a:xfrm>
              <a:off x="4778" y="3743"/>
              <a:ext cx="168" cy="478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sp>
          <p:nvSpPr>
            <p:cNvPr id="534" name="TextBox 533"/>
            <p:cNvSpPr txBox="1"/>
            <p:nvPr/>
          </p:nvSpPr>
          <p:spPr bwMode="auto">
            <a:xfrm>
              <a:off x="4742" y="2486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5" name="TextBox 534"/>
            <p:cNvSpPr txBox="1"/>
            <p:nvPr/>
          </p:nvSpPr>
          <p:spPr bwMode="auto">
            <a:xfrm>
              <a:off x="4742" y="3122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6" name="TextBox 535"/>
            <p:cNvSpPr txBox="1"/>
            <p:nvPr/>
          </p:nvSpPr>
          <p:spPr bwMode="auto">
            <a:xfrm>
              <a:off x="4742" y="3776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7" name="TextBox 536"/>
            <p:cNvSpPr txBox="1"/>
            <p:nvPr/>
          </p:nvSpPr>
          <p:spPr bwMode="auto">
            <a:xfrm>
              <a:off x="4742" y="1851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grpSp>
          <p:nvGrpSpPr>
            <p:cNvPr id="12408" name="Group 391"/>
            <p:cNvGrpSpPr>
              <a:grpSpLocks/>
            </p:cNvGrpSpPr>
            <p:nvPr/>
          </p:nvGrpSpPr>
          <p:grpSpPr bwMode="auto">
            <a:xfrm>
              <a:off x="5372" y="2741"/>
              <a:ext cx="191" cy="173"/>
              <a:chOff x="5372" y="2087"/>
              <a:chExt cx="191" cy="173"/>
            </a:xfrm>
          </p:grpSpPr>
          <p:sp>
            <p:nvSpPr>
              <p:cNvPr id="12415" name="Rectangle 249"/>
              <p:cNvSpPr>
                <a:spLocks noChangeArrowheads="1"/>
              </p:cNvSpPr>
              <p:nvPr/>
            </p:nvSpPr>
            <p:spPr bwMode="auto">
              <a:xfrm>
                <a:off x="5372" y="2087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16" name="Line 250"/>
              <p:cNvSpPr>
                <a:spLocks noChangeShapeType="1"/>
              </p:cNvSpPr>
              <p:nvPr/>
            </p:nvSpPr>
            <p:spPr bwMode="auto">
              <a:xfrm>
                <a:off x="5444" y="2136"/>
                <a:ext cx="5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2409" name="Group 394"/>
            <p:cNvGrpSpPr>
              <a:grpSpLocks/>
            </p:cNvGrpSpPr>
            <p:nvPr/>
          </p:nvGrpSpPr>
          <p:grpSpPr bwMode="auto">
            <a:xfrm>
              <a:off x="5372" y="3394"/>
              <a:ext cx="191" cy="173"/>
              <a:chOff x="5372" y="2087"/>
              <a:chExt cx="191" cy="173"/>
            </a:xfrm>
          </p:grpSpPr>
          <p:sp>
            <p:nvSpPr>
              <p:cNvPr id="12413" name="Rectangle 249"/>
              <p:cNvSpPr>
                <a:spLocks noChangeArrowheads="1"/>
              </p:cNvSpPr>
              <p:nvPr/>
            </p:nvSpPr>
            <p:spPr bwMode="auto">
              <a:xfrm>
                <a:off x="5372" y="2087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14" name="Line 250"/>
              <p:cNvSpPr>
                <a:spLocks noChangeShapeType="1"/>
              </p:cNvSpPr>
              <p:nvPr/>
            </p:nvSpPr>
            <p:spPr bwMode="auto">
              <a:xfrm>
                <a:off x="5444" y="2136"/>
                <a:ext cx="5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2410" name="Group 397"/>
            <p:cNvGrpSpPr>
              <a:grpSpLocks/>
            </p:cNvGrpSpPr>
            <p:nvPr/>
          </p:nvGrpSpPr>
          <p:grpSpPr bwMode="auto">
            <a:xfrm>
              <a:off x="5396" y="4023"/>
              <a:ext cx="191" cy="173"/>
              <a:chOff x="5372" y="2087"/>
              <a:chExt cx="191" cy="173"/>
            </a:xfrm>
          </p:grpSpPr>
          <p:sp>
            <p:nvSpPr>
              <p:cNvPr id="12411" name="Rectangle 249"/>
              <p:cNvSpPr>
                <a:spLocks noChangeArrowheads="1"/>
              </p:cNvSpPr>
              <p:nvPr/>
            </p:nvSpPr>
            <p:spPr bwMode="auto">
              <a:xfrm>
                <a:off x="5372" y="2087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2412" name="Line 250"/>
              <p:cNvSpPr>
                <a:spLocks noChangeShapeType="1"/>
              </p:cNvSpPr>
              <p:nvPr/>
            </p:nvSpPr>
            <p:spPr bwMode="auto">
              <a:xfrm>
                <a:off x="5444" y="2136"/>
                <a:ext cx="5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253" name="Group 252"/>
          <p:cNvGrpSpPr/>
          <p:nvPr/>
        </p:nvGrpSpPr>
        <p:grpSpPr>
          <a:xfrm>
            <a:off x="1786671" y="4766828"/>
            <a:ext cx="2418618" cy="1860767"/>
            <a:chOff x="2194827" y="4815470"/>
            <a:chExt cx="2418618" cy="1860767"/>
          </a:xfrm>
        </p:grpSpPr>
        <p:sp>
          <p:nvSpPr>
            <p:cNvPr id="254" name="Line 332"/>
            <p:cNvSpPr>
              <a:spLocks noChangeShapeType="1"/>
            </p:cNvSpPr>
            <p:nvPr/>
          </p:nvSpPr>
          <p:spPr bwMode="auto">
            <a:xfrm>
              <a:off x="3461652" y="4815470"/>
              <a:ext cx="0" cy="322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55" name="Straight Connector 449"/>
            <p:cNvCxnSpPr>
              <a:cxnSpLocks noChangeShapeType="1"/>
            </p:cNvCxnSpPr>
            <p:nvPr/>
          </p:nvCxnSpPr>
          <p:spPr bwMode="auto">
            <a:xfrm flipH="1" flipV="1">
              <a:off x="2639913" y="6093626"/>
              <a:ext cx="1663800" cy="55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56" name="TextBox 279"/>
            <p:cNvSpPr txBox="1">
              <a:spLocks noChangeArrowheads="1"/>
            </p:cNvSpPr>
            <p:nvPr/>
          </p:nvSpPr>
          <p:spPr bwMode="auto">
            <a:xfrm>
              <a:off x="2194827" y="5958687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7" name="Rectangle 257"/>
            <p:cNvSpPr>
              <a:spLocks noChangeArrowheads="1"/>
            </p:cNvSpPr>
            <p:nvPr/>
          </p:nvSpPr>
          <p:spPr bwMode="auto">
            <a:xfrm>
              <a:off x="4158679" y="4997057"/>
              <a:ext cx="454766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0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258" name="Rectangle 278"/>
            <p:cNvSpPr>
              <a:spLocks noChangeArrowheads="1"/>
            </p:cNvSpPr>
            <p:nvPr/>
          </p:nvSpPr>
          <p:spPr bwMode="auto">
            <a:xfrm>
              <a:off x="4158678" y="5398757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59" name="Rectangle 299"/>
            <p:cNvSpPr>
              <a:spLocks noChangeArrowheads="1"/>
            </p:cNvSpPr>
            <p:nvPr/>
          </p:nvSpPr>
          <p:spPr bwMode="auto">
            <a:xfrm>
              <a:off x="4147541" y="5804370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0" name="Rectangle 320"/>
            <p:cNvSpPr>
              <a:spLocks noChangeArrowheads="1"/>
            </p:cNvSpPr>
            <p:nvPr/>
          </p:nvSpPr>
          <p:spPr bwMode="auto">
            <a:xfrm>
              <a:off x="4144391" y="6217907"/>
              <a:ext cx="389818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3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261" name="Line 332"/>
            <p:cNvSpPr>
              <a:spLocks noChangeShapeType="1"/>
            </p:cNvSpPr>
            <p:nvPr/>
          </p:nvSpPr>
          <p:spPr bwMode="auto">
            <a:xfrm flipH="1">
              <a:off x="3231465" y="4815470"/>
              <a:ext cx="0" cy="2415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64" name="Straight Connector 513"/>
            <p:cNvCxnSpPr>
              <a:cxnSpLocks noChangeShapeType="1"/>
            </p:cNvCxnSpPr>
            <p:nvPr/>
          </p:nvCxnSpPr>
          <p:spPr bwMode="auto">
            <a:xfrm flipH="1" flipV="1">
              <a:off x="2639913" y="5684051"/>
              <a:ext cx="1663800" cy="156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5" name="TextBox 279"/>
            <p:cNvSpPr txBox="1">
              <a:spLocks noChangeArrowheads="1"/>
            </p:cNvSpPr>
            <p:nvPr/>
          </p:nvSpPr>
          <p:spPr bwMode="auto">
            <a:xfrm>
              <a:off x="2194827" y="5549112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66" name="Straight Connector 516"/>
            <p:cNvCxnSpPr>
              <a:cxnSpLocks noChangeShapeType="1"/>
            </p:cNvCxnSpPr>
            <p:nvPr/>
          </p:nvCxnSpPr>
          <p:spPr bwMode="auto">
            <a:xfrm flipH="1">
              <a:off x="2673251" y="5273969"/>
              <a:ext cx="1630462" cy="50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7" name="TextBox 279"/>
            <p:cNvSpPr txBox="1">
              <a:spLocks noChangeArrowheads="1"/>
            </p:cNvSpPr>
            <p:nvPr/>
          </p:nvSpPr>
          <p:spPr bwMode="auto">
            <a:xfrm>
              <a:off x="2204352" y="5137950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baseline="-25000"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cxnSp>
          <p:nvCxnSpPr>
            <p:cNvPr id="268" name="Straight Connector 519"/>
            <p:cNvCxnSpPr>
              <a:cxnSpLocks noChangeShapeType="1"/>
            </p:cNvCxnSpPr>
            <p:nvPr/>
          </p:nvCxnSpPr>
          <p:spPr bwMode="auto">
            <a:xfrm flipH="1" flipV="1">
              <a:off x="2639913" y="6487327"/>
              <a:ext cx="1663800" cy="1724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9" name="TextBox 279"/>
            <p:cNvSpPr txBox="1">
              <a:spLocks noChangeArrowheads="1"/>
            </p:cNvSpPr>
            <p:nvPr/>
          </p:nvSpPr>
          <p:spPr bwMode="auto">
            <a:xfrm>
              <a:off x="2194827" y="6368262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0" name="Rectangle 241"/>
            <p:cNvSpPr>
              <a:spLocks noChangeArrowheads="1"/>
            </p:cNvSpPr>
            <p:nvPr/>
          </p:nvSpPr>
          <p:spPr bwMode="auto">
            <a:xfrm>
              <a:off x="2774265" y="5069687"/>
              <a:ext cx="1384414" cy="16033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dirty="0"/>
            </a:p>
          </p:txBody>
        </p:sp>
        <p:sp>
          <p:nvSpPr>
            <p:cNvPr id="271" name="TextBox 12"/>
            <p:cNvSpPr txBox="1">
              <a:spLocks noChangeArrowheads="1"/>
            </p:cNvSpPr>
            <p:nvPr/>
          </p:nvSpPr>
          <p:spPr bwMode="auto">
            <a:xfrm rot="16200000">
              <a:off x="2411818" y="5642549"/>
              <a:ext cx="1359214" cy="461665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  <a:extLst/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 sz="1200" dirty="0">
                  <a:latin typeface="Arial Narrow" panose="020B0606020202030204" pitchFamily="34" charset="0"/>
                </a:rPr>
                <a:t>Next State Logic CC</a:t>
              </a:r>
              <a:endParaRPr lang="en-CA" sz="1200" dirty="0">
                <a:latin typeface="Arial Narrow" panose="020B0606020202030204" pitchFamily="34" charset="0"/>
                <a:cs typeface="Times New Roman" pitchFamily="18" charset="0"/>
              </a:endParaRPr>
            </a:p>
            <a:p>
              <a:pPr eaLnBrk="1" hangingPunct="1"/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>
                  <a:latin typeface="Times New Roman" pitchFamily="18" charset="0"/>
                  <a:cs typeface="Times New Roman" pitchFamily="18" charset="0"/>
                </a:rPr>
                <a:t>n+1</a:t>
              </a:r>
              <a:r>
                <a:rPr lang="en-CA" sz="1200" baseline="-25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= </a:t>
              </a:r>
              <a:r>
                <a:rPr lang="el-GR" sz="1200" dirty="0"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,X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1200" dirty="0">
                <a:latin typeface="Times New Roman" pitchFamily="18" charset="0"/>
              </a:endParaRPr>
            </a:p>
          </p:txBody>
        </p:sp>
        <p:sp>
          <p:nvSpPr>
            <p:cNvPr id="272" name="TextBox 13"/>
            <p:cNvSpPr txBox="1">
              <a:spLocks noChangeArrowheads="1"/>
            </p:cNvSpPr>
            <p:nvPr/>
          </p:nvSpPr>
          <p:spPr bwMode="auto">
            <a:xfrm rot="16200000">
              <a:off x="3086108" y="5636852"/>
              <a:ext cx="1358886" cy="46166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CA" sz="1200" b="1" dirty="0"/>
                <a:t>State Register</a:t>
              </a:r>
            </a:p>
            <a:p>
              <a:pPr algn="ctr" eaLnBrk="1" hangingPunct="1"/>
              <a:r>
                <a:rPr lang="en-CA" sz="1200" i="1" u="sng" dirty="0"/>
                <a:t>Flip Flops</a:t>
              </a:r>
              <a:endParaRPr lang="en-CA" sz="1200" u="sng" dirty="0"/>
            </a:p>
          </p:txBody>
        </p:sp>
        <p:sp>
          <p:nvSpPr>
            <p:cNvPr id="273" name="Right Arrow 272"/>
            <p:cNvSpPr>
              <a:spLocks noChangeArrowheads="1"/>
            </p:cNvSpPr>
            <p:nvPr/>
          </p:nvSpPr>
          <p:spPr bwMode="auto">
            <a:xfrm>
              <a:off x="3328812" y="5790195"/>
              <a:ext cx="209201" cy="203906"/>
            </a:xfrm>
            <a:prstGeom prst="rightArrow">
              <a:avLst>
                <a:gd name="adj1" fmla="val 50000"/>
                <a:gd name="adj2" fmla="val 5014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endParaRPr lang="en-CA"/>
            </a:p>
          </p:txBody>
        </p:sp>
      </p:grpSp>
      <p:sp>
        <p:nvSpPr>
          <p:cNvPr id="274" name="Rectangle 340"/>
          <p:cNvSpPr>
            <a:spLocks noChangeArrowheads="1"/>
          </p:cNvSpPr>
          <p:nvPr/>
        </p:nvSpPr>
        <p:spPr bwMode="auto">
          <a:xfrm>
            <a:off x="2807256" y="4625976"/>
            <a:ext cx="383118" cy="26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100" b="1" dirty="0">
                <a:latin typeface="Times New Roman" pitchFamily="18" charset="0"/>
              </a:rPr>
              <a:t>CL</a:t>
            </a:r>
          </a:p>
        </p:txBody>
      </p:sp>
      <p:sp>
        <p:nvSpPr>
          <p:cNvPr id="275" name="Rectangle 340"/>
          <p:cNvSpPr>
            <a:spLocks noChangeArrowheads="1"/>
          </p:cNvSpPr>
          <p:nvPr/>
        </p:nvSpPr>
        <p:spPr bwMode="auto">
          <a:xfrm>
            <a:off x="1755220" y="4625976"/>
            <a:ext cx="1099660" cy="4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050" b="1" i="1" dirty="0">
                <a:latin typeface="Times New Roman" pitchFamily="18" charset="0"/>
              </a:rPr>
              <a:t>Enable = </a:t>
            </a:r>
            <a:r>
              <a:rPr lang="en-CA" altLang="en-US" sz="1050" b="1" i="1" dirty="0" err="1">
                <a:latin typeface="Times New Roman" pitchFamily="18" charset="0"/>
              </a:rPr>
              <a:t>Ld</a:t>
            </a:r>
            <a:r>
              <a:rPr lang="en-CA" altLang="en-US" sz="1050" b="1" i="1" dirty="0">
                <a:latin typeface="Times New Roman" pitchFamily="18" charset="0"/>
              </a:rPr>
              <a:t>/St </a:t>
            </a:r>
          </a:p>
          <a:p>
            <a:pPr algn="r"/>
            <a:r>
              <a:rPr lang="en-CA" altLang="en-US" sz="1050" i="1" dirty="0">
                <a:latin typeface="Times New Roman" pitchFamily="18" charset="0"/>
              </a:rPr>
              <a:t>Load/Store</a:t>
            </a:r>
          </a:p>
        </p:txBody>
      </p:sp>
      <p:sp>
        <p:nvSpPr>
          <p:cNvPr id="276" name="Line 281"/>
          <p:cNvSpPr>
            <a:spLocks noChangeShapeType="1"/>
          </p:cNvSpPr>
          <p:nvPr/>
        </p:nvSpPr>
        <p:spPr bwMode="auto">
          <a:xfrm>
            <a:off x="2589212" y="4682311"/>
            <a:ext cx="123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77" name="Line 281"/>
          <p:cNvSpPr>
            <a:spLocks noChangeShapeType="1"/>
          </p:cNvSpPr>
          <p:nvPr/>
        </p:nvSpPr>
        <p:spPr bwMode="auto">
          <a:xfrm>
            <a:off x="2516187" y="4860480"/>
            <a:ext cx="2698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118"/>
          <p:cNvSpPr>
            <a:spLocks noChangeArrowheads="1"/>
          </p:cNvSpPr>
          <p:nvPr/>
        </p:nvSpPr>
        <p:spPr bwMode="auto">
          <a:xfrm>
            <a:off x="385762" y="817563"/>
            <a:ext cx="4685503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 err="1" smtClean="0">
                <a:solidFill>
                  <a:srgbClr val="A50021"/>
                </a:solidFill>
                <a:latin typeface="Times New Roman" pitchFamily="18" charset="0"/>
              </a:rPr>
              <a:t>Registre</a:t>
            </a:r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 a </a:t>
            </a:r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Charge </a:t>
            </a:r>
            <a:r>
              <a:rPr lang="en-CA" altLang="en-US" sz="2800" b="1" dirty="0" err="1">
                <a:solidFill>
                  <a:srgbClr val="A50021"/>
                </a:solidFill>
                <a:latin typeface="Times New Roman" pitchFamily="18" charset="0"/>
              </a:rPr>
              <a:t>Parallèle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3322" name="AutoShape 119"/>
          <p:cNvSpPr>
            <a:spLocks noChangeArrowheads="1"/>
          </p:cNvSpPr>
          <p:nvPr/>
        </p:nvSpPr>
        <p:spPr bwMode="auto">
          <a:xfrm>
            <a:off x="230188" y="9128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3323" name="Line 120"/>
          <p:cNvSpPr>
            <a:spLocks noChangeShapeType="1"/>
          </p:cNvSpPr>
          <p:nvPr/>
        </p:nvSpPr>
        <p:spPr bwMode="auto">
          <a:xfrm flipV="1">
            <a:off x="457200" y="1285875"/>
            <a:ext cx="4268788" cy="47625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3324" name="Rectangle 593"/>
          <p:cNvSpPr>
            <a:spLocks noChangeArrowheads="1"/>
          </p:cNvSpPr>
          <p:nvPr/>
        </p:nvSpPr>
        <p:spPr bwMode="auto">
          <a:xfrm>
            <a:off x="1336928" y="6341268"/>
            <a:ext cx="728663" cy="3048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3325" name="Rectangle 592"/>
          <p:cNvSpPr>
            <a:spLocks noChangeArrowheads="1"/>
          </p:cNvSpPr>
          <p:nvPr/>
        </p:nvSpPr>
        <p:spPr bwMode="auto">
          <a:xfrm>
            <a:off x="2830766" y="6374606"/>
            <a:ext cx="714375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3326" name="Text Box 149"/>
          <p:cNvSpPr txBox="1">
            <a:spLocks noChangeArrowheads="1"/>
          </p:cNvSpPr>
          <p:nvPr/>
        </p:nvSpPr>
        <p:spPr bwMode="auto">
          <a:xfrm>
            <a:off x="279653" y="6304756"/>
            <a:ext cx="50704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 i="1" dirty="0">
                <a:latin typeface="Times New Roman" pitchFamily="18" charset="0"/>
                <a:cs typeface="Times New Roman" pitchFamily="18" charset="0"/>
              </a:rPr>
              <a:t>=&gt; D</a:t>
            </a:r>
            <a:r>
              <a:rPr lang="en-CA" altLang="en-US" sz="2000" i="1" baseline="-300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altLang="en-US" sz="2000" i="1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altLang="en-US" sz="2000" i="1" dirty="0">
                <a:latin typeface="Times New Roman" pitchFamily="18" charset="0"/>
              </a:rPr>
              <a:t>Enable</a:t>
            </a:r>
            <a:r>
              <a:rPr lang="en-US" altLang="en-US" sz="2000" dirty="0">
                <a:latin typeface="Times New Roman" pitchFamily="18" charset="0"/>
              </a:rPr>
              <a:t> </a:t>
            </a:r>
            <a:r>
              <a:rPr lang="en-US" altLang="en-US" sz="2000" i="1" dirty="0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2000" i="1" baseline="-300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en-US" sz="2000" i="1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altLang="en-US" sz="2000" i="1" dirty="0">
                <a:latin typeface="Times New Roman" pitchFamily="18" charset="0"/>
              </a:rPr>
              <a:t>Enable</a:t>
            </a:r>
            <a:r>
              <a:rPr lang="en-US" altLang="en-US" sz="2000" dirty="0">
                <a:latin typeface="Times New Roman" pitchFamily="18" charset="0"/>
              </a:rPr>
              <a:t> </a:t>
            </a:r>
            <a:r>
              <a:rPr lang="en-CA" altLang="en-US" sz="2000" i="1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i="1" baseline="-30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CA" altLang="en-US" sz="2000" i="1" baseline="-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000" i="1" dirty="0">
                <a:latin typeface="Times New Roman" pitchFamily="18" charset="0"/>
              </a:rPr>
              <a:t>k=</a:t>
            </a:r>
            <a:r>
              <a:rPr lang="en-US" altLang="en-US" sz="2000" dirty="0">
                <a:latin typeface="Times New Roman" pitchFamily="18" charset="0"/>
              </a:rPr>
              <a:t>{0,1,2,3}</a:t>
            </a:r>
            <a:endParaRPr lang="en-CA" altLang="en-US" sz="2000" dirty="0">
              <a:latin typeface="Times New Roman" pitchFamily="18" charset="0"/>
            </a:endParaRPr>
          </a:p>
        </p:txBody>
      </p:sp>
      <p:grpSp>
        <p:nvGrpSpPr>
          <p:cNvPr id="13327" name="Group 151"/>
          <p:cNvGrpSpPr>
            <a:grpSpLocks/>
          </p:cNvGrpSpPr>
          <p:nvPr/>
        </p:nvGrpSpPr>
        <p:grpSpPr bwMode="auto">
          <a:xfrm>
            <a:off x="5686425" y="587375"/>
            <a:ext cx="3078163" cy="6059488"/>
            <a:chOff x="2928" y="360"/>
            <a:chExt cx="1939" cy="3817"/>
          </a:xfrm>
        </p:grpSpPr>
        <p:sp>
          <p:nvSpPr>
            <p:cNvPr id="13339" name="Rectangle 241"/>
            <p:cNvSpPr>
              <a:spLocks noChangeArrowheads="1"/>
            </p:cNvSpPr>
            <p:nvPr/>
          </p:nvSpPr>
          <p:spPr bwMode="auto">
            <a:xfrm>
              <a:off x="3194" y="757"/>
              <a:ext cx="726" cy="3314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prstDash val="lgDashDot"/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40" name="Rectangle 589"/>
            <p:cNvSpPr>
              <a:spLocks noChangeArrowheads="1"/>
            </p:cNvSpPr>
            <p:nvPr/>
          </p:nvSpPr>
          <p:spPr bwMode="auto">
            <a:xfrm>
              <a:off x="3240" y="1728"/>
              <a:ext cx="216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41" name="Rectangle 590"/>
            <p:cNvSpPr>
              <a:spLocks noChangeArrowheads="1"/>
            </p:cNvSpPr>
            <p:nvPr/>
          </p:nvSpPr>
          <p:spPr bwMode="auto">
            <a:xfrm>
              <a:off x="3216" y="2544"/>
              <a:ext cx="216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42" name="Rectangle 591"/>
            <p:cNvSpPr>
              <a:spLocks noChangeArrowheads="1"/>
            </p:cNvSpPr>
            <p:nvPr/>
          </p:nvSpPr>
          <p:spPr bwMode="auto">
            <a:xfrm>
              <a:off x="3240" y="3408"/>
              <a:ext cx="216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43" name="Rectangle 447"/>
            <p:cNvSpPr>
              <a:spLocks noChangeArrowheads="1"/>
            </p:cNvSpPr>
            <p:nvPr/>
          </p:nvSpPr>
          <p:spPr bwMode="auto">
            <a:xfrm>
              <a:off x="3240" y="864"/>
              <a:ext cx="216" cy="16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44" name="TextBox 448"/>
            <p:cNvSpPr txBox="1">
              <a:spLocks noChangeArrowheads="1"/>
            </p:cNvSpPr>
            <p:nvPr/>
          </p:nvSpPr>
          <p:spPr bwMode="auto">
            <a:xfrm>
              <a:off x="3504" y="2550"/>
              <a:ext cx="240" cy="47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cxnSp>
          <p:nvCxnSpPr>
            <p:cNvPr id="13345" name="Straight Connector 449"/>
            <p:cNvCxnSpPr>
              <a:cxnSpLocks noChangeShapeType="1"/>
            </p:cNvCxnSpPr>
            <p:nvPr/>
          </p:nvCxnSpPr>
          <p:spPr bwMode="auto">
            <a:xfrm rot="10800000">
              <a:off x="3192" y="2880"/>
              <a:ext cx="31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46" name="TextBox 279"/>
            <p:cNvSpPr txBox="1">
              <a:spLocks noChangeArrowheads="1"/>
            </p:cNvSpPr>
            <p:nvPr/>
          </p:nvSpPr>
          <p:spPr bwMode="auto">
            <a:xfrm>
              <a:off x="2952" y="2808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47" name="Line 241"/>
            <p:cNvSpPr>
              <a:spLocks noChangeShapeType="1"/>
            </p:cNvSpPr>
            <p:nvPr/>
          </p:nvSpPr>
          <p:spPr bwMode="auto">
            <a:xfrm flipH="1">
              <a:off x="4344" y="1440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8" name="Line 242"/>
            <p:cNvSpPr>
              <a:spLocks noChangeShapeType="1"/>
            </p:cNvSpPr>
            <p:nvPr/>
          </p:nvSpPr>
          <p:spPr bwMode="auto">
            <a:xfrm>
              <a:off x="4067" y="1321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49" name="Rectangle 244"/>
            <p:cNvSpPr>
              <a:spLocks noChangeArrowheads="1"/>
            </p:cNvSpPr>
            <p:nvPr/>
          </p:nvSpPr>
          <p:spPr bwMode="auto">
            <a:xfrm>
              <a:off x="4152" y="872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50" name="Rectangle 245"/>
            <p:cNvSpPr>
              <a:spLocks noChangeArrowheads="1"/>
            </p:cNvSpPr>
            <p:nvPr/>
          </p:nvSpPr>
          <p:spPr bwMode="auto">
            <a:xfrm>
              <a:off x="4128" y="912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351" name="Rectangle 246"/>
            <p:cNvSpPr>
              <a:spLocks noChangeArrowheads="1"/>
            </p:cNvSpPr>
            <p:nvPr/>
          </p:nvSpPr>
          <p:spPr bwMode="auto">
            <a:xfrm>
              <a:off x="4112" y="1128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3352" name="Rectangle 247"/>
            <p:cNvSpPr>
              <a:spLocks noChangeArrowheads="1"/>
            </p:cNvSpPr>
            <p:nvPr/>
          </p:nvSpPr>
          <p:spPr bwMode="auto">
            <a:xfrm>
              <a:off x="4392" y="928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3353" name="Group 248"/>
            <p:cNvGrpSpPr>
              <a:grpSpLocks/>
            </p:cNvGrpSpPr>
            <p:nvPr/>
          </p:nvGrpSpPr>
          <p:grpSpPr bwMode="auto">
            <a:xfrm>
              <a:off x="4400" y="1216"/>
              <a:ext cx="191" cy="173"/>
              <a:chOff x="4198" y="735"/>
              <a:chExt cx="191" cy="173"/>
            </a:xfrm>
          </p:grpSpPr>
          <p:sp>
            <p:nvSpPr>
              <p:cNvPr id="13467" name="Rectangle 249"/>
              <p:cNvSpPr>
                <a:spLocks noChangeArrowheads="1"/>
              </p:cNvSpPr>
              <p:nvPr/>
            </p:nvSpPr>
            <p:spPr bwMode="auto">
              <a:xfrm>
                <a:off x="4198" y="735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3468" name="Line 250"/>
              <p:cNvSpPr>
                <a:spLocks noChangeShapeType="1"/>
              </p:cNvSpPr>
              <p:nvPr/>
            </p:nvSpPr>
            <p:spPr bwMode="auto">
              <a:xfrm>
                <a:off x="4265" y="744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3354" name="Group 251"/>
            <p:cNvGrpSpPr>
              <a:grpSpLocks/>
            </p:cNvGrpSpPr>
            <p:nvPr/>
          </p:nvGrpSpPr>
          <p:grpSpPr bwMode="auto">
            <a:xfrm>
              <a:off x="4264" y="1296"/>
              <a:ext cx="185" cy="173"/>
              <a:chOff x="4062" y="815"/>
              <a:chExt cx="185" cy="173"/>
            </a:xfrm>
          </p:grpSpPr>
          <p:sp>
            <p:nvSpPr>
              <p:cNvPr id="13465" name="Rectangle 252"/>
              <p:cNvSpPr>
                <a:spLocks noChangeArrowheads="1"/>
              </p:cNvSpPr>
              <p:nvPr/>
            </p:nvSpPr>
            <p:spPr bwMode="auto">
              <a:xfrm>
                <a:off x="4062" y="815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3466" name="Line 253"/>
              <p:cNvSpPr>
                <a:spLocks noChangeShapeType="1"/>
              </p:cNvSpPr>
              <p:nvPr/>
            </p:nvSpPr>
            <p:spPr bwMode="auto">
              <a:xfrm>
                <a:off x="4129" y="824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55" name="Oval 255"/>
            <p:cNvSpPr>
              <a:spLocks noChangeArrowheads="1"/>
            </p:cNvSpPr>
            <p:nvPr/>
          </p:nvSpPr>
          <p:spPr bwMode="auto">
            <a:xfrm>
              <a:off x="4329" y="1456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56" name="AutoShape 256"/>
            <p:cNvSpPr>
              <a:spLocks noChangeArrowheads="1"/>
            </p:cNvSpPr>
            <p:nvPr/>
          </p:nvSpPr>
          <p:spPr bwMode="auto">
            <a:xfrm rot="5400000">
              <a:off x="4160" y="1288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57" name="Rectangle 257"/>
            <p:cNvSpPr>
              <a:spLocks noChangeArrowheads="1"/>
            </p:cNvSpPr>
            <p:nvPr/>
          </p:nvSpPr>
          <p:spPr bwMode="auto">
            <a:xfrm>
              <a:off x="4600" y="800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13358" name="Line 262"/>
            <p:cNvSpPr>
              <a:spLocks noChangeShapeType="1"/>
            </p:cNvSpPr>
            <p:nvPr/>
          </p:nvSpPr>
          <p:spPr bwMode="auto">
            <a:xfrm flipH="1">
              <a:off x="4368" y="2208"/>
              <a:ext cx="0" cy="2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59" name="Line 263"/>
            <p:cNvSpPr>
              <a:spLocks noChangeShapeType="1"/>
            </p:cNvSpPr>
            <p:nvPr/>
          </p:nvSpPr>
          <p:spPr bwMode="auto">
            <a:xfrm>
              <a:off x="4067" y="2169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60" name="Rectangle 265"/>
            <p:cNvSpPr>
              <a:spLocks noChangeArrowheads="1"/>
            </p:cNvSpPr>
            <p:nvPr/>
          </p:nvSpPr>
          <p:spPr bwMode="auto">
            <a:xfrm>
              <a:off x="4152" y="1720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61" name="Rectangle 266"/>
            <p:cNvSpPr>
              <a:spLocks noChangeArrowheads="1"/>
            </p:cNvSpPr>
            <p:nvPr/>
          </p:nvSpPr>
          <p:spPr bwMode="auto">
            <a:xfrm>
              <a:off x="4128" y="1776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362" name="Rectangle 267"/>
            <p:cNvSpPr>
              <a:spLocks noChangeArrowheads="1"/>
            </p:cNvSpPr>
            <p:nvPr/>
          </p:nvSpPr>
          <p:spPr bwMode="auto">
            <a:xfrm>
              <a:off x="4112" y="1976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3363" name="Rectangle 268"/>
            <p:cNvSpPr>
              <a:spLocks noChangeArrowheads="1"/>
            </p:cNvSpPr>
            <p:nvPr/>
          </p:nvSpPr>
          <p:spPr bwMode="auto">
            <a:xfrm>
              <a:off x="4392" y="1776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3364" name="Group 269"/>
            <p:cNvGrpSpPr>
              <a:grpSpLocks/>
            </p:cNvGrpSpPr>
            <p:nvPr/>
          </p:nvGrpSpPr>
          <p:grpSpPr bwMode="auto">
            <a:xfrm>
              <a:off x="4400" y="2064"/>
              <a:ext cx="191" cy="173"/>
              <a:chOff x="4198" y="1583"/>
              <a:chExt cx="191" cy="173"/>
            </a:xfrm>
          </p:grpSpPr>
          <p:sp>
            <p:nvSpPr>
              <p:cNvPr id="13463" name="Rectangle 270"/>
              <p:cNvSpPr>
                <a:spLocks noChangeArrowheads="1"/>
              </p:cNvSpPr>
              <p:nvPr/>
            </p:nvSpPr>
            <p:spPr bwMode="auto">
              <a:xfrm>
                <a:off x="4198" y="1583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3464" name="Line 271"/>
              <p:cNvSpPr>
                <a:spLocks noChangeShapeType="1"/>
              </p:cNvSpPr>
              <p:nvPr/>
            </p:nvSpPr>
            <p:spPr bwMode="auto">
              <a:xfrm>
                <a:off x="4265" y="159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3365" name="Group 272"/>
            <p:cNvGrpSpPr>
              <a:grpSpLocks/>
            </p:cNvGrpSpPr>
            <p:nvPr/>
          </p:nvGrpSpPr>
          <p:grpSpPr bwMode="auto">
            <a:xfrm>
              <a:off x="4264" y="2144"/>
              <a:ext cx="185" cy="173"/>
              <a:chOff x="4062" y="1663"/>
              <a:chExt cx="185" cy="173"/>
            </a:xfrm>
          </p:grpSpPr>
          <p:sp>
            <p:nvSpPr>
              <p:cNvPr id="13461" name="Rectangle 273"/>
              <p:cNvSpPr>
                <a:spLocks noChangeArrowheads="1"/>
              </p:cNvSpPr>
              <p:nvPr/>
            </p:nvSpPr>
            <p:spPr bwMode="auto">
              <a:xfrm>
                <a:off x="4062" y="1663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3462" name="Line 274"/>
              <p:cNvSpPr>
                <a:spLocks noChangeShapeType="1"/>
              </p:cNvSpPr>
              <p:nvPr/>
            </p:nvSpPr>
            <p:spPr bwMode="auto">
              <a:xfrm>
                <a:off x="4129" y="1672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66" name="Oval 276"/>
            <p:cNvSpPr>
              <a:spLocks noChangeArrowheads="1"/>
            </p:cNvSpPr>
            <p:nvPr/>
          </p:nvSpPr>
          <p:spPr bwMode="auto">
            <a:xfrm>
              <a:off x="4329" y="2304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67" name="AutoShape 277"/>
            <p:cNvSpPr>
              <a:spLocks noChangeArrowheads="1"/>
            </p:cNvSpPr>
            <p:nvPr/>
          </p:nvSpPr>
          <p:spPr bwMode="auto">
            <a:xfrm rot="5400000">
              <a:off x="4169" y="2128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68" name="Rectangle 278"/>
            <p:cNvSpPr>
              <a:spLocks noChangeArrowheads="1"/>
            </p:cNvSpPr>
            <p:nvPr/>
          </p:nvSpPr>
          <p:spPr bwMode="auto">
            <a:xfrm>
              <a:off x="4600" y="1640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grpSp>
          <p:nvGrpSpPr>
            <p:cNvPr id="13369" name="Group 279"/>
            <p:cNvGrpSpPr>
              <a:grpSpLocks/>
            </p:cNvGrpSpPr>
            <p:nvPr/>
          </p:nvGrpSpPr>
          <p:grpSpPr bwMode="auto">
            <a:xfrm>
              <a:off x="4600" y="1960"/>
              <a:ext cx="259" cy="192"/>
              <a:chOff x="4398" y="1479"/>
              <a:chExt cx="259" cy="192"/>
            </a:xfrm>
          </p:grpSpPr>
          <p:sp>
            <p:nvSpPr>
              <p:cNvPr id="13459" name="Rectangle 280"/>
              <p:cNvSpPr>
                <a:spLocks noChangeArrowheads="1"/>
              </p:cNvSpPr>
              <p:nvPr/>
            </p:nvSpPr>
            <p:spPr bwMode="auto">
              <a:xfrm>
                <a:off x="4398" y="1479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Q1</a:t>
                </a:r>
              </a:p>
            </p:txBody>
          </p:sp>
          <p:sp>
            <p:nvSpPr>
              <p:cNvPr id="13460" name="Line 281"/>
              <p:cNvSpPr>
                <a:spLocks noChangeShapeType="1"/>
              </p:cNvSpPr>
              <p:nvPr/>
            </p:nvSpPr>
            <p:spPr bwMode="auto">
              <a:xfrm>
                <a:off x="4457" y="1504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70" name="Line 283"/>
            <p:cNvSpPr>
              <a:spLocks noChangeShapeType="1"/>
            </p:cNvSpPr>
            <p:nvPr/>
          </p:nvSpPr>
          <p:spPr bwMode="auto">
            <a:xfrm>
              <a:off x="4362" y="3106"/>
              <a:ext cx="6" cy="18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71" name="Line 284"/>
            <p:cNvSpPr>
              <a:spLocks noChangeShapeType="1"/>
            </p:cNvSpPr>
            <p:nvPr/>
          </p:nvSpPr>
          <p:spPr bwMode="auto">
            <a:xfrm>
              <a:off x="4075" y="3025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72" name="Rectangle 286"/>
            <p:cNvSpPr>
              <a:spLocks noChangeArrowheads="1"/>
            </p:cNvSpPr>
            <p:nvPr/>
          </p:nvSpPr>
          <p:spPr bwMode="auto">
            <a:xfrm>
              <a:off x="4152" y="2576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73" name="Rectangle 287"/>
            <p:cNvSpPr>
              <a:spLocks noChangeArrowheads="1"/>
            </p:cNvSpPr>
            <p:nvPr/>
          </p:nvSpPr>
          <p:spPr bwMode="auto">
            <a:xfrm>
              <a:off x="4136" y="2632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374" name="Rectangle 288"/>
            <p:cNvSpPr>
              <a:spLocks noChangeArrowheads="1"/>
            </p:cNvSpPr>
            <p:nvPr/>
          </p:nvSpPr>
          <p:spPr bwMode="auto">
            <a:xfrm>
              <a:off x="4120" y="2832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3375" name="Rectangle 289"/>
            <p:cNvSpPr>
              <a:spLocks noChangeArrowheads="1"/>
            </p:cNvSpPr>
            <p:nvPr/>
          </p:nvSpPr>
          <p:spPr bwMode="auto">
            <a:xfrm>
              <a:off x="4400" y="2632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3376" name="Group 290"/>
            <p:cNvGrpSpPr>
              <a:grpSpLocks/>
            </p:cNvGrpSpPr>
            <p:nvPr/>
          </p:nvGrpSpPr>
          <p:grpSpPr bwMode="auto">
            <a:xfrm>
              <a:off x="4408" y="2920"/>
              <a:ext cx="191" cy="173"/>
              <a:chOff x="4206" y="2439"/>
              <a:chExt cx="191" cy="173"/>
            </a:xfrm>
          </p:grpSpPr>
          <p:sp>
            <p:nvSpPr>
              <p:cNvPr id="13457" name="Rectangle 291"/>
              <p:cNvSpPr>
                <a:spLocks noChangeArrowheads="1"/>
              </p:cNvSpPr>
              <p:nvPr/>
            </p:nvSpPr>
            <p:spPr bwMode="auto">
              <a:xfrm>
                <a:off x="4206" y="2439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3458" name="Line 292"/>
              <p:cNvSpPr>
                <a:spLocks noChangeShapeType="1"/>
              </p:cNvSpPr>
              <p:nvPr/>
            </p:nvSpPr>
            <p:spPr bwMode="auto">
              <a:xfrm>
                <a:off x="4273" y="2448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3377" name="Group 293"/>
            <p:cNvGrpSpPr>
              <a:grpSpLocks/>
            </p:cNvGrpSpPr>
            <p:nvPr/>
          </p:nvGrpSpPr>
          <p:grpSpPr bwMode="auto">
            <a:xfrm>
              <a:off x="4272" y="3000"/>
              <a:ext cx="185" cy="173"/>
              <a:chOff x="4070" y="2519"/>
              <a:chExt cx="185" cy="173"/>
            </a:xfrm>
          </p:grpSpPr>
          <p:sp>
            <p:nvSpPr>
              <p:cNvPr id="13455" name="Rectangle 294"/>
              <p:cNvSpPr>
                <a:spLocks noChangeArrowheads="1"/>
              </p:cNvSpPr>
              <p:nvPr/>
            </p:nvSpPr>
            <p:spPr bwMode="auto">
              <a:xfrm>
                <a:off x="4070" y="2519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3456" name="Line 295"/>
              <p:cNvSpPr>
                <a:spLocks noChangeShapeType="1"/>
              </p:cNvSpPr>
              <p:nvPr/>
            </p:nvSpPr>
            <p:spPr bwMode="auto">
              <a:xfrm>
                <a:off x="4137" y="2528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78" name="Oval 297"/>
            <p:cNvSpPr>
              <a:spLocks noChangeArrowheads="1"/>
            </p:cNvSpPr>
            <p:nvPr/>
          </p:nvSpPr>
          <p:spPr bwMode="auto">
            <a:xfrm>
              <a:off x="4337" y="3160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79" name="AutoShape 298"/>
            <p:cNvSpPr>
              <a:spLocks noChangeArrowheads="1"/>
            </p:cNvSpPr>
            <p:nvPr/>
          </p:nvSpPr>
          <p:spPr bwMode="auto">
            <a:xfrm rot="5400000">
              <a:off x="4160" y="2992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80" name="Rectangle 299"/>
            <p:cNvSpPr>
              <a:spLocks noChangeArrowheads="1"/>
            </p:cNvSpPr>
            <p:nvPr/>
          </p:nvSpPr>
          <p:spPr bwMode="auto">
            <a:xfrm>
              <a:off x="4608" y="2504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Q2</a:t>
              </a:r>
            </a:p>
          </p:txBody>
        </p:sp>
        <p:grpSp>
          <p:nvGrpSpPr>
            <p:cNvPr id="13381" name="Group 300"/>
            <p:cNvGrpSpPr>
              <a:grpSpLocks/>
            </p:cNvGrpSpPr>
            <p:nvPr/>
          </p:nvGrpSpPr>
          <p:grpSpPr bwMode="auto">
            <a:xfrm>
              <a:off x="4608" y="2824"/>
              <a:ext cx="259" cy="192"/>
              <a:chOff x="4406" y="2343"/>
              <a:chExt cx="259" cy="192"/>
            </a:xfrm>
          </p:grpSpPr>
          <p:sp>
            <p:nvSpPr>
              <p:cNvPr id="13453" name="Rectangle 301"/>
              <p:cNvSpPr>
                <a:spLocks noChangeArrowheads="1"/>
              </p:cNvSpPr>
              <p:nvPr/>
            </p:nvSpPr>
            <p:spPr bwMode="auto">
              <a:xfrm>
                <a:off x="4406" y="2343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Q2</a:t>
                </a:r>
              </a:p>
            </p:txBody>
          </p:sp>
          <p:sp>
            <p:nvSpPr>
              <p:cNvPr id="13454" name="Line 302"/>
              <p:cNvSpPr>
                <a:spLocks noChangeShapeType="1"/>
              </p:cNvSpPr>
              <p:nvPr/>
            </p:nvSpPr>
            <p:spPr bwMode="auto">
              <a:xfrm>
                <a:off x="4465" y="2368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82" name="Line 303"/>
            <p:cNvSpPr>
              <a:spLocks noChangeShapeType="1"/>
            </p:cNvSpPr>
            <p:nvPr/>
          </p:nvSpPr>
          <p:spPr bwMode="auto">
            <a:xfrm>
              <a:off x="4362" y="3954"/>
              <a:ext cx="0" cy="22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83" name="Line 305"/>
            <p:cNvSpPr>
              <a:spLocks noChangeShapeType="1"/>
            </p:cNvSpPr>
            <p:nvPr/>
          </p:nvSpPr>
          <p:spPr bwMode="auto">
            <a:xfrm>
              <a:off x="4067" y="3866"/>
              <a:ext cx="671" cy="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84" name="Rectangle 307"/>
            <p:cNvSpPr>
              <a:spLocks noChangeArrowheads="1"/>
            </p:cNvSpPr>
            <p:nvPr/>
          </p:nvSpPr>
          <p:spPr bwMode="auto">
            <a:xfrm>
              <a:off x="4152" y="3424"/>
              <a:ext cx="432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85" name="Rectangle 308"/>
            <p:cNvSpPr>
              <a:spLocks noChangeArrowheads="1"/>
            </p:cNvSpPr>
            <p:nvPr/>
          </p:nvSpPr>
          <p:spPr bwMode="auto">
            <a:xfrm>
              <a:off x="4136" y="3480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386" name="Rectangle 309"/>
            <p:cNvSpPr>
              <a:spLocks noChangeArrowheads="1"/>
            </p:cNvSpPr>
            <p:nvPr/>
          </p:nvSpPr>
          <p:spPr bwMode="auto">
            <a:xfrm>
              <a:off x="4120" y="3680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13387" name="Rectangle 310"/>
            <p:cNvSpPr>
              <a:spLocks noChangeArrowheads="1"/>
            </p:cNvSpPr>
            <p:nvPr/>
          </p:nvSpPr>
          <p:spPr bwMode="auto">
            <a:xfrm>
              <a:off x="4400" y="3480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grpSp>
          <p:nvGrpSpPr>
            <p:cNvPr id="13388" name="Group 311"/>
            <p:cNvGrpSpPr>
              <a:grpSpLocks/>
            </p:cNvGrpSpPr>
            <p:nvPr/>
          </p:nvGrpSpPr>
          <p:grpSpPr bwMode="auto">
            <a:xfrm>
              <a:off x="4408" y="3768"/>
              <a:ext cx="191" cy="173"/>
              <a:chOff x="4206" y="3287"/>
              <a:chExt cx="191" cy="173"/>
            </a:xfrm>
          </p:grpSpPr>
          <p:sp>
            <p:nvSpPr>
              <p:cNvPr id="13451" name="Rectangle 312"/>
              <p:cNvSpPr>
                <a:spLocks noChangeArrowheads="1"/>
              </p:cNvSpPr>
              <p:nvPr/>
            </p:nvSpPr>
            <p:spPr bwMode="auto">
              <a:xfrm>
                <a:off x="4206" y="3287"/>
                <a:ext cx="19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</a:t>
                </a:r>
              </a:p>
            </p:txBody>
          </p:sp>
          <p:sp>
            <p:nvSpPr>
              <p:cNvPr id="13452" name="Line 313"/>
              <p:cNvSpPr>
                <a:spLocks noChangeShapeType="1"/>
              </p:cNvSpPr>
              <p:nvPr/>
            </p:nvSpPr>
            <p:spPr bwMode="auto">
              <a:xfrm>
                <a:off x="4273" y="3296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13389" name="Group 314"/>
            <p:cNvGrpSpPr>
              <a:grpSpLocks/>
            </p:cNvGrpSpPr>
            <p:nvPr/>
          </p:nvGrpSpPr>
          <p:grpSpPr bwMode="auto">
            <a:xfrm>
              <a:off x="4272" y="3848"/>
              <a:ext cx="185" cy="173"/>
              <a:chOff x="4070" y="3367"/>
              <a:chExt cx="185" cy="173"/>
            </a:xfrm>
          </p:grpSpPr>
          <p:sp>
            <p:nvSpPr>
              <p:cNvPr id="13449" name="Rectangle 315"/>
              <p:cNvSpPr>
                <a:spLocks noChangeArrowheads="1"/>
              </p:cNvSpPr>
              <p:nvPr/>
            </p:nvSpPr>
            <p:spPr bwMode="auto">
              <a:xfrm>
                <a:off x="4070" y="3367"/>
                <a:ext cx="185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R</a:t>
                </a:r>
              </a:p>
            </p:txBody>
          </p:sp>
          <p:sp>
            <p:nvSpPr>
              <p:cNvPr id="13450" name="Line 316"/>
              <p:cNvSpPr>
                <a:spLocks noChangeShapeType="1"/>
              </p:cNvSpPr>
              <p:nvPr/>
            </p:nvSpPr>
            <p:spPr bwMode="auto">
              <a:xfrm>
                <a:off x="4137" y="3376"/>
                <a:ext cx="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90" name="Oval 318"/>
            <p:cNvSpPr>
              <a:spLocks noChangeArrowheads="1"/>
            </p:cNvSpPr>
            <p:nvPr/>
          </p:nvSpPr>
          <p:spPr bwMode="auto">
            <a:xfrm>
              <a:off x="4337" y="4008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91" name="AutoShape 319"/>
            <p:cNvSpPr>
              <a:spLocks noChangeArrowheads="1"/>
            </p:cNvSpPr>
            <p:nvPr/>
          </p:nvSpPr>
          <p:spPr bwMode="auto">
            <a:xfrm rot="5400000">
              <a:off x="4160" y="3832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92" name="Rectangle 320"/>
            <p:cNvSpPr>
              <a:spLocks noChangeArrowheads="1"/>
            </p:cNvSpPr>
            <p:nvPr/>
          </p:nvSpPr>
          <p:spPr bwMode="auto">
            <a:xfrm>
              <a:off x="4608" y="3352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Q3</a:t>
              </a:r>
            </a:p>
          </p:txBody>
        </p:sp>
        <p:grpSp>
          <p:nvGrpSpPr>
            <p:cNvPr id="13393" name="Group 321"/>
            <p:cNvGrpSpPr>
              <a:grpSpLocks/>
            </p:cNvGrpSpPr>
            <p:nvPr/>
          </p:nvGrpSpPr>
          <p:grpSpPr bwMode="auto">
            <a:xfrm>
              <a:off x="4608" y="3672"/>
              <a:ext cx="259" cy="192"/>
              <a:chOff x="4406" y="3191"/>
              <a:chExt cx="259" cy="192"/>
            </a:xfrm>
          </p:grpSpPr>
          <p:sp>
            <p:nvSpPr>
              <p:cNvPr id="13447" name="Rectangle 322"/>
              <p:cNvSpPr>
                <a:spLocks noChangeArrowheads="1"/>
              </p:cNvSpPr>
              <p:nvPr/>
            </p:nvSpPr>
            <p:spPr bwMode="auto">
              <a:xfrm>
                <a:off x="4406" y="3191"/>
                <a:ext cx="259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 b="1">
                    <a:latin typeface="Times New Roman" pitchFamily="18" charset="0"/>
                  </a:rPr>
                  <a:t>Q3</a:t>
                </a:r>
              </a:p>
            </p:txBody>
          </p:sp>
          <p:sp>
            <p:nvSpPr>
              <p:cNvPr id="13448" name="Line 323"/>
              <p:cNvSpPr>
                <a:spLocks noChangeShapeType="1"/>
              </p:cNvSpPr>
              <p:nvPr/>
            </p:nvSpPr>
            <p:spPr bwMode="auto">
              <a:xfrm>
                <a:off x="4465" y="3216"/>
                <a:ext cx="12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94" name="Line 324"/>
            <p:cNvSpPr>
              <a:spLocks noChangeShapeType="1"/>
            </p:cNvSpPr>
            <p:nvPr/>
          </p:nvSpPr>
          <p:spPr bwMode="auto">
            <a:xfrm flipH="1">
              <a:off x="4066" y="552"/>
              <a:ext cx="14" cy="332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95" name="Oval 325"/>
            <p:cNvSpPr>
              <a:spLocks noChangeArrowheads="1"/>
            </p:cNvSpPr>
            <p:nvPr/>
          </p:nvSpPr>
          <p:spPr bwMode="auto">
            <a:xfrm>
              <a:off x="4043" y="2994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96" name="Oval 326"/>
            <p:cNvSpPr>
              <a:spLocks noChangeArrowheads="1"/>
            </p:cNvSpPr>
            <p:nvPr/>
          </p:nvSpPr>
          <p:spPr bwMode="auto">
            <a:xfrm>
              <a:off x="4051" y="2146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97" name="Oval 327"/>
            <p:cNvSpPr>
              <a:spLocks noChangeArrowheads="1"/>
            </p:cNvSpPr>
            <p:nvPr/>
          </p:nvSpPr>
          <p:spPr bwMode="auto">
            <a:xfrm>
              <a:off x="4043" y="129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398" name="Line 331"/>
            <p:cNvSpPr>
              <a:spLocks noChangeShapeType="1"/>
            </p:cNvSpPr>
            <p:nvPr/>
          </p:nvSpPr>
          <p:spPr bwMode="auto">
            <a:xfrm flipH="1">
              <a:off x="4011" y="4169"/>
              <a:ext cx="3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399" name="Line 332"/>
            <p:cNvSpPr>
              <a:spLocks noChangeShapeType="1"/>
            </p:cNvSpPr>
            <p:nvPr/>
          </p:nvSpPr>
          <p:spPr bwMode="auto">
            <a:xfrm>
              <a:off x="4008" y="504"/>
              <a:ext cx="0" cy="36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00" name="Line 334"/>
            <p:cNvSpPr>
              <a:spLocks noChangeShapeType="1"/>
            </p:cNvSpPr>
            <p:nvPr/>
          </p:nvSpPr>
          <p:spPr bwMode="auto">
            <a:xfrm flipH="1">
              <a:off x="4008" y="1584"/>
              <a:ext cx="3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01" name="Line 335"/>
            <p:cNvSpPr>
              <a:spLocks noChangeShapeType="1"/>
            </p:cNvSpPr>
            <p:nvPr/>
          </p:nvSpPr>
          <p:spPr bwMode="auto">
            <a:xfrm flipH="1">
              <a:off x="4032" y="2424"/>
              <a:ext cx="3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02" name="Line 336"/>
            <p:cNvSpPr>
              <a:spLocks noChangeShapeType="1"/>
            </p:cNvSpPr>
            <p:nvPr/>
          </p:nvSpPr>
          <p:spPr bwMode="auto">
            <a:xfrm flipH="1">
              <a:off x="4008" y="3288"/>
              <a:ext cx="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03" name="Oval 337"/>
            <p:cNvSpPr>
              <a:spLocks noChangeArrowheads="1"/>
            </p:cNvSpPr>
            <p:nvPr/>
          </p:nvSpPr>
          <p:spPr bwMode="auto">
            <a:xfrm>
              <a:off x="3984" y="326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404" name="Oval 338"/>
            <p:cNvSpPr>
              <a:spLocks noChangeArrowheads="1"/>
            </p:cNvSpPr>
            <p:nvPr/>
          </p:nvSpPr>
          <p:spPr bwMode="auto">
            <a:xfrm>
              <a:off x="3984" y="240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405" name="Oval 339"/>
            <p:cNvSpPr>
              <a:spLocks noChangeArrowheads="1"/>
            </p:cNvSpPr>
            <p:nvPr/>
          </p:nvSpPr>
          <p:spPr bwMode="auto">
            <a:xfrm>
              <a:off x="3984" y="156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13406" name="Rectangle 340"/>
            <p:cNvSpPr>
              <a:spLocks noChangeArrowheads="1"/>
            </p:cNvSpPr>
            <p:nvPr/>
          </p:nvSpPr>
          <p:spPr bwMode="auto">
            <a:xfrm>
              <a:off x="3888" y="360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13407" name="Rectangle 344"/>
            <p:cNvSpPr>
              <a:spLocks noChangeArrowheads="1"/>
            </p:cNvSpPr>
            <p:nvPr/>
          </p:nvSpPr>
          <p:spPr bwMode="auto">
            <a:xfrm>
              <a:off x="4080" y="528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13408" name="TextBox 512"/>
            <p:cNvSpPr txBox="1">
              <a:spLocks noChangeArrowheads="1"/>
            </p:cNvSpPr>
            <p:nvPr/>
          </p:nvSpPr>
          <p:spPr bwMode="auto">
            <a:xfrm>
              <a:off x="3504" y="1704"/>
              <a:ext cx="240" cy="47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cxnSp>
          <p:nvCxnSpPr>
            <p:cNvPr id="13409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3192" y="2040"/>
              <a:ext cx="31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10" name="TextBox 279"/>
            <p:cNvSpPr txBox="1">
              <a:spLocks noChangeArrowheads="1"/>
            </p:cNvSpPr>
            <p:nvPr/>
          </p:nvSpPr>
          <p:spPr bwMode="auto">
            <a:xfrm>
              <a:off x="2952" y="1968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11" name="TextBox 515"/>
            <p:cNvSpPr txBox="1">
              <a:spLocks noChangeArrowheads="1"/>
            </p:cNvSpPr>
            <p:nvPr/>
          </p:nvSpPr>
          <p:spPr bwMode="auto">
            <a:xfrm>
              <a:off x="3504" y="870"/>
              <a:ext cx="240" cy="47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cxnSp>
          <p:nvCxnSpPr>
            <p:cNvPr id="13412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192" y="1200"/>
              <a:ext cx="31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13" name="TextBox 279"/>
            <p:cNvSpPr txBox="1">
              <a:spLocks noChangeArrowheads="1"/>
            </p:cNvSpPr>
            <p:nvPr/>
          </p:nvSpPr>
          <p:spPr bwMode="auto">
            <a:xfrm>
              <a:off x="2928" y="1128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 dirty="0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14" name="TextBox 518"/>
            <p:cNvSpPr txBox="1">
              <a:spLocks noChangeArrowheads="1"/>
            </p:cNvSpPr>
            <p:nvPr/>
          </p:nvSpPr>
          <p:spPr bwMode="auto">
            <a:xfrm>
              <a:off x="3504" y="3414"/>
              <a:ext cx="240" cy="47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400"/>
                <a:t>MUX</a:t>
              </a:r>
            </a:p>
          </p:txBody>
        </p:sp>
        <p:cxnSp>
          <p:nvCxnSpPr>
            <p:cNvPr id="13415" name="Straight Connector 519"/>
            <p:cNvCxnSpPr>
              <a:cxnSpLocks noChangeShapeType="1"/>
            </p:cNvCxnSpPr>
            <p:nvPr/>
          </p:nvCxnSpPr>
          <p:spPr bwMode="auto">
            <a:xfrm rot="10800000">
              <a:off x="3192" y="3744"/>
              <a:ext cx="31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16" name="TextBox 279"/>
            <p:cNvSpPr txBox="1">
              <a:spLocks noChangeArrowheads="1"/>
            </p:cNvSpPr>
            <p:nvPr/>
          </p:nvSpPr>
          <p:spPr bwMode="auto">
            <a:xfrm>
              <a:off x="2952" y="3696"/>
              <a:ext cx="322" cy="21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9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17" name="Line 242"/>
            <p:cNvSpPr>
              <a:spLocks noChangeShapeType="1"/>
            </p:cNvSpPr>
            <p:nvPr/>
          </p:nvSpPr>
          <p:spPr bwMode="auto">
            <a:xfrm>
              <a:off x="4560" y="1032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18" name="Line 242"/>
            <p:cNvSpPr>
              <a:spLocks noChangeShapeType="1"/>
            </p:cNvSpPr>
            <p:nvPr/>
          </p:nvSpPr>
          <p:spPr bwMode="auto">
            <a:xfrm>
              <a:off x="4560" y="1872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19" name="Line 242"/>
            <p:cNvSpPr>
              <a:spLocks noChangeShapeType="1"/>
            </p:cNvSpPr>
            <p:nvPr/>
          </p:nvSpPr>
          <p:spPr bwMode="auto">
            <a:xfrm>
              <a:off x="4560" y="2712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3420" name="Line 242"/>
            <p:cNvSpPr>
              <a:spLocks noChangeShapeType="1"/>
            </p:cNvSpPr>
            <p:nvPr/>
          </p:nvSpPr>
          <p:spPr bwMode="auto">
            <a:xfrm>
              <a:off x="4584" y="3552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3421" name="Straight Connector 525"/>
            <p:cNvCxnSpPr>
              <a:cxnSpLocks noChangeShapeType="1"/>
            </p:cNvCxnSpPr>
            <p:nvPr/>
          </p:nvCxnSpPr>
          <p:spPr bwMode="auto">
            <a:xfrm>
              <a:off x="3744" y="1872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22" name="Freeform 526"/>
            <p:cNvSpPr>
              <a:spLocks/>
            </p:cNvSpPr>
            <p:nvPr/>
          </p:nvSpPr>
          <p:spPr bwMode="auto">
            <a:xfrm>
              <a:off x="3306" y="1668"/>
              <a:ext cx="1308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3423" name="Freeform 527"/>
            <p:cNvSpPr>
              <a:spLocks/>
            </p:cNvSpPr>
            <p:nvPr/>
          </p:nvSpPr>
          <p:spPr bwMode="auto">
            <a:xfrm>
              <a:off x="3312" y="2496"/>
              <a:ext cx="1308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3424" name="Straight Connector 528"/>
            <p:cNvCxnSpPr>
              <a:cxnSpLocks noChangeShapeType="1"/>
            </p:cNvCxnSpPr>
            <p:nvPr/>
          </p:nvCxnSpPr>
          <p:spPr bwMode="auto">
            <a:xfrm>
              <a:off x="3744" y="2736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25" name="Freeform 529"/>
            <p:cNvSpPr>
              <a:spLocks/>
            </p:cNvSpPr>
            <p:nvPr/>
          </p:nvSpPr>
          <p:spPr bwMode="auto">
            <a:xfrm>
              <a:off x="3312" y="840"/>
              <a:ext cx="1308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3426" name="Straight Connector 530"/>
            <p:cNvCxnSpPr>
              <a:cxnSpLocks noChangeShapeType="1"/>
            </p:cNvCxnSpPr>
            <p:nvPr/>
          </p:nvCxnSpPr>
          <p:spPr bwMode="auto">
            <a:xfrm>
              <a:off x="3744" y="1008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27" name="Freeform 531"/>
            <p:cNvSpPr>
              <a:spLocks/>
            </p:cNvSpPr>
            <p:nvPr/>
          </p:nvSpPr>
          <p:spPr bwMode="auto">
            <a:xfrm>
              <a:off x="3336" y="3360"/>
              <a:ext cx="1308" cy="204"/>
            </a:xfrm>
            <a:custGeom>
              <a:avLst/>
              <a:gdLst>
                <a:gd name="T0" fmla="*/ 0 w 2076450"/>
                <a:gd name="T1" fmla="*/ 0 h 323850"/>
                <a:gd name="T2" fmla="*/ 0 w 2076450"/>
                <a:gd name="T3" fmla="*/ 0 h 323850"/>
                <a:gd name="T4" fmla="*/ 0 w 2076450"/>
                <a:gd name="T5" fmla="*/ 0 h 323850"/>
                <a:gd name="T6" fmla="*/ 0 w 2076450"/>
                <a:gd name="T7" fmla="*/ 0 h 323850"/>
                <a:gd name="T8" fmla="*/ 0 w 2076450"/>
                <a:gd name="T9" fmla="*/ 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76450"/>
                <a:gd name="T16" fmla="*/ 0 h 323850"/>
                <a:gd name="T17" fmla="*/ 2076450 w 207645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76450" h="323850">
                  <a:moveTo>
                    <a:pt x="2076450" y="323850"/>
                  </a:moveTo>
                  <a:lnTo>
                    <a:pt x="2076450" y="4763"/>
                  </a:lnTo>
                  <a:lnTo>
                    <a:pt x="0" y="0"/>
                  </a:lnTo>
                  <a:lnTo>
                    <a:pt x="0" y="242888"/>
                  </a:lnTo>
                  <a:lnTo>
                    <a:pt x="309563" y="242888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13428" name="Straight Connector 532"/>
            <p:cNvCxnSpPr>
              <a:cxnSpLocks noChangeShapeType="1"/>
            </p:cNvCxnSpPr>
            <p:nvPr/>
          </p:nvCxnSpPr>
          <p:spPr bwMode="auto">
            <a:xfrm>
              <a:off x="3744" y="3576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34" name="TextBox 533"/>
            <p:cNvSpPr txBox="1"/>
            <p:nvPr/>
          </p:nvSpPr>
          <p:spPr bwMode="auto">
            <a:xfrm>
              <a:off x="3456" y="1752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5" name="TextBox 534"/>
            <p:cNvSpPr txBox="1"/>
            <p:nvPr/>
          </p:nvSpPr>
          <p:spPr bwMode="auto">
            <a:xfrm>
              <a:off x="3456" y="2592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6" name="TextBox 535"/>
            <p:cNvSpPr txBox="1"/>
            <p:nvPr/>
          </p:nvSpPr>
          <p:spPr bwMode="auto">
            <a:xfrm>
              <a:off x="3456" y="3456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37" name="TextBox 536"/>
            <p:cNvSpPr txBox="1"/>
            <p:nvPr/>
          </p:nvSpPr>
          <p:spPr bwMode="auto">
            <a:xfrm>
              <a:off x="3456" y="912"/>
              <a:ext cx="160" cy="3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>
                <a:defRPr/>
              </a:pPr>
              <a:endParaRPr lang="en-CA" sz="1050" dirty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CA" sz="1050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3433" name="Line 332"/>
            <p:cNvSpPr>
              <a:spLocks noChangeShapeType="1"/>
            </p:cNvSpPr>
            <p:nvPr/>
          </p:nvSpPr>
          <p:spPr bwMode="auto">
            <a:xfrm>
              <a:off x="3840" y="696"/>
              <a:ext cx="0" cy="3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13434" name="Group 421"/>
            <p:cNvGrpSpPr>
              <a:grpSpLocks/>
            </p:cNvGrpSpPr>
            <p:nvPr/>
          </p:nvGrpSpPr>
          <p:grpSpPr bwMode="auto">
            <a:xfrm>
              <a:off x="3630" y="2166"/>
              <a:ext cx="231" cy="87"/>
              <a:chOff x="6296025" y="3400425"/>
              <a:chExt cx="366712" cy="138112"/>
            </a:xfrm>
          </p:grpSpPr>
          <p:sp>
            <p:nvSpPr>
              <p:cNvPr id="13445" name="Freeform 549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3446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grpSp>
          <p:nvGrpSpPr>
            <p:cNvPr id="13435" name="Group 422"/>
            <p:cNvGrpSpPr>
              <a:grpSpLocks/>
            </p:cNvGrpSpPr>
            <p:nvPr/>
          </p:nvGrpSpPr>
          <p:grpSpPr bwMode="auto">
            <a:xfrm>
              <a:off x="3624" y="1344"/>
              <a:ext cx="231" cy="87"/>
              <a:chOff x="6296025" y="3400425"/>
              <a:chExt cx="366712" cy="138112"/>
            </a:xfrm>
          </p:grpSpPr>
          <p:sp>
            <p:nvSpPr>
              <p:cNvPr id="13443" name="Freeform 547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3444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grpSp>
          <p:nvGrpSpPr>
            <p:cNvPr id="13436" name="Group 425"/>
            <p:cNvGrpSpPr>
              <a:grpSpLocks/>
            </p:cNvGrpSpPr>
            <p:nvPr/>
          </p:nvGrpSpPr>
          <p:grpSpPr bwMode="auto">
            <a:xfrm>
              <a:off x="3624" y="3024"/>
              <a:ext cx="231" cy="87"/>
              <a:chOff x="6296025" y="3400425"/>
              <a:chExt cx="366712" cy="138112"/>
            </a:xfrm>
          </p:grpSpPr>
          <p:sp>
            <p:nvSpPr>
              <p:cNvPr id="13441" name="Freeform 545"/>
              <p:cNvSpPr>
                <a:spLocks/>
              </p:cNvSpPr>
              <p:nvPr/>
            </p:nvSpPr>
            <p:spPr bwMode="auto">
              <a:xfrm>
                <a:off x="6296025" y="3400425"/>
                <a:ext cx="338138" cy="119063"/>
              </a:xfrm>
              <a:custGeom>
                <a:avLst/>
                <a:gdLst>
                  <a:gd name="T0" fmla="*/ 338138 w 338138"/>
                  <a:gd name="T1" fmla="*/ 119063 h 119063"/>
                  <a:gd name="T2" fmla="*/ 0 w 338138"/>
                  <a:gd name="T3" fmla="*/ 119063 h 119063"/>
                  <a:gd name="T4" fmla="*/ 0 w 338138"/>
                  <a:gd name="T5" fmla="*/ 0 h 119063"/>
                  <a:gd name="T6" fmla="*/ 0 w 338138"/>
                  <a:gd name="T7" fmla="*/ 0 h 11906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38138"/>
                  <a:gd name="T13" fmla="*/ 0 h 119063"/>
                  <a:gd name="T14" fmla="*/ 338138 w 338138"/>
                  <a:gd name="T15" fmla="*/ 119063 h 11906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38138" h="119063">
                    <a:moveTo>
                      <a:pt x="338138" y="119063"/>
                    </a:moveTo>
                    <a:lnTo>
                      <a:pt x="0" y="119063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en-CA"/>
              </a:p>
            </p:txBody>
          </p:sp>
          <p:sp>
            <p:nvSpPr>
              <p:cNvPr id="13442" name="Oval 338"/>
              <p:cNvSpPr>
                <a:spLocks noChangeArrowheads="1"/>
              </p:cNvSpPr>
              <p:nvPr/>
            </p:nvSpPr>
            <p:spPr bwMode="auto">
              <a:xfrm>
                <a:off x="6591300" y="3467100"/>
                <a:ext cx="71437" cy="71437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13437" name="Freeform 541"/>
            <p:cNvSpPr>
              <a:spLocks/>
            </p:cNvSpPr>
            <p:nvPr/>
          </p:nvSpPr>
          <p:spPr bwMode="auto">
            <a:xfrm>
              <a:off x="3624" y="3888"/>
              <a:ext cx="216" cy="75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13438" name="Rectangle 340"/>
            <p:cNvSpPr>
              <a:spLocks noChangeArrowheads="1"/>
            </p:cNvSpPr>
            <p:nvPr/>
          </p:nvSpPr>
          <p:spPr bwMode="auto">
            <a:xfrm>
              <a:off x="3149" y="442"/>
              <a:ext cx="7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200" b="1" i="1">
                  <a:latin typeface="Times New Roman" pitchFamily="18" charset="0"/>
                </a:rPr>
                <a:t>Enable = Ld/St </a:t>
              </a:r>
            </a:p>
            <a:p>
              <a:pPr algn="r"/>
              <a:r>
                <a:rPr lang="en-CA" altLang="en-US" sz="1200" i="1">
                  <a:latin typeface="Times New Roman" pitchFamily="18" charset="0"/>
                </a:rPr>
                <a:t>Load/Store</a:t>
              </a:r>
            </a:p>
          </p:txBody>
        </p:sp>
        <p:cxnSp>
          <p:nvCxnSpPr>
            <p:cNvPr id="13439" name="Straight Connector 543"/>
            <p:cNvCxnSpPr>
              <a:cxnSpLocks noChangeShapeType="1"/>
            </p:cNvCxnSpPr>
            <p:nvPr/>
          </p:nvCxnSpPr>
          <p:spPr bwMode="auto">
            <a:xfrm>
              <a:off x="3630" y="588"/>
              <a:ext cx="216" cy="1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440" name="Straight Connector 544"/>
            <p:cNvCxnSpPr>
              <a:cxnSpLocks noChangeShapeType="1"/>
            </p:cNvCxnSpPr>
            <p:nvPr/>
          </p:nvCxnSpPr>
          <p:spPr bwMode="auto">
            <a:xfrm>
              <a:off x="3703" y="467"/>
              <a:ext cx="7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Group 2"/>
          <p:cNvGrpSpPr/>
          <p:nvPr/>
        </p:nvGrpSpPr>
        <p:grpSpPr>
          <a:xfrm>
            <a:off x="220175" y="1513681"/>
            <a:ext cx="2841625" cy="998537"/>
            <a:chOff x="577850" y="2084388"/>
            <a:chExt cx="2841625" cy="998537"/>
          </a:xfrm>
        </p:grpSpPr>
        <p:grpSp>
          <p:nvGrpSpPr>
            <p:cNvPr id="2" name="Group 1"/>
            <p:cNvGrpSpPr/>
            <p:nvPr/>
          </p:nvGrpSpPr>
          <p:grpSpPr>
            <a:xfrm>
              <a:off x="577850" y="2084388"/>
              <a:ext cx="2381250" cy="998537"/>
              <a:chOff x="577850" y="2084388"/>
              <a:chExt cx="2381250" cy="998537"/>
            </a:xfrm>
          </p:grpSpPr>
          <p:sp>
            <p:nvSpPr>
              <p:cNvPr id="13314" name="Rectangle 833"/>
              <p:cNvSpPr>
                <a:spLocks noChangeArrowheads="1"/>
              </p:cNvSpPr>
              <p:nvPr/>
            </p:nvSpPr>
            <p:spPr bwMode="auto">
              <a:xfrm>
                <a:off x="962025" y="2738438"/>
                <a:ext cx="230188" cy="190500"/>
              </a:xfrm>
              <a:prstGeom prst="rect">
                <a:avLst/>
              </a:prstGeom>
              <a:solidFill>
                <a:srgbClr val="FF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3316" name="Rectangle 831"/>
              <p:cNvSpPr>
                <a:spLocks noChangeArrowheads="1"/>
              </p:cNvSpPr>
              <p:nvPr/>
            </p:nvSpPr>
            <p:spPr bwMode="auto">
              <a:xfrm>
                <a:off x="962025" y="2468563"/>
                <a:ext cx="192088" cy="192087"/>
              </a:xfrm>
              <a:prstGeom prst="rect">
                <a:avLst/>
              </a:prstGeom>
              <a:solidFill>
                <a:srgbClr val="99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3329" name="Rectangle 831"/>
              <p:cNvSpPr>
                <a:spLocks noChangeArrowheads="1"/>
              </p:cNvSpPr>
              <p:nvPr/>
            </p:nvSpPr>
            <p:spPr bwMode="auto">
              <a:xfrm>
                <a:off x="2074863" y="2430463"/>
                <a:ext cx="614362" cy="269875"/>
              </a:xfrm>
              <a:prstGeom prst="rect">
                <a:avLst/>
              </a:prstGeom>
              <a:solidFill>
                <a:srgbClr val="999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3330" name="Rectangle 833"/>
              <p:cNvSpPr>
                <a:spLocks noChangeArrowheads="1"/>
              </p:cNvSpPr>
              <p:nvPr/>
            </p:nvSpPr>
            <p:spPr bwMode="auto">
              <a:xfrm>
                <a:off x="2074863" y="2700338"/>
                <a:ext cx="571500" cy="228600"/>
              </a:xfrm>
              <a:prstGeom prst="rect">
                <a:avLst/>
              </a:prstGeom>
              <a:solidFill>
                <a:srgbClr val="FF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3332" name="Rectangle 176"/>
              <p:cNvSpPr>
                <a:spLocks noChangeArrowheads="1"/>
              </p:cNvSpPr>
              <p:nvPr/>
            </p:nvSpPr>
            <p:spPr bwMode="auto">
              <a:xfrm>
                <a:off x="615950" y="2084388"/>
                <a:ext cx="2343150" cy="960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3333" name="Line 178"/>
              <p:cNvSpPr>
                <a:spLocks noChangeShapeType="1"/>
              </p:cNvSpPr>
              <p:nvPr/>
            </p:nvSpPr>
            <p:spPr bwMode="auto">
              <a:xfrm flipV="1">
                <a:off x="577850" y="2430463"/>
                <a:ext cx="238125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3334" name="Line 187"/>
              <p:cNvSpPr>
                <a:spLocks noChangeShapeType="1"/>
              </p:cNvSpPr>
              <p:nvPr/>
            </p:nvSpPr>
            <p:spPr bwMode="auto">
              <a:xfrm flipH="1">
                <a:off x="1384300" y="2120900"/>
                <a:ext cx="3175" cy="92392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3335" name="Line 187"/>
              <p:cNvSpPr>
                <a:spLocks noChangeShapeType="1"/>
              </p:cNvSpPr>
              <p:nvPr/>
            </p:nvSpPr>
            <p:spPr bwMode="auto">
              <a:xfrm flipH="1">
                <a:off x="1960563" y="2120900"/>
                <a:ext cx="3175" cy="96202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3331" name="Rectangle 177"/>
            <p:cNvSpPr>
              <a:spLocks noChangeArrowheads="1"/>
            </p:cNvSpPr>
            <p:nvPr/>
          </p:nvSpPr>
          <p:spPr bwMode="auto">
            <a:xfrm>
              <a:off x="615950" y="2084388"/>
              <a:ext cx="2803525" cy="915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 i="1">
                  <a:latin typeface="Times New Roman" pitchFamily="18" charset="0"/>
                </a:rPr>
                <a:t>Enable</a:t>
              </a:r>
              <a:r>
                <a:rPr lang="en-CA" altLang="en-US" sz="1800" b="1">
                  <a:latin typeface="Times New Roman" pitchFamily="18" charset="0"/>
                </a:rPr>
                <a:t>  </a:t>
              </a:r>
              <a:r>
                <a:rPr lang="en-CA" altLang="en-US" sz="1800" b="1" i="1">
                  <a:latin typeface="Times New Roman" pitchFamily="18" charset="0"/>
                </a:rPr>
                <a:t>Q</a:t>
              </a:r>
              <a:r>
                <a:rPr lang="en-CA" altLang="en-US" sz="1800" b="1" baseline="30000">
                  <a:latin typeface="Times New Roman" pitchFamily="18" charset="0"/>
                </a:rPr>
                <a:t>n+1</a:t>
              </a:r>
              <a:r>
                <a:rPr lang="en-CA" altLang="en-US" sz="1800">
                  <a:latin typeface="Times New Roman" pitchFamily="18" charset="0"/>
                </a:rPr>
                <a:t>  </a:t>
              </a:r>
              <a:r>
                <a:rPr lang="en-CA" altLang="en-US" sz="1800" b="1" i="1">
                  <a:latin typeface="Times New Roman" pitchFamily="18" charset="0"/>
                </a:rPr>
                <a:t>Function</a:t>
              </a:r>
            </a:p>
            <a:p>
              <a:r>
                <a:rPr lang="en-CA" altLang="en-US" sz="1800">
                  <a:latin typeface="Times New Roman" pitchFamily="18" charset="0"/>
                </a:rPr>
                <a:t>0 (</a:t>
              </a:r>
              <a:r>
                <a:rPr lang="en-CA" altLang="en-US" sz="1800" i="1">
                  <a:latin typeface="Times New Roman" pitchFamily="18" charset="0"/>
                </a:rPr>
                <a:t>St</a:t>
              </a:r>
              <a:r>
                <a:rPr lang="en-CA" altLang="en-US" sz="1800">
                  <a:latin typeface="Times New Roman" pitchFamily="18" charset="0"/>
                </a:rPr>
                <a:t>)       </a:t>
              </a:r>
              <a:r>
                <a:rPr lang="en-CA" altLang="en-US" sz="1800" i="1">
                  <a:latin typeface="Times New Roman" pitchFamily="18" charset="0"/>
                </a:rPr>
                <a:t>Q</a:t>
              </a:r>
              <a:r>
                <a:rPr lang="en-CA" altLang="en-US" sz="1000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en-CA" altLang="en-US" sz="1800" i="1" baseline="3000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altLang="en-US" sz="1800">
                  <a:latin typeface="Times New Roman" pitchFamily="18" charset="0"/>
                </a:rPr>
                <a:t>    </a:t>
              </a:r>
              <a:r>
                <a:rPr lang="en-CA" altLang="en-US" sz="1800" i="1">
                  <a:latin typeface="Times New Roman" pitchFamily="18" charset="0"/>
                </a:rPr>
                <a:t>Store</a:t>
              </a:r>
              <a:endParaRPr lang="en-CA" altLang="en-US" sz="1800">
                <a:latin typeface="Times New Roman" pitchFamily="18" charset="0"/>
              </a:endParaRPr>
            </a:p>
            <a:p>
              <a:r>
                <a:rPr lang="en-CA" altLang="en-US" sz="1800">
                  <a:latin typeface="Times New Roman" pitchFamily="18" charset="0"/>
                </a:rPr>
                <a:t>1 (</a:t>
              </a:r>
              <a:r>
                <a:rPr lang="en-CA" altLang="en-US" sz="1800" i="1">
                  <a:latin typeface="Times New Roman" pitchFamily="18" charset="0"/>
                </a:rPr>
                <a:t>Ld</a:t>
              </a:r>
              <a:r>
                <a:rPr lang="en-CA" altLang="en-US" sz="1800">
                  <a:latin typeface="Times New Roman" pitchFamily="18" charset="0"/>
                </a:rPr>
                <a:t>)     </a:t>
              </a:r>
              <a:r>
                <a:rPr lang="en-CA" altLang="en-US" sz="1800" i="1">
                  <a:latin typeface="Times New Roman" pitchFamily="18" charset="0"/>
                </a:rPr>
                <a:t>DB</a:t>
              </a:r>
              <a:r>
                <a:rPr lang="en-CA" altLang="en-US" sz="1000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en-CA" altLang="en-US" sz="1800">
                  <a:latin typeface="Times New Roman" pitchFamily="18" charset="0"/>
                </a:rPr>
                <a:t>   </a:t>
              </a:r>
              <a:r>
                <a:rPr lang="en-CA" altLang="en-US" sz="1800" i="1">
                  <a:latin typeface="Times New Roman" pitchFamily="18" charset="0"/>
                </a:rPr>
                <a:t>Load</a:t>
              </a:r>
            </a:p>
          </p:txBody>
        </p:sp>
      </p:grpSp>
      <p:sp>
        <p:nvSpPr>
          <p:cNvPr id="13336" name="Rectangle 290"/>
          <p:cNvSpPr>
            <a:spLocks noChangeArrowheads="1"/>
          </p:cNvSpPr>
          <p:nvPr/>
        </p:nvSpPr>
        <p:spPr bwMode="auto">
          <a:xfrm>
            <a:off x="2878573" y="1795461"/>
            <a:ext cx="18938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 b="1" i="1" dirty="0">
                <a:latin typeface="Times New Roman" pitchFamily="18" charset="0"/>
              </a:rPr>
              <a:t>Enable</a:t>
            </a:r>
            <a:r>
              <a:rPr lang="en-US" altLang="en-US" sz="2000" b="1" dirty="0">
                <a:latin typeface="Times New Roman" pitchFamily="18" charset="0"/>
              </a:rPr>
              <a:t> = </a:t>
            </a:r>
            <a:r>
              <a:rPr lang="en-US" altLang="en-US" sz="2000" b="1" i="1" dirty="0" err="1">
                <a:latin typeface="Times New Roman" pitchFamily="18" charset="0"/>
              </a:rPr>
              <a:t>Ld</a:t>
            </a:r>
            <a:r>
              <a:rPr lang="en-US" altLang="en-US" sz="2000" b="1" i="1" dirty="0">
                <a:latin typeface="Times New Roman" pitchFamily="18" charset="0"/>
              </a:rPr>
              <a:t> /</a:t>
            </a:r>
            <a:r>
              <a:rPr lang="en-US" altLang="en-US" sz="2000" b="1" dirty="0">
                <a:latin typeface="Times New Roman" pitchFamily="18" charset="0"/>
              </a:rPr>
              <a:t> </a:t>
            </a:r>
            <a:r>
              <a:rPr lang="en-US" altLang="en-US" sz="2000" b="1" i="1" dirty="0">
                <a:latin typeface="Times New Roman" pitchFamily="18" charset="0"/>
              </a:rPr>
              <a:t>St</a:t>
            </a:r>
          </a:p>
        </p:txBody>
      </p:sp>
      <p:sp>
        <p:nvSpPr>
          <p:cNvPr id="13337" name="Line 291"/>
          <p:cNvSpPr>
            <a:spLocks noChangeShapeType="1"/>
          </p:cNvSpPr>
          <p:nvPr/>
        </p:nvSpPr>
        <p:spPr bwMode="auto">
          <a:xfrm>
            <a:off x="4519315" y="1879599"/>
            <a:ext cx="230187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13338" name="Straight Connector 141"/>
          <p:cNvCxnSpPr>
            <a:cxnSpLocks noChangeShapeType="1"/>
          </p:cNvCxnSpPr>
          <p:nvPr/>
        </p:nvCxnSpPr>
        <p:spPr bwMode="auto">
          <a:xfrm>
            <a:off x="2795841" y="6403181"/>
            <a:ext cx="730250" cy="1587"/>
          </a:xfrm>
          <a:prstGeom prst="line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Rectangle 3"/>
          <p:cNvSpPr/>
          <p:nvPr/>
        </p:nvSpPr>
        <p:spPr>
          <a:xfrm>
            <a:off x="17094" y="2542688"/>
            <a:ext cx="602016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800" dirty="0" err="1" smtClean="0"/>
              <a:t>Quand</a:t>
            </a:r>
            <a:r>
              <a:rPr lang="en-US" sz="1800" dirty="0" smtClean="0"/>
              <a:t> </a:t>
            </a:r>
            <a:r>
              <a:rPr lang="en-US" sz="1800" dirty="0" err="1" smtClean="0"/>
              <a:t>l’entrée</a:t>
            </a:r>
            <a:r>
              <a:rPr lang="en-US" sz="1800" dirty="0" smtClean="0"/>
              <a:t> </a:t>
            </a:r>
            <a:r>
              <a:rPr lang="en-US" sz="1800" i="1" u="sng" dirty="0" smtClean="0"/>
              <a:t>load</a:t>
            </a:r>
            <a:r>
              <a:rPr lang="en-US" sz="1800" u="sng" dirty="0" smtClean="0"/>
              <a:t> </a:t>
            </a:r>
            <a:r>
              <a:rPr lang="en-US" sz="1800" u="sng" dirty="0"/>
              <a:t>input </a:t>
            </a:r>
            <a:r>
              <a:rPr lang="en-US" altLang="en-US" sz="1800" b="1" i="1" u="sng" dirty="0" err="1">
                <a:latin typeface="Times New Roman" pitchFamily="18" charset="0"/>
              </a:rPr>
              <a:t>Ld</a:t>
            </a:r>
            <a:r>
              <a:rPr lang="en-US" altLang="en-US" sz="1800" b="1" i="1" u="sng" dirty="0">
                <a:latin typeface="Times New Roman" pitchFamily="18" charset="0"/>
              </a:rPr>
              <a:t> /</a:t>
            </a:r>
            <a:r>
              <a:rPr lang="en-US" altLang="en-US" sz="1800" b="1" u="sng" dirty="0">
                <a:latin typeface="Times New Roman" pitchFamily="18" charset="0"/>
              </a:rPr>
              <a:t> </a:t>
            </a:r>
            <a:r>
              <a:rPr lang="en-US" altLang="en-US" sz="1800" b="1" i="1" u="sng" dirty="0">
                <a:latin typeface="Times New Roman" pitchFamily="18" charset="0"/>
              </a:rPr>
              <a:t>St</a:t>
            </a:r>
            <a:r>
              <a:rPr lang="ro-RO" altLang="en-US" sz="1800" b="1" i="1" u="sng" dirty="0">
                <a:latin typeface="Times New Roman" pitchFamily="18" charset="0"/>
              </a:rPr>
              <a:t> = </a:t>
            </a:r>
            <a:r>
              <a:rPr lang="en-US" sz="1800" u="sng" dirty="0"/>
              <a:t>1</a:t>
            </a:r>
            <a:r>
              <a:rPr lang="en-US" sz="1800" dirty="0"/>
              <a:t>, </a:t>
            </a:r>
            <a:r>
              <a:rPr lang="en-US" sz="1800" b="1" dirty="0" smtClean="0"/>
              <a:t>sur le font </a:t>
            </a:r>
            <a:r>
              <a:rPr lang="en-US" sz="1800" b="1" dirty="0" err="1" smtClean="0"/>
              <a:t>montant</a:t>
            </a:r>
            <a:r>
              <a:rPr lang="en-US" sz="1800" b="1" dirty="0" smtClean="0"/>
              <a:t> de </a:t>
            </a:r>
            <a:r>
              <a:rPr lang="en-US" sz="1800" b="1" dirty="0" err="1" smtClean="0"/>
              <a:t>l’horloge</a:t>
            </a:r>
            <a:r>
              <a:rPr lang="en-US" sz="1800" dirty="0" smtClean="0"/>
              <a:t>, </a:t>
            </a:r>
            <a:r>
              <a:rPr lang="fr-CA" sz="1800" dirty="0"/>
              <a:t>les données </a:t>
            </a:r>
            <a:r>
              <a:rPr lang="fr-CA" sz="1800" dirty="0" smtClean="0"/>
              <a:t>sur les entrée </a:t>
            </a:r>
            <a:r>
              <a:rPr lang="en-CA" altLang="en-US" sz="1800" i="1" dirty="0" err="1" smtClean="0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1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o-RO" alt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CA" altLang="en-US" sz="1800" dirty="0" smtClean="0">
                <a:latin typeface="Times New Roman" pitchFamily="18" charset="0"/>
                <a:cs typeface="Times New Roman" pitchFamily="18" charset="0"/>
              </a:rPr>
              <a:t>seront transférées dans le registre</a:t>
            </a:r>
            <a:r>
              <a:rPr lang="en-US" sz="1800" dirty="0" smtClean="0"/>
              <a:t>; </a:t>
            </a:r>
            <a:r>
              <a:rPr lang="en-US" sz="1800" dirty="0" err="1"/>
              <a:t>a</a:t>
            </a:r>
            <a:r>
              <a:rPr lang="en-US" sz="1800" dirty="0" err="1" smtClean="0"/>
              <a:t>utrement</a:t>
            </a:r>
            <a:r>
              <a:rPr lang="en-US" sz="1800" dirty="0" smtClean="0"/>
              <a:t>: </a:t>
            </a:r>
            <a:endParaRPr lang="ro-RO" sz="1800" dirty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800" dirty="0" err="1" smtClean="0"/>
              <a:t>Quand</a:t>
            </a:r>
            <a:r>
              <a:rPr lang="en-US" sz="1800" dirty="0" smtClean="0"/>
              <a:t> load (</a:t>
            </a:r>
            <a:r>
              <a:rPr lang="en-US" altLang="en-US" sz="1800" b="1" i="1" dirty="0" err="1" smtClean="0">
                <a:latin typeface="Times New Roman" pitchFamily="18" charset="0"/>
              </a:rPr>
              <a:t>Ld</a:t>
            </a:r>
            <a:r>
              <a:rPr lang="en-US" altLang="en-US" sz="1800" b="1" i="1" dirty="0" smtClean="0">
                <a:latin typeface="Times New Roman" pitchFamily="18" charset="0"/>
              </a:rPr>
              <a:t> </a:t>
            </a:r>
            <a:r>
              <a:rPr lang="en-US" altLang="en-US" sz="1800" b="1" i="1" dirty="0">
                <a:latin typeface="Times New Roman" pitchFamily="18" charset="0"/>
              </a:rPr>
              <a:t>/</a:t>
            </a:r>
            <a:r>
              <a:rPr lang="en-US" altLang="en-US" sz="1800" b="1" dirty="0">
                <a:latin typeface="Times New Roman" pitchFamily="18" charset="0"/>
              </a:rPr>
              <a:t> </a:t>
            </a:r>
            <a:r>
              <a:rPr lang="en-US" altLang="en-US" sz="1800" b="1" i="1" dirty="0" smtClean="0">
                <a:latin typeface="Times New Roman" pitchFamily="18" charset="0"/>
              </a:rPr>
              <a:t>St’)</a:t>
            </a:r>
            <a:r>
              <a:rPr lang="ro-RO" altLang="en-US" sz="1800" b="1" i="1" dirty="0" smtClean="0">
                <a:latin typeface="Times New Roman" pitchFamily="18" charset="0"/>
              </a:rPr>
              <a:t> </a:t>
            </a:r>
            <a:r>
              <a:rPr lang="ro-RO" altLang="en-US" sz="1800" b="1" i="1" dirty="0">
                <a:latin typeface="Times New Roman" pitchFamily="18" charset="0"/>
              </a:rPr>
              <a:t>= </a:t>
            </a:r>
            <a:r>
              <a:rPr lang="en-US" sz="1800" dirty="0"/>
              <a:t>0</a:t>
            </a:r>
            <a:r>
              <a:rPr lang="ro-RO" sz="1800" dirty="0"/>
              <a:t>, </a:t>
            </a:r>
            <a:r>
              <a:rPr lang="fr-CA" sz="1800" dirty="0" smtClean="0"/>
              <a:t>les bits de sortie du r</a:t>
            </a:r>
            <a:r>
              <a:rPr lang="en-US" sz="1800" dirty="0" err="1" smtClean="0"/>
              <a:t>egistre</a:t>
            </a:r>
            <a:r>
              <a:rPr lang="en-US" sz="1800" dirty="0" smtClean="0"/>
              <a:t> </a:t>
            </a:r>
            <a:r>
              <a:rPr lang="en-US" sz="1800" dirty="0" err="1" smtClean="0"/>
              <a:t>maintients</a:t>
            </a:r>
            <a:r>
              <a:rPr lang="en-US" sz="1800" dirty="0" smtClean="0"/>
              <a:t> </a:t>
            </a:r>
            <a:r>
              <a:rPr lang="en-US" sz="1800" dirty="0" err="1" smtClean="0"/>
              <a:t>leurs</a:t>
            </a:r>
            <a:r>
              <a:rPr lang="en-US" sz="1800" dirty="0" smtClean="0"/>
              <a:t> </a:t>
            </a:r>
            <a:r>
              <a:rPr lang="en-US" sz="1800" dirty="0" err="1" smtClean="0"/>
              <a:t>valeurs</a:t>
            </a:r>
            <a:r>
              <a:rPr lang="en-US" sz="1800" dirty="0" smtClean="0"/>
              <a:t>.</a:t>
            </a:r>
            <a:endParaRPr lang="en-CA" sz="1800" dirty="0"/>
          </a:p>
        </p:txBody>
      </p:sp>
      <p:sp>
        <p:nvSpPr>
          <p:cNvPr id="160" name="Line 291"/>
          <p:cNvSpPr>
            <a:spLocks noChangeShapeType="1"/>
          </p:cNvSpPr>
          <p:nvPr/>
        </p:nvSpPr>
        <p:spPr bwMode="auto">
          <a:xfrm>
            <a:off x="2814890" y="2601058"/>
            <a:ext cx="230187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18" y="3966670"/>
            <a:ext cx="5006407" cy="237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Plant</a:t>
            </a:r>
            <a:r>
              <a:rPr lang="fr-CA" altLang="en-US" sz="4400" dirty="0" smtClean="0">
                <a:solidFill>
                  <a:srgbClr val="AC2900"/>
                </a:solidFill>
              </a:rPr>
              <a:t> 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3863" y="1624013"/>
            <a:ext cx="822960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3200" b="1" dirty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fr-CA" sz="2800" b="1" dirty="0"/>
              <a:t>Registre a </a:t>
            </a:r>
            <a:r>
              <a:rPr lang="fr-CA" sz="2800" b="1" dirty="0" smtClean="0"/>
              <a:t>Décalage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36625"/>
          </a:xfrm>
        </p:spPr>
        <p:txBody>
          <a:bodyPr/>
          <a:lstStyle/>
          <a:p>
            <a:r>
              <a:rPr lang="fr-CA" altLang="en-US" sz="4000" dirty="0"/>
              <a:t>Registre a </a:t>
            </a:r>
            <a:r>
              <a:rPr lang="fr-CA" altLang="en-US" sz="4000" dirty="0" smtClean="0"/>
              <a:t>Décalage</a:t>
            </a:r>
            <a:endParaRPr lang="en-CA" altLang="en-US" sz="4000" dirty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347450" y="1585560"/>
            <a:ext cx="8718550" cy="3149210"/>
          </a:xfrm>
        </p:spPr>
        <p:txBody>
          <a:bodyPr/>
          <a:lstStyle/>
          <a:p>
            <a:r>
              <a:rPr lang="fr-CA" altLang="en-US" sz="2000" dirty="0"/>
              <a:t>Un registre à décalage est un registre capable de déplacer ses informations binaires dans une ou les deux directions</a:t>
            </a:r>
            <a:r>
              <a:rPr lang="fr-CA" altLang="en-US" sz="2000" dirty="0" smtClean="0"/>
              <a:t>.</a:t>
            </a:r>
          </a:p>
          <a:p>
            <a:r>
              <a:rPr lang="fr-FR" sz="2000" dirty="0"/>
              <a:t>La configuration logique d'un registre à décalage se compose d'une chaîne de bascules en cascade</a:t>
            </a:r>
            <a:r>
              <a:rPr lang="fr-FR" sz="2000" dirty="0" smtClean="0"/>
              <a:t>.</a:t>
            </a:r>
          </a:p>
          <a:p>
            <a:r>
              <a:rPr lang="fr-FR" sz="2000" dirty="0"/>
              <a:t>La sortie de chaque </a:t>
            </a:r>
            <a:r>
              <a:rPr lang="fr-FR" sz="2000" dirty="0" smtClean="0"/>
              <a:t>bascule  est </a:t>
            </a:r>
            <a:r>
              <a:rPr lang="fr-FR" sz="2000" dirty="0"/>
              <a:t>connectée à l'entrée de la </a:t>
            </a:r>
            <a:r>
              <a:rPr lang="fr-FR" sz="2000" dirty="0" smtClean="0"/>
              <a:t>bascule suivante.</a:t>
            </a:r>
            <a:endParaRPr lang="en-US" altLang="en-US" sz="2000" dirty="0" smtClean="0"/>
          </a:p>
          <a:p>
            <a:pPr marL="0" indent="0">
              <a:buNone/>
            </a:pPr>
            <a:r>
              <a:rPr lang="ro-RO" altLang="en-US" sz="2000" b="1" dirty="0" smtClean="0"/>
              <a:t>	</a:t>
            </a:r>
            <a:r>
              <a:rPr lang="fr-CA" altLang="en-US" sz="2000" b="1" dirty="0" smtClean="0"/>
              <a:t>Entrée </a:t>
            </a:r>
            <a:r>
              <a:rPr lang="en-US" altLang="en-US" sz="2000" b="1" dirty="0" err="1" smtClean="0"/>
              <a:t>série</a:t>
            </a:r>
            <a:r>
              <a:rPr lang="ro-RO" altLang="en-US" sz="2000" b="1" dirty="0" smtClean="0"/>
              <a:t>					</a:t>
            </a:r>
            <a:r>
              <a:rPr lang="en-US" altLang="en-US" sz="2000" b="1" dirty="0" smtClean="0"/>
              <a:t> sortie </a:t>
            </a:r>
            <a:r>
              <a:rPr lang="en-US" altLang="en-US" sz="2000" b="1" dirty="0" err="1" smtClean="0"/>
              <a:t>série</a:t>
            </a:r>
            <a:endParaRPr lang="en-US" altLang="en-US" sz="2000" dirty="0" smtClean="0"/>
          </a:p>
          <a:p>
            <a:endParaRPr lang="en-US" altLang="en-US" sz="2000" dirty="0"/>
          </a:p>
          <a:p>
            <a:pPr marL="0" indent="0">
              <a:buNone/>
            </a:pPr>
            <a:r>
              <a:rPr lang="ro-RO" altLang="en-US" sz="2000" dirty="0"/>
              <a:t>	</a:t>
            </a:r>
            <a:r>
              <a:rPr lang="ro-RO" altLang="en-US" sz="2000" dirty="0" smtClean="0"/>
              <a:t> </a:t>
            </a:r>
            <a:r>
              <a:rPr lang="fr-CA" altLang="en-US" sz="2000" dirty="0" smtClean="0"/>
              <a:t>Horloge(</a:t>
            </a:r>
            <a:r>
              <a:rPr lang="fr-CA" altLang="en-US" sz="2000" dirty="0" err="1" smtClean="0"/>
              <a:t>clk</a:t>
            </a:r>
            <a:r>
              <a:rPr lang="fr-CA" altLang="en-US" sz="2000" dirty="0" smtClean="0"/>
              <a:t>)</a:t>
            </a:r>
            <a:endParaRPr lang="en-US" altLang="en-US" sz="2000" dirty="0"/>
          </a:p>
          <a:p>
            <a:endParaRPr lang="en-US" altLang="en-US" sz="2000" dirty="0"/>
          </a:p>
          <a:p>
            <a:r>
              <a:rPr lang="fr-CA" altLang="en-US" sz="2000" dirty="0"/>
              <a:t>L'entrée en série indique l'entrée externe introduite dans le registre à décalage</a:t>
            </a:r>
            <a:r>
              <a:rPr lang="en-US" altLang="en-US" sz="2000" dirty="0" smtClean="0"/>
              <a:t>.</a:t>
            </a:r>
            <a:endParaRPr lang="en-US" altLang="en-US" sz="2000" dirty="0"/>
          </a:p>
          <a:p>
            <a:r>
              <a:rPr lang="fr-CA" altLang="en-US" sz="2000" dirty="0"/>
              <a:t>La sortie série indique les données qui ne sont pas alimentées dans les bascules du registre.</a:t>
            </a:r>
            <a:endParaRPr lang="en-CA" altLang="en-US" sz="2000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B173C5-3174-449D-B76E-8F59EB6C7C25}" type="slidenum">
              <a:rPr lang="en-US" altLang="en-US" sz="1200" smtClean="0">
                <a:latin typeface="Arial Black" pitchFamily="34" charset="0"/>
              </a:rPr>
              <a:pPr eaLnBrk="1" hangingPunct="1"/>
              <a:t>15</a:t>
            </a:fld>
            <a:endParaRPr lang="en-US" altLang="en-US" sz="1200">
              <a:latin typeface="Arial Black" pitchFamily="34" charset="0"/>
            </a:endParaRPr>
          </a:p>
        </p:txBody>
      </p:sp>
      <p:grpSp>
        <p:nvGrpSpPr>
          <p:cNvPr id="6" name="Group 81"/>
          <p:cNvGrpSpPr>
            <a:grpSpLocks/>
          </p:cNvGrpSpPr>
          <p:nvPr/>
        </p:nvGrpSpPr>
        <p:grpSpPr bwMode="auto">
          <a:xfrm>
            <a:off x="2882945" y="3698522"/>
            <a:ext cx="3943515" cy="905965"/>
            <a:chOff x="3962400" y="1905000"/>
            <a:chExt cx="3505200" cy="819160"/>
          </a:xfrm>
        </p:grpSpPr>
        <p:grpSp>
          <p:nvGrpSpPr>
            <p:cNvPr id="7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9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28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0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26" name="TextBox 56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1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24" name="TextBox 59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2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22" name="TextBox 6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3" name="Straight Connector 65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" name="Straight Connector 66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5" name="Straight Connector 67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" name="Straight Connector 68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" name="Straight Connector 69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" name="Shape 72"/>
              <p:cNvCxnSpPr>
                <a:cxnSpLocks noChangeShapeType="1"/>
                <a:endCxn id="29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9" name="Shape 73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" name="Shape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8" name="Straight Connector 80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E79643-93B5-4E23-A33A-19D024E17EF4}" type="slidenum">
              <a:rPr lang="en-US" altLang="en-US" sz="1200" smtClean="0">
                <a:latin typeface="Arial Black" pitchFamily="34" charset="0"/>
              </a:rPr>
              <a:pPr eaLnBrk="1" hangingPunct="1"/>
              <a:t>16</a:t>
            </a:fld>
            <a:endParaRPr lang="en-US" altLang="en-US" sz="1200">
              <a:latin typeface="Arial Black" pitchFamily="34" charset="0"/>
            </a:endParaRPr>
          </a:p>
        </p:txBody>
      </p:sp>
      <p:cxnSp>
        <p:nvCxnSpPr>
          <p:cNvPr id="16387" name="Straight Arrow Connector 7"/>
          <p:cNvCxnSpPr>
            <a:cxnSpLocks noChangeShapeType="1"/>
          </p:cNvCxnSpPr>
          <p:nvPr/>
        </p:nvCxnSpPr>
        <p:spPr bwMode="auto">
          <a:xfrm rot="5400000">
            <a:off x="2343944" y="3752056"/>
            <a:ext cx="43815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8" name="Straight Arrow Connector 17"/>
          <p:cNvCxnSpPr>
            <a:cxnSpLocks noChangeShapeType="1"/>
          </p:cNvCxnSpPr>
          <p:nvPr/>
        </p:nvCxnSpPr>
        <p:spPr bwMode="auto">
          <a:xfrm>
            <a:off x="3314700" y="1866900"/>
            <a:ext cx="43053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9" name="Straight Arrow Connector 19"/>
          <p:cNvCxnSpPr>
            <a:cxnSpLocks noChangeShapeType="1"/>
          </p:cNvCxnSpPr>
          <p:nvPr/>
        </p:nvCxnSpPr>
        <p:spPr bwMode="auto">
          <a:xfrm>
            <a:off x="3314700" y="1866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0" name="Straight Arrow Connector 20"/>
          <p:cNvCxnSpPr>
            <a:cxnSpLocks noChangeShapeType="1"/>
          </p:cNvCxnSpPr>
          <p:nvPr/>
        </p:nvCxnSpPr>
        <p:spPr bwMode="auto">
          <a:xfrm>
            <a:off x="4343400" y="1866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1" name="Straight Arrow Connector 21"/>
          <p:cNvCxnSpPr>
            <a:cxnSpLocks noChangeShapeType="1"/>
          </p:cNvCxnSpPr>
          <p:nvPr/>
        </p:nvCxnSpPr>
        <p:spPr bwMode="auto">
          <a:xfrm>
            <a:off x="5143500" y="1866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2" name="Straight Arrow Connector 22"/>
          <p:cNvCxnSpPr>
            <a:cxnSpLocks noChangeShapeType="1"/>
          </p:cNvCxnSpPr>
          <p:nvPr/>
        </p:nvCxnSpPr>
        <p:spPr bwMode="auto">
          <a:xfrm>
            <a:off x="5943600" y="1866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3" name="Rectangle 32"/>
          <p:cNvSpPr>
            <a:spLocks noChangeArrowheads="1"/>
          </p:cNvSpPr>
          <p:nvPr/>
        </p:nvSpPr>
        <p:spPr bwMode="auto">
          <a:xfrm>
            <a:off x="3467100" y="31623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94" name="Rectangle 33"/>
          <p:cNvSpPr>
            <a:spLocks noChangeArrowheads="1"/>
          </p:cNvSpPr>
          <p:nvPr/>
        </p:nvSpPr>
        <p:spPr bwMode="auto">
          <a:xfrm>
            <a:off x="3467100" y="40767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95" name="Rectangle 34"/>
          <p:cNvSpPr>
            <a:spLocks noChangeArrowheads="1"/>
          </p:cNvSpPr>
          <p:nvPr/>
        </p:nvSpPr>
        <p:spPr bwMode="auto">
          <a:xfrm>
            <a:off x="3467100" y="49530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6396" name="TextBox 35"/>
          <p:cNvSpPr txBox="1">
            <a:spLocks noChangeArrowheads="1"/>
          </p:cNvSpPr>
          <p:nvPr/>
        </p:nvSpPr>
        <p:spPr bwMode="auto">
          <a:xfrm>
            <a:off x="3581400" y="5600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 dirty="0"/>
              <a:t>t</a:t>
            </a:r>
          </a:p>
        </p:txBody>
      </p:sp>
      <p:sp>
        <p:nvSpPr>
          <p:cNvPr id="16397" name="TextBox 36"/>
          <p:cNvSpPr txBox="1">
            <a:spLocks noChangeArrowheads="1"/>
          </p:cNvSpPr>
          <p:nvPr/>
        </p:nvSpPr>
        <p:spPr bwMode="auto">
          <a:xfrm>
            <a:off x="6248400" y="5600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6398" name="TextBox 37"/>
          <p:cNvSpPr txBox="1">
            <a:spLocks noChangeArrowheads="1"/>
          </p:cNvSpPr>
          <p:nvPr/>
        </p:nvSpPr>
        <p:spPr bwMode="auto">
          <a:xfrm>
            <a:off x="5410200" y="56769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6399" name="TextBox 38"/>
          <p:cNvSpPr txBox="1">
            <a:spLocks noChangeArrowheads="1"/>
          </p:cNvSpPr>
          <p:nvPr/>
        </p:nvSpPr>
        <p:spPr bwMode="auto">
          <a:xfrm>
            <a:off x="4648200" y="56388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6400" name="TextBox 39"/>
          <p:cNvSpPr txBox="1">
            <a:spLocks noChangeArrowheads="1"/>
          </p:cNvSpPr>
          <p:nvPr/>
        </p:nvSpPr>
        <p:spPr bwMode="auto">
          <a:xfrm>
            <a:off x="7086600" y="5600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6401" name="TextBox 40"/>
          <p:cNvSpPr txBox="1">
            <a:spLocks noChangeArrowheads="1"/>
          </p:cNvSpPr>
          <p:nvPr/>
        </p:nvSpPr>
        <p:spPr bwMode="auto">
          <a:xfrm>
            <a:off x="3429000" y="1524000"/>
            <a:ext cx="6746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Clock</a:t>
            </a:r>
          </a:p>
        </p:txBody>
      </p:sp>
      <p:sp>
        <p:nvSpPr>
          <p:cNvPr id="16402" name="TextBox 41"/>
          <p:cNvSpPr txBox="1">
            <a:spLocks noChangeArrowheads="1"/>
          </p:cNvSpPr>
          <p:nvPr/>
        </p:nvSpPr>
        <p:spPr bwMode="auto">
          <a:xfrm>
            <a:off x="4610100" y="1535113"/>
            <a:ext cx="434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Q3</a:t>
            </a:r>
          </a:p>
        </p:txBody>
      </p:sp>
      <p:sp>
        <p:nvSpPr>
          <p:cNvPr id="16403" name="TextBox 42"/>
          <p:cNvSpPr txBox="1">
            <a:spLocks noChangeArrowheads="1"/>
          </p:cNvSpPr>
          <p:nvPr/>
        </p:nvSpPr>
        <p:spPr bwMode="auto">
          <a:xfrm>
            <a:off x="5372100" y="1535113"/>
            <a:ext cx="434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Q2</a:t>
            </a:r>
          </a:p>
        </p:txBody>
      </p:sp>
      <p:sp>
        <p:nvSpPr>
          <p:cNvPr id="16404" name="TextBox 43"/>
          <p:cNvSpPr txBox="1">
            <a:spLocks noChangeArrowheads="1"/>
          </p:cNvSpPr>
          <p:nvPr/>
        </p:nvSpPr>
        <p:spPr bwMode="auto">
          <a:xfrm>
            <a:off x="6210300" y="1524000"/>
            <a:ext cx="434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Q1</a:t>
            </a:r>
          </a:p>
        </p:txBody>
      </p:sp>
      <p:sp>
        <p:nvSpPr>
          <p:cNvPr id="16405" name="TextBox 44"/>
          <p:cNvSpPr txBox="1">
            <a:spLocks noChangeArrowheads="1"/>
          </p:cNvSpPr>
          <p:nvPr/>
        </p:nvSpPr>
        <p:spPr bwMode="auto">
          <a:xfrm>
            <a:off x="6972300" y="1524000"/>
            <a:ext cx="1755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Q0 = Serial Output</a:t>
            </a:r>
          </a:p>
        </p:txBody>
      </p:sp>
      <p:sp>
        <p:nvSpPr>
          <p:cNvPr id="16406" name="Rectangle 118"/>
          <p:cNvSpPr>
            <a:spLocks noChangeArrowheads="1"/>
          </p:cNvSpPr>
          <p:nvPr/>
        </p:nvSpPr>
        <p:spPr bwMode="auto">
          <a:xfrm>
            <a:off x="1943100" y="849313"/>
            <a:ext cx="5392738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en-US" sz="2800" b="1" dirty="0">
                <a:solidFill>
                  <a:srgbClr val="A50021"/>
                </a:solidFill>
                <a:latin typeface="Times New Roman" pitchFamily="18" charset="0"/>
              </a:rPr>
              <a:t>Registre </a:t>
            </a:r>
            <a:r>
              <a:rPr lang="fr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de décalage à droite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6407" name="TextBox 41"/>
          <p:cNvSpPr txBox="1">
            <a:spLocks noChangeArrowheads="1"/>
          </p:cNvSpPr>
          <p:nvPr/>
        </p:nvSpPr>
        <p:spPr bwMode="auto">
          <a:xfrm>
            <a:off x="377825" y="1517650"/>
            <a:ext cx="22733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Serial Input = 0</a:t>
            </a:r>
          </a:p>
          <a:p>
            <a:pPr eaLnBrk="1" hangingPunct="1"/>
            <a:r>
              <a:rPr lang="en-CA" altLang="en-US" sz="2000" dirty="0" err="1" smtClean="0">
                <a:latin typeface="Times New Roman" pitchFamily="18" charset="0"/>
                <a:cs typeface="Times New Roman" pitchFamily="18" charset="0"/>
              </a:rPr>
              <a:t>État</a:t>
            </a:r>
            <a:r>
              <a:rPr lang="en-CA" altLang="en-US" sz="2000" dirty="0" smtClean="0">
                <a:latin typeface="Times New Roman" pitchFamily="18" charset="0"/>
                <a:cs typeface="Times New Roman" pitchFamily="18" charset="0"/>
              </a:rPr>
              <a:t> initial: </a:t>
            </a:r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 dirty="0" err="1"/>
              <a:t>t</a:t>
            </a:r>
            <a:r>
              <a:rPr lang="en-CA" altLang="en-US" sz="2000" baseline="-25000" dirty="0" err="1"/>
              <a:t>0</a:t>
            </a:r>
            <a:r>
              <a:rPr lang="en-CA" altLang="en-US" sz="2000" baseline="-25000" dirty="0"/>
              <a:t> 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=1000</a:t>
            </a: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 dirty="0" err="1"/>
              <a:t>t</a:t>
            </a:r>
            <a:r>
              <a:rPr lang="en-CA" altLang="en-US" sz="2000" baseline="-25000" dirty="0" err="1"/>
              <a:t>1</a:t>
            </a:r>
            <a:r>
              <a:rPr lang="en-CA" altLang="en-US" sz="2000" baseline="-25000" dirty="0"/>
              <a:t> 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=0100</a:t>
            </a: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 dirty="0" err="1"/>
              <a:t>t</a:t>
            </a:r>
            <a:r>
              <a:rPr lang="en-CA" altLang="en-US" sz="2000" baseline="-25000" dirty="0" err="1"/>
              <a:t>2</a:t>
            </a:r>
            <a:r>
              <a:rPr lang="en-CA" altLang="en-US" sz="2000" baseline="-25000" dirty="0"/>
              <a:t> 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=0010</a:t>
            </a: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 dirty="0" err="1"/>
              <a:t>t</a:t>
            </a:r>
            <a:r>
              <a:rPr lang="en-CA" altLang="en-US" sz="2000" baseline="-25000" dirty="0" err="1"/>
              <a:t>3</a:t>
            </a:r>
            <a:r>
              <a:rPr lang="en-CA" altLang="en-US" sz="2000" baseline="-25000" dirty="0"/>
              <a:t> 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 dirty="0" err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 dirty="0" err="1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 dirty="0">
                <a:latin typeface="Times New Roman" pitchFamily="18" charset="0"/>
                <a:cs typeface="Times New Roman" pitchFamily="18" charset="0"/>
              </a:rPr>
              <a:t>=0001</a:t>
            </a: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408" name="Group 81"/>
          <p:cNvGrpSpPr>
            <a:grpSpLocks/>
          </p:cNvGrpSpPr>
          <p:nvPr/>
        </p:nvGrpSpPr>
        <p:grpSpPr bwMode="auto">
          <a:xfrm>
            <a:off x="3962400" y="1905000"/>
            <a:ext cx="3505200" cy="819150"/>
            <a:chOff x="3962400" y="1905000"/>
            <a:chExt cx="3505200" cy="819160"/>
          </a:xfrm>
        </p:grpSpPr>
        <p:grpSp>
          <p:nvGrpSpPr>
            <p:cNvPr id="16490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6492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511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12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93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509" name="TextBox 56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10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94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507" name="TextBox 59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08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95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505" name="TextBox 6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06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6496" name="Straight Connector 65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97" name="Straight Connector 66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98" name="Straight Connector 67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99" name="Straight Connector 68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00" name="Straight Connector 69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01" name="Shape 72"/>
              <p:cNvCxnSpPr>
                <a:cxnSpLocks noChangeShapeType="1"/>
                <a:endCxn id="16512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02" name="Shape 73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03" name="Shape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504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6491" name="Straight Connector 80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9" name="Group 82"/>
          <p:cNvGrpSpPr>
            <a:grpSpLocks/>
          </p:cNvGrpSpPr>
          <p:nvPr/>
        </p:nvGrpSpPr>
        <p:grpSpPr bwMode="auto">
          <a:xfrm>
            <a:off x="3962400" y="2781300"/>
            <a:ext cx="3505200" cy="819150"/>
            <a:chOff x="3962400" y="1905000"/>
            <a:chExt cx="3505200" cy="819160"/>
          </a:xfrm>
        </p:grpSpPr>
        <p:grpSp>
          <p:nvGrpSpPr>
            <p:cNvPr id="16467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6469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88" name="TextBox 104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8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70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86" name="TextBox 10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8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71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84" name="TextBox 100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8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72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82" name="TextBox 98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8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6473" name="Straight Connector 89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4" name="Straight Connector 90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5" name="Straight Connector 91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6" name="Straight Connector 92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7" name="Straight Connector 93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8" name="Shape 94"/>
              <p:cNvCxnSpPr>
                <a:cxnSpLocks noChangeShapeType="1"/>
                <a:endCxn id="16489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79" name="Shape 9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80" name="Shape 9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81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6468" name="Straight Connector 84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10" name="Group 112"/>
          <p:cNvGrpSpPr>
            <a:grpSpLocks/>
          </p:cNvGrpSpPr>
          <p:nvPr/>
        </p:nvGrpSpPr>
        <p:grpSpPr bwMode="auto">
          <a:xfrm>
            <a:off x="3962400" y="3733800"/>
            <a:ext cx="3505200" cy="819150"/>
            <a:chOff x="3962400" y="1905000"/>
            <a:chExt cx="3505200" cy="819160"/>
          </a:xfrm>
        </p:grpSpPr>
        <p:grpSp>
          <p:nvGrpSpPr>
            <p:cNvPr id="16444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6446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65" name="TextBox 134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66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47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63" name="TextBox 13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64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48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61" name="TextBox 130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62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49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59" name="TextBox 128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60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6450" name="Straight Connector 119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1" name="Straight Connector 120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2" name="Straight Connector 121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3" name="Straight Connector 122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4" name="Straight Connector 123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5" name="Shape 124"/>
              <p:cNvCxnSpPr>
                <a:cxnSpLocks noChangeShapeType="1"/>
                <a:endCxn id="16466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6" name="Shape 12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7" name="Shape 12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58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6445" name="Straight Connector 114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11" name="Group 136"/>
          <p:cNvGrpSpPr>
            <a:grpSpLocks/>
          </p:cNvGrpSpPr>
          <p:nvPr/>
        </p:nvGrpSpPr>
        <p:grpSpPr bwMode="auto">
          <a:xfrm>
            <a:off x="3962400" y="4610100"/>
            <a:ext cx="3505200" cy="819150"/>
            <a:chOff x="3962400" y="1905000"/>
            <a:chExt cx="3505200" cy="819160"/>
          </a:xfrm>
        </p:grpSpPr>
        <p:grpSp>
          <p:nvGrpSpPr>
            <p:cNvPr id="16421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6423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42" name="TextBox 158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4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24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40" name="TextBox 156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41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25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38" name="TextBox 154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3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6426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6436" name="TextBox 152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3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6427" name="Straight Connector 143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28" name="Straight Connector 144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29" name="Straight Connector 145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0" name="Straight Connector 146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1" name="Straight Connector 147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2" name="Shape 148"/>
              <p:cNvCxnSpPr>
                <a:cxnSpLocks noChangeShapeType="1"/>
                <a:endCxn id="16443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3" name="Shape 14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4" name="Shape 150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435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6422" name="Straight Connector 138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6412" name="Straight Arrow Connector 7"/>
          <p:cNvCxnSpPr>
            <a:cxnSpLocks noChangeShapeType="1"/>
          </p:cNvCxnSpPr>
          <p:nvPr/>
        </p:nvCxnSpPr>
        <p:spPr bwMode="auto">
          <a:xfrm rot="5400000">
            <a:off x="3944144" y="3752056"/>
            <a:ext cx="43815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3" name="Straight Arrow Connector 7"/>
          <p:cNvCxnSpPr>
            <a:cxnSpLocks noChangeShapeType="1"/>
          </p:cNvCxnSpPr>
          <p:nvPr/>
        </p:nvCxnSpPr>
        <p:spPr bwMode="auto">
          <a:xfrm rot="5400000">
            <a:off x="4744244" y="3752056"/>
            <a:ext cx="43815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4" name="Straight Arrow Connector 7"/>
          <p:cNvCxnSpPr>
            <a:cxnSpLocks noChangeShapeType="1"/>
          </p:cNvCxnSpPr>
          <p:nvPr/>
        </p:nvCxnSpPr>
        <p:spPr bwMode="auto">
          <a:xfrm rot="5400000">
            <a:off x="3144044" y="3713956"/>
            <a:ext cx="43815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5" name="Straight Arrow Connector 7"/>
          <p:cNvCxnSpPr>
            <a:cxnSpLocks noChangeShapeType="1"/>
          </p:cNvCxnSpPr>
          <p:nvPr/>
        </p:nvCxnSpPr>
        <p:spPr bwMode="auto">
          <a:xfrm rot="5400000">
            <a:off x="1277144" y="3713956"/>
            <a:ext cx="43815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416" name="Rectangle 167"/>
          <p:cNvSpPr>
            <a:spLocks noChangeArrowheads="1"/>
          </p:cNvSpPr>
          <p:nvPr/>
        </p:nvSpPr>
        <p:spPr bwMode="auto">
          <a:xfrm>
            <a:off x="3505200" y="18669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 dirty="0">
                <a:latin typeface="Times New Roman" pitchFamily="18" charset="0"/>
                <a:cs typeface="Times New Roman" pitchFamily="18" charset="0"/>
              </a:rPr>
              <a:t>Serial Input = 0</a:t>
            </a:r>
          </a:p>
        </p:txBody>
      </p:sp>
      <p:sp>
        <p:nvSpPr>
          <p:cNvPr id="16417" name="Rectangle 168"/>
          <p:cNvSpPr>
            <a:spLocks noChangeArrowheads="1"/>
          </p:cNvSpPr>
          <p:nvPr/>
        </p:nvSpPr>
        <p:spPr bwMode="auto">
          <a:xfrm>
            <a:off x="3543300" y="27051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0</a:t>
            </a:r>
          </a:p>
        </p:txBody>
      </p:sp>
      <p:sp>
        <p:nvSpPr>
          <p:cNvPr id="16418" name="Rectangle 169"/>
          <p:cNvSpPr>
            <a:spLocks noChangeArrowheads="1"/>
          </p:cNvSpPr>
          <p:nvPr/>
        </p:nvSpPr>
        <p:spPr bwMode="auto">
          <a:xfrm>
            <a:off x="3467100" y="36576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0</a:t>
            </a:r>
          </a:p>
        </p:txBody>
      </p:sp>
      <p:sp>
        <p:nvSpPr>
          <p:cNvPr id="16419" name="Rectangle 170"/>
          <p:cNvSpPr>
            <a:spLocks noChangeArrowheads="1"/>
          </p:cNvSpPr>
          <p:nvPr/>
        </p:nvSpPr>
        <p:spPr bwMode="auto">
          <a:xfrm>
            <a:off x="3505200" y="45339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0</a:t>
            </a:r>
          </a:p>
        </p:txBody>
      </p:sp>
      <p:sp>
        <p:nvSpPr>
          <p:cNvPr id="16420" name="TextBox 1"/>
          <p:cNvSpPr txBox="1">
            <a:spLocks noChangeArrowheads="1"/>
          </p:cNvSpPr>
          <p:nvPr/>
        </p:nvSpPr>
        <p:spPr bwMode="auto">
          <a:xfrm rot="5400000">
            <a:off x="1408906" y="3334545"/>
            <a:ext cx="3425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/>
              <a:t>    t</a:t>
            </a:r>
            <a:r>
              <a:rPr lang="en-CA" altLang="en-US" sz="1800" baseline="-25000"/>
              <a:t>0</a:t>
            </a:r>
            <a:r>
              <a:rPr lang="en-CA" altLang="en-US" sz="1800"/>
              <a:t> 	   t</a:t>
            </a:r>
            <a:r>
              <a:rPr lang="en-CA" altLang="en-US" sz="1800" baseline="-25000"/>
              <a:t>1</a:t>
            </a:r>
            <a:r>
              <a:rPr lang="en-CA" altLang="en-US" sz="1800"/>
              <a:t> 	   t</a:t>
            </a:r>
            <a:r>
              <a:rPr lang="en-CA" altLang="en-US" sz="1800" baseline="-25000"/>
              <a:t>2</a:t>
            </a:r>
            <a:r>
              <a:rPr lang="en-CA" altLang="en-US" sz="1800"/>
              <a:t> 	    t</a:t>
            </a:r>
            <a:r>
              <a:rPr lang="en-CA" altLang="en-US" sz="1800" baseline="-25000"/>
              <a:t>3</a:t>
            </a:r>
            <a:r>
              <a:rPr lang="en-CA" altLang="en-US" sz="1800"/>
              <a:t> </a:t>
            </a:r>
          </a:p>
          <a:p>
            <a:pPr eaLnBrk="1" hangingPunct="1"/>
            <a:endParaRPr lang="en-CA" altLang="en-US" sz="1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8"/>
          <p:cNvSpPr>
            <a:spLocks noChangeArrowheads="1"/>
          </p:cNvSpPr>
          <p:nvPr/>
        </p:nvSpPr>
        <p:spPr bwMode="auto">
          <a:xfrm>
            <a:off x="385762" y="681038"/>
            <a:ext cx="5273675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en-US" sz="2800" b="1" dirty="0">
                <a:solidFill>
                  <a:srgbClr val="A50021"/>
                </a:solidFill>
                <a:latin typeface="Times New Roman" pitchFamily="18" charset="0"/>
              </a:rPr>
              <a:t>Registre </a:t>
            </a:r>
            <a:r>
              <a:rPr lang="fr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de décalage à droite</a:t>
            </a:r>
            <a:endParaRPr lang="en-CA" altLang="en-US" sz="28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cxnSp>
        <p:nvCxnSpPr>
          <p:cNvPr id="17411" name="Straight Arrow Connector 17"/>
          <p:cNvCxnSpPr>
            <a:cxnSpLocks noChangeShapeType="1"/>
          </p:cNvCxnSpPr>
          <p:nvPr/>
        </p:nvCxnSpPr>
        <p:spPr bwMode="auto">
          <a:xfrm>
            <a:off x="3514725" y="1477963"/>
            <a:ext cx="43053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2" name="Straight Arrow Connector 19"/>
          <p:cNvCxnSpPr>
            <a:cxnSpLocks noChangeShapeType="1"/>
          </p:cNvCxnSpPr>
          <p:nvPr/>
        </p:nvCxnSpPr>
        <p:spPr bwMode="auto">
          <a:xfrm>
            <a:off x="3314700" y="1485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3" name="Straight Arrow Connector 20"/>
          <p:cNvCxnSpPr>
            <a:cxnSpLocks noChangeShapeType="1"/>
          </p:cNvCxnSpPr>
          <p:nvPr/>
        </p:nvCxnSpPr>
        <p:spPr bwMode="auto">
          <a:xfrm>
            <a:off x="4343400" y="1485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4" name="Straight Arrow Connector 21"/>
          <p:cNvCxnSpPr>
            <a:cxnSpLocks noChangeShapeType="1"/>
          </p:cNvCxnSpPr>
          <p:nvPr/>
        </p:nvCxnSpPr>
        <p:spPr bwMode="auto">
          <a:xfrm>
            <a:off x="5143500" y="1485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5" name="Straight Arrow Connector 22"/>
          <p:cNvCxnSpPr>
            <a:cxnSpLocks noChangeShapeType="1"/>
          </p:cNvCxnSpPr>
          <p:nvPr/>
        </p:nvCxnSpPr>
        <p:spPr bwMode="auto">
          <a:xfrm>
            <a:off x="5943600" y="1485900"/>
            <a:ext cx="685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6" name="Rectangle 32"/>
          <p:cNvSpPr>
            <a:spLocks noChangeArrowheads="1"/>
          </p:cNvSpPr>
          <p:nvPr/>
        </p:nvSpPr>
        <p:spPr bwMode="auto">
          <a:xfrm>
            <a:off x="3467100" y="27813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7417" name="Rectangle 33"/>
          <p:cNvSpPr>
            <a:spLocks noChangeArrowheads="1"/>
          </p:cNvSpPr>
          <p:nvPr/>
        </p:nvSpPr>
        <p:spPr bwMode="auto">
          <a:xfrm>
            <a:off x="3467100" y="36957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7418" name="Rectangle 34"/>
          <p:cNvSpPr>
            <a:spLocks noChangeArrowheads="1"/>
          </p:cNvSpPr>
          <p:nvPr/>
        </p:nvSpPr>
        <p:spPr bwMode="auto">
          <a:xfrm>
            <a:off x="3467100" y="45720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17419" name="TextBox 35"/>
          <p:cNvSpPr txBox="1">
            <a:spLocks noChangeArrowheads="1"/>
          </p:cNvSpPr>
          <p:nvPr/>
        </p:nvSpPr>
        <p:spPr bwMode="auto">
          <a:xfrm>
            <a:off x="3581400" y="5981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7420" name="TextBox 36"/>
          <p:cNvSpPr txBox="1">
            <a:spLocks noChangeArrowheads="1"/>
          </p:cNvSpPr>
          <p:nvPr/>
        </p:nvSpPr>
        <p:spPr bwMode="auto">
          <a:xfrm>
            <a:off x="6248400" y="5981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7421" name="TextBox 37"/>
          <p:cNvSpPr txBox="1">
            <a:spLocks noChangeArrowheads="1"/>
          </p:cNvSpPr>
          <p:nvPr/>
        </p:nvSpPr>
        <p:spPr bwMode="auto">
          <a:xfrm>
            <a:off x="5410200" y="60579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7422" name="TextBox 38"/>
          <p:cNvSpPr txBox="1">
            <a:spLocks noChangeArrowheads="1"/>
          </p:cNvSpPr>
          <p:nvPr/>
        </p:nvSpPr>
        <p:spPr bwMode="auto">
          <a:xfrm>
            <a:off x="4648200" y="60198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7423" name="TextBox 39"/>
          <p:cNvSpPr txBox="1">
            <a:spLocks noChangeArrowheads="1"/>
          </p:cNvSpPr>
          <p:nvPr/>
        </p:nvSpPr>
        <p:spPr bwMode="auto">
          <a:xfrm>
            <a:off x="7086600" y="59817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/>
              <a:t>t</a:t>
            </a:r>
          </a:p>
        </p:txBody>
      </p:sp>
      <p:sp>
        <p:nvSpPr>
          <p:cNvPr id="17424" name="TextBox 40"/>
          <p:cNvSpPr txBox="1">
            <a:spLocks noChangeArrowheads="1"/>
          </p:cNvSpPr>
          <p:nvPr/>
        </p:nvSpPr>
        <p:spPr bwMode="auto">
          <a:xfrm>
            <a:off x="3429000" y="1143000"/>
            <a:ext cx="6746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Clock</a:t>
            </a:r>
          </a:p>
        </p:txBody>
      </p:sp>
      <p:sp>
        <p:nvSpPr>
          <p:cNvPr id="17425" name="TextBox 41"/>
          <p:cNvSpPr txBox="1">
            <a:spLocks noChangeArrowheads="1"/>
          </p:cNvSpPr>
          <p:nvPr/>
        </p:nvSpPr>
        <p:spPr bwMode="auto">
          <a:xfrm>
            <a:off x="4610100" y="1154113"/>
            <a:ext cx="434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Q3</a:t>
            </a:r>
          </a:p>
        </p:txBody>
      </p:sp>
      <p:sp>
        <p:nvSpPr>
          <p:cNvPr id="17426" name="TextBox 42"/>
          <p:cNvSpPr txBox="1">
            <a:spLocks noChangeArrowheads="1"/>
          </p:cNvSpPr>
          <p:nvPr/>
        </p:nvSpPr>
        <p:spPr bwMode="auto">
          <a:xfrm>
            <a:off x="5372100" y="1154113"/>
            <a:ext cx="434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Q2</a:t>
            </a:r>
          </a:p>
        </p:txBody>
      </p:sp>
      <p:sp>
        <p:nvSpPr>
          <p:cNvPr id="17427" name="TextBox 43"/>
          <p:cNvSpPr txBox="1">
            <a:spLocks noChangeArrowheads="1"/>
          </p:cNvSpPr>
          <p:nvPr/>
        </p:nvSpPr>
        <p:spPr bwMode="auto">
          <a:xfrm>
            <a:off x="6210300" y="1143000"/>
            <a:ext cx="434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Q1</a:t>
            </a:r>
          </a:p>
        </p:txBody>
      </p:sp>
      <p:sp>
        <p:nvSpPr>
          <p:cNvPr id="17428" name="TextBox 44"/>
          <p:cNvSpPr txBox="1">
            <a:spLocks noChangeArrowheads="1"/>
          </p:cNvSpPr>
          <p:nvPr/>
        </p:nvSpPr>
        <p:spPr bwMode="auto">
          <a:xfrm>
            <a:off x="7102475" y="1143000"/>
            <a:ext cx="1755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>
                <a:latin typeface="Times New Roman" pitchFamily="18" charset="0"/>
                <a:cs typeface="Times New Roman" pitchFamily="18" charset="0"/>
              </a:rPr>
              <a:t>Q0 = Serial Output</a:t>
            </a:r>
          </a:p>
        </p:txBody>
      </p:sp>
      <p:grpSp>
        <p:nvGrpSpPr>
          <p:cNvPr id="17429" name="Group 71"/>
          <p:cNvGrpSpPr>
            <a:grpSpLocks/>
          </p:cNvGrpSpPr>
          <p:nvPr/>
        </p:nvGrpSpPr>
        <p:grpSpPr bwMode="auto">
          <a:xfrm>
            <a:off x="3962400" y="1524000"/>
            <a:ext cx="3505200" cy="819150"/>
            <a:chOff x="3962400" y="1905000"/>
            <a:chExt cx="3505200" cy="819160"/>
          </a:xfrm>
        </p:grpSpPr>
        <p:grpSp>
          <p:nvGrpSpPr>
            <p:cNvPr id="17493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7495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514" name="TextBox 93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51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96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512" name="TextBox 91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51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97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510" name="TextBox 89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511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98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508" name="TextBox 87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50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7499" name="Straight Connector 78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0" name="Straight Connector 79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1" name="Straight Connector 80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2" name="Straight Connector 81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3" name="Straight Connector 82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4" name="Shape 83"/>
              <p:cNvCxnSpPr>
                <a:cxnSpLocks noChangeShapeType="1"/>
                <a:endCxn id="17515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5" name="Shape 8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6" name="Shape 8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507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7494" name="Straight Connector 73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7430" name="Group 95"/>
          <p:cNvGrpSpPr>
            <a:grpSpLocks/>
          </p:cNvGrpSpPr>
          <p:nvPr/>
        </p:nvGrpSpPr>
        <p:grpSpPr bwMode="auto">
          <a:xfrm>
            <a:off x="3962400" y="2400300"/>
            <a:ext cx="3505200" cy="819150"/>
            <a:chOff x="3962400" y="1905000"/>
            <a:chExt cx="3505200" cy="819160"/>
          </a:xfrm>
        </p:grpSpPr>
        <p:grpSp>
          <p:nvGrpSpPr>
            <p:cNvPr id="17470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7472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91" name="TextBox 117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92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73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89" name="TextBox 115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90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74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87" name="TextBox 113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88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75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85" name="TextBox 111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86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7476" name="Straight Connector 102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77" name="Straight Connector 103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78" name="Straight Connector 104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79" name="Straight Connector 105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80" name="Straight Connector 106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81" name="Shape 107"/>
              <p:cNvCxnSpPr>
                <a:cxnSpLocks noChangeShapeType="1"/>
                <a:endCxn id="17492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82" name="Shape 108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83" name="Shape 10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84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7471" name="Straight Connector 97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7431" name="Group 119"/>
          <p:cNvGrpSpPr>
            <a:grpSpLocks/>
          </p:cNvGrpSpPr>
          <p:nvPr/>
        </p:nvGrpSpPr>
        <p:grpSpPr bwMode="auto">
          <a:xfrm>
            <a:off x="3962400" y="3352800"/>
            <a:ext cx="3505200" cy="819150"/>
            <a:chOff x="3962400" y="1905000"/>
            <a:chExt cx="3505200" cy="819160"/>
          </a:xfrm>
        </p:grpSpPr>
        <p:grpSp>
          <p:nvGrpSpPr>
            <p:cNvPr id="17447" name="Group 79"/>
            <p:cNvGrpSpPr>
              <a:grpSpLocks/>
            </p:cNvGrpSpPr>
            <p:nvPr/>
          </p:nvGrpSpPr>
          <p:grpSpPr bwMode="auto">
            <a:xfrm>
              <a:off x="3962400" y="1905000"/>
              <a:ext cx="3220232" cy="819160"/>
              <a:chOff x="3962400" y="1905000"/>
              <a:chExt cx="3220232" cy="819160"/>
            </a:xfrm>
          </p:grpSpPr>
          <p:grpSp>
            <p:nvGrpSpPr>
              <p:cNvPr id="17449" name="Group 54"/>
              <p:cNvGrpSpPr>
                <a:grpSpLocks/>
              </p:cNvGrpSpPr>
              <p:nvPr/>
            </p:nvGrpSpPr>
            <p:grpSpPr bwMode="auto">
              <a:xfrm>
                <a:off x="42672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68" name="TextBox 141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6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50" name="Group 55"/>
              <p:cNvGrpSpPr>
                <a:grpSpLocks/>
              </p:cNvGrpSpPr>
              <p:nvPr/>
            </p:nvGrpSpPr>
            <p:grpSpPr bwMode="auto">
              <a:xfrm>
                <a:off x="50673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66" name="TextBox 139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solidFill>
                  <a:srgbClr val="FFFF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6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51" name="Group 58"/>
              <p:cNvGrpSpPr>
                <a:grpSpLocks/>
              </p:cNvGrpSpPr>
              <p:nvPr/>
            </p:nvGrpSpPr>
            <p:grpSpPr bwMode="auto">
              <a:xfrm>
                <a:off x="58674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64" name="TextBox 137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6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grpSp>
            <p:nvGrpSpPr>
              <p:cNvPr id="17452" name="Group 61"/>
              <p:cNvGrpSpPr>
                <a:grpSpLocks/>
              </p:cNvGrpSpPr>
              <p:nvPr/>
            </p:nvGrpSpPr>
            <p:grpSpPr bwMode="auto">
              <a:xfrm>
                <a:off x="6667500" y="1905000"/>
                <a:ext cx="515132" cy="626701"/>
                <a:chOff x="1104900" y="3543300"/>
                <a:chExt cx="515132" cy="626701"/>
              </a:xfrm>
            </p:grpSpPr>
            <p:sp>
              <p:nvSpPr>
                <p:cNvPr id="17462" name="TextBox 135"/>
                <p:cNvSpPr txBox="1">
                  <a:spLocks noChangeArrowheads="1"/>
                </p:cNvSpPr>
                <p:nvPr/>
              </p:nvSpPr>
              <p:spPr bwMode="auto"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lIns="36000" tIns="36000" rIns="36000" bIns="36000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 eaLnBrk="1" hangingPunct="1"/>
                  <a:endParaRPr lang="en-CA" altLang="en-US" sz="600" i="1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1" hangingPunct="1"/>
                  <a:r>
                    <a:rPr lang="en-CA" altLang="en-US" sz="1000" i="1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 eaLnBrk="1" hangingPunct="1"/>
                  <a:endParaRPr lang="en-CA" altLang="en-US" sz="1000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6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cxnSp>
            <p:nvCxnSpPr>
              <p:cNvPr id="17453" name="Straight Connector 126"/>
              <p:cNvCxnSpPr>
                <a:cxnSpLocks noChangeShapeType="1"/>
              </p:cNvCxnSpPr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4" name="Straight Connector 127"/>
              <p:cNvCxnSpPr>
                <a:cxnSpLocks noChangeShapeType="1"/>
              </p:cNvCxnSpPr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5" name="Straight Connector 128"/>
              <p:cNvCxnSpPr>
                <a:cxnSpLocks noChangeShapeType="1"/>
              </p:cNvCxnSpPr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6" name="Straight Connector 129"/>
              <p:cNvCxnSpPr>
                <a:cxnSpLocks noChangeShapeType="1"/>
              </p:cNvCxnSpPr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7" name="Straight Connector 130"/>
              <p:cNvCxnSpPr>
                <a:cxnSpLocks noChangeShapeType="1"/>
              </p:cNvCxnSpPr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8" name="Shape 131"/>
              <p:cNvCxnSpPr>
                <a:cxnSpLocks noChangeShapeType="1"/>
                <a:endCxn id="17469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59" name="Shape 132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60" name="Shape 133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461" name="Shape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7448" name="Straight Connector 121"/>
            <p:cNvCxnSpPr>
              <a:cxnSpLocks noChangeShapeType="1"/>
            </p:cNvCxnSpPr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0" name="Group 143"/>
          <p:cNvGrpSpPr/>
          <p:nvPr/>
        </p:nvGrpSpPr>
        <p:grpSpPr>
          <a:xfrm>
            <a:off x="3962400" y="4229100"/>
            <a:ext cx="3505200" cy="819160"/>
            <a:chOff x="3962400" y="1905000"/>
            <a:chExt cx="3505200" cy="819160"/>
          </a:xfrm>
          <a:solidFill>
            <a:srgbClr val="FFFF99"/>
          </a:solidFill>
        </p:grpSpPr>
        <p:grpSp>
          <p:nvGrpSpPr>
            <p:cNvPr id="21" name="Group 79"/>
            <p:cNvGrpSpPr/>
            <p:nvPr/>
          </p:nvGrpSpPr>
          <p:grpSpPr>
            <a:xfrm>
              <a:off x="3962400" y="1905000"/>
              <a:ext cx="3220232" cy="819160"/>
              <a:chOff x="3962400" y="1905000"/>
              <a:chExt cx="3220232" cy="819160"/>
            </a:xfrm>
            <a:grpFill/>
          </p:grpSpPr>
          <p:grpSp>
            <p:nvGrpSpPr>
              <p:cNvPr id="22" name="Group 54"/>
              <p:cNvGrpSpPr/>
              <p:nvPr/>
            </p:nvGrpSpPr>
            <p:grpSpPr>
              <a:xfrm>
                <a:off x="42672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166" name="TextBox 165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23" name="Group 55"/>
              <p:cNvGrpSpPr/>
              <p:nvPr/>
            </p:nvGrpSpPr>
            <p:grpSpPr>
              <a:xfrm>
                <a:off x="50673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164" name="TextBox 163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24" name="Group 58"/>
              <p:cNvGrpSpPr/>
              <p:nvPr/>
            </p:nvGrpSpPr>
            <p:grpSpPr>
              <a:xfrm>
                <a:off x="58674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162" name="TextBox 161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25" name="Group 61"/>
              <p:cNvGrpSpPr/>
              <p:nvPr/>
            </p:nvGrpSpPr>
            <p:grpSpPr>
              <a:xfrm>
                <a:off x="66675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160" name="TextBox 159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1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cxnSp>
            <p:nvCxnSpPr>
              <p:cNvPr id="151" name="Straight Connector 150"/>
              <p:cNvCxnSpPr/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2" name="Straight Connector 151"/>
              <p:cNvCxnSpPr/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3" name="Straight Connector 152"/>
              <p:cNvCxnSpPr/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4" name="Straight Connector 153"/>
              <p:cNvCxnSpPr/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5" name="Straight Connector 154"/>
              <p:cNvCxnSpPr/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6" name="Shape 155"/>
              <p:cNvCxnSpPr>
                <a:endCxn id="167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7" name="Shape 156"/>
              <p:cNvCxnSpPr/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8" name="Shape 157"/>
              <p:cNvCxnSpPr/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9" name="Shape 75"/>
              <p:cNvCxnSpPr/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146" name="Straight Connector 145"/>
            <p:cNvCxnSpPr/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7433" name="Rectangle 171"/>
          <p:cNvSpPr>
            <a:spLocks noChangeArrowheads="1"/>
          </p:cNvSpPr>
          <p:nvPr/>
        </p:nvSpPr>
        <p:spPr bwMode="auto">
          <a:xfrm>
            <a:off x="3505200" y="14859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1</a:t>
            </a:r>
          </a:p>
        </p:txBody>
      </p:sp>
      <p:sp>
        <p:nvSpPr>
          <p:cNvPr id="17434" name="Rectangle 172"/>
          <p:cNvSpPr>
            <a:spLocks noChangeArrowheads="1"/>
          </p:cNvSpPr>
          <p:nvPr/>
        </p:nvSpPr>
        <p:spPr bwMode="auto">
          <a:xfrm>
            <a:off x="3543300" y="23241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1</a:t>
            </a:r>
          </a:p>
        </p:txBody>
      </p:sp>
      <p:sp>
        <p:nvSpPr>
          <p:cNvPr id="17435" name="Rectangle 173"/>
          <p:cNvSpPr>
            <a:spLocks noChangeArrowheads="1"/>
          </p:cNvSpPr>
          <p:nvPr/>
        </p:nvSpPr>
        <p:spPr bwMode="auto">
          <a:xfrm>
            <a:off x="3467100" y="32766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1</a:t>
            </a:r>
          </a:p>
        </p:txBody>
      </p:sp>
      <p:sp>
        <p:nvSpPr>
          <p:cNvPr id="17436" name="Rectangle 174"/>
          <p:cNvSpPr>
            <a:spLocks noChangeArrowheads="1"/>
          </p:cNvSpPr>
          <p:nvPr/>
        </p:nvSpPr>
        <p:spPr bwMode="auto">
          <a:xfrm>
            <a:off x="3505200" y="41529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1</a:t>
            </a:r>
          </a:p>
        </p:txBody>
      </p:sp>
      <p:sp>
        <p:nvSpPr>
          <p:cNvPr id="17437" name="Rectangle 34"/>
          <p:cNvSpPr>
            <a:spLocks noChangeArrowheads="1"/>
          </p:cNvSpPr>
          <p:nvPr/>
        </p:nvSpPr>
        <p:spPr bwMode="auto">
          <a:xfrm>
            <a:off x="3467100" y="5562600"/>
            <a:ext cx="495300" cy="266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26" name="Group 305"/>
          <p:cNvGrpSpPr/>
          <p:nvPr/>
        </p:nvGrpSpPr>
        <p:grpSpPr>
          <a:xfrm>
            <a:off x="3962400" y="5219700"/>
            <a:ext cx="3505200" cy="819160"/>
            <a:chOff x="3962400" y="1905000"/>
            <a:chExt cx="3505200" cy="819160"/>
          </a:xfrm>
          <a:solidFill>
            <a:srgbClr val="FFFF99"/>
          </a:solidFill>
        </p:grpSpPr>
        <p:grpSp>
          <p:nvGrpSpPr>
            <p:cNvPr id="27" name="Group 79"/>
            <p:cNvGrpSpPr/>
            <p:nvPr/>
          </p:nvGrpSpPr>
          <p:grpSpPr>
            <a:xfrm>
              <a:off x="3962400" y="1905000"/>
              <a:ext cx="3220232" cy="819160"/>
              <a:chOff x="3962400" y="1905000"/>
              <a:chExt cx="3220232" cy="819160"/>
            </a:xfrm>
            <a:grpFill/>
          </p:grpSpPr>
          <p:grpSp>
            <p:nvGrpSpPr>
              <p:cNvPr id="28" name="Group 54"/>
              <p:cNvGrpSpPr/>
              <p:nvPr/>
            </p:nvGrpSpPr>
            <p:grpSpPr>
              <a:xfrm>
                <a:off x="42672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328" name="TextBox 327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29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29" name="Group 55"/>
              <p:cNvGrpSpPr/>
              <p:nvPr/>
            </p:nvGrpSpPr>
            <p:grpSpPr>
              <a:xfrm>
                <a:off x="50673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326" name="TextBox 325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27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30" name="Group 58"/>
              <p:cNvGrpSpPr/>
              <p:nvPr/>
            </p:nvGrpSpPr>
            <p:grpSpPr>
              <a:xfrm>
                <a:off x="58674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324" name="TextBox 323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25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grpSp>
            <p:nvGrpSpPr>
              <p:cNvPr id="31" name="Group 61"/>
              <p:cNvGrpSpPr/>
              <p:nvPr/>
            </p:nvGrpSpPr>
            <p:grpSpPr>
              <a:xfrm>
                <a:off x="6667500" y="1905000"/>
                <a:ext cx="515132" cy="626701"/>
                <a:chOff x="1104900" y="3543300"/>
                <a:chExt cx="515132" cy="626701"/>
              </a:xfrm>
              <a:grpFill/>
            </p:grpSpPr>
            <p:sp>
              <p:nvSpPr>
                <p:cNvPr id="322" name="TextBox 321"/>
                <p:cNvSpPr txBox="1"/>
                <p:nvPr/>
              </p:nvSpPr>
              <p:spPr>
                <a:xfrm>
                  <a:off x="1104900" y="3543300"/>
                  <a:ext cx="515132" cy="626701"/>
                </a:xfrm>
                <a:prstGeom prst="rect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txBody>
                <a:bodyPr wrap="none" lIns="36000" tIns="36000" rIns="36000" bIns="36000">
                  <a:spAutoFit/>
                </a:bodyPr>
                <a:lstStyle/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D        Q</a:t>
                  </a:r>
                </a:p>
                <a:p>
                  <a:pPr>
                    <a:defRPr/>
                  </a:pPr>
                  <a:endParaRPr lang="en-CA" sz="600" i="1" dirty="0">
                    <a:latin typeface="Times New Roman" pitchFamily="18" charset="0"/>
                    <a:cs typeface="Times New Roman" pitchFamily="18" charset="0"/>
                  </a:endParaRPr>
                </a:p>
                <a:p>
                  <a:pPr>
                    <a:defRPr/>
                  </a:pPr>
                  <a:r>
                    <a:rPr lang="en-CA" sz="1000" i="1" dirty="0">
                      <a:latin typeface="Times New Roman" pitchFamily="18" charset="0"/>
                      <a:cs typeface="Times New Roman" pitchFamily="18" charset="0"/>
                    </a:rPr>
                    <a:t>  C</a:t>
                  </a:r>
                </a:p>
                <a:p>
                  <a:pPr>
                    <a:defRPr/>
                  </a:pPr>
                  <a:endParaRPr lang="en-CA" sz="1000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23" name="AutoShape 277"/>
                <p:cNvSpPr>
                  <a:spLocks noChangeArrowheads="1"/>
                </p:cNvSpPr>
                <p:nvPr/>
              </p:nvSpPr>
              <p:spPr bwMode="auto">
                <a:xfrm rot="5400000">
                  <a:off x="1085850" y="3867150"/>
                  <a:ext cx="114300" cy="76200"/>
                </a:xfrm>
                <a:prstGeom prst="triangle">
                  <a:avLst>
                    <a:gd name="adj" fmla="val 49991"/>
                  </a:avLst>
                </a:prstGeom>
                <a:grp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/>
                </a:p>
              </p:txBody>
            </p:sp>
          </p:grpSp>
          <p:cxnSp>
            <p:nvCxnSpPr>
              <p:cNvPr id="313" name="Straight Connector 312"/>
              <p:cNvCxnSpPr/>
              <p:nvPr/>
            </p:nvCxnSpPr>
            <p:spPr bwMode="auto">
              <a:xfrm>
                <a:off x="47625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4" name="Straight Connector 313"/>
              <p:cNvCxnSpPr/>
              <p:nvPr/>
            </p:nvCxnSpPr>
            <p:spPr bwMode="auto">
              <a:xfrm>
                <a:off x="55626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5" name="Straight Connector 314"/>
              <p:cNvCxnSpPr/>
              <p:nvPr/>
            </p:nvCxnSpPr>
            <p:spPr bwMode="auto">
              <a:xfrm>
                <a:off x="6362700" y="20193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6" name="Straight Connector 315"/>
              <p:cNvCxnSpPr/>
              <p:nvPr/>
            </p:nvCxnSpPr>
            <p:spPr bwMode="auto">
              <a:xfrm>
                <a:off x="3962400" y="2057400"/>
                <a:ext cx="3048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7" name="Straight Connector 316"/>
              <p:cNvCxnSpPr/>
              <p:nvPr/>
            </p:nvCxnSpPr>
            <p:spPr bwMode="auto">
              <a:xfrm>
                <a:off x="3962400" y="2705100"/>
                <a:ext cx="2552700" cy="0"/>
              </a:xfrm>
              <a:prstGeom prst="line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" name="Shape 317"/>
              <p:cNvCxnSpPr>
                <a:endCxn id="329" idx="3"/>
              </p:cNvCxnSpPr>
              <p:nvPr/>
            </p:nvCxnSpPr>
            <p:spPr bwMode="auto">
              <a:xfrm rot="5400000" flipH="1" flipV="1">
                <a:off x="3971920" y="240982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" name="Shape 318"/>
              <p:cNvCxnSpPr/>
              <p:nvPr/>
            </p:nvCxnSpPr>
            <p:spPr bwMode="auto">
              <a:xfrm rot="5400000" flipH="1" flipV="1">
                <a:off x="4772020" y="242888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0" name="Shape 319"/>
              <p:cNvCxnSpPr/>
              <p:nvPr/>
            </p:nvCxnSpPr>
            <p:spPr bwMode="auto">
              <a:xfrm rot="5400000" flipH="1" flipV="1">
                <a:off x="5572120" y="2428880"/>
                <a:ext cx="438160" cy="152400"/>
              </a:xfrm>
              <a:prstGeom prst="bentConnector2">
                <a:avLst/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1" name="Shape 75"/>
              <p:cNvCxnSpPr/>
              <p:nvPr/>
            </p:nvCxnSpPr>
            <p:spPr bwMode="auto">
              <a:xfrm rot="5400000" flipH="1" flipV="1">
                <a:off x="6381750" y="2419350"/>
                <a:ext cx="419100" cy="152400"/>
              </a:xfrm>
              <a:prstGeom prst="bentConnector3">
                <a:avLst>
                  <a:gd name="adj1" fmla="val 102273"/>
                </a:avLst>
              </a:prstGeom>
              <a:grpFill/>
              <a:ln w="952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308" name="Straight Connector 307"/>
            <p:cNvCxnSpPr/>
            <p:nvPr/>
          </p:nvCxnSpPr>
          <p:spPr bwMode="auto">
            <a:xfrm>
              <a:off x="7162800" y="2019300"/>
              <a:ext cx="304800" cy="0"/>
            </a:xfrm>
            <a:prstGeom prst="lin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7439" name="Rectangle 329"/>
          <p:cNvSpPr>
            <a:spLocks noChangeArrowheads="1"/>
          </p:cNvSpPr>
          <p:nvPr/>
        </p:nvSpPr>
        <p:spPr bwMode="auto">
          <a:xfrm>
            <a:off x="3505200" y="5143500"/>
            <a:ext cx="762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100">
                <a:latin typeface="Times New Roman" pitchFamily="18" charset="0"/>
                <a:cs typeface="Times New Roman" pitchFamily="18" charset="0"/>
              </a:rPr>
              <a:t>Serial Input = 1</a:t>
            </a:r>
          </a:p>
        </p:txBody>
      </p:sp>
      <p:cxnSp>
        <p:nvCxnSpPr>
          <p:cNvPr id="17440" name="Straight Arrow Connector 7"/>
          <p:cNvCxnSpPr>
            <a:cxnSpLocks noChangeShapeType="1"/>
          </p:cNvCxnSpPr>
          <p:nvPr/>
        </p:nvCxnSpPr>
        <p:spPr bwMode="auto">
          <a:xfrm rot="5400000">
            <a:off x="858044" y="3752056"/>
            <a:ext cx="52197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1" name="Straight Arrow Connector 7"/>
          <p:cNvCxnSpPr>
            <a:cxnSpLocks noChangeShapeType="1"/>
          </p:cNvCxnSpPr>
          <p:nvPr/>
        </p:nvCxnSpPr>
        <p:spPr bwMode="auto">
          <a:xfrm rot="5400000">
            <a:off x="1924844" y="3752056"/>
            <a:ext cx="52197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2" name="Straight Arrow Connector 7"/>
          <p:cNvCxnSpPr>
            <a:cxnSpLocks noChangeShapeType="1"/>
          </p:cNvCxnSpPr>
          <p:nvPr/>
        </p:nvCxnSpPr>
        <p:spPr bwMode="auto">
          <a:xfrm rot="5400000">
            <a:off x="2686844" y="3713956"/>
            <a:ext cx="52197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3" name="Straight Arrow Connector 7"/>
          <p:cNvCxnSpPr>
            <a:cxnSpLocks noChangeShapeType="1"/>
          </p:cNvCxnSpPr>
          <p:nvPr/>
        </p:nvCxnSpPr>
        <p:spPr bwMode="auto">
          <a:xfrm rot="5400000">
            <a:off x="4287044" y="3790156"/>
            <a:ext cx="52197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4" name="Straight Arrow Connector 7"/>
          <p:cNvCxnSpPr>
            <a:cxnSpLocks noChangeShapeType="1"/>
          </p:cNvCxnSpPr>
          <p:nvPr/>
        </p:nvCxnSpPr>
        <p:spPr bwMode="auto">
          <a:xfrm rot="5400000">
            <a:off x="3525044" y="3675856"/>
            <a:ext cx="52197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45" name="TextBox 41"/>
          <p:cNvSpPr txBox="1">
            <a:spLocks noChangeArrowheads="1"/>
          </p:cNvSpPr>
          <p:nvPr/>
        </p:nvSpPr>
        <p:spPr bwMode="auto">
          <a:xfrm>
            <a:off x="387350" y="1322388"/>
            <a:ext cx="22733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Serial Input = 1</a:t>
            </a:r>
          </a:p>
          <a:p>
            <a:pPr eaLnBrk="1" hangingPunct="1"/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Initial State:  0000</a:t>
            </a: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/>
              <a:t>t</a:t>
            </a:r>
            <a:r>
              <a:rPr lang="en-CA" altLang="en-US" sz="2000" baseline="-25000"/>
              <a:t>1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: 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=1000</a:t>
            </a: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/>
              <a:t>t</a:t>
            </a:r>
            <a:r>
              <a:rPr lang="en-CA" altLang="en-US" sz="2000" baseline="-25000"/>
              <a:t>2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: 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=1100</a:t>
            </a: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CA" altLang="en-US" sz="20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CA" altLang="en-US" sz="2000"/>
              <a:t>t</a:t>
            </a:r>
            <a:r>
              <a:rPr lang="en-CA" altLang="en-US" sz="2000" baseline="-25000"/>
              <a:t>3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: 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=1110</a:t>
            </a:r>
          </a:p>
          <a:p>
            <a:pPr eaLnBrk="1" hangingPunct="1"/>
            <a:endParaRPr lang="en-CA" altLang="en-US" sz="2000"/>
          </a:p>
          <a:p>
            <a:pPr eaLnBrk="1" hangingPunct="1"/>
            <a:endParaRPr lang="en-CA" altLang="en-US" sz="2000"/>
          </a:p>
          <a:p>
            <a:pPr eaLnBrk="1" hangingPunct="1"/>
            <a:r>
              <a:rPr lang="en-CA" altLang="en-US" sz="2000"/>
              <a:t>t</a:t>
            </a:r>
            <a:r>
              <a:rPr lang="en-CA" altLang="en-US" sz="2000" baseline="-25000"/>
              <a:t>4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: 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=1111</a:t>
            </a:r>
          </a:p>
        </p:txBody>
      </p:sp>
      <p:sp>
        <p:nvSpPr>
          <p:cNvPr id="17446" name="TextBox 168"/>
          <p:cNvSpPr txBox="1">
            <a:spLocks noChangeArrowheads="1"/>
          </p:cNvSpPr>
          <p:nvPr/>
        </p:nvSpPr>
        <p:spPr bwMode="auto">
          <a:xfrm rot="5400000">
            <a:off x="1068387" y="3390901"/>
            <a:ext cx="41116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/>
              <a:t>0	t</a:t>
            </a:r>
            <a:r>
              <a:rPr lang="en-CA" altLang="en-US" sz="1800" baseline="-25000"/>
              <a:t>1</a:t>
            </a:r>
            <a:r>
              <a:rPr lang="en-CA" altLang="en-US" sz="1800"/>
              <a:t> 	t</a:t>
            </a:r>
            <a:r>
              <a:rPr lang="en-CA" altLang="en-US" sz="1800" baseline="-25000"/>
              <a:t>2</a:t>
            </a:r>
            <a:r>
              <a:rPr lang="en-CA" altLang="en-US" sz="1800"/>
              <a:t>	t</a:t>
            </a:r>
            <a:r>
              <a:rPr lang="en-CA" altLang="en-US" sz="1800" baseline="-25000"/>
              <a:t>3</a:t>
            </a:r>
            <a:r>
              <a:rPr lang="en-CA" altLang="en-US" sz="1800"/>
              <a:t> 	t</a:t>
            </a:r>
            <a:r>
              <a:rPr lang="en-CA" altLang="en-US" sz="1800" baseline="-25000"/>
              <a:t>4</a:t>
            </a:r>
            <a:endParaRPr lang="en-CA" altLang="en-US" sz="1800"/>
          </a:p>
          <a:p>
            <a:pPr eaLnBrk="1" hangingPunct="1"/>
            <a:endParaRPr lang="en-CA" altLang="en-US" sz="1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C11277-3D48-4444-BECA-A8CC9AE4B9E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15990"/>
            <a:ext cx="78486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18"/>
          <p:cNvSpPr>
            <a:spLocks noChangeArrowheads="1"/>
          </p:cNvSpPr>
          <p:nvPr/>
        </p:nvSpPr>
        <p:spPr bwMode="auto">
          <a:xfrm>
            <a:off x="1000335" y="932675"/>
            <a:ext cx="7649890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en-US" sz="2800" b="1" dirty="0">
                <a:solidFill>
                  <a:srgbClr val="A50021"/>
                </a:solidFill>
                <a:latin typeface="Times New Roman" pitchFamily="18" charset="0"/>
              </a:rPr>
              <a:t>Transfert en série du registre X vers le registre Y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90890" y="2413337"/>
            <a:ext cx="64593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1	</a:t>
            </a:r>
            <a:r>
              <a:rPr lang="ro-RO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0	</a:t>
            </a:r>
            <a:r>
              <a:rPr lang="ro-RO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1	</a:t>
            </a:r>
            <a:r>
              <a:rPr lang="ro-RO" dirty="0">
                <a:solidFill>
                  <a:srgbClr val="FF0000"/>
                </a:solidFill>
              </a:rPr>
              <a:t>   </a:t>
            </a:r>
            <a:r>
              <a:rPr lang="en-US" dirty="0">
                <a:solidFill>
                  <a:srgbClr val="FF0000"/>
                </a:solidFill>
              </a:rPr>
              <a:t>0	</a:t>
            </a:r>
            <a:r>
              <a:rPr lang="ro-RO" dirty="0">
                <a:solidFill>
                  <a:srgbClr val="FF0000"/>
                </a:solidFill>
              </a:rPr>
              <a:t>    </a:t>
            </a:r>
            <a:r>
              <a:rPr lang="en-US" dirty="0">
                <a:solidFill>
                  <a:srgbClr val="FF0000"/>
                </a:solidFill>
              </a:rPr>
              <a:t>0	</a:t>
            </a:r>
            <a:r>
              <a:rPr lang="ro-RO" dirty="0">
                <a:solidFill>
                  <a:srgbClr val="FF0000"/>
                </a:solidFill>
              </a:rPr>
              <a:t>    </a:t>
            </a:r>
            <a:r>
              <a:rPr lang="en-US" dirty="0">
                <a:solidFill>
                  <a:srgbClr val="FF0000"/>
                </a:solidFill>
              </a:rPr>
              <a:t>0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186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5805124" y="0"/>
            <a:ext cx="3338876" cy="38437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TDI</a:t>
            </a:r>
            <a:endParaRPr kumimoji="0" lang="en-CA" sz="1800" b="1" i="0" u="none" strike="noStrike" cap="none" normalizeH="0" baseline="0" dirty="0">
              <a:ln>
                <a:noFill/>
              </a:ln>
              <a:solidFill>
                <a:schemeClr val="bg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70137"/>
              </p:ext>
            </p:extLst>
          </p:nvPr>
        </p:nvGraphicFramePr>
        <p:xfrm>
          <a:off x="6366464" y="164574"/>
          <a:ext cx="2831165" cy="6691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34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582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94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2578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1113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5123">
                <a:tc>
                  <a:txBody>
                    <a:bodyPr/>
                    <a:lstStyle/>
                    <a:p>
                      <a:pPr algn="l"/>
                      <a:endParaRPr lang="en-CA" sz="100" baseline="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00" baseline="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00" baseline="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f(0,0,0)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800" baseline="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0</a:t>
                      </a:r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f(0,0,1</a:t>
                      </a:r>
                      <a:r>
                        <a:rPr lang="ro-RO" sz="1400" baseline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1</a:t>
                      </a:r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f(0,1,0)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2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f(0,1,1)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o-RO" sz="1600" b="1" baseline="0" dirty="0"/>
                        <a:t>M</a:t>
                      </a:r>
                      <a:endParaRPr lang="en-CA" sz="1600" b="1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3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6831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f(1,0,0</a:t>
                      </a:r>
                      <a:r>
                        <a:rPr lang="ro-RO" sz="1400" baseline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o-RO" sz="1600" b="1" baseline="0" dirty="0"/>
                        <a:t>U</a:t>
                      </a:r>
                      <a:endParaRPr lang="en-CA" sz="1600" b="1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1" baseline="0" dirty="0"/>
                        <a:t> </a:t>
                      </a: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f(A,B,C)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4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f(1,0,1</a:t>
                      </a:r>
                      <a:r>
                        <a:rPr lang="ro-RO" sz="1400" baseline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o-RO" sz="1600" b="1" baseline="0" dirty="0"/>
                        <a:t>X</a:t>
                      </a:r>
                      <a:endParaRPr lang="en-CA" sz="1600" b="1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5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f(1,1,0)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6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331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1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CA" sz="1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>
                          <a:solidFill>
                            <a:schemeClr val="tx1"/>
                          </a:solidFill>
                          <a:effectLst/>
                        </a:rPr>
                        <a:t>f(1,1,1)</a:t>
                      </a:r>
                      <a:endParaRPr lang="en-CA" sz="14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256389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100" baseline="0" dirty="0"/>
                        <a:t>7</a:t>
                      </a:r>
                      <a:endParaRPr lang="en-CA" sz="11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226226">
                <a:tc>
                  <a:txBody>
                    <a:bodyPr/>
                    <a:lstStyle/>
                    <a:p>
                      <a:pPr algn="l"/>
                      <a:endParaRPr lang="en-CA" sz="1100" baseline="0" dirty="0"/>
                    </a:p>
                  </a:txBody>
                  <a:tcPr marL="3600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11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baseline="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900" baseline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400" baseline="0" dirty="0"/>
                    </a:p>
                  </a:txBody>
                  <a:tcPr marL="0" marR="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</a:tbl>
          </a:graphicData>
        </a:graphic>
      </p:graphicFrame>
      <p:grpSp>
        <p:nvGrpSpPr>
          <p:cNvPr id="47" name="Group 46"/>
          <p:cNvGrpSpPr/>
          <p:nvPr/>
        </p:nvGrpSpPr>
        <p:grpSpPr>
          <a:xfrm>
            <a:off x="5464975" y="365860"/>
            <a:ext cx="872127" cy="6264696"/>
            <a:chOff x="5468170" y="294201"/>
            <a:chExt cx="872127" cy="6264696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6116242" y="294201"/>
              <a:ext cx="21602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/>
            <p:cNvGrpSpPr/>
            <p:nvPr/>
          </p:nvGrpSpPr>
          <p:grpSpPr>
            <a:xfrm>
              <a:off x="5468170" y="294201"/>
              <a:ext cx="872127" cy="6264696"/>
              <a:chOff x="5468170" y="294201"/>
              <a:chExt cx="872127" cy="6264696"/>
            </a:xfrm>
          </p:grpSpPr>
          <p:cxnSp>
            <p:nvCxnSpPr>
              <p:cNvPr id="8" name="Straight Arrow Connector 7"/>
              <p:cNvCxnSpPr/>
              <p:nvPr/>
            </p:nvCxnSpPr>
            <p:spPr>
              <a:xfrm flipH="1">
                <a:off x="5468170" y="6558897"/>
                <a:ext cx="864096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/>
              <p:cNvCxnSpPr/>
              <p:nvPr/>
            </p:nvCxnSpPr>
            <p:spPr>
              <a:xfrm>
                <a:off x="6116242" y="1158297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/>
              <p:cNvCxnSpPr/>
              <p:nvPr/>
            </p:nvCxnSpPr>
            <p:spPr>
              <a:xfrm>
                <a:off x="6116242" y="1950385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>
                <a:off x="6124273" y="2814481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>
                <a:off x="6116242" y="3606569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/>
              <p:cNvCxnSpPr/>
              <p:nvPr/>
            </p:nvCxnSpPr>
            <p:spPr>
              <a:xfrm>
                <a:off x="6124273" y="4470665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>
                <a:off x="6124273" y="5334761"/>
                <a:ext cx="21602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>
                <a:off x="5551650" y="6126849"/>
                <a:ext cx="786931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 flipH="1" flipV="1">
                <a:off x="6116242" y="294201"/>
                <a:ext cx="6315" cy="583264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3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1354340"/>
              </p:ext>
            </p:extLst>
          </p:nvPr>
        </p:nvGraphicFramePr>
        <p:xfrm>
          <a:off x="270640" y="2135415"/>
          <a:ext cx="5491915" cy="45231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36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04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6012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0724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853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44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456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84491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80650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3163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f(A,B,C)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Memory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ABC 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f(0,0,0)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f(0,0,0)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|  |  |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lToB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solidFill>
                            <a:schemeClr val="tx1"/>
                          </a:solidFill>
                          <a:effectLst/>
                        </a:rPr>
                        <a:t>f(0,0,1)</a:t>
                      </a:r>
                      <a:endParaRPr lang="en-C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f(0,0,1)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solidFill>
                            <a:schemeClr val="tx1"/>
                          </a:solidFill>
                          <a:effectLst/>
                        </a:rPr>
                        <a:t>f(0,1,0)</a:t>
                      </a:r>
                      <a:endParaRPr lang="en-C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f(0,1,0)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o-RO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     M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f(0,1,1)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f(0,1,1)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3      </a:t>
                      </a: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f(A,B,C)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f(1,0,0)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f(1,0,0)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4      </a:t>
                      </a:r>
                      <a:r>
                        <a:rPr lang="en-CA" sz="1800" b="1" dirty="0">
                          <a:solidFill>
                            <a:schemeClr val="tx1"/>
                          </a:solidFill>
                          <a:effectLst/>
                        </a:rPr>
                        <a:t>X</a:t>
                      </a:r>
                      <a:endParaRPr lang="en-CA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f(1,0,1)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f(1,0,1)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f(1,1,0)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f(1,1,0)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58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f(1,1,1)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f(1,1,1)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= M</a:t>
                      </a:r>
                      <a:r>
                        <a:rPr lang="en-CA" sz="1800" baseline="-250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CA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mpd="sng">
                      <a:noFill/>
                    </a:lnB>
                    <a:lnBlToT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16359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CA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122" marR="51122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6" name="Title 1"/>
          <p:cNvSpPr>
            <a:spLocks noGrp="1"/>
          </p:cNvSpPr>
          <p:nvPr>
            <p:ph type="title"/>
          </p:nvPr>
        </p:nvSpPr>
        <p:spPr>
          <a:xfrm>
            <a:off x="332849" y="588483"/>
            <a:ext cx="5367495" cy="1197379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o-RO" sz="4000" dirty="0"/>
              <a:t>FPGA Programmable </a:t>
            </a:r>
            <a:r>
              <a:rPr lang="ro-RO" sz="4000" b="1" dirty="0"/>
              <a:t>Logic Element (LE)</a:t>
            </a:r>
            <a:endParaRPr lang="en-CA" sz="4000" b="1" dirty="0"/>
          </a:p>
        </p:txBody>
      </p:sp>
      <p:sp>
        <p:nvSpPr>
          <p:cNvPr id="37" name="Rectangle 36"/>
          <p:cNvSpPr/>
          <p:nvPr/>
        </p:nvSpPr>
        <p:spPr>
          <a:xfrm>
            <a:off x="260750" y="1756232"/>
            <a:ext cx="1682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>
                <a:solidFill>
                  <a:srgbClr val="A5002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Truth Table </a:t>
            </a:r>
            <a:endParaRPr lang="en-CA" b="1" dirty="0">
              <a:solidFill>
                <a:srgbClr val="A50021"/>
              </a:solidFill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 bwMode="auto">
          <a:xfrm>
            <a:off x="2026345" y="1757275"/>
            <a:ext cx="3859761" cy="42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o-RO" sz="2400" b="1" kern="0" dirty="0">
                <a:latin typeface="Arial Narrow" panose="020B0606020202030204" pitchFamily="34" charset="0"/>
              </a:rPr>
              <a:t>Programmable Logic Element</a:t>
            </a:r>
            <a:endParaRPr lang="en-CA" sz="2400" b="1" kern="0" dirty="0">
              <a:latin typeface="Arial Narrow" panose="020B0606020202030204" pitchFamily="34" charset="0"/>
            </a:endParaRPr>
          </a:p>
        </p:txBody>
      </p:sp>
      <p:sp>
        <p:nvSpPr>
          <p:cNvPr id="40" name="Freeform 14"/>
          <p:cNvSpPr>
            <a:spLocks/>
          </p:cNvSpPr>
          <p:nvPr/>
        </p:nvSpPr>
        <p:spPr bwMode="auto">
          <a:xfrm>
            <a:off x="5506229" y="4273910"/>
            <a:ext cx="363538" cy="292100"/>
          </a:xfrm>
          <a:custGeom>
            <a:avLst/>
            <a:gdLst>
              <a:gd name="T0" fmla="*/ 0 w 229"/>
              <a:gd name="T1" fmla="*/ 0 h 184"/>
              <a:gd name="T2" fmla="*/ 11 w 229"/>
              <a:gd name="T3" fmla="*/ 30 h 184"/>
              <a:gd name="T4" fmla="*/ 17 w 229"/>
              <a:gd name="T5" fmla="*/ 60 h 184"/>
              <a:gd name="T6" fmla="*/ 19 w 229"/>
              <a:gd name="T7" fmla="*/ 92 h 184"/>
              <a:gd name="T8" fmla="*/ 17 w 229"/>
              <a:gd name="T9" fmla="*/ 124 h 184"/>
              <a:gd name="T10" fmla="*/ 11 w 229"/>
              <a:gd name="T11" fmla="*/ 154 h 184"/>
              <a:gd name="T12" fmla="*/ 0 w 229"/>
              <a:gd name="T13" fmla="*/ 184 h 184"/>
              <a:gd name="T14" fmla="*/ 100 w 229"/>
              <a:gd name="T15" fmla="*/ 184 h 184"/>
              <a:gd name="T16" fmla="*/ 127 w 229"/>
              <a:gd name="T17" fmla="*/ 177 h 184"/>
              <a:gd name="T18" fmla="*/ 151 w 229"/>
              <a:gd name="T19" fmla="*/ 166 h 184"/>
              <a:gd name="T20" fmla="*/ 176 w 229"/>
              <a:gd name="T21" fmla="*/ 153 h 184"/>
              <a:gd name="T22" fmla="*/ 197 w 229"/>
              <a:gd name="T23" fmla="*/ 136 h 184"/>
              <a:gd name="T24" fmla="*/ 215 w 229"/>
              <a:gd name="T25" fmla="*/ 115 h 184"/>
              <a:gd name="T26" fmla="*/ 229 w 229"/>
              <a:gd name="T27" fmla="*/ 92 h 184"/>
              <a:gd name="T28" fmla="*/ 215 w 229"/>
              <a:gd name="T29" fmla="*/ 69 h 184"/>
              <a:gd name="T30" fmla="*/ 197 w 229"/>
              <a:gd name="T31" fmla="*/ 49 h 184"/>
              <a:gd name="T32" fmla="*/ 176 w 229"/>
              <a:gd name="T33" fmla="*/ 31 h 184"/>
              <a:gd name="T34" fmla="*/ 151 w 229"/>
              <a:gd name="T35" fmla="*/ 17 h 184"/>
              <a:gd name="T36" fmla="*/ 127 w 229"/>
              <a:gd name="T37" fmla="*/ 6 h 184"/>
              <a:gd name="T38" fmla="*/ 100 w 229"/>
              <a:gd name="T39" fmla="*/ 0 h 184"/>
              <a:gd name="T40" fmla="*/ 0 w 229"/>
              <a:gd name="T41" fmla="*/ 0 h 18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29"/>
              <a:gd name="T64" fmla="*/ 0 h 184"/>
              <a:gd name="T65" fmla="*/ 229 w 229"/>
              <a:gd name="T66" fmla="*/ 184 h 18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29" h="184">
                <a:moveTo>
                  <a:pt x="0" y="0"/>
                </a:moveTo>
                <a:lnTo>
                  <a:pt x="11" y="30"/>
                </a:lnTo>
                <a:lnTo>
                  <a:pt x="17" y="60"/>
                </a:lnTo>
                <a:lnTo>
                  <a:pt x="19" y="92"/>
                </a:lnTo>
                <a:lnTo>
                  <a:pt x="17" y="124"/>
                </a:lnTo>
                <a:lnTo>
                  <a:pt x="11" y="154"/>
                </a:lnTo>
                <a:lnTo>
                  <a:pt x="0" y="184"/>
                </a:lnTo>
                <a:lnTo>
                  <a:pt x="100" y="184"/>
                </a:lnTo>
                <a:lnTo>
                  <a:pt x="127" y="177"/>
                </a:lnTo>
                <a:lnTo>
                  <a:pt x="151" y="166"/>
                </a:lnTo>
                <a:lnTo>
                  <a:pt x="176" y="153"/>
                </a:lnTo>
                <a:lnTo>
                  <a:pt x="197" y="136"/>
                </a:lnTo>
                <a:lnTo>
                  <a:pt x="215" y="115"/>
                </a:lnTo>
                <a:lnTo>
                  <a:pt x="229" y="92"/>
                </a:lnTo>
                <a:lnTo>
                  <a:pt x="215" y="69"/>
                </a:lnTo>
                <a:lnTo>
                  <a:pt x="197" y="49"/>
                </a:lnTo>
                <a:lnTo>
                  <a:pt x="176" y="31"/>
                </a:lnTo>
                <a:lnTo>
                  <a:pt x="151" y="17"/>
                </a:lnTo>
                <a:lnTo>
                  <a:pt x="127" y="6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285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1" name="Line 15"/>
          <p:cNvSpPr>
            <a:spLocks noChangeShapeType="1"/>
          </p:cNvSpPr>
          <p:nvPr/>
        </p:nvSpPr>
        <p:spPr bwMode="auto">
          <a:xfrm flipH="1">
            <a:off x="5869767" y="4419960"/>
            <a:ext cx="182563" cy="1588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2" name="Freeform 18"/>
          <p:cNvSpPr>
            <a:spLocks/>
          </p:cNvSpPr>
          <p:nvPr/>
        </p:nvSpPr>
        <p:spPr bwMode="auto">
          <a:xfrm>
            <a:off x="5449079" y="4273910"/>
            <a:ext cx="28575" cy="292100"/>
          </a:xfrm>
          <a:custGeom>
            <a:avLst/>
            <a:gdLst>
              <a:gd name="T0" fmla="*/ 0 w 18"/>
              <a:gd name="T1" fmla="*/ 0 h 184"/>
              <a:gd name="T2" fmla="*/ 11 w 18"/>
              <a:gd name="T3" fmla="*/ 30 h 184"/>
              <a:gd name="T4" fmla="*/ 17 w 18"/>
              <a:gd name="T5" fmla="*/ 60 h 184"/>
              <a:gd name="T6" fmla="*/ 18 w 18"/>
              <a:gd name="T7" fmla="*/ 92 h 184"/>
              <a:gd name="T8" fmla="*/ 17 w 18"/>
              <a:gd name="T9" fmla="*/ 124 h 184"/>
              <a:gd name="T10" fmla="*/ 11 w 18"/>
              <a:gd name="T11" fmla="*/ 154 h 184"/>
              <a:gd name="T12" fmla="*/ 0 w 18"/>
              <a:gd name="T13" fmla="*/ 184 h 18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8"/>
              <a:gd name="T22" fmla="*/ 0 h 184"/>
              <a:gd name="T23" fmla="*/ 18 w 18"/>
              <a:gd name="T24" fmla="*/ 184 h 18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8" h="184">
                <a:moveTo>
                  <a:pt x="0" y="0"/>
                </a:moveTo>
                <a:lnTo>
                  <a:pt x="11" y="30"/>
                </a:lnTo>
                <a:lnTo>
                  <a:pt x="17" y="60"/>
                </a:lnTo>
                <a:lnTo>
                  <a:pt x="18" y="92"/>
                </a:lnTo>
                <a:lnTo>
                  <a:pt x="17" y="124"/>
                </a:lnTo>
                <a:lnTo>
                  <a:pt x="11" y="154"/>
                </a:lnTo>
                <a:lnTo>
                  <a:pt x="0" y="184"/>
                </a:lnTo>
              </a:path>
            </a:pathLst>
          </a:custGeom>
          <a:noFill/>
          <a:ln w="285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6" name="Title 1"/>
          <p:cNvSpPr txBox="1">
            <a:spLocks/>
          </p:cNvSpPr>
          <p:nvPr/>
        </p:nvSpPr>
        <p:spPr bwMode="auto">
          <a:xfrm rot="16200000">
            <a:off x="4608616" y="3293660"/>
            <a:ext cx="1458444" cy="42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AC29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o-RO" sz="1600" b="1" kern="0" dirty="0">
                <a:latin typeface="Arial Narrow" panose="020B0606020202030204" pitchFamily="34" charset="0"/>
              </a:rPr>
              <a:t>„Programmable Inverter”</a:t>
            </a:r>
            <a:endParaRPr lang="en-CA" sz="1600" b="1" kern="0" dirty="0">
              <a:latin typeface="Arial Narrow" panose="020B0606020202030204" pitchFamily="34" charset="0"/>
            </a:endParaRPr>
          </a:p>
        </p:txBody>
      </p:sp>
      <p:cxnSp>
        <p:nvCxnSpPr>
          <p:cNvPr id="49" name="Straight Connector 48"/>
          <p:cNvCxnSpPr>
            <a:stCxn id="42" idx="4"/>
          </p:cNvCxnSpPr>
          <p:nvPr/>
        </p:nvCxnSpPr>
        <p:spPr bwMode="auto">
          <a:xfrm flipH="1" flipV="1">
            <a:off x="5263290" y="4470665"/>
            <a:ext cx="212777" cy="9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sp>
        <p:nvSpPr>
          <p:cNvPr id="50" name="Rectangle 49"/>
          <p:cNvSpPr/>
          <p:nvPr/>
        </p:nvSpPr>
        <p:spPr bwMode="auto">
          <a:xfrm>
            <a:off x="5561706" y="6298760"/>
            <a:ext cx="606477" cy="293623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TDO</a:t>
            </a:r>
            <a:endParaRPr kumimoji="0" lang="en-CA" sz="1800" b="1" i="0" u="none" strike="noStrike" cap="none" normalizeH="0" baseline="0" dirty="0">
              <a:ln>
                <a:noFill/>
              </a:ln>
              <a:solidFill>
                <a:schemeClr val="bg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973243" y="5799196"/>
            <a:ext cx="1176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b="1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Clk</a:t>
            </a:r>
            <a:r>
              <a:rPr lang="en-CA" sz="20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o-RO" sz="20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·</a:t>
            </a:r>
            <a:r>
              <a:rPr lang="en-CA" sz="20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o-RO" sz="2000" b="1" u="sng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Prog</a:t>
            </a:r>
            <a:endParaRPr lang="en-CA" sz="2000" b="1" u="sng" dirty="0">
              <a:solidFill>
                <a:schemeClr val="bg2">
                  <a:lumMod val="60000"/>
                  <a:lumOff val="4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747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85" y="520664"/>
            <a:ext cx="8229600" cy="936335"/>
          </a:xfrm>
        </p:spPr>
        <p:txBody>
          <a:bodyPr/>
          <a:lstStyle/>
          <a:p>
            <a:pPr algn="ctr"/>
            <a:r>
              <a:rPr lang="ro-RO" sz="3600" dirty="0" smtClean="0"/>
              <a:t>FPGA</a:t>
            </a:r>
            <a:r>
              <a:rPr lang="fr-CA" sz="3600" dirty="0"/>
              <a:t> (</a:t>
            </a:r>
            <a:r>
              <a:rPr lang="fr-CA" sz="3600" dirty="0" err="1"/>
              <a:t>field</a:t>
            </a:r>
            <a:r>
              <a:rPr lang="fr-CA" sz="3600" dirty="0"/>
              <a:t>-programmable </a:t>
            </a:r>
            <a:r>
              <a:rPr lang="fr-CA" sz="3600" dirty="0" err="1"/>
              <a:t>gate</a:t>
            </a:r>
            <a:r>
              <a:rPr lang="fr-CA" sz="3600" dirty="0"/>
              <a:t> </a:t>
            </a:r>
            <a:r>
              <a:rPr lang="fr-CA" sz="3600" dirty="0" err="1"/>
              <a:t>array</a:t>
            </a:r>
            <a:r>
              <a:rPr lang="fr-CA" sz="3600" dirty="0"/>
              <a:t>)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0413772-3BDD-4C6B-AA00-17B33312DA2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309045" y="1456999"/>
            <a:ext cx="8295479" cy="5311072"/>
            <a:chOff x="825118" y="404664"/>
            <a:chExt cx="7077136" cy="5673683"/>
          </a:xfrm>
        </p:grpSpPr>
        <p:sp>
          <p:nvSpPr>
            <p:cNvPr id="6" name="Rectangle 5"/>
            <p:cNvSpPr/>
            <p:nvPr/>
          </p:nvSpPr>
          <p:spPr>
            <a:xfrm>
              <a:off x="1196916" y="2619319"/>
              <a:ext cx="632741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205510" y="3679183"/>
              <a:ext cx="632741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5510" y="4779639"/>
              <a:ext cx="632741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9" name="Rectangle 8"/>
            <p:cNvSpPr/>
            <p:nvPr/>
          </p:nvSpPr>
          <p:spPr>
            <a:xfrm rot="16200000">
              <a:off x="2597116" y="3113990"/>
              <a:ext cx="4935282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822541" y="40466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11" name="Rectangle 10"/>
            <p:cNvSpPr/>
            <p:nvPr/>
          </p:nvSpPr>
          <p:spPr>
            <a:xfrm rot="16200000">
              <a:off x="4020969" y="3113991"/>
              <a:ext cx="4935282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238125" y="40466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13" name="Rectangle 12"/>
            <p:cNvSpPr/>
            <p:nvPr/>
          </p:nvSpPr>
          <p:spPr>
            <a:xfrm rot="16200000">
              <a:off x="-283205" y="3113991"/>
              <a:ext cx="4935282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4" name="Rectangle 13"/>
            <p:cNvSpPr/>
            <p:nvPr/>
          </p:nvSpPr>
          <p:spPr>
            <a:xfrm rot="16200000">
              <a:off x="1170566" y="3133361"/>
              <a:ext cx="4935282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96916" y="1462698"/>
              <a:ext cx="632741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131840" y="126858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Memory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012160" y="1268488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Multiplier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91680" y="126858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690165" y="236733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31840" y="236733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Memory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025215" y="2366135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Multiplier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72000" y="126858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570485" y="236733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138595" y="342890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Memory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018915" y="3428808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Multiplier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698435" y="342890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96920" y="452765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138595" y="452765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Memory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031970" y="4526455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>
                  <a:latin typeface="Arial Narrow" panose="020B0606020202030204" pitchFamily="34" charset="0"/>
                </a:rPr>
                <a:t>Multiplier</a:t>
              </a:r>
              <a:endParaRPr lang="en-CA" dirty="0">
                <a:latin typeface="Arial Narrow" panose="020B060602020203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578755" y="3428904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77240" y="4527651"/>
              <a:ext cx="972000" cy="7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LE</a:t>
              </a:r>
              <a:endParaRPr lang="en-CA" dirty="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322880" y="940280"/>
              <a:ext cx="604867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318031" y="2060848"/>
              <a:ext cx="604867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4" name="Rectangle 33"/>
            <p:cNvSpPr/>
            <p:nvPr/>
          </p:nvSpPr>
          <p:spPr>
            <a:xfrm rot="16200000">
              <a:off x="-897581" y="3157603"/>
              <a:ext cx="4647252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5" name="Rectangle 34"/>
            <p:cNvSpPr/>
            <p:nvPr/>
          </p:nvSpPr>
          <p:spPr>
            <a:xfrm rot="16200000">
              <a:off x="565875" y="3167287"/>
              <a:ext cx="4627880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6" name="Rectangle 35"/>
            <p:cNvSpPr/>
            <p:nvPr/>
          </p:nvSpPr>
          <p:spPr>
            <a:xfrm rot="16200000">
              <a:off x="2085257" y="3224117"/>
              <a:ext cx="4514224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7" name="Rectangle 36"/>
            <p:cNvSpPr/>
            <p:nvPr/>
          </p:nvSpPr>
          <p:spPr>
            <a:xfrm rot="16200000">
              <a:off x="3546482" y="3233802"/>
              <a:ext cx="4494851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4934212" y="3156748"/>
              <a:ext cx="4648959" cy="2160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933951" y="40466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375626" y="40466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1" name="TextBox 40"/>
            <p:cNvSpPr txBox="1"/>
            <p:nvPr/>
          </p:nvSpPr>
          <p:spPr>
            <a:xfrm rot="16200000">
              <a:off x="767570" y="138604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2" name="TextBox 41"/>
            <p:cNvSpPr txBox="1"/>
            <p:nvPr/>
          </p:nvSpPr>
          <p:spPr>
            <a:xfrm rot="16200000">
              <a:off x="7466780" y="1386043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3" name="TextBox 42"/>
            <p:cNvSpPr txBox="1"/>
            <p:nvPr/>
          </p:nvSpPr>
          <p:spPr>
            <a:xfrm rot="16200000">
              <a:off x="767570" y="254266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4" name="TextBox 43"/>
            <p:cNvSpPr txBox="1"/>
            <p:nvPr/>
          </p:nvSpPr>
          <p:spPr>
            <a:xfrm rot="16200000">
              <a:off x="7466780" y="254266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5" name="TextBox 44"/>
            <p:cNvSpPr txBox="1"/>
            <p:nvPr/>
          </p:nvSpPr>
          <p:spPr>
            <a:xfrm rot="16200000">
              <a:off x="776164" y="3602529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6" name="TextBox 45"/>
            <p:cNvSpPr txBox="1"/>
            <p:nvPr/>
          </p:nvSpPr>
          <p:spPr>
            <a:xfrm rot="16200000">
              <a:off x="7475374" y="3602528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 rot="16200000">
              <a:off x="776164" y="470298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8" name="TextBox 47"/>
            <p:cNvSpPr txBox="1"/>
            <p:nvPr/>
          </p:nvSpPr>
          <p:spPr>
            <a:xfrm rot="16200000">
              <a:off x="7475374" y="4702984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318031" y="5373218"/>
              <a:ext cx="604867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322880" y="3133361"/>
              <a:ext cx="604867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330611" y="4221088"/>
              <a:ext cx="6036092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822541" y="570901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238125" y="570901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933951" y="570901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375626" y="5709015"/>
              <a:ext cx="484428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ro-RO" dirty="0"/>
                <a:t>I/O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2455104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</a:t>
            </a:r>
            <a:r>
              <a:rPr lang="fr-CA" altLang="en-US" sz="4400" dirty="0" smtClean="0">
                <a:solidFill>
                  <a:srgbClr val="AC2900"/>
                </a:solidFill>
              </a:rPr>
              <a:t> 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3863" y="1624013"/>
            <a:ext cx="8720137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fr-CA" sz="2800" b="1" dirty="0">
                <a:solidFill>
                  <a:srgbClr val="A50021"/>
                </a:solidFill>
              </a:rPr>
              <a:t>Registre de décalage bidirectionnel avec charge </a:t>
            </a:r>
            <a:r>
              <a:rPr lang="fr-CA" sz="2800" b="1" dirty="0" smtClean="0">
                <a:solidFill>
                  <a:srgbClr val="A50021"/>
                </a:solidFill>
              </a:rPr>
              <a:t>parallèle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587375"/>
            <a:ext cx="8229600" cy="998538"/>
          </a:xfrm>
        </p:spPr>
        <p:txBody>
          <a:bodyPr/>
          <a:lstStyle/>
          <a:p>
            <a:r>
              <a:rPr lang="en-CA" altLang="en-US" dirty="0" err="1"/>
              <a:t>Registres</a:t>
            </a:r>
            <a:r>
              <a:rPr lang="en-CA" altLang="en-US" dirty="0"/>
              <a:t> </a:t>
            </a:r>
            <a:r>
              <a:rPr lang="en-CA" altLang="en-US" dirty="0" err="1"/>
              <a:t>multifonctions</a:t>
            </a:r>
            <a:endParaRPr lang="en-CA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763" y="1508125"/>
            <a:ext cx="8564562" cy="3227388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fr-CA" sz="2000" dirty="0"/>
              <a:t>Le registre le plus général (registre de décalage bidirectionnel et charge parallèle) possède les fonctionnalités suivantes</a:t>
            </a:r>
            <a:r>
              <a:rPr lang="en-US" sz="2000" dirty="0" smtClean="0"/>
              <a:t>:</a:t>
            </a:r>
            <a:endParaRPr lang="en-CA" sz="2000" dirty="0"/>
          </a:p>
          <a:p>
            <a:pPr marL="720725" indent="-360363">
              <a:buNone/>
              <a:defRPr/>
            </a:pPr>
            <a:r>
              <a:rPr lang="en-US" sz="2000" dirty="0"/>
              <a:t>1. </a:t>
            </a:r>
            <a:r>
              <a:rPr lang="en-US" sz="2000" dirty="0" smtClean="0"/>
              <a:t>E</a:t>
            </a:r>
            <a:r>
              <a:rPr lang="fr-FR" sz="2000" dirty="0" err="1" smtClean="0"/>
              <a:t>ntrée</a:t>
            </a:r>
            <a:r>
              <a:rPr lang="fr-FR" sz="2000" dirty="0" smtClean="0"/>
              <a:t> d'horloge (</a:t>
            </a:r>
            <a:r>
              <a:rPr lang="fr-FR" sz="2000" dirty="0" err="1" smtClean="0"/>
              <a:t>clk</a:t>
            </a:r>
            <a:r>
              <a:rPr lang="fr-FR" sz="2000" dirty="0" smtClean="0"/>
              <a:t>) pour </a:t>
            </a:r>
            <a:r>
              <a:rPr lang="fr-FR" sz="2000" dirty="0"/>
              <a:t>synchroniser toutes les opérations.</a:t>
            </a:r>
            <a:r>
              <a:rPr lang="en-US" sz="2000" dirty="0" smtClean="0"/>
              <a:t>.</a:t>
            </a:r>
            <a:endParaRPr lang="en-CA" sz="2000" dirty="0"/>
          </a:p>
          <a:p>
            <a:pPr marL="720725" indent="-360363">
              <a:buFont typeface="Wingdings" pitchFamily="2" charset="2"/>
              <a:buNone/>
              <a:defRPr/>
            </a:pPr>
            <a:r>
              <a:rPr lang="en-US" sz="2000" dirty="0"/>
              <a:t>2.  </a:t>
            </a:r>
            <a:r>
              <a:rPr lang="en-US" sz="2000" dirty="0" err="1" smtClean="0"/>
              <a:t>Opération</a:t>
            </a:r>
            <a:r>
              <a:rPr lang="en-US" sz="2000" dirty="0" smtClean="0"/>
              <a:t> de </a:t>
            </a:r>
            <a:r>
              <a:rPr lang="en-US" sz="2000" dirty="0" err="1" smtClean="0"/>
              <a:t>décalage</a:t>
            </a:r>
            <a:r>
              <a:rPr lang="en-US" sz="2000" dirty="0" smtClean="0"/>
              <a:t> à </a:t>
            </a:r>
            <a:r>
              <a:rPr lang="en-US" sz="2000" dirty="0" err="1" smtClean="0"/>
              <a:t>droite</a:t>
            </a:r>
            <a:r>
              <a:rPr lang="en-US" sz="2000" dirty="0" smtClean="0"/>
              <a:t>.</a:t>
            </a:r>
            <a:endParaRPr lang="en-CA" sz="2000" dirty="0"/>
          </a:p>
          <a:p>
            <a:pPr marL="720725" indent="-360363">
              <a:buNone/>
              <a:defRPr/>
            </a:pPr>
            <a:r>
              <a:rPr lang="en-US" sz="2000" dirty="0"/>
              <a:t>3. </a:t>
            </a:r>
            <a:r>
              <a:rPr lang="en-US" sz="2000" dirty="0" err="1"/>
              <a:t>Opération</a:t>
            </a:r>
            <a:r>
              <a:rPr lang="en-US" sz="2000" dirty="0"/>
              <a:t> de </a:t>
            </a:r>
            <a:r>
              <a:rPr lang="en-US" sz="2000" dirty="0" err="1"/>
              <a:t>décalage</a:t>
            </a:r>
            <a:r>
              <a:rPr lang="en-US" sz="2000" dirty="0"/>
              <a:t> à </a:t>
            </a:r>
            <a:r>
              <a:rPr lang="en-US" sz="2000" dirty="0" smtClean="0"/>
              <a:t>gauche.</a:t>
            </a:r>
            <a:endParaRPr lang="en-CA" sz="2000" dirty="0"/>
          </a:p>
          <a:p>
            <a:pPr marL="720725" indent="-360363">
              <a:buFont typeface="Wingdings" pitchFamily="2" charset="2"/>
              <a:buNone/>
              <a:defRPr/>
            </a:pPr>
            <a:r>
              <a:rPr lang="en-US" sz="2000" dirty="0"/>
              <a:t>4.  </a:t>
            </a:r>
            <a:r>
              <a:rPr lang="en-US" sz="2000" dirty="0" err="1" smtClean="0"/>
              <a:t>Opération</a:t>
            </a:r>
            <a:r>
              <a:rPr lang="en-US" sz="2000" dirty="0" smtClean="0"/>
              <a:t> de </a:t>
            </a:r>
            <a:r>
              <a:rPr lang="en-US" sz="2000" dirty="0" err="1" smtClean="0"/>
              <a:t>chargement</a:t>
            </a:r>
            <a:r>
              <a:rPr lang="en-US" sz="2000" dirty="0" smtClean="0"/>
              <a:t> </a:t>
            </a:r>
            <a:r>
              <a:rPr lang="en-US" sz="2000" dirty="0" err="1" smtClean="0"/>
              <a:t>parallèle</a:t>
            </a:r>
            <a:r>
              <a:rPr lang="en-US" sz="2000" dirty="0" smtClean="0"/>
              <a:t>.</a:t>
            </a:r>
            <a:endParaRPr lang="en-CA" sz="2000" dirty="0"/>
          </a:p>
          <a:p>
            <a:pPr marL="720725" indent="-360363">
              <a:buNone/>
              <a:defRPr/>
            </a:pPr>
            <a:r>
              <a:rPr lang="en-US" sz="2000" dirty="0"/>
              <a:t>5. </a:t>
            </a:r>
            <a:r>
              <a:rPr lang="fr-FR" sz="2000" dirty="0"/>
              <a:t>n lignes de sortie parallèles</a:t>
            </a:r>
            <a:endParaRPr lang="en-CA" sz="2000" dirty="0"/>
          </a:p>
          <a:p>
            <a:pPr marL="720725" indent="-360363">
              <a:buNone/>
              <a:defRPr/>
            </a:pPr>
            <a:r>
              <a:rPr lang="en-US" sz="2000" dirty="0"/>
              <a:t>6. </a:t>
            </a:r>
            <a:r>
              <a:rPr lang="fr-FR" sz="2000" dirty="0"/>
              <a:t>Un état de contrôle "sans changement" pour laisser les n lignes de sortie parallèles inchangées </a:t>
            </a:r>
            <a:r>
              <a:rPr lang="fr-FR" sz="2000" dirty="0" smtClean="0"/>
              <a:t>le prochain cycle  d'horloge</a:t>
            </a:r>
            <a:r>
              <a:rPr lang="fr-FR" sz="2000" dirty="0"/>
              <a:t>.</a:t>
            </a:r>
            <a:endParaRPr lang="en-CA" sz="2000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754A3C-8977-45F2-80C3-3FE248747288}" type="slidenum">
              <a:rPr lang="en-US" altLang="en-US" sz="1200" smtClean="0">
                <a:latin typeface="Arial Black" pitchFamily="34" charset="0"/>
              </a:rPr>
              <a:pPr eaLnBrk="1" hangingPunct="1"/>
              <a:t>22</a:t>
            </a:fld>
            <a:endParaRPr lang="en-US" altLang="en-US" sz="1200">
              <a:latin typeface="Arial Black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444970"/>
              </p:ext>
            </p:extLst>
          </p:nvPr>
        </p:nvGraphicFramePr>
        <p:xfrm>
          <a:off x="1922463" y="4849813"/>
          <a:ext cx="3956050" cy="17033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20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50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9653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38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CA" sz="1800" u="none" strike="noStrike" dirty="0">
                          <a:effectLst/>
                        </a:rPr>
                        <a:t>Mode </a:t>
                      </a:r>
                      <a:r>
                        <a:rPr lang="en-CA" sz="1800" u="none" strike="noStrike" dirty="0" smtClean="0">
                          <a:effectLst/>
                        </a:rPr>
                        <a:t>Control</a:t>
                      </a:r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C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6" marR="9526" marT="952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389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</a:rPr>
                        <a:t>S</a:t>
                      </a:r>
                      <a:r>
                        <a:rPr lang="en-US" sz="1800" u="none" strike="noStrike" baseline="-25000" dirty="0">
                          <a:effectLst/>
                        </a:rPr>
                        <a:t>1</a:t>
                      </a:r>
                      <a:endParaRPr lang="en-US" sz="1800" b="0" i="1" u="none" strike="noStrike" baseline="-25000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S</a:t>
                      </a:r>
                      <a:r>
                        <a:rPr lang="en-US" sz="1800" u="none" strike="noStrike" baseline="-25000" dirty="0">
                          <a:effectLst/>
                        </a:rPr>
                        <a:t>0</a:t>
                      </a:r>
                      <a:endParaRPr lang="en-US" sz="1800" b="0" i="1" u="none" strike="noStrike" baseline="-25000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Register operation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389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No change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389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Shift right (</a:t>
                      </a:r>
                      <a:r>
                        <a:rPr lang="en-US" sz="1800" u="none" strike="noStrike" dirty="0" err="1">
                          <a:effectLst/>
                        </a:rPr>
                        <a:t>msb</a:t>
                      </a:r>
                      <a:r>
                        <a:rPr lang="en-US" sz="1800" u="none" strike="noStrike" dirty="0">
                          <a:effectLst/>
                          <a:sym typeface="Wingdings" panose="05000000000000000000" pitchFamily="2" charset="2"/>
                        </a:rPr>
                        <a:t></a:t>
                      </a:r>
                      <a:r>
                        <a:rPr lang="en-US" sz="1800" u="none" strike="noStrike" dirty="0" err="1">
                          <a:effectLst/>
                        </a:rPr>
                        <a:t>lsb</a:t>
                      </a:r>
                      <a:r>
                        <a:rPr lang="en-US" sz="1800" u="none" strike="noStrike" dirty="0">
                          <a:effectLst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389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Shift left (</a:t>
                      </a:r>
                      <a:r>
                        <a:rPr lang="en-US" sz="1800" u="none" strike="noStrike" dirty="0" err="1">
                          <a:effectLst/>
                        </a:rPr>
                        <a:t>lsb</a:t>
                      </a:r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>
                          <a:effectLst/>
                          <a:sym typeface="Wingdings" panose="05000000000000000000" pitchFamily="2" charset="2"/>
                        </a:rPr>
                        <a:t> </a:t>
                      </a:r>
                      <a:r>
                        <a:rPr lang="en-US" sz="1800" u="none" strike="noStrike" dirty="0" err="1">
                          <a:effectLst/>
                        </a:rPr>
                        <a:t>msb</a:t>
                      </a:r>
                      <a:r>
                        <a:rPr lang="en-US" sz="1800" u="none" strike="noStrike" dirty="0">
                          <a:effectLst/>
                        </a:rPr>
                        <a:t>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8389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6" marR="9526" marT="952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Parallel load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32" marR="9526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32"/>
          <p:cNvSpPr>
            <a:spLocks noChangeArrowheads="1"/>
          </p:cNvSpPr>
          <p:nvPr/>
        </p:nvSpPr>
        <p:spPr bwMode="auto">
          <a:xfrm>
            <a:off x="944564" y="5237163"/>
            <a:ext cx="998537" cy="23177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3" name="Rectangle 831"/>
          <p:cNvSpPr>
            <a:spLocks noChangeArrowheads="1"/>
          </p:cNvSpPr>
          <p:nvPr/>
        </p:nvSpPr>
        <p:spPr bwMode="auto">
          <a:xfrm>
            <a:off x="942976" y="4997450"/>
            <a:ext cx="1720850" cy="193675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4" name="Rectangle 832"/>
          <p:cNvSpPr>
            <a:spLocks noChangeArrowheads="1"/>
          </p:cNvSpPr>
          <p:nvPr/>
        </p:nvSpPr>
        <p:spPr bwMode="auto">
          <a:xfrm>
            <a:off x="935039" y="5268913"/>
            <a:ext cx="998537" cy="231775"/>
          </a:xfrm>
          <a:prstGeom prst="rect">
            <a:avLst/>
          </a:prstGeom>
          <a:solidFill>
            <a:srgbClr val="CCFFCC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5" name="Rectangle 833"/>
          <p:cNvSpPr>
            <a:spLocks noChangeArrowheads="1"/>
          </p:cNvSpPr>
          <p:nvPr/>
        </p:nvSpPr>
        <p:spPr bwMode="auto">
          <a:xfrm>
            <a:off x="935039" y="5537200"/>
            <a:ext cx="806450" cy="231775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6" name="Rectangle 834"/>
          <p:cNvSpPr>
            <a:spLocks noChangeArrowheads="1"/>
          </p:cNvSpPr>
          <p:nvPr/>
        </p:nvSpPr>
        <p:spPr bwMode="auto">
          <a:xfrm>
            <a:off x="973139" y="5807075"/>
            <a:ext cx="1306512" cy="230188"/>
          </a:xfrm>
          <a:prstGeom prst="rect">
            <a:avLst/>
          </a:prstGeom>
          <a:solidFill>
            <a:srgbClr val="FFFF0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7" name="Rectangle 118"/>
          <p:cNvSpPr>
            <a:spLocks noChangeArrowheads="1"/>
          </p:cNvSpPr>
          <p:nvPr/>
        </p:nvSpPr>
        <p:spPr bwMode="auto">
          <a:xfrm>
            <a:off x="381000" y="762000"/>
            <a:ext cx="4032250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Conception Top-Down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0488" name="AutoShape 119"/>
          <p:cNvSpPr>
            <a:spLocks noChangeArrowheads="1"/>
          </p:cNvSpPr>
          <p:nvPr/>
        </p:nvSpPr>
        <p:spPr bwMode="auto">
          <a:xfrm>
            <a:off x="230188" y="9128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89" name="Line 120"/>
          <p:cNvSpPr>
            <a:spLocks noChangeShapeType="1"/>
          </p:cNvSpPr>
          <p:nvPr/>
        </p:nvSpPr>
        <p:spPr bwMode="auto">
          <a:xfrm flipV="1">
            <a:off x="457200" y="1333500"/>
            <a:ext cx="3397250" cy="0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490" name="Rectangle 177"/>
          <p:cNvSpPr>
            <a:spLocks noChangeArrowheads="1"/>
          </p:cNvSpPr>
          <p:nvPr/>
        </p:nvSpPr>
        <p:spPr bwMode="auto">
          <a:xfrm>
            <a:off x="1805" y="4581150"/>
            <a:ext cx="4840288" cy="1508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 dirty="0">
                <a:latin typeface="Times New Roman" pitchFamily="18" charset="0"/>
              </a:rPr>
              <a:t>     </a:t>
            </a:r>
            <a:r>
              <a:rPr lang="en-CA" altLang="en-US" sz="1800" b="1" dirty="0">
                <a:latin typeface="Arial Narrow" pitchFamily="34" charset="0"/>
              </a:rPr>
              <a:t>S</a:t>
            </a:r>
            <a:r>
              <a:rPr lang="en-CA" altLang="en-US" sz="1800" b="1" baseline="-25000" dirty="0">
                <a:latin typeface="Arial Narrow" pitchFamily="34" charset="0"/>
              </a:rPr>
              <a:t>1</a:t>
            </a:r>
            <a:r>
              <a:rPr lang="en-CA" altLang="en-US" sz="1800" b="1" dirty="0">
                <a:latin typeface="Arial Narrow" pitchFamily="34" charset="0"/>
              </a:rPr>
              <a:t> </a:t>
            </a:r>
            <a:r>
              <a:rPr lang="en-CA" altLang="en-US" sz="1800" b="1" dirty="0" err="1">
                <a:latin typeface="Arial Narrow" pitchFamily="34" charset="0"/>
              </a:rPr>
              <a:t>S</a:t>
            </a:r>
            <a:r>
              <a:rPr lang="en-CA" altLang="en-US" sz="1800" b="1" baseline="-25000" dirty="0" err="1">
                <a:latin typeface="Arial Narrow" pitchFamily="34" charset="0"/>
              </a:rPr>
              <a:t>0</a:t>
            </a:r>
            <a:r>
              <a:rPr lang="en-CA" altLang="en-US" sz="1800" b="1" dirty="0">
                <a:latin typeface="Arial Narrow" pitchFamily="34" charset="0"/>
              </a:rPr>
              <a:t>   </a:t>
            </a:r>
            <a:r>
              <a:rPr lang="en-CA" altLang="en-US" sz="1800" b="1" i="1" dirty="0">
                <a:latin typeface="Arial Narrow" pitchFamily="34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   </a:t>
            </a:r>
            <a:r>
              <a:rPr lang="en-CA" altLang="en-US" sz="1800" b="1" i="1" dirty="0" err="1" smtClean="0">
                <a:latin typeface="Times New Roman" pitchFamily="18" charset="0"/>
              </a:rPr>
              <a:t>Fonction</a:t>
            </a:r>
            <a:endParaRPr lang="en-CA" altLang="en-US" sz="1800" b="1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0  0  </a:t>
            </a:r>
            <a:r>
              <a:rPr lang="en-CA" altLang="en-US" sz="1800" dirty="0" smtClean="0">
                <a:latin typeface="Times New Roman" pitchFamily="18" charset="0"/>
              </a:rPr>
              <a:t> </a:t>
            </a:r>
            <a:r>
              <a:rPr lang="en-CA" altLang="en-US" sz="1800" i="1" dirty="0" smtClean="0">
                <a:latin typeface="Times New Roman" pitchFamily="18" charset="0"/>
              </a:rPr>
              <a:t>Pas </a:t>
            </a:r>
            <a:r>
              <a:rPr lang="en-CA" altLang="en-US" sz="1800" i="1" dirty="0">
                <a:latin typeface="Times New Roman" pitchFamily="18" charset="0"/>
              </a:rPr>
              <a:t>de Change=Stock</a:t>
            </a: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 err="1">
                <a:latin typeface="Times New Roman" pitchFamily="18" charset="0"/>
              </a:rPr>
              <a:t>f1</a:t>
            </a:r>
            <a:r>
              <a:rPr lang="en-CA" altLang="en-US" sz="1800" i="1" dirty="0">
                <a:latin typeface="Times New Roman" pitchFamily="18" charset="0"/>
              </a:rPr>
              <a:t>) 0 1 </a:t>
            </a:r>
            <a:r>
              <a:rPr lang="en-CA" altLang="en-US" sz="1800" i="1" dirty="0" smtClean="0">
                <a:latin typeface="Times New Roman" pitchFamily="18" charset="0"/>
              </a:rPr>
              <a:t>   </a:t>
            </a:r>
            <a:r>
              <a:rPr lang="en-CA" altLang="en-US" sz="1600" i="1" dirty="0" err="1" smtClean="0">
                <a:latin typeface="Times New Roman" pitchFamily="18" charset="0"/>
              </a:rPr>
              <a:t>Decale</a:t>
            </a:r>
            <a:r>
              <a:rPr lang="en-CA" altLang="en-US" sz="1600" i="1" dirty="0" smtClean="0">
                <a:latin typeface="Times New Roman" pitchFamily="18" charset="0"/>
              </a:rPr>
              <a:t> </a:t>
            </a:r>
            <a:r>
              <a:rPr lang="en-CA" altLang="en-US" sz="1600" i="1" dirty="0" err="1" smtClean="0">
                <a:latin typeface="Times New Roman" pitchFamily="18" charset="0"/>
              </a:rPr>
              <a:t>Droite</a:t>
            </a:r>
            <a:r>
              <a:rPr lang="en-CA" altLang="en-US" sz="1600" i="1" dirty="0" smtClean="0">
                <a:latin typeface="Times New Roman" pitchFamily="18" charset="0"/>
              </a:rPr>
              <a:t>=haut: </a:t>
            </a:r>
            <a:r>
              <a:rPr lang="en-CA" altLang="en-US" sz="1600" i="1" dirty="0" err="1">
                <a:latin typeface="Times New Roman" pitchFamily="18" charset="0"/>
              </a:rPr>
              <a:t>msb</a:t>
            </a:r>
            <a:r>
              <a:rPr lang="en-CA" altLang="en-US" sz="1600" i="1" dirty="0">
                <a:latin typeface="Times New Roman" pitchFamily="18" charset="0"/>
              </a:rPr>
              <a:t>-&gt;</a:t>
            </a:r>
            <a:r>
              <a:rPr lang="en-CA" altLang="en-US" sz="1600" i="1" dirty="0" err="1">
                <a:latin typeface="Times New Roman" pitchFamily="18" charset="0"/>
              </a:rPr>
              <a:t>lsb</a:t>
            </a:r>
            <a:r>
              <a:rPr lang="en-CA" altLang="en-US" sz="1600" i="1" dirty="0">
                <a:latin typeface="Times New Roman" pitchFamily="18" charset="0"/>
              </a:rPr>
              <a:t> &amp; </a:t>
            </a:r>
            <a:r>
              <a:rPr lang="en-CA" altLang="en-US" sz="1600" i="1" dirty="0" err="1">
                <a:latin typeface="Times New Roman" pitchFamily="18" charset="0"/>
              </a:rPr>
              <a:t>D3</a:t>
            </a:r>
            <a:r>
              <a:rPr lang="en-CA" altLang="en-US" sz="1600" i="1" dirty="0">
                <a:latin typeface="Times New Roman" pitchFamily="18" charset="0"/>
              </a:rPr>
              <a:t>=</a:t>
            </a:r>
            <a:r>
              <a:rPr lang="en-CA" altLang="en-US" sz="1600" i="1" dirty="0" err="1">
                <a:latin typeface="Times New Roman" pitchFamily="18" charset="0"/>
              </a:rPr>
              <a:t>SIn</a:t>
            </a:r>
            <a:endParaRPr lang="en-CA" altLang="en-US" sz="1600" i="1" dirty="0"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 err="1">
                <a:latin typeface="Times New Roman" pitchFamily="18" charset="0"/>
              </a:rPr>
              <a:t>f2</a:t>
            </a:r>
            <a:r>
              <a:rPr lang="en-CA" altLang="en-US" sz="1800" i="1" dirty="0">
                <a:latin typeface="Times New Roman" pitchFamily="18" charset="0"/>
              </a:rPr>
              <a:t>) 1 0 </a:t>
            </a:r>
            <a:r>
              <a:rPr lang="en-CA" altLang="en-US" sz="1800" i="1" dirty="0" smtClean="0">
                <a:latin typeface="Times New Roman" pitchFamily="18" charset="0"/>
              </a:rPr>
              <a:t>   </a:t>
            </a:r>
            <a:r>
              <a:rPr lang="en-CA" altLang="en-US" sz="1600" i="1" dirty="0" err="1" smtClean="0">
                <a:latin typeface="Times New Roman" pitchFamily="18" charset="0"/>
              </a:rPr>
              <a:t>Decale</a:t>
            </a:r>
            <a:r>
              <a:rPr lang="en-CA" altLang="en-US" sz="1600" i="1" dirty="0" smtClean="0">
                <a:latin typeface="Times New Roman" pitchFamily="18" charset="0"/>
              </a:rPr>
              <a:t> </a:t>
            </a:r>
            <a:r>
              <a:rPr lang="en-CA" altLang="en-US" sz="1600" i="1" dirty="0">
                <a:latin typeface="Times New Roman" pitchFamily="18" charset="0"/>
              </a:rPr>
              <a:t>Gauche = </a:t>
            </a:r>
            <a:r>
              <a:rPr lang="en-CA" altLang="en-US" sz="1600" i="1" dirty="0" smtClean="0">
                <a:latin typeface="Times New Roman" pitchFamily="18" charset="0"/>
              </a:rPr>
              <a:t>bas: </a:t>
            </a:r>
            <a:r>
              <a:rPr lang="en-CA" altLang="en-US" sz="1600" i="1" dirty="0" err="1" smtClean="0">
                <a:latin typeface="Times New Roman" pitchFamily="18" charset="0"/>
              </a:rPr>
              <a:t>lsb</a:t>
            </a:r>
            <a:r>
              <a:rPr lang="en-CA" altLang="en-US" sz="1600" i="1" dirty="0" smtClean="0">
                <a:latin typeface="Times New Roman" pitchFamily="18" charset="0"/>
              </a:rPr>
              <a:t>-&gt;</a:t>
            </a:r>
            <a:r>
              <a:rPr lang="en-CA" altLang="en-US" sz="1600" i="1" dirty="0" err="1" smtClean="0">
                <a:latin typeface="Times New Roman" pitchFamily="18" charset="0"/>
              </a:rPr>
              <a:t>msb</a:t>
            </a:r>
            <a:r>
              <a:rPr lang="en-CA" altLang="en-US" sz="1600" i="1" dirty="0" smtClean="0">
                <a:latin typeface="Times New Roman" pitchFamily="18" charset="0"/>
              </a:rPr>
              <a:t> </a:t>
            </a:r>
            <a:r>
              <a:rPr lang="en-CA" altLang="en-US" sz="1600" i="1" dirty="0">
                <a:latin typeface="Times New Roman" pitchFamily="18" charset="0"/>
              </a:rPr>
              <a:t>&amp; </a:t>
            </a:r>
            <a:r>
              <a:rPr lang="en-CA" altLang="en-US" sz="1600" i="1" dirty="0" smtClean="0">
                <a:latin typeface="Times New Roman" pitchFamily="18" charset="0"/>
              </a:rPr>
              <a:t>Do= </a:t>
            </a:r>
            <a:r>
              <a:rPr lang="en-CA" altLang="en-US" sz="1600" i="1" dirty="0" err="1">
                <a:latin typeface="Times New Roman" pitchFamily="18" charset="0"/>
              </a:rPr>
              <a:t>SIn</a:t>
            </a:r>
            <a:endParaRPr lang="en-CA" altLang="en-US" sz="1600" i="1" dirty="0"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(</a:t>
            </a:r>
            <a:r>
              <a:rPr lang="en-CA" altLang="en-US" sz="1800" i="1" dirty="0" err="1">
                <a:latin typeface="Times New Roman" pitchFamily="18" charset="0"/>
              </a:rPr>
              <a:t>f3</a:t>
            </a:r>
            <a:r>
              <a:rPr lang="en-CA" altLang="en-US" sz="1800" i="1" dirty="0">
                <a:latin typeface="Times New Roman" pitchFamily="18" charset="0"/>
              </a:rPr>
              <a:t>) 1 1 </a:t>
            </a:r>
            <a:r>
              <a:rPr lang="en-CA" altLang="en-US" sz="1800" i="1" dirty="0" smtClean="0">
                <a:latin typeface="Times New Roman" pitchFamily="18" charset="0"/>
              </a:rPr>
              <a:t>  Charge </a:t>
            </a:r>
            <a:r>
              <a:rPr lang="en-CA" altLang="en-US" sz="1800" i="1" dirty="0" err="1">
                <a:latin typeface="Times New Roman" pitchFamily="18" charset="0"/>
              </a:rPr>
              <a:t>Parallèle</a:t>
            </a:r>
            <a:r>
              <a:rPr lang="en-CA" altLang="en-US" sz="1800" i="1" dirty="0">
                <a:latin typeface="Times New Roman" pitchFamily="18" charset="0"/>
              </a:rPr>
              <a:t> DB</a:t>
            </a:r>
          </a:p>
        </p:txBody>
      </p:sp>
      <p:sp>
        <p:nvSpPr>
          <p:cNvPr id="20491" name="Rectangle 176"/>
          <p:cNvSpPr>
            <a:spLocks noChangeArrowheads="1"/>
          </p:cNvSpPr>
          <p:nvPr/>
        </p:nvSpPr>
        <p:spPr bwMode="auto">
          <a:xfrm>
            <a:off x="404814" y="4652963"/>
            <a:ext cx="4340225" cy="14589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0492" name="Line 178"/>
          <p:cNvSpPr>
            <a:spLocks noChangeShapeType="1"/>
          </p:cNvSpPr>
          <p:nvPr/>
        </p:nvSpPr>
        <p:spPr bwMode="auto">
          <a:xfrm>
            <a:off x="404814" y="4959350"/>
            <a:ext cx="43021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493" name="Line 187"/>
          <p:cNvSpPr>
            <a:spLocks noChangeShapeType="1"/>
          </p:cNvSpPr>
          <p:nvPr/>
        </p:nvSpPr>
        <p:spPr bwMode="auto">
          <a:xfrm flipH="1">
            <a:off x="904876" y="4652963"/>
            <a:ext cx="0" cy="1458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494" name="Rectangle 118"/>
          <p:cNvSpPr>
            <a:spLocks noChangeArrowheads="1"/>
          </p:cNvSpPr>
          <p:nvPr/>
        </p:nvSpPr>
        <p:spPr bwMode="auto">
          <a:xfrm>
            <a:off x="179912" y="1728063"/>
            <a:ext cx="25146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Registre a</a:t>
            </a:r>
          </a:p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Décalage</a:t>
            </a:r>
          </a:p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Bidirectionnel</a:t>
            </a:r>
          </a:p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Charge Parallèle</a:t>
            </a:r>
          </a:p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avec des</a:t>
            </a:r>
          </a:p>
          <a:p>
            <a:pPr eaLnBrk="1" hangingPunct="1"/>
            <a:r>
              <a:rPr lang="fr-CA" altLang="en-US" u="sng" dirty="0">
                <a:solidFill>
                  <a:srgbClr val="A50021"/>
                </a:solidFill>
              </a:rPr>
              <a:t>Bascules D</a:t>
            </a:r>
            <a:endParaRPr lang="en-CA" altLang="en-US" dirty="0">
              <a:solidFill>
                <a:srgbClr val="A50021"/>
              </a:solidFill>
            </a:endParaRPr>
          </a:p>
        </p:txBody>
      </p:sp>
      <p:grpSp>
        <p:nvGrpSpPr>
          <p:cNvPr id="20495" name="Group 173"/>
          <p:cNvGrpSpPr>
            <a:grpSpLocks/>
          </p:cNvGrpSpPr>
          <p:nvPr/>
        </p:nvGrpSpPr>
        <p:grpSpPr bwMode="auto">
          <a:xfrm>
            <a:off x="4764088" y="557213"/>
            <a:ext cx="4379912" cy="6173787"/>
            <a:chOff x="3001" y="351"/>
            <a:chExt cx="2759" cy="3889"/>
          </a:xfrm>
        </p:grpSpPr>
        <p:sp>
          <p:nvSpPr>
            <p:cNvPr id="20517" name="Rectangle 241"/>
            <p:cNvSpPr>
              <a:spLocks noChangeArrowheads="1"/>
            </p:cNvSpPr>
            <p:nvPr/>
          </p:nvSpPr>
          <p:spPr bwMode="auto">
            <a:xfrm>
              <a:off x="3001" y="587"/>
              <a:ext cx="1863" cy="3653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prstDash val="lgDashDot"/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18" name="Line 241"/>
            <p:cNvSpPr>
              <a:spLocks noChangeShapeType="1"/>
            </p:cNvSpPr>
            <p:nvPr/>
          </p:nvSpPr>
          <p:spPr bwMode="auto">
            <a:xfrm flipH="1">
              <a:off x="5288" y="134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19" name="Line 242"/>
            <p:cNvSpPr>
              <a:spLocks noChangeShapeType="1"/>
            </p:cNvSpPr>
            <p:nvPr/>
          </p:nvSpPr>
          <p:spPr bwMode="auto">
            <a:xfrm>
              <a:off x="5011" y="123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20" name="Rectangle 244"/>
            <p:cNvSpPr>
              <a:spLocks noChangeArrowheads="1"/>
            </p:cNvSpPr>
            <p:nvPr/>
          </p:nvSpPr>
          <p:spPr bwMode="auto">
            <a:xfrm>
              <a:off x="5096" y="78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21" name="Rectangle 245"/>
            <p:cNvSpPr>
              <a:spLocks noChangeArrowheads="1"/>
            </p:cNvSpPr>
            <p:nvPr/>
          </p:nvSpPr>
          <p:spPr bwMode="auto">
            <a:xfrm>
              <a:off x="5072" y="82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3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0522" name="Rectangle 246"/>
            <p:cNvSpPr>
              <a:spLocks noChangeArrowheads="1"/>
            </p:cNvSpPr>
            <p:nvPr/>
          </p:nvSpPr>
          <p:spPr bwMode="auto">
            <a:xfrm>
              <a:off x="5056" y="103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0523" name="Rectangle 247"/>
            <p:cNvSpPr>
              <a:spLocks noChangeArrowheads="1"/>
            </p:cNvSpPr>
            <p:nvPr/>
          </p:nvSpPr>
          <p:spPr bwMode="auto">
            <a:xfrm>
              <a:off x="5336" y="83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24" name="Rectangle 249"/>
            <p:cNvSpPr>
              <a:spLocks noChangeArrowheads="1"/>
            </p:cNvSpPr>
            <p:nvPr/>
          </p:nvSpPr>
          <p:spPr bwMode="auto">
            <a:xfrm>
              <a:off x="5344" y="112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25" name="Line 250"/>
            <p:cNvSpPr>
              <a:spLocks noChangeShapeType="1"/>
            </p:cNvSpPr>
            <p:nvPr/>
          </p:nvSpPr>
          <p:spPr bwMode="auto">
            <a:xfrm>
              <a:off x="5411" y="113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26" name="Rectangle 252"/>
            <p:cNvSpPr>
              <a:spLocks noChangeArrowheads="1"/>
            </p:cNvSpPr>
            <p:nvPr/>
          </p:nvSpPr>
          <p:spPr bwMode="auto">
            <a:xfrm>
              <a:off x="5208" y="120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0527" name="Oval 255"/>
            <p:cNvSpPr>
              <a:spLocks noChangeArrowheads="1"/>
            </p:cNvSpPr>
            <p:nvPr/>
          </p:nvSpPr>
          <p:spPr bwMode="auto">
            <a:xfrm>
              <a:off x="5273" y="136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28" name="AutoShape 256"/>
            <p:cNvSpPr>
              <a:spLocks noChangeArrowheads="1"/>
            </p:cNvSpPr>
            <p:nvPr/>
          </p:nvSpPr>
          <p:spPr bwMode="auto">
            <a:xfrm rot="5400000">
              <a:off x="5104" y="119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29" name="Rectangle 257"/>
            <p:cNvSpPr>
              <a:spLocks noChangeArrowheads="1"/>
            </p:cNvSpPr>
            <p:nvPr/>
          </p:nvSpPr>
          <p:spPr bwMode="auto">
            <a:xfrm>
              <a:off x="5493" y="902"/>
              <a:ext cx="267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46038" rIns="0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3</a:t>
              </a:r>
            </a:p>
            <a:p>
              <a:r>
                <a:rPr lang="en-CA" altLang="en-US" sz="1400">
                  <a:latin typeface="Arial Narrow" pitchFamily="34" charset="0"/>
                </a:rPr>
                <a:t>(msb)</a:t>
              </a:r>
              <a:endParaRPr lang="en-CA" altLang="en-US" sz="1400" b="1">
                <a:latin typeface="Arial Narrow" pitchFamily="34" charset="0"/>
              </a:endParaRPr>
            </a:p>
          </p:txBody>
        </p:sp>
        <p:sp>
          <p:nvSpPr>
            <p:cNvPr id="20530" name="Rectangle 278"/>
            <p:cNvSpPr>
              <a:spLocks noChangeArrowheads="1"/>
            </p:cNvSpPr>
            <p:nvPr/>
          </p:nvSpPr>
          <p:spPr bwMode="auto">
            <a:xfrm>
              <a:off x="5491" y="1803"/>
              <a:ext cx="2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0531" name="Rectangle 299"/>
            <p:cNvSpPr>
              <a:spLocks noChangeArrowheads="1"/>
            </p:cNvSpPr>
            <p:nvPr/>
          </p:nvSpPr>
          <p:spPr bwMode="auto">
            <a:xfrm>
              <a:off x="5491" y="2722"/>
              <a:ext cx="2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0532" name="Line 324"/>
            <p:cNvSpPr>
              <a:spLocks noChangeShapeType="1"/>
            </p:cNvSpPr>
            <p:nvPr/>
          </p:nvSpPr>
          <p:spPr bwMode="auto">
            <a:xfrm flipH="1">
              <a:off x="4983" y="461"/>
              <a:ext cx="41" cy="34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33" name="Oval 327"/>
            <p:cNvSpPr>
              <a:spLocks noChangeArrowheads="1"/>
            </p:cNvSpPr>
            <p:nvPr/>
          </p:nvSpPr>
          <p:spPr bwMode="auto">
            <a:xfrm>
              <a:off x="4987" y="120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34" name="Line 332"/>
            <p:cNvSpPr>
              <a:spLocks noChangeShapeType="1"/>
            </p:cNvSpPr>
            <p:nvPr/>
          </p:nvSpPr>
          <p:spPr bwMode="auto">
            <a:xfrm>
              <a:off x="4934" y="497"/>
              <a:ext cx="0" cy="370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35" name="Line 334"/>
            <p:cNvSpPr>
              <a:spLocks noChangeShapeType="1"/>
            </p:cNvSpPr>
            <p:nvPr/>
          </p:nvSpPr>
          <p:spPr bwMode="auto">
            <a:xfrm flipH="1" flipV="1">
              <a:off x="4961" y="148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36" name="Oval 339"/>
            <p:cNvSpPr>
              <a:spLocks noChangeArrowheads="1"/>
            </p:cNvSpPr>
            <p:nvPr/>
          </p:nvSpPr>
          <p:spPr bwMode="auto">
            <a:xfrm>
              <a:off x="4928" y="146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37" name="Rectangle 340"/>
            <p:cNvSpPr>
              <a:spLocks noChangeArrowheads="1"/>
            </p:cNvSpPr>
            <p:nvPr/>
          </p:nvSpPr>
          <p:spPr bwMode="auto">
            <a:xfrm>
              <a:off x="4789" y="376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20538" name="Rectangle 344"/>
            <p:cNvSpPr>
              <a:spLocks noChangeArrowheads="1"/>
            </p:cNvSpPr>
            <p:nvPr/>
          </p:nvSpPr>
          <p:spPr bwMode="auto">
            <a:xfrm>
              <a:off x="5007" y="448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20539" name="TextBox 515"/>
            <p:cNvSpPr txBox="1">
              <a:spLocks noChangeArrowheads="1"/>
            </p:cNvSpPr>
            <p:nvPr/>
          </p:nvSpPr>
          <p:spPr bwMode="auto">
            <a:xfrm>
              <a:off x="4448" y="77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sp>
          <p:nvSpPr>
            <p:cNvPr id="20540" name="Line 242"/>
            <p:cNvSpPr>
              <a:spLocks noChangeShapeType="1"/>
            </p:cNvSpPr>
            <p:nvPr/>
          </p:nvSpPr>
          <p:spPr bwMode="auto">
            <a:xfrm>
              <a:off x="5504" y="94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0541" name="Straight Connector 530"/>
            <p:cNvCxnSpPr>
              <a:cxnSpLocks noChangeShapeType="1"/>
            </p:cNvCxnSpPr>
            <p:nvPr/>
          </p:nvCxnSpPr>
          <p:spPr bwMode="auto">
            <a:xfrm>
              <a:off x="4688" y="91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42" name="TextBox 536"/>
            <p:cNvSpPr txBox="1">
              <a:spLocks noChangeArrowheads="1"/>
            </p:cNvSpPr>
            <p:nvPr/>
          </p:nvSpPr>
          <p:spPr bwMode="auto">
            <a:xfrm>
              <a:off x="4405" y="81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0543" name="Line 332"/>
            <p:cNvSpPr>
              <a:spLocks noChangeShapeType="1"/>
            </p:cNvSpPr>
            <p:nvPr/>
          </p:nvSpPr>
          <p:spPr bwMode="auto">
            <a:xfrm flipH="1">
              <a:off x="4765" y="496"/>
              <a:ext cx="3" cy="36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44" name="Freeform 547"/>
            <p:cNvSpPr>
              <a:spLocks/>
            </p:cNvSpPr>
            <p:nvPr/>
          </p:nvSpPr>
          <p:spPr bwMode="auto">
            <a:xfrm>
              <a:off x="4574" y="1319"/>
              <a:ext cx="213" cy="75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45" name="Oval 338"/>
            <p:cNvSpPr>
              <a:spLocks noChangeArrowheads="1"/>
            </p:cNvSpPr>
            <p:nvPr/>
          </p:nvSpPr>
          <p:spPr bwMode="auto">
            <a:xfrm>
              <a:off x="4760" y="136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46" name="Rectangle 340"/>
            <p:cNvSpPr>
              <a:spLocks noChangeArrowheads="1"/>
            </p:cNvSpPr>
            <p:nvPr/>
          </p:nvSpPr>
          <p:spPr bwMode="auto">
            <a:xfrm>
              <a:off x="4519" y="351"/>
              <a:ext cx="34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600" b="1">
                  <a:latin typeface="Times New Roman" pitchFamily="18" charset="0"/>
                </a:rPr>
                <a:t>S</a:t>
              </a:r>
              <a:r>
                <a:rPr lang="en-CA" altLang="en-US" sz="1600" b="1" baseline="-25000">
                  <a:latin typeface="Times New Roman" pitchFamily="18" charset="0"/>
                </a:rPr>
                <a:t>1</a:t>
              </a:r>
              <a:r>
                <a:rPr lang="en-CA" altLang="en-US" sz="1600" b="1">
                  <a:latin typeface="Times New Roman" pitchFamily="18" charset="0"/>
                </a:rPr>
                <a:t>S</a:t>
              </a:r>
              <a:r>
                <a:rPr lang="en-CA" altLang="en-US" sz="1600" b="1" baseline="-25000">
                  <a:latin typeface="Times New Roman" pitchFamily="18" charset="0"/>
                </a:rPr>
                <a:t>0</a:t>
              </a:r>
              <a:endParaRPr lang="en-CA" altLang="en-US" sz="1600" baseline="-25000">
                <a:latin typeface="Times New Roman" pitchFamily="18" charset="0"/>
              </a:endParaRPr>
            </a:p>
          </p:txBody>
        </p:sp>
        <p:sp>
          <p:nvSpPr>
            <p:cNvPr id="20547" name="Rectangle 150"/>
            <p:cNvSpPr>
              <a:spLocks noChangeArrowheads="1"/>
            </p:cNvSpPr>
            <p:nvPr/>
          </p:nvSpPr>
          <p:spPr bwMode="auto">
            <a:xfrm>
              <a:off x="3050" y="666"/>
              <a:ext cx="1209" cy="3484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prstDash val="lg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48" name="Freeform 152"/>
            <p:cNvSpPr>
              <a:spLocks/>
            </p:cNvSpPr>
            <p:nvPr/>
          </p:nvSpPr>
          <p:spPr bwMode="auto">
            <a:xfrm>
              <a:off x="4259" y="738"/>
              <a:ext cx="1307" cy="194"/>
            </a:xfrm>
            <a:custGeom>
              <a:avLst/>
              <a:gdLst>
                <a:gd name="T0" fmla="*/ 2544062 w 1283"/>
                <a:gd name="T1" fmla="*/ 307975 h 194"/>
                <a:gd name="T2" fmla="*/ 2544062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49" name="Oval 339"/>
            <p:cNvSpPr>
              <a:spLocks noChangeArrowheads="1"/>
            </p:cNvSpPr>
            <p:nvPr/>
          </p:nvSpPr>
          <p:spPr bwMode="auto">
            <a:xfrm>
              <a:off x="5542" y="90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50" name="Line 241"/>
            <p:cNvSpPr>
              <a:spLocks noChangeShapeType="1"/>
            </p:cNvSpPr>
            <p:nvPr/>
          </p:nvSpPr>
          <p:spPr bwMode="auto">
            <a:xfrm flipH="1">
              <a:off x="5274" y="2226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51" name="Line 242"/>
            <p:cNvSpPr>
              <a:spLocks noChangeShapeType="1"/>
            </p:cNvSpPr>
            <p:nvPr/>
          </p:nvSpPr>
          <p:spPr bwMode="auto">
            <a:xfrm>
              <a:off x="4997" y="2107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52" name="Rectangle 244"/>
            <p:cNvSpPr>
              <a:spLocks noChangeArrowheads="1"/>
            </p:cNvSpPr>
            <p:nvPr/>
          </p:nvSpPr>
          <p:spPr bwMode="auto">
            <a:xfrm>
              <a:off x="5082" y="1658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53" name="Rectangle 245"/>
            <p:cNvSpPr>
              <a:spLocks noChangeArrowheads="1"/>
            </p:cNvSpPr>
            <p:nvPr/>
          </p:nvSpPr>
          <p:spPr bwMode="auto">
            <a:xfrm>
              <a:off x="5058" y="1698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2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0554" name="Rectangle 246"/>
            <p:cNvSpPr>
              <a:spLocks noChangeArrowheads="1"/>
            </p:cNvSpPr>
            <p:nvPr/>
          </p:nvSpPr>
          <p:spPr bwMode="auto">
            <a:xfrm>
              <a:off x="5042" y="1914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0555" name="Rectangle 247"/>
            <p:cNvSpPr>
              <a:spLocks noChangeArrowheads="1"/>
            </p:cNvSpPr>
            <p:nvPr/>
          </p:nvSpPr>
          <p:spPr bwMode="auto">
            <a:xfrm>
              <a:off x="5322" y="1714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56" name="Rectangle 249"/>
            <p:cNvSpPr>
              <a:spLocks noChangeArrowheads="1"/>
            </p:cNvSpPr>
            <p:nvPr/>
          </p:nvSpPr>
          <p:spPr bwMode="auto">
            <a:xfrm>
              <a:off x="5330" y="2002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57" name="Line 250"/>
            <p:cNvSpPr>
              <a:spLocks noChangeShapeType="1"/>
            </p:cNvSpPr>
            <p:nvPr/>
          </p:nvSpPr>
          <p:spPr bwMode="auto">
            <a:xfrm>
              <a:off x="5397" y="2011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58" name="Rectangle 252"/>
            <p:cNvSpPr>
              <a:spLocks noChangeArrowheads="1"/>
            </p:cNvSpPr>
            <p:nvPr/>
          </p:nvSpPr>
          <p:spPr bwMode="auto">
            <a:xfrm>
              <a:off x="5194" y="2082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0559" name="Oval 255"/>
            <p:cNvSpPr>
              <a:spLocks noChangeArrowheads="1"/>
            </p:cNvSpPr>
            <p:nvPr/>
          </p:nvSpPr>
          <p:spPr bwMode="auto">
            <a:xfrm>
              <a:off x="5259" y="2242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60" name="AutoShape 256"/>
            <p:cNvSpPr>
              <a:spLocks noChangeArrowheads="1"/>
            </p:cNvSpPr>
            <p:nvPr/>
          </p:nvSpPr>
          <p:spPr bwMode="auto">
            <a:xfrm rot="5400000">
              <a:off x="5090" y="2074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61" name="Oval 327"/>
            <p:cNvSpPr>
              <a:spLocks noChangeArrowheads="1"/>
            </p:cNvSpPr>
            <p:nvPr/>
          </p:nvSpPr>
          <p:spPr bwMode="auto">
            <a:xfrm>
              <a:off x="4973" y="2084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62" name="Line 334"/>
            <p:cNvSpPr>
              <a:spLocks noChangeShapeType="1"/>
            </p:cNvSpPr>
            <p:nvPr/>
          </p:nvSpPr>
          <p:spPr bwMode="auto">
            <a:xfrm flipH="1" flipV="1">
              <a:off x="4947" y="2365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63" name="Oval 339"/>
            <p:cNvSpPr>
              <a:spLocks noChangeArrowheads="1"/>
            </p:cNvSpPr>
            <p:nvPr/>
          </p:nvSpPr>
          <p:spPr bwMode="auto">
            <a:xfrm>
              <a:off x="4914" y="2346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64" name="TextBox 515"/>
            <p:cNvSpPr txBox="1">
              <a:spLocks noChangeArrowheads="1"/>
            </p:cNvSpPr>
            <p:nvPr/>
          </p:nvSpPr>
          <p:spPr bwMode="auto">
            <a:xfrm>
              <a:off x="4434" y="1656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sp>
          <p:nvSpPr>
            <p:cNvPr id="20565" name="Line 242"/>
            <p:cNvSpPr>
              <a:spLocks noChangeShapeType="1"/>
            </p:cNvSpPr>
            <p:nvPr/>
          </p:nvSpPr>
          <p:spPr bwMode="auto">
            <a:xfrm>
              <a:off x="5490" y="1818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0566" name="Straight Connector 530"/>
            <p:cNvCxnSpPr>
              <a:cxnSpLocks noChangeShapeType="1"/>
            </p:cNvCxnSpPr>
            <p:nvPr/>
          </p:nvCxnSpPr>
          <p:spPr bwMode="auto">
            <a:xfrm>
              <a:off x="4674" y="1794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67" name="TextBox 536"/>
            <p:cNvSpPr txBox="1">
              <a:spLocks noChangeArrowheads="1"/>
            </p:cNvSpPr>
            <p:nvPr/>
          </p:nvSpPr>
          <p:spPr bwMode="auto">
            <a:xfrm>
              <a:off x="4391" y="1688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0568" name="Freeform 547"/>
            <p:cNvSpPr>
              <a:spLocks/>
            </p:cNvSpPr>
            <p:nvPr/>
          </p:nvSpPr>
          <p:spPr bwMode="auto">
            <a:xfrm>
              <a:off x="4560" y="2196"/>
              <a:ext cx="213" cy="75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69" name="Oval 338"/>
            <p:cNvSpPr>
              <a:spLocks noChangeArrowheads="1"/>
            </p:cNvSpPr>
            <p:nvPr/>
          </p:nvSpPr>
          <p:spPr bwMode="auto">
            <a:xfrm>
              <a:off x="4746" y="223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70" name="Freeform 187"/>
            <p:cNvSpPr>
              <a:spLocks/>
            </p:cNvSpPr>
            <p:nvPr/>
          </p:nvSpPr>
          <p:spPr bwMode="auto">
            <a:xfrm>
              <a:off x="4245" y="1615"/>
              <a:ext cx="1307" cy="194"/>
            </a:xfrm>
            <a:custGeom>
              <a:avLst/>
              <a:gdLst>
                <a:gd name="T0" fmla="*/ 2544062 w 1283"/>
                <a:gd name="T1" fmla="*/ 307975 h 194"/>
                <a:gd name="T2" fmla="*/ 2544062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71" name="Oval 339"/>
            <p:cNvSpPr>
              <a:spLocks noChangeArrowheads="1"/>
            </p:cNvSpPr>
            <p:nvPr/>
          </p:nvSpPr>
          <p:spPr bwMode="auto">
            <a:xfrm>
              <a:off x="5528" y="178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72" name="Line 241"/>
            <p:cNvSpPr>
              <a:spLocks noChangeShapeType="1"/>
            </p:cNvSpPr>
            <p:nvPr/>
          </p:nvSpPr>
          <p:spPr bwMode="auto">
            <a:xfrm flipH="1">
              <a:off x="5274" y="316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73" name="Line 242"/>
            <p:cNvSpPr>
              <a:spLocks noChangeShapeType="1"/>
            </p:cNvSpPr>
            <p:nvPr/>
          </p:nvSpPr>
          <p:spPr bwMode="auto">
            <a:xfrm>
              <a:off x="4997" y="305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74" name="Rectangle 244"/>
            <p:cNvSpPr>
              <a:spLocks noChangeArrowheads="1"/>
            </p:cNvSpPr>
            <p:nvPr/>
          </p:nvSpPr>
          <p:spPr bwMode="auto">
            <a:xfrm>
              <a:off x="5082" y="260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75" name="Rectangle 245"/>
            <p:cNvSpPr>
              <a:spLocks noChangeArrowheads="1"/>
            </p:cNvSpPr>
            <p:nvPr/>
          </p:nvSpPr>
          <p:spPr bwMode="auto">
            <a:xfrm>
              <a:off x="5058" y="264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1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0576" name="Rectangle 246"/>
            <p:cNvSpPr>
              <a:spLocks noChangeArrowheads="1"/>
            </p:cNvSpPr>
            <p:nvPr/>
          </p:nvSpPr>
          <p:spPr bwMode="auto">
            <a:xfrm>
              <a:off x="5042" y="285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0577" name="Rectangle 247"/>
            <p:cNvSpPr>
              <a:spLocks noChangeArrowheads="1"/>
            </p:cNvSpPr>
            <p:nvPr/>
          </p:nvSpPr>
          <p:spPr bwMode="auto">
            <a:xfrm>
              <a:off x="5322" y="265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78" name="Rectangle 249"/>
            <p:cNvSpPr>
              <a:spLocks noChangeArrowheads="1"/>
            </p:cNvSpPr>
            <p:nvPr/>
          </p:nvSpPr>
          <p:spPr bwMode="auto">
            <a:xfrm>
              <a:off x="5330" y="294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579" name="Line 250"/>
            <p:cNvSpPr>
              <a:spLocks noChangeShapeType="1"/>
            </p:cNvSpPr>
            <p:nvPr/>
          </p:nvSpPr>
          <p:spPr bwMode="auto">
            <a:xfrm>
              <a:off x="5397" y="295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80" name="Rectangle 252"/>
            <p:cNvSpPr>
              <a:spLocks noChangeArrowheads="1"/>
            </p:cNvSpPr>
            <p:nvPr/>
          </p:nvSpPr>
          <p:spPr bwMode="auto">
            <a:xfrm>
              <a:off x="5194" y="302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0581" name="Oval 255"/>
            <p:cNvSpPr>
              <a:spLocks noChangeArrowheads="1"/>
            </p:cNvSpPr>
            <p:nvPr/>
          </p:nvSpPr>
          <p:spPr bwMode="auto">
            <a:xfrm>
              <a:off x="5259" y="318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82" name="AutoShape 256"/>
            <p:cNvSpPr>
              <a:spLocks noChangeArrowheads="1"/>
            </p:cNvSpPr>
            <p:nvPr/>
          </p:nvSpPr>
          <p:spPr bwMode="auto">
            <a:xfrm rot="5400000">
              <a:off x="5090" y="301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83" name="Line 334"/>
            <p:cNvSpPr>
              <a:spLocks noChangeShapeType="1"/>
            </p:cNvSpPr>
            <p:nvPr/>
          </p:nvSpPr>
          <p:spPr bwMode="auto">
            <a:xfrm flipH="1" flipV="1">
              <a:off x="4947" y="330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84" name="TextBox 515"/>
            <p:cNvSpPr txBox="1">
              <a:spLocks noChangeArrowheads="1"/>
            </p:cNvSpPr>
            <p:nvPr/>
          </p:nvSpPr>
          <p:spPr bwMode="auto">
            <a:xfrm>
              <a:off x="4434" y="259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cxnSp>
          <p:nvCxnSpPr>
            <p:cNvPr id="20585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211" y="2698"/>
              <a:ext cx="21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86" name="TextBox 279"/>
            <p:cNvSpPr txBox="1">
              <a:spLocks noChangeArrowheads="1"/>
            </p:cNvSpPr>
            <p:nvPr/>
          </p:nvSpPr>
          <p:spPr bwMode="auto">
            <a:xfrm>
              <a:off x="3679" y="2722"/>
              <a:ext cx="242" cy="194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87" name="Line 242"/>
            <p:cNvSpPr>
              <a:spLocks noChangeShapeType="1"/>
            </p:cNvSpPr>
            <p:nvPr/>
          </p:nvSpPr>
          <p:spPr bwMode="auto">
            <a:xfrm>
              <a:off x="5490" y="276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0588" name="Straight Connector 530"/>
            <p:cNvCxnSpPr>
              <a:cxnSpLocks noChangeShapeType="1"/>
            </p:cNvCxnSpPr>
            <p:nvPr/>
          </p:nvCxnSpPr>
          <p:spPr bwMode="auto">
            <a:xfrm>
              <a:off x="4674" y="273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89" name="TextBox 536"/>
            <p:cNvSpPr txBox="1">
              <a:spLocks noChangeArrowheads="1"/>
            </p:cNvSpPr>
            <p:nvPr/>
          </p:nvSpPr>
          <p:spPr bwMode="auto">
            <a:xfrm>
              <a:off x="4391" y="263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0590" name="Freeform 547"/>
            <p:cNvSpPr>
              <a:spLocks/>
            </p:cNvSpPr>
            <p:nvPr/>
          </p:nvSpPr>
          <p:spPr bwMode="auto">
            <a:xfrm>
              <a:off x="4560" y="3133"/>
              <a:ext cx="208" cy="81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91" name="TextBox 279"/>
            <p:cNvSpPr txBox="1">
              <a:spLocks noChangeArrowheads="1"/>
            </p:cNvSpPr>
            <p:nvPr/>
          </p:nvSpPr>
          <p:spPr bwMode="auto">
            <a:xfrm>
              <a:off x="3980" y="2583"/>
              <a:ext cx="225" cy="198"/>
            </a:xfrm>
            <a:prstGeom prst="rect">
              <a:avLst/>
            </a:prstGeom>
            <a:solidFill>
              <a:srgbClr val="99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592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921" y="2819"/>
              <a:ext cx="5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93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630" y="2940"/>
              <a:ext cx="79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94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364" y="3061"/>
              <a:ext cx="1065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95" name="Freeform 221"/>
            <p:cNvSpPr>
              <a:spLocks/>
            </p:cNvSpPr>
            <p:nvPr/>
          </p:nvSpPr>
          <p:spPr bwMode="auto">
            <a:xfrm>
              <a:off x="4245" y="2558"/>
              <a:ext cx="1307" cy="194"/>
            </a:xfrm>
            <a:custGeom>
              <a:avLst/>
              <a:gdLst>
                <a:gd name="T0" fmla="*/ 2544062 w 1283"/>
                <a:gd name="T1" fmla="*/ 307975 h 194"/>
                <a:gd name="T2" fmla="*/ 2544062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596" name="Oval 339"/>
            <p:cNvSpPr>
              <a:spLocks noChangeArrowheads="1"/>
            </p:cNvSpPr>
            <p:nvPr/>
          </p:nvSpPr>
          <p:spPr bwMode="auto">
            <a:xfrm>
              <a:off x="5528" y="272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97" name="TextBox 279"/>
            <p:cNvSpPr txBox="1">
              <a:spLocks noChangeArrowheads="1"/>
            </p:cNvSpPr>
            <p:nvPr/>
          </p:nvSpPr>
          <p:spPr bwMode="auto">
            <a:xfrm>
              <a:off x="3122" y="2964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98" name="TextBox 279"/>
            <p:cNvSpPr txBox="1">
              <a:spLocks noChangeArrowheads="1"/>
            </p:cNvSpPr>
            <p:nvPr/>
          </p:nvSpPr>
          <p:spPr bwMode="auto">
            <a:xfrm>
              <a:off x="3413" y="2843"/>
              <a:ext cx="225" cy="198"/>
            </a:xfrm>
            <a:prstGeom prst="rect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599" name="Straight Connector 516"/>
            <p:cNvCxnSpPr>
              <a:cxnSpLocks noChangeShapeType="1"/>
            </p:cNvCxnSpPr>
            <p:nvPr/>
          </p:nvCxnSpPr>
          <p:spPr bwMode="auto">
            <a:xfrm flipH="1">
              <a:off x="4211" y="884"/>
              <a:ext cx="21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00" name="TextBox 279"/>
            <p:cNvSpPr txBox="1">
              <a:spLocks noChangeArrowheads="1"/>
            </p:cNvSpPr>
            <p:nvPr/>
          </p:nvSpPr>
          <p:spPr bwMode="auto">
            <a:xfrm>
              <a:off x="3679" y="908"/>
              <a:ext cx="242" cy="198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01" name="TextBox 279"/>
            <p:cNvSpPr txBox="1">
              <a:spLocks noChangeArrowheads="1"/>
            </p:cNvSpPr>
            <p:nvPr/>
          </p:nvSpPr>
          <p:spPr bwMode="auto">
            <a:xfrm>
              <a:off x="3980" y="769"/>
              <a:ext cx="225" cy="198"/>
            </a:xfrm>
            <a:prstGeom prst="rect">
              <a:avLst/>
            </a:prstGeom>
            <a:solidFill>
              <a:srgbClr val="99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602" name="Straight Connector 516"/>
            <p:cNvCxnSpPr>
              <a:cxnSpLocks noChangeShapeType="1"/>
            </p:cNvCxnSpPr>
            <p:nvPr/>
          </p:nvCxnSpPr>
          <p:spPr bwMode="auto">
            <a:xfrm flipH="1">
              <a:off x="3921" y="1005"/>
              <a:ext cx="5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03" name="Straight Connector 516"/>
            <p:cNvCxnSpPr>
              <a:cxnSpLocks noChangeShapeType="1"/>
            </p:cNvCxnSpPr>
            <p:nvPr/>
          </p:nvCxnSpPr>
          <p:spPr bwMode="auto">
            <a:xfrm flipH="1">
              <a:off x="3630" y="1126"/>
              <a:ext cx="79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04" name="Straight Connector 516"/>
            <p:cNvCxnSpPr>
              <a:cxnSpLocks noChangeShapeType="1"/>
            </p:cNvCxnSpPr>
            <p:nvPr/>
          </p:nvCxnSpPr>
          <p:spPr bwMode="auto">
            <a:xfrm flipH="1">
              <a:off x="3364" y="1247"/>
              <a:ext cx="1065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05" name="TextBox 279"/>
            <p:cNvSpPr txBox="1">
              <a:spLocks noChangeArrowheads="1"/>
            </p:cNvSpPr>
            <p:nvPr/>
          </p:nvSpPr>
          <p:spPr bwMode="auto">
            <a:xfrm>
              <a:off x="3122" y="1150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06" name="TextBox 279"/>
            <p:cNvSpPr txBox="1">
              <a:spLocks noChangeArrowheads="1"/>
            </p:cNvSpPr>
            <p:nvPr/>
          </p:nvSpPr>
          <p:spPr bwMode="auto">
            <a:xfrm>
              <a:off x="3413" y="1029"/>
              <a:ext cx="225" cy="198"/>
            </a:xfrm>
            <a:prstGeom prst="rect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607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211" y="1755"/>
              <a:ext cx="21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08" name="TextBox 279"/>
            <p:cNvSpPr txBox="1">
              <a:spLocks noChangeArrowheads="1"/>
            </p:cNvSpPr>
            <p:nvPr/>
          </p:nvSpPr>
          <p:spPr bwMode="auto">
            <a:xfrm>
              <a:off x="3679" y="1779"/>
              <a:ext cx="242" cy="198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09" name="TextBox 279"/>
            <p:cNvSpPr txBox="1">
              <a:spLocks noChangeArrowheads="1"/>
            </p:cNvSpPr>
            <p:nvPr/>
          </p:nvSpPr>
          <p:spPr bwMode="auto">
            <a:xfrm>
              <a:off x="3980" y="1640"/>
              <a:ext cx="225" cy="198"/>
            </a:xfrm>
            <a:prstGeom prst="rect">
              <a:avLst/>
            </a:prstGeom>
            <a:solidFill>
              <a:srgbClr val="99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610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921" y="1876"/>
              <a:ext cx="5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11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630" y="1997"/>
              <a:ext cx="79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12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364" y="2118"/>
              <a:ext cx="1065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13" name="TextBox 279"/>
            <p:cNvSpPr txBox="1">
              <a:spLocks noChangeArrowheads="1"/>
            </p:cNvSpPr>
            <p:nvPr/>
          </p:nvSpPr>
          <p:spPr bwMode="auto">
            <a:xfrm>
              <a:off x="3122" y="2021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14" name="TextBox 279"/>
            <p:cNvSpPr txBox="1">
              <a:spLocks noChangeArrowheads="1"/>
            </p:cNvSpPr>
            <p:nvPr/>
          </p:nvSpPr>
          <p:spPr bwMode="auto">
            <a:xfrm>
              <a:off x="3413" y="1900"/>
              <a:ext cx="225" cy="198"/>
            </a:xfrm>
            <a:prstGeom prst="rect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15" name="Rectangle 299"/>
            <p:cNvSpPr>
              <a:spLocks noChangeArrowheads="1"/>
            </p:cNvSpPr>
            <p:nvPr/>
          </p:nvSpPr>
          <p:spPr bwMode="auto">
            <a:xfrm>
              <a:off x="5516" y="3617"/>
              <a:ext cx="24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46038" rIns="0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0</a:t>
              </a:r>
            </a:p>
            <a:p>
              <a:r>
                <a:rPr lang="en-CA" altLang="en-US" sz="1400">
                  <a:latin typeface="Times New Roman" pitchFamily="18" charset="0"/>
                </a:rPr>
                <a:t>(lsb)</a:t>
              </a:r>
              <a:endParaRPr lang="en-CA" altLang="en-US" sz="1400" baseline="-25000">
                <a:latin typeface="Times New Roman" pitchFamily="18" charset="0"/>
              </a:endParaRPr>
            </a:p>
          </p:txBody>
        </p:sp>
        <p:sp>
          <p:nvSpPr>
            <p:cNvPr id="20616" name="Line 241"/>
            <p:cNvSpPr>
              <a:spLocks noChangeShapeType="1"/>
            </p:cNvSpPr>
            <p:nvPr/>
          </p:nvSpPr>
          <p:spPr bwMode="auto">
            <a:xfrm flipH="1">
              <a:off x="5274" y="405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617" name="Line 242"/>
            <p:cNvSpPr>
              <a:spLocks noChangeShapeType="1"/>
            </p:cNvSpPr>
            <p:nvPr/>
          </p:nvSpPr>
          <p:spPr bwMode="auto">
            <a:xfrm>
              <a:off x="4997" y="394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618" name="Rectangle 244"/>
            <p:cNvSpPr>
              <a:spLocks noChangeArrowheads="1"/>
            </p:cNvSpPr>
            <p:nvPr/>
          </p:nvSpPr>
          <p:spPr bwMode="auto">
            <a:xfrm>
              <a:off x="5082" y="349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19" name="Rectangle 245"/>
            <p:cNvSpPr>
              <a:spLocks noChangeArrowheads="1"/>
            </p:cNvSpPr>
            <p:nvPr/>
          </p:nvSpPr>
          <p:spPr bwMode="auto">
            <a:xfrm>
              <a:off x="5058" y="353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0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0620" name="Rectangle 246"/>
            <p:cNvSpPr>
              <a:spLocks noChangeArrowheads="1"/>
            </p:cNvSpPr>
            <p:nvPr/>
          </p:nvSpPr>
          <p:spPr bwMode="auto">
            <a:xfrm>
              <a:off x="5042" y="374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0621" name="Rectangle 247"/>
            <p:cNvSpPr>
              <a:spLocks noChangeArrowheads="1"/>
            </p:cNvSpPr>
            <p:nvPr/>
          </p:nvSpPr>
          <p:spPr bwMode="auto">
            <a:xfrm>
              <a:off x="5322" y="354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622" name="Rectangle 249"/>
            <p:cNvSpPr>
              <a:spLocks noChangeArrowheads="1"/>
            </p:cNvSpPr>
            <p:nvPr/>
          </p:nvSpPr>
          <p:spPr bwMode="auto">
            <a:xfrm>
              <a:off x="5330" y="383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0623" name="Line 250"/>
            <p:cNvSpPr>
              <a:spLocks noChangeShapeType="1"/>
            </p:cNvSpPr>
            <p:nvPr/>
          </p:nvSpPr>
          <p:spPr bwMode="auto">
            <a:xfrm>
              <a:off x="5397" y="384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624" name="Rectangle 252"/>
            <p:cNvSpPr>
              <a:spLocks noChangeArrowheads="1"/>
            </p:cNvSpPr>
            <p:nvPr/>
          </p:nvSpPr>
          <p:spPr bwMode="auto">
            <a:xfrm>
              <a:off x="5194" y="391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0625" name="Oval 255"/>
            <p:cNvSpPr>
              <a:spLocks noChangeArrowheads="1"/>
            </p:cNvSpPr>
            <p:nvPr/>
          </p:nvSpPr>
          <p:spPr bwMode="auto">
            <a:xfrm>
              <a:off x="5259" y="407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26" name="AutoShape 256"/>
            <p:cNvSpPr>
              <a:spLocks noChangeArrowheads="1"/>
            </p:cNvSpPr>
            <p:nvPr/>
          </p:nvSpPr>
          <p:spPr bwMode="auto">
            <a:xfrm rot="5400000">
              <a:off x="5090" y="390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27" name="Line 334"/>
            <p:cNvSpPr>
              <a:spLocks noChangeShapeType="1"/>
            </p:cNvSpPr>
            <p:nvPr/>
          </p:nvSpPr>
          <p:spPr bwMode="auto">
            <a:xfrm flipH="1" flipV="1">
              <a:off x="4947" y="419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628" name="TextBox 515"/>
            <p:cNvSpPr txBox="1">
              <a:spLocks noChangeArrowheads="1"/>
            </p:cNvSpPr>
            <p:nvPr/>
          </p:nvSpPr>
          <p:spPr bwMode="auto">
            <a:xfrm>
              <a:off x="4434" y="348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cxnSp>
          <p:nvCxnSpPr>
            <p:cNvPr id="20629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211" y="3588"/>
              <a:ext cx="21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30" name="TextBox 279"/>
            <p:cNvSpPr txBox="1">
              <a:spLocks noChangeArrowheads="1"/>
            </p:cNvSpPr>
            <p:nvPr/>
          </p:nvSpPr>
          <p:spPr bwMode="auto">
            <a:xfrm>
              <a:off x="3679" y="3612"/>
              <a:ext cx="242" cy="198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31" name="Line 242"/>
            <p:cNvSpPr>
              <a:spLocks noChangeShapeType="1"/>
            </p:cNvSpPr>
            <p:nvPr/>
          </p:nvSpPr>
          <p:spPr bwMode="auto">
            <a:xfrm>
              <a:off x="5490" y="365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0632" name="Straight Connector 530"/>
            <p:cNvCxnSpPr>
              <a:cxnSpLocks noChangeShapeType="1"/>
            </p:cNvCxnSpPr>
            <p:nvPr/>
          </p:nvCxnSpPr>
          <p:spPr bwMode="auto">
            <a:xfrm>
              <a:off x="4674" y="362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33" name="TextBox 536"/>
            <p:cNvSpPr txBox="1">
              <a:spLocks noChangeArrowheads="1"/>
            </p:cNvSpPr>
            <p:nvPr/>
          </p:nvSpPr>
          <p:spPr bwMode="auto">
            <a:xfrm>
              <a:off x="4391" y="352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0634" name="Freeform 547"/>
            <p:cNvSpPr>
              <a:spLocks/>
            </p:cNvSpPr>
            <p:nvPr/>
          </p:nvSpPr>
          <p:spPr bwMode="auto">
            <a:xfrm>
              <a:off x="4560" y="4023"/>
              <a:ext cx="208" cy="81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635" name="TextBox 279"/>
            <p:cNvSpPr txBox="1">
              <a:spLocks noChangeArrowheads="1"/>
            </p:cNvSpPr>
            <p:nvPr/>
          </p:nvSpPr>
          <p:spPr bwMode="auto">
            <a:xfrm>
              <a:off x="3980" y="3473"/>
              <a:ext cx="222" cy="194"/>
            </a:xfrm>
            <a:prstGeom prst="rect">
              <a:avLst/>
            </a:prstGeom>
            <a:solidFill>
              <a:srgbClr val="99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636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921" y="3709"/>
              <a:ext cx="5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37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630" y="3830"/>
              <a:ext cx="799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638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364" y="3951"/>
              <a:ext cx="1065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639" name="Freeform 221"/>
            <p:cNvSpPr>
              <a:spLocks/>
            </p:cNvSpPr>
            <p:nvPr/>
          </p:nvSpPr>
          <p:spPr bwMode="auto">
            <a:xfrm>
              <a:off x="4245" y="3448"/>
              <a:ext cx="1307" cy="194"/>
            </a:xfrm>
            <a:custGeom>
              <a:avLst/>
              <a:gdLst>
                <a:gd name="T0" fmla="*/ 2544062 w 1283"/>
                <a:gd name="T1" fmla="*/ 307975 h 194"/>
                <a:gd name="T2" fmla="*/ 2544062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0640" name="Oval 339"/>
            <p:cNvSpPr>
              <a:spLocks noChangeArrowheads="1"/>
            </p:cNvSpPr>
            <p:nvPr/>
          </p:nvSpPr>
          <p:spPr bwMode="auto">
            <a:xfrm>
              <a:off x="5528" y="361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41" name="TextBox 279"/>
            <p:cNvSpPr txBox="1">
              <a:spLocks noChangeArrowheads="1"/>
            </p:cNvSpPr>
            <p:nvPr/>
          </p:nvSpPr>
          <p:spPr bwMode="auto">
            <a:xfrm>
              <a:off x="3122" y="3854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42" name="TextBox 279"/>
            <p:cNvSpPr txBox="1">
              <a:spLocks noChangeArrowheads="1"/>
            </p:cNvSpPr>
            <p:nvPr/>
          </p:nvSpPr>
          <p:spPr bwMode="auto">
            <a:xfrm>
              <a:off x="3413" y="3733"/>
              <a:ext cx="225" cy="198"/>
            </a:xfrm>
            <a:prstGeom prst="rect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CA" altLang="en-US" sz="1400" i="1" baseline="30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43" name="Oval 338"/>
            <p:cNvSpPr>
              <a:spLocks noChangeArrowheads="1"/>
            </p:cNvSpPr>
            <p:nvPr/>
          </p:nvSpPr>
          <p:spPr bwMode="auto">
            <a:xfrm>
              <a:off x="4741" y="318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44" name="Oval 338"/>
            <p:cNvSpPr>
              <a:spLocks noChangeArrowheads="1"/>
            </p:cNvSpPr>
            <p:nvPr/>
          </p:nvSpPr>
          <p:spPr bwMode="auto">
            <a:xfrm>
              <a:off x="4910" y="327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645" name="Oval 338"/>
            <p:cNvSpPr>
              <a:spLocks noChangeArrowheads="1"/>
            </p:cNvSpPr>
            <p:nvPr/>
          </p:nvSpPr>
          <p:spPr bwMode="auto">
            <a:xfrm>
              <a:off x="4958" y="301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20496" name="Group 174"/>
          <p:cNvGrpSpPr>
            <a:grpSpLocks/>
          </p:cNvGrpSpPr>
          <p:nvPr/>
        </p:nvGrpSpPr>
        <p:grpSpPr bwMode="auto">
          <a:xfrm>
            <a:off x="2073275" y="1952626"/>
            <a:ext cx="2428875" cy="2224087"/>
            <a:chOff x="1461" y="1157"/>
            <a:chExt cx="1530" cy="1401"/>
          </a:xfrm>
        </p:grpSpPr>
        <p:sp>
          <p:nvSpPr>
            <p:cNvPr id="20497" name="Line 332"/>
            <p:cNvSpPr>
              <a:spLocks noChangeShapeType="1"/>
            </p:cNvSpPr>
            <p:nvPr/>
          </p:nvSpPr>
          <p:spPr bwMode="auto">
            <a:xfrm flipH="1">
              <a:off x="2420" y="1216"/>
              <a:ext cx="0" cy="2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0498" name="Straight Connector 449"/>
            <p:cNvCxnSpPr>
              <a:cxnSpLocks noChangeShapeType="1"/>
            </p:cNvCxnSpPr>
            <p:nvPr/>
          </p:nvCxnSpPr>
          <p:spPr bwMode="auto">
            <a:xfrm rot="10800000">
              <a:off x="1795" y="2060"/>
              <a:ext cx="828" cy="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499" name="TextBox 279"/>
            <p:cNvSpPr txBox="1">
              <a:spLocks noChangeArrowheads="1"/>
            </p:cNvSpPr>
            <p:nvPr/>
          </p:nvSpPr>
          <p:spPr bwMode="auto">
            <a:xfrm>
              <a:off x="1622" y="1975"/>
              <a:ext cx="189" cy="1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00" name="Rectangle 257"/>
            <p:cNvSpPr>
              <a:spLocks noChangeArrowheads="1"/>
            </p:cNvSpPr>
            <p:nvPr/>
          </p:nvSpPr>
          <p:spPr bwMode="auto">
            <a:xfrm>
              <a:off x="2614" y="1410"/>
              <a:ext cx="377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3</a:t>
              </a:r>
              <a:endParaRPr lang="en-CA" altLang="en-US" sz="1400" b="1">
                <a:latin typeface="Times New Roman" pitchFamily="18" charset="0"/>
              </a:endParaRPr>
            </a:p>
            <a:p>
              <a:r>
                <a:rPr lang="en-CA" altLang="en-US" sz="1400">
                  <a:latin typeface="Times New Roman" pitchFamily="18" charset="0"/>
                </a:rPr>
                <a:t>(msb)</a:t>
              </a:r>
              <a:endParaRPr lang="en-CA" altLang="en-US" sz="1400" baseline="-25000">
                <a:latin typeface="Times New Roman" pitchFamily="18" charset="0"/>
              </a:endParaRPr>
            </a:p>
          </p:txBody>
        </p:sp>
        <p:sp>
          <p:nvSpPr>
            <p:cNvPr id="20501" name="Rectangle 278"/>
            <p:cNvSpPr>
              <a:spLocks noChangeArrowheads="1"/>
            </p:cNvSpPr>
            <p:nvPr/>
          </p:nvSpPr>
          <p:spPr bwMode="auto">
            <a:xfrm>
              <a:off x="2623" y="1716"/>
              <a:ext cx="2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0502" name="Rectangle 299"/>
            <p:cNvSpPr>
              <a:spLocks noChangeArrowheads="1"/>
            </p:cNvSpPr>
            <p:nvPr/>
          </p:nvSpPr>
          <p:spPr bwMode="auto">
            <a:xfrm>
              <a:off x="2614" y="1990"/>
              <a:ext cx="2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0503" name="Rectangle 320"/>
            <p:cNvSpPr>
              <a:spLocks noChangeArrowheads="1"/>
            </p:cNvSpPr>
            <p:nvPr/>
          </p:nvSpPr>
          <p:spPr bwMode="auto">
            <a:xfrm>
              <a:off x="2614" y="2232"/>
              <a:ext cx="32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0</a:t>
              </a:r>
              <a:endParaRPr lang="en-CA" altLang="en-US" sz="1400" b="1">
                <a:latin typeface="Times New Roman" pitchFamily="18" charset="0"/>
              </a:endParaRPr>
            </a:p>
            <a:p>
              <a:r>
                <a:rPr lang="en-CA" altLang="en-US" sz="1400">
                  <a:latin typeface="Times New Roman" pitchFamily="18" charset="0"/>
                </a:rPr>
                <a:t>(lsb)</a:t>
              </a:r>
              <a:endParaRPr lang="en-CA" altLang="en-US" sz="1400" baseline="-25000">
                <a:latin typeface="Times New Roman" pitchFamily="18" charset="0"/>
              </a:endParaRPr>
            </a:p>
          </p:txBody>
        </p:sp>
        <p:sp>
          <p:nvSpPr>
            <p:cNvPr id="20504" name="Line 332"/>
            <p:cNvSpPr>
              <a:spLocks noChangeShapeType="1"/>
            </p:cNvSpPr>
            <p:nvPr/>
          </p:nvSpPr>
          <p:spPr bwMode="auto">
            <a:xfrm flipH="1">
              <a:off x="2275" y="1192"/>
              <a:ext cx="0" cy="21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505" name="Rectangle 340"/>
            <p:cNvSpPr>
              <a:spLocks noChangeArrowheads="1"/>
            </p:cNvSpPr>
            <p:nvPr/>
          </p:nvSpPr>
          <p:spPr bwMode="auto">
            <a:xfrm>
              <a:off x="2227" y="1168"/>
              <a:ext cx="20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S</a:t>
              </a:r>
              <a:r>
                <a:rPr lang="en-CA" altLang="en-US" sz="1200" b="1" baseline="-25000">
                  <a:latin typeface="Times New Roman" pitchFamily="18" charset="0"/>
                </a:rPr>
                <a:t>1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0506" name="Rectangle 344"/>
            <p:cNvSpPr>
              <a:spLocks noChangeArrowheads="1"/>
            </p:cNvSpPr>
            <p:nvPr/>
          </p:nvSpPr>
          <p:spPr bwMode="auto">
            <a:xfrm>
              <a:off x="2369" y="1157"/>
              <a:ext cx="21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S</a:t>
              </a:r>
              <a:r>
                <a:rPr lang="en-CA" altLang="en-US" sz="1400" b="1" baseline="-25000">
                  <a:latin typeface="Times New Roman" pitchFamily="18" charset="0"/>
                </a:rPr>
                <a:t>0</a:t>
              </a:r>
              <a:endParaRPr lang="en-CA" altLang="en-US" sz="1400" b="1">
                <a:latin typeface="Times New Roman" pitchFamily="18" charset="0"/>
              </a:endParaRPr>
            </a:p>
          </p:txBody>
        </p:sp>
        <p:cxnSp>
          <p:nvCxnSpPr>
            <p:cNvPr id="20507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1795" y="1802"/>
              <a:ext cx="828" cy="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8" name="TextBox 279"/>
            <p:cNvSpPr txBox="1">
              <a:spLocks noChangeArrowheads="1"/>
            </p:cNvSpPr>
            <p:nvPr/>
          </p:nvSpPr>
          <p:spPr bwMode="auto">
            <a:xfrm>
              <a:off x="1622" y="1717"/>
              <a:ext cx="189" cy="1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509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1816" y="1544"/>
              <a:ext cx="807" cy="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10" name="TextBox 279"/>
            <p:cNvSpPr txBox="1">
              <a:spLocks noChangeArrowheads="1"/>
            </p:cNvSpPr>
            <p:nvPr/>
          </p:nvSpPr>
          <p:spPr bwMode="auto">
            <a:xfrm>
              <a:off x="1628" y="1458"/>
              <a:ext cx="189" cy="1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baseline="-25000" dirty="0"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cxnSp>
          <p:nvCxnSpPr>
            <p:cNvPr id="20511" name="Straight Connector 519"/>
            <p:cNvCxnSpPr>
              <a:cxnSpLocks noChangeShapeType="1"/>
            </p:cNvCxnSpPr>
            <p:nvPr/>
          </p:nvCxnSpPr>
          <p:spPr bwMode="auto">
            <a:xfrm rot="10800000">
              <a:off x="1795" y="2308"/>
              <a:ext cx="828" cy="1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12" name="TextBox 279"/>
            <p:cNvSpPr txBox="1">
              <a:spLocks noChangeArrowheads="1"/>
            </p:cNvSpPr>
            <p:nvPr/>
          </p:nvSpPr>
          <p:spPr bwMode="auto">
            <a:xfrm>
              <a:off x="1622" y="2233"/>
              <a:ext cx="189" cy="1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13" name="Rectangle 340"/>
            <p:cNvSpPr>
              <a:spLocks noChangeArrowheads="1"/>
            </p:cNvSpPr>
            <p:nvPr/>
          </p:nvSpPr>
          <p:spPr bwMode="auto">
            <a:xfrm>
              <a:off x="1461" y="1168"/>
              <a:ext cx="50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400" i="1" dirty="0">
                  <a:latin typeface="Times New Roman" pitchFamily="18" charset="0"/>
                </a:rPr>
                <a:t>Serial In</a:t>
              </a:r>
            </a:p>
          </p:txBody>
        </p:sp>
        <p:sp>
          <p:nvSpPr>
            <p:cNvPr id="20514" name="Rectangle 241"/>
            <p:cNvSpPr>
              <a:spLocks noChangeArrowheads="1"/>
            </p:cNvSpPr>
            <p:nvPr/>
          </p:nvSpPr>
          <p:spPr bwMode="auto">
            <a:xfrm>
              <a:off x="1987" y="1415"/>
              <a:ext cx="491" cy="101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0515" name="Text Box 168"/>
            <p:cNvSpPr txBox="1">
              <a:spLocks noChangeArrowheads="1"/>
            </p:cNvSpPr>
            <p:nvPr/>
          </p:nvSpPr>
          <p:spPr bwMode="auto">
            <a:xfrm rot="-5400000">
              <a:off x="1810" y="1754"/>
              <a:ext cx="8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altLang="en-US"/>
                <a:t>Register</a:t>
              </a:r>
            </a:p>
          </p:txBody>
        </p:sp>
        <p:sp>
          <p:nvSpPr>
            <p:cNvPr id="20516" name="Freeform 171"/>
            <p:cNvSpPr>
              <a:spLocks/>
            </p:cNvSpPr>
            <p:nvPr/>
          </p:nvSpPr>
          <p:spPr bwMode="auto">
            <a:xfrm>
              <a:off x="1719" y="1313"/>
              <a:ext cx="387" cy="97"/>
            </a:xfrm>
            <a:custGeom>
              <a:avLst/>
              <a:gdLst>
                <a:gd name="T0" fmla="*/ 387 w 387"/>
                <a:gd name="T1" fmla="*/ 97 h 97"/>
                <a:gd name="T2" fmla="*/ 387 w 387"/>
                <a:gd name="T3" fmla="*/ 0 h 97"/>
                <a:gd name="T4" fmla="*/ 0 w 387"/>
                <a:gd name="T5" fmla="*/ 0 h 9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7" h="97">
                  <a:moveTo>
                    <a:pt x="387" y="97"/>
                  </a:moveTo>
                  <a:lnTo>
                    <a:pt x="387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/>
            </a:p>
          </p:txBody>
        </p:sp>
      </p:grpSp>
      <p:sp>
        <p:nvSpPr>
          <p:cNvPr id="167" name="TextBox 279"/>
          <p:cNvSpPr txBox="1">
            <a:spLocks noChangeArrowheads="1"/>
          </p:cNvSpPr>
          <p:nvPr/>
        </p:nvSpPr>
        <p:spPr bwMode="auto">
          <a:xfrm>
            <a:off x="4265734" y="4287020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9" name="TextBox 279"/>
          <p:cNvSpPr txBox="1">
            <a:spLocks noChangeArrowheads="1"/>
          </p:cNvSpPr>
          <p:nvPr/>
        </p:nvSpPr>
        <p:spPr bwMode="auto">
          <a:xfrm>
            <a:off x="4266100" y="3209924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0" name="Straight Connector 516"/>
          <p:cNvCxnSpPr>
            <a:cxnSpLocks noChangeShapeType="1"/>
            <a:endCxn id="171" idx="3"/>
          </p:cNvCxnSpPr>
          <p:nvPr/>
        </p:nvCxnSpPr>
        <p:spPr bwMode="auto">
          <a:xfrm flipH="1">
            <a:off x="4563269" y="1969598"/>
            <a:ext cx="26645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1" name="TextBox 279"/>
          <p:cNvSpPr txBox="1">
            <a:spLocks noChangeArrowheads="1"/>
          </p:cNvSpPr>
          <p:nvPr/>
        </p:nvSpPr>
        <p:spPr bwMode="auto">
          <a:xfrm>
            <a:off x="4263231" y="1817198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baseline="-25000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73" name="TextBox 279"/>
          <p:cNvSpPr txBox="1">
            <a:spLocks noChangeArrowheads="1"/>
          </p:cNvSpPr>
          <p:nvPr/>
        </p:nvSpPr>
        <p:spPr bwMode="auto">
          <a:xfrm>
            <a:off x="4246563" y="6131303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7" name="Straight Connector 516"/>
          <p:cNvCxnSpPr>
            <a:cxnSpLocks noChangeShapeType="1"/>
          </p:cNvCxnSpPr>
          <p:nvPr/>
        </p:nvCxnSpPr>
        <p:spPr bwMode="auto">
          <a:xfrm flipH="1">
            <a:off x="4572000" y="3362324"/>
            <a:ext cx="26645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8" name="Straight Connector 516"/>
          <p:cNvCxnSpPr>
            <a:cxnSpLocks noChangeShapeType="1"/>
          </p:cNvCxnSpPr>
          <p:nvPr/>
        </p:nvCxnSpPr>
        <p:spPr bwMode="auto">
          <a:xfrm flipH="1">
            <a:off x="4565772" y="4432530"/>
            <a:ext cx="26645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9" name="Straight Connector 516"/>
          <p:cNvCxnSpPr>
            <a:cxnSpLocks noChangeShapeType="1"/>
          </p:cNvCxnSpPr>
          <p:nvPr/>
        </p:nvCxnSpPr>
        <p:spPr bwMode="auto">
          <a:xfrm flipH="1">
            <a:off x="4546601" y="6279240"/>
            <a:ext cx="26645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0" name="Rectangle 340"/>
          <p:cNvSpPr>
            <a:spLocks noChangeArrowheads="1"/>
          </p:cNvSpPr>
          <p:nvPr/>
        </p:nvSpPr>
        <p:spPr bwMode="auto">
          <a:xfrm>
            <a:off x="4359679" y="565831"/>
            <a:ext cx="8016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400" i="1" dirty="0">
                <a:latin typeface="Times New Roman" pitchFamily="18" charset="0"/>
              </a:rPr>
              <a:t>Serial In</a:t>
            </a:r>
          </a:p>
        </p:txBody>
      </p:sp>
      <p:sp>
        <p:nvSpPr>
          <p:cNvPr id="181" name="Freeform 171"/>
          <p:cNvSpPr>
            <a:spLocks/>
          </p:cNvSpPr>
          <p:nvPr/>
        </p:nvSpPr>
        <p:spPr bwMode="auto">
          <a:xfrm>
            <a:off x="5147805" y="756330"/>
            <a:ext cx="614363" cy="153987"/>
          </a:xfrm>
          <a:custGeom>
            <a:avLst/>
            <a:gdLst>
              <a:gd name="T0" fmla="*/ 387 w 387"/>
              <a:gd name="T1" fmla="*/ 97 h 97"/>
              <a:gd name="T2" fmla="*/ 387 w 387"/>
              <a:gd name="T3" fmla="*/ 0 h 97"/>
              <a:gd name="T4" fmla="*/ 0 w 387"/>
              <a:gd name="T5" fmla="*/ 0 h 9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7" h="97">
                <a:moveTo>
                  <a:pt x="387" y="97"/>
                </a:moveTo>
                <a:lnTo>
                  <a:pt x="387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32"/>
          <p:cNvSpPr>
            <a:spLocks noChangeArrowheads="1"/>
          </p:cNvSpPr>
          <p:nvPr/>
        </p:nvSpPr>
        <p:spPr bwMode="auto">
          <a:xfrm>
            <a:off x="1779588" y="3817938"/>
            <a:ext cx="2227262" cy="230187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07" name="Rectangle 831"/>
          <p:cNvSpPr>
            <a:spLocks noChangeArrowheads="1"/>
          </p:cNvSpPr>
          <p:nvPr/>
        </p:nvSpPr>
        <p:spPr bwMode="auto">
          <a:xfrm>
            <a:off x="1778000" y="3578225"/>
            <a:ext cx="1720850" cy="193675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08" name="Rectangle 832"/>
          <p:cNvSpPr>
            <a:spLocks noChangeArrowheads="1"/>
          </p:cNvSpPr>
          <p:nvPr/>
        </p:nvSpPr>
        <p:spPr bwMode="auto">
          <a:xfrm>
            <a:off x="1770063" y="3849688"/>
            <a:ext cx="2227262" cy="230187"/>
          </a:xfrm>
          <a:prstGeom prst="rect">
            <a:avLst/>
          </a:prstGeom>
          <a:solidFill>
            <a:srgbClr val="CCFFCC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09" name="Rectangle 833"/>
          <p:cNvSpPr>
            <a:spLocks noChangeArrowheads="1"/>
          </p:cNvSpPr>
          <p:nvPr/>
        </p:nvSpPr>
        <p:spPr bwMode="auto">
          <a:xfrm>
            <a:off x="1770063" y="4117975"/>
            <a:ext cx="2151062" cy="230188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10" name="Rectangle 834"/>
          <p:cNvSpPr>
            <a:spLocks noChangeArrowheads="1"/>
          </p:cNvSpPr>
          <p:nvPr/>
        </p:nvSpPr>
        <p:spPr bwMode="auto">
          <a:xfrm>
            <a:off x="1808163" y="4387850"/>
            <a:ext cx="1306512" cy="230188"/>
          </a:xfrm>
          <a:prstGeom prst="rect">
            <a:avLst/>
          </a:prstGeom>
          <a:solidFill>
            <a:srgbClr val="FFFF0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11" name="Rectangle 118"/>
          <p:cNvSpPr>
            <a:spLocks noChangeArrowheads="1"/>
          </p:cNvSpPr>
          <p:nvPr/>
        </p:nvSpPr>
        <p:spPr bwMode="auto">
          <a:xfrm>
            <a:off x="769458" y="471815"/>
            <a:ext cx="4028106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Conception Top-Down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1512" name="AutoShape 119"/>
          <p:cNvSpPr>
            <a:spLocks noChangeArrowheads="1"/>
          </p:cNvSpPr>
          <p:nvPr/>
        </p:nvSpPr>
        <p:spPr bwMode="auto">
          <a:xfrm>
            <a:off x="618646" y="758825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13" name="Line 120"/>
          <p:cNvSpPr>
            <a:spLocks noChangeShapeType="1"/>
          </p:cNvSpPr>
          <p:nvPr/>
        </p:nvSpPr>
        <p:spPr bwMode="auto">
          <a:xfrm flipV="1">
            <a:off x="882171" y="932675"/>
            <a:ext cx="3301030" cy="0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14" name="Rectangle 177"/>
          <p:cNvSpPr>
            <a:spLocks noChangeArrowheads="1"/>
          </p:cNvSpPr>
          <p:nvPr/>
        </p:nvSpPr>
        <p:spPr bwMode="auto">
          <a:xfrm>
            <a:off x="0" y="3160713"/>
            <a:ext cx="6186488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 dirty="0">
                <a:latin typeface="Times New Roman" pitchFamily="18" charset="0"/>
              </a:rPr>
              <a:t>        </a:t>
            </a:r>
            <a:r>
              <a:rPr lang="en-CA" altLang="en-US" sz="1800" b="1" dirty="0">
                <a:latin typeface="Arial Narrow" pitchFamily="34" charset="0"/>
              </a:rPr>
              <a:t>S</a:t>
            </a:r>
            <a:r>
              <a:rPr lang="en-CA" altLang="en-US" sz="1800" b="1" baseline="-25000" dirty="0">
                <a:latin typeface="Arial Narrow" pitchFamily="34" charset="0"/>
              </a:rPr>
              <a:t>1</a:t>
            </a:r>
            <a:r>
              <a:rPr lang="en-CA" altLang="en-US" sz="1800" b="1" dirty="0">
                <a:latin typeface="Arial Narrow" pitchFamily="34" charset="0"/>
              </a:rPr>
              <a:t> S</a:t>
            </a:r>
            <a:r>
              <a:rPr lang="en-CA" altLang="en-US" sz="1800" b="1" baseline="-25000" dirty="0">
                <a:latin typeface="Arial Narrow" pitchFamily="34" charset="0"/>
              </a:rPr>
              <a:t>0</a:t>
            </a:r>
            <a:r>
              <a:rPr lang="en-CA" altLang="en-US" sz="1800" b="1" dirty="0">
                <a:latin typeface="Arial Narrow" pitchFamily="34" charset="0"/>
              </a:rPr>
              <a:t>   </a:t>
            </a:r>
            <a:r>
              <a:rPr lang="en-CA" altLang="en-US" sz="1800" b="1" i="1" dirty="0">
                <a:latin typeface="Arial Narrow" pitchFamily="34" charset="0"/>
              </a:rPr>
              <a:t>A</a:t>
            </a:r>
            <a:r>
              <a:rPr lang="en-CA" altLang="en-US" sz="1800" b="1" i="1" baseline="-25000" dirty="0">
                <a:latin typeface="Arial Narrow" pitchFamily="34" charset="0"/>
              </a:rPr>
              <a:t>k</a:t>
            </a:r>
            <a:r>
              <a:rPr lang="en-CA" altLang="en-US" sz="1800" b="1" baseline="30000" dirty="0">
                <a:latin typeface="Arial Narrow" pitchFamily="34" charset="0"/>
              </a:rPr>
              <a:t>n+1</a:t>
            </a:r>
            <a:r>
              <a:rPr lang="en-CA" altLang="en-US" sz="1800" dirty="0">
                <a:latin typeface="Times New Roman" pitchFamily="18" charset="0"/>
              </a:rPr>
              <a:t>   </a:t>
            </a:r>
            <a:r>
              <a:rPr lang="en-CA" altLang="en-US" sz="1800" b="1" i="1" dirty="0">
                <a:latin typeface="Times New Roman" pitchFamily="18" charset="0"/>
              </a:rPr>
              <a:t>Function</a:t>
            </a: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  </a:t>
            </a:r>
            <a:r>
              <a:rPr lang="en-CA" altLang="en-US" sz="1800" dirty="0">
                <a:latin typeface="Times New Roman" pitchFamily="18" charset="0"/>
              </a:rPr>
              <a:t>  0  0   </a:t>
            </a:r>
            <a:r>
              <a:rPr lang="en-CA" altLang="en-US" sz="1800" i="1" dirty="0" err="1">
                <a:latin typeface="Times New Roman" pitchFamily="18" charset="0"/>
              </a:rPr>
              <a:t>A</a:t>
            </a:r>
            <a:r>
              <a:rPr lang="en-CA" altLang="en-US" sz="1800" i="1" baseline="-25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30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800" dirty="0">
                <a:latin typeface="Times New Roman" pitchFamily="18" charset="0"/>
              </a:rPr>
              <a:t>     </a:t>
            </a:r>
            <a:r>
              <a:rPr lang="en-CA" altLang="en-US" sz="1800" i="1" dirty="0">
                <a:latin typeface="Times New Roman" pitchFamily="18" charset="0"/>
              </a:rPr>
              <a:t>No Change=Store </a:t>
            </a:r>
            <a:r>
              <a:rPr lang="en-CA" altLang="en-US" sz="1800" dirty="0">
                <a:latin typeface="Times New Roman" pitchFamily="18" charset="0"/>
              </a:rPr>
              <a:t>(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{0,1,2,3})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0  1   </a:t>
            </a:r>
            <a:r>
              <a:rPr lang="en-CA" altLang="en-US" sz="1800" i="1" dirty="0">
                <a:latin typeface="Times New Roman" pitchFamily="18" charset="0"/>
              </a:rPr>
              <a:t>A</a:t>
            </a:r>
            <a:r>
              <a:rPr lang="en-CA" altLang="en-US" sz="1800" i="1" baseline="30000" dirty="0">
                <a:latin typeface="Times New Roman" pitchFamily="18" charset="0"/>
              </a:rPr>
              <a:t>n</a:t>
            </a:r>
            <a:r>
              <a:rPr lang="en-CA" altLang="en-US" sz="1800" i="1" baseline="-25000" dirty="0">
                <a:latin typeface="Times New Roman" pitchFamily="18" charset="0"/>
              </a:rPr>
              <a:t>k+1 </a:t>
            </a:r>
            <a:r>
              <a:rPr lang="en-CA" altLang="en-US" sz="1800" dirty="0">
                <a:latin typeface="Times New Roman" pitchFamily="18" charset="0"/>
              </a:rPr>
              <a:t> </a:t>
            </a:r>
            <a:r>
              <a:rPr lang="en-CA" altLang="en-US" sz="1800" i="1" dirty="0">
                <a:latin typeface="Times New Roman" pitchFamily="18" charset="0"/>
              </a:rPr>
              <a:t>Shift Right </a:t>
            </a:r>
            <a:r>
              <a:rPr lang="en-CA" altLang="en-US" sz="1600" dirty="0">
                <a:latin typeface="Times New Roman" pitchFamily="18" charset="0"/>
              </a:rPr>
              <a:t>(</a:t>
            </a:r>
            <a:r>
              <a:rPr lang="en-US" altLang="en-US" sz="1600" i="1" dirty="0">
                <a:latin typeface="Times New Roman" pitchFamily="18" charset="0"/>
              </a:rPr>
              <a:t>k=</a:t>
            </a:r>
            <a:r>
              <a:rPr lang="en-US" altLang="en-US" sz="1600" dirty="0">
                <a:latin typeface="Times New Roman" pitchFamily="18" charset="0"/>
              </a:rPr>
              <a:t>{0,1,2}</a:t>
            </a:r>
            <a:r>
              <a:rPr lang="en-CA" altLang="en-US" sz="1600" dirty="0">
                <a:latin typeface="Times New Roman" pitchFamily="18" charset="0"/>
              </a:rPr>
              <a:t>:</a:t>
            </a:r>
            <a:r>
              <a:rPr lang="en-CA" altLang="en-US" sz="1600" i="1" dirty="0">
                <a:latin typeface="Times New Roman" pitchFamily="18" charset="0"/>
              </a:rPr>
              <a:t> </a:t>
            </a:r>
            <a:r>
              <a:rPr lang="en-CA" altLang="en-US" sz="1600" i="1" dirty="0" err="1">
                <a:latin typeface="Times New Roman" pitchFamily="18" charset="0"/>
              </a:rPr>
              <a:t>msb</a:t>
            </a:r>
            <a:r>
              <a:rPr lang="en-CA" altLang="en-US" sz="1600" i="1" dirty="0">
                <a:latin typeface="Times New Roman" pitchFamily="18" charset="0"/>
              </a:rPr>
              <a:t>-&gt;</a:t>
            </a:r>
            <a:r>
              <a:rPr lang="en-CA" altLang="en-US" sz="1600" i="1" dirty="0" err="1">
                <a:latin typeface="Times New Roman" pitchFamily="18" charset="0"/>
              </a:rPr>
              <a:t>lsb</a:t>
            </a:r>
            <a:r>
              <a:rPr lang="en-CA" altLang="en-US" sz="1600" i="1" dirty="0">
                <a:latin typeface="Times New Roman" pitchFamily="18" charset="0"/>
              </a:rPr>
              <a:t> &amp; D</a:t>
            </a:r>
            <a:r>
              <a:rPr lang="en-CA" altLang="en-US" sz="1600" i="1" baseline="-25000" dirty="0">
                <a:latin typeface="Times New Roman" pitchFamily="18" charset="0"/>
              </a:rPr>
              <a:t>3</a:t>
            </a:r>
            <a:r>
              <a:rPr lang="en-CA" altLang="en-US" sz="1600" i="1" dirty="0">
                <a:latin typeface="Times New Roman" pitchFamily="18" charset="0"/>
              </a:rPr>
              <a:t>=Serial In</a:t>
            </a:r>
            <a:r>
              <a:rPr lang="en-CA" altLang="en-US" sz="1600" dirty="0">
                <a:latin typeface="Times New Roman" pitchFamily="18" charset="0"/>
              </a:rPr>
              <a:t>)</a:t>
            </a: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1  0   </a:t>
            </a:r>
            <a:r>
              <a:rPr lang="en-CA" altLang="en-US" sz="1800" i="1" dirty="0">
                <a:latin typeface="Times New Roman" pitchFamily="18" charset="0"/>
              </a:rPr>
              <a:t>A</a:t>
            </a:r>
            <a:r>
              <a:rPr lang="en-CA" altLang="en-US" sz="1800" i="1" baseline="30000" dirty="0">
                <a:latin typeface="Times New Roman" pitchFamily="18" charset="0"/>
              </a:rPr>
              <a:t>n</a:t>
            </a:r>
            <a:r>
              <a:rPr lang="en-CA" altLang="en-US" sz="1800" i="1" baseline="-25000" dirty="0">
                <a:latin typeface="Times New Roman" pitchFamily="18" charset="0"/>
              </a:rPr>
              <a:t>k-1</a:t>
            </a:r>
            <a:r>
              <a:rPr lang="en-CA" altLang="en-US" sz="1800" dirty="0">
                <a:latin typeface="Times New Roman" pitchFamily="18" charset="0"/>
              </a:rPr>
              <a:t>  </a:t>
            </a:r>
            <a:r>
              <a:rPr lang="en-CA" altLang="en-US" sz="1800" i="1" dirty="0">
                <a:latin typeface="Times New Roman" pitchFamily="18" charset="0"/>
              </a:rPr>
              <a:t>Shift Left </a:t>
            </a:r>
            <a:r>
              <a:rPr lang="en-CA" altLang="en-US" sz="1600" dirty="0">
                <a:latin typeface="Times New Roman" pitchFamily="18" charset="0"/>
              </a:rPr>
              <a:t>(</a:t>
            </a:r>
            <a:r>
              <a:rPr lang="en-US" altLang="en-US" sz="1600" i="1" dirty="0">
                <a:latin typeface="Times New Roman" pitchFamily="18" charset="0"/>
              </a:rPr>
              <a:t>k=</a:t>
            </a:r>
            <a:r>
              <a:rPr lang="en-US" altLang="en-US" sz="1600" dirty="0">
                <a:latin typeface="Times New Roman" pitchFamily="18" charset="0"/>
              </a:rPr>
              <a:t>{1,2,3}:</a:t>
            </a:r>
            <a:r>
              <a:rPr lang="en-CA" altLang="en-US" sz="1600" dirty="0">
                <a:latin typeface="Times New Roman" pitchFamily="18" charset="0"/>
              </a:rPr>
              <a:t> </a:t>
            </a:r>
            <a:r>
              <a:rPr lang="en-CA" altLang="en-US" sz="1600" i="1" dirty="0" err="1">
                <a:latin typeface="Times New Roman" pitchFamily="18" charset="0"/>
              </a:rPr>
              <a:t>lsb</a:t>
            </a:r>
            <a:r>
              <a:rPr lang="en-CA" altLang="en-US" sz="1600" i="1" dirty="0">
                <a:latin typeface="Times New Roman" pitchFamily="18" charset="0"/>
              </a:rPr>
              <a:t> =&gt; </a:t>
            </a:r>
            <a:r>
              <a:rPr lang="en-CA" altLang="en-US" sz="1600" i="1" dirty="0" err="1">
                <a:latin typeface="Times New Roman" pitchFamily="18" charset="0"/>
              </a:rPr>
              <a:t>msb</a:t>
            </a:r>
            <a:r>
              <a:rPr lang="en-CA" altLang="en-US" sz="1600" i="1" dirty="0">
                <a:latin typeface="Times New Roman" pitchFamily="18" charset="0"/>
              </a:rPr>
              <a:t> &amp; D</a:t>
            </a:r>
            <a:r>
              <a:rPr lang="en-CA" altLang="en-US" sz="1600" i="1" baseline="-25000" dirty="0">
                <a:latin typeface="Times New Roman" pitchFamily="18" charset="0"/>
              </a:rPr>
              <a:t>0</a:t>
            </a:r>
            <a:r>
              <a:rPr lang="en-CA" altLang="en-US" sz="1600" i="1" dirty="0">
                <a:latin typeface="Times New Roman" pitchFamily="18" charset="0"/>
              </a:rPr>
              <a:t>=Serial In</a:t>
            </a:r>
            <a:r>
              <a:rPr lang="en-CA" altLang="en-US" sz="1600" dirty="0">
                <a:latin typeface="Times New Roman" pitchFamily="18" charset="0"/>
              </a:rPr>
              <a:t>)</a:t>
            </a:r>
            <a:endParaRPr lang="en-CA" altLang="en-US" sz="1600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    1  1   </a:t>
            </a:r>
            <a:r>
              <a:rPr lang="en-CA" altLang="en-US" sz="1800" i="1" dirty="0" err="1">
                <a:latin typeface="Times New Roman" pitchFamily="18" charset="0"/>
              </a:rPr>
              <a:t>I</a:t>
            </a:r>
            <a:r>
              <a:rPr lang="en-CA" altLang="en-US" sz="1800" baseline="-25000" dirty="0" err="1">
                <a:latin typeface="Times New Roman" pitchFamily="18" charset="0"/>
              </a:rPr>
              <a:t>k</a:t>
            </a:r>
            <a:r>
              <a:rPr lang="en-CA" altLang="en-US" sz="1800" i="1" dirty="0">
                <a:latin typeface="Times New Roman" pitchFamily="18" charset="0"/>
              </a:rPr>
              <a:t>      Parallel Load </a:t>
            </a:r>
            <a:r>
              <a:rPr lang="en-CA" altLang="en-US" sz="1800" dirty="0">
                <a:latin typeface="Times New Roman" pitchFamily="18" charset="0"/>
              </a:rPr>
              <a:t>(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{0,1,2,3})</a:t>
            </a:r>
            <a:endParaRPr lang="en-CA" altLang="en-US" sz="1800" dirty="0">
              <a:latin typeface="Times New Roman" pitchFamily="18" charset="0"/>
            </a:endParaRPr>
          </a:p>
        </p:txBody>
      </p:sp>
      <p:sp>
        <p:nvSpPr>
          <p:cNvPr id="21515" name="Line 178"/>
          <p:cNvSpPr>
            <a:spLocks noChangeShapeType="1"/>
          </p:cNvSpPr>
          <p:nvPr/>
        </p:nvSpPr>
        <p:spPr bwMode="auto">
          <a:xfrm>
            <a:off x="503238" y="3541713"/>
            <a:ext cx="5414962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16" name="Line 187"/>
          <p:cNvSpPr>
            <a:spLocks noChangeShapeType="1"/>
          </p:cNvSpPr>
          <p:nvPr/>
        </p:nvSpPr>
        <p:spPr bwMode="auto">
          <a:xfrm flipH="1">
            <a:off x="1079500" y="3197225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17" name="Line 187"/>
          <p:cNvSpPr>
            <a:spLocks noChangeShapeType="1"/>
          </p:cNvSpPr>
          <p:nvPr/>
        </p:nvSpPr>
        <p:spPr bwMode="auto">
          <a:xfrm>
            <a:off x="1693863" y="3197225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18" name="Rectangle 118"/>
          <p:cNvSpPr>
            <a:spLocks noChangeArrowheads="1"/>
          </p:cNvSpPr>
          <p:nvPr/>
        </p:nvSpPr>
        <p:spPr bwMode="auto">
          <a:xfrm>
            <a:off x="1" y="894019"/>
            <a:ext cx="2312608" cy="2419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altLang="en-US" u="sng" dirty="0">
                <a:solidFill>
                  <a:srgbClr val="A50021"/>
                </a:solidFill>
              </a:rPr>
              <a:t>Registre </a:t>
            </a:r>
            <a:r>
              <a:rPr lang="fr-CA" altLang="en-US" u="sng" dirty="0" smtClean="0">
                <a:solidFill>
                  <a:srgbClr val="A50021"/>
                </a:solidFill>
              </a:rPr>
              <a:t>à </a:t>
            </a:r>
            <a:r>
              <a:rPr lang="fr-CA" altLang="en-US" u="sng" dirty="0">
                <a:solidFill>
                  <a:srgbClr val="A50021"/>
                </a:solidFill>
              </a:rPr>
              <a:t>Décalage</a:t>
            </a:r>
          </a:p>
          <a:p>
            <a:pPr eaLnBrk="1" hangingPunct="1">
              <a:lnSpc>
                <a:spcPct val="90000"/>
              </a:lnSpc>
            </a:pPr>
            <a:r>
              <a:rPr lang="fr-CA" altLang="en-US" u="sng" dirty="0">
                <a:solidFill>
                  <a:srgbClr val="A50021"/>
                </a:solidFill>
              </a:rPr>
              <a:t>Bidirectionnel</a:t>
            </a:r>
          </a:p>
          <a:p>
            <a:pPr eaLnBrk="1" hangingPunct="1">
              <a:lnSpc>
                <a:spcPct val="90000"/>
              </a:lnSpc>
            </a:pPr>
            <a:r>
              <a:rPr lang="fr-CA" altLang="en-US" u="sng" dirty="0">
                <a:solidFill>
                  <a:srgbClr val="A50021"/>
                </a:solidFill>
              </a:rPr>
              <a:t>Charge Parallèle</a:t>
            </a:r>
          </a:p>
          <a:p>
            <a:pPr eaLnBrk="1" hangingPunct="1">
              <a:lnSpc>
                <a:spcPct val="90000"/>
              </a:lnSpc>
            </a:pPr>
            <a:r>
              <a:rPr lang="fr-CA" altLang="en-US" u="sng" dirty="0">
                <a:solidFill>
                  <a:srgbClr val="A50021"/>
                </a:solidFill>
              </a:rPr>
              <a:t>avec des</a:t>
            </a:r>
          </a:p>
          <a:p>
            <a:pPr eaLnBrk="1" hangingPunct="1">
              <a:lnSpc>
                <a:spcPct val="90000"/>
              </a:lnSpc>
            </a:pPr>
            <a:r>
              <a:rPr lang="fr-CA" altLang="en-US" u="sng" dirty="0">
                <a:solidFill>
                  <a:srgbClr val="A50021"/>
                </a:solidFill>
              </a:rPr>
              <a:t>Bascules D</a:t>
            </a:r>
            <a:endParaRPr lang="en-CA" altLang="en-US" dirty="0">
              <a:solidFill>
                <a:srgbClr val="A50021"/>
              </a:solidFill>
            </a:endParaRPr>
          </a:p>
        </p:txBody>
      </p:sp>
      <p:sp>
        <p:nvSpPr>
          <p:cNvPr id="21519" name="Line 187"/>
          <p:cNvSpPr>
            <a:spLocks noChangeShapeType="1"/>
          </p:cNvSpPr>
          <p:nvPr/>
        </p:nvSpPr>
        <p:spPr bwMode="auto">
          <a:xfrm flipH="1">
            <a:off x="503238" y="3197225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1520" name="Group 278"/>
          <p:cNvGrpSpPr>
            <a:grpSpLocks/>
          </p:cNvGrpSpPr>
          <p:nvPr/>
        </p:nvGrpSpPr>
        <p:grpSpPr bwMode="auto">
          <a:xfrm>
            <a:off x="5901531" y="503238"/>
            <a:ext cx="3265487" cy="6129338"/>
            <a:chOff x="3703" y="379"/>
            <a:chExt cx="2057" cy="3861"/>
          </a:xfrm>
        </p:grpSpPr>
        <p:sp>
          <p:nvSpPr>
            <p:cNvPr id="21549" name="Rectangle 241"/>
            <p:cNvSpPr>
              <a:spLocks noChangeArrowheads="1"/>
            </p:cNvSpPr>
            <p:nvPr/>
          </p:nvSpPr>
          <p:spPr bwMode="auto">
            <a:xfrm>
              <a:off x="4224" y="587"/>
              <a:ext cx="640" cy="3653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prstDash val="lgDashDot"/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50" name="Line 241"/>
            <p:cNvSpPr>
              <a:spLocks noChangeShapeType="1"/>
            </p:cNvSpPr>
            <p:nvPr/>
          </p:nvSpPr>
          <p:spPr bwMode="auto">
            <a:xfrm flipH="1">
              <a:off x="5288" y="134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1" name="Line 242"/>
            <p:cNvSpPr>
              <a:spLocks noChangeShapeType="1"/>
            </p:cNvSpPr>
            <p:nvPr/>
          </p:nvSpPr>
          <p:spPr bwMode="auto">
            <a:xfrm>
              <a:off x="5011" y="123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2" name="Rectangle 244"/>
            <p:cNvSpPr>
              <a:spLocks noChangeArrowheads="1"/>
            </p:cNvSpPr>
            <p:nvPr/>
          </p:nvSpPr>
          <p:spPr bwMode="auto">
            <a:xfrm>
              <a:off x="5096" y="78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53" name="Rectangle 245"/>
            <p:cNvSpPr>
              <a:spLocks noChangeArrowheads="1"/>
            </p:cNvSpPr>
            <p:nvPr/>
          </p:nvSpPr>
          <p:spPr bwMode="auto">
            <a:xfrm>
              <a:off x="5072" y="82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3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1554" name="Rectangle 246"/>
            <p:cNvSpPr>
              <a:spLocks noChangeArrowheads="1"/>
            </p:cNvSpPr>
            <p:nvPr/>
          </p:nvSpPr>
          <p:spPr bwMode="auto">
            <a:xfrm>
              <a:off x="5056" y="103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1555" name="Rectangle 247"/>
            <p:cNvSpPr>
              <a:spLocks noChangeArrowheads="1"/>
            </p:cNvSpPr>
            <p:nvPr/>
          </p:nvSpPr>
          <p:spPr bwMode="auto">
            <a:xfrm>
              <a:off x="5336" y="83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556" name="Rectangle 249"/>
            <p:cNvSpPr>
              <a:spLocks noChangeArrowheads="1"/>
            </p:cNvSpPr>
            <p:nvPr/>
          </p:nvSpPr>
          <p:spPr bwMode="auto">
            <a:xfrm>
              <a:off x="5344" y="112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557" name="Line 250"/>
            <p:cNvSpPr>
              <a:spLocks noChangeShapeType="1"/>
            </p:cNvSpPr>
            <p:nvPr/>
          </p:nvSpPr>
          <p:spPr bwMode="auto">
            <a:xfrm>
              <a:off x="5411" y="113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8" name="Rectangle 252"/>
            <p:cNvSpPr>
              <a:spLocks noChangeArrowheads="1"/>
            </p:cNvSpPr>
            <p:nvPr/>
          </p:nvSpPr>
          <p:spPr bwMode="auto">
            <a:xfrm>
              <a:off x="5208" y="120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1559" name="Oval 255"/>
            <p:cNvSpPr>
              <a:spLocks noChangeArrowheads="1"/>
            </p:cNvSpPr>
            <p:nvPr/>
          </p:nvSpPr>
          <p:spPr bwMode="auto">
            <a:xfrm>
              <a:off x="5273" y="136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60" name="AutoShape 256"/>
            <p:cNvSpPr>
              <a:spLocks noChangeArrowheads="1"/>
            </p:cNvSpPr>
            <p:nvPr/>
          </p:nvSpPr>
          <p:spPr bwMode="auto">
            <a:xfrm rot="5400000">
              <a:off x="5104" y="119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61" name="Rectangle 257"/>
            <p:cNvSpPr>
              <a:spLocks noChangeArrowheads="1"/>
            </p:cNvSpPr>
            <p:nvPr/>
          </p:nvSpPr>
          <p:spPr bwMode="auto">
            <a:xfrm>
              <a:off x="5493" y="902"/>
              <a:ext cx="267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46038" rIns="0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A</a:t>
              </a:r>
              <a:r>
                <a:rPr lang="en-CA" altLang="en-US" sz="1400" b="1" baseline="-25000" dirty="0">
                  <a:latin typeface="Times New Roman" pitchFamily="18" charset="0"/>
                </a:rPr>
                <a:t>3</a:t>
              </a:r>
            </a:p>
            <a:p>
              <a:r>
                <a:rPr lang="en-CA" altLang="en-US" sz="1400" dirty="0">
                  <a:latin typeface="Arial Narrow" pitchFamily="34" charset="0"/>
                </a:rPr>
                <a:t>(</a:t>
              </a:r>
              <a:r>
                <a:rPr lang="en-CA" altLang="en-US" sz="1400" dirty="0" err="1">
                  <a:latin typeface="Arial Narrow" pitchFamily="34" charset="0"/>
                </a:rPr>
                <a:t>msb</a:t>
              </a:r>
              <a:r>
                <a:rPr lang="en-CA" altLang="en-US" sz="1400" dirty="0">
                  <a:latin typeface="Arial Narrow" pitchFamily="34" charset="0"/>
                </a:rPr>
                <a:t>)</a:t>
              </a:r>
              <a:endParaRPr lang="en-CA" altLang="en-US" sz="1400" b="1" dirty="0">
                <a:latin typeface="Arial Narrow" pitchFamily="34" charset="0"/>
              </a:endParaRPr>
            </a:p>
          </p:txBody>
        </p:sp>
        <p:sp>
          <p:nvSpPr>
            <p:cNvPr id="21562" name="Rectangle 278"/>
            <p:cNvSpPr>
              <a:spLocks noChangeArrowheads="1"/>
            </p:cNvSpPr>
            <p:nvPr/>
          </p:nvSpPr>
          <p:spPr bwMode="auto">
            <a:xfrm>
              <a:off x="5491" y="1803"/>
              <a:ext cx="2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1563" name="Rectangle 299"/>
            <p:cNvSpPr>
              <a:spLocks noChangeArrowheads="1"/>
            </p:cNvSpPr>
            <p:nvPr/>
          </p:nvSpPr>
          <p:spPr bwMode="auto">
            <a:xfrm>
              <a:off x="5491" y="2722"/>
              <a:ext cx="24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1564" name="Line 324"/>
            <p:cNvSpPr>
              <a:spLocks noChangeShapeType="1"/>
            </p:cNvSpPr>
            <p:nvPr/>
          </p:nvSpPr>
          <p:spPr bwMode="auto">
            <a:xfrm flipH="1">
              <a:off x="4983" y="461"/>
              <a:ext cx="41" cy="34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5" name="Oval 327"/>
            <p:cNvSpPr>
              <a:spLocks noChangeArrowheads="1"/>
            </p:cNvSpPr>
            <p:nvPr/>
          </p:nvSpPr>
          <p:spPr bwMode="auto">
            <a:xfrm>
              <a:off x="4987" y="120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66" name="Line 332"/>
            <p:cNvSpPr>
              <a:spLocks noChangeShapeType="1"/>
            </p:cNvSpPr>
            <p:nvPr/>
          </p:nvSpPr>
          <p:spPr bwMode="auto">
            <a:xfrm>
              <a:off x="4934" y="497"/>
              <a:ext cx="0" cy="370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7" name="Line 334"/>
            <p:cNvSpPr>
              <a:spLocks noChangeShapeType="1"/>
            </p:cNvSpPr>
            <p:nvPr/>
          </p:nvSpPr>
          <p:spPr bwMode="auto">
            <a:xfrm flipH="1" flipV="1">
              <a:off x="4961" y="148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8" name="Oval 339"/>
            <p:cNvSpPr>
              <a:spLocks noChangeArrowheads="1"/>
            </p:cNvSpPr>
            <p:nvPr/>
          </p:nvSpPr>
          <p:spPr bwMode="auto">
            <a:xfrm>
              <a:off x="4928" y="146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69" name="Rectangle 340"/>
            <p:cNvSpPr>
              <a:spLocks noChangeArrowheads="1"/>
            </p:cNvSpPr>
            <p:nvPr/>
          </p:nvSpPr>
          <p:spPr bwMode="auto">
            <a:xfrm>
              <a:off x="4739" y="404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21570" name="Rectangle 344"/>
            <p:cNvSpPr>
              <a:spLocks noChangeArrowheads="1"/>
            </p:cNvSpPr>
            <p:nvPr/>
          </p:nvSpPr>
          <p:spPr bwMode="auto">
            <a:xfrm>
              <a:off x="5007" y="448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21571" name="TextBox 515"/>
            <p:cNvSpPr txBox="1">
              <a:spLocks noChangeArrowheads="1"/>
            </p:cNvSpPr>
            <p:nvPr/>
          </p:nvSpPr>
          <p:spPr bwMode="auto">
            <a:xfrm>
              <a:off x="4448" y="77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sp>
          <p:nvSpPr>
            <p:cNvPr id="21572" name="Line 242"/>
            <p:cNvSpPr>
              <a:spLocks noChangeShapeType="1"/>
            </p:cNvSpPr>
            <p:nvPr/>
          </p:nvSpPr>
          <p:spPr bwMode="auto">
            <a:xfrm>
              <a:off x="5504" y="94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1573" name="Straight Connector 530"/>
            <p:cNvCxnSpPr>
              <a:cxnSpLocks noChangeShapeType="1"/>
            </p:cNvCxnSpPr>
            <p:nvPr/>
          </p:nvCxnSpPr>
          <p:spPr bwMode="auto">
            <a:xfrm>
              <a:off x="4688" y="91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574" name="TextBox 536"/>
            <p:cNvSpPr txBox="1">
              <a:spLocks noChangeArrowheads="1"/>
            </p:cNvSpPr>
            <p:nvPr/>
          </p:nvSpPr>
          <p:spPr bwMode="auto">
            <a:xfrm>
              <a:off x="4405" y="81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1575" name="Line 332"/>
            <p:cNvSpPr>
              <a:spLocks noChangeShapeType="1"/>
            </p:cNvSpPr>
            <p:nvPr/>
          </p:nvSpPr>
          <p:spPr bwMode="auto">
            <a:xfrm flipH="1">
              <a:off x="4765" y="496"/>
              <a:ext cx="3" cy="36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76" name="Freeform 547"/>
            <p:cNvSpPr>
              <a:spLocks/>
            </p:cNvSpPr>
            <p:nvPr/>
          </p:nvSpPr>
          <p:spPr bwMode="auto">
            <a:xfrm>
              <a:off x="4574" y="1319"/>
              <a:ext cx="213" cy="75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577" name="Oval 338"/>
            <p:cNvSpPr>
              <a:spLocks noChangeArrowheads="1"/>
            </p:cNvSpPr>
            <p:nvPr/>
          </p:nvSpPr>
          <p:spPr bwMode="auto">
            <a:xfrm>
              <a:off x="4760" y="136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78" name="Rectangle 340"/>
            <p:cNvSpPr>
              <a:spLocks noChangeArrowheads="1"/>
            </p:cNvSpPr>
            <p:nvPr/>
          </p:nvSpPr>
          <p:spPr bwMode="auto">
            <a:xfrm>
              <a:off x="4469" y="379"/>
              <a:ext cx="34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600" b="1" dirty="0">
                  <a:latin typeface="Times New Roman" pitchFamily="18" charset="0"/>
                </a:rPr>
                <a:t>S</a:t>
              </a:r>
              <a:r>
                <a:rPr lang="en-CA" altLang="en-US" sz="1600" b="1" baseline="-25000" dirty="0">
                  <a:latin typeface="Times New Roman" pitchFamily="18" charset="0"/>
                </a:rPr>
                <a:t>1</a:t>
              </a:r>
              <a:r>
                <a:rPr lang="en-CA" altLang="en-US" sz="1600" b="1" dirty="0">
                  <a:latin typeface="Times New Roman" pitchFamily="18" charset="0"/>
                </a:rPr>
                <a:t>S</a:t>
              </a:r>
              <a:r>
                <a:rPr lang="en-CA" altLang="en-US" sz="1600" b="1" baseline="-25000" dirty="0">
                  <a:latin typeface="Times New Roman" pitchFamily="18" charset="0"/>
                </a:rPr>
                <a:t>0</a:t>
              </a:r>
              <a:endParaRPr lang="en-CA" altLang="en-US" sz="1600" baseline="-25000" dirty="0">
                <a:latin typeface="Times New Roman" pitchFamily="18" charset="0"/>
              </a:endParaRPr>
            </a:p>
          </p:txBody>
        </p:sp>
        <p:sp>
          <p:nvSpPr>
            <p:cNvPr id="21579" name="Oval 339"/>
            <p:cNvSpPr>
              <a:spLocks noChangeArrowheads="1"/>
            </p:cNvSpPr>
            <p:nvPr/>
          </p:nvSpPr>
          <p:spPr bwMode="auto">
            <a:xfrm>
              <a:off x="5542" y="90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80" name="Line 241"/>
            <p:cNvSpPr>
              <a:spLocks noChangeShapeType="1"/>
            </p:cNvSpPr>
            <p:nvPr/>
          </p:nvSpPr>
          <p:spPr bwMode="auto">
            <a:xfrm flipH="1">
              <a:off x="5274" y="2226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81" name="Line 242"/>
            <p:cNvSpPr>
              <a:spLocks noChangeShapeType="1"/>
            </p:cNvSpPr>
            <p:nvPr/>
          </p:nvSpPr>
          <p:spPr bwMode="auto">
            <a:xfrm>
              <a:off x="4997" y="2107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82" name="Rectangle 244"/>
            <p:cNvSpPr>
              <a:spLocks noChangeArrowheads="1"/>
            </p:cNvSpPr>
            <p:nvPr/>
          </p:nvSpPr>
          <p:spPr bwMode="auto">
            <a:xfrm>
              <a:off x="5082" y="1658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83" name="Rectangle 245"/>
            <p:cNvSpPr>
              <a:spLocks noChangeArrowheads="1"/>
            </p:cNvSpPr>
            <p:nvPr/>
          </p:nvSpPr>
          <p:spPr bwMode="auto">
            <a:xfrm>
              <a:off x="5058" y="1698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2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1584" name="Rectangle 246"/>
            <p:cNvSpPr>
              <a:spLocks noChangeArrowheads="1"/>
            </p:cNvSpPr>
            <p:nvPr/>
          </p:nvSpPr>
          <p:spPr bwMode="auto">
            <a:xfrm>
              <a:off x="5042" y="1914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1585" name="Rectangle 247"/>
            <p:cNvSpPr>
              <a:spLocks noChangeArrowheads="1"/>
            </p:cNvSpPr>
            <p:nvPr/>
          </p:nvSpPr>
          <p:spPr bwMode="auto">
            <a:xfrm>
              <a:off x="5322" y="1714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586" name="Rectangle 249"/>
            <p:cNvSpPr>
              <a:spLocks noChangeArrowheads="1"/>
            </p:cNvSpPr>
            <p:nvPr/>
          </p:nvSpPr>
          <p:spPr bwMode="auto">
            <a:xfrm>
              <a:off x="5330" y="2002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587" name="Line 250"/>
            <p:cNvSpPr>
              <a:spLocks noChangeShapeType="1"/>
            </p:cNvSpPr>
            <p:nvPr/>
          </p:nvSpPr>
          <p:spPr bwMode="auto">
            <a:xfrm>
              <a:off x="5397" y="2011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88" name="Rectangle 252"/>
            <p:cNvSpPr>
              <a:spLocks noChangeArrowheads="1"/>
            </p:cNvSpPr>
            <p:nvPr/>
          </p:nvSpPr>
          <p:spPr bwMode="auto">
            <a:xfrm>
              <a:off x="5194" y="2082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1589" name="Oval 255"/>
            <p:cNvSpPr>
              <a:spLocks noChangeArrowheads="1"/>
            </p:cNvSpPr>
            <p:nvPr/>
          </p:nvSpPr>
          <p:spPr bwMode="auto">
            <a:xfrm>
              <a:off x="5259" y="2242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90" name="AutoShape 256"/>
            <p:cNvSpPr>
              <a:spLocks noChangeArrowheads="1"/>
            </p:cNvSpPr>
            <p:nvPr/>
          </p:nvSpPr>
          <p:spPr bwMode="auto">
            <a:xfrm rot="5400000">
              <a:off x="5090" y="2074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91" name="Oval 327"/>
            <p:cNvSpPr>
              <a:spLocks noChangeArrowheads="1"/>
            </p:cNvSpPr>
            <p:nvPr/>
          </p:nvSpPr>
          <p:spPr bwMode="auto">
            <a:xfrm>
              <a:off x="4973" y="2084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92" name="Line 334"/>
            <p:cNvSpPr>
              <a:spLocks noChangeShapeType="1"/>
            </p:cNvSpPr>
            <p:nvPr/>
          </p:nvSpPr>
          <p:spPr bwMode="auto">
            <a:xfrm flipH="1" flipV="1">
              <a:off x="4947" y="2365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93" name="Oval 339"/>
            <p:cNvSpPr>
              <a:spLocks noChangeArrowheads="1"/>
            </p:cNvSpPr>
            <p:nvPr/>
          </p:nvSpPr>
          <p:spPr bwMode="auto">
            <a:xfrm>
              <a:off x="4914" y="2346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594" name="TextBox 515"/>
            <p:cNvSpPr txBox="1">
              <a:spLocks noChangeArrowheads="1"/>
            </p:cNvSpPr>
            <p:nvPr/>
          </p:nvSpPr>
          <p:spPr bwMode="auto">
            <a:xfrm>
              <a:off x="4434" y="1656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sp>
          <p:nvSpPr>
            <p:cNvPr id="21595" name="Line 242"/>
            <p:cNvSpPr>
              <a:spLocks noChangeShapeType="1"/>
            </p:cNvSpPr>
            <p:nvPr/>
          </p:nvSpPr>
          <p:spPr bwMode="auto">
            <a:xfrm>
              <a:off x="5490" y="1818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1596" name="Straight Connector 530"/>
            <p:cNvCxnSpPr>
              <a:cxnSpLocks noChangeShapeType="1"/>
            </p:cNvCxnSpPr>
            <p:nvPr/>
          </p:nvCxnSpPr>
          <p:spPr bwMode="auto">
            <a:xfrm>
              <a:off x="4674" y="1794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597" name="TextBox 536"/>
            <p:cNvSpPr txBox="1">
              <a:spLocks noChangeArrowheads="1"/>
            </p:cNvSpPr>
            <p:nvPr/>
          </p:nvSpPr>
          <p:spPr bwMode="auto">
            <a:xfrm>
              <a:off x="4391" y="1688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1598" name="Freeform 547"/>
            <p:cNvSpPr>
              <a:spLocks/>
            </p:cNvSpPr>
            <p:nvPr/>
          </p:nvSpPr>
          <p:spPr bwMode="auto">
            <a:xfrm>
              <a:off x="4560" y="2196"/>
              <a:ext cx="213" cy="75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599" name="Oval 338"/>
            <p:cNvSpPr>
              <a:spLocks noChangeArrowheads="1"/>
            </p:cNvSpPr>
            <p:nvPr/>
          </p:nvSpPr>
          <p:spPr bwMode="auto">
            <a:xfrm>
              <a:off x="4746" y="223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00" name="Freeform 187"/>
            <p:cNvSpPr>
              <a:spLocks/>
            </p:cNvSpPr>
            <p:nvPr/>
          </p:nvSpPr>
          <p:spPr bwMode="auto">
            <a:xfrm>
              <a:off x="4272" y="1615"/>
              <a:ext cx="1280" cy="194"/>
            </a:xfrm>
            <a:custGeom>
              <a:avLst/>
              <a:gdLst>
                <a:gd name="T0" fmla="*/ 2022115 w 1283"/>
                <a:gd name="T1" fmla="*/ 307975 h 194"/>
                <a:gd name="T2" fmla="*/ 2022115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601" name="Oval 339"/>
            <p:cNvSpPr>
              <a:spLocks noChangeArrowheads="1"/>
            </p:cNvSpPr>
            <p:nvPr/>
          </p:nvSpPr>
          <p:spPr bwMode="auto">
            <a:xfrm>
              <a:off x="5528" y="178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02" name="Line 241"/>
            <p:cNvSpPr>
              <a:spLocks noChangeShapeType="1"/>
            </p:cNvSpPr>
            <p:nvPr/>
          </p:nvSpPr>
          <p:spPr bwMode="auto">
            <a:xfrm flipH="1">
              <a:off x="5274" y="316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03" name="Line 242"/>
            <p:cNvSpPr>
              <a:spLocks noChangeShapeType="1"/>
            </p:cNvSpPr>
            <p:nvPr/>
          </p:nvSpPr>
          <p:spPr bwMode="auto">
            <a:xfrm>
              <a:off x="4997" y="305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04" name="Rectangle 244"/>
            <p:cNvSpPr>
              <a:spLocks noChangeArrowheads="1"/>
            </p:cNvSpPr>
            <p:nvPr/>
          </p:nvSpPr>
          <p:spPr bwMode="auto">
            <a:xfrm>
              <a:off x="5082" y="260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05" name="Rectangle 245"/>
            <p:cNvSpPr>
              <a:spLocks noChangeArrowheads="1"/>
            </p:cNvSpPr>
            <p:nvPr/>
          </p:nvSpPr>
          <p:spPr bwMode="auto">
            <a:xfrm>
              <a:off x="5058" y="264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1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1606" name="Rectangle 246"/>
            <p:cNvSpPr>
              <a:spLocks noChangeArrowheads="1"/>
            </p:cNvSpPr>
            <p:nvPr/>
          </p:nvSpPr>
          <p:spPr bwMode="auto">
            <a:xfrm>
              <a:off x="5042" y="285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1607" name="Rectangle 247"/>
            <p:cNvSpPr>
              <a:spLocks noChangeArrowheads="1"/>
            </p:cNvSpPr>
            <p:nvPr/>
          </p:nvSpPr>
          <p:spPr bwMode="auto">
            <a:xfrm>
              <a:off x="5322" y="265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608" name="Rectangle 249"/>
            <p:cNvSpPr>
              <a:spLocks noChangeArrowheads="1"/>
            </p:cNvSpPr>
            <p:nvPr/>
          </p:nvSpPr>
          <p:spPr bwMode="auto">
            <a:xfrm>
              <a:off x="5330" y="294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609" name="Line 250"/>
            <p:cNvSpPr>
              <a:spLocks noChangeShapeType="1"/>
            </p:cNvSpPr>
            <p:nvPr/>
          </p:nvSpPr>
          <p:spPr bwMode="auto">
            <a:xfrm>
              <a:off x="5397" y="295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10" name="Rectangle 252"/>
            <p:cNvSpPr>
              <a:spLocks noChangeArrowheads="1"/>
            </p:cNvSpPr>
            <p:nvPr/>
          </p:nvSpPr>
          <p:spPr bwMode="auto">
            <a:xfrm>
              <a:off x="5194" y="302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1611" name="Oval 255"/>
            <p:cNvSpPr>
              <a:spLocks noChangeArrowheads="1"/>
            </p:cNvSpPr>
            <p:nvPr/>
          </p:nvSpPr>
          <p:spPr bwMode="auto">
            <a:xfrm>
              <a:off x="5259" y="318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12" name="AutoShape 256"/>
            <p:cNvSpPr>
              <a:spLocks noChangeArrowheads="1"/>
            </p:cNvSpPr>
            <p:nvPr/>
          </p:nvSpPr>
          <p:spPr bwMode="auto">
            <a:xfrm rot="5400000">
              <a:off x="5090" y="301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13" name="Line 334"/>
            <p:cNvSpPr>
              <a:spLocks noChangeShapeType="1"/>
            </p:cNvSpPr>
            <p:nvPr/>
          </p:nvSpPr>
          <p:spPr bwMode="auto">
            <a:xfrm flipH="1" flipV="1">
              <a:off x="4947" y="330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14" name="TextBox 515"/>
            <p:cNvSpPr txBox="1">
              <a:spLocks noChangeArrowheads="1"/>
            </p:cNvSpPr>
            <p:nvPr/>
          </p:nvSpPr>
          <p:spPr bwMode="auto">
            <a:xfrm>
              <a:off x="4434" y="259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cxnSp>
          <p:nvCxnSpPr>
            <p:cNvPr id="21615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320" y="2688"/>
              <a:ext cx="9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16" name="Line 242"/>
            <p:cNvSpPr>
              <a:spLocks noChangeShapeType="1"/>
            </p:cNvSpPr>
            <p:nvPr/>
          </p:nvSpPr>
          <p:spPr bwMode="auto">
            <a:xfrm>
              <a:off x="5490" y="276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1617" name="Straight Connector 530"/>
            <p:cNvCxnSpPr>
              <a:cxnSpLocks noChangeShapeType="1"/>
            </p:cNvCxnSpPr>
            <p:nvPr/>
          </p:nvCxnSpPr>
          <p:spPr bwMode="auto">
            <a:xfrm>
              <a:off x="4674" y="273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18" name="TextBox 536"/>
            <p:cNvSpPr txBox="1">
              <a:spLocks noChangeArrowheads="1"/>
            </p:cNvSpPr>
            <p:nvPr/>
          </p:nvSpPr>
          <p:spPr bwMode="auto">
            <a:xfrm>
              <a:off x="4391" y="263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1619" name="Freeform 547"/>
            <p:cNvSpPr>
              <a:spLocks/>
            </p:cNvSpPr>
            <p:nvPr/>
          </p:nvSpPr>
          <p:spPr bwMode="auto">
            <a:xfrm>
              <a:off x="4560" y="3133"/>
              <a:ext cx="208" cy="81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21620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128" y="3072"/>
              <a:ext cx="28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21" name="Freeform 221"/>
            <p:cNvSpPr>
              <a:spLocks/>
            </p:cNvSpPr>
            <p:nvPr/>
          </p:nvSpPr>
          <p:spPr bwMode="auto">
            <a:xfrm>
              <a:off x="4320" y="2558"/>
              <a:ext cx="1232" cy="194"/>
            </a:xfrm>
            <a:custGeom>
              <a:avLst/>
              <a:gdLst>
                <a:gd name="T0" fmla="*/ 1328049 w 1283"/>
                <a:gd name="T1" fmla="*/ 307975 h 194"/>
                <a:gd name="T2" fmla="*/ 1328049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622" name="Oval 339"/>
            <p:cNvSpPr>
              <a:spLocks noChangeArrowheads="1"/>
            </p:cNvSpPr>
            <p:nvPr/>
          </p:nvSpPr>
          <p:spPr bwMode="auto">
            <a:xfrm>
              <a:off x="5528" y="272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23" name="TextBox 279"/>
            <p:cNvSpPr txBox="1">
              <a:spLocks noChangeArrowheads="1"/>
            </p:cNvSpPr>
            <p:nvPr/>
          </p:nvSpPr>
          <p:spPr bwMode="auto">
            <a:xfrm>
              <a:off x="3888" y="2976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1624" name="Straight Connector 516"/>
            <p:cNvCxnSpPr>
              <a:cxnSpLocks noChangeShapeType="1"/>
            </p:cNvCxnSpPr>
            <p:nvPr/>
          </p:nvCxnSpPr>
          <p:spPr bwMode="auto">
            <a:xfrm flipH="1">
              <a:off x="4368" y="864"/>
              <a:ext cx="9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25" name="TextBox 279"/>
            <p:cNvSpPr txBox="1">
              <a:spLocks noChangeArrowheads="1"/>
            </p:cNvSpPr>
            <p:nvPr/>
          </p:nvSpPr>
          <p:spPr bwMode="auto">
            <a:xfrm>
              <a:off x="3727" y="912"/>
              <a:ext cx="451" cy="16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/>
              <a:r>
                <a:rPr lang="en-CA" altLang="en-US" sz="1000" b="1" i="1" dirty="0">
                  <a:latin typeface="Times New Roman" pitchFamily="18" charset="0"/>
                  <a:cs typeface="Times New Roman" pitchFamily="18" charset="0"/>
                </a:rPr>
                <a:t>Serial In</a:t>
              </a:r>
              <a:endParaRPr lang="en-CA" altLang="en-US" sz="1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1626" name="Straight Connector 516"/>
            <p:cNvCxnSpPr>
              <a:cxnSpLocks noChangeShapeType="1"/>
            </p:cNvCxnSpPr>
            <p:nvPr/>
          </p:nvCxnSpPr>
          <p:spPr bwMode="auto">
            <a:xfrm flipH="1">
              <a:off x="4176" y="1008"/>
              <a:ext cx="28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627" name="Straight Connector 516"/>
            <p:cNvCxnSpPr>
              <a:cxnSpLocks noChangeShapeType="1"/>
            </p:cNvCxnSpPr>
            <p:nvPr/>
          </p:nvCxnSpPr>
          <p:spPr bwMode="auto">
            <a:xfrm flipH="1">
              <a:off x="4176" y="1248"/>
              <a:ext cx="28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28" name="TextBox 279"/>
            <p:cNvSpPr txBox="1">
              <a:spLocks noChangeArrowheads="1"/>
            </p:cNvSpPr>
            <p:nvPr/>
          </p:nvSpPr>
          <p:spPr bwMode="auto">
            <a:xfrm>
              <a:off x="3936" y="1152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1629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272" y="1728"/>
              <a:ext cx="144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630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128" y="2112"/>
              <a:ext cx="28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31" name="TextBox 279"/>
            <p:cNvSpPr txBox="1">
              <a:spLocks noChangeArrowheads="1"/>
            </p:cNvSpPr>
            <p:nvPr/>
          </p:nvSpPr>
          <p:spPr bwMode="auto">
            <a:xfrm>
              <a:off x="3936" y="2016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632" name="Rectangle 299"/>
            <p:cNvSpPr>
              <a:spLocks noChangeArrowheads="1"/>
            </p:cNvSpPr>
            <p:nvPr/>
          </p:nvSpPr>
          <p:spPr bwMode="auto">
            <a:xfrm>
              <a:off x="5516" y="3617"/>
              <a:ext cx="24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46038" rIns="0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A</a:t>
              </a:r>
              <a:r>
                <a:rPr lang="en-CA" altLang="en-US" sz="1400" b="1" baseline="-25000">
                  <a:latin typeface="Times New Roman" pitchFamily="18" charset="0"/>
                </a:rPr>
                <a:t>0</a:t>
              </a:r>
            </a:p>
            <a:p>
              <a:r>
                <a:rPr lang="en-CA" altLang="en-US" sz="1400">
                  <a:latin typeface="Times New Roman" pitchFamily="18" charset="0"/>
                </a:rPr>
                <a:t>(lsb)</a:t>
              </a:r>
              <a:endParaRPr lang="en-CA" altLang="en-US" sz="1400" baseline="-25000">
                <a:latin typeface="Times New Roman" pitchFamily="18" charset="0"/>
              </a:endParaRPr>
            </a:p>
          </p:txBody>
        </p:sp>
        <p:sp>
          <p:nvSpPr>
            <p:cNvPr id="21633" name="Line 241"/>
            <p:cNvSpPr>
              <a:spLocks noChangeShapeType="1"/>
            </p:cNvSpPr>
            <p:nvPr/>
          </p:nvSpPr>
          <p:spPr bwMode="auto">
            <a:xfrm flipH="1">
              <a:off x="5274" y="4059"/>
              <a:ext cx="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34" name="Line 242"/>
            <p:cNvSpPr>
              <a:spLocks noChangeShapeType="1"/>
            </p:cNvSpPr>
            <p:nvPr/>
          </p:nvSpPr>
          <p:spPr bwMode="auto">
            <a:xfrm>
              <a:off x="4997" y="3940"/>
              <a:ext cx="6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35" name="Rectangle 244"/>
            <p:cNvSpPr>
              <a:spLocks noChangeArrowheads="1"/>
            </p:cNvSpPr>
            <p:nvPr/>
          </p:nvSpPr>
          <p:spPr bwMode="auto">
            <a:xfrm>
              <a:off x="5082" y="3491"/>
              <a:ext cx="408" cy="58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36" name="Rectangle 245"/>
            <p:cNvSpPr>
              <a:spLocks noChangeArrowheads="1"/>
            </p:cNvSpPr>
            <p:nvPr/>
          </p:nvSpPr>
          <p:spPr bwMode="auto">
            <a:xfrm>
              <a:off x="5058" y="3531"/>
              <a:ext cx="21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</a:t>
              </a:r>
              <a:r>
                <a:rPr lang="en-CA" altLang="en-US" sz="1200" b="1" baseline="-25000">
                  <a:latin typeface="Times New Roman" pitchFamily="18" charset="0"/>
                </a:rPr>
                <a:t>0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21637" name="Rectangle 246"/>
            <p:cNvSpPr>
              <a:spLocks noChangeArrowheads="1"/>
            </p:cNvSpPr>
            <p:nvPr/>
          </p:nvSpPr>
          <p:spPr bwMode="auto">
            <a:xfrm>
              <a:off x="5042" y="3747"/>
              <a:ext cx="32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CLK</a:t>
              </a:r>
            </a:p>
          </p:txBody>
        </p:sp>
        <p:sp>
          <p:nvSpPr>
            <p:cNvPr id="21638" name="Rectangle 247"/>
            <p:cNvSpPr>
              <a:spLocks noChangeArrowheads="1"/>
            </p:cNvSpPr>
            <p:nvPr/>
          </p:nvSpPr>
          <p:spPr bwMode="auto">
            <a:xfrm>
              <a:off x="5322" y="354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639" name="Rectangle 249"/>
            <p:cNvSpPr>
              <a:spLocks noChangeArrowheads="1"/>
            </p:cNvSpPr>
            <p:nvPr/>
          </p:nvSpPr>
          <p:spPr bwMode="auto">
            <a:xfrm>
              <a:off x="5330" y="383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21640" name="Line 250"/>
            <p:cNvSpPr>
              <a:spLocks noChangeShapeType="1"/>
            </p:cNvSpPr>
            <p:nvPr/>
          </p:nvSpPr>
          <p:spPr bwMode="auto">
            <a:xfrm>
              <a:off x="5397" y="384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41" name="Rectangle 252"/>
            <p:cNvSpPr>
              <a:spLocks noChangeArrowheads="1"/>
            </p:cNvSpPr>
            <p:nvPr/>
          </p:nvSpPr>
          <p:spPr bwMode="auto">
            <a:xfrm>
              <a:off x="5194" y="391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21642" name="Oval 255"/>
            <p:cNvSpPr>
              <a:spLocks noChangeArrowheads="1"/>
            </p:cNvSpPr>
            <p:nvPr/>
          </p:nvSpPr>
          <p:spPr bwMode="auto">
            <a:xfrm>
              <a:off x="5259" y="4075"/>
              <a:ext cx="57" cy="6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43" name="AutoShape 256"/>
            <p:cNvSpPr>
              <a:spLocks noChangeArrowheads="1"/>
            </p:cNvSpPr>
            <p:nvPr/>
          </p:nvSpPr>
          <p:spPr bwMode="auto">
            <a:xfrm rot="5400000">
              <a:off x="5090" y="3907"/>
              <a:ext cx="58" cy="74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44" name="Line 334"/>
            <p:cNvSpPr>
              <a:spLocks noChangeShapeType="1"/>
            </p:cNvSpPr>
            <p:nvPr/>
          </p:nvSpPr>
          <p:spPr bwMode="auto">
            <a:xfrm flipH="1" flipV="1">
              <a:off x="4947" y="4198"/>
              <a:ext cx="3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645" name="TextBox 515"/>
            <p:cNvSpPr txBox="1">
              <a:spLocks noChangeArrowheads="1"/>
            </p:cNvSpPr>
            <p:nvPr/>
          </p:nvSpPr>
          <p:spPr bwMode="auto">
            <a:xfrm>
              <a:off x="4434" y="3489"/>
              <a:ext cx="240" cy="53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altLang="en-US" sz="1600"/>
                <a:t>MUX</a:t>
              </a:r>
            </a:p>
          </p:txBody>
        </p:sp>
        <p:sp>
          <p:nvSpPr>
            <p:cNvPr id="21646" name="Line 242"/>
            <p:cNvSpPr>
              <a:spLocks noChangeShapeType="1"/>
            </p:cNvSpPr>
            <p:nvPr/>
          </p:nvSpPr>
          <p:spPr bwMode="auto">
            <a:xfrm>
              <a:off x="5490" y="3651"/>
              <a:ext cx="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21647" name="Straight Connector 530"/>
            <p:cNvCxnSpPr>
              <a:cxnSpLocks noChangeShapeType="1"/>
            </p:cNvCxnSpPr>
            <p:nvPr/>
          </p:nvCxnSpPr>
          <p:spPr bwMode="auto">
            <a:xfrm>
              <a:off x="4674" y="3627"/>
              <a:ext cx="40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48" name="TextBox 536"/>
            <p:cNvSpPr txBox="1">
              <a:spLocks noChangeArrowheads="1"/>
            </p:cNvSpPr>
            <p:nvPr/>
          </p:nvSpPr>
          <p:spPr bwMode="auto">
            <a:xfrm>
              <a:off x="4391" y="3521"/>
              <a:ext cx="160" cy="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0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1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2</a:t>
              </a:r>
            </a:p>
            <a:p>
              <a:pPr eaLnBrk="1" hangingPunct="1">
                <a:spcAft>
                  <a:spcPts val="200"/>
                </a:spcAft>
              </a:pPr>
              <a:r>
                <a:rPr lang="en-CA" altLang="en-US" sz="1000"/>
                <a:t>3</a:t>
              </a:r>
            </a:p>
          </p:txBody>
        </p:sp>
        <p:sp>
          <p:nvSpPr>
            <p:cNvPr id="21649" name="Freeform 547"/>
            <p:cNvSpPr>
              <a:spLocks/>
            </p:cNvSpPr>
            <p:nvPr/>
          </p:nvSpPr>
          <p:spPr bwMode="auto">
            <a:xfrm>
              <a:off x="4560" y="4023"/>
              <a:ext cx="208" cy="81"/>
            </a:xfrm>
            <a:custGeom>
              <a:avLst/>
              <a:gdLst>
                <a:gd name="T0" fmla="*/ 0 w 338138"/>
                <a:gd name="T1" fmla="*/ 0 h 119063"/>
                <a:gd name="T2" fmla="*/ 0 w 338138"/>
                <a:gd name="T3" fmla="*/ 0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cxnSp>
          <p:nvCxnSpPr>
            <p:cNvPr id="21650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4128" y="3936"/>
              <a:ext cx="336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51" name="Freeform 221"/>
            <p:cNvSpPr>
              <a:spLocks/>
            </p:cNvSpPr>
            <p:nvPr/>
          </p:nvSpPr>
          <p:spPr bwMode="auto">
            <a:xfrm>
              <a:off x="4272" y="3448"/>
              <a:ext cx="1280" cy="194"/>
            </a:xfrm>
            <a:custGeom>
              <a:avLst/>
              <a:gdLst>
                <a:gd name="T0" fmla="*/ 2022115 w 1283"/>
                <a:gd name="T1" fmla="*/ 307975 h 194"/>
                <a:gd name="T2" fmla="*/ 2022115 w 1283"/>
                <a:gd name="T3" fmla="*/ 0 h 194"/>
                <a:gd name="T4" fmla="*/ 0 w 1283"/>
                <a:gd name="T5" fmla="*/ 0 h 194"/>
                <a:gd name="T6" fmla="*/ 0 60000 65536"/>
                <a:gd name="T7" fmla="*/ 0 60000 65536"/>
                <a:gd name="T8" fmla="*/ 0 60000 65536"/>
                <a:gd name="T9" fmla="*/ 0 w 1283"/>
                <a:gd name="T10" fmla="*/ 0 h 194"/>
                <a:gd name="T11" fmla="*/ 1283 w 1283"/>
                <a:gd name="T12" fmla="*/ 194 h 19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83" h="194">
                  <a:moveTo>
                    <a:pt x="1283" y="194"/>
                  </a:moveTo>
                  <a:lnTo>
                    <a:pt x="1283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652" name="Oval 339"/>
            <p:cNvSpPr>
              <a:spLocks noChangeArrowheads="1"/>
            </p:cNvSpPr>
            <p:nvPr/>
          </p:nvSpPr>
          <p:spPr bwMode="auto">
            <a:xfrm>
              <a:off x="5528" y="361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53" name="TextBox 279"/>
            <p:cNvSpPr txBox="1">
              <a:spLocks noChangeArrowheads="1"/>
            </p:cNvSpPr>
            <p:nvPr/>
          </p:nvSpPr>
          <p:spPr bwMode="auto">
            <a:xfrm>
              <a:off x="3888" y="3888"/>
              <a:ext cx="24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654" name="TextBox 279"/>
            <p:cNvSpPr txBox="1">
              <a:spLocks noChangeArrowheads="1"/>
            </p:cNvSpPr>
            <p:nvPr/>
          </p:nvSpPr>
          <p:spPr bwMode="auto">
            <a:xfrm>
              <a:off x="3703" y="3684"/>
              <a:ext cx="425" cy="160"/>
            </a:xfrm>
            <a:prstGeom prst="rect">
              <a:avLst/>
            </a:prstGeom>
            <a:solidFill>
              <a:srgbClr val="FF99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/>
              <a:r>
                <a:rPr lang="en-CA" altLang="en-US" sz="900" b="1" i="1">
                  <a:latin typeface="Times New Roman" pitchFamily="18" charset="0"/>
                  <a:cs typeface="Times New Roman" pitchFamily="18" charset="0"/>
                </a:rPr>
                <a:t>Serial </a:t>
              </a:r>
              <a:r>
                <a:rPr lang="en-CA" altLang="en-US" sz="1000" b="1" i="1">
                  <a:latin typeface="Times New Roman" pitchFamily="18" charset="0"/>
                  <a:cs typeface="Times New Roman" pitchFamily="18" charset="0"/>
                </a:rPr>
                <a:t>In</a:t>
              </a:r>
              <a:endParaRPr lang="en-CA" altLang="en-US" sz="1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655" name="Oval 338"/>
            <p:cNvSpPr>
              <a:spLocks noChangeArrowheads="1"/>
            </p:cNvSpPr>
            <p:nvPr/>
          </p:nvSpPr>
          <p:spPr bwMode="auto">
            <a:xfrm>
              <a:off x="4741" y="318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56" name="Oval 338"/>
            <p:cNvSpPr>
              <a:spLocks noChangeArrowheads="1"/>
            </p:cNvSpPr>
            <p:nvPr/>
          </p:nvSpPr>
          <p:spPr bwMode="auto">
            <a:xfrm>
              <a:off x="4910" y="327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57" name="Oval 338"/>
            <p:cNvSpPr>
              <a:spLocks noChangeArrowheads="1"/>
            </p:cNvSpPr>
            <p:nvPr/>
          </p:nvSpPr>
          <p:spPr bwMode="auto">
            <a:xfrm>
              <a:off x="4958" y="301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58" name="Freeform 257"/>
            <p:cNvSpPr>
              <a:spLocks/>
            </p:cNvSpPr>
            <p:nvPr/>
          </p:nvSpPr>
          <p:spPr bwMode="auto">
            <a:xfrm>
              <a:off x="4368" y="720"/>
              <a:ext cx="1200" cy="1152"/>
            </a:xfrm>
            <a:custGeom>
              <a:avLst/>
              <a:gdLst>
                <a:gd name="T0" fmla="*/ 1200 w 1200"/>
                <a:gd name="T1" fmla="*/ 192 h 1152"/>
                <a:gd name="T2" fmla="*/ 1200 w 1200"/>
                <a:gd name="T3" fmla="*/ 0 h 1152"/>
                <a:gd name="T4" fmla="*/ 48 w 1200"/>
                <a:gd name="T5" fmla="*/ 0 h 1152"/>
                <a:gd name="T6" fmla="*/ 0 w 1200"/>
                <a:gd name="T7" fmla="*/ 0 h 1152"/>
                <a:gd name="T8" fmla="*/ 0 w 1200"/>
                <a:gd name="T9" fmla="*/ 1152 h 1152"/>
                <a:gd name="T10" fmla="*/ 48 w 1200"/>
                <a:gd name="T11" fmla="*/ 1152 h 11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00" h="1152">
                  <a:moveTo>
                    <a:pt x="1200" y="192"/>
                  </a:moveTo>
                  <a:lnTo>
                    <a:pt x="1200" y="0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1152"/>
                  </a:lnTo>
                  <a:lnTo>
                    <a:pt x="48" y="115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659" name="Freeform 258"/>
            <p:cNvSpPr>
              <a:spLocks/>
            </p:cNvSpPr>
            <p:nvPr/>
          </p:nvSpPr>
          <p:spPr bwMode="auto">
            <a:xfrm>
              <a:off x="4272" y="1104"/>
              <a:ext cx="144" cy="1680"/>
            </a:xfrm>
            <a:custGeom>
              <a:avLst/>
              <a:gdLst>
                <a:gd name="T0" fmla="*/ 144 w 144"/>
                <a:gd name="T1" fmla="*/ 0 h 1584"/>
                <a:gd name="T2" fmla="*/ 0 w 144"/>
                <a:gd name="T3" fmla="*/ 0 h 1584"/>
                <a:gd name="T4" fmla="*/ 0 w 144"/>
                <a:gd name="T5" fmla="*/ 3028 h 1584"/>
                <a:gd name="T6" fmla="*/ 144 w 144"/>
                <a:gd name="T7" fmla="*/ 3028 h 158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4" h="1584">
                  <a:moveTo>
                    <a:pt x="144" y="0"/>
                  </a:moveTo>
                  <a:lnTo>
                    <a:pt x="0" y="0"/>
                  </a:lnTo>
                  <a:lnTo>
                    <a:pt x="0" y="1584"/>
                  </a:lnTo>
                  <a:lnTo>
                    <a:pt x="144" y="158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660" name="Oval 339"/>
            <p:cNvSpPr>
              <a:spLocks noChangeArrowheads="1"/>
            </p:cNvSpPr>
            <p:nvPr/>
          </p:nvSpPr>
          <p:spPr bwMode="auto">
            <a:xfrm>
              <a:off x="4259" y="170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61" name="Oval 339"/>
            <p:cNvSpPr>
              <a:spLocks noChangeArrowheads="1"/>
            </p:cNvSpPr>
            <p:nvPr/>
          </p:nvSpPr>
          <p:spPr bwMode="auto">
            <a:xfrm>
              <a:off x="4259" y="1579"/>
              <a:ext cx="50" cy="5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400"/>
            </a:p>
          </p:txBody>
        </p:sp>
        <p:sp>
          <p:nvSpPr>
            <p:cNvPr id="21662" name="Freeform 261"/>
            <p:cNvSpPr>
              <a:spLocks/>
            </p:cNvSpPr>
            <p:nvPr/>
          </p:nvSpPr>
          <p:spPr bwMode="auto">
            <a:xfrm>
              <a:off x="4320" y="1968"/>
              <a:ext cx="96" cy="1728"/>
            </a:xfrm>
            <a:custGeom>
              <a:avLst/>
              <a:gdLst>
                <a:gd name="T0" fmla="*/ 2 w 144"/>
                <a:gd name="T1" fmla="*/ 0 h 1584"/>
                <a:gd name="T2" fmla="*/ 0 w 144"/>
                <a:gd name="T3" fmla="*/ 0 h 1584"/>
                <a:gd name="T4" fmla="*/ 0 w 144"/>
                <a:gd name="T5" fmla="*/ 4125 h 1584"/>
                <a:gd name="T6" fmla="*/ 2 w 144"/>
                <a:gd name="T7" fmla="*/ 4125 h 158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4" h="1584">
                  <a:moveTo>
                    <a:pt x="144" y="0"/>
                  </a:moveTo>
                  <a:lnTo>
                    <a:pt x="0" y="0"/>
                  </a:lnTo>
                  <a:lnTo>
                    <a:pt x="0" y="1584"/>
                  </a:lnTo>
                  <a:lnTo>
                    <a:pt x="144" y="158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663" name="Oval 339"/>
            <p:cNvSpPr>
              <a:spLocks noChangeArrowheads="1"/>
            </p:cNvSpPr>
            <p:nvPr/>
          </p:nvSpPr>
          <p:spPr bwMode="auto">
            <a:xfrm>
              <a:off x="4307" y="266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1664" name="Oval 339"/>
            <p:cNvSpPr>
              <a:spLocks noChangeArrowheads="1"/>
            </p:cNvSpPr>
            <p:nvPr/>
          </p:nvSpPr>
          <p:spPr bwMode="auto">
            <a:xfrm>
              <a:off x="4307" y="2523"/>
              <a:ext cx="50" cy="5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400"/>
            </a:p>
          </p:txBody>
        </p:sp>
        <p:sp>
          <p:nvSpPr>
            <p:cNvPr id="21665" name="Freeform 264"/>
            <p:cNvSpPr>
              <a:spLocks/>
            </p:cNvSpPr>
            <p:nvPr/>
          </p:nvSpPr>
          <p:spPr bwMode="auto">
            <a:xfrm>
              <a:off x="4272" y="2928"/>
              <a:ext cx="144" cy="672"/>
            </a:xfrm>
            <a:custGeom>
              <a:avLst/>
              <a:gdLst>
                <a:gd name="T0" fmla="*/ 144 w 144"/>
                <a:gd name="T1" fmla="*/ 0 h 1584"/>
                <a:gd name="T2" fmla="*/ 0 w 144"/>
                <a:gd name="T3" fmla="*/ 0 h 1584"/>
                <a:gd name="T4" fmla="*/ 0 w 144"/>
                <a:gd name="T5" fmla="*/ 0 h 1584"/>
                <a:gd name="T6" fmla="*/ 144 w 144"/>
                <a:gd name="T7" fmla="*/ 0 h 158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4" h="1584">
                  <a:moveTo>
                    <a:pt x="144" y="0"/>
                  </a:moveTo>
                  <a:lnTo>
                    <a:pt x="0" y="0"/>
                  </a:lnTo>
                  <a:lnTo>
                    <a:pt x="0" y="1584"/>
                  </a:lnTo>
                  <a:lnTo>
                    <a:pt x="144" y="158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666" name="Oval 339"/>
            <p:cNvSpPr>
              <a:spLocks noChangeArrowheads="1"/>
            </p:cNvSpPr>
            <p:nvPr/>
          </p:nvSpPr>
          <p:spPr bwMode="auto">
            <a:xfrm>
              <a:off x="4259" y="341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cxnSp>
          <p:nvCxnSpPr>
            <p:cNvPr id="21667" name="Straight Connector 516"/>
            <p:cNvCxnSpPr>
              <a:cxnSpLocks noChangeShapeType="1"/>
            </p:cNvCxnSpPr>
            <p:nvPr/>
          </p:nvCxnSpPr>
          <p:spPr bwMode="auto">
            <a:xfrm flipH="1">
              <a:off x="4128" y="3792"/>
              <a:ext cx="28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668" name="Oval 339"/>
            <p:cNvSpPr>
              <a:spLocks noChangeArrowheads="1"/>
            </p:cNvSpPr>
            <p:nvPr/>
          </p:nvSpPr>
          <p:spPr bwMode="auto">
            <a:xfrm>
              <a:off x="4332" y="829"/>
              <a:ext cx="50" cy="5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sz="1400"/>
            </a:p>
          </p:txBody>
        </p:sp>
      </p:grpSp>
      <p:sp>
        <p:nvSpPr>
          <p:cNvPr id="21521" name="Rectangle 177"/>
          <p:cNvSpPr>
            <a:spLocks noChangeArrowheads="1"/>
          </p:cNvSpPr>
          <p:nvPr/>
        </p:nvSpPr>
        <p:spPr bwMode="auto">
          <a:xfrm>
            <a:off x="0" y="4697413"/>
            <a:ext cx="6186488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 dirty="0">
                <a:latin typeface="Times New Roman" pitchFamily="18" charset="0"/>
              </a:rPr>
              <a:t>         S</a:t>
            </a:r>
            <a:r>
              <a:rPr lang="en-CA" altLang="en-US" sz="1800" b="1" baseline="-25000" dirty="0">
                <a:latin typeface="Times New Roman" pitchFamily="18" charset="0"/>
              </a:rPr>
              <a:t>1</a:t>
            </a:r>
            <a:r>
              <a:rPr lang="en-CA" altLang="en-US" sz="1800" b="1" dirty="0">
                <a:latin typeface="Times New Roman" pitchFamily="18" charset="0"/>
              </a:rPr>
              <a:t> S</a:t>
            </a:r>
            <a:r>
              <a:rPr lang="en-CA" altLang="en-US" sz="1800" b="1" baseline="-25000" dirty="0">
                <a:latin typeface="Times New Roman" pitchFamily="18" charset="0"/>
              </a:rPr>
              <a:t>0</a:t>
            </a:r>
            <a:r>
              <a:rPr lang="en-CA" altLang="en-US" sz="1800" b="1" dirty="0">
                <a:latin typeface="Times New Roman" pitchFamily="18" charset="0"/>
              </a:rPr>
              <a:t>   </a:t>
            </a:r>
            <a:r>
              <a:rPr lang="en-CA" altLang="en-US" sz="1800" b="1" i="1" dirty="0" err="1">
                <a:latin typeface="Times New Roman" pitchFamily="18" charset="0"/>
              </a:rPr>
              <a:t>D</a:t>
            </a:r>
            <a:r>
              <a:rPr lang="en-CA" altLang="en-US" sz="1800" b="1" i="1" baseline="-25000" dirty="0" err="1">
                <a:latin typeface="Times New Roman" pitchFamily="18" charset="0"/>
              </a:rPr>
              <a:t>k</a:t>
            </a:r>
            <a:r>
              <a:rPr lang="en-CA" altLang="en-US" sz="1800" b="1" i="1" baseline="-25000" dirty="0">
                <a:latin typeface="Times New Roman" pitchFamily="18" charset="0"/>
              </a:rPr>
              <a:t> </a:t>
            </a:r>
            <a:r>
              <a:rPr lang="en-CA" altLang="en-US" sz="1800" b="1" i="1" dirty="0">
                <a:latin typeface="Times New Roman" pitchFamily="18" charset="0"/>
              </a:rPr>
              <a:t>=</a:t>
            </a:r>
            <a:r>
              <a:rPr lang="en-CA" altLang="en-US" sz="1800" b="1" i="1" baseline="-25000" dirty="0">
                <a:latin typeface="Times New Roman" pitchFamily="18" charset="0"/>
              </a:rPr>
              <a:t> </a:t>
            </a:r>
            <a:r>
              <a:rPr lang="en-CA" altLang="en-US" sz="1800" b="1" i="1" dirty="0">
                <a:latin typeface="Times New Roman" pitchFamily="18" charset="0"/>
              </a:rPr>
              <a:t>A</a:t>
            </a:r>
            <a:r>
              <a:rPr lang="en-CA" altLang="en-US" sz="1800" b="1" i="1" baseline="-25000" dirty="0">
                <a:latin typeface="Times New Roman" pitchFamily="18" charset="0"/>
              </a:rPr>
              <a:t>k</a:t>
            </a:r>
            <a:r>
              <a:rPr lang="en-CA" altLang="en-US" sz="1800" b="1" baseline="30000" dirty="0">
                <a:latin typeface="Times New Roman" pitchFamily="18" charset="0"/>
              </a:rPr>
              <a:t>n+1</a:t>
            </a:r>
            <a:endParaRPr lang="en-CA" altLang="en-US" sz="1800" b="1" i="1" baseline="30000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  </a:t>
            </a:r>
            <a:r>
              <a:rPr lang="en-CA" altLang="en-US" sz="1800" dirty="0">
                <a:latin typeface="Times New Roman" pitchFamily="18" charset="0"/>
              </a:rPr>
              <a:t>  0  0   </a:t>
            </a:r>
            <a:r>
              <a:rPr lang="en-CA" altLang="en-US" sz="1800" i="1" dirty="0" err="1">
                <a:latin typeface="Times New Roman" pitchFamily="18" charset="0"/>
              </a:rPr>
              <a:t>D</a:t>
            </a:r>
            <a:r>
              <a:rPr lang="en-CA" altLang="en-US" sz="1800" i="1" baseline="-25000" dirty="0" err="1">
                <a:latin typeface="Times New Roman" pitchFamily="18" charset="0"/>
              </a:rPr>
              <a:t>k</a:t>
            </a:r>
            <a:r>
              <a:rPr lang="en-CA" altLang="en-US" sz="1800" i="1" baseline="-25000" dirty="0">
                <a:latin typeface="Times New Roman" pitchFamily="18" charset="0"/>
              </a:rPr>
              <a:t> </a:t>
            </a:r>
            <a:r>
              <a:rPr lang="en-CA" altLang="en-US" sz="1800" i="1" dirty="0">
                <a:latin typeface="Times New Roman" pitchFamily="18" charset="0"/>
              </a:rPr>
              <a:t>= </a:t>
            </a:r>
            <a:r>
              <a:rPr lang="en-CA" altLang="en-US" sz="1800" i="1" dirty="0" err="1">
                <a:latin typeface="Times New Roman" pitchFamily="18" charset="0"/>
              </a:rPr>
              <a:t>A</a:t>
            </a:r>
            <a:r>
              <a:rPr lang="en-CA" altLang="en-US" sz="1800" i="1" baseline="-25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CA" altLang="en-US" sz="1800" dirty="0">
                <a:latin typeface="Times New Roman" pitchFamily="18" charset="0"/>
              </a:rPr>
              <a:t> 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{0,1,2,3}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0  1   </a:t>
            </a:r>
            <a:r>
              <a:rPr lang="en-CA" altLang="en-US" sz="1800" i="1" dirty="0" err="1">
                <a:latin typeface="Times New Roman" pitchFamily="18" charset="0"/>
              </a:rPr>
              <a:t>D</a:t>
            </a:r>
            <a:r>
              <a:rPr lang="en-CA" altLang="en-US" sz="1800" i="1" baseline="-25000" dirty="0" err="1">
                <a:latin typeface="Times New Roman" pitchFamily="18" charset="0"/>
              </a:rPr>
              <a:t>k</a:t>
            </a:r>
            <a:r>
              <a:rPr lang="en-CA" altLang="en-US" sz="1800" dirty="0">
                <a:latin typeface="Times New Roman" pitchFamily="18" charset="0"/>
              </a:rPr>
              <a:t> = </a:t>
            </a:r>
            <a:r>
              <a:rPr lang="en-CA" altLang="en-US" sz="1800" i="1" dirty="0">
                <a:latin typeface="Times New Roman" pitchFamily="18" charset="0"/>
              </a:rPr>
              <a:t>A</a:t>
            </a:r>
            <a:r>
              <a:rPr lang="en-CA" altLang="en-US" sz="1800" i="1" baseline="-25000" dirty="0">
                <a:latin typeface="Times New Roman" pitchFamily="18" charset="0"/>
              </a:rPr>
              <a:t>k+1</a:t>
            </a:r>
            <a:r>
              <a:rPr lang="en-CA" altLang="en-US" sz="1800" dirty="0">
                <a:latin typeface="Times New Roman" pitchFamily="18" charset="0"/>
              </a:rPr>
              <a:t> ; 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{0,1,2}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	   D</a:t>
            </a:r>
            <a:r>
              <a:rPr lang="en-CA" altLang="en-US" sz="1800" i="1" baseline="-25000" dirty="0">
                <a:latin typeface="Times New Roman" pitchFamily="18" charset="0"/>
              </a:rPr>
              <a:t>3</a:t>
            </a:r>
            <a:r>
              <a:rPr lang="en-CA" altLang="en-US" sz="1800" i="1" dirty="0">
                <a:latin typeface="Times New Roman" pitchFamily="18" charset="0"/>
              </a:rPr>
              <a:t>=Serial In</a:t>
            </a:r>
            <a:endParaRPr lang="en-CA" altLang="en-US" sz="1800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1  0   </a:t>
            </a:r>
            <a:r>
              <a:rPr lang="en-CA" altLang="en-US" sz="1800" i="1" dirty="0" err="1">
                <a:latin typeface="Times New Roman" pitchFamily="18" charset="0"/>
              </a:rPr>
              <a:t>D</a:t>
            </a:r>
            <a:r>
              <a:rPr lang="en-CA" altLang="en-US" sz="1800" i="1" baseline="-25000" dirty="0" err="1">
                <a:latin typeface="Times New Roman" pitchFamily="18" charset="0"/>
              </a:rPr>
              <a:t>k</a:t>
            </a:r>
            <a:r>
              <a:rPr lang="en-CA" altLang="en-US" sz="1800" dirty="0">
                <a:latin typeface="Times New Roman" pitchFamily="18" charset="0"/>
              </a:rPr>
              <a:t> = </a:t>
            </a:r>
            <a:r>
              <a:rPr lang="en-CA" altLang="en-US" sz="1800" i="1" dirty="0">
                <a:latin typeface="Times New Roman" pitchFamily="18" charset="0"/>
              </a:rPr>
              <a:t>A</a:t>
            </a:r>
            <a:r>
              <a:rPr lang="en-CA" altLang="en-US" sz="1800" i="1" baseline="-25000" dirty="0">
                <a:latin typeface="Times New Roman" pitchFamily="18" charset="0"/>
              </a:rPr>
              <a:t>k-1</a:t>
            </a:r>
            <a:r>
              <a:rPr lang="en-CA" altLang="en-US" sz="1800" dirty="0">
                <a:latin typeface="Times New Roman" pitchFamily="18" charset="0"/>
              </a:rPr>
              <a:t> ; 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{1,2,3}</a:t>
            </a:r>
            <a:r>
              <a:rPr lang="en-CA" altLang="en-US" sz="1800" dirty="0">
                <a:latin typeface="Times New Roman" pitchFamily="18" charset="0"/>
              </a:rPr>
              <a:t> 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latin typeface="Times New Roman" pitchFamily="18" charset="0"/>
              </a:rPr>
              <a:t>	   D</a:t>
            </a:r>
            <a:r>
              <a:rPr lang="en-CA" altLang="en-US" sz="1800" i="1" baseline="-25000" dirty="0">
                <a:latin typeface="Times New Roman" pitchFamily="18" charset="0"/>
              </a:rPr>
              <a:t>0</a:t>
            </a:r>
            <a:r>
              <a:rPr lang="en-CA" altLang="en-US" sz="1800" i="1" dirty="0">
                <a:latin typeface="Times New Roman" pitchFamily="18" charset="0"/>
              </a:rPr>
              <a:t>=Serial In</a:t>
            </a: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30000" dirty="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    1  1   </a:t>
            </a:r>
            <a:r>
              <a:rPr lang="en-CA" altLang="en-US" sz="1800" i="1" dirty="0" err="1">
                <a:latin typeface="Times New Roman" pitchFamily="18" charset="0"/>
              </a:rPr>
              <a:t>D</a:t>
            </a:r>
            <a:r>
              <a:rPr lang="en-CA" altLang="en-US" sz="1800" i="1" baseline="-25000" dirty="0" err="1">
                <a:latin typeface="Times New Roman" pitchFamily="18" charset="0"/>
              </a:rPr>
              <a:t>k</a:t>
            </a:r>
            <a:r>
              <a:rPr lang="en-CA" altLang="en-US" sz="1800" i="1" dirty="0">
                <a:latin typeface="Times New Roman" pitchFamily="18" charset="0"/>
              </a:rPr>
              <a:t> = </a:t>
            </a:r>
            <a:r>
              <a:rPr lang="en-CA" altLang="en-US" sz="1800" i="1" dirty="0" err="1">
                <a:latin typeface="Times New Roman" pitchFamily="18" charset="0"/>
              </a:rPr>
              <a:t>I</a:t>
            </a:r>
            <a:r>
              <a:rPr lang="en-CA" altLang="en-US" sz="1800" baseline="-25000" dirty="0" err="1">
                <a:latin typeface="Times New Roman" pitchFamily="18" charset="0"/>
              </a:rPr>
              <a:t>k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;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US" altLang="en-US" sz="1800" i="1" dirty="0">
                <a:latin typeface="Times New Roman" pitchFamily="18" charset="0"/>
              </a:rPr>
              <a:t>k=</a:t>
            </a:r>
            <a:r>
              <a:rPr lang="en-US" altLang="en-US" sz="1800" dirty="0">
                <a:latin typeface="Times New Roman" pitchFamily="18" charset="0"/>
              </a:rPr>
              <a:t>{0,1,2,3}</a:t>
            </a:r>
            <a:endParaRPr lang="en-CA" altLang="en-US" sz="1800" dirty="0">
              <a:latin typeface="Times New Roman" pitchFamily="18" charset="0"/>
            </a:endParaRPr>
          </a:p>
        </p:txBody>
      </p:sp>
      <p:sp>
        <p:nvSpPr>
          <p:cNvPr id="21522" name="Line 178"/>
          <p:cNvSpPr>
            <a:spLocks noChangeShapeType="1"/>
          </p:cNvSpPr>
          <p:nvPr/>
        </p:nvSpPr>
        <p:spPr bwMode="auto">
          <a:xfrm>
            <a:off x="538163" y="5043488"/>
            <a:ext cx="33797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23" name="Line 187"/>
          <p:cNvSpPr>
            <a:spLocks noChangeShapeType="1"/>
          </p:cNvSpPr>
          <p:nvPr/>
        </p:nvSpPr>
        <p:spPr bwMode="auto">
          <a:xfrm flipH="1">
            <a:off x="1112838" y="4773613"/>
            <a:ext cx="0" cy="1958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24" name="Line 274"/>
          <p:cNvSpPr>
            <a:spLocks noChangeShapeType="1"/>
          </p:cNvSpPr>
          <p:nvPr/>
        </p:nvSpPr>
        <p:spPr bwMode="auto">
          <a:xfrm>
            <a:off x="538163" y="5311775"/>
            <a:ext cx="341788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1525" name="Line 275"/>
          <p:cNvSpPr>
            <a:spLocks noChangeShapeType="1"/>
          </p:cNvSpPr>
          <p:nvPr/>
        </p:nvSpPr>
        <p:spPr bwMode="auto">
          <a:xfrm>
            <a:off x="538163" y="5888038"/>
            <a:ext cx="341788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1526" name="Line 276"/>
          <p:cNvSpPr>
            <a:spLocks noChangeShapeType="1"/>
          </p:cNvSpPr>
          <p:nvPr/>
        </p:nvSpPr>
        <p:spPr bwMode="auto">
          <a:xfrm>
            <a:off x="538163" y="6426200"/>
            <a:ext cx="341788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1527" name="Rectangle 176"/>
          <p:cNvSpPr>
            <a:spLocks noChangeArrowheads="1"/>
          </p:cNvSpPr>
          <p:nvPr/>
        </p:nvSpPr>
        <p:spPr bwMode="auto">
          <a:xfrm>
            <a:off x="538163" y="4735513"/>
            <a:ext cx="3379787" cy="20081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1529" name="Line 332"/>
          <p:cNvSpPr>
            <a:spLocks noChangeShapeType="1"/>
          </p:cNvSpPr>
          <p:nvPr/>
        </p:nvSpPr>
        <p:spPr bwMode="auto">
          <a:xfrm flipH="1">
            <a:off x="3070783" y="1287463"/>
            <a:ext cx="0" cy="384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21530" name="Straight Connector 449"/>
          <p:cNvCxnSpPr>
            <a:cxnSpLocks noChangeShapeType="1"/>
          </p:cNvCxnSpPr>
          <p:nvPr/>
        </p:nvCxnSpPr>
        <p:spPr bwMode="auto">
          <a:xfrm flipH="1">
            <a:off x="2279269" y="2632075"/>
            <a:ext cx="986961" cy="3177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31" name="TextBox 279"/>
          <p:cNvSpPr txBox="1">
            <a:spLocks noChangeArrowheads="1"/>
          </p:cNvSpPr>
          <p:nvPr/>
        </p:nvSpPr>
        <p:spPr bwMode="auto">
          <a:xfrm>
            <a:off x="2144356" y="2485822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32" name="Rectangle 257"/>
          <p:cNvSpPr>
            <a:spLocks noChangeArrowheads="1"/>
          </p:cNvSpPr>
          <p:nvPr/>
        </p:nvSpPr>
        <p:spPr bwMode="auto">
          <a:xfrm>
            <a:off x="3161027" y="1589075"/>
            <a:ext cx="5984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 dirty="0">
                <a:latin typeface="Times New Roman" pitchFamily="18" charset="0"/>
              </a:rPr>
              <a:t>A</a:t>
            </a:r>
            <a:r>
              <a:rPr lang="en-CA" altLang="en-US" sz="1400" b="1" baseline="-25000" dirty="0">
                <a:latin typeface="Times New Roman" pitchFamily="18" charset="0"/>
              </a:rPr>
              <a:t>3</a:t>
            </a:r>
            <a:endParaRPr lang="en-CA" altLang="en-US" sz="1400" b="1" dirty="0">
              <a:latin typeface="Times New Roman" pitchFamily="18" charset="0"/>
            </a:endParaRPr>
          </a:p>
          <a:p>
            <a:r>
              <a:rPr lang="en-CA" altLang="en-US" sz="1400" dirty="0">
                <a:latin typeface="Times New Roman" pitchFamily="18" charset="0"/>
              </a:rPr>
              <a:t>(</a:t>
            </a:r>
            <a:r>
              <a:rPr lang="en-CA" altLang="en-US" sz="1400" dirty="0" err="1">
                <a:latin typeface="Times New Roman" pitchFamily="18" charset="0"/>
              </a:rPr>
              <a:t>msb</a:t>
            </a:r>
            <a:r>
              <a:rPr lang="en-CA" altLang="en-US" sz="1400" dirty="0">
                <a:latin typeface="Times New Roman" pitchFamily="18" charset="0"/>
              </a:rPr>
              <a:t>)</a:t>
            </a:r>
            <a:endParaRPr lang="en-CA" altLang="en-US" sz="1400" baseline="-25000" dirty="0">
              <a:latin typeface="Times New Roman" pitchFamily="18" charset="0"/>
            </a:endParaRPr>
          </a:p>
        </p:txBody>
      </p:sp>
      <p:sp>
        <p:nvSpPr>
          <p:cNvPr id="21533" name="Rectangle 278"/>
          <p:cNvSpPr>
            <a:spLocks noChangeArrowheads="1"/>
          </p:cNvSpPr>
          <p:nvPr/>
        </p:nvSpPr>
        <p:spPr bwMode="auto">
          <a:xfrm>
            <a:off x="3175314" y="2074850"/>
            <a:ext cx="3698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A</a:t>
            </a:r>
            <a:r>
              <a:rPr lang="en-CA" altLang="en-US" sz="1400" b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21534" name="Rectangle 299"/>
          <p:cNvSpPr>
            <a:spLocks noChangeArrowheads="1"/>
          </p:cNvSpPr>
          <p:nvPr/>
        </p:nvSpPr>
        <p:spPr bwMode="auto">
          <a:xfrm>
            <a:off x="3161027" y="2509825"/>
            <a:ext cx="3698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A</a:t>
            </a:r>
            <a:r>
              <a:rPr lang="en-CA" altLang="en-US" sz="1400" b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21535" name="Rectangle 320"/>
          <p:cNvSpPr>
            <a:spLocks noChangeArrowheads="1"/>
          </p:cNvSpPr>
          <p:nvPr/>
        </p:nvSpPr>
        <p:spPr bwMode="auto">
          <a:xfrm>
            <a:off x="3068952" y="2784462"/>
            <a:ext cx="788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A</a:t>
            </a:r>
            <a:r>
              <a:rPr lang="en-CA" altLang="en-US" sz="1400" b="1" baseline="-25000">
                <a:latin typeface="Times New Roman" pitchFamily="18" charset="0"/>
              </a:rPr>
              <a:t>0 </a:t>
            </a:r>
            <a:r>
              <a:rPr lang="en-CA" altLang="en-US" sz="1400">
                <a:latin typeface="Times New Roman" pitchFamily="18" charset="0"/>
              </a:rPr>
              <a:t>(lsb)</a:t>
            </a:r>
            <a:endParaRPr lang="en-CA" altLang="en-US" sz="1400" baseline="-25000">
              <a:latin typeface="Times New Roman" pitchFamily="18" charset="0"/>
            </a:endParaRPr>
          </a:p>
        </p:txBody>
      </p:sp>
      <p:sp>
        <p:nvSpPr>
          <p:cNvPr id="21536" name="Line 332"/>
          <p:cNvSpPr>
            <a:spLocks noChangeShapeType="1"/>
          </p:cNvSpPr>
          <p:nvPr/>
        </p:nvSpPr>
        <p:spPr bwMode="auto">
          <a:xfrm flipH="1">
            <a:off x="2840595" y="1249363"/>
            <a:ext cx="0" cy="3413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537" name="Rectangle 340"/>
          <p:cNvSpPr>
            <a:spLocks noChangeArrowheads="1"/>
          </p:cNvSpPr>
          <p:nvPr/>
        </p:nvSpPr>
        <p:spPr bwMode="auto">
          <a:xfrm>
            <a:off x="2764395" y="1211263"/>
            <a:ext cx="3190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S</a:t>
            </a:r>
            <a:r>
              <a:rPr lang="en-CA" altLang="en-US" sz="1200" b="1" baseline="-25000">
                <a:latin typeface="Times New Roman" pitchFamily="18" charset="0"/>
              </a:rPr>
              <a:t>1</a:t>
            </a:r>
            <a:endParaRPr lang="en-CA" altLang="en-US" sz="1200" b="1">
              <a:latin typeface="Times New Roman" pitchFamily="18" charset="0"/>
            </a:endParaRPr>
          </a:p>
        </p:txBody>
      </p:sp>
      <p:sp>
        <p:nvSpPr>
          <p:cNvPr id="21538" name="Rectangle 344"/>
          <p:cNvSpPr>
            <a:spLocks noChangeArrowheads="1"/>
          </p:cNvSpPr>
          <p:nvPr/>
        </p:nvSpPr>
        <p:spPr bwMode="auto">
          <a:xfrm>
            <a:off x="2989820" y="1193800"/>
            <a:ext cx="3397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 dirty="0">
                <a:latin typeface="Times New Roman" pitchFamily="18" charset="0"/>
              </a:rPr>
              <a:t>S</a:t>
            </a:r>
            <a:r>
              <a:rPr lang="en-CA" altLang="en-US" sz="1400" b="1" baseline="-25000" dirty="0">
                <a:latin typeface="Times New Roman" pitchFamily="18" charset="0"/>
              </a:rPr>
              <a:t>0</a:t>
            </a:r>
            <a:endParaRPr lang="en-CA" altLang="en-US" sz="1400" b="1" dirty="0">
              <a:latin typeface="Times New Roman" pitchFamily="18" charset="0"/>
            </a:endParaRPr>
          </a:p>
        </p:txBody>
      </p:sp>
      <p:cxnSp>
        <p:nvCxnSpPr>
          <p:cNvPr id="21539" name="Straight Connector 513"/>
          <p:cNvCxnSpPr>
            <a:cxnSpLocks noChangeShapeType="1"/>
          </p:cNvCxnSpPr>
          <p:nvPr/>
        </p:nvCxnSpPr>
        <p:spPr bwMode="auto">
          <a:xfrm flipH="1">
            <a:off x="2279269" y="2225676"/>
            <a:ext cx="986961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40" name="TextBox 279"/>
          <p:cNvSpPr txBox="1">
            <a:spLocks noChangeArrowheads="1"/>
          </p:cNvSpPr>
          <p:nvPr/>
        </p:nvSpPr>
        <p:spPr bwMode="auto">
          <a:xfrm>
            <a:off x="2144356" y="2076247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541" name="Straight Connector 516"/>
          <p:cNvCxnSpPr>
            <a:cxnSpLocks noChangeShapeType="1"/>
          </p:cNvCxnSpPr>
          <p:nvPr/>
        </p:nvCxnSpPr>
        <p:spPr bwMode="auto">
          <a:xfrm flipH="1" flipV="1">
            <a:off x="2312608" y="1816101"/>
            <a:ext cx="953622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42" name="TextBox 279"/>
          <p:cNvSpPr txBox="1">
            <a:spLocks noChangeArrowheads="1"/>
          </p:cNvSpPr>
          <p:nvPr/>
        </p:nvSpPr>
        <p:spPr bwMode="auto">
          <a:xfrm>
            <a:off x="2153881" y="1665085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baseline="-2500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cxnSp>
        <p:nvCxnSpPr>
          <p:cNvPr id="21543" name="Straight Connector 519"/>
          <p:cNvCxnSpPr>
            <a:cxnSpLocks noChangeShapeType="1"/>
          </p:cNvCxnSpPr>
          <p:nvPr/>
        </p:nvCxnSpPr>
        <p:spPr bwMode="auto">
          <a:xfrm flipH="1">
            <a:off x="2279269" y="3028951"/>
            <a:ext cx="986961" cy="1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44" name="TextBox 279"/>
          <p:cNvSpPr txBox="1">
            <a:spLocks noChangeArrowheads="1"/>
          </p:cNvSpPr>
          <p:nvPr/>
        </p:nvSpPr>
        <p:spPr bwMode="auto">
          <a:xfrm>
            <a:off x="2144356" y="2895397"/>
            <a:ext cx="3000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 baseline="-25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45" name="Rectangle 340"/>
          <p:cNvSpPr>
            <a:spLocks noChangeArrowheads="1"/>
          </p:cNvSpPr>
          <p:nvPr/>
        </p:nvSpPr>
        <p:spPr bwMode="auto">
          <a:xfrm>
            <a:off x="2052382" y="1219201"/>
            <a:ext cx="673261" cy="262252"/>
          </a:xfrm>
          <a:prstGeom prst="rect">
            <a:avLst/>
          </a:prstGeom>
          <a:solidFill>
            <a:srgbClr val="CCFFCC"/>
          </a:solidFill>
          <a:ln>
            <a:noFill/>
          </a:ln>
          <a:extLst/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050" i="1" dirty="0">
                <a:latin typeface="Times New Roman" pitchFamily="18" charset="0"/>
              </a:rPr>
              <a:t>Serial In</a:t>
            </a:r>
          </a:p>
        </p:txBody>
      </p:sp>
      <p:sp>
        <p:nvSpPr>
          <p:cNvPr id="21546" name="Rectangle 241"/>
          <p:cNvSpPr>
            <a:spLocks noChangeArrowheads="1"/>
          </p:cNvSpPr>
          <p:nvPr/>
        </p:nvSpPr>
        <p:spPr bwMode="auto">
          <a:xfrm>
            <a:off x="2584069" y="1611313"/>
            <a:ext cx="541338" cy="16033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vert270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dirty="0"/>
              <a:t>Register</a:t>
            </a:r>
            <a:endParaRPr lang="en-CA" dirty="0"/>
          </a:p>
        </p:txBody>
      </p:sp>
      <p:sp>
        <p:nvSpPr>
          <p:cNvPr id="21548" name="Freeform 171"/>
          <p:cNvSpPr>
            <a:spLocks/>
          </p:cNvSpPr>
          <p:nvPr/>
        </p:nvSpPr>
        <p:spPr bwMode="auto">
          <a:xfrm>
            <a:off x="2077784" y="1449388"/>
            <a:ext cx="614363" cy="153988"/>
          </a:xfrm>
          <a:custGeom>
            <a:avLst/>
            <a:gdLst>
              <a:gd name="T0" fmla="*/ 387 w 387"/>
              <a:gd name="T1" fmla="*/ 97 h 97"/>
              <a:gd name="T2" fmla="*/ 387 w 387"/>
              <a:gd name="T3" fmla="*/ 0 h 97"/>
              <a:gd name="T4" fmla="*/ 0 w 387"/>
              <a:gd name="T5" fmla="*/ 0 h 9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7" h="97">
                <a:moveTo>
                  <a:pt x="387" y="97"/>
                </a:moveTo>
                <a:lnTo>
                  <a:pt x="387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grpSp>
        <p:nvGrpSpPr>
          <p:cNvPr id="7" name="Group 6"/>
          <p:cNvGrpSpPr/>
          <p:nvPr/>
        </p:nvGrpSpPr>
        <p:grpSpPr>
          <a:xfrm>
            <a:off x="3952017" y="1248767"/>
            <a:ext cx="2227156" cy="1997670"/>
            <a:chOff x="3776895" y="1174750"/>
            <a:chExt cx="2227156" cy="1997670"/>
          </a:xfrm>
        </p:grpSpPr>
        <p:sp>
          <p:nvSpPr>
            <p:cNvPr id="171" name="Line 332"/>
            <p:cNvSpPr>
              <a:spLocks noChangeShapeType="1"/>
            </p:cNvSpPr>
            <p:nvPr/>
          </p:nvSpPr>
          <p:spPr bwMode="auto">
            <a:xfrm>
              <a:off x="5368326" y="1319571"/>
              <a:ext cx="0" cy="322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72" name="Straight Connector 449"/>
            <p:cNvCxnSpPr>
              <a:cxnSpLocks noChangeShapeType="1"/>
            </p:cNvCxnSpPr>
            <p:nvPr/>
          </p:nvCxnSpPr>
          <p:spPr bwMode="auto">
            <a:xfrm flipH="1" flipV="1">
              <a:off x="4070337" y="2590007"/>
              <a:ext cx="1663800" cy="55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3" name="TextBox 279"/>
            <p:cNvSpPr txBox="1">
              <a:spLocks noChangeArrowheads="1"/>
            </p:cNvSpPr>
            <p:nvPr/>
          </p:nvSpPr>
          <p:spPr bwMode="auto">
            <a:xfrm>
              <a:off x="3776895" y="2455068"/>
              <a:ext cx="303288" cy="30777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" name="Rectangle 257"/>
            <p:cNvSpPr>
              <a:spLocks noChangeArrowheads="1"/>
            </p:cNvSpPr>
            <p:nvPr/>
          </p:nvSpPr>
          <p:spPr bwMode="auto">
            <a:xfrm>
              <a:off x="5549285" y="1499796"/>
              <a:ext cx="454766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3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175" name="Rectangle 278"/>
            <p:cNvSpPr>
              <a:spLocks noChangeArrowheads="1"/>
            </p:cNvSpPr>
            <p:nvPr/>
          </p:nvSpPr>
          <p:spPr bwMode="auto">
            <a:xfrm>
              <a:off x="5589102" y="1895138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76" name="Rectangle 299"/>
            <p:cNvSpPr>
              <a:spLocks noChangeArrowheads="1"/>
            </p:cNvSpPr>
            <p:nvPr/>
          </p:nvSpPr>
          <p:spPr bwMode="auto">
            <a:xfrm>
              <a:off x="5577965" y="2300751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77" name="Rectangle 320"/>
            <p:cNvSpPr>
              <a:spLocks noChangeArrowheads="1"/>
            </p:cNvSpPr>
            <p:nvPr/>
          </p:nvSpPr>
          <p:spPr bwMode="auto">
            <a:xfrm>
              <a:off x="5574815" y="2714288"/>
              <a:ext cx="389818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0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178" name="Line 332"/>
            <p:cNvSpPr>
              <a:spLocks noChangeShapeType="1"/>
            </p:cNvSpPr>
            <p:nvPr/>
          </p:nvSpPr>
          <p:spPr bwMode="auto">
            <a:xfrm flipH="1">
              <a:off x="5138139" y="1319571"/>
              <a:ext cx="0" cy="2415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9" name="Rectangle 340"/>
            <p:cNvSpPr>
              <a:spLocks noChangeArrowheads="1"/>
            </p:cNvSpPr>
            <p:nvPr/>
          </p:nvSpPr>
          <p:spPr bwMode="auto">
            <a:xfrm>
              <a:off x="4876887" y="1294606"/>
              <a:ext cx="319088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 dirty="0">
                  <a:latin typeface="Times New Roman" pitchFamily="18" charset="0"/>
                </a:rPr>
                <a:t>S</a:t>
              </a:r>
              <a:r>
                <a:rPr lang="en-CA" altLang="en-US" sz="1200" b="1" baseline="-25000" dirty="0">
                  <a:latin typeface="Times New Roman" pitchFamily="18" charset="0"/>
                </a:rPr>
                <a:t>1</a:t>
              </a:r>
              <a:endParaRPr lang="en-CA" altLang="en-US" sz="1200" b="1" dirty="0">
                <a:latin typeface="Times New Roman" pitchFamily="18" charset="0"/>
              </a:endParaRPr>
            </a:p>
          </p:txBody>
        </p:sp>
        <p:sp>
          <p:nvSpPr>
            <p:cNvPr id="180" name="Rectangle 344"/>
            <p:cNvSpPr>
              <a:spLocks noChangeArrowheads="1"/>
            </p:cNvSpPr>
            <p:nvPr/>
          </p:nvSpPr>
          <p:spPr bwMode="auto">
            <a:xfrm>
              <a:off x="5102312" y="1277143"/>
              <a:ext cx="322204" cy="277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 dirty="0">
                  <a:latin typeface="Times New Roman" pitchFamily="18" charset="0"/>
                </a:rPr>
                <a:t>S</a:t>
              </a:r>
              <a:r>
                <a:rPr lang="en-CA" altLang="en-US" sz="1200" b="1" baseline="-25000" dirty="0">
                  <a:latin typeface="Times New Roman" pitchFamily="18" charset="0"/>
                </a:rPr>
                <a:t>0</a:t>
              </a:r>
              <a:endParaRPr lang="en-CA" altLang="en-US" sz="1400" b="1" dirty="0">
                <a:latin typeface="Times New Roman" pitchFamily="18" charset="0"/>
              </a:endParaRPr>
            </a:p>
          </p:txBody>
        </p:sp>
        <p:cxnSp>
          <p:nvCxnSpPr>
            <p:cNvPr id="181" name="Straight Connector 513"/>
            <p:cNvCxnSpPr>
              <a:cxnSpLocks noChangeShapeType="1"/>
            </p:cNvCxnSpPr>
            <p:nvPr/>
          </p:nvCxnSpPr>
          <p:spPr bwMode="auto">
            <a:xfrm flipH="1" flipV="1">
              <a:off x="4070337" y="2180432"/>
              <a:ext cx="1663800" cy="156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2" name="TextBox 279"/>
            <p:cNvSpPr txBox="1">
              <a:spLocks noChangeArrowheads="1"/>
            </p:cNvSpPr>
            <p:nvPr/>
          </p:nvSpPr>
          <p:spPr bwMode="auto">
            <a:xfrm>
              <a:off x="3776895" y="2045493"/>
              <a:ext cx="303288" cy="30777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3" name="Straight Connector 516"/>
            <p:cNvCxnSpPr>
              <a:cxnSpLocks noChangeShapeType="1"/>
            </p:cNvCxnSpPr>
            <p:nvPr/>
          </p:nvCxnSpPr>
          <p:spPr bwMode="auto">
            <a:xfrm flipH="1">
              <a:off x="4103675" y="1770350"/>
              <a:ext cx="1630462" cy="50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" name="TextBox 279"/>
            <p:cNvSpPr txBox="1">
              <a:spLocks noChangeArrowheads="1"/>
            </p:cNvSpPr>
            <p:nvPr/>
          </p:nvSpPr>
          <p:spPr bwMode="auto">
            <a:xfrm>
              <a:off x="3786420" y="1634331"/>
              <a:ext cx="303288" cy="30777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baseline="-25000" dirty="0"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cxnSp>
          <p:nvCxnSpPr>
            <p:cNvPr id="185" name="Straight Connector 519"/>
            <p:cNvCxnSpPr>
              <a:cxnSpLocks noChangeShapeType="1"/>
            </p:cNvCxnSpPr>
            <p:nvPr/>
          </p:nvCxnSpPr>
          <p:spPr bwMode="auto">
            <a:xfrm flipH="1" flipV="1">
              <a:off x="4070337" y="2983708"/>
              <a:ext cx="1663800" cy="1724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6" name="TextBox 279"/>
            <p:cNvSpPr txBox="1">
              <a:spLocks noChangeArrowheads="1"/>
            </p:cNvSpPr>
            <p:nvPr/>
          </p:nvSpPr>
          <p:spPr bwMode="auto">
            <a:xfrm>
              <a:off x="3776895" y="2864643"/>
              <a:ext cx="303288" cy="30777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 dirty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CA" altLang="en-US" sz="1400" i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7" name="Rectangle 241"/>
            <p:cNvSpPr>
              <a:spLocks noChangeArrowheads="1"/>
            </p:cNvSpPr>
            <p:nvPr/>
          </p:nvSpPr>
          <p:spPr bwMode="auto">
            <a:xfrm>
              <a:off x="4204689" y="1566068"/>
              <a:ext cx="1384414" cy="16033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dirty="0"/>
            </a:p>
          </p:txBody>
        </p:sp>
        <p:sp>
          <p:nvSpPr>
            <p:cNvPr id="188" name="TextBox 12"/>
            <p:cNvSpPr txBox="1">
              <a:spLocks noChangeArrowheads="1"/>
            </p:cNvSpPr>
            <p:nvPr/>
          </p:nvSpPr>
          <p:spPr bwMode="auto">
            <a:xfrm rot="16200000">
              <a:off x="3842242" y="2138930"/>
              <a:ext cx="1359214" cy="461665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  <a:extLst/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 sz="1200" dirty="0">
                  <a:latin typeface="Arial Narrow" panose="020B0606020202030204" pitchFamily="34" charset="0"/>
                </a:rPr>
                <a:t>Next State Logic CC</a:t>
              </a:r>
              <a:endParaRPr lang="en-CA" sz="1200" dirty="0">
                <a:latin typeface="Arial Narrow" panose="020B0606020202030204" pitchFamily="34" charset="0"/>
                <a:cs typeface="Times New Roman" pitchFamily="18" charset="0"/>
              </a:endParaRPr>
            </a:p>
            <a:p>
              <a:pPr eaLnBrk="1" hangingPunct="1"/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>
                  <a:latin typeface="Times New Roman" pitchFamily="18" charset="0"/>
                  <a:cs typeface="Times New Roman" pitchFamily="18" charset="0"/>
                </a:rPr>
                <a:t>n+1</a:t>
              </a:r>
              <a:r>
                <a:rPr lang="en-CA" sz="1200" baseline="-25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= </a:t>
              </a:r>
              <a:r>
                <a:rPr lang="el-GR" sz="1200" dirty="0"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,X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1200" dirty="0">
                <a:latin typeface="Times New Roman" pitchFamily="18" charset="0"/>
              </a:endParaRPr>
            </a:p>
          </p:txBody>
        </p:sp>
        <p:sp>
          <p:nvSpPr>
            <p:cNvPr id="189" name="TextBox 13"/>
            <p:cNvSpPr txBox="1">
              <a:spLocks noChangeArrowheads="1"/>
            </p:cNvSpPr>
            <p:nvPr/>
          </p:nvSpPr>
          <p:spPr bwMode="auto">
            <a:xfrm rot="16200000">
              <a:off x="4516532" y="2133233"/>
              <a:ext cx="1358886" cy="46166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CA" sz="1200" b="1" dirty="0"/>
                <a:t>State Register</a:t>
              </a:r>
            </a:p>
            <a:p>
              <a:pPr algn="ctr" eaLnBrk="1" hangingPunct="1"/>
              <a:r>
                <a:rPr lang="en-CA" sz="1200" i="1" u="sng" dirty="0"/>
                <a:t>Flip Flops</a:t>
              </a:r>
              <a:endParaRPr lang="en-CA" sz="1200" u="sng" dirty="0"/>
            </a:p>
          </p:txBody>
        </p:sp>
        <p:sp>
          <p:nvSpPr>
            <p:cNvPr id="190" name="Right Arrow 189"/>
            <p:cNvSpPr>
              <a:spLocks noChangeArrowheads="1"/>
            </p:cNvSpPr>
            <p:nvPr/>
          </p:nvSpPr>
          <p:spPr bwMode="auto">
            <a:xfrm>
              <a:off x="4759236" y="2286576"/>
              <a:ext cx="209201" cy="203906"/>
            </a:xfrm>
            <a:prstGeom prst="rightArrow">
              <a:avLst>
                <a:gd name="adj1" fmla="val 50000"/>
                <a:gd name="adj2" fmla="val 5014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endParaRPr lang="en-CA"/>
            </a:p>
          </p:txBody>
        </p:sp>
        <p:sp>
          <p:nvSpPr>
            <p:cNvPr id="191" name="Rectangle 340"/>
            <p:cNvSpPr>
              <a:spLocks noChangeArrowheads="1"/>
            </p:cNvSpPr>
            <p:nvPr/>
          </p:nvSpPr>
          <p:spPr bwMode="auto">
            <a:xfrm>
              <a:off x="3807766" y="1174750"/>
              <a:ext cx="673261" cy="262252"/>
            </a:xfrm>
            <a:prstGeom prst="rect">
              <a:avLst/>
            </a:prstGeom>
            <a:solidFill>
              <a:srgbClr val="CCFFCC"/>
            </a:solidFill>
            <a:ln>
              <a:noFill/>
            </a:ln>
            <a:extLst/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/>
              <a:r>
                <a:rPr lang="en-CA" altLang="en-US" sz="1050" i="1" dirty="0">
                  <a:latin typeface="Times New Roman" pitchFamily="18" charset="0"/>
                </a:rPr>
                <a:t>Serial In</a:t>
              </a:r>
            </a:p>
          </p:txBody>
        </p:sp>
        <p:sp>
          <p:nvSpPr>
            <p:cNvPr id="192" name="Freeform 171"/>
            <p:cNvSpPr>
              <a:spLocks/>
            </p:cNvSpPr>
            <p:nvPr/>
          </p:nvSpPr>
          <p:spPr bwMode="auto">
            <a:xfrm>
              <a:off x="4008079" y="1404937"/>
              <a:ext cx="614363" cy="153988"/>
            </a:xfrm>
            <a:custGeom>
              <a:avLst/>
              <a:gdLst>
                <a:gd name="T0" fmla="*/ 387 w 387"/>
                <a:gd name="T1" fmla="*/ 97 h 97"/>
                <a:gd name="T2" fmla="*/ 387 w 387"/>
                <a:gd name="T3" fmla="*/ 0 h 97"/>
                <a:gd name="T4" fmla="*/ 0 w 387"/>
                <a:gd name="T5" fmla="*/ 0 h 9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7" h="97">
                  <a:moveTo>
                    <a:pt x="387" y="97"/>
                  </a:moveTo>
                  <a:lnTo>
                    <a:pt x="387" y="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CA" sz="1200"/>
            </a:p>
          </p:txBody>
        </p:sp>
      </p:grpSp>
      <p:sp>
        <p:nvSpPr>
          <p:cNvPr id="196" name="Right Arrow 195"/>
          <p:cNvSpPr>
            <a:spLocks noChangeArrowheads="1"/>
          </p:cNvSpPr>
          <p:nvPr/>
        </p:nvSpPr>
        <p:spPr bwMode="auto">
          <a:xfrm>
            <a:off x="3530477" y="2271952"/>
            <a:ext cx="353894" cy="451000"/>
          </a:xfrm>
          <a:prstGeom prst="rightArrow">
            <a:avLst>
              <a:gd name="adj1" fmla="val 50000"/>
              <a:gd name="adj2" fmla="val 50145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endParaRPr lang="en-CA"/>
          </a:p>
        </p:txBody>
      </p:sp>
      <p:sp>
        <p:nvSpPr>
          <p:cNvPr id="197" name="Right Arrow 196"/>
          <p:cNvSpPr>
            <a:spLocks noChangeArrowheads="1"/>
          </p:cNvSpPr>
          <p:nvPr/>
        </p:nvSpPr>
        <p:spPr bwMode="auto">
          <a:xfrm>
            <a:off x="6137932" y="2371649"/>
            <a:ext cx="353894" cy="451000"/>
          </a:xfrm>
          <a:prstGeom prst="rightArrow">
            <a:avLst>
              <a:gd name="adj1" fmla="val 50000"/>
              <a:gd name="adj2" fmla="val 50145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endParaRPr lang="en-CA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C11277-3D48-4444-BECA-A8CC9AE4B9E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915" y="600414"/>
            <a:ext cx="6528850" cy="6254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18"/>
          <p:cNvSpPr>
            <a:spLocks noChangeArrowheads="1"/>
          </p:cNvSpPr>
          <p:nvPr/>
        </p:nvSpPr>
        <p:spPr bwMode="auto">
          <a:xfrm>
            <a:off x="385855" y="1393535"/>
            <a:ext cx="2765160" cy="181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en-US" sz="2800" b="1" dirty="0">
                <a:solidFill>
                  <a:srgbClr val="A50021"/>
                </a:solidFill>
                <a:latin typeface="Times New Roman" pitchFamily="18" charset="0"/>
              </a:rPr>
              <a:t>Registre à décalage universel à quatre bits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5558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3863" y="1624013"/>
            <a:ext cx="822960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r>
              <a:rPr lang="en-US" sz="3200" b="1" dirty="0" err="1">
                <a:solidFill>
                  <a:srgbClr val="A50021"/>
                </a:solidFill>
              </a:rPr>
              <a:t>Compteur</a:t>
            </a:r>
            <a:r>
              <a:rPr lang="en-US" sz="3200" b="1" dirty="0">
                <a:solidFill>
                  <a:srgbClr val="A50021"/>
                </a:solidFill>
              </a:rPr>
              <a:t> </a:t>
            </a:r>
            <a:r>
              <a:rPr lang="en-US" sz="3200" b="1" dirty="0" err="1">
                <a:solidFill>
                  <a:srgbClr val="A50021"/>
                </a:solidFill>
              </a:rPr>
              <a:t>Binaire</a:t>
            </a:r>
            <a:endParaRPr lang="en-US" sz="2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55654"/>
            <a:ext cx="8873360" cy="5415105"/>
          </a:xfrm>
        </p:spPr>
        <p:txBody>
          <a:bodyPr/>
          <a:lstStyle/>
          <a:p>
            <a:r>
              <a:rPr lang="ro-RO" sz="2000" dirty="0"/>
              <a:t>= </a:t>
            </a:r>
            <a:r>
              <a:rPr lang="fr-CA" sz="2000" dirty="0"/>
              <a:t>Registre qui </a:t>
            </a:r>
            <a:r>
              <a:rPr lang="fr-CA" sz="2000" dirty="0" smtClean="0"/>
              <a:t>passe par une série </a:t>
            </a:r>
            <a:r>
              <a:rPr lang="fr-CA" sz="2000" dirty="0"/>
              <a:t>d'états prescrite</a:t>
            </a:r>
            <a:endParaRPr lang="ro-RO" sz="2000" dirty="0"/>
          </a:p>
          <a:p>
            <a:r>
              <a:rPr lang="fr-CA" sz="2000" dirty="0"/>
              <a:t>Il existe deux principaux types de compteurs</a:t>
            </a:r>
            <a:r>
              <a:rPr lang="ro-RO" sz="2000" dirty="0" smtClean="0"/>
              <a:t>:</a:t>
            </a:r>
            <a:r>
              <a:rPr lang="en-CA" sz="2000" dirty="0" smtClean="0"/>
              <a:t> </a:t>
            </a:r>
            <a:endParaRPr lang="en-CA" sz="2000" dirty="0"/>
          </a:p>
          <a:p>
            <a:pPr marL="514350" indent="-514350">
              <a:buFont typeface="+mj-lt"/>
              <a:buAutoNum type="arabicPeriod"/>
            </a:pPr>
            <a:r>
              <a:rPr lang="fr-FR" sz="2000" dirty="0"/>
              <a:t>Compteurs asynchrones: également connus sous le </a:t>
            </a:r>
            <a:r>
              <a:rPr lang="fr-FR" sz="2000" dirty="0" smtClean="0"/>
              <a:t>nom ‘</a:t>
            </a:r>
            <a:r>
              <a:rPr lang="en-CA" sz="2000" dirty="0" smtClean="0"/>
              <a:t>Ripple </a:t>
            </a:r>
            <a:r>
              <a:rPr lang="en-CA" sz="2000" dirty="0"/>
              <a:t>counter</a:t>
            </a:r>
            <a:r>
              <a:rPr lang="ro-RO" sz="2000" dirty="0" smtClean="0"/>
              <a:t>s</a:t>
            </a:r>
            <a:r>
              <a:rPr lang="fr-CA" sz="2000" dirty="0" smtClean="0"/>
              <a:t>'</a:t>
            </a:r>
            <a:r>
              <a:rPr lang="ro-RO" sz="2000" dirty="0" smtClean="0"/>
              <a:t> </a:t>
            </a:r>
            <a:r>
              <a:rPr lang="ro-RO" sz="2000" dirty="0"/>
              <a:t>- </a:t>
            </a:r>
            <a:r>
              <a:rPr lang="fr-CA" sz="2000" dirty="0"/>
              <a:t>La sortie </a:t>
            </a:r>
            <a:r>
              <a:rPr lang="fr-CA" sz="2000" dirty="0" smtClean="0"/>
              <a:t>d’une bascule sert </a:t>
            </a:r>
            <a:r>
              <a:rPr lang="fr-CA" sz="2000" dirty="0"/>
              <a:t>d'horloge pour déclencher les bascules </a:t>
            </a:r>
            <a:r>
              <a:rPr lang="fr-CA" sz="2000" dirty="0" smtClean="0"/>
              <a:t>connectées</a:t>
            </a:r>
          </a:p>
          <a:p>
            <a:pPr marL="514350" indent="-514350">
              <a:buFont typeface="+mj-lt"/>
              <a:buAutoNum type="arabicPeriod"/>
            </a:pPr>
            <a:endParaRPr lang="ro-RO" sz="2000" dirty="0" smtClean="0"/>
          </a:p>
          <a:p>
            <a:pPr marL="514350" indent="-514350">
              <a:buFont typeface="+mj-lt"/>
              <a:buAutoNum type="arabicPeriod"/>
            </a:pPr>
            <a:endParaRPr lang="ro-RO" sz="2000" dirty="0"/>
          </a:p>
          <a:p>
            <a:pPr marL="514350" indent="-514350">
              <a:buFont typeface="+mj-lt"/>
              <a:buAutoNum type="arabicPeriod"/>
            </a:pPr>
            <a:endParaRPr lang="ro-RO" sz="2000" dirty="0"/>
          </a:p>
          <a:p>
            <a:pPr marL="514350" indent="-514350">
              <a:buFont typeface="+mj-lt"/>
              <a:buAutoNum type="arabicPeriod"/>
            </a:pPr>
            <a:endParaRPr lang="fr-CA" sz="2000" dirty="0" smtClean="0"/>
          </a:p>
          <a:p>
            <a:pPr marL="514350" indent="-514350">
              <a:buFont typeface="+mj-lt"/>
              <a:buAutoNum type="arabicPeriod"/>
            </a:pPr>
            <a:endParaRPr lang="ro-RO" sz="2000" dirty="0"/>
          </a:p>
          <a:p>
            <a:pPr marL="514350" indent="-514350">
              <a:buFont typeface="+mj-lt"/>
              <a:buAutoNum type="arabicPeriod"/>
            </a:pPr>
            <a:endParaRPr lang="ro-RO" sz="2000" dirty="0"/>
          </a:p>
          <a:p>
            <a:pPr marL="514350" indent="-514350">
              <a:buFont typeface="+mj-lt"/>
              <a:buAutoNum type="arabicPeriod"/>
            </a:pPr>
            <a:endParaRPr lang="ro-RO" sz="2000" dirty="0"/>
          </a:p>
          <a:p>
            <a:pPr marL="514350" indent="-514350">
              <a:buFont typeface="+mj-lt"/>
              <a:buAutoNum type="arabicPeriod"/>
            </a:pPr>
            <a:endParaRPr lang="en-CA" sz="2000" dirty="0"/>
          </a:p>
          <a:p>
            <a:pPr marL="514350" indent="-514350">
              <a:buFont typeface="+mj-lt"/>
              <a:buAutoNum type="arabicPeriod"/>
            </a:pPr>
            <a:r>
              <a:rPr lang="fr-CA" sz="2400" dirty="0"/>
              <a:t>Compteurs </a:t>
            </a:r>
            <a:r>
              <a:rPr lang="fr-CA" sz="2400" dirty="0" smtClean="0"/>
              <a:t>synchrones: - </a:t>
            </a:r>
            <a:r>
              <a:rPr lang="fr-CA" sz="2400" dirty="0"/>
              <a:t>Toutes les bascules sont déclenchées par un signal d'horloge en même temps</a:t>
            </a:r>
            <a:r>
              <a:rPr lang="en-CA" sz="2400" dirty="0" smtClean="0"/>
              <a:t> </a:t>
            </a:r>
            <a:endParaRPr lang="en-CA" sz="2400" dirty="0"/>
          </a:p>
          <a:p>
            <a:endParaRPr lang="en-CA" sz="2400" dirty="0"/>
          </a:p>
        </p:txBody>
      </p:sp>
      <p:pic>
        <p:nvPicPr>
          <p:cNvPr id="28674" name="Picture 2" descr="https://encrypted-tbn3.gstatic.com/images?q=tbn:ANd9GcT-gQWWv124_LiWVg4Oq0REQhL1ajRhkDnsOyqMvDj1p30JT1PVK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220" y="2990070"/>
            <a:ext cx="4493385" cy="172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74740"/>
          </a:xfrm>
        </p:spPr>
        <p:txBody>
          <a:bodyPr/>
          <a:lstStyle/>
          <a:p>
            <a:r>
              <a:rPr lang="fr-CA" b="1" dirty="0"/>
              <a:t>Compteur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0413772-3BDD-4C6B-AA00-17B33312DA23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6" name="Picture 5" descr="q2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59" y="4714571"/>
            <a:ext cx="8295481" cy="126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79037" y="4403945"/>
            <a:ext cx="3021981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o-RO" sz="1400" b="1" dirty="0">
                <a:solidFill>
                  <a:srgbClr val="FF0000"/>
                </a:solidFill>
                <a:latin typeface="Arial Narrow" panose="020B0606020202030204" pitchFamily="34" charset="0"/>
                <a:cs typeface="Courier New" panose="02070309020205020404" pitchFamily="49" charset="0"/>
              </a:rPr>
              <a:t>Q0                          Q1                           Q2 </a:t>
            </a:r>
            <a:endParaRPr lang="en-CA" sz="1400" b="1" dirty="0">
              <a:solidFill>
                <a:srgbClr val="FF0000"/>
              </a:solidFill>
              <a:latin typeface="Arial Narrow" panose="020B0606020202030204" pitchFamily="34" charset="0"/>
              <a:cs typeface="Courier New" panose="02070309020205020404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040" y="4888390"/>
            <a:ext cx="372218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o-RO" sz="1050" b="1" dirty="0"/>
              <a:t>clk</a:t>
            </a:r>
            <a:endParaRPr lang="en-CA" sz="1050" b="1" dirty="0"/>
          </a:p>
        </p:txBody>
      </p:sp>
    </p:spTree>
    <p:extLst>
      <p:ext uri="{BB962C8B-B14F-4D97-AF65-F5344CB8AC3E}">
        <p14:creationId xmlns:p14="http://schemas.microsoft.com/office/powerpoint/2010/main" val="26831744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4"/>
          <p:cNvGrpSpPr>
            <a:grpSpLocks/>
          </p:cNvGrpSpPr>
          <p:nvPr/>
        </p:nvGrpSpPr>
        <p:grpSpPr bwMode="auto">
          <a:xfrm>
            <a:off x="48192" y="671813"/>
            <a:ext cx="685800" cy="533400"/>
            <a:chOff x="364" y="180"/>
            <a:chExt cx="432" cy="336"/>
          </a:xfrm>
        </p:grpSpPr>
        <p:sp>
          <p:nvSpPr>
            <p:cNvPr id="535557" name="AutoShape 5"/>
            <p:cNvSpPr>
              <a:spLocks noChangeArrowheads="1"/>
            </p:cNvSpPr>
            <p:nvPr/>
          </p:nvSpPr>
          <p:spPr bwMode="auto">
            <a:xfrm>
              <a:off x="508" y="180"/>
              <a:ext cx="288" cy="288"/>
            </a:xfrm>
            <a:prstGeom prst="star5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5558" name="AutoShape 6"/>
            <p:cNvSpPr>
              <a:spLocks noChangeArrowheads="1"/>
            </p:cNvSpPr>
            <p:nvPr/>
          </p:nvSpPr>
          <p:spPr bwMode="auto">
            <a:xfrm>
              <a:off x="364" y="228"/>
              <a:ext cx="288" cy="288"/>
            </a:xfrm>
            <a:prstGeom prst="star5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775" name="Rectangle 8"/>
          <p:cNvSpPr>
            <a:spLocks noChangeArrowheads="1"/>
          </p:cNvSpPr>
          <p:nvPr/>
        </p:nvSpPr>
        <p:spPr bwMode="auto">
          <a:xfrm>
            <a:off x="733992" y="770238"/>
            <a:ext cx="8410008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Modulo 16 </a:t>
            </a:r>
            <a:r>
              <a:rPr lang="en-CA" altLang="en-US" sz="2800" b="1" dirty="0" err="1">
                <a:solidFill>
                  <a:srgbClr val="A50021"/>
                </a:solidFill>
                <a:latin typeface="Times New Roman" pitchFamily="18" charset="0"/>
              </a:rPr>
              <a:t>Compteur</a:t>
            </a:r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sz="2800" b="1" dirty="0" err="1">
                <a:solidFill>
                  <a:srgbClr val="A50021"/>
                </a:solidFill>
                <a:latin typeface="Times New Roman" pitchFamily="18" charset="0"/>
              </a:rPr>
              <a:t>Synchrone</a:t>
            </a:r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 avec </a:t>
            </a:r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Bascules </a:t>
            </a:r>
            <a:r>
              <a:rPr lang="en-CA" altLang="en-US" sz="2800" i="1" dirty="0" smtClean="0">
                <a:solidFill>
                  <a:srgbClr val="A50021"/>
                </a:solidFill>
                <a:latin typeface="Times New Roman" pitchFamily="18" charset="0"/>
              </a:rPr>
              <a:t>D</a:t>
            </a:r>
            <a:endParaRPr lang="en-CA" altLang="en-US" sz="2800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grpSp>
        <p:nvGrpSpPr>
          <p:cNvPr id="23556" name="Group 229"/>
          <p:cNvGrpSpPr>
            <a:grpSpLocks/>
          </p:cNvGrpSpPr>
          <p:nvPr/>
        </p:nvGrpSpPr>
        <p:grpSpPr bwMode="auto">
          <a:xfrm>
            <a:off x="1154907" y="4060826"/>
            <a:ext cx="1782763" cy="796925"/>
            <a:chOff x="744" y="2499"/>
            <a:chExt cx="1123" cy="502"/>
          </a:xfrm>
        </p:grpSpPr>
        <p:sp>
          <p:nvSpPr>
            <p:cNvPr id="23771" name="Freeform 11"/>
            <p:cNvSpPr>
              <a:spLocks/>
            </p:cNvSpPr>
            <p:nvPr/>
          </p:nvSpPr>
          <p:spPr bwMode="auto">
            <a:xfrm>
              <a:off x="744" y="2504"/>
              <a:ext cx="1123" cy="497"/>
            </a:xfrm>
            <a:custGeom>
              <a:avLst/>
              <a:gdLst>
                <a:gd name="T0" fmla="*/ 1827 w 1018"/>
                <a:gd name="T1" fmla="*/ 255 h 524"/>
                <a:gd name="T2" fmla="*/ 1807 w 1018"/>
                <a:gd name="T3" fmla="*/ 301 h 524"/>
                <a:gd name="T4" fmla="*/ 1746 w 1018"/>
                <a:gd name="T5" fmla="*/ 339 h 524"/>
                <a:gd name="T6" fmla="*/ 1628 w 1018"/>
                <a:gd name="T7" fmla="*/ 365 h 524"/>
                <a:gd name="T8" fmla="*/ 1478 w 1018"/>
                <a:gd name="T9" fmla="*/ 368 h 524"/>
                <a:gd name="T10" fmla="*/ 1298 w 1018"/>
                <a:gd name="T11" fmla="*/ 368 h 524"/>
                <a:gd name="T12" fmla="*/ 1050 w 1018"/>
                <a:gd name="T13" fmla="*/ 372 h 524"/>
                <a:gd name="T14" fmla="*/ 827 w 1018"/>
                <a:gd name="T15" fmla="*/ 372 h 524"/>
                <a:gd name="T16" fmla="*/ 661 w 1018"/>
                <a:gd name="T17" fmla="*/ 375 h 524"/>
                <a:gd name="T18" fmla="*/ 534 w 1018"/>
                <a:gd name="T19" fmla="*/ 377 h 524"/>
                <a:gd name="T20" fmla="*/ 431 w 1018"/>
                <a:gd name="T21" fmla="*/ 380 h 524"/>
                <a:gd name="T22" fmla="*/ 263 w 1018"/>
                <a:gd name="T23" fmla="*/ 375 h 524"/>
                <a:gd name="T24" fmla="*/ 173 w 1018"/>
                <a:gd name="T25" fmla="*/ 360 h 524"/>
                <a:gd name="T26" fmla="*/ 56 w 1018"/>
                <a:gd name="T27" fmla="*/ 339 h 524"/>
                <a:gd name="T28" fmla="*/ 11 w 1018"/>
                <a:gd name="T29" fmla="*/ 297 h 524"/>
                <a:gd name="T30" fmla="*/ 0 w 1018"/>
                <a:gd name="T31" fmla="*/ 255 h 524"/>
                <a:gd name="T32" fmla="*/ 14 w 1018"/>
                <a:gd name="T33" fmla="*/ 207 h 524"/>
                <a:gd name="T34" fmla="*/ 31 w 1018"/>
                <a:gd name="T35" fmla="*/ 145 h 524"/>
                <a:gd name="T36" fmla="*/ 35 w 1018"/>
                <a:gd name="T37" fmla="*/ 133 h 524"/>
                <a:gd name="T38" fmla="*/ 66 w 1018"/>
                <a:gd name="T39" fmla="*/ 97 h 524"/>
                <a:gd name="T40" fmla="*/ 69 w 1018"/>
                <a:gd name="T41" fmla="*/ 87 h 524"/>
                <a:gd name="T42" fmla="*/ 106 w 1018"/>
                <a:gd name="T43" fmla="*/ 67 h 524"/>
                <a:gd name="T44" fmla="*/ 204 w 1018"/>
                <a:gd name="T45" fmla="*/ 26 h 524"/>
                <a:gd name="T46" fmla="*/ 244 w 1018"/>
                <a:gd name="T47" fmla="*/ 12 h 524"/>
                <a:gd name="T48" fmla="*/ 299 w 1018"/>
                <a:gd name="T49" fmla="*/ 4 h 524"/>
                <a:gd name="T50" fmla="*/ 330 w 1018"/>
                <a:gd name="T51" fmla="*/ 0 h 524"/>
                <a:gd name="T52" fmla="*/ 460 w 1018"/>
                <a:gd name="T53" fmla="*/ 4 h 524"/>
                <a:gd name="T54" fmla="*/ 837 w 1018"/>
                <a:gd name="T55" fmla="*/ 9 h 524"/>
                <a:gd name="T56" fmla="*/ 1219 w 1018"/>
                <a:gd name="T57" fmla="*/ 16 h 524"/>
                <a:gd name="T58" fmla="*/ 1383 w 1018"/>
                <a:gd name="T59" fmla="*/ 24 h 524"/>
                <a:gd name="T60" fmla="*/ 1431 w 1018"/>
                <a:gd name="T61" fmla="*/ 26 h 524"/>
                <a:gd name="T62" fmla="*/ 1453 w 1018"/>
                <a:gd name="T63" fmla="*/ 28 h 524"/>
                <a:gd name="T64" fmla="*/ 1442 w 1018"/>
                <a:gd name="T65" fmla="*/ 28 h 524"/>
                <a:gd name="T66" fmla="*/ 1447 w 1018"/>
                <a:gd name="T67" fmla="*/ 36 h 524"/>
                <a:gd name="T68" fmla="*/ 1473 w 1018"/>
                <a:gd name="T69" fmla="*/ 45 h 524"/>
                <a:gd name="T70" fmla="*/ 1559 w 1018"/>
                <a:gd name="T71" fmla="*/ 71 h 524"/>
                <a:gd name="T72" fmla="*/ 1595 w 1018"/>
                <a:gd name="T73" fmla="*/ 81 h 524"/>
                <a:gd name="T74" fmla="*/ 1614 w 1018"/>
                <a:gd name="T75" fmla="*/ 91 h 524"/>
                <a:gd name="T76" fmla="*/ 1654 w 1018"/>
                <a:gd name="T77" fmla="*/ 106 h 524"/>
                <a:gd name="T78" fmla="*/ 1708 w 1018"/>
                <a:gd name="T79" fmla="*/ 120 h 524"/>
                <a:gd name="T80" fmla="*/ 1714 w 1018"/>
                <a:gd name="T81" fmla="*/ 122 h 524"/>
                <a:gd name="T82" fmla="*/ 1757 w 1018"/>
                <a:gd name="T83" fmla="*/ 157 h 524"/>
                <a:gd name="T84" fmla="*/ 1804 w 1018"/>
                <a:gd name="T85" fmla="*/ 196 h 524"/>
                <a:gd name="T86" fmla="*/ 1819 w 1018"/>
                <a:gd name="T87" fmla="*/ 218 h 524"/>
                <a:gd name="T88" fmla="*/ 1827 w 1018"/>
                <a:gd name="T89" fmla="*/ 230 h 524"/>
                <a:gd name="T90" fmla="*/ 1833 w 1018"/>
                <a:gd name="T91" fmla="*/ 226 h 52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018"/>
                <a:gd name="T139" fmla="*/ 0 h 524"/>
                <a:gd name="T140" fmla="*/ 1018 w 1018"/>
                <a:gd name="T141" fmla="*/ 524 h 52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018" h="524">
                  <a:moveTo>
                    <a:pt x="1017" y="310"/>
                  </a:moveTo>
                  <a:lnTo>
                    <a:pt x="1014" y="350"/>
                  </a:lnTo>
                  <a:lnTo>
                    <a:pt x="1009" y="386"/>
                  </a:lnTo>
                  <a:lnTo>
                    <a:pt x="1003" y="412"/>
                  </a:lnTo>
                  <a:lnTo>
                    <a:pt x="994" y="434"/>
                  </a:lnTo>
                  <a:lnTo>
                    <a:pt x="969" y="465"/>
                  </a:lnTo>
                  <a:lnTo>
                    <a:pt x="941" y="488"/>
                  </a:lnTo>
                  <a:lnTo>
                    <a:pt x="904" y="501"/>
                  </a:lnTo>
                  <a:lnTo>
                    <a:pt x="865" y="505"/>
                  </a:lnTo>
                  <a:lnTo>
                    <a:pt x="820" y="505"/>
                  </a:lnTo>
                  <a:lnTo>
                    <a:pt x="772" y="505"/>
                  </a:lnTo>
                  <a:lnTo>
                    <a:pt x="721" y="505"/>
                  </a:lnTo>
                  <a:lnTo>
                    <a:pt x="654" y="510"/>
                  </a:lnTo>
                  <a:lnTo>
                    <a:pt x="583" y="510"/>
                  </a:lnTo>
                  <a:lnTo>
                    <a:pt x="518" y="510"/>
                  </a:lnTo>
                  <a:lnTo>
                    <a:pt x="459" y="510"/>
                  </a:lnTo>
                  <a:lnTo>
                    <a:pt x="408" y="514"/>
                  </a:lnTo>
                  <a:lnTo>
                    <a:pt x="366" y="514"/>
                  </a:lnTo>
                  <a:lnTo>
                    <a:pt x="327" y="519"/>
                  </a:lnTo>
                  <a:lnTo>
                    <a:pt x="296" y="519"/>
                  </a:lnTo>
                  <a:lnTo>
                    <a:pt x="265" y="523"/>
                  </a:lnTo>
                  <a:lnTo>
                    <a:pt x="239" y="523"/>
                  </a:lnTo>
                  <a:lnTo>
                    <a:pt x="191" y="523"/>
                  </a:lnTo>
                  <a:lnTo>
                    <a:pt x="146" y="514"/>
                  </a:lnTo>
                  <a:lnTo>
                    <a:pt x="124" y="505"/>
                  </a:lnTo>
                  <a:lnTo>
                    <a:pt x="96" y="496"/>
                  </a:lnTo>
                  <a:lnTo>
                    <a:pt x="65" y="483"/>
                  </a:lnTo>
                  <a:lnTo>
                    <a:pt x="31" y="465"/>
                  </a:lnTo>
                  <a:lnTo>
                    <a:pt x="14" y="434"/>
                  </a:lnTo>
                  <a:lnTo>
                    <a:pt x="5" y="408"/>
                  </a:lnTo>
                  <a:lnTo>
                    <a:pt x="0" y="377"/>
                  </a:lnTo>
                  <a:lnTo>
                    <a:pt x="0" y="350"/>
                  </a:lnTo>
                  <a:lnTo>
                    <a:pt x="3" y="319"/>
                  </a:lnTo>
                  <a:lnTo>
                    <a:pt x="8" y="284"/>
                  </a:lnTo>
                  <a:lnTo>
                    <a:pt x="14" y="244"/>
                  </a:lnTo>
                  <a:lnTo>
                    <a:pt x="17" y="199"/>
                  </a:lnTo>
                  <a:lnTo>
                    <a:pt x="17" y="191"/>
                  </a:lnTo>
                  <a:lnTo>
                    <a:pt x="20" y="182"/>
                  </a:lnTo>
                  <a:lnTo>
                    <a:pt x="28" y="155"/>
                  </a:lnTo>
                  <a:lnTo>
                    <a:pt x="36" y="133"/>
                  </a:lnTo>
                  <a:lnTo>
                    <a:pt x="39" y="124"/>
                  </a:lnTo>
                  <a:lnTo>
                    <a:pt x="39" y="120"/>
                  </a:lnTo>
                  <a:lnTo>
                    <a:pt x="48" y="106"/>
                  </a:lnTo>
                  <a:lnTo>
                    <a:pt x="59" y="93"/>
                  </a:lnTo>
                  <a:lnTo>
                    <a:pt x="84" y="62"/>
                  </a:lnTo>
                  <a:lnTo>
                    <a:pt x="113" y="35"/>
                  </a:lnTo>
                  <a:lnTo>
                    <a:pt x="124" y="22"/>
                  </a:lnTo>
                  <a:lnTo>
                    <a:pt x="135" y="18"/>
                  </a:lnTo>
                  <a:lnTo>
                    <a:pt x="149" y="13"/>
                  </a:lnTo>
                  <a:lnTo>
                    <a:pt x="166" y="4"/>
                  </a:lnTo>
                  <a:lnTo>
                    <a:pt x="177" y="0"/>
                  </a:lnTo>
                  <a:lnTo>
                    <a:pt x="183" y="0"/>
                  </a:lnTo>
                  <a:lnTo>
                    <a:pt x="256" y="4"/>
                  </a:lnTo>
                  <a:lnTo>
                    <a:pt x="327" y="9"/>
                  </a:lnTo>
                  <a:lnTo>
                    <a:pt x="465" y="13"/>
                  </a:lnTo>
                  <a:lnTo>
                    <a:pt x="603" y="22"/>
                  </a:lnTo>
                  <a:lnTo>
                    <a:pt x="676" y="22"/>
                  </a:lnTo>
                  <a:lnTo>
                    <a:pt x="752" y="22"/>
                  </a:lnTo>
                  <a:lnTo>
                    <a:pt x="769" y="31"/>
                  </a:lnTo>
                  <a:lnTo>
                    <a:pt x="783" y="35"/>
                  </a:lnTo>
                  <a:lnTo>
                    <a:pt x="794" y="35"/>
                  </a:lnTo>
                  <a:lnTo>
                    <a:pt x="800" y="40"/>
                  </a:lnTo>
                  <a:lnTo>
                    <a:pt x="806" y="40"/>
                  </a:lnTo>
                  <a:lnTo>
                    <a:pt x="803" y="40"/>
                  </a:lnTo>
                  <a:lnTo>
                    <a:pt x="800" y="40"/>
                  </a:lnTo>
                  <a:lnTo>
                    <a:pt x="797" y="44"/>
                  </a:lnTo>
                  <a:lnTo>
                    <a:pt x="803" y="49"/>
                  </a:lnTo>
                  <a:lnTo>
                    <a:pt x="808" y="53"/>
                  </a:lnTo>
                  <a:lnTo>
                    <a:pt x="817" y="62"/>
                  </a:lnTo>
                  <a:lnTo>
                    <a:pt x="839" y="80"/>
                  </a:lnTo>
                  <a:lnTo>
                    <a:pt x="865" y="97"/>
                  </a:lnTo>
                  <a:lnTo>
                    <a:pt x="879" y="106"/>
                  </a:lnTo>
                  <a:lnTo>
                    <a:pt x="885" y="111"/>
                  </a:lnTo>
                  <a:lnTo>
                    <a:pt x="887" y="111"/>
                  </a:lnTo>
                  <a:lnTo>
                    <a:pt x="896" y="124"/>
                  </a:lnTo>
                  <a:lnTo>
                    <a:pt x="904" y="137"/>
                  </a:lnTo>
                  <a:lnTo>
                    <a:pt x="918" y="146"/>
                  </a:lnTo>
                  <a:lnTo>
                    <a:pt x="932" y="160"/>
                  </a:lnTo>
                  <a:lnTo>
                    <a:pt x="947" y="164"/>
                  </a:lnTo>
                  <a:lnTo>
                    <a:pt x="952" y="168"/>
                  </a:lnTo>
                  <a:lnTo>
                    <a:pt x="963" y="195"/>
                  </a:lnTo>
                  <a:lnTo>
                    <a:pt x="975" y="217"/>
                  </a:lnTo>
                  <a:lnTo>
                    <a:pt x="1000" y="266"/>
                  </a:lnTo>
                  <a:lnTo>
                    <a:pt x="1000" y="270"/>
                  </a:lnTo>
                  <a:lnTo>
                    <a:pt x="1003" y="279"/>
                  </a:lnTo>
                  <a:lnTo>
                    <a:pt x="1009" y="301"/>
                  </a:lnTo>
                  <a:lnTo>
                    <a:pt x="1011" y="310"/>
                  </a:lnTo>
                  <a:lnTo>
                    <a:pt x="1014" y="315"/>
                  </a:lnTo>
                  <a:lnTo>
                    <a:pt x="1017" y="319"/>
                  </a:lnTo>
                  <a:lnTo>
                    <a:pt x="1017" y="31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772" name="Rectangle 13"/>
            <p:cNvSpPr>
              <a:spLocks noChangeArrowheads="1"/>
            </p:cNvSpPr>
            <p:nvPr/>
          </p:nvSpPr>
          <p:spPr bwMode="auto">
            <a:xfrm>
              <a:off x="838" y="2558"/>
              <a:ext cx="1029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000" b="1" i="1">
                  <a:latin typeface="Times New Roman" pitchFamily="18" charset="0"/>
                </a:rPr>
                <a:t>Q</a:t>
              </a:r>
              <a:r>
                <a:rPr lang="en-CA" altLang="en-US" sz="2000">
                  <a:latin typeface="Times New Roman" pitchFamily="18" charset="0"/>
                </a:rPr>
                <a:t> = </a:t>
              </a:r>
              <a:r>
                <a:rPr lang="en-CA" altLang="en-US" sz="3200">
                  <a:latin typeface="Symbol" pitchFamily="18" charset="2"/>
                </a:rPr>
                <a:t>S</a:t>
              </a:r>
              <a:r>
                <a:rPr lang="en-CA" altLang="en-US" sz="2000">
                  <a:latin typeface="Times New Roman" pitchFamily="18" charset="0"/>
                </a:rPr>
                <a:t>  </a:t>
              </a:r>
              <a:r>
                <a:rPr lang="en-CA" altLang="en-US" sz="2000" b="1">
                  <a:latin typeface="Times New Roman" pitchFamily="18" charset="0"/>
                </a:rPr>
                <a:t>Qi </a:t>
              </a:r>
              <a:r>
                <a:rPr lang="en-CA" altLang="en-US" sz="2000" b="1" baseline="30000">
                  <a:latin typeface="Times New Roman" pitchFamily="18" charset="0"/>
                </a:rPr>
                <a:t>.</a:t>
              </a:r>
              <a:r>
                <a:rPr lang="en-CA" altLang="en-US" sz="2000" b="1">
                  <a:latin typeface="Times New Roman" pitchFamily="18" charset="0"/>
                </a:rPr>
                <a:t> 2</a:t>
              </a:r>
              <a:r>
                <a:rPr lang="en-CA" altLang="en-US" sz="2000" b="1" baseline="30000">
                  <a:latin typeface="Times New Roman" pitchFamily="18" charset="0"/>
                </a:rPr>
                <a:t>i</a:t>
              </a:r>
            </a:p>
          </p:txBody>
        </p:sp>
        <p:sp>
          <p:nvSpPr>
            <p:cNvPr id="23773" name="Rectangle 14"/>
            <p:cNvSpPr>
              <a:spLocks noChangeArrowheads="1"/>
            </p:cNvSpPr>
            <p:nvPr/>
          </p:nvSpPr>
          <p:spPr bwMode="auto">
            <a:xfrm>
              <a:off x="1090" y="2789"/>
              <a:ext cx="35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>
                  <a:latin typeface="Times New Roman" pitchFamily="18" charset="0"/>
                </a:rPr>
                <a:t>i = 0</a:t>
              </a:r>
            </a:p>
          </p:txBody>
        </p:sp>
        <p:sp>
          <p:nvSpPr>
            <p:cNvPr id="23774" name="Rectangle 15"/>
            <p:cNvSpPr>
              <a:spLocks noChangeArrowheads="1"/>
            </p:cNvSpPr>
            <p:nvPr/>
          </p:nvSpPr>
          <p:spPr bwMode="auto">
            <a:xfrm>
              <a:off x="1187" y="2499"/>
              <a:ext cx="18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>
                  <a:latin typeface="Times New Roman" pitchFamily="18" charset="0"/>
                </a:rPr>
                <a:t>3</a:t>
              </a:r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3836988" y="2363788"/>
            <a:ext cx="4213225" cy="2425700"/>
            <a:chOff x="2425" y="993"/>
            <a:chExt cx="2654" cy="1528"/>
          </a:xfrm>
        </p:grpSpPr>
        <p:sp>
          <p:nvSpPr>
            <p:cNvPr id="23711" name="Oval 17"/>
            <p:cNvSpPr>
              <a:spLocks noChangeArrowheads="1"/>
            </p:cNvSpPr>
            <p:nvPr/>
          </p:nvSpPr>
          <p:spPr bwMode="auto">
            <a:xfrm>
              <a:off x="2455" y="1007"/>
              <a:ext cx="298" cy="26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712" name="Rectangle 18"/>
            <p:cNvSpPr>
              <a:spLocks noChangeArrowheads="1"/>
            </p:cNvSpPr>
            <p:nvPr/>
          </p:nvSpPr>
          <p:spPr bwMode="auto">
            <a:xfrm>
              <a:off x="2510" y="1031"/>
              <a:ext cx="1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000" b="1" i="1">
                  <a:latin typeface="Times New Roman" pitchFamily="18" charset="0"/>
                </a:rPr>
                <a:t>0</a:t>
              </a:r>
            </a:p>
          </p:txBody>
        </p:sp>
        <p:grpSp>
          <p:nvGrpSpPr>
            <p:cNvPr id="23713" name="Group 19"/>
            <p:cNvGrpSpPr>
              <a:grpSpLocks/>
            </p:cNvGrpSpPr>
            <p:nvPr/>
          </p:nvGrpSpPr>
          <p:grpSpPr bwMode="auto">
            <a:xfrm>
              <a:off x="2929" y="1017"/>
              <a:ext cx="294" cy="272"/>
              <a:chOff x="2929" y="1017"/>
              <a:chExt cx="294" cy="272"/>
            </a:xfrm>
          </p:grpSpPr>
          <p:sp>
            <p:nvSpPr>
              <p:cNvPr id="23769" name="Oval 20"/>
              <p:cNvSpPr>
                <a:spLocks noChangeArrowheads="1"/>
              </p:cNvSpPr>
              <p:nvPr/>
            </p:nvSpPr>
            <p:spPr bwMode="auto">
              <a:xfrm>
                <a:off x="2929" y="10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70" name="Rectangle 21"/>
              <p:cNvSpPr>
                <a:spLocks noChangeArrowheads="1"/>
              </p:cNvSpPr>
              <p:nvPr/>
            </p:nvSpPr>
            <p:spPr bwMode="auto">
              <a:xfrm>
                <a:off x="2982" y="1039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23714" name="Line 22"/>
            <p:cNvSpPr>
              <a:spLocks noChangeShapeType="1"/>
            </p:cNvSpPr>
            <p:nvPr/>
          </p:nvSpPr>
          <p:spPr bwMode="auto">
            <a:xfrm>
              <a:off x="2753" y="1152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15" name="Group 23"/>
            <p:cNvGrpSpPr>
              <a:grpSpLocks/>
            </p:cNvGrpSpPr>
            <p:nvPr/>
          </p:nvGrpSpPr>
          <p:grpSpPr bwMode="auto">
            <a:xfrm>
              <a:off x="3393" y="1009"/>
              <a:ext cx="294" cy="272"/>
              <a:chOff x="3393" y="1009"/>
              <a:chExt cx="294" cy="272"/>
            </a:xfrm>
          </p:grpSpPr>
          <p:sp>
            <p:nvSpPr>
              <p:cNvPr id="23767" name="Oval 24"/>
              <p:cNvSpPr>
                <a:spLocks noChangeArrowheads="1"/>
              </p:cNvSpPr>
              <p:nvPr/>
            </p:nvSpPr>
            <p:spPr bwMode="auto">
              <a:xfrm>
                <a:off x="3393" y="1009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68" name="Rectangle 25"/>
              <p:cNvSpPr>
                <a:spLocks noChangeArrowheads="1"/>
              </p:cNvSpPr>
              <p:nvPr/>
            </p:nvSpPr>
            <p:spPr bwMode="auto">
              <a:xfrm>
                <a:off x="3446" y="1031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2</a:t>
                </a:r>
              </a:p>
            </p:txBody>
          </p:sp>
        </p:grpSp>
        <p:sp>
          <p:nvSpPr>
            <p:cNvPr id="23716" name="Line 26"/>
            <p:cNvSpPr>
              <a:spLocks noChangeShapeType="1"/>
            </p:cNvSpPr>
            <p:nvPr/>
          </p:nvSpPr>
          <p:spPr bwMode="auto">
            <a:xfrm>
              <a:off x="3217" y="1144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17" name="Group 27"/>
            <p:cNvGrpSpPr>
              <a:grpSpLocks/>
            </p:cNvGrpSpPr>
            <p:nvPr/>
          </p:nvGrpSpPr>
          <p:grpSpPr bwMode="auto">
            <a:xfrm>
              <a:off x="3857" y="1001"/>
              <a:ext cx="294" cy="272"/>
              <a:chOff x="3857" y="1001"/>
              <a:chExt cx="294" cy="272"/>
            </a:xfrm>
          </p:grpSpPr>
          <p:sp>
            <p:nvSpPr>
              <p:cNvPr id="23765" name="Oval 28"/>
              <p:cNvSpPr>
                <a:spLocks noChangeArrowheads="1"/>
              </p:cNvSpPr>
              <p:nvPr/>
            </p:nvSpPr>
            <p:spPr bwMode="auto">
              <a:xfrm>
                <a:off x="3857" y="100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66" name="Rectangle 29"/>
              <p:cNvSpPr>
                <a:spLocks noChangeArrowheads="1"/>
              </p:cNvSpPr>
              <p:nvPr/>
            </p:nvSpPr>
            <p:spPr bwMode="auto">
              <a:xfrm>
                <a:off x="3910" y="1023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3</a:t>
                </a:r>
              </a:p>
            </p:txBody>
          </p:sp>
        </p:grpSp>
        <p:sp>
          <p:nvSpPr>
            <p:cNvPr id="23718" name="Line 30"/>
            <p:cNvSpPr>
              <a:spLocks noChangeShapeType="1"/>
            </p:cNvSpPr>
            <p:nvPr/>
          </p:nvSpPr>
          <p:spPr bwMode="auto">
            <a:xfrm>
              <a:off x="3681" y="1136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19" name="Group 31"/>
            <p:cNvGrpSpPr>
              <a:grpSpLocks/>
            </p:cNvGrpSpPr>
            <p:nvPr/>
          </p:nvGrpSpPr>
          <p:grpSpPr bwMode="auto">
            <a:xfrm>
              <a:off x="4321" y="993"/>
              <a:ext cx="294" cy="272"/>
              <a:chOff x="4321" y="993"/>
              <a:chExt cx="294" cy="272"/>
            </a:xfrm>
          </p:grpSpPr>
          <p:sp>
            <p:nvSpPr>
              <p:cNvPr id="23763" name="Oval 32"/>
              <p:cNvSpPr>
                <a:spLocks noChangeArrowheads="1"/>
              </p:cNvSpPr>
              <p:nvPr/>
            </p:nvSpPr>
            <p:spPr bwMode="auto">
              <a:xfrm>
                <a:off x="4321" y="9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64" name="Rectangle 33"/>
              <p:cNvSpPr>
                <a:spLocks noChangeArrowheads="1"/>
              </p:cNvSpPr>
              <p:nvPr/>
            </p:nvSpPr>
            <p:spPr bwMode="auto">
              <a:xfrm>
                <a:off x="4374" y="101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4</a:t>
                </a:r>
              </a:p>
            </p:txBody>
          </p:sp>
        </p:grpSp>
        <p:sp>
          <p:nvSpPr>
            <p:cNvPr id="23720" name="Line 34"/>
            <p:cNvSpPr>
              <a:spLocks noChangeShapeType="1"/>
            </p:cNvSpPr>
            <p:nvPr/>
          </p:nvSpPr>
          <p:spPr bwMode="auto">
            <a:xfrm>
              <a:off x="4145" y="1128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21" name="Group 35"/>
            <p:cNvGrpSpPr>
              <a:grpSpLocks/>
            </p:cNvGrpSpPr>
            <p:nvPr/>
          </p:nvGrpSpPr>
          <p:grpSpPr bwMode="auto">
            <a:xfrm>
              <a:off x="4785" y="993"/>
              <a:ext cx="294" cy="272"/>
              <a:chOff x="4785" y="993"/>
              <a:chExt cx="294" cy="272"/>
            </a:xfrm>
          </p:grpSpPr>
          <p:sp>
            <p:nvSpPr>
              <p:cNvPr id="23761" name="Oval 36"/>
              <p:cNvSpPr>
                <a:spLocks noChangeArrowheads="1"/>
              </p:cNvSpPr>
              <p:nvPr/>
            </p:nvSpPr>
            <p:spPr bwMode="auto">
              <a:xfrm>
                <a:off x="4785" y="9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62" name="Rectangle 37"/>
              <p:cNvSpPr>
                <a:spLocks noChangeArrowheads="1"/>
              </p:cNvSpPr>
              <p:nvPr/>
            </p:nvSpPr>
            <p:spPr bwMode="auto">
              <a:xfrm>
                <a:off x="4838" y="101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5</a:t>
                </a:r>
              </a:p>
            </p:txBody>
          </p:sp>
        </p:grpSp>
        <p:sp>
          <p:nvSpPr>
            <p:cNvPr id="23722" name="Line 38"/>
            <p:cNvSpPr>
              <a:spLocks noChangeShapeType="1"/>
            </p:cNvSpPr>
            <p:nvPr/>
          </p:nvSpPr>
          <p:spPr bwMode="auto">
            <a:xfrm>
              <a:off x="4609" y="1128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23" name="Group 39"/>
            <p:cNvGrpSpPr>
              <a:grpSpLocks/>
            </p:cNvGrpSpPr>
            <p:nvPr/>
          </p:nvGrpSpPr>
          <p:grpSpPr bwMode="auto">
            <a:xfrm>
              <a:off x="2425" y="2217"/>
              <a:ext cx="2646" cy="304"/>
              <a:chOff x="2425" y="2217"/>
              <a:chExt cx="2646" cy="304"/>
            </a:xfrm>
          </p:grpSpPr>
          <p:sp>
            <p:nvSpPr>
              <p:cNvPr id="23742" name="Oval 40"/>
              <p:cNvSpPr>
                <a:spLocks noChangeArrowheads="1"/>
              </p:cNvSpPr>
              <p:nvPr/>
            </p:nvSpPr>
            <p:spPr bwMode="auto">
              <a:xfrm>
                <a:off x="3833" y="224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43" name="Rectangle 41"/>
              <p:cNvSpPr>
                <a:spLocks noChangeArrowheads="1"/>
              </p:cNvSpPr>
              <p:nvPr/>
            </p:nvSpPr>
            <p:spPr bwMode="auto">
              <a:xfrm>
                <a:off x="3854" y="2263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10</a:t>
                </a:r>
              </a:p>
            </p:txBody>
          </p:sp>
          <p:grpSp>
            <p:nvGrpSpPr>
              <p:cNvPr id="23744" name="Group 42"/>
              <p:cNvGrpSpPr>
                <a:grpSpLocks/>
              </p:cNvGrpSpPr>
              <p:nvPr/>
            </p:nvGrpSpPr>
            <p:grpSpPr bwMode="auto">
              <a:xfrm>
                <a:off x="4313" y="2233"/>
                <a:ext cx="294" cy="272"/>
                <a:chOff x="4313" y="2233"/>
                <a:chExt cx="294" cy="272"/>
              </a:xfrm>
            </p:grpSpPr>
            <p:sp>
              <p:nvSpPr>
                <p:cNvPr id="23759" name="Oval 43"/>
                <p:cNvSpPr>
                  <a:spLocks noChangeArrowheads="1"/>
                </p:cNvSpPr>
                <p:nvPr/>
              </p:nvSpPr>
              <p:spPr bwMode="auto">
                <a:xfrm>
                  <a:off x="4313" y="2233"/>
                  <a:ext cx="294" cy="26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3760" name="Rectangle 44"/>
                <p:cNvSpPr>
                  <a:spLocks noChangeArrowheads="1"/>
                </p:cNvSpPr>
                <p:nvPr/>
              </p:nvSpPr>
              <p:spPr bwMode="auto">
                <a:xfrm>
                  <a:off x="4366" y="2255"/>
                  <a:ext cx="196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2000" b="1" i="1">
                      <a:latin typeface="Times New Roman" pitchFamily="18" charset="0"/>
                    </a:rPr>
                    <a:t>9</a:t>
                  </a:r>
                </a:p>
              </p:txBody>
            </p:sp>
          </p:grpSp>
          <p:grpSp>
            <p:nvGrpSpPr>
              <p:cNvPr id="23745" name="Group 45"/>
              <p:cNvGrpSpPr>
                <a:grpSpLocks/>
              </p:cNvGrpSpPr>
              <p:nvPr/>
            </p:nvGrpSpPr>
            <p:grpSpPr bwMode="auto">
              <a:xfrm>
                <a:off x="4777" y="2233"/>
                <a:ext cx="294" cy="272"/>
                <a:chOff x="4777" y="2233"/>
                <a:chExt cx="294" cy="272"/>
              </a:xfrm>
            </p:grpSpPr>
            <p:sp>
              <p:nvSpPr>
                <p:cNvPr id="23757" name="Oval 46"/>
                <p:cNvSpPr>
                  <a:spLocks noChangeArrowheads="1"/>
                </p:cNvSpPr>
                <p:nvPr/>
              </p:nvSpPr>
              <p:spPr bwMode="auto">
                <a:xfrm>
                  <a:off x="4777" y="2233"/>
                  <a:ext cx="294" cy="26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3758" name="Rectangle 47"/>
                <p:cNvSpPr>
                  <a:spLocks noChangeArrowheads="1"/>
                </p:cNvSpPr>
                <p:nvPr/>
              </p:nvSpPr>
              <p:spPr bwMode="auto">
                <a:xfrm>
                  <a:off x="4830" y="2255"/>
                  <a:ext cx="196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2000" b="1" i="1">
                      <a:latin typeface="Times New Roman" pitchFamily="18" charset="0"/>
                    </a:rPr>
                    <a:t>8</a:t>
                  </a:r>
                </a:p>
              </p:txBody>
            </p:sp>
          </p:grpSp>
          <p:sp>
            <p:nvSpPr>
              <p:cNvPr id="23746" name="Line 48"/>
              <p:cNvSpPr>
                <a:spLocks noChangeShapeType="1"/>
              </p:cNvSpPr>
              <p:nvPr/>
            </p:nvSpPr>
            <p:spPr bwMode="auto">
              <a:xfrm flipH="1">
                <a:off x="4601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747" name="Line 49"/>
              <p:cNvSpPr>
                <a:spLocks noChangeShapeType="1"/>
              </p:cNvSpPr>
              <p:nvPr/>
            </p:nvSpPr>
            <p:spPr bwMode="auto">
              <a:xfrm flipH="1">
                <a:off x="4137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748" name="Line 50"/>
              <p:cNvSpPr>
                <a:spLocks noChangeShapeType="1"/>
              </p:cNvSpPr>
              <p:nvPr/>
            </p:nvSpPr>
            <p:spPr bwMode="auto">
              <a:xfrm flipH="1">
                <a:off x="3657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749" name="Oval 51"/>
              <p:cNvSpPr>
                <a:spLocks noChangeArrowheads="1"/>
              </p:cNvSpPr>
              <p:nvPr/>
            </p:nvSpPr>
            <p:spPr bwMode="auto">
              <a:xfrm>
                <a:off x="3369" y="2249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50" name="Rectangle 52"/>
              <p:cNvSpPr>
                <a:spLocks noChangeArrowheads="1"/>
              </p:cNvSpPr>
              <p:nvPr/>
            </p:nvSpPr>
            <p:spPr bwMode="auto">
              <a:xfrm>
                <a:off x="3390" y="2271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11</a:t>
                </a:r>
              </a:p>
            </p:txBody>
          </p:sp>
          <p:sp>
            <p:nvSpPr>
              <p:cNvPr id="23751" name="Line 53"/>
              <p:cNvSpPr>
                <a:spLocks noChangeShapeType="1"/>
              </p:cNvSpPr>
              <p:nvPr/>
            </p:nvSpPr>
            <p:spPr bwMode="auto">
              <a:xfrm flipH="1">
                <a:off x="3193" y="2376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752" name="Oval 54"/>
              <p:cNvSpPr>
                <a:spLocks noChangeArrowheads="1"/>
              </p:cNvSpPr>
              <p:nvPr/>
            </p:nvSpPr>
            <p:spPr bwMode="auto">
              <a:xfrm>
                <a:off x="2897" y="223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53" name="Rectangle 55"/>
              <p:cNvSpPr>
                <a:spLocks noChangeArrowheads="1"/>
              </p:cNvSpPr>
              <p:nvPr/>
            </p:nvSpPr>
            <p:spPr bwMode="auto">
              <a:xfrm>
                <a:off x="2918" y="2255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3754" name="Line 56"/>
              <p:cNvSpPr>
                <a:spLocks noChangeShapeType="1"/>
              </p:cNvSpPr>
              <p:nvPr/>
            </p:nvSpPr>
            <p:spPr bwMode="auto">
              <a:xfrm flipH="1">
                <a:off x="2721" y="2360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755" name="Oval 57"/>
              <p:cNvSpPr>
                <a:spLocks noChangeArrowheads="1"/>
              </p:cNvSpPr>
              <p:nvPr/>
            </p:nvSpPr>
            <p:spPr bwMode="auto">
              <a:xfrm>
                <a:off x="2425" y="22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56" name="Rectangle 58"/>
              <p:cNvSpPr>
                <a:spLocks noChangeArrowheads="1"/>
              </p:cNvSpPr>
              <p:nvPr/>
            </p:nvSpPr>
            <p:spPr bwMode="auto">
              <a:xfrm>
                <a:off x="2446" y="2239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13</a:t>
                </a:r>
              </a:p>
            </p:txBody>
          </p:sp>
        </p:grpSp>
        <p:grpSp>
          <p:nvGrpSpPr>
            <p:cNvPr id="23724" name="Group 59"/>
            <p:cNvGrpSpPr>
              <a:grpSpLocks/>
            </p:cNvGrpSpPr>
            <p:nvPr/>
          </p:nvGrpSpPr>
          <p:grpSpPr bwMode="auto">
            <a:xfrm>
              <a:off x="4777" y="1417"/>
              <a:ext cx="294" cy="272"/>
              <a:chOff x="4777" y="1417"/>
              <a:chExt cx="294" cy="272"/>
            </a:xfrm>
          </p:grpSpPr>
          <p:sp>
            <p:nvSpPr>
              <p:cNvPr id="23740" name="Oval 60"/>
              <p:cNvSpPr>
                <a:spLocks noChangeArrowheads="1"/>
              </p:cNvSpPr>
              <p:nvPr/>
            </p:nvSpPr>
            <p:spPr bwMode="auto">
              <a:xfrm>
                <a:off x="4777" y="14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41" name="Rectangle 61"/>
              <p:cNvSpPr>
                <a:spLocks noChangeArrowheads="1"/>
              </p:cNvSpPr>
              <p:nvPr/>
            </p:nvSpPr>
            <p:spPr bwMode="auto">
              <a:xfrm>
                <a:off x="4830" y="1439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>
                    <a:latin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23725" name="Group 62"/>
            <p:cNvGrpSpPr>
              <a:grpSpLocks/>
            </p:cNvGrpSpPr>
            <p:nvPr/>
          </p:nvGrpSpPr>
          <p:grpSpPr bwMode="auto">
            <a:xfrm>
              <a:off x="4777" y="1833"/>
              <a:ext cx="294" cy="272"/>
              <a:chOff x="4777" y="1833"/>
              <a:chExt cx="294" cy="272"/>
            </a:xfrm>
          </p:grpSpPr>
          <p:sp>
            <p:nvSpPr>
              <p:cNvPr id="23738" name="Oval 63"/>
              <p:cNvSpPr>
                <a:spLocks noChangeArrowheads="1"/>
              </p:cNvSpPr>
              <p:nvPr/>
            </p:nvSpPr>
            <p:spPr bwMode="auto">
              <a:xfrm>
                <a:off x="4777" y="183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39" name="Rectangle 64"/>
              <p:cNvSpPr>
                <a:spLocks noChangeArrowheads="1"/>
              </p:cNvSpPr>
              <p:nvPr/>
            </p:nvSpPr>
            <p:spPr bwMode="auto">
              <a:xfrm>
                <a:off x="4830" y="185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7</a:t>
                </a:r>
              </a:p>
            </p:txBody>
          </p:sp>
        </p:grpSp>
        <p:sp>
          <p:nvSpPr>
            <p:cNvPr id="23726" name="Line 65"/>
            <p:cNvSpPr>
              <a:spLocks noChangeShapeType="1"/>
            </p:cNvSpPr>
            <p:nvPr/>
          </p:nvSpPr>
          <p:spPr bwMode="auto">
            <a:xfrm>
              <a:off x="4928" y="1265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727" name="Line 66"/>
            <p:cNvSpPr>
              <a:spLocks noChangeShapeType="1"/>
            </p:cNvSpPr>
            <p:nvPr/>
          </p:nvSpPr>
          <p:spPr bwMode="auto">
            <a:xfrm>
              <a:off x="4928" y="1689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728" name="Line 67"/>
            <p:cNvSpPr>
              <a:spLocks noChangeShapeType="1"/>
            </p:cNvSpPr>
            <p:nvPr/>
          </p:nvSpPr>
          <p:spPr bwMode="auto">
            <a:xfrm>
              <a:off x="4920" y="2089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729" name="Group 68"/>
            <p:cNvGrpSpPr>
              <a:grpSpLocks/>
            </p:cNvGrpSpPr>
            <p:nvPr/>
          </p:nvGrpSpPr>
          <p:grpSpPr bwMode="auto">
            <a:xfrm>
              <a:off x="2441" y="1401"/>
              <a:ext cx="294" cy="264"/>
              <a:chOff x="2441" y="1401"/>
              <a:chExt cx="294" cy="264"/>
            </a:xfrm>
          </p:grpSpPr>
          <p:sp>
            <p:nvSpPr>
              <p:cNvPr id="23736" name="Oval 69"/>
              <p:cNvSpPr>
                <a:spLocks noChangeArrowheads="1"/>
              </p:cNvSpPr>
              <p:nvPr/>
            </p:nvSpPr>
            <p:spPr bwMode="auto">
              <a:xfrm>
                <a:off x="2441" y="140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37" name="Rectangle 70"/>
              <p:cNvSpPr>
                <a:spLocks noChangeArrowheads="1"/>
              </p:cNvSpPr>
              <p:nvPr/>
            </p:nvSpPr>
            <p:spPr bwMode="auto">
              <a:xfrm>
                <a:off x="2454" y="1415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15</a:t>
                </a:r>
              </a:p>
            </p:txBody>
          </p:sp>
        </p:grpSp>
        <p:grpSp>
          <p:nvGrpSpPr>
            <p:cNvPr id="23730" name="Group 71"/>
            <p:cNvGrpSpPr>
              <a:grpSpLocks/>
            </p:cNvGrpSpPr>
            <p:nvPr/>
          </p:nvGrpSpPr>
          <p:grpSpPr bwMode="auto">
            <a:xfrm>
              <a:off x="2449" y="1793"/>
              <a:ext cx="294" cy="264"/>
              <a:chOff x="2449" y="1793"/>
              <a:chExt cx="294" cy="264"/>
            </a:xfrm>
          </p:grpSpPr>
          <p:sp>
            <p:nvSpPr>
              <p:cNvPr id="23734" name="Oval 72"/>
              <p:cNvSpPr>
                <a:spLocks noChangeArrowheads="1"/>
              </p:cNvSpPr>
              <p:nvPr/>
            </p:nvSpPr>
            <p:spPr bwMode="auto">
              <a:xfrm>
                <a:off x="2449" y="17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3735" name="Rectangle 73"/>
              <p:cNvSpPr>
                <a:spLocks noChangeArrowheads="1"/>
              </p:cNvSpPr>
              <p:nvPr/>
            </p:nvSpPr>
            <p:spPr bwMode="auto">
              <a:xfrm>
                <a:off x="2462" y="1807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14</a:t>
                </a:r>
              </a:p>
            </p:txBody>
          </p:sp>
        </p:grpSp>
        <p:sp>
          <p:nvSpPr>
            <p:cNvPr id="23731" name="Line 74"/>
            <p:cNvSpPr>
              <a:spLocks noChangeShapeType="1"/>
            </p:cNvSpPr>
            <p:nvPr/>
          </p:nvSpPr>
          <p:spPr bwMode="auto">
            <a:xfrm flipV="1">
              <a:off x="2584" y="2057"/>
              <a:ext cx="0" cy="15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732" name="Line 75"/>
            <p:cNvSpPr>
              <a:spLocks noChangeShapeType="1"/>
            </p:cNvSpPr>
            <p:nvPr/>
          </p:nvSpPr>
          <p:spPr bwMode="auto">
            <a:xfrm flipV="1">
              <a:off x="2576" y="1657"/>
              <a:ext cx="0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733" name="Line 76"/>
            <p:cNvSpPr>
              <a:spLocks noChangeShapeType="1"/>
            </p:cNvSpPr>
            <p:nvPr/>
          </p:nvSpPr>
          <p:spPr bwMode="auto">
            <a:xfrm flipV="1">
              <a:off x="2584" y="1273"/>
              <a:ext cx="0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3558" name="Group 230"/>
          <p:cNvGrpSpPr>
            <a:grpSpLocks/>
          </p:cNvGrpSpPr>
          <p:nvPr/>
        </p:nvGrpSpPr>
        <p:grpSpPr bwMode="auto">
          <a:xfrm>
            <a:off x="630236" y="2345532"/>
            <a:ext cx="2481264" cy="1833562"/>
            <a:chOff x="471" y="1167"/>
            <a:chExt cx="1563" cy="1155"/>
          </a:xfrm>
        </p:grpSpPr>
        <p:sp>
          <p:nvSpPr>
            <p:cNvPr id="23691" name="Line 78"/>
            <p:cNvSpPr>
              <a:spLocks noChangeShapeType="1"/>
            </p:cNvSpPr>
            <p:nvPr/>
          </p:nvSpPr>
          <p:spPr bwMode="auto">
            <a:xfrm>
              <a:off x="840" y="1417"/>
              <a:ext cx="0" cy="8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92" name="Line 79"/>
            <p:cNvSpPr>
              <a:spLocks noChangeShapeType="1"/>
            </p:cNvSpPr>
            <p:nvPr/>
          </p:nvSpPr>
          <p:spPr bwMode="auto">
            <a:xfrm>
              <a:off x="1152" y="1385"/>
              <a:ext cx="0" cy="5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93" name="AutoShape 80"/>
            <p:cNvSpPr>
              <a:spLocks noChangeArrowheads="1"/>
            </p:cNvSpPr>
            <p:nvPr/>
          </p:nvSpPr>
          <p:spPr bwMode="auto">
            <a:xfrm>
              <a:off x="1121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694" name="Line 81"/>
            <p:cNvSpPr>
              <a:spLocks noChangeShapeType="1"/>
            </p:cNvSpPr>
            <p:nvPr/>
          </p:nvSpPr>
          <p:spPr bwMode="auto">
            <a:xfrm>
              <a:off x="1440" y="1425"/>
              <a:ext cx="0" cy="5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95" name="Line 82"/>
            <p:cNvSpPr>
              <a:spLocks noChangeShapeType="1"/>
            </p:cNvSpPr>
            <p:nvPr/>
          </p:nvSpPr>
          <p:spPr bwMode="auto">
            <a:xfrm>
              <a:off x="1752" y="1409"/>
              <a:ext cx="0" cy="8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96" name="Rectangle 83"/>
            <p:cNvSpPr>
              <a:spLocks noChangeArrowheads="1"/>
            </p:cNvSpPr>
            <p:nvPr/>
          </p:nvSpPr>
          <p:spPr bwMode="auto">
            <a:xfrm>
              <a:off x="567" y="1583"/>
              <a:ext cx="1418" cy="50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697" name="Oval 84"/>
            <p:cNvSpPr>
              <a:spLocks noChangeArrowheads="1"/>
            </p:cNvSpPr>
            <p:nvPr/>
          </p:nvSpPr>
          <p:spPr bwMode="auto">
            <a:xfrm>
              <a:off x="1729" y="2089"/>
              <a:ext cx="46" cy="7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698" name="AutoShape 85"/>
            <p:cNvSpPr>
              <a:spLocks noChangeArrowheads="1"/>
            </p:cNvSpPr>
            <p:nvPr/>
          </p:nvSpPr>
          <p:spPr bwMode="auto">
            <a:xfrm>
              <a:off x="1401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699" name="AutoShape 86"/>
            <p:cNvSpPr>
              <a:spLocks noChangeArrowheads="1"/>
            </p:cNvSpPr>
            <p:nvPr/>
          </p:nvSpPr>
          <p:spPr bwMode="auto">
            <a:xfrm>
              <a:off x="1713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700" name="AutoShape 87"/>
            <p:cNvSpPr>
              <a:spLocks noChangeArrowheads="1"/>
            </p:cNvSpPr>
            <p:nvPr/>
          </p:nvSpPr>
          <p:spPr bwMode="auto">
            <a:xfrm>
              <a:off x="801" y="1377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701" name="AutoShape 88"/>
            <p:cNvSpPr>
              <a:spLocks noChangeArrowheads="1"/>
            </p:cNvSpPr>
            <p:nvPr/>
          </p:nvSpPr>
          <p:spPr bwMode="auto">
            <a:xfrm>
              <a:off x="801" y="2097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3702" name="Rectangle 89"/>
            <p:cNvSpPr>
              <a:spLocks noChangeArrowheads="1"/>
            </p:cNvSpPr>
            <p:nvPr/>
          </p:nvSpPr>
          <p:spPr bwMode="auto">
            <a:xfrm>
              <a:off x="718" y="1167"/>
              <a:ext cx="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Q3</a:t>
              </a:r>
            </a:p>
          </p:txBody>
        </p:sp>
        <p:sp>
          <p:nvSpPr>
            <p:cNvPr id="23703" name="Rectangle 90"/>
            <p:cNvSpPr>
              <a:spLocks noChangeArrowheads="1"/>
            </p:cNvSpPr>
            <p:nvPr/>
          </p:nvSpPr>
          <p:spPr bwMode="auto">
            <a:xfrm>
              <a:off x="1294" y="1167"/>
              <a:ext cx="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Q1</a:t>
              </a:r>
            </a:p>
          </p:txBody>
        </p:sp>
        <p:sp>
          <p:nvSpPr>
            <p:cNvPr id="23704" name="Rectangle 91"/>
            <p:cNvSpPr>
              <a:spLocks noChangeArrowheads="1"/>
            </p:cNvSpPr>
            <p:nvPr/>
          </p:nvSpPr>
          <p:spPr bwMode="auto">
            <a:xfrm>
              <a:off x="1582" y="1175"/>
              <a:ext cx="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3705" name="Rectangle 92"/>
            <p:cNvSpPr>
              <a:spLocks noChangeArrowheads="1"/>
            </p:cNvSpPr>
            <p:nvPr/>
          </p:nvSpPr>
          <p:spPr bwMode="auto">
            <a:xfrm>
              <a:off x="1030" y="1167"/>
              <a:ext cx="3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Q2</a:t>
              </a:r>
            </a:p>
          </p:txBody>
        </p:sp>
        <p:sp>
          <p:nvSpPr>
            <p:cNvPr id="23706" name="Rectangle 93"/>
            <p:cNvSpPr>
              <a:spLocks noChangeArrowheads="1"/>
            </p:cNvSpPr>
            <p:nvPr/>
          </p:nvSpPr>
          <p:spPr bwMode="auto">
            <a:xfrm>
              <a:off x="471" y="2085"/>
              <a:ext cx="33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 dirty="0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23707" name="Rectangle 94"/>
            <p:cNvSpPr>
              <a:spLocks noChangeArrowheads="1"/>
            </p:cNvSpPr>
            <p:nvPr/>
          </p:nvSpPr>
          <p:spPr bwMode="auto">
            <a:xfrm>
              <a:off x="703" y="1652"/>
              <a:ext cx="118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CA" altLang="en-US" sz="1800" b="1" dirty="0" err="1">
                  <a:latin typeface="Times New Roman" pitchFamily="18" charset="0"/>
                </a:rPr>
                <a:t>COMPTEUR</a:t>
              </a:r>
              <a:endParaRPr lang="en-CA" altLang="en-US" sz="1800" b="1" dirty="0">
                <a:latin typeface="Times New Roman" pitchFamily="18" charset="0"/>
              </a:endParaRPr>
            </a:p>
            <a:p>
              <a:pPr algn="ctr"/>
              <a:r>
                <a:rPr lang="en-CA" altLang="en-US" sz="1800" b="1" dirty="0" err="1">
                  <a:latin typeface="Times New Roman" pitchFamily="18" charset="0"/>
                </a:rPr>
                <a:t>BINAIRE</a:t>
              </a:r>
              <a:r>
                <a:rPr lang="en-CA" altLang="en-US" sz="1800" b="1" dirty="0">
                  <a:latin typeface="Times New Roman" pitchFamily="18" charset="0"/>
                </a:rPr>
                <a:t> 4-Bit</a:t>
              </a:r>
            </a:p>
          </p:txBody>
        </p:sp>
        <p:grpSp>
          <p:nvGrpSpPr>
            <p:cNvPr id="23708" name="Group 95"/>
            <p:cNvGrpSpPr>
              <a:grpSpLocks/>
            </p:cNvGrpSpPr>
            <p:nvPr/>
          </p:nvGrpSpPr>
          <p:grpSpPr bwMode="auto">
            <a:xfrm>
              <a:off x="1718" y="2091"/>
              <a:ext cx="316" cy="231"/>
              <a:chOff x="1718" y="1859"/>
              <a:chExt cx="316" cy="231"/>
            </a:xfrm>
          </p:grpSpPr>
          <p:sp>
            <p:nvSpPr>
              <p:cNvPr id="23709" name="Rectangle 96"/>
              <p:cNvSpPr>
                <a:spLocks noChangeArrowheads="1"/>
              </p:cNvSpPr>
              <p:nvPr/>
            </p:nvSpPr>
            <p:spPr bwMode="auto">
              <a:xfrm>
                <a:off x="1718" y="1859"/>
                <a:ext cx="31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b="1" dirty="0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3710" name="Line 97"/>
              <p:cNvSpPr>
                <a:spLocks noChangeShapeType="1"/>
              </p:cNvSpPr>
              <p:nvPr/>
            </p:nvSpPr>
            <p:spPr bwMode="auto">
              <a:xfrm>
                <a:off x="1777" y="1884"/>
                <a:ext cx="1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21" name="Group 98"/>
          <p:cNvGrpSpPr>
            <a:grpSpLocks/>
          </p:cNvGrpSpPr>
          <p:nvPr/>
        </p:nvGrpSpPr>
        <p:grpSpPr bwMode="auto">
          <a:xfrm>
            <a:off x="720725" y="4878388"/>
            <a:ext cx="7880350" cy="1979612"/>
            <a:chOff x="454" y="2841"/>
            <a:chExt cx="4964" cy="1247"/>
          </a:xfrm>
        </p:grpSpPr>
        <p:sp>
          <p:nvSpPr>
            <p:cNvPr id="23600" name="Line 99"/>
            <p:cNvSpPr>
              <a:spLocks noChangeShapeType="1"/>
            </p:cNvSpPr>
            <p:nvPr/>
          </p:nvSpPr>
          <p:spPr bwMode="auto">
            <a:xfrm>
              <a:off x="952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1" name="Line 100"/>
            <p:cNvSpPr>
              <a:spLocks noChangeShapeType="1"/>
            </p:cNvSpPr>
            <p:nvPr/>
          </p:nvSpPr>
          <p:spPr bwMode="auto">
            <a:xfrm>
              <a:off x="1120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2" name="Line 101"/>
            <p:cNvSpPr>
              <a:spLocks noChangeShapeType="1"/>
            </p:cNvSpPr>
            <p:nvPr/>
          </p:nvSpPr>
          <p:spPr bwMode="auto">
            <a:xfrm>
              <a:off x="1288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3" name="Line 102"/>
            <p:cNvSpPr>
              <a:spLocks noChangeShapeType="1"/>
            </p:cNvSpPr>
            <p:nvPr/>
          </p:nvSpPr>
          <p:spPr bwMode="auto">
            <a:xfrm>
              <a:off x="1456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4" name="Line 103"/>
            <p:cNvSpPr>
              <a:spLocks noChangeShapeType="1"/>
            </p:cNvSpPr>
            <p:nvPr/>
          </p:nvSpPr>
          <p:spPr bwMode="auto">
            <a:xfrm>
              <a:off x="1624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5" name="Line 104"/>
            <p:cNvSpPr>
              <a:spLocks noChangeShapeType="1"/>
            </p:cNvSpPr>
            <p:nvPr/>
          </p:nvSpPr>
          <p:spPr bwMode="auto">
            <a:xfrm>
              <a:off x="1792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6" name="Line 105"/>
            <p:cNvSpPr>
              <a:spLocks noChangeShapeType="1"/>
            </p:cNvSpPr>
            <p:nvPr/>
          </p:nvSpPr>
          <p:spPr bwMode="auto">
            <a:xfrm>
              <a:off x="1960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7" name="Line 106"/>
            <p:cNvSpPr>
              <a:spLocks noChangeShapeType="1"/>
            </p:cNvSpPr>
            <p:nvPr/>
          </p:nvSpPr>
          <p:spPr bwMode="auto">
            <a:xfrm>
              <a:off x="2144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8" name="Line 107"/>
            <p:cNvSpPr>
              <a:spLocks noChangeShapeType="1"/>
            </p:cNvSpPr>
            <p:nvPr/>
          </p:nvSpPr>
          <p:spPr bwMode="auto">
            <a:xfrm>
              <a:off x="2312" y="284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9" name="Line 108"/>
            <p:cNvSpPr>
              <a:spLocks noChangeShapeType="1"/>
            </p:cNvSpPr>
            <p:nvPr/>
          </p:nvSpPr>
          <p:spPr bwMode="auto">
            <a:xfrm>
              <a:off x="2488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0" name="Line 109"/>
            <p:cNvSpPr>
              <a:spLocks noChangeShapeType="1"/>
            </p:cNvSpPr>
            <p:nvPr/>
          </p:nvSpPr>
          <p:spPr bwMode="auto">
            <a:xfrm>
              <a:off x="2664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1" name="Line 110"/>
            <p:cNvSpPr>
              <a:spLocks noChangeShapeType="1"/>
            </p:cNvSpPr>
            <p:nvPr/>
          </p:nvSpPr>
          <p:spPr bwMode="auto">
            <a:xfrm>
              <a:off x="2840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2" name="Line 111"/>
            <p:cNvSpPr>
              <a:spLocks noChangeShapeType="1"/>
            </p:cNvSpPr>
            <p:nvPr/>
          </p:nvSpPr>
          <p:spPr bwMode="auto">
            <a:xfrm>
              <a:off x="3016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3" name="Line 112"/>
            <p:cNvSpPr>
              <a:spLocks noChangeShapeType="1"/>
            </p:cNvSpPr>
            <p:nvPr/>
          </p:nvSpPr>
          <p:spPr bwMode="auto">
            <a:xfrm>
              <a:off x="3192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4" name="Line 113"/>
            <p:cNvSpPr>
              <a:spLocks noChangeShapeType="1"/>
            </p:cNvSpPr>
            <p:nvPr/>
          </p:nvSpPr>
          <p:spPr bwMode="auto">
            <a:xfrm>
              <a:off x="3368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5" name="Line 114"/>
            <p:cNvSpPr>
              <a:spLocks noChangeShapeType="1"/>
            </p:cNvSpPr>
            <p:nvPr/>
          </p:nvSpPr>
          <p:spPr bwMode="auto">
            <a:xfrm>
              <a:off x="3536" y="284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6" name="Line 115"/>
            <p:cNvSpPr>
              <a:spLocks noChangeShapeType="1"/>
            </p:cNvSpPr>
            <p:nvPr/>
          </p:nvSpPr>
          <p:spPr bwMode="auto">
            <a:xfrm>
              <a:off x="3704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7" name="Line 116"/>
            <p:cNvSpPr>
              <a:spLocks noChangeShapeType="1"/>
            </p:cNvSpPr>
            <p:nvPr/>
          </p:nvSpPr>
          <p:spPr bwMode="auto">
            <a:xfrm>
              <a:off x="3872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8" name="Line 117"/>
            <p:cNvSpPr>
              <a:spLocks noChangeShapeType="1"/>
            </p:cNvSpPr>
            <p:nvPr/>
          </p:nvSpPr>
          <p:spPr bwMode="auto">
            <a:xfrm>
              <a:off x="4048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9" name="Line 118"/>
            <p:cNvSpPr>
              <a:spLocks noChangeShapeType="1"/>
            </p:cNvSpPr>
            <p:nvPr/>
          </p:nvSpPr>
          <p:spPr bwMode="auto">
            <a:xfrm>
              <a:off x="4224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0" name="Line 119"/>
            <p:cNvSpPr>
              <a:spLocks noChangeShapeType="1"/>
            </p:cNvSpPr>
            <p:nvPr/>
          </p:nvSpPr>
          <p:spPr bwMode="auto">
            <a:xfrm>
              <a:off x="4400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1" name="Line 120"/>
            <p:cNvSpPr>
              <a:spLocks noChangeShapeType="1"/>
            </p:cNvSpPr>
            <p:nvPr/>
          </p:nvSpPr>
          <p:spPr bwMode="auto">
            <a:xfrm>
              <a:off x="4576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2" name="Line 121"/>
            <p:cNvSpPr>
              <a:spLocks noChangeShapeType="1"/>
            </p:cNvSpPr>
            <p:nvPr/>
          </p:nvSpPr>
          <p:spPr bwMode="auto">
            <a:xfrm>
              <a:off x="4752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3623" name="Group 122"/>
            <p:cNvGrpSpPr>
              <a:grpSpLocks/>
            </p:cNvGrpSpPr>
            <p:nvPr/>
          </p:nvGrpSpPr>
          <p:grpSpPr bwMode="auto">
            <a:xfrm>
              <a:off x="454" y="2887"/>
              <a:ext cx="4964" cy="368"/>
              <a:chOff x="454" y="2887"/>
              <a:chExt cx="4964" cy="368"/>
            </a:xfrm>
          </p:grpSpPr>
          <p:grpSp>
            <p:nvGrpSpPr>
              <p:cNvPr id="23659" name="Group 123"/>
              <p:cNvGrpSpPr>
                <a:grpSpLocks/>
              </p:cNvGrpSpPr>
              <p:nvPr/>
            </p:nvGrpSpPr>
            <p:grpSpPr bwMode="auto">
              <a:xfrm>
                <a:off x="785" y="2887"/>
                <a:ext cx="4633" cy="368"/>
                <a:chOff x="785" y="2887"/>
                <a:chExt cx="4633" cy="368"/>
              </a:xfrm>
            </p:grpSpPr>
            <p:sp>
              <p:nvSpPr>
                <p:cNvPr id="23687" name="Line 124"/>
                <p:cNvSpPr>
                  <a:spLocks noChangeShapeType="1"/>
                </p:cNvSpPr>
                <p:nvPr/>
              </p:nvSpPr>
              <p:spPr bwMode="auto">
                <a:xfrm>
                  <a:off x="785" y="2984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88" name="Line 125"/>
                <p:cNvSpPr>
                  <a:spLocks noChangeShapeType="1"/>
                </p:cNvSpPr>
                <p:nvPr/>
              </p:nvSpPr>
              <p:spPr bwMode="auto">
                <a:xfrm>
                  <a:off x="801" y="3192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89" name="Rectangle 126"/>
                <p:cNvSpPr>
                  <a:spLocks noChangeArrowheads="1"/>
                </p:cNvSpPr>
                <p:nvPr/>
              </p:nvSpPr>
              <p:spPr bwMode="auto">
                <a:xfrm>
                  <a:off x="5230" y="2887"/>
                  <a:ext cx="172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>
                      <a:latin typeface="Times New Roman" pitchFamily="18" charset="0"/>
                    </a:rPr>
                    <a:t>1</a:t>
                  </a:r>
                </a:p>
              </p:txBody>
            </p:sp>
            <p:sp>
              <p:nvSpPr>
                <p:cNvPr id="23690" name="Rectangle 127"/>
                <p:cNvSpPr>
                  <a:spLocks noChangeArrowheads="1"/>
                </p:cNvSpPr>
                <p:nvPr/>
              </p:nvSpPr>
              <p:spPr bwMode="auto">
                <a:xfrm>
                  <a:off x="5246" y="3063"/>
                  <a:ext cx="172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23660" name="Rectangle 128"/>
              <p:cNvSpPr>
                <a:spLocks noChangeArrowheads="1"/>
              </p:cNvSpPr>
              <p:nvPr/>
            </p:nvSpPr>
            <p:spPr bwMode="auto">
              <a:xfrm>
                <a:off x="454" y="2983"/>
                <a:ext cx="3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CK</a:t>
                </a:r>
              </a:p>
            </p:txBody>
          </p:sp>
          <p:grpSp>
            <p:nvGrpSpPr>
              <p:cNvPr id="23661" name="Group 129"/>
              <p:cNvGrpSpPr>
                <a:grpSpLocks/>
              </p:cNvGrpSpPr>
              <p:nvPr/>
            </p:nvGrpSpPr>
            <p:grpSpPr bwMode="auto">
              <a:xfrm>
                <a:off x="857" y="2976"/>
                <a:ext cx="4064" cy="217"/>
                <a:chOff x="857" y="2976"/>
                <a:chExt cx="4064" cy="217"/>
              </a:xfrm>
            </p:grpSpPr>
            <p:sp>
              <p:nvSpPr>
                <p:cNvPr id="23662" name="Freeform 130"/>
                <p:cNvSpPr>
                  <a:spLocks/>
                </p:cNvSpPr>
                <p:nvPr/>
              </p:nvSpPr>
              <p:spPr bwMode="auto">
                <a:xfrm>
                  <a:off x="95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3" name="Freeform 131"/>
                <p:cNvSpPr>
                  <a:spLocks/>
                </p:cNvSpPr>
                <p:nvPr/>
              </p:nvSpPr>
              <p:spPr bwMode="auto">
                <a:xfrm>
                  <a:off x="112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4" name="Freeform 132"/>
                <p:cNvSpPr>
                  <a:spLocks/>
                </p:cNvSpPr>
                <p:nvPr/>
              </p:nvSpPr>
              <p:spPr bwMode="auto">
                <a:xfrm>
                  <a:off x="128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5" name="Freeform 133"/>
                <p:cNvSpPr>
                  <a:spLocks/>
                </p:cNvSpPr>
                <p:nvPr/>
              </p:nvSpPr>
              <p:spPr bwMode="auto">
                <a:xfrm>
                  <a:off x="145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6" name="Freeform 134"/>
                <p:cNvSpPr>
                  <a:spLocks/>
                </p:cNvSpPr>
                <p:nvPr/>
              </p:nvSpPr>
              <p:spPr bwMode="auto">
                <a:xfrm>
                  <a:off x="162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7" name="Freeform 135"/>
                <p:cNvSpPr>
                  <a:spLocks/>
                </p:cNvSpPr>
                <p:nvPr/>
              </p:nvSpPr>
              <p:spPr bwMode="auto">
                <a:xfrm>
                  <a:off x="179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8" name="Freeform 136"/>
                <p:cNvSpPr>
                  <a:spLocks/>
                </p:cNvSpPr>
                <p:nvPr/>
              </p:nvSpPr>
              <p:spPr bwMode="auto">
                <a:xfrm>
                  <a:off x="196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69" name="Freeform 137"/>
                <p:cNvSpPr>
                  <a:spLocks/>
                </p:cNvSpPr>
                <p:nvPr/>
              </p:nvSpPr>
              <p:spPr bwMode="auto">
                <a:xfrm>
                  <a:off x="213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0" name="Freeform 138"/>
                <p:cNvSpPr>
                  <a:spLocks/>
                </p:cNvSpPr>
                <p:nvPr/>
              </p:nvSpPr>
              <p:spPr bwMode="auto">
                <a:xfrm>
                  <a:off x="231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1" name="Freeform 139"/>
                <p:cNvSpPr>
                  <a:spLocks/>
                </p:cNvSpPr>
                <p:nvPr/>
              </p:nvSpPr>
              <p:spPr bwMode="auto">
                <a:xfrm>
                  <a:off x="248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2" name="Freeform 140"/>
                <p:cNvSpPr>
                  <a:spLocks/>
                </p:cNvSpPr>
                <p:nvPr/>
              </p:nvSpPr>
              <p:spPr bwMode="auto">
                <a:xfrm>
                  <a:off x="266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3" name="Freeform 141"/>
                <p:cNvSpPr>
                  <a:spLocks/>
                </p:cNvSpPr>
                <p:nvPr/>
              </p:nvSpPr>
              <p:spPr bwMode="auto">
                <a:xfrm>
                  <a:off x="284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4" name="Freeform 142"/>
                <p:cNvSpPr>
                  <a:spLocks/>
                </p:cNvSpPr>
                <p:nvPr/>
              </p:nvSpPr>
              <p:spPr bwMode="auto">
                <a:xfrm>
                  <a:off x="301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5" name="Freeform 143"/>
                <p:cNvSpPr>
                  <a:spLocks/>
                </p:cNvSpPr>
                <p:nvPr/>
              </p:nvSpPr>
              <p:spPr bwMode="auto">
                <a:xfrm>
                  <a:off x="319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6" name="Freeform 144"/>
                <p:cNvSpPr>
                  <a:spLocks/>
                </p:cNvSpPr>
                <p:nvPr/>
              </p:nvSpPr>
              <p:spPr bwMode="auto">
                <a:xfrm>
                  <a:off x="336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7" name="Freeform 145"/>
                <p:cNvSpPr>
                  <a:spLocks/>
                </p:cNvSpPr>
                <p:nvPr/>
              </p:nvSpPr>
              <p:spPr bwMode="auto">
                <a:xfrm>
                  <a:off x="353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8" name="Freeform 146"/>
                <p:cNvSpPr>
                  <a:spLocks/>
                </p:cNvSpPr>
                <p:nvPr/>
              </p:nvSpPr>
              <p:spPr bwMode="auto">
                <a:xfrm>
                  <a:off x="370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79" name="Freeform 147"/>
                <p:cNvSpPr>
                  <a:spLocks/>
                </p:cNvSpPr>
                <p:nvPr/>
              </p:nvSpPr>
              <p:spPr bwMode="auto">
                <a:xfrm>
                  <a:off x="387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0" name="Freeform 148"/>
                <p:cNvSpPr>
                  <a:spLocks/>
                </p:cNvSpPr>
                <p:nvPr/>
              </p:nvSpPr>
              <p:spPr bwMode="auto">
                <a:xfrm>
                  <a:off x="404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1" name="Freeform 149"/>
                <p:cNvSpPr>
                  <a:spLocks/>
                </p:cNvSpPr>
                <p:nvPr/>
              </p:nvSpPr>
              <p:spPr bwMode="auto">
                <a:xfrm>
                  <a:off x="422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2" name="Freeform 150"/>
                <p:cNvSpPr>
                  <a:spLocks/>
                </p:cNvSpPr>
                <p:nvPr/>
              </p:nvSpPr>
              <p:spPr bwMode="auto">
                <a:xfrm>
                  <a:off x="440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3" name="Freeform 151"/>
                <p:cNvSpPr>
                  <a:spLocks/>
                </p:cNvSpPr>
                <p:nvPr/>
              </p:nvSpPr>
              <p:spPr bwMode="auto">
                <a:xfrm>
                  <a:off x="457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4" name="Freeform 152"/>
                <p:cNvSpPr>
                  <a:spLocks/>
                </p:cNvSpPr>
                <p:nvPr/>
              </p:nvSpPr>
              <p:spPr bwMode="auto">
                <a:xfrm>
                  <a:off x="4576" y="2976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5" name="Freeform 153"/>
                <p:cNvSpPr>
                  <a:spLocks/>
                </p:cNvSpPr>
                <p:nvPr/>
              </p:nvSpPr>
              <p:spPr bwMode="auto">
                <a:xfrm>
                  <a:off x="4752" y="2976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86" name="Line 154"/>
                <p:cNvSpPr>
                  <a:spLocks noChangeShapeType="1"/>
                </p:cNvSpPr>
                <p:nvPr/>
              </p:nvSpPr>
              <p:spPr bwMode="auto">
                <a:xfrm>
                  <a:off x="857" y="3192"/>
                  <a:ext cx="9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</p:grpSp>
        <p:grpSp>
          <p:nvGrpSpPr>
            <p:cNvPr id="23624" name="Group 155"/>
            <p:cNvGrpSpPr>
              <a:grpSpLocks/>
            </p:cNvGrpSpPr>
            <p:nvPr/>
          </p:nvGrpSpPr>
          <p:grpSpPr bwMode="auto">
            <a:xfrm>
              <a:off x="494" y="3673"/>
              <a:ext cx="4794" cy="246"/>
              <a:chOff x="494" y="3673"/>
              <a:chExt cx="4794" cy="246"/>
            </a:xfrm>
          </p:grpSpPr>
          <p:grpSp>
            <p:nvGrpSpPr>
              <p:cNvPr id="23625" name="Group 156"/>
              <p:cNvGrpSpPr>
                <a:grpSpLocks/>
              </p:cNvGrpSpPr>
              <p:nvPr/>
            </p:nvGrpSpPr>
            <p:grpSpPr bwMode="auto">
              <a:xfrm>
                <a:off x="801" y="3673"/>
                <a:ext cx="4487" cy="215"/>
                <a:chOff x="801" y="3673"/>
                <a:chExt cx="4487" cy="215"/>
              </a:xfrm>
            </p:grpSpPr>
            <p:sp>
              <p:nvSpPr>
                <p:cNvPr id="23632" name="Line 157"/>
                <p:cNvSpPr>
                  <a:spLocks noChangeShapeType="1"/>
                </p:cNvSpPr>
                <p:nvPr/>
              </p:nvSpPr>
              <p:spPr bwMode="auto">
                <a:xfrm>
                  <a:off x="801" y="3680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3" name="Line 158"/>
                <p:cNvSpPr>
                  <a:spLocks noChangeShapeType="1"/>
                </p:cNvSpPr>
                <p:nvPr/>
              </p:nvSpPr>
              <p:spPr bwMode="auto">
                <a:xfrm>
                  <a:off x="817" y="3888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4" name="Rectangle 159" descr="Light upward diagonal"/>
                <p:cNvSpPr>
                  <a:spLocks noChangeArrowheads="1"/>
                </p:cNvSpPr>
                <p:nvPr/>
              </p:nvSpPr>
              <p:spPr bwMode="auto">
                <a:xfrm>
                  <a:off x="801" y="3681"/>
                  <a:ext cx="78" cy="198"/>
                </a:xfrm>
                <a:prstGeom prst="rect">
                  <a:avLst/>
                </a:prstGeom>
                <a:pattFill prst="ltUpDiag">
                  <a:fgClr>
                    <a:schemeClr val="tx2"/>
                  </a:fgClr>
                  <a:bgClr>
                    <a:schemeClr val="bg1"/>
                  </a:bgClr>
                </a:patt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3635" name="Line 160"/>
                <p:cNvSpPr>
                  <a:spLocks noChangeShapeType="1"/>
                </p:cNvSpPr>
                <p:nvPr/>
              </p:nvSpPr>
              <p:spPr bwMode="auto">
                <a:xfrm>
                  <a:off x="873" y="3680"/>
                  <a:ext cx="403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6" name="Line 161"/>
                <p:cNvSpPr>
                  <a:spLocks noChangeShapeType="1"/>
                </p:cNvSpPr>
                <p:nvPr/>
              </p:nvSpPr>
              <p:spPr bwMode="auto">
                <a:xfrm>
                  <a:off x="881" y="3880"/>
                  <a:ext cx="403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7" name="Line 162"/>
                <p:cNvSpPr>
                  <a:spLocks noChangeShapeType="1"/>
                </p:cNvSpPr>
                <p:nvPr/>
              </p:nvSpPr>
              <p:spPr bwMode="auto">
                <a:xfrm>
                  <a:off x="1120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8" name="Line 163"/>
                <p:cNvSpPr>
                  <a:spLocks noChangeShapeType="1"/>
                </p:cNvSpPr>
                <p:nvPr/>
              </p:nvSpPr>
              <p:spPr bwMode="auto">
                <a:xfrm>
                  <a:off x="1288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39" name="Line 164"/>
                <p:cNvSpPr>
                  <a:spLocks noChangeShapeType="1"/>
                </p:cNvSpPr>
                <p:nvPr/>
              </p:nvSpPr>
              <p:spPr bwMode="auto">
                <a:xfrm>
                  <a:off x="1456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0" name="Line 165"/>
                <p:cNvSpPr>
                  <a:spLocks noChangeShapeType="1"/>
                </p:cNvSpPr>
                <p:nvPr/>
              </p:nvSpPr>
              <p:spPr bwMode="auto">
                <a:xfrm>
                  <a:off x="1624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1" name="Line 166"/>
                <p:cNvSpPr>
                  <a:spLocks noChangeShapeType="1"/>
                </p:cNvSpPr>
                <p:nvPr/>
              </p:nvSpPr>
              <p:spPr bwMode="auto">
                <a:xfrm>
                  <a:off x="1792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2" name="Line 167"/>
                <p:cNvSpPr>
                  <a:spLocks noChangeShapeType="1"/>
                </p:cNvSpPr>
                <p:nvPr/>
              </p:nvSpPr>
              <p:spPr bwMode="auto">
                <a:xfrm>
                  <a:off x="196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3" name="Line 168"/>
                <p:cNvSpPr>
                  <a:spLocks noChangeShapeType="1"/>
                </p:cNvSpPr>
                <p:nvPr/>
              </p:nvSpPr>
              <p:spPr bwMode="auto">
                <a:xfrm>
                  <a:off x="213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4" name="Line 169"/>
                <p:cNvSpPr>
                  <a:spLocks noChangeShapeType="1"/>
                </p:cNvSpPr>
                <p:nvPr/>
              </p:nvSpPr>
              <p:spPr bwMode="auto">
                <a:xfrm>
                  <a:off x="2312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5" name="Line 170"/>
                <p:cNvSpPr>
                  <a:spLocks noChangeShapeType="1"/>
                </p:cNvSpPr>
                <p:nvPr/>
              </p:nvSpPr>
              <p:spPr bwMode="auto">
                <a:xfrm>
                  <a:off x="2488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6" name="Line 171"/>
                <p:cNvSpPr>
                  <a:spLocks noChangeShapeType="1"/>
                </p:cNvSpPr>
                <p:nvPr/>
              </p:nvSpPr>
              <p:spPr bwMode="auto">
                <a:xfrm>
                  <a:off x="266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7" name="Line 172"/>
                <p:cNvSpPr>
                  <a:spLocks noChangeShapeType="1"/>
                </p:cNvSpPr>
                <p:nvPr/>
              </p:nvSpPr>
              <p:spPr bwMode="auto">
                <a:xfrm>
                  <a:off x="284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8" name="Line 173"/>
                <p:cNvSpPr>
                  <a:spLocks noChangeShapeType="1"/>
                </p:cNvSpPr>
                <p:nvPr/>
              </p:nvSpPr>
              <p:spPr bwMode="auto">
                <a:xfrm>
                  <a:off x="301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49" name="Line 174"/>
                <p:cNvSpPr>
                  <a:spLocks noChangeShapeType="1"/>
                </p:cNvSpPr>
                <p:nvPr/>
              </p:nvSpPr>
              <p:spPr bwMode="auto">
                <a:xfrm>
                  <a:off x="3192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0" name="Line 175"/>
                <p:cNvSpPr>
                  <a:spLocks noChangeShapeType="1"/>
                </p:cNvSpPr>
                <p:nvPr/>
              </p:nvSpPr>
              <p:spPr bwMode="auto">
                <a:xfrm>
                  <a:off x="3368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1" name="Line 176"/>
                <p:cNvSpPr>
                  <a:spLocks noChangeShapeType="1"/>
                </p:cNvSpPr>
                <p:nvPr/>
              </p:nvSpPr>
              <p:spPr bwMode="auto">
                <a:xfrm>
                  <a:off x="353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2" name="Line 177"/>
                <p:cNvSpPr>
                  <a:spLocks noChangeShapeType="1"/>
                </p:cNvSpPr>
                <p:nvPr/>
              </p:nvSpPr>
              <p:spPr bwMode="auto">
                <a:xfrm>
                  <a:off x="370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3" name="Line 178"/>
                <p:cNvSpPr>
                  <a:spLocks noChangeShapeType="1"/>
                </p:cNvSpPr>
                <p:nvPr/>
              </p:nvSpPr>
              <p:spPr bwMode="auto">
                <a:xfrm>
                  <a:off x="3872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4" name="Line 179"/>
                <p:cNvSpPr>
                  <a:spLocks noChangeShapeType="1"/>
                </p:cNvSpPr>
                <p:nvPr/>
              </p:nvSpPr>
              <p:spPr bwMode="auto">
                <a:xfrm>
                  <a:off x="4048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5" name="Line 180"/>
                <p:cNvSpPr>
                  <a:spLocks noChangeShapeType="1"/>
                </p:cNvSpPr>
                <p:nvPr/>
              </p:nvSpPr>
              <p:spPr bwMode="auto">
                <a:xfrm>
                  <a:off x="422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6" name="Line 181"/>
                <p:cNvSpPr>
                  <a:spLocks noChangeShapeType="1"/>
                </p:cNvSpPr>
                <p:nvPr/>
              </p:nvSpPr>
              <p:spPr bwMode="auto">
                <a:xfrm>
                  <a:off x="440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7" name="Line 182"/>
                <p:cNvSpPr>
                  <a:spLocks noChangeShapeType="1"/>
                </p:cNvSpPr>
                <p:nvPr/>
              </p:nvSpPr>
              <p:spPr bwMode="auto">
                <a:xfrm>
                  <a:off x="4576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3658" name="Line 183"/>
                <p:cNvSpPr>
                  <a:spLocks noChangeShapeType="1"/>
                </p:cNvSpPr>
                <p:nvPr/>
              </p:nvSpPr>
              <p:spPr bwMode="auto">
                <a:xfrm>
                  <a:off x="4752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23626" name="Group 184"/>
              <p:cNvGrpSpPr>
                <a:grpSpLocks/>
              </p:cNvGrpSpPr>
              <p:nvPr/>
            </p:nvGrpSpPr>
            <p:grpSpPr bwMode="auto">
              <a:xfrm>
                <a:off x="494" y="3679"/>
                <a:ext cx="4460" cy="240"/>
                <a:chOff x="494" y="3679"/>
                <a:chExt cx="4460" cy="240"/>
              </a:xfrm>
            </p:grpSpPr>
            <p:sp>
              <p:nvSpPr>
                <p:cNvPr id="23627" name="Rectangle 185"/>
                <p:cNvSpPr>
                  <a:spLocks noChangeArrowheads="1"/>
                </p:cNvSpPr>
                <p:nvPr/>
              </p:nvSpPr>
              <p:spPr bwMode="auto">
                <a:xfrm>
                  <a:off x="494" y="3688"/>
                  <a:ext cx="220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800" b="1" i="1">
                      <a:latin typeface="Times New Roman" pitchFamily="18" charset="0"/>
                    </a:rPr>
                    <a:t>Q</a:t>
                  </a:r>
                </a:p>
              </p:txBody>
            </p:sp>
            <p:sp>
              <p:nvSpPr>
                <p:cNvPr id="23628" name="Rectangle 186"/>
                <p:cNvSpPr>
                  <a:spLocks noChangeArrowheads="1"/>
                </p:cNvSpPr>
                <p:nvPr/>
              </p:nvSpPr>
              <p:spPr bwMode="auto">
                <a:xfrm>
                  <a:off x="902" y="3687"/>
                  <a:ext cx="212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 0</a:t>
                  </a:r>
                </a:p>
              </p:txBody>
            </p:sp>
            <p:sp>
              <p:nvSpPr>
                <p:cNvPr id="23629" name="Rectangle 187"/>
                <p:cNvSpPr>
                  <a:spLocks noChangeArrowheads="1"/>
                </p:cNvSpPr>
                <p:nvPr/>
              </p:nvSpPr>
              <p:spPr bwMode="auto">
                <a:xfrm>
                  <a:off x="1110" y="3679"/>
                  <a:ext cx="1364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1    2   3   4   5   6    7   8</a:t>
                  </a:r>
                </a:p>
              </p:txBody>
            </p:sp>
            <p:sp>
              <p:nvSpPr>
                <p:cNvPr id="23630" name="Rectangle 188"/>
                <p:cNvSpPr>
                  <a:spLocks noChangeArrowheads="1"/>
                </p:cNvSpPr>
                <p:nvPr/>
              </p:nvSpPr>
              <p:spPr bwMode="auto">
                <a:xfrm>
                  <a:off x="2510" y="3679"/>
                  <a:ext cx="1364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9  10  11 12 13 14  15  0</a:t>
                  </a:r>
                </a:p>
              </p:txBody>
            </p:sp>
            <p:sp>
              <p:nvSpPr>
                <p:cNvPr id="23631" name="Rectangle 189"/>
                <p:cNvSpPr>
                  <a:spLocks noChangeArrowheads="1"/>
                </p:cNvSpPr>
                <p:nvPr/>
              </p:nvSpPr>
              <p:spPr bwMode="auto">
                <a:xfrm>
                  <a:off x="3878" y="3679"/>
                  <a:ext cx="1076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1    2   3   4   5    6 </a:t>
                  </a:r>
                </a:p>
              </p:txBody>
            </p:sp>
          </p:grpSp>
        </p:grpSp>
      </p:grpSp>
      <p:grpSp>
        <p:nvGrpSpPr>
          <p:cNvPr id="28" name="Group 190"/>
          <p:cNvGrpSpPr>
            <a:grpSpLocks/>
          </p:cNvGrpSpPr>
          <p:nvPr/>
        </p:nvGrpSpPr>
        <p:grpSpPr bwMode="auto">
          <a:xfrm>
            <a:off x="4200525" y="2719388"/>
            <a:ext cx="3498850" cy="1674812"/>
            <a:chOff x="2654" y="1217"/>
            <a:chExt cx="2204" cy="1055"/>
          </a:xfrm>
        </p:grpSpPr>
        <p:grpSp>
          <p:nvGrpSpPr>
            <p:cNvPr id="23580" name="Group 191"/>
            <p:cNvGrpSpPr>
              <a:grpSpLocks/>
            </p:cNvGrpSpPr>
            <p:nvPr/>
          </p:nvGrpSpPr>
          <p:grpSpPr bwMode="auto">
            <a:xfrm>
              <a:off x="2654" y="1217"/>
              <a:ext cx="2204" cy="1055"/>
              <a:chOff x="2654" y="1217"/>
              <a:chExt cx="2204" cy="1055"/>
            </a:xfrm>
          </p:grpSpPr>
          <p:sp>
            <p:nvSpPr>
              <p:cNvPr id="23585" name="Line 192"/>
              <p:cNvSpPr>
                <a:spLocks noChangeShapeType="1"/>
              </p:cNvSpPr>
              <p:nvPr/>
            </p:nvSpPr>
            <p:spPr bwMode="auto">
              <a:xfrm flipH="1" flipV="1">
                <a:off x="2689" y="1249"/>
                <a:ext cx="2127" cy="102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Dot"/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86" name="Freeform 193"/>
              <p:cNvSpPr>
                <a:spLocks/>
              </p:cNvSpPr>
              <p:nvPr/>
            </p:nvSpPr>
            <p:spPr bwMode="auto">
              <a:xfrm>
                <a:off x="4300" y="2033"/>
                <a:ext cx="150" cy="201"/>
              </a:xfrm>
              <a:custGeom>
                <a:avLst/>
                <a:gdLst>
                  <a:gd name="T0" fmla="*/ 149 w 150"/>
                  <a:gd name="T1" fmla="*/ 200 h 201"/>
                  <a:gd name="T2" fmla="*/ 142 w 150"/>
                  <a:gd name="T3" fmla="*/ 161 h 201"/>
                  <a:gd name="T4" fmla="*/ 135 w 150"/>
                  <a:gd name="T5" fmla="*/ 125 h 201"/>
                  <a:gd name="T6" fmla="*/ 121 w 150"/>
                  <a:gd name="T7" fmla="*/ 96 h 201"/>
                  <a:gd name="T8" fmla="*/ 92 w 150"/>
                  <a:gd name="T9" fmla="*/ 71 h 201"/>
                  <a:gd name="T10" fmla="*/ 85 w 150"/>
                  <a:gd name="T11" fmla="*/ 61 h 201"/>
                  <a:gd name="T12" fmla="*/ 78 w 150"/>
                  <a:gd name="T13" fmla="*/ 54 h 201"/>
                  <a:gd name="T14" fmla="*/ 78 w 150"/>
                  <a:gd name="T15" fmla="*/ 46 h 201"/>
                  <a:gd name="T16" fmla="*/ 71 w 150"/>
                  <a:gd name="T17" fmla="*/ 43 h 201"/>
                  <a:gd name="T18" fmla="*/ 56 w 150"/>
                  <a:gd name="T19" fmla="*/ 39 h 201"/>
                  <a:gd name="T20" fmla="*/ 42 w 150"/>
                  <a:gd name="T21" fmla="*/ 32 h 201"/>
                  <a:gd name="T22" fmla="*/ 28 w 150"/>
                  <a:gd name="T23" fmla="*/ 21 h 201"/>
                  <a:gd name="T24" fmla="*/ 14 w 150"/>
                  <a:gd name="T25" fmla="*/ 11 h 201"/>
                  <a:gd name="T26" fmla="*/ 7 w 150"/>
                  <a:gd name="T27" fmla="*/ 3 h 201"/>
                  <a:gd name="T28" fmla="*/ 0 w 150"/>
                  <a:gd name="T29" fmla="*/ 0 h 20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50"/>
                  <a:gd name="T46" fmla="*/ 0 h 201"/>
                  <a:gd name="T47" fmla="*/ 150 w 150"/>
                  <a:gd name="T48" fmla="*/ 201 h 20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50" h="201">
                    <a:moveTo>
                      <a:pt x="149" y="200"/>
                    </a:moveTo>
                    <a:lnTo>
                      <a:pt x="142" y="161"/>
                    </a:lnTo>
                    <a:lnTo>
                      <a:pt x="135" y="125"/>
                    </a:lnTo>
                    <a:lnTo>
                      <a:pt x="121" y="96"/>
                    </a:lnTo>
                    <a:lnTo>
                      <a:pt x="92" y="71"/>
                    </a:lnTo>
                    <a:lnTo>
                      <a:pt x="85" y="61"/>
                    </a:lnTo>
                    <a:lnTo>
                      <a:pt x="78" y="54"/>
                    </a:lnTo>
                    <a:lnTo>
                      <a:pt x="78" y="46"/>
                    </a:lnTo>
                    <a:lnTo>
                      <a:pt x="71" y="43"/>
                    </a:lnTo>
                    <a:lnTo>
                      <a:pt x="56" y="39"/>
                    </a:lnTo>
                    <a:lnTo>
                      <a:pt x="42" y="32"/>
                    </a:lnTo>
                    <a:lnTo>
                      <a:pt x="28" y="21"/>
                    </a:lnTo>
                    <a:lnTo>
                      <a:pt x="14" y="11"/>
                    </a:lnTo>
                    <a:lnTo>
                      <a:pt x="7" y="3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7" name="Freeform 194"/>
              <p:cNvSpPr>
                <a:spLocks/>
              </p:cNvSpPr>
              <p:nvPr/>
            </p:nvSpPr>
            <p:spPr bwMode="auto">
              <a:xfrm>
                <a:off x="3714" y="1745"/>
                <a:ext cx="278" cy="505"/>
              </a:xfrm>
              <a:custGeom>
                <a:avLst/>
                <a:gdLst>
                  <a:gd name="T0" fmla="*/ 270 w 278"/>
                  <a:gd name="T1" fmla="*/ 504 h 505"/>
                  <a:gd name="T2" fmla="*/ 277 w 278"/>
                  <a:gd name="T3" fmla="*/ 461 h 505"/>
                  <a:gd name="T4" fmla="*/ 277 w 278"/>
                  <a:gd name="T5" fmla="*/ 421 h 505"/>
                  <a:gd name="T6" fmla="*/ 270 w 278"/>
                  <a:gd name="T7" fmla="*/ 385 h 505"/>
                  <a:gd name="T8" fmla="*/ 258 w 278"/>
                  <a:gd name="T9" fmla="*/ 349 h 505"/>
                  <a:gd name="T10" fmla="*/ 219 w 278"/>
                  <a:gd name="T11" fmla="*/ 277 h 505"/>
                  <a:gd name="T12" fmla="*/ 180 w 278"/>
                  <a:gd name="T13" fmla="*/ 205 h 505"/>
                  <a:gd name="T14" fmla="*/ 167 w 278"/>
                  <a:gd name="T15" fmla="*/ 177 h 505"/>
                  <a:gd name="T16" fmla="*/ 161 w 278"/>
                  <a:gd name="T17" fmla="*/ 159 h 505"/>
                  <a:gd name="T18" fmla="*/ 148 w 278"/>
                  <a:gd name="T19" fmla="*/ 137 h 505"/>
                  <a:gd name="T20" fmla="*/ 129 w 278"/>
                  <a:gd name="T21" fmla="*/ 119 h 505"/>
                  <a:gd name="T22" fmla="*/ 116 w 278"/>
                  <a:gd name="T23" fmla="*/ 101 h 505"/>
                  <a:gd name="T24" fmla="*/ 97 w 278"/>
                  <a:gd name="T25" fmla="*/ 90 h 505"/>
                  <a:gd name="T26" fmla="*/ 84 w 278"/>
                  <a:gd name="T27" fmla="*/ 83 h 505"/>
                  <a:gd name="T28" fmla="*/ 64 w 278"/>
                  <a:gd name="T29" fmla="*/ 72 h 505"/>
                  <a:gd name="T30" fmla="*/ 52 w 278"/>
                  <a:gd name="T31" fmla="*/ 58 h 505"/>
                  <a:gd name="T32" fmla="*/ 45 w 278"/>
                  <a:gd name="T33" fmla="*/ 43 h 505"/>
                  <a:gd name="T34" fmla="*/ 32 w 278"/>
                  <a:gd name="T35" fmla="*/ 29 h 505"/>
                  <a:gd name="T36" fmla="*/ 19 w 278"/>
                  <a:gd name="T37" fmla="*/ 18 h 505"/>
                  <a:gd name="T38" fmla="*/ 13 w 278"/>
                  <a:gd name="T39" fmla="*/ 11 h 505"/>
                  <a:gd name="T40" fmla="*/ 0 w 278"/>
                  <a:gd name="T41" fmla="*/ 0 h 50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8"/>
                  <a:gd name="T64" fmla="*/ 0 h 505"/>
                  <a:gd name="T65" fmla="*/ 278 w 278"/>
                  <a:gd name="T66" fmla="*/ 505 h 50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8" h="505">
                    <a:moveTo>
                      <a:pt x="270" y="504"/>
                    </a:moveTo>
                    <a:lnTo>
                      <a:pt x="277" y="461"/>
                    </a:lnTo>
                    <a:lnTo>
                      <a:pt x="277" y="421"/>
                    </a:lnTo>
                    <a:lnTo>
                      <a:pt x="270" y="385"/>
                    </a:lnTo>
                    <a:lnTo>
                      <a:pt x="258" y="349"/>
                    </a:lnTo>
                    <a:lnTo>
                      <a:pt x="219" y="277"/>
                    </a:lnTo>
                    <a:lnTo>
                      <a:pt x="180" y="205"/>
                    </a:lnTo>
                    <a:lnTo>
                      <a:pt x="167" y="177"/>
                    </a:lnTo>
                    <a:lnTo>
                      <a:pt x="161" y="159"/>
                    </a:lnTo>
                    <a:lnTo>
                      <a:pt x="148" y="137"/>
                    </a:lnTo>
                    <a:lnTo>
                      <a:pt x="129" y="119"/>
                    </a:lnTo>
                    <a:lnTo>
                      <a:pt x="116" y="101"/>
                    </a:lnTo>
                    <a:lnTo>
                      <a:pt x="97" y="90"/>
                    </a:lnTo>
                    <a:lnTo>
                      <a:pt x="84" y="83"/>
                    </a:lnTo>
                    <a:lnTo>
                      <a:pt x="64" y="72"/>
                    </a:lnTo>
                    <a:lnTo>
                      <a:pt x="52" y="58"/>
                    </a:lnTo>
                    <a:lnTo>
                      <a:pt x="45" y="43"/>
                    </a:lnTo>
                    <a:lnTo>
                      <a:pt x="32" y="29"/>
                    </a:lnTo>
                    <a:lnTo>
                      <a:pt x="19" y="18"/>
                    </a:lnTo>
                    <a:lnTo>
                      <a:pt x="13" y="1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8" name="Freeform 195"/>
              <p:cNvSpPr>
                <a:spLocks/>
              </p:cNvSpPr>
              <p:nvPr/>
            </p:nvSpPr>
            <p:spPr bwMode="auto">
              <a:xfrm>
                <a:off x="3270" y="1544"/>
                <a:ext cx="276" cy="706"/>
              </a:xfrm>
              <a:custGeom>
                <a:avLst/>
                <a:gdLst>
                  <a:gd name="T0" fmla="*/ 235 w 276"/>
                  <a:gd name="T1" fmla="*/ 705 h 706"/>
                  <a:gd name="T2" fmla="*/ 252 w 276"/>
                  <a:gd name="T3" fmla="*/ 647 h 706"/>
                  <a:gd name="T4" fmla="*/ 263 w 276"/>
                  <a:gd name="T5" fmla="*/ 583 h 706"/>
                  <a:gd name="T6" fmla="*/ 275 w 276"/>
                  <a:gd name="T7" fmla="*/ 511 h 706"/>
                  <a:gd name="T8" fmla="*/ 275 w 276"/>
                  <a:gd name="T9" fmla="*/ 439 h 706"/>
                  <a:gd name="T10" fmla="*/ 275 w 276"/>
                  <a:gd name="T11" fmla="*/ 370 h 706"/>
                  <a:gd name="T12" fmla="*/ 258 w 276"/>
                  <a:gd name="T13" fmla="*/ 302 h 706"/>
                  <a:gd name="T14" fmla="*/ 235 w 276"/>
                  <a:gd name="T15" fmla="*/ 241 h 706"/>
                  <a:gd name="T16" fmla="*/ 195 w 276"/>
                  <a:gd name="T17" fmla="*/ 190 h 706"/>
                  <a:gd name="T18" fmla="*/ 172 w 276"/>
                  <a:gd name="T19" fmla="*/ 144 h 706"/>
                  <a:gd name="T20" fmla="*/ 154 w 276"/>
                  <a:gd name="T21" fmla="*/ 122 h 706"/>
                  <a:gd name="T22" fmla="*/ 131 w 276"/>
                  <a:gd name="T23" fmla="*/ 104 h 706"/>
                  <a:gd name="T24" fmla="*/ 120 w 276"/>
                  <a:gd name="T25" fmla="*/ 93 h 706"/>
                  <a:gd name="T26" fmla="*/ 114 w 276"/>
                  <a:gd name="T27" fmla="*/ 82 h 706"/>
                  <a:gd name="T28" fmla="*/ 109 w 276"/>
                  <a:gd name="T29" fmla="*/ 75 h 706"/>
                  <a:gd name="T30" fmla="*/ 97 w 276"/>
                  <a:gd name="T31" fmla="*/ 68 h 706"/>
                  <a:gd name="T32" fmla="*/ 86 w 276"/>
                  <a:gd name="T33" fmla="*/ 57 h 706"/>
                  <a:gd name="T34" fmla="*/ 68 w 276"/>
                  <a:gd name="T35" fmla="*/ 46 h 706"/>
                  <a:gd name="T36" fmla="*/ 51 w 276"/>
                  <a:gd name="T37" fmla="*/ 39 h 706"/>
                  <a:gd name="T38" fmla="*/ 45 w 276"/>
                  <a:gd name="T39" fmla="*/ 36 h 706"/>
                  <a:gd name="T40" fmla="*/ 40 w 276"/>
                  <a:gd name="T41" fmla="*/ 32 h 706"/>
                  <a:gd name="T42" fmla="*/ 34 w 276"/>
                  <a:gd name="T43" fmla="*/ 21 h 706"/>
                  <a:gd name="T44" fmla="*/ 28 w 276"/>
                  <a:gd name="T45" fmla="*/ 7 h 706"/>
                  <a:gd name="T46" fmla="*/ 11 w 276"/>
                  <a:gd name="T47" fmla="*/ 3 h 706"/>
                  <a:gd name="T48" fmla="*/ 5 w 276"/>
                  <a:gd name="T49" fmla="*/ 0 h 706"/>
                  <a:gd name="T50" fmla="*/ 0 w 276"/>
                  <a:gd name="T51" fmla="*/ 0 h 70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276"/>
                  <a:gd name="T79" fmla="*/ 0 h 706"/>
                  <a:gd name="T80" fmla="*/ 276 w 276"/>
                  <a:gd name="T81" fmla="*/ 706 h 70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276" h="706">
                    <a:moveTo>
                      <a:pt x="235" y="705"/>
                    </a:moveTo>
                    <a:lnTo>
                      <a:pt x="252" y="647"/>
                    </a:lnTo>
                    <a:lnTo>
                      <a:pt x="263" y="583"/>
                    </a:lnTo>
                    <a:lnTo>
                      <a:pt x="275" y="511"/>
                    </a:lnTo>
                    <a:lnTo>
                      <a:pt x="275" y="439"/>
                    </a:lnTo>
                    <a:lnTo>
                      <a:pt x="275" y="370"/>
                    </a:lnTo>
                    <a:lnTo>
                      <a:pt x="258" y="302"/>
                    </a:lnTo>
                    <a:lnTo>
                      <a:pt x="235" y="241"/>
                    </a:lnTo>
                    <a:lnTo>
                      <a:pt x="195" y="190"/>
                    </a:lnTo>
                    <a:lnTo>
                      <a:pt x="172" y="144"/>
                    </a:lnTo>
                    <a:lnTo>
                      <a:pt x="154" y="122"/>
                    </a:lnTo>
                    <a:lnTo>
                      <a:pt x="131" y="104"/>
                    </a:lnTo>
                    <a:lnTo>
                      <a:pt x="120" y="93"/>
                    </a:lnTo>
                    <a:lnTo>
                      <a:pt x="114" y="82"/>
                    </a:lnTo>
                    <a:lnTo>
                      <a:pt x="109" y="75"/>
                    </a:lnTo>
                    <a:lnTo>
                      <a:pt x="97" y="68"/>
                    </a:lnTo>
                    <a:lnTo>
                      <a:pt x="86" y="57"/>
                    </a:lnTo>
                    <a:lnTo>
                      <a:pt x="68" y="46"/>
                    </a:lnTo>
                    <a:lnTo>
                      <a:pt x="51" y="39"/>
                    </a:lnTo>
                    <a:lnTo>
                      <a:pt x="45" y="36"/>
                    </a:lnTo>
                    <a:lnTo>
                      <a:pt x="40" y="32"/>
                    </a:lnTo>
                    <a:lnTo>
                      <a:pt x="34" y="21"/>
                    </a:lnTo>
                    <a:lnTo>
                      <a:pt x="28" y="7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9" name="Freeform 196"/>
              <p:cNvSpPr>
                <a:spLocks/>
              </p:cNvSpPr>
              <p:nvPr/>
            </p:nvSpPr>
            <p:spPr bwMode="auto">
              <a:xfrm>
                <a:off x="2737" y="1321"/>
                <a:ext cx="126" cy="233"/>
              </a:xfrm>
              <a:custGeom>
                <a:avLst/>
                <a:gdLst>
                  <a:gd name="T0" fmla="*/ 70 w 126"/>
                  <a:gd name="T1" fmla="*/ 0 h 233"/>
                  <a:gd name="T2" fmla="*/ 84 w 126"/>
                  <a:gd name="T3" fmla="*/ 8 h 233"/>
                  <a:gd name="T4" fmla="*/ 93 w 126"/>
                  <a:gd name="T5" fmla="*/ 15 h 233"/>
                  <a:gd name="T6" fmla="*/ 102 w 126"/>
                  <a:gd name="T7" fmla="*/ 30 h 233"/>
                  <a:gd name="T8" fmla="*/ 116 w 126"/>
                  <a:gd name="T9" fmla="*/ 45 h 233"/>
                  <a:gd name="T10" fmla="*/ 121 w 126"/>
                  <a:gd name="T11" fmla="*/ 57 h 233"/>
                  <a:gd name="T12" fmla="*/ 125 w 126"/>
                  <a:gd name="T13" fmla="*/ 60 h 233"/>
                  <a:gd name="T14" fmla="*/ 125 w 126"/>
                  <a:gd name="T15" fmla="*/ 62 h 233"/>
                  <a:gd name="T16" fmla="*/ 125 w 126"/>
                  <a:gd name="T17" fmla="*/ 120 h 233"/>
                  <a:gd name="T18" fmla="*/ 125 w 126"/>
                  <a:gd name="T19" fmla="*/ 147 h 233"/>
                  <a:gd name="T20" fmla="*/ 125 w 126"/>
                  <a:gd name="T21" fmla="*/ 174 h 233"/>
                  <a:gd name="T22" fmla="*/ 121 w 126"/>
                  <a:gd name="T23" fmla="*/ 194 h 233"/>
                  <a:gd name="T24" fmla="*/ 111 w 126"/>
                  <a:gd name="T25" fmla="*/ 214 h 233"/>
                  <a:gd name="T26" fmla="*/ 93 w 126"/>
                  <a:gd name="T27" fmla="*/ 227 h 233"/>
                  <a:gd name="T28" fmla="*/ 65 w 126"/>
                  <a:gd name="T29" fmla="*/ 232 h 233"/>
                  <a:gd name="T30" fmla="*/ 33 w 126"/>
                  <a:gd name="T31" fmla="*/ 232 h 233"/>
                  <a:gd name="T32" fmla="*/ 0 w 126"/>
                  <a:gd name="T33" fmla="*/ 232 h 23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6"/>
                  <a:gd name="T52" fmla="*/ 0 h 233"/>
                  <a:gd name="T53" fmla="*/ 126 w 126"/>
                  <a:gd name="T54" fmla="*/ 233 h 233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6" h="233">
                    <a:moveTo>
                      <a:pt x="70" y="0"/>
                    </a:moveTo>
                    <a:lnTo>
                      <a:pt x="84" y="8"/>
                    </a:lnTo>
                    <a:lnTo>
                      <a:pt x="93" y="15"/>
                    </a:lnTo>
                    <a:lnTo>
                      <a:pt x="102" y="30"/>
                    </a:lnTo>
                    <a:lnTo>
                      <a:pt x="116" y="45"/>
                    </a:lnTo>
                    <a:lnTo>
                      <a:pt x="121" y="57"/>
                    </a:lnTo>
                    <a:lnTo>
                      <a:pt x="125" y="60"/>
                    </a:lnTo>
                    <a:lnTo>
                      <a:pt x="125" y="62"/>
                    </a:lnTo>
                    <a:lnTo>
                      <a:pt x="125" y="120"/>
                    </a:lnTo>
                    <a:lnTo>
                      <a:pt x="125" y="147"/>
                    </a:lnTo>
                    <a:lnTo>
                      <a:pt x="125" y="174"/>
                    </a:lnTo>
                    <a:lnTo>
                      <a:pt x="121" y="194"/>
                    </a:lnTo>
                    <a:lnTo>
                      <a:pt x="111" y="214"/>
                    </a:lnTo>
                    <a:lnTo>
                      <a:pt x="93" y="227"/>
                    </a:lnTo>
                    <a:lnTo>
                      <a:pt x="65" y="232"/>
                    </a:lnTo>
                    <a:lnTo>
                      <a:pt x="33" y="232"/>
                    </a:lnTo>
                    <a:lnTo>
                      <a:pt x="0" y="23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0" name="Freeform 197"/>
              <p:cNvSpPr>
                <a:spLocks/>
              </p:cNvSpPr>
              <p:nvPr/>
            </p:nvSpPr>
            <p:spPr bwMode="auto">
              <a:xfrm>
                <a:off x="2713" y="1385"/>
                <a:ext cx="311" cy="481"/>
              </a:xfrm>
              <a:custGeom>
                <a:avLst/>
                <a:gdLst>
                  <a:gd name="T0" fmla="*/ 233 w 311"/>
                  <a:gd name="T1" fmla="*/ 0 h 481"/>
                  <a:gd name="T2" fmla="*/ 276 w 311"/>
                  <a:gd name="T3" fmla="*/ 68 h 481"/>
                  <a:gd name="T4" fmla="*/ 296 w 311"/>
                  <a:gd name="T5" fmla="*/ 104 h 481"/>
                  <a:gd name="T6" fmla="*/ 310 w 311"/>
                  <a:gd name="T7" fmla="*/ 143 h 481"/>
                  <a:gd name="T8" fmla="*/ 310 w 311"/>
                  <a:gd name="T9" fmla="*/ 152 h 481"/>
                  <a:gd name="T10" fmla="*/ 310 w 311"/>
                  <a:gd name="T11" fmla="*/ 167 h 481"/>
                  <a:gd name="T12" fmla="*/ 310 w 311"/>
                  <a:gd name="T13" fmla="*/ 185 h 481"/>
                  <a:gd name="T14" fmla="*/ 310 w 311"/>
                  <a:gd name="T15" fmla="*/ 205 h 481"/>
                  <a:gd name="T16" fmla="*/ 305 w 311"/>
                  <a:gd name="T17" fmla="*/ 250 h 481"/>
                  <a:gd name="T18" fmla="*/ 300 w 311"/>
                  <a:gd name="T19" fmla="*/ 271 h 481"/>
                  <a:gd name="T20" fmla="*/ 296 w 311"/>
                  <a:gd name="T21" fmla="*/ 286 h 481"/>
                  <a:gd name="T22" fmla="*/ 286 w 311"/>
                  <a:gd name="T23" fmla="*/ 310 h 481"/>
                  <a:gd name="T24" fmla="*/ 276 w 311"/>
                  <a:gd name="T25" fmla="*/ 334 h 481"/>
                  <a:gd name="T26" fmla="*/ 267 w 311"/>
                  <a:gd name="T27" fmla="*/ 358 h 481"/>
                  <a:gd name="T28" fmla="*/ 247 w 311"/>
                  <a:gd name="T29" fmla="*/ 376 h 481"/>
                  <a:gd name="T30" fmla="*/ 189 w 311"/>
                  <a:gd name="T31" fmla="*/ 414 h 481"/>
                  <a:gd name="T32" fmla="*/ 131 w 311"/>
                  <a:gd name="T33" fmla="*/ 447 h 481"/>
                  <a:gd name="T34" fmla="*/ 102 w 311"/>
                  <a:gd name="T35" fmla="*/ 459 h 481"/>
                  <a:gd name="T36" fmla="*/ 68 w 311"/>
                  <a:gd name="T37" fmla="*/ 471 h 481"/>
                  <a:gd name="T38" fmla="*/ 34 w 311"/>
                  <a:gd name="T39" fmla="*/ 477 h 481"/>
                  <a:gd name="T40" fmla="*/ 0 w 311"/>
                  <a:gd name="T41" fmla="*/ 480 h 48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11"/>
                  <a:gd name="T64" fmla="*/ 0 h 481"/>
                  <a:gd name="T65" fmla="*/ 311 w 311"/>
                  <a:gd name="T66" fmla="*/ 481 h 48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11" h="481">
                    <a:moveTo>
                      <a:pt x="233" y="0"/>
                    </a:moveTo>
                    <a:lnTo>
                      <a:pt x="276" y="68"/>
                    </a:lnTo>
                    <a:lnTo>
                      <a:pt x="296" y="104"/>
                    </a:lnTo>
                    <a:lnTo>
                      <a:pt x="310" y="143"/>
                    </a:lnTo>
                    <a:lnTo>
                      <a:pt x="310" y="152"/>
                    </a:lnTo>
                    <a:lnTo>
                      <a:pt x="310" y="167"/>
                    </a:lnTo>
                    <a:lnTo>
                      <a:pt x="310" y="185"/>
                    </a:lnTo>
                    <a:lnTo>
                      <a:pt x="310" y="205"/>
                    </a:lnTo>
                    <a:lnTo>
                      <a:pt x="305" y="250"/>
                    </a:lnTo>
                    <a:lnTo>
                      <a:pt x="300" y="271"/>
                    </a:lnTo>
                    <a:lnTo>
                      <a:pt x="296" y="286"/>
                    </a:lnTo>
                    <a:lnTo>
                      <a:pt x="286" y="310"/>
                    </a:lnTo>
                    <a:lnTo>
                      <a:pt x="276" y="334"/>
                    </a:lnTo>
                    <a:lnTo>
                      <a:pt x="267" y="358"/>
                    </a:lnTo>
                    <a:lnTo>
                      <a:pt x="247" y="376"/>
                    </a:lnTo>
                    <a:lnTo>
                      <a:pt x="189" y="414"/>
                    </a:lnTo>
                    <a:lnTo>
                      <a:pt x="131" y="447"/>
                    </a:lnTo>
                    <a:lnTo>
                      <a:pt x="102" y="459"/>
                    </a:lnTo>
                    <a:lnTo>
                      <a:pt x="68" y="471"/>
                    </a:lnTo>
                    <a:lnTo>
                      <a:pt x="34" y="477"/>
                    </a:lnTo>
                    <a:lnTo>
                      <a:pt x="0" y="48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1" name="Freeform 198"/>
              <p:cNvSpPr>
                <a:spLocks/>
              </p:cNvSpPr>
              <p:nvPr/>
            </p:nvSpPr>
            <p:spPr bwMode="auto">
              <a:xfrm>
                <a:off x="2654" y="1585"/>
                <a:ext cx="380" cy="663"/>
              </a:xfrm>
              <a:custGeom>
                <a:avLst/>
                <a:gdLst>
                  <a:gd name="T0" fmla="*/ 379 w 380"/>
                  <a:gd name="T1" fmla="*/ 0 h 663"/>
                  <a:gd name="T2" fmla="*/ 374 w 380"/>
                  <a:gd name="T3" fmla="*/ 65 h 663"/>
                  <a:gd name="T4" fmla="*/ 369 w 380"/>
                  <a:gd name="T5" fmla="*/ 126 h 663"/>
                  <a:gd name="T6" fmla="*/ 364 w 380"/>
                  <a:gd name="T7" fmla="*/ 151 h 663"/>
                  <a:gd name="T8" fmla="*/ 360 w 380"/>
                  <a:gd name="T9" fmla="*/ 173 h 663"/>
                  <a:gd name="T10" fmla="*/ 340 w 380"/>
                  <a:gd name="T11" fmla="*/ 216 h 663"/>
                  <a:gd name="T12" fmla="*/ 306 w 380"/>
                  <a:gd name="T13" fmla="*/ 299 h 663"/>
                  <a:gd name="T14" fmla="*/ 282 w 380"/>
                  <a:gd name="T15" fmla="*/ 338 h 663"/>
                  <a:gd name="T16" fmla="*/ 258 w 380"/>
                  <a:gd name="T17" fmla="*/ 374 h 663"/>
                  <a:gd name="T18" fmla="*/ 248 w 380"/>
                  <a:gd name="T19" fmla="*/ 399 h 663"/>
                  <a:gd name="T20" fmla="*/ 233 w 380"/>
                  <a:gd name="T21" fmla="*/ 417 h 663"/>
                  <a:gd name="T22" fmla="*/ 219 w 380"/>
                  <a:gd name="T23" fmla="*/ 435 h 663"/>
                  <a:gd name="T24" fmla="*/ 204 w 380"/>
                  <a:gd name="T25" fmla="*/ 454 h 663"/>
                  <a:gd name="T26" fmla="*/ 165 w 380"/>
                  <a:gd name="T27" fmla="*/ 515 h 663"/>
                  <a:gd name="T28" fmla="*/ 146 w 380"/>
                  <a:gd name="T29" fmla="*/ 544 h 663"/>
                  <a:gd name="T30" fmla="*/ 122 w 380"/>
                  <a:gd name="T31" fmla="*/ 569 h 663"/>
                  <a:gd name="T32" fmla="*/ 112 w 380"/>
                  <a:gd name="T33" fmla="*/ 576 h 663"/>
                  <a:gd name="T34" fmla="*/ 98 w 380"/>
                  <a:gd name="T35" fmla="*/ 583 h 663"/>
                  <a:gd name="T36" fmla="*/ 88 w 380"/>
                  <a:gd name="T37" fmla="*/ 598 h 663"/>
                  <a:gd name="T38" fmla="*/ 73 w 380"/>
                  <a:gd name="T39" fmla="*/ 616 h 663"/>
                  <a:gd name="T40" fmla="*/ 49 w 380"/>
                  <a:gd name="T41" fmla="*/ 630 h 663"/>
                  <a:gd name="T42" fmla="*/ 25 w 380"/>
                  <a:gd name="T43" fmla="*/ 641 h 663"/>
                  <a:gd name="T44" fmla="*/ 20 w 380"/>
                  <a:gd name="T45" fmla="*/ 655 h 663"/>
                  <a:gd name="T46" fmla="*/ 15 w 380"/>
                  <a:gd name="T47" fmla="*/ 662 h 663"/>
                  <a:gd name="T48" fmla="*/ 10 w 380"/>
                  <a:gd name="T49" fmla="*/ 662 h 663"/>
                  <a:gd name="T50" fmla="*/ 0 w 380"/>
                  <a:gd name="T51" fmla="*/ 662 h 66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380"/>
                  <a:gd name="T79" fmla="*/ 0 h 663"/>
                  <a:gd name="T80" fmla="*/ 380 w 380"/>
                  <a:gd name="T81" fmla="*/ 663 h 66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380" h="663">
                    <a:moveTo>
                      <a:pt x="379" y="0"/>
                    </a:moveTo>
                    <a:lnTo>
                      <a:pt x="374" y="65"/>
                    </a:lnTo>
                    <a:lnTo>
                      <a:pt x="369" y="126"/>
                    </a:lnTo>
                    <a:lnTo>
                      <a:pt x="364" y="151"/>
                    </a:lnTo>
                    <a:lnTo>
                      <a:pt x="360" y="173"/>
                    </a:lnTo>
                    <a:lnTo>
                      <a:pt x="340" y="216"/>
                    </a:lnTo>
                    <a:lnTo>
                      <a:pt x="306" y="299"/>
                    </a:lnTo>
                    <a:lnTo>
                      <a:pt x="282" y="338"/>
                    </a:lnTo>
                    <a:lnTo>
                      <a:pt x="258" y="374"/>
                    </a:lnTo>
                    <a:lnTo>
                      <a:pt x="248" y="399"/>
                    </a:lnTo>
                    <a:lnTo>
                      <a:pt x="233" y="417"/>
                    </a:lnTo>
                    <a:lnTo>
                      <a:pt x="219" y="435"/>
                    </a:lnTo>
                    <a:lnTo>
                      <a:pt x="204" y="454"/>
                    </a:lnTo>
                    <a:lnTo>
                      <a:pt x="165" y="515"/>
                    </a:lnTo>
                    <a:lnTo>
                      <a:pt x="146" y="544"/>
                    </a:lnTo>
                    <a:lnTo>
                      <a:pt x="122" y="569"/>
                    </a:lnTo>
                    <a:lnTo>
                      <a:pt x="112" y="576"/>
                    </a:lnTo>
                    <a:lnTo>
                      <a:pt x="98" y="583"/>
                    </a:lnTo>
                    <a:lnTo>
                      <a:pt x="88" y="598"/>
                    </a:lnTo>
                    <a:lnTo>
                      <a:pt x="73" y="616"/>
                    </a:lnTo>
                    <a:lnTo>
                      <a:pt x="49" y="630"/>
                    </a:lnTo>
                    <a:lnTo>
                      <a:pt x="25" y="641"/>
                    </a:lnTo>
                    <a:lnTo>
                      <a:pt x="20" y="655"/>
                    </a:lnTo>
                    <a:lnTo>
                      <a:pt x="15" y="662"/>
                    </a:lnTo>
                    <a:lnTo>
                      <a:pt x="10" y="662"/>
                    </a:lnTo>
                    <a:lnTo>
                      <a:pt x="0" y="66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2" name="Freeform 199"/>
              <p:cNvSpPr>
                <a:spLocks/>
              </p:cNvSpPr>
              <p:nvPr/>
            </p:nvSpPr>
            <p:spPr bwMode="auto">
              <a:xfrm>
                <a:off x="3014" y="1502"/>
                <a:ext cx="127" cy="740"/>
              </a:xfrm>
              <a:custGeom>
                <a:avLst/>
                <a:gdLst>
                  <a:gd name="T0" fmla="*/ 0 w 127"/>
                  <a:gd name="T1" fmla="*/ 0 h 740"/>
                  <a:gd name="T2" fmla="*/ 5 w 127"/>
                  <a:gd name="T3" fmla="*/ 15 h 740"/>
                  <a:gd name="T4" fmla="*/ 10 w 127"/>
                  <a:gd name="T5" fmla="*/ 22 h 740"/>
                  <a:gd name="T6" fmla="*/ 15 w 127"/>
                  <a:gd name="T7" fmla="*/ 33 h 740"/>
                  <a:gd name="T8" fmla="*/ 15 w 127"/>
                  <a:gd name="T9" fmla="*/ 40 h 740"/>
                  <a:gd name="T10" fmla="*/ 20 w 127"/>
                  <a:gd name="T11" fmla="*/ 47 h 740"/>
                  <a:gd name="T12" fmla="*/ 30 w 127"/>
                  <a:gd name="T13" fmla="*/ 58 h 740"/>
                  <a:gd name="T14" fmla="*/ 40 w 127"/>
                  <a:gd name="T15" fmla="*/ 76 h 740"/>
                  <a:gd name="T16" fmla="*/ 56 w 127"/>
                  <a:gd name="T17" fmla="*/ 94 h 740"/>
                  <a:gd name="T18" fmla="*/ 61 w 127"/>
                  <a:gd name="T19" fmla="*/ 115 h 740"/>
                  <a:gd name="T20" fmla="*/ 81 w 127"/>
                  <a:gd name="T21" fmla="*/ 155 h 740"/>
                  <a:gd name="T22" fmla="*/ 91 w 127"/>
                  <a:gd name="T23" fmla="*/ 183 h 740"/>
                  <a:gd name="T24" fmla="*/ 101 w 127"/>
                  <a:gd name="T25" fmla="*/ 208 h 740"/>
                  <a:gd name="T26" fmla="*/ 106 w 127"/>
                  <a:gd name="T27" fmla="*/ 237 h 740"/>
                  <a:gd name="T28" fmla="*/ 116 w 127"/>
                  <a:gd name="T29" fmla="*/ 266 h 740"/>
                  <a:gd name="T30" fmla="*/ 116 w 127"/>
                  <a:gd name="T31" fmla="*/ 298 h 740"/>
                  <a:gd name="T32" fmla="*/ 121 w 127"/>
                  <a:gd name="T33" fmla="*/ 323 h 740"/>
                  <a:gd name="T34" fmla="*/ 121 w 127"/>
                  <a:gd name="T35" fmla="*/ 370 h 740"/>
                  <a:gd name="T36" fmla="*/ 126 w 127"/>
                  <a:gd name="T37" fmla="*/ 409 h 740"/>
                  <a:gd name="T38" fmla="*/ 126 w 127"/>
                  <a:gd name="T39" fmla="*/ 449 h 740"/>
                  <a:gd name="T40" fmla="*/ 126 w 127"/>
                  <a:gd name="T41" fmla="*/ 488 h 740"/>
                  <a:gd name="T42" fmla="*/ 126 w 127"/>
                  <a:gd name="T43" fmla="*/ 538 h 740"/>
                  <a:gd name="T44" fmla="*/ 121 w 127"/>
                  <a:gd name="T45" fmla="*/ 563 h 740"/>
                  <a:gd name="T46" fmla="*/ 121 w 127"/>
                  <a:gd name="T47" fmla="*/ 596 h 740"/>
                  <a:gd name="T48" fmla="*/ 121 w 127"/>
                  <a:gd name="T49" fmla="*/ 635 h 740"/>
                  <a:gd name="T50" fmla="*/ 116 w 127"/>
                  <a:gd name="T51" fmla="*/ 674 h 740"/>
                  <a:gd name="T52" fmla="*/ 106 w 127"/>
                  <a:gd name="T53" fmla="*/ 700 h 740"/>
                  <a:gd name="T54" fmla="*/ 101 w 127"/>
                  <a:gd name="T55" fmla="*/ 710 h 740"/>
                  <a:gd name="T56" fmla="*/ 96 w 127"/>
                  <a:gd name="T57" fmla="*/ 721 h 740"/>
                  <a:gd name="T58" fmla="*/ 96 w 127"/>
                  <a:gd name="T59" fmla="*/ 732 h 740"/>
                  <a:gd name="T60" fmla="*/ 96 w 127"/>
                  <a:gd name="T61" fmla="*/ 739 h 74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27"/>
                  <a:gd name="T94" fmla="*/ 0 h 740"/>
                  <a:gd name="T95" fmla="*/ 127 w 127"/>
                  <a:gd name="T96" fmla="*/ 740 h 74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27" h="740">
                    <a:moveTo>
                      <a:pt x="0" y="0"/>
                    </a:moveTo>
                    <a:lnTo>
                      <a:pt x="5" y="15"/>
                    </a:lnTo>
                    <a:lnTo>
                      <a:pt x="10" y="22"/>
                    </a:lnTo>
                    <a:lnTo>
                      <a:pt x="15" y="33"/>
                    </a:lnTo>
                    <a:lnTo>
                      <a:pt x="15" y="40"/>
                    </a:lnTo>
                    <a:lnTo>
                      <a:pt x="20" y="47"/>
                    </a:lnTo>
                    <a:lnTo>
                      <a:pt x="30" y="58"/>
                    </a:lnTo>
                    <a:lnTo>
                      <a:pt x="40" y="76"/>
                    </a:lnTo>
                    <a:lnTo>
                      <a:pt x="56" y="94"/>
                    </a:lnTo>
                    <a:lnTo>
                      <a:pt x="61" y="115"/>
                    </a:lnTo>
                    <a:lnTo>
                      <a:pt x="81" y="155"/>
                    </a:lnTo>
                    <a:lnTo>
                      <a:pt x="91" y="183"/>
                    </a:lnTo>
                    <a:lnTo>
                      <a:pt x="101" y="208"/>
                    </a:lnTo>
                    <a:lnTo>
                      <a:pt x="106" y="237"/>
                    </a:lnTo>
                    <a:lnTo>
                      <a:pt x="116" y="266"/>
                    </a:lnTo>
                    <a:lnTo>
                      <a:pt x="116" y="298"/>
                    </a:lnTo>
                    <a:lnTo>
                      <a:pt x="121" y="323"/>
                    </a:lnTo>
                    <a:lnTo>
                      <a:pt x="121" y="370"/>
                    </a:lnTo>
                    <a:lnTo>
                      <a:pt x="126" y="409"/>
                    </a:lnTo>
                    <a:lnTo>
                      <a:pt x="126" y="449"/>
                    </a:lnTo>
                    <a:lnTo>
                      <a:pt x="126" y="488"/>
                    </a:lnTo>
                    <a:lnTo>
                      <a:pt x="126" y="538"/>
                    </a:lnTo>
                    <a:lnTo>
                      <a:pt x="121" y="563"/>
                    </a:lnTo>
                    <a:lnTo>
                      <a:pt x="121" y="596"/>
                    </a:lnTo>
                    <a:lnTo>
                      <a:pt x="121" y="635"/>
                    </a:lnTo>
                    <a:lnTo>
                      <a:pt x="116" y="674"/>
                    </a:lnTo>
                    <a:lnTo>
                      <a:pt x="106" y="700"/>
                    </a:lnTo>
                    <a:lnTo>
                      <a:pt x="101" y="710"/>
                    </a:lnTo>
                    <a:lnTo>
                      <a:pt x="96" y="721"/>
                    </a:lnTo>
                    <a:lnTo>
                      <a:pt x="96" y="732"/>
                    </a:lnTo>
                    <a:lnTo>
                      <a:pt x="96" y="739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3" name="Freeform 200"/>
              <p:cNvSpPr>
                <a:spLocks/>
              </p:cNvSpPr>
              <p:nvPr/>
            </p:nvSpPr>
            <p:spPr bwMode="auto">
              <a:xfrm>
                <a:off x="3182" y="1217"/>
                <a:ext cx="162" cy="274"/>
              </a:xfrm>
              <a:custGeom>
                <a:avLst/>
                <a:gdLst>
                  <a:gd name="T0" fmla="*/ 0 w 162"/>
                  <a:gd name="T1" fmla="*/ 271 h 274"/>
                  <a:gd name="T2" fmla="*/ 32 w 162"/>
                  <a:gd name="T3" fmla="*/ 271 h 274"/>
                  <a:gd name="T4" fmla="*/ 59 w 162"/>
                  <a:gd name="T5" fmla="*/ 273 h 274"/>
                  <a:gd name="T6" fmla="*/ 75 w 162"/>
                  <a:gd name="T7" fmla="*/ 271 h 274"/>
                  <a:gd name="T8" fmla="*/ 91 w 162"/>
                  <a:gd name="T9" fmla="*/ 269 h 274"/>
                  <a:gd name="T10" fmla="*/ 102 w 162"/>
                  <a:gd name="T11" fmla="*/ 264 h 274"/>
                  <a:gd name="T12" fmla="*/ 112 w 162"/>
                  <a:gd name="T13" fmla="*/ 254 h 274"/>
                  <a:gd name="T14" fmla="*/ 134 w 162"/>
                  <a:gd name="T15" fmla="*/ 233 h 274"/>
                  <a:gd name="T16" fmla="*/ 145 w 162"/>
                  <a:gd name="T17" fmla="*/ 206 h 274"/>
                  <a:gd name="T18" fmla="*/ 150 w 162"/>
                  <a:gd name="T19" fmla="*/ 192 h 274"/>
                  <a:gd name="T20" fmla="*/ 155 w 162"/>
                  <a:gd name="T21" fmla="*/ 177 h 274"/>
                  <a:gd name="T22" fmla="*/ 161 w 162"/>
                  <a:gd name="T23" fmla="*/ 163 h 274"/>
                  <a:gd name="T24" fmla="*/ 161 w 162"/>
                  <a:gd name="T25" fmla="*/ 161 h 274"/>
                  <a:gd name="T26" fmla="*/ 161 w 162"/>
                  <a:gd name="T27" fmla="*/ 158 h 274"/>
                  <a:gd name="T28" fmla="*/ 161 w 162"/>
                  <a:gd name="T29" fmla="*/ 137 h 274"/>
                  <a:gd name="T30" fmla="*/ 161 w 162"/>
                  <a:gd name="T31" fmla="*/ 113 h 274"/>
                  <a:gd name="T32" fmla="*/ 155 w 162"/>
                  <a:gd name="T33" fmla="*/ 91 h 274"/>
                  <a:gd name="T34" fmla="*/ 145 w 162"/>
                  <a:gd name="T35" fmla="*/ 72 h 274"/>
                  <a:gd name="T36" fmla="*/ 139 w 162"/>
                  <a:gd name="T37" fmla="*/ 67 h 274"/>
                  <a:gd name="T38" fmla="*/ 134 w 162"/>
                  <a:gd name="T39" fmla="*/ 62 h 274"/>
                  <a:gd name="T40" fmla="*/ 129 w 162"/>
                  <a:gd name="T41" fmla="*/ 60 h 274"/>
                  <a:gd name="T42" fmla="*/ 123 w 162"/>
                  <a:gd name="T43" fmla="*/ 55 h 274"/>
                  <a:gd name="T44" fmla="*/ 96 w 162"/>
                  <a:gd name="T45" fmla="*/ 33 h 274"/>
                  <a:gd name="T46" fmla="*/ 70 w 162"/>
                  <a:gd name="T47" fmla="*/ 17 h 274"/>
                  <a:gd name="T48" fmla="*/ 43 w 162"/>
                  <a:gd name="T49" fmla="*/ 5 h 274"/>
                  <a:gd name="T50" fmla="*/ 27 w 162"/>
                  <a:gd name="T51" fmla="*/ 2 h 274"/>
                  <a:gd name="T52" fmla="*/ 11 w 162"/>
                  <a:gd name="T53" fmla="*/ 0 h 27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2"/>
                  <a:gd name="T82" fmla="*/ 0 h 274"/>
                  <a:gd name="T83" fmla="*/ 162 w 162"/>
                  <a:gd name="T84" fmla="*/ 274 h 27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2" h="274">
                    <a:moveTo>
                      <a:pt x="0" y="271"/>
                    </a:moveTo>
                    <a:lnTo>
                      <a:pt x="32" y="271"/>
                    </a:lnTo>
                    <a:lnTo>
                      <a:pt x="59" y="273"/>
                    </a:lnTo>
                    <a:lnTo>
                      <a:pt x="75" y="271"/>
                    </a:lnTo>
                    <a:lnTo>
                      <a:pt x="91" y="269"/>
                    </a:lnTo>
                    <a:lnTo>
                      <a:pt x="102" y="264"/>
                    </a:lnTo>
                    <a:lnTo>
                      <a:pt x="112" y="254"/>
                    </a:lnTo>
                    <a:lnTo>
                      <a:pt x="134" y="233"/>
                    </a:lnTo>
                    <a:lnTo>
                      <a:pt x="145" y="206"/>
                    </a:lnTo>
                    <a:lnTo>
                      <a:pt x="150" y="192"/>
                    </a:lnTo>
                    <a:lnTo>
                      <a:pt x="155" y="177"/>
                    </a:lnTo>
                    <a:lnTo>
                      <a:pt x="161" y="163"/>
                    </a:lnTo>
                    <a:lnTo>
                      <a:pt x="161" y="161"/>
                    </a:lnTo>
                    <a:lnTo>
                      <a:pt x="161" y="158"/>
                    </a:lnTo>
                    <a:lnTo>
                      <a:pt x="161" y="137"/>
                    </a:lnTo>
                    <a:lnTo>
                      <a:pt x="161" y="113"/>
                    </a:lnTo>
                    <a:lnTo>
                      <a:pt x="155" y="91"/>
                    </a:lnTo>
                    <a:lnTo>
                      <a:pt x="145" y="72"/>
                    </a:lnTo>
                    <a:lnTo>
                      <a:pt x="139" y="67"/>
                    </a:lnTo>
                    <a:lnTo>
                      <a:pt x="134" y="62"/>
                    </a:lnTo>
                    <a:lnTo>
                      <a:pt x="129" y="60"/>
                    </a:lnTo>
                    <a:lnTo>
                      <a:pt x="123" y="55"/>
                    </a:lnTo>
                    <a:lnTo>
                      <a:pt x="96" y="33"/>
                    </a:lnTo>
                    <a:lnTo>
                      <a:pt x="70" y="17"/>
                    </a:lnTo>
                    <a:lnTo>
                      <a:pt x="43" y="5"/>
                    </a:lnTo>
                    <a:lnTo>
                      <a:pt x="27" y="2"/>
                    </a:lnTo>
                    <a:lnTo>
                      <a:pt x="11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4" name="Freeform 201"/>
              <p:cNvSpPr>
                <a:spLocks/>
              </p:cNvSpPr>
              <p:nvPr/>
            </p:nvSpPr>
            <p:spPr bwMode="auto">
              <a:xfrm>
                <a:off x="3297" y="1289"/>
                <a:ext cx="233" cy="201"/>
              </a:xfrm>
              <a:custGeom>
                <a:avLst/>
                <a:gdLst>
                  <a:gd name="T0" fmla="*/ 0 w 233"/>
                  <a:gd name="T1" fmla="*/ 200 h 201"/>
                  <a:gd name="T2" fmla="*/ 34 w 233"/>
                  <a:gd name="T3" fmla="*/ 195 h 201"/>
                  <a:gd name="T4" fmla="*/ 74 w 233"/>
                  <a:gd name="T5" fmla="*/ 186 h 201"/>
                  <a:gd name="T6" fmla="*/ 113 w 233"/>
                  <a:gd name="T7" fmla="*/ 174 h 201"/>
                  <a:gd name="T8" fmla="*/ 142 w 233"/>
                  <a:gd name="T9" fmla="*/ 159 h 201"/>
                  <a:gd name="T10" fmla="*/ 159 w 233"/>
                  <a:gd name="T11" fmla="*/ 150 h 201"/>
                  <a:gd name="T12" fmla="*/ 176 w 233"/>
                  <a:gd name="T13" fmla="*/ 138 h 201"/>
                  <a:gd name="T14" fmla="*/ 187 w 233"/>
                  <a:gd name="T15" fmla="*/ 131 h 201"/>
                  <a:gd name="T16" fmla="*/ 192 w 233"/>
                  <a:gd name="T17" fmla="*/ 126 h 201"/>
                  <a:gd name="T18" fmla="*/ 204 w 233"/>
                  <a:gd name="T19" fmla="*/ 109 h 201"/>
                  <a:gd name="T20" fmla="*/ 215 w 233"/>
                  <a:gd name="T21" fmla="*/ 95 h 201"/>
                  <a:gd name="T22" fmla="*/ 226 w 233"/>
                  <a:gd name="T23" fmla="*/ 67 h 201"/>
                  <a:gd name="T24" fmla="*/ 232 w 233"/>
                  <a:gd name="T25" fmla="*/ 38 h 201"/>
                  <a:gd name="T26" fmla="*/ 232 w 233"/>
                  <a:gd name="T27" fmla="*/ 21 h 201"/>
                  <a:gd name="T28" fmla="*/ 232 w 233"/>
                  <a:gd name="T29" fmla="*/ 0 h 20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33"/>
                  <a:gd name="T46" fmla="*/ 0 h 201"/>
                  <a:gd name="T47" fmla="*/ 233 w 233"/>
                  <a:gd name="T48" fmla="*/ 201 h 20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33" h="201">
                    <a:moveTo>
                      <a:pt x="0" y="200"/>
                    </a:moveTo>
                    <a:lnTo>
                      <a:pt x="34" y="195"/>
                    </a:lnTo>
                    <a:lnTo>
                      <a:pt x="74" y="186"/>
                    </a:lnTo>
                    <a:lnTo>
                      <a:pt x="113" y="174"/>
                    </a:lnTo>
                    <a:lnTo>
                      <a:pt x="142" y="159"/>
                    </a:lnTo>
                    <a:lnTo>
                      <a:pt x="159" y="150"/>
                    </a:lnTo>
                    <a:lnTo>
                      <a:pt x="176" y="138"/>
                    </a:lnTo>
                    <a:lnTo>
                      <a:pt x="187" y="131"/>
                    </a:lnTo>
                    <a:lnTo>
                      <a:pt x="192" y="126"/>
                    </a:lnTo>
                    <a:lnTo>
                      <a:pt x="204" y="109"/>
                    </a:lnTo>
                    <a:lnTo>
                      <a:pt x="215" y="95"/>
                    </a:lnTo>
                    <a:lnTo>
                      <a:pt x="226" y="67"/>
                    </a:lnTo>
                    <a:lnTo>
                      <a:pt x="232" y="38"/>
                    </a:lnTo>
                    <a:lnTo>
                      <a:pt x="232" y="21"/>
                    </a:lnTo>
                    <a:lnTo>
                      <a:pt x="232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5" name="Freeform 202"/>
              <p:cNvSpPr>
                <a:spLocks/>
              </p:cNvSpPr>
              <p:nvPr/>
            </p:nvSpPr>
            <p:spPr bwMode="auto">
              <a:xfrm>
                <a:off x="3432" y="1281"/>
                <a:ext cx="578" cy="361"/>
              </a:xfrm>
              <a:custGeom>
                <a:avLst/>
                <a:gdLst>
                  <a:gd name="T0" fmla="*/ 0 w 578"/>
                  <a:gd name="T1" fmla="*/ 326 h 361"/>
                  <a:gd name="T2" fmla="*/ 32 w 578"/>
                  <a:gd name="T3" fmla="*/ 334 h 361"/>
                  <a:gd name="T4" fmla="*/ 70 w 578"/>
                  <a:gd name="T5" fmla="*/ 342 h 361"/>
                  <a:gd name="T6" fmla="*/ 134 w 578"/>
                  <a:gd name="T7" fmla="*/ 360 h 361"/>
                  <a:gd name="T8" fmla="*/ 243 w 578"/>
                  <a:gd name="T9" fmla="*/ 355 h 361"/>
                  <a:gd name="T10" fmla="*/ 352 w 578"/>
                  <a:gd name="T11" fmla="*/ 352 h 361"/>
                  <a:gd name="T12" fmla="*/ 372 w 578"/>
                  <a:gd name="T13" fmla="*/ 349 h 361"/>
                  <a:gd name="T14" fmla="*/ 385 w 578"/>
                  <a:gd name="T15" fmla="*/ 344 h 361"/>
                  <a:gd name="T16" fmla="*/ 417 w 578"/>
                  <a:gd name="T17" fmla="*/ 328 h 361"/>
                  <a:gd name="T18" fmla="*/ 442 w 578"/>
                  <a:gd name="T19" fmla="*/ 305 h 361"/>
                  <a:gd name="T20" fmla="*/ 468 w 578"/>
                  <a:gd name="T21" fmla="*/ 276 h 361"/>
                  <a:gd name="T22" fmla="*/ 506 w 578"/>
                  <a:gd name="T23" fmla="*/ 213 h 361"/>
                  <a:gd name="T24" fmla="*/ 526 w 578"/>
                  <a:gd name="T25" fmla="*/ 184 h 361"/>
                  <a:gd name="T26" fmla="*/ 545 w 578"/>
                  <a:gd name="T27" fmla="*/ 158 h 361"/>
                  <a:gd name="T28" fmla="*/ 564 w 578"/>
                  <a:gd name="T29" fmla="*/ 79 h 361"/>
                  <a:gd name="T30" fmla="*/ 577 w 578"/>
                  <a:gd name="T31" fmla="*/ 40 h 361"/>
                  <a:gd name="T32" fmla="*/ 577 w 578"/>
                  <a:gd name="T33" fmla="*/ 0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578"/>
                  <a:gd name="T52" fmla="*/ 0 h 361"/>
                  <a:gd name="T53" fmla="*/ 578 w 578"/>
                  <a:gd name="T54" fmla="*/ 361 h 361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578" h="361">
                    <a:moveTo>
                      <a:pt x="0" y="326"/>
                    </a:moveTo>
                    <a:lnTo>
                      <a:pt x="32" y="334"/>
                    </a:lnTo>
                    <a:lnTo>
                      <a:pt x="70" y="342"/>
                    </a:lnTo>
                    <a:lnTo>
                      <a:pt x="134" y="360"/>
                    </a:lnTo>
                    <a:lnTo>
                      <a:pt x="243" y="355"/>
                    </a:lnTo>
                    <a:lnTo>
                      <a:pt x="352" y="352"/>
                    </a:lnTo>
                    <a:lnTo>
                      <a:pt x="372" y="349"/>
                    </a:lnTo>
                    <a:lnTo>
                      <a:pt x="385" y="344"/>
                    </a:lnTo>
                    <a:lnTo>
                      <a:pt x="417" y="328"/>
                    </a:lnTo>
                    <a:lnTo>
                      <a:pt x="442" y="305"/>
                    </a:lnTo>
                    <a:lnTo>
                      <a:pt x="468" y="276"/>
                    </a:lnTo>
                    <a:lnTo>
                      <a:pt x="506" y="213"/>
                    </a:lnTo>
                    <a:lnTo>
                      <a:pt x="526" y="184"/>
                    </a:lnTo>
                    <a:lnTo>
                      <a:pt x="545" y="158"/>
                    </a:lnTo>
                    <a:lnTo>
                      <a:pt x="564" y="79"/>
                    </a:lnTo>
                    <a:lnTo>
                      <a:pt x="577" y="40"/>
                    </a:lnTo>
                    <a:lnTo>
                      <a:pt x="577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6" name="Freeform 203"/>
              <p:cNvSpPr>
                <a:spLocks/>
              </p:cNvSpPr>
              <p:nvPr/>
            </p:nvSpPr>
            <p:spPr bwMode="auto">
              <a:xfrm>
                <a:off x="3833" y="1256"/>
                <a:ext cx="597" cy="370"/>
              </a:xfrm>
              <a:custGeom>
                <a:avLst/>
                <a:gdLst>
                  <a:gd name="T0" fmla="*/ 0 w 597"/>
                  <a:gd name="T1" fmla="*/ 369 h 370"/>
                  <a:gd name="T2" fmla="*/ 49 w 597"/>
                  <a:gd name="T3" fmla="*/ 359 h 370"/>
                  <a:gd name="T4" fmla="*/ 99 w 597"/>
                  <a:gd name="T5" fmla="*/ 353 h 370"/>
                  <a:gd name="T6" fmla="*/ 149 w 597"/>
                  <a:gd name="T7" fmla="*/ 348 h 370"/>
                  <a:gd name="T8" fmla="*/ 198 w 597"/>
                  <a:gd name="T9" fmla="*/ 343 h 370"/>
                  <a:gd name="T10" fmla="*/ 255 w 597"/>
                  <a:gd name="T11" fmla="*/ 335 h 370"/>
                  <a:gd name="T12" fmla="*/ 319 w 597"/>
                  <a:gd name="T13" fmla="*/ 320 h 370"/>
                  <a:gd name="T14" fmla="*/ 376 w 597"/>
                  <a:gd name="T15" fmla="*/ 299 h 370"/>
                  <a:gd name="T16" fmla="*/ 433 w 597"/>
                  <a:gd name="T17" fmla="*/ 273 h 370"/>
                  <a:gd name="T18" fmla="*/ 447 w 597"/>
                  <a:gd name="T19" fmla="*/ 262 h 370"/>
                  <a:gd name="T20" fmla="*/ 468 w 597"/>
                  <a:gd name="T21" fmla="*/ 249 h 370"/>
                  <a:gd name="T22" fmla="*/ 489 w 597"/>
                  <a:gd name="T23" fmla="*/ 218 h 370"/>
                  <a:gd name="T24" fmla="*/ 518 w 597"/>
                  <a:gd name="T25" fmla="*/ 187 h 370"/>
                  <a:gd name="T26" fmla="*/ 532 w 597"/>
                  <a:gd name="T27" fmla="*/ 174 h 370"/>
                  <a:gd name="T28" fmla="*/ 546 w 597"/>
                  <a:gd name="T29" fmla="*/ 161 h 370"/>
                  <a:gd name="T30" fmla="*/ 568 w 597"/>
                  <a:gd name="T31" fmla="*/ 112 h 370"/>
                  <a:gd name="T32" fmla="*/ 589 w 597"/>
                  <a:gd name="T33" fmla="*/ 65 h 370"/>
                  <a:gd name="T34" fmla="*/ 596 w 597"/>
                  <a:gd name="T35" fmla="*/ 52 h 370"/>
                  <a:gd name="T36" fmla="*/ 596 w 597"/>
                  <a:gd name="T37" fmla="*/ 44 h 370"/>
                  <a:gd name="T38" fmla="*/ 596 w 597"/>
                  <a:gd name="T39" fmla="*/ 39 h 370"/>
                  <a:gd name="T40" fmla="*/ 596 w 597"/>
                  <a:gd name="T41" fmla="*/ 34 h 370"/>
                  <a:gd name="T42" fmla="*/ 596 w 597"/>
                  <a:gd name="T43" fmla="*/ 28 h 370"/>
                  <a:gd name="T44" fmla="*/ 596 w 597"/>
                  <a:gd name="T45" fmla="*/ 23 h 370"/>
                  <a:gd name="T46" fmla="*/ 596 w 597"/>
                  <a:gd name="T47" fmla="*/ 13 h 370"/>
                  <a:gd name="T48" fmla="*/ 596 w 597"/>
                  <a:gd name="T49" fmla="*/ 0 h 3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97"/>
                  <a:gd name="T76" fmla="*/ 0 h 370"/>
                  <a:gd name="T77" fmla="*/ 597 w 597"/>
                  <a:gd name="T78" fmla="*/ 370 h 3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97" h="370">
                    <a:moveTo>
                      <a:pt x="0" y="369"/>
                    </a:moveTo>
                    <a:lnTo>
                      <a:pt x="49" y="359"/>
                    </a:lnTo>
                    <a:lnTo>
                      <a:pt x="99" y="353"/>
                    </a:lnTo>
                    <a:lnTo>
                      <a:pt x="149" y="348"/>
                    </a:lnTo>
                    <a:lnTo>
                      <a:pt x="198" y="343"/>
                    </a:lnTo>
                    <a:lnTo>
                      <a:pt x="255" y="335"/>
                    </a:lnTo>
                    <a:lnTo>
                      <a:pt x="319" y="320"/>
                    </a:lnTo>
                    <a:lnTo>
                      <a:pt x="376" y="299"/>
                    </a:lnTo>
                    <a:lnTo>
                      <a:pt x="433" y="273"/>
                    </a:lnTo>
                    <a:lnTo>
                      <a:pt x="447" y="262"/>
                    </a:lnTo>
                    <a:lnTo>
                      <a:pt x="468" y="249"/>
                    </a:lnTo>
                    <a:lnTo>
                      <a:pt x="489" y="218"/>
                    </a:lnTo>
                    <a:lnTo>
                      <a:pt x="518" y="187"/>
                    </a:lnTo>
                    <a:lnTo>
                      <a:pt x="532" y="174"/>
                    </a:lnTo>
                    <a:lnTo>
                      <a:pt x="546" y="161"/>
                    </a:lnTo>
                    <a:lnTo>
                      <a:pt x="568" y="112"/>
                    </a:lnTo>
                    <a:lnTo>
                      <a:pt x="589" y="65"/>
                    </a:lnTo>
                    <a:lnTo>
                      <a:pt x="596" y="52"/>
                    </a:lnTo>
                    <a:lnTo>
                      <a:pt x="596" y="44"/>
                    </a:lnTo>
                    <a:lnTo>
                      <a:pt x="596" y="39"/>
                    </a:lnTo>
                    <a:lnTo>
                      <a:pt x="596" y="34"/>
                    </a:lnTo>
                    <a:lnTo>
                      <a:pt x="596" y="28"/>
                    </a:lnTo>
                    <a:lnTo>
                      <a:pt x="596" y="23"/>
                    </a:lnTo>
                    <a:lnTo>
                      <a:pt x="596" y="13"/>
                    </a:lnTo>
                    <a:lnTo>
                      <a:pt x="596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7" name="Freeform 204"/>
              <p:cNvSpPr>
                <a:spLocks/>
              </p:cNvSpPr>
              <p:nvPr/>
            </p:nvSpPr>
            <p:spPr bwMode="auto">
              <a:xfrm>
                <a:off x="3707" y="1257"/>
                <a:ext cx="1151" cy="537"/>
              </a:xfrm>
              <a:custGeom>
                <a:avLst/>
                <a:gdLst>
                  <a:gd name="T0" fmla="*/ 0 w 1151"/>
                  <a:gd name="T1" fmla="*/ 479 h 537"/>
                  <a:gd name="T2" fmla="*/ 93 w 1151"/>
                  <a:gd name="T3" fmla="*/ 490 h 537"/>
                  <a:gd name="T4" fmla="*/ 179 w 1151"/>
                  <a:gd name="T5" fmla="*/ 508 h 537"/>
                  <a:gd name="T6" fmla="*/ 264 w 1151"/>
                  <a:gd name="T7" fmla="*/ 525 h 537"/>
                  <a:gd name="T8" fmla="*/ 357 w 1151"/>
                  <a:gd name="T9" fmla="*/ 536 h 537"/>
                  <a:gd name="T10" fmla="*/ 420 w 1151"/>
                  <a:gd name="T11" fmla="*/ 533 h 537"/>
                  <a:gd name="T12" fmla="*/ 482 w 1151"/>
                  <a:gd name="T13" fmla="*/ 533 h 537"/>
                  <a:gd name="T14" fmla="*/ 521 w 1151"/>
                  <a:gd name="T15" fmla="*/ 533 h 537"/>
                  <a:gd name="T16" fmla="*/ 552 w 1151"/>
                  <a:gd name="T17" fmla="*/ 528 h 537"/>
                  <a:gd name="T18" fmla="*/ 583 w 1151"/>
                  <a:gd name="T19" fmla="*/ 522 h 537"/>
                  <a:gd name="T20" fmla="*/ 614 w 1151"/>
                  <a:gd name="T21" fmla="*/ 510 h 537"/>
                  <a:gd name="T22" fmla="*/ 653 w 1151"/>
                  <a:gd name="T23" fmla="*/ 490 h 537"/>
                  <a:gd name="T24" fmla="*/ 684 w 1151"/>
                  <a:gd name="T25" fmla="*/ 467 h 537"/>
                  <a:gd name="T26" fmla="*/ 715 w 1151"/>
                  <a:gd name="T27" fmla="*/ 441 h 537"/>
                  <a:gd name="T28" fmla="*/ 746 w 1151"/>
                  <a:gd name="T29" fmla="*/ 415 h 537"/>
                  <a:gd name="T30" fmla="*/ 777 w 1151"/>
                  <a:gd name="T31" fmla="*/ 398 h 537"/>
                  <a:gd name="T32" fmla="*/ 808 w 1151"/>
                  <a:gd name="T33" fmla="*/ 386 h 537"/>
                  <a:gd name="T34" fmla="*/ 831 w 1151"/>
                  <a:gd name="T35" fmla="*/ 372 h 537"/>
                  <a:gd name="T36" fmla="*/ 862 w 1151"/>
                  <a:gd name="T37" fmla="*/ 358 h 537"/>
                  <a:gd name="T38" fmla="*/ 886 w 1151"/>
                  <a:gd name="T39" fmla="*/ 346 h 537"/>
                  <a:gd name="T40" fmla="*/ 894 w 1151"/>
                  <a:gd name="T41" fmla="*/ 337 h 537"/>
                  <a:gd name="T42" fmla="*/ 901 w 1151"/>
                  <a:gd name="T43" fmla="*/ 332 h 537"/>
                  <a:gd name="T44" fmla="*/ 909 w 1151"/>
                  <a:gd name="T45" fmla="*/ 329 h 537"/>
                  <a:gd name="T46" fmla="*/ 909 w 1151"/>
                  <a:gd name="T47" fmla="*/ 326 h 537"/>
                  <a:gd name="T48" fmla="*/ 917 w 1151"/>
                  <a:gd name="T49" fmla="*/ 323 h 537"/>
                  <a:gd name="T50" fmla="*/ 932 w 1151"/>
                  <a:gd name="T51" fmla="*/ 320 h 537"/>
                  <a:gd name="T52" fmla="*/ 1033 w 1151"/>
                  <a:gd name="T53" fmla="*/ 213 h 537"/>
                  <a:gd name="T54" fmla="*/ 1080 w 1151"/>
                  <a:gd name="T55" fmla="*/ 156 h 537"/>
                  <a:gd name="T56" fmla="*/ 1119 w 1151"/>
                  <a:gd name="T57" fmla="*/ 95 h 537"/>
                  <a:gd name="T58" fmla="*/ 1127 w 1151"/>
                  <a:gd name="T59" fmla="*/ 78 h 537"/>
                  <a:gd name="T60" fmla="*/ 1134 w 1151"/>
                  <a:gd name="T61" fmla="*/ 61 h 537"/>
                  <a:gd name="T62" fmla="*/ 1142 w 1151"/>
                  <a:gd name="T63" fmla="*/ 23 h 537"/>
                  <a:gd name="T64" fmla="*/ 1150 w 1151"/>
                  <a:gd name="T65" fmla="*/ 9 h 537"/>
                  <a:gd name="T66" fmla="*/ 1150 w 1151"/>
                  <a:gd name="T67" fmla="*/ 3 h 537"/>
                  <a:gd name="T68" fmla="*/ 1150 w 1151"/>
                  <a:gd name="T69" fmla="*/ 0 h 5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51"/>
                  <a:gd name="T106" fmla="*/ 0 h 537"/>
                  <a:gd name="T107" fmla="*/ 1151 w 1151"/>
                  <a:gd name="T108" fmla="*/ 537 h 5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51" h="537">
                    <a:moveTo>
                      <a:pt x="0" y="479"/>
                    </a:moveTo>
                    <a:lnTo>
                      <a:pt x="93" y="490"/>
                    </a:lnTo>
                    <a:lnTo>
                      <a:pt x="179" y="508"/>
                    </a:lnTo>
                    <a:lnTo>
                      <a:pt x="264" y="525"/>
                    </a:lnTo>
                    <a:lnTo>
                      <a:pt x="357" y="536"/>
                    </a:lnTo>
                    <a:lnTo>
                      <a:pt x="420" y="533"/>
                    </a:lnTo>
                    <a:lnTo>
                      <a:pt x="482" y="533"/>
                    </a:lnTo>
                    <a:lnTo>
                      <a:pt x="521" y="533"/>
                    </a:lnTo>
                    <a:lnTo>
                      <a:pt x="552" y="528"/>
                    </a:lnTo>
                    <a:lnTo>
                      <a:pt x="583" y="522"/>
                    </a:lnTo>
                    <a:lnTo>
                      <a:pt x="614" y="510"/>
                    </a:lnTo>
                    <a:lnTo>
                      <a:pt x="653" y="490"/>
                    </a:lnTo>
                    <a:lnTo>
                      <a:pt x="684" y="467"/>
                    </a:lnTo>
                    <a:lnTo>
                      <a:pt x="715" y="441"/>
                    </a:lnTo>
                    <a:lnTo>
                      <a:pt x="746" y="415"/>
                    </a:lnTo>
                    <a:lnTo>
                      <a:pt x="777" y="398"/>
                    </a:lnTo>
                    <a:lnTo>
                      <a:pt x="808" y="386"/>
                    </a:lnTo>
                    <a:lnTo>
                      <a:pt x="831" y="372"/>
                    </a:lnTo>
                    <a:lnTo>
                      <a:pt x="862" y="358"/>
                    </a:lnTo>
                    <a:lnTo>
                      <a:pt x="886" y="346"/>
                    </a:lnTo>
                    <a:lnTo>
                      <a:pt x="894" y="337"/>
                    </a:lnTo>
                    <a:lnTo>
                      <a:pt x="901" y="332"/>
                    </a:lnTo>
                    <a:lnTo>
                      <a:pt x="909" y="329"/>
                    </a:lnTo>
                    <a:lnTo>
                      <a:pt x="909" y="326"/>
                    </a:lnTo>
                    <a:lnTo>
                      <a:pt x="917" y="323"/>
                    </a:lnTo>
                    <a:lnTo>
                      <a:pt x="932" y="320"/>
                    </a:lnTo>
                    <a:lnTo>
                      <a:pt x="1033" y="213"/>
                    </a:lnTo>
                    <a:lnTo>
                      <a:pt x="1080" y="156"/>
                    </a:lnTo>
                    <a:lnTo>
                      <a:pt x="1119" y="95"/>
                    </a:lnTo>
                    <a:lnTo>
                      <a:pt x="1127" y="78"/>
                    </a:lnTo>
                    <a:lnTo>
                      <a:pt x="1134" y="61"/>
                    </a:lnTo>
                    <a:lnTo>
                      <a:pt x="1142" y="23"/>
                    </a:lnTo>
                    <a:lnTo>
                      <a:pt x="1150" y="9"/>
                    </a:lnTo>
                    <a:lnTo>
                      <a:pt x="1150" y="3"/>
                    </a:lnTo>
                    <a:lnTo>
                      <a:pt x="115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8" name="Freeform 205"/>
              <p:cNvSpPr>
                <a:spLocks/>
              </p:cNvSpPr>
              <p:nvPr/>
            </p:nvSpPr>
            <p:spPr bwMode="auto">
              <a:xfrm>
                <a:off x="4318" y="1623"/>
                <a:ext cx="476" cy="155"/>
              </a:xfrm>
              <a:custGeom>
                <a:avLst/>
                <a:gdLst>
                  <a:gd name="T0" fmla="*/ 0 w 476"/>
                  <a:gd name="T1" fmla="*/ 154 h 155"/>
                  <a:gd name="T2" fmla="*/ 46 w 476"/>
                  <a:gd name="T3" fmla="*/ 145 h 155"/>
                  <a:gd name="T4" fmla="*/ 92 w 476"/>
                  <a:gd name="T5" fmla="*/ 140 h 155"/>
                  <a:gd name="T6" fmla="*/ 138 w 476"/>
                  <a:gd name="T7" fmla="*/ 134 h 155"/>
                  <a:gd name="T8" fmla="*/ 184 w 476"/>
                  <a:gd name="T9" fmla="*/ 128 h 155"/>
                  <a:gd name="T10" fmla="*/ 230 w 476"/>
                  <a:gd name="T11" fmla="*/ 120 h 155"/>
                  <a:gd name="T12" fmla="*/ 276 w 476"/>
                  <a:gd name="T13" fmla="*/ 106 h 155"/>
                  <a:gd name="T14" fmla="*/ 368 w 476"/>
                  <a:gd name="T15" fmla="*/ 80 h 155"/>
                  <a:gd name="T16" fmla="*/ 398 w 476"/>
                  <a:gd name="T17" fmla="*/ 66 h 155"/>
                  <a:gd name="T18" fmla="*/ 429 w 476"/>
                  <a:gd name="T19" fmla="*/ 46 h 155"/>
                  <a:gd name="T20" fmla="*/ 460 w 476"/>
                  <a:gd name="T21" fmla="*/ 26 h 155"/>
                  <a:gd name="T22" fmla="*/ 475 w 476"/>
                  <a:gd name="T23" fmla="*/ 0 h 15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476"/>
                  <a:gd name="T37" fmla="*/ 0 h 155"/>
                  <a:gd name="T38" fmla="*/ 476 w 476"/>
                  <a:gd name="T39" fmla="*/ 155 h 155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476" h="155">
                    <a:moveTo>
                      <a:pt x="0" y="154"/>
                    </a:moveTo>
                    <a:lnTo>
                      <a:pt x="46" y="145"/>
                    </a:lnTo>
                    <a:lnTo>
                      <a:pt x="92" y="140"/>
                    </a:lnTo>
                    <a:lnTo>
                      <a:pt x="138" y="134"/>
                    </a:lnTo>
                    <a:lnTo>
                      <a:pt x="184" y="128"/>
                    </a:lnTo>
                    <a:lnTo>
                      <a:pt x="230" y="120"/>
                    </a:lnTo>
                    <a:lnTo>
                      <a:pt x="276" y="106"/>
                    </a:lnTo>
                    <a:lnTo>
                      <a:pt x="368" y="80"/>
                    </a:lnTo>
                    <a:lnTo>
                      <a:pt x="398" y="66"/>
                    </a:lnTo>
                    <a:lnTo>
                      <a:pt x="429" y="46"/>
                    </a:lnTo>
                    <a:lnTo>
                      <a:pt x="460" y="26"/>
                    </a:lnTo>
                    <a:lnTo>
                      <a:pt x="475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9" name="Freeform 206"/>
              <p:cNvSpPr>
                <a:spLocks/>
              </p:cNvSpPr>
              <p:nvPr/>
            </p:nvSpPr>
            <p:spPr bwMode="auto">
              <a:xfrm>
                <a:off x="4123" y="1945"/>
                <a:ext cx="695" cy="113"/>
              </a:xfrm>
              <a:custGeom>
                <a:avLst/>
                <a:gdLst>
                  <a:gd name="T0" fmla="*/ 0 w 695"/>
                  <a:gd name="T1" fmla="*/ 0 h 113"/>
                  <a:gd name="T2" fmla="*/ 62 w 695"/>
                  <a:gd name="T3" fmla="*/ 13 h 113"/>
                  <a:gd name="T4" fmla="*/ 116 w 695"/>
                  <a:gd name="T5" fmla="*/ 23 h 113"/>
                  <a:gd name="T6" fmla="*/ 232 w 695"/>
                  <a:gd name="T7" fmla="*/ 53 h 113"/>
                  <a:gd name="T8" fmla="*/ 339 w 695"/>
                  <a:gd name="T9" fmla="*/ 79 h 113"/>
                  <a:gd name="T10" fmla="*/ 393 w 695"/>
                  <a:gd name="T11" fmla="*/ 89 h 113"/>
                  <a:gd name="T12" fmla="*/ 440 w 695"/>
                  <a:gd name="T13" fmla="*/ 96 h 113"/>
                  <a:gd name="T14" fmla="*/ 463 w 695"/>
                  <a:gd name="T15" fmla="*/ 99 h 113"/>
                  <a:gd name="T16" fmla="*/ 486 w 695"/>
                  <a:gd name="T17" fmla="*/ 105 h 113"/>
                  <a:gd name="T18" fmla="*/ 509 w 695"/>
                  <a:gd name="T19" fmla="*/ 109 h 113"/>
                  <a:gd name="T20" fmla="*/ 517 w 695"/>
                  <a:gd name="T21" fmla="*/ 112 h 113"/>
                  <a:gd name="T22" fmla="*/ 571 w 695"/>
                  <a:gd name="T23" fmla="*/ 109 h 113"/>
                  <a:gd name="T24" fmla="*/ 609 w 695"/>
                  <a:gd name="T25" fmla="*/ 105 h 113"/>
                  <a:gd name="T26" fmla="*/ 632 w 695"/>
                  <a:gd name="T27" fmla="*/ 105 h 113"/>
                  <a:gd name="T28" fmla="*/ 648 w 695"/>
                  <a:gd name="T29" fmla="*/ 102 h 113"/>
                  <a:gd name="T30" fmla="*/ 663 w 695"/>
                  <a:gd name="T31" fmla="*/ 102 h 113"/>
                  <a:gd name="T32" fmla="*/ 679 w 695"/>
                  <a:gd name="T33" fmla="*/ 102 h 113"/>
                  <a:gd name="T34" fmla="*/ 694 w 695"/>
                  <a:gd name="T35" fmla="*/ 102 h 1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695"/>
                  <a:gd name="T55" fmla="*/ 0 h 113"/>
                  <a:gd name="T56" fmla="*/ 695 w 695"/>
                  <a:gd name="T57" fmla="*/ 113 h 11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695" h="113">
                    <a:moveTo>
                      <a:pt x="0" y="0"/>
                    </a:moveTo>
                    <a:lnTo>
                      <a:pt x="62" y="13"/>
                    </a:lnTo>
                    <a:lnTo>
                      <a:pt x="116" y="23"/>
                    </a:lnTo>
                    <a:lnTo>
                      <a:pt x="232" y="53"/>
                    </a:lnTo>
                    <a:lnTo>
                      <a:pt x="339" y="79"/>
                    </a:lnTo>
                    <a:lnTo>
                      <a:pt x="393" y="89"/>
                    </a:lnTo>
                    <a:lnTo>
                      <a:pt x="440" y="96"/>
                    </a:lnTo>
                    <a:lnTo>
                      <a:pt x="463" y="99"/>
                    </a:lnTo>
                    <a:lnTo>
                      <a:pt x="486" y="105"/>
                    </a:lnTo>
                    <a:lnTo>
                      <a:pt x="509" y="109"/>
                    </a:lnTo>
                    <a:lnTo>
                      <a:pt x="517" y="112"/>
                    </a:lnTo>
                    <a:lnTo>
                      <a:pt x="571" y="109"/>
                    </a:lnTo>
                    <a:lnTo>
                      <a:pt x="609" y="105"/>
                    </a:lnTo>
                    <a:lnTo>
                      <a:pt x="632" y="105"/>
                    </a:lnTo>
                    <a:lnTo>
                      <a:pt x="648" y="102"/>
                    </a:lnTo>
                    <a:lnTo>
                      <a:pt x="663" y="102"/>
                    </a:lnTo>
                    <a:lnTo>
                      <a:pt x="679" y="102"/>
                    </a:lnTo>
                    <a:lnTo>
                      <a:pt x="694" y="10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3581" name="Group 207"/>
            <p:cNvGrpSpPr>
              <a:grpSpLocks/>
            </p:cNvGrpSpPr>
            <p:nvPr/>
          </p:nvGrpSpPr>
          <p:grpSpPr bwMode="auto">
            <a:xfrm>
              <a:off x="3046" y="1327"/>
              <a:ext cx="293" cy="212"/>
              <a:chOff x="3046" y="1327"/>
              <a:chExt cx="293" cy="212"/>
            </a:xfrm>
          </p:grpSpPr>
          <p:sp>
            <p:nvSpPr>
              <p:cNvPr id="23583" name="Rectangle 208"/>
              <p:cNvSpPr>
                <a:spLocks noChangeArrowheads="1"/>
              </p:cNvSpPr>
              <p:nvPr/>
            </p:nvSpPr>
            <p:spPr bwMode="auto">
              <a:xfrm>
                <a:off x="3046" y="1327"/>
                <a:ext cx="29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3584" name="Line 209"/>
              <p:cNvSpPr>
                <a:spLocks noChangeShapeType="1"/>
              </p:cNvSpPr>
              <p:nvPr/>
            </p:nvSpPr>
            <p:spPr bwMode="auto">
              <a:xfrm>
                <a:off x="3105" y="1344"/>
                <a:ext cx="13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23582" name="AutoShape 210"/>
            <p:cNvSpPr>
              <a:spLocks noChangeArrowheads="1"/>
            </p:cNvSpPr>
            <p:nvPr/>
          </p:nvSpPr>
          <p:spPr bwMode="auto">
            <a:xfrm rot="-3540000">
              <a:off x="2697" y="1225"/>
              <a:ext cx="78" cy="102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31" name="Group 211"/>
          <p:cNvGrpSpPr>
            <a:grpSpLocks/>
          </p:cNvGrpSpPr>
          <p:nvPr/>
        </p:nvGrpSpPr>
        <p:grpSpPr bwMode="auto">
          <a:xfrm>
            <a:off x="682625" y="5484813"/>
            <a:ext cx="7905750" cy="931862"/>
            <a:chOff x="430" y="3223"/>
            <a:chExt cx="4980" cy="587"/>
          </a:xfrm>
        </p:grpSpPr>
        <p:grpSp>
          <p:nvGrpSpPr>
            <p:cNvPr id="23562" name="Group 212"/>
            <p:cNvGrpSpPr>
              <a:grpSpLocks/>
            </p:cNvGrpSpPr>
            <p:nvPr/>
          </p:nvGrpSpPr>
          <p:grpSpPr bwMode="auto">
            <a:xfrm>
              <a:off x="777" y="3223"/>
              <a:ext cx="4633" cy="368"/>
              <a:chOff x="777" y="3223"/>
              <a:chExt cx="4633" cy="368"/>
            </a:xfrm>
          </p:grpSpPr>
          <p:sp>
            <p:nvSpPr>
              <p:cNvPr id="23576" name="Line 213"/>
              <p:cNvSpPr>
                <a:spLocks noChangeShapeType="1"/>
              </p:cNvSpPr>
              <p:nvPr/>
            </p:nvSpPr>
            <p:spPr bwMode="auto">
              <a:xfrm>
                <a:off x="777" y="3320"/>
                <a:ext cx="4471" cy="0"/>
              </a:xfrm>
              <a:prstGeom prst="line">
                <a:avLst/>
              </a:prstGeom>
              <a:noFill/>
              <a:ln w="127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7" name="Line 214"/>
              <p:cNvSpPr>
                <a:spLocks noChangeShapeType="1"/>
              </p:cNvSpPr>
              <p:nvPr/>
            </p:nvSpPr>
            <p:spPr bwMode="auto">
              <a:xfrm>
                <a:off x="793" y="3528"/>
                <a:ext cx="4471" cy="0"/>
              </a:xfrm>
              <a:prstGeom prst="line">
                <a:avLst/>
              </a:prstGeom>
              <a:noFill/>
              <a:ln w="127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8" name="Rectangle 215"/>
              <p:cNvSpPr>
                <a:spLocks noChangeArrowheads="1"/>
              </p:cNvSpPr>
              <p:nvPr/>
            </p:nvSpPr>
            <p:spPr bwMode="auto">
              <a:xfrm>
                <a:off x="5222" y="3223"/>
                <a:ext cx="172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3579" name="Rectangle 216"/>
              <p:cNvSpPr>
                <a:spLocks noChangeArrowheads="1"/>
              </p:cNvSpPr>
              <p:nvPr/>
            </p:nvSpPr>
            <p:spPr bwMode="auto">
              <a:xfrm>
                <a:off x="5238" y="3399"/>
                <a:ext cx="172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>
                    <a:latin typeface="Times New Roman" pitchFamily="18" charset="0"/>
                  </a:rPr>
                  <a:t>0</a:t>
                </a:r>
              </a:p>
            </p:txBody>
          </p:sp>
        </p:grpSp>
        <p:grpSp>
          <p:nvGrpSpPr>
            <p:cNvPr id="23563" name="Group 217"/>
            <p:cNvGrpSpPr>
              <a:grpSpLocks/>
            </p:cNvGrpSpPr>
            <p:nvPr/>
          </p:nvGrpSpPr>
          <p:grpSpPr bwMode="auto">
            <a:xfrm>
              <a:off x="801" y="3320"/>
              <a:ext cx="4039" cy="208"/>
              <a:chOff x="801" y="3320"/>
              <a:chExt cx="4039" cy="208"/>
            </a:xfrm>
          </p:grpSpPr>
          <p:sp>
            <p:nvSpPr>
              <p:cNvPr id="23571" name="Line 218"/>
              <p:cNvSpPr>
                <a:spLocks noChangeShapeType="1"/>
              </p:cNvSpPr>
              <p:nvPr/>
            </p:nvSpPr>
            <p:spPr bwMode="auto">
              <a:xfrm>
                <a:off x="801" y="3320"/>
                <a:ext cx="7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2" name="Line 219"/>
              <p:cNvSpPr>
                <a:spLocks noChangeShapeType="1"/>
              </p:cNvSpPr>
              <p:nvPr/>
            </p:nvSpPr>
            <p:spPr bwMode="auto">
              <a:xfrm>
                <a:off x="880" y="3321"/>
                <a:ext cx="0" cy="20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3" name="Line 220"/>
              <p:cNvSpPr>
                <a:spLocks noChangeShapeType="1"/>
              </p:cNvSpPr>
              <p:nvPr/>
            </p:nvSpPr>
            <p:spPr bwMode="auto">
              <a:xfrm>
                <a:off x="881" y="3528"/>
                <a:ext cx="18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4" name="Line 221"/>
              <p:cNvSpPr>
                <a:spLocks noChangeShapeType="1"/>
              </p:cNvSpPr>
              <p:nvPr/>
            </p:nvSpPr>
            <p:spPr bwMode="auto">
              <a:xfrm flipV="1">
                <a:off x="1072" y="3321"/>
                <a:ext cx="0" cy="20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3575" name="Line 222"/>
              <p:cNvSpPr>
                <a:spLocks noChangeShapeType="1"/>
              </p:cNvSpPr>
              <p:nvPr/>
            </p:nvSpPr>
            <p:spPr bwMode="auto">
              <a:xfrm>
                <a:off x="1073" y="3320"/>
                <a:ext cx="376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23564" name="Group 223"/>
            <p:cNvGrpSpPr>
              <a:grpSpLocks/>
            </p:cNvGrpSpPr>
            <p:nvPr/>
          </p:nvGrpSpPr>
          <p:grpSpPr bwMode="auto">
            <a:xfrm>
              <a:off x="871" y="3449"/>
              <a:ext cx="97" cy="361"/>
              <a:chOff x="871" y="3449"/>
              <a:chExt cx="97" cy="361"/>
            </a:xfrm>
          </p:grpSpPr>
          <p:sp>
            <p:nvSpPr>
              <p:cNvPr id="23569" name="Freeform 224"/>
              <p:cNvSpPr>
                <a:spLocks/>
              </p:cNvSpPr>
              <p:nvPr/>
            </p:nvSpPr>
            <p:spPr bwMode="auto">
              <a:xfrm>
                <a:off x="871" y="3449"/>
                <a:ext cx="97" cy="361"/>
              </a:xfrm>
              <a:custGeom>
                <a:avLst/>
                <a:gdLst>
                  <a:gd name="T0" fmla="*/ 0 w 97"/>
                  <a:gd name="T1" fmla="*/ 0 h 361"/>
                  <a:gd name="T2" fmla="*/ 11 w 97"/>
                  <a:gd name="T3" fmla="*/ 7 h 361"/>
                  <a:gd name="T4" fmla="*/ 24 w 97"/>
                  <a:gd name="T5" fmla="*/ 7 h 361"/>
                  <a:gd name="T6" fmla="*/ 47 w 97"/>
                  <a:gd name="T7" fmla="*/ 19 h 361"/>
                  <a:gd name="T8" fmla="*/ 58 w 97"/>
                  <a:gd name="T9" fmla="*/ 25 h 361"/>
                  <a:gd name="T10" fmla="*/ 65 w 97"/>
                  <a:gd name="T11" fmla="*/ 31 h 361"/>
                  <a:gd name="T12" fmla="*/ 72 w 97"/>
                  <a:gd name="T13" fmla="*/ 37 h 361"/>
                  <a:gd name="T14" fmla="*/ 73 w 97"/>
                  <a:gd name="T15" fmla="*/ 37 h 361"/>
                  <a:gd name="T16" fmla="*/ 81 w 97"/>
                  <a:gd name="T17" fmla="*/ 61 h 361"/>
                  <a:gd name="T18" fmla="*/ 89 w 97"/>
                  <a:gd name="T19" fmla="*/ 86 h 361"/>
                  <a:gd name="T20" fmla="*/ 93 w 97"/>
                  <a:gd name="T21" fmla="*/ 104 h 361"/>
                  <a:gd name="T22" fmla="*/ 96 w 97"/>
                  <a:gd name="T23" fmla="*/ 110 h 361"/>
                  <a:gd name="T24" fmla="*/ 96 w 97"/>
                  <a:gd name="T25" fmla="*/ 110 h 361"/>
                  <a:gd name="T26" fmla="*/ 93 w 97"/>
                  <a:gd name="T27" fmla="*/ 141 h 361"/>
                  <a:gd name="T28" fmla="*/ 89 w 97"/>
                  <a:gd name="T29" fmla="*/ 177 h 361"/>
                  <a:gd name="T30" fmla="*/ 81 w 97"/>
                  <a:gd name="T31" fmla="*/ 208 h 361"/>
                  <a:gd name="T32" fmla="*/ 73 w 97"/>
                  <a:gd name="T33" fmla="*/ 244 h 361"/>
                  <a:gd name="T34" fmla="*/ 62 w 97"/>
                  <a:gd name="T35" fmla="*/ 275 h 361"/>
                  <a:gd name="T36" fmla="*/ 48 w 97"/>
                  <a:gd name="T37" fmla="*/ 305 h 361"/>
                  <a:gd name="T38" fmla="*/ 30 w 97"/>
                  <a:gd name="T39" fmla="*/ 336 h 361"/>
                  <a:gd name="T40" fmla="*/ 10 w 97"/>
                  <a:gd name="T41" fmla="*/ 360 h 36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7"/>
                  <a:gd name="T64" fmla="*/ 0 h 361"/>
                  <a:gd name="T65" fmla="*/ 97 w 97"/>
                  <a:gd name="T66" fmla="*/ 361 h 36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7" h="361">
                    <a:moveTo>
                      <a:pt x="0" y="0"/>
                    </a:moveTo>
                    <a:lnTo>
                      <a:pt x="11" y="7"/>
                    </a:lnTo>
                    <a:lnTo>
                      <a:pt x="24" y="7"/>
                    </a:lnTo>
                    <a:lnTo>
                      <a:pt x="47" y="19"/>
                    </a:lnTo>
                    <a:lnTo>
                      <a:pt x="58" y="25"/>
                    </a:lnTo>
                    <a:lnTo>
                      <a:pt x="65" y="31"/>
                    </a:lnTo>
                    <a:lnTo>
                      <a:pt x="72" y="37"/>
                    </a:lnTo>
                    <a:lnTo>
                      <a:pt x="73" y="37"/>
                    </a:lnTo>
                    <a:lnTo>
                      <a:pt x="81" y="61"/>
                    </a:lnTo>
                    <a:lnTo>
                      <a:pt x="89" y="86"/>
                    </a:lnTo>
                    <a:lnTo>
                      <a:pt x="93" y="104"/>
                    </a:lnTo>
                    <a:lnTo>
                      <a:pt x="96" y="110"/>
                    </a:lnTo>
                    <a:lnTo>
                      <a:pt x="93" y="141"/>
                    </a:lnTo>
                    <a:lnTo>
                      <a:pt x="89" y="177"/>
                    </a:lnTo>
                    <a:lnTo>
                      <a:pt x="81" y="208"/>
                    </a:lnTo>
                    <a:lnTo>
                      <a:pt x="73" y="244"/>
                    </a:lnTo>
                    <a:lnTo>
                      <a:pt x="62" y="275"/>
                    </a:lnTo>
                    <a:lnTo>
                      <a:pt x="48" y="305"/>
                    </a:lnTo>
                    <a:lnTo>
                      <a:pt x="30" y="336"/>
                    </a:lnTo>
                    <a:lnTo>
                      <a:pt x="10" y="360"/>
                    </a:lnTo>
                  </a:path>
                </a:pathLst>
              </a:custGeom>
              <a:noFill/>
              <a:ln w="12700" cap="rnd" cmpd="sng">
                <a:solidFill>
                  <a:srgbClr val="CC0099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0" name="AutoShape 225"/>
              <p:cNvSpPr>
                <a:spLocks noChangeArrowheads="1"/>
              </p:cNvSpPr>
              <p:nvPr/>
            </p:nvSpPr>
            <p:spPr bwMode="auto">
              <a:xfrm rot="12480000" flipH="1">
                <a:off x="889" y="3713"/>
                <a:ext cx="45" cy="94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12700">
                <a:solidFill>
                  <a:srgbClr val="CC0099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23565" name="Oval 226"/>
            <p:cNvSpPr>
              <a:spLocks noChangeArrowheads="1"/>
            </p:cNvSpPr>
            <p:nvPr/>
          </p:nvSpPr>
          <p:spPr bwMode="auto">
            <a:xfrm>
              <a:off x="857" y="3433"/>
              <a:ext cx="46" cy="4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C0099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23566" name="Group 227"/>
            <p:cNvGrpSpPr>
              <a:grpSpLocks/>
            </p:cNvGrpSpPr>
            <p:nvPr/>
          </p:nvGrpSpPr>
          <p:grpSpPr bwMode="auto">
            <a:xfrm>
              <a:off x="430" y="3327"/>
              <a:ext cx="293" cy="212"/>
              <a:chOff x="430" y="3327"/>
              <a:chExt cx="293" cy="212"/>
            </a:xfrm>
          </p:grpSpPr>
          <p:sp>
            <p:nvSpPr>
              <p:cNvPr id="23567" name="Rectangle 228"/>
              <p:cNvSpPr>
                <a:spLocks noChangeArrowheads="1"/>
              </p:cNvSpPr>
              <p:nvPr/>
            </p:nvSpPr>
            <p:spPr bwMode="auto">
              <a:xfrm>
                <a:off x="430" y="3327"/>
                <a:ext cx="29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3568" name="Line 229"/>
              <p:cNvSpPr>
                <a:spLocks noChangeShapeType="1"/>
              </p:cNvSpPr>
              <p:nvPr/>
            </p:nvSpPr>
            <p:spPr bwMode="auto">
              <a:xfrm>
                <a:off x="489" y="3344"/>
                <a:ext cx="1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sp>
        <p:nvSpPr>
          <p:cNvPr id="3" name="Rectangle 2"/>
          <p:cNvSpPr/>
          <p:nvPr/>
        </p:nvSpPr>
        <p:spPr>
          <a:xfrm>
            <a:off x="48193" y="1431940"/>
            <a:ext cx="8867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Le nombre d'états uniques qu'un compteur peut passer avant que la séquence de comptage ne se répète est le</a:t>
            </a:r>
            <a:r>
              <a:rPr lang="en-CA" sz="2000" dirty="0" smtClean="0"/>
              <a:t> </a:t>
            </a:r>
            <a:r>
              <a:rPr lang="en-CA" sz="2000" b="1" dirty="0" smtClean="0"/>
              <a:t>modulo</a:t>
            </a:r>
            <a:r>
              <a:rPr lang="en-CA" sz="2000" dirty="0" smtClean="0"/>
              <a:t> </a:t>
            </a:r>
            <a:r>
              <a:rPr lang="ro-RO" sz="2000" dirty="0" smtClean="0"/>
              <a:t>(</a:t>
            </a:r>
            <a:r>
              <a:rPr lang="en-US" sz="2000" dirty="0" err="1" smtClean="0"/>
              <a:t>ou</a:t>
            </a:r>
            <a:r>
              <a:rPr lang="ro-RO" sz="2000" dirty="0" smtClean="0"/>
              <a:t> </a:t>
            </a:r>
            <a:r>
              <a:rPr lang="ro-RO" sz="2000" dirty="0"/>
              <a:t>MOD) </a:t>
            </a:r>
            <a:r>
              <a:rPr lang="fr-CA" sz="2000" dirty="0" smtClean="0"/>
              <a:t>du compteur</a:t>
            </a:r>
            <a:r>
              <a:rPr lang="ro-RO" sz="2000" dirty="0" smtClean="0"/>
              <a:t>.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39750" y="663575"/>
            <a:ext cx="4170363" cy="4162425"/>
            <a:chOff x="392" y="209"/>
            <a:chExt cx="2627" cy="2622"/>
          </a:xfrm>
        </p:grpSpPr>
        <p:sp>
          <p:nvSpPr>
            <p:cNvPr id="24714" name="Rectangle 3"/>
            <p:cNvSpPr>
              <a:spLocks noChangeArrowheads="1"/>
            </p:cNvSpPr>
            <p:nvPr/>
          </p:nvSpPr>
          <p:spPr bwMode="auto">
            <a:xfrm>
              <a:off x="409" y="209"/>
              <a:ext cx="2542" cy="257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4715" name="Rectangle 4"/>
            <p:cNvSpPr>
              <a:spLocks noChangeArrowheads="1"/>
            </p:cNvSpPr>
            <p:nvPr/>
          </p:nvSpPr>
          <p:spPr bwMode="auto">
            <a:xfrm>
              <a:off x="392" y="224"/>
              <a:ext cx="2627" cy="2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  </a:t>
              </a:r>
              <a:r>
                <a:rPr lang="en-CA" altLang="en-US" sz="1200"/>
                <a:t>DECIMAL     </a:t>
              </a:r>
              <a:r>
                <a:rPr lang="en-CA" altLang="en-US" sz="1200" b="1"/>
                <a:t>Present STATE</a:t>
              </a:r>
              <a:r>
                <a:rPr lang="en-CA" altLang="en-US" sz="1200"/>
                <a:t> OF         The </a:t>
              </a:r>
              <a:r>
                <a:rPr lang="en-CA" altLang="en-US" sz="1200" b="1"/>
                <a:t>next state</a:t>
              </a:r>
              <a:r>
                <a:rPr lang="en-CA" altLang="en-US" sz="1200"/>
                <a:t> =</a:t>
              </a:r>
              <a:endParaRPr lang="en-CA" altLang="en-US" sz="1200" u="sng"/>
            </a:p>
            <a:p>
              <a:r>
                <a:rPr lang="en-CA" altLang="en-US" sz="1200"/>
                <a:t>    STATE          THE COUNTER          FLIP FLOP INPUTS</a:t>
              </a:r>
            </a:p>
            <a:p>
              <a:endParaRPr lang="en-CA" altLang="en-US" sz="1200"/>
            </a:p>
            <a:p>
              <a:r>
                <a:rPr lang="en-CA" altLang="en-US" sz="1400" b="1" i="1">
                  <a:latin typeface="Times New Roman" pitchFamily="18" charset="0"/>
                </a:rPr>
                <a:t>     </a:t>
              </a:r>
              <a:r>
                <a:rPr lang="en-CA" altLang="en-US" sz="1400" i="1">
                  <a:latin typeface="Times New Roman" pitchFamily="18" charset="0"/>
                </a:rPr>
                <a:t> </a:t>
              </a:r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Q</a:t>
              </a:r>
              <a:r>
                <a:rPr lang="en-CA" altLang="en-US" sz="1200" i="1"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           </a:t>
              </a:r>
              <a:r>
                <a:rPr lang="en-CA" altLang="en-US" sz="1200" b="1">
                  <a:latin typeface="Times New Roman" pitchFamily="18" charset="0"/>
                </a:rPr>
                <a:t>Q3    Q2    Q1    Q0          D3    D2    D1  D0</a:t>
              </a:r>
              <a:endParaRPr lang="en-CA" altLang="en-US" sz="1200">
                <a:latin typeface="Times New Roman" pitchFamily="18" charset="0"/>
              </a:endParaRPr>
            </a:p>
            <a:p>
              <a:r>
                <a:rPr lang="en-CA" altLang="en-US" sz="1200">
                  <a:latin typeface="Times New Roman" pitchFamily="18" charset="0"/>
                </a:rPr>
                <a:t> 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0</a:t>
              </a:r>
              <a:r>
                <a:rPr lang="en-CA" altLang="en-US" sz="1200">
                  <a:latin typeface="Times New Roman" pitchFamily="18" charset="0"/>
                </a:rPr>
                <a:t>                     0       0      0      0              0       0      0      1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                0       0      0      1              0       0      1      0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2</a:t>
              </a:r>
              <a:r>
                <a:rPr lang="en-CA" altLang="en-US" sz="1200">
                  <a:latin typeface="Times New Roman" pitchFamily="18" charset="0"/>
                </a:rPr>
                <a:t>                     0       0      1      0              0       0      1      1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</a:t>
              </a:r>
              <a:r>
                <a:rPr lang="en-CA" altLang="en-US" sz="1200" b="1">
                  <a:solidFill>
                    <a:srgbClr val="FF0066"/>
                  </a:solidFill>
                  <a:latin typeface="Times New Roman" pitchFamily="18" charset="0"/>
                </a:rPr>
                <a:t>3</a:t>
              </a:r>
              <a:r>
                <a:rPr lang="en-CA" altLang="en-US" sz="1200" b="1">
                  <a:latin typeface="Times New Roman" pitchFamily="18" charset="0"/>
                </a:rPr>
                <a:t>  </a:t>
              </a:r>
              <a:r>
                <a:rPr lang="en-CA" altLang="en-US" sz="1200">
                  <a:latin typeface="Times New Roman" pitchFamily="18" charset="0"/>
                </a:rPr>
                <a:t>                   0       0      1      1              0       1      0      0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4</a:t>
              </a:r>
              <a:r>
                <a:rPr lang="en-CA" altLang="en-US" sz="1200">
                  <a:latin typeface="Times New Roman" pitchFamily="18" charset="0"/>
                </a:rPr>
                <a:t>                     0       1      0      0              0       1      0      1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5 </a:t>
              </a:r>
              <a:r>
                <a:rPr lang="en-CA" altLang="en-US" sz="1200">
                  <a:latin typeface="Times New Roman" pitchFamily="18" charset="0"/>
                </a:rPr>
                <a:t>                    0       1      0      1              0       1      1      0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6</a:t>
              </a:r>
              <a:r>
                <a:rPr lang="en-CA" altLang="en-US" sz="1200">
                  <a:latin typeface="Times New Roman" pitchFamily="18" charset="0"/>
                </a:rPr>
                <a:t>                     0       1      1      0              0       1      1      1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7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                0       1      1      1              1       0      0      0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8</a:t>
              </a:r>
              <a:r>
                <a:rPr lang="en-CA" altLang="en-US" sz="1200" i="1"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                1       0      0      0              1       0      0      1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9</a:t>
              </a:r>
              <a:r>
                <a:rPr lang="en-CA" altLang="en-US" sz="1200">
                  <a:latin typeface="Times New Roman" pitchFamily="18" charset="0"/>
                </a:rPr>
                <a:t>                     1       0      0      1              1       0      1      0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</a:t>
              </a:r>
              <a:r>
                <a:rPr lang="en-CA" altLang="en-US" sz="1200" i="1">
                  <a:latin typeface="Times New Roman" pitchFamily="18" charset="0"/>
                </a:rPr>
                <a:t>  </a:t>
              </a:r>
              <a:r>
                <a:rPr lang="en-CA" altLang="en-US" sz="1200" b="1" i="1">
                  <a:latin typeface="Times New Roman" pitchFamily="18" charset="0"/>
                </a:rPr>
                <a:t>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10</a:t>
              </a:r>
              <a:r>
                <a:rPr lang="en-CA" altLang="en-US" sz="1200" b="1" i="1">
                  <a:latin typeface="Times New Roman" pitchFamily="18" charset="0"/>
                </a:rPr>
                <a:t> </a:t>
              </a:r>
              <a:r>
                <a:rPr lang="en-CA" altLang="en-US" sz="1200" i="1">
                  <a:latin typeface="Times New Roman" pitchFamily="18" charset="0"/>
                </a:rPr>
                <a:t>    </a:t>
              </a:r>
              <a:r>
                <a:rPr lang="en-CA" altLang="en-US" sz="1200">
                  <a:latin typeface="Times New Roman" pitchFamily="18" charset="0"/>
                </a:rPr>
                <a:t>                1       0      1      0              1       0      1      1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</a:t>
              </a:r>
              <a:r>
                <a:rPr lang="en-CA" altLang="en-US" sz="1200" b="1">
                  <a:latin typeface="Times New Roman" pitchFamily="18" charset="0"/>
                </a:rPr>
                <a:t>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11</a:t>
              </a:r>
              <a:r>
                <a:rPr lang="en-CA" altLang="en-US" sz="1200" i="1">
                  <a:latin typeface="Times New Roman" pitchFamily="18" charset="0"/>
                </a:rPr>
                <a:t>                     </a:t>
              </a:r>
              <a:r>
                <a:rPr lang="en-CA" altLang="en-US" sz="1200">
                  <a:latin typeface="Times New Roman" pitchFamily="18" charset="0"/>
                </a:rPr>
                <a:t>1       0      1      1              1       1      0      0 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</a:t>
              </a:r>
              <a:r>
                <a:rPr lang="en-CA" altLang="en-US" sz="1200" b="1">
                  <a:latin typeface="Times New Roman" pitchFamily="18" charset="0"/>
                </a:rPr>
                <a:t>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12 </a:t>
              </a:r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   </a:t>
              </a:r>
              <a:r>
                <a:rPr lang="en-CA" altLang="en-US" sz="1200">
                  <a:latin typeface="Times New Roman" pitchFamily="18" charset="0"/>
                </a:rPr>
                <a:t>                 1       1      0      0              1       1      0      1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</a:t>
              </a:r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13</a:t>
              </a:r>
              <a:r>
                <a:rPr lang="en-CA" altLang="en-US" sz="1200">
                  <a:latin typeface="Times New Roman" pitchFamily="18" charset="0"/>
                </a:rPr>
                <a:t>                     1       1      0      1              1       1      1      0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14</a:t>
              </a:r>
              <a:r>
                <a:rPr lang="en-CA" altLang="en-US" sz="1200" b="1"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                1       1      1      0              1       1      1      1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</a:t>
              </a:r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 </a:t>
              </a:r>
              <a:r>
                <a:rPr lang="en-CA" altLang="en-US" sz="1200" b="1" i="1">
                  <a:solidFill>
                    <a:srgbClr val="FF0066"/>
                  </a:solidFill>
                  <a:latin typeface="Times New Roman" pitchFamily="18" charset="0"/>
                </a:rPr>
                <a:t>15</a:t>
              </a:r>
              <a:r>
                <a:rPr lang="en-CA" altLang="en-US" sz="1200">
                  <a:latin typeface="Times New Roman" pitchFamily="18" charset="0"/>
                </a:rPr>
                <a:t>                     1       1      1      1              0       0      0      0</a:t>
              </a:r>
            </a:p>
            <a:p>
              <a:r>
                <a:rPr lang="en-CA" altLang="en-US" sz="1200">
                  <a:latin typeface="Times New Roman" pitchFamily="18" charset="0"/>
                </a:rPr>
                <a:t>     </a:t>
              </a:r>
            </a:p>
          </p:txBody>
        </p:sp>
        <p:sp>
          <p:nvSpPr>
            <p:cNvPr id="24716" name="Line 5"/>
            <p:cNvSpPr>
              <a:spLocks noChangeShapeType="1"/>
            </p:cNvSpPr>
            <p:nvPr/>
          </p:nvSpPr>
          <p:spPr bwMode="auto">
            <a:xfrm>
              <a:off x="401" y="744"/>
              <a:ext cx="2559" cy="0"/>
            </a:xfrm>
            <a:prstGeom prst="line">
              <a:avLst/>
            </a:prstGeom>
            <a:noFill/>
            <a:ln w="38100" cmpd="dbl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717" name="Line 6"/>
            <p:cNvSpPr>
              <a:spLocks noChangeShapeType="1"/>
            </p:cNvSpPr>
            <p:nvPr/>
          </p:nvSpPr>
          <p:spPr bwMode="auto">
            <a:xfrm>
              <a:off x="1968" y="209"/>
              <a:ext cx="0" cy="25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718" name="Line 7"/>
            <p:cNvSpPr>
              <a:spLocks noChangeShapeType="1"/>
            </p:cNvSpPr>
            <p:nvPr/>
          </p:nvSpPr>
          <p:spPr bwMode="auto">
            <a:xfrm>
              <a:off x="984" y="225"/>
              <a:ext cx="0" cy="25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719" name="Line 8"/>
            <p:cNvSpPr>
              <a:spLocks noChangeShapeType="1"/>
            </p:cNvSpPr>
            <p:nvPr/>
          </p:nvSpPr>
          <p:spPr bwMode="auto">
            <a:xfrm>
              <a:off x="993" y="536"/>
              <a:ext cx="19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4579" name="Freeform 10"/>
          <p:cNvSpPr>
            <a:spLocks/>
          </p:cNvSpPr>
          <p:nvPr/>
        </p:nvSpPr>
        <p:spPr bwMode="auto">
          <a:xfrm>
            <a:off x="5068888" y="1355725"/>
            <a:ext cx="4075112" cy="3455988"/>
          </a:xfrm>
          <a:custGeom>
            <a:avLst/>
            <a:gdLst>
              <a:gd name="T0" fmla="*/ 2147483647 w 2471"/>
              <a:gd name="T1" fmla="*/ 2147483647 h 2298"/>
              <a:gd name="T2" fmla="*/ 2147483647 w 2471"/>
              <a:gd name="T3" fmla="*/ 2147483647 h 2298"/>
              <a:gd name="T4" fmla="*/ 2147483647 w 2471"/>
              <a:gd name="T5" fmla="*/ 2147483647 h 2298"/>
              <a:gd name="T6" fmla="*/ 2147483647 w 2471"/>
              <a:gd name="T7" fmla="*/ 2147483647 h 2298"/>
              <a:gd name="T8" fmla="*/ 2147483647 w 2471"/>
              <a:gd name="T9" fmla="*/ 2147483647 h 2298"/>
              <a:gd name="T10" fmla="*/ 2147483647 w 2471"/>
              <a:gd name="T11" fmla="*/ 2147483647 h 2298"/>
              <a:gd name="T12" fmla="*/ 0 w 2471"/>
              <a:gd name="T13" fmla="*/ 2147483647 h 2298"/>
              <a:gd name="T14" fmla="*/ 0 w 2471"/>
              <a:gd name="T15" fmla="*/ 2147483647 h 2298"/>
              <a:gd name="T16" fmla="*/ 0 w 2471"/>
              <a:gd name="T17" fmla="*/ 2147483647 h 2298"/>
              <a:gd name="T18" fmla="*/ 2147483647 w 2471"/>
              <a:gd name="T19" fmla="*/ 2147483647 h 2298"/>
              <a:gd name="T20" fmla="*/ 2147483647 w 2471"/>
              <a:gd name="T21" fmla="*/ 2147483647 h 2298"/>
              <a:gd name="T22" fmla="*/ 2147483647 w 2471"/>
              <a:gd name="T23" fmla="*/ 2147483647 h 2298"/>
              <a:gd name="T24" fmla="*/ 2147483647 w 2471"/>
              <a:gd name="T25" fmla="*/ 2147483647 h 2298"/>
              <a:gd name="T26" fmla="*/ 2147483647 w 2471"/>
              <a:gd name="T27" fmla="*/ 2147483647 h 2298"/>
              <a:gd name="T28" fmla="*/ 2147483647 w 2471"/>
              <a:gd name="T29" fmla="*/ 2147483647 h 2298"/>
              <a:gd name="T30" fmla="*/ 2147483647 w 2471"/>
              <a:gd name="T31" fmla="*/ 2147483647 h 2298"/>
              <a:gd name="T32" fmla="*/ 2147483647 w 2471"/>
              <a:gd name="T33" fmla="*/ 2147483647 h 2298"/>
              <a:gd name="T34" fmla="*/ 2147483647 w 2471"/>
              <a:gd name="T35" fmla="*/ 2147483647 h 2298"/>
              <a:gd name="T36" fmla="*/ 2147483647 w 2471"/>
              <a:gd name="T37" fmla="*/ 2147483647 h 2298"/>
              <a:gd name="T38" fmla="*/ 2147483647 w 2471"/>
              <a:gd name="T39" fmla="*/ 2147483647 h 2298"/>
              <a:gd name="T40" fmla="*/ 2147483647 w 2471"/>
              <a:gd name="T41" fmla="*/ 2147483647 h 2298"/>
              <a:gd name="T42" fmla="*/ 2147483647 w 2471"/>
              <a:gd name="T43" fmla="*/ 2147483647 h 2298"/>
              <a:gd name="T44" fmla="*/ 2147483647 w 2471"/>
              <a:gd name="T45" fmla="*/ 2147483647 h 2298"/>
              <a:gd name="T46" fmla="*/ 2147483647 w 2471"/>
              <a:gd name="T47" fmla="*/ 2147483647 h 2298"/>
              <a:gd name="T48" fmla="*/ 2147483647 w 2471"/>
              <a:gd name="T49" fmla="*/ 2147483647 h 2298"/>
              <a:gd name="T50" fmla="*/ 2147483647 w 2471"/>
              <a:gd name="T51" fmla="*/ 2147483647 h 2298"/>
              <a:gd name="T52" fmla="*/ 2147483647 w 2471"/>
              <a:gd name="T53" fmla="*/ 2147483647 h 2298"/>
              <a:gd name="T54" fmla="*/ 2147483647 w 2471"/>
              <a:gd name="T55" fmla="*/ 2147483647 h 2298"/>
              <a:gd name="T56" fmla="*/ 2147483647 w 2471"/>
              <a:gd name="T57" fmla="*/ 2147483647 h 2298"/>
              <a:gd name="T58" fmla="*/ 2147483647 w 2471"/>
              <a:gd name="T59" fmla="*/ 2147483647 h 2298"/>
              <a:gd name="T60" fmla="*/ 2147483647 w 2471"/>
              <a:gd name="T61" fmla="*/ 2147483647 h 2298"/>
              <a:gd name="T62" fmla="*/ 2147483647 w 2471"/>
              <a:gd name="T63" fmla="*/ 2147483647 h 2298"/>
              <a:gd name="T64" fmla="*/ 2147483647 w 2471"/>
              <a:gd name="T65" fmla="*/ 2147483647 h 2298"/>
              <a:gd name="T66" fmla="*/ 2147483647 w 2471"/>
              <a:gd name="T67" fmla="*/ 2147483647 h 2298"/>
              <a:gd name="T68" fmla="*/ 2147483647 w 2471"/>
              <a:gd name="T69" fmla="*/ 2147483647 h 2298"/>
              <a:gd name="T70" fmla="*/ 2147483647 w 2471"/>
              <a:gd name="T71" fmla="*/ 2147483647 h 2298"/>
              <a:gd name="T72" fmla="*/ 2147483647 w 2471"/>
              <a:gd name="T73" fmla="*/ 2147483647 h 2298"/>
              <a:gd name="T74" fmla="*/ 2147483647 w 2471"/>
              <a:gd name="T75" fmla="*/ 2147483647 h 2298"/>
              <a:gd name="T76" fmla="*/ 2147483647 w 2471"/>
              <a:gd name="T77" fmla="*/ 2147483647 h 2298"/>
              <a:gd name="T78" fmla="*/ 2147483647 w 2471"/>
              <a:gd name="T79" fmla="*/ 2147483647 h 2298"/>
              <a:gd name="T80" fmla="*/ 2147483647 w 2471"/>
              <a:gd name="T81" fmla="*/ 2147483647 h 2298"/>
              <a:gd name="T82" fmla="*/ 2147483647 w 2471"/>
              <a:gd name="T83" fmla="*/ 2147483647 h 2298"/>
              <a:gd name="T84" fmla="*/ 2147483647 w 2471"/>
              <a:gd name="T85" fmla="*/ 2147483647 h 2298"/>
              <a:gd name="T86" fmla="*/ 2147483647 w 2471"/>
              <a:gd name="T87" fmla="*/ 2147483647 h 2298"/>
              <a:gd name="T88" fmla="*/ 2147483647 w 2471"/>
              <a:gd name="T89" fmla="*/ 2147483647 h 2298"/>
              <a:gd name="T90" fmla="*/ 2147483647 w 2471"/>
              <a:gd name="T91" fmla="*/ 2147483647 h 2298"/>
              <a:gd name="T92" fmla="*/ 2147483647 w 2471"/>
              <a:gd name="T93" fmla="*/ 2147483647 h 2298"/>
              <a:gd name="T94" fmla="*/ 2147483647 w 2471"/>
              <a:gd name="T95" fmla="*/ 2147483647 h 2298"/>
              <a:gd name="T96" fmla="*/ 2147483647 w 2471"/>
              <a:gd name="T97" fmla="*/ 0 h 2298"/>
              <a:gd name="T98" fmla="*/ 2147483647 w 2471"/>
              <a:gd name="T99" fmla="*/ 2147483647 h 2298"/>
              <a:gd name="T100" fmla="*/ 2147483647 w 2471"/>
              <a:gd name="T101" fmla="*/ 2147483647 h 2298"/>
              <a:gd name="T102" fmla="*/ 2147483647 w 2471"/>
              <a:gd name="T103" fmla="*/ 2147483647 h 2298"/>
              <a:gd name="T104" fmla="*/ 2147483647 w 2471"/>
              <a:gd name="T105" fmla="*/ 2147483647 h 2298"/>
              <a:gd name="T106" fmla="*/ 2147483647 w 2471"/>
              <a:gd name="T107" fmla="*/ 2147483647 h 2298"/>
              <a:gd name="T108" fmla="*/ 2147483647 w 2471"/>
              <a:gd name="T109" fmla="*/ 2147483647 h 2298"/>
              <a:gd name="T110" fmla="*/ 2147483647 w 2471"/>
              <a:gd name="T111" fmla="*/ 2147483647 h 22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471"/>
              <a:gd name="T169" fmla="*/ 0 h 2298"/>
              <a:gd name="T170" fmla="*/ 2471 w 2471"/>
              <a:gd name="T171" fmla="*/ 2298 h 22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471" h="2298">
                <a:moveTo>
                  <a:pt x="749" y="31"/>
                </a:moveTo>
                <a:lnTo>
                  <a:pt x="667" y="13"/>
                </a:lnTo>
                <a:lnTo>
                  <a:pt x="586" y="4"/>
                </a:lnTo>
                <a:lnTo>
                  <a:pt x="505" y="0"/>
                </a:lnTo>
                <a:lnTo>
                  <a:pt x="424" y="0"/>
                </a:lnTo>
                <a:lnTo>
                  <a:pt x="343" y="4"/>
                </a:lnTo>
                <a:lnTo>
                  <a:pt x="262" y="18"/>
                </a:lnTo>
                <a:lnTo>
                  <a:pt x="100" y="48"/>
                </a:lnTo>
                <a:lnTo>
                  <a:pt x="91" y="57"/>
                </a:lnTo>
                <a:lnTo>
                  <a:pt x="82" y="62"/>
                </a:lnTo>
                <a:lnTo>
                  <a:pt x="82" y="66"/>
                </a:lnTo>
                <a:lnTo>
                  <a:pt x="73" y="75"/>
                </a:lnTo>
                <a:lnTo>
                  <a:pt x="64" y="88"/>
                </a:lnTo>
                <a:lnTo>
                  <a:pt x="46" y="101"/>
                </a:lnTo>
                <a:lnTo>
                  <a:pt x="28" y="119"/>
                </a:lnTo>
                <a:lnTo>
                  <a:pt x="19" y="132"/>
                </a:lnTo>
                <a:lnTo>
                  <a:pt x="10" y="137"/>
                </a:lnTo>
                <a:lnTo>
                  <a:pt x="10" y="181"/>
                </a:lnTo>
                <a:lnTo>
                  <a:pt x="0" y="216"/>
                </a:lnTo>
                <a:lnTo>
                  <a:pt x="0" y="247"/>
                </a:lnTo>
                <a:lnTo>
                  <a:pt x="0" y="274"/>
                </a:lnTo>
                <a:lnTo>
                  <a:pt x="0" y="318"/>
                </a:lnTo>
                <a:lnTo>
                  <a:pt x="0" y="358"/>
                </a:lnTo>
                <a:lnTo>
                  <a:pt x="0" y="384"/>
                </a:lnTo>
                <a:lnTo>
                  <a:pt x="0" y="415"/>
                </a:lnTo>
                <a:lnTo>
                  <a:pt x="0" y="450"/>
                </a:lnTo>
                <a:lnTo>
                  <a:pt x="0" y="495"/>
                </a:lnTo>
                <a:lnTo>
                  <a:pt x="0" y="552"/>
                </a:lnTo>
                <a:lnTo>
                  <a:pt x="10" y="614"/>
                </a:lnTo>
                <a:lnTo>
                  <a:pt x="10" y="693"/>
                </a:lnTo>
                <a:lnTo>
                  <a:pt x="10" y="786"/>
                </a:lnTo>
                <a:lnTo>
                  <a:pt x="19" y="804"/>
                </a:lnTo>
                <a:lnTo>
                  <a:pt x="28" y="835"/>
                </a:lnTo>
                <a:lnTo>
                  <a:pt x="46" y="861"/>
                </a:lnTo>
                <a:lnTo>
                  <a:pt x="64" y="879"/>
                </a:lnTo>
                <a:lnTo>
                  <a:pt x="82" y="892"/>
                </a:lnTo>
                <a:lnTo>
                  <a:pt x="118" y="905"/>
                </a:lnTo>
                <a:lnTo>
                  <a:pt x="154" y="914"/>
                </a:lnTo>
                <a:lnTo>
                  <a:pt x="181" y="919"/>
                </a:lnTo>
                <a:lnTo>
                  <a:pt x="424" y="914"/>
                </a:lnTo>
                <a:lnTo>
                  <a:pt x="667" y="914"/>
                </a:lnTo>
                <a:lnTo>
                  <a:pt x="902" y="923"/>
                </a:lnTo>
                <a:lnTo>
                  <a:pt x="1028" y="932"/>
                </a:lnTo>
                <a:lnTo>
                  <a:pt x="1145" y="945"/>
                </a:lnTo>
                <a:lnTo>
                  <a:pt x="1172" y="958"/>
                </a:lnTo>
                <a:lnTo>
                  <a:pt x="1190" y="967"/>
                </a:lnTo>
                <a:lnTo>
                  <a:pt x="1199" y="972"/>
                </a:lnTo>
                <a:lnTo>
                  <a:pt x="1208" y="981"/>
                </a:lnTo>
                <a:lnTo>
                  <a:pt x="1217" y="998"/>
                </a:lnTo>
                <a:lnTo>
                  <a:pt x="1226" y="1016"/>
                </a:lnTo>
                <a:lnTo>
                  <a:pt x="1235" y="1029"/>
                </a:lnTo>
                <a:lnTo>
                  <a:pt x="1244" y="1038"/>
                </a:lnTo>
                <a:lnTo>
                  <a:pt x="1253" y="1056"/>
                </a:lnTo>
                <a:lnTo>
                  <a:pt x="1262" y="1060"/>
                </a:lnTo>
                <a:lnTo>
                  <a:pt x="1262" y="1064"/>
                </a:lnTo>
                <a:lnTo>
                  <a:pt x="1271" y="1113"/>
                </a:lnTo>
                <a:lnTo>
                  <a:pt x="1271" y="1148"/>
                </a:lnTo>
                <a:lnTo>
                  <a:pt x="1280" y="1175"/>
                </a:lnTo>
                <a:lnTo>
                  <a:pt x="1280" y="1197"/>
                </a:lnTo>
                <a:lnTo>
                  <a:pt x="1280" y="1228"/>
                </a:lnTo>
                <a:lnTo>
                  <a:pt x="1280" y="1246"/>
                </a:lnTo>
                <a:lnTo>
                  <a:pt x="1280" y="1263"/>
                </a:lnTo>
                <a:lnTo>
                  <a:pt x="1280" y="1290"/>
                </a:lnTo>
                <a:lnTo>
                  <a:pt x="1280" y="1325"/>
                </a:lnTo>
                <a:lnTo>
                  <a:pt x="1280" y="1369"/>
                </a:lnTo>
                <a:lnTo>
                  <a:pt x="1280" y="1427"/>
                </a:lnTo>
                <a:lnTo>
                  <a:pt x="1280" y="1462"/>
                </a:lnTo>
                <a:lnTo>
                  <a:pt x="1280" y="1502"/>
                </a:lnTo>
                <a:lnTo>
                  <a:pt x="1280" y="1546"/>
                </a:lnTo>
                <a:lnTo>
                  <a:pt x="1280" y="1595"/>
                </a:lnTo>
                <a:lnTo>
                  <a:pt x="1280" y="1648"/>
                </a:lnTo>
                <a:lnTo>
                  <a:pt x="1280" y="1709"/>
                </a:lnTo>
                <a:lnTo>
                  <a:pt x="1280" y="1776"/>
                </a:lnTo>
                <a:lnTo>
                  <a:pt x="1280" y="1846"/>
                </a:lnTo>
                <a:lnTo>
                  <a:pt x="1298" y="1944"/>
                </a:lnTo>
                <a:lnTo>
                  <a:pt x="1307" y="1988"/>
                </a:lnTo>
                <a:lnTo>
                  <a:pt x="1334" y="2032"/>
                </a:lnTo>
                <a:lnTo>
                  <a:pt x="1334" y="2072"/>
                </a:lnTo>
                <a:lnTo>
                  <a:pt x="1334" y="2120"/>
                </a:lnTo>
                <a:lnTo>
                  <a:pt x="1343" y="2160"/>
                </a:lnTo>
                <a:lnTo>
                  <a:pt x="1352" y="2178"/>
                </a:lnTo>
                <a:lnTo>
                  <a:pt x="1370" y="2191"/>
                </a:lnTo>
                <a:lnTo>
                  <a:pt x="1379" y="2209"/>
                </a:lnTo>
                <a:lnTo>
                  <a:pt x="1388" y="2217"/>
                </a:lnTo>
                <a:lnTo>
                  <a:pt x="1388" y="2222"/>
                </a:lnTo>
                <a:lnTo>
                  <a:pt x="1397" y="2222"/>
                </a:lnTo>
                <a:lnTo>
                  <a:pt x="1406" y="2217"/>
                </a:lnTo>
                <a:lnTo>
                  <a:pt x="1425" y="2217"/>
                </a:lnTo>
                <a:lnTo>
                  <a:pt x="1461" y="2217"/>
                </a:lnTo>
                <a:lnTo>
                  <a:pt x="1497" y="2222"/>
                </a:lnTo>
                <a:lnTo>
                  <a:pt x="1506" y="2231"/>
                </a:lnTo>
                <a:lnTo>
                  <a:pt x="1515" y="2240"/>
                </a:lnTo>
                <a:lnTo>
                  <a:pt x="1614" y="2270"/>
                </a:lnTo>
                <a:lnTo>
                  <a:pt x="1704" y="2297"/>
                </a:lnTo>
                <a:lnTo>
                  <a:pt x="1884" y="2293"/>
                </a:lnTo>
                <a:lnTo>
                  <a:pt x="2055" y="2288"/>
                </a:lnTo>
                <a:lnTo>
                  <a:pt x="2082" y="2284"/>
                </a:lnTo>
                <a:lnTo>
                  <a:pt x="2119" y="2270"/>
                </a:lnTo>
                <a:lnTo>
                  <a:pt x="2155" y="2257"/>
                </a:lnTo>
                <a:lnTo>
                  <a:pt x="2182" y="2248"/>
                </a:lnTo>
                <a:lnTo>
                  <a:pt x="2227" y="2240"/>
                </a:lnTo>
                <a:lnTo>
                  <a:pt x="2281" y="2235"/>
                </a:lnTo>
                <a:lnTo>
                  <a:pt x="2335" y="2226"/>
                </a:lnTo>
                <a:lnTo>
                  <a:pt x="2389" y="2217"/>
                </a:lnTo>
                <a:lnTo>
                  <a:pt x="2407" y="2195"/>
                </a:lnTo>
                <a:lnTo>
                  <a:pt x="2425" y="2169"/>
                </a:lnTo>
                <a:lnTo>
                  <a:pt x="2434" y="2156"/>
                </a:lnTo>
                <a:lnTo>
                  <a:pt x="2434" y="2138"/>
                </a:lnTo>
                <a:lnTo>
                  <a:pt x="2443" y="2125"/>
                </a:lnTo>
                <a:lnTo>
                  <a:pt x="2443" y="2120"/>
                </a:lnTo>
                <a:lnTo>
                  <a:pt x="2443" y="1983"/>
                </a:lnTo>
                <a:lnTo>
                  <a:pt x="2434" y="1851"/>
                </a:lnTo>
                <a:lnTo>
                  <a:pt x="2443" y="1718"/>
                </a:lnTo>
                <a:lnTo>
                  <a:pt x="2470" y="1590"/>
                </a:lnTo>
                <a:lnTo>
                  <a:pt x="2461" y="1453"/>
                </a:lnTo>
                <a:lnTo>
                  <a:pt x="2443" y="1312"/>
                </a:lnTo>
                <a:lnTo>
                  <a:pt x="2443" y="1193"/>
                </a:lnTo>
                <a:lnTo>
                  <a:pt x="2434" y="1140"/>
                </a:lnTo>
                <a:lnTo>
                  <a:pt x="2407" y="1087"/>
                </a:lnTo>
                <a:lnTo>
                  <a:pt x="2398" y="1020"/>
                </a:lnTo>
                <a:lnTo>
                  <a:pt x="2398" y="958"/>
                </a:lnTo>
                <a:lnTo>
                  <a:pt x="2389" y="897"/>
                </a:lnTo>
                <a:lnTo>
                  <a:pt x="2371" y="830"/>
                </a:lnTo>
                <a:lnTo>
                  <a:pt x="2389" y="583"/>
                </a:lnTo>
                <a:lnTo>
                  <a:pt x="2407" y="336"/>
                </a:lnTo>
                <a:lnTo>
                  <a:pt x="2407" y="260"/>
                </a:lnTo>
                <a:lnTo>
                  <a:pt x="2398" y="185"/>
                </a:lnTo>
                <a:lnTo>
                  <a:pt x="2380" y="150"/>
                </a:lnTo>
                <a:lnTo>
                  <a:pt x="2362" y="124"/>
                </a:lnTo>
                <a:lnTo>
                  <a:pt x="2335" y="97"/>
                </a:lnTo>
                <a:lnTo>
                  <a:pt x="2299" y="79"/>
                </a:lnTo>
                <a:lnTo>
                  <a:pt x="2272" y="57"/>
                </a:lnTo>
                <a:lnTo>
                  <a:pt x="2236" y="40"/>
                </a:lnTo>
                <a:lnTo>
                  <a:pt x="2191" y="31"/>
                </a:lnTo>
                <a:lnTo>
                  <a:pt x="2146" y="31"/>
                </a:lnTo>
                <a:lnTo>
                  <a:pt x="2091" y="26"/>
                </a:lnTo>
                <a:lnTo>
                  <a:pt x="2055" y="31"/>
                </a:lnTo>
                <a:lnTo>
                  <a:pt x="2019" y="31"/>
                </a:lnTo>
                <a:lnTo>
                  <a:pt x="2001" y="31"/>
                </a:lnTo>
                <a:lnTo>
                  <a:pt x="1974" y="22"/>
                </a:lnTo>
                <a:lnTo>
                  <a:pt x="1965" y="22"/>
                </a:lnTo>
                <a:lnTo>
                  <a:pt x="1938" y="18"/>
                </a:lnTo>
                <a:lnTo>
                  <a:pt x="1920" y="13"/>
                </a:lnTo>
                <a:lnTo>
                  <a:pt x="1893" y="9"/>
                </a:lnTo>
                <a:lnTo>
                  <a:pt x="1875" y="4"/>
                </a:lnTo>
                <a:lnTo>
                  <a:pt x="1866" y="0"/>
                </a:lnTo>
                <a:lnTo>
                  <a:pt x="1857" y="0"/>
                </a:lnTo>
                <a:lnTo>
                  <a:pt x="1731" y="4"/>
                </a:lnTo>
                <a:lnTo>
                  <a:pt x="1614" y="9"/>
                </a:lnTo>
                <a:lnTo>
                  <a:pt x="1497" y="18"/>
                </a:lnTo>
                <a:lnTo>
                  <a:pt x="1379" y="31"/>
                </a:lnTo>
                <a:lnTo>
                  <a:pt x="1361" y="40"/>
                </a:lnTo>
                <a:lnTo>
                  <a:pt x="1334" y="48"/>
                </a:lnTo>
                <a:lnTo>
                  <a:pt x="1316" y="53"/>
                </a:lnTo>
                <a:lnTo>
                  <a:pt x="1307" y="57"/>
                </a:lnTo>
                <a:lnTo>
                  <a:pt x="1262" y="44"/>
                </a:lnTo>
                <a:lnTo>
                  <a:pt x="1217" y="35"/>
                </a:lnTo>
                <a:lnTo>
                  <a:pt x="1118" y="26"/>
                </a:lnTo>
                <a:lnTo>
                  <a:pt x="1019" y="22"/>
                </a:lnTo>
                <a:lnTo>
                  <a:pt x="929" y="22"/>
                </a:lnTo>
                <a:lnTo>
                  <a:pt x="902" y="9"/>
                </a:lnTo>
                <a:lnTo>
                  <a:pt x="866" y="4"/>
                </a:lnTo>
                <a:lnTo>
                  <a:pt x="839" y="4"/>
                </a:lnTo>
                <a:lnTo>
                  <a:pt x="803" y="9"/>
                </a:lnTo>
                <a:lnTo>
                  <a:pt x="776" y="18"/>
                </a:lnTo>
                <a:lnTo>
                  <a:pt x="767" y="22"/>
                </a:lnTo>
                <a:lnTo>
                  <a:pt x="758" y="22"/>
                </a:lnTo>
                <a:lnTo>
                  <a:pt x="749" y="31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4580" name="Rectangle 11"/>
          <p:cNvSpPr>
            <a:spLocks noChangeArrowheads="1"/>
          </p:cNvSpPr>
          <p:nvPr/>
        </p:nvSpPr>
        <p:spPr bwMode="auto">
          <a:xfrm>
            <a:off x="5222875" y="1379538"/>
            <a:ext cx="3898900" cy="328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 dirty="0">
                <a:latin typeface="Times New Roman" pitchFamily="18" charset="0"/>
              </a:rPr>
              <a:t>Using D flip-flops</a:t>
            </a:r>
            <a:r>
              <a:rPr lang="en-CA" altLang="en-US" sz="1400" dirty="0">
                <a:latin typeface="Times New Roman" pitchFamily="18" charset="0"/>
              </a:rPr>
              <a:t> has the distinct advantage </a:t>
            </a:r>
          </a:p>
          <a:p>
            <a:r>
              <a:rPr lang="en-CA" altLang="en-US" sz="1400" dirty="0">
                <a:latin typeface="Times New Roman" pitchFamily="18" charset="0"/>
              </a:rPr>
              <a:t>of a straightforward definition of the </a:t>
            </a:r>
            <a:r>
              <a:rPr lang="en-CA" altLang="en-US" sz="1400" b="1" dirty="0">
                <a:latin typeface="Times New Roman" pitchFamily="18" charset="0"/>
              </a:rPr>
              <a:t>flip-flop </a:t>
            </a:r>
          </a:p>
          <a:p>
            <a:r>
              <a:rPr lang="en-CA" altLang="en-US" sz="1400" b="1" dirty="0">
                <a:latin typeface="Times New Roman" pitchFamily="18" charset="0"/>
              </a:rPr>
              <a:t>inputs: the current state of these inputs is </a:t>
            </a:r>
          </a:p>
          <a:p>
            <a:r>
              <a:rPr lang="en-CA" altLang="en-US" sz="1400" b="1" dirty="0">
                <a:latin typeface="Times New Roman" pitchFamily="18" charset="0"/>
              </a:rPr>
              <a:t>the next state of the counter</a:t>
            </a:r>
            <a:r>
              <a:rPr lang="en-CA" altLang="en-US" sz="1400" dirty="0">
                <a:latin typeface="Times New Roman" pitchFamily="18" charset="0"/>
              </a:rPr>
              <a:t>                  . The logic </a:t>
            </a:r>
          </a:p>
          <a:p>
            <a:r>
              <a:rPr lang="en-CA" altLang="en-US" sz="1400" dirty="0">
                <a:latin typeface="Times New Roman" pitchFamily="18" charset="0"/>
              </a:rPr>
              <a:t>equations for all four flip-flop inputs </a:t>
            </a:r>
            <a:r>
              <a:rPr lang="en-CA" altLang="en-US" sz="1400" b="1" dirty="0" err="1">
                <a:latin typeface="Times New Roman" pitchFamily="18" charset="0"/>
              </a:rPr>
              <a:t>D3</a:t>
            </a:r>
            <a:r>
              <a:rPr lang="en-CA" altLang="en-US" sz="1400" b="1" dirty="0">
                <a:latin typeface="Times New Roman" pitchFamily="18" charset="0"/>
              </a:rPr>
              <a:t>, </a:t>
            </a:r>
            <a:r>
              <a:rPr lang="en-CA" altLang="en-US" sz="1400" b="1" dirty="0" err="1">
                <a:latin typeface="Times New Roman" pitchFamily="18" charset="0"/>
              </a:rPr>
              <a:t>D2</a:t>
            </a:r>
            <a:r>
              <a:rPr lang="en-CA" altLang="en-US" sz="1400" b="1" dirty="0">
                <a:latin typeface="Times New Roman" pitchFamily="18" charset="0"/>
              </a:rPr>
              <a:t>, </a:t>
            </a:r>
          </a:p>
          <a:p>
            <a:r>
              <a:rPr lang="en-CA" altLang="en-US" sz="1400" b="1" dirty="0">
                <a:latin typeface="Times New Roman" pitchFamily="18" charset="0"/>
              </a:rPr>
              <a:t>                                              </a:t>
            </a:r>
            <a:r>
              <a:rPr lang="en-CA" altLang="en-US" sz="1400" b="1" dirty="0" err="1">
                <a:latin typeface="Times New Roman" pitchFamily="18" charset="0"/>
              </a:rPr>
              <a:t>D1</a:t>
            </a:r>
            <a:r>
              <a:rPr lang="en-CA" altLang="en-US" sz="1400" dirty="0">
                <a:latin typeface="Times New Roman" pitchFamily="18" charset="0"/>
              </a:rPr>
              <a:t>, and</a:t>
            </a:r>
            <a:r>
              <a:rPr lang="en-CA" altLang="en-US" sz="1400" b="1" dirty="0">
                <a:latin typeface="Times New Roman" pitchFamily="18" charset="0"/>
              </a:rPr>
              <a:t> </a:t>
            </a:r>
            <a:r>
              <a:rPr lang="en-CA" altLang="en-US" sz="1400" b="1" dirty="0" err="1">
                <a:latin typeface="Times New Roman" pitchFamily="18" charset="0"/>
              </a:rPr>
              <a:t>D0</a:t>
            </a:r>
            <a:r>
              <a:rPr lang="en-CA" altLang="en-US" sz="1400" dirty="0">
                <a:latin typeface="Times New Roman" pitchFamily="18" charset="0"/>
              </a:rPr>
              <a:t> are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derived from this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truth table as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functions of the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current states of the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counter’s flip-flops: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</a:t>
            </a:r>
            <a:r>
              <a:rPr lang="en-CA" altLang="en-US" sz="1400" b="1" dirty="0" err="1">
                <a:latin typeface="Times New Roman" pitchFamily="18" charset="0"/>
              </a:rPr>
              <a:t>Q3</a:t>
            </a:r>
            <a:r>
              <a:rPr lang="en-CA" altLang="en-US" sz="1400" b="1" dirty="0">
                <a:latin typeface="Times New Roman" pitchFamily="18" charset="0"/>
              </a:rPr>
              <a:t>, </a:t>
            </a:r>
            <a:r>
              <a:rPr lang="en-CA" altLang="en-US" sz="1400" b="1" dirty="0" err="1">
                <a:latin typeface="Times New Roman" pitchFamily="18" charset="0"/>
              </a:rPr>
              <a:t>Q2</a:t>
            </a:r>
            <a:r>
              <a:rPr lang="en-CA" altLang="en-US" sz="1400" b="1" dirty="0">
                <a:latin typeface="Times New Roman" pitchFamily="18" charset="0"/>
              </a:rPr>
              <a:t>, </a:t>
            </a:r>
            <a:r>
              <a:rPr lang="en-CA" altLang="en-US" sz="1400" b="1" dirty="0" err="1">
                <a:latin typeface="Times New Roman" pitchFamily="18" charset="0"/>
              </a:rPr>
              <a:t>Q1</a:t>
            </a:r>
            <a:r>
              <a:rPr lang="en-CA" altLang="en-US" sz="1400" dirty="0">
                <a:latin typeface="Times New Roman" pitchFamily="18" charset="0"/>
              </a:rPr>
              <a:t>, and</a:t>
            </a:r>
            <a:r>
              <a:rPr lang="en-CA" altLang="en-US" sz="1400" b="1" dirty="0">
                <a:latin typeface="Times New Roman" pitchFamily="18" charset="0"/>
              </a:rPr>
              <a:t> </a:t>
            </a:r>
            <a:r>
              <a:rPr lang="en-CA" altLang="en-US" sz="1400" b="1" dirty="0" err="1">
                <a:latin typeface="Times New Roman" pitchFamily="18" charset="0"/>
              </a:rPr>
              <a:t>Q0</a:t>
            </a:r>
            <a:r>
              <a:rPr lang="en-CA" altLang="en-US" sz="1400" dirty="0">
                <a:latin typeface="Times New Roman" pitchFamily="18" charset="0"/>
              </a:rPr>
              <a:t>. 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</a:t>
            </a:r>
            <a:r>
              <a:rPr lang="en-CA" altLang="en-US" sz="1400" dirty="0" err="1">
                <a:latin typeface="Times New Roman" pitchFamily="18" charset="0"/>
              </a:rPr>
              <a:t>Karnaugh</a:t>
            </a:r>
            <a:r>
              <a:rPr lang="en-CA" altLang="en-US" sz="1400" dirty="0">
                <a:latin typeface="Times New Roman" pitchFamily="18" charset="0"/>
              </a:rPr>
              <a:t> maps can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be  used to simplify </a:t>
            </a:r>
          </a:p>
          <a:p>
            <a:r>
              <a:rPr lang="en-CA" altLang="en-US" sz="1400" dirty="0">
                <a:latin typeface="Times New Roman" pitchFamily="18" charset="0"/>
              </a:rPr>
              <a:t>                                              these equations. 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689225" y="4881563"/>
            <a:ext cx="1911350" cy="1787525"/>
            <a:chOff x="1580" y="2962"/>
            <a:chExt cx="1204" cy="1126"/>
          </a:xfrm>
        </p:grpSpPr>
        <p:grpSp>
          <p:nvGrpSpPr>
            <p:cNvPr id="24688" name="Group 13"/>
            <p:cNvGrpSpPr>
              <a:grpSpLocks/>
            </p:cNvGrpSpPr>
            <p:nvPr/>
          </p:nvGrpSpPr>
          <p:grpSpPr bwMode="auto">
            <a:xfrm>
              <a:off x="1580" y="2991"/>
              <a:ext cx="1204" cy="1097"/>
              <a:chOff x="1580" y="2991"/>
              <a:chExt cx="1204" cy="1097"/>
            </a:xfrm>
          </p:grpSpPr>
          <p:sp>
            <p:nvSpPr>
              <p:cNvPr id="24692" name="Rectangle 14"/>
              <p:cNvSpPr>
                <a:spLocks noChangeArrowheads="1"/>
              </p:cNvSpPr>
              <p:nvPr/>
            </p:nvSpPr>
            <p:spPr bwMode="auto">
              <a:xfrm>
                <a:off x="2069" y="3337"/>
                <a:ext cx="702" cy="75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4693" name="Line 15"/>
              <p:cNvSpPr>
                <a:spLocks noChangeShapeType="1"/>
              </p:cNvSpPr>
              <p:nvPr/>
            </p:nvSpPr>
            <p:spPr bwMode="auto">
              <a:xfrm>
                <a:off x="2244" y="3337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694" name="Line 16"/>
              <p:cNvSpPr>
                <a:spLocks noChangeShapeType="1"/>
              </p:cNvSpPr>
              <p:nvPr/>
            </p:nvSpPr>
            <p:spPr bwMode="auto">
              <a:xfrm>
                <a:off x="2420" y="3337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695" name="Line 17"/>
              <p:cNvSpPr>
                <a:spLocks noChangeShapeType="1"/>
              </p:cNvSpPr>
              <p:nvPr/>
            </p:nvSpPr>
            <p:spPr bwMode="auto">
              <a:xfrm>
                <a:off x="2596" y="3337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696" name="Line 18"/>
              <p:cNvSpPr>
                <a:spLocks noChangeShapeType="1"/>
              </p:cNvSpPr>
              <p:nvPr/>
            </p:nvSpPr>
            <p:spPr bwMode="auto">
              <a:xfrm>
                <a:off x="2069" y="3712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697" name="Rectangle 19"/>
              <p:cNvSpPr>
                <a:spLocks noChangeArrowheads="1"/>
              </p:cNvSpPr>
              <p:nvPr/>
            </p:nvSpPr>
            <p:spPr bwMode="auto">
              <a:xfrm>
                <a:off x="1580" y="3175"/>
                <a:ext cx="38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Q1 Q0</a:t>
                </a:r>
              </a:p>
            </p:txBody>
          </p:sp>
          <p:sp>
            <p:nvSpPr>
              <p:cNvPr id="24698" name="Rectangle 20"/>
              <p:cNvSpPr>
                <a:spLocks noChangeArrowheads="1"/>
              </p:cNvSpPr>
              <p:nvPr/>
            </p:nvSpPr>
            <p:spPr bwMode="auto">
              <a:xfrm>
                <a:off x="1700" y="2991"/>
                <a:ext cx="38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Q3 Q2</a:t>
                </a:r>
              </a:p>
            </p:txBody>
          </p:sp>
          <p:sp>
            <p:nvSpPr>
              <p:cNvPr id="24699" name="Line 21"/>
              <p:cNvSpPr>
                <a:spLocks noChangeShapeType="1"/>
              </p:cNvSpPr>
              <p:nvPr/>
            </p:nvSpPr>
            <p:spPr bwMode="auto">
              <a:xfrm flipH="1">
                <a:off x="1637" y="3336"/>
                <a:ext cx="43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700" name="Line 22"/>
              <p:cNvSpPr>
                <a:spLocks noChangeShapeType="1"/>
              </p:cNvSpPr>
              <p:nvPr/>
            </p:nvSpPr>
            <p:spPr bwMode="auto">
              <a:xfrm>
                <a:off x="1925" y="3209"/>
                <a:ext cx="143" cy="12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701" name="Line 23"/>
              <p:cNvSpPr>
                <a:spLocks noChangeShapeType="1"/>
              </p:cNvSpPr>
              <p:nvPr/>
            </p:nvSpPr>
            <p:spPr bwMode="auto">
              <a:xfrm flipH="1" flipV="1">
                <a:off x="1677" y="3105"/>
                <a:ext cx="239" cy="9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702" name="Rectangle 24"/>
              <p:cNvSpPr>
                <a:spLocks noChangeArrowheads="1"/>
              </p:cNvSpPr>
              <p:nvPr/>
            </p:nvSpPr>
            <p:spPr bwMode="auto">
              <a:xfrm>
                <a:off x="2068" y="3144"/>
                <a:ext cx="7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00   01   11   10</a:t>
                </a:r>
              </a:p>
            </p:txBody>
          </p:sp>
          <p:sp>
            <p:nvSpPr>
              <p:cNvPr id="24703" name="Rectangle 25"/>
              <p:cNvSpPr>
                <a:spLocks noChangeArrowheads="1"/>
              </p:cNvSpPr>
              <p:nvPr/>
            </p:nvSpPr>
            <p:spPr bwMode="auto">
              <a:xfrm>
                <a:off x="1828" y="3383"/>
                <a:ext cx="23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 00</a:t>
                </a:r>
              </a:p>
            </p:txBody>
          </p:sp>
          <p:sp>
            <p:nvSpPr>
              <p:cNvPr id="24704" name="Rectangle 26"/>
              <p:cNvSpPr>
                <a:spLocks noChangeArrowheads="1"/>
              </p:cNvSpPr>
              <p:nvPr/>
            </p:nvSpPr>
            <p:spPr bwMode="auto">
              <a:xfrm>
                <a:off x="2092" y="3359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0</a:t>
                </a:r>
                <a:r>
                  <a:rPr lang="en-CA" altLang="en-US" sz="1200" i="1">
                    <a:latin typeface="Times New Roman" pitchFamily="18" charset="0"/>
                  </a:rPr>
                  <a:t> </a:t>
                </a:r>
                <a:r>
                  <a:rPr lang="en-CA" altLang="en-US" sz="1200">
                    <a:latin typeface="Times New Roman" pitchFamily="18" charset="0"/>
                  </a:rPr>
                  <a:t>    1     1     0</a:t>
                </a:r>
              </a:p>
            </p:txBody>
          </p:sp>
          <p:sp>
            <p:nvSpPr>
              <p:cNvPr id="24705" name="Rectangle 27"/>
              <p:cNvSpPr>
                <a:spLocks noChangeArrowheads="1"/>
              </p:cNvSpPr>
              <p:nvPr/>
            </p:nvSpPr>
            <p:spPr bwMode="auto">
              <a:xfrm>
                <a:off x="2092" y="3543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0 </a:t>
                </a:r>
                <a:r>
                  <a:rPr lang="en-CA" altLang="en-US" sz="1200" i="1">
                    <a:latin typeface="Times New Roman" pitchFamily="18" charset="0"/>
                  </a:rPr>
                  <a:t>  </a:t>
                </a:r>
                <a:r>
                  <a:rPr lang="en-CA" altLang="en-US" sz="1200">
                    <a:latin typeface="Times New Roman" pitchFamily="18" charset="0"/>
                  </a:rPr>
                  <a:t>  1     1     0</a:t>
                </a:r>
              </a:p>
            </p:txBody>
          </p:sp>
          <p:sp>
            <p:nvSpPr>
              <p:cNvPr id="24706" name="Rectangle 28"/>
              <p:cNvSpPr>
                <a:spLocks noChangeArrowheads="1"/>
              </p:cNvSpPr>
              <p:nvPr/>
            </p:nvSpPr>
            <p:spPr bwMode="auto">
              <a:xfrm>
                <a:off x="2092" y="3719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1     0     0     1</a:t>
                </a:r>
              </a:p>
            </p:txBody>
          </p:sp>
          <p:sp>
            <p:nvSpPr>
              <p:cNvPr id="24707" name="Rectangle 29"/>
              <p:cNvSpPr>
                <a:spLocks noChangeArrowheads="1"/>
              </p:cNvSpPr>
              <p:nvPr/>
            </p:nvSpPr>
            <p:spPr bwMode="auto">
              <a:xfrm>
                <a:off x="2084" y="3895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0  </a:t>
                </a:r>
                <a:r>
                  <a:rPr lang="en-CA" altLang="en-US" sz="1200" i="1">
                    <a:latin typeface="Times New Roman" pitchFamily="18" charset="0"/>
                  </a:rPr>
                  <a:t>  </a:t>
                </a:r>
                <a:r>
                  <a:rPr lang="en-CA" altLang="en-US" sz="1200">
                    <a:latin typeface="Times New Roman" pitchFamily="18" charset="0"/>
                  </a:rPr>
                  <a:t> 1     1     0</a:t>
                </a:r>
              </a:p>
            </p:txBody>
          </p:sp>
          <p:sp>
            <p:nvSpPr>
              <p:cNvPr id="24708" name="Rectangle 30"/>
              <p:cNvSpPr>
                <a:spLocks noChangeArrowheads="1"/>
              </p:cNvSpPr>
              <p:nvPr/>
            </p:nvSpPr>
            <p:spPr bwMode="auto">
              <a:xfrm>
                <a:off x="1828" y="3551"/>
                <a:ext cx="23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 01</a:t>
                </a:r>
              </a:p>
            </p:txBody>
          </p:sp>
          <p:sp>
            <p:nvSpPr>
              <p:cNvPr id="24709" name="Rectangle 31"/>
              <p:cNvSpPr>
                <a:spLocks noChangeArrowheads="1"/>
              </p:cNvSpPr>
              <p:nvPr/>
            </p:nvSpPr>
            <p:spPr bwMode="auto">
              <a:xfrm>
                <a:off x="1836" y="3703"/>
                <a:ext cx="2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11</a:t>
                </a:r>
              </a:p>
            </p:txBody>
          </p:sp>
          <p:sp>
            <p:nvSpPr>
              <p:cNvPr id="24710" name="Rectangle 32"/>
              <p:cNvSpPr>
                <a:spLocks noChangeArrowheads="1"/>
              </p:cNvSpPr>
              <p:nvPr/>
            </p:nvSpPr>
            <p:spPr bwMode="auto">
              <a:xfrm>
                <a:off x="1836" y="3903"/>
                <a:ext cx="2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10</a:t>
                </a:r>
              </a:p>
            </p:txBody>
          </p:sp>
          <p:sp>
            <p:nvSpPr>
              <p:cNvPr id="24711" name="Line 33"/>
              <p:cNvSpPr>
                <a:spLocks noChangeShapeType="1"/>
              </p:cNvSpPr>
              <p:nvPr/>
            </p:nvSpPr>
            <p:spPr bwMode="auto">
              <a:xfrm>
                <a:off x="2077" y="3528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712" name="Line 34"/>
              <p:cNvSpPr>
                <a:spLocks noChangeShapeType="1"/>
              </p:cNvSpPr>
              <p:nvPr/>
            </p:nvSpPr>
            <p:spPr bwMode="auto">
              <a:xfrm>
                <a:off x="2077" y="3880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713" name="Line 35"/>
              <p:cNvSpPr>
                <a:spLocks noChangeShapeType="1"/>
              </p:cNvSpPr>
              <p:nvPr/>
            </p:nvSpPr>
            <p:spPr bwMode="auto">
              <a:xfrm flipV="1">
                <a:off x="2060" y="3025"/>
                <a:ext cx="0" cy="3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24689" name="Group 36"/>
            <p:cNvGrpSpPr>
              <a:grpSpLocks/>
            </p:cNvGrpSpPr>
            <p:nvPr/>
          </p:nvGrpSpPr>
          <p:grpSpPr bwMode="auto">
            <a:xfrm>
              <a:off x="2257" y="2962"/>
              <a:ext cx="342" cy="192"/>
              <a:chOff x="2257" y="2962"/>
              <a:chExt cx="342" cy="192"/>
            </a:xfrm>
          </p:grpSpPr>
          <p:sp>
            <p:nvSpPr>
              <p:cNvPr id="24690" name="Oval 37"/>
              <p:cNvSpPr>
                <a:spLocks noChangeArrowheads="1"/>
              </p:cNvSpPr>
              <p:nvPr/>
            </p:nvSpPr>
            <p:spPr bwMode="auto">
              <a:xfrm>
                <a:off x="2257" y="2969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4691" name="Rectangle 38"/>
              <p:cNvSpPr>
                <a:spLocks noChangeArrowheads="1"/>
              </p:cNvSpPr>
              <p:nvPr/>
            </p:nvSpPr>
            <p:spPr bwMode="auto">
              <a:xfrm>
                <a:off x="2312" y="2962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D2</a:t>
                </a:r>
              </a:p>
            </p:txBody>
          </p:sp>
        </p:grpSp>
      </p:grpSp>
      <p:grpSp>
        <p:nvGrpSpPr>
          <p:cNvPr id="6" name="Group 39"/>
          <p:cNvGrpSpPr>
            <a:grpSpLocks/>
          </p:cNvGrpSpPr>
          <p:nvPr/>
        </p:nvGrpSpPr>
        <p:grpSpPr bwMode="auto">
          <a:xfrm>
            <a:off x="631825" y="4881563"/>
            <a:ext cx="1911350" cy="1787525"/>
            <a:chOff x="284" y="2962"/>
            <a:chExt cx="1204" cy="1126"/>
          </a:xfrm>
        </p:grpSpPr>
        <p:sp>
          <p:nvSpPr>
            <p:cNvPr id="24663" name="Rectangle 40"/>
            <p:cNvSpPr>
              <a:spLocks noChangeArrowheads="1"/>
            </p:cNvSpPr>
            <p:nvPr/>
          </p:nvSpPr>
          <p:spPr bwMode="auto">
            <a:xfrm>
              <a:off x="773" y="3337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4664" name="Line 41"/>
            <p:cNvSpPr>
              <a:spLocks noChangeShapeType="1"/>
            </p:cNvSpPr>
            <p:nvPr/>
          </p:nvSpPr>
          <p:spPr bwMode="auto">
            <a:xfrm>
              <a:off x="948" y="3337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65" name="Line 42"/>
            <p:cNvSpPr>
              <a:spLocks noChangeShapeType="1"/>
            </p:cNvSpPr>
            <p:nvPr/>
          </p:nvSpPr>
          <p:spPr bwMode="auto">
            <a:xfrm>
              <a:off x="1124" y="3337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66" name="Line 43"/>
            <p:cNvSpPr>
              <a:spLocks noChangeShapeType="1"/>
            </p:cNvSpPr>
            <p:nvPr/>
          </p:nvSpPr>
          <p:spPr bwMode="auto">
            <a:xfrm>
              <a:off x="1300" y="3337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67" name="Line 44"/>
            <p:cNvSpPr>
              <a:spLocks noChangeShapeType="1"/>
            </p:cNvSpPr>
            <p:nvPr/>
          </p:nvSpPr>
          <p:spPr bwMode="auto">
            <a:xfrm>
              <a:off x="773" y="3712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68" name="Rectangle 45"/>
            <p:cNvSpPr>
              <a:spLocks noChangeArrowheads="1"/>
            </p:cNvSpPr>
            <p:nvPr/>
          </p:nvSpPr>
          <p:spPr bwMode="auto">
            <a:xfrm>
              <a:off x="284" y="3175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4669" name="Rectangle 46"/>
            <p:cNvSpPr>
              <a:spLocks noChangeArrowheads="1"/>
            </p:cNvSpPr>
            <p:nvPr/>
          </p:nvSpPr>
          <p:spPr bwMode="auto">
            <a:xfrm>
              <a:off x="404" y="2991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4670" name="Line 47"/>
            <p:cNvSpPr>
              <a:spLocks noChangeShapeType="1"/>
            </p:cNvSpPr>
            <p:nvPr/>
          </p:nvSpPr>
          <p:spPr bwMode="auto">
            <a:xfrm flipH="1">
              <a:off x="341" y="3336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71" name="Line 48"/>
            <p:cNvSpPr>
              <a:spLocks noChangeShapeType="1"/>
            </p:cNvSpPr>
            <p:nvPr/>
          </p:nvSpPr>
          <p:spPr bwMode="auto">
            <a:xfrm>
              <a:off x="629" y="3209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72" name="Line 49"/>
            <p:cNvSpPr>
              <a:spLocks noChangeShapeType="1"/>
            </p:cNvSpPr>
            <p:nvPr/>
          </p:nvSpPr>
          <p:spPr bwMode="auto">
            <a:xfrm flipH="1" flipV="1">
              <a:off x="381" y="3105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73" name="Rectangle 50"/>
            <p:cNvSpPr>
              <a:spLocks noChangeArrowheads="1"/>
            </p:cNvSpPr>
            <p:nvPr/>
          </p:nvSpPr>
          <p:spPr bwMode="auto">
            <a:xfrm>
              <a:off x="772" y="3144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4674" name="Rectangle 51"/>
            <p:cNvSpPr>
              <a:spLocks noChangeArrowheads="1"/>
            </p:cNvSpPr>
            <p:nvPr/>
          </p:nvSpPr>
          <p:spPr bwMode="auto">
            <a:xfrm>
              <a:off x="532" y="3383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4675" name="Rectangle 52"/>
            <p:cNvSpPr>
              <a:spLocks noChangeArrowheads="1"/>
            </p:cNvSpPr>
            <p:nvPr/>
          </p:nvSpPr>
          <p:spPr bwMode="auto">
            <a:xfrm>
              <a:off x="796" y="3359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4676" name="Rectangle 53"/>
            <p:cNvSpPr>
              <a:spLocks noChangeArrowheads="1"/>
            </p:cNvSpPr>
            <p:nvPr/>
          </p:nvSpPr>
          <p:spPr bwMode="auto">
            <a:xfrm>
              <a:off x="796" y="354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0     0     1     1</a:t>
              </a:r>
            </a:p>
          </p:txBody>
        </p:sp>
        <p:sp>
          <p:nvSpPr>
            <p:cNvPr id="24677" name="Rectangle 54"/>
            <p:cNvSpPr>
              <a:spLocks noChangeArrowheads="1"/>
            </p:cNvSpPr>
            <p:nvPr/>
          </p:nvSpPr>
          <p:spPr bwMode="auto">
            <a:xfrm>
              <a:off x="796" y="3719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</a:t>
              </a:r>
              <a:r>
                <a:rPr lang="en-CA" altLang="en-US" sz="1200" i="1">
                  <a:latin typeface="Times New Roman" pitchFamily="18" charset="0"/>
                </a:rPr>
                <a:t>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0     1</a:t>
              </a:r>
            </a:p>
          </p:txBody>
        </p:sp>
        <p:sp>
          <p:nvSpPr>
            <p:cNvPr id="24678" name="Rectangle 55"/>
            <p:cNvSpPr>
              <a:spLocks noChangeArrowheads="1"/>
            </p:cNvSpPr>
            <p:nvPr/>
          </p:nvSpPr>
          <p:spPr bwMode="auto">
            <a:xfrm>
              <a:off x="796" y="388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0     0     1     1</a:t>
              </a:r>
            </a:p>
          </p:txBody>
        </p:sp>
        <p:sp>
          <p:nvSpPr>
            <p:cNvPr id="24679" name="Rectangle 56"/>
            <p:cNvSpPr>
              <a:spLocks noChangeArrowheads="1"/>
            </p:cNvSpPr>
            <p:nvPr/>
          </p:nvSpPr>
          <p:spPr bwMode="auto">
            <a:xfrm>
              <a:off x="532" y="3551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4680" name="Rectangle 57"/>
            <p:cNvSpPr>
              <a:spLocks noChangeArrowheads="1"/>
            </p:cNvSpPr>
            <p:nvPr/>
          </p:nvSpPr>
          <p:spPr bwMode="auto">
            <a:xfrm>
              <a:off x="540" y="3703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4681" name="Rectangle 58"/>
            <p:cNvSpPr>
              <a:spLocks noChangeArrowheads="1"/>
            </p:cNvSpPr>
            <p:nvPr/>
          </p:nvSpPr>
          <p:spPr bwMode="auto">
            <a:xfrm>
              <a:off x="540" y="3903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4682" name="Line 59"/>
            <p:cNvSpPr>
              <a:spLocks noChangeShapeType="1"/>
            </p:cNvSpPr>
            <p:nvPr/>
          </p:nvSpPr>
          <p:spPr bwMode="auto">
            <a:xfrm>
              <a:off x="781" y="3528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83" name="Line 60"/>
            <p:cNvSpPr>
              <a:spLocks noChangeShapeType="1"/>
            </p:cNvSpPr>
            <p:nvPr/>
          </p:nvSpPr>
          <p:spPr bwMode="auto">
            <a:xfrm>
              <a:off x="781" y="388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84" name="Line 61"/>
            <p:cNvSpPr>
              <a:spLocks noChangeShapeType="1"/>
            </p:cNvSpPr>
            <p:nvPr/>
          </p:nvSpPr>
          <p:spPr bwMode="auto">
            <a:xfrm flipV="1">
              <a:off x="764" y="3025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4685" name="Group 62"/>
            <p:cNvGrpSpPr>
              <a:grpSpLocks/>
            </p:cNvGrpSpPr>
            <p:nvPr/>
          </p:nvGrpSpPr>
          <p:grpSpPr bwMode="auto">
            <a:xfrm>
              <a:off x="961" y="2962"/>
              <a:ext cx="342" cy="192"/>
              <a:chOff x="961" y="2962"/>
              <a:chExt cx="342" cy="192"/>
            </a:xfrm>
          </p:grpSpPr>
          <p:sp>
            <p:nvSpPr>
              <p:cNvPr id="24686" name="Oval 63"/>
              <p:cNvSpPr>
                <a:spLocks noChangeArrowheads="1"/>
              </p:cNvSpPr>
              <p:nvPr/>
            </p:nvSpPr>
            <p:spPr bwMode="auto">
              <a:xfrm>
                <a:off x="961" y="2969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4687" name="Rectangle 64"/>
              <p:cNvSpPr>
                <a:spLocks noChangeArrowheads="1"/>
              </p:cNvSpPr>
              <p:nvPr/>
            </p:nvSpPr>
            <p:spPr bwMode="auto">
              <a:xfrm>
                <a:off x="1016" y="2962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D3</a:t>
                </a:r>
              </a:p>
            </p:txBody>
          </p:sp>
        </p:grpSp>
      </p:grpSp>
      <p:grpSp>
        <p:nvGrpSpPr>
          <p:cNvPr id="8" name="Group 65"/>
          <p:cNvGrpSpPr>
            <a:grpSpLocks/>
          </p:cNvGrpSpPr>
          <p:nvPr/>
        </p:nvGrpSpPr>
        <p:grpSpPr bwMode="auto">
          <a:xfrm>
            <a:off x="4797425" y="4868863"/>
            <a:ext cx="1911350" cy="1787525"/>
            <a:chOff x="2908" y="2954"/>
            <a:chExt cx="1204" cy="1126"/>
          </a:xfrm>
        </p:grpSpPr>
        <p:sp>
          <p:nvSpPr>
            <p:cNvPr id="24638" name="Rectangle 66"/>
            <p:cNvSpPr>
              <a:spLocks noChangeArrowheads="1"/>
            </p:cNvSpPr>
            <p:nvPr/>
          </p:nvSpPr>
          <p:spPr bwMode="auto">
            <a:xfrm>
              <a:off x="3397" y="3329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4639" name="Line 67"/>
            <p:cNvSpPr>
              <a:spLocks noChangeShapeType="1"/>
            </p:cNvSpPr>
            <p:nvPr/>
          </p:nvSpPr>
          <p:spPr bwMode="auto">
            <a:xfrm>
              <a:off x="3572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0" name="Line 68"/>
            <p:cNvSpPr>
              <a:spLocks noChangeShapeType="1"/>
            </p:cNvSpPr>
            <p:nvPr/>
          </p:nvSpPr>
          <p:spPr bwMode="auto">
            <a:xfrm>
              <a:off x="3748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1" name="Line 69"/>
            <p:cNvSpPr>
              <a:spLocks noChangeShapeType="1"/>
            </p:cNvSpPr>
            <p:nvPr/>
          </p:nvSpPr>
          <p:spPr bwMode="auto">
            <a:xfrm>
              <a:off x="3924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2" name="Line 70"/>
            <p:cNvSpPr>
              <a:spLocks noChangeShapeType="1"/>
            </p:cNvSpPr>
            <p:nvPr/>
          </p:nvSpPr>
          <p:spPr bwMode="auto">
            <a:xfrm>
              <a:off x="3397" y="3704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3" name="Rectangle 71"/>
            <p:cNvSpPr>
              <a:spLocks noChangeArrowheads="1"/>
            </p:cNvSpPr>
            <p:nvPr/>
          </p:nvSpPr>
          <p:spPr bwMode="auto">
            <a:xfrm>
              <a:off x="2908" y="3167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4644" name="Rectangle 72"/>
            <p:cNvSpPr>
              <a:spLocks noChangeArrowheads="1"/>
            </p:cNvSpPr>
            <p:nvPr/>
          </p:nvSpPr>
          <p:spPr bwMode="auto">
            <a:xfrm>
              <a:off x="3028" y="2983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4645" name="Line 73"/>
            <p:cNvSpPr>
              <a:spLocks noChangeShapeType="1"/>
            </p:cNvSpPr>
            <p:nvPr/>
          </p:nvSpPr>
          <p:spPr bwMode="auto">
            <a:xfrm flipH="1">
              <a:off x="2965" y="3328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6" name="Line 74"/>
            <p:cNvSpPr>
              <a:spLocks noChangeShapeType="1"/>
            </p:cNvSpPr>
            <p:nvPr/>
          </p:nvSpPr>
          <p:spPr bwMode="auto">
            <a:xfrm>
              <a:off x="3253" y="3201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7" name="Line 75"/>
            <p:cNvSpPr>
              <a:spLocks noChangeShapeType="1"/>
            </p:cNvSpPr>
            <p:nvPr/>
          </p:nvSpPr>
          <p:spPr bwMode="auto">
            <a:xfrm flipH="1" flipV="1">
              <a:off x="3005" y="3097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48" name="Rectangle 76"/>
            <p:cNvSpPr>
              <a:spLocks noChangeArrowheads="1"/>
            </p:cNvSpPr>
            <p:nvPr/>
          </p:nvSpPr>
          <p:spPr bwMode="auto">
            <a:xfrm>
              <a:off x="3396" y="3136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4649" name="Rectangle 77"/>
            <p:cNvSpPr>
              <a:spLocks noChangeArrowheads="1"/>
            </p:cNvSpPr>
            <p:nvPr/>
          </p:nvSpPr>
          <p:spPr bwMode="auto">
            <a:xfrm>
              <a:off x="3156" y="3375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4650" name="Rectangle 78"/>
            <p:cNvSpPr>
              <a:spLocks noChangeArrowheads="1"/>
            </p:cNvSpPr>
            <p:nvPr/>
          </p:nvSpPr>
          <p:spPr bwMode="auto">
            <a:xfrm>
              <a:off x="3420" y="335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4651" name="Rectangle 79"/>
            <p:cNvSpPr>
              <a:spLocks noChangeArrowheads="1"/>
            </p:cNvSpPr>
            <p:nvPr/>
          </p:nvSpPr>
          <p:spPr bwMode="auto">
            <a:xfrm>
              <a:off x="3404" y="3519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4652" name="Rectangle 80"/>
            <p:cNvSpPr>
              <a:spLocks noChangeArrowheads="1"/>
            </p:cNvSpPr>
            <p:nvPr/>
          </p:nvSpPr>
          <p:spPr bwMode="auto">
            <a:xfrm>
              <a:off x="3420" y="371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4653" name="Rectangle 81"/>
            <p:cNvSpPr>
              <a:spLocks noChangeArrowheads="1"/>
            </p:cNvSpPr>
            <p:nvPr/>
          </p:nvSpPr>
          <p:spPr bwMode="auto">
            <a:xfrm>
              <a:off x="3420" y="387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4654" name="Rectangle 82"/>
            <p:cNvSpPr>
              <a:spLocks noChangeArrowheads="1"/>
            </p:cNvSpPr>
            <p:nvPr/>
          </p:nvSpPr>
          <p:spPr bwMode="auto">
            <a:xfrm>
              <a:off x="3156" y="3543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4655" name="Rectangle 83"/>
            <p:cNvSpPr>
              <a:spLocks noChangeArrowheads="1"/>
            </p:cNvSpPr>
            <p:nvPr/>
          </p:nvSpPr>
          <p:spPr bwMode="auto">
            <a:xfrm>
              <a:off x="3164" y="3695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4656" name="Rectangle 84"/>
            <p:cNvSpPr>
              <a:spLocks noChangeArrowheads="1"/>
            </p:cNvSpPr>
            <p:nvPr/>
          </p:nvSpPr>
          <p:spPr bwMode="auto">
            <a:xfrm>
              <a:off x="3164" y="3895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4657" name="Line 85"/>
            <p:cNvSpPr>
              <a:spLocks noChangeShapeType="1"/>
            </p:cNvSpPr>
            <p:nvPr/>
          </p:nvSpPr>
          <p:spPr bwMode="auto">
            <a:xfrm>
              <a:off x="3405" y="352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58" name="Line 86"/>
            <p:cNvSpPr>
              <a:spLocks noChangeShapeType="1"/>
            </p:cNvSpPr>
            <p:nvPr/>
          </p:nvSpPr>
          <p:spPr bwMode="auto">
            <a:xfrm>
              <a:off x="3405" y="3872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59" name="Line 87"/>
            <p:cNvSpPr>
              <a:spLocks noChangeShapeType="1"/>
            </p:cNvSpPr>
            <p:nvPr/>
          </p:nvSpPr>
          <p:spPr bwMode="auto">
            <a:xfrm flipV="1">
              <a:off x="3388" y="3017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4660" name="Group 88"/>
            <p:cNvGrpSpPr>
              <a:grpSpLocks/>
            </p:cNvGrpSpPr>
            <p:nvPr/>
          </p:nvGrpSpPr>
          <p:grpSpPr bwMode="auto">
            <a:xfrm>
              <a:off x="3585" y="2954"/>
              <a:ext cx="342" cy="192"/>
              <a:chOff x="3585" y="2954"/>
              <a:chExt cx="342" cy="192"/>
            </a:xfrm>
          </p:grpSpPr>
          <p:sp>
            <p:nvSpPr>
              <p:cNvPr id="24661" name="Oval 89"/>
              <p:cNvSpPr>
                <a:spLocks noChangeArrowheads="1"/>
              </p:cNvSpPr>
              <p:nvPr/>
            </p:nvSpPr>
            <p:spPr bwMode="auto">
              <a:xfrm>
                <a:off x="3585" y="2961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4662" name="Rectangle 90"/>
              <p:cNvSpPr>
                <a:spLocks noChangeArrowheads="1"/>
              </p:cNvSpPr>
              <p:nvPr/>
            </p:nvSpPr>
            <p:spPr bwMode="auto">
              <a:xfrm>
                <a:off x="3640" y="2954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D1</a:t>
                </a:r>
              </a:p>
            </p:txBody>
          </p:sp>
        </p:grpSp>
      </p:grp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6854825" y="4868863"/>
            <a:ext cx="1911350" cy="1787525"/>
            <a:chOff x="4204" y="2954"/>
            <a:chExt cx="1204" cy="1126"/>
          </a:xfrm>
        </p:grpSpPr>
        <p:sp>
          <p:nvSpPr>
            <p:cNvPr id="24613" name="Rectangle 92"/>
            <p:cNvSpPr>
              <a:spLocks noChangeArrowheads="1"/>
            </p:cNvSpPr>
            <p:nvPr/>
          </p:nvSpPr>
          <p:spPr bwMode="auto">
            <a:xfrm>
              <a:off x="4693" y="3329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4614" name="Line 93"/>
            <p:cNvSpPr>
              <a:spLocks noChangeShapeType="1"/>
            </p:cNvSpPr>
            <p:nvPr/>
          </p:nvSpPr>
          <p:spPr bwMode="auto">
            <a:xfrm>
              <a:off x="4868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5" name="Line 94"/>
            <p:cNvSpPr>
              <a:spLocks noChangeShapeType="1"/>
            </p:cNvSpPr>
            <p:nvPr/>
          </p:nvSpPr>
          <p:spPr bwMode="auto">
            <a:xfrm>
              <a:off x="5044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6" name="Line 95"/>
            <p:cNvSpPr>
              <a:spLocks noChangeShapeType="1"/>
            </p:cNvSpPr>
            <p:nvPr/>
          </p:nvSpPr>
          <p:spPr bwMode="auto">
            <a:xfrm>
              <a:off x="5220" y="3329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7" name="Line 96"/>
            <p:cNvSpPr>
              <a:spLocks noChangeShapeType="1"/>
            </p:cNvSpPr>
            <p:nvPr/>
          </p:nvSpPr>
          <p:spPr bwMode="auto">
            <a:xfrm>
              <a:off x="4693" y="3704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8" name="Rectangle 97"/>
            <p:cNvSpPr>
              <a:spLocks noChangeArrowheads="1"/>
            </p:cNvSpPr>
            <p:nvPr/>
          </p:nvSpPr>
          <p:spPr bwMode="auto">
            <a:xfrm>
              <a:off x="4204" y="3167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4619" name="Rectangle 98"/>
            <p:cNvSpPr>
              <a:spLocks noChangeArrowheads="1"/>
            </p:cNvSpPr>
            <p:nvPr/>
          </p:nvSpPr>
          <p:spPr bwMode="auto">
            <a:xfrm>
              <a:off x="4324" y="2983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4620" name="Line 99"/>
            <p:cNvSpPr>
              <a:spLocks noChangeShapeType="1"/>
            </p:cNvSpPr>
            <p:nvPr/>
          </p:nvSpPr>
          <p:spPr bwMode="auto">
            <a:xfrm flipH="1">
              <a:off x="4261" y="3328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21" name="Line 100"/>
            <p:cNvSpPr>
              <a:spLocks noChangeShapeType="1"/>
            </p:cNvSpPr>
            <p:nvPr/>
          </p:nvSpPr>
          <p:spPr bwMode="auto">
            <a:xfrm>
              <a:off x="4549" y="3201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22" name="Line 101"/>
            <p:cNvSpPr>
              <a:spLocks noChangeShapeType="1"/>
            </p:cNvSpPr>
            <p:nvPr/>
          </p:nvSpPr>
          <p:spPr bwMode="auto">
            <a:xfrm flipH="1" flipV="1">
              <a:off x="4301" y="3097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23" name="Rectangle 102"/>
            <p:cNvSpPr>
              <a:spLocks noChangeArrowheads="1"/>
            </p:cNvSpPr>
            <p:nvPr/>
          </p:nvSpPr>
          <p:spPr bwMode="auto">
            <a:xfrm>
              <a:off x="4692" y="3136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4624" name="Rectangle 103"/>
            <p:cNvSpPr>
              <a:spLocks noChangeArrowheads="1"/>
            </p:cNvSpPr>
            <p:nvPr/>
          </p:nvSpPr>
          <p:spPr bwMode="auto">
            <a:xfrm>
              <a:off x="4452" y="3375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4625" name="Rectangle 104"/>
            <p:cNvSpPr>
              <a:spLocks noChangeArrowheads="1"/>
            </p:cNvSpPr>
            <p:nvPr/>
          </p:nvSpPr>
          <p:spPr bwMode="auto">
            <a:xfrm>
              <a:off x="4716" y="335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4626" name="Rectangle 105"/>
            <p:cNvSpPr>
              <a:spLocks noChangeArrowheads="1"/>
            </p:cNvSpPr>
            <p:nvPr/>
          </p:nvSpPr>
          <p:spPr bwMode="auto">
            <a:xfrm>
              <a:off x="4716" y="3535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4627" name="Rectangle 106"/>
            <p:cNvSpPr>
              <a:spLocks noChangeArrowheads="1"/>
            </p:cNvSpPr>
            <p:nvPr/>
          </p:nvSpPr>
          <p:spPr bwMode="auto">
            <a:xfrm>
              <a:off x="4716" y="371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4628" name="Rectangle 107"/>
            <p:cNvSpPr>
              <a:spLocks noChangeArrowheads="1"/>
            </p:cNvSpPr>
            <p:nvPr/>
          </p:nvSpPr>
          <p:spPr bwMode="auto">
            <a:xfrm>
              <a:off x="4732" y="3895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4629" name="Rectangle 108"/>
            <p:cNvSpPr>
              <a:spLocks noChangeArrowheads="1"/>
            </p:cNvSpPr>
            <p:nvPr/>
          </p:nvSpPr>
          <p:spPr bwMode="auto">
            <a:xfrm>
              <a:off x="4452" y="3543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4630" name="Rectangle 109"/>
            <p:cNvSpPr>
              <a:spLocks noChangeArrowheads="1"/>
            </p:cNvSpPr>
            <p:nvPr/>
          </p:nvSpPr>
          <p:spPr bwMode="auto">
            <a:xfrm>
              <a:off x="4460" y="3695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4631" name="Rectangle 110"/>
            <p:cNvSpPr>
              <a:spLocks noChangeArrowheads="1"/>
            </p:cNvSpPr>
            <p:nvPr/>
          </p:nvSpPr>
          <p:spPr bwMode="auto">
            <a:xfrm>
              <a:off x="4460" y="3895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4632" name="Line 111"/>
            <p:cNvSpPr>
              <a:spLocks noChangeShapeType="1"/>
            </p:cNvSpPr>
            <p:nvPr/>
          </p:nvSpPr>
          <p:spPr bwMode="auto">
            <a:xfrm>
              <a:off x="4701" y="352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3" name="Line 112"/>
            <p:cNvSpPr>
              <a:spLocks noChangeShapeType="1"/>
            </p:cNvSpPr>
            <p:nvPr/>
          </p:nvSpPr>
          <p:spPr bwMode="auto">
            <a:xfrm>
              <a:off x="4701" y="3872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4" name="Line 113"/>
            <p:cNvSpPr>
              <a:spLocks noChangeShapeType="1"/>
            </p:cNvSpPr>
            <p:nvPr/>
          </p:nvSpPr>
          <p:spPr bwMode="auto">
            <a:xfrm flipV="1">
              <a:off x="4684" y="3017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4635" name="Group 114"/>
            <p:cNvGrpSpPr>
              <a:grpSpLocks/>
            </p:cNvGrpSpPr>
            <p:nvPr/>
          </p:nvGrpSpPr>
          <p:grpSpPr bwMode="auto">
            <a:xfrm>
              <a:off x="4881" y="2954"/>
              <a:ext cx="342" cy="192"/>
              <a:chOff x="4881" y="2954"/>
              <a:chExt cx="342" cy="192"/>
            </a:xfrm>
          </p:grpSpPr>
          <p:sp>
            <p:nvSpPr>
              <p:cNvPr id="24636" name="Oval 115"/>
              <p:cNvSpPr>
                <a:spLocks noChangeArrowheads="1"/>
              </p:cNvSpPr>
              <p:nvPr/>
            </p:nvSpPr>
            <p:spPr bwMode="auto">
              <a:xfrm>
                <a:off x="4881" y="2961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4637" name="Rectangle 116"/>
              <p:cNvSpPr>
                <a:spLocks noChangeArrowheads="1"/>
              </p:cNvSpPr>
              <p:nvPr/>
            </p:nvSpPr>
            <p:spPr bwMode="auto">
              <a:xfrm>
                <a:off x="4936" y="2954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D0</a:t>
                </a:r>
              </a:p>
            </p:txBody>
          </p:sp>
        </p:grpSp>
      </p:grpSp>
      <p:sp>
        <p:nvSpPr>
          <p:cNvPr id="24585" name="Rectangle 118"/>
          <p:cNvSpPr>
            <a:spLocks noChangeArrowheads="1"/>
          </p:cNvSpPr>
          <p:nvPr/>
        </p:nvSpPr>
        <p:spPr bwMode="auto">
          <a:xfrm>
            <a:off x="4838700" y="495300"/>
            <a:ext cx="32766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b="1" dirty="0">
                <a:solidFill>
                  <a:srgbClr val="A50021"/>
                </a:solidFill>
                <a:latin typeface="Times New Roman" pitchFamily="18" charset="0"/>
              </a:rPr>
              <a:t>Modulo 16 </a:t>
            </a:r>
          </a:p>
          <a:p>
            <a:r>
              <a:rPr lang="en-CA" altLang="en-US" b="1" dirty="0" err="1" smtClean="0">
                <a:solidFill>
                  <a:srgbClr val="A50021"/>
                </a:solidFill>
                <a:latin typeface="Times New Roman" pitchFamily="18" charset="0"/>
              </a:rPr>
              <a:t>Compteur</a:t>
            </a:r>
            <a:r>
              <a:rPr lang="en-CA" altLang="en-US" b="1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b="1" dirty="0" err="1" smtClean="0">
                <a:solidFill>
                  <a:srgbClr val="A50021"/>
                </a:solidFill>
                <a:latin typeface="Times New Roman" pitchFamily="18" charset="0"/>
              </a:rPr>
              <a:t>Synchrone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4586" name="AutoShape 119"/>
          <p:cNvSpPr>
            <a:spLocks noChangeArrowheads="1"/>
          </p:cNvSpPr>
          <p:nvPr/>
        </p:nvSpPr>
        <p:spPr bwMode="auto">
          <a:xfrm>
            <a:off x="4687888" y="6461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4587" name="Line 120"/>
          <p:cNvSpPr>
            <a:spLocks noChangeShapeType="1"/>
          </p:cNvSpPr>
          <p:nvPr/>
        </p:nvSpPr>
        <p:spPr bwMode="auto">
          <a:xfrm>
            <a:off x="4876800" y="914400"/>
            <a:ext cx="2936875" cy="0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2" name="Group 121"/>
          <p:cNvGrpSpPr>
            <a:grpSpLocks/>
          </p:cNvGrpSpPr>
          <p:nvPr/>
        </p:nvGrpSpPr>
        <p:grpSpPr bwMode="auto">
          <a:xfrm>
            <a:off x="4822825" y="2921000"/>
            <a:ext cx="1924050" cy="1741488"/>
            <a:chOff x="3008" y="1559"/>
            <a:chExt cx="1212" cy="1097"/>
          </a:xfrm>
        </p:grpSpPr>
        <p:sp>
          <p:nvSpPr>
            <p:cNvPr id="24591" name="Rectangle 122"/>
            <p:cNvSpPr>
              <a:spLocks noChangeArrowheads="1"/>
            </p:cNvSpPr>
            <p:nvPr/>
          </p:nvSpPr>
          <p:spPr bwMode="auto">
            <a:xfrm>
              <a:off x="3497" y="1905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4592" name="Line 123"/>
            <p:cNvSpPr>
              <a:spLocks noChangeShapeType="1"/>
            </p:cNvSpPr>
            <p:nvPr/>
          </p:nvSpPr>
          <p:spPr bwMode="auto">
            <a:xfrm>
              <a:off x="3672" y="190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593" name="Line 124"/>
            <p:cNvSpPr>
              <a:spLocks noChangeShapeType="1"/>
            </p:cNvSpPr>
            <p:nvPr/>
          </p:nvSpPr>
          <p:spPr bwMode="auto">
            <a:xfrm>
              <a:off x="3848" y="190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594" name="Line 125"/>
            <p:cNvSpPr>
              <a:spLocks noChangeShapeType="1"/>
            </p:cNvSpPr>
            <p:nvPr/>
          </p:nvSpPr>
          <p:spPr bwMode="auto">
            <a:xfrm>
              <a:off x="4024" y="190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595" name="Line 126"/>
            <p:cNvSpPr>
              <a:spLocks noChangeShapeType="1"/>
            </p:cNvSpPr>
            <p:nvPr/>
          </p:nvSpPr>
          <p:spPr bwMode="auto">
            <a:xfrm>
              <a:off x="3497" y="228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596" name="Rectangle 127"/>
            <p:cNvSpPr>
              <a:spLocks noChangeArrowheads="1"/>
            </p:cNvSpPr>
            <p:nvPr/>
          </p:nvSpPr>
          <p:spPr bwMode="auto">
            <a:xfrm>
              <a:off x="3008" y="1743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4597" name="Rectangle 128"/>
            <p:cNvSpPr>
              <a:spLocks noChangeArrowheads="1"/>
            </p:cNvSpPr>
            <p:nvPr/>
          </p:nvSpPr>
          <p:spPr bwMode="auto">
            <a:xfrm>
              <a:off x="3128" y="1559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4598" name="Line 129"/>
            <p:cNvSpPr>
              <a:spLocks noChangeShapeType="1"/>
            </p:cNvSpPr>
            <p:nvPr/>
          </p:nvSpPr>
          <p:spPr bwMode="auto">
            <a:xfrm flipH="1">
              <a:off x="3065" y="1904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599" name="Line 130"/>
            <p:cNvSpPr>
              <a:spLocks noChangeShapeType="1"/>
            </p:cNvSpPr>
            <p:nvPr/>
          </p:nvSpPr>
          <p:spPr bwMode="auto">
            <a:xfrm>
              <a:off x="3353" y="1777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00" name="Line 131"/>
            <p:cNvSpPr>
              <a:spLocks noChangeShapeType="1"/>
            </p:cNvSpPr>
            <p:nvPr/>
          </p:nvSpPr>
          <p:spPr bwMode="auto">
            <a:xfrm flipH="1" flipV="1">
              <a:off x="3105" y="1673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01" name="Rectangle 132"/>
            <p:cNvSpPr>
              <a:spLocks noChangeArrowheads="1"/>
            </p:cNvSpPr>
            <p:nvPr/>
          </p:nvSpPr>
          <p:spPr bwMode="auto">
            <a:xfrm>
              <a:off x="3496" y="1712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4602" name="Rectangle 133"/>
            <p:cNvSpPr>
              <a:spLocks noChangeArrowheads="1"/>
            </p:cNvSpPr>
            <p:nvPr/>
          </p:nvSpPr>
          <p:spPr bwMode="auto">
            <a:xfrm>
              <a:off x="3256" y="1951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4603" name="Rectangle 134"/>
            <p:cNvSpPr>
              <a:spLocks noChangeArrowheads="1"/>
            </p:cNvSpPr>
            <p:nvPr/>
          </p:nvSpPr>
          <p:spPr bwMode="auto">
            <a:xfrm>
              <a:off x="3520" y="192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0     4    12    8</a:t>
              </a:r>
            </a:p>
          </p:txBody>
        </p:sp>
        <p:sp>
          <p:nvSpPr>
            <p:cNvPr id="24604" name="Rectangle 135"/>
            <p:cNvSpPr>
              <a:spLocks noChangeArrowheads="1"/>
            </p:cNvSpPr>
            <p:nvPr/>
          </p:nvSpPr>
          <p:spPr bwMode="auto">
            <a:xfrm>
              <a:off x="3520" y="210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1    5     13    9</a:t>
              </a:r>
            </a:p>
          </p:txBody>
        </p:sp>
        <p:sp>
          <p:nvSpPr>
            <p:cNvPr id="24605" name="Rectangle 136"/>
            <p:cNvSpPr>
              <a:spLocks noChangeArrowheads="1"/>
            </p:cNvSpPr>
            <p:nvPr/>
          </p:nvSpPr>
          <p:spPr bwMode="auto">
            <a:xfrm>
              <a:off x="3520" y="2287"/>
              <a:ext cx="69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3    7     15   11</a:t>
              </a:r>
            </a:p>
          </p:txBody>
        </p:sp>
        <p:sp>
          <p:nvSpPr>
            <p:cNvPr id="24606" name="Rectangle 137"/>
            <p:cNvSpPr>
              <a:spLocks noChangeArrowheads="1"/>
            </p:cNvSpPr>
            <p:nvPr/>
          </p:nvSpPr>
          <p:spPr bwMode="auto">
            <a:xfrm>
              <a:off x="3504" y="2463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i="1">
                  <a:solidFill>
                    <a:srgbClr val="FF0066"/>
                  </a:solidFill>
                  <a:latin typeface="Times New Roman" pitchFamily="18" charset="0"/>
                </a:rPr>
                <a:t> 2     6    14   10</a:t>
              </a:r>
            </a:p>
          </p:txBody>
        </p:sp>
        <p:sp>
          <p:nvSpPr>
            <p:cNvPr id="24607" name="Rectangle 138"/>
            <p:cNvSpPr>
              <a:spLocks noChangeArrowheads="1"/>
            </p:cNvSpPr>
            <p:nvPr/>
          </p:nvSpPr>
          <p:spPr bwMode="auto">
            <a:xfrm>
              <a:off x="3256" y="2119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4608" name="Rectangle 139"/>
            <p:cNvSpPr>
              <a:spLocks noChangeArrowheads="1"/>
            </p:cNvSpPr>
            <p:nvPr/>
          </p:nvSpPr>
          <p:spPr bwMode="auto">
            <a:xfrm>
              <a:off x="3264" y="227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4609" name="Rectangle 140"/>
            <p:cNvSpPr>
              <a:spLocks noChangeArrowheads="1"/>
            </p:cNvSpPr>
            <p:nvPr/>
          </p:nvSpPr>
          <p:spPr bwMode="auto">
            <a:xfrm>
              <a:off x="3264" y="247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4610" name="Line 141"/>
            <p:cNvSpPr>
              <a:spLocks noChangeShapeType="1"/>
            </p:cNvSpPr>
            <p:nvPr/>
          </p:nvSpPr>
          <p:spPr bwMode="auto">
            <a:xfrm>
              <a:off x="3505" y="2096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1" name="Line 142"/>
            <p:cNvSpPr>
              <a:spLocks noChangeShapeType="1"/>
            </p:cNvSpPr>
            <p:nvPr/>
          </p:nvSpPr>
          <p:spPr bwMode="auto">
            <a:xfrm>
              <a:off x="3505" y="2448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12" name="Line 143"/>
            <p:cNvSpPr>
              <a:spLocks noChangeShapeType="1"/>
            </p:cNvSpPr>
            <p:nvPr/>
          </p:nvSpPr>
          <p:spPr bwMode="auto">
            <a:xfrm flipV="1">
              <a:off x="3488" y="1593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4589" name="Rectangle 14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aphicFrame>
        <p:nvGraphicFramePr>
          <p:cNvPr id="24590" name="Object 144"/>
          <p:cNvGraphicFramePr>
            <a:graphicFrameLocks noChangeAspect="1"/>
          </p:cNvGraphicFramePr>
          <p:nvPr/>
        </p:nvGraphicFramePr>
        <p:xfrm>
          <a:off x="7467600" y="1987550"/>
          <a:ext cx="806450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79" name="Equation" r:id="rId5" imgW="634725" imgH="228501" progId="Equation.3">
                  <p:embed/>
                </p:oleObj>
              </mc:Choice>
              <mc:Fallback>
                <p:oleObj name="Equation" r:id="rId5" imgW="634725" imgH="228501" progId="Equation.3">
                  <p:embed/>
                  <p:pic>
                    <p:nvPicPr>
                      <p:cNvPr id="0" name="Object 1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7600" y="1987550"/>
                        <a:ext cx="806450" cy="288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965700" y="1905000"/>
            <a:ext cx="2117725" cy="2044700"/>
            <a:chOff x="3052" y="570"/>
            <a:chExt cx="1334" cy="1288"/>
          </a:xfrm>
        </p:grpSpPr>
        <p:sp>
          <p:nvSpPr>
            <p:cNvPr id="25715" name="Rectangle 7"/>
            <p:cNvSpPr>
              <a:spLocks noChangeArrowheads="1"/>
            </p:cNvSpPr>
            <p:nvPr/>
          </p:nvSpPr>
          <p:spPr bwMode="auto">
            <a:xfrm>
              <a:off x="3541" y="945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716" name="Line 8"/>
            <p:cNvSpPr>
              <a:spLocks noChangeShapeType="1"/>
            </p:cNvSpPr>
            <p:nvPr/>
          </p:nvSpPr>
          <p:spPr bwMode="auto">
            <a:xfrm>
              <a:off x="3716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17" name="Line 9"/>
            <p:cNvSpPr>
              <a:spLocks noChangeShapeType="1"/>
            </p:cNvSpPr>
            <p:nvPr/>
          </p:nvSpPr>
          <p:spPr bwMode="auto">
            <a:xfrm>
              <a:off x="4068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18" name="Line 10"/>
            <p:cNvSpPr>
              <a:spLocks noChangeShapeType="1"/>
            </p:cNvSpPr>
            <p:nvPr/>
          </p:nvSpPr>
          <p:spPr bwMode="auto">
            <a:xfrm>
              <a:off x="3541" y="132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19" name="Rectangle 11"/>
            <p:cNvSpPr>
              <a:spLocks noChangeArrowheads="1"/>
            </p:cNvSpPr>
            <p:nvPr/>
          </p:nvSpPr>
          <p:spPr bwMode="auto">
            <a:xfrm>
              <a:off x="3052" y="783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5720" name="Rectangle 12"/>
            <p:cNvSpPr>
              <a:spLocks noChangeArrowheads="1"/>
            </p:cNvSpPr>
            <p:nvPr/>
          </p:nvSpPr>
          <p:spPr bwMode="auto">
            <a:xfrm>
              <a:off x="3172" y="599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5721" name="Line 13"/>
            <p:cNvSpPr>
              <a:spLocks noChangeShapeType="1"/>
            </p:cNvSpPr>
            <p:nvPr/>
          </p:nvSpPr>
          <p:spPr bwMode="auto">
            <a:xfrm flipH="1">
              <a:off x="3109" y="944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22" name="Line 14"/>
            <p:cNvSpPr>
              <a:spLocks noChangeShapeType="1"/>
            </p:cNvSpPr>
            <p:nvPr/>
          </p:nvSpPr>
          <p:spPr bwMode="auto">
            <a:xfrm>
              <a:off x="3397" y="817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23" name="Line 15"/>
            <p:cNvSpPr>
              <a:spLocks noChangeShapeType="1"/>
            </p:cNvSpPr>
            <p:nvPr/>
          </p:nvSpPr>
          <p:spPr bwMode="auto">
            <a:xfrm flipH="1" flipV="1">
              <a:off x="3149" y="713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24" name="Rectangle 16"/>
            <p:cNvSpPr>
              <a:spLocks noChangeArrowheads="1"/>
            </p:cNvSpPr>
            <p:nvPr/>
          </p:nvSpPr>
          <p:spPr bwMode="auto">
            <a:xfrm>
              <a:off x="3540" y="752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5725" name="Rectangle 17"/>
            <p:cNvSpPr>
              <a:spLocks noChangeArrowheads="1"/>
            </p:cNvSpPr>
            <p:nvPr/>
          </p:nvSpPr>
          <p:spPr bwMode="auto">
            <a:xfrm>
              <a:off x="3300" y="991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5726" name="Rectangle 18"/>
            <p:cNvSpPr>
              <a:spLocks noChangeArrowheads="1"/>
            </p:cNvSpPr>
            <p:nvPr/>
          </p:nvSpPr>
          <p:spPr bwMode="auto">
            <a:xfrm>
              <a:off x="3564" y="150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</a:t>
              </a:r>
              <a:r>
                <a:rPr lang="en-CA" altLang="en-US" sz="1200" i="1">
                  <a:latin typeface="Times New Roman" pitchFamily="18" charset="0"/>
                </a:rPr>
                <a:t>  </a:t>
              </a:r>
              <a:r>
                <a:rPr lang="en-CA" altLang="en-US" sz="1200">
                  <a:latin typeface="Times New Roman" pitchFamily="18" charset="0"/>
                </a:rPr>
                <a:t>  1     1     0</a:t>
              </a:r>
            </a:p>
          </p:txBody>
        </p:sp>
        <p:sp>
          <p:nvSpPr>
            <p:cNvPr id="25727" name="Rectangle 19"/>
            <p:cNvSpPr>
              <a:spLocks noChangeArrowheads="1"/>
            </p:cNvSpPr>
            <p:nvPr/>
          </p:nvSpPr>
          <p:spPr bwMode="auto">
            <a:xfrm>
              <a:off x="3564" y="132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1     0     0     1</a:t>
              </a:r>
            </a:p>
          </p:txBody>
        </p:sp>
        <p:sp>
          <p:nvSpPr>
            <p:cNvPr id="25728" name="Rectangle 20"/>
            <p:cNvSpPr>
              <a:spLocks noChangeArrowheads="1"/>
            </p:cNvSpPr>
            <p:nvPr/>
          </p:nvSpPr>
          <p:spPr bwMode="auto">
            <a:xfrm>
              <a:off x="3300" y="1159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5729" name="Rectangle 21"/>
            <p:cNvSpPr>
              <a:spLocks noChangeArrowheads="1"/>
            </p:cNvSpPr>
            <p:nvPr/>
          </p:nvSpPr>
          <p:spPr bwMode="auto">
            <a:xfrm>
              <a:off x="3308" y="131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5730" name="Rectangle 22"/>
            <p:cNvSpPr>
              <a:spLocks noChangeArrowheads="1"/>
            </p:cNvSpPr>
            <p:nvPr/>
          </p:nvSpPr>
          <p:spPr bwMode="auto">
            <a:xfrm>
              <a:off x="3308" y="151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5731" name="Line 23"/>
            <p:cNvSpPr>
              <a:spLocks noChangeShapeType="1"/>
            </p:cNvSpPr>
            <p:nvPr/>
          </p:nvSpPr>
          <p:spPr bwMode="auto">
            <a:xfrm>
              <a:off x="3549" y="1488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32" name="Line 24"/>
            <p:cNvSpPr>
              <a:spLocks noChangeShapeType="1"/>
            </p:cNvSpPr>
            <p:nvPr/>
          </p:nvSpPr>
          <p:spPr bwMode="auto">
            <a:xfrm flipV="1">
              <a:off x="3532" y="633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33" name="Oval 25"/>
            <p:cNvSpPr>
              <a:spLocks noChangeArrowheads="1"/>
            </p:cNvSpPr>
            <p:nvPr/>
          </p:nvSpPr>
          <p:spPr bwMode="auto">
            <a:xfrm>
              <a:off x="3729" y="577"/>
              <a:ext cx="342" cy="182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734" name="Rectangle 26"/>
            <p:cNvSpPr>
              <a:spLocks noChangeArrowheads="1"/>
            </p:cNvSpPr>
            <p:nvPr/>
          </p:nvSpPr>
          <p:spPr bwMode="auto">
            <a:xfrm>
              <a:off x="3784" y="570"/>
              <a:ext cx="25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CA" altLang="en-US" sz="1400" b="1">
                  <a:latin typeface="Times New Roman" pitchFamily="18" charset="0"/>
                </a:rPr>
                <a:t>D2</a:t>
              </a:r>
            </a:p>
          </p:txBody>
        </p:sp>
        <p:sp>
          <p:nvSpPr>
            <p:cNvPr id="25735" name="Rectangle 27"/>
            <p:cNvSpPr>
              <a:spLocks noChangeArrowheads="1"/>
            </p:cNvSpPr>
            <p:nvPr/>
          </p:nvSpPr>
          <p:spPr bwMode="auto">
            <a:xfrm>
              <a:off x="3737" y="993"/>
              <a:ext cx="310" cy="29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736" name="Rectangle 28"/>
            <p:cNvSpPr>
              <a:spLocks noChangeArrowheads="1"/>
            </p:cNvSpPr>
            <p:nvPr/>
          </p:nvSpPr>
          <p:spPr bwMode="auto">
            <a:xfrm>
              <a:off x="3564" y="96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</a:t>
              </a:r>
              <a:r>
                <a:rPr lang="en-CA" altLang="en-US" sz="1200" i="1">
                  <a:latin typeface="Times New Roman" pitchFamily="18" charset="0"/>
                </a:rPr>
                <a:t> </a:t>
              </a:r>
              <a:r>
                <a:rPr lang="en-CA" altLang="en-US" sz="1200">
                  <a:latin typeface="Times New Roman" pitchFamily="18" charset="0"/>
                </a:rPr>
                <a:t>    1     1     0</a:t>
              </a:r>
            </a:p>
          </p:txBody>
        </p:sp>
        <p:sp>
          <p:nvSpPr>
            <p:cNvPr id="25737" name="Rectangle 29"/>
            <p:cNvSpPr>
              <a:spLocks noChangeArrowheads="1"/>
            </p:cNvSpPr>
            <p:nvPr/>
          </p:nvSpPr>
          <p:spPr bwMode="auto">
            <a:xfrm>
              <a:off x="3556" y="114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</a:t>
              </a:r>
              <a:r>
                <a:rPr lang="en-CA" altLang="en-US" sz="1200" i="1">
                  <a:latin typeface="Times New Roman" pitchFamily="18" charset="0"/>
                </a:rPr>
                <a:t>  </a:t>
              </a:r>
              <a:r>
                <a:rPr lang="en-CA" altLang="en-US" sz="1200">
                  <a:latin typeface="Times New Roman" pitchFamily="18" charset="0"/>
                </a:rPr>
                <a:t> 1     1     0</a:t>
              </a:r>
            </a:p>
          </p:txBody>
        </p:sp>
        <p:sp>
          <p:nvSpPr>
            <p:cNvPr id="25738" name="Freeform 30"/>
            <p:cNvSpPr>
              <a:spLocks/>
            </p:cNvSpPr>
            <p:nvPr/>
          </p:nvSpPr>
          <p:spPr bwMode="auto">
            <a:xfrm>
              <a:off x="3732" y="1521"/>
              <a:ext cx="318" cy="337"/>
            </a:xfrm>
            <a:custGeom>
              <a:avLst/>
              <a:gdLst>
                <a:gd name="T0" fmla="*/ 6 w 318"/>
                <a:gd name="T1" fmla="*/ 262 h 337"/>
                <a:gd name="T2" fmla="*/ 0 w 318"/>
                <a:gd name="T3" fmla="*/ 208 h 337"/>
                <a:gd name="T4" fmla="*/ 6 w 318"/>
                <a:gd name="T5" fmla="*/ 155 h 337"/>
                <a:gd name="T6" fmla="*/ 19 w 318"/>
                <a:gd name="T7" fmla="*/ 98 h 337"/>
                <a:gd name="T8" fmla="*/ 38 w 318"/>
                <a:gd name="T9" fmla="*/ 48 h 337"/>
                <a:gd name="T10" fmla="*/ 38 w 318"/>
                <a:gd name="T11" fmla="*/ 30 h 337"/>
                <a:gd name="T12" fmla="*/ 45 w 318"/>
                <a:gd name="T13" fmla="*/ 15 h 337"/>
                <a:gd name="T14" fmla="*/ 58 w 318"/>
                <a:gd name="T15" fmla="*/ 9 h 337"/>
                <a:gd name="T16" fmla="*/ 71 w 318"/>
                <a:gd name="T17" fmla="*/ 6 h 337"/>
                <a:gd name="T18" fmla="*/ 162 w 318"/>
                <a:gd name="T19" fmla="*/ 3 h 337"/>
                <a:gd name="T20" fmla="*/ 246 w 318"/>
                <a:gd name="T21" fmla="*/ 0 h 337"/>
                <a:gd name="T22" fmla="*/ 272 w 318"/>
                <a:gd name="T23" fmla="*/ 3 h 337"/>
                <a:gd name="T24" fmla="*/ 285 w 318"/>
                <a:gd name="T25" fmla="*/ 6 h 337"/>
                <a:gd name="T26" fmla="*/ 291 w 318"/>
                <a:gd name="T27" fmla="*/ 15 h 337"/>
                <a:gd name="T28" fmla="*/ 298 w 318"/>
                <a:gd name="T29" fmla="*/ 42 h 337"/>
                <a:gd name="T30" fmla="*/ 298 w 318"/>
                <a:gd name="T31" fmla="*/ 69 h 337"/>
                <a:gd name="T32" fmla="*/ 298 w 318"/>
                <a:gd name="T33" fmla="*/ 128 h 337"/>
                <a:gd name="T34" fmla="*/ 311 w 318"/>
                <a:gd name="T35" fmla="*/ 232 h 337"/>
                <a:gd name="T36" fmla="*/ 317 w 318"/>
                <a:gd name="T37" fmla="*/ 336 h 3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18"/>
                <a:gd name="T58" fmla="*/ 0 h 337"/>
                <a:gd name="T59" fmla="*/ 318 w 318"/>
                <a:gd name="T60" fmla="*/ 337 h 3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18" h="337">
                  <a:moveTo>
                    <a:pt x="6" y="262"/>
                  </a:moveTo>
                  <a:lnTo>
                    <a:pt x="0" y="208"/>
                  </a:lnTo>
                  <a:lnTo>
                    <a:pt x="6" y="155"/>
                  </a:lnTo>
                  <a:lnTo>
                    <a:pt x="19" y="98"/>
                  </a:lnTo>
                  <a:lnTo>
                    <a:pt x="38" y="48"/>
                  </a:lnTo>
                  <a:lnTo>
                    <a:pt x="38" y="30"/>
                  </a:lnTo>
                  <a:lnTo>
                    <a:pt x="45" y="15"/>
                  </a:lnTo>
                  <a:lnTo>
                    <a:pt x="58" y="9"/>
                  </a:lnTo>
                  <a:lnTo>
                    <a:pt x="71" y="6"/>
                  </a:lnTo>
                  <a:lnTo>
                    <a:pt x="162" y="3"/>
                  </a:lnTo>
                  <a:lnTo>
                    <a:pt x="246" y="0"/>
                  </a:lnTo>
                  <a:lnTo>
                    <a:pt x="272" y="3"/>
                  </a:lnTo>
                  <a:lnTo>
                    <a:pt x="285" y="6"/>
                  </a:lnTo>
                  <a:lnTo>
                    <a:pt x="291" y="15"/>
                  </a:lnTo>
                  <a:lnTo>
                    <a:pt x="298" y="42"/>
                  </a:lnTo>
                  <a:lnTo>
                    <a:pt x="298" y="69"/>
                  </a:lnTo>
                  <a:lnTo>
                    <a:pt x="298" y="128"/>
                  </a:lnTo>
                  <a:lnTo>
                    <a:pt x="311" y="232"/>
                  </a:lnTo>
                  <a:lnTo>
                    <a:pt x="317" y="336"/>
                  </a:lnTo>
                </a:path>
              </a:pathLst>
            </a:custGeom>
            <a:noFill/>
            <a:ln w="12700" cap="rnd" cmpd="sng">
              <a:solidFill>
                <a:srgbClr val="FF0066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739" name="Freeform 31"/>
            <p:cNvSpPr>
              <a:spLocks/>
            </p:cNvSpPr>
            <p:nvPr/>
          </p:nvSpPr>
          <p:spPr bwMode="auto">
            <a:xfrm>
              <a:off x="3713" y="864"/>
              <a:ext cx="345" cy="266"/>
            </a:xfrm>
            <a:custGeom>
              <a:avLst/>
              <a:gdLst>
                <a:gd name="T0" fmla="*/ 0 w 345"/>
                <a:gd name="T1" fmla="*/ 29 h 266"/>
                <a:gd name="T2" fmla="*/ 13 w 345"/>
                <a:gd name="T3" fmla="*/ 60 h 266"/>
                <a:gd name="T4" fmla="*/ 19 w 345"/>
                <a:gd name="T5" fmla="*/ 95 h 266"/>
                <a:gd name="T6" fmla="*/ 32 w 345"/>
                <a:gd name="T7" fmla="*/ 128 h 266"/>
                <a:gd name="T8" fmla="*/ 39 w 345"/>
                <a:gd name="T9" fmla="*/ 143 h 266"/>
                <a:gd name="T10" fmla="*/ 45 w 345"/>
                <a:gd name="T11" fmla="*/ 156 h 266"/>
                <a:gd name="T12" fmla="*/ 45 w 345"/>
                <a:gd name="T13" fmla="*/ 161 h 266"/>
                <a:gd name="T14" fmla="*/ 45 w 345"/>
                <a:gd name="T15" fmla="*/ 172 h 266"/>
                <a:gd name="T16" fmla="*/ 45 w 345"/>
                <a:gd name="T17" fmla="*/ 185 h 266"/>
                <a:gd name="T18" fmla="*/ 52 w 345"/>
                <a:gd name="T19" fmla="*/ 199 h 266"/>
                <a:gd name="T20" fmla="*/ 52 w 345"/>
                <a:gd name="T21" fmla="*/ 216 h 266"/>
                <a:gd name="T22" fmla="*/ 58 w 345"/>
                <a:gd name="T23" fmla="*/ 231 h 266"/>
                <a:gd name="T24" fmla="*/ 65 w 345"/>
                <a:gd name="T25" fmla="*/ 242 h 266"/>
                <a:gd name="T26" fmla="*/ 71 w 345"/>
                <a:gd name="T27" fmla="*/ 251 h 266"/>
                <a:gd name="T28" fmla="*/ 84 w 345"/>
                <a:gd name="T29" fmla="*/ 256 h 266"/>
                <a:gd name="T30" fmla="*/ 97 w 345"/>
                <a:gd name="T31" fmla="*/ 262 h 266"/>
                <a:gd name="T32" fmla="*/ 110 w 345"/>
                <a:gd name="T33" fmla="*/ 264 h 266"/>
                <a:gd name="T34" fmla="*/ 117 w 345"/>
                <a:gd name="T35" fmla="*/ 265 h 266"/>
                <a:gd name="T36" fmla="*/ 143 w 345"/>
                <a:gd name="T37" fmla="*/ 265 h 266"/>
                <a:gd name="T38" fmla="*/ 169 w 345"/>
                <a:gd name="T39" fmla="*/ 265 h 266"/>
                <a:gd name="T40" fmla="*/ 195 w 345"/>
                <a:gd name="T41" fmla="*/ 265 h 266"/>
                <a:gd name="T42" fmla="*/ 221 w 345"/>
                <a:gd name="T43" fmla="*/ 264 h 266"/>
                <a:gd name="T44" fmla="*/ 247 w 345"/>
                <a:gd name="T45" fmla="*/ 262 h 266"/>
                <a:gd name="T46" fmla="*/ 273 w 345"/>
                <a:gd name="T47" fmla="*/ 254 h 266"/>
                <a:gd name="T48" fmla="*/ 292 w 345"/>
                <a:gd name="T49" fmla="*/ 245 h 266"/>
                <a:gd name="T50" fmla="*/ 312 w 345"/>
                <a:gd name="T51" fmla="*/ 229 h 266"/>
                <a:gd name="T52" fmla="*/ 318 w 345"/>
                <a:gd name="T53" fmla="*/ 185 h 266"/>
                <a:gd name="T54" fmla="*/ 318 w 345"/>
                <a:gd name="T55" fmla="*/ 141 h 266"/>
                <a:gd name="T56" fmla="*/ 325 w 345"/>
                <a:gd name="T57" fmla="*/ 101 h 266"/>
                <a:gd name="T58" fmla="*/ 338 w 345"/>
                <a:gd name="T59" fmla="*/ 59 h 266"/>
                <a:gd name="T60" fmla="*/ 338 w 345"/>
                <a:gd name="T61" fmla="*/ 51 h 266"/>
                <a:gd name="T62" fmla="*/ 338 w 345"/>
                <a:gd name="T63" fmla="*/ 42 h 266"/>
                <a:gd name="T64" fmla="*/ 344 w 345"/>
                <a:gd name="T65" fmla="*/ 22 h 266"/>
                <a:gd name="T66" fmla="*/ 344 w 345"/>
                <a:gd name="T67" fmla="*/ 15 h 266"/>
                <a:gd name="T68" fmla="*/ 344 w 345"/>
                <a:gd name="T69" fmla="*/ 7 h 266"/>
                <a:gd name="T70" fmla="*/ 344 w 345"/>
                <a:gd name="T71" fmla="*/ 2 h 266"/>
                <a:gd name="T72" fmla="*/ 344 w 345"/>
                <a:gd name="T73" fmla="*/ 0 h 26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45"/>
                <a:gd name="T112" fmla="*/ 0 h 266"/>
                <a:gd name="T113" fmla="*/ 345 w 345"/>
                <a:gd name="T114" fmla="*/ 266 h 26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45" h="266">
                  <a:moveTo>
                    <a:pt x="0" y="29"/>
                  </a:moveTo>
                  <a:lnTo>
                    <a:pt x="13" y="60"/>
                  </a:lnTo>
                  <a:lnTo>
                    <a:pt x="19" y="95"/>
                  </a:lnTo>
                  <a:lnTo>
                    <a:pt x="32" y="128"/>
                  </a:lnTo>
                  <a:lnTo>
                    <a:pt x="39" y="143"/>
                  </a:lnTo>
                  <a:lnTo>
                    <a:pt x="45" y="156"/>
                  </a:lnTo>
                  <a:lnTo>
                    <a:pt x="45" y="161"/>
                  </a:lnTo>
                  <a:lnTo>
                    <a:pt x="45" y="172"/>
                  </a:lnTo>
                  <a:lnTo>
                    <a:pt x="45" y="185"/>
                  </a:lnTo>
                  <a:lnTo>
                    <a:pt x="52" y="199"/>
                  </a:lnTo>
                  <a:lnTo>
                    <a:pt x="52" y="216"/>
                  </a:lnTo>
                  <a:lnTo>
                    <a:pt x="58" y="231"/>
                  </a:lnTo>
                  <a:lnTo>
                    <a:pt x="65" y="242"/>
                  </a:lnTo>
                  <a:lnTo>
                    <a:pt x="71" y="251"/>
                  </a:lnTo>
                  <a:lnTo>
                    <a:pt x="84" y="256"/>
                  </a:lnTo>
                  <a:lnTo>
                    <a:pt x="97" y="262"/>
                  </a:lnTo>
                  <a:lnTo>
                    <a:pt x="110" y="264"/>
                  </a:lnTo>
                  <a:lnTo>
                    <a:pt x="117" y="265"/>
                  </a:lnTo>
                  <a:lnTo>
                    <a:pt x="143" y="265"/>
                  </a:lnTo>
                  <a:lnTo>
                    <a:pt x="169" y="265"/>
                  </a:lnTo>
                  <a:lnTo>
                    <a:pt x="195" y="265"/>
                  </a:lnTo>
                  <a:lnTo>
                    <a:pt x="221" y="264"/>
                  </a:lnTo>
                  <a:lnTo>
                    <a:pt x="247" y="262"/>
                  </a:lnTo>
                  <a:lnTo>
                    <a:pt x="273" y="254"/>
                  </a:lnTo>
                  <a:lnTo>
                    <a:pt x="292" y="245"/>
                  </a:lnTo>
                  <a:lnTo>
                    <a:pt x="312" y="229"/>
                  </a:lnTo>
                  <a:lnTo>
                    <a:pt x="318" y="185"/>
                  </a:lnTo>
                  <a:lnTo>
                    <a:pt x="318" y="141"/>
                  </a:lnTo>
                  <a:lnTo>
                    <a:pt x="325" y="101"/>
                  </a:lnTo>
                  <a:lnTo>
                    <a:pt x="338" y="59"/>
                  </a:lnTo>
                  <a:lnTo>
                    <a:pt x="338" y="51"/>
                  </a:lnTo>
                  <a:lnTo>
                    <a:pt x="338" y="42"/>
                  </a:lnTo>
                  <a:lnTo>
                    <a:pt x="344" y="22"/>
                  </a:lnTo>
                  <a:lnTo>
                    <a:pt x="344" y="15"/>
                  </a:lnTo>
                  <a:lnTo>
                    <a:pt x="344" y="7"/>
                  </a:lnTo>
                  <a:lnTo>
                    <a:pt x="344" y="2"/>
                  </a:lnTo>
                  <a:lnTo>
                    <a:pt x="344" y="0"/>
                  </a:lnTo>
                </a:path>
              </a:pathLst>
            </a:custGeom>
            <a:noFill/>
            <a:ln w="12700" cap="rnd" cmpd="sng">
              <a:solidFill>
                <a:srgbClr val="FF0066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740" name="Freeform 32"/>
            <p:cNvSpPr>
              <a:spLocks/>
            </p:cNvSpPr>
            <p:nvPr/>
          </p:nvSpPr>
          <p:spPr bwMode="auto">
            <a:xfrm>
              <a:off x="3481" y="1337"/>
              <a:ext cx="226" cy="139"/>
            </a:xfrm>
            <a:custGeom>
              <a:avLst/>
              <a:gdLst>
                <a:gd name="T0" fmla="*/ 0 w 226"/>
                <a:gd name="T1" fmla="*/ 0 h 139"/>
                <a:gd name="T2" fmla="*/ 29 w 226"/>
                <a:gd name="T3" fmla="*/ 9 h 139"/>
                <a:gd name="T4" fmla="*/ 47 w 226"/>
                <a:gd name="T5" fmla="*/ 16 h 139"/>
                <a:gd name="T6" fmla="*/ 59 w 226"/>
                <a:gd name="T7" fmla="*/ 19 h 139"/>
                <a:gd name="T8" fmla="*/ 71 w 226"/>
                <a:gd name="T9" fmla="*/ 19 h 139"/>
                <a:gd name="T10" fmla="*/ 89 w 226"/>
                <a:gd name="T11" fmla="*/ 21 h 139"/>
                <a:gd name="T12" fmla="*/ 112 w 226"/>
                <a:gd name="T13" fmla="*/ 21 h 139"/>
                <a:gd name="T14" fmla="*/ 148 w 226"/>
                <a:gd name="T15" fmla="*/ 21 h 139"/>
                <a:gd name="T16" fmla="*/ 201 w 226"/>
                <a:gd name="T17" fmla="*/ 23 h 139"/>
                <a:gd name="T18" fmla="*/ 213 w 226"/>
                <a:gd name="T19" fmla="*/ 33 h 139"/>
                <a:gd name="T20" fmla="*/ 219 w 226"/>
                <a:gd name="T21" fmla="*/ 40 h 139"/>
                <a:gd name="T22" fmla="*/ 225 w 226"/>
                <a:gd name="T23" fmla="*/ 47 h 139"/>
                <a:gd name="T24" fmla="*/ 225 w 226"/>
                <a:gd name="T25" fmla="*/ 52 h 139"/>
                <a:gd name="T26" fmla="*/ 225 w 226"/>
                <a:gd name="T27" fmla="*/ 62 h 139"/>
                <a:gd name="T28" fmla="*/ 213 w 226"/>
                <a:gd name="T29" fmla="*/ 83 h 139"/>
                <a:gd name="T30" fmla="*/ 201 w 226"/>
                <a:gd name="T31" fmla="*/ 105 h 139"/>
                <a:gd name="T32" fmla="*/ 195 w 226"/>
                <a:gd name="T33" fmla="*/ 112 h 139"/>
                <a:gd name="T34" fmla="*/ 189 w 226"/>
                <a:gd name="T35" fmla="*/ 119 h 139"/>
                <a:gd name="T36" fmla="*/ 172 w 226"/>
                <a:gd name="T37" fmla="*/ 131 h 139"/>
                <a:gd name="T38" fmla="*/ 148 w 226"/>
                <a:gd name="T39" fmla="*/ 138 h 139"/>
                <a:gd name="T40" fmla="*/ 124 w 226"/>
                <a:gd name="T41" fmla="*/ 138 h 139"/>
                <a:gd name="T42" fmla="*/ 100 w 226"/>
                <a:gd name="T43" fmla="*/ 138 h 139"/>
                <a:gd name="T44" fmla="*/ 53 w 226"/>
                <a:gd name="T45" fmla="*/ 131 h 139"/>
                <a:gd name="T46" fmla="*/ 23 w 226"/>
                <a:gd name="T47" fmla="*/ 129 h 139"/>
                <a:gd name="T48" fmla="*/ 0 w 226"/>
                <a:gd name="T49" fmla="*/ 126 h 13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26"/>
                <a:gd name="T76" fmla="*/ 0 h 139"/>
                <a:gd name="T77" fmla="*/ 226 w 226"/>
                <a:gd name="T78" fmla="*/ 139 h 13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26" h="139">
                  <a:moveTo>
                    <a:pt x="0" y="0"/>
                  </a:moveTo>
                  <a:lnTo>
                    <a:pt x="29" y="9"/>
                  </a:lnTo>
                  <a:lnTo>
                    <a:pt x="47" y="16"/>
                  </a:lnTo>
                  <a:lnTo>
                    <a:pt x="59" y="19"/>
                  </a:lnTo>
                  <a:lnTo>
                    <a:pt x="71" y="19"/>
                  </a:lnTo>
                  <a:lnTo>
                    <a:pt x="89" y="21"/>
                  </a:lnTo>
                  <a:lnTo>
                    <a:pt x="112" y="21"/>
                  </a:lnTo>
                  <a:lnTo>
                    <a:pt x="148" y="21"/>
                  </a:lnTo>
                  <a:lnTo>
                    <a:pt x="201" y="23"/>
                  </a:lnTo>
                  <a:lnTo>
                    <a:pt x="213" y="33"/>
                  </a:lnTo>
                  <a:lnTo>
                    <a:pt x="219" y="40"/>
                  </a:lnTo>
                  <a:lnTo>
                    <a:pt x="225" y="47"/>
                  </a:lnTo>
                  <a:lnTo>
                    <a:pt x="225" y="52"/>
                  </a:lnTo>
                  <a:lnTo>
                    <a:pt x="225" y="62"/>
                  </a:lnTo>
                  <a:lnTo>
                    <a:pt x="213" y="83"/>
                  </a:lnTo>
                  <a:lnTo>
                    <a:pt x="201" y="105"/>
                  </a:lnTo>
                  <a:lnTo>
                    <a:pt x="195" y="112"/>
                  </a:lnTo>
                  <a:lnTo>
                    <a:pt x="189" y="119"/>
                  </a:lnTo>
                  <a:lnTo>
                    <a:pt x="172" y="131"/>
                  </a:lnTo>
                  <a:lnTo>
                    <a:pt x="148" y="138"/>
                  </a:lnTo>
                  <a:lnTo>
                    <a:pt x="124" y="138"/>
                  </a:lnTo>
                  <a:lnTo>
                    <a:pt x="100" y="138"/>
                  </a:lnTo>
                  <a:lnTo>
                    <a:pt x="53" y="131"/>
                  </a:lnTo>
                  <a:lnTo>
                    <a:pt x="23" y="129"/>
                  </a:lnTo>
                  <a:lnTo>
                    <a:pt x="0" y="126"/>
                  </a:lnTo>
                </a:path>
              </a:pathLst>
            </a:custGeom>
            <a:noFill/>
            <a:ln w="1270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741" name="Freeform 33"/>
            <p:cNvSpPr>
              <a:spLocks/>
            </p:cNvSpPr>
            <p:nvPr/>
          </p:nvSpPr>
          <p:spPr bwMode="auto">
            <a:xfrm>
              <a:off x="4090" y="1320"/>
              <a:ext cx="296" cy="149"/>
            </a:xfrm>
            <a:custGeom>
              <a:avLst/>
              <a:gdLst>
                <a:gd name="T0" fmla="*/ 232 w 296"/>
                <a:gd name="T1" fmla="*/ 137 h 149"/>
                <a:gd name="T2" fmla="*/ 176 w 296"/>
                <a:gd name="T3" fmla="*/ 141 h 149"/>
                <a:gd name="T4" fmla="*/ 120 w 296"/>
                <a:gd name="T5" fmla="*/ 146 h 149"/>
                <a:gd name="T6" fmla="*/ 63 w 296"/>
                <a:gd name="T7" fmla="*/ 148 h 149"/>
                <a:gd name="T8" fmla="*/ 7 w 296"/>
                <a:gd name="T9" fmla="*/ 144 h 149"/>
                <a:gd name="T10" fmla="*/ 0 w 296"/>
                <a:gd name="T11" fmla="*/ 132 h 149"/>
                <a:gd name="T12" fmla="*/ 0 w 296"/>
                <a:gd name="T13" fmla="*/ 125 h 149"/>
                <a:gd name="T14" fmla="*/ 0 w 296"/>
                <a:gd name="T15" fmla="*/ 120 h 149"/>
                <a:gd name="T16" fmla="*/ 0 w 296"/>
                <a:gd name="T17" fmla="*/ 115 h 149"/>
                <a:gd name="T18" fmla="*/ 0 w 296"/>
                <a:gd name="T19" fmla="*/ 111 h 149"/>
                <a:gd name="T20" fmla="*/ 0 w 296"/>
                <a:gd name="T21" fmla="*/ 104 h 149"/>
                <a:gd name="T22" fmla="*/ 7 w 296"/>
                <a:gd name="T23" fmla="*/ 92 h 149"/>
                <a:gd name="T24" fmla="*/ 14 w 296"/>
                <a:gd name="T25" fmla="*/ 75 h 149"/>
                <a:gd name="T26" fmla="*/ 14 w 296"/>
                <a:gd name="T27" fmla="*/ 63 h 149"/>
                <a:gd name="T28" fmla="*/ 21 w 296"/>
                <a:gd name="T29" fmla="*/ 47 h 149"/>
                <a:gd name="T30" fmla="*/ 28 w 296"/>
                <a:gd name="T31" fmla="*/ 35 h 149"/>
                <a:gd name="T32" fmla="*/ 28 w 296"/>
                <a:gd name="T33" fmla="*/ 33 h 149"/>
                <a:gd name="T34" fmla="*/ 28 w 296"/>
                <a:gd name="T35" fmla="*/ 30 h 149"/>
                <a:gd name="T36" fmla="*/ 49 w 296"/>
                <a:gd name="T37" fmla="*/ 35 h 149"/>
                <a:gd name="T38" fmla="*/ 70 w 296"/>
                <a:gd name="T39" fmla="*/ 38 h 149"/>
                <a:gd name="T40" fmla="*/ 99 w 296"/>
                <a:gd name="T41" fmla="*/ 40 h 149"/>
                <a:gd name="T42" fmla="*/ 134 w 296"/>
                <a:gd name="T43" fmla="*/ 38 h 149"/>
                <a:gd name="T44" fmla="*/ 162 w 296"/>
                <a:gd name="T45" fmla="*/ 35 h 149"/>
                <a:gd name="T46" fmla="*/ 197 w 296"/>
                <a:gd name="T47" fmla="*/ 30 h 149"/>
                <a:gd name="T48" fmla="*/ 218 w 296"/>
                <a:gd name="T49" fmla="*/ 23 h 149"/>
                <a:gd name="T50" fmla="*/ 246 w 296"/>
                <a:gd name="T51" fmla="*/ 14 h 149"/>
                <a:gd name="T52" fmla="*/ 267 w 296"/>
                <a:gd name="T53" fmla="*/ 5 h 149"/>
                <a:gd name="T54" fmla="*/ 281 w 296"/>
                <a:gd name="T55" fmla="*/ 2 h 149"/>
                <a:gd name="T56" fmla="*/ 295 w 296"/>
                <a:gd name="T57" fmla="*/ 0 h 14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96"/>
                <a:gd name="T88" fmla="*/ 0 h 149"/>
                <a:gd name="T89" fmla="*/ 296 w 296"/>
                <a:gd name="T90" fmla="*/ 149 h 14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96" h="149">
                  <a:moveTo>
                    <a:pt x="232" y="137"/>
                  </a:moveTo>
                  <a:lnTo>
                    <a:pt x="176" y="141"/>
                  </a:lnTo>
                  <a:lnTo>
                    <a:pt x="120" y="146"/>
                  </a:lnTo>
                  <a:lnTo>
                    <a:pt x="63" y="148"/>
                  </a:lnTo>
                  <a:lnTo>
                    <a:pt x="7" y="144"/>
                  </a:lnTo>
                  <a:lnTo>
                    <a:pt x="0" y="132"/>
                  </a:lnTo>
                  <a:lnTo>
                    <a:pt x="0" y="125"/>
                  </a:lnTo>
                  <a:lnTo>
                    <a:pt x="0" y="120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7" y="92"/>
                  </a:lnTo>
                  <a:lnTo>
                    <a:pt x="14" y="75"/>
                  </a:lnTo>
                  <a:lnTo>
                    <a:pt x="14" y="63"/>
                  </a:lnTo>
                  <a:lnTo>
                    <a:pt x="21" y="47"/>
                  </a:lnTo>
                  <a:lnTo>
                    <a:pt x="28" y="35"/>
                  </a:lnTo>
                  <a:lnTo>
                    <a:pt x="28" y="33"/>
                  </a:lnTo>
                  <a:lnTo>
                    <a:pt x="28" y="30"/>
                  </a:lnTo>
                  <a:lnTo>
                    <a:pt x="49" y="35"/>
                  </a:lnTo>
                  <a:lnTo>
                    <a:pt x="70" y="38"/>
                  </a:lnTo>
                  <a:lnTo>
                    <a:pt x="99" y="40"/>
                  </a:lnTo>
                  <a:lnTo>
                    <a:pt x="134" y="38"/>
                  </a:lnTo>
                  <a:lnTo>
                    <a:pt x="162" y="35"/>
                  </a:lnTo>
                  <a:lnTo>
                    <a:pt x="197" y="30"/>
                  </a:lnTo>
                  <a:lnTo>
                    <a:pt x="218" y="23"/>
                  </a:lnTo>
                  <a:lnTo>
                    <a:pt x="246" y="14"/>
                  </a:lnTo>
                  <a:lnTo>
                    <a:pt x="267" y="5"/>
                  </a:lnTo>
                  <a:lnTo>
                    <a:pt x="281" y="2"/>
                  </a:lnTo>
                  <a:lnTo>
                    <a:pt x="295" y="0"/>
                  </a:lnTo>
                </a:path>
              </a:pathLst>
            </a:custGeom>
            <a:noFill/>
            <a:ln w="1270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742" name="Line 34"/>
            <p:cNvSpPr>
              <a:spLocks noChangeShapeType="1"/>
            </p:cNvSpPr>
            <p:nvPr/>
          </p:nvSpPr>
          <p:spPr bwMode="auto">
            <a:xfrm>
              <a:off x="3549" y="1136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43" name="Line 35"/>
            <p:cNvSpPr>
              <a:spLocks noChangeShapeType="1"/>
            </p:cNvSpPr>
            <p:nvPr/>
          </p:nvSpPr>
          <p:spPr bwMode="auto">
            <a:xfrm>
              <a:off x="3892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001713" y="4537075"/>
            <a:ext cx="1911350" cy="1787525"/>
            <a:chOff x="516" y="2506"/>
            <a:chExt cx="1204" cy="1126"/>
          </a:xfrm>
        </p:grpSpPr>
        <p:sp>
          <p:nvSpPr>
            <p:cNvPr id="25688" name="Rectangle 37"/>
            <p:cNvSpPr>
              <a:spLocks noChangeArrowheads="1"/>
            </p:cNvSpPr>
            <p:nvPr/>
          </p:nvSpPr>
          <p:spPr bwMode="auto">
            <a:xfrm>
              <a:off x="1005" y="2881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689" name="Line 38"/>
            <p:cNvSpPr>
              <a:spLocks noChangeShapeType="1"/>
            </p:cNvSpPr>
            <p:nvPr/>
          </p:nvSpPr>
          <p:spPr bwMode="auto">
            <a:xfrm>
              <a:off x="1005" y="3256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90" name="Rectangle 39"/>
            <p:cNvSpPr>
              <a:spLocks noChangeArrowheads="1"/>
            </p:cNvSpPr>
            <p:nvPr/>
          </p:nvSpPr>
          <p:spPr bwMode="auto">
            <a:xfrm>
              <a:off x="516" y="2719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5691" name="Rectangle 40"/>
            <p:cNvSpPr>
              <a:spLocks noChangeArrowheads="1"/>
            </p:cNvSpPr>
            <p:nvPr/>
          </p:nvSpPr>
          <p:spPr bwMode="auto">
            <a:xfrm>
              <a:off x="636" y="2535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5692" name="Line 41"/>
            <p:cNvSpPr>
              <a:spLocks noChangeShapeType="1"/>
            </p:cNvSpPr>
            <p:nvPr/>
          </p:nvSpPr>
          <p:spPr bwMode="auto">
            <a:xfrm flipH="1">
              <a:off x="573" y="2880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93" name="Line 42"/>
            <p:cNvSpPr>
              <a:spLocks noChangeShapeType="1"/>
            </p:cNvSpPr>
            <p:nvPr/>
          </p:nvSpPr>
          <p:spPr bwMode="auto">
            <a:xfrm>
              <a:off x="861" y="2753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94" name="Line 43"/>
            <p:cNvSpPr>
              <a:spLocks noChangeShapeType="1"/>
            </p:cNvSpPr>
            <p:nvPr/>
          </p:nvSpPr>
          <p:spPr bwMode="auto">
            <a:xfrm flipH="1" flipV="1">
              <a:off x="613" y="2649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95" name="Rectangle 44"/>
            <p:cNvSpPr>
              <a:spLocks noChangeArrowheads="1"/>
            </p:cNvSpPr>
            <p:nvPr/>
          </p:nvSpPr>
          <p:spPr bwMode="auto">
            <a:xfrm>
              <a:off x="1004" y="2688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5696" name="Rectangle 45"/>
            <p:cNvSpPr>
              <a:spLocks noChangeArrowheads="1"/>
            </p:cNvSpPr>
            <p:nvPr/>
          </p:nvSpPr>
          <p:spPr bwMode="auto">
            <a:xfrm>
              <a:off x="764" y="2927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5697" name="Rectangle 46"/>
            <p:cNvSpPr>
              <a:spLocks noChangeArrowheads="1"/>
            </p:cNvSpPr>
            <p:nvPr/>
          </p:nvSpPr>
          <p:spPr bwMode="auto">
            <a:xfrm>
              <a:off x="1028" y="290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5698" name="Rectangle 47"/>
            <p:cNvSpPr>
              <a:spLocks noChangeArrowheads="1"/>
            </p:cNvSpPr>
            <p:nvPr/>
          </p:nvSpPr>
          <p:spPr bwMode="auto">
            <a:xfrm>
              <a:off x="1028" y="3263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0     0     0     0</a:t>
              </a:r>
            </a:p>
          </p:txBody>
        </p:sp>
        <p:sp>
          <p:nvSpPr>
            <p:cNvPr id="25699" name="Rectangle 48"/>
            <p:cNvSpPr>
              <a:spLocks noChangeArrowheads="1"/>
            </p:cNvSpPr>
            <p:nvPr/>
          </p:nvSpPr>
          <p:spPr bwMode="auto">
            <a:xfrm>
              <a:off x="764" y="3095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5700" name="Rectangle 49"/>
            <p:cNvSpPr>
              <a:spLocks noChangeArrowheads="1"/>
            </p:cNvSpPr>
            <p:nvPr/>
          </p:nvSpPr>
          <p:spPr bwMode="auto">
            <a:xfrm>
              <a:off x="772" y="3247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5701" name="Rectangle 50"/>
            <p:cNvSpPr>
              <a:spLocks noChangeArrowheads="1"/>
            </p:cNvSpPr>
            <p:nvPr/>
          </p:nvSpPr>
          <p:spPr bwMode="auto">
            <a:xfrm>
              <a:off x="772" y="3447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5702" name="Line 51"/>
            <p:cNvSpPr>
              <a:spLocks noChangeShapeType="1"/>
            </p:cNvSpPr>
            <p:nvPr/>
          </p:nvSpPr>
          <p:spPr bwMode="auto">
            <a:xfrm>
              <a:off x="1013" y="3072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03" name="Line 52"/>
            <p:cNvSpPr>
              <a:spLocks noChangeShapeType="1"/>
            </p:cNvSpPr>
            <p:nvPr/>
          </p:nvSpPr>
          <p:spPr bwMode="auto">
            <a:xfrm>
              <a:off x="1013" y="3424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04" name="Line 53"/>
            <p:cNvSpPr>
              <a:spLocks noChangeShapeType="1"/>
            </p:cNvSpPr>
            <p:nvPr/>
          </p:nvSpPr>
          <p:spPr bwMode="auto">
            <a:xfrm flipV="1">
              <a:off x="996" y="2569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5705" name="Group 54"/>
            <p:cNvGrpSpPr>
              <a:grpSpLocks/>
            </p:cNvGrpSpPr>
            <p:nvPr/>
          </p:nvGrpSpPr>
          <p:grpSpPr bwMode="auto">
            <a:xfrm>
              <a:off x="1193" y="2506"/>
              <a:ext cx="342" cy="192"/>
              <a:chOff x="1193" y="2506"/>
              <a:chExt cx="342" cy="192"/>
            </a:xfrm>
          </p:grpSpPr>
          <p:sp>
            <p:nvSpPr>
              <p:cNvPr id="25713" name="Oval 55"/>
              <p:cNvSpPr>
                <a:spLocks noChangeArrowheads="1"/>
              </p:cNvSpPr>
              <p:nvPr/>
            </p:nvSpPr>
            <p:spPr bwMode="auto">
              <a:xfrm>
                <a:off x="1193" y="2513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5714" name="Rectangle 56"/>
              <p:cNvSpPr>
                <a:spLocks noChangeArrowheads="1"/>
              </p:cNvSpPr>
              <p:nvPr/>
            </p:nvSpPr>
            <p:spPr bwMode="auto">
              <a:xfrm>
                <a:off x="1248" y="2506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D1</a:t>
                </a:r>
              </a:p>
            </p:txBody>
          </p:sp>
        </p:grpSp>
        <p:sp>
          <p:nvSpPr>
            <p:cNvPr id="25706" name="Rectangle 57"/>
            <p:cNvSpPr>
              <a:spLocks noChangeArrowheads="1"/>
            </p:cNvSpPr>
            <p:nvPr/>
          </p:nvSpPr>
          <p:spPr bwMode="auto">
            <a:xfrm>
              <a:off x="1025" y="3089"/>
              <a:ext cx="654" cy="14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505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707" name="Rectangle 58"/>
            <p:cNvSpPr>
              <a:spLocks noChangeArrowheads="1"/>
            </p:cNvSpPr>
            <p:nvPr/>
          </p:nvSpPr>
          <p:spPr bwMode="auto">
            <a:xfrm>
              <a:off x="1033" y="3449"/>
              <a:ext cx="630" cy="1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708" name="Rectangle 59"/>
            <p:cNvSpPr>
              <a:spLocks noChangeArrowheads="1"/>
            </p:cNvSpPr>
            <p:nvPr/>
          </p:nvSpPr>
          <p:spPr bwMode="auto">
            <a:xfrm>
              <a:off x="1020" y="3079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5709" name="Rectangle 60"/>
            <p:cNvSpPr>
              <a:spLocks noChangeArrowheads="1"/>
            </p:cNvSpPr>
            <p:nvPr/>
          </p:nvSpPr>
          <p:spPr bwMode="auto">
            <a:xfrm>
              <a:off x="1028" y="3439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1     1     1     1</a:t>
              </a:r>
            </a:p>
          </p:txBody>
        </p:sp>
        <p:sp>
          <p:nvSpPr>
            <p:cNvPr id="25710" name="Line 61"/>
            <p:cNvSpPr>
              <a:spLocks noChangeShapeType="1"/>
            </p:cNvSpPr>
            <p:nvPr/>
          </p:nvSpPr>
          <p:spPr bwMode="auto">
            <a:xfrm>
              <a:off x="1180" y="2881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11" name="Line 62"/>
            <p:cNvSpPr>
              <a:spLocks noChangeShapeType="1"/>
            </p:cNvSpPr>
            <p:nvPr/>
          </p:nvSpPr>
          <p:spPr bwMode="auto">
            <a:xfrm>
              <a:off x="1356" y="2881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712" name="Line 63"/>
            <p:cNvSpPr>
              <a:spLocks noChangeShapeType="1"/>
            </p:cNvSpPr>
            <p:nvPr/>
          </p:nvSpPr>
          <p:spPr bwMode="auto">
            <a:xfrm>
              <a:off x="1532" y="2881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5" name="Group 64"/>
          <p:cNvGrpSpPr>
            <a:grpSpLocks/>
          </p:cNvGrpSpPr>
          <p:nvPr/>
        </p:nvGrpSpPr>
        <p:grpSpPr bwMode="auto">
          <a:xfrm>
            <a:off x="815975" y="3957638"/>
            <a:ext cx="3352800" cy="304800"/>
            <a:chOff x="438" y="1863"/>
            <a:chExt cx="2112" cy="192"/>
          </a:xfrm>
        </p:grpSpPr>
        <p:sp>
          <p:nvSpPr>
            <p:cNvPr id="25683" name="Rectangle 65"/>
            <p:cNvSpPr>
              <a:spLocks noChangeArrowheads="1"/>
            </p:cNvSpPr>
            <p:nvPr/>
          </p:nvSpPr>
          <p:spPr bwMode="auto">
            <a:xfrm>
              <a:off x="438" y="1863"/>
              <a:ext cx="211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D3 </a:t>
              </a:r>
              <a:r>
                <a:rPr lang="en-CA" altLang="en-US" sz="1200">
                  <a:latin typeface="Times New Roman" pitchFamily="18" charset="0"/>
                </a:rPr>
                <a:t>=  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Q3</a:t>
              </a:r>
              <a:r>
                <a:rPr lang="en-CA" altLang="en-US" sz="1200" baseline="30000">
                  <a:solidFill>
                    <a:srgbClr val="FF5050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Q2</a:t>
              </a:r>
              <a:r>
                <a:rPr lang="en-CA" altLang="en-US" sz="1200">
                  <a:latin typeface="Times New Roman" pitchFamily="18" charset="0"/>
                </a:rPr>
                <a:t> + 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Q3</a:t>
              </a:r>
              <a:r>
                <a:rPr lang="en-CA" altLang="en-US" sz="1200" baseline="30000">
                  <a:solidFill>
                    <a:schemeClr val="accent2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Q1</a:t>
              </a:r>
              <a:r>
                <a:rPr lang="en-CA" altLang="en-US" sz="1200">
                  <a:latin typeface="Times New Roman" pitchFamily="18" charset="0"/>
                </a:rPr>
                <a:t> +</a:t>
              </a:r>
              <a:r>
                <a:rPr lang="en-CA" altLang="en-US" sz="1400">
                  <a:latin typeface="Times New Roman" pitchFamily="18" charset="0"/>
                </a:rPr>
                <a:t> </a:t>
              </a:r>
              <a:r>
                <a:rPr lang="en-CA" altLang="en-US" sz="1400">
                  <a:solidFill>
                    <a:schemeClr val="accent1"/>
                  </a:solidFill>
                  <a:latin typeface="Times New Roman" pitchFamily="18" charset="0"/>
                </a:rPr>
                <a:t>Q3</a:t>
              </a:r>
              <a:r>
                <a:rPr lang="en-CA" altLang="en-US" sz="1400" baseline="30000">
                  <a:solidFill>
                    <a:schemeClr val="accent1"/>
                  </a:solidFill>
                  <a:latin typeface="Times New Roman" pitchFamily="18" charset="0"/>
                </a:rPr>
                <a:t>.</a:t>
              </a:r>
              <a:r>
                <a:rPr lang="en-CA" altLang="en-US" sz="1400">
                  <a:solidFill>
                    <a:schemeClr val="accent1"/>
                  </a:solidFill>
                  <a:latin typeface="Times New Roman" pitchFamily="18" charset="0"/>
                </a:rPr>
                <a:t>Q0</a:t>
              </a:r>
              <a:r>
                <a:rPr lang="en-CA" altLang="en-US" sz="1400">
                  <a:latin typeface="Times New Roman" pitchFamily="18" charset="0"/>
                </a:rPr>
                <a:t> + Q3</a:t>
              </a:r>
              <a:r>
                <a:rPr lang="en-CA" altLang="en-US" sz="1400" baseline="30000">
                  <a:latin typeface="Times New Roman" pitchFamily="18" charset="0"/>
                </a:rPr>
                <a:t>.</a:t>
              </a:r>
              <a:r>
                <a:rPr lang="en-CA" altLang="en-US" sz="1400">
                  <a:latin typeface="Times New Roman" pitchFamily="18" charset="0"/>
                </a:rPr>
                <a:t>Q2</a:t>
              </a:r>
              <a:r>
                <a:rPr lang="en-CA" altLang="en-US" sz="1400" baseline="30000">
                  <a:latin typeface="Times New Roman" pitchFamily="18" charset="0"/>
                </a:rPr>
                <a:t>.</a:t>
              </a:r>
              <a:r>
                <a:rPr lang="en-CA" altLang="en-US" sz="1400">
                  <a:latin typeface="Times New Roman" pitchFamily="18" charset="0"/>
                </a:rPr>
                <a:t>Q1</a:t>
              </a:r>
              <a:r>
                <a:rPr lang="en-CA" altLang="en-US" sz="1400" baseline="30000">
                  <a:latin typeface="Times New Roman" pitchFamily="18" charset="0"/>
                </a:rPr>
                <a:t>.</a:t>
              </a:r>
              <a:r>
                <a:rPr lang="en-CA" altLang="en-US" sz="1400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5684" name="Line 66"/>
            <p:cNvSpPr>
              <a:spLocks noChangeShapeType="1"/>
            </p:cNvSpPr>
            <p:nvPr/>
          </p:nvSpPr>
          <p:spPr bwMode="auto">
            <a:xfrm>
              <a:off x="889" y="1896"/>
              <a:ext cx="119" cy="0"/>
            </a:xfrm>
            <a:prstGeom prst="line">
              <a:avLst/>
            </a:prstGeom>
            <a:noFill/>
            <a:ln w="12700">
              <a:solidFill>
                <a:srgbClr val="FF0066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85" name="Line 67"/>
            <p:cNvSpPr>
              <a:spLocks noChangeShapeType="1"/>
            </p:cNvSpPr>
            <p:nvPr/>
          </p:nvSpPr>
          <p:spPr bwMode="auto">
            <a:xfrm>
              <a:off x="1265" y="1888"/>
              <a:ext cx="87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86" name="Line 68"/>
            <p:cNvSpPr>
              <a:spLocks noChangeShapeType="1"/>
            </p:cNvSpPr>
            <p:nvPr/>
          </p:nvSpPr>
          <p:spPr bwMode="auto">
            <a:xfrm>
              <a:off x="1625" y="1896"/>
              <a:ext cx="135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87" name="Line 69"/>
            <p:cNvSpPr>
              <a:spLocks noChangeShapeType="1"/>
            </p:cNvSpPr>
            <p:nvPr/>
          </p:nvSpPr>
          <p:spPr bwMode="auto">
            <a:xfrm>
              <a:off x="1881" y="1888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6" name="Group 70"/>
          <p:cNvGrpSpPr>
            <a:grpSpLocks/>
          </p:cNvGrpSpPr>
          <p:nvPr/>
        </p:nvGrpSpPr>
        <p:grpSpPr bwMode="auto">
          <a:xfrm>
            <a:off x="4994275" y="3995738"/>
            <a:ext cx="2384425" cy="274637"/>
            <a:chOff x="3070" y="1887"/>
            <a:chExt cx="1502" cy="173"/>
          </a:xfrm>
        </p:grpSpPr>
        <p:sp>
          <p:nvSpPr>
            <p:cNvPr id="25679" name="Rectangle 71"/>
            <p:cNvSpPr>
              <a:spLocks noChangeArrowheads="1"/>
            </p:cNvSpPr>
            <p:nvPr/>
          </p:nvSpPr>
          <p:spPr bwMode="auto">
            <a:xfrm>
              <a:off x="3070" y="1887"/>
              <a:ext cx="150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D2</a:t>
              </a:r>
              <a:r>
                <a:rPr lang="en-CA" altLang="en-US" sz="1200">
                  <a:latin typeface="Times New Roman" pitchFamily="18" charset="0"/>
                </a:rPr>
                <a:t> = 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Q2</a:t>
              </a:r>
              <a:r>
                <a:rPr lang="en-CA" altLang="en-US" sz="1200" baseline="30000">
                  <a:solidFill>
                    <a:srgbClr val="FF5050"/>
                  </a:solidFill>
                  <a:latin typeface="Times New Roman" pitchFamily="18" charset="0"/>
                </a:rPr>
                <a:t>.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 Q0</a:t>
              </a:r>
              <a:r>
                <a:rPr lang="en-CA" altLang="en-US" sz="1200">
                  <a:latin typeface="Times New Roman" pitchFamily="18" charset="0"/>
                </a:rPr>
                <a:t> + 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Q2</a:t>
              </a:r>
              <a:r>
                <a:rPr lang="en-CA" altLang="en-US" sz="1200" baseline="30000">
                  <a:solidFill>
                    <a:schemeClr val="accent2"/>
                  </a:solidFill>
                  <a:latin typeface="Times New Roman" pitchFamily="18" charset="0"/>
                </a:rPr>
                <a:t>.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 Q1</a:t>
              </a:r>
              <a:r>
                <a:rPr lang="en-CA" altLang="en-US" sz="1200">
                  <a:latin typeface="Times New Roman" pitchFamily="18" charset="0"/>
                </a:rPr>
                <a:t> + </a:t>
              </a:r>
              <a:r>
                <a:rPr lang="en-CA" altLang="en-US" sz="1200">
                  <a:solidFill>
                    <a:schemeClr val="accent1"/>
                  </a:solidFill>
                  <a:latin typeface="Times New Roman" pitchFamily="18" charset="0"/>
                </a:rPr>
                <a:t>Q2</a:t>
              </a:r>
              <a:r>
                <a:rPr lang="en-CA" altLang="en-US" sz="1200" baseline="30000">
                  <a:solidFill>
                    <a:schemeClr val="accent1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chemeClr val="accent1"/>
                  </a:solidFill>
                  <a:latin typeface="Times New Roman" pitchFamily="18" charset="0"/>
                </a:rPr>
                <a:t>Q1</a:t>
              </a:r>
              <a:r>
                <a:rPr lang="en-CA" altLang="en-US" sz="1200" baseline="30000">
                  <a:solidFill>
                    <a:schemeClr val="accent1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chemeClr val="accent1"/>
                  </a:solidFill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5680" name="Line 72"/>
            <p:cNvSpPr>
              <a:spLocks noChangeShapeType="1"/>
            </p:cNvSpPr>
            <p:nvPr/>
          </p:nvSpPr>
          <p:spPr bwMode="auto">
            <a:xfrm>
              <a:off x="4097" y="1904"/>
              <a:ext cx="87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81" name="Line 73"/>
            <p:cNvSpPr>
              <a:spLocks noChangeShapeType="1"/>
            </p:cNvSpPr>
            <p:nvPr/>
          </p:nvSpPr>
          <p:spPr bwMode="auto">
            <a:xfrm>
              <a:off x="3881" y="1912"/>
              <a:ext cx="87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82" name="Line 74"/>
            <p:cNvSpPr>
              <a:spLocks noChangeShapeType="1"/>
            </p:cNvSpPr>
            <p:nvPr/>
          </p:nvSpPr>
          <p:spPr bwMode="auto">
            <a:xfrm>
              <a:off x="3497" y="1904"/>
              <a:ext cx="111" cy="0"/>
            </a:xfrm>
            <a:prstGeom prst="line">
              <a:avLst/>
            </a:prstGeom>
            <a:noFill/>
            <a:ln w="12700">
              <a:solidFill>
                <a:srgbClr val="FF505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7" name="Group 75"/>
          <p:cNvGrpSpPr>
            <a:grpSpLocks/>
          </p:cNvGrpSpPr>
          <p:nvPr/>
        </p:nvGrpSpPr>
        <p:grpSpPr bwMode="auto">
          <a:xfrm>
            <a:off x="3011488" y="5141913"/>
            <a:ext cx="1538287" cy="274637"/>
            <a:chOff x="1782" y="2887"/>
            <a:chExt cx="969" cy="173"/>
          </a:xfrm>
        </p:grpSpPr>
        <p:sp>
          <p:nvSpPr>
            <p:cNvPr id="25676" name="Rectangle 76"/>
            <p:cNvSpPr>
              <a:spLocks noChangeArrowheads="1"/>
            </p:cNvSpPr>
            <p:nvPr/>
          </p:nvSpPr>
          <p:spPr bwMode="auto">
            <a:xfrm>
              <a:off x="1782" y="2887"/>
              <a:ext cx="96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D1</a:t>
              </a:r>
              <a:r>
                <a:rPr lang="en-CA" altLang="en-US" sz="1200">
                  <a:latin typeface="Times New Roman" pitchFamily="18" charset="0"/>
                </a:rPr>
                <a:t> = 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Q1</a:t>
              </a:r>
              <a:r>
                <a:rPr lang="en-CA" altLang="en-US" sz="1200" baseline="30000">
                  <a:solidFill>
                    <a:srgbClr val="FF5050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rgbClr val="FF5050"/>
                  </a:solidFill>
                  <a:latin typeface="Times New Roman" pitchFamily="18" charset="0"/>
                </a:rPr>
                <a:t>Q0</a:t>
              </a:r>
              <a:r>
                <a:rPr lang="en-CA" altLang="en-US" sz="1200">
                  <a:latin typeface="Times New Roman" pitchFamily="18" charset="0"/>
                </a:rPr>
                <a:t> + 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Q1</a:t>
              </a:r>
              <a:r>
                <a:rPr lang="en-CA" altLang="en-US" sz="1200" baseline="30000">
                  <a:solidFill>
                    <a:schemeClr val="accent2"/>
                  </a:solidFill>
                  <a:latin typeface="Times New Roman" pitchFamily="18" charset="0"/>
                </a:rPr>
                <a:t>. </a:t>
              </a:r>
              <a:r>
                <a:rPr lang="en-CA" altLang="en-US" sz="1200">
                  <a:solidFill>
                    <a:schemeClr val="accent2"/>
                  </a:solidFill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5677" name="Line 77"/>
            <p:cNvSpPr>
              <a:spLocks noChangeShapeType="1"/>
            </p:cNvSpPr>
            <p:nvPr/>
          </p:nvSpPr>
          <p:spPr bwMode="auto">
            <a:xfrm>
              <a:off x="2057" y="2904"/>
              <a:ext cx="95" cy="0"/>
            </a:xfrm>
            <a:prstGeom prst="line">
              <a:avLst/>
            </a:prstGeom>
            <a:noFill/>
            <a:ln w="12700">
              <a:solidFill>
                <a:srgbClr val="FF505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78" name="Line 78"/>
            <p:cNvSpPr>
              <a:spLocks noChangeShapeType="1"/>
            </p:cNvSpPr>
            <p:nvPr/>
          </p:nvSpPr>
          <p:spPr bwMode="auto">
            <a:xfrm>
              <a:off x="2577" y="2904"/>
              <a:ext cx="103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8" name="Group 79"/>
          <p:cNvGrpSpPr>
            <a:grpSpLocks/>
          </p:cNvGrpSpPr>
          <p:nvPr/>
        </p:nvGrpSpPr>
        <p:grpSpPr bwMode="auto">
          <a:xfrm>
            <a:off x="7253288" y="5192713"/>
            <a:ext cx="717550" cy="274637"/>
            <a:chOff x="4454" y="2919"/>
            <a:chExt cx="452" cy="173"/>
          </a:xfrm>
        </p:grpSpPr>
        <p:sp>
          <p:nvSpPr>
            <p:cNvPr id="25674" name="Rectangle 80"/>
            <p:cNvSpPr>
              <a:spLocks noChangeArrowheads="1"/>
            </p:cNvSpPr>
            <p:nvPr/>
          </p:nvSpPr>
          <p:spPr bwMode="auto">
            <a:xfrm>
              <a:off x="4454" y="2919"/>
              <a:ext cx="45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D0</a:t>
              </a:r>
              <a:r>
                <a:rPr lang="en-CA" altLang="en-US" sz="1200">
                  <a:latin typeface="Times New Roman" pitchFamily="18" charset="0"/>
                </a:rPr>
                <a:t> =</a:t>
              </a:r>
              <a:r>
                <a:rPr lang="en-CA" altLang="en-US" sz="1200">
                  <a:solidFill>
                    <a:srgbClr val="FF0066"/>
                  </a:solidFill>
                  <a:latin typeface="Times New Roman" pitchFamily="18" charset="0"/>
                </a:rPr>
                <a:t> Q0</a:t>
              </a:r>
            </a:p>
          </p:txBody>
        </p:sp>
        <p:sp>
          <p:nvSpPr>
            <p:cNvPr id="25675" name="Line 81"/>
            <p:cNvSpPr>
              <a:spLocks noChangeShapeType="1"/>
            </p:cNvSpPr>
            <p:nvPr/>
          </p:nvSpPr>
          <p:spPr bwMode="auto">
            <a:xfrm>
              <a:off x="4721" y="2936"/>
              <a:ext cx="95" cy="0"/>
            </a:xfrm>
            <a:prstGeom prst="line">
              <a:avLst/>
            </a:prstGeom>
            <a:noFill/>
            <a:ln w="12700">
              <a:solidFill>
                <a:srgbClr val="FF0066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9" name="Group 82"/>
          <p:cNvGrpSpPr>
            <a:grpSpLocks/>
          </p:cNvGrpSpPr>
          <p:nvPr/>
        </p:nvGrpSpPr>
        <p:grpSpPr bwMode="auto">
          <a:xfrm>
            <a:off x="5205413" y="4638675"/>
            <a:ext cx="1911350" cy="1917700"/>
            <a:chOff x="3164" y="2570"/>
            <a:chExt cx="1204" cy="1208"/>
          </a:xfrm>
        </p:grpSpPr>
        <p:grpSp>
          <p:nvGrpSpPr>
            <p:cNvPr id="25646" name="Group 83"/>
            <p:cNvGrpSpPr>
              <a:grpSpLocks/>
            </p:cNvGrpSpPr>
            <p:nvPr/>
          </p:nvGrpSpPr>
          <p:grpSpPr bwMode="auto">
            <a:xfrm>
              <a:off x="3164" y="2570"/>
              <a:ext cx="1204" cy="1126"/>
              <a:chOff x="3164" y="2570"/>
              <a:chExt cx="1204" cy="1126"/>
            </a:xfrm>
          </p:grpSpPr>
          <p:sp>
            <p:nvSpPr>
              <p:cNvPr id="25649" name="Rectangle 84"/>
              <p:cNvSpPr>
                <a:spLocks noChangeArrowheads="1"/>
              </p:cNvSpPr>
              <p:nvPr/>
            </p:nvSpPr>
            <p:spPr bwMode="auto">
              <a:xfrm>
                <a:off x="3653" y="2945"/>
                <a:ext cx="702" cy="75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5650" name="Line 85"/>
              <p:cNvSpPr>
                <a:spLocks noChangeShapeType="1"/>
              </p:cNvSpPr>
              <p:nvPr/>
            </p:nvSpPr>
            <p:spPr bwMode="auto">
              <a:xfrm>
                <a:off x="3828" y="2945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1" name="Line 86"/>
              <p:cNvSpPr>
                <a:spLocks noChangeShapeType="1"/>
              </p:cNvSpPr>
              <p:nvPr/>
            </p:nvSpPr>
            <p:spPr bwMode="auto">
              <a:xfrm>
                <a:off x="4004" y="2945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2" name="Line 87"/>
              <p:cNvSpPr>
                <a:spLocks noChangeShapeType="1"/>
              </p:cNvSpPr>
              <p:nvPr/>
            </p:nvSpPr>
            <p:spPr bwMode="auto">
              <a:xfrm>
                <a:off x="4180" y="2945"/>
                <a:ext cx="0" cy="7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3" name="Line 88"/>
              <p:cNvSpPr>
                <a:spLocks noChangeShapeType="1"/>
              </p:cNvSpPr>
              <p:nvPr/>
            </p:nvSpPr>
            <p:spPr bwMode="auto">
              <a:xfrm>
                <a:off x="3653" y="3320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4" name="Rectangle 89"/>
              <p:cNvSpPr>
                <a:spLocks noChangeArrowheads="1"/>
              </p:cNvSpPr>
              <p:nvPr/>
            </p:nvSpPr>
            <p:spPr bwMode="auto">
              <a:xfrm>
                <a:off x="3164" y="2783"/>
                <a:ext cx="38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Q1 Q0</a:t>
                </a:r>
              </a:p>
            </p:txBody>
          </p:sp>
          <p:sp>
            <p:nvSpPr>
              <p:cNvPr id="25655" name="Rectangle 90"/>
              <p:cNvSpPr>
                <a:spLocks noChangeArrowheads="1"/>
              </p:cNvSpPr>
              <p:nvPr/>
            </p:nvSpPr>
            <p:spPr bwMode="auto">
              <a:xfrm>
                <a:off x="3284" y="2599"/>
                <a:ext cx="38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Q3 Q2</a:t>
                </a:r>
              </a:p>
            </p:txBody>
          </p:sp>
          <p:sp>
            <p:nvSpPr>
              <p:cNvPr id="25656" name="Line 91"/>
              <p:cNvSpPr>
                <a:spLocks noChangeShapeType="1"/>
              </p:cNvSpPr>
              <p:nvPr/>
            </p:nvSpPr>
            <p:spPr bwMode="auto">
              <a:xfrm flipH="1">
                <a:off x="3221" y="2944"/>
                <a:ext cx="43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7" name="Line 92"/>
              <p:cNvSpPr>
                <a:spLocks noChangeShapeType="1"/>
              </p:cNvSpPr>
              <p:nvPr/>
            </p:nvSpPr>
            <p:spPr bwMode="auto">
              <a:xfrm>
                <a:off x="3509" y="2817"/>
                <a:ext cx="143" cy="12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8" name="Line 93"/>
              <p:cNvSpPr>
                <a:spLocks noChangeShapeType="1"/>
              </p:cNvSpPr>
              <p:nvPr/>
            </p:nvSpPr>
            <p:spPr bwMode="auto">
              <a:xfrm flipH="1" flipV="1">
                <a:off x="3261" y="2713"/>
                <a:ext cx="239" cy="9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59" name="Rectangle 94"/>
              <p:cNvSpPr>
                <a:spLocks noChangeArrowheads="1"/>
              </p:cNvSpPr>
              <p:nvPr/>
            </p:nvSpPr>
            <p:spPr bwMode="auto">
              <a:xfrm>
                <a:off x="3652" y="2752"/>
                <a:ext cx="71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00   01   11   10</a:t>
                </a:r>
              </a:p>
            </p:txBody>
          </p:sp>
          <p:sp>
            <p:nvSpPr>
              <p:cNvPr id="25660" name="Rectangle 95"/>
              <p:cNvSpPr>
                <a:spLocks noChangeArrowheads="1"/>
              </p:cNvSpPr>
              <p:nvPr/>
            </p:nvSpPr>
            <p:spPr bwMode="auto">
              <a:xfrm>
                <a:off x="3412" y="2991"/>
                <a:ext cx="23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 00</a:t>
                </a:r>
              </a:p>
            </p:txBody>
          </p:sp>
          <p:sp>
            <p:nvSpPr>
              <p:cNvPr id="25661" name="Rectangle 96"/>
              <p:cNvSpPr>
                <a:spLocks noChangeArrowheads="1"/>
              </p:cNvSpPr>
              <p:nvPr/>
            </p:nvSpPr>
            <p:spPr bwMode="auto">
              <a:xfrm>
                <a:off x="3676" y="2967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1     1     1     1</a:t>
                </a:r>
              </a:p>
            </p:txBody>
          </p:sp>
          <p:sp>
            <p:nvSpPr>
              <p:cNvPr id="25662" name="Rectangle 97"/>
              <p:cNvSpPr>
                <a:spLocks noChangeArrowheads="1"/>
              </p:cNvSpPr>
              <p:nvPr/>
            </p:nvSpPr>
            <p:spPr bwMode="auto">
              <a:xfrm>
                <a:off x="3676" y="3151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0     0     0     0</a:t>
                </a:r>
              </a:p>
            </p:txBody>
          </p:sp>
          <p:sp>
            <p:nvSpPr>
              <p:cNvPr id="25663" name="Rectangle 98"/>
              <p:cNvSpPr>
                <a:spLocks noChangeArrowheads="1"/>
              </p:cNvSpPr>
              <p:nvPr/>
            </p:nvSpPr>
            <p:spPr bwMode="auto">
              <a:xfrm>
                <a:off x="3676" y="3327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0     0     0     0</a:t>
                </a:r>
              </a:p>
            </p:txBody>
          </p:sp>
          <p:sp>
            <p:nvSpPr>
              <p:cNvPr id="25664" name="Rectangle 99"/>
              <p:cNvSpPr>
                <a:spLocks noChangeArrowheads="1"/>
              </p:cNvSpPr>
              <p:nvPr/>
            </p:nvSpPr>
            <p:spPr bwMode="auto">
              <a:xfrm>
                <a:off x="3692" y="3511"/>
                <a:ext cx="66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>
                    <a:latin typeface="Times New Roman" pitchFamily="18" charset="0"/>
                  </a:rPr>
                  <a:t>1     1     1     1</a:t>
                </a:r>
              </a:p>
            </p:txBody>
          </p:sp>
          <p:sp>
            <p:nvSpPr>
              <p:cNvPr id="25665" name="Rectangle 100"/>
              <p:cNvSpPr>
                <a:spLocks noChangeArrowheads="1"/>
              </p:cNvSpPr>
              <p:nvPr/>
            </p:nvSpPr>
            <p:spPr bwMode="auto">
              <a:xfrm>
                <a:off x="3412" y="3159"/>
                <a:ext cx="23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 01</a:t>
                </a:r>
              </a:p>
            </p:txBody>
          </p:sp>
          <p:sp>
            <p:nvSpPr>
              <p:cNvPr id="25666" name="Rectangle 101"/>
              <p:cNvSpPr>
                <a:spLocks noChangeArrowheads="1"/>
              </p:cNvSpPr>
              <p:nvPr/>
            </p:nvSpPr>
            <p:spPr bwMode="auto">
              <a:xfrm>
                <a:off x="3420" y="3311"/>
                <a:ext cx="2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11</a:t>
                </a:r>
              </a:p>
            </p:txBody>
          </p:sp>
          <p:sp>
            <p:nvSpPr>
              <p:cNvPr id="25667" name="Rectangle 102"/>
              <p:cNvSpPr>
                <a:spLocks noChangeArrowheads="1"/>
              </p:cNvSpPr>
              <p:nvPr/>
            </p:nvSpPr>
            <p:spPr bwMode="auto">
              <a:xfrm>
                <a:off x="3420" y="3511"/>
                <a:ext cx="212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200" b="1">
                    <a:latin typeface="Times New Roman" pitchFamily="18" charset="0"/>
                  </a:rPr>
                  <a:t>10</a:t>
                </a:r>
              </a:p>
            </p:txBody>
          </p:sp>
          <p:sp>
            <p:nvSpPr>
              <p:cNvPr id="25668" name="Line 103"/>
              <p:cNvSpPr>
                <a:spLocks noChangeShapeType="1"/>
              </p:cNvSpPr>
              <p:nvPr/>
            </p:nvSpPr>
            <p:spPr bwMode="auto">
              <a:xfrm>
                <a:off x="3661" y="3136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69" name="Line 104"/>
              <p:cNvSpPr>
                <a:spLocks noChangeShapeType="1"/>
              </p:cNvSpPr>
              <p:nvPr/>
            </p:nvSpPr>
            <p:spPr bwMode="auto">
              <a:xfrm>
                <a:off x="3661" y="3488"/>
                <a:ext cx="7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5670" name="Line 105"/>
              <p:cNvSpPr>
                <a:spLocks noChangeShapeType="1"/>
              </p:cNvSpPr>
              <p:nvPr/>
            </p:nvSpPr>
            <p:spPr bwMode="auto">
              <a:xfrm flipV="1">
                <a:off x="3644" y="2633"/>
                <a:ext cx="0" cy="3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25671" name="Group 106"/>
              <p:cNvGrpSpPr>
                <a:grpSpLocks/>
              </p:cNvGrpSpPr>
              <p:nvPr/>
            </p:nvGrpSpPr>
            <p:grpSpPr bwMode="auto">
              <a:xfrm>
                <a:off x="3841" y="2570"/>
                <a:ext cx="342" cy="192"/>
                <a:chOff x="3841" y="2570"/>
                <a:chExt cx="342" cy="192"/>
              </a:xfrm>
            </p:grpSpPr>
            <p:sp>
              <p:nvSpPr>
                <p:cNvPr id="25672" name="Oval 107"/>
                <p:cNvSpPr>
                  <a:spLocks noChangeArrowheads="1"/>
                </p:cNvSpPr>
                <p:nvPr/>
              </p:nvSpPr>
              <p:spPr bwMode="auto">
                <a:xfrm>
                  <a:off x="3841" y="2577"/>
                  <a:ext cx="342" cy="18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5673" name="Rectangle 108"/>
                <p:cNvSpPr>
                  <a:spLocks noChangeArrowheads="1"/>
                </p:cNvSpPr>
                <p:nvPr/>
              </p:nvSpPr>
              <p:spPr bwMode="auto">
                <a:xfrm>
                  <a:off x="3896" y="2570"/>
                  <a:ext cx="256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CA" altLang="en-US" sz="1400" b="1">
                      <a:latin typeface="Times New Roman" pitchFamily="18" charset="0"/>
                    </a:rPr>
                    <a:t>D0</a:t>
                  </a:r>
                </a:p>
              </p:txBody>
            </p:sp>
          </p:grpSp>
        </p:grpSp>
        <p:sp>
          <p:nvSpPr>
            <p:cNvPr id="25647" name="Freeform 109"/>
            <p:cNvSpPr>
              <a:spLocks/>
            </p:cNvSpPr>
            <p:nvPr/>
          </p:nvSpPr>
          <p:spPr bwMode="auto">
            <a:xfrm>
              <a:off x="3664" y="2849"/>
              <a:ext cx="666" cy="281"/>
            </a:xfrm>
            <a:custGeom>
              <a:avLst/>
              <a:gdLst>
                <a:gd name="T0" fmla="*/ 0 w 666"/>
                <a:gd name="T1" fmla="*/ 21 h 281"/>
                <a:gd name="T2" fmla="*/ 21 w 666"/>
                <a:gd name="T3" fmla="*/ 109 h 281"/>
                <a:gd name="T4" fmla="*/ 35 w 666"/>
                <a:gd name="T5" fmla="*/ 197 h 281"/>
                <a:gd name="T6" fmla="*/ 35 w 666"/>
                <a:gd name="T7" fmla="*/ 228 h 281"/>
                <a:gd name="T8" fmla="*/ 42 w 666"/>
                <a:gd name="T9" fmla="*/ 243 h 281"/>
                <a:gd name="T10" fmla="*/ 49 w 666"/>
                <a:gd name="T11" fmla="*/ 249 h 281"/>
                <a:gd name="T12" fmla="*/ 62 w 666"/>
                <a:gd name="T13" fmla="*/ 254 h 281"/>
                <a:gd name="T14" fmla="*/ 76 w 666"/>
                <a:gd name="T15" fmla="*/ 254 h 281"/>
                <a:gd name="T16" fmla="*/ 83 w 666"/>
                <a:gd name="T17" fmla="*/ 259 h 281"/>
                <a:gd name="T18" fmla="*/ 97 w 666"/>
                <a:gd name="T19" fmla="*/ 259 h 281"/>
                <a:gd name="T20" fmla="*/ 111 w 666"/>
                <a:gd name="T21" fmla="*/ 259 h 281"/>
                <a:gd name="T22" fmla="*/ 132 w 666"/>
                <a:gd name="T23" fmla="*/ 259 h 281"/>
                <a:gd name="T24" fmla="*/ 159 w 666"/>
                <a:gd name="T25" fmla="*/ 264 h 281"/>
                <a:gd name="T26" fmla="*/ 249 w 666"/>
                <a:gd name="T27" fmla="*/ 264 h 281"/>
                <a:gd name="T28" fmla="*/ 326 w 666"/>
                <a:gd name="T29" fmla="*/ 264 h 281"/>
                <a:gd name="T30" fmla="*/ 388 w 666"/>
                <a:gd name="T31" fmla="*/ 269 h 281"/>
                <a:gd name="T32" fmla="*/ 443 w 666"/>
                <a:gd name="T33" fmla="*/ 274 h 281"/>
                <a:gd name="T34" fmla="*/ 492 w 666"/>
                <a:gd name="T35" fmla="*/ 274 h 281"/>
                <a:gd name="T36" fmla="*/ 533 w 666"/>
                <a:gd name="T37" fmla="*/ 280 h 281"/>
                <a:gd name="T38" fmla="*/ 568 w 666"/>
                <a:gd name="T39" fmla="*/ 274 h 281"/>
                <a:gd name="T40" fmla="*/ 596 w 666"/>
                <a:gd name="T41" fmla="*/ 274 h 281"/>
                <a:gd name="T42" fmla="*/ 617 w 666"/>
                <a:gd name="T43" fmla="*/ 264 h 281"/>
                <a:gd name="T44" fmla="*/ 637 w 666"/>
                <a:gd name="T45" fmla="*/ 249 h 281"/>
                <a:gd name="T46" fmla="*/ 644 w 666"/>
                <a:gd name="T47" fmla="*/ 228 h 281"/>
                <a:gd name="T48" fmla="*/ 658 w 666"/>
                <a:gd name="T49" fmla="*/ 202 h 281"/>
                <a:gd name="T50" fmla="*/ 658 w 666"/>
                <a:gd name="T51" fmla="*/ 166 h 281"/>
                <a:gd name="T52" fmla="*/ 665 w 666"/>
                <a:gd name="T53" fmla="*/ 119 h 281"/>
                <a:gd name="T54" fmla="*/ 665 w 666"/>
                <a:gd name="T55" fmla="*/ 68 h 281"/>
                <a:gd name="T56" fmla="*/ 665 w 666"/>
                <a:gd name="T57" fmla="*/ 0 h 28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666"/>
                <a:gd name="T88" fmla="*/ 0 h 281"/>
                <a:gd name="T89" fmla="*/ 666 w 666"/>
                <a:gd name="T90" fmla="*/ 281 h 28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666" h="281">
                  <a:moveTo>
                    <a:pt x="0" y="21"/>
                  </a:moveTo>
                  <a:lnTo>
                    <a:pt x="21" y="109"/>
                  </a:lnTo>
                  <a:lnTo>
                    <a:pt x="35" y="197"/>
                  </a:lnTo>
                  <a:lnTo>
                    <a:pt x="35" y="228"/>
                  </a:lnTo>
                  <a:lnTo>
                    <a:pt x="42" y="243"/>
                  </a:lnTo>
                  <a:lnTo>
                    <a:pt x="49" y="249"/>
                  </a:lnTo>
                  <a:lnTo>
                    <a:pt x="62" y="254"/>
                  </a:lnTo>
                  <a:lnTo>
                    <a:pt x="76" y="254"/>
                  </a:lnTo>
                  <a:lnTo>
                    <a:pt x="83" y="259"/>
                  </a:lnTo>
                  <a:lnTo>
                    <a:pt x="97" y="259"/>
                  </a:lnTo>
                  <a:lnTo>
                    <a:pt x="111" y="259"/>
                  </a:lnTo>
                  <a:lnTo>
                    <a:pt x="132" y="259"/>
                  </a:lnTo>
                  <a:lnTo>
                    <a:pt x="159" y="264"/>
                  </a:lnTo>
                  <a:lnTo>
                    <a:pt x="249" y="264"/>
                  </a:lnTo>
                  <a:lnTo>
                    <a:pt x="326" y="264"/>
                  </a:lnTo>
                  <a:lnTo>
                    <a:pt x="388" y="269"/>
                  </a:lnTo>
                  <a:lnTo>
                    <a:pt x="443" y="274"/>
                  </a:lnTo>
                  <a:lnTo>
                    <a:pt x="492" y="274"/>
                  </a:lnTo>
                  <a:lnTo>
                    <a:pt x="533" y="280"/>
                  </a:lnTo>
                  <a:lnTo>
                    <a:pt x="568" y="274"/>
                  </a:lnTo>
                  <a:lnTo>
                    <a:pt x="596" y="274"/>
                  </a:lnTo>
                  <a:lnTo>
                    <a:pt x="617" y="264"/>
                  </a:lnTo>
                  <a:lnTo>
                    <a:pt x="637" y="249"/>
                  </a:lnTo>
                  <a:lnTo>
                    <a:pt x="644" y="228"/>
                  </a:lnTo>
                  <a:lnTo>
                    <a:pt x="658" y="202"/>
                  </a:lnTo>
                  <a:lnTo>
                    <a:pt x="658" y="166"/>
                  </a:lnTo>
                  <a:lnTo>
                    <a:pt x="665" y="119"/>
                  </a:lnTo>
                  <a:lnTo>
                    <a:pt x="665" y="68"/>
                  </a:lnTo>
                  <a:lnTo>
                    <a:pt x="665" y="0"/>
                  </a:lnTo>
                </a:path>
              </a:pathLst>
            </a:custGeom>
            <a:noFill/>
            <a:ln w="12700" cap="rnd" cmpd="sng">
              <a:solidFill>
                <a:srgbClr val="FF0066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48" name="Freeform 110"/>
            <p:cNvSpPr>
              <a:spLocks/>
            </p:cNvSpPr>
            <p:nvPr/>
          </p:nvSpPr>
          <p:spPr bwMode="auto">
            <a:xfrm>
              <a:off x="3679" y="3505"/>
              <a:ext cx="658" cy="273"/>
            </a:xfrm>
            <a:custGeom>
              <a:avLst/>
              <a:gdLst>
                <a:gd name="T0" fmla="*/ 7 w 658"/>
                <a:gd name="T1" fmla="*/ 266 h 273"/>
                <a:gd name="T2" fmla="*/ 7 w 658"/>
                <a:gd name="T3" fmla="*/ 212 h 273"/>
                <a:gd name="T4" fmla="*/ 0 w 658"/>
                <a:gd name="T5" fmla="*/ 157 h 273"/>
                <a:gd name="T6" fmla="*/ 7 w 658"/>
                <a:gd name="T7" fmla="*/ 91 h 273"/>
                <a:gd name="T8" fmla="*/ 21 w 658"/>
                <a:gd name="T9" fmla="*/ 48 h 273"/>
                <a:gd name="T10" fmla="*/ 49 w 658"/>
                <a:gd name="T11" fmla="*/ 24 h 273"/>
                <a:gd name="T12" fmla="*/ 91 w 658"/>
                <a:gd name="T13" fmla="*/ 6 h 273"/>
                <a:gd name="T14" fmla="*/ 133 w 658"/>
                <a:gd name="T15" fmla="*/ 0 h 273"/>
                <a:gd name="T16" fmla="*/ 188 w 658"/>
                <a:gd name="T17" fmla="*/ 0 h 273"/>
                <a:gd name="T18" fmla="*/ 307 w 658"/>
                <a:gd name="T19" fmla="*/ 0 h 273"/>
                <a:gd name="T20" fmla="*/ 391 w 658"/>
                <a:gd name="T21" fmla="*/ 6 h 273"/>
                <a:gd name="T22" fmla="*/ 461 w 658"/>
                <a:gd name="T23" fmla="*/ 6 h 273"/>
                <a:gd name="T24" fmla="*/ 531 w 658"/>
                <a:gd name="T25" fmla="*/ 12 h 273"/>
                <a:gd name="T26" fmla="*/ 601 w 658"/>
                <a:gd name="T27" fmla="*/ 24 h 273"/>
                <a:gd name="T28" fmla="*/ 629 w 658"/>
                <a:gd name="T29" fmla="*/ 42 h 273"/>
                <a:gd name="T30" fmla="*/ 650 w 658"/>
                <a:gd name="T31" fmla="*/ 67 h 273"/>
                <a:gd name="T32" fmla="*/ 657 w 658"/>
                <a:gd name="T33" fmla="*/ 103 h 273"/>
                <a:gd name="T34" fmla="*/ 657 w 658"/>
                <a:gd name="T35" fmla="*/ 139 h 273"/>
                <a:gd name="T36" fmla="*/ 657 w 658"/>
                <a:gd name="T37" fmla="*/ 218 h 273"/>
                <a:gd name="T38" fmla="*/ 650 w 658"/>
                <a:gd name="T39" fmla="*/ 248 h 273"/>
                <a:gd name="T40" fmla="*/ 650 w 658"/>
                <a:gd name="T41" fmla="*/ 272 h 27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58"/>
                <a:gd name="T64" fmla="*/ 0 h 273"/>
                <a:gd name="T65" fmla="*/ 658 w 658"/>
                <a:gd name="T66" fmla="*/ 273 h 27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58" h="273">
                  <a:moveTo>
                    <a:pt x="7" y="266"/>
                  </a:moveTo>
                  <a:lnTo>
                    <a:pt x="7" y="212"/>
                  </a:lnTo>
                  <a:lnTo>
                    <a:pt x="0" y="157"/>
                  </a:lnTo>
                  <a:lnTo>
                    <a:pt x="7" y="91"/>
                  </a:lnTo>
                  <a:lnTo>
                    <a:pt x="21" y="48"/>
                  </a:lnTo>
                  <a:lnTo>
                    <a:pt x="49" y="24"/>
                  </a:lnTo>
                  <a:lnTo>
                    <a:pt x="91" y="6"/>
                  </a:lnTo>
                  <a:lnTo>
                    <a:pt x="133" y="0"/>
                  </a:lnTo>
                  <a:lnTo>
                    <a:pt x="188" y="0"/>
                  </a:lnTo>
                  <a:lnTo>
                    <a:pt x="307" y="0"/>
                  </a:lnTo>
                  <a:lnTo>
                    <a:pt x="391" y="6"/>
                  </a:lnTo>
                  <a:lnTo>
                    <a:pt x="461" y="6"/>
                  </a:lnTo>
                  <a:lnTo>
                    <a:pt x="531" y="12"/>
                  </a:lnTo>
                  <a:lnTo>
                    <a:pt x="601" y="24"/>
                  </a:lnTo>
                  <a:lnTo>
                    <a:pt x="629" y="42"/>
                  </a:lnTo>
                  <a:lnTo>
                    <a:pt x="650" y="67"/>
                  </a:lnTo>
                  <a:lnTo>
                    <a:pt x="657" y="103"/>
                  </a:lnTo>
                  <a:lnTo>
                    <a:pt x="657" y="139"/>
                  </a:lnTo>
                  <a:lnTo>
                    <a:pt x="657" y="218"/>
                  </a:lnTo>
                  <a:lnTo>
                    <a:pt x="650" y="248"/>
                  </a:lnTo>
                  <a:lnTo>
                    <a:pt x="650" y="272"/>
                  </a:lnTo>
                </a:path>
              </a:pathLst>
            </a:custGeom>
            <a:noFill/>
            <a:ln w="12700" cap="rnd" cmpd="sng">
              <a:solidFill>
                <a:srgbClr val="FF0066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2" name="Group 111"/>
          <p:cNvGrpSpPr>
            <a:grpSpLocks/>
          </p:cNvGrpSpPr>
          <p:nvPr/>
        </p:nvGrpSpPr>
        <p:grpSpPr bwMode="auto">
          <a:xfrm>
            <a:off x="990600" y="1905000"/>
            <a:ext cx="1939925" cy="1930400"/>
            <a:chOff x="548" y="570"/>
            <a:chExt cx="1222" cy="1216"/>
          </a:xfrm>
        </p:grpSpPr>
        <p:sp>
          <p:nvSpPr>
            <p:cNvPr id="25614" name="Rectangle 112"/>
            <p:cNvSpPr>
              <a:spLocks noChangeArrowheads="1"/>
            </p:cNvSpPr>
            <p:nvPr/>
          </p:nvSpPr>
          <p:spPr bwMode="auto">
            <a:xfrm>
              <a:off x="1037" y="945"/>
              <a:ext cx="702" cy="7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615" name="Rectangle 113"/>
            <p:cNvSpPr>
              <a:spLocks noChangeArrowheads="1"/>
            </p:cNvSpPr>
            <p:nvPr/>
          </p:nvSpPr>
          <p:spPr bwMode="auto">
            <a:xfrm>
              <a:off x="1425" y="977"/>
              <a:ext cx="294" cy="3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616" name="Line 114"/>
            <p:cNvSpPr>
              <a:spLocks noChangeShapeType="1"/>
            </p:cNvSpPr>
            <p:nvPr/>
          </p:nvSpPr>
          <p:spPr bwMode="auto">
            <a:xfrm>
              <a:off x="1212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17" name="Line 115"/>
            <p:cNvSpPr>
              <a:spLocks noChangeShapeType="1"/>
            </p:cNvSpPr>
            <p:nvPr/>
          </p:nvSpPr>
          <p:spPr bwMode="auto">
            <a:xfrm>
              <a:off x="1388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18" name="Line 116"/>
            <p:cNvSpPr>
              <a:spLocks noChangeShapeType="1"/>
            </p:cNvSpPr>
            <p:nvPr/>
          </p:nvSpPr>
          <p:spPr bwMode="auto">
            <a:xfrm>
              <a:off x="1564" y="945"/>
              <a:ext cx="0" cy="7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19" name="Rectangle 117"/>
            <p:cNvSpPr>
              <a:spLocks noChangeArrowheads="1"/>
            </p:cNvSpPr>
            <p:nvPr/>
          </p:nvSpPr>
          <p:spPr bwMode="auto">
            <a:xfrm>
              <a:off x="548" y="783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Q1 Q0</a:t>
              </a:r>
            </a:p>
          </p:txBody>
        </p:sp>
        <p:sp>
          <p:nvSpPr>
            <p:cNvPr id="25620" name="Rectangle 118"/>
            <p:cNvSpPr>
              <a:spLocks noChangeArrowheads="1"/>
            </p:cNvSpPr>
            <p:nvPr/>
          </p:nvSpPr>
          <p:spPr bwMode="auto">
            <a:xfrm>
              <a:off x="668" y="599"/>
              <a:ext cx="38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Q3 Q2</a:t>
              </a:r>
            </a:p>
          </p:txBody>
        </p:sp>
        <p:sp>
          <p:nvSpPr>
            <p:cNvPr id="25621" name="Line 119"/>
            <p:cNvSpPr>
              <a:spLocks noChangeShapeType="1"/>
            </p:cNvSpPr>
            <p:nvPr/>
          </p:nvSpPr>
          <p:spPr bwMode="auto">
            <a:xfrm flipH="1">
              <a:off x="605" y="944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22" name="Line 120"/>
            <p:cNvSpPr>
              <a:spLocks noChangeShapeType="1"/>
            </p:cNvSpPr>
            <p:nvPr/>
          </p:nvSpPr>
          <p:spPr bwMode="auto">
            <a:xfrm>
              <a:off x="893" y="817"/>
              <a:ext cx="143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23" name="Line 121"/>
            <p:cNvSpPr>
              <a:spLocks noChangeShapeType="1"/>
            </p:cNvSpPr>
            <p:nvPr/>
          </p:nvSpPr>
          <p:spPr bwMode="auto">
            <a:xfrm flipH="1" flipV="1">
              <a:off x="645" y="713"/>
              <a:ext cx="239" cy="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24" name="Rectangle 122"/>
            <p:cNvSpPr>
              <a:spLocks noChangeArrowheads="1"/>
            </p:cNvSpPr>
            <p:nvPr/>
          </p:nvSpPr>
          <p:spPr bwMode="auto">
            <a:xfrm>
              <a:off x="1036" y="752"/>
              <a:ext cx="7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00   01   11   10</a:t>
              </a:r>
            </a:p>
          </p:txBody>
        </p:sp>
        <p:sp>
          <p:nvSpPr>
            <p:cNvPr id="25625" name="Rectangle 123"/>
            <p:cNvSpPr>
              <a:spLocks noChangeArrowheads="1"/>
            </p:cNvSpPr>
            <p:nvPr/>
          </p:nvSpPr>
          <p:spPr bwMode="auto">
            <a:xfrm>
              <a:off x="796" y="991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00</a:t>
              </a:r>
            </a:p>
          </p:txBody>
        </p:sp>
        <p:sp>
          <p:nvSpPr>
            <p:cNvPr id="25626" name="Rectangle 124"/>
            <p:cNvSpPr>
              <a:spLocks noChangeArrowheads="1"/>
            </p:cNvSpPr>
            <p:nvPr/>
          </p:nvSpPr>
          <p:spPr bwMode="auto">
            <a:xfrm>
              <a:off x="796" y="1159"/>
              <a:ext cx="2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 01</a:t>
              </a:r>
            </a:p>
          </p:txBody>
        </p:sp>
        <p:sp>
          <p:nvSpPr>
            <p:cNvPr id="25627" name="Rectangle 125"/>
            <p:cNvSpPr>
              <a:spLocks noChangeArrowheads="1"/>
            </p:cNvSpPr>
            <p:nvPr/>
          </p:nvSpPr>
          <p:spPr bwMode="auto">
            <a:xfrm>
              <a:off x="804" y="131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11</a:t>
              </a:r>
            </a:p>
          </p:txBody>
        </p:sp>
        <p:sp>
          <p:nvSpPr>
            <p:cNvPr id="25628" name="Rectangle 126"/>
            <p:cNvSpPr>
              <a:spLocks noChangeArrowheads="1"/>
            </p:cNvSpPr>
            <p:nvPr/>
          </p:nvSpPr>
          <p:spPr bwMode="auto">
            <a:xfrm>
              <a:off x="804" y="1511"/>
              <a:ext cx="2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25629" name="Line 127"/>
            <p:cNvSpPr>
              <a:spLocks noChangeShapeType="1"/>
            </p:cNvSpPr>
            <p:nvPr/>
          </p:nvSpPr>
          <p:spPr bwMode="auto">
            <a:xfrm flipV="1">
              <a:off x="1028" y="633"/>
              <a:ext cx="0" cy="3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5630" name="Group 128"/>
            <p:cNvGrpSpPr>
              <a:grpSpLocks/>
            </p:cNvGrpSpPr>
            <p:nvPr/>
          </p:nvGrpSpPr>
          <p:grpSpPr bwMode="auto">
            <a:xfrm>
              <a:off x="1225" y="570"/>
              <a:ext cx="342" cy="192"/>
              <a:chOff x="1225" y="570"/>
              <a:chExt cx="342" cy="192"/>
            </a:xfrm>
          </p:grpSpPr>
          <p:sp>
            <p:nvSpPr>
              <p:cNvPr id="25644" name="Oval 129"/>
              <p:cNvSpPr>
                <a:spLocks noChangeArrowheads="1"/>
              </p:cNvSpPr>
              <p:nvPr/>
            </p:nvSpPr>
            <p:spPr bwMode="auto">
              <a:xfrm>
                <a:off x="1225" y="577"/>
                <a:ext cx="342" cy="18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5645" name="Rectangle 130"/>
              <p:cNvSpPr>
                <a:spLocks noChangeArrowheads="1"/>
              </p:cNvSpPr>
              <p:nvPr/>
            </p:nvSpPr>
            <p:spPr bwMode="auto">
              <a:xfrm>
                <a:off x="1280" y="570"/>
                <a:ext cx="256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CA" altLang="en-US" sz="1400" b="1">
                    <a:latin typeface="Times New Roman" pitchFamily="18" charset="0"/>
                  </a:rPr>
                  <a:t>D3</a:t>
                </a:r>
              </a:p>
            </p:txBody>
          </p:sp>
        </p:grpSp>
        <p:sp>
          <p:nvSpPr>
            <p:cNvPr id="25631" name="Rectangle 131"/>
            <p:cNvSpPr>
              <a:spLocks noChangeArrowheads="1"/>
            </p:cNvSpPr>
            <p:nvPr/>
          </p:nvSpPr>
          <p:spPr bwMode="auto">
            <a:xfrm>
              <a:off x="1593" y="913"/>
              <a:ext cx="110" cy="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5632" name="Rectangle 132"/>
            <p:cNvSpPr>
              <a:spLocks noChangeArrowheads="1"/>
            </p:cNvSpPr>
            <p:nvPr/>
          </p:nvSpPr>
          <p:spPr bwMode="auto">
            <a:xfrm>
              <a:off x="1060" y="96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5633" name="Rectangle 133"/>
            <p:cNvSpPr>
              <a:spLocks noChangeArrowheads="1"/>
            </p:cNvSpPr>
            <p:nvPr/>
          </p:nvSpPr>
          <p:spPr bwMode="auto">
            <a:xfrm>
              <a:off x="1060" y="1151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0     0     1     1</a:t>
              </a:r>
            </a:p>
          </p:txBody>
        </p:sp>
        <p:sp>
          <p:nvSpPr>
            <p:cNvPr id="25634" name="Rectangle 134"/>
            <p:cNvSpPr>
              <a:spLocks noChangeArrowheads="1"/>
            </p:cNvSpPr>
            <p:nvPr/>
          </p:nvSpPr>
          <p:spPr bwMode="auto">
            <a:xfrm>
              <a:off x="1060" y="1327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</a:t>
              </a:r>
              <a:r>
                <a:rPr lang="en-CA" altLang="en-US" sz="1200" i="1">
                  <a:latin typeface="Times New Roman" pitchFamily="18" charset="0"/>
                </a:rPr>
                <a:t>    </a:t>
              </a:r>
              <a:r>
                <a:rPr lang="en-CA" altLang="en-US" sz="1200">
                  <a:latin typeface="Times New Roman" pitchFamily="18" charset="0"/>
                </a:rPr>
                <a:t>1</a:t>
              </a:r>
              <a:r>
                <a:rPr lang="en-CA" altLang="en-US" sz="1200" i="1">
                  <a:latin typeface="Times New Roman" pitchFamily="18" charset="0"/>
                </a:rPr>
                <a:t>     </a:t>
              </a:r>
              <a:r>
                <a:rPr lang="en-CA" altLang="en-US" sz="1200">
                  <a:latin typeface="Times New Roman" pitchFamily="18" charset="0"/>
                </a:rPr>
                <a:t>0     1</a:t>
              </a:r>
            </a:p>
          </p:txBody>
        </p:sp>
        <p:sp>
          <p:nvSpPr>
            <p:cNvPr id="25635" name="Rectangle 135"/>
            <p:cNvSpPr>
              <a:spLocks noChangeArrowheads="1"/>
            </p:cNvSpPr>
            <p:nvPr/>
          </p:nvSpPr>
          <p:spPr bwMode="auto">
            <a:xfrm>
              <a:off x="1060" y="1495"/>
              <a:ext cx="6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>
                  <a:latin typeface="Times New Roman" pitchFamily="18" charset="0"/>
                </a:rPr>
                <a:t>0     0     1     1</a:t>
              </a:r>
            </a:p>
          </p:txBody>
        </p:sp>
        <p:sp>
          <p:nvSpPr>
            <p:cNvPr id="25636" name="Freeform 136"/>
            <p:cNvSpPr>
              <a:spLocks/>
            </p:cNvSpPr>
            <p:nvPr/>
          </p:nvSpPr>
          <p:spPr bwMode="auto">
            <a:xfrm>
              <a:off x="1407" y="1505"/>
              <a:ext cx="321" cy="281"/>
            </a:xfrm>
            <a:custGeom>
              <a:avLst/>
              <a:gdLst>
                <a:gd name="T0" fmla="*/ 0 w 321"/>
                <a:gd name="T1" fmla="*/ 231 h 281"/>
                <a:gd name="T2" fmla="*/ 3 w 321"/>
                <a:gd name="T3" fmla="*/ 203 h 281"/>
                <a:gd name="T4" fmla="*/ 5 w 321"/>
                <a:gd name="T5" fmla="*/ 171 h 281"/>
                <a:gd name="T6" fmla="*/ 5 w 321"/>
                <a:gd name="T7" fmla="*/ 143 h 281"/>
                <a:gd name="T8" fmla="*/ 8 w 321"/>
                <a:gd name="T9" fmla="*/ 111 h 281"/>
                <a:gd name="T10" fmla="*/ 16 w 321"/>
                <a:gd name="T11" fmla="*/ 89 h 281"/>
                <a:gd name="T12" fmla="*/ 25 w 321"/>
                <a:gd name="T13" fmla="*/ 63 h 281"/>
                <a:gd name="T14" fmla="*/ 28 w 321"/>
                <a:gd name="T15" fmla="*/ 52 h 281"/>
                <a:gd name="T16" fmla="*/ 28 w 321"/>
                <a:gd name="T17" fmla="*/ 43 h 281"/>
                <a:gd name="T18" fmla="*/ 30 w 321"/>
                <a:gd name="T19" fmla="*/ 32 h 281"/>
                <a:gd name="T20" fmla="*/ 33 w 321"/>
                <a:gd name="T21" fmla="*/ 23 h 281"/>
                <a:gd name="T22" fmla="*/ 44 w 321"/>
                <a:gd name="T23" fmla="*/ 14 h 281"/>
                <a:gd name="T24" fmla="*/ 58 w 321"/>
                <a:gd name="T25" fmla="*/ 9 h 281"/>
                <a:gd name="T26" fmla="*/ 89 w 321"/>
                <a:gd name="T27" fmla="*/ 6 h 281"/>
                <a:gd name="T28" fmla="*/ 178 w 321"/>
                <a:gd name="T29" fmla="*/ 3 h 281"/>
                <a:gd name="T30" fmla="*/ 264 w 321"/>
                <a:gd name="T31" fmla="*/ 0 h 281"/>
                <a:gd name="T32" fmla="*/ 278 w 321"/>
                <a:gd name="T33" fmla="*/ 0 h 281"/>
                <a:gd name="T34" fmla="*/ 292 w 321"/>
                <a:gd name="T35" fmla="*/ 0 h 281"/>
                <a:gd name="T36" fmla="*/ 306 w 321"/>
                <a:gd name="T37" fmla="*/ 0 h 281"/>
                <a:gd name="T38" fmla="*/ 312 w 321"/>
                <a:gd name="T39" fmla="*/ 6 h 281"/>
                <a:gd name="T40" fmla="*/ 317 w 321"/>
                <a:gd name="T41" fmla="*/ 34 h 281"/>
                <a:gd name="T42" fmla="*/ 320 w 321"/>
                <a:gd name="T43" fmla="*/ 69 h 281"/>
                <a:gd name="T44" fmla="*/ 317 w 321"/>
                <a:gd name="T45" fmla="*/ 103 h 281"/>
                <a:gd name="T46" fmla="*/ 315 w 321"/>
                <a:gd name="T47" fmla="*/ 140 h 281"/>
                <a:gd name="T48" fmla="*/ 303 w 321"/>
                <a:gd name="T49" fmla="*/ 214 h 281"/>
                <a:gd name="T50" fmla="*/ 301 w 321"/>
                <a:gd name="T51" fmla="*/ 249 h 281"/>
                <a:gd name="T52" fmla="*/ 298 w 321"/>
                <a:gd name="T53" fmla="*/ 280 h 28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21"/>
                <a:gd name="T82" fmla="*/ 0 h 281"/>
                <a:gd name="T83" fmla="*/ 321 w 321"/>
                <a:gd name="T84" fmla="*/ 281 h 28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21" h="281">
                  <a:moveTo>
                    <a:pt x="0" y="231"/>
                  </a:moveTo>
                  <a:lnTo>
                    <a:pt x="3" y="203"/>
                  </a:lnTo>
                  <a:lnTo>
                    <a:pt x="5" y="171"/>
                  </a:lnTo>
                  <a:lnTo>
                    <a:pt x="5" y="143"/>
                  </a:lnTo>
                  <a:lnTo>
                    <a:pt x="8" y="111"/>
                  </a:lnTo>
                  <a:lnTo>
                    <a:pt x="16" y="89"/>
                  </a:lnTo>
                  <a:lnTo>
                    <a:pt x="25" y="63"/>
                  </a:lnTo>
                  <a:lnTo>
                    <a:pt x="28" y="52"/>
                  </a:lnTo>
                  <a:lnTo>
                    <a:pt x="28" y="43"/>
                  </a:lnTo>
                  <a:lnTo>
                    <a:pt x="30" y="32"/>
                  </a:lnTo>
                  <a:lnTo>
                    <a:pt x="33" y="23"/>
                  </a:lnTo>
                  <a:lnTo>
                    <a:pt x="44" y="14"/>
                  </a:lnTo>
                  <a:lnTo>
                    <a:pt x="58" y="9"/>
                  </a:lnTo>
                  <a:lnTo>
                    <a:pt x="89" y="6"/>
                  </a:lnTo>
                  <a:lnTo>
                    <a:pt x="178" y="3"/>
                  </a:lnTo>
                  <a:lnTo>
                    <a:pt x="264" y="0"/>
                  </a:lnTo>
                  <a:lnTo>
                    <a:pt x="278" y="0"/>
                  </a:lnTo>
                  <a:lnTo>
                    <a:pt x="292" y="0"/>
                  </a:lnTo>
                  <a:lnTo>
                    <a:pt x="306" y="0"/>
                  </a:lnTo>
                  <a:lnTo>
                    <a:pt x="312" y="6"/>
                  </a:lnTo>
                  <a:lnTo>
                    <a:pt x="317" y="34"/>
                  </a:lnTo>
                  <a:lnTo>
                    <a:pt x="320" y="69"/>
                  </a:lnTo>
                  <a:lnTo>
                    <a:pt x="317" y="103"/>
                  </a:lnTo>
                  <a:lnTo>
                    <a:pt x="315" y="140"/>
                  </a:lnTo>
                  <a:lnTo>
                    <a:pt x="303" y="214"/>
                  </a:lnTo>
                  <a:lnTo>
                    <a:pt x="301" y="249"/>
                  </a:lnTo>
                  <a:lnTo>
                    <a:pt x="298" y="280"/>
                  </a:lnTo>
                </a:path>
              </a:pathLst>
            </a:custGeom>
            <a:noFill/>
            <a:ln w="1270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37" name="Freeform 137"/>
            <p:cNvSpPr>
              <a:spLocks/>
            </p:cNvSpPr>
            <p:nvPr/>
          </p:nvSpPr>
          <p:spPr bwMode="auto">
            <a:xfrm>
              <a:off x="1393" y="832"/>
              <a:ext cx="377" cy="297"/>
            </a:xfrm>
            <a:custGeom>
              <a:avLst/>
              <a:gdLst>
                <a:gd name="T0" fmla="*/ 0 w 377"/>
                <a:gd name="T1" fmla="*/ 33 h 297"/>
                <a:gd name="T2" fmla="*/ 5 w 377"/>
                <a:gd name="T3" fmla="*/ 47 h 297"/>
                <a:gd name="T4" fmla="*/ 8 w 377"/>
                <a:gd name="T5" fmla="*/ 64 h 297"/>
                <a:gd name="T6" fmla="*/ 11 w 377"/>
                <a:gd name="T7" fmla="*/ 103 h 297"/>
                <a:gd name="T8" fmla="*/ 14 w 377"/>
                <a:gd name="T9" fmla="*/ 143 h 297"/>
                <a:gd name="T10" fmla="*/ 19 w 377"/>
                <a:gd name="T11" fmla="*/ 185 h 297"/>
                <a:gd name="T12" fmla="*/ 31 w 377"/>
                <a:gd name="T13" fmla="*/ 225 h 297"/>
                <a:gd name="T14" fmla="*/ 36 w 377"/>
                <a:gd name="T15" fmla="*/ 241 h 297"/>
                <a:gd name="T16" fmla="*/ 45 w 377"/>
                <a:gd name="T17" fmla="*/ 256 h 297"/>
                <a:gd name="T18" fmla="*/ 56 w 377"/>
                <a:gd name="T19" fmla="*/ 268 h 297"/>
                <a:gd name="T20" fmla="*/ 70 w 377"/>
                <a:gd name="T21" fmla="*/ 279 h 297"/>
                <a:gd name="T22" fmla="*/ 84 w 377"/>
                <a:gd name="T23" fmla="*/ 285 h 297"/>
                <a:gd name="T24" fmla="*/ 104 w 377"/>
                <a:gd name="T25" fmla="*/ 288 h 297"/>
                <a:gd name="T26" fmla="*/ 175 w 377"/>
                <a:gd name="T27" fmla="*/ 292 h 297"/>
                <a:gd name="T28" fmla="*/ 246 w 377"/>
                <a:gd name="T29" fmla="*/ 296 h 297"/>
                <a:gd name="T30" fmla="*/ 257 w 377"/>
                <a:gd name="T31" fmla="*/ 296 h 297"/>
                <a:gd name="T32" fmla="*/ 268 w 377"/>
                <a:gd name="T33" fmla="*/ 296 h 297"/>
                <a:gd name="T34" fmla="*/ 280 w 377"/>
                <a:gd name="T35" fmla="*/ 294 h 297"/>
                <a:gd name="T36" fmla="*/ 288 w 377"/>
                <a:gd name="T37" fmla="*/ 288 h 297"/>
                <a:gd name="T38" fmla="*/ 294 w 377"/>
                <a:gd name="T39" fmla="*/ 267 h 297"/>
                <a:gd name="T40" fmla="*/ 294 w 377"/>
                <a:gd name="T41" fmla="*/ 245 h 297"/>
                <a:gd name="T42" fmla="*/ 294 w 377"/>
                <a:gd name="T43" fmla="*/ 221 h 297"/>
                <a:gd name="T44" fmla="*/ 294 w 377"/>
                <a:gd name="T45" fmla="*/ 199 h 297"/>
                <a:gd name="T46" fmla="*/ 300 w 377"/>
                <a:gd name="T47" fmla="*/ 176 h 297"/>
                <a:gd name="T48" fmla="*/ 311 w 377"/>
                <a:gd name="T49" fmla="*/ 151 h 297"/>
                <a:gd name="T50" fmla="*/ 339 w 377"/>
                <a:gd name="T51" fmla="*/ 98 h 297"/>
                <a:gd name="T52" fmla="*/ 353 w 377"/>
                <a:gd name="T53" fmla="*/ 73 h 297"/>
                <a:gd name="T54" fmla="*/ 365 w 377"/>
                <a:gd name="T55" fmla="*/ 47 h 297"/>
                <a:gd name="T56" fmla="*/ 373 w 377"/>
                <a:gd name="T57" fmla="*/ 22 h 297"/>
                <a:gd name="T58" fmla="*/ 376 w 377"/>
                <a:gd name="T59" fmla="*/ 0 h 29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77"/>
                <a:gd name="T91" fmla="*/ 0 h 297"/>
                <a:gd name="T92" fmla="*/ 377 w 377"/>
                <a:gd name="T93" fmla="*/ 297 h 29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77" h="297">
                  <a:moveTo>
                    <a:pt x="0" y="33"/>
                  </a:moveTo>
                  <a:lnTo>
                    <a:pt x="5" y="47"/>
                  </a:lnTo>
                  <a:lnTo>
                    <a:pt x="8" y="64"/>
                  </a:lnTo>
                  <a:lnTo>
                    <a:pt x="11" y="103"/>
                  </a:lnTo>
                  <a:lnTo>
                    <a:pt x="14" y="143"/>
                  </a:lnTo>
                  <a:lnTo>
                    <a:pt x="19" y="185"/>
                  </a:lnTo>
                  <a:lnTo>
                    <a:pt x="31" y="225"/>
                  </a:lnTo>
                  <a:lnTo>
                    <a:pt x="36" y="241"/>
                  </a:lnTo>
                  <a:lnTo>
                    <a:pt x="45" y="256"/>
                  </a:lnTo>
                  <a:lnTo>
                    <a:pt x="56" y="268"/>
                  </a:lnTo>
                  <a:lnTo>
                    <a:pt x="70" y="279"/>
                  </a:lnTo>
                  <a:lnTo>
                    <a:pt x="84" y="285"/>
                  </a:lnTo>
                  <a:lnTo>
                    <a:pt x="104" y="288"/>
                  </a:lnTo>
                  <a:lnTo>
                    <a:pt x="175" y="292"/>
                  </a:lnTo>
                  <a:lnTo>
                    <a:pt x="246" y="296"/>
                  </a:lnTo>
                  <a:lnTo>
                    <a:pt x="257" y="296"/>
                  </a:lnTo>
                  <a:lnTo>
                    <a:pt x="268" y="296"/>
                  </a:lnTo>
                  <a:lnTo>
                    <a:pt x="280" y="294"/>
                  </a:lnTo>
                  <a:lnTo>
                    <a:pt x="288" y="288"/>
                  </a:lnTo>
                  <a:lnTo>
                    <a:pt x="294" y="267"/>
                  </a:lnTo>
                  <a:lnTo>
                    <a:pt x="294" y="245"/>
                  </a:lnTo>
                  <a:lnTo>
                    <a:pt x="294" y="221"/>
                  </a:lnTo>
                  <a:lnTo>
                    <a:pt x="294" y="199"/>
                  </a:lnTo>
                  <a:lnTo>
                    <a:pt x="300" y="176"/>
                  </a:lnTo>
                  <a:lnTo>
                    <a:pt x="311" y="151"/>
                  </a:lnTo>
                  <a:lnTo>
                    <a:pt x="339" y="98"/>
                  </a:lnTo>
                  <a:lnTo>
                    <a:pt x="353" y="73"/>
                  </a:lnTo>
                  <a:lnTo>
                    <a:pt x="365" y="47"/>
                  </a:lnTo>
                  <a:lnTo>
                    <a:pt x="373" y="22"/>
                  </a:lnTo>
                  <a:lnTo>
                    <a:pt x="376" y="0"/>
                  </a:lnTo>
                </a:path>
              </a:pathLst>
            </a:custGeom>
            <a:noFill/>
            <a:ln w="1270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38" name="Line 138"/>
            <p:cNvSpPr>
              <a:spLocks noChangeShapeType="1"/>
            </p:cNvSpPr>
            <p:nvPr/>
          </p:nvSpPr>
          <p:spPr bwMode="auto">
            <a:xfrm>
              <a:off x="1045" y="1488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39" name="Line 139"/>
            <p:cNvSpPr>
              <a:spLocks noChangeShapeType="1"/>
            </p:cNvSpPr>
            <p:nvPr/>
          </p:nvSpPr>
          <p:spPr bwMode="auto">
            <a:xfrm>
              <a:off x="1037" y="1320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40" name="Line 140"/>
            <p:cNvSpPr>
              <a:spLocks noChangeShapeType="1"/>
            </p:cNvSpPr>
            <p:nvPr/>
          </p:nvSpPr>
          <p:spPr bwMode="auto">
            <a:xfrm>
              <a:off x="1045" y="1136"/>
              <a:ext cx="7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41" name="Line 141"/>
            <p:cNvSpPr>
              <a:spLocks noChangeShapeType="1"/>
            </p:cNvSpPr>
            <p:nvPr/>
          </p:nvSpPr>
          <p:spPr bwMode="auto">
            <a:xfrm>
              <a:off x="1505" y="1304"/>
              <a:ext cx="199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42" name="Line 142"/>
            <p:cNvSpPr>
              <a:spLocks noChangeShapeType="1"/>
            </p:cNvSpPr>
            <p:nvPr/>
          </p:nvSpPr>
          <p:spPr bwMode="auto">
            <a:xfrm>
              <a:off x="1513" y="976"/>
              <a:ext cx="207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43" name="Line 143"/>
            <p:cNvSpPr>
              <a:spLocks noChangeShapeType="1"/>
            </p:cNvSpPr>
            <p:nvPr/>
          </p:nvSpPr>
          <p:spPr bwMode="auto">
            <a:xfrm>
              <a:off x="1353" y="944"/>
              <a:ext cx="3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5610" name="Rectangle 118"/>
          <p:cNvSpPr>
            <a:spLocks noChangeArrowheads="1"/>
          </p:cNvSpPr>
          <p:nvPr/>
        </p:nvSpPr>
        <p:spPr bwMode="auto">
          <a:xfrm>
            <a:off x="457200" y="723900"/>
            <a:ext cx="6167438" cy="893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Modulo 16 </a:t>
            </a:r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 - </a:t>
            </a:r>
            <a:r>
              <a:rPr lang="en-CA" altLang="en-US" sz="2800" b="1" dirty="0" err="1" smtClean="0">
                <a:solidFill>
                  <a:srgbClr val="A50021"/>
                </a:solidFill>
                <a:latin typeface="Times New Roman" pitchFamily="18" charset="0"/>
              </a:rPr>
              <a:t>Compteur</a:t>
            </a:r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sz="2800" b="1" dirty="0" err="1" smtClean="0">
                <a:solidFill>
                  <a:srgbClr val="A50021"/>
                </a:solidFill>
                <a:latin typeface="Times New Roman" pitchFamily="18" charset="0"/>
              </a:rPr>
              <a:t>Synchrone</a:t>
            </a:r>
            <a:endParaRPr lang="en-CA" altLang="en-US" sz="2800" b="1" dirty="0">
              <a:solidFill>
                <a:srgbClr val="A50021"/>
              </a:solidFill>
              <a:latin typeface="Times New Roman" pitchFamily="18" charset="0"/>
            </a:endParaRPr>
          </a:p>
          <a:p>
            <a:r>
              <a:rPr lang="en-US" altLang="en-US" b="1" dirty="0" err="1" smtClean="0">
                <a:solidFill>
                  <a:srgbClr val="A50021"/>
                </a:solidFill>
              </a:rPr>
              <a:t>Équations</a:t>
            </a:r>
            <a:r>
              <a:rPr lang="en-US" altLang="en-US" b="1" dirty="0" smtClean="0">
                <a:solidFill>
                  <a:srgbClr val="A50021"/>
                </a:solidFill>
              </a:rPr>
              <a:t> </a:t>
            </a:r>
            <a:r>
              <a:rPr lang="en-US" altLang="en-US" b="1" dirty="0" err="1" smtClean="0">
                <a:solidFill>
                  <a:srgbClr val="A50021"/>
                </a:solidFill>
              </a:rPr>
              <a:t>d’éxcitation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5611" name="AutoShape 119"/>
          <p:cNvSpPr>
            <a:spLocks noChangeArrowheads="1"/>
          </p:cNvSpPr>
          <p:nvPr/>
        </p:nvSpPr>
        <p:spPr bwMode="auto">
          <a:xfrm>
            <a:off x="306388" y="8747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5612" name="Line 120"/>
          <p:cNvSpPr>
            <a:spLocks noChangeShapeType="1"/>
          </p:cNvSpPr>
          <p:nvPr/>
        </p:nvSpPr>
        <p:spPr bwMode="auto">
          <a:xfrm flipV="1">
            <a:off x="457200" y="1143000"/>
            <a:ext cx="5181600" cy="38100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5613" name="Text Box 149"/>
          <p:cNvSpPr txBox="1">
            <a:spLocks noChangeArrowheads="1"/>
          </p:cNvSpPr>
          <p:nvPr/>
        </p:nvSpPr>
        <p:spPr bwMode="auto">
          <a:xfrm>
            <a:off x="4038600" y="1181100"/>
            <a:ext cx="11525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>
                <a:cs typeface="Times New Roman" pitchFamily="18" charset="0"/>
              </a:rPr>
              <a:t>D</a:t>
            </a:r>
            <a:r>
              <a:rPr lang="en-CA" altLang="en-US" sz="20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2000" baseline="-3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000">
                <a:cs typeface="Times New Roman" pitchFamily="18" charset="0"/>
              </a:rPr>
              <a:t>=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30000">
                <a:latin typeface="Times New Roman" pitchFamily="18" charset="0"/>
                <a:cs typeface="Times New Roman" pitchFamily="18" charset="0"/>
              </a:rPr>
              <a:t>n+1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40"/>
          <p:cNvSpPr>
            <a:spLocks noChangeArrowheads="1"/>
          </p:cNvSpPr>
          <p:nvPr/>
        </p:nvSpPr>
        <p:spPr bwMode="auto">
          <a:xfrm>
            <a:off x="3429000" y="571500"/>
            <a:ext cx="2628900" cy="5600700"/>
          </a:xfrm>
          <a:prstGeom prst="rect">
            <a:avLst/>
          </a:prstGeom>
          <a:solidFill>
            <a:srgbClr val="CCECFF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26627" name="Group 346"/>
          <p:cNvGrpSpPr>
            <a:grpSpLocks/>
          </p:cNvGrpSpPr>
          <p:nvPr/>
        </p:nvGrpSpPr>
        <p:grpSpPr bwMode="auto">
          <a:xfrm>
            <a:off x="0" y="3733800"/>
            <a:ext cx="3490913" cy="2022475"/>
            <a:chOff x="0" y="1652"/>
            <a:chExt cx="2199" cy="1274"/>
          </a:xfrm>
        </p:grpSpPr>
        <p:sp>
          <p:nvSpPr>
            <p:cNvPr id="26953" name="Rectangle 4"/>
            <p:cNvSpPr>
              <a:spLocks noChangeArrowheads="1"/>
            </p:cNvSpPr>
            <p:nvPr/>
          </p:nvSpPr>
          <p:spPr bwMode="auto">
            <a:xfrm>
              <a:off x="16" y="2484"/>
              <a:ext cx="204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D3 </a:t>
              </a:r>
              <a:r>
                <a:rPr lang="en-CA" altLang="en-US" sz="1800">
                  <a:latin typeface="Times New Roman" pitchFamily="18" charset="0"/>
                </a:rPr>
                <a:t>=  Q3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Q2 + Q3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Q1 +</a:t>
              </a:r>
              <a:r>
                <a:rPr lang="en-CA" altLang="en-US" sz="2000">
                  <a:latin typeface="Times New Roman" pitchFamily="18" charset="0"/>
                </a:rPr>
                <a:t> Q3</a:t>
              </a:r>
              <a:r>
                <a:rPr lang="en-CA" altLang="en-US" sz="2000" baseline="30000">
                  <a:latin typeface="Times New Roman" pitchFamily="18" charset="0"/>
                </a:rPr>
                <a:t>.</a:t>
              </a:r>
              <a:r>
                <a:rPr lang="en-CA" altLang="en-US" sz="2000">
                  <a:latin typeface="Times New Roman" pitchFamily="18" charset="0"/>
                </a:rPr>
                <a:t>Q0 </a:t>
              </a:r>
            </a:p>
            <a:p>
              <a:r>
                <a:rPr lang="en-CA" altLang="en-US" sz="2000">
                  <a:latin typeface="Times New Roman" pitchFamily="18" charset="0"/>
                </a:rPr>
                <a:t>               + Q3</a:t>
              </a:r>
              <a:r>
                <a:rPr lang="en-CA" altLang="en-US" sz="2000" baseline="30000">
                  <a:latin typeface="Times New Roman" pitchFamily="18" charset="0"/>
                </a:rPr>
                <a:t>.</a:t>
              </a:r>
              <a:r>
                <a:rPr lang="en-CA" altLang="en-US" sz="2000">
                  <a:latin typeface="Times New Roman" pitchFamily="18" charset="0"/>
                </a:rPr>
                <a:t>Q2</a:t>
              </a:r>
              <a:r>
                <a:rPr lang="en-CA" altLang="en-US" sz="2000" baseline="30000">
                  <a:latin typeface="Times New Roman" pitchFamily="18" charset="0"/>
                </a:rPr>
                <a:t>.</a:t>
              </a:r>
              <a:r>
                <a:rPr lang="en-CA" altLang="en-US" sz="2000">
                  <a:latin typeface="Times New Roman" pitchFamily="18" charset="0"/>
                </a:rPr>
                <a:t>Q1</a:t>
              </a:r>
              <a:r>
                <a:rPr lang="en-CA" altLang="en-US" sz="2000" baseline="30000">
                  <a:latin typeface="Times New Roman" pitchFamily="18" charset="0"/>
                </a:rPr>
                <a:t>.</a:t>
              </a:r>
              <a:r>
                <a:rPr lang="en-CA" altLang="en-US" sz="2000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6954" name="Line 5"/>
            <p:cNvSpPr>
              <a:spLocks noChangeShapeType="1"/>
            </p:cNvSpPr>
            <p:nvPr/>
          </p:nvSpPr>
          <p:spPr bwMode="auto">
            <a:xfrm>
              <a:off x="707" y="2525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55" name="Line 6"/>
            <p:cNvSpPr>
              <a:spLocks noChangeShapeType="1"/>
            </p:cNvSpPr>
            <p:nvPr/>
          </p:nvSpPr>
          <p:spPr bwMode="auto">
            <a:xfrm>
              <a:off x="1259" y="2533"/>
              <a:ext cx="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56" name="Line 7"/>
            <p:cNvSpPr>
              <a:spLocks noChangeShapeType="1"/>
            </p:cNvSpPr>
            <p:nvPr/>
          </p:nvSpPr>
          <p:spPr bwMode="auto">
            <a:xfrm>
              <a:off x="1795" y="2525"/>
              <a:ext cx="13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57" name="Line 8"/>
            <p:cNvSpPr>
              <a:spLocks noChangeShapeType="1"/>
            </p:cNvSpPr>
            <p:nvPr/>
          </p:nvSpPr>
          <p:spPr bwMode="auto">
            <a:xfrm>
              <a:off x="851" y="2717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58" name="Rectangle 10"/>
            <p:cNvSpPr>
              <a:spLocks noChangeArrowheads="1"/>
            </p:cNvSpPr>
            <p:nvPr/>
          </p:nvSpPr>
          <p:spPr bwMode="auto">
            <a:xfrm>
              <a:off x="0" y="2212"/>
              <a:ext cx="219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D2</a:t>
              </a:r>
              <a:r>
                <a:rPr lang="en-CA" altLang="en-US" sz="1800">
                  <a:latin typeface="Times New Roman" pitchFamily="18" charset="0"/>
                </a:rPr>
                <a:t> = Q2</a:t>
              </a:r>
              <a:r>
                <a:rPr lang="en-CA" altLang="en-US" sz="1800" baseline="30000">
                  <a:latin typeface="Times New Roman" pitchFamily="18" charset="0"/>
                </a:rPr>
                <a:t>.</a:t>
              </a:r>
              <a:r>
                <a:rPr lang="en-CA" altLang="en-US" sz="1800">
                  <a:latin typeface="Times New Roman" pitchFamily="18" charset="0"/>
                </a:rPr>
                <a:t> Q0 + Q2</a:t>
              </a:r>
              <a:r>
                <a:rPr lang="en-CA" altLang="en-US" sz="1800" baseline="30000">
                  <a:latin typeface="Times New Roman" pitchFamily="18" charset="0"/>
                </a:rPr>
                <a:t>.</a:t>
              </a:r>
              <a:r>
                <a:rPr lang="en-CA" altLang="en-US" sz="1800">
                  <a:latin typeface="Times New Roman" pitchFamily="18" charset="0"/>
                </a:rPr>
                <a:t> Q1 + Q2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Q1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6959" name="Line 11"/>
            <p:cNvSpPr>
              <a:spLocks noChangeShapeType="1"/>
            </p:cNvSpPr>
            <p:nvPr/>
          </p:nvSpPr>
          <p:spPr bwMode="auto">
            <a:xfrm>
              <a:off x="1531" y="2245"/>
              <a:ext cx="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60" name="Line 12"/>
            <p:cNvSpPr>
              <a:spLocks noChangeShapeType="1"/>
            </p:cNvSpPr>
            <p:nvPr/>
          </p:nvSpPr>
          <p:spPr bwMode="auto">
            <a:xfrm>
              <a:off x="1235" y="2237"/>
              <a:ext cx="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61" name="Line 13"/>
            <p:cNvSpPr>
              <a:spLocks noChangeShapeType="1"/>
            </p:cNvSpPr>
            <p:nvPr/>
          </p:nvSpPr>
          <p:spPr bwMode="auto">
            <a:xfrm>
              <a:off x="651" y="2245"/>
              <a:ext cx="1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62" name="Rectangle 15"/>
            <p:cNvSpPr>
              <a:spLocks noChangeArrowheads="1"/>
            </p:cNvSpPr>
            <p:nvPr/>
          </p:nvSpPr>
          <p:spPr bwMode="auto">
            <a:xfrm>
              <a:off x="16" y="1948"/>
              <a:ext cx="139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D1</a:t>
              </a:r>
              <a:r>
                <a:rPr lang="en-CA" altLang="en-US" sz="1800">
                  <a:latin typeface="Times New Roman" pitchFamily="18" charset="0"/>
                </a:rPr>
                <a:t> = Q1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Q0 + Q1</a:t>
              </a:r>
              <a:r>
                <a:rPr lang="en-CA" altLang="en-US" sz="1800" baseline="30000">
                  <a:latin typeface="Times New Roman" pitchFamily="18" charset="0"/>
                </a:rPr>
                <a:t>. </a:t>
              </a:r>
              <a:r>
                <a:rPr lang="en-CA" altLang="en-US" sz="1800">
                  <a:latin typeface="Times New Roman" pitchFamily="18" charset="0"/>
                </a:rPr>
                <a:t>Q0</a:t>
              </a:r>
            </a:p>
          </p:txBody>
        </p:sp>
        <p:sp>
          <p:nvSpPr>
            <p:cNvPr id="26963" name="Line 16"/>
            <p:cNvSpPr>
              <a:spLocks noChangeShapeType="1"/>
            </p:cNvSpPr>
            <p:nvPr/>
          </p:nvSpPr>
          <p:spPr bwMode="auto">
            <a:xfrm>
              <a:off x="419" y="1973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64" name="Line 17"/>
            <p:cNvSpPr>
              <a:spLocks noChangeShapeType="1"/>
            </p:cNvSpPr>
            <p:nvPr/>
          </p:nvSpPr>
          <p:spPr bwMode="auto">
            <a:xfrm>
              <a:off x="1219" y="1989"/>
              <a:ext cx="1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965" name="Rectangle 19"/>
            <p:cNvSpPr>
              <a:spLocks noChangeArrowheads="1"/>
            </p:cNvSpPr>
            <p:nvPr/>
          </p:nvSpPr>
          <p:spPr bwMode="auto">
            <a:xfrm>
              <a:off x="40" y="1652"/>
              <a:ext cx="62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D0</a:t>
              </a:r>
              <a:r>
                <a:rPr lang="en-CA" altLang="en-US" sz="1800">
                  <a:latin typeface="Times New Roman" pitchFamily="18" charset="0"/>
                </a:rPr>
                <a:t> = Q0</a:t>
              </a:r>
            </a:p>
          </p:txBody>
        </p:sp>
        <p:sp>
          <p:nvSpPr>
            <p:cNvPr id="26966" name="Line 20"/>
            <p:cNvSpPr>
              <a:spLocks noChangeShapeType="1"/>
            </p:cNvSpPr>
            <p:nvPr/>
          </p:nvSpPr>
          <p:spPr bwMode="auto">
            <a:xfrm>
              <a:off x="483" y="1693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6628" name="Group 25"/>
          <p:cNvGrpSpPr>
            <a:grpSpLocks/>
          </p:cNvGrpSpPr>
          <p:nvPr/>
        </p:nvGrpSpPr>
        <p:grpSpPr bwMode="auto">
          <a:xfrm>
            <a:off x="3478213" y="433388"/>
            <a:ext cx="4722812" cy="6313487"/>
            <a:chOff x="2169" y="175"/>
            <a:chExt cx="2975" cy="3977"/>
          </a:xfrm>
        </p:grpSpPr>
        <p:grpSp>
          <p:nvGrpSpPr>
            <p:cNvPr id="26633" name="Group 26"/>
            <p:cNvGrpSpPr>
              <a:grpSpLocks/>
            </p:cNvGrpSpPr>
            <p:nvPr/>
          </p:nvGrpSpPr>
          <p:grpSpPr bwMode="auto">
            <a:xfrm>
              <a:off x="2169" y="249"/>
              <a:ext cx="2975" cy="3903"/>
              <a:chOff x="2169" y="249"/>
              <a:chExt cx="2975" cy="3903"/>
            </a:xfrm>
          </p:grpSpPr>
          <p:grpSp>
            <p:nvGrpSpPr>
              <p:cNvPr id="26649" name="Group 27"/>
              <p:cNvGrpSpPr>
                <a:grpSpLocks/>
              </p:cNvGrpSpPr>
              <p:nvPr/>
            </p:nvGrpSpPr>
            <p:grpSpPr bwMode="auto">
              <a:xfrm>
                <a:off x="2192" y="249"/>
                <a:ext cx="2952" cy="3903"/>
                <a:chOff x="2192" y="249"/>
                <a:chExt cx="2952" cy="3903"/>
              </a:xfrm>
            </p:grpSpPr>
            <p:sp>
              <p:nvSpPr>
                <p:cNvPr id="26929" name="Line 28"/>
                <p:cNvSpPr>
                  <a:spLocks noChangeShapeType="1"/>
                </p:cNvSpPr>
                <p:nvPr/>
              </p:nvSpPr>
              <p:spPr bwMode="auto">
                <a:xfrm>
                  <a:off x="2193" y="4152"/>
                  <a:ext cx="295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0" name="Line 29"/>
                <p:cNvSpPr>
                  <a:spLocks noChangeShapeType="1"/>
                </p:cNvSpPr>
                <p:nvPr/>
              </p:nvSpPr>
              <p:spPr bwMode="auto">
                <a:xfrm>
                  <a:off x="5128" y="529"/>
                  <a:ext cx="0" cy="362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1" name="Line 30"/>
                <p:cNvSpPr>
                  <a:spLocks noChangeShapeType="1"/>
                </p:cNvSpPr>
                <p:nvPr/>
              </p:nvSpPr>
              <p:spPr bwMode="auto">
                <a:xfrm>
                  <a:off x="5064" y="841"/>
                  <a:ext cx="0" cy="327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2" name="Line 31"/>
                <p:cNvSpPr>
                  <a:spLocks noChangeShapeType="1"/>
                </p:cNvSpPr>
                <p:nvPr/>
              </p:nvSpPr>
              <p:spPr bwMode="auto">
                <a:xfrm>
                  <a:off x="5000" y="1385"/>
                  <a:ext cx="0" cy="268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3" name="Line 32"/>
                <p:cNvSpPr>
                  <a:spLocks noChangeShapeType="1"/>
                </p:cNvSpPr>
                <p:nvPr/>
              </p:nvSpPr>
              <p:spPr bwMode="auto">
                <a:xfrm>
                  <a:off x="4944" y="1689"/>
                  <a:ext cx="0" cy="231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4" name="Line 33"/>
                <p:cNvSpPr>
                  <a:spLocks noChangeShapeType="1"/>
                </p:cNvSpPr>
                <p:nvPr/>
              </p:nvSpPr>
              <p:spPr bwMode="auto">
                <a:xfrm>
                  <a:off x="4880" y="2225"/>
                  <a:ext cx="0" cy="1735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5" name="Line 34"/>
                <p:cNvSpPr>
                  <a:spLocks noChangeShapeType="1"/>
                </p:cNvSpPr>
                <p:nvPr/>
              </p:nvSpPr>
              <p:spPr bwMode="auto">
                <a:xfrm>
                  <a:off x="4816" y="2537"/>
                  <a:ext cx="0" cy="1375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6" name="Line 35"/>
                <p:cNvSpPr>
                  <a:spLocks noChangeShapeType="1"/>
                </p:cNvSpPr>
                <p:nvPr/>
              </p:nvSpPr>
              <p:spPr bwMode="auto">
                <a:xfrm>
                  <a:off x="4752" y="3081"/>
                  <a:ext cx="0" cy="78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7" name="Line 36"/>
                <p:cNvSpPr>
                  <a:spLocks noChangeShapeType="1"/>
                </p:cNvSpPr>
                <p:nvPr/>
              </p:nvSpPr>
              <p:spPr bwMode="auto">
                <a:xfrm>
                  <a:off x="4688" y="3385"/>
                  <a:ext cx="0" cy="43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8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2649" y="3816"/>
                  <a:ext cx="203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39" name="Line 38"/>
                <p:cNvSpPr>
                  <a:spLocks noChangeShapeType="1"/>
                </p:cNvSpPr>
                <p:nvPr/>
              </p:nvSpPr>
              <p:spPr bwMode="auto">
                <a:xfrm flipH="1">
                  <a:off x="2577" y="3864"/>
                  <a:ext cx="217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0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2521" y="3912"/>
                  <a:ext cx="229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1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2449" y="3960"/>
                  <a:ext cx="243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2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2393" y="4008"/>
                  <a:ext cx="255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3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2321" y="4064"/>
                  <a:ext cx="267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4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2257" y="4104"/>
                  <a:ext cx="2807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5" name="Line 44"/>
                <p:cNvSpPr>
                  <a:spLocks noChangeShapeType="1"/>
                </p:cNvSpPr>
                <p:nvPr/>
              </p:nvSpPr>
              <p:spPr bwMode="auto">
                <a:xfrm>
                  <a:off x="2648" y="265"/>
                  <a:ext cx="0" cy="355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6" name="Line 45"/>
                <p:cNvSpPr>
                  <a:spLocks noChangeShapeType="1"/>
                </p:cNvSpPr>
                <p:nvPr/>
              </p:nvSpPr>
              <p:spPr bwMode="auto">
                <a:xfrm flipV="1">
                  <a:off x="2592" y="265"/>
                  <a:ext cx="0" cy="35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7" name="Line 46"/>
                <p:cNvSpPr>
                  <a:spLocks noChangeShapeType="1"/>
                </p:cNvSpPr>
                <p:nvPr/>
              </p:nvSpPr>
              <p:spPr bwMode="auto">
                <a:xfrm flipV="1">
                  <a:off x="2528" y="273"/>
                  <a:ext cx="0" cy="363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8" name="Line 47"/>
                <p:cNvSpPr>
                  <a:spLocks noChangeShapeType="1"/>
                </p:cNvSpPr>
                <p:nvPr/>
              </p:nvSpPr>
              <p:spPr bwMode="auto">
                <a:xfrm flipV="1">
                  <a:off x="2456" y="257"/>
                  <a:ext cx="0" cy="370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49" name="Line 48"/>
                <p:cNvSpPr>
                  <a:spLocks noChangeShapeType="1"/>
                </p:cNvSpPr>
                <p:nvPr/>
              </p:nvSpPr>
              <p:spPr bwMode="auto">
                <a:xfrm flipV="1">
                  <a:off x="2400" y="249"/>
                  <a:ext cx="0" cy="375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50" name="Line 49"/>
                <p:cNvSpPr>
                  <a:spLocks noChangeShapeType="1"/>
                </p:cNvSpPr>
                <p:nvPr/>
              </p:nvSpPr>
              <p:spPr bwMode="auto">
                <a:xfrm flipV="1">
                  <a:off x="2336" y="257"/>
                  <a:ext cx="0" cy="37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51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2272" y="249"/>
                  <a:ext cx="0" cy="384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52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2192" y="265"/>
                  <a:ext cx="0" cy="388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6650" name="Line 52"/>
              <p:cNvSpPr>
                <a:spLocks noChangeShapeType="1"/>
              </p:cNvSpPr>
              <p:nvPr/>
            </p:nvSpPr>
            <p:spPr bwMode="auto">
              <a:xfrm>
                <a:off x="4337" y="3080"/>
                <a:ext cx="42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1" name="Line 53"/>
              <p:cNvSpPr>
                <a:spLocks noChangeShapeType="1"/>
              </p:cNvSpPr>
              <p:nvPr/>
            </p:nvSpPr>
            <p:spPr bwMode="auto">
              <a:xfrm>
                <a:off x="4345" y="1376"/>
                <a:ext cx="67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2" name="Line 54"/>
              <p:cNvSpPr>
                <a:spLocks noChangeShapeType="1"/>
              </p:cNvSpPr>
              <p:nvPr/>
            </p:nvSpPr>
            <p:spPr bwMode="auto">
              <a:xfrm>
                <a:off x="4353" y="1688"/>
                <a:ext cx="59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3" name="Line 55"/>
              <p:cNvSpPr>
                <a:spLocks noChangeShapeType="1"/>
              </p:cNvSpPr>
              <p:nvPr/>
            </p:nvSpPr>
            <p:spPr bwMode="auto">
              <a:xfrm>
                <a:off x="4353" y="3392"/>
                <a:ext cx="34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4" name="Line 56"/>
              <p:cNvSpPr>
                <a:spLocks noChangeShapeType="1"/>
              </p:cNvSpPr>
              <p:nvPr/>
            </p:nvSpPr>
            <p:spPr bwMode="auto">
              <a:xfrm>
                <a:off x="4465" y="528"/>
                <a:ext cx="67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5" name="Line 57"/>
              <p:cNvSpPr>
                <a:spLocks noChangeShapeType="1"/>
              </p:cNvSpPr>
              <p:nvPr/>
            </p:nvSpPr>
            <p:spPr bwMode="auto">
              <a:xfrm>
                <a:off x="4473" y="840"/>
                <a:ext cx="59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6" name="Line 58"/>
              <p:cNvSpPr>
                <a:spLocks noChangeShapeType="1"/>
              </p:cNvSpPr>
              <p:nvPr/>
            </p:nvSpPr>
            <p:spPr bwMode="auto">
              <a:xfrm>
                <a:off x="4457" y="2232"/>
                <a:ext cx="42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7" name="Line 59"/>
              <p:cNvSpPr>
                <a:spLocks noChangeShapeType="1"/>
              </p:cNvSpPr>
              <p:nvPr/>
            </p:nvSpPr>
            <p:spPr bwMode="auto">
              <a:xfrm>
                <a:off x="4473" y="2544"/>
                <a:ext cx="34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58" name="Line 60"/>
              <p:cNvSpPr>
                <a:spLocks noChangeShapeType="1"/>
              </p:cNvSpPr>
              <p:nvPr/>
            </p:nvSpPr>
            <p:spPr bwMode="auto">
              <a:xfrm flipH="1">
                <a:off x="2273" y="520"/>
                <a:ext cx="153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26659" name="Group 61"/>
              <p:cNvGrpSpPr>
                <a:grpSpLocks/>
              </p:cNvGrpSpPr>
              <p:nvPr/>
            </p:nvGrpSpPr>
            <p:grpSpPr bwMode="auto">
              <a:xfrm>
                <a:off x="2888" y="936"/>
                <a:ext cx="875" cy="624"/>
                <a:chOff x="2888" y="936"/>
                <a:chExt cx="875" cy="624"/>
              </a:xfrm>
            </p:grpSpPr>
            <p:grpSp>
              <p:nvGrpSpPr>
                <p:cNvPr id="26898" name="Group 62"/>
                <p:cNvGrpSpPr>
                  <a:grpSpLocks/>
                </p:cNvGrpSpPr>
                <p:nvPr/>
              </p:nvGrpSpPr>
              <p:grpSpPr bwMode="auto">
                <a:xfrm>
                  <a:off x="2888" y="1288"/>
                  <a:ext cx="331" cy="272"/>
                  <a:chOff x="2888" y="1288"/>
                  <a:chExt cx="331" cy="272"/>
                </a:xfrm>
              </p:grpSpPr>
              <p:grpSp>
                <p:nvGrpSpPr>
                  <p:cNvPr id="26921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2888" y="1288"/>
                    <a:ext cx="272" cy="272"/>
                    <a:chOff x="2888" y="1288"/>
                    <a:chExt cx="272" cy="272"/>
                  </a:xfrm>
                </p:grpSpPr>
                <p:grpSp>
                  <p:nvGrpSpPr>
                    <p:cNvPr id="26923" name="Group 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24" y="1289"/>
                      <a:ext cx="136" cy="271"/>
                      <a:chOff x="3024" y="1289"/>
                      <a:chExt cx="136" cy="271"/>
                    </a:xfrm>
                  </p:grpSpPr>
                  <p:sp>
                    <p:nvSpPr>
                      <p:cNvPr id="26927" name="Arc 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1289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928" name="Arc 6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1424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924" name="Line 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1288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25" name="Line 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1560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26" name="Line 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8" y="1289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922" name="Oval 70"/>
                  <p:cNvSpPr>
                    <a:spLocks noChangeArrowheads="1"/>
                  </p:cNvSpPr>
                  <p:nvPr/>
                </p:nvSpPr>
                <p:spPr bwMode="auto">
                  <a:xfrm>
                    <a:off x="3156" y="1401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899" name="Group 71"/>
                <p:cNvGrpSpPr>
                  <a:grpSpLocks/>
                </p:cNvGrpSpPr>
                <p:nvPr/>
              </p:nvGrpSpPr>
              <p:grpSpPr bwMode="auto">
                <a:xfrm>
                  <a:off x="3432" y="1232"/>
                  <a:ext cx="331" cy="272"/>
                  <a:chOff x="3432" y="1232"/>
                  <a:chExt cx="331" cy="272"/>
                </a:xfrm>
              </p:grpSpPr>
              <p:grpSp>
                <p:nvGrpSpPr>
                  <p:cNvPr id="26913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3432" y="1232"/>
                    <a:ext cx="272" cy="272"/>
                    <a:chOff x="3432" y="1232"/>
                    <a:chExt cx="272" cy="272"/>
                  </a:xfrm>
                </p:grpSpPr>
                <p:grpSp>
                  <p:nvGrpSpPr>
                    <p:cNvPr id="26915" name="Group 7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568" y="1233"/>
                      <a:ext cx="136" cy="271"/>
                      <a:chOff x="3568" y="1233"/>
                      <a:chExt cx="136" cy="271"/>
                    </a:xfrm>
                  </p:grpSpPr>
                  <p:sp>
                    <p:nvSpPr>
                      <p:cNvPr id="26919" name="Arc 7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68" y="1233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920" name="Arc 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68" y="1368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916" name="Line 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33" y="123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17" name="Line 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33" y="1504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18" name="Line 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32" y="1233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914" name="Oval 79"/>
                  <p:cNvSpPr>
                    <a:spLocks noChangeArrowheads="1"/>
                  </p:cNvSpPr>
                  <p:nvPr/>
                </p:nvSpPr>
                <p:spPr bwMode="auto">
                  <a:xfrm>
                    <a:off x="3700" y="1345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900" name="Group 80"/>
                <p:cNvGrpSpPr>
                  <a:grpSpLocks/>
                </p:cNvGrpSpPr>
                <p:nvPr/>
              </p:nvGrpSpPr>
              <p:grpSpPr bwMode="auto">
                <a:xfrm>
                  <a:off x="2888" y="936"/>
                  <a:ext cx="331" cy="272"/>
                  <a:chOff x="2888" y="936"/>
                  <a:chExt cx="331" cy="272"/>
                </a:xfrm>
              </p:grpSpPr>
              <p:grpSp>
                <p:nvGrpSpPr>
                  <p:cNvPr id="26905" name="Group 81"/>
                  <p:cNvGrpSpPr>
                    <a:grpSpLocks/>
                  </p:cNvGrpSpPr>
                  <p:nvPr/>
                </p:nvGrpSpPr>
                <p:grpSpPr bwMode="auto">
                  <a:xfrm>
                    <a:off x="2888" y="936"/>
                    <a:ext cx="272" cy="272"/>
                    <a:chOff x="2888" y="936"/>
                    <a:chExt cx="272" cy="272"/>
                  </a:xfrm>
                </p:grpSpPr>
                <p:grpSp>
                  <p:nvGrpSpPr>
                    <p:cNvPr id="26907" name="Group 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24" y="937"/>
                      <a:ext cx="136" cy="271"/>
                      <a:chOff x="3024" y="937"/>
                      <a:chExt cx="136" cy="271"/>
                    </a:xfrm>
                  </p:grpSpPr>
                  <p:sp>
                    <p:nvSpPr>
                      <p:cNvPr id="26911" name="Arc 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937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912" name="Arc 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1072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908" name="Line 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936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09" name="Line 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1208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910" name="Line 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8" y="937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906" name="Oval 88"/>
                  <p:cNvSpPr>
                    <a:spLocks noChangeArrowheads="1"/>
                  </p:cNvSpPr>
                  <p:nvPr/>
                </p:nvSpPr>
                <p:spPr bwMode="auto">
                  <a:xfrm>
                    <a:off x="3156" y="1049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sp>
              <p:nvSpPr>
                <p:cNvPr id="26901" name="Line 89"/>
                <p:cNvSpPr>
                  <a:spLocks noChangeShapeType="1"/>
                </p:cNvSpPr>
                <p:nvPr/>
              </p:nvSpPr>
              <p:spPr bwMode="auto">
                <a:xfrm>
                  <a:off x="3217" y="1416"/>
                  <a:ext cx="22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02" name="Line 90"/>
                <p:cNvSpPr>
                  <a:spLocks noChangeShapeType="1"/>
                </p:cNvSpPr>
                <p:nvPr/>
              </p:nvSpPr>
              <p:spPr bwMode="auto">
                <a:xfrm flipH="1">
                  <a:off x="3337" y="1304"/>
                  <a:ext cx="95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03" name="Line 91"/>
                <p:cNvSpPr>
                  <a:spLocks noChangeShapeType="1"/>
                </p:cNvSpPr>
                <p:nvPr/>
              </p:nvSpPr>
              <p:spPr bwMode="auto">
                <a:xfrm flipV="1">
                  <a:off x="3336" y="1073"/>
                  <a:ext cx="0" cy="23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904" name="Line 92"/>
                <p:cNvSpPr>
                  <a:spLocks noChangeShapeType="1"/>
                </p:cNvSpPr>
                <p:nvPr/>
              </p:nvSpPr>
              <p:spPr bwMode="auto">
                <a:xfrm flipH="1">
                  <a:off x="3217" y="1072"/>
                  <a:ext cx="11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6660" name="Line 93"/>
              <p:cNvSpPr>
                <a:spLocks noChangeShapeType="1"/>
              </p:cNvSpPr>
              <p:nvPr/>
            </p:nvSpPr>
            <p:spPr bwMode="auto">
              <a:xfrm flipH="1">
                <a:off x="2177" y="1000"/>
                <a:ext cx="71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1" name="Line 94"/>
              <p:cNvSpPr>
                <a:spLocks noChangeShapeType="1"/>
              </p:cNvSpPr>
              <p:nvPr/>
            </p:nvSpPr>
            <p:spPr bwMode="auto">
              <a:xfrm flipH="1">
                <a:off x="2393" y="1136"/>
                <a:ext cx="49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2" name="Line 95"/>
              <p:cNvSpPr>
                <a:spLocks noChangeShapeType="1"/>
              </p:cNvSpPr>
              <p:nvPr/>
            </p:nvSpPr>
            <p:spPr bwMode="auto">
              <a:xfrm flipH="1">
                <a:off x="2265" y="1360"/>
                <a:ext cx="62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3" name="Line 96"/>
              <p:cNvSpPr>
                <a:spLocks noChangeShapeType="1"/>
              </p:cNvSpPr>
              <p:nvPr/>
            </p:nvSpPr>
            <p:spPr bwMode="auto">
              <a:xfrm flipH="1">
                <a:off x="2337" y="1480"/>
                <a:ext cx="5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26664" name="Group 97"/>
              <p:cNvGrpSpPr>
                <a:grpSpLocks/>
              </p:cNvGrpSpPr>
              <p:nvPr/>
            </p:nvGrpSpPr>
            <p:grpSpPr bwMode="auto">
              <a:xfrm>
                <a:off x="2888" y="1768"/>
                <a:ext cx="883" cy="880"/>
                <a:chOff x="2888" y="1768"/>
                <a:chExt cx="883" cy="880"/>
              </a:xfrm>
            </p:grpSpPr>
            <p:grpSp>
              <p:nvGrpSpPr>
                <p:cNvPr id="26853" name="Group 98"/>
                <p:cNvGrpSpPr>
                  <a:grpSpLocks/>
                </p:cNvGrpSpPr>
                <p:nvPr/>
              </p:nvGrpSpPr>
              <p:grpSpPr bwMode="auto">
                <a:xfrm>
                  <a:off x="2888" y="2072"/>
                  <a:ext cx="331" cy="272"/>
                  <a:chOff x="2888" y="2072"/>
                  <a:chExt cx="331" cy="272"/>
                </a:xfrm>
              </p:grpSpPr>
              <p:grpSp>
                <p:nvGrpSpPr>
                  <p:cNvPr id="26890" name="Group 99"/>
                  <p:cNvGrpSpPr>
                    <a:grpSpLocks/>
                  </p:cNvGrpSpPr>
                  <p:nvPr/>
                </p:nvGrpSpPr>
                <p:grpSpPr bwMode="auto">
                  <a:xfrm>
                    <a:off x="2888" y="2072"/>
                    <a:ext cx="272" cy="272"/>
                    <a:chOff x="2888" y="2072"/>
                    <a:chExt cx="272" cy="272"/>
                  </a:xfrm>
                </p:grpSpPr>
                <p:grpSp>
                  <p:nvGrpSpPr>
                    <p:cNvPr id="26892" name="Group 10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24" y="2073"/>
                      <a:ext cx="136" cy="271"/>
                      <a:chOff x="3024" y="2073"/>
                      <a:chExt cx="136" cy="271"/>
                    </a:xfrm>
                  </p:grpSpPr>
                  <p:sp>
                    <p:nvSpPr>
                      <p:cNvPr id="26896" name="Arc 1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2073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97" name="Arc 1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24" y="2208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93" name="Line 1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207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94" name="Line 1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9" y="2344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95" name="Line 10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88" y="2073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91" name="Oval 106"/>
                  <p:cNvSpPr>
                    <a:spLocks noChangeArrowheads="1"/>
                  </p:cNvSpPr>
                  <p:nvPr/>
                </p:nvSpPr>
                <p:spPr bwMode="auto">
                  <a:xfrm>
                    <a:off x="3156" y="2185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854" name="Group 107"/>
                <p:cNvGrpSpPr>
                  <a:grpSpLocks/>
                </p:cNvGrpSpPr>
                <p:nvPr/>
              </p:nvGrpSpPr>
              <p:grpSpPr bwMode="auto">
                <a:xfrm>
                  <a:off x="3440" y="2080"/>
                  <a:ext cx="331" cy="272"/>
                  <a:chOff x="3440" y="2080"/>
                  <a:chExt cx="331" cy="272"/>
                </a:xfrm>
              </p:grpSpPr>
              <p:grpSp>
                <p:nvGrpSpPr>
                  <p:cNvPr id="26882" name="Group 108"/>
                  <p:cNvGrpSpPr>
                    <a:grpSpLocks/>
                  </p:cNvGrpSpPr>
                  <p:nvPr/>
                </p:nvGrpSpPr>
                <p:grpSpPr bwMode="auto">
                  <a:xfrm>
                    <a:off x="3440" y="2080"/>
                    <a:ext cx="272" cy="272"/>
                    <a:chOff x="3440" y="2080"/>
                    <a:chExt cx="272" cy="272"/>
                  </a:xfrm>
                </p:grpSpPr>
                <p:grpSp>
                  <p:nvGrpSpPr>
                    <p:cNvPr id="26884" name="Group 10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576" y="2081"/>
                      <a:ext cx="136" cy="271"/>
                      <a:chOff x="3576" y="2081"/>
                      <a:chExt cx="136" cy="271"/>
                    </a:xfrm>
                  </p:grpSpPr>
                  <p:sp>
                    <p:nvSpPr>
                      <p:cNvPr id="26888" name="Arc 11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76" y="2081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89" name="Arc 1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76" y="2216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85" name="Line 1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41" y="2080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86" name="Line 1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41" y="235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87" name="Line 1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40" y="2081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83" name="Oval 115"/>
                  <p:cNvSpPr>
                    <a:spLocks noChangeArrowheads="1"/>
                  </p:cNvSpPr>
                  <p:nvPr/>
                </p:nvSpPr>
                <p:spPr bwMode="auto">
                  <a:xfrm>
                    <a:off x="3708" y="2193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sp>
              <p:nvSpPr>
                <p:cNvPr id="26855" name="Line 116"/>
                <p:cNvSpPr>
                  <a:spLocks noChangeShapeType="1"/>
                </p:cNvSpPr>
                <p:nvPr/>
              </p:nvSpPr>
              <p:spPr bwMode="auto">
                <a:xfrm>
                  <a:off x="3217" y="2208"/>
                  <a:ext cx="22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grpSp>
              <p:nvGrpSpPr>
                <p:cNvPr id="26856" name="Group 117"/>
                <p:cNvGrpSpPr>
                  <a:grpSpLocks/>
                </p:cNvGrpSpPr>
                <p:nvPr/>
              </p:nvGrpSpPr>
              <p:grpSpPr bwMode="auto">
                <a:xfrm>
                  <a:off x="2896" y="1768"/>
                  <a:ext cx="536" cy="336"/>
                  <a:chOff x="2896" y="1768"/>
                  <a:chExt cx="536" cy="336"/>
                </a:xfrm>
              </p:grpSpPr>
              <p:grpSp>
                <p:nvGrpSpPr>
                  <p:cNvPr id="26870" name="Group 118"/>
                  <p:cNvGrpSpPr>
                    <a:grpSpLocks/>
                  </p:cNvGrpSpPr>
                  <p:nvPr/>
                </p:nvGrpSpPr>
                <p:grpSpPr bwMode="auto">
                  <a:xfrm>
                    <a:off x="2896" y="1768"/>
                    <a:ext cx="331" cy="272"/>
                    <a:chOff x="2896" y="1768"/>
                    <a:chExt cx="331" cy="272"/>
                  </a:xfrm>
                </p:grpSpPr>
                <p:grpSp>
                  <p:nvGrpSpPr>
                    <p:cNvPr id="26874" name="Group 11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96" y="1768"/>
                      <a:ext cx="272" cy="272"/>
                      <a:chOff x="2896" y="1768"/>
                      <a:chExt cx="272" cy="272"/>
                    </a:xfrm>
                  </p:grpSpPr>
                  <p:grpSp>
                    <p:nvGrpSpPr>
                      <p:cNvPr id="26876" name="Group 12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032" y="1769"/>
                        <a:ext cx="136" cy="271"/>
                        <a:chOff x="3032" y="1769"/>
                        <a:chExt cx="136" cy="271"/>
                      </a:xfrm>
                    </p:grpSpPr>
                    <p:sp>
                      <p:nvSpPr>
                        <p:cNvPr id="26880" name="Arc 1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2" y="1769"/>
                          <a:ext cx="136" cy="136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0 w 21600"/>
                            <a:gd name="T3" fmla="*/ 0 h 21600"/>
                            <a:gd name="T4" fmla="*/ 0 w 21600"/>
                            <a:gd name="T5" fmla="*/ 0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</a:path>
                            <a:path w="21600" h="21600" stroke="0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  <a:lnTo>
                                <a:pt x="0" y="21600"/>
                              </a:lnTo>
                              <a:lnTo>
                                <a:pt x="-1" y="0"/>
                              </a:lnTo>
                              <a:close/>
                            </a:path>
                          </a:pathLst>
                        </a:custGeom>
                        <a:noFill/>
                        <a:ln w="12700" cap="rnd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CA"/>
                        </a:p>
                      </p:txBody>
                    </p:sp>
                    <p:sp>
                      <p:nvSpPr>
                        <p:cNvPr id="26881" name="Arc 1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2" y="1904"/>
                          <a:ext cx="136" cy="136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0 w 21600"/>
                            <a:gd name="T3" fmla="*/ 0 h 21600"/>
                            <a:gd name="T4" fmla="*/ 0 w 21600"/>
                            <a:gd name="T5" fmla="*/ 0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21600" y="0"/>
                              </a:moveTo>
                              <a:cubicBezTo>
                                <a:pt x="21600" y="11929"/>
                                <a:pt x="11929" y="21599"/>
                                <a:pt x="0" y="21600"/>
                              </a:cubicBezTo>
                            </a:path>
                            <a:path w="21600" h="21600" stroke="0" extrusionOk="0">
                              <a:moveTo>
                                <a:pt x="21600" y="0"/>
                              </a:moveTo>
                              <a:cubicBezTo>
                                <a:pt x="21600" y="11929"/>
                                <a:pt x="11929" y="21599"/>
                                <a:pt x="0" y="21600"/>
                              </a:cubicBezTo>
                              <a:lnTo>
                                <a:pt x="0" y="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noFill/>
                        <a:ln w="12700" cap="rnd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CA"/>
                        </a:p>
                      </p:txBody>
                    </p:sp>
                  </p:grpSp>
                  <p:sp>
                    <p:nvSpPr>
                      <p:cNvPr id="26877" name="Line 12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97" y="1768"/>
                        <a:ext cx="135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78" name="Line 12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97" y="2040"/>
                        <a:ext cx="135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79" name="Line 12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96" y="1769"/>
                        <a:ext cx="0" cy="271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75" name="Oval 1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64" y="1881"/>
                      <a:ext cx="63" cy="5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eaLnBrk="1" hangingPunct="1"/>
                      <a:endParaRPr lang="en-CA" altLang="en-US"/>
                    </a:p>
                  </p:txBody>
                </p:sp>
              </p:grpSp>
              <p:sp>
                <p:nvSpPr>
                  <p:cNvPr id="26871" name="Line 1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37" y="2104"/>
                    <a:ext cx="95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872" name="Line 12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344" y="1905"/>
                    <a:ext cx="0" cy="199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873" name="Line 1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25" y="1904"/>
                    <a:ext cx="119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26857" name="Group 130"/>
                <p:cNvGrpSpPr>
                  <a:grpSpLocks/>
                </p:cNvGrpSpPr>
                <p:nvPr/>
              </p:nvGrpSpPr>
              <p:grpSpPr bwMode="auto">
                <a:xfrm>
                  <a:off x="2896" y="2312"/>
                  <a:ext cx="536" cy="336"/>
                  <a:chOff x="2896" y="2312"/>
                  <a:chExt cx="536" cy="336"/>
                </a:xfrm>
              </p:grpSpPr>
              <p:grpSp>
                <p:nvGrpSpPr>
                  <p:cNvPr id="26858" name="Group 131"/>
                  <p:cNvGrpSpPr>
                    <a:grpSpLocks/>
                  </p:cNvGrpSpPr>
                  <p:nvPr/>
                </p:nvGrpSpPr>
                <p:grpSpPr bwMode="auto">
                  <a:xfrm>
                    <a:off x="2896" y="2376"/>
                    <a:ext cx="331" cy="272"/>
                    <a:chOff x="2896" y="2376"/>
                    <a:chExt cx="331" cy="272"/>
                  </a:xfrm>
                </p:grpSpPr>
                <p:grpSp>
                  <p:nvGrpSpPr>
                    <p:cNvPr id="26862" name="Group 13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96" y="2376"/>
                      <a:ext cx="272" cy="272"/>
                      <a:chOff x="2896" y="2376"/>
                      <a:chExt cx="272" cy="272"/>
                    </a:xfrm>
                  </p:grpSpPr>
                  <p:grpSp>
                    <p:nvGrpSpPr>
                      <p:cNvPr id="26864" name="Group 13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032" y="2377"/>
                        <a:ext cx="136" cy="271"/>
                        <a:chOff x="3032" y="2377"/>
                        <a:chExt cx="136" cy="271"/>
                      </a:xfrm>
                    </p:grpSpPr>
                    <p:sp>
                      <p:nvSpPr>
                        <p:cNvPr id="26868" name="Arc 1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2" y="2512"/>
                          <a:ext cx="136" cy="136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0 w 21600"/>
                            <a:gd name="T3" fmla="*/ 0 h 21600"/>
                            <a:gd name="T4" fmla="*/ 0 w 21600"/>
                            <a:gd name="T5" fmla="*/ 0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21600" y="0"/>
                              </a:moveTo>
                              <a:cubicBezTo>
                                <a:pt x="21600" y="11929"/>
                                <a:pt x="11929" y="21599"/>
                                <a:pt x="0" y="21600"/>
                              </a:cubicBezTo>
                            </a:path>
                            <a:path w="21600" h="21600" stroke="0" extrusionOk="0">
                              <a:moveTo>
                                <a:pt x="21600" y="0"/>
                              </a:moveTo>
                              <a:cubicBezTo>
                                <a:pt x="21600" y="11929"/>
                                <a:pt x="11929" y="21599"/>
                                <a:pt x="0" y="21600"/>
                              </a:cubicBezTo>
                              <a:lnTo>
                                <a:pt x="0" y="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noFill/>
                        <a:ln w="12700" cap="rnd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CA"/>
                        </a:p>
                      </p:txBody>
                    </p:sp>
                    <p:sp>
                      <p:nvSpPr>
                        <p:cNvPr id="26869" name="Arc 1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2" y="2377"/>
                          <a:ext cx="136" cy="136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0 w 21600"/>
                            <a:gd name="T3" fmla="*/ 0 h 21600"/>
                            <a:gd name="T4" fmla="*/ 0 w 21600"/>
                            <a:gd name="T5" fmla="*/ 0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</a:path>
                            <a:path w="21600" h="21600" stroke="0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  <a:lnTo>
                                <a:pt x="0" y="21600"/>
                              </a:lnTo>
                              <a:lnTo>
                                <a:pt x="-1" y="0"/>
                              </a:lnTo>
                              <a:close/>
                            </a:path>
                          </a:pathLst>
                        </a:custGeom>
                        <a:noFill/>
                        <a:ln w="12700" cap="rnd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CA"/>
                        </a:p>
                      </p:txBody>
                    </p:sp>
                  </p:grpSp>
                  <p:sp>
                    <p:nvSpPr>
                      <p:cNvPr id="26865" name="Line 13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97" y="2648"/>
                        <a:ext cx="135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66" name="Line 13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97" y="2376"/>
                        <a:ext cx="135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67" name="Line 138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2896" y="2377"/>
                        <a:ext cx="0" cy="271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63" name="Oval 139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3164" y="2480"/>
                      <a:ext cx="63" cy="5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eaLnBrk="1" hangingPunct="1"/>
                      <a:endParaRPr lang="en-CA" altLang="en-US"/>
                    </a:p>
                  </p:txBody>
                </p:sp>
              </p:grpSp>
              <p:sp>
                <p:nvSpPr>
                  <p:cNvPr id="26859" name="Line 1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37" y="2312"/>
                    <a:ext cx="95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860" name="Line 141"/>
                  <p:cNvSpPr>
                    <a:spLocks noChangeShapeType="1"/>
                  </p:cNvSpPr>
                  <p:nvPr/>
                </p:nvSpPr>
                <p:spPr bwMode="auto">
                  <a:xfrm>
                    <a:off x="3344" y="2313"/>
                    <a:ext cx="0" cy="199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861" name="Line 1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25" y="2512"/>
                    <a:ext cx="119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</p:grpSp>
          </p:grpSp>
          <p:sp>
            <p:nvSpPr>
              <p:cNvPr id="26665" name="Line 143"/>
              <p:cNvSpPr>
                <a:spLocks noChangeShapeType="1"/>
              </p:cNvSpPr>
              <p:nvPr/>
            </p:nvSpPr>
            <p:spPr bwMode="auto">
              <a:xfrm flipH="1">
                <a:off x="2273" y="1824"/>
                <a:ext cx="62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6" name="Line 144"/>
              <p:cNvSpPr>
                <a:spLocks noChangeShapeType="1"/>
              </p:cNvSpPr>
              <p:nvPr/>
            </p:nvSpPr>
            <p:spPr bwMode="auto">
              <a:xfrm flipH="1">
                <a:off x="2449" y="1976"/>
                <a:ext cx="4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7" name="Line 145"/>
              <p:cNvSpPr>
                <a:spLocks noChangeShapeType="1"/>
              </p:cNvSpPr>
              <p:nvPr/>
            </p:nvSpPr>
            <p:spPr bwMode="auto">
              <a:xfrm flipH="1">
                <a:off x="2401" y="2136"/>
                <a:ext cx="48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8" name="Line 146"/>
              <p:cNvSpPr>
                <a:spLocks noChangeShapeType="1"/>
              </p:cNvSpPr>
              <p:nvPr/>
            </p:nvSpPr>
            <p:spPr bwMode="auto">
              <a:xfrm flipH="1">
                <a:off x="2441" y="2272"/>
                <a:ext cx="4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69" name="Line 147"/>
              <p:cNvSpPr>
                <a:spLocks noChangeShapeType="1"/>
              </p:cNvSpPr>
              <p:nvPr/>
            </p:nvSpPr>
            <p:spPr bwMode="auto">
              <a:xfrm flipH="1">
                <a:off x="2193" y="2424"/>
                <a:ext cx="69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0" name="Line 148"/>
              <p:cNvSpPr>
                <a:spLocks noChangeShapeType="1"/>
              </p:cNvSpPr>
              <p:nvPr/>
            </p:nvSpPr>
            <p:spPr bwMode="auto">
              <a:xfrm flipH="1">
                <a:off x="2329" y="2512"/>
                <a:ext cx="5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1" name="Line 149"/>
              <p:cNvSpPr>
                <a:spLocks noChangeShapeType="1"/>
              </p:cNvSpPr>
              <p:nvPr/>
            </p:nvSpPr>
            <p:spPr bwMode="auto">
              <a:xfrm flipH="1">
                <a:off x="2513" y="2584"/>
                <a:ext cx="3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grpSp>
            <p:nvGrpSpPr>
              <p:cNvPr id="26672" name="Group 150"/>
              <p:cNvGrpSpPr>
                <a:grpSpLocks/>
              </p:cNvGrpSpPr>
              <p:nvPr/>
            </p:nvGrpSpPr>
            <p:grpSpPr bwMode="auto">
              <a:xfrm>
                <a:off x="2696" y="2720"/>
                <a:ext cx="1091" cy="1016"/>
                <a:chOff x="2696" y="2720"/>
                <a:chExt cx="1091" cy="1016"/>
              </a:xfrm>
            </p:grpSpPr>
            <p:grpSp>
              <p:nvGrpSpPr>
                <p:cNvPr id="26796" name="Group 151"/>
                <p:cNvGrpSpPr>
                  <a:grpSpLocks/>
                </p:cNvGrpSpPr>
                <p:nvPr/>
              </p:nvGrpSpPr>
              <p:grpSpPr bwMode="auto">
                <a:xfrm>
                  <a:off x="2696" y="2952"/>
                  <a:ext cx="331" cy="272"/>
                  <a:chOff x="2696" y="2952"/>
                  <a:chExt cx="331" cy="272"/>
                </a:xfrm>
              </p:grpSpPr>
              <p:grpSp>
                <p:nvGrpSpPr>
                  <p:cNvPr id="26845" name="Group 152"/>
                  <p:cNvGrpSpPr>
                    <a:grpSpLocks/>
                  </p:cNvGrpSpPr>
                  <p:nvPr/>
                </p:nvGrpSpPr>
                <p:grpSpPr bwMode="auto">
                  <a:xfrm>
                    <a:off x="2696" y="2952"/>
                    <a:ext cx="272" cy="272"/>
                    <a:chOff x="2696" y="2952"/>
                    <a:chExt cx="272" cy="272"/>
                  </a:xfrm>
                </p:grpSpPr>
                <p:grpSp>
                  <p:nvGrpSpPr>
                    <p:cNvPr id="26847" name="Group 15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32" y="2953"/>
                      <a:ext cx="136" cy="271"/>
                      <a:chOff x="2832" y="2953"/>
                      <a:chExt cx="136" cy="271"/>
                    </a:xfrm>
                  </p:grpSpPr>
                  <p:sp>
                    <p:nvSpPr>
                      <p:cNvPr id="26851" name="Arc 1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32" y="2953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52" name="Arc 1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32" y="3088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48" name="Line 1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97" y="295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49" name="Line 1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97" y="3224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50" name="Line 1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96" y="2953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46" name="Oval 159"/>
                  <p:cNvSpPr>
                    <a:spLocks noChangeArrowheads="1"/>
                  </p:cNvSpPr>
                  <p:nvPr/>
                </p:nvSpPr>
                <p:spPr bwMode="auto">
                  <a:xfrm>
                    <a:off x="2964" y="3065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797" name="Group 160"/>
                <p:cNvGrpSpPr>
                  <a:grpSpLocks/>
                </p:cNvGrpSpPr>
                <p:nvPr/>
              </p:nvGrpSpPr>
              <p:grpSpPr bwMode="auto">
                <a:xfrm>
                  <a:off x="3456" y="2928"/>
                  <a:ext cx="331" cy="272"/>
                  <a:chOff x="3456" y="2928"/>
                  <a:chExt cx="331" cy="272"/>
                </a:xfrm>
              </p:grpSpPr>
              <p:grpSp>
                <p:nvGrpSpPr>
                  <p:cNvPr id="26837" name="Group 161"/>
                  <p:cNvGrpSpPr>
                    <a:grpSpLocks/>
                  </p:cNvGrpSpPr>
                  <p:nvPr/>
                </p:nvGrpSpPr>
                <p:grpSpPr bwMode="auto">
                  <a:xfrm>
                    <a:off x="3456" y="2928"/>
                    <a:ext cx="272" cy="272"/>
                    <a:chOff x="3456" y="2928"/>
                    <a:chExt cx="272" cy="272"/>
                  </a:xfrm>
                </p:grpSpPr>
                <p:grpSp>
                  <p:nvGrpSpPr>
                    <p:cNvPr id="26839" name="Group 16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592" y="2929"/>
                      <a:ext cx="136" cy="271"/>
                      <a:chOff x="3592" y="2929"/>
                      <a:chExt cx="136" cy="271"/>
                    </a:xfrm>
                  </p:grpSpPr>
                  <p:sp>
                    <p:nvSpPr>
                      <p:cNvPr id="26843" name="Arc 1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92" y="2929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44" name="Arc 1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92" y="3064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40" name="Line 16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57" y="2928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41" name="Line 16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57" y="3200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42" name="Line 1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56" y="2929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38" name="Oval 168"/>
                  <p:cNvSpPr>
                    <a:spLocks noChangeArrowheads="1"/>
                  </p:cNvSpPr>
                  <p:nvPr/>
                </p:nvSpPr>
                <p:spPr bwMode="auto">
                  <a:xfrm>
                    <a:off x="3724" y="3041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798" name="Group 169"/>
                <p:cNvGrpSpPr>
                  <a:grpSpLocks/>
                </p:cNvGrpSpPr>
                <p:nvPr/>
              </p:nvGrpSpPr>
              <p:grpSpPr bwMode="auto">
                <a:xfrm>
                  <a:off x="2984" y="2720"/>
                  <a:ext cx="331" cy="272"/>
                  <a:chOff x="2984" y="2720"/>
                  <a:chExt cx="331" cy="272"/>
                </a:xfrm>
              </p:grpSpPr>
              <p:grpSp>
                <p:nvGrpSpPr>
                  <p:cNvPr id="26829" name="Group 170"/>
                  <p:cNvGrpSpPr>
                    <a:grpSpLocks/>
                  </p:cNvGrpSpPr>
                  <p:nvPr/>
                </p:nvGrpSpPr>
                <p:grpSpPr bwMode="auto">
                  <a:xfrm>
                    <a:off x="2984" y="2720"/>
                    <a:ext cx="272" cy="272"/>
                    <a:chOff x="2984" y="2720"/>
                    <a:chExt cx="272" cy="272"/>
                  </a:xfrm>
                </p:grpSpPr>
                <p:grpSp>
                  <p:nvGrpSpPr>
                    <p:cNvPr id="26831" name="Group 17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120" y="2721"/>
                      <a:ext cx="136" cy="271"/>
                      <a:chOff x="3120" y="2721"/>
                      <a:chExt cx="136" cy="271"/>
                    </a:xfrm>
                  </p:grpSpPr>
                  <p:sp>
                    <p:nvSpPr>
                      <p:cNvPr id="26835" name="Arc 1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20" y="2721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36" name="Arc 1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20" y="2856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32" name="Line 1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85" y="2720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33" name="Line 1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85" y="299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34" name="Line 1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84" y="2721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30" name="Oval 177"/>
                  <p:cNvSpPr>
                    <a:spLocks noChangeArrowheads="1"/>
                  </p:cNvSpPr>
                  <p:nvPr/>
                </p:nvSpPr>
                <p:spPr bwMode="auto">
                  <a:xfrm>
                    <a:off x="3252" y="2833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799" name="Group 178"/>
                <p:cNvGrpSpPr>
                  <a:grpSpLocks/>
                </p:cNvGrpSpPr>
                <p:nvPr/>
              </p:nvGrpSpPr>
              <p:grpSpPr bwMode="auto">
                <a:xfrm>
                  <a:off x="2976" y="3192"/>
                  <a:ext cx="331" cy="272"/>
                  <a:chOff x="2976" y="3192"/>
                  <a:chExt cx="331" cy="272"/>
                </a:xfrm>
              </p:grpSpPr>
              <p:grpSp>
                <p:nvGrpSpPr>
                  <p:cNvPr id="26821" name="Group 179"/>
                  <p:cNvGrpSpPr>
                    <a:grpSpLocks/>
                  </p:cNvGrpSpPr>
                  <p:nvPr/>
                </p:nvGrpSpPr>
                <p:grpSpPr bwMode="auto">
                  <a:xfrm>
                    <a:off x="2976" y="3192"/>
                    <a:ext cx="272" cy="272"/>
                    <a:chOff x="2976" y="3192"/>
                    <a:chExt cx="272" cy="272"/>
                  </a:xfrm>
                </p:grpSpPr>
                <p:grpSp>
                  <p:nvGrpSpPr>
                    <p:cNvPr id="26823" name="Group 1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112" y="3193"/>
                      <a:ext cx="136" cy="271"/>
                      <a:chOff x="3112" y="3193"/>
                      <a:chExt cx="136" cy="271"/>
                    </a:xfrm>
                  </p:grpSpPr>
                  <p:sp>
                    <p:nvSpPr>
                      <p:cNvPr id="26827" name="Arc 1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12" y="3328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28" name="Arc 1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12" y="3193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24" name="Line 1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77" y="3464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25" name="Line 1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77" y="3192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26" name="Line 185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2976" y="3193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22" name="Oval 186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3244" y="3296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grpSp>
              <p:nvGrpSpPr>
                <p:cNvPr id="26800" name="Group 187"/>
                <p:cNvGrpSpPr>
                  <a:grpSpLocks/>
                </p:cNvGrpSpPr>
                <p:nvPr/>
              </p:nvGrpSpPr>
              <p:grpSpPr bwMode="auto">
                <a:xfrm>
                  <a:off x="2704" y="3464"/>
                  <a:ext cx="331" cy="272"/>
                  <a:chOff x="2704" y="3464"/>
                  <a:chExt cx="331" cy="272"/>
                </a:xfrm>
              </p:grpSpPr>
              <p:grpSp>
                <p:nvGrpSpPr>
                  <p:cNvPr id="26813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2704" y="3464"/>
                    <a:ext cx="272" cy="272"/>
                    <a:chOff x="2704" y="3464"/>
                    <a:chExt cx="272" cy="272"/>
                  </a:xfrm>
                </p:grpSpPr>
                <p:grpSp>
                  <p:nvGrpSpPr>
                    <p:cNvPr id="26815" name="Group 18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40" y="3465"/>
                      <a:ext cx="136" cy="271"/>
                      <a:chOff x="2840" y="3465"/>
                      <a:chExt cx="136" cy="271"/>
                    </a:xfrm>
                  </p:grpSpPr>
                  <p:sp>
                    <p:nvSpPr>
                      <p:cNvPr id="26819" name="Arc 1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40" y="3465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</a:path>
                          <a:path w="21600" h="21600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lnTo>
                              <a:pt x="0" y="21600"/>
                            </a:lnTo>
                            <a:lnTo>
                              <a:pt x="-1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26820" name="Arc 1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840" y="3600"/>
                        <a:ext cx="136" cy="136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  <a:gd name="T9" fmla="*/ 0 w 21600"/>
                          <a:gd name="T10" fmla="*/ 0 h 21600"/>
                          <a:gd name="T11" fmla="*/ 21600 w 21600"/>
                          <a:gd name="T12" fmla="*/ 21600 h 21600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T9" t="T10" r="T11" b="T12"/>
                        <a:pathLst>
                          <a:path w="21600" h="21600" fill="none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</a:path>
                          <a:path w="21600" h="21600" stroke="0" extrusionOk="0">
                            <a:moveTo>
                              <a:pt x="21600" y="0"/>
                            </a:moveTo>
                            <a:cubicBezTo>
                              <a:pt x="21600" y="11929"/>
                              <a:pt x="11929" y="21599"/>
                              <a:pt x="0" y="21600"/>
                            </a:cubicBezTo>
                            <a:lnTo>
                              <a:pt x="0" y="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chemeClr val="tx1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26816" name="Line 1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05" y="3464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17" name="Line 1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05" y="3736"/>
                      <a:ext cx="13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26818" name="Line 1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04" y="3465"/>
                      <a:ext cx="0" cy="271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814" name="Oval 195"/>
                  <p:cNvSpPr>
                    <a:spLocks noChangeArrowheads="1"/>
                  </p:cNvSpPr>
                  <p:nvPr/>
                </p:nvSpPr>
                <p:spPr bwMode="auto">
                  <a:xfrm>
                    <a:off x="2972" y="3577"/>
                    <a:ext cx="63" cy="55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</p:grpSp>
            <p:sp>
              <p:nvSpPr>
                <p:cNvPr id="26801" name="Line 196"/>
                <p:cNvSpPr>
                  <a:spLocks noChangeShapeType="1"/>
                </p:cNvSpPr>
                <p:nvPr/>
              </p:nvSpPr>
              <p:spPr bwMode="auto">
                <a:xfrm>
                  <a:off x="3313" y="2856"/>
                  <a:ext cx="10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2" name="Line 197"/>
                <p:cNvSpPr>
                  <a:spLocks noChangeShapeType="1"/>
                </p:cNvSpPr>
                <p:nvPr/>
              </p:nvSpPr>
              <p:spPr bwMode="auto">
                <a:xfrm>
                  <a:off x="3416" y="2857"/>
                  <a:ext cx="0" cy="11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3" name="Line 198"/>
                <p:cNvSpPr>
                  <a:spLocks noChangeShapeType="1"/>
                </p:cNvSpPr>
                <p:nvPr/>
              </p:nvSpPr>
              <p:spPr bwMode="auto">
                <a:xfrm>
                  <a:off x="3417" y="2976"/>
                  <a:ext cx="47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4" name="Line 199"/>
                <p:cNvSpPr>
                  <a:spLocks noChangeShapeType="1"/>
                </p:cNvSpPr>
                <p:nvPr/>
              </p:nvSpPr>
              <p:spPr bwMode="auto">
                <a:xfrm>
                  <a:off x="3033" y="3096"/>
                  <a:ext cx="23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5" name="Line 200"/>
                <p:cNvSpPr>
                  <a:spLocks noChangeShapeType="1"/>
                </p:cNvSpPr>
                <p:nvPr/>
              </p:nvSpPr>
              <p:spPr bwMode="auto">
                <a:xfrm flipV="1">
                  <a:off x="3272" y="3033"/>
                  <a:ext cx="0" cy="6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6" name="Line 201"/>
                <p:cNvSpPr>
                  <a:spLocks noChangeShapeType="1"/>
                </p:cNvSpPr>
                <p:nvPr/>
              </p:nvSpPr>
              <p:spPr bwMode="auto">
                <a:xfrm>
                  <a:off x="3281" y="3032"/>
                  <a:ext cx="18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7" name="Line 202"/>
                <p:cNvSpPr>
                  <a:spLocks noChangeShapeType="1"/>
                </p:cNvSpPr>
                <p:nvPr/>
              </p:nvSpPr>
              <p:spPr bwMode="auto">
                <a:xfrm>
                  <a:off x="3305" y="3328"/>
                  <a:ext cx="3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8" name="Line 203"/>
                <p:cNvSpPr>
                  <a:spLocks noChangeShapeType="1"/>
                </p:cNvSpPr>
                <p:nvPr/>
              </p:nvSpPr>
              <p:spPr bwMode="auto">
                <a:xfrm flipV="1">
                  <a:off x="3336" y="3105"/>
                  <a:ext cx="0" cy="215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09" name="Line 204"/>
                <p:cNvSpPr>
                  <a:spLocks noChangeShapeType="1"/>
                </p:cNvSpPr>
                <p:nvPr/>
              </p:nvSpPr>
              <p:spPr bwMode="auto">
                <a:xfrm>
                  <a:off x="3337" y="3104"/>
                  <a:ext cx="11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10" name="Line 205"/>
                <p:cNvSpPr>
                  <a:spLocks noChangeShapeType="1"/>
                </p:cNvSpPr>
                <p:nvPr/>
              </p:nvSpPr>
              <p:spPr bwMode="auto">
                <a:xfrm>
                  <a:off x="3025" y="3600"/>
                  <a:ext cx="367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11" name="Line 206"/>
                <p:cNvSpPr>
                  <a:spLocks noChangeShapeType="1"/>
                </p:cNvSpPr>
                <p:nvPr/>
              </p:nvSpPr>
              <p:spPr bwMode="auto">
                <a:xfrm flipV="1">
                  <a:off x="3384" y="3161"/>
                  <a:ext cx="0" cy="43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812" name="Line 207"/>
                <p:cNvSpPr>
                  <a:spLocks noChangeShapeType="1"/>
                </p:cNvSpPr>
                <p:nvPr/>
              </p:nvSpPr>
              <p:spPr bwMode="auto">
                <a:xfrm>
                  <a:off x="3393" y="3168"/>
                  <a:ext cx="6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6673" name="Line 208"/>
              <p:cNvSpPr>
                <a:spLocks noChangeShapeType="1"/>
              </p:cNvSpPr>
              <p:nvPr/>
            </p:nvSpPr>
            <p:spPr bwMode="auto">
              <a:xfrm flipH="1">
                <a:off x="2585" y="2776"/>
                <a:ext cx="3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4" name="Line 209"/>
              <p:cNvSpPr>
                <a:spLocks noChangeShapeType="1"/>
              </p:cNvSpPr>
              <p:nvPr/>
            </p:nvSpPr>
            <p:spPr bwMode="auto">
              <a:xfrm flipH="1">
                <a:off x="2529" y="2912"/>
                <a:ext cx="44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5" name="Line 210"/>
              <p:cNvSpPr>
                <a:spLocks noChangeShapeType="1"/>
              </p:cNvSpPr>
              <p:nvPr/>
            </p:nvSpPr>
            <p:spPr bwMode="auto">
              <a:xfrm flipH="1">
                <a:off x="2593" y="3016"/>
                <a:ext cx="10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6" name="Line 211"/>
              <p:cNvSpPr>
                <a:spLocks noChangeShapeType="1"/>
              </p:cNvSpPr>
              <p:nvPr/>
            </p:nvSpPr>
            <p:spPr bwMode="auto">
              <a:xfrm flipH="1">
                <a:off x="2401" y="3152"/>
                <a:ext cx="29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7" name="Line 212"/>
              <p:cNvSpPr>
                <a:spLocks noChangeShapeType="1"/>
              </p:cNvSpPr>
              <p:nvPr/>
            </p:nvSpPr>
            <p:spPr bwMode="auto">
              <a:xfrm flipH="1">
                <a:off x="2593" y="3264"/>
                <a:ext cx="38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8" name="Line 213"/>
              <p:cNvSpPr>
                <a:spLocks noChangeShapeType="1"/>
              </p:cNvSpPr>
              <p:nvPr/>
            </p:nvSpPr>
            <p:spPr bwMode="auto">
              <a:xfrm flipH="1">
                <a:off x="2257" y="3400"/>
                <a:ext cx="71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79" name="Line 214"/>
              <p:cNvSpPr>
                <a:spLocks noChangeShapeType="1"/>
              </p:cNvSpPr>
              <p:nvPr/>
            </p:nvSpPr>
            <p:spPr bwMode="auto">
              <a:xfrm flipH="1">
                <a:off x="2641" y="3496"/>
                <a:ext cx="6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80" name="Line 215"/>
              <p:cNvSpPr>
                <a:spLocks noChangeShapeType="1"/>
              </p:cNvSpPr>
              <p:nvPr/>
            </p:nvSpPr>
            <p:spPr bwMode="auto">
              <a:xfrm flipH="1">
                <a:off x="2449" y="3552"/>
                <a:ext cx="25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81" name="Line 216"/>
              <p:cNvSpPr>
                <a:spLocks noChangeShapeType="1"/>
              </p:cNvSpPr>
              <p:nvPr/>
            </p:nvSpPr>
            <p:spPr bwMode="auto">
              <a:xfrm flipH="1">
                <a:off x="2329" y="3624"/>
                <a:ext cx="3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82" name="Line 217"/>
              <p:cNvSpPr>
                <a:spLocks noChangeShapeType="1"/>
              </p:cNvSpPr>
              <p:nvPr/>
            </p:nvSpPr>
            <p:spPr bwMode="auto">
              <a:xfrm flipH="1">
                <a:off x="2185" y="3688"/>
                <a:ext cx="51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83" name="Oval 218"/>
              <p:cNvSpPr>
                <a:spLocks noChangeArrowheads="1"/>
              </p:cNvSpPr>
              <p:nvPr/>
            </p:nvSpPr>
            <p:spPr bwMode="auto">
              <a:xfrm>
                <a:off x="2249" y="50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4" name="Oval 219"/>
              <p:cNvSpPr>
                <a:spLocks noChangeArrowheads="1"/>
              </p:cNvSpPr>
              <p:nvPr/>
            </p:nvSpPr>
            <p:spPr bwMode="auto">
              <a:xfrm>
                <a:off x="2177" y="977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5" name="Oval 220"/>
              <p:cNvSpPr>
                <a:spLocks noChangeArrowheads="1"/>
              </p:cNvSpPr>
              <p:nvPr/>
            </p:nvSpPr>
            <p:spPr bwMode="auto">
              <a:xfrm>
                <a:off x="2377" y="1121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6" name="Oval 221"/>
              <p:cNvSpPr>
                <a:spLocks noChangeArrowheads="1"/>
              </p:cNvSpPr>
              <p:nvPr/>
            </p:nvSpPr>
            <p:spPr bwMode="auto">
              <a:xfrm>
                <a:off x="2257" y="1337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7" name="Oval 222"/>
              <p:cNvSpPr>
                <a:spLocks noChangeArrowheads="1"/>
              </p:cNvSpPr>
              <p:nvPr/>
            </p:nvSpPr>
            <p:spPr bwMode="auto">
              <a:xfrm>
                <a:off x="2305" y="1449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8" name="Oval 223"/>
              <p:cNvSpPr>
                <a:spLocks noChangeArrowheads="1"/>
              </p:cNvSpPr>
              <p:nvPr/>
            </p:nvSpPr>
            <p:spPr bwMode="auto">
              <a:xfrm>
                <a:off x="2241" y="1809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89" name="Oval 224"/>
              <p:cNvSpPr>
                <a:spLocks noChangeArrowheads="1"/>
              </p:cNvSpPr>
              <p:nvPr/>
            </p:nvSpPr>
            <p:spPr bwMode="auto">
              <a:xfrm>
                <a:off x="2433" y="194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0" name="Oval 225"/>
              <p:cNvSpPr>
                <a:spLocks noChangeArrowheads="1"/>
              </p:cNvSpPr>
              <p:nvPr/>
            </p:nvSpPr>
            <p:spPr bwMode="auto">
              <a:xfrm>
                <a:off x="2385" y="2113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1" name="Oval 226"/>
              <p:cNvSpPr>
                <a:spLocks noChangeArrowheads="1"/>
              </p:cNvSpPr>
              <p:nvPr/>
            </p:nvSpPr>
            <p:spPr bwMode="auto">
              <a:xfrm>
                <a:off x="2441" y="2257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2" name="Oval 227"/>
              <p:cNvSpPr>
                <a:spLocks noChangeArrowheads="1"/>
              </p:cNvSpPr>
              <p:nvPr/>
            </p:nvSpPr>
            <p:spPr bwMode="auto">
              <a:xfrm>
                <a:off x="2169" y="238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3" name="Oval 228"/>
              <p:cNvSpPr>
                <a:spLocks noChangeArrowheads="1"/>
              </p:cNvSpPr>
              <p:nvPr/>
            </p:nvSpPr>
            <p:spPr bwMode="auto">
              <a:xfrm>
                <a:off x="2321" y="2489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4" name="Oval 229"/>
              <p:cNvSpPr>
                <a:spLocks noChangeArrowheads="1"/>
              </p:cNvSpPr>
              <p:nvPr/>
            </p:nvSpPr>
            <p:spPr bwMode="auto">
              <a:xfrm>
                <a:off x="2505" y="2561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5" name="Oval 230"/>
              <p:cNvSpPr>
                <a:spLocks noChangeArrowheads="1"/>
              </p:cNvSpPr>
              <p:nvPr/>
            </p:nvSpPr>
            <p:spPr bwMode="auto">
              <a:xfrm>
                <a:off x="2497" y="2897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6" name="Oval 231"/>
              <p:cNvSpPr>
                <a:spLocks noChangeArrowheads="1"/>
              </p:cNvSpPr>
              <p:nvPr/>
            </p:nvSpPr>
            <p:spPr bwMode="auto">
              <a:xfrm>
                <a:off x="2561" y="2753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7" name="Oval 232"/>
              <p:cNvSpPr>
                <a:spLocks noChangeArrowheads="1"/>
              </p:cNvSpPr>
              <p:nvPr/>
            </p:nvSpPr>
            <p:spPr bwMode="auto">
              <a:xfrm>
                <a:off x="2369" y="3121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8" name="Oval 233"/>
              <p:cNvSpPr>
                <a:spLocks noChangeArrowheads="1"/>
              </p:cNvSpPr>
              <p:nvPr/>
            </p:nvSpPr>
            <p:spPr bwMode="auto">
              <a:xfrm>
                <a:off x="2561" y="3001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699" name="Oval 234"/>
              <p:cNvSpPr>
                <a:spLocks noChangeArrowheads="1"/>
              </p:cNvSpPr>
              <p:nvPr/>
            </p:nvSpPr>
            <p:spPr bwMode="auto">
              <a:xfrm>
                <a:off x="2569" y="3233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700" name="Oval 235"/>
              <p:cNvSpPr>
                <a:spLocks noChangeArrowheads="1"/>
              </p:cNvSpPr>
              <p:nvPr/>
            </p:nvSpPr>
            <p:spPr bwMode="auto">
              <a:xfrm>
                <a:off x="2625" y="346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701" name="Oval 236"/>
              <p:cNvSpPr>
                <a:spLocks noChangeArrowheads="1"/>
              </p:cNvSpPr>
              <p:nvPr/>
            </p:nvSpPr>
            <p:spPr bwMode="auto">
              <a:xfrm>
                <a:off x="2441" y="3521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702" name="Oval 237"/>
              <p:cNvSpPr>
                <a:spLocks noChangeArrowheads="1"/>
              </p:cNvSpPr>
              <p:nvPr/>
            </p:nvSpPr>
            <p:spPr bwMode="auto">
              <a:xfrm>
                <a:off x="2305" y="3593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6703" name="Oval 238"/>
              <p:cNvSpPr>
                <a:spLocks noChangeArrowheads="1"/>
              </p:cNvSpPr>
              <p:nvPr/>
            </p:nvSpPr>
            <p:spPr bwMode="auto">
              <a:xfrm>
                <a:off x="2169" y="3657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grpSp>
            <p:nvGrpSpPr>
              <p:cNvPr id="26704" name="Group 239"/>
              <p:cNvGrpSpPr>
                <a:grpSpLocks/>
              </p:cNvGrpSpPr>
              <p:nvPr/>
            </p:nvGrpSpPr>
            <p:grpSpPr bwMode="auto">
              <a:xfrm>
                <a:off x="3809" y="319"/>
                <a:ext cx="856" cy="3377"/>
                <a:chOff x="3809" y="319"/>
                <a:chExt cx="856" cy="3377"/>
              </a:xfrm>
            </p:grpSpPr>
            <p:grpSp>
              <p:nvGrpSpPr>
                <p:cNvPr id="26708" name="Group 240"/>
                <p:cNvGrpSpPr>
                  <a:grpSpLocks/>
                </p:cNvGrpSpPr>
                <p:nvPr/>
              </p:nvGrpSpPr>
              <p:grpSpPr bwMode="auto">
                <a:xfrm>
                  <a:off x="3809" y="319"/>
                  <a:ext cx="848" cy="825"/>
                  <a:chOff x="3809" y="319"/>
                  <a:chExt cx="848" cy="825"/>
                </a:xfrm>
              </p:grpSpPr>
              <p:sp>
                <p:nvSpPr>
                  <p:cNvPr id="26776" name="Line 241"/>
                  <p:cNvSpPr>
                    <a:spLocks noChangeShapeType="1"/>
                  </p:cNvSpPr>
                  <p:nvPr/>
                </p:nvSpPr>
                <p:spPr bwMode="auto">
                  <a:xfrm>
                    <a:off x="4152" y="921"/>
                    <a:ext cx="0" cy="22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77" name="Line 242"/>
                  <p:cNvSpPr>
                    <a:spLocks noChangeShapeType="1"/>
                  </p:cNvSpPr>
                  <p:nvPr/>
                </p:nvSpPr>
                <p:spPr bwMode="auto">
                  <a:xfrm>
                    <a:off x="3865" y="840"/>
                    <a:ext cx="663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78" name="Line 243"/>
                  <p:cNvSpPr>
                    <a:spLocks noChangeShapeType="1"/>
                  </p:cNvSpPr>
                  <p:nvPr/>
                </p:nvSpPr>
                <p:spPr bwMode="auto">
                  <a:xfrm>
                    <a:off x="3809" y="528"/>
                    <a:ext cx="727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79" name="Rectangle 244"/>
                  <p:cNvSpPr>
                    <a:spLocks noChangeArrowheads="1"/>
                  </p:cNvSpPr>
                  <p:nvPr/>
                </p:nvSpPr>
                <p:spPr bwMode="auto">
                  <a:xfrm>
                    <a:off x="3951" y="391"/>
                    <a:ext cx="418" cy="586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80" name="Rectangle 245"/>
                  <p:cNvSpPr>
                    <a:spLocks noChangeArrowheads="1"/>
                  </p:cNvSpPr>
                  <p:nvPr/>
                </p:nvSpPr>
                <p:spPr bwMode="auto">
                  <a:xfrm>
                    <a:off x="3926" y="447"/>
                    <a:ext cx="185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D</a:t>
                    </a:r>
                  </a:p>
                </p:txBody>
              </p:sp>
              <p:sp>
                <p:nvSpPr>
                  <p:cNvPr id="26781" name="Rectangle 246"/>
                  <p:cNvSpPr>
                    <a:spLocks noChangeArrowheads="1"/>
                  </p:cNvSpPr>
                  <p:nvPr/>
                </p:nvSpPr>
                <p:spPr bwMode="auto">
                  <a:xfrm>
                    <a:off x="3910" y="647"/>
                    <a:ext cx="324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CLK</a:t>
                    </a:r>
                  </a:p>
                </p:txBody>
              </p:sp>
              <p:sp>
                <p:nvSpPr>
                  <p:cNvPr id="26782" name="Rectangle 247"/>
                  <p:cNvSpPr>
                    <a:spLocks noChangeArrowheads="1"/>
                  </p:cNvSpPr>
                  <p:nvPr/>
                </p:nvSpPr>
                <p:spPr bwMode="auto">
                  <a:xfrm>
                    <a:off x="4190" y="447"/>
                    <a:ext cx="191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Q</a:t>
                    </a:r>
                  </a:p>
                </p:txBody>
              </p:sp>
              <p:grpSp>
                <p:nvGrpSpPr>
                  <p:cNvPr id="26783" name="Group 248"/>
                  <p:cNvGrpSpPr>
                    <a:grpSpLocks/>
                  </p:cNvGrpSpPr>
                  <p:nvPr/>
                </p:nvGrpSpPr>
                <p:grpSpPr bwMode="auto">
                  <a:xfrm>
                    <a:off x="4198" y="735"/>
                    <a:ext cx="191" cy="173"/>
                    <a:chOff x="4198" y="735"/>
                    <a:chExt cx="191" cy="173"/>
                  </a:xfrm>
                </p:grpSpPr>
                <p:sp>
                  <p:nvSpPr>
                    <p:cNvPr id="26794" name="Rectangle 2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98" y="735"/>
                      <a:ext cx="191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Q</a:t>
                      </a:r>
                    </a:p>
                  </p:txBody>
                </p:sp>
                <p:sp>
                  <p:nvSpPr>
                    <p:cNvPr id="26795" name="Line 2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65" y="744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26784" name="Group 251"/>
                  <p:cNvGrpSpPr>
                    <a:grpSpLocks/>
                  </p:cNvGrpSpPr>
                  <p:nvPr/>
                </p:nvGrpSpPr>
                <p:grpSpPr bwMode="auto">
                  <a:xfrm>
                    <a:off x="4062" y="815"/>
                    <a:ext cx="185" cy="173"/>
                    <a:chOff x="4062" y="815"/>
                    <a:chExt cx="185" cy="173"/>
                  </a:xfrm>
                </p:grpSpPr>
                <p:sp>
                  <p:nvSpPr>
                    <p:cNvPr id="26792" name="Rectangle 2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62" y="815"/>
                      <a:ext cx="185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R</a:t>
                      </a:r>
                    </a:p>
                  </p:txBody>
                </p:sp>
                <p:sp>
                  <p:nvSpPr>
                    <p:cNvPr id="26793" name="Line 2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9" y="824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785" name="Oval 254"/>
                  <p:cNvSpPr>
                    <a:spLocks noChangeArrowheads="1"/>
                  </p:cNvSpPr>
                  <p:nvPr/>
                </p:nvSpPr>
                <p:spPr bwMode="auto">
                  <a:xfrm>
                    <a:off x="4375" y="799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86" name="Oval 255"/>
                  <p:cNvSpPr>
                    <a:spLocks noChangeArrowheads="1"/>
                  </p:cNvSpPr>
                  <p:nvPr/>
                </p:nvSpPr>
                <p:spPr bwMode="auto">
                  <a:xfrm>
                    <a:off x="4127" y="975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87" name="AutoShape 25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967" y="799"/>
                    <a:ext cx="58" cy="74"/>
                  </a:xfrm>
                  <a:prstGeom prst="triangle">
                    <a:avLst>
                      <a:gd name="adj" fmla="val 49991"/>
                    </a:avLst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88" name="Rectangle 257"/>
                  <p:cNvSpPr>
                    <a:spLocks noChangeArrowheads="1"/>
                  </p:cNvSpPr>
                  <p:nvPr/>
                </p:nvSpPr>
                <p:spPr bwMode="auto">
                  <a:xfrm>
                    <a:off x="4398" y="319"/>
                    <a:ext cx="259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400" b="1">
                        <a:latin typeface="Times New Roman" pitchFamily="18" charset="0"/>
                      </a:rPr>
                      <a:t>Q0</a:t>
                    </a:r>
                  </a:p>
                </p:txBody>
              </p:sp>
              <p:grpSp>
                <p:nvGrpSpPr>
                  <p:cNvPr id="26789" name="Group 258"/>
                  <p:cNvGrpSpPr>
                    <a:grpSpLocks/>
                  </p:cNvGrpSpPr>
                  <p:nvPr/>
                </p:nvGrpSpPr>
                <p:grpSpPr bwMode="auto">
                  <a:xfrm>
                    <a:off x="4398" y="639"/>
                    <a:ext cx="259" cy="192"/>
                    <a:chOff x="4398" y="639"/>
                    <a:chExt cx="259" cy="192"/>
                  </a:xfrm>
                </p:grpSpPr>
                <p:sp>
                  <p:nvSpPr>
                    <p:cNvPr id="26790" name="Rectangle 2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8" y="639"/>
                      <a:ext cx="259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400" b="1">
                          <a:latin typeface="Times New Roman" pitchFamily="18" charset="0"/>
                        </a:rPr>
                        <a:t>Q0</a:t>
                      </a:r>
                    </a:p>
                  </p:txBody>
                </p:sp>
                <p:sp>
                  <p:nvSpPr>
                    <p:cNvPr id="26791" name="Line 2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57" y="664"/>
                      <a:ext cx="127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grpSp>
              <p:nvGrpSpPr>
                <p:cNvPr id="26709" name="Group 261"/>
                <p:cNvGrpSpPr>
                  <a:grpSpLocks/>
                </p:cNvGrpSpPr>
                <p:nvPr/>
              </p:nvGrpSpPr>
              <p:grpSpPr bwMode="auto">
                <a:xfrm>
                  <a:off x="3809" y="1159"/>
                  <a:ext cx="848" cy="833"/>
                  <a:chOff x="3809" y="1159"/>
                  <a:chExt cx="848" cy="833"/>
                </a:xfrm>
              </p:grpSpPr>
              <p:sp>
                <p:nvSpPr>
                  <p:cNvPr id="26756" name="Line 262"/>
                  <p:cNvSpPr>
                    <a:spLocks noChangeShapeType="1"/>
                  </p:cNvSpPr>
                  <p:nvPr/>
                </p:nvSpPr>
                <p:spPr bwMode="auto">
                  <a:xfrm>
                    <a:off x="4152" y="1769"/>
                    <a:ext cx="0" cy="22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57" name="Line 263"/>
                  <p:cNvSpPr>
                    <a:spLocks noChangeShapeType="1"/>
                  </p:cNvSpPr>
                  <p:nvPr/>
                </p:nvSpPr>
                <p:spPr bwMode="auto">
                  <a:xfrm>
                    <a:off x="3865" y="1688"/>
                    <a:ext cx="663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58" name="Line 264"/>
                  <p:cNvSpPr>
                    <a:spLocks noChangeShapeType="1"/>
                  </p:cNvSpPr>
                  <p:nvPr/>
                </p:nvSpPr>
                <p:spPr bwMode="auto">
                  <a:xfrm>
                    <a:off x="3809" y="1376"/>
                    <a:ext cx="727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59" name="Rectangle 265"/>
                  <p:cNvSpPr>
                    <a:spLocks noChangeArrowheads="1"/>
                  </p:cNvSpPr>
                  <p:nvPr/>
                </p:nvSpPr>
                <p:spPr bwMode="auto">
                  <a:xfrm>
                    <a:off x="3951" y="1239"/>
                    <a:ext cx="418" cy="586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60" name="Rectangle 266"/>
                  <p:cNvSpPr>
                    <a:spLocks noChangeArrowheads="1"/>
                  </p:cNvSpPr>
                  <p:nvPr/>
                </p:nvSpPr>
                <p:spPr bwMode="auto">
                  <a:xfrm>
                    <a:off x="3926" y="1295"/>
                    <a:ext cx="185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D</a:t>
                    </a:r>
                  </a:p>
                </p:txBody>
              </p:sp>
              <p:sp>
                <p:nvSpPr>
                  <p:cNvPr id="26761" name="Rectangle 267"/>
                  <p:cNvSpPr>
                    <a:spLocks noChangeArrowheads="1"/>
                  </p:cNvSpPr>
                  <p:nvPr/>
                </p:nvSpPr>
                <p:spPr bwMode="auto">
                  <a:xfrm>
                    <a:off x="3910" y="1495"/>
                    <a:ext cx="324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CLK</a:t>
                    </a:r>
                  </a:p>
                </p:txBody>
              </p:sp>
              <p:sp>
                <p:nvSpPr>
                  <p:cNvPr id="26762" name="Rectangle 268"/>
                  <p:cNvSpPr>
                    <a:spLocks noChangeArrowheads="1"/>
                  </p:cNvSpPr>
                  <p:nvPr/>
                </p:nvSpPr>
                <p:spPr bwMode="auto">
                  <a:xfrm>
                    <a:off x="4190" y="1295"/>
                    <a:ext cx="191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Q</a:t>
                    </a:r>
                  </a:p>
                </p:txBody>
              </p:sp>
              <p:grpSp>
                <p:nvGrpSpPr>
                  <p:cNvPr id="26763" name="Group 269"/>
                  <p:cNvGrpSpPr>
                    <a:grpSpLocks/>
                  </p:cNvGrpSpPr>
                  <p:nvPr/>
                </p:nvGrpSpPr>
                <p:grpSpPr bwMode="auto">
                  <a:xfrm>
                    <a:off x="4198" y="1583"/>
                    <a:ext cx="191" cy="173"/>
                    <a:chOff x="4198" y="1583"/>
                    <a:chExt cx="191" cy="173"/>
                  </a:xfrm>
                </p:grpSpPr>
                <p:sp>
                  <p:nvSpPr>
                    <p:cNvPr id="26774" name="Rectangle 27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98" y="1583"/>
                      <a:ext cx="191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Q</a:t>
                      </a:r>
                    </a:p>
                  </p:txBody>
                </p:sp>
                <p:sp>
                  <p:nvSpPr>
                    <p:cNvPr id="26775" name="Line 2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65" y="1592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26764" name="Group 272"/>
                  <p:cNvGrpSpPr>
                    <a:grpSpLocks/>
                  </p:cNvGrpSpPr>
                  <p:nvPr/>
                </p:nvGrpSpPr>
                <p:grpSpPr bwMode="auto">
                  <a:xfrm>
                    <a:off x="4062" y="1663"/>
                    <a:ext cx="185" cy="173"/>
                    <a:chOff x="4062" y="1663"/>
                    <a:chExt cx="185" cy="173"/>
                  </a:xfrm>
                </p:grpSpPr>
                <p:sp>
                  <p:nvSpPr>
                    <p:cNvPr id="26772" name="Rectangle 2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62" y="1663"/>
                      <a:ext cx="185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R</a:t>
                      </a:r>
                    </a:p>
                  </p:txBody>
                </p:sp>
                <p:sp>
                  <p:nvSpPr>
                    <p:cNvPr id="26773" name="Line 2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9" y="1672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765" name="Oval 275"/>
                  <p:cNvSpPr>
                    <a:spLocks noChangeArrowheads="1"/>
                  </p:cNvSpPr>
                  <p:nvPr/>
                </p:nvSpPr>
                <p:spPr bwMode="auto">
                  <a:xfrm>
                    <a:off x="4375" y="1647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66" name="Oval 276"/>
                  <p:cNvSpPr>
                    <a:spLocks noChangeArrowheads="1"/>
                  </p:cNvSpPr>
                  <p:nvPr/>
                </p:nvSpPr>
                <p:spPr bwMode="auto">
                  <a:xfrm>
                    <a:off x="4127" y="1823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67" name="AutoShape 27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967" y="1647"/>
                    <a:ext cx="58" cy="74"/>
                  </a:xfrm>
                  <a:prstGeom prst="triangle">
                    <a:avLst>
                      <a:gd name="adj" fmla="val 49991"/>
                    </a:avLst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68" name="Rectangle 278"/>
                  <p:cNvSpPr>
                    <a:spLocks noChangeArrowheads="1"/>
                  </p:cNvSpPr>
                  <p:nvPr/>
                </p:nvSpPr>
                <p:spPr bwMode="auto">
                  <a:xfrm>
                    <a:off x="4398" y="1159"/>
                    <a:ext cx="259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400" b="1">
                        <a:latin typeface="Times New Roman" pitchFamily="18" charset="0"/>
                      </a:rPr>
                      <a:t>Q1</a:t>
                    </a:r>
                  </a:p>
                </p:txBody>
              </p:sp>
              <p:grpSp>
                <p:nvGrpSpPr>
                  <p:cNvPr id="26769" name="Group 279"/>
                  <p:cNvGrpSpPr>
                    <a:grpSpLocks/>
                  </p:cNvGrpSpPr>
                  <p:nvPr/>
                </p:nvGrpSpPr>
                <p:grpSpPr bwMode="auto">
                  <a:xfrm>
                    <a:off x="4398" y="1479"/>
                    <a:ext cx="259" cy="192"/>
                    <a:chOff x="4398" y="1479"/>
                    <a:chExt cx="259" cy="192"/>
                  </a:xfrm>
                </p:grpSpPr>
                <p:sp>
                  <p:nvSpPr>
                    <p:cNvPr id="26770" name="Rectangle 28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8" y="1479"/>
                      <a:ext cx="259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400" b="1">
                          <a:latin typeface="Times New Roman" pitchFamily="18" charset="0"/>
                        </a:rPr>
                        <a:t>Q1</a:t>
                      </a:r>
                    </a:p>
                  </p:txBody>
                </p:sp>
                <p:sp>
                  <p:nvSpPr>
                    <p:cNvPr id="26771" name="Line 2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57" y="1504"/>
                      <a:ext cx="127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grpSp>
              <p:nvGrpSpPr>
                <p:cNvPr id="26710" name="Group 282"/>
                <p:cNvGrpSpPr>
                  <a:grpSpLocks/>
                </p:cNvGrpSpPr>
                <p:nvPr/>
              </p:nvGrpSpPr>
              <p:grpSpPr bwMode="auto">
                <a:xfrm>
                  <a:off x="3817" y="2023"/>
                  <a:ext cx="848" cy="825"/>
                  <a:chOff x="3817" y="2023"/>
                  <a:chExt cx="848" cy="825"/>
                </a:xfrm>
              </p:grpSpPr>
              <p:sp>
                <p:nvSpPr>
                  <p:cNvPr id="26736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4160" y="2625"/>
                    <a:ext cx="0" cy="22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37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873" y="2544"/>
                    <a:ext cx="663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38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817" y="2232"/>
                    <a:ext cx="727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39" name="Rectangle 286"/>
                  <p:cNvSpPr>
                    <a:spLocks noChangeArrowheads="1"/>
                  </p:cNvSpPr>
                  <p:nvPr/>
                </p:nvSpPr>
                <p:spPr bwMode="auto">
                  <a:xfrm>
                    <a:off x="3959" y="2095"/>
                    <a:ext cx="418" cy="586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40" name="Rectangle 287"/>
                  <p:cNvSpPr>
                    <a:spLocks noChangeArrowheads="1"/>
                  </p:cNvSpPr>
                  <p:nvPr/>
                </p:nvSpPr>
                <p:spPr bwMode="auto">
                  <a:xfrm>
                    <a:off x="3934" y="2151"/>
                    <a:ext cx="185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D</a:t>
                    </a:r>
                  </a:p>
                </p:txBody>
              </p:sp>
              <p:sp>
                <p:nvSpPr>
                  <p:cNvPr id="26741" name="Rectangle 288"/>
                  <p:cNvSpPr>
                    <a:spLocks noChangeArrowheads="1"/>
                  </p:cNvSpPr>
                  <p:nvPr/>
                </p:nvSpPr>
                <p:spPr bwMode="auto">
                  <a:xfrm>
                    <a:off x="3918" y="2351"/>
                    <a:ext cx="324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CLK</a:t>
                    </a:r>
                  </a:p>
                </p:txBody>
              </p:sp>
              <p:sp>
                <p:nvSpPr>
                  <p:cNvPr id="26742" name="Rectangle 289"/>
                  <p:cNvSpPr>
                    <a:spLocks noChangeArrowheads="1"/>
                  </p:cNvSpPr>
                  <p:nvPr/>
                </p:nvSpPr>
                <p:spPr bwMode="auto">
                  <a:xfrm>
                    <a:off x="4198" y="2151"/>
                    <a:ext cx="191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Q</a:t>
                    </a:r>
                  </a:p>
                </p:txBody>
              </p:sp>
              <p:grpSp>
                <p:nvGrpSpPr>
                  <p:cNvPr id="26743" name="Group 290"/>
                  <p:cNvGrpSpPr>
                    <a:grpSpLocks/>
                  </p:cNvGrpSpPr>
                  <p:nvPr/>
                </p:nvGrpSpPr>
                <p:grpSpPr bwMode="auto">
                  <a:xfrm>
                    <a:off x="4206" y="2439"/>
                    <a:ext cx="191" cy="173"/>
                    <a:chOff x="4206" y="2439"/>
                    <a:chExt cx="191" cy="173"/>
                  </a:xfrm>
                </p:grpSpPr>
                <p:sp>
                  <p:nvSpPr>
                    <p:cNvPr id="26754" name="Rectangle 2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206" y="2439"/>
                      <a:ext cx="191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Q</a:t>
                      </a:r>
                    </a:p>
                  </p:txBody>
                </p:sp>
                <p:sp>
                  <p:nvSpPr>
                    <p:cNvPr id="26755" name="Line 2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73" y="2448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26744" name="Group 293"/>
                  <p:cNvGrpSpPr>
                    <a:grpSpLocks/>
                  </p:cNvGrpSpPr>
                  <p:nvPr/>
                </p:nvGrpSpPr>
                <p:grpSpPr bwMode="auto">
                  <a:xfrm>
                    <a:off x="4070" y="2519"/>
                    <a:ext cx="185" cy="173"/>
                    <a:chOff x="4070" y="2519"/>
                    <a:chExt cx="185" cy="173"/>
                  </a:xfrm>
                </p:grpSpPr>
                <p:sp>
                  <p:nvSpPr>
                    <p:cNvPr id="26752" name="Rectangle 2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70" y="2519"/>
                      <a:ext cx="185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R</a:t>
                      </a:r>
                    </a:p>
                  </p:txBody>
                </p:sp>
                <p:sp>
                  <p:nvSpPr>
                    <p:cNvPr id="26753" name="Line 2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37" y="2528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745" name="Oval 296"/>
                  <p:cNvSpPr>
                    <a:spLocks noChangeArrowheads="1"/>
                  </p:cNvSpPr>
                  <p:nvPr/>
                </p:nvSpPr>
                <p:spPr bwMode="auto">
                  <a:xfrm>
                    <a:off x="4383" y="2503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46" name="Oval 297"/>
                  <p:cNvSpPr>
                    <a:spLocks noChangeArrowheads="1"/>
                  </p:cNvSpPr>
                  <p:nvPr/>
                </p:nvSpPr>
                <p:spPr bwMode="auto">
                  <a:xfrm>
                    <a:off x="4135" y="2679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47" name="AutoShape 29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975" y="2503"/>
                    <a:ext cx="58" cy="74"/>
                  </a:xfrm>
                  <a:prstGeom prst="triangle">
                    <a:avLst>
                      <a:gd name="adj" fmla="val 49991"/>
                    </a:avLst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48" name="Rectangle 299"/>
                  <p:cNvSpPr>
                    <a:spLocks noChangeArrowheads="1"/>
                  </p:cNvSpPr>
                  <p:nvPr/>
                </p:nvSpPr>
                <p:spPr bwMode="auto">
                  <a:xfrm>
                    <a:off x="4406" y="2023"/>
                    <a:ext cx="259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400" b="1">
                        <a:latin typeface="Times New Roman" pitchFamily="18" charset="0"/>
                      </a:rPr>
                      <a:t>Q2</a:t>
                    </a:r>
                  </a:p>
                </p:txBody>
              </p:sp>
              <p:grpSp>
                <p:nvGrpSpPr>
                  <p:cNvPr id="26749" name="Group 300"/>
                  <p:cNvGrpSpPr>
                    <a:grpSpLocks/>
                  </p:cNvGrpSpPr>
                  <p:nvPr/>
                </p:nvGrpSpPr>
                <p:grpSpPr bwMode="auto">
                  <a:xfrm>
                    <a:off x="4406" y="2343"/>
                    <a:ext cx="259" cy="192"/>
                    <a:chOff x="4406" y="2343"/>
                    <a:chExt cx="259" cy="192"/>
                  </a:xfrm>
                </p:grpSpPr>
                <p:sp>
                  <p:nvSpPr>
                    <p:cNvPr id="26750" name="Rectangle 3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06" y="2343"/>
                      <a:ext cx="259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400" b="1">
                          <a:latin typeface="Times New Roman" pitchFamily="18" charset="0"/>
                        </a:rPr>
                        <a:t>Q2</a:t>
                      </a:r>
                    </a:p>
                  </p:txBody>
                </p:sp>
                <p:sp>
                  <p:nvSpPr>
                    <p:cNvPr id="26751" name="Line 3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65" y="2368"/>
                      <a:ext cx="127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sp>
              <p:nvSpPr>
                <p:cNvPr id="26711" name="Line 303"/>
                <p:cNvSpPr>
                  <a:spLocks noChangeShapeType="1"/>
                </p:cNvSpPr>
                <p:nvPr/>
              </p:nvSpPr>
              <p:spPr bwMode="auto">
                <a:xfrm>
                  <a:off x="4160" y="3473"/>
                  <a:ext cx="0" cy="22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grpSp>
              <p:nvGrpSpPr>
                <p:cNvPr id="26712" name="Group 304"/>
                <p:cNvGrpSpPr>
                  <a:grpSpLocks/>
                </p:cNvGrpSpPr>
                <p:nvPr/>
              </p:nvGrpSpPr>
              <p:grpSpPr bwMode="auto">
                <a:xfrm>
                  <a:off x="3817" y="2871"/>
                  <a:ext cx="848" cy="721"/>
                  <a:chOff x="3817" y="2871"/>
                  <a:chExt cx="848" cy="721"/>
                </a:xfrm>
              </p:grpSpPr>
              <p:sp>
                <p:nvSpPr>
                  <p:cNvPr id="26717" name="Line 305"/>
                  <p:cNvSpPr>
                    <a:spLocks noChangeShapeType="1"/>
                  </p:cNvSpPr>
                  <p:nvPr/>
                </p:nvSpPr>
                <p:spPr bwMode="auto">
                  <a:xfrm>
                    <a:off x="3865" y="3385"/>
                    <a:ext cx="671" cy="7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18" name="Line 306"/>
                  <p:cNvSpPr>
                    <a:spLocks noChangeShapeType="1"/>
                  </p:cNvSpPr>
                  <p:nvPr/>
                </p:nvSpPr>
                <p:spPr bwMode="auto">
                  <a:xfrm>
                    <a:off x="3817" y="3080"/>
                    <a:ext cx="727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CA"/>
                  </a:p>
                </p:txBody>
              </p:sp>
              <p:sp>
                <p:nvSpPr>
                  <p:cNvPr id="26719" name="Rectangle 307"/>
                  <p:cNvSpPr>
                    <a:spLocks noChangeArrowheads="1"/>
                  </p:cNvSpPr>
                  <p:nvPr/>
                </p:nvSpPr>
                <p:spPr bwMode="auto">
                  <a:xfrm>
                    <a:off x="3959" y="2943"/>
                    <a:ext cx="418" cy="586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20" name="Rectangle 308"/>
                  <p:cNvSpPr>
                    <a:spLocks noChangeArrowheads="1"/>
                  </p:cNvSpPr>
                  <p:nvPr/>
                </p:nvSpPr>
                <p:spPr bwMode="auto">
                  <a:xfrm>
                    <a:off x="3934" y="2999"/>
                    <a:ext cx="185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D</a:t>
                    </a:r>
                  </a:p>
                </p:txBody>
              </p:sp>
              <p:sp>
                <p:nvSpPr>
                  <p:cNvPr id="26721" name="Rectangle 309"/>
                  <p:cNvSpPr>
                    <a:spLocks noChangeArrowheads="1"/>
                  </p:cNvSpPr>
                  <p:nvPr/>
                </p:nvSpPr>
                <p:spPr bwMode="auto">
                  <a:xfrm>
                    <a:off x="3918" y="3199"/>
                    <a:ext cx="324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CLK</a:t>
                    </a:r>
                  </a:p>
                </p:txBody>
              </p:sp>
              <p:sp>
                <p:nvSpPr>
                  <p:cNvPr id="26722" name="Rectangle 310"/>
                  <p:cNvSpPr>
                    <a:spLocks noChangeArrowheads="1"/>
                  </p:cNvSpPr>
                  <p:nvPr/>
                </p:nvSpPr>
                <p:spPr bwMode="auto">
                  <a:xfrm>
                    <a:off x="4198" y="2999"/>
                    <a:ext cx="191" cy="17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200" b="1">
                        <a:latin typeface="Times New Roman" pitchFamily="18" charset="0"/>
                      </a:rPr>
                      <a:t>Q</a:t>
                    </a:r>
                  </a:p>
                </p:txBody>
              </p:sp>
              <p:grpSp>
                <p:nvGrpSpPr>
                  <p:cNvPr id="26723" name="Group 311"/>
                  <p:cNvGrpSpPr>
                    <a:grpSpLocks/>
                  </p:cNvGrpSpPr>
                  <p:nvPr/>
                </p:nvGrpSpPr>
                <p:grpSpPr bwMode="auto">
                  <a:xfrm>
                    <a:off x="4206" y="3287"/>
                    <a:ext cx="191" cy="173"/>
                    <a:chOff x="4206" y="3287"/>
                    <a:chExt cx="191" cy="173"/>
                  </a:xfrm>
                </p:grpSpPr>
                <p:sp>
                  <p:nvSpPr>
                    <p:cNvPr id="26734" name="Rectangle 3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206" y="3287"/>
                      <a:ext cx="191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Q</a:t>
                      </a:r>
                    </a:p>
                  </p:txBody>
                </p:sp>
                <p:sp>
                  <p:nvSpPr>
                    <p:cNvPr id="26735" name="Line 3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73" y="3296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26724" name="Group 314"/>
                  <p:cNvGrpSpPr>
                    <a:grpSpLocks/>
                  </p:cNvGrpSpPr>
                  <p:nvPr/>
                </p:nvGrpSpPr>
                <p:grpSpPr bwMode="auto">
                  <a:xfrm>
                    <a:off x="4070" y="3367"/>
                    <a:ext cx="185" cy="173"/>
                    <a:chOff x="4070" y="3367"/>
                    <a:chExt cx="185" cy="173"/>
                  </a:xfrm>
                </p:grpSpPr>
                <p:sp>
                  <p:nvSpPr>
                    <p:cNvPr id="26732" name="Rectangle 3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70" y="3367"/>
                      <a:ext cx="185" cy="1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200" b="1">
                          <a:latin typeface="Times New Roman" pitchFamily="18" charset="0"/>
                        </a:rPr>
                        <a:t>R</a:t>
                      </a:r>
                    </a:p>
                  </p:txBody>
                </p:sp>
                <p:sp>
                  <p:nvSpPr>
                    <p:cNvPr id="26733" name="Line 3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37" y="3376"/>
                      <a:ext cx="7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  <p:sp>
                <p:nvSpPr>
                  <p:cNvPr id="26725" name="Oval 317"/>
                  <p:cNvSpPr>
                    <a:spLocks noChangeArrowheads="1"/>
                  </p:cNvSpPr>
                  <p:nvPr/>
                </p:nvSpPr>
                <p:spPr bwMode="auto">
                  <a:xfrm>
                    <a:off x="4383" y="3351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26" name="Oval 318"/>
                  <p:cNvSpPr>
                    <a:spLocks noChangeArrowheads="1"/>
                  </p:cNvSpPr>
                  <p:nvPr/>
                </p:nvSpPr>
                <p:spPr bwMode="auto">
                  <a:xfrm>
                    <a:off x="4135" y="3527"/>
                    <a:ext cx="57" cy="65"/>
                  </a:xfrm>
                  <a:prstGeom prst="ellipse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27" name="AutoShape 31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975" y="3351"/>
                    <a:ext cx="58" cy="74"/>
                  </a:xfrm>
                  <a:prstGeom prst="triangle">
                    <a:avLst>
                      <a:gd name="adj" fmla="val 49991"/>
                    </a:avLst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1" hangingPunct="1"/>
                    <a:endParaRPr lang="en-CA" altLang="en-US"/>
                  </a:p>
                </p:txBody>
              </p:sp>
              <p:sp>
                <p:nvSpPr>
                  <p:cNvPr id="26728" name="Rectangle 320"/>
                  <p:cNvSpPr>
                    <a:spLocks noChangeArrowheads="1"/>
                  </p:cNvSpPr>
                  <p:nvPr/>
                </p:nvSpPr>
                <p:spPr bwMode="auto">
                  <a:xfrm>
                    <a:off x="4406" y="2871"/>
                    <a:ext cx="259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92075" tIns="46038" rIns="92075" bIns="46038">
                    <a:spAutoFit/>
                  </a:bodyPr>
                  <a:lstStyle>
                    <a:lvl1pPr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r>
                      <a:rPr lang="en-CA" altLang="en-US" sz="1400" b="1">
                        <a:latin typeface="Times New Roman" pitchFamily="18" charset="0"/>
                      </a:rPr>
                      <a:t>Q3</a:t>
                    </a:r>
                  </a:p>
                </p:txBody>
              </p:sp>
              <p:grpSp>
                <p:nvGrpSpPr>
                  <p:cNvPr id="26729" name="Group 321"/>
                  <p:cNvGrpSpPr>
                    <a:grpSpLocks/>
                  </p:cNvGrpSpPr>
                  <p:nvPr/>
                </p:nvGrpSpPr>
                <p:grpSpPr bwMode="auto">
                  <a:xfrm>
                    <a:off x="4406" y="3191"/>
                    <a:ext cx="259" cy="192"/>
                    <a:chOff x="4406" y="3191"/>
                    <a:chExt cx="259" cy="192"/>
                  </a:xfrm>
                </p:grpSpPr>
                <p:sp>
                  <p:nvSpPr>
                    <p:cNvPr id="26730" name="Rectangle 3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06" y="3191"/>
                      <a:ext cx="259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92075" tIns="46038" rIns="92075" bIns="46038">
                      <a:spAutoFit/>
                    </a:bodyPr>
                    <a:lstStyle>
                      <a:lvl1pPr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r>
                        <a:rPr lang="en-CA" altLang="en-US" sz="1400" b="1">
                          <a:latin typeface="Times New Roman" pitchFamily="18" charset="0"/>
                        </a:rPr>
                        <a:t>Q3</a:t>
                      </a:r>
                    </a:p>
                  </p:txBody>
                </p:sp>
                <p:sp>
                  <p:nvSpPr>
                    <p:cNvPr id="26731" name="Line 3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465" y="3216"/>
                      <a:ext cx="127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sp>
              <p:nvSpPr>
                <p:cNvPr id="26713" name="Line 324"/>
                <p:cNvSpPr>
                  <a:spLocks noChangeShapeType="1"/>
                </p:cNvSpPr>
                <p:nvPr/>
              </p:nvSpPr>
              <p:spPr bwMode="auto">
                <a:xfrm>
                  <a:off x="3864" y="353"/>
                  <a:ext cx="0" cy="304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6714" name="Oval 325"/>
                <p:cNvSpPr>
                  <a:spLocks noChangeArrowheads="1"/>
                </p:cNvSpPr>
                <p:nvPr/>
              </p:nvSpPr>
              <p:spPr bwMode="auto">
                <a:xfrm>
                  <a:off x="3841" y="2513"/>
                  <a:ext cx="45" cy="45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6715" name="Oval 326"/>
                <p:cNvSpPr>
                  <a:spLocks noChangeArrowheads="1"/>
                </p:cNvSpPr>
                <p:nvPr/>
              </p:nvSpPr>
              <p:spPr bwMode="auto">
                <a:xfrm>
                  <a:off x="3849" y="1665"/>
                  <a:ext cx="45" cy="45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6716" name="Oval 327"/>
                <p:cNvSpPr>
                  <a:spLocks noChangeArrowheads="1"/>
                </p:cNvSpPr>
                <p:nvPr/>
              </p:nvSpPr>
              <p:spPr bwMode="auto">
                <a:xfrm>
                  <a:off x="3841" y="817"/>
                  <a:ext cx="45" cy="45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</p:grpSp>
          <p:sp>
            <p:nvSpPr>
              <p:cNvPr id="26705" name="Line 328"/>
              <p:cNvSpPr>
                <a:spLocks noChangeShapeType="1"/>
              </p:cNvSpPr>
              <p:nvPr/>
            </p:nvSpPr>
            <p:spPr bwMode="auto">
              <a:xfrm flipH="1">
                <a:off x="3785" y="3080"/>
                <a:ext cx="3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706" name="Line 329"/>
              <p:cNvSpPr>
                <a:spLocks noChangeShapeType="1"/>
              </p:cNvSpPr>
              <p:nvPr/>
            </p:nvSpPr>
            <p:spPr bwMode="auto">
              <a:xfrm flipH="1">
                <a:off x="3769" y="2232"/>
                <a:ext cx="6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707" name="Line 330"/>
              <p:cNvSpPr>
                <a:spLocks noChangeShapeType="1"/>
              </p:cNvSpPr>
              <p:nvPr/>
            </p:nvSpPr>
            <p:spPr bwMode="auto">
              <a:xfrm flipH="1">
                <a:off x="3761" y="1376"/>
                <a:ext cx="6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26634" name="Line 331"/>
            <p:cNvSpPr>
              <a:spLocks noChangeShapeType="1"/>
            </p:cNvSpPr>
            <p:nvPr/>
          </p:nvSpPr>
          <p:spPr bwMode="auto">
            <a:xfrm flipH="1">
              <a:off x="3809" y="3688"/>
              <a:ext cx="3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35" name="Line 332"/>
            <p:cNvSpPr>
              <a:spLocks noChangeShapeType="1"/>
            </p:cNvSpPr>
            <p:nvPr/>
          </p:nvSpPr>
          <p:spPr bwMode="auto">
            <a:xfrm>
              <a:off x="3824" y="273"/>
              <a:ext cx="0" cy="341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36" name="Line 333"/>
            <p:cNvSpPr>
              <a:spLocks noChangeShapeType="1"/>
            </p:cNvSpPr>
            <p:nvPr/>
          </p:nvSpPr>
          <p:spPr bwMode="auto">
            <a:xfrm>
              <a:off x="3753" y="528"/>
              <a:ext cx="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37" name="Line 334"/>
            <p:cNvSpPr>
              <a:spLocks noChangeShapeType="1"/>
            </p:cNvSpPr>
            <p:nvPr/>
          </p:nvSpPr>
          <p:spPr bwMode="auto">
            <a:xfrm flipH="1">
              <a:off x="3825" y="1128"/>
              <a:ext cx="3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38" name="Line 335"/>
            <p:cNvSpPr>
              <a:spLocks noChangeShapeType="1"/>
            </p:cNvSpPr>
            <p:nvPr/>
          </p:nvSpPr>
          <p:spPr bwMode="auto">
            <a:xfrm flipH="1">
              <a:off x="3817" y="1984"/>
              <a:ext cx="3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39" name="Line 336"/>
            <p:cNvSpPr>
              <a:spLocks noChangeShapeType="1"/>
            </p:cNvSpPr>
            <p:nvPr/>
          </p:nvSpPr>
          <p:spPr bwMode="auto">
            <a:xfrm flipH="1">
              <a:off x="3825" y="2848"/>
              <a:ext cx="3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40" name="Oval 337"/>
            <p:cNvSpPr>
              <a:spLocks noChangeArrowheads="1"/>
            </p:cNvSpPr>
            <p:nvPr/>
          </p:nvSpPr>
          <p:spPr bwMode="auto">
            <a:xfrm>
              <a:off x="3801" y="282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6641" name="Oval 338"/>
            <p:cNvSpPr>
              <a:spLocks noChangeArrowheads="1"/>
            </p:cNvSpPr>
            <p:nvPr/>
          </p:nvSpPr>
          <p:spPr bwMode="auto">
            <a:xfrm>
              <a:off x="3801" y="195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6642" name="Oval 339"/>
            <p:cNvSpPr>
              <a:spLocks noChangeArrowheads="1"/>
            </p:cNvSpPr>
            <p:nvPr/>
          </p:nvSpPr>
          <p:spPr bwMode="auto">
            <a:xfrm>
              <a:off x="3801" y="109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6643" name="Rectangle 340"/>
            <p:cNvSpPr>
              <a:spLocks noChangeArrowheads="1"/>
            </p:cNvSpPr>
            <p:nvPr/>
          </p:nvSpPr>
          <p:spPr bwMode="auto">
            <a:xfrm>
              <a:off x="3574" y="183"/>
              <a:ext cx="2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CL</a:t>
              </a:r>
            </a:p>
          </p:txBody>
        </p:sp>
        <p:sp>
          <p:nvSpPr>
            <p:cNvPr id="26644" name="Line 341"/>
            <p:cNvSpPr>
              <a:spLocks noChangeShapeType="1"/>
            </p:cNvSpPr>
            <p:nvPr/>
          </p:nvSpPr>
          <p:spPr bwMode="auto">
            <a:xfrm>
              <a:off x="3649" y="193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45" name="Oval 342"/>
            <p:cNvSpPr>
              <a:spLocks noChangeArrowheads="1"/>
            </p:cNvSpPr>
            <p:nvPr/>
          </p:nvSpPr>
          <p:spPr bwMode="auto">
            <a:xfrm>
              <a:off x="3801" y="249"/>
              <a:ext cx="45" cy="4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6646" name="Oval 343"/>
            <p:cNvSpPr>
              <a:spLocks noChangeArrowheads="1"/>
            </p:cNvSpPr>
            <p:nvPr/>
          </p:nvSpPr>
          <p:spPr bwMode="auto">
            <a:xfrm>
              <a:off x="3849" y="321"/>
              <a:ext cx="45" cy="4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6647" name="Rectangle 344"/>
            <p:cNvSpPr>
              <a:spLocks noChangeArrowheads="1"/>
            </p:cNvSpPr>
            <p:nvPr/>
          </p:nvSpPr>
          <p:spPr bwMode="auto">
            <a:xfrm>
              <a:off x="3854" y="175"/>
              <a:ext cx="2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26648" name="Oval 345"/>
            <p:cNvSpPr>
              <a:spLocks noChangeArrowheads="1"/>
            </p:cNvSpPr>
            <p:nvPr/>
          </p:nvSpPr>
          <p:spPr bwMode="auto">
            <a:xfrm>
              <a:off x="2249" y="336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sp>
        <p:nvSpPr>
          <p:cNvPr id="26629" name="Rectangle 118"/>
          <p:cNvSpPr>
            <a:spLocks noChangeArrowheads="1"/>
          </p:cNvSpPr>
          <p:nvPr/>
        </p:nvSpPr>
        <p:spPr bwMode="auto">
          <a:xfrm>
            <a:off x="381000" y="762000"/>
            <a:ext cx="2897188" cy="1754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 err="1" smtClean="0">
                <a:solidFill>
                  <a:srgbClr val="A50021"/>
                </a:solidFill>
                <a:latin typeface="Times New Roman" pitchFamily="18" charset="0"/>
              </a:rPr>
              <a:t>Compteur</a:t>
            </a:r>
            <a:r>
              <a:rPr lang="en-CA" altLang="en-US" sz="2800" b="1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en-CA" altLang="en-US" sz="2800" b="1" dirty="0" err="1" smtClean="0">
                <a:solidFill>
                  <a:srgbClr val="A50021"/>
                </a:solidFill>
                <a:latin typeface="Times New Roman" pitchFamily="18" charset="0"/>
              </a:rPr>
              <a:t>Synchrone</a:t>
            </a:r>
            <a:endParaRPr lang="en-CA" altLang="en-US" sz="2800" b="1" dirty="0" smtClean="0">
              <a:solidFill>
                <a:srgbClr val="A50021"/>
              </a:solidFill>
              <a:latin typeface="Times New Roman" pitchFamily="18" charset="0"/>
            </a:endParaRPr>
          </a:p>
          <a:p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Modulo 16</a:t>
            </a:r>
            <a:endParaRPr lang="en-CA" altLang="en-US" sz="2800" b="1" dirty="0">
              <a:solidFill>
                <a:srgbClr val="A50021"/>
              </a:solidFill>
              <a:latin typeface="Times New Roman" pitchFamily="18" charset="0"/>
            </a:endParaRPr>
          </a:p>
          <a:p>
            <a:r>
              <a:rPr lang="en-US" altLang="en-US" b="1" dirty="0" err="1" smtClean="0">
                <a:solidFill>
                  <a:srgbClr val="A50021"/>
                </a:solidFill>
              </a:rPr>
              <a:t>Implémentation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26630" name="AutoShape 119"/>
          <p:cNvSpPr>
            <a:spLocks noChangeArrowheads="1"/>
          </p:cNvSpPr>
          <p:nvPr/>
        </p:nvSpPr>
        <p:spPr bwMode="auto">
          <a:xfrm>
            <a:off x="230188" y="9128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26631" name="Line 120"/>
          <p:cNvSpPr>
            <a:spLocks noChangeShapeType="1"/>
          </p:cNvSpPr>
          <p:nvPr/>
        </p:nvSpPr>
        <p:spPr bwMode="auto">
          <a:xfrm flipV="1">
            <a:off x="230188" y="2095500"/>
            <a:ext cx="2857500" cy="0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6632" name="Text Box 149"/>
          <p:cNvSpPr txBox="1">
            <a:spLocks noChangeArrowheads="1"/>
          </p:cNvSpPr>
          <p:nvPr/>
        </p:nvSpPr>
        <p:spPr bwMode="auto">
          <a:xfrm>
            <a:off x="228600" y="3009900"/>
            <a:ext cx="1141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altLang="en-US" sz="20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2000" baseline="-30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0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altLang="en-US" sz="20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CA" altLang="en-US" sz="2000" baseline="30000">
                <a:latin typeface="Times New Roman" pitchFamily="18" charset="0"/>
                <a:cs typeface="Times New Roman" pitchFamily="18" charset="0"/>
              </a:rPr>
              <a:t>n+1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9563" y="587375"/>
            <a:ext cx="7186612" cy="744538"/>
          </a:xfrm>
        </p:spPr>
        <p:txBody>
          <a:bodyPr/>
          <a:lstStyle/>
          <a:p>
            <a:r>
              <a:rPr lang="en-US" altLang="en-US" sz="4000" b="1" dirty="0" err="1" smtClean="0"/>
              <a:t>Compteur</a:t>
            </a:r>
            <a:r>
              <a:rPr lang="en-US" altLang="en-US" sz="4000" b="1" dirty="0" smtClean="0"/>
              <a:t> </a:t>
            </a:r>
            <a:r>
              <a:rPr lang="en-US" altLang="en-US" sz="4000" b="1" dirty="0" err="1" smtClean="0"/>
              <a:t>binaire</a:t>
            </a:r>
            <a:endParaRPr lang="en-US" altLang="en-US" sz="4000" b="1" dirty="0"/>
          </a:p>
        </p:txBody>
      </p:sp>
      <p:sp>
        <p:nvSpPr>
          <p:cNvPr id="27651" name="Rectangle 8"/>
          <p:cNvSpPr>
            <a:spLocks noChangeArrowheads="1"/>
          </p:cNvSpPr>
          <p:nvPr/>
        </p:nvSpPr>
        <p:spPr bwMode="auto">
          <a:xfrm>
            <a:off x="231775" y="1316038"/>
            <a:ext cx="8756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u="sng" dirty="0">
                <a:solidFill>
                  <a:srgbClr val="A50021"/>
                </a:solidFill>
              </a:rPr>
              <a:t>Modulo 16</a:t>
            </a:r>
            <a:r>
              <a:rPr lang="en-CA" altLang="en-US" sz="2800" dirty="0">
                <a:solidFill>
                  <a:srgbClr val="A50021"/>
                </a:solidFill>
              </a:rPr>
              <a:t> </a:t>
            </a:r>
            <a:r>
              <a:rPr lang="fr-CA" altLang="en-US" sz="2800" dirty="0">
                <a:solidFill>
                  <a:srgbClr val="A50021"/>
                </a:solidFill>
              </a:rPr>
              <a:t>Compteur Synchrone avec Bascules </a:t>
            </a:r>
            <a:r>
              <a:rPr lang="fr-CA" altLang="en-US" sz="2800" dirty="0" err="1">
                <a:solidFill>
                  <a:srgbClr val="A50021"/>
                </a:solidFill>
              </a:rPr>
              <a:t>JK</a:t>
            </a:r>
            <a:endParaRPr lang="en-CA" altLang="en-US" sz="2800" dirty="0">
              <a:solidFill>
                <a:srgbClr val="A50021"/>
              </a:solidFill>
            </a:endParaRPr>
          </a:p>
        </p:txBody>
      </p:sp>
      <p:grpSp>
        <p:nvGrpSpPr>
          <p:cNvPr id="27652" name="Group 10"/>
          <p:cNvGrpSpPr>
            <a:grpSpLocks/>
          </p:cNvGrpSpPr>
          <p:nvPr/>
        </p:nvGrpSpPr>
        <p:grpSpPr bwMode="auto">
          <a:xfrm>
            <a:off x="1181100" y="3873500"/>
            <a:ext cx="1727200" cy="890588"/>
            <a:chOff x="744" y="2440"/>
            <a:chExt cx="1088" cy="561"/>
          </a:xfrm>
        </p:grpSpPr>
        <p:sp>
          <p:nvSpPr>
            <p:cNvPr id="27867" name="Freeform 11"/>
            <p:cNvSpPr>
              <a:spLocks/>
            </p:cNvSpPr>
            <p:nvPr/>
          </p:nvSpPr>
          <p:spPr bwMode="auto">
            <a:xfrm>
              <a:off x="744" y="2440"/>
              <a:ext cx="1018" cy="524"/>
            </a:xfrm>
            <a:custGeom>
              <a:avLst/>
              <a:gdLst>
                <a:gd name="T0" fmla="*/ 1014 w 1018"/>
                <a:gd name="T1" fmla="*/ 350 h 524"/>
                <a:gd name="T2" fmla="*/ 1003 w 1018"/>
                <a:gd name="T3" fmla="*/ 412 h 524"/>
                <a:gd name="T4" fmla="*/ 969 w 1018"/>
                <a:gd name="T5" fmla="*/ 465 h 524"/>
                <a:gd name="T6" fmla="*/ 904 w 1018"/>
                <a:gd name="T7" fmla="*/ 501 h 524"/>
                <a:gd name="T8" fmla="*/ 820 w 1018"/>
                <a:gd name="T9" fmla="*/ 505 h 524"/>
                <a:gd name="T10" fmla="*/ 721 w 1018"/>
                <a:gd name="T11" fmla="*/ 505 h 524"/>
                <a:gd name="T12" fmla="*/ 583 w 1018"/>
                <a:gd name="T13" fmla="*/ 510 h 524"/>
                <a:gd name="T14" fmla="*/ 459 w 1018"/>
                <a:gd name="T15" fmla="*/ 510 h 524"/>
                <a:gd name="T16" fmla="*/ 366 w 1018"/>
                <a:gd name="T17" fmla="*/ 514 h 524"/>
                <a:gd name="T18" fmla="*/ 296 w 1018"/>
                <a:gd name="T19" fmla="*/ 519 h 524"/>
                <a:gd name="T20" fmla="*/ 239 w 1018"/>
                <a:gd name="T21" fmla="*/ 523 h 524"/>
                <a:gd name="T22" fmla="*/ 146 w 1018"/>
                <a:gd name="T23" fmla="*/ 514 h 524"/>
                <a:gd name="T24" fmla="*/ 96 w 1018"/>
                <a:gd name="T25" fmla="*/ 496 h 524"/>
                <a:gd name="T26" fmla="*/ 31 w 1018"/>
                <a:gd name="T27" fmla="*/ 465 h 524"/>
                <a:gd name="T28" fmla="*/ 5 w 1018"/>
                <a:gd name="T29" fmla="*/ 408 h 524"/>
                <a:gd name="T30" fmla="*/ 0 w 1018"/>
                <a:gd name="T31" fmla="*/ 350 h 524"/>
                <a:gd name="T32" fmla="*/ 8 w 1018"/>
                <a:gd name="T33" fmla="*/ 284 h 524"/>
                <a:gd name="T34" fmla="*/ 17 w 1018"/>
                <a:gd name="T35" fmla="*/ 199 h 524"/>
                <a:gd name="T36" fmla="*/ 20 w 1018"/>
                <a:gd name="T37" fmla="*/ 182 h 524"/>
                <a:gd name="T38" fmla="*/ 36 w 1018"/>
                <a:gd name="T39" fmla="*/ 133 h 524"/>
                <a:gd name="T40" fmla="*/ 39 w 1018"/>
                <a:gd name="T41" fmla="*/ 120 h 524"/>
                <a:gd name="T42" fmla="*/ 59 w 1018"/>
                <a:gd name="T43" fmla="*/ 93 h 524"/>
                <a:gd name="T44" fmla="*/ 113 w 1018"/>
                <a:gd name="T45" fmla="*/ 35 h 524"/>
                <a:gd name="T46" fmla="*/ 135 w 1018"/>
                <a:gd name="T47" fmla="*/ 18 h 524"/>
                <a:gd name="T48" fmla="*/ 166 w 1018"/>
                <a:gd name="T49" fmla="*/ 4 h 524"/>
                <a:gd name="T50" fmla="*/ 183 w 1018"/>
                <a:gd name="T51" fmla="*/ 0 h 524"/>
                <a:gd name="T52" fmla="*/ 256 w 1018"/>
                <a:gd name="T53" fmla="*/ 4 h 524"/>
                <a:gd name="T54" fmla="*/ 465 w 1018"/>
                <a:gd name="T55" fmla="*/ 13 h 524"/>
                <a:gd name="T56" fmla="*/ 676 w 1018"/>
                <a:gd name="T57" fmla="*/ 22 h 524"/>
                <a:gd name="T58" fmla="*/ 769 w 1018"/>
                <a:gd name="T59" fmla="*/ 31 h 524"/>
                <a:gd name="T60" fmla="*/ 794 w 1018"/>
                <a:gd name="T61" fmla="*/ 35 h 524"/>
                <a:gd name="T62" fmla="*/ 806 w 1018"/>
                <a:gd name="T63" fmla="*/ 40 h 524"/>
                <a:gd name="T64" fmla="*/ 800 w 1018"/>
                <a:gd name="T65" fmla="*/ 40 h 524"/>
                <a:gd name="T66" fmla="*/ 803 w 1018"/>
                <a:gd name="T67" fmla="*/ 49 h 524"/>
                <a:gd name="T68" fmla="*/ 817 w 1018"/>
                <a:gd name="T69" fmla="*/ 62 h 524"/>
                <a:gd name="T70" fmla="*/ 865 w 1018"/>
                <a:gd name="T71" fmla="*/ 97 h 524"/>
                <a:gd name="T72" fmla="*/ 885 w 1018"/>
                <a:gd name="T73" fmla="*/ 111 h 524"/>
                <a:gd name="T74" fmla="*/ 896 w 1018"/>
                <a:gd name="T75" fmla="*/ 124 h 524"/>
                <a:gd name="T76" fmla="*/ 918 w 1018"/>
                <a:gd name="T77" fmla="*/ 146 h 524"/>
                <a:gd name="T78" fmla="*/ 947 w 1018"/>
                <a:gd name="T79" fmla="*/ 164 h 524"/>
                <a:gd name="T80" fmla="*/ 952 w 1018"/>
                <a:gd name="T81" fmla="*/ 168 h 524"/>
                <a:gd name="T82" fmla="*/ 975 w 1018"/>
                <a:gd name="T83" fmla="*/ 217 h 524"/>
                <a:gd name="T84" fmla="*/ 1000 w 1018"/>
                <a:gd name="T85" fmla="*/ 270 h 524"/>
                <a:gd name="T86" fmla="*/ 1009 w 1018"/>
                <a:gd name="T87" fmla="*/ 301 h 524"/>
                <a:gd name="T88" fmla="*/ 1014 w 1018"/>
                <a:gd name="T89" fmla="*/ 315 h 524"/>
                <a:gd name="T90" fmla="*/ 1017 w 1018"/>
                <a:gd name="T91" fmla="*/ 310 h 52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018"/>
                <a:gd name="T139" fmla="*/ 0 h 524"/>
                <a:gd name="T140" fmla="*/ 1018 w 1018"/>
                <a:gd name="T141" fmla="*/ 524 h 52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018" h="524">
                  <a:moveTo>
                    <a:pt x="1017" y="310"/>
                  </a:moveTo>
                  <a:lnTo>
                    <a:pt x="1014" y="350"/>
                  </a:lnTo>
                  <a:lnTo>
                    <a:pt x="1009" y="386"/>
                  </a:lnTo>
                  <a:lnTo>
                    <a:pt x="1003" y="412"/>
                  </a:lnTo>
                  <a:lnTo>
                    <a:pt x="994" y="434"/>
                  </a:lnTo>
                  <a:lnTo>
                    <a:pt x="969" y="465"/>
                  </a:lnTo>
                  <a:lnTo>
                    <a:pt x="941" y="488"/>
                  </a:lnTo>
                  <a:lnTo>
                    <a:pt x="904" y="501"/>
                  </a:lnTo>
                  <a:lnTo>
                    <a:pt x="865" y="505"/>
                  </a:lnTo>
                  <a:lnTo>
                    <a:pt x="820" y="505"/>
                  </a:lnTo>
                  <a:lnTo>
                    <a:pt x="772" y="505"/>
                  </a:lnTo>
                  <a:lnTo>
                    <a:pt x="721" y="505"/>
                  </a:lnTo>
                  <a:lnTo>
                    <a:pt x="654" y="510"/>
                  </a:lnTo>
                  <a:lnTo>
                    <a:pt x="583" y="510"/>
                  </a:lnTo>
                  <a:lnTo>
                    <a:pt x="518" y="510"/>
                  </a:lnTo>
                  <a:lnTo>
                    <a:pt x="459" y="510"/>
                  </a:lnTo>
                  <a:lnTo>
                    <a:pt x="408" y="514"/>
                  </a:lnTo>
                  <a:lnTo>
                    <a:pt x="366" y="514"/>
                  </a:lnTo>
                  <a:lnTo>
                    <a:pt x="327" y="519"/>
                  </a:lnTo>
                  <a:lnTo>
                    <a:pt x="296" y="519"/>
                  </a:lnTo>
                  <a:lnTo>
                    <a:pt x="265" y="523"/>
                  </a:lnTo>
                  <a:lnTo>
                    <a:pt x="239" y="523"/>
                  </a:lnTo>
                  <a:lnTo>
                    <a:pt x="191" y="523"/>
                  </a:lnTo>
                  <a:lnTo>
                    <a:pt x="146" y="514"/>
                  </a:lnTo>
                  <a:lnTo>
                    <a:pt x="124" y="505"/>
                  </a:lnTo>
                  <a:lnTo>
                    <a:pt x="96" y="496"/>
                  </a:lnTo>
                  <a:lnTo>
                    <a:pt x="65" y="483"/>
                  </a:lnTo>
                  <a:lnTo>
                    <a:pt x="31" y="465"/>
                  </a:lnTo>
                  <a:lnTo>
                    <a:pt x="14" y="434"/>
                  </a:lnTo>
                  <a:lnTo>
                    <a:pt x="5" y="408"/>
                  </a:lnTo>
                  <a:lnTo>
                    <a:pt x="0" y="377"/>
                  </a:lnTo>
                  <a:lnTo>
                    <a:pt x="0" y="350"/>
                  </a:lnTo>
                  <a:lnTo>
                    <a:pt x="3" y="319"/>
                  </a:lnTo>
                  <a:lnTo>
                    <a:pt x="8" y="284"/>
                  </a:lnTo>
                  <a:lnTo>
                    <a:pt x="14" y="244"/>
                  </a:lnTo>
                  <a:lnTo>
                    <a:pt x="17" y="199"/>
                  </a:lnTo>
                  <a:lnTo>
                    <a:pt x="17" y="191"/>
                  </a:lnTo>
                  <a:lnTo>
                    <a:pt x="20" y="182"/>
                  </a:lnTo>
                  <a:lnTo>
                    <a:pt x="28" y="155"/>
                  </a:lnTo>
                  <a:lnTo>
                    <a:pt x="36" y="133"/>
                  </a:lnTo>
                  <a:lnTo>
                    <a:pt x="39" y="124"/>
                  </a:lnTo>
                  <a:lnTo>
                    <a:pt x="39" y="120"/>
                  </a:lnTo>
                  <a:lnTo>
                    <a:pt x="48" y="106"/>
                  </a:lnTo>
                  <a:lnTo>
                    <a:pt x="59" y="93"/>
                  </a:lnTo>
                  <a:lnTo>
                    <a:pt x="84" y="62"/>
                  </a:lnTo>
                  <a:lnTo>
                    <a:pt x="113" y="35"/>
                  </a:lnTo>
                  <a:lnTo>
                    <a:pt x="124" y="22"/>
                  </a:lnTo>
                  <a:lnTo>
                    <a:pt x="135" y="18"/>
                  </a:lnTo>
                  <a:lnTo>
                    <a:pt x="149" y="13"/>
                  </a:lnTo>
                  <a:lnTo>
                    <a:pt x="166" y="4"/>
                  </a:lnTo>
                  <a:lnTo>
                    <a:pt x="177" y="0"/>
                  </a:lnTo>
                  <a:lnTo>
                    <a:pt x="183" y="0"/>
                  </a:lnTo>
                  <a:lnTo>
                    <a:pt x="256" y="4"/>
                  </a:lnTo>
                  <a:lnTo>
                    <a:pt x="327" y="9"/>
                  </a:lnTo>
                  <a:lnTo>
                    <a:pt x="465" y="13"/>
                  </a:lnTo>
                  <a:lnTo>
                    <a:pt x="603" y="22"/>
                  </a:lnTo>
                  <a:lnTo>
                    <a:pt x="676" y="22"/>
                  </a:lnTo>
                  <a:lnTo>
                    <a:pt x="752" y="22"/>
                  </a:lnTo>
                  <a:lnTo>
                    <a:pt x="769" y="31"/>
                  </a:lnTo>
                  <a:lnTo>
                    <a:pt x="783" y="35"/>
                  </a:lnTo>
                  <a:lnTo>
                    <a:pt x="794" y="35"/>
                  </a:lnTo>
                  <a:lnTo>
                    <a:pt x="800" y="40"/>
                  </a:lnTo>
                  <a:lnTo>
                    <a:pt x="806" y="40"/>
                  </a:lnTo>
                  <a:lnTo>
                    <a:pt x="803" y="40"/>
                  </a:lnTo>
                  <a:lnTo>
                    <a:pt x="800" y="40"/>
                  </a:lnTo>
                  <a:lnTo>
                    <a:pt x="797" y="44"/>
                  </a:lnTo>
                  <a:lnTo>
                    <a:pt x="803" y="49"/>
                  </a:lnTo>
                  <a:lnTo>
                    <a:pt x="808" y="53"/>
                  </a:lnTo>
                  <a:lnTo>
                    <a:pt x="817" y="62"/>
                  </a:lnTo>
                  <a:lnTo>
                    <a:pt x="839" y="80"/>
                  </a:lnTo>
                  <a:lnTo>
                    <a:pt x="865" y="97"/>
                  </a:lnTo>
                  <a:lnTo>
                    <a:pt x="879" y="106"/>
                  </a:lnTo>
                  <a:lnTo>
                    <a:pt x="885" y="111"/>
                  </a:lnTo>
                  <a:lnTo>
                    <a:pt x="887" y="111"/>
                  </a:lnTo>
                  <a:lnTo>
                    <a:pt x="896" y="124"/>
                  </a:lnTo>
                  <a:lnTo>
                    <a:pt x="904" y="137"/>
                  </a:lnTo>
                  <a:lnTo>
                    <a:pt x="918" y="146"/>
                  </a:lnTo>
                  <a:lnTo>
                    <a:pt x="932" y="160"/>
                  </a:lnTo>
                  <a:lnTo>
                    <a:pt x="947" y="164"/>
                  </a:lnTo>
                  <a:lnTo>
                    <a:pt x="952" y="168"/>
                  </a:lnTo>
                  <a:lnTo>
                    <a:pt x="963" y="195"/>
                  </a:lnTo>
                  <a:lnTo>
                    <a:pt x="975" y="217"/>
                  </a:lnTo>
                  <a:lnTo>
                    <a:pt x="1000" y="266"/>
                  </a:lnTo>
                  <a:lnTo>
                    <a:pt x="1000" y="270"/>
                  </a:lnTo>
                  <a:lnTo>
                    <a:pt x="1003" y="279"/>
                  </a:lnTo>
                  <a:lnTo>
                    <a:pt x="1009" y="301"/>
                  </a:lnTo>
                  <a:lnTo>
                    <a:pt x="1011" y="310"/>
                  </a:lnTo>
                  <a:lnTo>
                    <a:pt x="1014" y="315"/>
                  </a:lnTo>
                  <a:lnTo>
                    <a:pt x="1017" y="319"/>
                  </a:lnTo>
                  <a:lnTo>
                    <a:pt x="1017" y="31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868" name="Rectangle 13"/>
            <p:cNvSpPr>
              <a:spLocks noChangeArrowheads="1"/>
            </p:cNvSpPr>
            <p:nvPr/>
          </p:nvSpPr>
          <p:spPr bwMode="auto">
            <a:xfrm>
              <a:off x="838" y="2558"/>
              <a:ext cx="99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000" b="1">
                  <a:latin typeface="Times New Roman" pitchFamily="18" charset="0"/>
                </a:rPr>
                <a:t>A</a:t>
              </a:r>
              <a:r>
                <a:rPr lang="en-CA" altLang="en-US" sz="2000">
                  <a:latin typeface="Times New Roman" pitchFamily="18" charset="0"/>
                </a:rPr>
                <a:t> = </a:t>
              </a:r>
              <a:r>
                <a:rPr lang="en-CA" altLang="en-US" sz="3200">
                  <a:latin typeface="Symbol" pitchFamily="18" charset="2"/>
                </a:rPr>
                <a:t>S</a:t>
              </a:r>
              <a:r>
                <a:rPr lang="en-CA" altLang="en-US" sz="2000">
                  <a:latin typeface="Times New Roman" pitchFamily="18" charset="0"/>
                </a:rPr>
                <a:t>  </a:t>
              </a:r>
              <a:r>
                <a:rPr lang="en-CA" altLang="en-US" sz="2000" b="1">
                  <a:latin typeface="Times New Roman" pitchFamily="18" charset="0"/>
                </a:rPr>
                <a:t>A</a:t>
              </a:r>
              <a:r>
                <a:rPr lang="en-CA" altLang="en-US" sz="2000" b="1" baseline="-25000">
                  <a:latin typeface="Times New Roman" pitchFamily="18" charset="0"/>
                </a:rPr>
                <a:t>i</a:t>
              </a:r>
              <a:r>
                <a:rPr lang="en-CA" altLang="en-US" sz="2000" b="1">
                  <a:latin typeface="Times New Roman" pitchFamily="18" charset="0"/>
                </a:rPr>
                <a:t> </a:t>
              </a:r>
              <a:r>
                <a:rPr lang="en-CA" altLang="en-US" sz="2000" b="1" baseline="30000">
                  <a:latin typeface="Times New Roman" pitchFamily="18" charset="0"/>
                </a:rPr>
                <a:t>.</a:t>
              </a:r>
              <a:r>
                <a:rPr lang="en-CA" altLang="en-US" sz="2000" b="1">
                  <a:latin typeface="Times New Roman" pitchFamily="18" charset="0"/>
                </a:rPr>
                <a:t> 2</a:t>
              </a:r>
              <a:r>
                <a:rPr lang="en-CA" altLang="en-US" sz="2000" b="1" baseline="30000">
                  <a:latin typeface="Times New Roman" pitchFamily="18" charset="0"/>
                </a:rPr>
                <a:t>i</a:t>
              </a:r>
            </a:p>
          </p:txBody>
        </p:sp>
        <p:sp>
          <p:nvSpPr>
            <p:cNvPr id="27869" name="Rectangle 14"/>
            <p:cNvSpPr>
              <a:spLocks noChangeArrowheads="1"/>
            </p:cNvSpPr>
            <p:nvPr/>
          </p:nvSpPr>
          <p:spPr bwMode="auto">
            <a:xfrm>
              <a:off x="1090" y="2789"/>
              <a:ext cx="35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>
                  <a:latin typeface="Times New Roman" pitchFamily="18" charset="0"/>
                </a:rPr>
                <a:t>i = 0</a:t>
              </a:r>
            </a:p>
          </p:txBody>
        </p:sp>
        <p:sp>
          <p:nvSpPr>
            <p:cNvPr id="27870" name="Rectangle 15"/>
            <p:cNvSpPr>
              <a:spLocks noChangeArrowheads="1"/>
            </p:cNvSpPr>
            <p:nvPr/>
          </p:nvSpPr>
          <p:spPr bwMode="auto">
            <a:xfrm>
              <a:off x="1187" y="2499"/>
              <a:ext cx="18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>
                  <a:latin typeface="Times New Roman" pitchFamily="18" charset="0"/>
                </a:rPr>
                <a:t>3</a:t>
              </a:r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3849688" y="1944688"/>
            <a:ext cx="4213225" cy="2425700"/>
            <a:chOff x="2425" y="993"/>
            <a:chExt cx="2654" cy="1528"/>
          </a:xfrm>
        </p:grpSpPr>
        <p:sp>
          <p:nvSpPr>
            <p:cNvPr id="27807" name="Oval 17"/>
            <p:cNvSpPr>
              <a:spLocks noChangeArrowheads="1"/>
            </p:cNvSpPr>
            <p:nvPr/>
          </p:nvSpPr>
          <p:spPr bwMode="auto">
            <a:xfrm>
              <a:off x="2455" y="1007"/>
              <a:ext cx="298" cy="26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808" name="Rectangle 18"/>
            <p:cNvSpPr>
              <a:spLocks noChangeArrowheads="1"/>
            </p:cNvSpPr>
            <p:nvPr/>
          </p:nvSpPr>
          <p:spPr bwMode="auto">
            <a:xfrm>
              <a:off x="2510" y="1031"/>
              <a:ext cx="1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2000" b="1" i="1">
                  <a:latin typeface="Times New Roman" pitchFamily="18" charset="0"/>
                </a:rPr>
                <a:t>0</a:t>
              </a:r>
            </a:p>
          </p:txBody>
        </p:sp>
        <p:grpSp>
          <p:nvGrpSpPr>
            <p:cNvPr id="27809" name="Group 19"/>
            <p:cNvGrpSpPr>
              <a:grpSpLocks/>
            </p:cNvGrpSpPr>
            <p:nvPr/>
          </p:nvGrpSpPr>
          <p:grpSpPr bwMode="auto">
            <a:xfrm>
              <a:off x="2929" y="1017"/>
              <a:ext cx="294" cy="272"/>
              <a:chOff x="2929" y="1017"/>
              <a:chExt cx="294" cy="272"/>
            </a:xfrm>
          </p:grpSpPr>
          <p:sp>
            <p:nvSpPr>
              <p:cNvPr id="27865" name="Oval 20"/>
              <p:cNvSpPr>
                <a:spLocks noChangeArrowheads="1"/>
              </p:cNvSpPr>
              <p:nvPr/>
            </p:nvSpPr>
            <p:spPr bwMode="auto">
              <a:xfrm>
                <a:off x="2929" y="10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66" name="Rectangle 21"/>
              <p:cNvSpPr>
                <a:spLocks noChangeArrowheads="1"/>
              </p:cNvSpPr>
              <p:nvPr/>
            </p:nvSpPr>
            <p:spPr bwMode="auto">
              <a:xfrm>
                <a:off x="2982" y="1039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27810" name="Line 22"/>
            <p:cNvSpPr>
              <a:spLocks noChangeShapeType="1"/>
            </p:cNvSpPr>
            <p:nvPr/>
          </p:nvSpPr>
          <p:spPr bwMode="auto">
            <a:xfrm>
              <a:off x="2753" y="1152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11" name="Group 23"/>
            <p:cNvGrpSpPr>
              <a:grpSpLocks/>
            </p:cNvGrpSpPr>
            <p:nvPr/>
          </p:nvGrpSpPr>
          <p:grpSpPr bwMode="auto">
            <a:xfrm>
              <a:off x="3393" y="1009"/>
              <a:ext cx="294" cy="272"/>
              <a:chOff x="3393" y="1009"/>
              <a:chExt cx="294" cy="272"/>
            </a:xfrm>
          </p:grpSpPr>
          <p:sp>
            <p:nvSpPr>
              <p:cNvPr id="27863" name="Oval 24"/>
              <p:cNvSpPr>
                <a:spLocks noChangeArrowheads="1"/>
              </p:cNvSpPr>
              <p:nvPr/>
            </p:nvSpPr>
            <p:spPr bwMode="auto">
              <a:xfrm>
                <a:off x="3393" y="1009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64" name="Rectangle 25"/>
              <p:cNvSpPr>
                <a:spLocks noChangeArrowheads="1"/>
              </p:cNvSpPr>
              <p:nvPr/>
            </p:nvSpPr>
            <p:spPr bwMode="auto">
              <a:xfrm>
                <a:off x="3446" y="1031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2</a:t>
                </a:r>
              </a:p>
            </p:txBody>
          </p:sp>
        </p:grpSp>
        <p:sp>
          <p:nvSpPr>
            <p:cNvPr id="27812" name="Line 26"/>
            <p:cNvSpPr>
              <a:spLocks noChangeShapeType="1"/>
            </p:cNvSpPr>
            <p:nvPr/>
          </p:nvSpPr>
          <p:spPr bwMode="auto">
            <a:xfrm>
              <a:off x="3217" y="1144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13" name="Group 27"/>
            <p:cNvGrpSpPr>
              <a:grpSpLocks/>
            </p:cNvGrpSpPr>
            <p:nvPr/>
          </p:nvGrpSpPr>
          <p:grpSpPr bwMode="auto">
            <a:xfrm>
              <a:off x="3857" y="1001"/>
              <a:ext cx="294" cy="272"/>
              <a:chOff x="3857" y="1001"/>
              <a:chExt cx="294" cy="272"/>
            </a:xfrm>
          </p:grpSpPr>
          <p:sp>
            <p:nvSpPr>
              <p:cNvPr id="27861" name="Oval 28"/>
              <p:cNvSpPr>
                <a:spLocks noChangeArrowheads="1"/>
              </p:cNvSpPr>
              <p:nvPr/>
            </p:nvSpPr>
            <p:spPr bwMode="auto">
              <a:xfrm>
                <a:off x="3857" y="100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62" name="Rectangle 29"/>
              <p:cNvSpPr>
                <a:spLocks noChangeArrowheads="1"/>
              </p:cNvSpPr>
              <p:nvPr/>
            </p:nvSpPr>
            <p:spPr bwMode="auto">
              <a:xfrm>
                <a:off x="3910" y="1023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3</a:t>
                </a:r>
              </a:p>
            </p:txBody>
          </p:sp>
        </p:grpSp>
        <p:sp>
          <p:nvSpPr>
            <p:cNvPr id="27814" name="Line 30"/>
            <p:cNvSpPr>
              <a:spLocks noChangeShapeType="1"/>
            </p:cNvSpPr>
            <p:nvPr/>
          </p:nvSpPr>
          <p:spPr bwMode="auto">
            <a:xfrm>
              <a:off x="3681" y="1136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15" name="Group 31"/>
            <p:cNvGrpSpPr>
              <a:grpSpLocks/>
            </p:cNvGrpSpPr>
            <p:nvPr/>
          </p:nvGrpSpPr>
          <p:grpSpPr bwMode="auto">
            <a:xfrm>
              <a:off x="4321" y="993"/>
              <a:ext cx="294" cy="272"/>
              <a:chOff x="4321" y="993"/>
              <a:chExt cx="294" cy="272"/>
            </a:xfrm>
          </p:grpSpPr>
          <p:sp>
            <p:nvSpPr>
              <p:cNvPr id="27859" name="Oval 32"/>
              <p:cNvSpPr>
                <a:spLocks noChangeArrowheads="1"/>
              </p:cNvSpPr>
              <p:nvPr/>
            </p:nvSpPr>
            <p:spPr bwMode="auto">
              <a:xfrm>
                <a:off x="4321" y="9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60" name="Rectangle 33"/>
              <p:cNvSpPr>
                <a:spLocks noChangeArrowheads="1"/>
              </p:cNvSpPr>
              <p:nvPr/>
            </p:nvSpPr>
            <p:spPr bwMode="auto">
              <a:xfrm>
                <a:off x="4374" y="101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4</a:t>
                </a:r>
              </a:p>
            </p:txBody>
          </p:sp>
        </p:grpSp>
        <p:sp>
          <p:nvSpPr>
            <p:cNvPr id="27816" name="Line 34"/>
            <p:cNvSpPr>
              <a:spLocks noChangeShapeType="1"/>
            </p:cNvSpPr>
            <p:nvPr/>
          </p:nvSpPr>
          <p:spPr bwMode="auto">
            <a:xfrm>
              <a:off x="4145" y="1128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17" name="Group 35"/>
            <p:cNvGrpSpPr>
              <a:grpSpLocks/>
            </p:cNvGrpSpPr>
            <p:nvPr/>
          </p:nvGrpSpPr>
          <p:grpSpPr bwMode="auto">
            <a:xfrm>
              <a:off x="4785" y="993"/>
              <a:ext cx="294" cy="272"/>
              <a:chOff x="4785" y="993"/>
              <a:chExt cx="294" cy="272"/>
            </a:xfrm>
          </p:grpSpPr>
          <p:sp>
            <p:nvSpPr>
              <p:cNvPr id="27857" name="Oval 36"/>
              <p:cNvSpPr>
                <a:spLocks noChangeArrowheads="1"/>
              </p:cNvSpPr>
              <p:nvPr/>
            </p:nvSpPr>
            <p:spPr bwMode="auto">
              <a:xfrm>
                <a:off x="4785" y="9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58" name="Rectangle 37"/>
              <p:cNvSpPr>
                <a:spLocks noChangeArrowheads="1"/>
              </p:cNvSpPr>
              <p:nvPr/>
            </p:nvSpPr>
            <p:spPr bwMode="auto">
              <a:xfrm>
                <a:off x="4838" y="101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5</a:t>
                </a:r>
              </a:p>
            </p:txBody>
          </p:sp>
        </p:grpSp>
        <p:sp>
          <p:nvSpPr>
            <p:cNvPr id="27818" name="Line 38"/>
            <p:cNvSpPr>
              <a:spLocks noChangeShapeType="1"/>
            </p:cNvSpPr>
            <p:nvPr/>
          </p:nvSpPr>
          <p:spPr bwMode="auto">
            <a:xfrm>
              <a:off x="4609" y="1128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19" name="Group 39"/>
            <p:cNvGrpSpPr>
              <a:grpSpLocks/>
            </p:cNvGrpSpPr>
            <p:nvPr/>
          </p:nvGrpSpPr>
          <p:grpSpPr bwMode="auto">
            <a:xfrm>
              <a:off x="2425" y="2217"/>
              <a:ext cx="2646" cy="304"/>
              <a:chOff x="2425" y="2217"/>
              <a:chExt cx="2646" cy="304"/>
            </a:xfrm>
          </p:grpSpPr>
          <p:sp>
            <p:nvSpPr>
              <p:cNvPr id="27838" name="Oval 40"/>
              <p:cNvSpPr>
                <a:spLocks noChangeArrowheads="1"/>
              </p:cNvSpPr>
              <p:nvPr/>
            </p:nvSpPr>
            <p:spPr bwMode="auto">
              <a:xfrm>
                <a:off x="3833" y="224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39" name="Rectangle 41"/>
              <p:cNvSpPr>
                <a:spLocks noChangeArrowheads="1"/>
              </p:cNvSpPr>
              <p:nvPr/>
            </p:nvSpPr>
            <p:spPr bwMode="auto">
              <a:xfrm>
                <a:off x="3854" y="2263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10</a:t>
                </a:r>
              </a:p>
            </p:txBody>
          </p:sp>
          <p:grpSp>
            <p:nvGrpSpPr>
              <p:cNvPr id="27840" name="Group 42"/>
              <p:cNvGrpSpPr>
                <a:grpSpLocks/>
              </p:cNvGrpSpPr>
              <p:nvPr/>
            </p:nvGrpSpPr>
            <p:grpSpPr bwMode="auto">
              <a:xfrm>
                <a:off x="4313" y="2233"/>
                <a:ext cx="294" cy="272"/>
                <a:chOff x="4313" y="2233"/>
                <a:chExt cx="294" cy="272"/>
              </a:xfrm>
            </p:grpSpPr>
            <p:sp>
              <p:nvSpPr>
                <p:cNvPr id="27855" name="Oval 43"/>
                <p:cNvSpPr>
                  <a:spLocks noChangeArrowheads="1"/>
                </p:cNvSpPr>
                <p:nvPr/>
              </p:nvSpPr>
              <p:spPr bwMode="auto">
                <a:xfrm>
                  <a:off x="4313" y="2233"/>
                  <a:ext cx="294" cy="26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785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66" y="2255"/>
                  <a:ext cx="196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2000" b="1" i="1">
                      <a:latin typeface="Times New Roman" pitchFamily="18" charset="0"/>
                    </a:rPr>
                    <a:t>9</a:t>
                  </a:r>
                </a:p>
              </p:txBody>
            </p:sp>
          </p:grpSp>
          <p:grpSp>
            <p:nvGrpSpPr>
              <p:cNvPr id="27841" name="Group 45"/>
              <p:cNvGrpSpPr>
                <a:grpSpLocks/>
              </p:cNvGrpSpPr>
              <p:nvPr/>
            </p:nvGrpSpPr>
            <p:grpSpPr bwMode="auto">
              <a:xfrm>
                <a:off x="4777" y="2233"/>
                <a:ext cx="294" cy="272"/>
                <a:chOff x="4777" y="2233"/>
                <a:chExt cx="294" cy="272"/>
              </a:xfrm>
            </p:grpSpPr>
            <p:sp>
              <p:nvSpPr>
                <p:cNvPr id="27853" name="Oval 46"/>
                <p:cNvSpPr>
                  <a:spLocks noChangeArrowheads="1"/>
                </p:cNvSpPr>
                <p:nvPr/>
              </p:nvSpPr>
              <p:spPr bwMode="auto">
                <a:xfrm>
                  <a:off x="4777" y="2233"/>
                  <a:ext cx="294" cy="262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7854" name="Rectangle 47"/>
                <p:cNvSpPr>
                  <a:spLocks noChangeArrowheads="1"/>
                </p:cNvSpPr>
                <p:nvPr/>
              </p:nvSpPr>
              <p:spPr bwMode="auto">
                <a:xfrm>
                  <a:off x="4830" y="2255"/>
                  <a:ext cx="196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2000" b="1" i="1">
                      <a:latin typeface="Times New Roman" pitchFamily="18" charset="0"/>
                    </a:rPr>
                    <a:t>8</a:t>
                  </a:r>
                </a:p>
              </p:txBody>
            </p:sp>
          </p:grpSp>
          <p:sp>
            <p:nvSpPr>
              <p:cNvPr id="27842" name="Line 48"/>
              <p:cNvSpPr>
                <a:spLocks noChangeShapeType="1"/>
              </p:cNvSpPr>
              <p:nvPr/>
            </p:nvSpPr>
            <p:spPr bwMode="auto">
              <a:xfrm flipH="1">
                <a:off x="4601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843" name="Line 49"/>
              <p:cNvSpPr>
                <a:spLocks noChangeShapeType="1"/>
              </p:cNvSpPr>
              <p:nvPr/>
            </p:nvSpPr>
            <p:spPr bwMode="auto">
              <a:xfrm flipH="1">
                <a:off x="4137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844" name="Line 50"/>
              <p:cNvSpPr>
                <a:spLocks noChangeShapeType="1"/>
              </p:cNvSpPr>
              <p:nvPr/>
            </p:nvSpPr>
            <p:spPr bwMode="auto">
              <a:xfrm flipH="1">
                <a:off x="3657" y="2368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845" name="Oval 51"/>
              <p:cNvSpPr>
                <a:spLocks noChangeArrowheads="1"/>
              </p:cNvSpPr>
              <p:nvPr/>
            </p:nvSpPr>
            <p:spPr bwMode="auto">
              <a:xfrm>
                <a:off x="3369" y="2249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46" name="Rectangle 52"/>
              <p:cNvSpPr>
                <a:spLocks noChangeArrowheads="1"/>
              </p:cNvSpPr>
              <p:nvPr/>
            </p:nvSpPr>
            <p:spPr bwMode="auto">
              <a:xfrm>
                <a:off x="3390" y="2271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11</a:t>
                </a:r>
              </a:p>
            </p:txBody>
          </p:sp>
          <p:sp>
            <p:nvSpPr>
              <p:cNvPr id="27847" name="Line 53"/>
              <p:cNvSpPr>
                <a:spLocks noChangeShapeType="1"/>
              </p:cNvSpPr>
              <p:nvPr/>
            </p:nvSpPr>
            <p:spPr bwMode="auto">
              <a:xfrm flipH="1">
                <a:off x="3193" y="2376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848" name="Oval 54"/>
              <p:cNvSpPr>
                <a:spLocks noChangeArrowheads="1"/>
              </p:cNvSpPr>
              <p:nvPr/>
            </p:nvSpPr>
            <p:spPr bwMode="auto">
              <a:xfrm>
                <a:off x="2897" y="223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49" name="Rectangle 55"/>
              <p:cNvSpPr>
                <a:spLocks noChangeArrowheads="1"/>
              </p:cNvSpPr>
              <p:nvPr/>
            </p:nvSpPr>
            <p:spPr bwMode="auto">
              <a:xfrm>
                <a:off x="2918" y="2255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7850" name="Line 56"/>
              <p:cNvSpPr>
                <a:spLocks noChangeShapeType="1"/>
              </p:cNvSpPr>
              <p:nvPr/>
            </p:nvSpPr>
            <p:spPr bwMode="auto">
              <a:xfrm flipH="1">
                <a:off x="2721" y="2360"/>
                <a:ext cx="17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851" name="Oval 57"/>
              <p:cNvSpPr>
                <a:spLocks noChangeArrowheads="1"/>
              </p:cNvSpPr>
              <p:nvPr/>
            </p:nvSpPr>
            <p:spPr bwMode="auto">
              <a:xfrm>
                <a:off x="2425" y="22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52" name="Rectangle 58"/>
              <p:cNvSpPr>
                <a:spLocks noChangeArrowheads="1"/>
              </p:cNvSpPr>
              <p:nvPr/>
            </p:nvSpPr>
            <p:spPr bwMode="auto">
              <a:xfrm>
                <a:off x="2446" y="2239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13</a:t>
                </a:r>
              </a:p>
            </p:txBody>
          </p:sp>
        </p:grpSp>
        <p:grpSp>
          <p:nvGrpSpPr>
            <p:cNvPr id="27820" name="Group 59"/>
            <p:cNvGrpSpPr>
              <a:grpSpLocks/>
            </p:cNvGrpSpPr>
            <p:nvPr/>
          </p:nvGrpSpPr>
          <p:grpSpPr bwMode="auto">
            <a:xfrm>
              <a:off x="4777" y="1417"/>
              <a:ext cx="294" cy="272"/>
              <a:chOff x="4777" y="1417"/>
              <a:chExt cx="294" cy="272"/>
            </a:xfrm>
          </p:grpSpPr>
          <p:sp>
            <p:nvSpPr>
              <p:cNvPr id="27836" name="Oval 60"/>
              <p:cNvSpPr>
                <a:spLocks noChangeArrowheads="1"/>
              </p:cNvSpPr>
              <p:nvPr/>
            </p:nvSpPr>
            <p:spPr bwMode="auto">
              <a:xfrm>
                <a:off x="4777" y="1417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37" name="Rectangle 61"/>
              <p:cNvSpPr>
                <a:spLocks noChangeArrowheads="1"/>
              </p:cNvSpPr>
              <p:nvPr/>
            </p:nvSpPr>
            <p:spPr bwMode="auto">
              <a:xfrm>
                <a:off x="4830" y="1439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>
                    <a:latin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27821" name="Group 62"/>
            <p:cNvGrpSpPr>
              <a:grpSpLocks/>
            </p:cNvGrpSpPr>
            <p:nvPr/>
          </p:nvGrpSpPr>
          <p:grpSpPr bwMode="auto">
            <a:xfrm>
              <a:off x="4777" y="1833"/>
              <a:ext cx="294" cy="272"/>
              <a:chOff x="4777" y="1833"/>
              <a:chExt cx="294" cy="272"/>
            </a:xfrm>
          </p:grpSpPr>
          <p:sp>
            <p:nvSpPr>
              <p:cNvPr id="27834" name="Oval 63"/>
              <p:cNvSpPr>
                <a:spLocks noChangeArrowheads="1"/>
              </p:cNvSpPr>
              <p:nvPr/>
            </p:nvSpPr>
            <p:spPr bwMode="auto">
              <a:xfrm>
                <a:off x="4777" y="183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35" name="Rectangle 64"/>
              <p:cNvSpPr>
                <a:spLocks noChangeArrowheads="1"/>
              </p:cNvSpPr>
              <p:nvPr/>
            </p:nvSpPr>
            <p:spPr bwMode="auto">
              <a:xfrm>
                <a:off x="4830" y="1855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7</a:t>
                </a:r>
              </a:p>
            </p:txBody>
          </p:sp>
        </p:grpSp>
        <p:sp>
          <p:nvSpPr>
            <p:cNvPr id="27822" name="Line 65"/>
            <p:cNvSpPr>
              <a:spLocks noChangeShapeType="1"/>
            </p:cNvSpPr>
            <p:nvPr/>
          </p:nvSpPr>
          <p:spPr bwMode="auto">
            <a:xfrm>
              <a:off x="4928" y="1265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823" name="Line 66"/>
            <p:cNvSpPr>
              <a:spLocks noChangeShapeType="1"/>
            </p:cNvSpPr>
            <p:nvPr/>
          </p:nvSpPr>
          <p:spPr bwMode="auto">
            <a:xfrm>
              <a:off x="4928" y="1689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824" name="Line 67"/>
            <p:cNvSpPr>
              <a:spLocks noChangeShapeType="1"/>
            </p:cNvSpPr>
            <p:nvPr/>
          </p:nvSpPr>
          <p:spPr bwMode="auto">
            <a:xfrm>
              <a:off x="4920" y="2089"/>
              <a:ext cx="0" cy="15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825" name="Group 68"/>
            <p:cNvGrpSpPr>
              <a:grpSpLocks/>
            </p:cNvGrpSpPr>
            <p:nvPr/>
          </p:nvGrpSpPr>
          <p:grpSpPr bwMode="auto">
            <a:xfrm>
              <a:off x="2441" y="1401"/>
              <a:ext cx="294" cy="264"/>
              <a:chOff x="2441" y="1401"/>
              <a:chExt cx="294" cy="264"/>
            </a:xfrm>
          </p:grpSpPr>
          <p:sp>
            <p:nvSpPr>
              <p:cNvPr id="27832" name="Oval 69"/>
              <p:cNvSpPr>
                <a:spLocks noChangeArrowheads="1"/>
              </p:cNvSpPr>
              <p:nvPr/>
            </p:nvSpPr>
            <p:spPr bwMode="auto">
              <a:xfrm>
                <a:off x="2441" y="1401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33" name="Rectangle 70"/>
              <p:cNvSpPr>
                <a:spLocks noChangeArrowheads="1"/>
              </p:cNvSpPr>
              <p:nvPr/>
            </p:nvSpPr>
            <p:spPr bwMode="auto">
              <a:xfrm>
                <a:off x="2454" y="1415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15</a:t>
                </a:r>
              </a:p>
            </p:txBody>
          </p:sp>
        </p:grpSp>
        <p:grpSp>
          <p:nvGrpSpPr>
            <p:cNvPr id="27826" name="Group 71"/>
            <p:cNvGrpSpPr>
              <a:grpSpLocks/>
            </p:cNvGrpSpPr>
            <p:nvPr/>
          </p:nvGrpSpPr>
          <p:grpSpPr bwMode="auto">
            <a:xfrm>
              <a:off x="2449" y="1793"/>
              <a:ext cx="294" cy="264"/>
              <a:chOff x="2449" y="1793"/>
              <a:chExt cx="294" cy="264"/>
            </a:xfrm>
          </p:grpSpPr>
          <p:sp>
            <p:nvSpPr>
              <p:cNvPr id="27830" name="Oval 72"/>
              <p:cNvSpPr>
                <a:spLocks noChangeArrowheads="1"/>
              </p:cNvSpPr>
              <p:nvPr/>
            </p:nvSpPr>
            <p:spPr bwMode="auto">
              <a:xfrm>
                <a:off x="2449" y="1793"/>
                <a:ext cx="294" cy="262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27831" name="Rectangle 73"/>
              <p:cNvSpPr>
                <a:spLocks noChangeArrowheads="1"/>
              </p:cNvSpPr>
              <p:nvPr/>
            </p:nvSpPr>
            <p:spPr bwMode="auto">
              <a:xfrm>
                <a:off x="2462" y="1807"/>
                <a:ext cx="2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2000" b="1" i="1">
                    <a:latin typeface="Times New Roman" pitchFamily="18" charset="0"/>
                  </a:rPr>
                  <a:t>14</a:t>
                </a:r>
              </a:p>
            </p:txBody>
          </p:sp>
        </p:grpSp>
        <p:sp>
          <p:nvSpPr>
            <p:cNvPr id="27827" name="Line 74"/>
            <p:cNvSpPr>
              <a:spLocks noChangeShapeType="1"/>
            </p:cNvSpPr>
            <p:nvPr/>
          </p:nvSpPr>
          <p:spPr bwMode="auto">
            <a:xfrm flipV="1">
              <a:off x="2584" y="2057"/>
              <a:ext cx="0" cy="15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828" name="Line 75"/>
            <p:cNvSpPr>
              <a:spLocks noChangeShapeType="1"/>
            </p:cNvSpPr>
            <p:nvPr/>
          </p:nvSpPr>
          <p:spPr bwMode="auto">
            <a:xfrm flipV="1">
              <a:off x="2576" y="1657"/>
              <a:ext cx="0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829" name="Line 76"/>
            <p:cNvSpPr>
              <a:spLocks noChangeShapeType="1"/>
            </p:cNvSpPr>
            <p:nvPr/>
          </p:nvSpPr>
          <p:spPr bwMode="auto">
            <a:xfrm flipV="1">
              <a:off x="2584" y="1273"/>
              <a:ext cx="0" cy="1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7654" name="Group 230"/>
          <p:cNvGrpSpPr>
            <a:grpSpLocks/>
          </p:cNvGrpSpPr>
          <p:nvPr/>
        </p:nvGrpSpPr>
        <p:grpSpPr bwMode="auto">
          <a:xfrm>
            <a:off x="873125" y="1852613"/>
            <a:ext cx="2278063" cy="2068512"/>
            <a:chOff x="550" y="1167"/>
            <a:chExt cx="1435" cy="1303"/>
          </a:xfrm>
        </p:grpSpPr>
        <p:sp>
          <p:nvSpPr>
            <p:cNvPr id="27787" name="Line 78"/>
            <p:cNvSpPr>
              <a:spLocks noChangeShapeType="1"/>
            </p:cNvSpPr>
            <p:nvPr/>
          </p:nvSpPr>
          <p:spPr bwMode="auto">
            <a:xfrm>
              <a:off x="840" y="1417"/>
              <a:ext cx="0" cy="8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88" name="Line 79"/>
            <p:cNvSpPr>
              <a:spLocks noChangeShapeType="1"/>
            </p:cNvSpPr>
            <p:nvPr/>
          </p:nvSpPr>
          <p:spPr bwMode="auto">
            <a:xfrm>
              <a:off x="1152" y="1385"/>
              <a:ext cx="0" cy="5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89" name="AutoShape 80"/>
            <p:cNvSpPr>
              <a:spLocks noChangeArrowheads="1"/>
            </p:cNvSpPr>
            <p:nvPr/>
          </p:nvSpPr>
          <p:spPr bwMode="auto">
            <a:xfrm>
              <a:off x="1121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0" name="Line 81"/>
            <p:cNvSpPr>
              <a:spLocks noChangeShapeType="1"/>
            </p:cNvSpPr>
            <p:nvPr/>
          </p:nvSpPr>
          <p:spPr bwMode="auto">
            <a:xfrm>
              <a:off x="1440" y="1425"/>
              <a:ext cx="0" cy="56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91" name="Line 82"/>
            <p:cNvSpPr>
              <a:spLocks noChangeShapeType="1"/>
            </p:cNvSpPr>
            <p:nvPr/>
          </p:nvSpPr>
          <p:spPr bwMode="auto">
            <a:xfrm>
              <a:off x="1752" y="1409"/>
              <a:ext cx="0" cy="8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92" name="Rectangle 83"/>
            <p:cNvSpPr>
              <a:spLocks noChangeArrowheads="1"/>
            </p:cNvSpPr>
            <p:nvPr/>
          </p:nvSpPr>
          <p:spPr bwMode="auto">
            <a:xfrm>
              <a:off x="567" y="1583"/>
              <a:ext cx="1418" cy="50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3" name="Oval 84"/>
            <p:cNvSpPr>
              <a:spLocks noChangeArrowheads="1"/>
            </p:cNvSpPr>
            <p:nvPr/>
          </p:nvSpPr>
          <p:spPr bwMode="auto">
            <a:xfrm>
              <a:off x="1729" y="2089"/>
              <a:ext cx="46" cy="7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4" name="AutoShape 85"/>
            <p:cNvSpPr>
              <a:spLocks noChangeArrowheads="1"/>
            </p:cNvSpPr>
            <p:nvPr/>
          </p:nvSpPr>
          <p:spPr bwMode="auto">
            <a:xfrm>
              <a:off x="1401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5" name="AutoShape 86"/>
            <p:cNvSpPr>
              <a:spLocks noChangeArrowheads="1"/>
            </p:cNvSpPr>
            <p:nvPr/>
          </p:nvSpPr>
          <p:spPr bwMode="auto">
            <a:xfrm>
              <a:off x="1713" y="1369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6" name="AutoShape 87"/>
            <p:cNvSpPr>
              <a:spLocks noChangeArrowheads="1"/>
            </p:cNvSpPr>
            <p:nvPr/>
          </p:nvSpPr>
          <p:spPr bwMode="auto">
            <a:xfrm>
              <a:off x="801" y="1377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7" name="AutoShape 88"/>
            <p:cNvSpPr>
              <a:spLocks noChangeArrowheads="1"/>
            </p:cNvSpPr>
            <p:nvPr/>
          </p:nvSpPr>
          <p:spPr bwMode="auto">
            <a:xfrm>
              <a:off x="801" y="2097"/>
              <a:ext cx="78" cy="78"/>
            </a:xfrm>
            <a:prstGeom prst="triangle">
              <a:avLst>
                <a:gd name="adj" fmla="val 49991"/>
              </a:avLst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27798" name="Rectangle 89"/>
            <p:cNvSpPr>
              <a:spLocks noChangeArrowheads="1"/>
            </p:cNvSpPr>
            <p:nvPr/>
          </p:nvSpPr>
          <p:spPr bwMode="auto">
            <a:xfrm>
              <a:off x="718" y="1167"/>
              <a:ext cx="26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7799" name="Rectangle 90"/>
            <p:cNvSpPr>
              <a:spLocks noChangeArrowheads="1"/>
            </p:cNvSpPr>
            <p:nvPr/>
          </p:nvSpPr>
          <p:spPr bwMode="auto">
            <a:xfrm>
              <a:off x="1294" y="1167"/>
              <a:ext cx="26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800" name="Rectangle 91"/>
            <p:cNvSpPr>
              <a:spLocks noChangeArrowheads="1"/>
            </p:cNvSpPr>
            <p:nvPr/>
          </p:nvSpPr>
          <p:spPr bwMode="auto">
            <a:xfrm>
              <a:off x="1582" y="1175"/>
              <a:ext cx="26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7801" name="Rectangle 92"/>
            <p:cNvSpPr>
              <a:spLocks noChangeArrowheads="1"/>
            </p:cNvSpPr>
            <p:nvPr/>
          </p:nvSpPr>
          <p:spPr bwMode="auto">
            <a:xfrm>
              <a:off x="1030" y="1167"/>
              <a:ext cx="26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A</a:t>
              </a:r>
              <a:r>
                <a:rPr lang="en-CA" altLang="en-US" sz="18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7802" name="Rectangle 93"/>
            <p:cNvSpPr>
              <a:spLocks noChangeArrowheads="1"/>
            </p:cNvSpPr>
            <p:nvPr/>
          </p:nvSpPr>
          <p:spPr bwMode="auto">
            <a:xfrm>
              <a:off x="550" y="2239"/>
              <a:ext cx="33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CK</a:t>
              </a:r>
            </a:p>
          </p:txBody>
        </p:sp>
        <p:sp>
          <p:nvSpPr>
            <p:cNvPr id="27803" name="Rectangle 94"/>
            <p:cNvSpPr>
              <a:spLocks noChangeArrowheads="1"/>
            </p:cNvSpPr>
            <p:nvPr/>
          </p:nvSpPr>
          <p:spPr bwMode="auto">
            <a:xfrm>
              <a:off x="703" y="1652"/>
              <a:ext cx="1181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CA" sz="1800" b="1" dirty="0"/>
                <a:t>COMPTEUR</a:t>
              </a:r>
            </a:p>
            <a:p>
              <a:r>
                <a:rPr lang="fr-CA" sz="1800" b="1" dirty="0"/>
                <a:t>BINAIRE </a:t>
              </a:r>
              <a:r>
                <a:rPr lang="fr-CA" sz="1800" b="1" dirty="0" err="1"/>
                <a:t>4-Bit</a:t>
              </a:r>
              <a:endParaRPr lang="en-CA" altLang="en-US" sz="1800" b="1" dirty="0">
                <a:latin typeface="Times New Roman" pitchFamily="18" charset="0"/>
              </a:endParaRPr>
            </a:p>
          </p:txBody>
        </p:sp>
        <p:grpSp>
          <p:nvGrpSpPr>
            <p:cNvPr id="27804" name="Group 95"/>
            <p:cNvGrpSpPr>
              <a:grpSpLocks/>
            </p:cNvGrpSpPr>
            <p:nvPr/>
          </p:nvGrpSpPr>
          <p:grpSpPr bwMode="auto">
            <a:xfrm>
              <a:off x="1494" y="2239"/>
              <a:ext cx="316" cy="231"/>
              <a:chOff x="1494" y="2007"/>
              <a:chExt cx="316" cy="231"/>
            </a:xfrm>
          </p:grpSpPr>
          <p:sp>
            <p:nvSpPr>
              <p:cNvPr id="27805" name="Rectangle 96"/>
              <p:cNvSpPr>
                <a:spLocks noChangeArrowheads="1"/>
              </p:cNvSpPr>
              <p:nvPr/>
            </p:nvSpPr>
            <p:spPr bwMode="auto">
              <a:xfrm>
                <a:off x="1494" y="2007"/>
                <a:ext cx="31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8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7806" name="Line 97"/>
              <p:cNvSpPr>
                <a:spLocks noChangeShapeType="1"/>
              </p:cNvSpPr>
              <p:nvPr/>
            </p:nvSpPr>
            <p:spPr bwMode="auto">
              <a:xfrm>
                <a:off x="1553" y="2032"/>
                <a:ext cx="1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grpSp>
        <p:nvGrpSpPr>
          <p:cNvPr id="21" name="Group 98"/>
          <p:cNvGrpSpPr>
            <a:grpSpLocks/>
          </p:cNvGrpSpPr>
          <p:nvPr/>
        </p:nvGrpSpPr>
        <p:grpSpPr bwMode="auto">
          <a:xfrm>
            <a:off x="720725" y="4878388"/>
            <a:ext cx="7880350" cy="1979612"/>
            <a:chOff x="454" y="2841"/>
            <a:chExt cx="4964" cy="1247"/>
          </a:xfrm>
        </p:grpSpPr>
        <p:sp>
          <p:nvSpPr>
            <p:cNvPr id="27696" name="Line 99"/>
            <p:cNvSpPr>
              <a:spLocks noChangeShapeType="1"/>
            </p:cNvSpPr>
            <p:nvPr/>
          </p:nvSpPr>
          <p:spPr bwMode="auto">
            <a:xfrm>
              <a:off x="952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697" name="Line 100"/>
            <p:cNvSpPr>
              <a:spLocks noChangeShapeType="1"/>
            </p:cNvSpPr>
            <p:nvPr/>
          </p:nvSpPr>
          <p:spPr bwMode="auto">
            <a:xfrm>
              <a:off x="1120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698" name="Line 101"/>
            <p:cNvSpPr>
              <a:spLocks noChangeShapeType="1"/>
            </p:cNvSpPr>
            <p:nvPr/>
          </p:nvSpPr>
          <p:spPr bwMode="auto">
            <a:xfrm>
              <a:off x="1288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699" name="Line 102"/>
            <p:cNvSpPr>
              <a:spLocks noChangeShapeType="1"/>
            </p:cNvSpPr>
            <p:nvPr/>
          </p:nvSpPr>
          <p:spPr bwMode="auto">
            <a:xfrm>
              <a:off x="1456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0" name="Line 103"/>
            <p:cNvSpPr>
              <a:spLocks noChangeShapeType="1"/>
            </p:cNvSpPr>
            <p:nvPr/>
          </p:nvSpPr>
          <p:spPr bwMode="auto">
            <a:xfrm>
              <a:off x="1624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1" name="Line 104"/>
            <p:cNvSpPr>
              <a:spLocks noChangeShapeType="1"/>
            </p:cNvSpPr>
            <p:nvPr/>
          </p:nvSpPr>
          <p:spPr bwMode="auto">
            <a:xfrm>
              <a:off x="1792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2" name="Line 105"/>
            <p:cNvSpPr>
              <a:spLocks noChangeShapeType="1"/>
            </p:cNvSpPr>
            <p:nvPr/>
          </p:nvSpPr>
          <p:spPr bwMode="auto">
            <a:xfrm>
              <a:off x="1960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3" name="Line 106"/>
            <p:cNvSpPr>
              <a:spLocks noChangeShapeType="1"/>
            </p:cNvSpPr>
            <p:nvPr/>
          </p:nvSpPr>
          <p:spPr bwMode="auto">
            <a:xfrm>
              <a:off x="2144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4" name="Line 107"/>
            <p:cNvSpPr>
              <a:spLocks noChangeShapeType="1"/>
            </p:cNvSpPr>
            <p:nvPr/>
          </p:nvSpPr>
          <p:spPr bwMode="auto">
            <a:xfrm>
              <a:off x="2312" y="284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5" name="Line 108"/>
            <p:cNvSpPr>
              <a:spLocks noChangeShapeType="1"/>
            </p:cNvSpPr>
            <p:nvPr/>
          </p:nvSpPr>
          <p:spPr bwMode="auto">
            <a:xfrm>
              <a:off x="2488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6" name="Line 109"/>
            <p:cNvSpPr>
              <a:spLocks noChangeShapeType="1"/>
            </p:cNvSpPr>
            <p:nvPr/>
          </p:nvSpPr>
          <p:spPr bwMode="auto">
            <a:xfrm>
              <a:off x="2664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7" name="Line 110"/>
            <p:cNvSpPr>
              <a:spLocks noChangeShapeType="1"/>
            </p:cNvSpPr>
            <p:nvPr/>
          </p:nvSpPr>
          <p:spPr bwMode="auto">
            <a:xfrm>
              <a:off x="2840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8" name="Line 111"/>
            <p:cNvSpPr>
              <a:spLocks noChangeShapeType="1"/>
            </p:cNvSpPr>
            <p:nvPr/>
          </p:nvSpPr>
          <p:spPr bwMode="auto">
            <a:xfrm>
              <a:off x="3016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09" name="Line 112"/>
            <p:cNvSpPr>
              <a:spLocks noChangeShapeType="1"/>
            </p:cNvSpPr>
            <p:nvPr/>
          </p:nvSpPr>
          <p:spPr bwMode="auto">
            <a:xfrm>
              <a:off x="3192" y="2849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0" name="Line 113"/>
            <p:cNvSpPr>
              <a:spLocks noChangeShapeType="1"/>
            </p:cNvSpPr>
            <p:nvPr/>
          </p:nvSpPr>
          <p:spPr bwMode="auto">
            <a:xfrm>
              <a:off x="3368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1" name="Line 114"/>
            <p:cNvSpPr>
              <a:spLocks noChangeShapeType="1"/>
            </p:cNvSpPr>
            <p:nvPr/>
          </p:nvSpPr>
          <p:spPr bwMode="auto">
            <a:xfrm>
              <a:off x="3536" y="284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2" name="Line 115"/>
            <p:cNvSpPr>
              <a:spLocks noChangeShapeType="1"/>
            </p:cNvSpPr>
            <p:nvPr/>
          </p:nvSpPr>
          <p:spPr bwMode="auto">
            <a:xfrm>
              <a:off x="3704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3" name="Line 116"/>
            <p:cNvSpPr>
              <a:spLocks noChangeShapeType="1"/>
            </p:cNvSpPr>
            <p:nvPr/>
          </p:nvSpPr>
          <p:spPr bwMode="auto">
            <a:xfrm>
              <a:off x="3872" y="2873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4" name="Line 117"/>
            <p:cNvSpPr>
              <a:spLocks noChangeShapeType="1"/>
            </p:cNvSpPr>
            <p:nvPr/>
          </p:nvSpPr>
          <p:spPr bwMode="auto">
            <a:xfrm>
              <a:off x="4048" y="2881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5" name="Line 118"/>
            <p:cNvSpPr>
              <a:spLocks noChangeShapeType="1"/>
            </p:cNvSpPr>
            <p:nvPr/>
          </p:nvSpPr>
          <p:spPr bwMode="auto">
            <a:xfrm>
              <a:off x="4224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6" name="Line 119"/>
            <p:cNvSpPr>
              <a:spLocks noChangeShapeType="1"/>
            </p:cNvSpPr>
            <p:nvPr/>
          </p:nvSpPr>
          <p:spPr bwMode="auto">
            <a:xfrm>
              <a:off x="4400" y="2865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7" name="Line 120"/>
            <p:cNvSpPr>
              <a:spLocks noChangeShapeType="1"/>
            </p:cNvSpPr>
            <p:nvPr/>
          </p:nvSpPr>
          <p:spPr bwMode="auto">
            <a:xfrm>
              <a:off x="4576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18" name="Line 121"/>
            <p:cNvSpPr>
              <a:spLocks noChangeShapeType="1"/>
            </p:cNvSpPr>
            <p:nvPr/>
          </p:nvSpPr>
          <p:spPr bwMode="auto">
            <a:xfrm>
              <a:off x="4752" y="2857"/>
              <a:ext cx="0" cy="1207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7719" name="Group 122"/>
            <p:cNvGrpSpPr>
              <a:grpSpLocks/>
            </p:cNvGrpSpPr>
            <p:nvPr/>
          </p:nvGrpSpPr>
          <p:grpSpPr bwMode="auto">
            <a:xfrm>
              <a:off x="454" y="2887"/>
              <a:ext cx="4964" cy="368"/>
              <a:chOff x="454" y="2887"/>
              <a:chExt cx="4964" cy="368"/>
            </a:xfrm>
          </p:grpSpPr>
          <p:grpSp>
            <p:nvGrpSpPr>
              <p:cNvPr id="27755" name="Group 123"/>
              <p:cNvGrpSpPr>
                <a:grpSpLocks/>
              </p:cNvGrpSpPr>
              <p:nvPr/>
            </p:nvGrpSpPr>
            <p:grpSpPr bwMode="auto">
              <a:xfrm>
                <a:off x="785" y="2887"/>
                <a:ext cx="4633" cy="368"/>
                <a:chOff x="785" y="2887"/>
                <a:chExt cx="4633" cy="368"/>
              </a:xfrm>
            </p:grpSpPr>
            <p:sp>
              <p:nvSpPr>
                <p:cNvPr id="27783" name="Line 124"/>
                <p:cNvSpPr>
                  <a:spLocks noChangeShapeType="1"/>
                </p:cNvSpPr>
                <p:nvPr/>
              </p:nvSpPr>
              <p:spPr bwMode="auto">
                <a:xfrm>
                  <a:off x="785" y="2984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84" name="Line 125"/>
                <p:cNvSpPr>
                  <a:spLocks noChangeShapeType="1"/>
                </p:cNvSpPr>
                <p:nvPr/>
              </p:nvSpPr>
              <p:spPr bwMode="auto">
                <a:xfrm>
                  <a:off x="801" y="3192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85" name="Rectangle 126"/>
                <p:cNvSpPr>
                  <a:spLocks noChangeArrowheads="1"/>
                </p:cNvSpPr>
                <p:nvPr/>
              </p:nvSpPr>
              <p:spPr bwMode="auto">
                <a:xfrm>
                  <a:off x="5230" y="2887"/>
                  <a:ext cx="172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>
                      <a:latin typeface="Times New Roman" pitchFamily="18" charset="0"/>
                    </a:rPr>
                    <a:t>1</a:t>
                  </a:r>
                </a:p>
              </p:txBody>
            </p:sp>
            <p:sp>
              <p:nvSpPr>
                <p:cNvPr id="27786" name="Rectangle 127"/>
                <p:cNvSpPr>
                  <a:spLocks noChangeArrowheads="1"/>
                </p:cNvSpPr>
                <p:nvPr/>
              </p:nvSpPr>
              <p:spPr bwMode="auto">
                <a:xfrm>
                  <a:off x="5246" y="3063"/>
                  <a:ext cx="172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400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27756" name="Rectangle 128"/>
              <p:cNvSpPr>
                <a:spLocks noChangeArrowheads="1"/>
              </p:cNvSpPr>
              <p:nvPr/>
            </p:nvSpPr>
            <p:spPr bwMode="auto">
              <a:xfrm>
                <a:off x="454" y="2983"/>
                <a:ext cx="308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CK</a:t>
                </a:r>
              </a:p>
            </p:txBody>
          </p:sp>
          <p:grpSp>
            <p:nvGrpSpPr>
              <p:cNvPr id="27757" name="Group 129"/>
              <p:cNvGrpSpPr>
                <a:grpSpLocks/>
              </p:cNvGrpSpPr>
              <p:nvPr/>
            </p:nvGrpSpPr>
            <p:grpSpPr bwMode="auto">
              <a:xfrm>
                <a:off x="857" y="2976"/>
                <a:ext cx="4064" cy="217"/>
                <a:chOff x="857" y="2976"/>
                <a:chExt cx="4064" cy="217"/>
              </a:xfrm>
            </p:grpSpPr>
            <p:sp>
              <p:nvSpPr>
                <p:cNvPr id="27758" name="Freeform 130"/>
                <p:cNvSpPr>
                  <a:spLocks/>
                </p:cNvSpPr>
                <p:nvPr/>
              </p:nvSpPr>
              <p:spPr bwMode="auto">
                <a:xfrm>
                  <a:off x="95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59" name="Freeform 131"/>
                <p:cNvSpPr>
                  <a:spLocks/>
                </p:cNvSpPr>
                <p:nvPr/>
              </p:nvSpPr>
              <p:spPr bwMode="auto">
                <a:xfrm>
                  <a:off x="112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0" name="Freeform 132"/>
                <p:cNvSpPr>
                  <a:spLocks/>
                </p:cNvSpPr>
                <p:nvPr/>
              </p:nvSpPr>
              <p:spPr bwMode="auto">
                <a:xfrm>
                  <a:off x="128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1" name="Freeform 133"/>
                <p:cNvSpPr>
                  <a:spLocks/>
                </p:cNvSpPr>
                <p:nvPr/>
              </p:nvSpPr>
              <p:spPr bwMode="auto">
                <a:xfrm>
                  <a:off x="145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2" name="Freeform 134"/>
                <p:cNvSpPr>
                  <a:spLocks/>
                </p:cNvSpPr>
                <p:nvPr/>
              </p:nvSpPr>
              <p:spPr bwMode="auto">
                <a:xfrm>
                  <a:off x="162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3" name="Freeform 135"/>
                <p:cNvSpPr>
                  <a:spLocks/>
                </p:cNvSpPr>
                <p:nvPr/>
              </p:nvSpPr>
              <p:spPr bwMode="auto">
                <a:xfrm>
                  <a:off x="179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4" name="Freeform 136"/>
                <p:cNvSpPr>
                  <a:spLocks/>
                </p:cNvSpPr>
                <p:nvPr/>
              </p:nvSpPr>
              <p:spPr bwMode="auto">
                <a:xfrm>
                  <a:off x="196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5" name="Freeform 137"/>
                <p:cNvSpPr>
                  <a:spLocks/>
                </p:cNvSpPr>
                <p:nvPr/>
              </p:nvSpPr>
              <p:spPr bwMode="auto">
                <a:xfrm>
                  <a:off x="213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6" name="Freeform 138"/>
                <p:cNvSpPr>
                  <a:spLocks/>
                </p:cNvSpPr>
                <p:nvPr/>
              </p:nvSpPr>
              <p:spPr bwMode="auto">
                <a:xfrm>
                  <a:off x="231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7" name="Freeform 139"/>
                <p:cNvSpPr>
                  <a:spLocks/>
                </p:cNvSpPr>
                <p:nvPr/>
              </p:nvSpPr>
              <p:spPr bwMode="auto">
                <a:xfrm>
                  <a:off x="248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8" name="Freeform 140"/>
                <p:cNvSpPr>
                  <a:spLocks/>
                </p:cNvSpPr>
                <p:nvPr/>
              </p:nvSpPr>
              <p:spPr bwMode="auto">
                <a:xfrm>
                  <a:off x="266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69" name="Freeform 141"/>
                <p:cNvSpPr>
                  <a:spLocks/>
                </p:cNvSpPr>
                <p:nvPr/>
              </p:nvSpPr>
              <p:spPr bwMode="auto">
                <a:xfrm>
                  <a:off x="284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0" name="Freeform 142"/>
                <p:cNvSpPr>
                  <a:spLocks/>
                </p:cNvSpPr>
                <p:nvPr/>
              </p:nvSpPr>
              <p:spPr bwMode="auto">
                <a:xfrm>
                  <a:off x="301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1" name="Freeform 143"/>
                <p:cNvSpPr>
                  <a:spLocks/>
                </p:cNvSpPr>
                <p:nvPr/>
              </p:nvSpPr>
              <p:spPr bwMode="auto">
                <a:xfrm>
                  <a:off x="319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2" name="Freeform 144"/>
                <p:cNvSpPr>
                  <a:spLocks/>
                </p:cNvSpPr>
                <p:nvPr/>
              </p:nvSpPr>
              <p:spPr bwMode="auto">
                <a:xfrm>
                  <a:off x="336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3" name="Freeform 145"/>
                <p:cNvSpPr>
                  <a:spLocks/>
                </p:cNvSpPr>
                <p:nvPr/>
              </p:nvSpPr>
              <p:spPr bwMode="auto">
                <a:xfrm>
                  <a:off x="353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4" name="Freeform 146"/>
                <p:cNvSpPr>
                  <a:spLocks/>
                </p:cNvSpPr>
                <p:nvPr/>
              </p:nvSpPr>
              <p:spPr bwMode="auto">
                <a:xfrm>
                  <a:off x="370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5" name="Freeform 147"/>
                <p:cNvSpPr>
                  <a:spLocks/>
                </p:cNvSpPr>
                <p:nvPr/>
              </p:nvSpPr>
              <p:spPr bwMode="auto">
                <a:xfrm>
                  <a:off x="3872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6" name="Freeform 148"/>
                <p:cNvSpPr>
                  <a:spLocks/>
                </p:cNvSpPr>
                <p:nvPr/>
              </p:nvSpPr>
              <p:spPr bwMode="auto">
                <a:xfrm>
                  <a:off x="4048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7" name="Freeform 149"/>
                <p:cNvSpPr>
                  <a:spLocks/>
                </p:cNvSpPr>
                <p:nvPr/>
              </p:nvSpPr>
              <p:spPr bwMode="auto">
                <a:xfrm>
                  <a:off x="4224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8" name="Freeform 150"/>
                <p:cNvSpPr>
                  <a:spLocks/>
                </p:cNvSpPr>
                <p:nvPr/>
              </p:nvSpPr>
              <p:spPr bwMode="auto">
                <a:xfrm>
                  <a:off x="4400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79" name="Freeform 151"/>
                <p:cNvSpPr>
                  <a:spLocks/>
                </p:cNvSpPr>
                <p:nvPr/>
              </p:nvSpPr>
              <p:spPr bwMode="auto">
                <a:xfrm>
                  <a:off x="4576" y="2984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80" name="Freeform 152"/>
                <p:cNvSpPr>
                  <a:spLocks/>
                </p:cNvSpPr>
                <p:nvPr/>
              </p:nvSpPr>
              <p:spPr bwMode="auto">
                <a:xfrm>
                  <a:off x="4576" y="2976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81" name="Freeform 153"/>
                <p:cNvSpPr>
                  <a:spLocks/>
                </p:cNvSpPr>
                <p:nvPr/>
              </p:nvSpPr>
              <p:spPr bwMode="auto">
                <a:xfrm>
                  <a:off x="4752" y="2976"/>
                  <a:ext cx="169" cy="209"/>
                </a:xfrm>
                <a:custGeom>
                  <a:avLst/>
                  <a:gdLst>
                    <a:gd name="T0" fmla="*/ 0 w 169"/>
                    <a:gd name="T1" fmla="*/ 208 h 209"/>
                    <a:gd name="T2" fmla="*/ 0 w 169"/>
                    <a:gd name="T3" fmla="*/ 0 h 209"/>
                    <a:gd name="T4" fmla="*/ 64 w 169"/>
                    <a:gd name="T5" fmla="*/ 0 h 209"/>
                    <a:gd name="T6" fmla="*/ 64 w 169"/>
                    <a:gd name="T7" fmla="*/ 208 h 209"/>
                    <a:gd name="T8" fmla="*/ 168 w 169"/>
                    <a:gd name="T9" fmla="*/ 208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9"/>
                    <a:gd name="T16" fmla="*/ 0 h 209"/>
                    <a:gd name="T17" fmla="*/ 169 w 169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9" h="209">
                      <a:moveTo>
                        <a:pt x="0" y="208"/>
                      </a:moveTo>
                      <a:lnTo>
                        <a:pt x="0" y="0"/>
                      </a:lnTo>
                      <a:lnTo>
                        <a:pt x="64" y="0"/>
                      </a:lnTo>
                      <a:lnTo>
                        <a:pt x="64" y="208"/>
                      </a:lnTo>
                      <a:lnTo>
                        <a:pt x="168" y="208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782" name="Line 154"/>
                <p:cNvSpPr>
                  <a:spLocks noChangeShapeType="1"/>
                </p:cNvSpPr>
                <p:nvPr/>
              </p:nvSpPr>
              <p:spPr bwMode="auto">
                <a:xfrm>
                  <a:off x="857" y="3192"/>
                  <a:ext cx="9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</p:grpSp>
        <p:grpSp>
          <p:nvGrpSpPr>
            <p:cNvPr id="27720" name="Group 155"/>
            <p:cNvGrpSpPr>
              <a:grpSpLocks/>
            </p:cNvGrpSpPr>
            <p:nvPr/>
          </p:nvGrpSpPr>
          <p:grpSpPr bwMode="auto">
            <a:xfrm>
              <a:off x="494" y="3673"/>
              <a:ext cx="4794" cy="246"/>
              <a:chOff x="494" y="3673"/>
              <a:chExt cx="4794" cy="246"/>
            </a:xfrm>
          </p:grpSpPr>
          <p:grpSp>
            <p:nvGrpSpPr>
              <p:cNvPr id="27721" name="Group 156"/>
              <p:cNvGrpSpPr>
                <a:grpSpLocks/>
              </p:cNvGrpSpPr>
              <p:nvPr/>
            </p:nvGrpSpPr>
            <p:grpSpPr bwMode="auto">
              <a:xfrm>
                <a:off x="801" y="3673"/>
                <a:ext cx="4487" cy="215"/>
                <a:chOff x="801" y="3673"/>
                <a:chExt cx="4487" cy="215"/>
              </a:xfrm>
            </p:grpSpPr>
            <p:sp>
              <p:nvSpPr>
                <p:cNvPr id="27728" name="Line 157"/>
                <p:cNvSpPr>
                  <a:spLocks noChangeShapeType="1"/>
                </p:cNvSpPr>
                <p:nvPr/>
              </p:nvSpPr>
              <p:spPr bwMode="auto">
                <a:xfrm>
                  <a:off x="801" y="3680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29" name="Line 158"/>
                <p:cNvSpPr>
                  <a:spLocks noChangeShapeType="1"/>
                </p:cNvSpPr>
                <p:nvPr/>
              </p:nvSpPr>
              <p:spPr bwMode="auto">
                <a:xfrm>
                  <a:off x="817" y="3888"/>
                  <a:ext cx="4471" cy="0"/>
                </a:xfrm>
                <a:prstGeom prst="line">
                  <a:avLst/>
                </a:prstGeom>
                <a:noFill/>
                <a:ln w="12700">
                  <a:solidFill>
                    <a:srgbClr val="00FF99"/>
                  </a:solidFill>
                  <a:prstDash val="dash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0" name="Rectangle 159" descr="Light upward diagonal"/>
                <p:cNvSpPr>
                  <a:spLocks noChangeArrowheads="1"/>
                </p:cNvSpPr>
                <p:nvPr/>
              </p:nvSpPr>
              <p:spPr bwMode="auto">
                <a:xfrm>
                  <a:off x="801" y="3681"/>
                  <a:ext cx="78" cy="198"/>
                </a:xfrm>
                <a:prstGeom prst="rect">
                  <a:avLst/>
                </a:prstGeom>
                <a:pattFill prst="ltUpDiag">
                  <a:fgClr>
                    <a:schemeClr val="tx2"/>
                  </a:fgClr>
                  <a:bgClr>
                    <a:schemeClr val="bg1"/>
                  </a:bgClr>
                </a:patt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endParaRPr lang="en-CA" altLang="en-US"/>
                </a:p>
              </p:txBody>
            </p:sp>
            <p:sp>
              <p:nvSpPr>
                <p:cNvPr id="27731" name="Line 160"/>
                <p:cNvSpPr>
                  <a:spLocks noChangeShapeType="1"/>
                </p:cNvSpPr>
                <p:nvPr/>
              </p:nvSpPr>
              <p:spPr bwMode="auto">
                <a:xfrm>
                  <a:off x="873" y="3680"/>
                  <a:ext cx="403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2" name="Line 161"/>
                <p:cNvSpPr>
                  <a:spLocks noChangeShapeType="1"/>
                </p:cNvSpPr>
                <p:nvPr/>
              </p:nvSpPr>
              <p:spPr bwMode="auto">
                <a:xfrm>
                  <a:off x="881" y="3880"/>
                  <a:ext cx="4031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3" name="Line 162"/>
                <p:cNvSpPr>
                  <a:spLocks noChangeShapeType="1"/>
                </p:cNvSpPr>
                <p:nvPr/>
              </p:nvSpPr>
              <p:spPr bwMode="auto">
                <a:xfrm>
                  <a:off x="1120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4" name="Line 163"/>
                <p:cNvSpPr>
                  <a:spLocks noChangeShapeType="1"/>
                </p:cNvSpPr>
                <p:nvPr/>
              </p:nvSpPr>
              <p:spPr bwMode="auto">
                <a:xfrm>
                  <a:off x="1288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5" name="Line 164"/>
                <p:cNvSpPr>
                  <a:spLocks noChangeShapeType="1"/>
                </p:cNvSpPr>
                <p:nvPr/>
              </p:nvSpPr>
              <p:spPr bwMode="auto">
                <a:xfrm>
                  <a:off x="1456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6" name="Line 165"/>
                <p:cNvSpPr>
                  <a:spLocks noChangeShapeType="1"/>
                </p:cNvSpPr>
                <p:nvPr/>
              </p:nvSpPr>
              <p:spPr bwMode="auto">
                <a:xfrm>
                  <a:off x="1624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7" name="Line 166"/>
                <p:cNvSpPr>
                  <a:spLocks noChangeShapeType="1"/>
                </p:cNvSpPr>
                <p:nvPr/>
              </p:nvSpPr>
              <p:spPr bwMode="auto">
                <a:xfrm>
                  <a:off x="1792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8" name="Line 167"/>
                <p:cNvSpPr>
                  <a:spLocks noChangeShapeType="1"/>
                </p:cNvSpPr>
                <p:nvPr/>
              </p:nvSpPr>
              <p:spPr bwMode="auto">
                <a:xfrm>
                  <a:off x="196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39" name="Line 168"/>
                <p:cNvSpPr>
                  <a:spLocks noChangeShapeType="1"/>
                </p:cNvSpPr>
                <p:nvPr/>
              </p:nvSpPr>
              <p:spPr bwMode="auto">
                <a:xfrm>
                  <a:off x="213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0" name="Line 169"/>
                <p:cNvSpPr>
                  <a:spLocks noChangeShapeType="1"/>
                </p:cNvSpPr>
                <p:nvPr/>
              </p:nvSpPr>
              <p:spPr bwMode="auto">
                <a:xfrm>
                  <a:off x="2312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1" name="Line 170"/>
                <p:cNvSpPr>
                  <a:spLocks noChangeShapeType="1"/>
                </p:cNvSpPr>
                <p:nvPr/>
              </p:nvSpPr>
              <p:spPr bwMode="auto">
                <a:xfrm>
                  <a:off x="2488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2" name="Line 171"/>
                <p:cNvSpPr>
                  <a:spLocks noChangeShapeType="1"/>
                </p:cNvSpPr>
                <p:nvPr/>
              </p:nvSpPr>
              <p:spPr bwMode="auto">
                <a:xfrm>
                  <a:off x="266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3" name="Line 172"/>
                <p:cNvSpPr>
                  <a:spLocks noChangeShapeType="1"/>
                </p:cNvSpPr>
                <p:nvPr/>
              </p:nvSpPr>
              <p:spPr bwMode="auto">
                <a:xfrm>
                  <a:off x="284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4" name="Line 173"/>
                <p:cNvSpPr>
                  <a:spLocks noChangeShapeType="1"/>
                </p:cNvSpPr>
                <p:nvPr/>
              </p:nvSpPr>
              <p:spPr bwMode="auto">
                <a:xfrm>
                  <a:off x="301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5" name="Line 174"/>
                <p:cNvSpPr>
                  <a:spLocks noChangeShapeType="1"/>
                </p:cNvSpPr>
                <p:nvPr/>
              </p:nvSpPr>
              <p:spPr bwMode="auto">
                <a:xfrm>
                  <a:off x="3192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6" name="Line 175"/>
                <p:cNvSpPr>
                  <a:spLocks noChangeShapeType="1"/>
                </p:cNvSpPr>
                <p:nvPr/>
              </p:nvSpPr>
              <p:spPr bwMode="auto">
                <a:xfrm>
                  <a:off x="3368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7" name="Line 176"/>
                <p:cNvSpPr>
                  <a:spLocks noChangeShapeType="1"/>
                </p:cNvSpPr>
                <p:nvPr/>
              </p:nvSpPr>
              <p:spPr bwMode="auto">
                <a:xfrm>
                  <a:off x="3536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8" name="Line 177"/>
                <p:cNvSpPr>
                  <a:spLocks noChangeShapeType="1"/>
                </p:cNvSpPr>
                <p:nvPr/>
              </p:nvSpPr>
              <p:spPr bwMode="auto">
                <a:xfrm>
                  <a:off x="370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49" name="Line 178"/>
                <p:cNvSpPr>
                  <a:spLocks noChangeShapeType="1"/>
                </p:cNvSpPr>
                <p:nvPr/>
              </p:nvSpPr>
              <p:spPr bwMode="auto">
                <a:xfrm>
                  <a:off x="3872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50" name="Line 179"/>
                <p:cNvSpPr>
                  <a:spLocks noChangeShapeType="1"/>
                </p:cNvSpPr>
                <p:nvPr/>
              </p:nvSpPr>
              <p:spPr bwMode="auto">
                <a:xfrm>
                  <a:off x="4048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51" name="Line 180"/>
                <p:cNvSpPr>
                  <a:spLocks noChangeShapeType="1"/>
                </p:cNvSpPr>
                <p:nvPr/>
              </p:nvSpPr>
              <p:spPr bwMode="auto">
                <a:xfrm>
                  <a:off x="4224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52" name="Line 181"/>
                <p:cNvSpPr>
                  <a:spLocks noChangeShapeType="1"/>
                </p:cNvSpPr>
                <p:nvPr/>
              </p:nvSpPr>
              <p:spPr bwMode="auto">
                <a:xfrm>
                  <a:off x="4400" y="3689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53" name="Line 182"/>
                <p:cNvSpPr>
                  <a:spLocks noChangeShapeType="1"/>
                </p:cNvSpPr>
                <p:nvPr/>
              </p:nvSpPr>
              <p:spPr bwMode="auto">
                <a:xfrm>
                  <a:off x="4576" y="3673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  <p:sp>
              <p:nvSpPr>
                <p:cNvPr id="27754" name="Line 183"/>
                <p:cNvSpPr>
                  <a:spLocks noChangeShapeType="1"/>
                </p:cNvSpPr>
                <p:nvPr/>
              </p:nvSpPr>
              <p:spPr bwMode="auto">
                <a:xfrm>
                  <a:off x="4752" y="3681"/>
                  <a:ext cx="0" cy="19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grpSp>
            <p:nvGrpSpPr>
              <p:cNvPr id="27722" name="Group 184"/>
              <p:cNvGrpSpPr>
                <a:grpSpLocks/>
              </p:cNvGrpSpPr>
              <p:nvPr/>
            </p:nvGrpSpPr>
            <p:grpSpPr bwMode="auto">
              <a:xfrm>
                <a:off x="494" y="3679"/>
                <a:ext cx="4460" cy="240"/>
                <a:chOff x="494" y="3679"/>
                <a:chExt cx="4460" cy="240"/>
              </a:xfrm>
            </p:grpSpPr>
            <p:sp>
              <p:nvSpPr>
                <p:cNvPr id="27723" name="Rectangle 185"/>
                <p:cNvSpPr>
                  <a:spLocks noChangeArrowheads="1"/>
                </p:cNvSpPr>
                <p:nvPr/>
              </p:nvSpPr>
              <p:spPr bwMode="auto">
                <a:xfrm>
                  <a:off x="494" y="3688"/>
                  <a:ext cx="212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800" b="1" i="1">
                      <a:latin typeface="Times New Roman" pitchFamily="18" charset="0"/>
                    </a:rPr>
                    <a:t>A</a:t>
                  </a:r>
                </a:p>
              </p:txBody>
            </p:sp>
            <p:sp>
              <p:nvSpPr>
                <p:cNvPr id="27724" name="Rectangle 186"/>
                <p:cNvSpPr>
                  <a:spLocks noChangeArrowheads="1"/>
                </p:cNvSpPr>
                <p:nvPr/>
              </p:nvSpPr>
              <p:spPr bwMode="auto">
                <a:xfrm>
                  <a:off x="902" y="3687"/>
                  <a:ext cx="212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 0</a:t>
                  </a:r>
                </a:p>
              </p:txBody>
            </p:sp>
            <p:sp>
              <p:nvSpPr>
                <p:cNvPr id="27725" name="Rectangle 187"/>
                <p:cNvSpPr>
                  <a:spLocks noChangeArrowheads="1"/>
                </p:cNvSpPr>
                <p:nvPr/>
              </p:nvSpPr>
              <p:spPr bwMode="auto">
                <a:xfrm>
                  <a:off x="1110" y="3679"/>
                  <a:ext cx="1364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1    2   3   4   5   6    7   8</a:t>
                  </a:r>
                </a:p>
              </p:txBody>
            </p:sp>
            <p:sp>
              <p:nvSpPr>
                <p:cNvPr id="27726" name="Rectangle 188"/>
                <p:cNvSpPr>
                  <a:spLocks noChangeArrowheads="1"/>
                </p:cNvSpPr>
                <p:nvPr/>
              </p:nvSpPr>
              <p:spPr bwMode="auto">
                <a:xfrm>
                  <a:off x="2510" y="3679"/>
                  <a:ext cx="1364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9  10  11 12 13 14  15  0</a:t>
                  </a:r>
                </a:p>
              </p:txBody>
            </p:sp>
            <p:sp>
              <p:nvSpPr>
                <p:cNvPr id="27727" name="Rectangle 189"/>
                <p:cNvSpPr>
                  <a:spLocks noChangeArrowheads="1"/>
                </p:cNvSpPr>
                <p:nvPr/>
              </p:nvSpPr>
              <p:spPr bwMode="auto">
                <a:xfrm>
                  <a:off x="3878" y="3679"/>
                  <a:ext cx="1076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8" rIns="92075" bIns="46038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r>
                    <a:rPr lang="en-CA" altLang="en-US" sz="1600" i="1">
                      <a:latin typeface="Times New Roman" pitchFamily="18" charset="0"/>
                    </a:rPr>
                    <a:t>1    2   3   4   5    6 </a:t>
                  </a:r>
                </a:p>
              </p:txBody>
            </p:sp>
          </p:grpSp>
        </p:grpSp>
      </p:grpSp>
      <p:grpSp>
        <p:nvGrpSpPr>
          <p:cNvPr id="28" name="Group 190"/>
          <p:cNvGrpSpPr>
            <a:grpSpLocks/>
          </p:cNvGrpSpPr>
          <p:nvPr/>
        </p:nvGrpSpPr>
        <p:grpSpPr bwMode="auto">
          <a:xfrm>
            <a:off x="4213225" y="2300288"/>
            <a:ext cx="3498850" cy="1674812"/>
            <a:chOff x="2654" y="1217"/>
            <a:chExt cx="2204" cy="1055"/>
          </a:xfrm>
        </p:grpSpPr>
        <p:grpSp>
          <p:nvGrpSpPr>
            <p:cNvPr id="27676" name="Group 191"/>
            <p:cNvGrpSpPr>
              <a:grpSpLocks/>
            </p:cNvGrpSpPr>
            <p:nvPr/>
          </p:nvGrpSpPr>
          <p:grpSpPr bwMode="auto">
            <a:xfrm>
              <a:off x="2654" y="1217"/>
              <a:ext cx="2204" cy="1055"/>
              <a:chOff x="2654" y="1217"/>
              <a:chExt cx="2204" cy="1055"/>
            </a:xfrm>
          </p:grpSpPr>
          <p:sp>
            <p:nvSpPr>
              <p:cNvPr id="27681" name="Line 192"/>
              <p:cNvSpPr>
                <a:spLocks noChangeShapeType="1"/>
              </p:cNvSpPr>
              <p:nvPr/>
            </p:nvSpPr>
            <p:spPr bwMode="auto">
              <a:xfrm flipH="1" flipV="1">
                <a:off x="2689" y="1249"/>
                <a:ext cx="2127" cy="102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Dot"/>
                <a:round/>
                <a:headEnd type="none" w="sm" len="sm"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82" name="Freeform 193"/>
              <p:cNvSpPr>
                <a:spLocks/>
              </p:cNvSpPr>
              <p:nvPr/>
            </p:nvSpPr>
            <p:spPr bwMode="auto">
              <a:xfrm>
                <a:off x="4300" y="2033"/>
                <a:ext cx="150" cy="201"/>
              </a:xfrm>
              <a:custGeom>
                <a:avLst/>
                <a:gdLst>
                  <a:gd name="T0" fmla="*/ 149 w 150"/>
                  <a:gd name="T1" fmla="*/ 200 h 201"/>
                  <a:gd name="T2" fmla="*/ 142 w 150"/>
                  <a:gd name="T3" fmla="*/ 161 h 201"/>
                  <a:gd name="T4" fmla="*/ 135 w 150"/>
                  <a:gd name="T5" fmla="*/ 125 h 201"/>
                  <a:gd name="T6" fmla="*/ 121 w 150"/>
                  <a:gd name="T7" fmla="*/ 96 h 201"/>
                  <a:gd name="T8" fmla="*/ 92 w 150"/>
                  <a:gd name="T9" fmla="*/ 71 h 201"/>
                  <a:gd name="T10" fmla="*/ 85 w 150"/>
                  <a:gd name="T11" fmla="*/ 61 h 201"/>
                  <a:gd name="T12" fmla="*/ 78 w 150"/>
                  <a:gd name="T13" fmla="*/ 54 h 201"/>
                  <a:gd name="T14" fmla="*/ 78 w 150"/>
                  <a:gd name="T15" fmla="*/ 46 h 201"/>
                  <a:gd name="T16" fmla="*/ 71 w 150"/>
                  <a:gd name="T17" fmla="*/ 43 h 201"/>
                  <a:gd name="T18" fmla="*/ 56 w 150"/>
                  <a:gd name="T19" fmla="*/ 39 h 201"/>
                  <a:gd name="T20" fmla="*/ 42 w 150"/>
                  <a:gd name="T21" fmla="*/ 32 h 201"/>
                  <a:gd name="T22" fmla="*/ 28 w 150"/>
                  <a:gd name="T23" fmla="*/ 21 h 201"/>
                  <a:gd name="T24" fmla="*/ 14 w 150"/>
                  <a:gd name="T25" fmla="*/ 11 h 201"/>
                  <a:gd name="T26" fmla="*/ 7 w 150"/>
                  <a:gd name="T27" fmla="*/ 3 h 201"/>
                  <a:gd name="T28" fmla="*/ 0 w 150"/>
                  <a:gd name="T29" fmla="*/ 0 h 20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50"/>
                  <a:gd name="T46" fmla="*/ 0 h 201"/>
                  <a:gd name="T47" fmla="*/ 150 w 150"/>
                  <a:gd name="T48" fmla="*/ 201 h 20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50" h="201">
                    <a:moveTo>
                      <a:pt x="149" y="200"/>
                    </a:moveTo>
                    <a:lnTo>
                      <a:pt x="142" y="161"/>
                    </a:lnTo>
                    <a:lnTo>
                      <a:pt x="135" y="125"/>
                    </a:lnTo>
                    <a:lnTo>
                      <a:pt x="121" y="96"/>
                    </a:lnTo>
                    <a:lnTo>
                      <a:pt x="92" y="71"/>
                    </a:lnTo>
                    <a:lnTo>
                      <a:pt x="85" y="61"/>
                    </a:lnTo>
                    <a:lnTo>
                      <a:pt x="78" y="54"/>
                    </a:lnTo>
                    <a:lnTo>
                      <a:pt x="78" y="46"/>
                    </a:lnTo>
                    <a:lnTo>
                      <a:pt x="71" y="43"/>
                    </a:lnTo>
                    <a:lnTo>
                      <a:pt x="56" y="39"/>
                    </a:lnTo>
                    <a:lnTo>
                      <a:pt x="42" y="32"/>
                    </a:lnTo>
                    <a:lnTo>
                      <a:pt x="28" y="21"/>
                    </a:lnTo>
                    <a:lnTo>
                      <a:pt x="14" y="11"/>
                    </a:lnTo>
                    <a:lnTo>
                      <a:pt x="7" y="3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3" name="Freeform 194"/>
              <p:cNvSpPr>
                <a:spLocks/>
              </p:cNvSpPr>
              <p:nvPr/>
            </p:nvSpPr>
            <p:spPr bwMode="auto">
              <a:xfrm>
                <a:off x="3714" y="1745"/>
                <a:ext cx="278" cy="505"/>
              </a:xfrm>
              <a:custGeom>
                <a:avLst/>
                <a:gdLst>
                  <a:gd name="T0" fmla="*/ 270 w 278"/>
                  <a:gd name="T1" fmla="*/ 504 h 505"/>
                  <a:gd name="T2" fmla="*/ 277 w 278"/>
                  <a:gd name="T3" fmla="*/ 461 h 505"/>
                  <a:gd name="T4" fmla="*/ 277 w 278"/>
                  <a:gd name="T5" fmla="*/ 421 h 505"/>
                  <a:gd name="T6" fmla="*/ 270 w 278"/>
                  <a:gd name="T7" fmla="*/ 385 h 505"/>
                  <a:gd name="T8" fmla="*/ 258 w 278"/>
                  <a:gd name="T9" fmla="*/ 349 h 505"/>
                  <a:gd name="T10" fmla="*/ 219 w 278"/>
                  <a:gd name="T11" fmla="*/ 277 h 505"/>
                  <a:gd name="T12" fmla="*/ 180 w 278"/>
                  <a:gd name="T13" fmla="*/ 205 h 505"/>
                  <a:gd name="T14" fmla="*/ 167 w 278"/>
                  <a:gd name="T15" fmla="*/ 177 h 505"/>
                  <a:gd name="T16" fmla="*/ 161 w 278"/>
                  <a:gd name="T17" fmla="*/ 159 h 505"/>
                  <a:gd name="T18" fmla="*/ 148 w 278"/>
                  <a:gd name="T19" fmla="*/ 137 h 505"/>
                  <a:gd name="T20" fmla="*/ 129 w 278"/>
                  <a:gd name="T21" fmla="*/ 119 h 505"/>
                  <a:gd name="T22" fmla="*/ 116 w 278"/>
                  <a:gd name="T23" fmla="*/ 101 h 505"/>
                  <a:gd name="T24" fmla="*/ 97 w 278"/>
                  <a:gd name="T25" fmla="*/ 90 h 505"/>
                  <a:gd name="T26" fmla="*/ 84 w 278"/>
                  <a:gd name="T27" fmla="*/ 83 h 505"/>
                  <a:gd name="T28" fmla="*/ 64 w 278"/>
                  <a:gd name="T29" fmla="*/ 72 h 505"/>
                  <a:gd name="T30" fmla="*/ 52 w 278"/>
                  <a:gd name="T31" fmla="*/ 58 h 505"/>
                  <a:gd name="T32" fmla="*/ 45 w 278"/>
                  <a:gd name="T33" fmla="*/ 43 h 505"/>
                  <a:gd name="T34" fmla="*/ 32 w 278"/>
                  <a:gd name="T35" fmla="*/ 29 h 505"/>
                  <a:gd name="T36" fmla="*/ 19 w 278"/>
                  <a:gd name="T37" fmla="*/ 18 h 505"/>
                  <a:gd name="T38" fmla="*/ 13 w 278"/>
                  <a:gd name="T39" fmla="*/ 11 h 505"/>
                  <a:gd name="T40" fmla="*/ 0 w 278"/>
                  <a:gd name="T41" fmla="*/ 0 h 50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8"/>
                  <a:gd name="T64" fmla="*/ 0 h 505"/>
                  <a:gd name="T65" fmla="*/ 278 w 278"/>
                  <a:gd name="T66" fmla="*/ 505 h 50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8" h="505">
                    <a:moveTo>
                      <a:pt x="270" y="504"/>
                    </a:moveTo>
                    <a:lnTo>
                      <a:pt x="277" y="461"/>
                    </a:lnTo>
                    <a:lnTo>
                      <a:pt x="277" y="421"/>
                    </a:lnTo>
                    <a:lnTo>
                      <a:pt x="270" y="385"/>
                    </a:lnTo>
                    <a:lnTo>
                      <a:pt x="258" y="349"/>
                    </a:lnTo>
                    <a:lnTo>
                      <a:pt x="219" y="277"/>
                    </a:lnTo>
                    <a:lnTo>
                      <a:pt x="180" y="205"/>
                    </a:lnTo>
                    <a:lnTo>
                      <a:pt x="167" y="177"/>
                    </a:lnTo>
                    <a:lnTo>
                      <a:pt x="161" y="159"/>
                    </a:lnTo>
                    <a:lnTo>
                      <a:pt x="148" y="137"/>
                    </a:lnTo>
                    <a:lnTo>
                      <a:pt x="129" y="119"/>
                    </a:lnTo>
                    <a:lnTo>
                      <a:pt x="116" y="101"/>
                    </a:lnTo>
                    <a:lnTo>
                      <a:pt x="97" y="90"/>
                    </a:lnTo>
                    <a:lnTo>
                      <a:pt x="84" y="83"/>
                    </a:lnTo>
                    <a:lnTo>
                      <a:pt x="64" y="72"/>
                    </a:lnTo>
                    <a:lnTo>
                      <a:pt x="52" y="58"/>
                    </a:lnTo>
                    <a:lnTo>
                      <a:pt x="45" y="43"/>
                    </a:lnTo>
                    <a:lnTo>
                      <a:pt x="32" y="29"/>
                    </a:lnTo>
                    <a:lnTo>
                      <a:pt x="19" y="18"/>
                    </a:lnTo>
                    <a:lnTo>
                      <a:pt x="13" y="1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4" name="Freeform 195"/>
              <p:cNvSpPr>
                <a:spLocks/>
              </p:cNvSpPr>
              <p:nvPr/>
            </p:nvSpPr>
            <p:spPr bwMode="auto">
              <a:xfrm>
                <a:off x="3270" y="1544"/>
                <a:ext cx="276" cy="706"/>
              </a:xfrm>
              <a:custGeom>
                <a:avLst/>
                <a:gdLst>
                  <a:gd name="T0" fmla="*/ 235 w 276"/>
                  <a:gd name="T1" fmla="*/ 705 h 706"/>
                  <a:gd name="T2" fmla="*/ 252 w 276"/>
                  <a:gd name="T3" fmla="*/ 647 h 706"/>
                  <a:gd name="T4" fmla="*/ 263 w 276"/>
                  <a:gd name="T5" fmla="*/ 583 h 706"/>
                  <a:gd name="T6" fmla="*/ 275 w 276"/>
                  <a:gd name="T7" fmla="*/ 511 h 706"/>
                  <a:gd name="T8" fmla="*/ 275 w 276"/>
                  <a:gd name="T9" fmla="*/ 439 h 706"/>
                  <a:gd name="T10" fmla="*/ 275 w 276"/>
                  <a:gd name="T11" fmla="*/ 370 h 706"/>
                  <a:gd name="T12" fmla="*/ 258 w 276"/>
                  <a:gd name="T13" fmla="*/ 302 h 706"/>
                  <a:gd name="T14" fmla="*/ 235 w 276"/>
                  <a:gd name="T15" fmla="*/ 241 h 706"/>
                  <a:gd name="T16" fmla="*/ 195 w 276"/>
                  <a:gd name="T17" fmla="*/ 190 h 706"/>
                  <a:gd name="T18" fmla="*/ 172 w 276"/>
                  <a:gd name="T19" fmla="*/ 144 h 706"/>
                  <a:gd name="T20" fmla="*/ 154 w 276"/>
                  <a:gd name="T21" fmla="*/ 122 h 706"/>
                  <a:gd name="T22" fmla="*/ 131 w 276"/>
                  <a:gd name="T23" fmla="*/ 104 h 706"/>
                  <a:gd name="T24" fmla="*/ 120 w 276"/>
                  <a:gd name="T25" fmla="*/ 93 h 706"/>
                  <a:gd name="T26" fmla="*/ 114 w 276"/>
                  <a:gd name="T27" fmla="*/ 82 h 706"/>
                  <a:gd name="T28" fmla="*/ 109 w 276"/>
                  <a:gd name="T29" fmla="*/ 75 h 706"/>
                  <a:gd name="T30" fmla="*/ 97 w 276"/>
                  <a:gd name="T31" fmla="*/ 68 h 706"/>
                  <a:gd name="T32" fmla="*/ 86 w 276"/>
                  <a:gd name="T33" fmla="*/ 57 h 706"/>
                  <a:gd name="T34" fmla="*/ 68 w 276"/>
                  <a:gd name="T35" fmla="*/ 46 h 706"/>
                  <a:gd name="T36" fmla="*/ 51 w 276"/>
                  <a:gd name="T37" fmla="*/ 39 h 706"/>
                  <a:gd name="T38" fmla="*/ 45 w 276"/>
                  <a:gd name="T39" fmla="*/ 36 h 706"/>
                  <a:gd name="T40" fmla="*/ 40 w 276"/>
                  <a:gd name="T41" fmla="*/ 32 h 706"/>
                  <a:gd name="T42" fmla="*/ 34 w 276"/>
                  <a:gd name="T43" fmla="*/ 21 h 706"/>
                  <a:gd name="T44" fmla="*/ 28 w 276"/>
                  <a:gd name="T45" fmla="*/ 7 h 706"/>
                  <a:gd name="T46" fmla="*/ 11 w 276"/>
                  <a:gd name="T47" fmla="*/ 3 h 706"/>
                  <a:gd name="T48" fmla="*/ 5 w 276"/>
                  <a:gd name="T49" fmla="*/ 0 h 706"/>
                  <a:gd name="T50" fmla="*/ 0 w 276"/>
                  <a:gd name="T51" fmla="*/ 0 h 70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276"/>
                  <a:gd name="T79" fmla="*/ 0 h 706"/>
                  <a:gd name="T80" fmla="*/ 276 w 276"/>
                  <a:gd name="T81" fmla="*/ 706 h 70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276" h="706">
                    <a:moveTo>
                      <a:pt x="235" y="705"/>
                    </a:moveTo>
                    <a:lnTo>
                      <a:pt x="252" y="647"/>
                    </a:lnTo>
                    <a:lnTo>
                      <a:pt x="263" y="583"/>
                    </a:lnTo>
                    <a:lnTo>
                      <a:pt x="275" y="511"/>
                    </a:lnTo>
                    <a:lnTo>
                      <a:pt x="275" y="439"/>
                    </a:lnTo>
                    <a:lnTo>
                      <a:pt x="275" y="370"/>
                    </a:lnTo>
                    <a:lnTo>
                      <a:pt x="258" y="302"/>
                    </a:lnTo>
                    <a:lnTo>
                      <a:pt x="235" y="241"/>
                    </a:lnTo>
                    <a:lnTo>
                      <a:pt x="195" y="190"/>
                    </a:lnTo>
                    <a:lnTo>
                      <a:pt x="172" y="144"/>
                    </a:lnTo>
                    <a:lnTo>
                      <a:pt x="154" y="122"/>
                    </a:lnTo>
                    <a:lnTo>
                      <a:pt x="131" y="104"/>
                    </a:lnTo>
                    <a:lnTo>
                      <a:pt x="120" y="93"/>
                    </a:lnTo>
                    <a:lnTo>
                      <a:pt x="114" y="82"/>
                    </a:lnTo>
                    <a:lnTo>
                      <a:pt x="109" y="75"/>
                    </a:lnTo>
                    <a:lnTo>
                      <a:pt x="97" y="68"/>
                    </a:lnTo>
                    <a:lnTo>
                      <a:pt x="86" y="57"/>
                    </a:lnTo>
                    <a:lnTo>
                      <a:pt x="68" y="46"/>
                    </a:lnTo>
                    <a:lnTo>
                      <a:pt x="51" y="39"/>
                    </a:lnTo>
                    <a:lnTo>
                      <a:pt x="45" y="36"/>
                    </a:lnTo>
                    <a:lnTo>
                      <a:pt x="40" y="32"/>
                    </a:lnTo>
                    <a:lnTo>
                      <a:pt x="34" y="21"/>
                    </a:lnTo>
                    <a:lnTo>
                      <a:pt x="28" y="7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5" name="Freeform 196"/>
              <p:cNvSpPr>
                <a:spLocks/>
              </p:cNvSpPr>
              <p:nvPr/>
            </p:nvSpPr>
            <p:spPr bwMode="auto">
              <a:xfrm>
                <a:off x="2737" y="1321"/>
                <a:ext cx="126" cy="233"/>
              </a:xfrm>
              <a:custGeom>
                <a:avLst/>
                <a:gdLst>
                  <a:gd name="T0" fmla="*/ 70 w 126"/>
                  <a:gd name="T1" fmla="*/ 0 h 233"/>
                  <a:gd name="T2" fmla="*/ 84 w 126"/>
                  <a:gd name="T3" fmla="*/ 8 h 233"/>
                  <a:gd name="T4" fmla="*/ 93 w 126"/>
                  <a:gd name="T5" fmla="*/ 15 h 233"/>
                  <a:gd name="T6" fmla="*/ 102 w 126"/>
                  <a:gd name="T7" fmla="*/ 30 h 233"/>
                  <a:gd name="T8" fmla="*/ 116 w 126"/>
                  <a:gd name="T9" fmla="*/ 45 h 233"/>
                  <a:gd name="T10" fmla="*/ 121 w 126"/>
                  <a:gd name="T11" fmla="*/ 57 h 233"/>
                  <a:gd name="T12" fmla="*/ 125 w 126"/>
                  <a:gd name="T13" fmla="*/ 60 h 233"/>
                  <a:gd name="T14" fmla="*/ 125 w 126"/>
                  <a:gd name="T15" fmla="*/ 62 h 233"/>
                  <a:gd name="T16" fmla="*/ 125 w 126"/>
                  <a:gd name="T17" fmla="*/ 120 h 233"/>
                  <a:gd name="T18" fmla="*/ 125 w 126"/>
                  <a:gd name="T19" fmla="*/ 147 h 233"/>
                  <a:gd name="T20" fmla="*/ 125 w 126"/>
                  <a:gd name="T21" fmla="*/ 174 h 233"/>
                  <a:gd name="T22" fmla="*/ 121 w 126"/>
                  <a:gd name="T23" fmla="*/ 194 h 233"/>
                  <a:gd name="T24" fmla="*/ 111 w 126"/>
                  <a:gd name="T25" fmla="*/ 214 h 233"/>
                  <a:gd name="T26" fmla="*/ 93 w 126"/>
                  <a:gd name="T27" fmla="*/ 227 h 233"/>
                  <a:gd name="T28" fmla="*/ 65 w 126"/>
                  <a:gd name="T29" fmla="*/ 232 h 233"/>
                  <a:gd name="T30" fmla="*/ 33 w 126"/>
                  <a:gd name="T31" fmla="*/ 232 h 233"/>
                  <a:gd name="T32" fmla="*/ 0 w 126"/>
                  <a:gd name="T33" fmla="*/ 232 h 23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6"/>
                  <a:gd name="T52" fmla="*/ 0 h 233"/>
                  <a:gd name="T53" fmla="*/ 126 w 126"/>
                  <a:gd name="T54" fmla="*/ 233 h 233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6" h="233">
                    <a:moveTo>
                      <a:pt x="70" y="0"/>
                    </a:moveTo>
                    <a:lnTo>
                      <a:pt x="84" y="8"/>
                    </a:lnTo>
                    <a:lnTo>
                      <a:pt x="93" y="15"/>
                    </a:lnTo>
                    <a:lnTo>
                      <a:pt x="102" y="30"/>
                    </a:lnTo>
                    <a:lnTo>
                      <a:pt x="116" y="45"/>
                    </a:lnTo>
                    <a:lnTo>
                      <a:pt x="121" y="57"/>
                    </a:lnTo>
                    <a:lnTo>
                      <a:pt x="125" y="60"/>
                    </a:lnTo>
                    <a:lnTo>
                      <a:pt x="125" y="62"/>
                    </a:lnTo>
                    <a:lnTo>
                      <a:pt x="125" y="120"/>
                    </a:lnTo>
                    <a:lnTo>
                      <a:pt x="125" y="147"/>
                    </a:lnTo>
                    <a:lnTo>
                      <a:pt x="125" y="174"/>
                    </a:lnTo>
                    <a:lnTo>
                      <a:pt x="121" y="194"/>
                    </a:lnTo>
                    <a:lnTo>
                      <a:pt x="111" y="214"/>
                    </a:lnTo>
                    <a:lnTo>
                      <a:pt x="93" y="227"/>
                    </a:lnTo>
                    <a:lnTo>
                      <a:pt x="65" y="232"/>
                    </a:lnTo>
                    <a:lnTo>
                      <a:pt x="33" y="232"/>
                    </a:lnTo>
                    <a:lnTo>
                      <a:pt x="0" y="23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6" name="Freeform 197"/>
              <p:cNvSpPr>
                <a:spLocks/>
              </p:cNvSpPr>
              <p:nvPr/>
            </p:nvSpPr>
            <p:spPr bwMode="auto">
              <a:xfrm>
                <a:off x="2713" y="1385"/>
                <a:ext cx="311" cy="481"/>
              </a:xfrm>
              <a:custGeom>
                <a:avLst/>
                <a:gdLst>
                  <a:gd name="T0" fmla="*/ 233 w 311"/>
                  <a:gd name="T1" fmla="*/ 0 h 481"/>
                  <a:gd name="T2" fmla="*/ 276 w 311"/>
                  <a:gd name="T3" fmla="*/ 68 h 481"/>
                  <a:gd name="T4" fmla="*/ 296 w 311"/>
                  <a:gd name="T5" fmla="*/ 104 h 481"/>
                  <a:gd name="T6" fmla="*/ 310 w 311"/>
                  <a:gd name="T7" fmla="*/ 143 h 481"/>
                  <a:gd name="T8" fmla="*/ 310 w 311"/>
                  <a:gd name="T9" fmla="*/ 152 h 481"/>
                  <a:gd name="T10" fmla="*/ 310 w 311"/>
                  <a:gd name="T11" fmla="*/ 167 h 481"/>
                  <a:gd name="T12" fmla="*/ 310 w 311"/>
                  <a:gd name="T13" fmla="*/ 185 h 481"/>
                  <a:gd name="T14" fmla="*/ 310 w 311"/>
                  <a:gd name="T15" fmla="*/ 205 h 481"/>
                  <a:gd name="T16" fmla="*/ 305 w 311"/>
                  <a:gd name="T17" fmla="*/ 250 h 481"/>
                  <a:gd name="T18" fmla="*/ 300 w 311"/>
                  <a:gd name="T19" fmla="*/ 271 h 481"/>
                  <a:gd name="T20" fmla="*/ 296 w 311"/>
                  <a:gd name="T21" fmla="*/ 286 h 481"/>
                  <a:gd name="T22" fmla="*/ 286 w 311"/>
                  <a:gd name="T23" fmla="*/ 310 h 481"/>
                  <a:gd name="T24" fmla="*/ 276 w 311"/>
                  <a:gd name="T25" fmla="*/ 334 h 481"/>
                  <a:gd name="T26" fmla="*/ 267 w 311"/>
                  <a:gd name="T27" fmla="*/ 358 h 481"/>
                  <a:gd name="T28" fmla="*/ 247 w 311"/>
                  <a:gd name="T29" fmla="*/ 376 h 481"/>
                  <a:gd name="T30" fmla="*/ 189 w 311"/>
                  <a:gd name="T31" fmla="*/ 414 h 481"/>
                  <a:gd name="T32" fmla="*/ 131 w 311"/>
                  <a:gd name="T33" fmla="*/ 447 h 481"/>
                  <a:gd name="T34" fmla="*/ 102 w 311"/>
                  <a:gd name="T35" fmla="*/ 459 h 481"/>
                  <a:gd name="T36" fmla="*/ 68 w 311"/>
                  <a:gd name="T37" fmla="*/ 471 h 481"/>
                  <a:gd name="T38" fmla="*/ 34 w 311"/>
                  <a:gd name="T39" fmla="*/ 477 h 481"/>
                  <a:gd name="T40" fmla="*/ 0 w 311"/>
                  <a:gd name="T41" fmla="*/ 480 h 48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11"/>
                  <a:gd name="T64" fmla="*/ 0 h 481"/>
                  <a:gd name="T65" fmla="*/ 311 w 311"/>
                  <a:gd name="T66" fmla="*/ 481 h 48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11" h="481">
                    <a:moveTo>
                      <a:pt x="233" y="0"/>
                    </a:moveTo>
                    <a:lnTo>
                      <a:pt x="276" y="68"/>
                    </a:lnTo>
                    <a:lnTo>
                      <a:pt x="296" y="104"/>
                    </a:lnTo>
                    <a:lnTo>
                      <a:pt x="310" y="143"/>
                    </a:lnTo>
                    <a:lnTo>
                      <a:pt x="310" y="152"/>
                    </a:lnTo>
                    <a:lnTo>
                      <a:pt x="310" y="167"/>
                    </a:lnTo>
                    <a:lnTo>
                      <a:pt x="310" y="185"/>
                    </a:lnTo>
                    <a:lnTo>
                      <a:pt x="310" y="205"/>
                    </a:lnTo>
                    <a:lnTo>
                      <a:pt x="305" y="250"/>
                    </a:lnTo>
                    <a:lnTo>
                      <a:pt x="300" y="271"/>
                    </a:lnTo>
                    <a:lnTo>
                      <a:pt x="296" y="286"/>
                    </a:lnTo>
                    <a:lnTo>
                      <a:pt x="286" y="310"/>
                    </a:lnTo>
                    <a:lnTo>
                      <a:pt x="276" y="334"/>
                    </a:lnTo>
                    <a:lnTo>
                      <a:pt x="267" y="358"/>
                    </a:lnTo>
                    <a:lnTo>
                      <a:pt x="247" y="376"/>
                    </a:lnTo>
                    <a:lnTo>
                      <a:pt x="189" y="414"/>
                    </a:lnTo>
                    <a:lnTo>
                      <a:pt x="131" y="447"/>
                    </a:lnTo>
                    <a:lnTo>
                      <a:pt x="102" y="459"/>
                    </a:lnTo>
                    <a:lnTo>
                      <a:pt x="68" y="471"/>
                    </a:lnTo>
                    <a:lnTo>
                      <a:pt x="34" y="477"/>
                    </a:lnTo>
                    <a:lnTo>
                      <a:pt x="0" y="48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7" name="Freeform 198"/>
              <p:cNvSpPr>
                <a:spLocks/>
              </p:cNvSpPr>
              <p:nvPr/>
            </p:nvSpPr>
            <p:spPr bwMode="auto">
              <a:xfrm>
                <a:off x="2654" y="1585"/>
                <a:ext cx="380" cy="663"/>
              </a:xfrm>
              <a:custGeom>
                <a:avLst/>
                <a:gdLst>
                  <a:gd name="T0" fmla="*/ 379 w 380"/>
                  <a:gd name="T1" fmla="*/ 0 h 663"/>
                  <a:gd name="T2" fmla="*/ 374 w 380"/>
                  <a:gd name="T3" fmla="*/ 65 h 663"/>
                  <a:gd name="T4" fmla="*/ 369 w 380"/>
                  <a:gd name="T5" fmla="*/ 126 h 663"/>
                  <a:gd name="T6" fmla="*/ 364 w 380"/>
                  <a:gd name="T7" fmla="*/ 151 h 663"/>
                  <a:gd name="T8" fmla="*/ 360 w 380"/>
                  <a:gd name="T9" fmla="*/ 173 h 663"/>
                  <a:gd name="T10" fmla="*/ 340 w 380"/>
                  <a:gd name="T11" fmla="*/ 216 h 663"/>
                  <a:gd name="T12" fmla="*/ 306 w 380"/>
                  <a:gd name="T13" fmla="*/ 299 h 663"/>
                  <a:gd name="T14" fmla="*/ 282 w 380"/>
                  <a:gd name="T15" fmla="*/ 338 h 663"/>
                  <a:gd name="T16" fmla="*/ 258 w 380"/>
                  <a:gd name="T17" fmla="*/ 374 h 663"/>
                  <a:gd name="T18" fmla="*/ 248 w 380"/>
                  <a:gd name="T19" fmla="*/ 399 h 663"/>
                  <a:gd name="T20" fmla="*/ 233 w 380"/>
                  <a:gd name="T21" fmla="*/ 417 h 663"/>
                  <a:gd name="T22" fmla="*/ 219 w 380"/>
                  <a:gd name="T23" fmla="*/ 435 h 663"/>
                  <a:gd name="T24" fmla="*/ 204 w 380"/>
                  <a:gd name="T25" fmla="*/ 454 h 663"/>
                  <a:gd name="T26" fmla="*/ 165 w 380"/>
                  <a:gd name="T27" fmla="*/ 515 h 663"/>
                  <a:gd name="T28" fmla="*/ 146 w 380"/>
                  <a:gd name="T29" fmla="*/ 544 h 663"/>
                  <a:gd name="T30" fmla="*/ 122 w 380"/>
                  <a:gd name="T31" fmla="*/ 569 h 663"/>
                  <a:gd name="T32" fmla="*/ 112 w 380"/>
                  <a:gd name="T33" fmla="*/ 576 h 663"/>
                  <a:gd name="T34" fmla="*/ 98 w 380"/>
                  <a:gd name="T35" fmla="*/ 583 h 663"/>
                  <a:gd name="T36" fmla="*/ 88 w 380"/>
                  <a:gd name="T37" fmla="*/ 598 h 663"/>
                  <a:gd name="T38" fmla="*/ 73 w 380"/>
                  <a:gd name="T39" fmla="*/ 616 h 663"/>
                  <a:gd name="T40" fmla="*/ 49 w 380"/>
                  <a:gd name="T41" fmla="*/ 630 h 663"/>
                  <a:gd name="T42" fmla="*/ 25 w 380"/>
                  <a:gd name="T43" fmla="*/ 641 h 663"/>
                  <a:gd name="T44" fmla="*/ 20 w 380"/>
                  <a:gd name="T45" fmla="*/ 655 h 663"/>
                  <a:gd name="T46" fmla="*/ 15 w 380"/>
                  <a:gd name="T47" fmla="*/ 662 h 663"/>
                  <a:gd name="T48" fmla="*/ 10 w 380"/>
                  <a:gd name="T49" fmla="*/ 662 h 663"/>
                  <a:gd name="T50" fmla="*/ 0 w 380"/>
                  <a:gd name="T51" fmla="*/ 662 h 66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380"/>
                  <a:gd name="T79" fmla="*/ 0 h 663"/>
                  <a:gd name="T80" fmla="*/ 380 w 380"/>
                  <a:gd name="T81" fmla="*/ 663 h 66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380" h="663">
                    <a:moveTo>
                      <a:pt x="379" y="0"/>
                    </a:moveTo>
                    <a:lnTo>
                      <a:pt x="374" y="65"/>
                    </a:lnTo>
                    <a:lnTo>
                      <a:pt x="369" y="126"/>
                    </a:lnTo>
                    <a:lnTo>
                      <a:pt x="364" y="151"/>
                    </a:lnTo>
                    <a:lnTo>
                      <a:pt x="360" y="173"/>
                    </a:lnTo>
                    <a:lnTo>
                      <a:pt x="340" y="216"/>
                    </a:lnTo>
                    <a:lnTo>
                      <a:pt x="306" y="299"/>
                    </a:lnTo>
                    <a:lnTo>
                      <a:pt x="282" y="338"/>
                    </a:lnTo>
                    <a:lnTo>
                      <a:pt x="258" y="374"/>
                    </a:lnTo>
                    <a:lnTo>
                      <a:pt x="248" y="399"/>
                    </a:lnTo>
                    <a:lnTo>
                      <a:pt x="233" y="417"/>
                    </a:lnTo>
                    <a:lnTo>
                      <a:pt x="219" y="435"/>
                    </a:lnTo>
                    <a:lnTo>
                      <a:pt x="204" y="454"/>
                    </a:lnTo>
                    <a:lnTo>
                      <a:pt x="165" y="515"/>
                    </a:lnTo>
                    <a:lnTo>
                      <a:pt x="146" y="544"/>
                    </a:lnTo>
                    <a:lnTo>
                      <a:pt x="122" y="569"/>
                    </a:lnTo>
                    <a:lnTo>
                      <a:pt x="112" y="576"/>
                    </a:lnTo>
                    <a:lnTo>
                      <a:pt x="98" y="583"/>
                    </a:lnTo>
                    <a:lnTo>
                      <a:pt x="88" y="598"/>
                    </a:lnTo>
                    <a:lnTo>
                      <a:pt x="73" y="616"/>
                    </a:lnTo>
                    <a:lnTo>
                      <a:pt x="49" y="630"/>
                    </a:lnTo>
                    <a:lnTo>
                      <a:pt x="25" y="641"/>
                    </a:lnTo>
                    <a:lnTo>
                      <a:pt x="20" y="655"/>
                    </a:lnTo>
                    <a:lnTo>
                      <a:pt x="15" y="662"/>
                    </a:lnTo>
                    <a:lnTo>
                      <a:pt x="10" y="662"/>
                    </a:lnTo>
                    <a:lnTo>
                      <a:pt x="0" y="66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8" name="Freeform 199"/>
              <p:cNvSpPr>
                <a:spLocks/>
              </p:cNvSpPr>
              <p:nvPr/>
            </p:nvSpPr>
            <p:spPr bwMode="auto">
              <a:xfrm>
                <a:off x="3014" y="1502"/>
                <a:ext cx="127" cy="740"/>
              </a:xfrm>
              <a:custGeom>
                <a:avLst/>
                <a:gdLst>
                  <a:gd name="T0" fmla="*/ 0 w 127"/>
                  <a:gd name="T1" fmla="*/ 0 h 740"/>
                  <a:gd name="T2" fmla="*/ 5 w 127"/>
                  <a:gd name="T3" fmla="*/ 15 h 740"/>
                  <a:gd name="T4" fmla="*/ 10 w 127"/>
                  <a:gd name="T5" fmla="*/ 22 h 740"/>
                  <a:gd name="T6" fmla="*/ 15 w 127"/>
                  <a:gd name="T7" fmla="*/ 33 h 740"/>
                  <a:gd name="T8" fmla="*/ 15 w 127"/>
                  <a:gd name="T9" fmla="*/ 40 h 740"/>
                  <a:gd name="T10" fmla="*/ 20 w 127"/>
                  <a:gd name="T11" fmla="*/ 47 h 740"/>
                  <a:gd name="T12" fmla="*/ 30 w 127"/>
                  <a:gd name="T13" fmla="*/ 58 h 740"/>
                  <a:gd name="T14" fmla="*/ 40 w 127"/>
                  <a:gd name="T15" fmla="*/ 76 h 740"/>
                  <a:gd name="T16" fmla="*/ 56 w 127"/>
                  <a:gd name="T17" fmla="*/ 94 h 740"/>
                  <a:gd name="T18" fmla="*/ 61 w 127"/>
                  <a:gd name="T19" fmla="*/ 115 h 740"/>
                  <a:gd name="T20" fmla="*/ 81 w 127"/>
                  <a:gd name="T21" fmla="*/ 155 h 740"/>
                  <a:gd name="T22" fmla="*/ 91 w 127"/>
                  <a:gd name="T23" fmla="*/ 183 h 740"/>
                  <a:gd name="T24" fmla="*/ 101 w 127"/>
                  <a:gd name="T25" fmla="*/ 208 h 740"/>
                  <a:gd name="T26" fmla="*/ 106 w 127"/>
                  <a:gd name="T27" fmla="*/ 237 h 740"/>
                  <a:gd name="T28" fmla="*/ 116 w 127"/>
                  <a:gd name="T29" fmla="*/ 266 h 740"/>
                  <a:gd name="T30" fmla="*/ 116 w 127"/>
                  <a:gd name="T31" fmla="*/ 298 h 740"/>
                  <a:gd name="T32" fmla="*/ 121 w 127"/>
                  <a:gd name="T33" fmla="*/ 323 h 740"/>
                  <a:gd name="T34" fmla="*/ 121 w 127"/>
                  <a:gd name="T35" fmla="*/ 370 h 740"/>
                  <a:gd name="T36" fmla="*/ 126 w 127"/>
                  <a:gd name="T37" fmla="*/ 409 h 740"/>
                  <a:gd name="T38" fmla="*/ 126 w 127"/>
                  <a:gd name="T39" fmla="*/ 449 h 740"/>
                  <a:gd name="T40" fmla="*/ 126 w 127"/>
                  <a:gd name="T41" fmla="*/ 488 h 740"/>
                  <a:gd name="T42" fmla="*/ 126 w 127"/>
                  <a:gd name="T43" fmla="*/ 538 h 740"/>
                  <a:gd name="T44" fmla="*/ 121 w 127"/>
                  <a:gd name="T45" fmla="*/ 563 h 740"/>
                  <a:gd name="T46" fmla="*/ 121 w 127"/>
                  <a:gd name="T47" fmla="*/ 596 h 740"/>
                  <a:gd name="T48" fmla="*/ 121 w 127"/>
                  <a:gd name="T49" fmla="*/ 635 h 740"/>
                  <a:gd name="T50" fmla="*/ 116 w 127"/>
                  <a:gd name="T51" fmla="*/ 674 h 740"/>
                  <a:gd name="T52" fmla="*/ 106 w 127"/>
                  <a:gd name="T53" fmla="*/ 700 h 740"/>
                  <a:gd name="T54" fmla="*/ 101 w 127"/>
                  <a:gd name="T55" fmla="*/ 710 h 740"/>
                  <a:gd name="T56" fmla="*/ 96 w 127"/>
                  <a:gd name="T57" fmla="*/ 721 h 740"/>
                  <a:gd name="T58" fmla="*/ 96 w 127"/>
                  <a:gd name="T59" fmla="*/ 732 h 740"/>
                  <a:gd name="T60" fmla="*/ 96 w 127"/>
                  <a:gd name="T61" fmla="*/ 739 h 74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27"/>
                  <a:gd name="T94" fmla="*/ 0 h 740"/>
                  <a:gd name="T95" fmla="*/ 127 w 127"/>
                  <a:gd name="T96" fmla="*/ 740 h 74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27" h="740">
                    <a:moveTo>
                      <a:pt x="0" y="0"/>
                    </a:moveTo>
                    <a:lnTo>
                      <a:pt x="5" y="15"/>
                    </a:lnTo>
                    <a:lnTo>
                      <a:pt x="10" y="22"/>
                    </a:lnTo>
                    <a:lnTo>
                      <a:pt x="15" y="33"/>
                    </a:lnTo>
                    <a:lnTo>
                      <a:pt x="15" y="40"/>
                    </a:lnTo>
                    <a:lnTo>
                      <a:pt x="20" y="47"/>
                    </a:lnTo>
                    <a:lnTo>
                      <a:pt x="30" y="58"/>
                    </a:lnTo>
                    <a:lnTo>
                      <a:pt x="40" y="76"/>
                    </a:lnTo>
                    <a:lnTo>
                      <a:pt x="56" y="94"/>
                    </a:lnTo>
                    <a:lnTo>
                      <a:pt x="61" y="115"/>
                    </a:lnTo>
                    <a:lnTo>
                      <a:pt x="81" y="155"/>
                    </a:lnTo>
                    <a:lnTo>
                      <a:pt x="91" y="183"/>
                    </a:lnTo>
                    <a:lnTo>
                      <a:pt x="101" y="208"/>
                    </a:lnTo>
                    <a:lnTo>
                      <a:pt x="106" y="237"/>
                    </a:lnTo>
                    <a:lnTo>
                      <a:pt x="116" y="266"/>
                    </a:lnTo>
                    <a:lnTo>
                      <a:pt x="116" y="298"/>
                    </a:lnTo>
                    <a:lnTo>
                      <a:pt x="121" y="323"/>
                    </a:lnTo>
                    <a:lnTo>
                      <a:pt x="121" y="370"/>
                    </a:lnTo>
                    <a:lnTo>
                      <a:pt x="126" y="409"/>
                    </a:lnTo>
                    <a:lnTo>
                      <a:pt x="126" y="449"/>
                    </a:lnTo>
                    <a:lnTo>
                      <a:pt x="126" y="488"/>
                    </a:lnTo>
                    <a:lnTo>
                      <a:pt x="126" y="538"/>
                    </a:lnTo>
                    <a:lnTo>
                      <a:pt x="121" y="563"/>
                    </a:lnTo>
                    <a:lnTo>
                      <a:pt x="121" y="596"/>
                    </a:lnTo>
                    <a:lnTo>
                      <a:pt x="121" y="635"/>
                    </a:lnTo>
                    <a:lnTo>
                      <a:pt x="116" y="674"/>
                    </a:lnTo>
                    <a:lnTo>
                      <a:pt x="106" y="700"/>
                    </a:lnTo>
                    <a:lnTo>
                      <a:pt x="101" y="710"/>
                    </a:lnTo>
                    <a:lnTo>
                      <a:pt x="96" y="721"/>
                    </a:lnTo>
                    <a:lnTo>
                      <a:pt x="96" y="732"/>
                    </a:lnTo>
                    <a:lnTo>
                      <a:pt x="96" y="739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89" name="Freeform 200"/>
              <p:cNvSpPr>
                <a:spLocks/>
              </p:cNvSpPr>
              <p:nvPr/>
            </p:nvSpPr>
            <p:spPr bwMode="auto">
              <a:xfrm>
                <a:off x="3182" y="1217"/>
                <a:ext cx="162" cy="274"/>
              </a:xfrm>
              <a:custGeom>
                <a:avLst/>
                <a:gdLst>
                  <a:gd name="T0" fmla="*/ 0 w 162"/>
                  <a:gd name="T1" fmla="*/ 271 h 274"/>
                  <a:gd name="T2" fmla="*/ 32 w 162"/>
                  <a:gd name="T3" fmla="*/ 271 h 274"/>
                  <a:gd name="T4" fmla="*/ 59 w 162"/>
                  <a:gd name="T5" fmla="*/ 273 h 274"/>
                  <a:gd name="T6" fmla="*/ 75 w 162"/>
                  <a:gd name="T7" fmla="*/ 271 h 274"/>
                  <a:gd name="T8" fmla="*/ 91 w 162"/>
                  <a:gd name="T9" fmla="*/ 269 h 274"/>
                  <a:gd name="T10" fmla="*/ 102 w 162"/>
                  <a:gd name="T11" fmla="*/ 264 h 274"/>
                  <a:gd name="T12" fmla="*/ 112 w 162"/>
                  <a:gd name="T13" fmla="*/ 254 h 274"/>
                  <a:gd name="T14" fmla="*/ 134 w 162"/>
                  <a:gd name="T15" fmla="*/ 233 h 274"/>
                  <a:gd name="T16" fmla="*/ 145 w 162"/>
                  <a:gd name="T17" fmla="*/ 206 h 274"/>
                  <a:gd name="T18" fmla="*/ 150 w 162"/>
                  <a:gd name="T19" fmla="*/ 192 h 274"/>
                  <a:gd name="T20" fmla="*/ 155 w 162"/>
                  <a:gd name="T21" fmla="*/ 177 h 274"/>
                  <a:gd name="T22" fmla="*/ 161 w 162"/>
                  <a:gd name="T23" fmla="*/ 163 h 274"/>
                  <a:gd name="T24" fmla="*/ 161 w 162"/>
                  <a:gd name="T25" fmla="*/ 161 h 274"/>
                  <a:gd name="T26" fmla="*/ 161 w 162"/>
                  <a:gd name="T27" fmla="*/ 158 h 274"/>
                  <a:gd name="T28" fmla="*/ 161 w 162"/>
                  <a:gd name="T29" fmla="*/ 137 h 274"/>
                  <a:gd name="T30" fmla="*/ 161 w 162"/>
                  <a:gd name="T31" fmla="*/ 113 h 274"/>
                  <a:gd name="T32" fmla="*/ 155 w 162"/>
                  <a:gd name="T33" fmla="*/ 91 h 274"/>
                  <a:gd name="T34" fmla="*/ 145 w 162"/>
                  <a:gd name="T35" fmla="*/ 72 h 274"/>
                  <a:gd name="T36" fmla="*/ 139 w 162"/>
                  <a:gd name="T37" fmla="*/ 67 h 274"/>
                  <a:gd name="T38" fmla="*/ 134 w 162"/>
                  <a:gd name="T39" fmla="*/ 62 h 274"/>
                  <a:gd name="T40" fmla="*/ 129 w 162"/>
                  <a:gd name="T41" fmla="*/ 60 h 274"/>
                  <a:gd name="T42" fmla="*/ 123 w 162"/>
                  <a:gd name="T43" fmla="*/ 55 h 274"/>
                  <a:gd name="T44" fmla="*/ 96 w 162"/>
                  <a:gd name="T45" fmla="*/ 33 h 274"/>
                  <a:gd name="T46" fmla="*/ 70 w 162"/>
                  <a:gd name="T47" fmla="*/ 17 h 274"/>
                  <a:gd name="T48" fmla="*/ 43 w 162"/>
                  <a:gd name="T49" fmla="*/ 5 h 274"/>
                  <a:gd name="T50" fmla="*/ 27 w 162"/>
                  <a:gd name="T51" fmla="*/ 2 h 274"/>
                  <a:gd name="T52" fmla="*/ 11 w 162"/>
                  <a:gd name="T53" fmla="*/ 0 h 27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2"/>
                  <a:gd name="T82" fmla="*/ 0 h 274"/>
                  <a:gd name="T83" fmla="*/ 162 w 162"/>
                  <a:gd name="T84" fmla="*/ 274 h 27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2" h="274">
                    <a:moveTo>
                      <a:pt x="0" y="271"/>
                    </a:moveTo>
                    <a:lnTo>
                      <a:pt x="32" y="271"/>
                    </a:lnTo>
                    <a:lnTo>
                      <a:pt x="59" y="273"/>
                    </a:lnTo>
                    <a:lnTo>
                      <a:pt x="75" y="271"/>
                    </a:lnTo>
                    <a:lnTo>
                      <a:pt x="91" y="269"/>
                    </a:lnTo>
                    <a:lnTo>
                      <a:pt x="102" y="264"/>
                    </a:lnTo>
                    <a:lnTo>
                      <a:pt x="112" y="254"/>
                    </a:lnTo>
                    <a:lnTo>
                      <a:pt x="134" y="233"/>
                    </a:lnTo>
                    <a:lnTo>
                      <a:pt x="145" y="206"/>
                    </a:lnTo>
                    <a:lnTo>
                      <a:pt x="150" y="192"/>
                    </a:lnTo>
                    <a:lnTo>
                      <a:pt x="155" y="177"/>
                    </a:lnTo>
                    <a:lnTo>
                      <a:pt x="161" y="163"/>
                    </a:lnTo>
                    <a:lnTo>
                      <a:pt x="161" y="161"/>
                    </a:lnTo>
                    <a:lnTo>
                      <a:pt x="161" y="158"/>
                    </a:lnTo>
                    <a:lnTo>
                      <a:pt x="161" y="137"/>
                    </a:lnTo>
                    <a:lnTo>
                      <a:pt x="161" y="113"/>
                    </a:lnTo>
                    <a:lnTo>
                      <a:pt x="155" y="91"/>
                    </a:lnTo>
                    <a:lnTo>
                      <a:pt x="145" y="72"/>
                    </a:lnTo>
                    <a:lnTo>
                      <a:pt x="139" y="67"/>
                    </a:lnTo>
                    <a:lnTo>
                      <a:pt x="134" y="62"/>
                    </a:lnTo>
                    <a:lnTo>
                      <a:pt x="129" y="60"/>
                    </a:lnTo>
                    <a:lnTo>
                      <a:pt x="123" y="55"/>
                    </a:lnTo>
                    <a:lnTo>
                      <a:pt x="96" y="33"/>
                    </a:lnTo>
                    <a:lnTo>
                      <a:pt x="70" y="17"/>
                    </a:lnTo>
                    <a:lnTo>
                      <a:pt x="43" y="5"/>
                    </a:lnTo>
                    <a:lnTo>
                      <a:pt x="27" y="2"/>
                    </a:lnTo>
                    <a:lnTo>
                      <a:pt x="11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0" name="Freeform 201"/>
              <p:cNvSpPr>
                <a:spLocks/>
              </p:cNvSpPr>
              <p:nvPr/>
            </p:nvSpPr>
            <p:spPr bwMode="auto">
              <a:xfrm>
                <a:off x="3297" y="1289"/>
                <a:ext cx="233" cy="201"/>
              </a:xfrm>
              <a:custGeom>
                <a:avLst/>
                <a:gdLst>
                  <a:gd name="T0" fmla="*/ 0 w 233"/>
                  <a:gd name="T1" fmla="*/ 200 h 201"/>
                  <a:gd name="T2" fmla="*/ 34 w 233"/>
                  <a:gd name="T3" fmla="*/ 195 h 201"/>
                  <a:gd name="T4" fmla="*/ 74 w 233"/>
                  <a:gd name="T5" fmla="*/ 186 h 201"/>
                  <a:gd name="T6" fmla="*/ 113 w 233"/>
                  <a:gd name="T7" fmla="*/ 174 h 201"/>
                  <a:gd name="T8" fmla="*/ 142 w 233"/>
                  <a:gd name="T9" fmla="*/ 159 h 201"/>
                  <a:gd name="T10" fmla="*/ 159 w 233"/>
                  <a:gd name="T11" fmla="*/ 150 h 201"/>
                  <a:gd name="T12" fmla="*/ 176 w 233"/>
                  <a:gd name="T13" fmla="*/ 138 h 201"/>
                  <a:gd name="T14" fmla="*/ 187 w 233"/>
                  <a:gd name="T15" fmla="*/ 131 h 201"/>
                  <a:gd name="T16" fmla="*/ 192 w 233"/>
                  <a:gd name="T17" fmla="*/ 126 h 201"/>
                  <a:gd name="T18" fmla="*/ 204 w 233"/>
                  <a:gd name="T19" fmla="*/ 109 h 201"/>
                  <a:gd name="T20" fmla="*/ 215 w 233"/>
                  <a:gd name="T21" fmla="*/ 95 h 201"/>
                  <a:gd name="T22" fmla="*/ 226 w 233"/>
                  <a:gd name="T23" fmla="*/ 67 h 201"/>
                  <a:gd name="T24" fmla="*/ 232 w 233"/>
                  <a:gd name="T25" fmla="*/ 38 h 201"/>
                  <a:gd name="T26" fmla="*/ 232 w 233"/>
                  <a:gd name="T27" fmla="*/ 21 h 201"/>
                  <a:gd name="T28" fmla="*/ 232 w 233"/>
                  <a:gd name="T29" fmla="*/ 0 h 20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33"/>
                  <a:gd name="T46" fmla="*/ 0 h 201"/>
                  <a:gd name="T47" fmla="*/ 233 w 233"/>
                  <a:gd name="T48" fmla="*/ 201 h 20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33" h="201">
                    <a:moveTo>
                      <a:pt x="0" y="200"/>
                    </a:moveTo>
                    <a:lnTo>
                      <a:pt x="34" y="195"/>
                    </a:lnTo>
                    <a:lnTo>
                      <a:pt x="74" y="186"/>
                    </a:lnTo>
                    <a:lnTo>
                      <a:pt x="113" y="174"/>
                    </a:lnTo>
                    <a:lnTo>
                      <a:pt x="142" y="159"/>
                    </a:lnTo>
                    <a:lnTo>
                      <a:pt x="159" y="150"/>
                    </a:lnTo>
                    <a:lnTo>
                      <a:pt x="176" y="138"/>
                    </a:lnTo>
                    <a:lnTo>
                      <a:pt x="187" y="131"/>
                    </a:lnTo>
                    <a:lnTo>
                      <a:pt x="192" y="126"/>
                    </a:lnTo>
                    <a:lnTo>
                      <a:pt x="204" y="109"/>
                    </a:lnTo>
                    <a:lnTo>
                      <a:pt x="215" y="95"/>
                    </a:lnTo>
                    <a:lnTo>
                      <a:pt x="226" y="67"/>
                    </a:lnTo>
                    <a:lnTo>
                      <a:pt x="232" y="38"/>
                    </a:lnTo>
                    <a:lnTo>
                      <a:pt x="232" y="21"/>
                    </a:lnTo>
                    <a:lnTo>
                      <a:pt x="232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1" name="Freeform 202"/>
              <p:cNvSpPr>
                <a:spLocks/>
              </p:cNvSpPr>
              <p:nvPr/>
            </p:nvSpPr>
            <p:spPr bwMode="auto">
              <a:xfrm>
                <a:off x="3432" y="1281"/>
                <a:ext cx="578" cy="361"/>
              </a:xfrm>
              <a:custGeom>
                <a:avLst/>
                <a:gdLst>
                  <a:gd name="T0" fmla="*/ 0 w 578"/>
                  <a:gd name="T1" fmla="*/ 326 h 361"/>
                  <a:gd name="T2" fmla="*/ 32 w 578"/>
                  <a:gd name="T3" fmla="*/ 334 h 361"/>
                  <a:gd name="T4" fmla="*/ 70 w 578"/>
                  <a:gd name="T5" fmla="*/ 342 h 361"/>
                  <a:gd name="T6" fmla="*/ 134 w 578"/>
                  <a:gd name="T7" fmla="*/ 360 h 361"/>
                  <a:gd name="T8" fmla="*/ 243 w 578"/>
                  <a:gd name="T9" fmla="*/ 355 h 361"/>
                  <a:gd name="T10" fmla="*/ 352 w 578"/>
                  <a:gd name="T11" fmla="*/ 352 h 361"/>
                  <a:gd name="T12" fmla="*/ 372 w 578"/>
                  <a:gd name="T13" fmla="*/ 349 h 361"/>
                  <a:gd name="T14" fmla="*/ 385 w 578"/>
                  <a:gd name="T15" fmla="*/ 344 h 361"/>
                  <a:gd name="T16" fmla="*/ 417 w 578"/>
                  <a:gd name="T17" fmla="*/ 328 h 361"/>
                  <a:gd name="T18" fmla="*/ 442 w 578"/>
                  <a:gd name="T19" fmla="*/ 305 h 361"/>
                  <a:gd name="T20" fmla="*/ 468 w 578"/>
                  <a:gd name="T21" fmla="*/ 276 h 361"/>
                  <a:gd name="T22" fmla="*/ 506 w 578"/>
                  <a:gd name="T23" fmla="*/ 213 h 361"/>
                  <a:gd name="T24" fmla="*/ 526 w 578"/>
                  <a:gd name="T25" fmla="*/ 184 h 361"/>
                  <a:gd name="T26" fmla="*/ 545 w 578"/>
                  <a:gd name="T27" fmla="*/ 158 h 361"/>
                  <a:gd name="T28" fmla="*/ 564 w 578"/>
                  <a:gd name="T29" fmla="*/ 79 h 361"/>
                  <a:gd name="T30" fmla="*/ 577 w 578"/>
                  <a:gd name="T31" fmla="*/ 40 h 361"/>
                  <a:gd name="T32" fmla="*/ 577 w 578"/>
                  <a:gd name="T33" fmla="*/ 0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578"/>
                  <a:gd name="T52" fmla="*/ 0 h 361"/>
                  <a:gd name="T53" fmla="*/ 578 w 578"/>
                  <a:gd name="T54" fmla="*/ 361 h 361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578" h="361">
                    <a:moveTo>
                      <a:pt x="0" y="326"/>
                    </a:moveTo>
                    <a:lnTo>
                      <a:pt x="32" y="334"/>
                    </a:lnTo>
                    <a:lnTo>
                      <a:pt x="70" y="342"/>
                    </a:lnTo>
                    <a:lnTo>
                      <a:pt x="134" y="360"/>
                    </a:lnTo>
                    <a:lnTo>
                      <a:pt x="243" y="355"/>
                    </a:lnTo>
                    <a:lnTo>
                      <a:pt x="352" y="352"/>
                    </a:lnTo>
                    <a:lnTo>
                      <a:pt x="372" y="349"/>
                    </a:lnTo>
                    <a:lnTo>
                      <a:pt x="385" y="344"/>
                    </a:lnTo>
                    <a:lnTo>
                      <a:pt x="417" y="328"/>
                    </a:lnTo>
                    <a:lnTo>
                      <a:pt x="442" y="305"/>
                    </a:lnTo>
                    <a:lnTo>
                      <a:pt x="468" y="276"/>
                    </a:lnTo>
                    <a:lnTo>
                      <a:pt x="506" y="213"/>
                    </a:lnTo>
                    <a:lnTo>
                      <a:pt x="526" y="184"/>
                    </a:lnTo>
                    <a:lnTo>
                      <a:pt x="545" y="158"/>
                    </a:lnTo>
                    <a:lnTo>
                      <a:pt x="564" y="79"/>
                    </a:lnTo>
                    <a:lnTo>
                      <a:pt x="577" y="40"/>
                    </a:lnTo>
                    <a:lnTo>
                      <a:pt x="577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2" name="Freeform 203"/>
              <p:cNvSpPr>
                <a:spLocks/>
              </p:cNvSpPr>
              <p:nvPr/>
            </p:nvSpPr>
            <p:spPr bwMode="auto">
              <a:xfrm>
                <a:off x="3833" y="1256"/>
                <a:ext cx="597" cy="370"/>
              </a:xfrm>
              <a:custGeom>
                <a:avLst/>
                <a:gdLst>
                  <a:gd name="T0" fmla="*/ 0 w 597"/>
                  <a:gd name="T1" fmla="*/ 369 h 370"/>
                  <a:gd name="T2" fmla="*/ 49 w 597"/>
                  <a:gd name="T3" fmla="*/ 359 h 370"/>
                  <a:gd name="T4" fmla="*/ 99 w 597"/>
                  <a:gd name="T5" fmla="*/ 353 h 370"/>
                  <a:gd name="T6" fmla="*/ 149 w 597"/>
                  <a:gd name="T7" fmla="*/ 348 h 370"/>
                  <a:gd name="T8" fmla="*/ 198 w 597"/>
                  <a:gd name="T9" fmla="*/ 343 h 370"/>
                  <a:gd name="T10" fmla="*/ 255 w 597"/>
                  <a:gd name="T11" fmla="*/ 335 h 370"/>
                  <a:gd name="T12" fmla="*/ 319 w 597"/>
                  <a:gd name="T13" fmla="*/ 320 h 370"/>
                  <a:gd name="T14" fmla="*/ 376 w 597"/>
                  <a:gd name="T15" fmla="*/ 299 h 370"/>
                  <a:gd name="T16" fmla="*/ 433 w 597"/>
                  <a:gd name="T17" fmla="*/ 273 h 370"/>
                  <a:gd name="T18" fmla="*/ 447 w 597"/>
                  <a:gd name="T19" fmla="*/ 262 h 370"/>
                  <a:gd name="T20" fmla="*/ 468 w 597"/>
                  <a:gd name="T21" fmla="*/ 249 h 370"/>
                  <a:gd name="T22" fmla="*/ 489 w 597"/>
                  <a:gd name="T23" fmla="*/ 218 h 370"/>
                  <a:gd name="T24" fmla="*/ 518 w 597"/>
                  <a:gd name="T25" fmla="*/ 187 h 370"/>
                  <a:gd name="T26" fmla="*/ 532 w 597"/>
                  <a:gd name="T27" fmla="*/ 174 h 370"/>
                  <a:gd name="T28" fmla="*/ 546 w 597"/>
                  <a:gd name="T29" fmla="*/ 161 h 370"/>
                  <a:gd name="T30" fmla="*/ 568 w 597"/>
                  <a:gd name="T31" fmla="*/ 112 h 370"/>
                  <a:gd name="T32" fmla="*/ 589 w 597"/>
                  <a:gd name="T33" fmla="*/ 65 h 370"/>
                  <a:gd name="T34" fmla="*/ 596 w 597"/>
                  <a:gd name="T35" fmla="*/ 52 h 370"/>
                  <a:gd name="T36" fmla="*/ 596 w 597"/>
                  <a:gd name="T37" fmla="*/ 44 h 370"/>
                  <a:gd name="T38" fmla="*/ 596 w 597"/>
                  <a:gd name="T39" fmla="*/ 39 h 370"/>
                  <a:gd name="T40" fmla="*/ 596 w 597"/>
                  <a:gd name="T41" fmla="*/ 34 h 370"/>
                  <a:gd name="T42" fmla="*/ 596 w 597"/>
                  <a:gd name="T43" fmla="*/ 28 h 370"/>
                  <a:gd name="T44" fmla="*/ 596 w 597"/>
                  <a:gd name="T45" fmla="*/ 23 h 370"/>
                  <a:gd name="T46" fmla="*/ 596 w 597"/>
                  <a:gd name="T47" fmla="*/ 13 h 370"/>
                  <a:gd name="T48" fmla="*/ 596 w 597"/>
                  <a:gd name="T49" fmla="*/ 0 h 3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97"/>
                  <a:gd name="T76" fmla="*/ 0 h 370"/>
                  <a:gd name="T77" fmla="*/ 597 w 597"/>
                  <a:gd name="T78" fmla="*/ 370 h 3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97" h="370">
                    <a:moveTo>
                      <a:pt x="0" y="369"/>
                    </a:moveTo>
                    <a:lnTo>
                      <a:pt x="49" y="359"/>
                    </a:lnTo>
                    <a:lnTo>
                      <a:pt x="99" y="353"/>
                    </a:lnTo>
                    <a:lnTo>
                      <a:pt x="149" y="348"/>
                    </a:lnTo>
                    <a:lnTo>
                      <a:pt x="198" y="343"/>
                    </a:lnTo>
                    <a:lnTo>
                      <a:pt x="255" y="335"/>
                    </a:lnTo>
                    <a:lnTo>
                      <a:pt x="319" y="320"/>
                    </a:lnTo>
                    <a:lnTo>
                      <a:pt x="376" y="299"/>
                    </a:lnTo>
                    <a:lnTo>
                      <a:pt x="433" y="273"/>
                    </a:lnTo>
                    <a:lnTo>
                      <a:pt x="447" y="262"/>
                    </a:lnTo>
                    <a:lnTo>
                      <a:pt x="468" y="249"/>
                    </a:lnTo>
                    <a:lnTo>
                      <a:pt x="489" y="218"/>
                    </a:lnTo>
                    <a:lnTo>
                      <a:pt x="518" y="187"/>
                    </a:lnTo>
                    <a:lnTo>
                      <a:pt x="532" y="174"/>
                    </a:lnTo>
                    <a:lnTo>
                      <a:pt x="546" y="161"/>
                    </a:lnTo>
                    <a:lnTo>
                      <a:pt x="568" y="112"/>
                    </a:lnTo>
                    <a:lnTo>
                      <a:pt x="589" y="65"/>
                    </a:lnTo>
                    <a:lnTo>
                      <a:pt x="596" y="52"/>
                    </a:lnTo>
                    <a:lnTo>
                      <a:pt x="596" y="44"/>
                    </a:lnTo>
                    <a:lnTo>
                      <a:pt x="596" y="39"/>
                    </a:lnTo>
                    <a:lnTo>
                      <a:pt x="596" y="34"/>
                    </a:lnTo>
                    <a:lnTo>
                      <a:pt x="596" y="28"/>
                    </a:lnTo>
                    <a:lnTo>
                      <a:pt x="596" y="23"/>
                    </a:lnTo>
                    <a:lnTo>
                      <a:pt x="596" y="13"/>
                    </a:lnTo>
                    <a:lnTo>
                      <a:pt x="596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3" name="Freeform 204"/>
              <p:cNvSpPr>
                <a:spLocks/>
              </p:cNvSpPr>
              <p:nvPr/>
            </p:nvSpPr>
            <p:spPr bwMode="auto">
              <a:xfrm>
                <a:off x="3707" y="1257"/>
                <a:ext cx="1151" cy="537"/>
              </a:xfrm>
              <a:custGeom>
                <a:avLst/>
                <a:gdLst>
                  <a:gd name="T0" fmla="*/ 0 w 1151"/>
                  <a:gd name="T1" fmla="*/ 479 h 537"/>
                  <a:gd name="T2" fmla="*/ 93 w 1151"/>
                  <a:gd name="T3" fmla="*/ 490 h 537"/>
                  <a:gd name="T4" fmla="*/ 179 w 1151"/>
                  <a:gd name="T5" fmla="*/ 508 h 537"/>
                  <a:gd name="T6" fmla="*/ 264 w 1151"/>
                  <a:gd name="T7" fmla="*/ 525 h 537"/>
                  <a:gd name="T8" fmla="*/ 357 w 1151"/>
                  <a:gd name="T9" fmla="*/ 536 h 537"/>
                  <a:gd name="T10" fmla="*/ 420 w 1151"/>
                  <a:gd name="T11" fmla="*/ 533 h 537"/>
                  <a:gd name="T12" fmla="*/ 482 w 1151"/>
                  <a:gd name="T13" fmla="*/ 533 h 537"/>
                  <a:gd name="T14" fmla="*/ 521 w 1151"/>
                  <a:gd name="T15" fmla="*/ 533 h 537"/>
                  <a:gd name="T16" fmla="*/ 552 w 1151"/>
                  <a:gd name="T17" fmla="*/ 528 h 537"/>
                  <a:gd name="T18" fmla="*/ 583 w 1151"/>
                  <a:gd name="T19" fmla="*/ 522 h 537"/>
                  <a:gd name="T20" fmla="*/ 614 w 1151"/>
                  <a:gd name="T21" fmla="*/ 510 h 537"/>
                  <a:gd name="T22" fmla="*/ 653 w 1151"/>
                  <a:gd name="T23" fmla="*/ 490 h 537"/>
                  <a:gd name="T24" fmla="*/ 684 w 1151"/>
                  <a:gd name="T25" fmla="*/ 467 h 537"/>
                  <a:gd name="T26" fmla="*/ 715 w 1151"/>
                  <a:gd name="T27" fmla="*/ 441 h 537"/>
                  <a:gd name="T28" fmla="*/ 746 w 1151"/>
                  <a:gd name="T29" fmla="*/ 415 h 537"/>
                  <a:gd name="T30" fmla="*/ 777 w 1151"/>
                  <a:gd name="T31" fmla="*/ 398 h 537"/>
                  <a:gd name="T32" fmla="*/ 808 w 1151"/>
                  <a:gd name="T33" fmla="*/ 386 h 537"/>
                  <a:gd name="T34" fmla="*/ 831 w 1151"/>
                  <a:gd name="T35" fmla="*/ 372 h 537"/>
                  <a:gd name="T36" fmla="*/ 862 w 1151"/>
                  <a:gd name="T37" fmla="*/ 358 h 537"/>
                  <a:gd name="T38" fmla="*/ 886 w 1151"/>
                  <a:gd name="T39" fmla="*/ 346 h 537"/>
                  <a:gd name="T40" fmla="*/ 894 w 1151"/>
                  <a:gd name="T41" fmla="*/ 337 h 537"/>
                  <a:gd name="T42" fmla="*/ 901 w 1151"/>
                  <a:gd name="T43" fmla="*/ 332 h 537"/>
                  <a:gd name="T44" fmla="*/ 909 w 1151"/>
                  <a:gd name="T45" fmla="*/ 329 h 537"/>
                  <a:gd name="T46" fmla="*/ 909 w 1151"/>
                  <a:gd name="T47" fmla="*/ 326 h 537"/>
                  <a:gd name="T48" fmla="*/ 917 w 1151"/>
                  <a:gd name="T49" fmla="*/ 323 h 537"/>
                  <a:gd name="T50" fmla="*/ 932 w 1151"/>
                  <a:gd name="T51" fmla="*/ 320 h 537"/>
                  <a:gd name="T52" fmla="*/ 1033 w 1151"/>
                  <a:gd name="T53" fmla="*/ 213 h 537"/>
                  <a:gd name="T54" fmla="*/ 1080 w 1151"/>
                  <a:gd name="T55" fmla="*/ 156 h 537"/>
                  <a:gd name="T56" fmla="*/ 1119 w 1151"/>
                  <a:gd name="T57" fmla="*/ 95 h 537"/>
                  <a:gd name="T58" fmla="*/ 1127 w 1151"/>
                  <a:gd name="T59" fmla="*/ 78 h 537"/>
                  <a:gd name="T60" fmla="*/ 1134 w 1151"/>
                  <a:gd name="T61" fmla="*/ 61 h 537"/>
                  <a:gd name="T62" fmla="*/ 1142 w 1151"/>
                  <a:gd name="T63" fmla="*/ 23 h 537"/>
                  <a:gd name="T64" fmla="*/ 1150 w 1151"/>
                  <a:gd name="T65" fmla="*/ 9 h 537"/>
                  <a:gd name="T66" fmla="*/ 1150 w 1151"/>
                  <a:gd name="T67" fmla="*/ 3 h 537"/>
                  <a:gd name="T68" fmla="*/ 1150 w 1151"/>
                  <a:gd name="T69" fmla="*/ 0 h 5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151"/>
                  <a:gd name="T106" fmla="*/ 0 h 537"/>
                  <a:gd name="T107" fmla="*/ 1151 w 1151"/>
                  <a:gd name="T108" fmla="*/ 537 h 5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151" h="537">
                    <a:moveTo>
                      <a:pt x="0" y="479"/>
                    </a:moveTo>
                    <a:lnTo>
                      <a:pt x="93" y="490"/>
                    </a:lnTo>
                    <a:lnTo>
                      <a:pt x="179" y="508"/>
                    </a:lnTo>
                    <a:lnTo>
                      <a:pt x="264" y="525"/>
                    </a:lnTo>
                    <a:lnTo>
                      <a:pt x="357" y="536"/>
                    </a:lnTo>
                    <a:lnTo>
                      <a:pt x="420" y="533"/>
                    </a:lnTo>
                    <a:lnTo>
                      <a:pt x="482" y="533"/>
                    </a:lnTo>
                    <a:lnTo>
                      <a:pt x="521" y="533"/>
                    </a:lnTo>
                    <a:lnTo>
                      <a:pt x="552" y="528"/>
                    </a:lnTo>
                    <a:lnTo>
                      <a:pt x="583" y="522"/>
                    </a:lnTo>
                    <a:lnTo>
                      <a:pt x="614" y="510"/>
                    </a:lnTo>
                    <a:lnTo>
                      <a:pt x="653" y="490"/>
                    </a:lnTo>
                    <a:lnTo>
                      <a:pt x="684" y="467"/>
                    </a:lnTo>
                    <a:lnTo>
                      <a:pt x="715" y="441"/>
                    </a:lnTo>
                    <a:lnTo>
                      <a:pt x="746" y="415"/>
                    </a:lnTo>
                    <a:lnTo>
                      <a:pt x="777" y="398"/>
                    </a:lnTo>
                    <a:lnTo>
                      <a:pt x="808" y="386"/>
                    </a:lnTo>
                    <a:lnTo>
                      <a:pt x="831" y="372"/>
                    </a:lnTo>
                    <a:lnTo>
                      <a:pt x="862" y="358"/>
                    </a:lnTo>
                    <a:lnTo>
                      <a:pt x="886" y="346"/>
                    </a:lnTo>
                    <a:lnTo>
                      <a:pt x="894" y="337"/>
                    </a:lnTo>
                    <a:lnTo>
                      <a:pt x="901" y="332"/>
                    </a:lnTo>
                    <a:lnTo>
                      <a:pt x="909" y="329"/>
                    </a:lnTo>
                    <a:lnTo>
                      <a:pt x="909" y="326"/>
                    </a:lnTo>
                    <a:lnTo>
                      <a:pt x="917" y="323"/>
                    </a:lnTo>
                    <a:lnTo>
                      <a:pt x="932" y="320"/>
                    </a:lnTo>
                    <a:lnTo>
                      <a:pt x="1033" y="213"/>
                    </a:lnTo>
                    <a:lnTo>
                      <a:pt x="1080" y="156"/>
                    </a:lnTo>
                    <a:lnTo>
                      <a:pt x="1119" y="95"/>
                    </a:lnTo>
                    <a:lnTo>
                      <a:pt x="1127" y="78"/>
                    </a:lnTo>
                    <a:lnTo>
                      <a:pt x="1134" y="61"/>
                    </a:lnTo>
                    <a:lnTo>
                      <a:pt x="1142" y="23"/>
                    </a:lnTo>
                    <a:lnTo>
                      <a:pt x="1150" y="9"/>
                    </a:lnTo>
                    <a:lnTo>
                      <a:pt x="1150" y="3"/>
                    </a:lnTo>
                    <a:lnTo>
                      <a:pt x="115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4" name="Freeform 205"/>
              <p:cNvSpPr>
                <a:spLocks/>
              </p:cNvSpPr>
              <p:nvPr/>
            </p:nvSpPr>
            <p:spPr bwMode="auto">
              <a:xfrm>
                <a:off x="4318" y="1623"/>
                <a:ext cx="476" cy="155"/>
              </a:xfrm>
              <a:custGeom>
                <a:avLst/>
                <a:gdLst>
                  <a:gd name="T0" fmla="*/ 0 w 476"/>
                  <a:gd name="T1" fmla="*/ 154 h 155"/>
                  <a:gd name="T2" fmla="*/ 46 w 476"/>
                  <a:gd name="T3" fmla="*/ 145 h 155"/>
                  <a:gd name="T4" fmla="*/ 92 w 476"/>
                  <a:gd name="T5" fmla="*/ 140 h 155"/>
                  <a:gd name="T6" fmla="*/ 138 w 476"/>
                  <a:gd name="T7" fmla="*/ 134 h 155"/>
                  <a:gd name="T8" fmla="*/ 184 w 476"/>
                  <a:gd name="T9" fmla="*/ 128 h 155"/>
                  <a:gd name="T10" fmla="*/ 230 w 476"/>
                  <a:gd name="T11" fmla="*/ 120 h 155"/>
                  <a:gd name="T12" fmla="*/ 276 w 476"/>
                  <a:gd name="T13" fmla="*/ 106 h 155"/>
                  <a:gd name="T14" fmla="*/ 368 w 476"/>
                  <a:gd name="T15" fmla="*/ 80 h 155"/>
                  <a:gd name="T16" fmla="*/ 398 w 476"/>
                  <a:gd name="T17" fmla="*/ 66 h 155"/>
                  <a:gd name="T18" fmla="*/ 429 w 476"/>
                  <a:gd name="T19" fmla="*/ 46 h 155"/>
                  <a:gd name="T20" fmla="*/ 460 w 476"/>
                  <a:gd name="T21" fmla="*/ 26 h 155"/>
                  <a:gd name="T22" fmla="*/ 475 w 476"/>
                  <a:gd name="T23" fmla="*/ 0 h 15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476"/>
                  <a:gd name="T37" fmla="*/ 0 h 155"/>
                  <a:gd name="T38" fmla="*/ 476 w 476"/>
                  <a:gd name="T39" fmla="*/ 155 h 155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476" h="155">
                    <a:moveTo>
                      <a:pt x="0" y="154"/>
                    </a:moveTo>
                    <a:lnTo>
                      <a:pt x="46" y="145"/>
                    </a:lnTo>
                    <a:lnTo>
                      <a:pt x="92" y="140"/>
                    </a:lnTo>
                    <a:lnTo>
                      <a:pt x="138" y="134"/>
                    </a:lnTo>
                    <a:lnTo>
                      <a:pt x="184" y="128"/>
                    </a:lnTo>
                    <a:lnTo>
                      <a:pt x="230" y="120"/>
                    </a:lnTo>
                    <a:lnTo>
                      <a:pt x="276" y="106"/>
                    </a:lnTo>
                    <a:lnTo>
                      <a:pt x="368" y="80"/>
                    </a:lnTo>
                    <a:lnTo>
                      <a:pt x="398" y="66"/>
                    </a:lnTo>
                    <a:lnTo>
                      <a:pt x="429" y="46"/>
                    </a:lnTo>
                    <a:lnTo>
                      <a:pt x="460" y="26"/>
                    </a:lnTo>
                    <a:lnTo>
                      <a:pt x="475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95" name="Freeform 206"/>
              <p:cNvSpPr>
                <a:spLocks/>
              </p:cNvSpPr>
              <p:nvPr/>
            </p:nvSpPr>
            <p:spPr bwMode="auto">
              <a:xfrm>
                <a:off x="4123" y="1945"/>
                <a:ext cx="695" cy="113"/>
              </a:xfrm>
              <a:custGeom>
                <a:avLst/>
                <a:gdLst>
                  <a:gd name="T0" fmla="*/ 0 w 695"/>
                  <a:gd name="T1" fmla="*/ 0 h 113"/>
                  <a:gd name="T2" fmla="*/ 62 w 695"/>
                  <a:gd name="T3" fmla="*/ 13 h 113"/>
                  <a:gd name="T4" fmla="*/ 116 w 695"/>
                  <a:gd name="T5" fmla="*/ 23 h 113"/>
                  <a:gd name="T6" fmla="*/ 232 w 695"/>
                  <a:gd name="T7" fmla="*/ 53 h 113"/>
                  <a:gd name="T8" fmla="*/ 339 w 695"/>
                  <a:gd name="T9" fmla="*/ 79 h 113"/>
                  <a:gd name="T10" fmla="*/ 393 w 695"/>
                  <a:gd name="T11" fmla="*/ 89 h 113"/>
                  <a:gd name="T12" fmla="*/ 440 w 695"/>
                  <a:gd name="T13" fmla="*/ 96 h 113"/>
                  <a:gd name="T14" fmla="*/ 463 w 695"/>
                  <a:gd name="T15" fmla="*/ 99 h 113"/>
                  <a:gd name="T16" fmla="*/ 486 w 695"/>
                  <a:gd name="T17" fmla="*/ 105 h 113"/>
                  <a:gd name="T18" fmla="*/ 509 w 695"/>
                  <a:gd name="T19" fmla="*/ 109 h 113"/>
                  <a:gd name="T20" fmla="*/ 517 w 695"/>
                  <a:gd name="T21" fmla="*/ 112 h 113"/>
                  <a:gd name="T22" fmla="*/ 571 w 695"/>
                  <a:gd name="T23" fmla="*/ 109 h 113"/>
                  <a:gd name="T24" fmla="*/ 609 w 695"/>
                  <a:gd name="T25" fmla="*/ 105 h 113"/>
                  <a:gd name="T26" fmla="*/ 632 w 695"/>
                  <a:gd name="T27" fmla="*/ 105 h 113"/>
                  <a:gd name="T28" fmla="*/ 648 w 695"/>
                  <a:gd name="T29" fmla="*/ 102 h 113"/>
                  <a:gd name="T30" fmla="*/ 663 w 695"/>
                  <a:gd name="T31" fmla="*/ 102 h 113"/>
                  <a:gd name="T32" fmla="*/ 679 w 695"/>
                  <a:gd name="T33" fmla="*/ 102 h 113"/>
                  <a:gd name="T34" fmla="*/ 694 w 695"/>
                  <a:gd name="T35" fmla="*/ 102 h 1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695"/>
                  <a:gd name="T55" fmla="*/ 0 h 113"/>
                  <a:gd name="T56" fmla="*/ 695 w 695"/>
                  <a:gd name="T57" fmla="*/ 113 h 11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695" h="113">
                    <a:moveTo>
                      <a:pt x="0" y="0"/>
                    </a:moveTo>
                    <a:lnTo>
                      <a:pt x="62" y="13"/>
                    </a:lnTo>
                    <a:lnTo>
                      <a:pt x="116" y="23"/>
                    </a:lnTo>
                    <a:lnTo>
                      <a:pt x="232" y="53"/>
                    </a:lnTo>
                    <a:lnTo>
                      <a:pt x="339" y="79"/>
                    </a:lnTo>
                    <a:lnTo>
                      <a:pt x="393" y="89"/>
                    </a:lnTo>
                    <a:lnTo>
                      <a:pt x="440" y="96"/>
                    </a:lnTo>
                    <a:lnTo>
                      <a:pt x="463" y="99"/>
                    </a:lnTo>
                    <a:lnTo>
                      <a:pt x="486" y="105"/>
                    </a:lnTo>
                    <a:lnTo>
                      <a:pt x="509" y="109"/>
                    </a:lnTo>
                    <a:lnTo>
                      <a:pt x="517" y="112"/>
                    </a:lnTo>
                    <a:lnTo>
                      <a:pt x="571" y="109"/>
                    </a:lnTo>
                    <a:lnTo>
                      <a:pt x="609" y="105"/>
                    </a:lnTo>
                    <a:lnTo>
                      <a:pt x="632" y="105"/>
                    </a:lnTo>
                    <a:lnTo>
                      <a:pt x="648" y="102"/>
                    </a:lnTo>
                    <a:lnTo>
                      <a:pt x="663" y="102"/>
                    </a:lnTo>
                    <a:lnTo>
                      <a:pt x="679" y="102"/>
                    </a:lnTo>
                    <a:lnTo>
                      <a:pt x="694" y="10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7677" name="Group 207"/>
            <p:cNvGrpSpPr>
              <a:grpSpLocks/>
            </p:cNvGrpSpPr>
            <p:nvPr/>
          </p:nvGrpSpPr>
          <p:grpSpPr bwMode="auto">
            <a:xfrm>
              <a:off x="3046" y="1327"/>
              <a:ext cx="293" cy="212"/>
              <a:chOff x="3046" y="1327"/>
              <a:chExt cx="293" cy="212"/>
            </a:xfrm>
          </p:grpSpPr>
          <p:sp>
            <p:nvSpPr>
              <p:cNvPr id="27679" name="Rectangle 208"/>
              <p:cNvSpPr>
                <a:spLocks noChangeArrowheads="1"/>
              </p:cNvSpPr>
              <p:nvPr/>
            </p:nvSpPr>
            <p:spPr bwMode="auto">
              <a:xfrm>
                <a:off x="3046" y="1327"/>
                <a:ext cx="29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7680" name="Line 209"/>
              <p:cNvSpPr>
                <a:spLocks noChangeShapeType="1"/>
              </p:cNvSpPr>
              <p:nvPr/>
            </p:nvSpPr>
            <p:spPr bwMode="auto">
              <a:xfrm>
                <a:off x="3105" y="1344"/>
                <a:ext cx="13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27678" name="AutoShape 210"/>
            <p:cNvSpPr>
              <a:spLocks noChangeArrowheads="1"/>
            </p:cNvSpPr>
            <p:nvPr/>
          </p:nvSpPr>
          <p:spPr bwMode="auto">
            <a:xfrm rot="-3540000">
              <a:off x="2697" y="1225"/>
              <a:ext cx="78" cy="102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31" name="Group 211"/>
          <p:cNvGrpSpPr>
            <a:grpSpLocks/>
          </p:cNvGrpSpPr>
          <p:nvPr/>
        </p:nvGrpSpPr>
        <p:grpSpPr bwMode="auto">
          <a:xfrm>
            <a:off x="682625" y="5484813"/>
            <a:ext cx="7905750" cy="931862"/>
            <a:chOff x="430" y="3223"/>
            <a:chExt cx="4980" cy="587"/>
          </a:xfrm>
        </p:grpSpPr>
        <p:grpSp>
          <p:nvGrpSpPr>
            <p:cNvPr id="27658" name="Group 212"/>
            <p:cNvGrpSpPr>
              <a:grpSpLocks/>
            </p:cNvGrpSpPr>
            <p:nvPr/>
          </p:nvGrpSpPr>
          <p:grpSpPr bwMode="auto">
            <a:xfrm>
              <a:off x="777" y="3223"/>
              <a:ext cx="4633" cy="368"/>
              <a:chOff x="777" y="3223"/>
              <a:chExt cx="4633" cy="368"/>
            </a:xfrm>
          </p:grpSpPr>
          <p:sp>
            <p:nvSpPr>
              <p:cNvPr id="27672" name="Line 213"/>
              <p:cNvSpPr>
                <a:spLocks noChangeShapeType="1"/>
              </p:cNvSpPr>
              <p:nvPr/>
            </p:nvSpPr>
            <p:spPr bwMode="auto">
              <a:xfrm>
                <a:off x="777" y="3320"/>
                <a:ext cx="4471" cy="0"/>
              </a:xfrm>
              <a:prstGeom prst="line">
                <a:avLst/>
              </a:prstGeom>
              <a:noFill/>
              <a:ln w="127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73" name="Line 214"/>
              <p:cNvSpPr>
                <a:spLocks noChangeShapeType="1"/>
              </p:cNvSpPr>
              <p:nvPr/>
            </p:nvSpPr>
            <p:spPr bwMode="auto">
              <a:xfrm>
                <a:off x="793" y="3528"/>
                <a:ext cx="4471" cy="0"/>
              </a:xfrm>
              <a:prstGeom prst="line">
                <a:avLst/>
              </a:prstGeom>
              <a:noFill/>
              <a:ln w="127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74" name="Rectangle 215"/>
              <p:cNvSpPr>
                <a:spLocks noChangeArrowheads="1"/>
              </p:cNvSpPr>
              <p:nvPr/>
            </p:nvSpPr>
            <p:spPr bwMode="auto">
              <a:xfrm>
                <a:off x="5222" y="3223"/>
                <a:ext cx="172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7675" name="Rectangle 216"/>
              <p:cNvSpPr>
                <a:spLocks noChangeArrowheads="1"/>
              </p:cNvSpPr>
              <p:nvPr/>
            </p:nvSpPr>
            <p:spPr bwMode="auto">
              <a:xfrm>
                <a:off x="5238" y="3399"/>
                <a:ext cx="172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400">
                    <a:latin typeface="Times New Roman" pitchFamily="18" charset="0"/>
                  </a:rPr>
                  <a:t>0</a:t>
                </a:r>
              </a:p>
            </p:txBody>
          </p:sp>
        </p:grpSp>
        <p:grpSp>
          <p:nvGrpSpPr>
            <p:cNvPr id="27659" name="Group 217"/>
            <p:cNvGrpSpPr>
              <a:grpSpLocks/>
            </p:cNvGrpSpPr>
            <p:nvPr/>
          </p:nvGrpSpPr>
          <p:grpSpPr bwMode="auto">
            <a:xfrm>
              <a:off x="801" y="3320"/>
              <a:ext cx="4039" cy="208"/>
              <a:chOff x="801" y="3320"/>
              <a:chExt cx="4039" cy="208"/>
            </a:xfrm>
          </p:grpSpPr>
          <p:sp>
            <p:nvSpPr>
              <p:cNvPr id="27667" name="Line 218"/>
              <p:cNvSpPr>
                <a:spLocks noChangeShapeType="1"/>
              </p:cNvSpPr>
              <p:nvPr/>
            </p:nvSpPr>
            <p:spPr bwMode="auto">
              <a:xfrm>
                <a:off x="801" y="3320"/>
                <a:ext cx="7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68" name="Line 219"/>
              <p:cNvSpPr>
                <a:spLocks noChangeShapeType="1"/>
              </p:cNvSpPr>
              <p:nvPr/>
            </p:nvSpPr>
            <p:spPr bwMode="auto">
              <a:xfrm>
                <a:off x="880" y="3321"/>
                <a:ext cx="0" cy="20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69" name="Line 220"/>
              <p:cNvSpPr>
                <a:spLocks noChangeShapeType="1"/>
              </p:cNvSpPr>
              <p:nvPr/>
            </p:nvSpPr>
            <p:spPr bwMode="auto">
              <a:xfrm>
                <a:off x="881" y="3528"/>
                <a:ext cx="18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70" name="Line 221"/>
              <p:cNvSpPr>
                <a:spLocks noChangeShapeType="1"/>
              </p:cNvSpPr>
              <p:nvPr/>
            </p:nvSpPr>
            <p:spPr bwMode="auto">
              <a:xfrm flipV="1">
                <a:off x="1072" y="3321"/>
                <a:ext cx="0" cy="20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7671" name="Line 222"/>
              <p:cNvSpPr>
                <a:spLocks noChangeShapeType="1"/>
              </p:cNvSpPr>
              <p:nvPr/>
            </p:nvSpPr>
            <p:spPr bwMode="auto">
              <a:xfrm>
                <a:off x="1073" y="3320"/>
                <a:ext cx="376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27660" name="Group 223"/>
            <p:cNvGrpSpPr>
              <a:grpSpLocks/>
            </p:cNvGrpSpPr>
            <p:nvPr/>
          </p:nvGrpSpPr>
          <p:grpSpPr bwMode="auto">
            <a:xfrm>
              <a:off x="871" y="3449"/>
              <a:ext cx="97" cy="361"/>
              <a:chOff x="871" y="3449"/>
              <a:chExt cx="97" cy="361"/>
            </a:xfrm>
          </p:grpSpPr>
          <p:sp>
            <p:nvSpPr>
              <p:cNvPr id="27665" name="Freeform 224"/>
              <p:cNvSpPr>
                <a:spLocks/>
              </p:cNvSpPr>
              <p:nvPr/>
            </p:nvSpPr>
            <p:spPr bwMode="auto">
              <a:xfrm>
                <a:off x="871" y="3449"/>
                <a:ext cx="97" cy="361"/>
              </a:xfrm>
              <a:custGeom>
                <a:avLst/>
                <a:gdLst>
                  <a:gd name="T0" fmla="*/ 0 w 97"/>
                  <a:gd name="T1" fmla="*/ 0 h 361"/>
                  <a:gd name="T2" fmla="*/ 11 w 97"/>
                  <a:gd name="T3" fmla="*/ 7 h 361"/>
                  <a:gd name="T4" fmla="*/ 24 w 97"/>
                  <a:gd name="T5" fmla="*/ 7 h 361"/>
                  <a:gd name="T6" fmla="*/ 47 w 97"/>
                  <a:gd name="T7" fmla="*/ 19 h 361"/>
                  <a:gd name="T8" fmla="*/ 58 w 97"/>
                  <a:gd name="T9" fmla="*/ 25 h 361"/>
                  <a:gd name="T10" fmla="*/ 65 w 97"/>
                  <a:gd name="T11" fmla="*/ 31 h 361"/>
                  <a:gd name="T12" fmla="*/ 72 w 97"/>
                  <a:gd name="T13" fmla="*/ 37 h 361"/>
                  <a:gd name="T14" fmla="*/ 73 w 97"/>
                  <a:gd name="T15" fmla="*/ 37 h 361"/>
                  <a:gd name="T16" fmla="*/ 81 w 97"/>
                  <a:gd name="T17" fmla="*/ 61 h 361"/>
                  <a:gd name="T18" fmla="*/ 89 w 97"/>
                  <a:gd name="T19" fmla="*/ 86 h 361"/>
                  <a:gd name="T20" fmla="*/ 93 w 97"/>
                  <a:gd name="T21" fmla="*/ 104 h 361"/>
                  <a:gd name="T22" fmla="*/ 96 w 97"/>
                  <a:gd name="T23" fmla="*/ 110 h 361"/>
                  <a:gd name="T24" fmla="*/ 96 w 97"/>
                  <a:gd name="T25" fmla="*/ 110 h 361"/>
                  <a:gd name="T26" fmla="*/ 93 w 97"/>
                  <a:gd name="T27" fmla="*/ 141 h 361"/>
                  <a:gd name="T28" fmla="*/ 89 w 97"/>
                  <a:gd name="T29" fmla="*/ 177 h 361"/>
                  <a:gd name="T30" fmla="*/ 81 w 97"/>
                  <a:gd name="T31" fmla="*/ 208 h 361"/>
                  <a:gd name="T32" fmla="*/ 73 w 97"/>
                  <a:gd name="T33" fmla="*/ 244 h 361"/>
                  <a:gd name="T34" fmla="*/ 62 w 97"/>
                  <a:gd name="T35" fmla="*/ 275 h 361"/>
                  <a:gd name="T36" fmla="*/ 48 w 97"/>
                  <a:gd name="T37" fmla="*/ 305 h 361"/>
                  <a:gd name="T38" fmla="*/ 30 w 97"/>
                  <a:gd name="T39" fmla="*/ 336 h 361"/>
                  <a:gd name="T40" fmla="*/ 10 w 97"/>
                  <a:gd name="T41" fmla="*/ 360 h 36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7"/>
                  <a:gd name="T64" fmla="*/ 0 h 361"/>
                  <a:gd name="T65" fmla="*/ 97 w 97"/>
                  <a:gd name="T66" fmla="*/ 361 h 36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7" h="361">
                    <a:moveTo>
                      <a:pt x="0" y="0"/>
                    </a:moveTo>
                    <a:lnTo>
                      <a:pt x="11" y="7"/>
                    </a:lnTo>
                    <a:lnTo>
                      <a:pt x="24" y="7"/>
                    </a:lnTo>
                    <a:lnTo>
                      <a:pt x="47" y="19"/>
                    </a:lnTo>
                    <a:lnTo>
                      <a:pt x="58" y="25"/>
                    </a:lnTo>
                    <a:lnTo>
                      <a:pt x="65" y="31"/>
                    </a:lnTo>
                    <a:lnTo>
                      <a:pt x="72" y="37"/>
                    </a:lnTo>
                    <a:lnTo>
                      <a:pt x="73" y="37"/>
                    </a:lnTo>
                    <a:lnTo>
                      <a:pt x="81" y="61"/>
                    </a:lnTo>
                    <a:lnTo>
                      <a:pt x="89" y="86"/>
                    </a:lnTo>
                    <a:lnTo>
                      <a:pt x="93" y="104"/>
                    </a:lnTo>
                    <a:lnTo>
                      <a:pt x="96" y="110"/>
                    </a:lnTo>
                    <a:lnTo>
                      <a:pt x="93" y="141"/>
                    </a:lnTo>
                    <a:lnTo>
                      <a:pt x="89" y="177"/>
                    </a:lnTo>
                    <a:lnTo>
                      <a:pt x="81" y="208"/>
                    </a:lnTo>
                    <a:lnTo>
                      <a:pt x="73" y="244"/>
                    </a:lnTo>
                    <a:lnTo>
                      <a:pt x="62" y="275"/>
                    </a:lnTo>
                    <a:lnTo>
                      <a:pt x="48" y="305"/>
                    </a:lnTo>
                    <a:lnTo>
                      <a:pt x="30" y="336"/>
                    </a:lnTo>
                    <a:lnTo>
                      <a:pt x="10" y="360"/>
                    </a:lnTo>
                  </a:path>
                </a:pathLst>
              </a:custGeom>
              <a:noFill/>
              <a:ln w="12700" cap="rnd" cmpd="sng">
                <a:solidFill>
                  <a:srgbClr val="CC0099"/>
                </a:solidFill>
                <a:prstDash val="dashDot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666" name="AutoShape 225"/>
              <p:cNvSpPr>
                <a:spLocks noChangeArrowheads="1"/>
              </p:cNvSpPr>
              <p:nvPr/>
            </p:nvSpPr>
            <p:spPr bwMode="auto">
              <a:xfrm rot="12480000" flipH="1">
                <a:off x="889" y="3713"/>
                <a:ext cx="45" cy="94"/>
              </a:xfrm>
              <a:prstGeom prst="triangle">
                <a:avLst>
                  <a:gd name="adj" fmla="val 49991"/>
                </a:avLst>
              </a:prstGeom>
              <a:solidFill>
                <a:schemeClr val="bg1"/>
              </a:solidFill>
              <a:ln w="12700">
                <a:solidFill>
                  <a:srgbClr val="CC0099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  <p:sp>
          <p:nvSpPr>
            <p:cNvPr id="27661" name="Oval 226"/>
            <p:cNvSpPr>
              <a:spLocks noChangeArrowheads="1"/>
            </p:cNvSpPr>
            <p:nvPr/>
          </p:nvSpPr>
          <p:spPr bwMode="auto">
            <a:xfrm>
              <a:off x="857" y="3433"/>
              <a:ext cx="46" cy="4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C0099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27662" name="Group 227"/>
            <p:cNvGrpSpPr>
              <a:grpSpLocks/>
            </p:cNvGrpSpPr>
            <p:nvPr/>
          </p:nvGrpSpPr>
          <p:grpSpPr bwMode="auto">
            <a:xfrm>
              <a:off x="430" y="3327"/>
              <a:ext cx="293" cy="212"/>
              <a:chOff x="430" y="3327"/>
              <a:chExt cx="293" cy="212"/>
            </a:xfrm>
          </p:grpSpPr>
          <p:sp>
            <p:nvSpPr>
              <p:cNvPr id="27663" name="Rectangle 228"/>
              <p:cNvSpPr>
                <a:spLocks noChangeArrowheads="1"/>
              </p:cNvSpPr>
              <p:nvPr/>
            </p:nvSpPr>
            <p:spPr bwMode="auto">
              <a:xfrm>
                <a:off x="430" y="3327"/>
                <a:ext cx="29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en-CA" altLang="en-US" sz="1600" b="1">
                    <a:latin typeface="Times New Roman" pitchFamily="18" charset="0"/>
                  </a:rPr>
                  <a:t>CL</a:t>
                </a:r>
              </a:p>
            </p:txBody>
          </p:sp>
          <p:sp>
            <p:nvSpPr>
              <p:cNvPr id="27664" name="Line 229"/>
              <p:cNvSpPr>
                <a:spLocks noChangeShapeType="1"/>
              </p:cNvSpPr>
              <p:nvPr/>
            </p:nvSpPr>
            <p:spPr bwMode="auto">
              <a:xfrm>
                <a:off x="489" y="3344"/>
                <a:ext cx="16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758" name="Group 7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523589"/>
              </p:ext>
            </p:extLst>
          </p:nvPr>
        </p:nvGraphicFramePr>
        <p:xfrm>
          <a:off x="385763" y="663575"/>
          <a:ext cx="6835775" cy="6218236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78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032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349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3973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656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43497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3656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3656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3656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3497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34975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43973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436562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434975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  <a:gridCol w="436563">
                  <a:extLst>
                    <a:ext uri="{9D8B030D-6E8A-4147-A177-3AD203B41FA5}">
                      <a16:colId xmlns="" xmlns:a16="http://schemas.microsoft.com/office/drawing/2014/main" val="20015"/>
                    </a:ext>
                  </a:extLst>
                </a:gridCol>
              </a:tblGrid>
              <a:tr h="335297">
                <a:tc gridSpan="4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Present state S</a:t>
                      </a:r>
                      <a:r>
                        <a:rPr kumimoji="0" lang="en-CA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en-CA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Next state S</a:t>
                      </a:r>
                      <a:r>
                        <a:rPr kumimoji="0" lang="en-CA" sz="1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+1</a:t>
                      </a:r>
                      <a:endParaRPr kumimoji="0" lang="en-CA" sz="1600" b="0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6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input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6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input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6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input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6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input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818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CA" sz="16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3352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</a:tbl>
          </a:graphicData>
        </a:graphic>
      </p:graphicFrame>
      <p:pic>
        <p:nvPicPr>
          <p:cNvPr id="28991" name="Picture 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625435"/>
            <a:ext cx="1882775" cy="6232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1744" name="Group 784"/>
          <p:cNvGraphicFramePr>
            <a:graphicFrameLocks noGrp="1"/>
          </p:cNvGraphicFramePr>
          <p:nvPr>
            <p:ph/>
          </p:nvPr>
        </p:nvGraphicFramePr>
        <p:xfrm>
          <a:off x="0" y="625475"/>
          <a:ext cx="501650" cy="6251578"/>
        </p:xfrm>
        <a:graphic>
          <a:graphicData uri="http://schemas.openxmlformats.org/drawingml/2006/table">
            <a:tbl>
              <a:tblPr/>
              <a:tblGrid>
                <a:gridCol w="5016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16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9030" name="Slide Number Placeholder 4"/>
          <p:cNvSpPr txBox="1">
            <a:spLocks noGrp="1"/>
          </p:cNvSpPr>
          <p:nvPr/>
        </p:nvSpPr>
        <p:spPr bwMode="auto">
          <a:xfrm>
            <a:off x="85344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84D7D9BE-10DF-4C62-A850-E141F2DB1B67}" type="slidenum">
              <a:rPr lang="en-US" altLang="en-US" sz="1200">
                <a:latin typeface="Arial Black" pitchFamily="34" charset="0"/>
              </a:rPr>
              <a:pPr algn="r" eaLnBrk="1" hangingPunct="1"/>
              <a:t>33</a:t>
            </a:fld>
            <a:endParaRPr lang="en-US" altLang="en-US" sz="120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5854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5607114" y="3467115"/>
            <a:ext cx="192025" cy="268835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1758" name="Group 7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24770"/>
              </p:ext>
            </p:extLst>
          </p:nvPr>
        </p:nvGraphicFramePr>
        <p:xfrm>
          <a:off x="424260" y="535114"/>
          <a:ext cx="2555744" cy="6339844"/>
        </p:xfrm>
        <a:graphic>
          <a:graphicData uri="http://schemas.openxmlformats.org/drawingml/2006/table">
            <a:tbl>
              <a:tblPr/>
              <a:tblGrid>
                <a:gridCol w="2911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86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809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323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3599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3356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3235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3356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509048"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Present state S</a:t>
                      </a:r>
                      <a:r>
                        <a:rPr kumimoji="0" lang="en-CA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en-CA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cap="flat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Next state </a:t>
                      </a:r>
                      <a:endParaRPr kumimoji="0" lang="ro-RO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en-CA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+1</a:t>
                      </a:r>
                      <a:endParaRPr kumimoji="0" lang="en-CA" sz="16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617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1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CA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1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1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CA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1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CA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en-CA" sz="14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CA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947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</a:tbl>
          </a:graphicData>
        </a:graphic>
      </p:graphicFrame>
      <p:graphicFrame>
        <p:nvGraphicFramePr>
          <p:cNvPr id="41744" name="Group 78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988766527"/>
              </p:ext>
            </p:extLst>
          </p:nvPr>
        </p:nvGraphicFramePr>
        <p:xfrm>
          <a:off x="0" y="625475"/>
          <a:ext cx="501650" cy="6247867"/>
        </p:xfrm>
        <a:graphic>
          <a:graphicData uri="http://schemas.openxmlformats.org/drawingml/2006/table">
            <a:tbl>
              <a:tblPr/>
              <a:tblGrid>
                <a:gridCol w="5016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99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4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3352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C29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91546" marR="91546"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9030" name="Slide Number Placeholder 4"/>
          <p:cNvSpPr txBox="1">
            <a:spLocks noGrp="1"/>
          </p:cNvSpPr>
          <p:nvPr/>
        </p:nvSpPr>
        <p:spPr bwMode="auto">
          <a:xfrm>
            <a:off x="85344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84D7D9BE-10DF-4C62-A850-E141F2DB1B67}" type="slidenum">
              <a:rPr lang="en-US" altLang="en-US" sz="1200">
                <a:latin typeface="Arial Black" pitchFamily="34" charset="0"/>
              </a:rPr>
              <a:pPr algn="r" eaLnBrk="1" hangingPunct="1"/>
              <a:t>34</a:t>
            </a:fld>
            <a:endParaRPr lang="en-US" altLang="en-US" sz="1200">
              <a:latin typeface="Arial Blac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63237" y="1124700"/>
            <a:ext cx="5914369" cy="380209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80000"/>
              </a:lnSpc>
              <a:buNone/>
            </a:pPr>
            <a:r>
              <a:rPr lang="fr-CA" altLang="en-US" sz="1800" kern="0" dirty="0"/>
              <a:t>On peut constater de la table d’</a:t>
            </a:r>
            <a:r>
              <a:rPr lang="fr-CA" altLang="en-US" sz="1800" kern="0" dirty="0" err="1"/>
              <a:t>etat</a:t>
            </a:r>
            <a:r>
              <a:rPr lang="fr-CA" altLang="en-US" sz="1800" kern="0" dirty="0"/>
              <a:t> que</a:t>
            </a:r>
            <a:r>
              <a:rPr lang="fr-CA" altLang="en-US" sz="1800" kern="0" dirty="0" smtClean="0"/>
              <a:t>:</a:t>
            </a:r>
          </a:p>
          <a:p>
            <a:pPr>
              <a:lnSpc>
                <a:spcPct val="80000"/>
              </a:lnSpc>
              <a:buNone/>
            </a:pPr>
            <a:r>
              <a:rPr lang="fr-CA" altLang="en-US" sz="1800" kern="0" dirty="0" err="1"/>
              <a:t>A0</a:t>
            </a:r>
            <a:r>
              <a:rPr lang="fr-CA" altLang="en-US" sz="1800" kern="0" dirty="0"/>
              <a:t> inverse sa valeur a chaque bord </a:t>
            </a:r>
            <a:r>
              <a:rPr lang="fr-CA" altLang="en-US" sz="1800" kern="0" dirty="0" smtClean="0"/>
              <a:t>d’horloge</a:t>
            </a:r>
          </a:p>
          <a:p>
            <a:pPr>
              <a:lnSpc>
                <a:spcPct val="80000"/>
              </a:lnSpc>
              <a:buNone/>
            </a:pPr>
            <a:r>
              <a:rPr lang="fr-CA" altLang="en-US" sz="1800" kern="0" dirty="0" smtClean="0"/>
              <a:t> </a:t>
            </a:r>
            <a:r>
              <a:rPr lang="fr-CA" altLang="en-US" sz="1800" kern="0" dirty="0"/>
              <a:t>=&gt; </a:t>
            </a:r>
            <a:r>
              <a:rPr lang="fr-CA" altLang="en-US" sz="1800" kern="0" dirty="0" err="1"/>
              <a:t>J0</a:t>
            </a:r>
            <a:r>
              <a:rPr lang="fr-CA" altLang="en-US" sz="1800" kern="0" dirty="0"/>
              <a:t> = 1 ; </a:t>
            </a:r>
            <a:r>
              <a:rPr lang="fr-CA" altLang="en-US" sz="1800" kern="0" dirty="0" err="1"/>
              <a:t>K0</a:t>
            </a:r>
            <a:r>
              <a:rPr lang="fr-CA" altLang="en-US" sz="1800" kern="0" dirty="0"/>
              <a:t> = 1</a:t>
            </a:r>
            <a:r>
              <a:rPr lang="fr-CA" altLang="en-US" sz="1800" kern="0" dirty="0" smtClean="0"/>
              <a:t>.</a:t>
            </a:r>
          </a:p>
          <a:p>
            <a:pPr>
              <a:lnSpc>
                <a:spcPct val="80000"/>
              </a:lnSpc>
              <a:buNone/>
            </a:pPr>
            <a:r>
              <a:rPr lang="en-US" altLang="en-US" sz="1800" kern="0" dirty="0" smtClean="0"/>
              <a:t>A</a:t>
            </a:r>
            <a:r>
              <a:rPr lang="en-US" altLang="en-US" sz="1800" kern="0" baseline="-25000" dirty="0" smtClean="0"/>
              <a:t>1</a:t>
            </a:r>
            <a:r>
              <a:rPr lang="en-US" altLang="en-US" sz="1800" kern="0" dirty="0" smtClean="0"/>
              <a:t> bascule au temps </a:t>
            </a:r>
            <a:r>
              <a:rPr lang="en-US" altLang="en-US" sz="1800" i="1" kern="0" dirty="0" smtClean="0"/>
              <a:t>T</a:t>
            </a:r>
            <a:r>
              <a:rPr lang="en-US" altLang="en-US" sz="1800" kern="0" dirty="0" smtClean="0"/>
              <a:t> </a:t>
            </a:r>
            <a:r>
              <a:rPr lang="en-US" altLang="en-US" sz="1800" kern="0" dirty="0" err="1" smtClean="0"/>
              <a:t>seulement</a:t>
            </a:r>
            <a:r>
              <a:rPr lang="en-US" altLang="en-US" sz="1800" kern="0" dirty="0" smtClean="0"/>
              <a:t> </a:t>
            </a:r>
            <a:r>
              <a:rPr lang="en-US" altLang="en-US" sz="1800" kern="0" dirty="0" err="1" smtClean="0"/>
              <a:t>si</a:t>
            </a:r>
            <a:r>
              <a:rPr lang="en-US" altLang="en-US" sz="1800" kern="0" dirty="0" smtClean="0"/>
              <a:t> </a:t>
            </a:r>
            <a:r>
              <a:rPr lang="fr-CA" altLang="en-US" sz="1800" kern="0" dirty="0" smtClean="0"/>
              <a:t>à temps </a:t>
            </a:r>
            <a:r>
              <a:rPr lang="en-US" altLang="en-US" sz="1800" kern="0" dirty="0" smtClean="0"/>
              <a:t>(T - 1) </a:t>
            </a:r>
            <a:r>
              <a:rPr lang="en-US" altLang="en-US" sz="1800" kern="0" dirty="0" err="1" smtClean="0"/>
              <a:t>A</a:t>
            </a:r>
            <a:r>
              <a:rPr lang="en-US" altLang="en-US" sz="1800" kern="0" baseline="-25000" dirty="0" err="1" smtClean="0"/>
              <a:t>0</a:t>
            </a:r>
            <a:r>
              <a:rPr lang="en-US" altLang="en-US" sz="1800" kern="0" dirty="0" smtClean="0"/>
              <a:t> </a:t>
            </a:r>
            <a:r>
              <a:rPr lang="en-US" altLang="en-US" sz="1800" kern="0" dirty="0" err="1" smtClean="0"/>
              <a:t>est</a:t>
            </a:r>
            <a:r>
              <a:rPr lang="en-US" altLang="en-US" sz="1800" kern="0" dirty="0" smtClean="0"/>
              <a:t> </a:t>
            </a:r>
            <a:r>
              <a:rPr lang="en-US" altLang="en-US" sz="1800" kern="0" dirty="0" err="1" smtClean="0"/>
              <a:t>égale</a:t>
            </a:r>
            <a:r>
              <a:rPr lang="en-US" altLang="en-US" sz="1800" kern="0" dirty="0" smtClean="0"/>
              <a:t> à 1.</a:t>
            </a:r>
          </a:p>
          <a:p>
            <a:pPr>
              <a:lnSpc>
                <a:spcPct val="80000"/>
              </a:lnSpc>
            </a:pPr>
            <a:endParaRPr lang="en-US" altLang="en-US" sz="1800" kern="0" dirty="0" smtClean="0"/>
          </a:p>
          <a:p>
            <a:pPr>
              <a:lnSpc>
                <a:spcPct val="80000"/>
              </a:lnSpc>
            </a:pPr>
            <a:endParaRPr lang="en-US" altLang="en-US" sz="1800" kern="0" dirty="0"/>
          </a:p>
          <a:p>
            <a:pPr>
              <a:lnSpc>
                <a:spcPct val="80000"/>
              </a:lnSpc>
            </a:pPr>
            <a:endParaRPr lang="en-US" altLang="en-US" sz="1800" kern="0" dirty="0"/>
          </a:p>
          <a:p>
            <a:pPr>
              <a:lnSpc>
                <a:spcPct val="80000"/>
              </a:lnSpc>
            </a:pPr>
            <a:endParaRPr lang="en-US" altLang="en-US" sz="1800" kern="0" dirty="0"/>
          </a:p>
          <a:p>
            <a:pPr>
              <a:lnSpc>
                <a:spcPct val="80000"/>
              </a:lnSpc>
            </a:pPr>
            <a:endParaRPr lang="en-US" altLang="en-US" sz="1800" kern="0" dirty="0"/>
          </a:p>
          <a:p>
            <a:pPr>
              <a:lnSpc>
                <a:spcPct val="80000"/>
              </a:lnSpc>
            </a:pPr>
            <a:endParaRPr lang="ro-RO" altLang="en-US" sz="1800" kern="0" dirty="0"/>
          </a:p>
          <a:p>
            <a:pPr>
              <a:lnSpc>
                <a:spcPct val="80000"/>
              </a:lnSpc>
            </a:pPr>
            <a:r>
              <a:rPr lang="en-US" altLang="en-US" sz="1800" kern="0" dirty="0"/>
              <a:t>A</a:t>
            </a:r>
            <a:r>
              <a:rPr lang="en-US" altLang="en-US" sz="1800" kern="0" baseline="-25000" dirty="0"/>
              <a:t>2</a:t>
            </a:r>
            <a:r>
              <a:rPr lang="en-US" altLang="en-US" sz="1800" kern="0" dirty="0"/>
              <a:t> toggles its value at time T only if at time (T - 1) </a:t>
            </a:r>
            <a:endParaRPr lang="ro-RO" altLang="en-US" sz="1800" kern="0" dirty="0"/>
          </a:p>
          <a:p>
            <a:pPr marL="0" indent="0">
              <a:lnSpc>
                <a:spcPct val="80000"/>
              </a:lnSpc>
              <a:buNone/>
            </a:pPr>
            <a:r>
              <a:rPr lang="ro-RO" altLang="en-US" sz="1800" kern="0" dirty="0"/>
              <a:t>	</a:t>
            </a:r>
            <a:r>
              <a:rPr lang="en-US" altLang="en-US" sz="1800" kern="0" dirty="0"/>
              <a:t>A</a:t>
            </a:r>
            <a:r>
              <a:rPr lang="en-US" altLang="en-US" sz="1800" kern="0" baseline="-25000" dirty="0"/>
              <a:t>1</a:t>
            </a:r>
            <a:r>
              <a:rPr lang="en-US" altLang="en-US" sz="1800" kern="0" dirty="0"/>
              <a:t> = 1 and A</a:t>
            </a:r>
            <a:r>
              <a:rPr lang="en-US" altLang="en-US" sz="1800" kern="0" baseline="-25000" dirty="0"/>
              <a:t>0</a:t>
            </a:r>
            <a:r>
              <a:rPr lang="en-US" altLang="en-US" sz="1800" kern="0" dirty="0"/>
              <a:t> = 1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35726"/>
              </p:ext>
            </p:extLst>
          </p:nvPr>
        </p:nvGraphicFramePr>
        <p:xfrm>
          <a:off x="3072384" y="2430180"/>
          <a:ext cx="6066143" cy="1353160"/>
        </p:xfrm>
        <a:graphic>
          <a:graphicData uri="http://schemas.openxmlformats.org/drawingml/2006/table">
            <a:tbl>
              <a:tblPr/>
              <a:tblGrid>
                <a:gridCol w="33786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1123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762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4277">
                <a:tc>
                  <a:txBody>
                    <a:bodyPr/>
                    <a:lstStyle/>
                    <a:p>
                      <a:pPr marL="631825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Present State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5875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Next State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30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Flip-Flop Inputs</a:t>
                      </a:r>
                      <a:endParaRPr kumimoji="0" lang="en-CA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288">
                <a:tc>
                  <a:txBody>
                    <a:bodyPr/>
                    <a:lstStyle/>
                    <a:p>
                      <a:pPr marL="111125" marR="0" lvl="0" indent="0" algn="ctr" defTabSz="914400" rtl="0" eaLnBrk="1" fontAlgn="base" latinLnBrk="0" hangingPunct="1">
                        <a:lnSpc>
                          <a:spcPts val="11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36600" algn="l"/>
                          <a:tab pos="1358900" algn="l"/>
                        </a:tabLst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11125" marR="0" lvl="0" indent="0" algn="ctr" defTabSz="914400" rtl="0" eaLnBrk="1" fontAlgn="base" latinLnBrk="0" hangingPunct="1">
                        <a:lnSpc>
                          <a:spcPts val="11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36600" algn="l"/>
                          <a:tab pos="1358900" algn="l"/>
                        </a:tabLs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− 1)   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− 1)   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− 1)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9713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)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08000" algn="l"/>
                        </a:tabLs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K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en-CA" sz="1600" b="0" i="0" u="none" strike="noStrike" cap="none" normalizeH="0" baseline="-25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3595">
                <a:tc>
                  <a:txBody>
                    <a:bodyPr/>
                    <a:lstStyle/>
                    <a:p>
                      <a:pPr marL="304800" marR="0" lvl="0" indent="17463" algn="ctr" defTabSz="914400" rtl="0" eaLnBrk="1" fontAlgn="base" latinLnBrk="0" hangingPunct="1">
                        <a:lnSpc>
                          <a:spcPct val="102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 	   x	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04800" marR="0" lvl="0" indent="17463" algn="ctr" defTabSz="914400" rtl="0" eaLnBrk="1" fontAlgn="base" latinLnBrk="0" hangingPunct="1">
                        <a:lnSpc>
                          <a:spcPct val="102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	   x	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7950" marR="0" lvl="0" indent="58738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07950" marR="0" lvl="0" indent="58738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− 1)</a:t>
                      </a:r>
                    </a:p>
                    <a:p>
                      <a:pPr marL="107950" marR="0" lvl="0" indent="58738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07950" marR="0" lvl="0" indent="58738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(A</a:t>
                      </a:r>
                      <a:r>
                        <a:rPr kumimoji="0" lang="en-US" sz="16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(t − 1))’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795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3400" algn="l"/>
                        </a:tabLs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	0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0795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3400" algn="l"/>
                        </a:tabLs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	1</a:t>
                      </a:r>
                      <a:endParaRPr kumimoji="0" lang="en-CA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701501" y="3748756"/>
            <a:ext cx="2496324" cy="345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rgbClr val="AC2900"/>
              </a:buClr>
              <a:buFont typeface="Wingdings" pitchFamily="2" charset="2"/>
              <a:buNone/>
            </a:pPr>
            <a:r>
              <a:rPr lang="en-US" altLang="en-US" sz="1800" b="1" dirty="0">
                <a:solidFill>
                  <a:srgbClr val="C00000"/>
                </a:solidFill>
              </a:rPr>
              <a:t>J</a:t>
            </a:r>
            <a:r>
              <a:rPr lang="en-US" altLang="en-US" sz="1800" b="1" baseline="-25000" dirty="0">
                <a:solidFill>
                  <a:srgbClr val="C00000"/>
                </a:solidFill>
              </a:rPr>
              <a:t>1</a:t>
            </a:r>
            <a:r>
              <a:rPr lang="en-US" altLang="en-US" sz="1800" b="1" dirty="0">
                <a:solidFill>
                  <a:srgbClr val="C00000"/>
                </a:solidFill>
              </a:rPr>
              <a:t> = K</a:t>
            </a:r>
            <a:r>
              <a:rPr lang="en-US" altLang="en-US" sz="1800" b="1" baseline="-25000" dirty="0">
                <a:solidFill>
                  <a:srgbClr val="C00000"/>
                </a:solidFill>
              </a:rPr>
              <a:t>1</a:t>
            </a:r>
            <a:r>
              <a:rPr lang="en-US" altLang="en-US" sz="1800" b="1" dirty="0">
                <a:solidFill>
                  <a:srgbClr val="C00000"/>
                </a:solidFill>
              </a:rPr>
              <a:t> =</a:t>
            </a:r>
            <a:r>
              <a:rPr lang="ro-RO" altLang="en-US" sz="1800" b="1" dirty="0">
                <a:solidFill>
                  <a:srgbClr val="C00000"/>
                </a:solidFill>
              </a:rPr>
              <a:t> </a:t>
            </a:r>
            <a:r>
              <a:rPr lang="en-US" altLang="en-US" sz="1800" b="1" dirty="0">
                <a:solidFill>
                  <a:srgbClr val="C00000"/>
                </a:solidFill>
              </a:rPr>
              <a:t>A</a:t>
            </a:r>
            <a:r>
              <a:rPr lang="en-US" altLang="en-US" sz="1800" b="1" baseline="-25000" dirty="0">
                <a:solidFill>
                  <a:srgbClr val="C00000"/>
                </a:solidFill>
              </a:rPr>
              <a:t>0</a:t>
            </a:r>
            <a:r>
              <a:rPr lang="en-US" altLang="en-US" sz="1800" b="1" dirty="0">
                <a:solidFill>
                  <a:srgbClr val="C00000"/>
                </a:solidFill>
              </a:rPr>
              <a:t> (T - 1)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913799"/>
              </p:ext>
            </p:extLst>
          </p:nvPr>
        </p:nvGraphicFramePr>
        <p:xfrm>
          <a:off x="3077863" y="4684688"/>
          <a:ext cx="5939962" cy="1716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712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808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7949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548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576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22029"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 dirty="0">
                          <a:effectLst/>
                        </a:rPr>
                        <a:t> 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Present State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>
                          <a:effectLst/>
                        </a:rPr>
                        <a:t> 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Next State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Flip-Flop Inputs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65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r>
                        <a:rPr lang="en-US" sz="1600" u="none" strike="noStrike" dirty="0">
                          <a:effectLst/>
                        </a:rPr>
                        <a:t> (T − 1)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1</a:t>
                      </a:r>
                      <a:r>
                        <a:rPr lang="en-US" sz="1600" u="none" strike="noStrike" dirty="0">
                          <a:effectLst/>
                        </a:rPr>
                        <a:t> (T − 1)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0</a:t>
                      </a:r>
                      <a:r>
                        <a:rPr lang="en-US" sz="1600" u="none" strike="noStrike" dirty="0">
                          <a:effectLst/>
                        </a:rPr>
                        <a:t> (T − 1)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r>
                        <a:rPr lang="en-US" sz="1600" u="none" strike="noStrike" dirty="0">
                          <a:effectLst/>
                        </a:rPr>
                        <a:t> (T )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71453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J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r>
                        <a:rPr lang="en-US" sz="1600" u="none" strike="noStrike" dirty="0">
                          <a:effectLst/>
                        </a:rPr>
                        <a:t> K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endParaRPr lang="en-US" sz="1600" b="0" i="1" u="none" strike="noStrike" baseline="-25000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3351"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 dirty="0">
                          <a:effectLst/>
                        </a:rPr>
                        <a:t>x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0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0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r>
                        <a:rPr lang="en-US" sz="1600" u="none" strike="noStrike" dirty="0">
                          <a:effectLst/>
                        </a:rPr>
                        <a:t> (t − 1) 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0 0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33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0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A</a:t>
                      </a:r>
                      <a:r>
                        <a:rPr lang="en-US" sz="1600" u="none" strike="noStrike" baseline="-25000" dirty="0">
                          <a:effectLst/>
                        </a:rPr>
                        <a:t>2</a:t>
                      </a:r>
                      <a:r>
                        <a:rPr lang="en-US" sz="1600" u="none" strike="noStrike" dirty="0">
                          <a:effectLst/>
                        </a:rPr>
                        <a:t> (t − 1) 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0 0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33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</a:rPr>
                        <a:t>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0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 dirty="0">
                          <a:effectLst/>
                        </a:rPr>
                        <a:t>A</a:t>
                      </a:r>
                      <a:r>
                        <a:rPr lang="en-CA" sz="1600" u="none" strike="noStrike" baseline="-25000" dirty="0">
                          <a:effectLst/>
                        </a:rPr>
                        <a:t>2</a:t>
                      </a:r>
                      <a:r>
                        <a:rPr lang="en-CA" sz="1600" u="none" strike="noStrike" dirty="0">
                          <a:effectLst/>
                        </a:rPr>
                        <a:t> (t − 1)</a:t>
                      </a:r>
                      <a:endParaRPr lang="en-CA" sz="16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 dirty="0">
                          <a:effectLst/>
                        </a:rPr>
                        <a:t>0 0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33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x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b">
                    <a:lnR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(A</a:t>
                      </a:r>
                      <a:r>
                        <a:rPr lang="en-CA" sz="1600" b="1" u="none" strike="noStrike" baseline="-25000" dirty="0">
                          <a:solidFill>
                            <a:srgbClr val="0000FF"/>
                          </a:solidFill>
                          <a:effectLst/>
                        </a:rPr>
                        <a:t>2</a:t>
                      </a:r>
                      <a:r>
                        <a:rPr lang="en-CA" sz="1600" b="1" u="none" strike="noStrike" dirty="0">
                          <a:solidFill>
                            <a:srgbClr val="0000FF"/>
                          </a:solidFill>
                          <a:effectLst/>
                        </a:rPr>
                        <a:t> (t − 1))'</a:t>
                      </a:r>
                      <a:endParaRPr lang="en-CA" sz="1600" b="1" i="0" u="none" strike="noStrike" dirty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17" marB="0" anchor="ctr">
                    <a:lnL w="38100" cap="flat" cmpd="sng" algn="ctr">
                      <a:solidFill>
                        <a:schemeClr val="bg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A" sz="1600" u="none" strike="noStrike" dirty="0">
                          <a:effectLst/>
                        </a:rPr>
                        <a:t>1 1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5727" marR="9525" marT="9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01500" y="6494859"/>
            <a:ext cx="3532187" cy="26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rgbClr val="AC2900"/>
              </a:buClr>
              <a:buFont typeface="Wingdings" pitchFamily="2" charset="2"/>
              <a:buNone/>
            </a:pPr>
            <a:r>
              <a:rPr lang="en-US" altLang="en-US" sz="1600" b="1" dirty="0">
                <a:solidFill>
                  <a:srgbClr val="0000FF"/>
                </a:solidFill>
              </a:rPr>
              <a:t>J</a:t>
            </a:r>
            <a:r>
              <a:rPr lang="en-US" altLang="en-US" sz="1600" b="1" baseline="-25000" dirty="0">
                <a:solidFill>
                  <a:srgbClr val="0000FF"/>
                </a:solidFill>
              </a:rPr>
              <a:t>2</a:t>
            </a:r>
            <a:r>
              <a:rPr lang="en-US" altLang="en-US" sz="1600" b="1" dirty="0">
                <a:solidFill>
                  <a:srgbClr val="0000FF"/>
                </a:solidFill>
              </a:rPr>
              <a:t> = K</a:t>
            </a:r>
            <a:r>
              <a:rPr lang="en-US" altLang="en-US" sz="1600" b="1" baseline="-25000" dirty="0">
                <a:solidFill>
                  <a:srgbClr val="0000FF"/>
                </a:solidFill>
              </a:rPr>
              <a:t>2</a:t>
            </a:r>
            <a:r>
              <a:rPr lang="en-US" altLang="en-US" sz="1600" b="1" dirty="0">
                <a:solidFill>
                  <a:srgbClr val="0000FF"/>
                </a:solidFill>
              </a:rPr>
              <a:t> = A</a:t>
            </a:r>
            <a:r>
              <a:rPr lang="en-US" altLang="en-US" sz="1600" b="1" baseline="-25000" dirty="0">
                <a:solidFill>
                  <a:srgbClr val="0000FF"/>
                </a:solidFill>
              </a:rPr>
              <a:t>1</a:t>
            </a:r>
            <a:r>
              <a:rPr lang="en-US" altLang="en-US" sz="1600" b="1" dirty="0">
                <a:solidFill>
                  <a:srgbClr val="0000FF"/>
                </a:solidFill>
              </a:rPr>
              <a:t> (T - 1) A</a:t>
            </a:r>
            <a:r>
              <a:rPr lang="en-US" altLang="en-US" sz="1600" b="1" baseline="-25000" dirty="0">
                <a:solidFill>
                  <a:srgbClr val="0000FF"/>
                </a:solidFill>
              </a:rPr>
              <a:t>0</a:t>
            </a:r>
            <a:r>
              <a:rPr lang="en-US" altLang="en-US" sz="1600" b="1" dirty="0">
                <a:solidFill>
                  <a:srgbClr val="0000FF"/>
                </a:solidFill>
              </a:rPr>
              <a:t> (T - 1)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2536536" y="605601"/>
            <a:ext cx="6607464" cy="533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AC2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r"/>
            <a:r>
              <a:rPr lang="en-US" altLang="en-US" sz="1800" kern="0" dirty="0" err="1" smtClean="0">
                <a:solidFill>
                  <a:srgbClr val="C00000"/>
                </a:solidFill>
              </a:rPr>
              <a:t>Approche</a:t>
            </a:r>
            <a:r>
              <a:rPr lang="en-US" altLang="en-US" sz="1800" kern="0" dirty="0" smtClean="0">
                <a:solidFill>
                  <a:srgbClr val="C00000"/>
                </a:solidFill>
              </a:rPr>
              <a:t> </a:t>
            </a:r>
            <a:r>
              <a:rPr lang="fr-CA" altLang="en-US" sz="1800" kern="0" dirty="0" smtClean="0">
                <a:solidFill>
                  <a:srgbClr val="C00000"/>
                </a:solidFill>
              </a:rPr>
              <a:t>de conception « Bon Sens » (</a:t>
            </a:r>
            <a:r>
              <a:rPr lang="en-US" altLang="en-US" sz="1800" kern="0" dirty="0" smtClean="0">
                <a:solidFill>
                  <a:srgbClr val="C00000"/>
                </a:solidFill>
              </a:rPr>
              <a:t>Common sense)</a:t>
            </a:r>
            <a:endParaRPr lang="en-US" altLang="en-US" sz="1800" kern="0" dirty="0">
              <a:solidFill>
                <a:srgbClr val="C00000"/>
              </a:solidFill>
            </a:endParaRPr>
          </a:p>
        </p:txBody>
      </p:sp>
      <p:sp>
        <p:nvSpPr>
          <p:cNvPr id="3" name="Freeform 2"/>
          <p:cNvSpPr/>
          <p:nvPr/>
        </p:nvSpPr>
        <p:spPr bwMode="auto">
          <a:xfrm>
            <a:off x="1236269" y="2099462"/>
            <a:ext cx="1214323" cy="153620"/>
          </a:xfrm>
          <a:custGeom>
            <a:avLst/>
            <a:gdLst>
              <a:gd name="connsiteX0" fmla="*/ 0 w 1214323"/>
              <a:gd name="connsiteY0" fmla="*/ 0 h 153620"/>
              <a:gd name="connsiteX1" fmla="*/ 855878 w 1214323"/>
              <a:gd name="connsiteY1" fmla="*/ 153620 h 153620"/>
              <a:gd name="connsiteX2" fmla="*/ 1214323 w 1214323"/>
              <a:gd name="connsiteY2" fmla="*/ 0 h 15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4323" h="153620">
                <a:moveTo>
                  <a:pt x="0" y="0"/>
                </a:moveTo>
                <a:cubicBezTo>
                  <a:pt x="326745" y="76810"/>
                  <a:pt x="653491" y="153620"/>
                  <a:pt x="855878" y="153620"/>
                </a:cubicBezTo>
                <a:cubicBezTo>
                  <a:pt x="1058265" y="153620"/>
                  <a:pt x="1136294" y="76810"/>
                  <a:pt x="1214323" y="0"/>
                </a:cubicBezTo>
              </a:path>
            </a:pathLst>
          </a:custGeom>
          <a:noFill/>
          <a:ln w="9525" cap="flat" cmpd="sng" algn="ctr">
            <a:solidFill>
              <a:srgbClr val="A50021"/>
            </a:solidFill>
            <a:prstDash val="solid"/>
            <a:miter lim="800000"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Freeform 15"/>
          <p:cNvSpPr/>
          <p:nvPr/>
        </p:nvSpPr>
        <p:spPr bwMode="auto">
          <a:xfrm>
            <a:off x="1192971" y="3484184"/>
            <a:ext cx="1214323" cy="153620"/>
          </a:xfrm>
          <a:custGeom>
            <a:avLst/>
            <a:gdLst>
              <a:gd name="connsiteX0" fmla="*/ 0 w 1214323"/>
              <a:gd name="connsiteY0" fmla="*/ 0 h 153620"/>
              <a:gd name="connsiteX1" fmla="*/ 855878 w 1214323"/>
              <a:gd name="connsiteY1" fmla="*/ 153620 h 153620"/>
              <a:gd name="connsiteX2" fmla="*/ 1214323 w 1214323"/>
              <a:gd name="connsiteY2" fmla="*/ 0 h 15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4323" h="153620">
                <a:moveTo>
                  <a:pt x="0" y="0"/>
                </a:moveTo>
                <a:cubicBezTo>
                  <a:pt x="326745" y="76810"/>
                  <a:pt x="653491" y="153620"/>
                  <a:pt x="855878" y="153620"/>
                </a:cubicBezTo>
                <a:cubicBezTo>
                  <a:pt x="1058265" y="153620"/>
                  <a:pt x="1136294" y="76810"/>
                  <a:pt x="1214323" y="0"/>
                </a:cubicBezTo>
              </a:path>
            </a:pathLst>
          </a:custGeom>
          <a:noFill/>
          <a:ln w="9525" cap="flat" cmpd="sng" algn="ctr">
            <a:solidFill>
              <a:srgbClr val="A50021"/>
            </a:solidFill>
            <a:prstDash val="solid"/>
            <a:miter lim="800000"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1198472" y="2776115"/>
            <a:ext cx="1214323" cy="153620"/>
          </a:xfrm>
          <a:custGeom>
            <a:avLst/>
            <a:gdLst>
              <a:gd name="connsiteX0" fmla="*/ 0 w 1214323"/>
              <a:gd name="connsiteY0" fmla="*/ 0 h 153620"/>
              <a:gd name="connsiteX1" fmla="*/ 855878 w 1214323"/>
              <a:gd name="connsiteY1" fmla="*/ 153620 h 153620"/>
              <a:gd name="connsiteX2" fmla="*/ 1214323 w 1214323"/>
              <a:gd name="connsiteY2" fmla="*/ 0 h 15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4323" h="153620">
                <a:moveTo>
                  <a:pt x="0" y="0"/>
                </a:moveTo>
                <a:cubicBezTo>
                  <a:pt x="326745" y="76810"/>
                  <a:pt x="653491" y="153620"/>
                  <a:pt x="855878" y="153620"/>
                </a:cubicBezTo>
                <a:cubicBezTo>
                  <a:pt x="1058265" y="153620"/>
                  <a:pt x="1136294" y="76810"/>
                  <a:pt x="1214323" y="0"/>
                </a:cubicBezTo>
              </a:path>
            </a:pathLst>
          </a:custGeom>
          <a:noFill/>
          <a:ln w="9525" cap="flat" cmpd="sng" algn="ctr">
            <a:solidFill>
              <a:srgbClr val="A50021"/>
            </a:solidFill>
            <a:prstDash val="solid"/>
            <a:miter lim="800000"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Freeform 17"/>
          <p:cNvSpPr/>
          <p:nvPr/>
        </p:nvSpPr>
        <p:spPr bwMode="auto">
          <a:xfrm>
            <a:off x="1198473" y="4158695"/>
            <a:ext cx="1214323" cy="153620"/>
          </a:xfrm>
          <a:custGeom>
            <a:avLst/>
            <a:gdLst>
              <a:gd name="connsiteX0" fmla="*/ 0 w 1214323"/>
              <a:gd name="connsiteY0" fmla="*/ 0 h 153620"/>
              <a:gd name="connsiteX1" fmla="*/ 855878 w 1214323"/>
              <a:gd name="connsiteY1" fmla="*/ 153620 h 153620"/>
              <a:gd name="connsiteX2" fmla="*/ 1214323 w 1214323"/>
              <a:gd name="connsiteY2" fmla="*/ 0 h 15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4323" h="153620">
                <a:moveTo>
                  <a:pt x="0" y="0"/>
                </a:moveTo>
                <a:cubicBezTo>
                  <a:pt x="326745" y="76810"/>
                  <a:pt x="653491" y="153620"/>
                  <a:pt x="855878" y="153620"/>
                </a:cubicBezTo>
                <a:cubicBezTo>
                  <a:pt x="1058265" y="153620"/>
                  <a:pt x="1136294" y="76810"/>
                  <a:pt x="1214323" y="0"/>
                </a:cubicBezTo>
              </a:path>
            </a:pathLst>
          </a:custGeom>
          <a:noFill/>
          <a:ln w="9525" cap="flat" cmpd="sng" algn="ctr">
            <a:solidFill>
              <a:srgbClr val="A50021"/>
            </a:solidFill>
            <a:prstDash val="solid"/>
            <a:miter lim="800000"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4400" dirty="0" smtClean="0">
                <a:solidFill>
                  <a:srgbClr val="AC2900"/>
                </a:solidFill>
              </a:rPr>
              <a:t>Plan</a:t>
            </a:r>
            <a:endParaRPr lang="fr-CA" altLang="en-US" sz="4400" dirty="0">
              <a:solidFill>
                <a:srgbClr val="AC29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3863" y="1624013"/>
            <a:ext cx="822960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endParaRPr lang="en-US" sz="28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n"/>
              <a:defRPr/>
            </a:pPr>
            <a:endParaRPr lang="en-US" sz="32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AC2900"/>
              </a:buClr>
              <a:buFont typeface="Wingdings" pitchFamily="2" charset="2"/>
              <a:buChar char="¨"/>
              <a:defRPr/>
            </a:pPr>
            <a:r>
              <a:rPr lang="en-US" sz="2800" b="1" dirty="0" err="1" smtClean="0">
                <a:solidFill>
                  <a:srgbClr val="A50021"/>
                </a:solidFill>
              </a:rPr>
              <a:t>Compteur</a:t>
            </a:r>
            <a:r>
              <a:rPr lang="en-US" sz="2800" b="1" dirty="0" smtClean="0">
                <a:solidFill>
                  <a:srgbClr val="A50021"/>
                </a:solidFill>
              </a:rPr>
              <a:t> </a:t>
            </a:r>
            <a:r>
              <a:rPr lang="en-US" sz="2800" b="1" dirty="0" err="1">
                <a:solidFill>
                  <a:srgbClr val="A50021"/>
                </a:solidFill>
              </a:rPr>
              <a:t>Binaire</a:t>
            </a:r>
            <a:r>
              <a:rPr lang="en-US" sz="2800" b="1" dirty="0">
                <a:solidFill>
                  <a:srgbClr val="A50021"/>
                </a:solidFill>
              </a:rPr>
              <a:t> Charge </a:t>
            </a:r>
            <a:r>
              <a:rPr lang="en-US" sz="2800" b="1" dirty="0" err="1">
                <a:solidFill>
                  <a:srgbClr val="A50021"/>
                </a:solidFill>
              </a:rPr>
              <a:t>Parallèle</a:t>
            </a:r>
            <a:endParaRPr lang="en-US" sz="2800" b="1" dirty="0">
              <a:solidFill>
                <a:srgbClr val="A5002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32"/>
          <p:cNvSpPr>
            <a:spLocks noChangeArrowheads="1"/>
          </p:cNvSpPr>
          <p:nvPr/>
        </p:nvSpPr>
        <p:spPr bwMode="auto">
          <a:xfrm>
            <a:off x="1812925" y="3000376"/>
            <a:ext cx="876300" cy="2286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47" name="Rectangle 831"/>
          <p:cNvSpPr>
            <a:spLocks noChangeArrowheads="1"/>
          </p:cNvSpPr>
          <p:nvPr/>
        </p:nvSpPr>
        <p:spPr bwMode="auto">
          <a:xfrm>
            <a:off x="1895475" y="2767013"/>
            <a:ext cx="768350" cy="192088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48" name="Rectangle 832"/>
          <p:cNvSpPr>
            <a:spLocks noChangeArrowheads="1"/>
          </p:cNvSpPr>
          <p:nvPr/>
        </p:nvSpPr>
        <p:spPr bwMode="auto">
          <a:xfrm>
            <a:off x="1803400" y="3032126"/>
            <a:ext cx="876300" cy="228600"/>
          </a:xfrm>
          <a:prstGeom prst="rect">
            <a:avLst/>
          </a:prstGeom>
          <a:solidFill>
            <a:srgbClr val="CCFFCC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49" name="Rectangle 833"/>
          <p:cNvSpPr>
            <a:spLocks noChangeArrowheads="1"/>
          </p:cNvSpPr>
          <p:nvPr/>
        </p:nvSpPr>
        <p:spPr bwMode="auto">
          <a:xfrm>
            <a:off x="1971675" y="3305176"/>
            <a:ext cx="571500" cy="2286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0" name="Rectangle 834"/>
          <p:cNvSpPr>
            <a:spLocks noChangeArrowheads="1"/>
          </p:cNvSpPr>
          <p:nvPr/>
        </p:nvSpPr>
        <p:spPr bwMode="auto">
          <a:xfrm>
            <a:off x="1927225" y="3576638"/>
            <a:ext cx="571500" cy="228600"/>
          </a:xfrm>
          <a:prstGeom prst="rect">
            <a:avLst/>
          </a:prstGeom>
          <a:solidFill>
            <a:srgbClr val="FFFF0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1" name="Rectangle 241"/>
          <p:cNvSpPr>
            <a:spLocks noChangeArrowheads="1"/>
          </p:cNvSpPr>
          <p:nvPr/>
        </p:nvSpPr>
        <p:spPr bwMode="auto">
          <a:xfrm>
            <a:off x="4681537" y="905669"/>
            <a:ext cx="2957513" cy="5799137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prstDash val="lgDashDot"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2" name="Rectangle 118"/>
          <p:cNvSpPr>
            <a:spLocks noChangeArrowheads="1"/>
          </p:cNvSpPr>
          <p:nvPr/>
        </p:nvSpPr>
        <p:spPr bwMode="auto">
          <a:xfrm>
            <a:off x="380999" y="762000"/>
            <a:ext cx="4232445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dirty="0" smtClean="0">
                <a:solidFill>
                  <a:srgbClr val="A50021"/>
                </a:solidFill>
                <a:latin typeface="Times New Roman" pitchFamily="18" charset="0"/>
              </a:rPr>
              <a:t>Conception Top-down</a:t>
            </a:r>
            <a:endParaRPr lang="en-CA" altLang="en-US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31753" name="AutoShape 119"/>
          <p:cNvSpPr>
            <a:spLocks noChangeArrowheads="1"/>
          </p:cNvSpPr>
          <p:nvPr/>
        </p:nvSpPr>
        <p:spPr bwMode="auto">
          <a:xfrm>
            <a:off x="230188" y="912813"/>
            <a:ext cx="174625" cy="200025"/>
          </a:xfrm>
          <a:prstGeom prst="diamond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4" name="Line 120"/>
          <p:cNvSpPr>
            <a:spLocks noChangeShapeType="1"/>
          </p:cNvSpPr>
          <p:nvPr/>
        </p:nvSpPr>
        <p:spPr bwMode="auto">
          <a:xfrm flipV="1">
            <a:off x="457200" y="1316038"/>
            <a:ext cx="2463800" cy="17462"/>
          </a:xfrm>
          <a:prstGeom prst="line">
            <a:avLst/>
          </a:prstGeom>
          <a:noFill/>
          <a:ln w="38100" cmpd="dbl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55" name="Line 241"/>
          <p:cNvSpPr>
            <a:spLocks noChangeShapeType="1"/>
          </p:cNvSpPr>
          <p:nvPr/>
        </p:nvSpPr>
        <p:spPr bwMode="auto">
          <a:xfrm flipH="1">
            <a:off x="8350250" y="2105819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56" name="Line 242"/>
          <p:cNvSpPr>
            <a:spLocks noChangeShapeType="1"/>
          </p:cNvSpPr>
          <p:nvPr/>
        </p:nvSpPr>
        <p:spPr bwMode="auto">
          <a:xfrm>
            <a:off x="7910512" y="1916906"/>
            <a:ext cx="1052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57" name="Rectangle 244"/>
          <p:cNvSpPr>
            <a:spLocks noChangeArrowheads="1"/>
          </p:cNvSpPr>
          <p:nvPr/>
        </p:nvSpPr>
        <p:spPr bwMode="auto">
          <a:xfrm>
            <a:off x="8045450" y="1204119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58" name="Rectangle 245"/>
          <p:cNvSpPr>
            <a:spLocks noChangeArrowheads="1"/>
          </p:cNvSpPr>
          <p:nvPr/>
        </p:nvSpPr>
        <p:spPr bwMode="auto">
          <a:xfrm>
            <a:off x="8007350" y="1267619"/>
            <a:ext cx="3476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  <a:r>
              <a:rPr lang="en-CA" altLang="en-US" sz="1200" b="1" baseline="-25000">
                <a:latin typeface="Times New Roman" pitchFamily="18" charset="0"/>
              </a:rPr>
              <a:t>0</a:t>
            </a:r>
            <a:endParaRPr lang="en-CA" altLang="en-US" sz="1200" b="1">
              <a:latin typeface="Times New Roman" pitchFamily="18" charset="0"/>
            </a:endParaRPr>
          </a:p>
        </p:txBody>
      </p:sp>
      <p:sp>
        <p:nvSpPr>
          <p:cNvPr id="31759" name="Rectangle 246"/>
          <p:cNvSpPr>
            <a:spLocks noChangeArrowheads="1"/>
          </p:cNvSpPr>
          <p:nvPr/>
        </p:nvSpPr>
        <p:spPr bwMode="auto">
          <a:xfrm>
            <a:off x="7981950" y="1610519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1760" name="Rectangle 247"/>
          <p:cNvSpPr>
            <a:spLocks noChangeArrowheads="1"/>
          </p:cNvSpPr>
          <p:nvPr/>
        </p:nvSpPr>
        <p:spPr bwMode="auto">
          <a:xfrm>
            <a:off x="8426450" y="1293019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761" name="Rectangle 249"/>
          <p:cNvSpPr>
            <a:spLocks noChangeArrowheads="1"/>
          </p:cNvSpPr>
          <p:nvPr/>
        </p:nvSpPr>
        <p:spPr bwMode="auto">
          <a:xfrm>
            <a:off x="8439150" y="1750219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762" name="Line 250"/>
          <p:cNvSpPr>
            <a:spLocks noChangeShapeType="1"/>
          </p:cNvSpPr>
          <p:nvPr/>
        </p:nvSpPr>
        <p:spPr bwMode="auto">
          <a:xfrm>
            <a:off x="8545512" y="1764506"/>
            <a:ext cx="112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63" name="Rectangle 252"/>
          <p:cNvSpPr>
            <a:spLocks noChangeArrowheads="1"/>
          </p:cNvSpPr>
          <p:nvPr/>
        </p:nvSpPr>
        <p:spPr bwMode="auto">
          <a:xfrm>
            <a:off x="8223250" y="1877219"/>
            <a:ext cx="2936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1764" name="Oval 255"/>
          <p:cNvSpPr>
            <a:spLocks noChangeArrowheads="1"/>
          </p:cNvSpPr>
          <p:nvPr/>
        </p:nvSpPr>
        <p:spPr bwMode="auto">
          <a:xfrm>
            <a:off x="8326437" y="2131219"/>
            <a:ext cx="90488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65" name="AutoShape 256"/>
          <p:cNvSpPr>
            <a:spLocks noChangeArrowheads="1"/>
          </p:cNvSpPr>
          <p:nvPr/>
        </p:nvSpPr>
        <p:spPr bwMode="auto">
          <a:xfrm rot="5400000">
            <a:off x="8058150" y="1864519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66" name="Rectangle 257"/>
          <p:cNvSpPr>
            <a:spLocks noChangeArrowheads="1"/>
          </p:cNvSpPr>
          <p:nvPr/>
        </p:nvSpPr>
        <p:spPr bwMode="auto">
          <a:xfrm>
            <a:off x="8618061" y="1196530"/>
            <a:ext cx="514564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400" b="1" dirty="0">
                <a:latin typeface="Times New Roman" pitchFamily="18" charset="0"/>
              </a:rPr>
              <a:t>Q</a:t>
            </a:r>
            <a:r>
              <a:rPr lang="en-CA" altLang="en-US" sz="1400" b="1" baseline="-25000" dirty="0">
                <a:latin typeface="Times New Roman" pitchFamily="18" charset="0"/>
              </a:rPr>
              <a:t>0</a:t>
            </a:r>
          </a:p>
          <a:p>
            <a:pPr algn="r"/>
            <a:r>
              <a:rPr lang="en-CA" altLang="en-US" sz="1400" dirty="0">
                <a:latin typeface="Times New Roman" pitchFamily="18" charset="0"/>
              </a:rPr>
              <a:t>(</a:t>
            </a:r>
            <a:r>
              <a:rPr lang="en-CA" altLang="en-US" sz="1400" dirty="0" err="1">
                <a:latin typeface="Times New Roman" pitchFamily="18" charset="0"/>
              </a:rPr>
              <a:t>lsb</a:t>
            </a:r>
            <a:r>
              <a:rPr lang="en-CA" altLang="en-US" sz="1400" dirty="0">
                <a:latin typeface="Times New Roman" pitchFamily="18" charset="0"/>
              </a:rPr>
              <a:t>)</a:t>
            </a:r>
            <a:endParaRPr lang="en-CA" altLang="en-US" sz="1400" b="1" dirty="0">
              <a:latin typeface="Times New Roman" pitchFamily="18" charset="0"/>
            </a:endParaRPr>
          </a:p>
        </p:txBody>
      </p:sp>
      <p:sp>
        <p:nvSpPr>
          <p:cNvPr id="31767" name="Rectangle 278"/>
          <p:cNvSpPr>
            <a:spLocks noChangeArrowheads="1"/>
          </p:cNvSpPr>
          <p:nvPr/>
        </p:nvSpPr>
        <p:spPr bwMode="auto">
          <a:xfrm>
            <a:off x="8568531" y="2565552"/>
            <a:ext cx="534987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400" b="1" dirty="0">
                <a:latin typeface="Times New Roman" pitchFamily="18" charset="0"/>
              </a:rPr>
              <a:t>Q</a:t>
            </a:r>
            <a:r>
              <a:rPr lang="en-CA" altLang="en-US" sz="1400" b="1" baseline="-25000" dirty="0">
                <a:latin typeface="Times New Roman" pitchFamily="18" charset="0"/>
              </a:rPr>
              <a:t>1</a:t>
            </a:r>
          </a:p>
        </p:txBody>
      </p:sp>
      <p:sp>
        <p:nvSpPr>
          <p:cNvPr id="31768" name="Rectangle 299"/>
          <p:cNvSpPr>
            <a:spLocks noChangeArrowheads="1"/>
          </p:cNvSpPr>
          <p:nvPr/>
        </p:nvSpPr>
        <p:spPr bwMode="auto">
          <a:xfrm>
            <a:off x="8474075" y="4062343"/>
            <a:ext cx="614362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400" b="1" dirty="0">
                <a:latin typeface="Times New Roman" pitchFamily="18" charset="0"/>
              </a:rPr>
              <a:t>Q</a:t>
            </a:r>
            <a:r>
              <a:rPr lang="en-CA" altLang="en-US" sz="1400" b="1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31769" name="Line 324"/>
          <p:cNvSpPr>
            <a:spLocks noChangeShapeType="1"/>
          </p:cNvSpPr>
          <p:nvPr/>
        </p:nvSpPr>
        <p:spPr bwMode="auto">
          <a:xfrm flipH="1">
            <a:off x="7866062" y="696119"/>
            <a:ext cx="65088" cy="5510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70" name="Oval 327"/>
          <p:cNvSpPr>
            <a:spLocks noChangeArrowheads="1"/>
          </p:cNvSpPr>
          <p:nvPr/>
        </p:nvSpPr>
        <p:spPr bwMode="auto">
          <a:xfrm>
            <a:off x="7872412" y="1880394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71" name="Line 332"/>
          <p:cNvSpPr>
            <a:spLocks noChangeShapeType="1"/>
          </p:cNvSpPr>
          <p:nvPr/>
        </p:nvSpPr>
        <p:spPr bwMode="auto">
          <a:xfrm>
            <a:off x="7788275" y="753269"/>
            <a:ext cx="0" cy="5875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72" name="Line 334"/>
          <p:cNvSpPr>
            <a:spLocks noChangeShapeType="1"/>
          </p:cNvSpPr>
          <p:nvPr/>
        </p:nvSpPr>
        <p:spPr bwMode="auto">
          <a:xfrm flipH="1" flipV="1">
            <a:off x="7831137" y="2326481"/>
            <a:ext cx="5381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73" name="Oval 339"/>
          <p:cNvSpPr>
            <a:spLocks noChangeArrowheads="1"/>
          </p:cNvSpPr>
          <p:nvPr/>
        </p:nvSpPr>
        <p:spPr bwMode="auto">
          <a:xfrm>
            <a:off x="7778750" y="2296319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74" name="Rectangle 340"/>
          <p:cNvSpPr>
            <a:spLocks noChangeArrowheads="1"/>
          </p:cNvSpPr>
          <p:nvPr/>
        </p:nvSpPr>
        <p:spPr bwMode="auto">
          <a:xfrm>
            <a:off x="7558087" y="561181"/>
            <a:ext cx="3952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</a:t>
            </a:r>
          </a:p>
        </p:txBody>
      </p:sp>
      <p:sp>
        <p:nvSpPr>
          <p:cNvPr id="31775" name="Rectangle 344"/>
          <p:cNvSpPr>
            <a:spLocks noChangeArrowheads="1"/>
          </p:cNvSpPr>
          <p:nvPr/>
        </p:nvSpPr>
        <p:spPr bwMode="auto">
          <a:xfrm>
            <a:off x="7904162" y="675481"/>
            <a:ext cx="450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CK</a:t>
            </a:r>
          </a:p>
        </p:txBody>
      </p:sp>
      <p:sp>
        <p:nvSpPr>
          <p:cNvPr id="31776" name="TextBox 515"/>
          <p:cNvSpPr txBox="1">
            <a:spLocks noChangeArrowheads="1"/>
          </p:cNvSpPr>
          <p:nvPr/>
        </p:nvSpPr>
        <p:spPr bwMode="auto">
          <a:xfrm>
            <a:off x="7016750" y="1200944"/>
            <a:ext cx="381000" cy="8540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MUX</a:t>
            </a:r>
          </a:p>
        </p:txBody>
      </p:sp>
      <p:sp>
        <p:nvSpPr>
          <p:cNvPr id="31777" name="Line 242"/>
          <p:cNvSpPr>
            <a:spLocks noChangeShapeType="1"/>
          </p:cNvSpPr>
          <p:nvPr/>
        </p:nvSpPr>
        <p:spPr bwMode="auto">
          <a:xfrm>
            <a:off x="8693150" y="1458119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1778" name="Straight Connector 530"/>
          <p:cNvCxnSpPr>
            <a:cxnSpLocks noChangeShapeType="1"/>
          </p:cNvCxnSpPr>
          <p:nvPr/>
        </p:nvCxnSpPr>
        <p:spPr bwMode="auto">
          <a:xfrm>
            <a:off x="7397750" y="1420019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779" name="TextBox 536"/>
          <p:cNvSpPr txBox="1">
            <a:spLocks noChangeArrowheads="1"/>
          </p:cNvSpPr>
          <p:nvPr/>
        </p:nvSpPr>
        <p:spPr bwMode="auto">
          <a:xfrm>
            <a:off x="6948487" y="1251744"/>
            <a:ext cx="2540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200"/>
              </a:spcAft>
            </a:pPr>
            <a:r>
              <a:rPr lang="en-CA" altLang="en-US" sz="1000"/>
              <a:t>0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1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2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3</a:t>
            </a:r>
          </a:p>
        </p:txBody>
      </p:sp>
      <p:sp>
        <p:nvSpPr>
          <p:cNvPr id="31780" name="Line 332"/>
          <p:cNvSpPr>
            <a:spLocks noChangeShapeType="1"/>
          </p:cNvSpPr>
          <p:nvPr/>
        </p:nvSpPr>
        <p:spPr bwMode="auto">
          <a:xfrm flipH="1">
            <a:off x="7519987" y="751681"/>
            <a:ext cx="4763" cy="57229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81" name="Freeform 547"/>
          <p:cNvSpPr>
            <a:spLocks/>
          </p:cNvSpPr>
          <p:nvPr/>
        </p:nvSpPr>
        <p:spPr bwMode="auto">
          <a:xfrm>
            <a:off x="7216775" y="2058194"/>
            <a:ext cx="338137" cy="119062"/>
          </a:xfrm>
          <a:custGeom>
            <a:avLst/>
            <a:gdLst>
              <a:gd name="T0" fmla="*/ 338125 w 338138"/>
              <a:gd name="T1" fmla="*/ 119050 h 119063"/>
              <a:gd name="T2" fmla="*/ 0 w 338138"/>
              <a:gd name="T3" fmla="*/ 119050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782" name="Oval 338"/>
          <p:cNvSpPr>
            <a:spLocks noChangeArrowheads="1"/>
          </p:cNvSpPr>
          <p:nvPr/>
        </p:nvSpPr>
        <p:spPr bwMode="auto">
          <a:xfrm>
            <a:off x="7512050" y="2124869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83" name="Rectangle 340"/>
          <p:cNvSpPr>
            <a:spLocks noChangeArrowheads="1"/>
          </p:cNvSpPr>
          <p:nvPr/>
        </p:nvSpPr>
        <p:spPr bwMode="auto">
          <a:xfrm>
            <a:off x="7127875" y="521494"/>
            <a:ext cx="5508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600" b="1">
                <a:latin typeface="Times New Roman" pitchFamily="18" charset="0"/>
              </a:rPr>
              <a:t>S</a:t>
            </a:r>
            <a:r>
              <a:rPr lang="en-CA" altLang="en-US" sz="1600" b="1" baseline="-25000">
                <a:latin typeface="Times New Roman" pitchFamily="18" charset="0"/>
              </a:rPr>
              <a:t>1</a:t>
            </a:r>
            <a:r>
              <a:rPr lang="en-CA" altLang="en-US" sz="1600" b="1">
                <a:latin typeface="Times New Roman" pitchFamily="18" charset="0"/>
              </a:rPr>
              <a:t>S</a:t>
            </a:r>
            <a:r>
              <a:rPr lang="en-CA" altLang="en-US" sz="1600" b="1" baseline="-25000">
                <a:latin typeface="Times New Roman" pitchFamily="18" charset="0"/>
              </a:rPr>
              <a:t>0</a:t>
            </a:r>
            <a:endParaRPr lang="en-CA" altLang="en-US" sz="1600" baseline="-25000">
              <a:latin typeface="Times New Roman" pitchFamily="18" charset="0"/>
            </a:endParaRPr>
          </a:p>
        </p:txBody>
      </p:sp>
      <p:sp>
        <p:nvSpPr>
          <p:cNvPr id="31784" name="Rectangle 150"/>
          <p:cNvSpPr>
            <a:spLocks noChangeArrowheads="1"/>
          </p:cNvSpPr>
          <p:nvPr/>
        </p:nvSpPr>
        <p:spPr bwMode="auto">
          <a:xfrm>
            <a:off x="4797425" y="1021556"/>
            <a:ext cx="1919287" cy="5530850"/>
          </a:xfrm>
          <a:prstGeom prst="rect">
            <a:avLst/>
          </a:prstGeom>
          <a:noFill/>
          <a:ln w="9525">
            <a:solidFill>
              <a:schemeClr val="tx1"/>
            </a:solidFill>
            <a:prstDash val="lg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85" name="Freeform 152"/>
          <p:cNvSpPr>
            <a:spLocks/>
          </p:cNvSpPr>
          <p:nvPr/>
        </p:nvSpPr>
        <p:spPr bwMode="auto">
          <a:xfrm>
            <a:off x="6716712" y="1135856"/>
            <a:ext cx="2074863" cy="307975"/>
          </a:xfrm>
          <a:custGeom>
            <a:avLst/>
            <a:gdLst>
              <a:gd name="T0" fmla="*/ 2147483647 w 1283"/>
              <a:gd name="T1" fmla="*/ 2147483647 h 194"/>
              <a:gd name="T2" fmla="*/ 2147483647 w 1283"/>
              <a:gd name="T3" fmla="*/ 0 h 194"/>
              <a:gd name="T4" fmla="*/ 0 w 1283"/>
              <a:gd name="T5" fmla="*/ 0 h 194"/>
              <a:gd name="T6" fmla="*/ 0 60000 65536"/>
              <a:gd name="T7" fmla="*/ 0 60000 65536"/>
              <a:gd name="T8" fmla="*/ 0 60000 65536"/>
              <a:gd name="T9" fmla="*/ 0 w 1283"/>
              <a:gd name="T10" fmla="*/ 0 h 194"/>
              <a:gd name="T11" fmla="*/ 1283 w 1283"/>
              <a:gd name="T12" fmla="*/ 194 h 1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3" h="194">
                <a:moveTo>
                  <a:pt x="1283" y="194"/>
                </a:moveTo>
                <a:lnTo>
                  <a:pt x="1283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786" name="Oval 339"/>
          <p:cNvSpPr>
            <a:spLocks noChangeArrowheads="1"/>
          </p:cNvSpPr>
          <p:nvPr/>
        </p:nvSpPr>
        <p:spPr bwMode="auto">
          <a:xfrm>
            <a:off x="8753475" y="1405731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87" name="Line 241"/>
          <p:cNvSpPr>
            <a:spLocks noChangeShapeType="1"/>
          </p:cNvSpPr>
          <p:nvPr/>
        </p:nvSpPr>
        <p:spPr bwMode="auto">
          <a:xfrm flipH="1">
            <a:off x="8328025" y="3498056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88" name="Line 242"/>
          <p:cNvSpPr>
            <a:spLocks noChangeShapeType="1"/>
          </p:cNvSpPr>
          <p:nvPr/>
        </p:nvSpPr>
        <p:spPr bwMode="auto">
          <a:xfrm>
            <a:off x="7888287" y="3309144"/>
            <a:ext cx="1052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89" name="Rectangle 244"/>
          <p:cNvSpPr>
            <a:spLocks noChangeArrowheads="1"/>
          </p:cNvSpPr>
          <p:nvPr/>
        </p:nvSpPr>
        <p:spPr bwMode="auto">
          <a:xfrm>
            <a:off x="8023225" y="2596356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90" name="Rectangle 245"/>
          <p:cNvSpPr>
            <a:spLocks noChangeArrowheads="1"/>
          </p:cNvSpPr>
          <p:nvPr/>
        </p:nvSpPr>
        <p:spPr bwMode="auto">
          <a:xfrm>
            <a:off x="7985125" y="2659856"/>
            <a:ext cx="3476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  <a:r>
              <a:rPr lang="en-CA" altLang="en-US" sz="1200" b="1" baseline="-25000">
                <a:latin typeface="Times New Roman" pitchFamily="18" charset="0"/>
              </a:rPr>
              <a:t>1</a:t>
            </a:r>
            <a:endParaRPr lang="en-CA" altLang="en-US" sz="1200" b="1">
              <a:latin typeface="Times New Roman" pitchFamily="18" charset="0"/>
            </a:endParaRPr>
          </a:p>
        </p:txBody>
      </p:sp>
      <p:sp>
        <p:nvSpPr>
          <p:cNvPr id="31791" name="Rectangle 246"/>
          <p:cNvSpPr>
            <a:spLocks noChangeArrowheads="1"/>
          </p:cNvSpPr>
          <p:nvPr/>
        </p:nvSpPr>
        <p:spPr bwMode="auto">
          <a:xfrm>
            <a:off x="7959725" y="3002756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1792" name="Rectangle 247"/>
          <p:cNvSpPr>
            <a:spLocks noChangeArrowheads="1"/>
          </p:cNvSpPr>
          <p:nvPr/>
        </p:nvSpPr>
        <p:spPr bwMode="auto">
          <a:xfrm>
            <a:off x="8404225" y="2685256"/>
            <a:ext cx="3032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793" name="Rectangle 249"/>
          <p:cNvSpPr>
            <a:spLocks noChangeArrowheads="1"/>
          </p:cNvSpPr>
          <p:nvPr/>
        </p:nvSpPr>
        <p:spPr bwMode="auto">
          <a:xfrm>
            <a:off x="8416925" y="3142456"/>
            <a:ext cx="3032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794" name="Line 250"/>
          <p:cNvSpPr>
            <a:spLocks noChangeShapeType="1"/>
          </p:cNvSpPr>
          <p:nvPr/>
        </p:nvSpPr>
        <p:spPr bwMode="auto">
          <a:xfrm>
            <a:off x="8523287" y="3156744"/>
            <a:ext cx="112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95" name="Rectangle 252"/>
          <p:cNvSpPr>
            <a:spLocks noChangeArrowheads="1"/>
          </p:cNvSpPr>
          <p:nvPr/>
        </p:nvSpPr>
        <p:spPr bwMode="auto">
          <a:xfrm>
            <a:off x="8201025" y="3269456"/>
            <a:ext cx="29368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1796" name="Oval 255"/>
          <p:cNvSpPr>
            <a:spLocks noChangeArrowheads="1"/>
          </p:cNvSpPr>
          <p:nvPr/>
        </p:nvSpPr>
        <p:spPr bwMode="auto">
          <a:xfrm>
            <a:off x="8304212" y="3523456"/>
            <a:ext cx="90488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97" name="AutoShape 256"/>
          <p:cNvSpPr>
            <a:spLocks noChangeArrowheads="1"/>
          </p:cNvSpPr>
          <p:nvPr/>
        </p:nvSpPr>
        <p:spPr bwMode="auto">
          <a:xfrm rot="5400000">
            <a:off x="8035925" y="3256756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98" name="Oval 327"/>
          <p:cNvSpPr>
            <a:spLocks noChangeArrowheads="1"/>
          </p:cNvSpPr>
          <p:nvPr/>
        </p:nvSpPr>
        <p:spPr bwMode="auto">
          <a:xfrm>
            <a:off x="7850187" y="3272631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799" name="Line 334"/>
          <p:cNvSpPr>
            <a:spLocks noChangeShapeType="1"/>
          </p:cNvSpPr>
          <p:nvPr/>
        </p:nvSpPr>
        <p:spPr bwMode="auto">
          <a:xfrm flipH="1" flipV="1">
            <a:off x="7808912" y="3718719"/>
            <a:ext cx="5381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00" name="Oval 339"/>
          <p:cNvSpPr>
            <a:spLocks noChangeArrowheads="1"/>
          </p:cNvSpPr>
          <p:nvPr/>
        </p:nvSpPr>
        <p:spPr bwMode="auto">
          <a:xfrm>
            <a:off x="7756525" y="3688556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01" name="TextBox 515"/>
          <p:cNvSpPr txBox="1">
            <a:spLocks noChangeArrowheads="1"/>
          </p:cNvSpPr>
          <p:nvPr/>
        </p:nvSpPr>
        <p:spPr bwMode="auto">
          <a:xfrm>
            <a:off x="6994525" y="2593181"/>
            <a:ext cx="381000" cy="8540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MUX</a:t>
            </a:r>
          </a:p>
        </p:txBody>
      </p:sp>
      <p:sp>
        <p:nvSpPr>
          <p:cNvPr id="31802" name="Line 242"/>
          <p:cNvSpPr>
            <a:spLocks noChangeShapeType="1"/>
          </p:cNvSpPr>
          <p:nvPr/>
        </p:nvSpPr>
        <p:spPr bwMode="auto">
          <a:xfrm>
            <a:off x="8670925" y="2850356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1803" name="Straight Connector 530"/>
          <p:cNvCxnSpPr>
            <a:cxnSpLocks noChangeShapeType="1"/>
          </p:cNvCxnSpPr>
          <p:nvPr/>
        </p:nvCxnSpPr>
        <p:spPr bwMode="auto">
          <a:xfrm>
            <a:off x="7375525" y="2812256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04" name="TextBox 536"/>
          <p:cNvSpPr txBox="1">
            <a:spLocks noChangeArrowheads="1"/>
          </p:cNvSpPr>
          <p:nvPr/>
        </p:nvSpPr>
        <p:spPr bwMode="auto">
          <a:xfrm>
            <a:off x="6926262" y="2643981"/>
            <a:ext cx="2540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200"/>
              </a:spcAft>
            </a:pPr>
            <a:r>
              <a:rPr lang="en-CA" altLang="en-US" sz="1000"/>
              <a:t>0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1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2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3</a:t>
            </a:r>
          </a:p>
        </p:txBody>
      </p:sp>
      <p:sp>
        <p:nvSpPr>
          <p:cNvPr id="31805" name="Freeform 547"/>
          <p:cNvSpPr>
            <a:spLocks/>
          </p:cNvSpPr>
          <p:nvPr/>
        </p:nvSpPr>
        <p:spPr bwMode="auto">
          <a:xfrm>
            <a:off x="7194550" y="3450431"/>
            <a:ext cx="338137" cy="119063"/>
          </a:xfrm>
          <a:custGeom>
            <a:avLst/>
            <a:gdLst>
              <a:gd name="T0" fmla="*/ 338125 w 338138"/>
              <a:gd name="T1" fmla="*/ 119063 h 119063"/>
              <a:gd name="T2" fmla="*/ 0 w 338138"/>
              <a:gd name="T3" fmla="*/ 119063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06" name="Oval 338"/>
          <p:cNvSpPr>
            <a:spLocks noChangeArrowheads="1"/>
          </p:cNvSpPr>
          <p:nvPr/>
        </p:nvSpPr>
        <p:spPr bwMode="auto">
          <a:xfrm>
            <a:off x="7489825" y="3517106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07" name="Freeform 187"/>
          <p:cNvSpPr>
            <a:spLocks/>
          </p:cNvSpPr>
          <p:nvPr/>
        </p:nvSpPr>
        <p:spPr bwMode="auto">
          <a:xfrm>
            <a:off x="6694487" y="2528094"/>
            <a:ext cx="2074863" cy="307975"/>
          </a:xfrm>
          <a:custGeom>
            <a:avLst/>
            <a:gdLst>
              <a:gd name="T0" fmla="*/ 2147483647 w 1283"/>
              <a:gd name="T1" fmla="*/ 2147483647 h 194"/>
              <a:gd name="T2" fmla="*/ 2147483647 w 1283"/>
              <a:gd name="T3" fmla="*/ 0 h 194"/>
              <a:gd name="T4" fmla="*/ 0 w 1283"/>
              <a:gd name="T5" fmla="*/ 0 h 194"/>
              <a:gd name="T6" fmla="*/ 0 60000 65536"/>
              <a:gd name="T7" fmla="*/ 0 60000 65536"/>
              <a:gd name="T8" fmla="*/ 0 60000 65536"/>
              <a:gd name="T9" fmla="*/ 0 w 1283"/>
              <a:gd name="T10" fmla="*/ 0 h 194"/>
              <a:gd name="T11" fmla="*/ 1283 w 1283"/>
              <a:gd name="T12" fmla="*/ 194 h 1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3" h="194">
                <a:moveTo>
                  <a:pt x="1283" y="194"/>
                </a:moveTo>
                <a:lnTo>
                  <a:pt x="1283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08" name="Oval 339"/>
          <p:cNvSpPr>
            <a:spLocks noChangeArrowheads="1"/>
          </p:cNvSpPr>
          <p:nvPr/>
        </p:nvSpPr>
        <p:spPr bwMode="auto">
          <a:xfrm>
            <a:off x="8731250" y="2797969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09" name="Line 241"/>
          <p:cNvSpPr>
            <a:spLocks noChangeShapeType="1"/>
          </p:cNvSpPr>
          <p:nvPr/>
        </p:nvSpPr>
        <p:spPr bwMode="auto">
          <a:xfrm flipH="1">
            <a:off x="8328025" y="4995069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10" name="Line 242"/>
          <p:cNvSpPr>
            <a:spLocks noChangeShapeType="1"/>
          </p:cNvSpPr>
          <p:nvPr/>
        </p:nvSpPr>
        <p:spPr bwMode="auto">
          <a:xfrm>
            <a:off x="7888287" y="4806156"/>
            <a:ext cx="1052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11" name="Rectangle 244"/>
          <p:cNvSpPr>
            <a:spLocks noChangeArrowheads="1"/>
          </p:cNvSpPr>
          <p:nvPr/>
        </p:nvSpPr>
        <p:spPr bwMode="auto">
          <a:xfrm>
            <a:off x="8023225" y="4093369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12" name="Rectangle 245"/>
          <p:cNvSpPr>
            <a:spLocks noChangeArrowheads="1"/>
          </p:cNvSpPr>
          <p:nvPr/>
        </p:nvSpPr>
        <p:spPr bwMode="auto">
          <a:xfrm>
            <a:off x="7985125" y="4156869"/>
            <a:ext cx="3476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  <a:r>
              <a:rPr lang="en-CA" altLang="en-US" sz="1200" b="1" baseline="-25000">
                <a:latin typeface="Times New Roman" pitchFamily="18" charset="0"/>
              </a:rPr>
              <a:t>2</a:t>
            </a:r>
            <a:endParaRPr lang="en-CA" altLang="en-US" sz="1200" b="1">
              <a:latin typeface="Times New Roman" pitchFamily="18" charset="0"/>
            </a:endParaRPr>
          </a:p>
        </p:txBody>
      </p:sp>
      <p:sp>
        <p:nvSpPr>
          <p:cNvPr id="31813" name="Rectangle 246"/>
          <p:cNvSpPr>
            <a:spLocks noChangeArrowheads="1"/>
          </p:cNvSpPr>
          <p:nvPr/>
        </p:nvSpPr>
        <p:spPr bwMode="auto">
          <a:xfrm>
            <a:off x="7959725" y="4499769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1814" name="Rectangle 247"/>
          <p:cNvSpPr>
            <a:spLocks noChangeArrowheads="1"/>
          </p:cNvSpPr>
          <p:nvPr/>
        </p:nvSpPr>
        <p:spPr bwMode="auto">
          <a:xfrm>
            <a:off x="8404225" y="4182269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815" name="Rectangle 249"/>
          <p:cNvSpPr>
            <a:spLocks noChangeArrowheads="1"/>
          </p:cNvSpPr>
          <p:nvPr/>
        </p:nvSpPr>
        <p:spPr bwMode="auto">
          <a:xfrm>
            <a:off x="8416925" y="4639469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816" name="Line 250"/>
          <p:cNvSpPr>
            <a:spLocks noChangeShapeType="1"/>
          </p:cNvSpPr>
          <p:nvPr/>
        </p:nvSpPr>
        <p:spPr bwMode="auto">
          <a:xfrm>
            <a:off x="8523287" y="4653756"/>
            <a:ext cx="112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17" name="Rectangle 252"/>
          <p:cNvSpPr>
            <a:spLocks noChangeArrowheads="1"/>
          </p:cNvSpPr>
          <p:nvPr/>
        </p:nvSpPr>
        <p:spPr bwMode="auto">
          <a:xfrm>
            <a:off x="8201025" y="4766469"/>
            <a:ext cx="2936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1818" name="Oval 255"/>
          <p:cNvSpPr>
            <a:spLocks noChangeArrowheads="1"/>
          </p:cNvSpPr>
          <p:nvPr/>
        </p:nvSpPr>
        <p:spPr bwMode="auto">
          <a:xfrm>
            <a:off x="8304212" y="5020469"/>
            <a:ext cx="90488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19" name="AutoShape 256"/>
          <p:cNvSpPr>
            <a:spLocks noChangeArrowheads="1"/>
          </p:cNvSpPr>
          <p:nvPr/>
        </p:nvSpPr>
        <p:spPr bwMode="auto">
          <a:xfrm rot="5400000">
            <a:off x="8035925" y="4753769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20" name="Line 334"/>
          <p:cNvSpPr>
            <a:spLocks noChangeShapeType="1"/>
          </p:cNvSpPr>
          <p:nvPr/>
        </p:nvSpPr>
        <p:spPr bwMode="auto">
          <a:xfrm flipH="1" flipV="1">
            <a:off x="7808912" y="5215731"/>
            <a:ext cx="5381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21" name="TextBox 515"/>
          <p:cNvSpPr txBox="1">
            <a:spLocks noChangeArrowheads="1"/>
          </p:cNvSpPr>
          <p:nvPr/>
        </p:nvSpPr>
        <p:spPr bwMode="auto">
          <a:xfrm>
            <a:off x="6994525" y="4090194"/>
            <a:ext cx="381000" cy="8540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MUX</a:t>
            </a:r>
          </a:p>
        </p:txBody>
      </p:sp>
      <p:cxnSp>
        <p:nvCxnSpPr>
          <p:cNvPr id="31822" name="Straight Connector 516"/>
          <p:cNvCxnSpPr>
            <a:cxnSpLocks noChangeShapeType="1"/>
          </p:cNvCxnSpPr>
          <p:nvPr/>
        </p:nvCxnSpPr>
        <p:spPr bwMode="auto">
          <a:xfrm rot="10800000">
            <a:off x="6640512" y="4247356"/>
            <a:ext cx="34607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23" name="TextBox 279"/>
          <p:cNvSpPr txBox="1">
            <a:spLocks noChangeArrowheads="1"/>
          </p:cNvSpPr>
          <p:nvPr/>
        </p:nvSpPr>
        <p:spPr bwMode="auto">
          <a:xfrm>
            <a:off x="5795962" y="4285456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24" name="Line 242"/>
          <p:cNvSpPr>
            <a:spLocks noChangeShapeType="1"/>
          </p:cNvSpPr>
          <p:nvPr/>
        </p:nvSpPr>
        <p:spPr bwMode="auto">
          <a:xfrm>
            <a:off x="8670925" y="4347369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1825" name="Straight Connector 530"/>
          <p:cNvCxnSpPr>
            <a:cxnSpLocks noChangeShapeType="1"/>
          </p:cNvCxnSpPr>
          <p:nvPr/>
        </p:nvCxnSpPr>
        <p:spPr bwMode="auto">
          <a:xfrm>
            <a:off x="7375525" y="4309269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26" name="TextBox 536"/>
          <p:cNvSpPr txBox="1">
            <a:spLocks noChangeArrowheads="1"/>
          </p:cNvSpPr>
          <p:nvPr/>
        </p:nvSpPr>
        <p:spPr bwMode="auto">
          <a:xfrm>
            <a:off x="6926262" y="4140994"/>
            <a:ext cx="2540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200"/>
              </a:spcAft>
            </a:pPr>
            <a:r>
              <a:rPr lang="en-CA" altLang="en-US" sz="1000"/>
              <a:t>0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1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2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3</a:t>
            </a:r>
          </a:p>
        </p:txBody>
      </p:sp>
      <p:sp>
        <p:nvSpPr>
          <p:cNvPr id="31827" name="Freeform 547"/>
          <p:cNvSpPr>
            <a:spLocks/>
          </p:cNvSpPr>
          <p:nvPr/>
        </p:nvSpPr>
        <p:spPr bwMode="auto">
          <a:xfrm>
            <a:off x="7194550" y="4937919"/>
            <a:ext cx="330200" cy="128587"/>
          </a:xfrm>
          <a:custGeom>
            <a:avLst/>
            <a:gdLst>
              <a:gd name="T0" fmla="*/ 248298 w 338138"/>
              <a:gd name="T1" fmla="*/ 323774 h 119063"/>
              <a:gd name="T2" fmla="*/ 0 w 338138"/>
              <a:gd name="T3" fmla="*/ 323774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28" name="TextBox 279"/>
          <p:cNvSpPr txBox="1">
            <a:spLocks noChangeArrowheads="1"/>
          </p:cNvSpPr>
          <p:nvPr/>
        </p:nvSpPr>
        <p:spPr bwMode="auto">
          <a:xfrm>
            <a:off x="6273800" y="4064794"/>
            <a:ext cx="357187" cy="314325"/>
          </a:xfrm>
          <a:prstGeom prst="rec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29" name="Straight Connector 516"/>
          <p:cNvCxnSpPr>
            <a:cxnSpLocks noChangeShapeType="1"/>
          </p:cNvCxnSpPr>
          <p:nvPr/>
        </p:nvCxnSpPr>
        <p:spPr bwMode="auto">
          <a:xfrm rot="10800000">
            <a:off x="6180137" y="4439444"/>
            <a:ext cx="8064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30" name="Straight Connector 516"/>
          <p:cNvCxnSpPr>
            <a:cxnSpLocks noChangeShapeType="1"/>
          </p:cNvCxnSpPr>
          <p:nvPr/>
        </p:nvCxnSpPr>
        <p:spPr bwMode="auto">
          <a:xfrm rot="10800000">
            <a:off x="5718175" y="4631531"/>
            <a:ext cx="1268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31" name="Straight Connector 516"/>
          <p:cNvCxnSpPr>
            <a:cxnSpLocks noChangeShapeType="1"/>
          </p:cNvCxnSpPr>
          <p:nvPr/>
        </p:nvCxnSpPr>
        <p:spPr bwMode="auto">
          <a:xfrm rot="10800000">
            <a:off x="5295900" y="4823619"/>
            <a:ext cx="16906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32" name="Freeform 221"/>
          <p:cNvSpPr>
            <a:spLocks/>
          </p:cNvSpPr>
          <p:nvPr/>
        </p:nvSpPr>
        <p:spPr bwMode="auto">
          <a:xfrm>
            <a:off x="6694487" y="4025106"/>
            <a:ext cx="2074863" cy="307975"/>
          </a:xfrm>
          <a:custGeom>
            <a:avLst/>
            <a:gdLst>
              <a:gd name="T0" fmla="*/ 2147483647 w 1283"/>
              <a:gd name="T1" fmla="*/ 2147483647 h 194"/>
              <a:gd name="T2" fmla="*/ 2147483647 w 1283"/>
              <a:gd name="T3" fmla="*/ 0 h 194"/>
              <a:gd name="T4" fmla="*/ 0 w 1283"/>
              <a:gd name="T5" fmla="*/ 0 h 194"/>
              <a:gd name="T6" fmla="*/ 0 60000 65536"/>
              <a:gd name="T7" fmla="*/ 0 60000 65536"/>
              <a:gd name="T8" fmla="*/ 0 60000 65536"/>
              <a:gd name="T9" fmla="*/ 0 w 1283"/>
              <a:gd name="T10" fmla="*/ 0 h 194"/>
              <a:gd name="T11" fmla="*/ 1283 w 1283"/>
              <a:gd name="T12" fmla="*/ 194 h 1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3" h="194">
                <a:moveTo>
                  <a:pt x="1283" y="194"/>
                </a:moveTo>
                <a:lnTo>
                  <a:pt x="1283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33" name="Oval 339"/>
          <p:cNvSpPr>
            <a:spLocks noChangeArrowheads="1"/>
          </p:cNvSpPr>
          <p:nvPr/>
        </p:nvSpPr>
        <p:spPr bwMode="auto">
          <a:xfrm>
            <a:off x="8731250" y="4294981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34" name="TextBox 279"/>
          <p:cNvSpPr txBox="1">
            <a:spLocks noChangeArrowheads="1"/>
          </p:cNvSpPr>
          <p:nvPr/>
        </p:nvSpPr>
        <p:spPr bwMode="auto">
          <a:xfrm>
            <a:off x="4911725" y="4669631"/>
            <a:ext cx="384175" cy="314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35" name="TextBox 279"/>
          <p:cNvSpPr txBox="1">
            <a:spLocks noChangeArrowheads="1"/>
          </p:cNvSpPr>
          <p:nvPr/>
        </p:nvSpPr>
        <p:spPr bwMode="auto">
          <a:xfrm>
            <a:off x="5373687" y="4477544"/>
            <a:ext cx="357188" cy="314325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36" name="Straight Connector 516"/>
          <p:cNvCxnSpPr>
            <a:cxnSpLocks noChangeShapeType="1"/>
          </p:cNvCxnSpPr>
          <p:nvPr/>
        </p:nvCxnSpPr>
        <p:spPr bwMode="auto">
          <a:xfrm flipH="1">
            <a:off x="6640512" y="1367631"/>
            <a:ext cx="34607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37" name="TextBox 279"/>
          <p:cNvSpPr txBox="1">
            <a:spLocks noChangeArrowheads="1"/>
          </p:cNvSpPr>
          <p:nvPr/>
        </p:nvSpPr>
        <p:spPr bwMode="auto">
          <a:xfrm>
            <a:off x="5795962" y="1405731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38" name="TextBox 279"/>
          <p:cNvSpPr txBox="1">
            <a:spLocks noChangeArrowheads="1"/>
          </p:cNvSpPr>
          <p:nvPr/>
        </p:nvSpPr>
        <p:spPr bwMode="auto">
          <a:xfrm>
            <a:off x="6273800" y="1185069"/>
            <a:ext cx="357187" cy="314325"/>
          </a:xfrm>
          <a:prstGeom prst="rec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39" name="Straight Connector 516"/>
          <p:cNvCxnSpPr>
            <a:cxnSpLocks noChangeShapeType="1"/>
          </p:cNvCxnSpPr>
          <p:nvPr/>
        </p:nvCxnSpPr>
        <p:spPr bwMode="auto">
          <a:xfrm flipH="1">
            <a:off x="6180137" y="1559719"/>
            <a:ext cx="8064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40" name="Straight Connector 516"/>
          <p:cNvCxnSpPr>
            <a:cxnSpLocks noChangeShapeType="1"/>
          </p:cNvCxnSpPr>
          <p:nvPr/>
        </p:nvCxnSpPr>
        <p:spPr bwMode="auto">
          <a:xfrm flipH="1">
            <a:off x="5718175" y="1751806"/>
            <a:ext cx="1268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41" name="Straight Connector 516"/>
          <p:cNvCxnSpPr>
            <a:cxnSpLocks noChangeShapeType="1"/>
          </p:cNvCxnSpPr>
          <p:nvPr/>
        </p:nvCxnSpPr>
        <p:spPr bwMode="auto">
          <a:xfrm flipH="1">
            <a:off x="5295900" y="1943894"/>
            <a:ext cx="16906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42" name="TextBox 279"/>
          <p:cNvSpPr txBox="1">
            <a:spLocks noChangeArrowheads="1"/>
          </p:cNvSpPr>
          <p:nvPr/>
        </p:nvSpPr>
        <p:spPr bwMode="auto">
          <a:xfrm>
            <a:off x="4911725" y="1789906"/>
            <a:ext cx="384175" cy="314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43" name="TextBox 279"/>
          <p:cNvSpPr txBox="1">
            <a:spLocks noChangeArrowheads="1"/>
          </p:cNvSpPr>
          <p:nvPr/>
        </p:nvSpPr>
        <p:spPr bwMode="auto">
          <a:xfrm>
            <a:off x="5373687" y="1597819"/>
            <a:ext cx="357188" cy="314325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44" name="Straight Connector 516"/>
          <p:cNvCxnSpPr>
            <a:cxnSpLocks noChangeShapeType="1"/>
          </p:cNvCxnSpPr>
          <p:nvPr/>
        </p:nvCxnSpPr>
        <p:spPr bwMode="auto">
          <a:xfrm rot="10800000">
            <a:off x="6640512" y="2750344"/>
            <a:ext cx="34607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45" name="TextBox 279"/>
          <p:cNvSpPr txBox="1">
            <a:spLocks noChangeArrowheads="1"/>
          </p:cNvSpPr>
          <p:nvPr/>
        </p:nvSpPr>
        <p:spPr bwMode="auto">
          <a:xfrm>
            <a:off x="5795962" y="2788444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46" name="TextBox 279"/>
          <p:cNvSpPr txBox="1">
            <a:spLocks noChangeArrowheads="1"/>
          </p:cNvSpPr>
          <p:nvPr/>
        </p:nvSpPr>
        <p:spPr bwMode="auto">
          <a:xfrm>
            <a:off x="6273800" y="2567781"/>
            <a:ext cx="357187" cy="314325"/>
          </a:xfrm>
          <a:prstGeom prst="rec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47" name="Straight Connector 516"/>
          <p:cNvCxnSpPr>
            <a:cxnSpLocks noChangeShapeType="1"/>
          </p:cNvCxnSpPr>
          <p:nvPr/>
        </p:nvCxnSpPr>
        <p:spPr bwMode="auto">
          <a:xfrm rot="10800000">
            <a:off x="6180137" y="2942431"/>
            <a:ext cx="8064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48" name="Straight Connector 516"/>
          <p:cNvCxnSpPr>
            <a:cxnSpLocks noChangeShapeType="1"/>
          </p:cNvCxnSpPr>
          <p:nvPr/>
        </p:nvCxnSpPr>
        <p:spPr bwMode="auto">
          <a:xfrm rot="10800000">
            <a:off x="5718175" y="3134519"/>
            <a:ext cx="1268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49" name="Straight Connector 516"/>
          <p:cNvCxnSpPr>
            <a:cxnSpLocks noChangeShapeType="1"/>
          </p:cNvCxnSpPr>
          <p:nvPr/>
        </p:nvCxnSpPr>
        <p:spPr bwMode="auto">
          <a:xfrm rot="10800000">
            <a:off x="5295900" y="3326606"/>
            <a:ext cx="16906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50" name="TextBox 279"/>
          <p:cNvSpPr txBox="1">
            <a:spLocks noChangeArrowheads="1"/>
          </p:cNvSpPr>
          <p:nvPr/>
        </p:nvSpPr>
        <p:spPr bwMode="auto">
          <a:xfrm>
            <a:off x="4911725" y="3172619"/>
            <a:ext cx="384175" cy="314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51" name="TextBox 279"/>
          <p:cNvSpPr txBox="1">
            <a:spLocks noChangeArrowheads="1"/>
          </p:cNvSpPr>
          <p:nvPr/>
        </p:nvSpPr>
        <p:spPr bwMode="auto">
          <a:xfrm>
            <a:off x="5373687" y="2980531"/>
            <a:ext cx="357188" cy="314325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52" name="Rectangle 299"/>
          <p:cNvSpPr>
            <a:spLocks noChangeArrowheads="1"/>
          </p:cNvSpPr>
          <p:nvPr/>
        </p:nvSpPr>
        <p:spPr bwMode="auto">
          <a:xfrm>
            <a:off x="8575869" y="5482132"/>
            <a:ext cx="614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400" b="1" dirty="0">
                <a:latin typeface="Times New Roman" pitchFamily="18" charset="0"/>
              </a:rPr>
              <a:t>Q</a:t>
            </a:r>
            <a:r>
              <a:rPr lang="en-CA" altLang="en-US" sz="1400" b="1" baseline="-25000" dirty="0">
                <a:latin typeface="Times New Roman" pitchFamily="18" charset="0"/>
              </a:rPr>
              <a:t>3</a:t>
            </a:r>
          </a:p>
          <a:p>
            <a:pPr algn="r"/>
            <a:r>
              <a:rPr lang="en-CA" altLang="en-US" sz="1400" dirty="0">
                <a:latin typeface="Times New Roman" pitchFamily="18" charset="0"/>
              </a:rPr>
              <a:t>(</a:t>
            </a:r>
            <a:r>
              <a:rPr lang="en-CA" altLang="en-US" sz="1400" dirty="0" err="1">
                <a:latin typeface="Times New Roman" pitchFamily="18" charset="0"/>
              </a:rPr>
              <a:t>msb</a:t>
            </a:r>
            <a:r>
              <a:rPr lang="en-CA" altLang="en-US" sz="1400" dirty="0">
                <a:latin typeface="Times New Roman" pitchFamily="18" charset="0"/>
              </a:rPr>
              <a:t>)</a:t>
            </a:r>
            <a:endParaRPr lang="en-CA" altLang="en-US" sz="1400" baseline="-25000" dirty="0">
              <a:latin typeface="Times New Roman" pitchFamily="18" charset="0"/>
            </a:endParaRPr>
          </a:p>
        </p:txBody>
      </p:sp>
      <p:sp>
        <p:nvSpPr>
          <p:cNvPr id="31853" name="Line 241"/>
          <p:cNvSpPr>
            <a:spLocks noChangeShapeType="1"/>
          </p:cNvSpPr>
          <p:nvPr/>
        </p:nvSpPr>
        <p:spPr bwMode="auto">
          <a:xfrm flipH="1">
            <a:off x="8328025" y="6407944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54" name="Line 242"/>
          <p:cNvSpPr>
            <a:spLocks noChangeShapeType="1"/>
          </p:cNvSpPr>
          <p:nvPr/>
        </p:nvSpPr>
        <p:spPr bwMode="auto">
          <a:xfrm>
            <a:off x="7888287" y="6219031"/>
            <a:ext cx="1052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55" name="Rectangle 244"/>
          <p:cNvSpPr>
            <a:spLocks noChangeArrowheads="1"/>
          </p:cNvSpPr>
          <p:nvPr/>
        </p:nvSpPr>
        <p:spPr bwMode="auto">
          <a:xfrm>
            <a:off x="8023225" y="5506244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56" name="Rectangle 245"/>
          <p:cNvSpPr>
            <a:spLocks noChangeArrowheads="1"/>
          </p:cNvSpPr>
          <p:nvPr/>
        </p:nvSpPr>
        <p:spPr bwMode="auto">
          <a:xfrm>
            <a:off x="7985125" y="5569744"/>
            <a:ext cx="3476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  <a:r>
              <a:rPr lang="en-CA" altLang="en-US" sz="1200" b="1" baseline="-25000">
                <a:latin typeface="Times New Roman" pitchFamily="18" charset="0"/>
              </a:rPr>
              <a:t>3</a:t>
            </a:r>
            <a:endParaRPr lang="en-CA" altLang="en-US" sz="1200" b="1">
              <a:latin typeface="Times New Roman" pitchFamily="18" charset="0"/>
            </a:endParaRPr>
          </a:p>
        </p:txBody>
      </p:sp>
      <p:sp>
        <p:nvSpPr>
          <p:cNvPr id="31857" name="Rectangle 246"/>
          <p:cNvSpPr>
            <a:spLocks noChangeArrowheads="1"/>
          </p:cNvSpPr>
          <p:nvPr/>
        </p:nvSpPr>
        <p:spPr bwMode="auto">
          <a:xfrm>
            <a:off x="7959725" y="5912644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1858" name="Rectangle 247"/>
          <p:cNvSpPr>
            <a:spLocks noChangeArrowheads="1"/>
          </p:cNvSpPr>
          <p:nvPr/>
        </p:nvSpPr>
        <p:spPr bwMode="auto">
          <a:xfrm>
            <a:off x="8404225" y="5595144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859" name="Rectangle 249"/>
          <p:cNvSpPr>
            <a:spLocks noChangeArrowheads="1"/>
          </p:cNvSpPr>
          <p:nvPr/>
        </p:nvSpPr>
        <p:spPr bwMode="auto">
          <a:xfrm>
            <a:off x="8416925" y="6052344"/>
            <a:ext cx="3032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sp>
        <p:nvSpPr>
          <p:cNvPr id="31860" name="Line 250"/>
          <p:cNvSpPr>
            <a:spLocks noChangeShapeType="1"/>
          </p:cNvSpPr>
          <p:nvPr/>
        </p:nvSpPr>
        <p:spPr bwMode="auto">
          <a:xfrm>
            <a:off x="8523287" y="6066631"/>
            <a:ext cx="112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61" name="Rectangle 252"/>
          <p:cNvSpPr>
            <a:spLocks noChangeArrowheads="1"/>
          </p:cNvSpPr>
          <p:nvPr/>
        </p:nvSpPr>
        <p:spPr bwMode="auto">
          <a:xfrm>
            <a:off x="8201025" y="6179344"/>
            <a:ext cx="2936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1862" name="Oval 255"/>
          <p:cNvSpPr>
            <a:spLocks noChangeArrowheads="1"/>
          </p:cNvSpPr>
          <p:nvPr/>
        </p:nvSpPr>
        <p:spPr bwMode="auto">
          <a:xfrm>
            <a:off x="8304212" y="6433344"/>
            <a:ext cx="90488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63" name="AutoShape 256"/>
          <p:cNvSpPr>
            <a:spLocks noChangeArrowheads="1"/>
          </p:cNvSpPr>
          <p:nvPr/>
        </p:nvSpPr>
        <p:spPr bwMode="auto">
          <a:xfrm rot="5400000">
            <a:off x="8035925" y="6166644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64" name="Line 334"/>
          <p:cNvSpPr>
            <a:spLocks noChangeShapeType="1"/>
          </p:cNvSpPr>
          <p:nvPr/>
        </p:nvSpPr>
        <p:spPr bwMode="auto">
          <a:xfrm flipH="1" flipV="1">
            <a:off x="7808912" y="6628606"/>
            <a:ext cx="5381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65" name="TextBox 515"/>
          <p:cNvSpPr txBox="1">
            <a:spLocks noChangeArrowheads="1"/>
          </p:cNvSpPr>
          <p:nvPr/>
        </p:nvSpPr>
        <p:spPr bwMode="auto">
          <a:xfrm>
            <a:off x="6994525" y="5503069"/>
            <a:ext cx="381000" cy="8540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600"/>
              <a:t>MUX</a:t>
            </a:r>
          </a:p>
        </p:txBody>
      </p:sp>
      <p:cxnSp>
        <p:nvCxnSpPr>
          <p:cNvPr id="31866" name="Straight Connector 516"/>
          <p:cNvCxnSpPr>
            <a:cxnSpLocks noChangeShapeType="1"/>
          </p:cNvCxnSpPr>
          <p:nvPr/>
        </p:nvCxnSpPr>
        <p:spPr bwMode="auto">
          <a:xfrm rot="10800000">
            <a:off x="6640512" y="5660231"/>
            <a:ext cx="34607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67" name="TextBox 279"/>
          <p:cNvSpPr txBox="1">
            <a:spLocks noChangeArrowheads="1"/>
          </p:cNvSpPr>
          <p:nvPr/>
        </p:nvSpPr>
        <p:spPr bwMode="auto">
          <a:xfrm>
            <a:off x="5795962" y="5698331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68" name="Line 242"/>
          <p:cNvSpPr>
            <a:spLocks noChangeShapeType="1"/>
          </p:cNvSpPr>
          <p:nvPr/>
        </p:nvSpPr>
        <p:spPr bwMode="auto">
          <a:xfrm>
            <a:off x="8670925" y="5760244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1869" name="Straight Connector 530"/>
          <p:cNvCxnSpPr>
            <a:cxnSpLocks noChangeShapeType="1"/>
          </p:cNvCxnSpPr>
          <p:nvPr/>
        </p:nvCxnSpPr>
        <p:spPr bwMode="auto">
          <a:xfrm>
            <a:off x="7375525" y="5722144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70" name="TextBox 536"/>
          <p:cNvSpPr txBox="1">
            <a:spLocks noChangeArrowheads="1"/>
          </p:cNvSpPr>
          <p:nvPr/>
        </p:nvSpPr>
        <p:spPr bwMode="auto">
          <a:xfrm>
            <a:off x="6926262" y="5553869"/>
            <a:ext cx="2540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200"/>
              </a:spcAft>
            </a:pPr>
            <a:r>
              <a:rPr lang="en-CA" altLang="en-US" sz="1000"/>
              <a:t>0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1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2</a:t>
            </a:r>
          </a:p>
          <a:p>
            <a:pPr eaLnBrk="1" hangingPunct="1">
              <a:spcAft>
                <a:spcPts val="200"/>
              </a:spcAft>
            </a:pPr>
            <a:r>
              <a:rPr lang="en-CA" altLang="en-US" sz="1000"/>
              <a:t>3</a:t>
            </a:r>
          </a:p>
        </p:txBody>
      </p:sp>
      <p:sp>
        <p:nvSpPr>
          <p:cNvPr id="31871" name="Freeform 547"/>
          <p:cNvSpPr>
            <a:spLocks/>
          </p:cNvSpPr>
          <p:nvPr/>
        </p:nvSpPr>
        <p:spPr bwMode="auto">
          <a:xfrm>
            <a:off x="7194550" y="6350794"/>
            <a:ext cx="330200" cy="128587"/>
          </a:xfrm>
          <a:custGeom>
            <a:avLst/>
            <a:gdLst>
              <a:gd name="T0" fmla="*/ 248298 w 338138"/>
              <a:gd name="T1" fmla="*/ 323774 h 119063"/>
              <a:gd name="T2" fmla="*/ 0 w 338138"/>
              <a:gd name="T3" fmla="*/ 323774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72" name="TextBox 279"/>
          <p:cNvSpPr txBox="1">
            <a:spLocks noChangeArrowheads="1"/>
          </p:cNvSpPr>
          <p:nvPr/>
        </p:nvSpPr>
        <p:spPr bwMode="auto">
          <a:xfrm>
            <a:off x="6273800" y="5477669"/>
            <a:ext cx="357187" cy="314325"/>
          </a:xfrm>
          <a:prstGeom prst="rec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873" name="Straight Connector 516"/>
          <p:cNvCxnSpPr>
            <a:cxnSpLocks noChangeShapeType="1"/>
          </p:cNvCxnSpPr>
          <p:nvPr/>
        </p:nvCxnSpPr>
        <p:spPr bwMode="auto">
          <a:xfrm rot="10800000">
            <a:off x="6180137" y="5852319"/>
            <a:ext cx="8064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74" name="Straight Connector 516"/>
          <p:cNvCxnSpPr>
            <a:cxnSpLocks noChangeShapeType="1"/>
          </p:cNvCxnSpPr>
          <p:nvPr/>
        </p:nvCxnSpPr>
        <p:spPr bwMode="auto">
          <a:xfrm rot="10800000">
            <a:off x="5718175" y="6044406"/>
            <a:ext cx="1268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875" name="Straight Connector 516"/>
          <p:cNvCxnSpPr>
            <a:cxnSpLocks noChangeShapeType="1"/>
          </p:cNvCxnSpPr>
          <p:nvPr/>
        </p:nvCxnSpPr>
        <p:spPr bwMode="auto">
          <a:xfrm rot="10800000">
            <a:off x="5295900" y="6236494"/>
            <a:ext cx="16906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76" name="Freeform 221"/>
          <p:cNvSpPr>
            <a:spLocks/>
          </p:cNvSpPr>
          <p:nvPr/>
        </p:nvSpPr>
        <p:spPr bwMode="auto">
          <a:xfrm>
            <a:off x="6694487" y="5437981"/>
            <a:ext cx="2074863" cy="307975"/>
          </a:xfrm>
          <a:custGeom>
            <a:avLst/>
            <a:gdLst>
              <a:gd name="T0" fmla="*/ 2147483647 w 1283"/>
              <a:gd name="T1" fmla="*/ 2147483647 h 194"/>
              <a:gd name="T2" fmla="*/ 2147483647 w 1283"/>
              <a:gd name="T3" fmla="*/ 0 h 194"/>
              <a:gd name="T4" fmla="*/ 0 w 1283"/>
              <a:gd name="T5" fmla="*/ 0 h 194"/>
              <a:gd name="T6" fmla="*/ 0 60000 65536"/>
              <a:gd name="T7" fmla="*/ 0 60000 65536"/>
              <a:gd name="T8" fmla="*/ 0 60000 65536"/>
              <a:gd name="T9" fmla="*/ 0 w 1283"/>
              <a:gd name="T10" fmla="*/ 0 h 194"/>
              <a:gd name="T11" fmla="*/ 1283 w 1283"/>
              <a:gd name="T12" fmla="*/ 194 h 1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3" h="194">
                <a:moveTo>
                  <a:pt x="1283" y="194"/>
                </a:moveTo>
                <a:lnTo>
                  <a:pt x="1283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1877" name="Oval 339"/>
          <p:cNvSpPr>
            <a:spLocks noChangeArrowheads="1"/>
          </p:cNvSpPr>
          <p:nvPr/>
        </p:nvSpPr>
        <p:spPr bwMode="auto">
          <a:xfrm>
            <a:off x="8731250" y="5707856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78" name="TextBox 279"/>
          <p:cNvSpPr txBox="1">
            <a:spLocks noChangeArrowheads="1"/>
          </p:cNvSpPr>
          <p:nvPr/>
        </p:nvSpPr>
        <p:spPr bwMode="auto">
          <a:xfrm>
            <a:off x="4911725" y="6082506"/>
            <a:ext cx="384175" cy="314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79" name="TextBox 279"/>
          <p:cNvSpPr txBox="1">
            <a:spLocks noChangeArrowheads="1"/>
          </p:cNvSpPr>
          <p:nvPr/>
        </p:nvSpPr>
        <p:spPr bwMode="auto">
          <a:xfrm>
            <a:off x="5373687" y="5890419"/>
            <a:ext cx="357188" cy="314325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880" name="Oval 338"/>
          <p:cNvSpPr>
            <a:spLocks noChangeArrowheads="1"/>
          </p:cNvSpPr>
          <p:nvPr/>
        </p:nvSpPr>
        <p:spPr bwMode="auto">
          <a:xfrm>
            <a:off x="7481887" y="5015706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81" name="Oval 338"/>
          <p:cNvSpPr>
            <a:spLocks noChangeArrowheads="1"/>
          </p:cNvSpPr>
          <p:nvPr/>
        </p:nvSpPr>
        <p:spPr bwMode="auto">
          <a:xfrm>
            <a:off x="7750175" y="5169694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82" name="Rectangle 177"/>
          <p:cNvSpPr>
            <a:spLocks noChangeArrowheads="1"/>
          </p:cNvSpPr>
          <p:nvPr/>
        </p:nvSpPr>
        <p:spPr bwMode="auto">
          <a:xfrm>
            <a:off x="117475" y="2349501"/>
            <a:ext cx="31527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 dirty="0">
                <a:latin typeface="Times New Roman" pitchFamily="18" charset="0"/>
              </a:rPr>
              <a:t>        </a:t>
            </a:r>
            <a:r>
              <a:rPr lang="en-CA" altLang="en-US" sz="1800" b="1" dirty="0" err="1">
                <a:latin typeface="Arial Narrow" pitchFamily="34" charset="0"/>
              </a:rPr>
              <a:t>S</a:t>
            </a:r>
            <a:r>
              <a:rPr lang="en-CA" altLang="en-US" sz="1800" b="1" baseline="-25000" dirty="0" err="1">
                <a:latin typeface="Arial Narrow" pitchFamily="34" charset="0"/>
              </a:rPr>
              <a:t>1</a:t>
            </a:r>
            <a:r>
              <a:rPr lang="en-CA" altLang="en-US" sz="1800" b="1" dirty="0">
                <a:latin typeface="Arial Narrow" pitchFamily="34" charset="0"/>
              </a:rPr>
              <a:t> </a:t>
            </a:r>
            <a:r>
              <a:rPr lang="en-CA" altLang="en-US" sz="1800" b="1" dirty="0" err="1">
                <a:latin typeface="Arial Narrow" pitchFamily="34" charset="0"/>
              </a:rPr>
              <a:t>S</a:t>
            </a:r>
            <a:r>
              <a:rPr lang="en-CA" altLang="en-US" sz="1800" b="1" baseline="-25000" dirty="0" err="1">
                <a:latin typeface="Arial Narrow" pitchFamily="34" charset="0"/>
              </a:rPr>
              <a:t>0</a:t>
            </a:r>
            <a:r>
              <a:rPr lang="en-CA" altLang="en-US" sz="1800" b="1" dirty="0">
                <a:latin typeface="Arial Narrow" pitchFamily="34" charset="0"/>
              </a:rPr>
              <a:t>  </a:t>
            </a:r>
            <a:r>
              <a:rPr lang="en-CA" altLang="en-US" sz="1800" b="1" i="1" dirty="0" err="1">
                <a:latin typeface="Arial Narrow" pitchFamily="34" charset="0"/>
              </a:rPr>
              <a:t>Q</a:t>
            </a:r>
            <a:r>
              <a:rPr lang="en-CA" altLang="en-US" sz="1800" b="1" i="1" baseline="-25000" dirty="0" err="1">
                <a:latin typeface="Arial Narrow" pitchFamily="34" charset="0"/>
              </a:rPr>
              <a:t>k</a:t>
            </a:r>
            <a:r>
              <a:rPr lang="en-CA" altLang="en-US" sz="1800" b="1" baseline="30000" dirty="0" err="1">
                <a:latin typeface="Arial Narrow" pitchFamily="34" charset="0"/>
              </a:rPr>
              <a:t>n+1</a:t>
            </a:r>
            <a:r>
              <a:rPr lang="en-CA" altLang="en-US" sz="1800" dirty="0">
                <a:latin typeface="Times New Roman" pitchFamily="18" charset="0"/>
              </a:rPr>
              <a:t>  </a:t>
            </a:r>
            <a:r>
              <a:rPr lang="en-CA" altLang="en-US" sz="1800" b="1" i="1" dirty="0">
                <a:latin typeface="Times New Roman" pitchFamily="18" charset="0"/>
              </a:rPr>
              <a:t>Function</a:t>
            </a: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</a:t>
            </a:r>
            <a:r>
              <a:rPr lang="en-CA" altLang="en-US" sz="1800" i="1" dirty="0" err="1">
                <a:solidFill>
                  <a:srgbClr val="FF0066"/>
                </a:solidFill>
                <a:latin typeface="Times New Roman" pitchFamily="18" charset="0"/>
              </a:rPr>
              <a:t>f</a:t>
            </a:r>
            <a:r>
              <a:rPr lang="en-CA" altLang="en-US" sz="1800" i="1" baseline="-25000" dirty="0" err="1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  </a:t>
            </a:r>
            <a:r>
              <a:rPr lang="en-CA" altLang="en-US" sz="1800" dirty="0">
                <a:latin typeface="Times New Roman" pitchFamily="18" charset="0"/>
              </a:rPr>
              <a:t>  0  0    </a:t>
            </a:r>
            <a:r>
              <a:rPr lang="en-CA" altLang="en-US" sz="1800" i="1" dirty="0" err="1">
                <a:latin typeface="Times New Roman" pitchFamily="18" charset="0"/>
              </a:rPr>
              <a:t>Q</a:t>
            </a:r>
            <a:r>
              <a:rPr lang="en-CA" altLang="en-US" sz="1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30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800" dirty="0">
                <a:latin typeface="Times New Roman" pitchFamily="18" charset="0"/>
              </a:rPr>
              <a:t>     </a:t>
            </a:r>
            <a:r>
              <a:rPr lang="en-CA" altLang="en-US" sz="1800" dirty="0" smtClean="0">
                <a:latin typeface="Times New Roman" pitchFamily="18" charset="0"/>
              </a:rPr>
              <a:t> </a:t>
            </a:r>
            <a:r>
              <a:rPr lang="en-CA" altLang="en-US" sz="1800" i="1" dirty="0" smtClean="0">
                <a:latin typeface="Times New Roman" pitchFamily="18" charset="0"/>
              </a:rPr>
              <a:t>Stock</a:t>
            </a:r>
            <a:endParaRPr lang="en-CA" altLang="en-US" sz="1800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</a:t>
            </a:r>
            <a:r>
              <a:rPr lang="en-CA" altLang="en-US" sz="1800" i="1" dirty="0" err="1">
                <a:solidFill>
                  <a:srgbClr val="FF0066"/>
                </a:solidFill>
                <a:latin typeface="Times New Roman" pitchFamily="18" charset="0"/>
              </a:rPr>
              <a:t>f</a:t>
            </a:r>
            <a:r>
              <a:rPr lang="en-CA" altLang="en-US" sz="1800" i="1" baseline="-25000" dirty="0" err="1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0  1    </a:t>
            </a:r>
            <a:r>
              <a:rPr lang="en-CA" altLang="en-US" sz="1800" i="1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dirty="0">
                <a:latin typeface="Times New Roman" pitchFamily="18" charset="0"/>
              </a:rPr>
              <a:t>     </a:t>
            </a:r>
            <a:r>
              <a:rPr lang="en-CA" altLang="en-US" sz="1800" i="1" dirty="0" err="1" smtClean="0">
                <a:latin typeface="Times New Roman" pitchFamily="18" charset="0"/>
              </a:rPr>
              <a:t>Compte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</a:t>
            </a:r>
            <a:r>
              <a:rPr lang="en-CA" altLang="en-US" sz="1800" i="1" dirty="0" err="1">
                <a:solidFill>
                  <a:srgbClr val="FF0066"/>
                </a:solidFill>
                <a:latin typeface="Times New Roman" pitchFamily="18" charset="0"/>
              </a:rPr>
              <a:t>f</a:t>
            </a:r>
            <a:r>
              <a:rPr lang="en-CA" altLang="en-US" sz="1800" i="1" baseline="-25000" dirty="0" err="1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dirty="0">
                <a:latin typeface="Times New Roman" pitchFamily="18" charset="0"/>
              </a:rPr>
              <a:t>     1  0   </a:t>
            </a:r>
            <a:r>
              <a:rPr lang="en-CA" altLang="en-US" sz="1800" i="1" dirty="0" err="1">
                <a:latin typeface="Times New Roman" pitchFamily="18" charset="0"/>
              </a:rPr>
              <a:t>DB</a:t>
            </a:r>
            <a:r>
              <a:rPr lang="en-CA" altLang="en-US" sz="1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dirty="0">
                <a:latin typeface="Times New Roman" pitchFamily="18" charset="0"/>
              </a:rPr>
              <a:t>    </a:t>
            </a:r>
            <a:r>
              <a:rPr lang="en-CA" altLang="en-US" sz="1800" i="1" dirty="0" smtClean="0">
                <a:latin typeface="Times New Roman" pitchFamily="18" charset="0"/>
              </a:rPr>
              <a:t>Charge</a:t>
            </a:r>
            <a:endParaRPr lang="en-CA" altLang="en-US" sz="1800" i="1" dirty="0">
              <a:latin typeface="Times New Roman" pitchFamily="18" charset="0"/>
            </a:endParaRPr>
          </a:p>
          <a:p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(</a:t>
            </a:r>
            <a:r>
              <a:rPr lang="en-CA" altLang="en-US" sz="1800" i="1" dirty="0" err="1">
                <a:solidFill>
                  <a:srgbClr val="FF0066"/>
                </a:solidFill>
                <a:latin typeface="Times New Roman" pitchFamily="18" charset="0"/>
              </a:rPr>
              <a:t>f</a:t>
            </a:r>
            <a:r>
              <a:rPr lang="en-CA" altLang="en-US" sz="1800" i="1" baseline="-25000" dirty="0" err="1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 dirty="0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 dirty="0">
                <a:latin typeface="Times New Roman" pitchFamily="18" charset="0"/>
              </a:rPr>
              <a:t> </a:t>
            </a:r>
            <a:r>
              <a:rPr lang="en-CA" altLang="en-US" sz="1800" dirty="0">
                <a:latin typeface="Times New Roman" pitchFamily="18" charset="0"/>
              </a:rPr>
              <a:t>    1  1     0    </a:t>
            </a:r>
            <a:r>
              <a:rPr lang="en-CA" altLang="en-US" sz="1800" i="1" dirty="0">
                <a:latin typeface="Times New Roman" pitchFamily="18" charset="0"/>
              </a:rPr>
              <a:t>   </a:t>
            </a:r>
            <a:r>
              <a:rPr lang="en-CA" altLang="en-US" sz="1800" i="1" dirty="0" smtClean="0">
                <a:latin typeface="Times New Roman" pitchFamily="18" charset="0"/>
              </a:rPr>
              <a:t>Efface</a:t>
            </a:r>
            <a:endParaRPr lang="en-CA" altLang="en-US" sz="180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31883" name="Rectangle 176"/>
          <p:cNvSpPr>
            <a:spLocks noChangeArrowheads="1"/>
          </p:cNvSpPr>
          <p:nvPr/>
        </p:nvSpPr>
        <p:spPr bwMode="auto">
          <a:xfrm>
            <a:off x="622300" y="2386013"/>
            <a:ext cx="2133600" cy="14589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84" name="Line 178"/>
          <p:cNvSpPr>
            <a:spLocks noChangeShapeType="1"/>
          </p:cNvSpPr>
          <p:nvPr/>
        </p:nvSpPr>
        <p:spPr bwMode="auto">
          <a:xfrm flipV="1">
            <a:off x="622300" y="2690813"/>
            <a:ext cx="2095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85" name="Line 187"/>
          <p:cNvSpPr>
            <a:spLocks noChangeShapeType="1"/>
          </p:cNvSpPr>
          <p:nvPr/>
        </p:nvSpPr>
        <p:spPr bwMode="auto">
          <a:xfrm flipH="1">
            <a:off x="1196975" y="2386013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86" name="Line 187"/>
          <p:cNvSpPr>
            <a:spLocks noChangeShapeType="1"/>
          </p:cNvSpPr>
          <p:nvPr/>
        </p:nvSpPr>
        <p:spPr bwMode="auto">
          <a:xfrm>
            <a:off x="1774825" y="2386013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887" name="Rectangle 118"/>
          <p:cNvSpPr>
            <a:spLocks noChangeArrowheads="1"/>
          </p:cNvSpPr>
          <p:nvPr/>
        </p:nvSpPr>
        <p:spPr bwMode="auto">
          <a:xfrm>
            <a:off x="539750" y="1393535"/>
            <a:ext cx="4141787" cy="95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en-US" sz="2800" b="1" u="sng" dirty="0">
                <a:solidFill>
                  <a:srgbClr val="A50021"/>
                </a:solidFill>
                <a:latin typeface="Times New Roman" pitchFamily="18" charset="0"/>
              </a:rPr>
              <a:t>Registre a Multifonction</a:t>
            </a:r>
          </a:p>
          <a:p>
            <a:r>
              <a:rPr lang="fr-CA" altLang="en-US" sz="2800" b="1" u="sng" dirty="0">
                <a:solidFill>
                  <a:srgbClr val="A50021"/>
                </a:solidFill>
                <a:latin typeface="Times New Roman" pitchFamily="18" charset="0"/>
              </a:rPr>
              <a:t>à</a:t>
            </a:r>
            <a:r>
              <a:rPr lang="fr-CA" altLang="en-US" sz="2800" b="1" u="sng" dirty="0" smtClean="0">
                <a:solidFill>
                  <a:srgbClr val="A50021"/>
                </a:solidFill>
                <a:latin typeface="Times New Roman" pitchFamily="18" charset="0"/>
              </a:rPr>
              <a:t> Bascules D</a:t>
            </a:r>
            <a:endParaRPr lang="en-CA" altLang="en-US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31888" name="Oval 338"/>
          <p:cNvSpPr>
            <a:spLocks noChangeArrowheads="1"/>
          </p:cNvSpPr>
          <p:nvPr/>
        </p:nvSpPr>
        <p:spPr bwMode="auto">
          <a:xfrm>
            <a:off x="7826375" y="4747419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1889" name="Rectangle 146"/>
          <p:cNvSpPr>
            <a:spLocks noChangeArrowheads="1"/>
          </p:cNvSpPr>
          <p:nvPr/>
        </p:nvSpPr>
        <p:spPr bwMode="auto">
          <a:xfrm>
            <a:off x="2921000" y="2931319"/>
            <a:ext cx="12795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600" i="1" dirty="0"/>
              <a:t>k = </a:t>
            </a:r>
            <a:r>
              <a:rPr lang="en-US" altLang="en-US" sz="1600" dirty="0"/>
              <a:t>{0,1,2,3}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4613" y="4624970"/>
            <a:ext cx="1923956" cy="2109774"/>
            <a:chOff x="74613" y="4545013"/>
            <a:chExt cx="1923956" cy="2109774"/>
          </a:xfrm>
        </p:grpSpPr>
        <p:sp>
          <p:nvSpPr>
            <p:cNvPr id="31891" name="Line 332"/>
            <p:cNvSpPr>
              <a:spLocks noChangeShapeType="1"/>
            </p:cNvSpPr>
            <p:nvPr/>
          </p:nvSpPr>
          <p:spPr bwMode="auto">
            <a:xfrm flipH="1">
              <a:off x="1341438" y="4638676"/>
              <a:ext cx="0" cy="3841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31892" name="Straight Connector 449"/>
            <p:cNvCxnSpPr>
              <a:cxnSpLocks noChangeShapeType="1"/>
            </p:cNvCxnSpPr>
            <p:nvPr/>
          </p:nvCxnSpPr>
          <p:spPr bwMode="auto">
            <a:xfrm rot="10800000">
              <a:off x="349251" y="5978526"/>
              <a:ext cx="1314450" cy="1111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893" name="TextBox 279"/>
            <p:cNvSpPr txBox="1">
              <a:spLocks noChangeArrowheads="1"/>
            </p:cNvSpPr>
            <p:nvPr/>
          </p:nvSpPr>
          <p:spPr bwMode="auto">
            <a:xfrm>
              <a:off x="74613" y="5843588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894" name="Rectangle 257"/>
            <p:cNvSpPr>
              <a:spLocks noChangeArrowheads="1"/>
            </p:cNvSpPr>
            <p:nvPr/>
          </p:nvSpPr>
          <p:spPr bwMode="auto">
            <a:xfrm>
              <a:off x="1382540" y="4910075"/>
              <a:ext cx="616029" cy="523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3</a:t>
              </a:r>
              <a:r>
                <a:rPr lang="en-CA" altLang="en-US" sz="1400" b="1" dirty="0">
                  <a:latin typeface="Times New Roman" pitchFamily="18" charset="0"/>
                </a:rPr>
                <a:t> </a:t>
              </a:r>
            </a:p>
            <a:p>
              <a:r>
                <a:rPr lang="en-CA" altLang="en-US" sz="1400" dirty="0">
                  <a:latin typeface="Times New Roman" pitchFamily="18" charset="0"/>
                </a:rPr>
                <a:t>(</a:t>
              </a:r>
              <a:r>
                <a:rPr lang="en-CA" altLang="en-US" sz="1400" dirty="0" err="1">
                  <a:latin typeface="Times New Roman" pitchFamily="18" charset="0"/>
                </a:rPr>
                <a:t>msb</a:t>
              </a:r>
              <a:r>
                <a:rPr lang="en-CA" altLang="en-US" sz="1400" dirty="0">
                  <a:latin typeface="Times New Roman" pitchFamily="18" charset="0"/>
                </a:rPr>
                <a:t>)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31895" name="Rectangle 278"/>
            <p:cNvSpPr>
              <a:spLocks noChangeArrowheads="1"/>
            </p:cNvSpPr>
            <p:nvPr/>
          </p:nvSpPr>
          <p:spPr bwMode="auto">
            <a:xfrm>
              <a:off x="1382539" y="5311775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31896" name="Rectangle 299"/>
            <p:cNvSpPr>
              <a:spLocks noChangeArrowheads="1"/>
            </p:cNvSpPr>
            <p:nvPr/>
          </p:nvSpPr>
          <p:spPr bwMode="auto">
            <a:xfrm>
              <a:off x="1371402" y="5717388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1897" name="Rectangle 320"/>
            <p:cNvSpPr>
              <a:spLocks noChangeArrowheads="1"/>
            </p:cNvSpPr>
            <p:nvPr/>
          </p:nvSpPr>
          <p:spPr bwMode="auto">
            <a:xfrm>
              <a:off x="1368252" y="6130925"/>
              <a:ext cx="527224" cy="523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0 </a:t>
              </a:r>
            </a:p>
            <a:p>
              <a:r>
                <a:rPr lang="en-CA" altLang="en-US" sz="1400" dirty="0">
                  <a:latin typeface="Times New Roman" pitchFamily="18" charset="0"/>
                </a:rPr>
                <a:t>(</a:t>
              </a:r>
              <a:r>
                <a:rPr lang="en-CA" altLang="en-US" sz="1400" dirty="0" err="1">
                  <a:latin typeface="Times New Roman" pitchFamily="18" charset="0"/>
                </a:rPr>
                <a:t>lsb</a:t>
              </a:r>
              <a:r>
                <a:rPr lang="en-CA" altLang="en-US" sz="1400" dirty="0">
                  <a:latin typeface="Times New Roman" pitchFamily="18" charset="0"/>
                </a:rPr>
                <a:t>)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31898" name="Line 332"/>
            <p:cNvSpPr>
              <a:spLocks noChangeShapeType="1"/>
            </p:cNvSpPr>
            <p:nvPr/>
          </p:nvSpPr>
          <p:spPr bwMode="auto">
            <a:xfrm flipH="1">
              <a:off x="1111251" y="4600576"/>
              <a:ext cx="0" cy="3413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1899" name="Rectangle 340"/>
            <p:cNvSpPr>
              <a:spLocks noChangeArrowheads="1"/>
            </p:cNvSpPr>
            <p:nvPr/>
          </p:nvSpPr>
          <p:spPr bwMode="auto">
            <a:xfrm>
              <a:off x="817389" y="4562476"/>
              <a:ext cx="319088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S</a:t>
              </a:r>
              <a:r>
                <a:rPr lang="en-CA" altLang="en-US" sz="1200" b="1" baseline="-25000">
                  <a:latin typeface="Times New Roman" pitchFamily="18" charset="0"/>
                </a:rPr>
                <a:t>1</a:t>
              </a:r>
              <a:endParaRPr lang="en-CA" altLang="en-US" sz="1200" b="1">
                <a:latin typeface="Times New Roman" pitchFamily="18" charset="0"/>
              </a:endParaRPr>
            </a:p>
          </p:txBody>
        </p:sp>
        <p:sp>
          <p:nvSpPr>
            <p:cNvPr id="31900" name="Rectangle 344"/>
            <p:cNvSpPr>
              <a:spLocks noChangeArrowheads="1"/>
            </p:cNvSpPr>
            <p:nvPr/>
          </p:nvSpPr>
          <p:spPr bwMode="auto">
            <a:xfrm>
              <a:off x="1042814" y="4545013"/>
              <a:ext cx="3397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S</a:t>
              </a:r>
              <a:r>
                <a:rPr lang="en-CA" altLang="en-US" sz="1400" b="1" baseline="-25000">
                  <a:latin typeface="Times New Roman" pitchFamily="18" charset="0"/>
                </a:rPr>
                <a:t>0</a:t>
              </a:r>
              <a:endParaRPr lang="en-CA" altLang="en-US" sz="1400" b="1">
                <a:latin typeface="Times New Roman" pitchFamily="18" charset="0"/>
              </a:endParaRPr>
            </a:p>
          </p:txBody>
        </p:sp>
        <p:cxnSp>
          <p:nvCxnSpPr>
            <p:cNvPr id="31901" name="Straight Connector 513"/>
            <p:cNvCxnSpPr>
              <a:cxnSpLocks noChangeShapeType="1"/>
            </p:cNvCxnSpPr>
            <p:nvPr/>
          </p:nvCxnSpPr>
          <p:spPr bwMode="auto">
            <a:xfrm rot="10800000">
              <a:off x="349251" y="5568951"/>
              <a:ext cx="1314450" cy="793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902" name="TextBox 279"/>
            <p:cNvSpPr txBox="1">
              <a:spLocks noChangeArrowheads="1"/>
            </p:cNvSpPr>
            <p:nvPr/>
          </p:nvSpPr>
          <p:spPr bwMode="auto">
            <a:xfrm>
              <a:off x="74613" y="5434013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1903" name="Straight Connector 516"/>
            <p:cNvCxnSpPr>
              <a:cxnSpLocks noChangeShapeType="1"/>
            </p:cNvCxnSpPr>
            <p:nvPr/>
          </p:nvCxnSpPr>
          <p:spPr bwMode="auto">
            <a:xfrm rot="10800000">
              <a:off x="382588" y="5159376"/>
              <a:ext cx="1281113" cy="635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904" name="TextBox 279"/>
            <p:cNvSpPr txBox="1">
              <a:spLocks noChangeArrowheads="1"/>
            </p:cNvSpPr>
            <p:nvPr/>
          </p:nvSpPr>
          <p:spPr bwMode="auto">
            <a:xfrm>
              <a:off x="84138" y="5022851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baseline="-25000"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cxnSp>
          <p:nvCxnSpPr>
            <p:cNvPr id="31905" name="Straight Connector 519"/>
            <p:cNvCxnSpPr>
              <a:cxnSpLocks noChangeShapeType="1"/>
            </p:cNvCxnSpPr>
            <p:nvPr/>
          </p:nvCxnSpPr>
          <p:spPr bwMode="auto">
            <a:xfrm rot="10800000">
              <a:off x="349251" y="6372226"/>
              <a:ext cx="1314450" cy="1587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906" name="TextBox 279"/>
            <p:cNvSpPr txBox="1">
              <a:spLocks noChangeArrowheads="1"/>
            </p:cNvSpPr>
            <p:nvPr/>
          </p:nvSpPr>
          <p:spPr bwMode="auto">
            <a:xfrm>
              <a:off x="74613" y="6253163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907" name="Rectangle 241"/>
            <p:cNvSpPr>
              <a:spLocks noChangeArrowheads="1"/>
            </p:cNvSpPr>
            <p:nvPr/>
          </p:nvSpPr>
          <p:spPr bwMode="auto">
            <a:xfrm>
              <a:off x="654051" y="4954588"/>
              <a:ext cx="779463" cy="160337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1908" name="Text Box 168"/>
            <p:cNvSpPr txBox="1">
              <a:spLocks noChangeArrowheads="1"/>
            </p:cNvSpPr>
            <p:nvPr/>
          </p:nvSpPr>
          <p:spPr bwMode="auto">
            <a:xfrm rot="16200000">
              <a:off x="248309" y="5401398"/>
              <a:ext cx="1570317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latin typeface="Arial Narrow" panose="020B0606020202030204" pitchFamily="34" charset="0"/>
                </a:rPr>
                <a:t>Multifunction</a:t>
              </a:r>
            </a:p>
            <a:p>
              <a:pPr algn="ctr" eaLnBrk="1" hangingPunct="1"/>
              <a:r>
                <a:rPr lang="en-US" altLang="en-US" sz="2000" b="1" dirty="0">
                  <a:latin typeface="Arial Narrow" panose="020B0606020202030204" pitchFamily="34" charset="0"/>
                </a:rPr>
                <a:t>Register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04759" y="4746312"/>
            <a:ext cx="2418618" cy="1903195"/>
            <a:chOff x="2194827" y="4773042"/>
            <a:chExt cx="2418618" cy="1903195"/>
          </a:xfrm>
        </p:grpSpPr>
        <p:sp>
          <p:nvSpPr>
            <p:cNvPr id="168" name="Line 332"/>
            <p:cNvSpPr>
              <a:spLocks noChangeShapeType="1"/>
            </p:cNvSpPr>
            <p:nvPr/>
          </p:nvSpPr>
          <p:spPr bwMode="auto">
            <a:xfrm>
              <a:off x="3461652" y="4815470"/>
              <a:ext cx="0" cy="322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cxnSp>
          <p:nvCxnSpPr>
            <p:cNvPr id="169" name="Straight Connector 449"/>
            <p:cNvCxnSpPr>
              <a:cxnSpLocks noChangeShapeType="1"/>
            </p:cNvCxnSpPr>
            <p:nvPr/>
          </p:nvCxnSpPr>
          <p:spPr bwMode="auto">
            <a:xfrm flipH="1" flipV="1">
              <a:off x="2639913" y="6093626"/>
              <a:ext cx="1663800" cy="55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0" name="TextBox 279"/>
            <p:cNvSpPr txBox="1">
              <a:spLocks noChangeArrowheads="1"/>
            </p:cNvSpPr>
            <p:nvPr/>
          </p:nvSpPr>
          <p:spPr bwMode="auto">
            <a:xfrm>
              <a:off x="2194827" y="5958687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1" name="Rectangle 257"/>
            <p:cNvSpPr>
              <a:spLocks noChangeArrowheads="1"/>
            </p:cNvSpPr>
            <p:nvPr/>
          </p:nvSpPr>
          <p:spPr bwMode="auto">
            <a:xfrm>
              <a:off x="4158679" y="4997057"/>
              <a:ext cx="454766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3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172" name="Rectangle 278"/>
            <p:cNvSpPr>
              <a:spLocks noChangeArrowheads="1"/>
            </p:cNvSpPr>
            <p:nvPr/>
          </p:nvSpPr>
          <p:spPr bwMode="auto">
            <a:xfrm>
              <a:off x="4158678" y="5398757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73" name="Rectangle 299"/>
            <p:cNvSpPr>
              <a:spLocks noChangeArrowheads="1"/>
            </p:cNvSpPr>
            <p:nvPr/>
          </p:nvSpPr>
          <p:spPr bwMode="auto">
            <a:xfrm>
              <a:off x="4147541" y="5804370"/>
              <a:ext cx="3841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74" name="Rectangle 320"/>
            <p:cNvSpPr>
              <a:spLocks noChangeArrowheads="1"/>
            </p:cNvSpPr>
            <p:nvPr/>
          </p:nvSpPr>
          <p:spPr bwMode="auto">
            <a:xfrm>
              <a:off x="4144391" y="6217907"/>
              <a:ext cx="389818" cy="30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 dirty="0">
                  <a:latin typeface="Times New Roman" pitchFamily="18" charset="0"/>
                </a:rPr>
                <a:t>Q</a:t>
              </a:r>
              <a:r>
                <a:rPr lang="en-CA" altLang="en-US" sz="1400" b="1" baseline="-25000" dirty="0">
                  <a:latin typeface="Times New Roman" pitchFamily="18" charset="0"/>
                </a:rPr>
                <a:t>0</a:t>
              </a:r>
              <a:endParaRPr lang="en-CA" altLang="en-US" sz="1400" baseline="-25000" dirty="0">
                <a:latin typeface="Times New Roman" pitchFamily="18" charset="0"/>
              </a:endParaRPr>
            </a:p>
          </p:txBody>
        </p:sp>
        <p:sp>
          <p:nvSpPr>
            <p:cNvPr id="175" name="Line 332"/>
            <p:cNvSpPr>
              <a:spLocks noChangeShapeType="1"/>
            </p:cNvSpPr>
            <p:nvPr/>
          </p:nvSpPr>
          <p:spPr bwMode="auto">
            <a:xfrm flipH="1">
              <a:off x="3231465" y="4815470"/>
              <a:ext cx="0" cy="2415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6" name="Rectangle 340"/>
            <p:cNvSpPr>
              <a:spLocks noChangeArrowheads="1"/>
            </p:cNvSpPr>
            <p:nvPr/>
          </p:nvSpPr>
          <p:spPr bwMode="auto">
            <a:xfrm>
              <a:off x="2970213" y="4790505"/>
              <a:ext cx="319088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 dirty="0">
                  <a:latin typeface="Times New Roman" pitchFamily="18" charset="0"/>
                </a:rPr>
                <a:t>S</a:t>
              </a:r>
              <a:r>
                <a:rPr lang="en-CA" altLang="en-US" sz="1200" b="1" baseline="-25000" dirty="0">
                  <a:latin typeface="Times New Roman" pitchFamily="18" charset="0"/>
                </a:rPr>
                <a:t>1</a:t>
              </a:r>
              <a:endParaRPr lang="en-CA" altLang="en-US" sz="1200" b="1" dirty="0">
                <a:latin typeface="Times New Roman" pitchFamily="18" charset="0"/>
              </a:endParaRPr>
            </a:p>
          </p:txBody>
        </p:sp>
        <p:sp>
          <p:nvSpPr>
            <p:cNvPr id="177" name="Rectangle 344"/>
            <p:cNvSpPr>
              <a:spLocks noChangeArrowheads="1"/>
            </p:cNvSpPr>
            <p:nvPr/>
          </p:nvSpPr>
          <p:spPr bwMode="auto">
            <a:xfrm>
              <a:off x="3195638" y="4773042"/>
              <a:ext cx="322204" cy="277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 dirty="0">
                  <a:latin typeface="Times New Roman" pitchFamily="18" charset="0"/>
                </a:rPr>
                <a:t>S</a:t>
              </a:r>
              <a:r>
                <a:rPr lang="en-CA" altLang="en-US" sz="1200" b="1" baseline="-25000" dirty="0">
                  <a:latin typeface="Times New Roman" pitchFamily="18" charset="0"/>
                </a:rPr>
                <a:t>0</a:t>
              </a:r>
              <a:endParaRPr lang="en-CA" altLang="en-US" sz="1400" b="1" dirty="0">
                <a:latin typeface="Times New Roman" pitchFamily="18" charset="0"/>
              </a:endParaRPr>
            </a:p>
          </p:txBody>
        </p:sp>
        <p:cxnSp>
          <p:nvCxnSpPr>
            <p:cNvPr id="178" name="Straight Connector 513"/>
            <p:cNvCxnSpPr>
              <a:cxnSpLocks noChangeShapeType="1"/>
            </p:cNvCxnSpPr>
            <p:nvPr/>
          </p:nvCxnSpPr>
          <p:spPr bwMode="auto">
            <a:xfrm flipH="1" flipV="1">
              <a:off x="2639913" y="5684051"/>
              <a:ext cx="1663800" cy="156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9" name="TextBox 279"/>
            <p:cNvSpPr txBox="1">
              <a:spLocks noChangeArrowheads="1"/>
            </p:cNvSpPr>
            <p:nvPr/>
          </p:nvSpPr>
          <p:spPr bwMode="auto">
            <a:xfrm>
              <a:off x="2194827" y="5549112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CA" altLang="en-US" sz="14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0" name="Straight Connector 516"/>
            <p:cNvCxnSpPr>
              <a:cxnSpLocks noChangeShapeType="1"/>
            </p:cNvCxnSpPr>
            <p:nvPr/>
          </p:nvCxnSpPr>
          <p:spPr bwMode="auto">
            <a:xfrm flipH="1">
              <a:off x="2673251" y="5273969"/>
              <a:ext cx="1630462" cy="50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1" name="TextBox 279"/>
            <p:cNvSpPr txBox="1">
              <a:spLocks noChangeArrowheads="1"/>
            </p:cNvSpPr>
            <p:nvPr/>
          </p:nvSpPr>
          <p:spPr bwMode="auto">
            <a:xfrm>
              <a:off x="2204352" y="5137950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baseline="-25000"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cxnSp>
          <p:nvCxnSpPr>
            <p:cNvPr id="182" name="Straight Connector 519"/>
            <p:cNvCxnSpPr>
              <a:cxnSpLocks noChangeShapeType="1"/>
            </p:cNvCxnSpPr>
            <p:nvPr/>
          </p:nvCxnSpPr>
          <p:spPr bwMode="auto">
            <a:xfrm flipH="1" flipV="1">
              <a:off x="2639913" y="6487327"/>
              <a:ext cx="1663800" cy="1724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3" name="TextBox 279"/>
            <p:cNvSpPr txBox="1">
              <a:spLocks noChangeArrowheads="1"/>
            </p:cNvSpPr>
            <p:nvPr/>
          </p:nvSpPr>
          <p:spPr bwMode="auto">
            <a:xfrm>
              <a:off x="2194827" y="6368262"/>
              <a:ext cx="482600" cy="307975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400" i="1">
                  <a:latin typeface="Times New Roman" pitchFamily="18" charset="0"/>
                  <a:cs typeface="Times New Roman" pitchFamily="18" charset="0"/>
                </a:rPr>
                <a:t>DB</a:t>
              </a:r>
              <a:r>
                <a:rPr lang="en-CA" altLang="en-US" sz="1400" i="1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1400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Rectangle 241"/>
            <p:cNvSpPr>
              <a:spLocks noChangeArrowheads="1"/>
            </p:cNvSpPr>
            <p:nvPr/>
          </p:nvSpPr>
          <p:spPr bwMode="auto">
            <a:xfrm>
              <a:off x="2774265" y="5069687"/>
              <a:ext cx="1384414" cy="16033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 dirty="0"/>
            </a:p>
          </p:txBody>
        </p:sp>
        <p:sp>
          <p:nvSpPr>
            <p:cNvPr id="195" name="TextBox 12"/>
            <p:cNvSpPr txBox="1">
              <a:spLocks noChangeArrowheads="1"/>
            </p:cNvSpPr>
            <p:nvPr/>
          </p:nvSpPr>
          <p:spPr bwMode="auto">
            <a:xfrm rot="16200000">
              <a:off x="2411818" y="5642549"/>
              <a:ext cx="1359214" cy="461665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  <a:extLst/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 sz="1200" dirty="0">
                  <a:latin typeface="Arial Narrow" panose="020B0606020202030204" pitchFamily="34" charset="0"/>
                </a:rPr>
                <a:t>Next State Logic CC</a:t>
              </a:r>
              <a:endParaRPr lang="en-CA" sz="1200" dirty="0">
                <a:latin typeface="Arial Narrow" panose="020B0606020202030204" pitchFamily="34" charset="0"/>
                <a:cs typeface="Times New Roman" pitchFamily="18" charset="0"/>
              </a:endParaRPr>
            </a:p>
            <a:p>
              <a:pPr eaLnBrk="1" hangingPunct="1"/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>
                  <a:latin typeface="Times New Roman" pitchFamily="18" charset="0"/>
                  <a:cs typeface="Times New Roman" pitchFamily="18" charset="0"/>
                </a:rPr>
                <a:t>n+1</a:t>
              </a:r>
              <a:r>
                <a:rPr lang="en-CA" sz="1200" baseline="-25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= </a:t>
              </a:r>
              <a:r>
                <a:rPr lang="el-GR" sz="1200" dirty="0"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 err="1">
                  <a:latin typeface="Times New Roman" pitchFamily="18" charset="0"/>
                  <a:cs typeface="Times New Roman" pitchFamily="18" charset="0"/>
                </a:rPr>
                <a:t>,X</a:t>
              </a:r>
              <a:r>
                <a:rPr lang="en-CA" sz="1200" baseline="30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CA" sz="12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1200" dirty="0">
                <a:latin typeface="Times New Roman" pitchFamily="18" charset="0"/>
              </a:endParaRPr>
            </a:p>
          </p:txBody>
        </p:sp>
        <p:sp>
          <p:nvSpPr>
            <p:cNvPr id="196" name="TextBox 13"/>
            <p:cNvSpPr txBox="1">
              <a:spLocks noChangeArrowheads="1"/>
            </p:cNvSpPr>
            <p:nvPr/>
          </p:nvSpPr>
          <p:spPr bwMode="auto">
            <a:xfrm rot="16200000">
              <a:off x="3086108" y="5636852"/>
              <a:ext cx="1358886" cy="46166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Dot"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CA" sz="1200" b="1" dirty="0"/>
                <a:t>State Register</a:t>
              </a:r>
            </a:p>
            <a:p>
              <a:pPr algn="ctr" eaLnBrk="1" hangingPunct="1"/>
              <a:r>
                <a:rPr lang="en-CA" sz="1200" i="1" u="sng" dirty="0"/>
                <a:t>Flip Flops</a:t>
              </a:r>
              <a:endParaRPr lang="en-CA" sz="1200" u="sng" dirty="0"/>
            </a:p>
          </p:txBody>
        </p:sp>
        <p:sp>
          <p:nvSpPr>
            <p:cNvPr id="197" name="Right Arrow 196"/>
            <p:cNvSpPr>
              <a:spLocks noChangeArrowheads="1"/>
            </p:cNvSpPr>
            <p:nvPr/>
          </p:nvSpPr>
          <p:spPr bwMode="auto">
            <a:xfrm>
              <a:off x="3328812" y="5790195"/>
              <a:ext cx="209201" cy="203906"/>
            </a:xfrm>
            <a:prstGeom prst="rightArrow">
              <a:avLst>
                <a:gd name="adj1" fmla="val 50000"/>
                <a:gd name="adj2" fmla="val 5014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endParaRPr lang="en-CA"/>
            </a:p>
          </p:txBody>
        </p:sp>
      </p:grpSp>
      <p:sp>
        <p:nvSpPr>
          <p:cNvPr id="18" name="Rounded Rectangular Callout 17"/>
          <p:cNvSpPr/>
          <p:nvPr/>
        </p:nvSpPr>
        <p:spPr bwMode="auto">
          <a:xfrm>
            <a:off x="2023090" y="4016059"/>
            <a:ext cx="2416750" cy="603896"/>
          </a:xfrm>
          <a:prstGeom prst="wedgeRoundRectCallout">
            <a:avLst>
              <a:gd name="adj1" fmla="val 20566"/>
              <a:gd name="adj2" fmla="val 117898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1800" b="1" dirty="0">
                <a:latin typeface="Arial Narrow" panose="020B0606020202030204" pitchFamily="34" charset="0"/>
              </a:rPr>
              <a:t>Multifunction Register</a:t>
            </a:r>
          </a:p>
          <a:p>
            <a:pPr algn="ctr" eaLnBrk="1" hangingPunct="1"/>
            <a:r>
              <a:rPr lang="en-US" altLang="en-US" sz="1200" b="1" dirty="0">
                <a:latin typeface="Arial Narrow" panose="020B0606020202030204" pitchFamily="34" charset="0"/>
              </a:rPr>
              <a:t>implemented as a Sequential Circuit</a:t>
            </a:r>
            <a:endParaRPr lang="en-US" altLang="en-US" sz="1800" b="1" dirty="0">
              <a:latin typeface="Arial Narrow" panose="020B0606020202030204" pitchFamily="34" charset="0"/>
            </a:endParaRPr>
          </a:p>
        </p:txBody>
      </p:sp>
      <p:sp>
        <p:nvSpPr>
          <p:cNvPr id="206" name="Right Arrow 205"/>
          <p:cNvSpPr>
            <a:spLocks noChangeArrowheads="1"/>
          </p:cNvSpPr>
          <p:nvPr/>
        </p:nvSpPr>
        <p:spPr bwMode="auto">
          <a:xfrm>
            <a:off x="4259551" y="5593772"/>
            <a:ext cx="353894" cy="451000"/>
          </a:xfrm>
          <a:prstGeom prst="rightArrow">
            <a:avLst>
              <a:gd name="adj1" fmla="val 50000"/>
              <a:gd name="adj2" fmla="val 50145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endParaRPr lang="en-CA"/>
          </a:p>
        </p:txBody>
      </p:sp>
      <p:sp>
        <p:nvSpPr>
          <p:cNvPr id="207" name="Right Arrow 206"/>
          <p:cNvSpPr>
            <a:spLocks noChangeArrowheads="1"/>
          </p:cNvSpPr>
          <p:nvPr/>
        </p:nvSpPr>
        <p:spPr bwMode="auto">
          <a:xfrm>
            <a:off x="1644675" y="5613039"/>
            <a:ext cx="353894" cy="451000"/>
          </a:xfrm>
          <a:prstGeom prst="rightArrow">
            <a:avLst>
              <a:gd name="adj1" fmla="val 50000"/>
              <a:gd name="adj2" fmla="val 50145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endParaRPr lang="en-CA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41"/>
          <p:cNvSpPr>
            <a:spLocks noChangeArrowheads="1"/>
          </p:cNvSpPr>
          <p:nvPr/>
        </p:nvSpPr>
        <p:spPr bwMode="auto">
          <a:xfrm>
            <a:off x="5454650" y="1085850"/>
            <a:ext cx="1920875" cy="5414963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prstDash val="lgDashDot"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73" name="Rectangle 805"/>
          <p:cNvSpPr>
            <a:spLocks noChangeArrowheads="1"/>
          </p:cNvSpPr>
          <p:nvPr/>
        </p:nvSpPr>
        <p:spPr bwMode="auto">
          <a:xfrm>
            <a:off x="6251575" y="2592388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74" name="Rectangle 806"/>
          <p:cNvSpPr>
            <a:spLocks noChangeArrowheads="1"/>
          </p:cNvSpPr>
          <p:nvPr/>
        </p:nvSpPr>
        <p:spPr bwMode="auto">
          <a:xfrm>
            <a:off x="6251575" y="3925888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75" name="Rectangle 807"/>
          <p:cNvSpPr>
            <a:spLocks noChangeArrowheads="1"/>
          </p:cNvSpPr>
          <p:nvPr/>
        </p:nvSpPr>
        <p:spPr bwMode="auto">
          <a:xfrm>
            <a:off x="6289675" y="5297488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76" name="Line 52"/>
          <p:cNvSpPr>
            <a:spLocks noChangeShapeType="1"/>
          </p:cNvSpPr>
          <p:nvPr/>
        </p:nvSpPr>
        <p:spPr bwMode="auto">
          <a:xfrm>
            <a:off x="8143875" y="5500688"/>
            <a:ext cx="671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77" name="Line 53"/>
          <p:cNvSpPr>
            <a:spLocks noChangeShapeType="1"/>
          </p:cNvSpPr>
          <p:nvPr/>
        </p:nvSpPr>
        <p:spPr bwMode="auto">
          <a:xfrm flipV="1">
            <a:off x="8156575" y="2813050"/>
            <a:ext cx="715963" cy="79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78" name="Line 56"/>
          <p:cNvSpPr>
            <a:spLocks noChangeShapeType="1"/>
          </p:cNvSpPr>
          <p:nvPr/>
        </p:nvSpPr>
        <p:spPr bwMode="auto">
          <a:xfrm flipV="1">
            <a:off x="8374063" y="1430338"/>
            <a:ext cx="5381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79" name="Line 58"/>
          <p:cNvSpPr>
            <a:spLocks noChangeShapeType="1"/>
          </p:cNvSpPr>
          <p:nvPr/>
        </p:nvSpPr>
        <p:spPr bwMode="auto">
          <a:xfrm>
            <a:off x="8334375" y="4154488"/>
            <a:ext cx="500063" cy="3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80" name="Rectangle 340"/>
          <p:cNvSpPr>
            <a:spLocks noChangeArrowheads="1"/>
          </p:cNvSpPr>
          <p:nvPr/>
        </p:nvSpPr>
        <p:spPr bwMode="auto">
          <a:xfrm>
            <a:off x="6251575" y="1220788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2781" name="Straight Connector 341"/>
          <p:cNvCxnSpPr>
            <a:cxnSpLocks noChangeShapeType="1"/>
          </p:cNvCxnSpPr>
          <p:nvPr/>
        </p:nvCxnSpPr>
        <p:spPr bwMode="auto">
          <a:xfrm rot="10800000">
            <a:off x="6175375" y="4573588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82" name="TextBox 279"/>
          <p:cNvSpPr txBox="1">
            <a:spLocks noChangeArrowheads="1"/>
          </p:cNvSpPr>
          <p:nvPr/>
        </p:nvSpPr>
        <p:spPr bwMode="auto">
          <a:xfrm>
            <a:off x="5756275" y="4459288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83" name="Line 241"/>
          <p:cNvSpPr>
            <a:spLocks noChangeShapeType="1"/>
          </p:cNvSpPr>
          <p:nvPr/>
        </p:nvSpPr>
        <p:spPr bwMode="auto">
          <a:xfrm flipH="1">
            <a:off x="8004175" y="2135188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84" name="Line 242"/>
          <p:cNvSpPr>
            <a:spLocks noChangeShapeType="1"/>
          </p:cNvSpPr>
          <p:nvPr/>
        </p:nvSpPr>
        <p:spPr bwMode="auto">
          <a:xfrm>
            <a:off x="7564438" y="1946275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85" name="Rectangle 244"/>
          <p:cNvSpPr>
            <a:spLocks noChangeArrowheads="1"/>
          </p:cNvSpPr>
          <p:nvPr/>
        </p:nvSpPr>
        <p:spPr bwMode="auto">
          <a:xfrm>
            <a:off x="7699375" y="1233488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86" name="Rectangle 245"/>
          <p:cNvSpPr>
            <a:spLocks noChangeArrowheads="1"/>
          </p:cNvSpPr>
          <p:nvPr/>
        </p:nvSpPr>
        <p:spPr bwMode="auto">
          <a:xfrm>
            <a:off x="7661275" y="1296988"/>
            <a:ext cx="2936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2787" name="Rectangle 246"/>
          <p:cNvSpPr>
            <a:spLocks noChangeArrowheads="1"/>
          </p:cNvSpPr>
          <p:nvPr/>
        </p:nvSpPr>
        <p:spPr bwMode="auto">
          <a:xfrm>
            <a:off x="7635875" y="1639888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2788" name="Rectangle 247"/>
          <p:cNvSpPr>
            <a:spLocks noChangeArrowheads="1"/>
          </p:cNvSpPr>
          <p:nvPr/>
        </p:nvSpPr>
        <p:spPr bwMode="auto">
          <a:xfrm>
            <a:off x="8080375" y="1322388"/>
            <a:ext cx="3032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2789" name="Group 248"/>
          <p:cNvGrpSpPr>
            <a:grpSpLocks/>
          </p:cNvGrpSpPr>
          <p:nvPr/>
        </p:nvGrpSpPr>
        <p:grpSpPr bwMode="auto">
          <a:xfrm>
            <a:off x="8093075" y="1779588"/>
            <a:ext cx="303213" cy="274637"/>
            <a:chOff x="4198" y="735"/>
            <a:chExt cx="191" cy="173"/>
          </a:xfrm>
        </p:grpSpPr>
        <p:sp>
          <p:nvSpPr>
            <p:cNvPr id="32932" name="Rectangle 249"/>
            <p:cNvSpPr>
              <a:spLocks noChangeArrowheads="1"/>
            </p:cNvSpPr>
            <p:nvPr/>
          </p:nvSpPr>
          <p:spPr bwMode="auto">
            <a:xfrm>
              <a:off x="4198" y="73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2933" name="Line 250"/>
            <p:cNvSpPr>
              <a:spLocks noChangeShapeType="1"/>
            </p:cNvSpPr>
            <p:nvPr/>
          </p:nvSpPr>
          <p:spPr bwMode="auto">
            <a:xfrm>
              <a:off x="4265" y="74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2790" name="Group 251"/>
          <p:cNvGrpSpPr>
            <a:grpSpLocks/>
          </p:cNvGrpSpPr>
          <p:nvPr/>
        </p:nvGrpSpPr>
        <p:grpSpPr bwMode="auto">
          <a:xfrm>
            <a:off x="7877175" y="1906588"/>
            <a:ext cx="293688" cy="274637"/>
            <a:chOff x="4062" y="815"/>
            <a:chExt cx="185" cy="173"/>
          </a:xfrm>
        </p:grpSpPr>
        <p:sp>
          <p:nvSpPr>
            <p:cNvPr id="32930" name="Rectangle 252"/>
            <p:cNvSpPr>
              <a:spLocks noChangeArrowheads="1"/>
            </p:cNvSpPr>
            <p:nvPr/>
          </p:nvSpPr>
          <p:spPr bwMode="auto">
            <a:xfrm>
              <a:off x="4062" y="81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2931" name="Line 253"/>
            <p:cNvSpPr>
              <a:spLocks noChangeShapeType="1"/>
            </p:cNvSpPr>
            <p:nvPr/>
          </p:nvSpPr>
          <p:spPr bwMode="auto">
            <a:xfrm>
              <a:off x="4129" y="82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791" name="Oval 255"/>
          <p:cNvSpPr>
            <a:spLocks noChangeArrowheads="1"/>
          </p:cNvSpPr>
          <p:nvPr/>
        </p:nvSpPr>
        <p:spPr bwMode="auto">
          <a:xfrm>
            <a:off x="7980363" y="2160588"/>
            <a:ext cx="90487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92" name="AutoShape 256"/>
          <p:cNvSpPr>
            <a:spLocks noChangeArrowheads="1"/>
          </p:cNvSpPr>
          <p:nvPr/>
        </p:nvSpPr>
        <p:spPr bwMode="auto">
          <a:xfrm rot="5400000">
            <a:off x="7712075" y="1893888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93" name="Rectangle 257"/>
          <p:cNvSpPr>
            <a:spLocks noChangeArrowheads="1"/>
          </p:cNvSpPr>
          <p:nvPr/>
        </p:nvSpPr>
        <p:spPr bwMode="auto">
          <a:xfrm>
            <a:off x="8412163" y="1123950"/>
            <a:ext cx="411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Q0</a:t>
            </a:r>
          </a:p>
        </p:txBody>
      </p:sp>
      <p:sp>
        <p:nvSpPr>
          <p:cNvPr id="32794" name="Line 262"/>
          <p:cNvSpPr>
            <a:spLocks noChangeShapeType="1"/>
          </p:cNvSpPr>
          <p:nvPr/>
        </p:nvSpPr>
        <p:spPr bwMode="auto">
          <a:xfrm flipH="1">
            <a:off x="8042275" y="3354388"/>
            <a:ext cx="0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95" name="Line 263"/>
          <p:cNvSpPr>
            <a:spLocks noChangeShapeType="1"/>
          </p:cNvSpPr>
          <p:nvPr/>
        </p:nvSpPr>
        <p:spPr bwMode="auto">
          <a:xfrm flipV="1">
            <a:off x="7564438" y="3273425"/>
            <a:ext cx="1347787" cy="1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96" name="Rectangle 265"/>
          <p:cNvSpPr>
            <a:spLocks noChangeArrowheads="1"/>
          </p:cNvSpPr>
          <p:nvPr/>
        </p:nvSpPr>
        <p:spPr bwMode="auto">
          <a:xfrm>
            <a:off x="7699375" y="2579688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797" name="Rectangle 266"/>
          <p:cNvSpPr>
            <a:spLocks noChangeArrowheads="1"/>
          </p:cNvSpPr>
          <p:nvPr/>
        </p:nvSpPr>
        <p:spPr bwMode="auto">
          <a:xfrm>
            <a:off x="7661275" y="2668588"/>
            <a:ext cx="2936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2798" name="Rectangle 267"/>
          <p:cNvSpPr>
            <a:spLocks noChangeArrowheads="1"/>
          </p:cNvSpPr>
          <p:nvPr/>
        </p:nvSpPr>
        <p:spPr bwMode="auto">
          <a:xfrm>
            <a:off x="7635875" y="2986088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2799" name="Rectangle 268"/>
          <p:cNvSpPr>
            <a:spLocks noChangeArrowheads="1"/>
          </p:cNvSpPr>
          <p:nvPr/>
        </p:nvSpPr>
        <p:spPr bwMode="auto">
          <a:xfrm>
            <a:off x="8080375" y="2668588"/>
            <a:ext cx="3032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2800" name="Group 269"/>
          <p:cNvGrpSpPr>
            <a:grpSpLocks/>
          </p:cNvGrpSpPr>
          <p:nvPr/>
        </p:nvGrpSpPr>
        <p:grpSpPr bwMode="auto">
          <a:xfrm>
            <a:off x="8093075" y="3125788"/>
            <a:ext cx="303213" cy="274637"/>
            <a:chOff x="4198" y="1583"/>
            <a:chExt cx="191" cy="173"/>
          </a:xfrm>
        </p:grpSpPr>
        <p:sp>
          <p:nvSpPr>
            <p:cNvPr id="32928" name="Rectangle 270"/>
            <p:cNvSpPr>
              <a:spLocks noChangeArrowheads="1"/>
            </p:cNvSpPr>
            <p:nvPr/>
          </p:nvSpPr>
          <p:spPr bwMode="auto">
            <a:xfrm>
              <a:off x="4198" y="1583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2929" name="Line 271"/>
            <p:cNvSpPr>
              <a:spLocks noChangeShapeType="1"/>
            </p:cNvSpPr>
            <p:nvPr/>
          </p:nvSpPr>
          <p:spPr bwMode="auto">
            <a:xfrm>
              <a:off x="4265" y="1592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2801" name="Group 272"/>
          <p:cNvGrpSpPr>
            <a:grpSpLocks/>
          </p:cNvGrpSpPr>
          <p:nvPr/>
        </p:nvGrpSpPr>
        <p:grpSpPr bwMode="auto">
          <a:xfrm>
            <a:off x="7877175" y="3252788"/>
            <a:ext cx="293688" cy="274637"/>
            <a:chOff x="4062" y="1663"/>
            <a:chExt cx="185" cy="173"/>
          </a:xfrm>
        </p:grpSpPr>
        <p:sp>
          <p:nvSpPr>
            <p:cNvPr id="32926" name="Rectangle 273"/>
            <p:cNvSpPr>
              <a:spLocks noChangeArrowheads="1"/>
            </p:cNvSpPr>
            <p:nvPr/>
          </p:nvSpPr>
          <p:spPr bwMode="auto">
            <a:xfrm>
              <a:off x="4062" y="1663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2927" name="Line 274"/>
            <p:cNvSpPr>
              <a:spLocks noChangeShapeType="1"/>
            </p:cNvSpPr>
            <p:nvPr/>
          </p:nvSpPr>
          <p:spPr bwMode="auto">
            <a:xfrm>
              <a:off x="4129" y="1672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02" name="Oval 276"/>
          <p:cNvSpPr>
            <a:spLocks noChangeArrowheads="1"/>
          </p:cNvSpPr>
          <p:nvPr/>
        </p:nvSpPr>
        <p:spPr bwMode="auto">
          <a:xfrm>
            <a:off x="7980363" y="3506788"/>
            <a:ext cx="90487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03" name="AutoShape 277"/>
          <p:cNvSpPr>
            <a:spLocks noChangeArrowheads="1"/>
          </p:cNvSpPr>
          <p:nvPr/>
        </p:nvSpPr>
        <p:spPr bwMode="auto">
          <a:xfrm rot="5400000">
            <a:off x="7726363" y="3227388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04" name="Rectangle 278"/>
          <p:cNvSpPr>
            <a:spLocks noChangeArrowheads="1"/>
          </p:cNvSpPr>
          <p:nvPr/>
        </p:nvSpPr>
        <p:spPr bwMode="auto">
          <a:xfrm>
            <a:off x="8410575" y="2452688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Q1</a:t>
            </a:r>
          </a:p>
        </p:txBody>
      </p:sp>
      <p:grpSp>
        <p:nvGrpSpPr>
          <p:cNvPr id="32805" name="Group 279"/>
          <p:cNvGrpSpPr>
            <a:grpSpLocks/>
          </p:cNvGrpSpPr>
          <p:nvPr/>
        </p:nvGrpSpPr>
        <p:grpSpPr bwMode="auto">
          <a:xfrm>
            <a:off x="8385175" y="3011488"/>
            <a:ext cx="411163" cy="304800"/>
            <a:chOff x="4398" y="1479"/>
            <a:chExt cx="259" cy="209"/>
          </a:xfrm>
        </p:grpSpPr>
        <p:sp>
          <p:nvSpPr>
            <p:cNvPr id="32924" name="Rectangle 280"/>
            <p:cNvSpPr>
              <a:spLocks noChangeArrowheads="1"/>
            </p:cNvSpPr>
            <p:nvPr/>
          </p:nvSpPr>
          <p:spPr bwMode="auto">
            <a:xfrm>
              <a:off x="4398" y="1479"/>
              <a:ext cx="259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sp>
          <p:nvSpPr>
            <p:cNvPr id="32925" name="Line 281"/>
            <p:cNvSpPr>
              <a:spLocks noChangeShapeType="1"/>
            </p:cNvSpPr>
            <p:nvPr/>
          </p:nvSpPr>
          <p:spPr bwMode="auto">
            <a:xfrm>
              <a:off x="4457" y="1504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06" name="Line 283"/>
          <p:cNvSpPr>
            <a:spLocks noChangeShapeType="1"/>
          </p:cNvSpPr>
          <p:nvPr/>
        </p:nvSpPr>
        <p:spPr bwMode="auto">
          <a:xfrm>
            <a:off x="8032750" y="4779963"/>
            <a:ext cx="95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07" name="Line 284"/>
          <p:cNvSpPr>
            <a:spLocks noChangeShapeType="1"/>
          </p:cNvSpPr>
          <p:nvPr/>
        </p:nvSpPr>
        <p:spPr bwMode="auto">
          <a:xfrm>
            <a:off x="7577138" y="4651375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08" name="Rectangle 286"/>
          <p:cNvSpPr>
            <a:spLocks noChangeArrowheads="1"/>
          </p:cNvSpPr>
          <p:nvPr/>
        </p:nvSpPr>
        <p:spPr bwMode="auto">
          <a:xfrm>
            <a:off x="7699375" y="3938588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09" name="Rectangle 287"/>
          <p:cNvSpPr>
            <a:spLocks noChangeArrowheads="1"/>
          </p:cNvSpPr>
          <p:nvPr/>
        </p:nvSpPr>
        <p:spPr bwMode="auto">
          <a:xfrm>
            <a:off x="7673975" y="4027488"/>
            <a:ext cx="2936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2810" name="Rectangle 288"/>
          <p:cNvSpPr>
            <a:spLocks noChangeArrowheads="1"/>
          </p:cNvSpPr>
          <p:nvPr/>
        </p:nvSpPr>
        <p:spPr bwMode="auto">
          <a:xfrm>
            <a:off x="7648575" y="4344988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2811" name="Rectangle 289"/>
          <p:cNvSpPr>
            <a:spLocks noChangeArrowheads="1"/>
          </p:cNvSpPr>
          <p:nvPr/>
        </p:nvSpPr>
        <p:spPr bwMode="auto">
          <a:xfrm>
            <a:off x="8093075" y="4027488"/>
            <a:ext cx="3032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2812" name="Group 290"/>
          <p:cNvGrpSpPr>
            <a:grpSpLocks/>
          </p:cNvGrpSpPr>
          <p:nvPr/>
        </p:nvGrpSpPr>
        <p:grpSpPr bwMode="auto">
          <a:xfrm>
            <a:off x="8105775" y="4484688"/>
            <a:ext cx="303213" cy="274637"/>
            <a:chOff x="4206" y="2439"/>
            <a:chExt cx="191" cy="173"/>
          </a:xfrm>
        </p:grpSpPr>
        <p:sp>
          <p:nvSpPr>
            <p:cNvPr id="32922" name="Rectangle 291"/>
            <p:cNvSpPr>
              <a:spLocks noChangeArrowheads="1"/>
            </p:cNvSpPr>
            <p:nvPr/>
          </p:nvSpPr>
          <p:spPr bwMode="auto">
            <a:xfrm>
              <a:off x="4206" y="2439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2923" name="Line 292"/>
            <p:cNvSpPr>
              <a:spLocks noChangeShapeType="1"/>
            </p:cNvSpPr>
            <p:nvPr/>
          </p:nvSpPr>
          <p:spPr bwMode="auto">
            <a:xfrm>
              <a:off x="4273" y="2448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2813" name="Group 293"/>
          <p:cNvGrpSpPr>
            <a:grpSpLocks/>
          </p:cNvGrpSpPr>
          <p:nvPr/>
        </p:nvGrpSpPr>
        <p:grpSpPr bwMode="auto">
          <a:xfrm>
            <a:off x="7889875" y="4611688"/>
            <a:ext cx="293688" cy="274637"/>
            <a:chOff x="4070" y="2519"/>
            <a:chExt cx="185" cy="173"/>
          </a:xfrm>
        </p:grpSpPr>
        <p:sp>
          <p:nvSpPr>
            <p:cNvPr id="32920" name="Rectangle 294"/>
            <p:cNvSpPr>
              <a:spLocks noChangeArrowheads="1"/>
            </p:cNvSpPr>
            <p:nvPr/>
          </p:nvSpPr>
          <p:spPr bwMode="auto">
            <a:xfrm>
              <a:off x="4070" y="2519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2921" name="Line 295"/>
            <p:cNvSpPr>
              <a:spLocks noChangeShapeType="1"/>
            </p:cNvSpPr>
            <p:nvPr/>
          </p:nvSpPr>
          <p:spPr bwMode="auto">
            <a:xfrm>
              <a:off x="4137" y="2528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14" name="Oval 297"/>
          <p:cNvSpPr>
            <a:spLocks noChangeArrowheads="1"/>
          </p:cNvSpPr>
          <p:nvPr/>
        </p:nvSpPr>
        <p:spPr bwMode="auto">
          <a:xfrm>
            <a:off x="7993063" y="4865688"/>
            <a:ext cx="90487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15" name="AutoShape 298"/>
          <p:cNvSpPr>
            <a:spLocks noChangeArrowheads="1"/>
          </p:cNvSpPr>
          <p:nvPr/>
        </p:nvSpPr>
        <p:spPr bwMode="auto">
          <a:xfrm rot="5400000">
            <a:off x="7712075" y="4598988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16" name="Rectangle 299"/>
          <p:cNvSpPr>
            <a:spLocks noChangeArrowheads="1"/>
          </p:cNvSpPr>
          <p:nvPr/>
        </p:nvSpPr>
        <p:spPr bwMode="auto">
          <a:xfrm>
            <a:off x="8423275" y="3824288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Q2</a:t>
            </a:r>
          </a:p>
        </p:txBody>
      </p:sp>
      <p:grpSp>
        <p:nvGrpSpPr>
          <p:cNvPr id="32817" name="Group 300"/>
          <p:cNvGrpSpPr>
            <a:grpSpLocks/>
          </p:cNvGrpSpPr>
          <p:nvPr/>
        </p:nvGrpSpPr>
        <p:grpSpPr bwMode="auto">
          <a:xfrm>
            <a:off x="8423275" y="4332288"/>
            <a:ext cx="411163" cy="304800"/>
            <a:chOff x="4406" y="2343"/>
            <a:chExt cx="259" cy="192"/>
          </a:xfrm>
        </p:grpSpPr>
        <p:sp>
          <p:nvSpPr>
            <p:cNvPr id="32918" name="Rectangle 301"/>
            <p:cNvSpPr>
              <a:spLocks noChangeArrowheads="1"/>
            </p:cNvSpPr>
            <p:nvPr/>
          </p:nvSpPr>
          <p:spPr bwMode="auto">
            <a:xfrm>
              <a:off x="4406" y="2343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Q2</a:t>
              </a:r>
            </a:p>
          </p:txBody>
        </p:sp>
        <p:sp>
          <p:nvSpPr>
            <p:cNvPr id="32919" name="Line 302"/>
            <p:cNvSpPr>
              <a:spLocks noChangeShapeType="1"/>
            </p:cNvSpPr>
            <p:nvPr/>
          </p:nvSpPr>
          <p:spPr bwMode="auto">
            <a:xfrm>
              <a:off x="4465" y="2368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18" name="Line 303"/>
          <p:cNvSpPr>
            <a:spLocks noChangeShapeType="1"/>
          </p:cNvSpPr>
          <p:nvPr/>
        </p:nvSpPr>
        <p:spPr bwMode="auto">
          <a:xfrm>
            <a:off x="8032750" y="6126163"/>
            <a:ext cx="0" cy="354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19" name="Line 305"/>
          <p:cNvSpPr>
            <a:spLocks noChangeShapeType="1"/>
          </p:cNvSpPr>
          <p:nvPr/>
        </p:nvSpPr>
        <p:spPr bwMode="auto">
          <a:xfrm flipV="1">
            <a:off x="7546975" y="5983288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20" name="Rectangle 307"/>
          <p:cNvSpPr>
            <a:spLocks noChangeArrowheads="1"/>
          </p:cNvSpPr>
          <p:nvPr/>
        </p:nvSpPr>
        <p:spPr bwMode="auto">
          <a:xfrm>
            <a:off x="7699375" y="5284788"/>
            <a:ext cx="6858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21" name="Rectangle 308"/>
          <p:cNvSpPr>
            <a:spLocks noChangeArrowheads="1"/>
          </p:cNvSpPr>
          <p:nvPr/>
        </p:nvSpPr>
        <p:spPr bwMode="auto">
          <a:xfrm>
            <a:off x="7673975" y="5373688"/>
            <a:ext cx="2936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2822" name="Rectangle 309"/>
          <p:cNvSpPr>
            <a:spLocks noChangeArrowheads="1"/>
          </p:cNvSpPr>
          <p:nvPr/>
        </p:nvSpPr>
        <p:spPr bwMode="auto">
          <a:xfrm>
            <a:off x="7648575" y="5691188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2823" name="Rectangle 310"/>
          <p:cNvSpPr>
            <a:spLocks noChangeArrowheads="1"/>
          </p:cNvSpPr>
          <p:nvPr/>
        </p:nvSpPr>
        <p:spPr bwMode="auto">
          <a:xfrm>
            <a:off x="8093075" y="5373688"/>
            <a:ext cx="3032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2824" name="Group 311"/>
          <p:cNvGrpSpPr>
            <a:grpSpLocks/>
          </p:cNvGrpSpPr>
          <p:nvPr/>
        </p:nvGrpSpPr>
        <p:grpSpPr bwMode="auto">
          <a:xfrm>
            <a:off x="8105775" y="5830888"/>
            <a:ext cx="303213" cy="274637"/>
            <a:chOff x="4206" y="3287"/>
            <a:chExt cx="191" cy="173"/>
          </a:xfrm>
        </p:grpSpPr>
        <p:sp>
          <p:nvSpPr>
            <p:cNvPr id="32916" name="Rectangle 312"/>
            <p:cNvSpPr>
              <a:spLocks noChangeArrowheads="1"/>
            </p:cNvSpPr>
            <p:nvPr/>
          </p:nvSpPr>
          <p:spPr bwMode="auto">
            <a:xfrm>
              <a:off x="4206" y="328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2917" name="Line 313"/>
            <p:cNvSpPr>
              <a:spLocks noChangeShapeType="1"/>
            </p:cNvSpPr>
            <p:nvPr/>
          </p:nvSpPr>
          <p:spPr bwMode="auto">
            <a:xfrm>
              <a:off x="4273" y="3296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2825" name="Group 314"/>
          <p:cNvGrpSpPr>
            <a:grpSpLocks/>
          </p:cNvGrpSpPr>
          <p:nvPr/>
        </p:nvGrpSpPr>
        <p:grpSpPr bwMode="auto">
          <a:xfrm>
            <a:off x="7889875" y="5957888"/>
            <a:ext cx="293688" cy="274637"/>
            <a:chOff x="4070" y="3367"/>
            <a:chExt cx="185" cy="173"/>
          </a:xfrm>
        </p:grpSpPr>
        <p:sp>
          <p:nvSpPr>
            <p:cNvPr id="32914" name="Rectangle 315"/>
            <p:cNvSpPr>
              <a:spLocks noChangeArrowheads="1"/>
            </p:cNvSpPr>
            <p:nvPr/>
          </p:nvSpPr>
          <p:spPr bwMode="auto">
            <a:xfrm>
              <a:off x="4070" y="3367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2915" name="Line 316"/>
            <p:cNvSpPr>
              <a:spLocks noChangeShapeType="1"/>
            </p:cNvSpPr>
            <p:nvPr/>
          </p:nvSpPr>
          <p:spPr bwMode="auto">
            <a:xfrm>
              <a:off x="4137" y="3376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26" name="Oval 318"/>
          <p:cNvSpPr>
            <a:spLocks noChangeArrowheads="1"/>
          </p:cNvSpPr>
          <p:nvPr/>
        </p:nvSpPr>
        <p:spPr bwMode="auto">
          <a:xfrm>
            <a:off x="7993063" y="6211888"/>
            <a:ext cx="90487" cy="10318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27" name="AutoShape 319"/>
          <p:cNvSpPr>
            <a:spLocks noChangeArrowheads="1"/>
          </p:cNvSpPr>
          <p:nvPr/>
        </p:nvSpPr>
        <p:spPr bwMode="auto">
          <a:xfrm rot="5400000">
            <a:off x="7712075" y="5932488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28" name="Rectangle 320"/>
          <p:cNvSpPr>
            <a:spLocks noChangeArrowheads="1"/>
          </p:cNvSpPr>
          <p:nvPr/>
        </p:nvSpPr>
        <p:spPr bwMode="auto">
          <a:xfrm>
            <a:off x="8423275" y="5170488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Q3</a:t>
            </a:r>
          </a:p>
        </p:txBody>
      </p:sp>
      <p:grpSp>
        <p:nvGrpSpPr>
          <p:cNvPr id="32829" name="Group 321"/>
          <p:cNvGrpSpPr>
            <a:grpSpLocks/>
          </p:cNvGrpSpPr>
          <p:nvPr/>
        </p:nvGrpSpPr>
        <p:grpSpPr bwMode="auto">
          <a:xfrm>
            <a:off x="8423275" y="5678488"/>
            <a:ext cx="411163" cy="304800"/>
            <a:chOff x="4406" y="3191"/>
            <a:chExt cx="259" cy="192"/>
          </a:xfrm>
        </p:grpSpPr>
        <p:sp>
          <p:nvSpPr>
            <p:cNvPr id="32912" name="Rectangle 322"/>
            <p:cNvSpPr>
              <a:spLocks noChangeArrowheads="1"/>
            </p:cNvSpPr>
            <p:nvPr/>
          </p:nvSpPr>
          <p:spPr bwMode="auto">
            <a:xfrm>
              <a:off x="4406" y="3191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Q3</a:t>
              </a:r>
            </a:p>
          </p:txBody>
        </p:sp>
        <p:sp>
          <p:nvSpPr>
            <p:cNvPr id="32913" name="Line 323"/>
            <p:cNvSpPr>
              <a:spLocks noChangeShapeType="1"/>
            </p:cNvSpPr>
            <p:nvPr/>
          </p:nvSpPr>
          <p:spPr bwMode="auto">
            <a:xfrm>
              <a:off x="4465" y="3216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830" name="Line 324"/>
          <p:cNvSpPr>
            <a:spLocks noChangeShapeType="1"/>
          </p:cNvSpPr>
          <p:nvPr/>
        </p:nvSpPr>
        <p:spPr bwMode="auto">
          <a:xfrm flipH="1">
            <a:off x="7546975" y="725488"/>
            <a:ext cx="38100" cy="525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1" name="Oval 325"/>
          <p:cNvSpPr>
            <a:spLocks noChangeArrowheads="1"/>
          </p:cNvSpPr>
          <p:nvPr/>
        </p:nvSpPr>
        <p:spPr bwMode="auto">
          <a:xfrm>
            <a:off x="7526338" y="4602163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32" name="Oval 326"/>
          <p:cNvSpPr>
            <a:spLocks noChangeArrowheads="1"/>
          </p:cNvSpPr>
          <p:nvPr/>
        </p:nvSpPr>
        <p:spPr bwMode="auto">
          <a:xfrm>
            <a:off x="7539038" y="3255963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33" name="Oval 327"/>
          <p:cNvSpPr>
            <a:spLocks noChangeArrowheads="1"/>
          </p:cNvSpPr>
          <p:nvPr/>
        </p:nvSpPr>
        <p:spPr bwMode="auto">
          <a:xfrm>
            <a:off x="7526338" y="1909763"/>
            <a:ext cx="71437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34" name="Line 331"/>
          <p:cNvSpPr>
            <a:spLocks noChangeShapeType="1"/>
          </p:cNvSpPr>
          <p:nvPr/>
        </p:nvSpPr>
        <p:spPr bwMode="auto">
          <a:xfrm flipH="1">
            <a:off x="7475538" y="6467475"/>
            <a:ext cx="557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5" name="Line 332"/>
          <p:cNvSpPr>
            <a:spLocks noChangeShapeType="1"/>
          </p:cNvSpPr>
          <p:nvPr/>
        </p:nvSpPr>
        <p:spPr bwMode="auto">
          <a:xfrm>
            <a:off x="7470775" y="649288"/>
            <a:ext cx="0" cy="5829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6" name="Line 334"/>
          <p:cNvSpPr>
            <a:spLocks noChangeShapeType="1"/>
          </p:cNvSpPr>
          <p:nvPr/>
        </p:nvSpPr>
        <p:spPr bwMode="auto">
          <a:xfrm flipH="1">
            <a:off x="7470775" y="2363788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7" name="Line 335"/>
          <p:cNvSpPr>
            <a:spLocks noChangeShapeType="1"/>
          </p:cNvSpPr>
          <p:nvPr/>
        </p:nvSpPr>
        <p:spPr bwMode="auto">
          <a:xfrm flipH="1">
            <a:off x="7508875" y="3697288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8" name="Line 336"/>
          <p:cNvSpPr>
            <a:spLocks noChangeShapeType="1"/>
          </p:cNvSpPr>
          <p:nvPr/>
        </p:nvSpPr>
        <p:spPr bwMode="auto">
          <a:xfrm flipH="1">
            <a:off x="7470775" y="5068888"/>
            <a:ext cx="571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839" name="Oval 337"/>
          <p:cNvSpPr>
            <a:spLocks noChangeArrowheads="1"/>
          </p:cNvSpPr>
          <p:nvPr/>
        </p:nvSpPr>
        <p:spPr bwMode="auto">
          <a:xfrm>
            <a:off x="7432675" y="5032375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40" name="Oval 338"/>
          <p:cNvSpPr>
            <a:spLocks noChangeArrowheads="1"/>
          </p:cNvSpPr>
          <p:nvPr/>
        </p:nvSpPr>
        <p:spPr bwMode="auto">
          <a:xfrm>
            <a:off x="7432675" y="36591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41" name="Oval 339"/>
          <p:cNvSpPr>
            <a:spLocks noChangeArrowheads="1"/>
          </p:cNvSpPr>
          <p:nvPr/>
        </p:nvSpPr>
        <p:spPr bwMode="auto">
          <a:xfrm>
            <a:off x="7432675" y="23256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42" name="Rectangle 340"/>
          <p:cNvSpPr>
            <a:spLocks noChangeArrowheads="1"/>
          </p:cNvSpPr>
          <p:nvPr/>
        </p:nvSpPr>
        <p:spPr bwMode="auto">
          <a:xfrm>
            <a:off x="7165975" y="649288"/>
            <a:ext cx="3952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solidFill>
                  <a:schemeClr val="bg1"/>
                </a:solidFill>
                <a:latin typeface="Times New Roman" pitchFamily="18" charset="0"/>
              </a:rPr>
              <a:t>CL</a:t>
            </a:r>
          </a:p>
        </p:txBody>
      </p:sp>
      <p:sp>
        <p:nvSpPr>
          <p:cNvPr id="32843" name="Rectangle 344"/>
          <p:cNvSpPr>
            <a:spLocks noChangeArrowheads="1"/>
          </p:cNvSpPr>
          <p:nvPr/>
        </p:nvSpPr>
        <p:spPr bwMode="auto">
          <a:xfrm>
            <a:off x="7585075" y="839788"/>
            <a:ext cx="450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CK</a:t>
            </a:r>
          </a:p>
        </p:txBody>
      </p:sp>
      <p:cxnSp>
        <p:nvCxnSpPr>
          <p:cNvPr id="32844" name="Straight Connector 426"/>
          <p:cNvCxnSpPr>
            <a:cxnSpLocks noChangeShapeType="1"/>
          </p:cNvCxnSpPr>
          <p:nvPr/>
        </p:nvCxnSpPr>
        <p:spPr bwMode="auto">
          <a:xfrm rot="10800000">
            <a:off x="6175375" y="3201988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45" name="TextBox 279"/>
          <p:cNvSpPr txBox="1">
            <a:spLocks noChangeArrowheads="1"/>
          </p:cNvSpPr>
          <p:nvPr/>
        </p:nvSpPr>
        <p:spPr bwMode="auto">
          <a:xfrm>
            <a:off x="5794375" y="3087688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846" name="Straight Connector 428"/>
          <p:cNvCxnSpPr>
            <a:cxnSpLocks noChangeShapeType="1"/>
          </p:cNvCxnSpPr>
          <p:nvPr/>
        </p:nvCxnSpPr>
        <p:spPr bwMode="auto">
          <a:xfrm rot="10800000">
            <a:off x="6175375" y="1868488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47" name="TextBox 279"/>
          <p:cNvSpPr txBox="1">
            <a:spLocks noChangeArrowheads="1"/>
          </p:cNvSpPr>
          <p:nvPr/>
        </p:nvSpPr>
        <p:spPr bwMode="auto">
          <a:xfrm>
            <a:off x="5756275" y="1754188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848" name="Straight Connector 430"/>
          <p:cNvCxnSpPr>
            <a:cxnSpLocks noChangeShapeType="1"/>
          </p:cNvCxnSpPr>
          <p:nvPr/>
        </p:nvCxnSpPr>
        <p:spPr bwMode="auto">
          <a:xfrm rot="10800000">
            <a:off x="6213475" y="5945188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49" name="TextBox 279"/>
          <p:cNvSpPr txBox="1">
            <a:spLocks noChangeArrowheads="1"/>
          </p:cNvSpPr>
          <p:nvPr/>
        </p:nvSpPr>
        <p:spPr bwMode="auto">
          <a:xfrm>
            <a:off x="5794375" y="5830888"/>
            <a:ext cx="511175" cy="33655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50" name="Line 242"/>
          <p:cNvSpPr>
            <a:spLocks noChangeShapeType="1"/>
          </p:cNvSpPr>
          <p:nvPr/>
        </p:nvSpPr>
        <p:spPr bwMode="auto">
          <a:xfrm>
            <a:off x="8347075" y="4154488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2851" name="Straight Connector 436"/>
          <p:cNvCxnSpPr>
            <a:cxnSpLocks noChangeShapeType="1"/>
          </p:cNvCxnSpPr>
          <p:nvPr/>
        </p:nvCxnSpPr>
        <p:spPr bwMode="auto">
          <a:xfrm>
            <a:off x="7051675" y="2820988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52" name="Freeform 437"/>
          <p:cNvSpPr>
            <a:spLocks/>
          </p:cNvSpPr>
          <p:nvPr/>
        </p:nvSpPr>
        <p:spPr bwMode="auto">
          <a:xfrm>
            <a:off x="6356350" y="2497138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2853" name="Freeform 438"/>
          <p:cNvSpPr>
            <a:spLocks/>
          </p:cNvSpPr>
          <p:nvPr/>
        </p:nvSpPr>
        <p:spPr bwMode="auto">
          <a:xfrm>
            <a:off x="6365875" y="3849688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2854" name="Straight Connector 439"/>
          <p:cNvCxnSpPr>
            <a:cxnSpLocks noChangeShapeType="1"/>
          </p:cNvCxnSpPr>
          <p:nvPr/>
        </p:nvCxnSpPr>
        <p:spPr bwMode="auto">
          <a:xfrm>
            <a:off x="7051675" y="4192588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55" name="Freeform 440"/>
          <p:cNvSpPr>
            <a:spLocks/>
          </p:cNvSpPr>
          <p:nvPr/>
        </p:nvSpPr>
        <p:spPr bwMode="auto">
          <a:xfrm>
            <a:off x="6365875" y="1144588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2856" name="Straight Connector 441"/>
          <p:cNvCxnSpPr>
            <a:cxnSpLocks noChangeShapeType="1"/>
          </p:cNvCxnSpPr>
          <p:nvPr/>
        </p:nvCxnSpPr>
        <p:spPr bwMode="auto">
          <a:xfrm>
            <a:off x="7051675" y="1449388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57" name="Freeform 442"/>
          <p:cNvSpPr>
            <a:spLocks/>
          </p:cNvSpPr>
          <p:nvPr/>
        </p:nvSpPr>
        <p:spPr bwMode="auto">
          <a:xfrm>
            <a:off x="6403975" y="5183188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2858" name="Straight Connector 443"/>
          <p:cNvCxnSpPr>
            <a:cxnSpLocks noChangeShapeType="1"/>
          </p:cNvCxnSpPr>
          <p:nvPr/>
        </p:nvCxnSpPr>
        <p:spPr bwMode="auto">
          <a:xfrm>
            <a:off x="7089775" y="5526088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59" name="Line 332"/>
          <p:cNvSpPr>
            <a:spLocks noChangeShapeType="1"/>
          </p:cNvSpPr>
          <p:nvPr/>
        </p:nvSpPr>
        <p:spPr bwMode="auto">
          <a:xfrm>
            <a:off x="7165975" y="954088"/>
            <a:ext cx="0" cy="544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2860" name="Group 445"/>
          <p:cNvGrpSpPr>
            <a:grpSpLocks/>
          </p:cNvGrpSpPr>
          <p:nvPr/>
        </p:nvGrpSpPr>
        <p:grpSpPr bwMode="auto">
          <a:xfrm>
            <a:off x="6594475" y="1230313"/>
            <a:ext cx="604838" cy="1166812"/>
            <a:chOff x="6705600" y="1343025"/>
            <a:chExt cx="604837" cy="1166812"/>
          </a:xfrm>
        </p:grpSpPr>
        <p:sp>
          <p:nvSpPr>
            <p:cNvPr id="32908" name="TextBox 446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1000" cy="10033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2909" name="TextBox 447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1300" cy="93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2910" name="Freeform 448"/>
            <p:cNvSpPr>
              <a:spLocks/>
            </p:cNvSpPr>
            <p:nvPr/>
          </p:nvSpPr>
          <p:spPr bwMode="auto">
            <a:xfrm>
              <a:off x="6972300" y="2324100"/>
              <a:ext cx="304800" cy="152400"/>
            </a:xfrm>
            <a:custGeom>
              <a:avLst/>
              <a:gdLst>
                <a:gd name="T0" fmla="*/ 47053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2911" name="Oval 338"/>
            <p:cNvSpPr>
              <a:spLocks noChangeArrowheads="1"/>
            </p:cNvSpPr>
            <p:nvPr/>
          </p:nvSpPr>
          <p:spPr bwMode="auto">
            <a:xfrm>
              <a:off x="7239000" y="2438400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sp>
        <p:nvSpPr>
          <p:cNvPr id="32861" name="Rectangle 340"/>
          <p:cNvSpPr>
            <a:spLocks noChangeArrowheads="1"/>
          </p:cNvSpPr>
          <p:nvPr/>
        </p:nvSpPr>
        <p:spPr bwMode="auto">
          <a:xfrm>
            <a:off x="6697663" y="815975"/>
            <a:ext cx="6889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200" b="1">
                <a:latin typeface="Times New Roman" pitchFamily="18" charset="0"/>
              </a:rPr>
              <a:t>S</a:t>
            </a:r>
            <a:r>
              <a:rPr lang="en-CA" altLang="en-US" sz="1200" b="1" baseline="-25000">
                <a:latin typeface="Times New Roman" pitchFamily="18" charset="0"/>
              </a:rPr>
              <a:t>1</a:t>
            </a:r>
            <a:r>
              <a:rPr lang="en-CA" altLang="en-US" sz="1200" b="1">
                <a:latin typeface="Times New Roman" pitchFamily="18" charset="0"/>
              </a:rPr>
              <a:t>S</a:t>
            </a:r>
            <a:r>
              <a:rPr lang="en-CA" altLang="en-US" sz="1200" b="1" baseline="-25000">
                <a:latin typeface="Times New Roman" pitchFamily="18" charset="0"/>
              </a:rPr>
              <a:t>0</a:t>
            </a:r>
            <a:r>
              <a:rPr lang="en-CA" altLang="en-US" sz="1200" b="1">
                <a:latin typeface="Times New Roman" pitchFamily="18" charset="0"/>
              </a:rPr>
              <a:t>    2</a:t>
            </a:r>
            <a:endParaRPr lang="en-CA" altLang="en-US" sz="1200" baseline="-25000">
              <a:latin typeface="Times New Roman" pitchFamily="18" charset="0"/>
            </a:endParaRPr>
          </a:p>
        </p:txBody>
      </p:sp>
      <p:grpSp>
        <p:nvGrpSpPr>
          <p:cNvPr id="32862" name="Group 453"/>
          <p:cNvGrpSpPr>
            <a:grpSpLocks/>
          </p:cNvGrpSpPr>
          <p:nvPr/>
        </p:nvGrpSpPr>
        <p:grpSpPr bwMode="auto">
          <a:xfrm>
            <a:off x="6594475" y="2554288"/>
            <a:ext cx="604838" cy="1176337"/>
            <a:chOff x="6705600" y="1343025"/>
            <a:chExt cx="604838" cy="1176337"/>
          </a:xfrm>
        </p:grpSpPr>
        <p:sp>
          <p:nvSpPr>
            <p:cNvPr id="32904" name="TextBox 454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1000" cy="10033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2905" name="TextBox 455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1300" cy="93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2906" name="Freeform 456"/>
            <p:cNvSpPr>
              <a:spLocks/>
            </p:cNvSpPr>
            <p:nvPr/>
          </p:nvSpPr>
          <p:spPr bwMode="auto">
            <a:xfrm>
              <a:off x="6972300" y="2324100"/>
              <a:ext cx="338138" cy="152400"/>
            </a:xfrm>
            <a:custGeom>
              <a:avLst/>
              <a:gdLst>
                <a:gd name="T0" fmla="*/ 338138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2907" name="Oval 338"/>
            <p:cNvSpPr>
              <a:spLocks noChangeArrowheads="1"/>
            </p:cNvSpPr>
            <p:nvPr/>
          </p:nvSpPr>
          <p:spPr bwMode="auto">
            <a:xfrm>
              <a:off x="7239000" y="2447925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32863" name="Group 458"/>
          <p:cNvGrpSpPr>
            <a:grpSpLocks/>
          </p:cNvGrpSpPr>
          <p:nvPr/>
        </p:nvGrpSpPr>
        <p:grpSpPr bwMode="auto">
          <a:xfrm>
            <a:off x="6594475" y="3925888"/>
            <a:ext cx="604838" cy="1176337"/>
            <a:chOff x="6705600" y="1343025"/>
            <a:chExt cx="604838" cy="1176337"/>
          </a:xfrm>
        </p:grpSpPr>
        <p:sp>
          <p:nvSpPr>
            <p:cNvPr id="32900" name="TextBox 459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1000" cy="10033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2901" name="TextBox 460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1300" cy="93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2902" name="Freeform 461"/>
            <p:cNvSpPr>
              <a:spLocks/>
            </p:cNvSpPr>
            <p:nvPr/>
          </p:nvSpPr>
          <p:spPr bwMode="auto">
            <a:xfrm>
              <a:off x="6972300" y="2324100"/>
              <a:ext cx="338138" cy="152400"/>
            </a:xfrm>
            <a:custGeom>
              <a:avLst/>
              <a:gdLst>
                <a:gd name="T0" fmla="*/ 338138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2903" name="Oval 338"/>
            <p:cNvSpPr>
              <a:spLocks noChangeArrowheads="1"/>
            </p:cNvSpPr>
            <p:nvPr/>
          </p:nvSpPr>
          <p:spPr bwMode="auto">
            <a:xfrm>
              <a:off x="7239000" y="2447925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sp>
        <p:nvSpPr>
          <p:cNvPr id="32864" name="TextBox 463"/>
          <p:cNvSpPr txBox="1">
            <a:spLocks noChangeArrowheads="1"/>
          </p:cNvSpPr>
          <p:nvPr/>
        </p:nvSpPr>
        <p:spPr bwMode="auto">
          <a:xfrm>
            <a:off x="6708775" y="5259388"/>
            <a:ext cx="381000" cy="10033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CA" altLang="en-US" sz="800"/>
          </a:p>
          <a:p>
            <a:pPr algn="ctr" eaLnBrk="1" hangingPunct="1"/>
            <a:r>
              <a:rPr lang="en-CA" altLang="en-US" sz="1400"/>
              <a:t>MUX</a:t>
            </a:r>
            <a:endParaRPr lang="en-CA" altLang="en-US" sz="800"/>
          </a:p>
          <a:p>
            <a:pPr algn="ctr" eaLnBrk="1" hangingPunct="1"/>
            <a:endParaRPr lang="en-CA" altLang="en-US" sz="800"/>
          </a:p>
        </p:txBody>
      </p:sp>
      <p:sp>
        <p:nvSpPr>
          <p:cNvPr id="32865" name="TextBox 464"/>
          <p:cNvSpPr txBox="1">
            <a:spLocks noChangeArrowheads="1"/>
          </p:cNvSpPr>
          <p:nvPr/>
        </p:nvSpPr>
        <p:spPr bwMode="auto">
          <a:xfrm>
            <a:off x="6632575" y="5326063"/>
            <a:ext cx="24130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0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1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2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3</a:t>
            </a:r>
          </a:p>
        </p:txBody>
      </p:sp>
      <p:sp>
        <p:nvSpPr>
          <p:cNvPr id="32866" name="Freeform 465"/>
          <p:cNvSpPr>
            <a:spLocks/>
          </p:cNvSpPr>
          <p:nvPr/>
        </p:nvSpPr>
        <p:spPr bwMode="auto">
          <a:xfrm>
            <a:off x="6899275" y="6240463"/>
            <a:ext cx="266700" cy="152400"/>
          </a:xfrm>
          <a:custGeom>
            <a:avLst/>
            <a:gdLst>
              <a:gd name="T0" fmla="*/ 3722 w 338138"/>
              <a:gd name="T1" fmla="*/ 12963779 h 119063"/>
              <a:gd name="T2" fmla="*/ 0 w 338138"/>
              <a:gd name="T3" fmla="*/ 12963779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2867" name="Line 60"/>
          <p:cNvSpPr>
            <a:spLocks noChangeShapeType="1"/>
          </p:cNvSpPr>
          <p:nvPr/>
        </p:nvSpPr>
        <p:spPr bwMode="auto">
          <a:xfrm flipH="1" flipV="1">
            <a:off x="5608638" y="1660525"/>
            <a:ext cx="10747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2868" name="Straight Connector 775"/>
          <p:cNvCxnSpPr>
            <a:cxnSpLocks noChangeShapeType="1"/>
          </p:cNvCxnSpPr>
          <p:nvPr/>
        </p:nvCxnSpPr>
        <p:spPr bwMode="auto">
          <a:xfrm rot="10800000">
            <a:off x="5908675" y="2973388"/>
            <a:ext cx="7620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69" name="Elbow Connector 778"/>
          <p:cNvCxnSpPr>
            <a:cxnSpLocks noChangeShapeType="1"/>
          </p:cNvCxnSpPr>
          <p:nvPr/>
        </p:nvCxnSpPr>
        <p:spPr bwMode="auto">
          <a:xfrm>
            <a:off x="5937250" y="4171950"/>
            <a:ext cx="733425" cy="173038"/>
          </a:xfrm>
          <a:prstGeom prst="bentConnector3">
            <a:avLst>
              <a:gd name="adj1" fmla="val 25065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70" name="Elbow Connector 780"/>
          <p:cNvCxnSpPr>
            <a:cxnSpLocks noChangeShapeType="1"/>
          </p:cNvCxnSpPr>
          <p:nvPr/>
        </p:nvCxnSpPr>
        <p:spPr bwMode="auto">
          <a:xfrm>
            <a:off x="5984875" y="5526088"/>
            <a:ext cx="733425" cy="173037"/>
          </a:xfrm>
          <a:prstGeom prst="bentConnector3">
            <a:avLst>
              <a:gd name="adj1" fmla="val 25065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71" name="Straight Connector 784"/>
          <p:cNvCxnSpPr>
            <a:cxnSpLocks noChangeShapeType="1"/>
          </p:cNvCxnSpPr>
          <p:nvPr/>
        </p:nvCxnSpPr>
        <p:spPr bwMode="auto">
          <a:xfrm rot="10800000">
            <a:off x="6480175" y="2135188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72" name="TextBox 786"/>
          <p:cNvSpPr txBox="1">
            <a:spLocks noChangeArrowheads="1"/>
          </p:cNvSpPr>
          <p:nvPr/>
        </p:nvSpPr>
        <p:spPr bwMode="auto">
          <a:xfrm>
            <a:off x="6251575" y="1982788"/>
            <a:ext cx="282575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2873" name="Straight Connector 787"/>
          <p:cNvCxnSpPr>
            <a:cxnSpLocks noChangeShapeType="1"/>
          </p:cNvCxnSpPr>
          <p:nvPr/>
        </p:nvCxnSpPr>
        <p:spPr bwMode="auto">
          <a:xfrm rot="10800000">
            <a:off x="6480175" y="3430588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74" name="TextBox 788"/>
          <p:cNvSpPr txBox="1">
            <a:spLocks noChangeArrowheads="1"/>
          </p:cNvSpPr>
          <p:nvPr/>
        </p:nvSpPr>
        <p:spPr bwMode="auto">
          <a:xfrm>
            <a:off x="6251575" y="3278188"/>
            <a:ext cx="282575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2875" name="Straight Connector 789"/>
          <p:cNvCxnSpPr>
            <a:cxnSpLocks noChangeShapeType="1"/>
          </p:cNvCxnSpPr>
          <p:nvPr/>
        </p:nvCxnSpPr>
        <p:spPr bwMode="auto">
          <a:xfrm rot="10800000">
            <a:off x="6480175" y="4802188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76" name="TextBox 790"/>
          <p:cNvSpPr txBox="1">
            <a:spLocks noChangeArrowheads="1"/>
          </p:cNvSpPr>
          <p:nvPr/>
        </p:nvSpPr>
        <p:spPr bwMode="auto">
          <a:xfrm>
            <a:off x="6251575" y="4649788"/>
            <a:ext cx="282575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2877" name="Straight Connector 791"/>
          <p:cNvCxnSpPr>
            <a:cxnSpLocks noChangeShapeType="1"/>
          </p:cNvCxnSpPr>
          <p:nvPr/>
        </p:nvCxnSpPr>
        <p:spPr bwMode="auto">
          <a:xfrm rot="10800000">
            <a:off x="6518275" y="6135688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78" name="TextBox 792"/>
          <p:cNvSpPr txBox="1">
            <a:spLocks noChangeArrowheads="1"/>
          </p:cNvSpPr>
          <p:nvPr/>
        </p:nvSpPr>
        <p:spPr bwMode="auto">
          <a:xfrm>
            <a:off x="6289675" y="5983288"/>
            <a:ext cx="282575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sp>
        <p:nvSpPr>
          <p:cNvPr id="32879" name="Oval 337"/>
          <p:cNvSpPr>
            <a:spLocks noChangeArrowheads="1"/>
          </p:cNvSpPr>
          <p:nvPr/>
        </p:nvSpPr>
        <p:spPr bwMode="auto">
          <a:xfrm>
            <a:off x="8461375" y="54498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80" name="Oval 337"/>
          <p:cNvSpPr>
            <a:spLocks noChangeArrowheads="1"/>
          </p:cNvSpPr>
          <p:nvPr/>
        </p:nvSpPr>
        <p:spPr bwMode="auto">
          <a:xfrm>
            <a:off x="8423275" y="41163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81" name="Oval 337"/>
          <p:cNvSpPr>
            <a:spLocks noChangeArrowheads="1"/>
          </p:cNvSpPr>
          <p:nvPr/>
        </p:nvSpPr>
        <p:spPr bwMode="auto">
          <a:xfrm>
            <a:off x="8423275" y="27828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2882" name="Oval 337"/>
          <p:cNvSpPr>
            <a:spLocks noChangeArrowheads="1"/>
          </p:cNvSpPr>
          <p:nvPr/>
        </p:nvSpPr>
        <p:spPr bwMode="auto">
          <a:xfrm>
            <a:off x="8423275" y="14112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2883" name="Straight Connector 801"/>
          <p:cNvCxnSpPr>
            <a:cxnSpLocks noChangeShapeType="1"/>
          </p:cNvCxnSpPr>
          <p:nvPr/>
        </p:nvCxnSpPr>
        <p:spPr bwMode="auto">
          <a:xfrm flipV="1">
            <a:off x="7127875" y="954088"/>
            <a:ext cx="114300" cy="7620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884" name="Rectangle 118"/>
          <p:cNvSpPr>
            <a:spLocks noChangeArrowheads="1"/>
          </p:cNvSpPr>
          <p:nvPr/>
        </p:nvSpPr>
        <p:spPr bwMode="auto">
          <a:xfrm>
            <a:off x="423863" y="663575"/>
            <a:ext cx="45323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u="sng" dirty="0" err="1">
                <a:solidFill>
                  <a:srgbClr val="A50021"/>
                </a:solidFill>
                <a:latin typeface="Times New Roman" pitchFamily="18" charset="0"/>
              </a:rPr>
              <a:t>Registre</a:t>
            </a:r>
            <a:r>
              <a:rPr lang="en-CA" altLang="en-US" sz="2800" b="1" u="sng" dirty="0">
                <a:solidFill>
                  <a:srgbClr val="A50021"/>
                </a:solidFill>
                <a:latin typeface="Times New Roman" pitchFamily="18" charset="0"/>
              </a:rPr>
              <a:t> a Multi-</a:t>
            </a:r>
            <a:r>
              <a:rPr lang="en-CA" altLang="en-US" sz="2800" b="1" u="sng" dirty="0" err="1">
                <a:solidFill>
                  <a:srgbClr val="A50021"/>
                </a:solidFill>
                <a:latin typeface="Times New Roman" pitchFamily="18" charset="0"/>
              </a:rPr>
              <a:t>Fonction</a:t>
            </a:r>
            <a:endParaRPr lang="en-CA" altLang="en-US" b="1" u="sng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32894" name="TextBox 279"/>
          <p:cNvSpPr txBox="1">
            <a:spLocks noChangeArrowheads="1"/>
          </p:cNvSpPr>
          <p:nvPr/>
        </p:nvSpPr>
        <p:spPr bwMode="auto">
          <a:xfrm>
            <a:off x="5570538" y="3973513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95" name="TextBox 279"/>
          <p:cNvSpPr txBox="1">
            <a:spLocks noChangeArrowheads="1"/>
          </p:cNvSpPr>
          <p:nvPr/>
        </p:nvSpPr>
        <p:spPr bwMode="auto">
          <a:xfrm>
            <a:off x="5570538" y="1392238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96" name="TextBox 279"/>
          <p:cNvSpPr txBox="1">
            <a:spLocks noChangeArrowheads="1"/>
          </p:cNvSpPr>
          <p:nvPr/>
        </p:nvSpPr>
        <p:spPr bwMode="auto">
          <a:xfrm>
            <a:off x="5494338" y="2736850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97" name="TextBox 279"/>
          <p:cNvSpPr txBox="1">
            <a:spLocks noChangeArrowheads="1"/>
          </p:cNvSpPr>
          <p:nvPr/>
        </p:nvSpPr>
        <p:spPr bwMode="auto">
          <a:xfrm>
            <a:off x="5570538" y="5386388"/>
            <a:ext cx="384175" cy="3143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altLang="en-US" sz="1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altLang="en-US" sz="1400" i="1" baseline="300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1296988"/>
            <a:ext cx="3608062" cy="180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68" y="3065392"/>
            <a:ext cx="5293682" cy="373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219"/>
          <p:cNvSpPr>
            <a:spLocks noGrp="1" noChangeArrowheads="1"/>
          </p:cNvSpPr>
          <p:nvPr>
            <p:ph type="title"/>
          </p:nvPr>
        </p:nvSpPr>
        <p:spPr>
          <a:xfrm>
            <a:off x="1806" y="395005"/>
            <a:ext cx="6702208" cy="652462"/>
          </a:xfrm>
        </p:spPr>
        <p:txBody>
          <a:bodyPr/>
          <a:lstStyle/>
          <a:p>
            <a:r>
              <a:rPr lang="en-US" altLang="en-US" sz="2800" b="1" u="sng" dirty="0" err="1"/>
              <a:t>Registre</a:t>
            </a:r>
            <a:r>
              <a:rPr lang="en-US" altLang="en-US" sz="2800" b="1" u="sng" dirty="0"/>
              <a:t> a </a:t>
            </a:r>
            <a:r>
              <a:rPr lang="en-US" altLang="en-US" sz="2800" b="1" u="sng" dirty="0" smtClean="0"/>
              <a:t>Multi-</a:t>
            </a:r>
            <a:r>
              <a:rPr lang="en-US" altLang="en-US" sz="2800" b="1" u="sng" dirty="0" err="1" smtClean="0"/>
              <a:t>Fonction</a:t>
            </a:r>
            <a:r>
              <a:rPr lang="en-US" altLang="en-US" sz="2800" dirty="0" smtClean="0"/>
              <a:t> - </a:t>
            </a:r>
            <a:r>
              <a:rPr lang="en-US" altLang="en-US" sz="2800" b="1" dirty="0" err="1" smtClean="0"/>
              <a:t>Compte</a:t>
            </a:r>
            <a:r>
              <a:rPr lang="en-US" altLang="en-US" sz="2800" b="1" dirty="0" smtClean="0"/>
              <a:t> (</a:t>
            </a:r>
            <a:r>
              <a:rPr lang="en-US" altLang="en-US" sz="2800" b="1" i="1" dirty="0" err="1" smtClean="0"/>
              <a:t>f</a:t>
            </a:r>
            <a:r>
              <a:rPr lang="en-US" altLang="en-US" sz="2800" b="1" baseline="30000" dirty="0" err="1" smtClean="0"/>
              <a:t>2</a:t>
            </a:r>
            <a:r>
              <a:rPr lang="en-US" altLang="en-US" sz="2800" b="1" dirty="0"/>
              <a:t>)</a:t>
            </a:r>
          </a:p>
        </p:txBody>
      </p:sp>
      <p:sp>
        <p:nvSpPr>
          <p:cNvPr id="33795" name="Rectangle 822"/>
          <p:cNvSpPr>
            <a:spLocks noChangeArrowheads="1"/>
          </p:cNvSpPr>
          <p:nvPr/>
        </p:nvSpPr>
        <p:spPr bwMode="auto">
          <a:xfrm>
            <a:off x="5607050" y="971550"/>
            <a:ext cx="1257300" cy="1143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796" name="Line 52"/>
          <p:cNvSpPr>
            <a:spLocks noChangeShapeType="1"/>
          </p:cNvSpPr>
          <p:nvPr/>
        </p:nvSpPr>
        <p:spPr bwMode="auto">
          <a:xfrm>
            <a:off x="7797800" y="5080000"/>
            <a:ext cx="671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797" name="Line 53"/>
          <p:cNvSpPr>
            <a:spLocks noChangeShapeType="1"/>
          </p:cNvSpPr>
          <p:nvPr/>
        </p:nvSpPr>
        <p:spPr bwMode="auto">
          <a:xfrm>
            <a:off x="7810500" y="2400300"/>
            <a:ext cx="1028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798" name="Line 56"/>
          <p:cNvSpPr>
            <a:spLocks noChangeShapeType="1"/>
          </p:cNvSpPr>
          <p:nvPr/>
        </p:nvSpPr>
        <p:spPr bwMode="auto">
          <a:xfrm>
            <a:off x="8001000" y="1028700"/>
            <a:ext cx="10652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799" name="Line 57"/>
          <p:cNvSpPr>
            <a:spLocks noChangeShapeType="1"/>
          </p:cNvSpPr>
          <p:nvPr/>
        </p:nvSpPr>
        <p:spPr bwMode="auto">
          <a:xfrm>
            <a:off x="8013700" y="1524000"/>
            <a:ext cx="950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00" name="Line 58"/>
          <p:cNvSpPr>
            <a:spLocks noChangeShapeType="1"/>
          </p:cNvSpPr>
          <p:nvPr/>
        </p:nvSpPr>
        <p:spPr bwMode="auto">
          <a:xfrm>
            <a:off x="7988300" y="3733800"/>
            <a:ext cx="671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01" name="Line 59"/>
          <p:cNvSpPr>
            <a:spLocks noChangeShapeType="1"/>
          </p:cNvSpPr>
          <p:nvPr/>
        </p:nvSpPr>
        <p:spPr bwMode="auto">
          <a:xfrm>
            <a:off x="8013700" y="4229100"/>
            <a:ext cx="544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02" name="Line 241"/>
          <p:cNvSpPr>
            <a:spLocks noChangeShapeType="1"/>
          </p:cNvSpPr>
          <p:nvPr/>
        </p:nvSpPr>
        <p:spPr bwMode="auto">
          <a:xfrm flipH="1">
            <a:off x="7658100" y="1714500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03" name="Line 242"/>
          <p:cNvSpPr>
            <a:spLocks noChangeShapeType="1"/>
          </p:cNvSpPr>
          <p:nvPr/>
        </p:nvSpPr>
        <p:spPr bwMode="auto">
          <a:xfrm>
            <a:off x="7218363" y="1525588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04" name="Rectangle 244"/>
          <p:cNvSpPr>
            <a:spLocks noChangeArrowheads="1"/>
          </p:cNvSpPr>
          <p:nvPr/>
        </p:nvSpPr>
        <p:spPr bwMode="auto">
          <a:xfrm>
            <a:off x="7353300" y="8128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05" name="Rectangle 245"/>
          <p:cNvSpPr>
            <a:spLocks noChangeArrowheads="1"/>
          </p:cNvSpPr>
          <p:nvPr/>
        </p:nvSpPr>
        <p:spPr bwMode="auto">
          <a:xfrm>
            <a:off x="7315200" y="8763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3806" name="Rectangle 246"/>
          <p:cNvSpPr>
            <a:spLocks noChangeArrowheads="1"/>
          </p:cNvSpPr>
          <p:nvPr/>
        </p:nvSpPr>
        <p:spPr bwMode="auto">
          <a:xfrm>
            <a:off x="7289800" y="12192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3807" name="Rectangle 247"/>
          <p:cNvSpPr>
            <a:spLocks noChangeArrowheads="1"/>
          </p:cNvSpPr>
          <p:nvPr/>
        </p:nvSpPr>
        <p:spPr bwMode="auto">
          <a:xfrm>
            <a:off x="7734300" y="9017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3808" name="Group 248"/>
          <p:cNvGrpSpPr>
            <a:grpSpLocks/>
          </p:cNvGrpSpPr>
          <p:nvPr/>
        </p:nvGrpSpPr>
        <p:grpSpPr bwMode="auto">
          <a:xfrm>
            <a:off x="7747000" y="1358900"/>
            <a:ext cx="303213" cy="274638"/>
            <a:chOff x="4198" y="735"/>
            <a:chExt cx="191" cy="173"/>
          </a:xfrm>
        </p:grpSpPr>
        <p:sp>
          <p:nvSpPr>
            <p:cNvPr id="34244" name="Rectangle 249"/>
            <p:cNvSpPr>
              <a:spLocks noChangeArrowheads="1"/>
            </p:cNvSpPr>
            <p:nvPr/>
          </p:nvSpPr>
          <p:spPr bwMode="auto">
            <a:xfrm>
              <a:off x="4198" y="73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4245" name="Line 250"/>
            <p:cNvSpPr>
              <a:spLocks noChangeShapeType="1"/>
            </p:cNvSpPr>
            <p:nvPr/>
          </p:nvSpPr>
          <p:spPr bwMode="auto">
            <a:xfrm>
              <a:off x="4265" y="74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09" name="Rectangle 252"/>
          <p:cNvSpPr>
            <a:spLocks noChangeArrowheads="1"/>
          </p:cNvSpPr>
          <p:nvPr/>
        </p:nvSpPr>
        <p:spPr bwMode="auto">
          <a:xfrm>
            <a:off x="7531100" y="14859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3810" name="Oval 255"/>
          <p:cNvSpPr>
            <a:spLocks noChangeArrowheads="1"/>
          </p:cNvSpPr>
          <p:nvPr/>
        </p:nvSpPr>
        <p:spPr bwMode="auto">
          <a:xfrm>
            <a:off x="7634288" y="17399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11" name="AutoShape 256"/>
          <p:cNvSpPr>
            <a:spLocks noChangeArrowheads="1"/>
          </p:cNvSpPr>
          <p:nvPr/>
        </p:nvSpPr>
        <p:spPr bwMode="auto">
          <a:xfrm rot="5400000">
            <a:off x="7366000" y="14732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12" name="Rectangle 257"/>
          <p:cNvSpPr>
            <a:spLocks noChangeArrowheads="1"/>
          </p:cNvSpPr>
          <p:nvPr/>
        </p:nvSpPr>
        <p:spPr bwMode="auto">
          <a:xfrm>
            <a:off x="8064500" y="698500"/>
            <a:ext cx="3794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</a:t>
            </a:r>
            <a:r>
              <a:rPr lang="en-CA" altLang="en-US" sz="1400" b="1" baseline="-25000">
                <a:latin typeface="Times New Roman" pitchFamily="18" charset="0"/>
              </a:rPr>
              <a:t>0</a:t>
            </a:r>
          </a:p>
        </p:txBody>
      </p:sp>
      <p:sp>
        <p:nvSpPr>
          <p:cNvPr id="33813" name="Line 262"/>
          <p:cNvSpPr>
            <a:spLocks noChangeShapeType="1"/>
          </p:cNvSpPr>
          <p:nvPr/>
        </p:nvSpPr>
        <p:spPr bwMode="auto">
          <a:xfrm flipH="1">
            <a:off x="7696200" y="2933700"/>
            <a:ext cx="0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14" name="Line 263"/>
          <p:cNvSpPr>
            <a:spLocks noChangeShapeType="1"/>
          </p:cNvSpPr>
          <p:nvPr/>
        </p:nvSpPr>
        <p:spPr bwMode="auto">
          <a:xfrm flipV="1">
            <a:off x="7218363" y="2857500"/>
            <a:ext cx="1544637" cy="14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15" name="Rectangle 265"/>
          <p:cNvSpPr>
            <a:spLocks noChangeArrowheads="1"/>
          </p:cNvSpPr>
          <p:nvPr/>
        </p:nvSpPr>
        <p:spPr bwMode="auto">
          <a:xfrm>
            <a:off x="7353300" y="21590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16" name="Rectangle 266"/>
          <p:cNvSpPr>
            <a:spLocks noChangeArrowheads="1"/>
          </p:cNvSpPr>
          <p:nvPr/>
        </p:nvSpPr>
        <p:spPr bwMode="auto">
          <a:xfrm>
            <a:off x="7315200" y="22479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3817" name="Rectangle 267"/>
          <p:cNvSpPr>
            <a:spLocks noChangeArrowheads="1"/>
          </p:cNvSpPr>
          <p:nvPr/>
        </p:nvSpPr>
        <p:spPr bwMode="auto">
          <a:xfrm>
            <a:off x="7289800" y="25654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 dirty="0">
                <a:latin typeface="Times New Roman" pitchFamily="18" charset="0"/>
              </a:rPr>
              <a:t>CLK</a:t>
            </a:r>
          </a:p>
        </p:txBody>
      </p:sp>
      <p:sp>
        <p:nvSpPr>
          <p:cNvPr id="33818" name="Rectangle 268"/>
          <p:cNvSpPr>
            <a:spLocks noChangeArrowheads="1"/>
          </p:cNvSpPr>
          <p:nvPr/>
        </p:nvSpPr>
        <p:spPr bwMode="auto">
          <a:xfrm>
            <a:off x="7734300" y="22479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3819" name="Group 269"/>
          <p:cNvGrpSpPr>
            <a:grpSpLocks/>
          </p:cNvGrpSpPr>
          <p:nvPr/>
        </p:nvGrpSpPr>
        <p:grpSpPr bwMode="auto">
          <a:xfrm>
            <a:off x="7747000" y="2705100"/>
            <a:ext cx="303213" cy="274638"/>
            <a:chOff x="4198" y="1583"/>
            <a:chExt cx="191" cy="173"/>
          </a:xfrm>
        </p:grpSpPr>
        <p:sp>
          <p:nvSpPr>
            <p:cNvPr id="34242" name="Rectangle 270"/>
            <p:cNvSpPr>
              <a:spLocks noChangeArrowheads="1"/>
            </p:cNvSpPr>
            <p:nvPr/>
          </p:nvSpPr>
          <p:spPr bwMode="auto">
            <a:xfrm>
              <a:off x="4198" y="1583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4243" name="Line 271"/>
            <p:cNvSpPr>
              <a:spLocks noChangeShapeType="1"/>
            </p:cNvSpPr>
            <p:nvPr/>
          </p:nvSpPr>
          <p:spPr bwMode="auto">
            <a:xfrm>
              <a:off x="4265" y="1592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20" name="Rectangle 273"/>
          <p:cNvSpPr>
            <a:spLocks noChangeArrowheads="1"/>
          </p:cNvSpPr>
          <p:nvPr/>
        </p:nvSpPr>
        <p:spPr bwMode="auto">
          <a:xfrm>
            <a:off x="7531100" y="28321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3821" name="Oval 276"/>
          <p:cNvSpPr>
            <a:spLocks noChangeArrowheads="1"/>
          </p:cNvSpPr>
          <p:nvPr/>
        </p:nvSpPr>
        <p:spPr bwMode="auto">
          <a:xfrm>
            <a:off x="7634288" y="30861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22" name="AutoShape 277"/>
          <p:cNvSpPr>
            <a:spLocks noChangeArrowheads="1"/>
          </p:cNvSpPr>
          <p:nvPr/>
        </p:nvSpPr>
        <p:spPr bwMode="auto">
          <a:xfrm rot="5400000">
            <a:off x="7380288" y="28067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23" name="Rectangle 278"/>
          <p:cNvSpPr>
            <a:spLocks noChangeArrowheads="1"/>
          </p:cNvSpPr>
          <p:nvPr/>
        </p:nvSpPr>
        <p:spPr bwMode="auto">
          <a:xfrm>
            <a:off x="8064500" y="2032000"/>
            <a:ext cx="3794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</a:t>
            </a:r>
            <a:r>
              <a:rPr lang="en-CA" altLang="en-US" sz="1400" b="1" baseline="-25000">
                <a:latin typeface="Times New Roman" pitchFamily="18" charset="0"/>
              </a:rPr>
              <a:t>1</a:t>
            </a:r>
          </a:p>
        </p:txBody>
      </p:sp>
      <p:grpSp>
        <p:nvGrpSpPr>
          <p:cNvPr id="33824" name="Group 279"/>
          <p:cNvGrpSpPr>
            <a:grpSpLocks/>
          </p:cNvGrpSpPr>
          <p:nvPr/>
        </p:nvGrpSpPr>
        <p:grpSpPr bwMode="auto">
          <a:xfrm>
            <a:off x="8039100" y="2590800"/>
            <a:ext cx="379413" cy="304800"/>
            <a:chOff x="4398" y="1479"/>
            <a:chExt cx="239" cy="209"/>
          </a:xfrm>
        </p:grpSpPr>
        <p:sp>
          <p:nvSpPr>
            <p:cNvPr id="34240" name="Rectangle 280"/>
            <p:cNvSpPr>
              <a:spLocks noChangeArrowheads="1"/>
            </p:cNvSpPr>
            <p:nvPr/>
          </p:nvSpPr>
          <p:spPr bwMode="auto">
            <a:xfrm>
              <a:off x="4398" y="1479"/>
              <a:ext cx="239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4241" name="Line 281"/>
            <p:cNvSpPr>
              <a:spLocks noChangeShapeType="1"/>
            </p:cNvSpPr>
            <p:nvPr/>
          </p:nvSpPr>
          <p:spPr bwMode="auto">
            <a:xfrm>
              <a:off x="4457" y="1504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25" name="Line 283"/>
          <p:cNvSpPr>
            <a:spLocks noChangeShapeType="1"/>
          </p:cNvSpPr>
          <p:nvPr/>
        </p:nvSpPr>
        <p:spPr bwMode="auto">
          <a:xfrm>
            <a:off x="7686675" y="4359275"/>
            <a:ext cx="95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26" name="Line 284"/>
          <p:cNvSpPr>
            <a:spLocks noChangeShapeType="1"/>
          </p:cNvSpPr>
          <p:nvPr/>
        </p:nvSpPr>
        <p:spPr bwMode="auto">
          <a:xfrm>
            <a:off x="7231063" y="4230688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27" name="Rectangle 286"/>
          <p:cNvSpPr>
            <a:spLocks noChangeArrowheads="1"/>
          </p:cNvSpPr>
          <p:nvPr/>
        </p:nvSpPr>
        <p:spPr bwMode="auto">
          <a:xfrm>
            <a:off x="7353300" y="35179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28" name="Rectangle 287"/>
          <p:cNvSpPr>
            <a:spLocks noChangeArrowheads="1"/>
          </p:cNvSpPr>
          <p:nvPr/>
        </p:nvSpPr>
        <p:spPr bwMode="auto">
          <a:xfrm>
            <a:off x="7327900" y="36068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3829" name="Rectangle 288"/>
          <p:cNvSpPr>
            <a:spLocks noChangeArrowheads="1"/>
          </p:cNvSpPr>
          <p:nvPr/>
        </p:nvSpPr>
        <p:spPr bwMode="auto">
          <a:xfrm>
            <a:off x="7302500" y="39243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3830" name="Rectangle 289"/>
          <p:cNvSpPr>
            <a:spLocks noChangeArrowheads="1"/>
          </p:cNvSpPr>
          <p:nvPr/>
        </p:nvSpPr>
        <p:spPr bwMode="auto">
          <a:xfrm>
            <a:off x="7747000" y="36068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3831" name="Group 290"/>
          <p:cNvGrpSpPr>
            <a:grpSpLocks/>
          </p:cNvGrpSpPr>
          <p:nvPr/>
        </p:nvGrpSpPr>
        <p:grpSpPr bwMode="auto">
          <a:xfrm>
            <a:off x="7759700" y="4064000"/>
            <a:ext cx="303213" cy="274638"/>
            <a:chOff x="4206" y="2439"/>
            <a:chExt cx="191" cy="173"/>
          </a:xfrm>
        </p:grpSpPr>
        <p:sp>
          <p:nvSpPr>
            <p:cNvPr id="34238" name="Rectangle 291"/>
            <p:cNvSpPr>
              <a:spLocks noChangeArrowheads="1"/>
            </p:cNvSpPr>
            <p:nvPr/>
          </p:nvSpPr>
          <p:spPr bwMode="auto">
            <a:xfrm>
              <a:off x="4206" y="2439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4239" name="Line 292"/>
            <p:cNvSpPr>
              <a:spLocks noChangeShapeType="1"/>
            </p:cNvSpPr>
            <p:nvPr/>
          </p:nvSpPr>
          <p:spPr bwMode="auto">
            <a:xfrm>
              <a:off x="4273" y="2448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32" name="Rectangle 294"/>
          <p:cNvSpPr>
            <a:spLocks noChangeArrowheads="1"/>
          </p:cNvSpPr>
          <p:nvPr/>
        </p:nvSpPr>
        <p:spPr bwMode="auto">
          <a:xfrm>
            <a:off x="7543800" y="41910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3833" name="Oval 297"/>
          <p:cNvSpPr>
            <a:spLocks noChangeArrowheads="1"/>
          </p:cNvSpPr>
          <p:nvPr/>
        </p:nvSpPr>
        <p:spPr bwMode="auto">
          <a:xfrm>
            <a:off x="7646988" y="44450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34" name="AutoShape 298"/>
          <p:cNvSpPr>
            <a:spLocks noChangeArrowheads="1"/>
          </p:cNvSpPr>
          <p:nvPr/>
        </p:nvSpPr>
        <p:spPr bwMode="auto">
          <a:xfrm rot="5400000">
            <a:off x="7366000" y="41783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35" name="Rectangle 299"/>
          <p:cNvSpPr>
            <a:spLocks noChangeArrowheads="1"/>
          </p:cNvSpPr>
          <p:nvPr/>
        </p:nvSpPr>
        <p:spPr bwMode="auto">
          <a:xfrm>
            <a:off x="8077200" y="3403600"/>
            <a:ext cx="3794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</a:t>
            </a:r>
            <a:r>
              <a:rPr lang="en-CA" altLang="en-US" sz="1400" b="1" baseline="-25000">
                <a:latin typeface="Times New Roman" pitchFamily="18" charset="0"/>
              </a:rPr>
              <a:t>2</a:t>
            </a:r>
          </a:p>
        </p:txBody>
      </p:sp>
      <p:grpSp>
        <p:nvGrpSpPr>
          <p:cNvPr id="33836" name="Group 300"/>
          <p:cNvGrpSpPr>
            <a:grpSpLocks/>
          </p:cNvGrpSpPr>
          <p:nvPr/>
        </p:nvGrpSpPr>
        <p:grpSpPr bwMode="auto">
          <a:xfrm>
            <a:off x="8077200" y="3911600"/>
            <a:ext cx="379413" cy="304800"/>
            <a:chOff x="4406" y="2343"/>
            <a:chExt cx="239" cy="192"/>
          </a:xfrm>
        </p:grpSpPr>
        <p:sp>
          <p:nvSpPr>
            <p:cNvPr id="34236" name="Rectangle 301"/>
            <p:cNvSpPr>
              <a:spLocks noChangeArrowheads="1"/>
            </p:cNvSpPr>
            <p:nvPr/>
          </p:nvSpPr>
          <p:spPr bwMode="auto">
            <a:xfrm>
              <a:off x="4406" y="2343"/>
              <a:ext cx="23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34237" name="Line 302"/>
            <p:cNvSpPr>
              <a:spLocks noChangeShapeType="1"/>
            </p:cNvSpPr>
            <p:nvPr/>
          </p:nvSpPr>
          <p:spPr bwMode="auto">
            <a:xfrm>
              <a:off x="4465" y="2368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37" name="Line 303"/>
          <p:cNvSpPr>
            <a:spLocks noChangeShapeType="1"/>
          </p:cNvSpPr>
          <p:nvPr/>
        </p:nvSpPr>
        <p:spPr bwMode="auto">
          <a:xfrm>
            <a:off x="7686675" y="5705475"/>
            <a:ext cx="0" cy="354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38" name="Line 305"/>
          <p:cNvSpPr>
            <a:spLocks noChangeShapeType="1"/>
          </p:cNvSpPr>
          <p:nvPr/>
        </p:nvSpPr>
        <p:spPr bwMode="auto">
          <a:xfrm flipV="1">
            <a:off x="7200900" y="55626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39" name="Rectangle 307"/>
          <p:cNvSpPr>
            <a:spLocks noChangeArrowheads="1"/>
          </p:cNvSpPr>
          <p:nvPr/>
        </p:nvSpPr>
        <p:spPr bwMode="auto">
          <a:xfrm>
            <a:off x="7353300" y="4864100"/>
            <a:ext cx="6858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40" name="Rectangle 308"/>
          <p:cNvSpPr>
            <a:spLocks noChangeArrowheads="1"/>
          </p:cNvSpPr>
          <p:nvPr/>
        </p:nvSpPr>
        <p:spPr bwMode="auto">
          <a:xfrm>
            <a:off x="7327900" y="49530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3841" name="Rectangle 309"/>
          <p:cNvSpPr>
            <a:spLocks noChangeArrowheads="1"/>
          </p:cNvSpPr>
          <p:nvPr/>
        </p:nvSpPr>
        <p:spPr bwMode="auto">
          <a:xfrm>
            <a:off x="7302500" y="52705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3842" name="Rectangle 310"/>
          <p:cNvSpPr>
            <a:spLocks noChangeArrowheads="1"/>
          </p:cNvSpPr>
          <p:nvPr/>
        </p:nvSpPr>
        <p:spPr bwMode="auto">
          <a:xfrm>
            <a:off x="7747000" y="49530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3843" name="Group 311"/>
          <p:cNvGrpSpPr>
            <a:grpSpLocks/>
          </p:cNvGrpSpPr>
          <p:nvPr/>
        </p:nvGrpSpPr>
        <p:grpSpPr bwMode="auto">
          <a:xfrm>
            <a:off x="7759700" y="5410200"/>
            <a:ext cx="303213" cy="274638"/>
            <a:chOff x="4206" y="3287"/>
            <a:chExt cx="191" cy="173"/>
          </a:xfrm>
        </p:grpSpPr>
        <p:sp>
          <p:nvSpPr>
            <p:cNvPr id="34234" name="Rectangle 312"/>
            <p:cNvSpPr>
              <a:spLocks noChangeArrowheads="1"/>
            </p:cNvSpPr>
            <p:nvPr/>
          </p:nvSpPr>
          <p:spPr bwMode="auto">
            <a:xfrm>
              <a:off x="4206" y="328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4235" name="Line 313"/>
            <p:cNvSpPr>
              <a:spLocks noChangeShapeType="1"/>
            </p:cNvSpPr>
            <p:nvPr/>
          </p:nvSpPr>
          <p:spPr bwMode="auto">
            <a:xfrm>
              <a:off x="4273" y="3296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44" name="Rectangle 315"/>
          <p:cNvSpPr>
            <a:spLocks noChangeArrowheads="1"/>
          </p:cNvSpPr>
          <p:nvPr/>
        </p:nvSpPr>
        <p:spPr bwMode="auto">
          <a:xfrm>
            <a:off x="7543800" y="55372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R</a:t>
            </a:r>
          </a:p>
        </p:txBody>
      </p:sp>
      <p:sp>
        <p:nvSpPr>
          <p:cNvPr id="33845" name="Oval 318"/>
          <p:cNvSpPr>
            <a:spLocks noChangeArrowheads="1"/>
          </p:cNvSpPr>
          <p:nvPr/>
        </p:nvSpPr>
        <p:spPr bwMode="auto">
          <a:xfrm>
            <a:off x="7646988" y="57912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46" name="AutoShape 319"/>
          <p:cNvSpPr>
            <a:spLocks noChangeArrowheads="1"/>
          </p:cNvSpPr>
          <p:nvPr/>
        </p:nvSpPr>
        <p:spPr bwMode="auto">
          <a:xfrm rot="5400000">
            <a:off x="7366000" y="55118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47" name="Rectangle 320"/>
          <p:cNvSpPr>
            <a:spLocks noChangeArrowheads="1"/>
          </p:cNvSpPr>
          <p:nvPr/>
        </p:nvSpPr>
        <p:spPr bwMode="auto">
          <a:xfrm>
            <a:off x="8077200" y="4749800"/>
            <a:ext cx="3794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</a:t>
            </a:r>
            <a:r>
              <a:rPr lang="en-CA" altLang="en-US" sz="1400" b="1" baseline="-25000">
                <a:latin typeface="Times New Roman" pitchFamily="18" charset="0"/>
              </a:rPr>
              <a:t>3</a:t>
            </a:r>
          </a:p>
        </p:txBody>
      </p:sp>
      <p:grpSp>
        <p:nvGrpSpPr>
          <p:cNvPr id="33848" name="Group 321"/>
          <p:cNvGrpSpPr>
            <a:grpSpLocks/>
          </p:cNvGrpSpPr>
          <p:nvPr/>
        </p:nvGrpSpPr>
        <p:grpSpPr bwMode="auto">
          <a:xfrm>
            <a:off x="8077200" y="5257800"/>
            <a:ext cx="379413" cy="304800"/>
            <a:chOff x="4406" y="3191"/>
            <a:chExt cx="239" cy="192"/>
          </a:xfrm>
        </p:grpSpPr>
        <p:sp>
          <p:nvSpPr>
            <p:cNvPr id="34232" name="Rectangle 322"/>
            <p:cNvSpPr>
              <a:spLocks noChangeArrowheads="1"/>
            </p:cNvSpPr>
            <p:nvPr/>
          </p:nvSpPr>
          <p:spPr bwMode="auto">
            <a:xfrm>
              <a:off x="4406" y="3191"/>
              <a:ext cx="23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</a:t>
              </a:r>
              <a:r>
                <a:rPr lang="en-CA" altLang="en-US" sz="1400" b="1" baseline="-25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34233" name="Line 323"/>
            <p:cNvSpPr>
              <a:spLocks noChangeShapeType="1"/>
            </p:cNvSpPr>
            <p:nvPr/>
          </p:nvSpPr>
          <p:spPr bwMode="auto">
            <a:xfrm>
              <a:off x="4465" y="3216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49" name="Oval 325"/>
          <p:cNvSpPr>
            <a:spLocks noChangeArrowheads="1"/>
          </p:cNvSpPr>
          <p:nvPr/>
        </p:nvSpPr>
        <p:spPr bwMode="auto">
          <a:xfrm>
            <a:off x="7180263" y="41814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0" name="Oval 326"/>
          <p:cNvSpPr>
            <a:spLocks noChangeArrowheads="1"/>
          </p:cNvSpPr>
          <p:nvPr/>
        </p:nvSpPr>
        <p:spPr bwMode="auto">
          <a:xfrm>
            <a:off x="7192963" y="28352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1" name="Oval 327"/>
          <p:cNvSpPr>
            <a:spLocks noChangeArrowheads="1"/>
          </p:cNvSpPr>
          <p:nvPr/>
        </p:nvSpPr>
        <p:spPr bwMode="auto">
          <a:xfrm>
            <a:off x="7180263" y="14890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2" name="Line 331"/>
          <p:cNvSpPr>
            <a:spLocks noChangeShapeType="1"/>
          </p:cNvSpPr>
          <p:nvPr/>
        </p:nvSpPr>
        <p:spPr bwMode="auto">
          <a:xfrm flipH="1">
            <a:off x="7129463" y="6046788"/>
            <a:ext cx="557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53" name="Line 334"/>
          <p:cNvSpPr>
            <a:spLocks noChangeShapeType="1"/>
          </p:cNvSpPr>
          <p:nvPr/>
        </p:nvSpPr>
        <p:spPr bwMode="auto">
          <a:xfrm flipH="1">
            <a:off x="7124700" y="1943100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54" name="Line 335"/>
          <p:cNvSpPr>
            <a:spLocks noChangeShapeType="1"/>
          </p:cNvSpPr>
          <p:nvPr/>
        </p:nvSpPr>
        <p:spPr bwMode="auto">
          <a:xfrm flipH="1">
            <a:off x="7162800" y="3276600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55" name="Line 336"/>
          <p:cNvSpPr>
            <a:spLocks noChangeShapeType="1"/>
          </p:cNvSpPr>
          <p:nvPr/>
        </p:nvSpPr>
        <p:spPr bwMode="auto">
          <a:xfrm flipH="1">
            <a:off x="7124700" y="4648200"/>
            <a:ext cx="571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56" name="Oval 337"/>
          <p:cNvSpPr>
            <a:spLocks noChangeArrowheads="1"/>
          </p:cNvSpPr>
          <p:nvPr/>
        </p:nvSpPr>
        <p:spPr bwMode="auto">
          <a:xfrm>
            <a:off x="7086600" y="46116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7" name="Oval 338"/>
          <p:cNvSpPr>
            <a:spLocks noChangeArrowheads="1"/>
          </p:cNvSpPr>
          <p:nvPr/>
        </p:nvSpPr>
        <p:spPr bwMode="auto">
          <a:xfrm>
            <a:off x="7086600" y="32385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8" name="Oval 339"/>
          <p:cNvSpPr>
            <a:spLocks noChangeArrowheads="1"/>
          </p:cNvSpPr>
          <p:nvPr/>
        </p:nvSpPr>
        <p:spPr bwMode="auto">
          <a:xfrm>
            <a:off x="7086600" y="19050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3859" name="Rectangle 344"/>
          <p:cNvSpPr>
            <a:spLocks noChangeArrowheads="1"/>
          </p:cNvSpPr>
          <p:nvPr/>
        </p:nvSpPr>
        <p:spPr bwMode="auto">
          <a:xfrm>
            <a:off x="7183438" y="509588"/>
            <a:ext cx="450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CK</a:t>
            </a:r>
          </a:p>
        </p:txBody>
      </p:sp>
      <p:sp>
        <p:nvSpPr>
          <p:cNvPr id="33860" name="Line 242"/>
          <p:cNvSpPr>
            <a:spLocks noChangeShapeType="1"/>
          </p:cNvSpPr>
          <p:nvPr/>
        </p:nvSpPr>
        <p:spPr bwMode="auto">
          <a:xfrm>
            <a:off x="8001000" y="3733800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3861" name="Straight Connector 436"/>
          <p:cNvCxnSpPr>
            <a:cxnSpLocks noChangeShapeType="1"/>
          </p:cNvCxnSpPr>
          <p:nvPr/>
        </p:nvCxnSpPr>
        <p:spPr bwMode="auto">
          <a:xfrm>
            <a:off x="6705600" y="2400300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62" name="Straight Connector 439"/>
          <p:cNvCxnSpPr>
            <a:cxnSpLocks noChangeShapeType="1"/>
          </p:cNvCxnSpPr>
          <p:nvPr/>
        </p:nvCxnSpPr>
        <p:spPr bwMode="auto">
          <a:xfrm>
            <a:off x="6705600" y="3771900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63" name="Straight Connector 441"/>
          <p:cNvCxnSpPr>
            <a:cxnSpLocks noChangeShapeType="1"/>
            <a:stCxn id="33880" idx="1"/>
          </p:cNvCxnSpPr>
          <p:nvPr/>
        </p:nvCxnSpPr>
        <p:spPr bwMode="auto">
          <a:xfrm>
            <a:off x="4672012" y="1003300"/>
            <a:ext cx="2703513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64" name="Straight Connector 443"/>
          <p:cNvCxnSpPr>
            <a:cxnSpLocks noChangeShapeType="1"/>
          </p:cNvCxnSpPr>
          <p:nvPr/>
        </p:nvCxnSpPr>
        <p:spPr bwMode="auto">
          <a:xfrm>
            <a:off x="6743700" y="5105400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865" name="Line 29"/>
          <p:cNvSpPr>
            <a:spLocks noChangeShapeType="1"/>
          </p:cNvSpPr>
          <p:nvPr/>
        </p:nvSpPr>
        <p:spPr bwMode="auto">
          <a:xfrm flipH="1">
            <a:off x="9029699" y="1030288"/>
            <a:ext cx="23814" cy="5727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66" name="Line 30"/>
          <p:cNvSpPr>
            <a:spLocks noChangeShapeType="1"/>
          </p:cNvSpPr>
          <p:nvPr/>
        </p:nvSpPr>
        <p:spPr bwMode="auto">
          <a:xfrm>
            <a:off x="8951913" y="1525588"/>
            <a:ext cx="6349" cy="515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67" name="Line 31"/>
          <p:cNvSpPr>
            <a:spLocks noChangeShapeType="1"/>
          </p:cNvSpPr>
          <p:nvPr/>
        </p:nvSpPr>
        <p:spPr bwMode="auto">
          <a:xfrm>
            <a:off x="8839200" y="2400300"/>
            <a:ext cx="0" cy="419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68" name="Line 32"/>
          <p:cNvSpPr>
            <a:spLocks noChangeShapeType="1"/>
          </p:cNvSpPr>
          <p:nvPr/>
        </p:nvSpPr>
        <p:spPr bwMode="auto">
          <a:xfrm>
            <a:off x="8761413" y="2871788"/>
            <a:ext cx="1587" cy="36433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69" name="Line 33"/>
          <p:cNvSpPr>
            <a:spLocks noChangeShapeType="1"/>
          </p:cNvSpPr>
          <p:nvPr/>
        </p:nvSpPr>
        <p:spPr bwMode="auto">
          <a:xfrm flipH="1">
            <a:off x="8648700" y="3722688"/>
            <a:ext cx="11113" cy="2716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0" name="Line 34"/>
          <p:cNvSpPr>
            <a:spLocks noChangeShapeType="1"/>
          </p:cNvSpPr>
          <p:nvPr/>
        </p:nvSpPr>
        <p:spPr bwMode="auto">
          <a:xfrm>
            <a:off x="8558213" y="4217988"/>
            <a:ext cx="14287" cy="2144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1" name="Line 35"/>
          <p:cNvSpPr>
            <a:spLocks noChangeShapeType="1"/>
          </p:cNvSpPr>
          <p:nvPr/>
        </p:nvSpPr>
        <p:spPr bwMode="auto">
          <a:xfrm>
            <a:off x="8456613" y="5081588"/>
            <a:ext cx="1587" cy="1204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2" name="Line 36"/>
          <p:cNvSpPr>
            <a:spLocks noChangeShapeType="1"/>
          </p:cNvSpPr>
          <p:nvPr/>
        </p:nvSpPr>
        <p:spPr bwMode="auto">
          <a:xfrm flipH="1">
            <a:off x="8343900" y="5562600"/>
            <a:ext cx="0" cy="647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3873" name="Group 799"/>
          <p:cNvGrpSpPr>
            <a:grpSpLocks/>
          </p:cNvGrpSpPr>
          <p:nvPr/>
        </p:nvGrpSpPr>
        <p:grpSpPr bwMode="auto">
          <a:xfrm>
            <a:off x="4603392" y="6210306"/>
            <a:ext cx="4426524" cy="566738"/>
            <a:chOff x="1740" y="3960"/>
            <a:chExt cx="4008" cy="357"/>
          </a:xfrm>
        </p:grpSpPr>
        <p:sp>
          <p:nvSpPr>
            <p:cNvPr id="34224" name="Line 28"/>
            <p:cNvSpPr>
              <a:spLocks noChangeShapeType="1"/>
            </p:cNvSpPr>
            <p:nvPr/>
          </p:nvSpPr>
          <p:spPr bwMode="auto">
            <a:xfrm flipV="1">
              <a:off x="1740" y="4305"/>
              <a:ext cx="4008" cy="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25" name="Line 37"/>
            <p:cNvSpPr>
              <a:spLocks noChangeShapeType="1"/>
            </p:cNvSpPr>
            <p:nvPr/>
          </p:nvSpPr>
          <p:spPr bwMode="auto">
            <a:xfrm flipH="1" flipV="1">
              <a:off x="2352" y="3960"/>
              <a:ext cx="2781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26" name="Line 38"/>
            <p:cNvSpPr>
              <a:spLocks noChangeShapeType="1"/>
            </p:cNvSpPr>
            <p:nvPr/>
          </p:nvSpPr>
          <p:spPr bwMode="auto">
            <a:xfrm flipH="1">
              <a:off x="2304" y="4003"/>
              <a:ext cx="2925" cy="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27" name="Line 39"/>
            <p:cNvSpPr>
              <a:spLocks noChangeShapeType="1"/>
            </p:cNvSpPr>
            <p:nvPr/>
          </p:nvSpPr>
          <p:spPr bwMode="auto">
            <a:xfrm flipH="1">
              <a:off x="2197" y="4055"/>
              <a:ext cx="3137" cy="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28" name="Line 40"/>
            <p:cNvSpPr>
              <a:spLocks noChangeShapeType="1"/>
            </p:cNvSpPr>
            <p:nvPr/>
          </p:nvSpPr>
          <p:spPr bwMode="auto">
            <a:xfrm flipH="1" flipV="1">
              <a:off x="2101" y="4104"/>
              <a:ext cx="3307" cy="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29" name="Line 41"/>
            <p:cNvSpPr>
              <a:spLocks noChangeShapeType="1"/>
            </p:cNvSpPr>
            <p:nvPr/>
          </p:nvSpPr>
          <p:spPr bwMode="auto">
            <a:xfrm flipH="1">
              <a:off x="1986" y="4149"/>
              <a:ext cx="3519" cy="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30" name="Line 42"/>
            <p:cNvSpPr>
              <a:spLocks noChangeShapeType="1"/>
            </p:cNvSpPr>
            <p:nvPr/>
          </p:nvSpPr>
          <p:spPr bwMode="auto">
            <a:xfrm flipH="1">
              <a:off x="1924" y="4204"/>
              <a:ext cx="3650" cy="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31" name="Line 43"/>
            <p:cNvSpPr>
              <a:spLocks noChangeShapeType="1"/>
            </p:cNvSpPr>
            <p:nvPr/>
          </p:nvSpPr>
          <p:spPr bwMode="auto">
            <a:xfrm flipH="1">
              <a:off x="1805" y="4255"/>
              <a:ext cx="3884" cy="1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74" name="Line 44"/>
          <p:cNvSpPr>
            <a:spLocks noChangeShapeType="1"/>
          </p:cNvSpPr>
          <p:nvPr/>
        </p:nvSpPr>
        <p:spPr bwMode="auto">
          <a:xfrm flipH="1">
            <a:off x="5292726" y="1836738"/>
            <a:ext cx="1587" cy="43767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5" name="Line 45"/>
          <p:cNvSpPr>
            <a:spLocks noChangeShapeType="1"/>
          </p:cNvSpPr>
          <p:nvPr/>
        </p:nvSpPr>
        <p:spPr bwMode="auto">
          <a:xfrm flipH="1" flipV="1">
            <a:off x="5205412" y="1836738"/>
            <a:ext cx="17463" cy="4449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6" name="Line 46"/>
          <p:cNvSpPr>
            <a:spLocks noChangeShapeType="1"/>
          </p:cNvSpPr>
          <p:nvPr/>
        </p:nvSpPr>
        <p:spPr bwMode="auto">
          <a:xfrm flipH="1" flipV="1">
            <a:off x="5103812" y="1846263"/>
            <a:ext cx="4763" cy="4519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7" name="Line 47"/>
          <p:cNvSpPr>
            <a:spLocks noChangeShapeType="1"/>
          </p:cNvSpPr>
          <p:nvPr/>
        </p:nvSpPr>
        <p:spPr bwMode="auto">
          <a:xfrm flipH="1" flipV="1">
            <a:off x="4989512" y="1825625"/>
            <a:ext cx="11113" cy="461010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8" name="Line 48"/>
          <p:cNvSpPr>
            <a:spLocks noChangeShapeType="1"/>
          </p:cNvSpPr>
          <p:nvPr/>
        </p:nvSpPr>
        <p:spPr bwMode="auto">
          <a:xfrm flipV="1">
            <a:off x="4873626" y="1816100"/>
            <a:ext cx="26987" cy="470535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79" name="Line 49"/>
          <p:cNvSpPr>
            <a:spLocks noChangeShapeType="1"/>
          </p:cNvSpPr>
          <p:nvPr/>
        </p:nvSpPr>
        <p:spPr bwMode="auto">
          <a:xfrm flipH="1" flipV="1">
            <a:off x="4799012" y="1825625"/>
            <a:ext cx="4763" cy="477838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80" name="Line 50"/>
          <p:cNvSpPr>
            <a:spLocks noChangeShapeType="1"/>
          </p:cNvSpPr>
          <p:nvPr/>
        </p:nvSpPr>
        <p:spPr bwMode="auto">
          <a:xfrm flipH="1" flipV="1">
            <a:off x="4672012" y="1003300"/>
            <a:ext cx="17463" cy="569913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3881" name="Line 51"/>
          <p:cNvSpPr>
            <a:spLocks noChangeShapeType="1"/>
          </p:cNvSpPr>
          <p:nvPr/>
        </p:nvSpPr>
        <p:spPr bwMode="auto">
          <a:xfrm flipH="1" flipV="1">
            <a:off x="4589463" y="1744663"/>
            <a:ext cx="20637" cy="50371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3882" name="Group 797"/>
          <p:cNvGrpSpPr>
            <a:grpSpLocks/>
          </p:cNvGrpSpPr>
          <p:nvPr/>
        </p:nvGrpSpPr>
        <p:grpSpPr bwMode="auto">
          <a:xfrm>
            <a:off x="4532313" y="3014663"/>
            <a:ext cx="2543175" cy="1438275"/>
            <a:chOff x="1872" y="1947"/>
            <a:chExt cx="1602" cy="906"/>
          </a:xfrm>
        </p:grpSpPr>
        <p:sp>
          <p:nvSpPr>
            <p:cNvPr id="34193" name="Rectangle 821"/>
            <p:cNvSpPr>
              <a:spLocks noChangeArrowheads="1"/>
            </p:cNvSpPr>
            <p:nvPr/>
          </p:nvSpPr>
          <p:spPr bwMode="auto">
            <a:xfrm>
              <a:off x="3144" y="2280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94" name="Rectangle 814"/>
            <p:cNvSpPr>
              <a:spLocks noChangeArrowheads="1"/>
            </p:cNvSpPr>
            <p:nvPr/>
          </p:nvSpPr>
          <p:spPr bwMode="auto">
            <a:xfrm>
              <a:off x="2592" y="2568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95" name="Rectangle 813"/>
            <p:cNvSpPr>
              <a:spLocks noChangeArrowheads="1"/>
            </p:cNvSpPr>
            <p:nvPr/>
          </p:nvSpPr>
          <p:spPr bwMode="auto">
            <a:xfrm>
              <a:off x="2592" y="2256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96" name="Rectangle 812"/>
            <p:cNvSpPr>
              <a:spLocks noChangeArrowheads="1"/>
            </p:cNvSpPr>
            <p:nvPr/>
          </p:nvSpPr>
          <p:spPr bwMode="auto">
            <a:xfrm>
              <a:off x="2592" y="1968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22" name="Group 99"/>
            <p:cNvGrpSpPr>
              <a:grpSpLocks/>
            </p:cNvGrpSpPr>
            <p:nvPr/>
          </p:nvGrpSpPr>
          <p:grpSpPr bwMode="auto">
            <a:xfrm>
              <a:off x="2591" y="2262"/>
              <a:ext cx="272" cy="272"/>
              <a:chOff x="2888" y="2072"/>
              <a:chExt cx="272" cy="272"/>
            </a:xfrm>
            <a:solidFill>
              <a:srgbClr val="CCFFCC"/>
            </a:solidFill>
          </p:grpSpPr>
          <p:grpSp>
            <p:nvGrpSpPr>
              <p:cNvPr id="23" name="Group 100"/>
              <p:cNvGrpSpPr>
                <a:grpSpLocks/>
              </p:cNvGrpSpPr>
              <p:nvPr/>
            </p:nvGrpSpPr>
            <p:grpSpPr bwMode="auto">
              <a:xfrm>
                <a:off x="3024" y="2073"/>
                <a:ext cx="136" cy="271"/>
                <a:chOff x="3024" y="2073"/>
                <a:chExt cx="136" cy="271"/>
              </a:xfrm>
              <a:grpFill/>
            </p:grpSpPr>
            <p:sp>
              <p:nvSpPr>
                <p:cNvPr id="581" name="Arc 101"/>
                <p:cNvSpPr>
                  <a:spLocks/>
                </p:cNvSpPr>
                <p:nvPr/>
              </p:nvSpPr>
              <p:spPr bwMode="auto">
                <a:xfrm>
                  <a:off x="3024" y="2073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82" name="Arc 102"/>
                <p:cNvSpPr>
                  <a:spLocks/>
                </p:cNvSpPr>
                <p:nvPr/>
              </p:nvSpPr>
              <p:spPr bwMode="auto">
                <a:xfrm>
                  <a:off x="3024" y="2208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78" name="Line 103"/>
              <p:cNvSpPr>
                <a:spLocks noChangeShapeType="1"/>
              </p:cNvSpPr>
              <p:nvPr/>
            </p:nvSpPr>
            <p:spPr bwMode="auto">
              <a:xfrm>
                <a:off x="2889" y="207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9" name="Line 104"/>
              <p:cNvSpPr>
                <a:spLocks noChangeShapeType="1"/>
              </p:cNvSpPr>
              <p:nvPr/>
            </p:nvSpPr>
            <p:spPr bwMode="auto">
              <a:xfrm>
                <a:off x="2889" y="2344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0" name="Line 105"/>
              <p:cNvSpPr>
                <a:spLocks noChangeShapeType="1"/>
              </p:cNvSpPr>
              <p:nvPr/>
            </p:nvSpPr>
            <p:spPr bwMode="auto">
              <a:xfrm>
                <a:off x="2888" y="2073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98" name="Oval 106"/>
            <p:cNvSpPr>
              <a:spLocks noChangeArrowheads="1"/>
            </p:cNvSpPr>
            <p:nvPr/>
          </p:nvSpPr>
          <p:spPr bwMode="auto">
            <a:xfrm>
              <a:off x="2859" y="2375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24" name="Group 108"/>
            <p:cNvGrpSpPr>
              <a:grpSpLocks/>
            </p:cNvGrpSpPr>
            <p:nvPr/>
          </p:nvGrpSpPr>
          <p:grpSpPr bwMode="auto">
            <a:xfrm>
              <a:off x="3143" y="2270"/>
              <a:ext cx="272" cy="272"/>
              <a:chOff x="3440" y="2080"/>
              <a:chExt cx="272" cy="272"/>
            </a:xfrm>
            <a:solidFill>
              <a:srgbClr val="CCFFCC"/>
            </a:solidFill>
          </p:grpSpPr>
          <p:grpSp>
            <p:nvGrpSpPr>
              <p:cNvPr id="25" name="Group 109"/>
              <p:cNvGrpSpPr>
                <a:grpSpLocks/>
              </p:cNvGrpSpPr>
              <p:nvPr/>
            </p:nvGrpSpPr>
            <p:grpSpPr bwMode="auto">
              <a:xfrm>
                <a:off x="3576" y="2081"/>
                <a:ext cx="136" cy="271"/>
                <a:chOff x="3576" y="2081"/>
                <a:chExt cx="136" cy="271"/>
              </a:xfrm>
              <a:grpFill/>
            </p:grpSpPr>
            <p:sp>
              <p:nvSpPr>
                <p:cNvPr id="573" name="Arc 110"/>
                <p:cNvSpPr>
                  <a:spLocks/>
                </p:cNvSpPr>
                <p:nvPr/>
              </p:nvSpPr>
              <p:spPr bwMode="auto">
                <a:xfrm>
                  <a:off x="3576" y="2081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74" name="Arc 111"/>
                <p:cNvSpPr>
                  <a:spLocks/>
                </p:cNvSpPr>
                <p:nvPr/>
              </p:nvSpPr>
              <p:spPr bwMode="auto">
                <a:xfrm>
                  <a:off x="3576" y="2216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70" name="Line 112"/>
              <p:cNvSpPr>
                <a:spLocks noChangeShapeType="1"/>
              </p:cNvSpPr>
              <p:nvPr/>
            </p:nvSpPr>
            <p:spPr bwMode="auto">
              <a:xfrm>
                <a:off x="3441" y="2080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1" name="Line 113"/>
              <p:cNvSpPr>
                <a:spLocks noChangeShapeType="1"/>
              </p:cNvSpPr>
              <p:nvPr/>
            </p:nvSpPr>
            <p:spPr bwMode="auto">
              <a:xfrm>
                <a:off x="3441" y="235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2" name="Line 114"/>
              <p:cNvSpPr>
                <a:spLocks noChangeShapeType="1"/>
              </p:cNvSpPr>
              <p:nvPr/>
            </p:nvSpPr>
            <p:spPr bwMode="auto">
              <a:xfrm>
                <a:off x="3440" y="2081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200" name="Oval 115"/>
            <p:cNvSpPr>
              <a:spLocks noChangeArrowheads="1"/>
            </p:cNvSpPr>
            <p:nvPr/>
          </p:nvSpPr>
          <p:spPr bwMode="auto">
            <a:xfrm>
              <a:off x="3411" y="2383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01" name="Line 116"/>
            <p:cNvSpPr>
              <a:spLocks noChangeShapeType="1"/>
            </p:cNvSpPr>
            <p:nvPr/>
          </p:nvSpPr>
          <p:spPr bwMode="auto">
            <a:xfrm>
              <a:off x="2920" y="2398"/>
              <a:ext cx="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6" name="Group 118"/>
            <p:cNvGrpSpPr>
              <a:grpSpLocks/>
            </p:cNvGrpSpPr>
            <p:nvPr/>
          </p:nvGrpSpPr>
          <p:grpSpPr bwMode="auto">
            <a:xfrm>
              <a:off x="2599" y="1958"/>
              <a:ext cx="331" cy="272"/>
              <a:chOff x="2896" y="1768"/>
              <a:chExt cx="331" cy="272"/>
            </a:xfrm>
            <a:solidFill>
              <a:srgbClr val="CCFFCC"/>
            </a:solidFill>
          </p:grpSpPr>
          <p:grpSp>
            <p:nvGrpSpPr>
              <p:cNvPr id="27" name="Group 119"/>
              <p:cNvGrpSpPr>
                <a:grpSpLocks/>
              </p:cNvGrpSpPr>
              <p:nvPr/>
            </p:nvGrpSpPr>
            <p:grpSpPr bwMode="auto">
              <a:xfrm>
                <a:off x="2896" y="1768"/>
                <a:ext cx="272" cy="272"/>
                <a:chOff x="2896" y="1768"/>
                <a:chExt cx="272" cy="272"/>
              </a:xfrm>
              <a:grpFill/>
            </p:grpSpPr>
            <p:grpSp>
              <p:nvGrpSpPr>
                <p:cNvPr id="28" name="Group 120"/>
                <p:cNvGrpSpPr>
                  <a:grpSpLocks/>
                </p:cNvGrpSpPr>
                <p:nvPr/>
              </p:nvGrpSpPr>
              <p:grpSpPr bwMode="auto">
                <a:xfrm>
                  <a:off x="3032" y="1769"/>
                  <a:ext cx="136" cy="271"/>
                  <a:chOff x="3032" y="1769"/>
                  <a:chExt cx="136" cy="271"/>
                </a:xfrm>
                <a:grpFill/>
              </p:grpSpPr>
              <p:sp>
                <p:nvSpPr>
                  <p:cNvPr id="565" name="Arc 121"/>
                  <p:cNvSpPr>
                    <a:spLocks/>
                  </p:cNvSpPr>
                  <p:nvPr/>
                </p:nvSpPr>
                <p:spPr bwMode="auto">
                  <a:xfrm>
                    <a:off x="3032" y="1769"/>
                    <a:ext cx="136" cy="13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CA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566" name="Arc 122"/>
                  <p:cNvSpPr>
                    <a:spLocks/>
                  </p:cNvSpPr>
                  <p:nvPr/>
                </p:nvSpPr>
                <p:spPr bwMode="auto">
                  <a:xfrm>
                    <a:off x="3032" y="1904"/>
                    <a:ext cx="136" cy="13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CA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562" name="Line 123"/>
                <p:cNvSpPr>
                  <a:spLocks noChangeShapeType="1"/>
                </p:cNvSpPr>
                <p:nvPr/>
              </p:nvSpPr>
              <p:spPr bwMode="auto">
                <a:xfrm>
                  <a:off x="2897" y="1768"/>
                  <a:ext cx="135" cy="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3" name="Line 124"/>
                <p:cNvSpPr>
                  <a:spLocks noChangeShapeType="1"/>
                </p:cNvSpPr>
                <p:nvPr/>
              </p:nvSpPr>
              <p:spPr bwMode="auto">
                <a:xfrm>
                  <a:off x="2897" y="2040"/>
                  <a:ext cx="135" cy="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4" name="Line 125"/>
                <p:cNvSpPr>
                  <a:spLocks noChangeShapeType="1"/>
                </p:cNvSpPr>
                <p:nvPr/>
              </p:nvSpPr>
              <p:spPr bwMode="auto">
                <a:xfrm>
                  <a:off x="2896" y="1769"/>
                  <a:ext cx="0" cy="271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60" name="Oval 126"/>
              <p:cNvSpPr>
                <a:spLocks noChangeArrowheads="1"/>
              </p:cNvSpPr>
              <p:nvPr/>
            </p:nvSpPr>
            <p:spPr bwMode="auto">
              <a:xfrm>
                <a:off x="3164" y="1881"/>
                <a:ext cx="63" cy="55"/>
              </a:xfrm>
              <a:prstGeom prst="ellips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203" name="Line 127"/>
            <p:cNvSpPr>
              <a:spLocks noChangeShapeType="1"/>
            </p:cNvSpPr>
            <p:nvPr/>
          </p:nvSpPr>
          <p:spPr bwMode="auto">
            <a:xfrm flipH="1">
              <a:off x="3040" y="2294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04" name="Line 128"/>
            <p:cNvSpPr>
              <a:spLocks noChangeShapeType="1"/>
            </p:cNvSpPr>
            <p:nvPr/>
          </p:nvSpPr>
          <p:spPr bwMode="auto">
            <a:xfrm flipV="1">
              <a:off x="3047" y="2095"/>
              <a:ext cx="0" cy="19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05" name="Line 129"/>
            <p:cNvSpPr>
              <a:spLocks noChangeShapeType="1"/>
            </p:cNvSpPr>
            <p:nvPr/>
          </p:nvSpPr>
          <p:spPr bwMode="auto">
            <a:xfrm flipH="1">
              <a:off x="2928" y="2094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29" name="Group 131"/>
            <p:cNvGrpSpPr>
              <a:grpSpLocks/>
            </p:cNvGrpSpPr>
            <p:nvPr/>
          </p:nvGrpSpPr>
          <p:grpSpPr bwMode="auto">
            <a:xfrm>
              <a:off x="2599" y="2566"/>
              <a:ext cx="331" cy="272"/>
              <a:chOff x="2896" y="2376"/>
              <a:chExt cx="331" cy="272"/>
            </a:xfrm>
            <a:solidFill>
              <a:srgbClr val="CCFFCC"/>
            </a:solidFill>
          </p:grpSpPr>
          <p:grpSp>
            <p:nvGrpSpPr>
              <p:cNvPr id="30" name="Group 132"/>
              <p:cNvGrpSpPr>
                <a:grpSpLocks/>
              </p:cNvGrpSpPr>
              <p:nvPr/>
            </p:nvGrpSpPr>
            <p:grpSpPr bwMode="auto">
              <a:xfrm>
                <a:off x="2896" y="2376"/>
                <a:ext cx="272" cy="272"/>
                <a:chOff x="2896" y="2376"/>
                <a:chExt cx="272" cy="272"/>
              </a:xfrm>
              <a:grpFill/>
            </p:grpSpPr>
            <p:grpSp>
              <p:nvGrpSpPr>
                <p:cNvPr id="31" name="Group 133"/>
                <p:cNvGrpSpPr>
                  <a:grpSpLocks/>
                </p:cNvGrpSpPr>
                <p:nvPr/>
              </p:nvGrpSpPr>
              <p:grpSpPr bwMode="auto">
                <a:xfrm>
                  <a:off x="3032" y="2377"/>
                  <a:ext cx="136" cy="271"/>
                  <a:chOff x="3032" y="2377"/>
                  <a:chExt cx="136" cy="271"/>
                </a:xfrm>
                <a:grpFill/>
              </p:grpSpPr>
              <p:sp>
                <p:nvSpPr>
                  <p:cNvPr id="553" name="Arc 134"/>
                  <p:cNvSpPr>
                    <a:spLocks/>
                  </p:cNvSpPr>
                  <p:nvPr/>
                </p:nvSpPr>
                <p:spPr bwMode="auto">
                  <a:xfrm>
                    <a:off x="3032" y="2512"/>
                    <a:ext cx="136" cy="13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</a:path>
                      <a:path w="21600" h="21600" stroke="0" extrusionOk="0">
                        <a:moveTo>
                          <a:pt x="21600" y="0"/>
                        </a:moveTo>
                        <a:cubicBezTo>
                          <a:pt x="21600" y="11929"/>
                          <a:pt x="11929" y="21599"/>
                          <a:pt x="0" y="2160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CA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554" name="Arc 135"/>
                  <p:cNvSpPr>
                    <a:spLocks/>
                  </p:cNvSpPr>
                  <p:nvPr/>
                </p:nvSpPr>
                <p:spPr bwMode="auto">
                  <a:xfrm>
                    <a:off x="3032" y="2377"/>
                    <a:ext cx="136" cy="13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grpFill/>
                  <a:ln w="2857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CA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550" name="Line 136"/>
                <p:cNvSpPr>
                  <a:spLocks noChangeShapeType="1"/>
                </p:cNvSpPr>
                <p:nvPr/>
              </p:nvSpPr>
              <p:spPr bwMode="auto">
                <a:xfrm>
                  <a:off x="2897" y="2648"/>
                  <a:ext cx="135" cy="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1" name="Line 137"/>
                <p:cNvSpPr>
                  <a:spLocks noChangeShapeType="1"/>
                </p:cNvSpPr>
                <p:nvPr/>
              </p:nvSpPr>
              <p:spPr bwMode="auto">
                <a:xfrm>
                  <a:off x="2897" y="2376"/>
                  <a:ext cx="135" cy="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2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2896" y="2377"/>
                  <a:ext cx="0" cy="271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48" name="Oval 139"/>
              <p:cNvSpPr>
                <a:spLocks noChangeArrowheads="1"/>
              </p:cNvSpPr>
              <p:nvPr/>
            </p:nvSpPr>
            <p:spPr bwMode="auto">
              <a:xfrm flipH="1">
                <a:off x="3164" y="2480"/>
                <a:ext cx="63" cy="55"/>
              </a:xfrm>
              <a:prstGeom prst="ellips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207" name="Line 140"/>
            <p:cNvSpPr>
              <a:spLocks noChangeShapeType="1"/>
            </p:cNvSpPr>
            <p:nvPr/>
          </p:nvSpPr>
          <p:spPr bwMode="auto">
            <a:xfrm flipH="1">
              <a:off x="3040" y="2502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08" name="Line 141"/>
            <p:cNvSpPr>
              <a:spLocks noChangeShapeType="1"/>
            </p:cNvSpPr>
            <p:nvPr/>
          </p:nvSpPr>
          <p:spPr bwMode="auto">
            <a:xfrm>
              <a:off x="3047" y="2503"/>
              <a:ext cx="0" cy="19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09" name="Line 142"/>
            <p:cNvSpPr>
              <a:spLocks noChangeShapeType="1"/>
            </p:cNvSpPr>
            <p:nvPr/>
          </p:nvSpPr>
          <p:spPr bwMode="auto">
            <a:xfrm flipH="1">
              <a:off x="2928" y="2702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0" name="Line 143"/>
            <p:cNvSpPr>
              <a:spLocks noChangeShapeType="1"/>
            </p:cNvSpPr>
            <p:nvPr/>
          </p:nvSpPr>
          <p:spPr bwMode="auto">
            <a:xfrm flipH="1">
              <a:off x="1976" y="2014"/>
              <a:ext cx="6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1" name="Line 144"/>
            <p:cNvSpPr>
              <a:spLocks noChangeShapeType="1"/>
            </p:cNvSpPr>
            <p:nvPr/>
          </p:nvSpPr>
          <p:spPr bwMode="auto">
            <a:xfrm flipH="1">
              <a:off x="2152" y="2166"/>
              <a:ext cx="4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2" name="Line 145"/>
            <p:cNvSpPr>
              <a:spLocks noChangeShapeType="1"/>
            </p:cNvSpPr>
            <p:nvPr/>
          </p:nvSpPr>
          <p:spPr bwMode="auto">
            <a:xfrm flipH="1">
              <a:off x="2104" y="2326"/>
              <a:ext cx="4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3" name="Line 146"/>
            <p:cNvSpPr>
              <a:spLocks noChangeShapeType="1"/>
            </p:cNvSpPr>
            <p:nvPr/>
          </p:nvSpPr>
          <p:spPr bwMode="auto">
            <a:xfrm flipH="1">
              <a:off x="2144" y="2462"/>
              <a:ext cx="4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4" name="Line 147"/>
            <p:cNvSpPr>
              <a:spLocks noChangeShapeType="1"/>
            </p:cNvSpPr>
            <p:nvPr/>
          </p:nvSpPr>
          <p:spPr bwMode="auto">
            <a:xfrm flipH="1">
              <a:off x="1896" y="2614"/>
              <a:ext cx="6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5" name="Line 148"/>
            <p:cNvSpPr>
              <a:spLocks noChangeShapeType="1"/>
            </p:cNvSpPr>
            <p:nvPr/>
          </p:nvSpPr>
          <p:spPr bwMode="auto">
            <a:xfrm flipH="1">
              <a:off x="2032" y="2702"/>
              <a:ext cx="5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6" name="Line 149"/>
            <p:cNvSpPr>
              <a:spLocks noChangeShapeType="1"/>
            </p:cNvSpPr>
            <p:nvPr/>
          </p:nvSpPr>
          <p:spPr bwMode="auto">
            <a:xfrm flipH="1">
              <a:off x="2216" y="2774"/>
              <a:ext cx="3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217" name="Oval 223"/>
            <p:cNvSpPr>
              <a:spLocks noChangeArrowheads="1"/>
            </p:cNvSpPr>
            <p:nvPr/>
          </p:nvSpPr>
          <p:spPr bwMode="auto">
            <a:xfrm>
              <a:off x="1944" y="199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18" name="Oval 224"/>
            <p:cNvSpPr>
              <a:spLocks noChangeArrowheads="1"/>
            </p:cNvSpPr>
            <p:nvPr/>
          </p:nvSpPr>
          <p:spPr bwMode="auto">
            <a:xfrm>
              <a:off x="2136" y="213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19" name="Oval 225"/>
            <p:cNvSpPr>
              <a:spLocks noChangeArrowheads="1"/>
            </p:cNvSpPr>
            <p:nvPr/>
          </p:nvSpPr>
          <p:spPr bwMode="auto">
            <a:xfrm>
              <a:off x="2088" y="230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20" name="Oval 226"/>
            <p:cNvSpPr>
              <a:spLocks noChangeArrowheads="1"/>
            </p:cNvSpPr>
            <p:nvPr/>
          </p:nvSpPr>
          <p:spPr bwMode="auto">
            <a:xfrm>
              <a:off x="2144" y="244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21" name="Oval 227"/>
            <p:cNvSpPr>
              <a:spLocks noChangeArrowheads="1"/>
            </p:cNvSpPr>
            <p:nvPr/>
          </p:nvSpPr>
          <p:spPr bwMode="auto">
            <a:xfrm>
              <a:off x="1872" y="257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22" name="Oval 228"/>
            <p:cNvSpPr>
              <a:spLocks noChangeArrowheads="1"/>
            </p:cNvSpPr>
            <p:nvPr/>
          </p:nvSpPr>
          <p:spPr bwMode="auto">
            <a:xfrm>
              <a:off x="2024" y="267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223" name="Oval 229"/>
            <p:cNvSpPr>
              <a:spLocks noChangeArrowheads="1"/>
            </p:cNvSpPr>
            <p:nvPr/>
          </p:nvSpPr>
          <p:spPr bwMode="auto">
            <a:xfrm>
              <a:off x="2208" y="275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33883" name="Group 796"/>
          <p:cNvGrpSpPr>
            <a:grpSpLocks/>
          </p:cNvGrpSpPr>
          <p:nvPr/>
        </p:nvGrpSpPr>
        <p:grpSpPr bwMode="auto">
          <a:xfrm>
            <a:off x="4572000" y="1663700"/>
            <a:ext cx="2517775" cy="1030288"/>
            <a:chOff x="1872" y="1198"/>
            <a:chExt cx="1586" cy="649"/>
          </a:xfrm>
        </p:grpSpPr>
        <p:sp>
          <p:nvSpPr>
            <p:cNvPr id="34172" name="Rectangle 820"/>
            <p:cNvSpPr>
              <a:spLocks noChangeArrowheads="1"/>
            </p:cNvSpPr>
            <p:nvPr/>
          </p:nvSpPr>
          <p:spPr bwMode="auto">
            <a:xfrm>
              <a:off x="3120" y="1512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73" name="Rectangle 811"/>
            <p:cNvSpPr>
              <a:spLocks noChangeArrowheads="1"/>
            </p:cNvSpPr>
            <p:nvPr/>
          </p:nvSpPr>
          <p:spPr bwMode="auto">
            <a:xfrm>
              <a:off x="2592" y="1560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74" name="Rectangle 810"/>
            <p:cNvSpPr>
              <a:spLocks noChangeArrowheads="1"/>
            </p:cNvSpPr>
            <p:nvPr/>
          </p:nvSpPr>
          <p:spPr bwMode="auto">
            <a:xfrm>
              <a:off x="2592" y="1224"/>
              <a:ext cx="144" cy="240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16" name="Group 63"/>
            <p:cNvGrpSpPr>
              <a:grpSpLocks/>
            </p:cNvGrpSpPr>
            <p:nvPr/>
          </p:nvGrpSpPr>
          <p:grpSpPr bwMode="auto">
            <a:xfrm>
              <a:off x="2583" y="1560"/>
              <a:ext cx="272" cy="272"/>
              <a:chOff x="2888" y="1288"/>
              <a:chExt cx="272" cy="272"/>
            </a:xfrm>
            <a:solidFill>
              <a:srgbClr val="CCFFCC"/>
            </a:solidFill>
          </p:grpSpPr>
          <p:grpSp>
            <p:nvGrpSpPr>
              <p:cNvPr id="17" name="Group 64"/>
              <p:cNvGrpSpPr>
                <a:grpSpLocks/>
              </p:cNvGrpSpPr>
              <p:nvPr/>
            </p:nvGrpSpPr>
            <p:grpSpPr bwMode="auto">
              <a:xfrm>
                <a:off x="3024" y="1289"/>
                <a:ext cx="136" cy="271"/>
                <a:chOff x="3024" y="1289"/>
                <a:chExt cx="136" cy="271"/>
              </a:xfrm>
              <a:grpFill/>
            </p:grpSpPr>
            <p:sp>
              <p:nvSpPr>
                <p:cNvPr id="531" name="Arc 65"/>
                <p:cNvSpPr>
                  <a:spLocks/>
                </p:cNvSpPr>
                <p:nvPr/>
              </p:nvSpPr>
              <p:spPr bwMode="auto">
                <a:xfrm>
                  <a:off x="3024" y="1289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32" name="Arc 66"/>
                <p:cNvSpPr>
                  <a:spLocks/>
                </p:cNvSpPr>
                <p:nvPr/>
              </p:nvSpPr>
              <p:spPr bwMode="auto">
                <a:xfrm>
                  <a:off x="3024" y="1424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28" name="Line 67"/>
              <p:cNvSpPr>
                <a:spLocks noChangeShapeType="1"/>
              </p:cNvSpPr>
              <p:nvPr/>
            </p:nvSpPr>
            <p:spPr bwMode="auto">
              <a:xfrm>
                <a:off x="2889" y="1288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9" name="Line 68"/>
              <p:cNvSpPr>
                <a:spLocks noChangeShapeType="1"/>
              </p:cNvSpPr>
              <p:nvPr/>
            </p:nvSpPr>
            <p:spPr bwMode="auto">
              <a:xfrm>
                <a:off x="2889" y="1560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0" name="Line 69"/>
              <p:cNvSpPr>
                <a:spLocks noChangeShapeType="1"/>
              </p:cNvSpPr>
              <p:nvPr/>
            </p:nvSpPr>
            <p:spPr bwMode="auto">
              <a:xfrm>
                <a:off x="2888" y="1289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76" name="Oval 70"/>
            <p:cNvSpPr>
              <a:spLocks noChangeArrowheads="1"/>
            </p:cNvSpPr>
            <p:nvPr/>
          </p:nvSpPr>
          <p:spPr bwMode="auto">
            <a:xfrm>
              <a:off x="2851" y="1673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18" name="Group 72"/>
            <p:cNvGrpSpPr>
              <a:grpSpLocks/>
            </p:cNvGrpSpPr>
            <p:nvPr/>
          </p:nvGrpSpPr>
          <p:grpSpPr bwMode="auto">
            <a:xfrm>
              <a:off x="3127" y="1504"/>
              <a:ext cx="272" cy="272"/>
              <a:chOff x="3432" y="1232"/>
              <a:chExt cx="272" cy="272"/>
            </a:xfrm>
            <a:solidFill>
              <a:srgbClr val="CCFFCC"/>
            </a:solidFill>
          </p:grpSpPr>
          <p:grpSp>
            <p:nvGrpSpPr>
              <p:cNvPr id="19" name="Group 73"/>
              <p:cNvGrpSpPr>
                <a:grpSpLocks/>
              </p:cNvGrpSpPr>
              <p:nvPr/>
            </p:nvGrpSpPr>
            <p:grpSpPr bwMode="auto">
              <a:xfrm>
                <a:off x="3568" y="1233"/>
                <a:ext cx="136" cy="271"/>
                <a:chOff x="3568" y="1233"/>
                <a:chExt cx="136" cy="271"/>
              </a:xfrm>
              <a:grpFill/>
            </p:grpSpPr>
            <p:sp>
              <p:nvSpPr>
                <p:cNvPr id="523" name="Arc 74"/>
                <p:cNvSpPr>
                  <a:spLocks/>
                </p:cNvSpPr>
                <p:nvPr/>
              </p:nvSpPr>
              <p:spPr bwMode="auto">
                <a:xfrm>
                  <a:off x="3568" y="1233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24" name="Arc 75"/>
                <p:cNvSpPr>
                  <a:spLocks/>
                </p:cNvSpPr>
                <p:nvPr/>
              </p:nvSpPr>
              <p:spPr bwMode="auto">
                <a:xfrm>
                  <a:off x="3568" y="1368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20" name="Line 76"/>
              <p:cNvSpPr>
                <a:spLocks noChangeShapeType="1"/>
              </p:cNvSpPr>
              <p:nvPr/>
            </p:nvSpPr>
            <p:spPr bwMode="auto">
              <a:xfrm>
                <a:off x="3433" y="123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1" name="Line 77"/>
              <p:cNvSpPr>
                <a:spLocks noChangeShapeType="1"/>
              </p:cNvSpPr>
              <p:nvPr/>
            </p:nvSpPr>
            <p:spPr bwMode="auto">
              <a:xfrm>
                <a:off x="3433" y="1504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2" name="Line 78"/>
              <p:cNvSpPr>
                <a:spLocks noChangeShapeType="1"/>
              </p:cNvSpPr>
              <p:nvPr/>
            </p:nvSpPr>
            <p:spPr bwMode="auto">
              <a:xfrm>
                <a:off x="3432" y="1233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78" name="Oval 79"/>
            <p:cNvSpPr>
              <a:spLocks noChangeArrowheads="1"/>
            </p:cNvSpPr>
            <p:nvPr/>
          </p:nvSpPr>
          <p:spPr bwMode="auto">
            <a:xfrm>
              <a:off x="3395" y="1617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20" name="Group 81"/>
            <p:cNvGrpSpPr>
              <a:grpSpLocks/>
            </p:cNvGrpSpPr>
            <p:nvPr/>
          </p:nvGrpSpPr>
          <p:grpSpPr bwMode="auto">
            <a:xfrm>
              <a:off x="2584" y="1200"/>
              <a:ext cx="271" cy="280"/>
              <a:chOff x="4586288" y="928"/>
              <a:chExt cx="430212" cy="280"/>
            </a:xfrm>
            <a:solidFill>
              <a:srgbClr val="CCFFCC"/>
            </a:solidFill>
          </p:grpSpPr>
          <p:grpSp>
            <p:nvGrpSpPr>
              <p:cNvPr id="21" name="Group 82"/>
              <p:cNvGrpSpPr>
                <a:grpSpLocks/>
              </p:cNvGrpSpPr>
              <p:nvPr/>
            </p:nvGrpSpPr>
            <p:grpSpPr bwMode="auto">
              <a:xfrm>
                <a:off x="4800600" y="937"/>
                <a:ext cx="215900" cy="271"/>
                <a:chOff x="3024" y="937"/>
                <a:chExt cx="136" cy="271"/>
              </a:xfrm>
              <a:grpFill/>
            </p:grpSpPr>
            <p:sp>
              <p:nvSpPr>
                <p:cNvPr id="515" name="Arc 83"/>
                <p:cNvSpPr>
                  <a:spLocks/>
                </p:cNvSpPr>
                <p:nvPr/>
              </p:nvSpPr>
              <p:spPr bwMode="auto">
                <a:xfrm>
                  <a:off x="3024" y="937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16" name="Arc 84"/>
                <p:cNvSpPr>
                  <a:spLocks/>
                </p:cNvSpPr>
                <p:nvPr/>
              </p:nvSpPr>
              <p:spPr bwMode="auto">
                <a:xfrm>
                  <a:off x="3024" y="1072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12" name="Line 85"/>
              <p:cNvSpPr>
                <a:spLocks noChangeShapeType="1"/>
              </p:cNvSpPr>
              <p:nvPr/>
            </p:nvSpPr>
            <p:spPr bwMode="auto">
              <a:xfrm>
                <a:off x="4586288" y="936"/>
                <a:ext cx="214313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3" name="Line 86"/>
              <p:cNvSpPr>
                <a:spLocks noChangeShapeType="1"/>
              </p:cNvSpPr>
              <p:nvPr/>
            </p:nvSpPr>
            <p:spPr bwMode="auto">
              <a:xfrm>
                <a:off x="4586288" y="1208"/>
                <a:ext cx="214313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4" name="Line 87"/>
              <p:cNvSpPr>
                <a:spLocks noChangeShapeType="1"/>
              </p:cNvSpPr>
              <p:nvPr/>
            </p:nvSpPr>
            <p:spPr bwMode="auto">
              <a:xfrm>
                <a:off x="4598992" y="928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80" name="Oval 88"/>
            <p:cNvSpPr>
              <a:spLocks noChangeArrowheads="1"/>
            </p:cNvSpPr>
            <p:nvPr/>
          </p:nvSpPr>
          <p:spPr bwMode="auto">
            <a:xfrm>
              <a:off x="2851" y="1321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81" name="Line 89"/>
            <p:cNvSpPr>
              <a:spLocks noChangeShapeType="1"/>
            </p:cNvSpPr>
            <p:nvPr/>
          </p:nvSpPr>
          <p:spPr bwMode="auto">
            <a:xfrm>
              <a:off x="2912" y="1688"/>
              <a:ext cx="2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2" name="Line 90"/>
            <p:cNvSpPr>
              <a:spLocks noChangeShapeType="1"/>
            </p:cNvSpPr>
            <p:nvPr/>
          </p:nvSpPr>
          <p:spPr bwMode="auto">
            <a:xfrm flipH="1">
              <a:off x="3032" y="1576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3" name="Line 91"/>
            <p:cNvSpPr>
              <a:spLocks noChangeShapeType="1"/>
            </p:cNvSpPr>
            <p:nvPr/>
          </p:nvSpPr>
          <p:spPr bwMode="auto">
            <a:xfrm flipV="1">
              <a:off x="3031" y="1345"/>
              <a:ext cx="0" cy="2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4" name="Line 93"/>
            <p:cNvSpPr>
              <a:spLocks noChangeShapeType="1"/>
            </p:cNvSpPr>
            <p:nvPr/>
          </p:nvSpPr>
          <p:spPr bwMode="auto">
            <a:xfrm flipH="1">
              <a:off x="1872" y="1272"/>
              <a:ext cx="71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5" name="Line 94"/>
            <p:cNvSpPr>
              <a:spLocks noChangeShapeType="1"/>
            </p:cNvSpPr>
            <p:nvPr/>
          </p:nvSpPr>
          <p:spPr bwMode="auto">
            <a:xfrm flipH="1">
              <a:off x="2088" y="1408"/>
              <a:ext cx="4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6" name="Line 95"/>
            <p:cNvSpPr>
              <a:spLocks noChangeShapeType="1"/>
            </p:cNvSpPr>
            <p:nvPr/>
          </p:nvSpPr>
          <p:spPr bwMode="auto">
            <a:xfrm flipH="1">
              <a:off x="1960" y="1632"/>
              <a:ext cx="62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7" name="Line 96"/>
            <p:cNvSpPr>
              <a:spLocks noChangeShapeType="1"/>
            </p:cNvSpPr>
            <p:nvPr/>
          </p:nvSpPr>
          <p:spPr bwMode="auto">
            <a:xfrm flipH="1">
              <a:off x="2032" y="1752"/>
              <a:ext cx="5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88" name="Oval 219"/>
            <p:cNvSpPr>
              <a:spLocks noChangeArrowheads="1"/>
            </p:cNvSpPr>
            <p:nvPr/>
          </p:nvSpPr>
          <p:spPr bwMode="auto">
            <a:xfrm>
              <a:off x="1872" y="124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89" name="Oval 220"/>
            <p:cNvSpPr>
              <a:spLocks noChangeArrowheads="1"/>
            </p:cNvSpPr>
            <p:nvPr/>
          </p:nvSpPr>
          <p:spPr bwMode="auto">
            <a:xfrm>
              <a:off x="2072" y="139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90" name="Oval 221"/>
            <p:cNvSpPr>
              <a:spLocks noChangeArrowheads="1"/>
            </p:cNvSpPr>
            <p:nvPr/>
          </p:nvSpPr>
          <p:spPr bwMode="auto">
            <a:xfrm>
              <a:off x="1952" y="1609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91" name="Oval 222"/>
            <p:cNvSpPr>
              <a:spLocks noChangeArrowheads="1"/>
            </p:cNvSpPr>
            <p:nvPr/>
          </p:nvSpPr>
          <p:spPr bwMode="auto">
            <a:xfrm>
              <a:off x="2000" y="172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cxnSp>
          <p:nvCxnSpPr>
            <p:cNvPr id="34192" name="Straight Connector 773"/>
            <p:cNvCxnSpPr>
              <a:cxnSpLocks noChangeShapeType="1"/>
              <a:stCxn id="34183" idx="1"/>
            </p:cNvCxnSpPr>
            <p:nvPr/>
          </p:nvCxnSpPr>
          <p:spPr bwMode="auto">
            <a:xfrm rot="5400000" flipH="1">
              <a:off x="2979" y="1293"/>
              <a:ext cx="1" cy="10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3884" name="Group 798"/>
          <p:cNvGrpSpPr>
            <a:grpSpLocks/>
          </p:cNvGrpSpPr>
          <p:nvPr/>
        </p:nvGrpSpPr>
        <p:grpSpPr bwMode="auto">
          <a:xfrm>
            <a:off x="4532313" y="4525963"/>
            <a:ext cx="2568575" cy="1652587"/>
            <a:chOff x="1872" y="2899"/>
            <a:chExt cx="1618" cy="1041"/>
          </a:xfrm>
        </p:grpSpPr>
        <p:sp>
          <p:nvSpPr>
            <p:cNvPr id="34126" name="Rectangle 819"/>
            <p:cNvSpPr>
              <a:spLocks noChangeArrowheads="1"/>
            </p:cNvSpPr>
            <p:nvPr/>
          </p:nvSpPr>
          <p:spPr bwMode="auto">
            <a:xfrm>
              <a:off x="2400" y="3648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27" name="Rectangle 818"/>
            <p:cNvSpPr>
              <a:spLocks noChangeArrowheads="1"/>
            </p:cNvSpPr>
            <p:nvPr/>
          </p:nvSpPr>
          <p:spPr bwMode="auto">
            <a:xfrm>
              <a:off x="2688" y="3384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28" name="Rectangle 817"/>
            <p:cNvSpPr>
              <a:spLocks noChangeArrowheads="1"/>
            </p:cNvSpPr>
            <p:nvPr/>
          </p:nvSpPr>
          <p:spPr bwMode="auto">
            <a:xfrm>
              <a:off x="3168" y="3120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29" name="Rectangle 816"/>
            <p:cNvSpPr>
              <a:spLocks noChangeArrowheads="1"/>
            </p:cNvSpPr>
            <p:nvPr/>
          </p:nvSpPr>
          <p:spPr bwMode="auto">
            <a:xfrm>
              <a:off x="2400" y="3144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30" name="Rectangle 815"/>
            <p:cNvSpPr>
              <a:spLocks noChangeArrowheads="1"/>
            </p:cNvSpPr>
            <p:nvPr/>
          </p:nvSpPr>
          <p:spPr bwMode="auto">
            <a:xfrm>
              <a:off x="2688" y="2904"/>
              <a:ext cx="144" cy="264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rgbClr val="CCFFCC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9216" name="Group 152"/>
            <p:cNvGrpSpPr>
              <a:grpSpLocks/>
            </p:cNvGrpSpPr>
            <p:nvPr/>
          </p:nvGrpSpPr>
          <p:grpSpPr bwMode="auto">
            <a:xfrm>
              <a:off x="2399" y="3142"/>
              <a:ext cx="272" cy="272"/>
              <a:chOff x="2696" y="2952"/>
              <a:chExt cx="272" cy="272"/>
            </a:xfrm>
            <a:solidFill>
              <a:srgbClr val="CCFFCC"/>
            </a:solidFill>
          </p:grpSpPr>
          <p:grpSp>
            <p:nvGrpSpPr>
              <p:cNvPr id="9217" name="Group 153"/>
              <p:cNvGrpSpPr>
                <a:grpSpLocks/>
              </p:cNvGrpSpPr>
              <p:nvPr/>
            </p:nvGrpSpPr>
            <p:grpSpPr bwMode="auto">
              <a:xfrm>
                <a:off x="2832" y="2953"/>
                <a:ext cx="136" cy="271"/>
                <a:chOff x="2832" y="2953"/>
                <a:chExt cx="136" cy="271"/>
              </a:xfrm>
              <a:grpFill/>
            </p:grpSpPr>
            <p:sp>
              <p:nvSpPr>
                <p:cNvPr id="646" name="Arc 154"/>
                <p:cNvSpPr>
                  <a:spLocks/>
                </p:cNvSpPr>
                <p:nvPr/>
              </p:nvSpPr>
              <p:spPr bwMode="auto">
                <a:xfrm>
                  <a:off x="2832" y="2953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47" name="Arc 155"/>
                <p:cNvSpPr>
                  <a:spLocks/>
                </p:cNvSpPr>
                <p:nvPr/>
              </p:nvSpPr>
              <p:spPr bwMode="auto">
                <a:xfrm>
                  <a:off x="2832" y="3088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643" name="Line 156"/>
              <p:cNvSpPr>
                <a:spLocks noChangeShapeType="1"/>
              </p:cNvSpPr>
              <p:nvPr/>
            </p:nvSpPr>
            <p:spPr bwMode="auto">
              <a:xfrm>
                <a:off x="2697" y="295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4" name="Line 157"/>
              <p:cNvSpPr>
                <a:spLocks noChangeShapeType="1"/>
              </p:cNvSpPr>
              <p:nvPr/>
            </p:nvSpPr>
            <p:spPr bwMode="auto">
              <a:xfrm>
                <a:off x="2697" y="3224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5" name="Line 158"/>
              <p:cNvSpPr>
                <a:spLocks noChangeShapeType="1"/>
              </p:cNvSpPr>
              <p:nvPr/>
            </p:nvSpPr>
            <p:spPr bwMode="auto">
              <a:xfrm>
                <a:off x="2696" y="2953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32" name="Oval 159"/>
            <p:cNvSpPr>
              <a:spLocks noChangeArrowheads="1"/>
            </p:cNvSpPr>
            <p:nvPr/>
          </p:nvSpPr>
          <p:spPr bwMode="auto">
            <a:xfrm>
              <a:off x="2667" y="3255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9250" name="Group 161"/>
            <p:cNvGrpSpPr>
              <a:grpSpLocks/>
            </p:cNvGrpSpPr>
            <p:nvPr/>
          </p:nvGrpSpPr>
          <p:grpSpPr bwMode="auto">
            <a:xfrm>
              <a:off x="3159" y="3118"/>
              <a:ext cx="272" cy="272"/>
              <a:chOff x="3456" y="2928"/>
              <a:chExt cx="272" cy="272"/>
            </a:xfrm>
            <a:solidFill>
              <a:srgbClr val="CCFFCC"/>
            </a:solidFill>
          </p:grpSpPr>
          <p:grpSp>
            <p:nvGrpSpPr>
              <p:cNvPr id="9251" name="Group 162"/>
              <p:cNvGrpSpPr>
                <a:grpSpLocks/>
              </p:cNvGrpSpPr>
              <p:nvPr/>
            </p:nvGrpSpPr>
            <p:grpSpPr bwMode="auto">
              <a:xfrm>
                <a:off x="3592" y="2929"/>
                <a:ext cx="136" cy="271"/>
                <a:chOff x="3592" y="2929"/>
                <a:chExt cx="136" cy="271"/>
              </a:xfrm>
              <a:grpFill/>
            </p:grpSpPr>
            <p:sp>
              <p:nvSpPr>
                <p:cNvPr id="638" name="Arc 163"/>
                <p:cNvSpPr>
                  <a:spLocks/>
                </p:cNvSpPr>
                <p:nvPr/>
              </p:nvSpPr>
              <p:spPr bwMode="auto">
                <a:xfrm>
                  <a:off x="3592" y="2929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39" name="Arc 164"/>
                <p:cNvSpPr>
                  <a:spLocks/>
                </p:cNvSpPr>
                <p:nvPr/>
              </p:nvSpPr>
              <p:spPr bwMode="auto">
                <a:xfrm>
                  <a:off x="3592" y="3064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635" name="Line 165"/>
              <p:cNvSpPr>
                <a:spLocks noChangeShapeType="1"/>
              </p:cNvSpPr>
              <p:nvPr/>
            </p:nvSpPr>
            <p:spPr bwMode="auto">
              <a:xfrm>
                <a:off x="3457" y="2928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6" name="Line 166"/>
              <p:cNvSpPr>
                <a:spLocks noChangeShapeType="1"/>
              </p:cNvSpPr>
              <p:nvPr/>
            </p:nvSpPr>
            <p:spPr bwMode="auto">
              <a:xfrm>
                <a:off x="3457" y="3200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7" name="Line 167"/>
              <p:cNvSpPr>
                <a:spLocks noChangeShapeType="1"/>
              </p:cNvSpPr>
              <p:nvPr/>
            </p:nvSpPr>
            <p:spPr bwMode="auto">
              <a:xfrm>
                <a:off x="3456" y="2929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34" name="Oval 168"/>
            <p:cNvSpPr>
              <a:spLocks noChangeArrowheads="1"/>
            </p:cNvSpPr>
            <p:nvPr/>
          </p:nvSpPr>
          <p:spPr bwMode="auto">
            <a:xfrm>
              <a:off x="3427" y="3231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9261" name="Group 170"/>
            <p:cNvGrpSpPr>
              <a:grpSpLocks/>
            </p:cNvGrpSpPr>
            <p:nvPr/>
          </p:nvGrpSpPr>
          <p:grpSpPr bwMode="auto">
            <a:xfrm>
              <a:off x="2687" y="2910"/>
              <a:ext cx="272" cy="272"/>
              <a:chOff x="2984" y="2720"/>
              <a:chExt cx="272" cy="272"/>
            </a:xfrm>
            <a:solidFill>
              <a:srgbClr val="CCFFCC"/>
            </a:solidFill>
          </p:grpSpPr>
          <p:grpSp>
            <p:nvGrpSpPr>
              <p:cNvPr id="9262" name="Group 171"/>
              <p:cNvGrpSpPr>
                <a:grpSpLocks/>
              </p:cNvGrpSpPr>
              <p:nvPr/>
            </p:nvGrpSpPr>
            <p:grpSpPr bwMode="auto">
              <a:xfrm>
                <a:off x="3120" y="2721"/>
                <a:ext cx="136" cy="271"/>
                <a:chOff x="3120" y="2721"/>
                <a:chExt cx="136" cy="271"/>
              </a:xfrm>
              <a:grpFill/>
            </p:grpSpPr>
            <p:sp>
              <p:nvSpPr>
                <p:cNvPr id="630" name="Arc 172"/>
                <p:cNvSpPr>
                  <a:spLocks/>
                </p:cNvSpPr>
                <p:nvPr/>
              </p:nvSpPr>
              <p:spPr bwMode="auto">
                <a:xfrm>
                  <a:off x="3120" y="2721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31" name="Arc 173"/>
                <p:cNvSpPr>
                  <a:spLocks/>
                </p:cNvSpPr>
                <p:nvPr/>
              </p:nvSpPr>
              <p:spPr bwMode="auto">
                <a:xfrm>
                  <a:off x="3120" y="2856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627" name="Line 174"/>
              <p:cNvSpPr>
                <a:spLocks noChangeShapeType="1"/>
              </p:cNvSpPr>
              <p:nvPr/>
            </p:nvSpPr>
            <p:spPr bwMode="auto">
              <a:xfrm>
                <a:off x="2985" y="2720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8" name="Line 175"/>
              <p:cNvSpPr>
                <a:spLocks noChangeShapeType="1"/>
              </p:cNvSpPr>
              <p:nvPr/>
            </p:nvSpPr>
            <p:spPr bwMode="auto">
              <a:xfrm>
                <a:off x="2985" y="299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9" name="Line 176"/>
              <p:cNvSpPr>
                <a:spLocks noChangeShapeType="1"/>
              </p:cNvSpPr>
              <p:nvPr/>
            </p:nvSpPr>
            <p:spPr bwMode="auto">
              <a:xfrm>
                <a:off x="2984" y="2721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36" name="Oval 177"/>
            <p:cNvSpPr>
              <a:spLocks noChangeArrowheads="1"/>
            </p:cNvSpPr>
            <p:nvPr/>
          </p:nvSpPr>
          <p:spPr bwMode="auto">
            <a:xfrm>
              <a:off x="2955" y="3023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9266" name="Group 179"/>
            <p:cNvGrpSpPr>
              <a:grpSpLocks/>
            </p:cNvGrpSpPr>
            <p:nvPr/>
          </p:nvGrpSpPr>
          <p:grpSpPr bwMode="auto">
            <a:xfrm>
              <a:off x="2679" y="3382"/>
              <a:ext cx="272" cy="272"/>
              <a:chOff x="2976" y="3192"/>
              <a:chExt cx="272" cy="272"/>
            </a:xfrm>
            <a:solidFill>
              <a:srgbClr val="CCFFCC"/>
            </a:solidFill>
          </p:grpSpPr>
          <p:grpSp>
            <p:nvGrpSpPr>
              <p:cNvPr id="9273" name="Group 180"/>
              <p:cNvGrpSpPr>
                <a:grpSpLocks/>
              </p:cNvGrpSpPr>
              <p:nvPr/>
            </p:nvGrpSpPr>
            <p:grpSpPr bwMode="auto">
              <a:xfrm>
                <a:off x="3112" y="3193"/>
                <a:ext cx="136" cy="271"/>
                <a:chOff x="3112" y="3193"/>
                <a:chExt cx="136" cy="271"/>
              </a:xfrm>
              <a:grpFill/>
            </p:grpSpPr>
            <p:sp>
              <p:nvSpPr>
                <p:cNvPr id="622" name="Arc 181"/>
                <p:cNvSpPr>
                  <a:spLocks/>
                </p:cNvSpPr>
                <p:nvPr/>
              </p:nvSpPr>
              <p:spPr bwMode="auto">
                <a:xfrm>
                  <a:off x="3112" y="3328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23" name="Arc 182"/>
                <p:cNvSpPr>
                  <a:spLocks/>
                </p:cNvSpPr>
                <p:nvPr/>
              </p:nvSpPr>
              <p:spPr bwMode="auto">
                <a:xfrm>
                  <a:off x="3112" y="3193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619" name="Line 183"/>
              <p:cNvSpPr>
                <a:spLocks noChangeShapeType="1"/>
              </p:cNvSpPr>
              <p:nvPr/>
            </p:nvSpPr>
            <p:spPr bwMode="auto">
              <a:xfrm>
                <a:off x="2977" y="3464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0" name="Line 184"/>
              <p:cNvSpPr>
                <a:spLocks noChangeShapeType="1"/>
              </p:cNvSpPr>
              <p:nvPr/>
            </p:nvSpPr>
            <p:spPr bwMode="auto">
              <a:xfrm>
                <a:off x="2977" y="3192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1" name="Line 185"/>
              <p:cNvSpPr>
                <a:spLocks noChangeShapeType="1"/>
              </p:cNvSpPr>
              <p:nvPr/>
            </p:nvSpPr>
            <p:spPr bwMode="auto">
              <a:xfrm flipV="1">
                <a:off x="2976" y="3193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38" name="Oval 186"/>
            <p:cNvSpPr>
              <a:spLocks noChangeArrowheads="1"/>
            </p:cNvSpPr>
            <p:nvPr/>
          </p:nvSpPr>
          <p:spPr bwMode="auto">
            <a:xfrm flipH="1">
              <a:off x="2947" y="3486"/>
              <a:ext cx="63" cy="55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grpSp>
          <p:nvGrpSpPr>
            <p:cNvPr id="9274" name="Group 188"/>
            <p:cNvGrpSpPr>
              <a:grpSpLocks/>
            </p:cNvGrpSpPr>
            <p:nvPr/>
          </p:nvGrpSpPr>
          <p:grpSpPr bwMode="auto">
            <a:xfrm>
              <a:off x="2407" y="3654"/>
              <a:ext cx="272" cy="272"/>
              <a:chOff x="2704" y="3464"/>
              <a:chExt cx="272" cy="272"/>
            </a:xfrm>
            <a:solidFill>
              <a:srgbClr val="CCFFCC"/>
            </a:solidFill>
          </p:grpSpPr>
          <p:grpSp>
            <p:nvGrpSpPr>
              <p:cNvPr id="9278" name="Group 189"/>
              <p:cNvGrpSpPr>
                <a:grpSpLocks/>
              </p:cNvGrpSpPr>
              <p:nvPr/>
            </p:nvGrpSpPr>
            <p:grpSpPr bwMode="auto">
              <a:xfrm>
                <a:off x="2840" y="3465"/>
                <a:ext cx="136" cy="271"/>
                <a:chOff x="2840" y="3465"/>
                <a:chExt cx="136" cy="271"/>
              </a:xfrm>
              <a:grpFill/>
            </p:grpSpPr>
            <p:sp>
              <p:nvSpPr>
                <p:cNvPr id="614" name="Arc 190"/>
                <p:cNvSpPr>
                  <a:spLocks/>
                </p:cNvSpPr>
                <p:nvPr/>
              </p:nvSpPr>
              <p:spPr bwMode="auto">
                <a:xfrm>
                  <a:off x="2840" y="3465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15" name="Arc 191"/>
                <p:cNvSpPr>
                  <a:spLocks/>
                </p:cNvSpPr>
                <p:nvPr/>
              </p:nvSpPr>
              <p:spPr bwMode="auto">
                <a:xfrm>
                  <a:off x="2840" y="3600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611" name="Line 192"/>
              <p:cNvSpPr>
                <a:spLocks noChangeShapeType="1"/>
              </p:cNvSpPr>
              <p:nvPr/>
            </p:nvSpPr>
            <p:spPr bwMode="auto">
              <a:xfrm>
                <a:off x="2705" y="3464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2" name="Line 193"/>
              <p:cNvSpPr>
                <a:spLocks noChangeShapeType="1"/>
              </p:cNvSpPr>
              <p:nvPr/>
            </p:nvSpPr>
            <p:spPr bwMode="auto">
              <a:xfrm>
                <a:off x="2705" y="3736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3" name="Line 194"/>
              <p:cNvSpPr>
                <a:spLocks noChangeShapeType="1"/>
              </p:cNvSpPr>
              <p:nvPr/>
            </p:nvSpPr>
            <p:spPr bwMode="auto">
              <a:xfrm>
                <a:off x="2704" y="3465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4140" name="Oval 195"/>
            <p:cNvSpPr>
              <a:spLocks noChangeArrowheads="1"/>
            </p:cNvSpPr>
            <p:nvPr/>
          </p:nvSpPr>
          <p:spPr bwMode="auto">
            <a:xfrm>
              <a:off x="2675" y="3767"/>
              <a:ext cx="63" cy="55"/>
            </a:xfrm>
            <a:prstGeom prst="ellipse">
              <a:avLst/>
            </a:prstGeom>
            <a:solidFill>
              <a:srgbClr val="CCFFCC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41" name="Line 196"/>
            <p:cNvSpPr>
              <a:spLocks noChangeShapeType="1"/>
            </p:cNvSpPr>
            <p:nvPr/>
          </p:nvSpPr>
          <p:spPr bwMode="auto">
            <a:xfrm>
              <a:off x="3016" y="3046"/>
              <a:ext cx="1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2" name="Line 197"/>
            <p:cNvSpPr>
              <a:spLocks noChangeShapeType="1"/>
            </p:cNvSpPr>
            <p:nvPr/>
          </p:nvSpPr>
          <p:spPr bwMode="auto">
            <a:xfrm>
              <a:off x="3119" y="3047"/>
              <a:ext cx="0" cy="11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3" name="Line 198"/>
            <p:cNvSpPr>
              <a:spLocks noChangeShapeType="1"/>
            </p:cNvSpPr>
            <p:nvPr/>
          </p:nvSpPr>
          <p:spPr bwMode="auto">
            <a:xfrm>
              <a:off x="3120" y="3166"/>
              <a:ext cx="4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4" name="Line 199"/>
            <p:cNvSpPr>
              <a:spLocks noChangeShapeType="1"/>
            </p:cNvSpPr>
            <p:nvPr/>
          </p:nvSpPr>
          <p:spPr bwMode="auto">
            <a:xfrm>
              <a:off x="2736" y="3286"/>
              <a:ext cx="2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5" name="Line 200"/>
            <p:cNvSpPr>
              <a:spLocks noChangeShapeType="1"/>
            </p:cNvSpPr>
            <p:nvPr/>
          </p:nvSpPr>
          <p:spPr bwMode="auto">
            <a:xfrm flipV="1">
              <a:off x="2975" y="3223"/>
              <a:ext cx="0" cy="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6" name="Line 201"/>
            <p:cNvSpPr>
              <a:spLocks noChangeShapeType="1"/>
            </p:cNvSpPr>
            <p:nvPr/>
          </p:nvSpPr>
          <p:spPr bwMode="auto">
            <a:xfrm>
              <a:off x="2984" y="3222"/>
              <a:ext cx="1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7" name="Line 202"/>
            <p:cNvSpPr>
              <a:spLocks noChangeShapeType="1"/>
            </p:cNvSpPr>
            <p:nvPr/>
          </p:nvSpPr>
          <p:spPr bwMode="auto">
            <a:xfrm>
              <a:off x="3008" y="3518"/>
              <a:ext cx="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8" name="Line 203"/>
            <p:cNvSpPr>
              <a:spLocks noChangeShapeType="1"/>
            </p:cNvSpPr>
            <p:nvPr/>
          </p:nvSpPr>
          <p:spPr bwMode="auto">
            <a:xfrm flipV="1">
              <a:off x="3039" y="3295"/>
              <a:ext cx="0" cy="21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49" name="Line 204"/>
            <p:cNvSpPr>
              <a:spLocks noChangeShapeType="1"/>
            </p:cNvSpPr>
            <p:nvPr/>
          </p:nvSpPr>
          <p:spPr bwMode="auto">
            <a:xfrm>
              <a:off x="3040" y="3294"/>
              <a:ext cx="1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0" name="Line 205"/>
            <p:cNvSpPr>
              <a:spLocks noChangeShapeType="1"/>
            </p:cNvSpPr>
            <p:nvPr/>
          </p:nvSpPr>
          <p:spPr bwMode="auto">
            <a:xfrm>
              <a:off x="2728" y="3790"/>
              <a:ext cx="3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1" name="Line 206"/>
            <p:cNvSpPr>
              <a:spLocks noChangeShapeType="1"/>
            </p:cNvSpPr>
            <p:nvPr/>
          </p:nvSpPr>
          <p:spPr bwMode="auto">
            <a:xfrm flipV="1">
              <a:off x="3087" y="3351"/>
              <a:ext cx="0" cy="43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2" name="Line 208"/>
            <p:cNvSpPr>
              <a:spLocks noChangeShapeType="1"/>
            </p:cNvSpPr>
            <p:nvPr/>
          </p:nvSpPr>
          <p:spPr bwMode="auto">
            <a:xfrm flipH="1">
              <a:off x="2288" y="2966"/>
              <a:ext cx="3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3" name="Line 209"/>
            <p:cNvSpPr>
              <a:spLocks noChangeShapeType="1"/>
            </p:cNvSpPr>
            <p:nvPr/>
          </p:nvSpPr>
          <p:spPr bwMode="auto">
            <a:xfrm flipH="1">
              <a:off x="2232" y="3102"/>
              <a:ext cx="4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4" name="Line 210"/>
            <p:cNvSpPr>
              <a:spLocks noChangeShapeType="1"/>
            </p:cNvSpPr>
            <p:nvPr/>
          </p:nvSpPr>
          <p:spPr bwMode="auto">
            <a:xfrm flipH="1">
              <a:off x="2296" y="3206"/>
              <a:ext cx="1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5" name="Line 211"/>
            <p:cNvSpPr>
              <a:spLocks noChangeShapeType="1"/>
            </p:cNvSpPr>
            <p:nvPr/>
          </p:nvSpPr>
          <p:spPr bwMode="auto">
            <a:xfrm flipH="1">
              <a:off x="2104" y="3342"/>
              <a:ext cx="2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6" name="Line 212"/>
            <p:cNvSpPr>
              <a:spLocks noChangeShapeType="1"/>
            </p:cNvSpPr>
            <p:nvPr/>
          </p:nvSpPr>
          <p:spPr bwMode="auto">
            <a:xfrm flipH="1">
              <a:off x="2296" y="3454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7" name="Line 213"/>
            <p:cNvSpPr>
              <a:spLocks noChangeShapeType="1"/>
            </p:cNvSpPr>
            <p:nvPr/>
          </p:nvSpPr>
          <p:spPr bwMode="auto">
            <a:xfrm flipH="1">
              <a:off x="1960" y="3590"/>
              <a:ext cx="7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8" name="Line 214"/>
            <p:cNvSpPr>
              <a:spLocks noChangeShapeType="1"/>
            </p:cNvSpPr>
            <p:nvPr/>
          </p:nvSpPr>
          <p:spPr bwMode="auto">
            <a:xfrm flipH="1">
              <a:off x="2344" y="3686"/>
              <a:ext cx="6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59" name="Line 215"/>
            <p:cNvSpPr>
              <a:spLocks noChangeShapeType="1"/>
            </p:cNvSpPr>
            <p:nvPr/>
          </p:nvSpPr>
          <p:spPr bwMode="auto">
            <a:xfrm flipH="1">
              <a:off x="2152" y="3742"/>
              <a:ext cx="25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60" name="Line 216"/>
            <p:cNvSpPr>
              <a:spLocks noChangeShapeType="1"/>
            </p:cNvSpPr>
            <p:nvPr/>
          </p:nvSpPr>
          <p:spPr bwMode="auto">
            <a:xfrm flipH="1">
              <a:off x="2032" y="3814"/>
              <a:ext cx="3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61" name="Line 217"/>
            <p:cNvSpPr>
              <a:spLocks noChangeShapeType="1"/>
            </p:cNvSpPr>
            <p:nvPr/>
          </p:nvSpPr>
          <p:spPr bwMode="auto">
            <a:xfrm flipH="1">
              <a:off x="1888" y="3878"/>
              <a:ext cx="51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162" name="Oval 230"/>
            <p:cNvSpPr>
              <a:spLocks noChangeArrowheads="1"/>
            </p:cNvSpPr>
            <p:nvPr/>
          </p:nvSpPr>
          <p:spPr bwMode="auto">
            <a:xfrm>
              <a:off x="2200" y="308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3" name="Oval 231"/>
            <p:cNvSpPr>
              <a:spLocks noChangeArrowheads="1"/>
            </p:cNvSpPr>
            <p:nvPr/>
          </p:nvSpPr>
          <p:spPr bwMode="auto">
            <a:xfrm>
              <a:off x="2264" y="294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4" name="Oval 232"/>
            <p:cNvSpPr>
              <a:spLocks noChangeArrowheads="1"/>
            </p:cNvSpPr>
            <p:nvPr/>
          </p:nvSpPr>
          <p:spPr bwMode="auto">
            <a:xfrm>
              <a:off x="2072" y="331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5" name="Oval 233"/>
            <p:cNvSpPr>
              <a:spLocks noChangeArrowheads="1"/>
            </p:cNvSpPr>
            <p:nvPr/>
          </p:nvSpPr>
          <p:spPr bwMode="auto">
            <a:xfrm>
              <a:off x="2264" y="319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6" name="Oval 234"/>
            <p:cNvSpPr>
              <a:spLocks noChangeArrowheads="1"/>
            </p:cNvSpPr>
            <p:nvPr/>
          </p:nvSpPr>
          <p:spPr bwMode="auto">
            <a:xfrm>
              <a:off x="2272" y="342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7" name="Oval 235"/>
            <p:cNvSpPr>
              <a:spLocks noChangeArrowheads="1"/>
            </p:cNvSpPr>
            <p:nvPr/>
          </p:nvSpPr>
          <p:spPr bwMode="auto">
            <a:xfrm>
              <a:off x="2328" y="3655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8" name="Oval 236"/>
            <p:cNvSpPr>
              <a:spLocks noChangeArrowheads="1"/>
            </p:cNvSpPr>
            <p:nvPr/>
          </p:nvSpPr>
          <p:spPr bwMode="auto">
            <a:xfrm>
              <a:off x="2144" y="3711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69" name="Oval 237"/>
            <p:cNvSpPr>
              <a:spLocks noChangeArrowheads="1"/>
            </p:cNvSpPr>
            <p:nvPr/>
          </p:nvSpPr>
          <p:spPr bwMode="auto">
            <a:xfrm>
              <a:off x="2008" y="3783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70" name="Oval 238"/>
            <p:cNvSpPr>
              <a:spLocks noChangeArrowheads="1"/>
            </p:cNvSpPr>
            <p:nvPr/>
          </p:nvSpPr>
          <p:spPr bwMode="auto">
            <a:xfrm>
              <a:off x="1872" y="3847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4171" name="Line 140"/>
            <p:cNvSpPr>
              <a:spLocks noChangeShapeType="1"/>
            </p:cNvSpPr>
            <p:nvPr/>
          </p:nvSpPr>
          <p:spPr bwMode="auto">
            <a:xfrm flipH="1">
              <a:off x="3072" y="3360"/>
              <a:ext cx="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3885" name="Line 802"/>
          <p:cNvSpPr>
            <a:spLocks noChangeShapeType="1"/>
          </p:cNvSpPr>
          <p:nvPr/>
        </p:nvSpPr>
        <p:spPr bwMode="auto">
          <a:xfrm flipH="1" flipV="1">
            <a:off x="7145338" y="587375"/>
            <a:ext cx="0" cy="5453063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graphicFrame>
        <p:nvGraphicFramePr>
          <p:cNvPr id="61843" name="Group 4499"/>
          <p:cNvGraphicFramePr>
            <a:graphicFrameLocks noGrp="1"/>
          </p:cNvGraphicFramePr>
          <p:nvPr>
            <p:ph idx="1"/>
          </p:nvPr>
        </p:nvGraphicFramePr>
        <p:xfrm>
          <a:off x="0" y="1431925"/>
          <a:ext cx="4532313" cy="5151441"/>
        </p:xfrm>
        <a:graphic>
          <a:graphicData uri="http://schemas.openxmlformats.org/drawingml/2006/table">
            <a:tbl>
              <a:tblPr/>
              <a:tblGrid>
                <a:gridCol w="3651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1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3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512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2386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2227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2227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4607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4607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4448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46075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2743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US" sz="1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kumimoji="0" lang="en-US" sz="12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048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4122" name="Line 3988"/>
          <p:cNvSpPr>
            <a:spLocks noChangeShapeType="1"/>
          </p:cNvSpPr>
          <p:nvPr/>
        </p:nvSpPr>
        <p:spPr bwMode="auto">
          <a:xfrm flipH="1" flipV="1">
            <a:off x="7221538" y="587375"/>
            <a:ext cx="0" cy="499268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4123" name="Rectangle 344"/>
          <p:cNvSpPr>
            <a:spLocks noChangeArrowheads="1"/>
          </p:cNvSpPr>
          <p:nvPr/>
        </p:nvSpPr>
        <p:spPr bwMode="auto">
          <a:xfrm>
            <a:off x="6645275" y="625475"/>
            <a:ext cx="5603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CLR</a:t>
            </a:r>
          </a:p>
        </p:txBody>
      </p:sp>
      <p:sp>
        <p:nvSpPr>
          <p:cNvPr id="34124" name="Line 4501"/>
          <p:cNvSpPr>
            <a:spLocks noChangeShapeType="1"/>
          </p:cNvSpPr>
          <p:nvPr/>
        </p:nvSpPr>
        <p:spPr bwMode="auto">
          <a:xfrm>
            <a:off x="6761163" y="663575"/>
            <a:ext cx="307975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4125" name="ZoneTexte 3"/>
          <p:cNvSpPr txBox="1">
            <a:spLocks noChangeArrowheads="1"/>
          </p:cNvSpPr>
          <p:nvPr/>
        </p:nvSpPr>
        <p:spPr bwMode="auto">
          <a:xfrm>
            <a:off x="4622290" y="960203"/>
            <a:ext cx="4651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altLang="en-US" sz="1600" dirty="0"/>
              <a:t>Q</a:t>
            </a:r>
            <a:r>
              <a:rPr lang="fr-CA" altLang="en-US" sz="1600" baseline="-25000" dirty="0"/>
              <a:t>0</a:t>
            </a:r>
            <a:r>
              <a:rPr lang="fr-CA" altLang="en-US" sz="1600" dirty="0"/>
              <a:t>’</a:t>
            </a:r>
            <a:endParaRPr lang="en-CA" altLang="en-US" sz="16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41"/>
          <p:cNvSpPr>
            <a:spLocks noChangeArrowheads="1"/>
          </p:cNvSpPr>
          <p:nvPr/>
        </p:nvSpPr>
        <p:spPr bwMode="auto">
          <a:xfrm>
            <a:off x="2921000" y="741363"/>
            <a:ext cx="4032250" cy="6116637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prstDash val="lgDashDot"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19" name="Rectangle 822"/>
          <p:cNvSpPr>
            <a:spLocks noChangeArrowheads="1"/>
          </p:cNvSpPr>
          <p:nvPr/>
        </p:nvSpPr>
        <p:spPr bwMode="auto">
          <a:xfrm>
            <a:off x="4038600" y="1181100"/>
            <a:ext cx="1257300" cy="1143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0" name="Rectangle 821"/>
          <p:cNvSpPr>
            <a:spLocks noChangeArrowheads="1"/>
          </p:cNvSpPr>
          <p:nvPr/>
        </p:nvSpPr>
        <p:spPr bwMode="auto">
          <a:xfrm>
            <a:off x="4991100" y="36195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1" name="Rectangle 820"/>
          <p:cNvSpPr>
            <a:spLocks noChangeArrowheads="1"/>
          </p:cNvSpPr>
          <p:nvPr/>
        </p:nvSpPr>
        <p:spPr bwMode="auto">
          <a:xfrm>
            <a:off x="4953000" y="24003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2" name="Rectangle 819"/>
          <p:cNvSpPr>
            <a:spLocks noChangeArrowheads="1"/>
          </p:cNvSpPr>
          <p:nvPr/>
        </p:nvSpPr>
        <p:spPr bwMode="auto">
          <a:xfrm>
            <a:off x="3810000" y="57912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3" name="Rectangle 818"/>
          <p:cNvSpPr>
            <a:spLocks noChangeArrowheads="1"/>
          </p:cNvSpPr>
          <p:nvPr/>
        </p:nvSpPr>
        <p:spPr bwMode="auto">
          <a:xfrm>
            <a:off x="4267200" y="53721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4" name="Rectangle 817"/>
          <p:cNvSpPr>
            <a:spLocks noChangeArrowheads="1"/>
          </p:cNvSpPr>
          <p:nvPr/>
        </p:nvSpPr>
        <p:spPr bwMode="auto">
          <a:xfrm>
            <a:off x="5029200" y="49530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5" name="Rectangle 816"/>
          <p:cNvSpPr>
            <a:spLocks noChangeArrowheads="1"/>
          </p:cNvSpPr>
          <p:nvPr/>
        </p:nvSpPr>
        <p:spPr bwMode="auto">
          <a:xfrm>
            <a:off x="3810000" y="49911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6" name="Rectangle 815"/>
          <p:cNvSpPr>
            <a:spLocks noChangeArrowheads="1"/>
          </p:cNvSpPr>
          <p:nvPr/>
        </p:nvSpPr>
        <p:spPr bwMode="auto">
          <a:xfrm>
            <a:off x="4267200" y="46101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7" name="Rectangle 814"/>
          <p:cNvSpPr>
            <a:spLocks noChangeArrowheads="1"/>
          </p:cNvSpPr>
          <p:nvPr/>
        </p:nvSpPr>
        <p:spPr bwMode="auto">
          <a:xfrm>
            <a:off x="4114800" y="40767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8" name="Rectangle 813"/>
          <p:cNvSpPr>
            <a:spLocks noChangeArrowheads="1"/>
          </p:cNvSpPr>
          <p:nvPr/>
        </p:nvSpPr>
        <p:spPr bwMode="auto">
          <a:xfrm>
            <a:off x="4114800" y="35814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29" name="Rectangle 812"/>
          <p:cNvSpPr>
            <a:spLocks noChangeArrowheads="1"/>
          </p:cNvSpPr>
          <p:nvPr/>
        </p:nvSpPr>
        <p:spPr bwMode="auto">
          <a:xfrm>
            <a:off x="4114800" y="31242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0" name="Rectangle 811"/>
          <p:cNvSpPr>
            <a:spLocks noChangeArrowheads="1"/>
          </p:cNvSpPr>
          <p:nvPr/>
        </p:nvSpPr>
        <p:spPr bwMode="auto">
          <a:xfrm>
            <a:off x="4114800" y="2476500"/>
            <a:ext cx="228600" cy="4191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1" name="Rectangle 810"/>
          <p:cNvSpPr>
            <a:spLocks noChangeArrowheads="1"/>
          </p:cNvSpPr>
          <p:nvPr/>
        </p:nvSpPr>
        <p:spPr bwMode="auto">
          <a:xfrm>
            <a:off x="4114800" y="1943100"/>
            <a:ext cx="228600" cy="38100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CCFFCC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2" name="Rectangle 805"/>
          <p:cNvSpPr>
            <a:spLocks noChangeArrowheads="1"/>
          </p:cNvSpPr>
          <p:nvPr/>
        </p:nvSpPr>
        <p:spPr bwMode="auto">
          <a:xfrm>
            <a:off x="5829300" y="2247900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3" name="Rectangle 806"/>
          <p:cNvSpPr>
            <a:spLocks noChangeArrowheads="1"/>
          </p:cNvSpPr>
          <p:nvPr/>
        </p:nvSpPr>
        <p:spPr bwMode="auto">
          <a:xfrm>
            <a:off x="5829300" y="3581400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4" name="Rectangle 807"/>
          <p:cNvSpPr>
            <a:spLocks noChangeArrowheads="1"/>
          </p:cNvSpPr>
          <p:nvPr/>
        </p:nvSpPr>
        <p:spPr bwMode="auto">
          <a:xfrm>
            <a:off x="5867400" y="4953000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35" name="Line 52"/>
          <p:cNvSpPr>
            <a:spLocks noChangeShapeType="1"/>
          </p:cNvSpPr>
          <p:nvPr/>
        </p:nvSpPr>
        <p:spPr bwMode="auto">
          <a:xfrm>
            <a:off x="7721600" y="5156200"/>
            <a:ext cx="671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36" name="Line 53"/>
          <p:cNvSpPr>
            <a:spLocks noChangeShapeType="1"/>
          </p:cNvSpPr>
          <p:nvPr/>
        </p:nvSpPr>
        <p:spPr bwMode="auto">
          <a:xfrm>
            <a:off x="7734300" y="2476500"/>
            <a:ext cx="1028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37" name="Line 56"/>
          <p:cNvSpPr>
            <a:spLocks noChangeShapeType="1"/>
          </p:cNvSpPr>
          <p:nvPr/>
        </p:nvSpPr>
        <p:spPr bwMode="auto">
          <a:xfrm>
            <a:off x="7924800" y="1104900"/>
            <a:ext cx="10652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38" name="Line 57"/>
          <p:cNvSpPr>
            <a:spLocks noChangeShapeType="1"/>
          </p:cNvSpPr>
          <p:nvPr/>
        </p:nvSpPr>
        <p:spPr bwMode="auto">
          <a:xfrm>
            <a:off x="7937500" y="1600200"/>
            <a:ext cx="950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39" name="Line 58"/>
          <p:cNvSpPr>
            <a:spLocks noChangeShapeType="1"/>
          </p:cNvSpPr>
          <p:nvPr/>
        </p:nvSpPr>
        <p:spPr bwMode="auto">
          <a:xfrm>
            <a:off x="7912100" y="3810000"/>
            <a:ext cx="671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40" name="Line 59"/>
          <p:cNvSpPr>
            <a:spLocks noChangeShapeType="1"/>
          </p:cNvSpPr>
          <p:nvPr/>
        </p:nvSpPr>
        <p:spPr bwMode="auto">
          <a:xfrm>
            <a:off x="7937500" y="4305300"/>
            <a:ext cx="544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41" name="Rectangle 340"/>
          <p:cNvSpPr>
            <a:spLocks noChangeArrowheads="1"/>
          </p:cNvSpPr>
          <p:nvPr/>
        </p:nvSpPr>
        <p:spPr bwMode="auto">
          <a:xfrm>
            <a:off x="5829300" y="876300"/>
            <a:ext cx="342900" cy="2667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4842" name="Straight Connector 341"/>
          <p:cNvCxnSpPr>
            <a:cxnSpLocks noChangeShapeType="1"/>
          </p:cNvCxnSpPr>
          <p:nvPr/>
        </p:nvCxnSpPr>
        <p:spPr bwMode="auto">
          <a:xfrm rot="10800000">
            <a:off x="5753100" y="4229100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843" name="TextBox 279"/>
          <p:cNvSpPr txBox="1">
            <a:spLocks noChangeArrowheads="1"/>
          </p:cNvSpPr>
          <p:nvPr/>
        </p:nvSpPr>
        <p:spPr bwMode="auto">
          <a:xfrm>
            <a:off x="5334000" y="4114800"/>
            <a:ext cx="514350" cy="338138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44" name="Line 241"/>
          <p:cNvSpPr>
            <a:spLocks noChangeShapeType="1"/>
          </p:cNvSpPr>
          <p:nvPr/>
        </p:nvSpPr>
        <p:spPr bwMode="auto">
          <a:xfrm flipH="1">
            <a:off x="7581900" y="1790700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45" name="Line 242"/>
          <p:cNvSpPr>
            <a:spLocks noChangeShapeType="1"/>
          </p:cNvSpPr>
          <p:nvPr/>
        </p:nvSpPr>
        <p:spPr bwMode="auto">
          <a:xfrm>
            <a:off x="7142163" y="1601788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46" name="Rectangle 244"/>
          <p:cNvSpPr>
            <a:spLocks noChangeArrowheads="1"/>
          </p:cNvSpPr>
          <p:nvPr/>
        </p:nvSpPr>
        <p:spPr bwMode="auto">
          <a:xfrm>
            <a:off x="7277100" y="8890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47" name="Rectangle 245"/>
          <p:cNvSpPr>
            <a:spLocks noChangeArrowheads="1"/>
          </p:cNvSpPr>
          <p:nvPr/>
        </p:nvSpPr>
        <p:spPr bwMode="auto">
          <a:xfrm>
            <a:off x="7239000" y="9525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4848" name="Rectangle 246"/>
          <p:cNvSpPr>
            <a:spLocks noChangeArrowheads="1"/>
          </p:cNvSpPr>
          <p:nvPr/>
        </p:nvSpPr>
        <p:spPr bwMode="auto">
          <a:xfrm>
            <a:off x="7213600" y="12954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4849" name="Rectangle 247"/>
          <p:cNvSpPr>
            <a:spLocks noChangeArrowheads="1"/>
          </p:cNvSpPr>
          <p:nvPr/>
        </p:nvSpPr>
        <p:spPr bwMode="auto">
          <a:xfrm>
            <a:off x="7658100" y="9779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4850" name="Group 248"/>
          <p:cNvGrpSpPr>
            <a:grpSpLocks/>
          </p:cNvGrpSpPr>
          <p:nvPr/>
        </p:nvGrpSpPr>
        <p:grpSpPr bwMode="auto">
          <a:xfrm>
            <a:off x="7670800" y="1435100"/>
            <a:ext cx="303213" cy="274638"/>
            <a:chOff x="4198" y="735"/>
            <a:chExt cx="191" cy="173"/>
          </a:xfrm>
        </p:grpSpPr>
        <p:sp>
          <p:nvSpPr>
            <p:cNvPr id="35098" name="Rectangle 249"/>
            <p:cNvSpPr>
              <a:spLocks noChangeArrowheads="1"/>
            </p:cNvSpPr>
            <p:nvPr/>
          </p:nvSpPr>
          <p:spPr bwMode="auto">
            <a:xfrm>
              <a:off x="4198" y="735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5099" name="Line 250"/>
            <p:cNvSpPr>
              <a:spLocks noChangeShapeType="1"/>
            </p:cNvSpPr>
            <p:nvPr/>
          </p:nvSpPr>
          <p:spPr bwMode="auto">
            <a:xfrm>
              <a:off x="4265" y="74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4851" name="Group 251"/>
          <p:cNvGrpSpPr>
            <a:grpSpLocks/>
          </p:cNvGrpSpPr>
          <p:nvPr/>
        </p:nvGrpSpPr>
        <p:grpSpPr bwMode="auto">
          <a:xfrm>
            <a:off x="7454900" y="1562100"/>
            <a:ext cx="293688" cy="274638"/>
            <a:chOff x="4062" y="815"/>
            <a:chExt cx="185" cy="173"/>
          </a:xfrm>
        </p:grpSpPr>
        <p:sp>
          <p:nvSpPr>
            <p:cNvPr id="35096" name="Rectangle 252"/>
            <p:cNvSpPr>
              <a:spLocks noChangeArrowheads="1"/>
            </p:cNvSpPr>
            <p:nvPr/>
          </p:nvSpPr>
          <p:spPr bwMode="auto">
            <a:xfrm>
              <a:off x="4062" y="815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5097" name="Line 253"/>
            <p:cNvSpPr>
              <a:spLocks noChangeShapeType="1"/>
            </p:cNvSpPr>
            <p:nvPr/>
          </p:nvSpPr>
          <p:spPr bwMode="auto">
            <a:xfrm>
              <a:off x="4129" y="824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52" name="Oval 255"/>
          <p:cNvSpPr>
            <a:spLocks noChangeArrowheads="1"/>
          </p:cNvSpPr>
          <p:nvPr/>
        </p:nvSpPr>
        <p:spPr bwMode="auto">
          <a:xfrm>
            <a:off x="7558088" y="18161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53" name="AutoShape 256"/>
          <p:cNvSpPr>
            <a:spLocks noChangeArrowheads="1"/>
          </p:cNvSpPr>
          <p:nvPr/>
        </p:nvSpPr>
        <p:spPr bwMode="auto">
          <a:xfrm rot="5400000">
            <a:off x="7289800" y="15494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54" name="Rectangle 257"/>
          <p:cNvSpPr>
            <a:spLocks noChangeArrowheads="1"/>
          </p:cNvSpPr>
          <p:nvPr/>
        </p:nvSpPr>
        <p:spPr bwMode="auto">
          <a:xfrm>
            <a:off x="7988300" y="774700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Q0</a:t>
            </a:r>
          </a:p>
        </p:txBody>
      </p:sp>
      <p:sp>
        <p:nvSpPr>
          <p:cNvPr id="34855" name="Line 262"/>
          <p:cNvSpPr>
            <a:spLocks noChangeShapeType="1"/>
          </p:cNvSpPr>
          <p:nvPr/>
        </p:nvSpPr>
        <p:spPr bwMode="auto">
          <a:xfrm flipH="1">
            <a:off x="7620000" y="3009900"/>
            <a:ext cx="0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56" name="Line 263"/>
          <p:cNvSpPr>
            <a:spLocks noChangeShapeType="1"/>
          </p:cNvSpPr>
          <p:nvPr/>
        </p:nvSpPr>
        <p:spPr bwMode="auto">
          <a:xfrm flipV="1">
            <a:off x="7142163" y="2933700"/>
            <a:ext cx="1544637" cy="14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57" name="Rectangle 265"/>
          <p:cNvSpPr>
            <a:spLocks noChangeArrowheads="1"/>
          </p:cNvSpPr>
          <p:nvPr/>
        </p:nvSpPr>
        <p:spPr bwMode="auto">
          <a:xfrm>
            <a:off x="7277100" y="22352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58" name="Rectangle 266"/>
          <p:cNvSpPr>
            <a:spLocks noChangeArrowheads="1"/>
          </p:cNvSpPr>
          <p:nvPr/>
        </p:nvSpPr>
        <p:spPr bwMode="auto">
          <a:xfrm>
            <a:off x="7239000" y="23241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4859" name="Rectangle 267"/>
          <p:cNvSpPr>
            <a:spLocks noChangeArrowheads="1"/>
          </p:cNvSpPr>
          <p:nvPr/>
        </p:nvSpPr>
        <p:spPr bwMode="auto">
          <a:xfrm>
            <a:off x="7213600" y="26416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4860" name="Rectangle 268"/>
          <p:cNvSpPr>
            <a:spLocks noChangeArrowheads="1"/>
          </p:cNvSpPr>
          <p:nvPr/>
        </p:nvSpPr>
        <p:spPr bwMode="auto">
          <a:xfrm>
            <a:off x="7658100" y="23241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4861" name="Group 269"/>
          <p:cNvGrpSpPr>
            <a:grpSpLocks/>
          </p:cNvGrpSpPr>
          <p:nvPr/>
        </p:nvGrpSpPr>
        <p:grpSpPr bwMode="auto">
          <a:xfrm>
            <a:off x="7670800" y="2781300"/>
            <a:ext cx="303213" cy="274638"/>
            <a:chOff x="4198" y="1583"/>
            <a:chExt cx="191" cy="173"/>
          </a:xfrm>
        </p:grpSpPr>
        <p:sp>
          <p:nvSpPr>
            <p:cNvPr id="35094" name="Rectangle 270"/>
            <p:cNvSpPr>
              <a:spLocks noChangeArrowheads="1"/>
            </p:cNvSpPr>
            <p:nvPr/>
          </p:nvSpPr>
          <p:spPr bwMode="auto">
            <a:xfrm>
              <a:off x="4198" y="1583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5095" name="Line 271"/>
            <p:cNvSpPr>
              <a:spLocks noChangeShapeType="1"/>
            </p:cNvSpPr>
            <p:nvPr/>
          </p:nvSpPr>
          <p:spPr bwMode="auto">
            <a:xfrm>
              <a:off x="4265" y="1592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4862" name="Group 272"/>
          <p:cNvGrpSpPr>
            <a:grpSpLocks/>
          </p:cNvGrpSpPr>
          <p:nvPr/>
        </p:nvGrpSpPr>
        <p:grpSpPr bwMode="auto">
          <a:xfrm>
            <a:off x="7454900" y="2908300"/>
            <a:ext cx="293688" cy="274638"/>
            <a:chOff x="4062" y="1663"/>
            <a:chExt cx="185" cy="173"/>
          </a:xfrm>
        </p:grpSpPr>
        <p:sp>
          <p:nvSpPr>
            <p:cNvPr id="35092" name="Rectangle 273"/>
            <p:cNvSpPr>
              <a:spLocks noChangeArrowheads="1"/>
            </p:cNvSpPr>
            <p:nvPr/>
          </p:nvSpPr>
          <p:spPr bwMode="auto">
            <a:xfrm>
              <a:off x="4062" y="1663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5093" name="Line 274"/>
            <p:cNvSpPr>
              <a:spLocks noChangeShapeType="1"/>
            </p:cNvSpPr>
            <p:nvPr/>
          </p:nvSpPr>
          <p:spPr bwMode="auto">
            <a:xfrm>
              <a:off x="4129" y="1672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63" name="Oval 276"/>
          <p:cNvSpPr>
            <a:spLocks noChangeArrowheads="1"/>
          </p:cNvSpPr>
          <p:nvPr/>
        </p:nvSpPr>
        <p:spPr bwMode="auto">
          <a:xfrm>
            <a:off x="7558088" y="31623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64" name="AutoShape 277"/>
          <p:cNvSpPr>
            <a:spLocks noChangeArrowheads="1"/>
          </p:cNvSpPr>
          <p:nvPr/>
        </p:nvSpPr>
        <p:spPr bwMode="auto">
          <a:xfrm rot="5400000">
            <a:off x="7304088" y="28829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65" name="Rectangle 278"/>
          <p:cNvSpPr>
            <a:spLocks noChangeArrowheads="1"/>
          </p:cNvSpPr>
          <p:nvPr/>
        </p:nvSpPr>
        <p:spPr bwMode="auto">
          <a:xfrm>
            <a:off x="7988300" y="2108200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Q1</a:t>
            </a:r>
          </a:p>
        </p:txBody>
      </p:sp>
      <p:grpSp>
        <p:nvGrpSpPr>
          <p:cNvPr id="34866" name="Group 279"/>
          <p:cNvGrpSpPr>
            <a:grpSpLocks/>
          </p:cNvGrpSpPr>
          <p:nvPr/>
        </p:nvGrpSpPr>
        <p:grpSpPr bwMode="auto">
          <a:xfrm>
            <a:off x="7962900" y="2667000"/>
            <a:ext cx="411163" cy="279400"/>
            <a:chOff x="4398" y="1479"/>
            <a:chExt cx="259" cy="192"/>
          </a:xfrm>
        </p:grpSpPr>
        <p:sp>
          <p:nvSpPr>
            <p:cNvPr id="35090" name="Rectangle 280"/>
            <p:cNvSpPr>
              <a:spLocks noChangeArrowheads="1"/>
            </p:cNvSpPr>
            <p:nvPr/>
          </p:nvSpPr>
          <p:spPr bwMode="auto">
            <a:xfrm>
              <a:off x="4398" y="1479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Q1</a:t>
              </a:r>
            </a:p>
          </p:txBody>
        </p:sp>
        <p:sp>
          <p:nvSpPr>
            <p:cNvPr id="35091" name="Line 281"/>
            <p:cNvSpPr>
              <a:spLocks noChangeShapeType="1"/>
            </p:cNvSpPr>
            <p:nvPr/>
          </p:nvSpPr>
          <p:spPr bwMode="auto">
            <a:xfrm>
              <a:off x="4457" y="1504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67" name="Line 283"/>
          <p:cNvSpPr>
            <a:spLocks noChangeShapeType="1"/>
          </p:cNvSpPr>
          <p:nvPr/>
        </p:nvSpPr>
        <p:spPr bwMode="auto">
          <a:xfrm>
            <a:off x="7610475" y="4435475"/>
            <a:ext cx="95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68" name="Line 284"/>
          <p:cNvSpPr>
            <a:spLocks noChangeShapeType="1"/>
          </p:cNvSpPr>
          <p:nvPr/>
        </p:nvSpPr>
        <p:spPr bwMode="auto">
          <a:xfrm>
            <a:off x="7154863" y="4306888"/>
            <a:ext cx="10525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69" name="Rectangle 286"/>
          <p:cNvSpPr>
            <a:spLocks noChangeArrowheads="1"/>
          </p:cNvSpPr>
          <p:nvPr/>
        </p:nvSpPr>
        <p:spPr bwMode="auto">
          <a:xfrm>
            <a:off x="7277100" y="3594100"/>
            <a:ext cx="6477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70" name="Rectangle 287"/>
          <p:cNvSpPr>
            <a:spLocks noChangeArrowheads="1"/>
          </p:cNvSpPr>
          <p:nvPr/>
        </p:nvSpPr>
        <p:spPr bwMode="auto">
          <a:xfrm>
            <a:off x="7251700" y="36830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4871" name="Rectangle 288"/>
          <p:cNvSpPr>
            <a:spLocks noChangeArrowheads="1"/>
          </p:cNvSpPr>
          <p:nvPr/>
        </p:nvSpPr>
        <p:spPr bwMode="auto">
          <a:xfrm>
            <a:off x="7226300" y="40005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4872" name="Rectangle 289"/>
          <p:cNvSpPr>
            <a:spLocks noChangeArrowheads="1"/>
          </p:cNvSpPr>
          <p:nvPr/>
        </p:nvSpPr>
        <p:spPr bwMode="auto">
          <a:xfrm>
            <a:off x="7670800" y="36830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4873" name="Group 290"/>
          <p:cNvGrpSpPr>
            <a:grpSpLocks/>
          </p:cNvGrpSpPr>
          <p:nvPr/>
        </p:nvGrpSpPr>
        <p:grpSpPr bwMode="auto">
          <a:xfrm>
            <a:off x="7683500" y="4140200"/>
            <a:ext cx="303213" cy="274638"/>
            <a:chOff x="4206" y="2439"/>
            <a:chExt cx="191" cy="173"/>
          </a:xfrm>
        </p:grpSpPr>
        <p:sp>
          <p:nvSpPr>
            <p:cNvPr id="35088" name="Rectangle 291"/>
            <p:cNvSpPr>
              <a:spLocks noChangeArrowheads="1"/>
            </p:cNvSpPr>
            <p:nvPr/>
          </p:nvSpPr>
          <p:spPr bwMode="auto">
            <a:xfrm>
              <a:off x="4206" y="2439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5089" name="Line 292"/>
            <p:cNvSpPr>
              <a:spLocks noChangeShapeType="1"/>
            </p:cNvSpPr>
            <p:nvPr/>
          </p:nvSpPr>
          <p:spPr bwMode="auto">
            <a:xfrm>
              <a:off x="4273" y="2448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4874" name="Group 293"/>
          <p:cNvGrpSpPr>
            <a:grpSpLocks/>
          </p:cNvGrpSpPr>
          <p:nvPr/>
        </p:nvGrpSpPr>
        <p:grpSpPr bwMode="auto">
          <a:xfrm>
            <a:off x="7467600" y="4267200"/>
            <a:ext cx="293688" cy="274638"/>
            <a:chOff x="4070" y="2519"/>
            <a:chExt cx="185" cy="173"/>
          </a:xfrm>
        </p:grpSpPr>
        <p:sp>
          <p:nvSpPr>
            <p:cNvPr id="35086" name="Rectangle 294"/>
            <p:cNvSpPr>
              <a:spLocks noChangeArrowheads="1"/>
            </p:cNvSpPr>
            <p:nvPr/>
          </p:nvSpPr>
          <p:spPr bwMode="auto">
            <a:xfrm>
              <a:off x="4070" y="2519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5087" name="Line 295"/>
            <p:cNvSpPr>
              <a:spLocks noChangeShapeType="1"/>
            </p:cNvSpPr>
            <p:nvPr/>
          </p:nvSpPr>
          <p:spPr bwMode="auto">
            <a:xfrm>
              <a:off x="4137" y="2528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75" name="Oval 297"/>
          <p:cNvSpPr>
            <a:spLocks noChangeArrowheads="1"/>
          </p:cNvSpPr>
          <p:nvPr/>
        </p:nvSpPr>
        <p:spPr bwMode="auto">
          <a:xfrm>
            <a:off x="7570788" y="45212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76" name="AutoShape 298"/>
          <p:cNvSpPr>
            <a:spLocks noChangeArrowheads="1"/>
          </p:cNvSpPr>
          <p:nvPr/>
        </p:nvSpPr>
        <p:spPr bwMode="auto">
          <a:xfrm rot="5400000">
            <a:off x="7289800" y="42545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77" name="Rectangle 299"/>
          <p:cNvSpPr>
            <a:spLocks noChangeArrowheads="1"/>
          </p:cNvSpPr>
          <p:nvPr/>
        </p:nvSpPr>
        <p:spPr bwMode="auto">
          <a:xfrm>
            <a:off x="8001000" y="3479800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Q2</a:t>
            </a:r>
          </a:p>
        </p:txBody>
      </p:sp>
      <p:grpSp>
        <p:nvGrpSpPr>
          <p:cNvPr id="34878" name="Group 300"/>
          <p:cNvGrpSpPr>
            <a:grpSpLocks/>
          </p:cNvGrpSpPr>
          <p:nvPr/>
        </p:nvGrpSpPr>
        <p:grpSpPr bwMode="auto">
          <a:xfrm>
            <a:off x="8001000" y="3987800"/>
            <a:ext cx="411163" cy="304800"/>
            <a:chOff x="4406" y="2343"/>
            <a:chExt cx="259" cy="192"/>
          </a:xfrm>
        </p:grpSpPr>
        <p:sp>
          <p:nvSpPr>
            <p:cNvPr id="35084" name="Rectangle 301"/>
            <p:cNvSpPr>
              <a:spLocks noChangeArrowheads="1"/>
            </p:cNvSpPr>
            <p:nvPr/>
          </p:nvSpPr>
          <p:spPr bwMode="auto">
            <a:xfrm>
              <a:off x="4406" y="2343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Q2</a:t>
              </a:r>
            </a:p>
          </p:txBody>
        </p:sp>
        <p:sp>
          <p:nvSpPr>
            <p:cNvPr id="35085" name="Line 302"/>
            <p:cNvSpPr>
              <a:spLocks noChangeShapeType="1"/>
            </p:cNvSpPr>
            <p:nvPr/>
          </p:nvSpPr>
          <p:spPr bwMode="auto">
            <a:xfrm>
              <a:off x="4465" y="2368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79" name="Line 303"/>
          <p:cNvSpPr>
            <a:spLocks noChangeShapeType="1"/>
          </p:cNvSpPr>
          <p:nvPr/>
        </p:nvSpPr>
        <p:spPr bwMode="auto">
          <a:xfrm>
            <a:off x="7610475" y="5781675"/>
            <a:ext cx="0" cy="354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80" name="Line 305"/>
          <p:cNvSpPr>
            <a:spLocks noChangeShapeType="1"/>
          </p:cNvSpPr>
          <p:nvPr/>
        </p:nvSpPr>
        <p:spPr bwMode="auto">
          <a:xfrm flipV="1">
            <a:off x="7124700" y="56388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81" name="Rectangle 307"/>
          <p:cNvSpPr>
            <a:spLocks noChangeArrowheads="1"/>
          </p:cNvSpPr>
          <p:nvPr/>
        </p:nvSpPr>
        <p:spPr bwMode="auto">
          <a:xfrm>
            <a:off x="7277100" y="4940300"/>
            <a:ext cx="685800" cy="930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82" name="Rectangle 308"/>
          <p:cNvSpPr>
            <a:spLocks noChangeArrowheads="1"/>
          </p:cNvSpPr>
          <p:nvPr/>
        </p:nvSpPr>
        <p:spPr bwMode="auto">
          <a:xfrm>
            <a:off x="7251700" y="5029200"/>
            <a:ext cx="29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D</a:t>
            </a:r>
          </a:p>
        </p:txBody>
      </p:sp>
      <p:sp>
        <p:nvSpPr>
          <p:cNvPr id="34883" name="Rectangle 309"/>
          <p:cNvSpPr>
            <a:spLocks noChangeArrowheads="1"/>
          </p:cNvSpPr>
          <p:nvPr/>
        </p:nvSpPr>
        <p:spPr bwMode="auto">
          <a:xfrm>
            <a:off x="7226300" y="5346700"/>
            <a:ext cx="514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CLK</a:t>
            </a:r>
          </a:p>
        </p:txBody>
      </p:sp>
      <p:sp>
        <p:nvSpPr>
          <p:cNvPr id="34884" name="Rectangle 310"/>
          <p:cNvSpPr>
            <a:spLocks noChangeArrowheads="1"/>
          </p:cNvSpPr>
          <p:nvPr/>
        </p:nvSpPr>
        <p:spPr bwMode="auto">
          <a:xfrm>
            <a:off x="7670800" y="5029200"/>
            <a:ext cx="3032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latin typeface="Times New Roman" pitchFamily="18" charset="0"/>
              </a:rPr>
              <a:t>Q</a:t>
            </a:r>
          </a:p>
        </p:txBody>
      </p:sp>
      <p:grpSp>
        <p:nvGrpSpPr>
          <p:cNvPr id="34885" name="Group 311"/>
          <p:cNvGrpSpPr>
            <a:grpSpLocks/>
          </p:cNvGrpSpPr>
          <p:nvPr/>
        </p:nvGrpSpPr>
        <p:grpSpPr bwMode="auto">
          <a:xfrm>
            <a:off x="7683500" y="5486400"/>
            <a:ext cx="303213" cy="274638"/>
            <a:chOff x="4206" y="3287"/>
            <a:chExt cx="191" cy="173"/>
          </a:xfrm>
        </p:grpSpPr>
        <p:sp>
          <p:nvSpPr>
            <p:cNvPr id="35082" name="Rectangle 312"/>
            <p:cNvSpPr>
              <a:spLocks noChangeArrowheads="1"/>
            </p:cNvSpPr>
            <p:nvPr/>
          </p:nvSpPr>
          <p:spPr bwMode="auto">
            <a:xfrm>
              <a:off x="4206" y="3287"/>
              <a:ext cx="19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Q</a:t>
              </a:r>
            </a:p>
          </p:txBody>
        </p:sp>
        <p:sp>
          <p:nvSpPr>
            <p:cNvPr id="35083" name="Line 313"/>
            <p:cNvSpPr>
              <a:spLocks noChangeShapeType="1"/>
            </p:cNvSpPr>
            <p:nvPr/>
          </p:nvSpPr>
          <p:spPr bwMode="auto">
            <a:xfrm>
              <a:off x="4273" y="3296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4886" name="Group 314"/>
          <p:cNvGrpSpPr>
            <a:grpSpLocks/>
          </p:cNvGrpSpPr>
          <p:nvPr/>
        </p:nvGrpSpPr>
        <p:grpSpPr bwMode="auto">
          <a:xfrm>
            <a:off x="7467600" y="5613400"/>
            <a:ext cx="293688" cy="274638"/>
            <a:chOff x="4070" y="3367"/>
            <a:chExt cx="185" cy="173"/>
          </a:xfrm>
        </p:grpSpPr>
        <p:sp>
          <p:nvSpPr>
            <p:cNvPr id="35080" name="Rectangle 315"/>
            <p:cNvSpPr>
              <a:spLocks noChangeArrowheads="1"/>
            </p:cNvSpPr>
            <p:nvPr/>
          </p:nvSpPr>
          <p:spPr bwMode="auto">
            <a:xfrm>
              <a:off x="4070" y="3367"/>
              <a:ext cx="185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200" b="1"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35081" name="Line 316"/>
            <p:cNvSpPr>
              <a:spLocks noChangeShapeType="1"/>
            </p:cNvSpPr>
            <p:nvPr/>
          </p:nvSpPr>
          <p:spPr bwMode="auto">
            <a:xfrm>
              <a:off x="4137" y="3376"/>
              <a:ext cx="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87" name="Oval 318"/>
          <p:cNvSpPr>
            <a:spLocks noChangeArrowheads="1"/>
          </p:cNvSpPr>
          <p:nvPr/>
        </p:nvSpPr>
        <p:spPr bwMode="auto">
          <a:xfrm>
            <a:off x="7570788" y="5867400"/>
            <a:ext cx="90487" cy="10318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88" name="AutoShape 319"/>
          <p:cNvSpPr>
            <a:spLocks noChangeArrowheads="1"/>
          </p:cNvSpPr>
          <p:nvPr/>
        </p:nvSpPr>
        <p:spPr bwMode="auto">
          <a:xfrm rot="5400000">
            <a:off x="7289800" y="5588000"/>
            <a:ext cx="9207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89" name="Rectangle 320"/>
          <p:cNvSpPr>
            <a:spLocks noChangeArrowheads="1"/>
          </p:cNvSpPr>
          <p:nvPr/>
        </p:nvSpPr>
        <p:spPr bwMode="auto">
          <a:xfrm>
            <a:off x="8001000" y="4826000"/>
            <a:ext cx="411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Q3</a:t>
            </a:r>
          </a:p>
        </p:txBody>
      </p:sp>
      <p:grpSp>
        <p:nvGrpSpPr>
          <p:cNvPr id="34890" name="Group 321"/>
          <p:cNvGrpSpPr>
            <a:grpSpLocks/>
          </p:cNvGrpSpPr>
          <p:nvPr/>
        </p:nvGrpSpPr>
        <p:grpSpPr bwMode="auto">
          <a:xfrm>
            <a:off x="8001000" y="5334000"/>
            <a:ext cx="411163" cy="304800"/>
            <a:chOff x="4406" y="3191"/>
            <a:chExt cx="259" cy="192"/>
          </a:xfrm>
        </p:grpSpPr>
        <p:sp>
          <p:nvSpPr>
            <p:cNvPr id="35078" name="Rectangle 322"/>
            <p:cNvSpPr>
              <a:spLocks noChangeArrowheads="1"/>
            </p:cNvSpPr>
            <p:nvPr/>
          </p:nvSpPr>
          <p:spPr bwMode="auto">
            <a:xfrm>
              <a:off x="4406" y="3191"/>
              <a:ext cx="25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400" b="1">
                  <a:latin typeface="Times New Roman" pitchFamily="18" charset="0"/>
                </a:rPr>
                <a:t>Q3</a:t>
              </a:r>
            </a:p>
          </p:txBody>
        </p:sp>
        <p:sp>
          <p:nvSpPr>
            <p:cNvPr id="35079" name="Line 323"/>
            <p:cNvSpPr>
              <a:spLocks noChangeShapeType="1"/>
            </p:cNvSpPr>
            <p:nvPr/>
          </p:nvSpPr>
          <p:spPr bwMode="auto">
            <a:xfrm>
              <a:off x="4465" y="3216"/>
              <a:ext cx="1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4891" name="Line 324"/>
          <p:cNvSpPr>
            <a:spLocks noChangeShapeType="1"/>
          </p:cNvSpPr>
          <p:nvPr/>
        </p:nvSpPr>
        <p:spPr bwMode="auto">
          <a:xfrm flipH="1">
            <a:off x="7124700" y="381000"/>
            <a:ext cx="38100" cy="525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92" name="Oval 325"/>
          <p:cNvSpPr>
            <a:spLocks noChangeArrowheads="1"/>
          </p:cNvSpPr>
          <p:nvPr/>
        </p:nvSpPr>
        <p:spPr bwMode="auto">
          <a:xfrm>
            <a:off x="7104063" y="42576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93" name="Oval 326"/>
          <p:cNvSpPr>
            <a:spLocks noChangeArrowheads="1"/>
          </p:cNvSpPr>
          <p:nvPr/>
        </p:nvSpPr>
        <p:spPr bwMode="auto">
          <a:xfrm>
            <a:off x="7116763" y="29114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94" name="Oval 327"/>
          <p:cNvSpPr>
            <a:spLocks noChangeArrowheads="1"/>
          </p:cNvSpPr>
          <p:nvPr/>
        </p:nvSpPr>
        <p:spPr bwMode="auto">
          <a:xfrm>
            <a:off x="7104063" y="1565275"/>
            <a:ext cx="71437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895" name="Line 331"/>
          <p:cNvSpPr>
            <a:spLocks noChangeShapeType="1"/>
          </p:cNvSpPr>
          <p:nvPr/>
        </p:nvSpPr>
        <p:spPr bwMode="auto">
          <a:xfrm flipH="1">
            <a:off x="7053263" y="6122988"/>
            <a:ext cx="557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96" name="Line 332"/>
          <p:cNvSpPr>
            <a:spLocks noChangeShapeType="1"/>
          </p:cNvSpPr>
          <p:nvPr/>
        </p:nvSpPr>
        <p:spPr bwMode="auto">
          <a:xfrm>
            <a:off x="7048500" y="304800"/>
            <a:ext cx="0" cy="5829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97" name="Line 334"/>
          <p:cNvSpPr>
            <a:spLocks noChangeShapeType="1"/>
          </p:cNvSpPr>
          <p:nvPr/>
        </p:nvSpPr>
        <p:spPr bwMode="auto">
          <a:xfrm flipH="1">
            <a:off x="7048500" y="2019300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98" name="Line 335"/>
          <p:cNvSpPr>
            <a:spLocks noChangeShapeType="1"/>
          </p:cNvSpPr>
          <p:nvPr/>
        </p:nvSpPr>
        <p:spPr bwMode="auto">
          <a:xfrm flipH="1">
            <a:off x="7086600" y="3352800"/>
            <a:ext cx="519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899" name="Line 336"/>
          <p:cNvSpPr>
            <a:spLocks noChangeShapeType="1"/>
          </p:cNvSpPr>
          <p:nvPr/>
        </p:nvSpPr>
        <p:spPr bwMode="auto">
          <a:xfrm flipH="1">
            <a:off x="7048500" y="4724400"/>
            <a:ext cx="571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00" name="Oval 337"/>
          <p:cNvSpPr>
            <a:spLocks noChangeArrowheads="1"/>
          </p:cNvSpPr>
          <p:nvPr/>
        </p:nvSpPr>
        <p:spPr bwMode="auto">
          <a:xfrm>
            <a:off x="7010400" y="46878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01" name="Oval 338"/>
          <p:cNvSpPr>
            <a:spLocks noChangeArrowheads="1"/>
          </p:cNvSpPr>
          <p:nvPr/>
        </p:nvSpPr>
        <p:spPr bwMode="auto">
          <a:xfrm>
            <a:off x="7010400" y="33147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02" name="Oval 339"/>
          <p:cNvSpPr>
            <a:spLocks noChangeArrowheads="1"/>
          </p:cNvSpPr>
          <p:nvPr/>
        </p:nvSpPr>
        <p:spPr bwMode="auto">
          <a:xfrm>
            <a:off x="7010400" y="19812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03" name="Rectangle 340"/>
          <p:cNvSpPr>
            <a:spLocks noChangeArrowheads="1"/>
          </p:cNvSpPr>
          <p:nvPr/>
        </p:nvSpPr>
        <p:spPr bwMode="auto">
          <a:xfrm>
            <a:off x="6743700" y="304800"/>
            <a:ext cx="39846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200" b="1">
                <a:solidFill>
                  <a:schemeClr val="bg1"/>
                </a:solidFill>
                <a:latin typeface="Times New Roman" pitchFamily="18" charset="0"/>
              </a:rPr>
              <a:t>CL</a:t>
            </a:r>
          </a:p>
        </p:txBody>
      </p:sp>
      <p:sp>
        <p:nvSpPr>
          <p:cNvPr id="34904" name="Rectangle 344"/>
          <p:cNvSpPr>
            <a:spLocks noChangeArrowheads="1"/>
          </p:cNvSpPr>
          <p:nvPr/>
        </p:nvSpPr>
        <p:spPr bwMode="auto">
          <a:xfrm>
            <a:off x="7162800" y="495300"/>
            <a:ext cx="450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400" b="1">
                <a:latin typeface="Times New Roman" pitchFamily="18" charset="0"/>
              </a:rPr>
              <a:t>CK</a:t>
            </a:r>
          </a:p>
        </p:txBody>
      </p:sp>
      <p:cxnSp>
        <p:nvCxnSpPr>
          <p:cNvPr id="34905" name="Straight Connector 426"/>
          <p:cNvCxnSpPr>
            <a:cxnSpLocks noChangeShapeType="1"/>
          </p:cNvCxnSpPr>
          <p:nvPr/>
        </p:nvCxnSpPr>
        <p:spPr bwMode="auto">
          <a:xfrm rot="10800000">
            <a:off x="5753100" y="2857500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06" name="TextBox 279"/>
          <p:cNvSpPr txBox="1">
            <a:spLocks noChangeArrowheads="1"/>
          </p:cNvSpPr>
          <p:nvPr/>
        </p:nvSpPr>
        <p:spPr bwMode="auto">
          <a:xfrm>
            <a:off x="5372100" y="2743200"/>
            <a:ext cx="514350" cy="338138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907" name="Straight Connector 428"/>
          <p:cNvCxnSpPr>
            <a:cxnSpLocks noChangeShapeType="1"/>
          </p:cNvCxnSpPr>
          <p:nvPr/>
        </p:nvCxnSpPr>
        <p:spPr bwMode="auto">
          <a:xfrm rot="10800000">
            <a:off x="5753100" y="1524000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08" name="TextBox 279"/>
          <p:cNvSpPr txBox="1">
            <a:spLocks noChangeArrowheads="1"/>
          </p:cNvSpPr>
          <p:nvPr/>
        </p:nvSpPr>
        <p:spPr bwMode="auto">
          <a:xfrm>
            <a:off x="5334000" y="1409700"/>
            <a:ext cx="514350" cy="338138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909" name="Straight Connector 430"/>
          <p:cNvCxnSpPr>
            <a:cxnSpLocks noChangeShapeType="1"/>
          </p:cNvCxnSpPr>
          <p:nvPr/>
        </p:nvCxnSpPr>
        <p:spPr bwMode="auto">
          <a:xfrm rot="10800000">
            <a:off x="5791200" y="5600700"/>
            <a:ext cx="4953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10" name="TextBox 279"/>
          <p:cNvSpPr txBox="1">
            <a:spLocks noChangeArrowheads="1"/>
          </p:cNvSpPr>
          <p:nvPr/>
        </p:nvSpPr>
        <p:spPr bwMode="auto">
          <a:xfrm>
            <a:off x="5372100" y="5486400"/>
            <a:ext cx="514350" cy="338138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911" name="Line 242"/>
          <p:cNvSpPr>
            <a:spLocks noChangeShapeType="1"/>
          </p:cNvSpPr>
          <p:nvPr/>
        </p:nvSpPr>
        <p:spPr bwMode="auto">
          <a:xfrm>
            <a:off x="7924800" y="3810000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4912" name="Straight Connector 436"/>
          <p:cNvCxnSpPr>
            <a:cxnSpLocks noChangeShapeType="1"/>
          </p:cNvCxnSpPr>
          <p:nvPr/>
        </p:nvCxnSpPr>
        <p:spPr bwMode="auto">
          <a:xfrm>
            <a:off x="6629400" y="2476500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13" name="Freeform 437"/>
          <p:cNvSpPr>
            <a:spLocks/>
          </p:cNvSpPr>
          <p:nvPr/>
        </p:nvSpPr>
        <p:spPr bwMode="auto">
          <a:xfrm>
            <a:off x="5934075" y="2152650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4914" name="Freeform 438"/>
          <p:cNvSpPr>
            <a:spLocks/>
          </p:cNvSpPr>
          <p:nvPr/>
        </p:nvSpPr>
        <p:spPr bwMode="auto">
          <a:xfrm>
            <a:off x="5943600" y="3505200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4915" name="Straight Connector 439"/>
          <p:cNvCxnSpPr>
            <a:cxnSpLocks noChangeShapeType="1"/>
          </p:cNvCxnSpPr>
          <p:nvPr/>
        </p:nvCxnSpPr>
        <p:spPr bwMode="auto">
          <a:xfrm>
            <a:off x="6629400" y="3848100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16" name="Freeform 440"/>
          <p:cNvSpPr>
            <a:spLocks/>
          </p:cNvSpPr>
          <p:nvPr/>
        </p:nvSpPr>
        <p:spPr bwMode="auto">
          <a:xfrm>
            <a:off x="5943600" y="800100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4917" name="Straight Connector 441"/>
          <p:cNvCxnSpPr>
            <a:cxnSpLocks noChangeShapeType="1"/>
          </p:cNvCxnSpPr>
          <p:nvPr/>
        </p:nvCxnSpPr>
        <p:spPr bwMode="auto">
          <a:xfrm>
            <a:off x="6629400" y="1104900"/>
            <a:ext cx="647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18" name="Freeform 442"/>
          <p:cNvSpPr>
            <a:spLocks/>
          </p:cNvSpPr>
          <p:nvPr/>
        </p:nvSpPr>
        <p:spPr bwMode="auto">
          <a:xfrm>
            <a:off x="5981700" y="4838700"/>
            <a:ext cx="2076450" cy="323850"/>
          </a:xfrm>
          <a:custGeom>
            <a:avLst/>
            <a:gdLst>
              <a:gd name="T0" fmla="*/ 2076450 w 2076450"/>
              <a:gd name="T1" fmla="*/ 323850 h 323850"/>
              <a:gd name="T2" fmla="*/ 2076450 w 2076450"/>
              <a:gd name="T3" fmla="*/ 4763 h 323850"/>
              <a:gd name="T4" fmla="*/ 0 w 2076450"/>
              <a:gd name="T5" fmla="*/ 0 h 323850"/>
              <a:gd name="T6" fmla="*/ 0 w 2076450"/>
              <a:gd name="T7" fmla="*/ 242888 h 323850"/>
              <a:gd name="T8" fmla="*/ 309563 w 2076450"/>
              <a:gd name="T9" fmla="*/ 242888 h 323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76450"/>
              <a:gd name="T16" fmla="*/ 0 h 323850"/>
              <a:gd name="T17" fmla="*/ 2076450 w 2076450"/>
              <a:gd name="T18" fmla="*/ 323850 h 323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76450" h="323850">
                <a:moveTo>
                  <a:pt x="2076450" y="323850"/>
                </a:moveTo>
                <a:lnTo>
                  <a:pt x="2076450" y="4763"/>
                </a:lnTo>
                <a:lnTo>
                  <a:pt x="0" y="0"/>
                </a:lnTo>
                <a:lnTo>
                  <a:pt x="0" y="242888"/>
                </a:lnTo>
                <a:lnTo>
                  <a:pt x="309563" y="242888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4919" name="Straight Connector 443"/>
          <p:cNvCxnSpPr>
            <a:cxnSpLocks noChangeShapeType="1"/>
          </p:cNvCxnSpPr>
          <p:nvPr/>
        </p:nvCxnSpPr>
        <p:spPr bwMode="auto">
          <a:xfrm>
            <a:off x="6667500" y="5181600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920" name="Line 332"/>
          <p:cNvSpPr>
            <a:spLocks noChangeShapeType="1"/>
          </p:cNvSpPr>
          <p:nvPr/>
        </p:nvSpPr>
        <p:spPr bwMode="auto">
          <a:xfrm>
            <a:off x="6743700" y="609600"/>
            <a:ext cx="0" cy="544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4921" name="Group 445"/>
          <p:cNvGrpSpPr>
            <a:grpSpLocks/>
          </p:cNvGrpSpPr>
          <p:nvPr/>
        </p:nvGrpSpPr>
        <p:grpSpPr bwMode="auto">
          <a:xfrm>
            <a:off x="6172200" y="885825"/>
            <a:ext cx="604838" cy="1166813"/>
            <a:chOff x="6705600" y="1343025"/>
            <a:chExt cx="604837" cy="1166812"/>
          </a:xfrm>
        </p:grpSpPr>
        <p:sp>
          <p:nvSpPr>
            <p:cNvPr id="35074" name="TextBox 446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0999" cy="984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5075" name="TextBox 447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2374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5076" name="Freeform 448"/>
            <p:cNvSpPr>
              <a:spLocks/>
            </p:cNvSpPr>
            <p:nvPr/>
          </p:nvSpPr>
          <p:spPr bwMode="auto">
            <a:xfrm>
              <a:off x="6972300" y="2324100"/>
              <a:ext cx="304800" cy="152400"/>
            </a:xfrm>
            <a:custGeom>
              <a:avLst/>
              <a:gdLst>
                <a:gd name="T0" fmla="*/ 47053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5077" name="Oval 338"/>
            <p:cNvSpPr>
              <a:spLocks noChangeArrowheads="1"/>
            </p:cNvSpPr>
            <p:nvPr/>
          </p:nvSpPr>
          <p:spPr bwMode="auto">
            <a:xfrm>
              <a:off x="7239000" y="2438400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sp>
        <p:nvSpPr>
          <p:cNvPr id="34922" name="Rectangle 340"/>
          <p:cNvSpPr>
            <a:spLocks noChangeArrowheads="1"/>
          </p:cNvSpPr>
          <p:nvPr/>
        </p:nvSpPr>
        <p:spPr bwMode="auto">
          <a:xfrm>
            <a:off x="6223000" y="471488"/>
            <a:ext cx="74136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en-CA" altLang="en-US" sz="1200" b="1">
                <a:latin typeface="Times New Roman" pitchFamily="18" charset="0"/>
              </a:rPr>
              <a:t>A</a:t>
            </a:r>
            <a:r>
              <a:rPr lang="en-CA" altLang="en-US" sz="1200" b="1" baseline="-25000">
                <a:latin typeface="Times New Roman" pitchFamily="18" charset="0"/>
              </a:rPr>
              <a:t>1</a:t>
            </a:r>
            <a:r>
              <a:rPr lang="en-CA" altLang="en-US" sz="1200" b="1">
                <a:latin typeface="Times New Roman" pitchFamily="18" charset="0"/>
              </a:rPr>
              <a:t>A</a:t>
            </a:r>
            <a:r>
              <a:rPr lang="en-CA" altLang="en-US" sz="1200" b="1" baseline="-25000">
                <a:latin typeface="Times New Roman" pitchFamily="18" charset="0"/>
              </a:rPr>
              <a:t>0</a:t>
            </a:r>
            <a:r>
              <a:rPr lang="en-CA" altLang="en-US" sz="1200" b="1">
                <a:latin typeface="Times New Roman" pitchFamily="18" charset="0"/>
              </a:rPr>
              <a:t>    2</a:t>
            </a:r>
            <a:endParaRPr lang="en-CA" altLang="en-US" sz="1200" baseline="-25000">
              <a:latin typeface="Times New Roman" pitchFamily="18" charset="0"/>
            </a:endParaRPr>
          </a:p>
        </p:txBody>
      </p:sp>
      <p:grpSp>
        <p:nvGrpSpPr>
          <p:cNvPr id="34923" name="Group 453"/>
          <p:cNvGrpSpPr>
            <a:grpSpLocks/>
          </p:cNvGrpSpPr>
          <p:nvPr/>
        </p:nvGrpSpPr>
        <p:grpSpPr bwMode="auto">
          <a:xfrm>
            <a:off x="6172200" y="2209800"/>
            <a:ext cx="604838" cy="1176338"/>
            <a:chOff x="6705600" y="1343025"/>
            <a:chExt cx="604838" cy="1176337"/>
          </a:xfrm>
        </p:grpSpPr>
        <p:sp>
          <p:nvSpPr>
            <p:cNvPr id="35070" name="TextBox 454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0999" cy="984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5071" name="TextBox 455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2374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5072" name="Freeform 456"/>
            <p:cNvSpPr>
              <a:spLocks/>
            </p:cNvSpPr>
            <p:nvPr/>
          </p:nvSpPr>
          <p:spPr bwMode="auto">
            <a:xfrm>
              <a:off x="6972300" y="2324100"/>
              <a:ext cx="338138" cy="152400"/>
            </a:xfrm>
            <a:custGeom>
              <a:avLst/>
              <a:gdLst>
                <a:gd name="T0" fmla="*/ 338138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5073" name="Oval 338"/>
            <p:cNvSpPr>
              <a:spLocks noChangeArrowheads="1"/>
            </p:cNvSpPr>
            <p:nvPr/>
          </p:nvSpPr>
          <p:spPr bwMode="auto">
            <a:xfrm>
              <a:off x="7239000" y="2447925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grpSp>
        <p:nvGrpSpPr>
          <p:cNvPr id="34924" name="Group 458"/>
          <p:cNvGrpSpPr>
            <a:grpSpLocks/>
          </p:cNvGrpSpPr>
          <p:nvPr/>
        </p:nvGrpSpPr>
        <p:grpSpPr bwMode="auto">
          <a:xfrm>
            <a:off x="6172200" y="3581400"/>
            <a:ext cx="604838" cy="1176338"/>
            <a:chOff x="6705600" y="1343025"/>
            <a:chExt cx="604838" cy="1176337"/>
          </a:xfrm>
        </p:grpSpPr>
        <p:sp>
          <p:nvSpPr>
            <p:cNvPr id="35066" name="TextBox 459"/>
            <p:cNvSpPr txBox="1">
              <a:spLocks noChangeArrowheads="1"/>
            </p:cNvSpPr>
            <p:nvPr/>
          </p:nvSpPr>
          <p:spPr bwMode="auto">
            <a:xfrm>
              <a:off x="6781800" y="1343025"/>
              <a:ext cx="380999" cy="984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CA" altLang="en-US" sz="800"/>
            </a:p>
            <a:p>
              <a:pPr algn="ctr" eaLnBrk="1" hangingPunct="1"/>
              <a:r>
                <a:rPr lang="en-CA" altLang="en-US" sz="1400"/>
                <a:t>MUX</a:t>
              </a:r>
              <a:endParaRPr lang="en-CA" altLang="en-US" sz="800"/>
            </a:p>
            <a:p>
              <a:pPr algn="ctr" eaLnBrk="1" hangingPunct="1"/>
              <a:endParaRPr lang="en-CA" altLang="en-US" sz="800"/>
            </a:p>
          </p:txBody>
        </p:sp>
        <p:sp>
          <p:nvSpPr>
            <p:cNvPr id="35067" name="TextBox 460"/>
            <p:cNvSpPr txBox="1">
              <a:spLocks noChangeArrowheads="1"/>
            </p:cNvSpPr>
            <p:nvPr/>
          </p:nvSpPr>
          <p:spPr bwMode="auto">
            <a:xfrm>
              <a:off x="6705600" y="1409700"/>
              <a:ext cx="242374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0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1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2</a:t>
              </a:r>
            </a:p>
            <a:p>
              <a:pPr eaLnBrk="1" hangingPunct="1">
                <a:spcBef>
                  <a:spcPts val="600"/>
                </a:spcBef>
              </a:pPr>
              <a:r>
                <a:rPr lang="en-CA" altLang="en-US" sz="1000">
                  <a:latin typeface="Arial Narrow" pitchFamily="34" charset="0"/>
                </a:rPr>
                <a:t>3</a:t>
              </a:r>
            </a:p>
          </p:txBody>
        </p:sp>
        <p:sp>
          <p:nvSpPr>
            <p:cNvPr id="35068" name="Freeform 461"/>
            <p:cNvSpPr>
              <a:spLocks/>
            </p:cNvSpPr>
            <p:nvPr/>
          </p:nvSpPr>
          <p:spPr bwMode="auto">
            <a:xfrm>
              <a:off x="6972300" y="2324100"/>
              <a:ext cx="338138" cy="152400"/>
            </a:xfrm>
            <a:custGeom>
              <a:avLst/>
              <a:gdLst>
                <a:gd name="T0" fmla="*/ 338138 w 338138"/>
                <a:gd name="T1" fmla="*/ 12963779 h 119063"/>
                <a:gd name="T2" fmla="*/ 0 w 338138"/>
                <a:gd name="T3" fmla="*/ 12963779 h 119063"/>
                <a:gd name="T4" fmla="*/ 0 w 338138"/>
                <a:gd name="T5" fmla="*/ 0 h 119063"/>
                <a:gd name="T6" fmla="*/ 0 w 338138"/>
                <a:gd name="T7" fmla="*/ 0 h 1190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38138"/>
                <a:gd name="T13" fmla="*/ 0 h 119063"/>
                <a:gd name="T14" fmla="*/ 338138 w 338138"/>
                <a:gd name="T15" fmla="*/ 119063 h 1190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38138" h="119063">
                  <a:moveTo>
                    <a:pt x="338138" y="119063"/>
                  </a:moveTo>
                  <a:lnTo>
                    <a:pt x="0" y="119063"/>
                  </a:lnTo>
                  <a:lnTo>
                    <a:pt x="0" y="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35069" name="Oval 338"/>
            <p:cNvSpPr>
              <a:spLocks noChangeArrowheads="1"/>
            </p:cNvSpPr>
            <p:nvPr/>
          </p:nvSpPr>
          <p:spPr bwMode="auto">
            <a:xfrm>
              <a:off x="7239000" y="2447925"/>
              <a:ext cx="71437" cy="7143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sp>
        <p:nvSpPr>
          <p:cNvPr id="34925" name="TextBox 463"/>
          <p:cNvSpPr txBox="1">
            <a:spLocks noChangeArrowheads="1"/>
          </p:cNvSpPr>
          <p:nvPr/>
        </p:nvSpPr>
        <p:spPr bwMode="auto">
          <a:xfrm>
            <a:off x="6286500" y="4914900"/>
            <a:ext cx="381000" cy="984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CA" altLang="en-US" sz="800"/>
          </a:p>
          <a:p>
            <a:pPr algn="ctr" eaLnBrk="1" hangingPunct="1"/>
            <a:r>
              <a:rPr lang="en-CA" altLang="en-US" sz="1400"/>
              <a:t>MUX</a:t>
            </a:r>
            <a:endParaRPr lang="en-CA" altLang="en-US" sz="800"/>
          </a:p>
          <a:p>
            <a:pPr algn="ctr" eaLnBrk="1" hangingPunct="1"/>
            <a:endParaRPr lang="en-CA" altLang="en-US" sz="800"/>
          </a:p>
        </p:txBody>
      </p:sp>
      <p:sp>
        <p:nvSpPr>
          <p:cNvPr id="34926" name="TextBox 464"/>
          <p:cNvSpPr txBox="1">
            <a:spLocks noChangeArrowheads="1"/>
          </p:cNvSpPr>
          <p:nvPr/>
        </p:nvSpPr>
        <p:spPr bwMode="auto">
          <a:xfrm>
            <a:off x="6210300" y="4981575"/>
            <a:ext cx="242888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0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1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2</a:t>
            </a:r>
          </a:p>
          <a:p>
            <a:pPr eaLnBrk="1" hangingPunct="1">
              <a:spcBef>
                <a:spcPts val="600"/>
              </a:spcBef>
            </a:pPr>
            <a:r>
              <a:rPr lang="en-CA" altLang="en-US" sz="1000">
                <a:latin typeface="Arial Narrow" pitchFamily="34" charset="0"/>
              </a:rPr>
              <a:t>3</a:t>
            </a:r>
          </a:p>
        </p:txBody>
      </p:sp>
      <p:sp>
        <p:nvSpPr>
          <p:cNvPr id="34927" name="Freeform 465"/>
          <p:cNvSpPr>
            <a:spLocks/>
          </p:cNvSpPr>
          <p:nvPr/>
        </p:nvSpPr>
        <p:spPr bwMode="auto">
          <a:xfrm>
            <a:off x="6477000" y="5895975"/>
            <a:ext cx="266700" cy="152400"/>
          </a:xfrm>
          <a:custGeom>
            <a:avLst/>
            <a:gdLst>
              <a:gd name="T0" fmla="*/ 3722 w 338138"/>
              <a:gd name="T1" fmla="*/ 12963779 h 119063"/>
              <a:gd name="T2" fmla="*/ 0 w 338138"/>
              <a:gd name="T3" fmla="*/ 12963779 h 119063"/>
              <a:gd name="T4" fmla="*/ 0 w 338138"/>
              <a:gd name="T5" fmla="*/ 0 h 119063"/>
              <a:gd name="T6" fmla="*/ 0 w 338138"/>
              <a:gd name="T7" fmla="*/ 0 h 119063"/>
              <a:gd name="T8" fmla="*/ 0 60000 65536"/>
              <a:gd name="T9" fmla="*/ 0 60000 65536"/>
              <a:gd name="T10" fmla="*/ 0 60000 65536"/>
              <a:gd name="T11" fmla="*/ 0 60000 65536"/>
              <a:gd name="T12" fmla="*/ 0 w 338138"/>
              <a:gd name="T13" fmla="*/ 0 h 119063"/>
              <a:gd name="T14" fmla="*/ 338138 w 338138"/>
              <a:gd name="T15" fmla="*/ 119063 h 119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8138" h="119063">
                <a:moveTo>
                  <a:pt x="338138" y="119063"/>
                </a:moveTo>
                <a:lnTo>
                  <a:pt x="0" y="119063"/>
                </a:ln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4928" name="Line 28"/>
          <p:cNvSpPr>
            <a:spLocks noChangeShapeType="1"/>
          </p:cNvSpPr>
          <p:nvPr/>
        </p:nvSpPr>
        <p:spPr bwMode="auto">
          <a:xfrm flipV="1">
            <a:off x="3048000" y="6823075"/>
            <a:ext cx="5905500" cy="34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29" name="Line 29"/>
          <p:cNvSpPr>
            <a:spLocks noChangeShapeType="1"/>
          </p:cNvSpPr>
          <p:nvPr/>
        </p:nvSpPr>
        <p:spPr bwMode="auto">
          <a:xfrm flipH="1">
            <a:off x="8953500" y="1106488"/>
            <a:ext cx="23813" cy="5751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0" name="Line 30"/>
          <p:cNvSpPr>
            <a:spLocks noChangeShapeType="1"/>
          </p:cNvSpPr>
          <p:nvPr/>
        </p:nvSpPr>
        <p:spPr bwMode="auto">
          <a:xfrm>
            <a:off x="8875713" y="1601788"/>
            <a:ext cx="1587" cy="5141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1" name="Line 31"/>
          <p:cNvSpPr>
            <a:spLocks noChangeShapeType="1"/>
          </p:cNvSpPr>
          <p:nvPr/>
        </p:nvSpPr>
        <p:spPr bwMode="auto">
          <a:xfrm>
            <a:off x="8763000" y="2476500"/>
            <a:ext cx="0" cy="419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2" name="Line 32"/>
          <p:cNvSpPr>
            <a:spLocks noChangeShapeType="1"/>
          </p:cNvSpPr>
          <p:nvPr/>
        </p:nvSpPr>
        <p:spPr bwMode="auto">
          <a:xfrm>
            <a:off x="8685213" y="2947988"/>
            <a:ext cx="1587" cy="36433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3" name="Line 33"/>
          <p:cNvSpPr>
            <a:spLocks noChangeShapeType="1"/>
          </p:cNvSpPr>
          <p:nvPr/>
        </p:nvSpPr>
        <p:spPr bwMode="auto">
          <a:xfrm flipH="1">
            <a:off x="8572500" y="3798888"/>
            <a:ext cx="11113" cy="2716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4" name="Line 34"/>
          <p:cNvSpPr>
            <a:spLocks noChangeShapeType="1"/>
          </p:cNvSpPr>
          <p:nvPr/>
        </p:nvSpPr>
        <p:spPr bwMode="auto">
          <a:xfrm>
            <a:off x="8482013" y="4294188"/>
            <a:ext cx="14287" cy="2144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5" name="Line 35"/>
          <p:cNvSpPr>
            <a:spLocks noChangeShapeType="1"/>
          </p:cNvSpPr>
          <p:nvPr/>
        </p:nvSpPr>
        <p:spPr bwMode="auto">
          <a:xfrm>
            <a:off x="8380413" y="5157788"/>
            <a:ext cx="1587" cy="1204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6" name="Line 36"/>
          <p:cNvSpPr>
            <a:spLocks noChangeShapeType="1"/>
          </p:cNvSpPr>
          <p:nvPr/>
        </p:nvSpPr>
        <p:spPr bwMode="auto">
          <a:xfrm flipH="1">
            <a:off x="8267700" y="5638800"/>
            <a:ext cx="0" cy="647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7" name="Line 37"/>
          <p:cNvSpPr>
            <a:spLocks noChangeShapeType="1"/>
          </p:cNvSpPr>
          <p:nvPr/>
        </p:nvSpPr>
        <p:spPr bwMode="auto">
          <a:xfrm flipH="1" flipV="1">
            <a:off x="3733800" y="6286500"/>
            <a:ext cx="45339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8" name="Line 38"/>
          <p:cNvSpPr>
            <a:spLocks noChangeShapeType="1"/>
          </p:cNvSpPr>
          <p:nvPr/>
        </p:nvSpPr>
        <p:spPr bwMode="auto">
          <a:xfrm flipH="1" flipV="1">
            <a:off x="3657600" y="6362700"/>
            <a:ext cx="47244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39" name="Line 39"/>
          <p:cNvSpPr>
            <a:spLocks noChangeShapeType="1"/>
          </p:cNvSpPr>
          <p:nvPr/>
        </p:nvSpPr>
        <p:spPr bwMode="auto">
          <a:xfrm flipH="1" flipV="1">
            <a:off x="3543300" y="6438900"/>
            <a:ext cx="49657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0" name="Line 40"/>
          <p:cNvSpPr>
            <a:spLocks noChangeShapeType="1"/>
          </p:cNvSpPr>
          <p:nvPr/>
        </p:nvSpPr>
        <p:spPr bwMode="auto">
          <a:xfrm flipH="1" flipV="1">
            <a:off x="3429000" y="6515100"/>
            <a:ext cx="51562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1" name="Line 41"/>
          <p:cNvSpPr>
            <a:spLocks noChangeShapeType="1"/>
          </p:cNvSpPr>
          <p:nvPr/>
        </p:nvSpPr>
        <p:spPr bwMode="auto">
          <a:xfrm flipH="1" flipV="1">
            <a:off x="3314700" y="6591300"/>
            <a:ext cx="53594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2" name="Line 42"/>
          <p:cNvSpPr>
            <a:spLocks noChangeShapeType="1"/>
          </p:cNvSpPr>
          <p:nvPr/>
        </p:nvSpPr>
        <p:spPr bwMode="auto">
          <a:xfrm flipH="1">
            <a:off x="3238500" y="6667500"/>
            <a:ext cx="5524500" cy="95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3" name="Line 43"/>
          <p:cNvSpPr>
            <a:spLocks noChangeShapeType="1"/>
          </p:cNvSpPr>
          <p:nvPr/>
        </p:nvSpPr>
        <p:spPr bwMode="auto">
          <a:xfrm flipH="1">
            <a:off x="3124200" y="6743700"/>
            <a:ext cx="5765800" cy="34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4" name="Line 44"/>
          <p:cNvSpPr>
            <a:spLocks noChangeShapeType="1"/>
          </p:cNvSpPr>
          <p:nvPr/>
        </p:nvSpPr>
        <p:spPr bwMode="auto">
          <a:xfrm>
            <a:off x="3732213" y="722313"/>
            <a:ext cx="1587" cy="55641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5" name="Line 45"/>
          <p:cNvSpPr>
            <a:spLocks noChangeShapeType="1"/>
          </p:cNvSpPr>
          <p:nvPr/>
        </p:nvSpPr>
        <p:spPr bwMode="auto">
          <a:xfrm flipH="1" flipV="1">
            <a:off x="3643313" y="722313"/>
            <a:ext cx="14287" cy="56403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6" name="Line 46"/>
          <p:cNvSpPr>
            <a:spLocks noChangeShapeType="1"/>
          </p:cNvSpPr>
          <p:nvPr/>
        </p:nvSpPr>
        <p:spPr bwMode="auto">
          <a:xfrm flipH="1" flipV="1">
            <a:off x="3541713" y="735013"/>
            <a:ext cx="1587" cy="57038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7" name="Line 47"/>
          <p:cNvSpPr>
            <a:spLocks noChangeShapeType="1"/>
          </p:cNvSpPr>
          <p:nvPr/>
        </p:nvSpPr>
        <p:spPr bwMode="auto">
          <a:xfrm flipH="1" flipV="1">
            <a:off x="3427413" y="709613"/>
            <a:ext cx="1587" cy="58054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8" name="Line 48"/>
          <p:cNvSpPr>
            <a:spLocks noChangeShapeType="1"/>
          </p:cNvSpPr>
          <p:nvPr/>
        </p:nvSpPr>
        <p:spPr bwMode="auto">
          <a:xfrm flipV="1">
            <a:off x="3314700" y="696913"/>
            <a:ext cx="23813" cy="58943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49" name="Line 49"/>
          <p:cNvSpPr>
            <a:spLocks noChangeShapeType="1"/>
          </p:cNvSpPr>
          <p:nvPr/>
        </p:nvSpPr>
        <p:spPr bwMode="auto">
          <a:xfrm flipH="1" flipV="1">
            <a:off x="3236913" y="709613"/>
            <a:ext cx="1587" cy="59578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50" name="Line 50"/>
          <p:cNvSpPr>
            <a:spLocks noChangeShapeType="1"/>
          </p:cNvSpPr>
          <p:nvPr/>
        </p:nvSpPr>
        <p:spPr bwMode="auto">
          <a:xfrm flipV="1">
            <a:off x="3124200" y="696913"/>
            <a:ext cx="11113" cy="60848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51" name="Line 51"/>
          <p:cNvSpPr>
            <a:spLocks noChangeShapeType="1"/>
          </p:cNvSpPr>
          <p:nvPr/>
        </p:nvSpPr>
        <p:spPr bwMode="auto">
          <a:xfrm flipH="1" flipV="1">
            <a:off x="3008313" y="722313"/>
            <a:ext cx="39687" cy="61356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52" name="Line 60"/>
          <p:cNvSpPr>
            <a:spLocks noChangeShapeType="1"/>
          </p:cNvSpPr>
          <p:nvPr/>
        </p:nvSpPr>
        <p:spPr bwMode="auto">
          <a:xfrm flipH="1">
            <a:off x="3124200" y="12573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6" name="Group 63"/>
          <p:cNvGrpSpPr>
            <a:grpSpLocks/>
          </p:cNvGrpSpPr>
          <p:nvPr/>
        </p:nvGrpSpPr>
        <p:grpSpPr bwMode="auto">
          <a:xfrm>
            <a:off x="4100508" y="2476500"/>
            <a:ext cx="431800" cy="431800"/>
            <a:chOff x="2888" y="1288"/>
            <a:chExt cx="272" cy="272"/>
          </a:xfrm>
          <a:solidFill>
            <a:srgbClr val="CCFFCC"/>
          </a:solidFill>
        </p:grpSpPr>
        <p:grpSp>
          <p:nvGrpSpPr>
            <p:cNvPr id="17" name="Group 64"/>
            <p:cNvGrpSpPr>
              <a:grpSpLocks/>
            </p:cNvGrpSpPr>
            <p:nvPr/>
          </p:nvGrpSpPr>
          <p:grpSpPr bwMode="auto">
            <a:xfrm>
              <a:off x="3024" y="1289"/>
              <a:ext cx="136" cy="271"/>
              <a:chOff x="3024" y="1289"/>
              <a:chExt cx="136" cy="271"/>
            </a:xfrm>
            <a:grpFill/>
          </p:grpSpPr>
          <p:sp>
            <p:nvSpPr>
              <p:cNvPr id="531" name="Arc 65"/>
              <p:cNvSpPr>
                <a:spLocks/>
              </p:cNvSpPr>
              <p:nvPr/>
            </p:nvSpPr>
            <p:spPr bwMode="auto">
              <a:xfrm>
                <a:off x="3024" y="1289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2" name="Arc 66"/>
              <p:cNvSpPr>
                <a:spLocks/>
              </p:cNvSpPr>
              <p:nvPr/>
            </p:nvSpPr>
            <p:spPr bwMode="auto">
              <a:xfrm>
                <a:off x="3024" y="1424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28" name="Line 67"/>
            <p:cNvSpPr>
              <a:spLocks noChangeShapeType="1"/>
            </p:cNvSpPr>
            <p:nvPr/>
          </p:nvSpPr>
          <p:spPr bwMode="auto">
            <a:xfrm>
              <a:off x="2889" y="1288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9" name="Line 68"/>
            <p:cNvSpPr>
              <a:spLocks noChangeShapeType="1"/>
            </p:cNvSpPr>
            <p:nvPr/>
          </p:nvSpPr>
          <p:spPr bwMode="auto">
            <a:xfrm>
              <a:off x="2889" y="1560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0" name="Line 69"/>
            <p:cNvSpPr>
              <a:spLocks noChangeShapeType="1"/>
            </p:cNvSpPr>
            <p:nvPr/>
          </p:nvSpPr>
          <p:spPr bwMode="auto">
            <a:xfrm>
              <a:off x="2888" y="1289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54" name="Oval 70"/>
          <p:cNvSpPr>
            <a:spLocks noChangeArrowheads="1"/>
          </p:cNvSpPr>
          <p:nvPr/>
        </p:nvSpPr>
        <p:spPr bwMode="auto">
          <a:xfrm>
            <a:off x="4525963" y="2655888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18" name="Group 72"/>
          <p:cNvGrpSpPr>
            <a:grpSpLocks/>
          </p:cNvGrpSpPr>
          <p:nvPr/>
        </p:nvGrpSpPr>
        <p:grpSpPr bwMode="auto">
          <a:xfrm>
            <a:off x="4964108" y="2387600"/>
            <a:ext cx="431800" cy="431800"/>
            <a:chOff x="3432" y="1232"/>
            <a:chExt cx="272" cy="272"/>
          </a:xfrm>
          <a:solidFill>
            <a:srgbClr val="CCFFCC"/>
          </a:solidFill>
        </p:grpSpPr>
        <p:grpSp>
          <p:nvGrpSpPr>
            <p:cNvPr id="19" name="Group 73"/>
            <p:cNvGrpSpPr>
              <a:grpSpLocks/>
            </p:cNvGrpSpPr>
            <p:nvPr/>
          </p:nvGrpSpPr>
          <p:grpSpPr bwMode="auto">
            <a:xfrm>
              <a:off x="3568" y="1233"/>
              <a:ext cx="136" cy="271"/>
              <a:chOff x="3568" y="1233"/>
              <a:chExt cx="136" cy="271"/>
            </a:xfrm>
            <a:grpFill/>
          </p:grpSpPr>
          <p:sp>
            <p:nvSpPr>
              <p:cNvPr id="523" name="Arc 74"/>
              <p:cNvSpPr>
                <a:spLocks/>
              </p:cNvSpPr>
              <p:nvPr/>
            </p:nvSpPr>
            <p:spPr bwMode="auto">
              <a:xfrm>
                <a:off x="3568" y="1233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4" name="Arc 75"/>
              <p:cNvSpPr>
                <a:spLocks/>
              </p:cNvSpPr>
              <p:nvPr/>
            </p:nvSpPr>
            <p:spPr bwMode="auto">
              <a:xfrm>
                <a:off x="3568" y="1368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20" name="Line 76"/>
            <p:cNvSpPr>
              <a:spLocks noChangeShapeType="1"/>
            </p:cNvSpPr>
            <p:nvPr/>
          </p:nvSpPr>
          <p:spPr bwMode="auto">
            <a:xfrm>
              <a:off x="3433" y="123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1" name="Line 77"/>
            <p:cNvSpPr>
              <a:spLocks noChangeShapeType="1"/>
            </p:cNvSpPr>
            <p:nvPr/>
          </p:nvSpPr>
          <p:spPr bwMode="auto">
            <a:xfrm>
              <a:off x="3433" y="1504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2" name="Line 78"/>
            <p:cNvSpPr>
              <a:spLocks noChangeShapeType="1"/>
            </p:cNvSpPr>
            <p:nvPr/>
          </p:nvSpPr>
          <p:spPr bwMode="auto">
            <a:xfrm>
              <a:off x="3432" y="1233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56" name="Oval 79"/>
          <p:cNvSpPr>
            <a:spLocks noChangeArrowheads="1"/>
          </p:cNvSpPr>
          <p:nvPr/>
        </p:nvSpPr>
        <p:spPr bwMode="auto">
          <a:xfrm>
            <a:off x="5389563" y="2566988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20" name="Group 81"/>
          <p:cNvGrpSpPr>
            <a:grpSpLocks/>
          </p:cNvGrpSpPr>
          <p:nvPr/>
        </p:nvGrpSpPr>
        <p:grpSpPr bwMode="auto">
          <a:xfrm>
            <a:off x="4102096" y="1905003"/>
            <a:ext cx="430212" cy="444501"/>
            <a:chOff x="4586288" y="928"/>
            <a:chExt cx="430212" cy="280"/>
          </a:xfrm>
          <a:solidFill>
            <a:srgbClr val="CCFFCC"/>
          </a:solidFill>
        </p:grpSpPr>
        <p:grpSp>
          <p:nvGrpSpPr>
            <p:cNvPr id="21" name="Group 82"/>
            <p:cNvGrpSpPr>
              <a:grpSpLocks/>
            </p:cNvGrpSpPr>
            <p:nvPr/>
          </p:nvGrpSpPr>
          <p:grpSpPr bwMode="auto">
            <a:xfrm>
              <a:off x="4800600" y="937"/>
              <a:ext cx="215900" cy="271"/>
              <a:chOff x="3024" y="937"/>
              <a:chExt cx="136" cy="271"/>
            </a:xfrm>
            <a:grpFill/>
          </p:grpSpPr>
          <p:sp>
            <p:nvSpPr>
              <p:cNvPr id="515" name="Arc 83"/>
              <p:cNvSpPr>
                <a:spLocks/>
              </p:cNvSpPr>
              <p:nvPr/>
            </p:nvSpPr>
            <p:spPr bwMode="auto">
              <a:xfrm>
                <a:off x="3024" y="937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6" name="Arc 84"/>
              <p:cNvSpPr>
                <a:spLocks/>
              </p:cNvSpPr>
              <p:nvPr/>
            </p:nvSpPr>
            <p:spPr bwMode="auto">
              <a:xfrm>
                <a:off x="3024" y="1072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12" name="Line 85"/>
            <p:cNvSpPr>
              <a:spLocks noChangeShapeType="1"/>
            </p:cNvSpPr>
            <p:nvPr/>
          </p:nvSpPr>
          <p:spPr bwMode="auto">
            <a:xfrm>
              <a:off x="4586288" y="936"/>
              <a:ext cx="214313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3" name="Line 86"/>
            <p:cNvSpPr>
              <a:spLocks noChangeShapeType="1"/>
            </p:cNvSpPr>
            <p:nvPr/>
          </p:nvSpPr>
          <p:spPr bwMode="auto">
            <a:xfrm>
              <a:off x="4586288" y="1208"/>
              <a:ext cx="214313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4" name="Line 87"/>
            <p:cNvSpPr>
              <a:spLocks noChangeShapeType="1"/>
            </p:cNvSpPr>
            <p:nvPr/>
          </p:nvSpPr>
          <p:spPr bwMode="auto">
            <a:xfrm>
              <a:off x="4598992" y="928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58" name="Oval 88"/>
          <p:cNvSpPr>
            <a:spLocks noChangeArrowheads="1"/>
          </p:cNvSpPr>
          <p:nvPr/>
        </p:nvSpPr>
        <p:spPr bwMode="auto">
          <a:xfrm>
            <a:off x="4525963" y="2097088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59" name="Line 89"/>
          <p:cNvSpPr>
            <a:spLocks noChangeShapeType="1"/>
          </p:cNvSpPr>
          <p:nvPr/>
        </p:nvSpPr>
        <p:spPr bwMode="auto">
          <a:xfrm>
            <a:off x="4622800" y="2679700"/>
            <a:ext cx="354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0" name="Line 90"/>
          <p:cNvSpPr>
            <a:spLocks noChangeShapeType="1"/>
          </p:cNvSpPr>
          <p:nvPr/>
        </p:nvSpPr>
        <p:spPr bwMode="auto">
          <a:xfrm flipH="1">
            <a:off x="4813300" y="2501900"/>
            <a:ext cx="150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1" name="Line 91"/>
          <p:cNvSpPr>
            <a:spLocks noChangeShapeType="1"/>
          </p:cNvSpPr>
          <p:nvPr/>
        </p:nvSpPr>
        <p:spPr bwMode="auto">
          <a:xfrm flipV="1">
            <a:off x="4811713" y="2135188"/>
            <a:ext cx="0" cy="366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2" name="Line 93"/>
          <p:cNvSpPr>
            <a:spLocks noChangeShapeType="1"/>
          </p:cNvSpPr>
          <p:nvPr/>
        </p:nvSpPr>
        <p:spPr bwMode="auto">
          <a:xfrm flipH="1">
            <a:off x="2971800" y="2019300"/>
            <a:ext cx="1128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3" name="Line 94"/>
          <p:cNvSpPr>
            <a:spLocks noChangeShapeType="1"/>
          </p:cNvSpPr>
          <p:nvPr/>
        </p:nvSpPr>
        <p:spPr bwMode="auto">
          <a:xfrm flipH="1">
            <a:off x="3314700" y="2235200"/>
            <a:ext cx="785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4" name="Line 95"/>
          <p:cNvSpPr>
            <a:spLocks noChangeShapeType="1"/>
          </p:cNvSpPr>
          <p:nvPr/>
        </p:nvSpPr>
        <p:spPr bwMode="auto">
          <a:xfrm flipH="1">
            <a:off x="3111500" y="2590800"/>
            <a:ext cx="989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65" name="Line 96"/>
          <p:cNvSpPr>
            <a:spLocks noChangeShapeType="1"/>
          </p:cNvSpPr>
          <p:nvPr/>
        </p:nvSpPr>
        <p:spPr bwMode="auto">
          <a:xfrm flipH="1">
            <a:off x="3225800" y="2781300"/>
            <a:ext cx="862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2" name="Group 99"/>
          <p:cNvGrpSpPr>
            <a:grpSpLocks/>
          </p:cNvGrpSpPr>
          <p:nvPr/>
        </p:nvGrpSpPr>
        <p:grpSpPr bwMode="auto">
          <a:xfrm>
            <a:off x="4113216" y="3590932"/>
            <a:ext cx="431800" cy="431800"/>
            <a:chOff x="2888" y="2072"/>
            <a:chExt cx="272" cy="272"/>
          </a:xfrm>
          <a:solidFill>
            <a:srgbClr val="CCFFCC"/>
          </a:solidFill>
        </p:grpSpPr>
        <p:grpSp>
          <p:nvGrpSpPr>
            <p:cNvPr id="23" name="Group 100"/>
            <p:cNvGrpSpPr>
              <a:grpSpLocks/>
            </p:cNvGrpSpPr>
            <p:nvPr/>
          </p:nvGrpSpPr>
          <p:grpSpPr bwMode="auto">
            <a:xfrm>
              <a:off x="3024" y="2073"/>
              <a:ext cx="136" cy="271"/>
              <a:chOff x="3024" y="2073"/>
              <a:chExt cx="136" cy="271"/>
            </a:xfrm>
            <a:grpFill/>
          </p:grpSpPr>
          <p:sp>
            <p:nvSpPr>
              <p:cNvPr id="581" name="Arc 101"/>
              <p:cNvSpPr>
                <a:spLocks/>
              </p:cNvSpPr>
              <p:nvPr/>
            </p:nvSpPr>
            <p:spPr bwMode="auto">
              <a:xfrm>
                <a:off x="3024" y="2073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2" name="Arc 102"/>
              <p:cNvSpPr>
                <a:spLocks/>
              </p:cNvSpPr>
              <p:nvPr/>
            </p:nvSpPr>
            <p:spPr bwMode="auto">
              <a:xfrm>
                <a:off x="3024" y="2208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78" name="Line 103"/>
            <p:cNvSpPr>
              <a:spLocks noChangeShapeType="1"/>
            </p:cNvSpPr>
            <p:nvPr/>
          </p:nvSpPr>
          <p:spPr bwMode="auto">
            <a:xfrm>
              <a:off x="2889" y="207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9" name="Line 104"/>
            <p:cNvSpPr>
              <a:spLocks noChangeShapeType="1"/>
            </p:cNvSpPr>
            <p:nvPr/>
          </p:nvSpPr>
          <p:spPr bwMode="auto">
            <a:xfrm>
              <a:off x="2889" y="2344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80" name="Line 105"/>
            <p:cNvSpPr>
              <a:spLocks noChangeShapeType="1"/>
            </p:cNvSpPr>
            <p:nvPr/>
          </p:nvSpPr>
          <p:spPr bwMode="auto">
            <a:xfrm>
              <a:off x="2888" y="2073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67" name="Oval 106"/>
          <p:cNvSpPr>
            <a:spLocks noChangeArrowheads="1"/>
          </p:cNvSpPr>
          <p:nvPr/>
        </p:nvSpPr>
        <p:spPr bwMode="auto">
          <a:xfrm>
            <a:off x="4538663" y="37703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24" name="Group 108"/>
          <p:cNvGrpSpPr>
            <a:grpSpLocks/>
          </p:cNvGrpSpPr>
          <p:nvPr/>
        </p:nvGrpSpPr>
        <p:grpSpPr bwMode="auto">
          <a:xfrm>
            <a:off x="4989517" y="3603632"/>
            <a:ext cx="431800" cy="431800"/>
            <a:chOff x="3440" y="2080"/>
            <a:chExt cx="272" cy="272"/>
          </a:xfrm>
          <a:solidFill>
            <a:srgbClr val="CCFFCC"/>
          </a:solidFill>
        </p:grpSpPr>
        <p:grpSp>
          <p:nvGrpSpPr>
            <p:cNvPr id="25" name="Group 109"/>
            <p:cNvGrpSpPr>
              <a:grpSpLocks/>
            </p:cNvGrpSpPr>
            <p:nvPr/>
          </p:nvGrpSpPr>
          <p:grpSpPr bwMode="auto">
            <a:xfrm>
              <a:off x="3576" y="2081"/>
              <a:ext cx="136" cy="271"/>
              <a:chOff x="3576" y="2081"/>
              <a:chExt cx="136" cy="271"/>
            </a:xfrm>
            <a:grpFill/>
          </p:grpSpPr>
          <p:sp>
            <p:nvSpPr>
              <p:cNvPr id="573" name="Arc 110"/>
              <p:cNvSpPr>
                <a:spLocks/>
              </p:cNvSpPr>
              <p:nvPr/>
            </p:nvSpPr>
            <p:spPr bwMode="auto">
              <a:xfrm>
                <a:off x="3576" y="2081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4" name="Arc 111"/>
              <p:cNvSpPr>
                <a:spLocks/>
              </p:cNvSpPr>
              <p:nvPr/>
            </p:nvSpPr>
            <p:spPr bwMode="auto">
              <a:xfrm>
                <a:off x="3576" y="2216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70" name="Line 112"/>
            <p:cNvSpPr>
              <a:spLocks noChangeShapeType="1"/>
            </p:cNvSpPr>
            <p:nvPr/>
          </p:nvSpPr>
          <p:spPr bwMode="auto">
            <a:xfrm>
              <a:off x="3441" y="2080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1" name="Line 113"/>
            <p:cNvSpPr>
              <a:spLocks noChangeShapeType="1"/>
            </p:cNvSpPr>
            <p:nvPr/>
          </p:nvSpPr>
          <p:spPr bwMode="auto">
            <a:xfrm>
              <a:off x="3441" y="235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2" name="Line 114"/>
            <p:cNvSpPr>
              <a:spLocks noChangeShapeType="1"/>
            </p:cNvSpPr>
            <p:nvPr/>
          </p:nvSpPr>
          <p:spPr bwMode="auto">
            <a:xfrm>
              <a:off x="3440" y="2081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69" name="Oval 115"/>
          <p:cNvSpPr>
            <a:spLocks noChangeArrowheads="1"/>
          </p:cNvSpPr>
          <p:nvPr/>
        </p:nvSpPr>
        <p:spPr bwMode="auto">
          <a:xfrm>
            <a:off x="5414963" y="37830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70" name="Line 116"/>
          <p:cNvSpPr>
            <a:spLocks noChangeShapeType="1"/>
          </p:cNvSpPr>
          <p:nvPr/>
        </p:nvSpPr>
        <p:spPr bwMode="auto">
          <a:xfrm>
            <a:off x="4635500" y="3806825"/>
            <a:ext cx="354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6" name="Group 118"/>
          <p:cNvGrpSpPr>
            <a:grpSpLocks/>
          </p:cNvGrpSpPr>
          <p:nvPr/>
        </p:nvGrpSpPr>
        <p:grpSpPr bwMode="auto">
          <a:xfrm>
            <a:off x="4125914" y="3108332"/>
            <a:ext cx="525463" cy="431800"/>
            <a:chOff x="2896" y="1768"/>
            <a:chExt cx="331" cy="272"/>
          </a:xfrm>
          <a:solidFill>
            <a:srgbClr val="CCFFCC"/>
          </a:solidFill>
        </p:grpSpPr>
        <p:grpSp>
          <p:nvGrpSpPr>
            <p:cNvPr id="27" name="Group 119"/>
            <p:cNvGrpSpPr>
              <a:grpSpLocks/>
            </p:cNvGrpSpPr>
            <p:nvPr/>
          </p:nvGrpSpPr>
          <p:grpSpPr bwMode="auto">
            <a:xfrm>
              <a:off x="2896" y="1768"/>
              <a:ext cx="272" cy="272"/>
              <a:chOff x="2896" y="1768"/>
              <a:chExt cx="272" cy="272"/>
            </a:xfrm>
            <a:grpFill/>
          </p:grpSpPr>
          <p:grpSp>
            <p:nvGrpSpPr>
              <p:cNvPr id="28" name="Group 120"/>
              <p:cNvGrpSpPr>
                <a:grpSpLocks/>
              </p:cNvGrpSpPr>
              <p:nvPr/>
            </p:nvGrpSpPr>
            <p:grpSpPr bwMode="auto">
              <a:xfrm>
                <a:off x="3032" y="1769"/>
                <a:ext cx="136" cy="271"/>
                <a:chOff x="3032" y="1769"/>
                <a:chExt cx="136" cy="271"/>
              </a:xfrm>
              <a:grpFill/>
            </p:grpSpPr>
            <p:sp>
              <p:nvSpPr>
                <p:cNvPr id="565" name="Arc 121"/>
                <p:cNvSpPr>
                  <a:spLocks/>
                </p:cNvSpPr>
                <p:nvPr/>
              </p:nvSpPr>
              <p:spPr bwMode="auto">
                <a:xfrm>
                  <a:off x="3032" y="1769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6" name="Arc 122"/>
                <p:cNvSpPr>
                  <a:spLocks/>
                </p:cNvSpPr>
                <p:nvPr/>
              </p:nvSpPr>
              <p:spPr bwMode="auto">
                <a:xfrm>
                  <a:off x="3032" y="1904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62" name="Line 123"/>
              <p:cNvSpPr>
                <a:spLocks noChangeShapeType="1"/>
              </p:cNvSpPr>
              <p:nvPr/>
            </p:nvSpPr>
            <p:spPr bwMode="auto">
              <a:xfrm>
                <a:off x="2897" y="1768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3" name="Line 124"/>
              <p:cNvSpPr>
                <a:spLocks noChangeShapeType="1"/>
              </p:cNvSpPr>
              <p:nvPr/>
            </p:nvSpPr>
            <p:spPr bwMode="auto">
              <a:xfrm>
                <a:off x="2897" y="2040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4" name="Line 125"/>
              <p:cNvSpPr>
                <a:spLocks noChangeShapeType="1"/>
              </p:cNvSpPr>
              <p:nvPr/>
            </p:nvSpPr>
            <p:spPr bwMode="auto">
              <a:xfrm>
                <a:off x="2896" y="1769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60" name="Oval 126"/>
            <p:cNvSpPr>
              <a:spLocks noChangeArrowheads="1"/>
            </p:cNvSpPr>
            <p:nvPr/>
          </p:nvSpPr>
          <p:spPr bwMode="auto">
            <a:xfrm>
              <a:off x="3164" y="1881"/>
              <a:ext cx="63" cy="55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72" name="Line 127"/>
          <p:cNvSpPr>
            <a:spLocks noChangeShapeType="1"/>
          </p:cNvSpPr>
          <p:nvPr/>
        </p:nvSpPr>
        <p:spPr bwMode="auto">
          <a:xfrm flipH="1">
            <a:off x="4826000" y="3641725"/>
            <a:ext cx="150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73" name="Line 128"/>
          <p:cNvSpPr>
            <a:spLocks noChangeShapeType="1"/>
          </p:cNvSpPr>
          <p:nvPr/>
        </p:nvSpPr>
        <p:spPr bwMode="auto">
          <a:xfrm flipV="1">
            <a:off x="4837113" y="3325813"/>
            <a:ext cx="0" cy="315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74" name="Line 129"/>
          <p:cNvSpPr>
            <a:spLocks noChangeShapeType="1"/>
          </p:cNvSpPr>
          <p:nvPr/>
        </p:nvSpPr>
        <p:spPr bwMode="auto">
          <a:xfrm flipH="1">
            <a:off x="4648200" y="3324225"/>
            <a:ext cx="1889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9" name="Group 131"/>
          <p:cNvGrpSpPr>
            <a:grpSpLocks/>
          </p:cNvGrpSpPr>
          <p:nvPr/>
        </p:nvGrpSpPr>
        <p:grpSpPr bwMode="auto">
          <a:xfrm>
            <a:off x="4125914" y="4073532"/>
            <a:ext cx="525463" cy="431800"/>
            <a:chOff x="2896" y="2376"/>
            <a:chExt cx="331" cy="272"/>
          </a:xfrm>
          <a:solidFill>
            <a:srgbClr val="CCFFCC"/>
          </a:solidFill>
        </p:grpSpPr>
        <p:grpSp>
          <p:nvGrpSpPr>
            <p:cNvPr id="30" name="Group 132"/>
            <p:cNvGrpSpPr>
              <a:grpSpLocks/>
            </p:cNvGrpSpPr>
            <p:nvPr/>
          </p:nvGrpSpPr>
          <p:grpSpPr bwMode="auto">
            <a:xfrm>
              <a:off x="2896" y="2376"/>
              <a:ext cx="272" cy="272"/>
              <a:chOff x="2896" y="2376"/>
              <a:chExt cx="272" cy="272"/>
            </a:xfrm>
            <a:grpFill/>
          </p:grpSpPr>
          <p:grpSp>
            <p:nvGrpSpPr>
              <p:cNvPr id="31" name="Group 133"/>
              <p:cNvGrpSpPr>
                <a:grpSpLocks/>
              </p:cNvGrpSpPr>
              <p:nvPr/>
            </p:nvGrpSpPr>
            <p:grpSpPr bwMode="auto">
              <a:xfrm>
                <a:off x="3032" y="2377"/>
                <a:ext cx="136" cy="271"/>
                <a:chOff x="3032" y="2377"/>
                <a:chExt cx="136" cy="271"/>
              </a:xfrm>
              <a:grpFill/>
            </p:grpSpPr>
            <p:sp>
              <p:nvSpPr>
                <p:cNvPr id="553" name="Arc 134"/>
                <p:cNvSpPr>
                  <a:spLocks/>
                </p:cNvSpPr>
                <p:nvPr/>
              </p:nvSpPr>
              <p:spPr bwMode="auto">
                <a:xfrm>
                  <a:off x="3032" y="2512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4" name="Arc 135"/>
                <p:cNvSpPr>
                  <a:spLocks/>
                </p:cNvSpPr>
                <p:nvPr/>
              </p:nvSpPr>
              <p:spPr bwMode="auto">
                <a:xfrm>
                  <a:off x="3032" y="2377"/>
                  <a:ext cx="136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pFill/>
                <a:ln w="2857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CA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50" name="Line 136"/>
              <p:cNvSpPr>
                <a:spLocks noChangeShapeType="1"/>
              </p:cNvSpPr>
              <p:nvPr/>
            </p:nvSpPr>
            <p:spPr bwMode="auto">
              <a:xfrm>
                <a:off x="2897" y="2648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1" name="Line 137"/>
              <p:cNvSpPr>
                <a:spLocks noChangeShapeType="1"/>
              </p:cNvSpPr>
              <p:nvPr/>
            </p:nvSpPr>
            <p:spPr bwMode="auto">
              <a:xfrm>
                <a:off x="2897" y="2376"/>
                <a:ext cx="13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2" name="Line 138"/>
              <p:cNvSpPr>
                <a:spLocks noChangeShapeType="1"/>
              </p:cNvSpPr>
              <p:nvPr/>
            </p:nvSpPr>
            <p:spPr bwMode="auto">
              <a:xfrm flipV="1">
                <a:off x="2896" y="2377"/>
                <a:ext cx="0" cy="27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48" name="Oval 139"/>
            <p:cNvSpPr>
              <a:spLocks noChangeArrowheads="1"/>
            </p:cNvSpPr>
            <p:nvPr/>
          </p:nvSpPr>
          <p:spPr bwMode="auto">
            <a:xfrm flipH="1">
              <a:off x="3164" y="2480"/>
              <a:ext cx="63" cy="55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76" name="Line 140"/>
          <p:cNvSpPr>
            <a:spLocks noChangeShapeType="1"/>
          </p:cNvSpPr>
          <p:nvPr/>
        </p:nvSpPr>
        <p:spPr bwMode="auto">
          <a:xfrm flipH="1">
            <a:off x="4826000" y="3971925"/>
            <a:ext cx="150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77" name="Line 141"/>
          <p:cNvSpPr>
            <a:spLocks noChangeShapeType="1"/>
          </p:cNvSpPr>
          <p:nvPr/>
        </p:nvSpPr>
        <p:spPr bwMode="auto">
          <a:xfrm>
            <a:off x="4837113" y="3973513"/>
            <a:ext cx="0" cy="315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78" name="Line 142"/>
          <p:cNvSpPr>
            <a:spLocks noChangeShapeType="1"/>
          </p:cNvSpPr>
          <p:nvPr/>
        </p:nvSpPr>
        <p:spPr bwMode="auto">
          <a:xfrm flipH="1">
            <a:off x="4648200" y="4289425"/>
            <a:ext cx="1889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79" name="Line 143"/>
          <p:cNvSpPr>
            <a:spLocks noChangeShapeType="1"/>
          </p:cNvSpPr>
          <p:nvPr/>
        </p:nvSpPr>
        <p:spPr bwMode="auto">
          <a:xfrm flipH="1">
            <a:off x="3136900" y="3197225"/>
            <a:ext cx="989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0" name="Line 144"/>
          <p:cNvSpPr>
            <a:spLocks noChangeShapeType="1"/>
          </p:cNvSpPr>
          <p:nvPr/>
        </p:nvSpPr>
        <p:spPr bwMode="auto">
          <a:xfrm flipH="1">
            <a:off x="3416300" y="3438525"/>
            <a:ext cx="709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1" name="Line 145"/>
          <p:cNvSpPr>
            <a:spLocks noChangeShapeType="1"/>
          </p:cNvSpPr>
          <p:nvPr/>
        </p:nvSpPr>
        <p:spPr bwMode="auto">
          <a:xfrm flipH="1">
            <a:off x="3340100" y="3692525"/>
            <a:ext cx="773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2" name="Line 146"/>
          <p:cNvSpPr>
            <a:spLocks noChangeShapeType="1"/>
          </p:cNvSpPr>
          <p:nvPr/>
        </p:nvSpPr>
        <p:spPr bwMode="auto">
          <a:xfrm flipH="1">
            <a:off x="3403600" y="3908425"/>
            <a:ext cx="709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3" name="Line 147"/>
          <p:cNvSpPr>
            <a:spLocks noChangeShapeType="1"/>
          </p:cNvSpPr>
          <p:nvPr/>
        </p:nvSpPr>
        <p:spPr bwMode="auto">
          <a:xfrm flipH="1">
            <a:off x="3009900" y="4149725"/>
            <a:ext cx="11033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4" name="Line 148"/>
          <p:cNvSpPr>
            <a:spLocks noChangeShapeType="1"/>
          </p:cNvSpPr>
          <p:nvPr/>
        </p:nvSpPr>
        <p:spPr bwMode="auto">
          <a:xfrm flipH="1">
            <a:off x="3225800" y="4289425"/>
            <a:ext cx="9001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85" name="Line 149"/>
          <p:cNvSpPr>
            <a:spLocks noChangeShapeType="1"/>
          </p:cNvSpPr>
          <p:nvPr/>
        </p:nvSpPr>
        <p:spPr bwMode="auto">
          <a:xfrm flipH="1">
            <a:off x="3517900" y="4403725"/>
            <a:ext cx="5953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9216" name="Group 152"/>
          <p:cNvGrpSpPr>
            <a:grpSpLocks/>
          </p:cNvGrpSpPr>
          <p:nvPr/>
        </p:nvGrpSpPr>
        <p:grpSpPr bwMode="auto">
          <a:xfrm>
            <a:off x="3808377" y="4987932"/>
            <a:ext cx="431796" cy="431800"/>
            <a:chOff x="2696" y="2952"/>
            <a:chExt cx="272" cy="272"/>
          </a:xfrm>
          <a:solidFill>
            <a:srgbClr val="CCFFCC"/>
          </a:solidFill>
        </p:grpSpPr>
        <p:grpSp>
          <p:nvGrpSpPr>
            <p:cNvPr id="9217" name="Group 153"/>
            <p:cNvGrpSpPr>
              <a:grpSpLocks/>
            </p:cNvGrpSpPr>
            <p:nvPr/>
          </p:nvGrpSpPr>
          <p:grpSpPr bwMode="auto">
            <a:xfrm>
              <a:off x="2832" y="2953"/>
              <a:ext cx="136" cy="271"/>
              <a:chOff x="2832" y="2953"/>
              <a:chExt cx="136" cy="271"/>
            </a:xfrm>
            <a:grpFill/>
          </p:grpSpPr>
          <p:sp>
            <p:nvSpPr>
              <p:cNvPr id="646" name="Arc 154"/>
              <p:cNvSpPr>
                <a:spLocks/>
              </p:cNvSpPr>
              <p:nvPr/>
            </p:nvSpPr>
            <p:spPr bwMode="auto">
              <a:xfrm>
                <a:off x="2832" y="2953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7" name="Arc 155"/>
              <p:cNvSpPr>
                <a:spLocks/>
              </p:cNvSpPr>
              <p:nvPr/>
            </p:nvSpPr>
            <p:spPr bwMode="auto">
              <a:xfrm>
                <a:off x="2832" y="3088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43" name="Line 156"/>
            <p:cNvSpPr>
              <a:spLocks noChangeShapeType="1"/>
            </p:cNvSpPr>
            <p:nvPr/>
          </p:nvSpPr>
          <p:spPr bwMode="auto">
            <a:xfrm>
              <a:off x="2697" y="295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44" name="Line 157"/>
            <p:cNvSpPr>
              <a:spLocks noChangeShapeType="1"/>
            </p:cNvSpPr>
            <p:nvPr/>
          </p:nvSpPr>
          <p:spPr bwMode="auto">
            <a:xfrm>
              <a:off x="2697" y="3224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45" name="Line 158"/>
            <p:cNvSpPr>
              <a:spLocks noChangeShapeType="1"/>
            </p:cNvSpPr>
            <p:nvPr/>
          </p:nvSpPr>
          <p:spPr bwMode="auto">
            <a:xfrm>
              <a:off x="2696" y="2953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87" name="Oval 159"/>
          <p:cNvSpPr>
            <a:spLocks noChangeArrowheads="1"/>
          </p:cNvSpPr>
          <p:nvPr/>
        </p:nvSpPr>
        <p:spPr bwMode="auto">
          <a:xfrm>
            <a:off x="4233863" y="51673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9250" name="Group 161"/>
          <p:cNvGrpSpPr>
            <a:grpSpLocks/>
          </p:cNvGrpSpPr>
          <p:nvPr/>
        </p:nvGrpSpPr>
        <p:grpSpPr bwMode="auto">
          <a:xfrm>
            <a:off x="5014868" y="4949832"/>
            <a:ext cx="431796" cy="431800"/>
            <a:chOff x="3456" y="2928"/>
            <a:chExt cx="272" cy="272"/>
          </a:xfrm>
          <a:solidFill>
            <a:srgbClr val="CCFFCC"/>
          </a:solidFill>
        </p:grpSpPr>
        <p:grpSp>
          <p:nvGrpSpPr>
            <p:cNvPr id="9251" name="Group 162"/>
            <p:cNvGrpSpPr>
              <a:grpSpLocks/>
            </p:cNvGrpSpPr>
            <p:nvPr/>
          </p:nvGrpSpPr>
          <p:grpSpPr bwMode="auto">
            <a:xfrm>
              <a:off x="3592" y="2929"/>
              <a:ext cx="136" cy="271"/>
              <a:chOff x="3592" y="2929"/>
              <a:chExt cx="136" cy="271"/>
            </a:xfrm>
            <a:grpFill/>
          </p:grpSpPr>
          <p:sp>
            <p:nvSpPr>
              <p:cNvPr id="638" name="Arc 163"/>
              <p:cNvSpPr>
                <a:spLocks/>
              </p:cNvSpPr>
              <p:nvPr/>
            </p:nvSpPr>
            <p:spPr bwMode="auto">
              <a:xfrm>
                <a:off x="3592" y="2929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9" name="Arc 164"/>
              <p:cNvSpPr>
                <a:spLocks/>
              </p:cNvSpPr>
              <p:nvPr/>
            </p:nvSpPr>
            <p:spPr bwMode="auto">
              <a:xfrm>
                <a:off x="3592" y="3064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35" name="Line 165"/>
            <p:cNvSpPr>
              <a:spLocks noChangeShapeType="1"/>
            </p:cNvSpPr>
            <p:nvPr/>
          </p:nvSpPr>
          <p:spPr bwMode="auto">
            <a:xfrm>
              <a:off x="3457" y="2928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6" name="Line 166"/>
            <p:cNvSpPr>
              <a:spLocks noChangeShapeType="1"/>
            </p:cNvSpPr>
            <p:nvPr/>
          </p:nvSpPr>
          <p:spPr bwMode="auto">
            <a:xfrm>
              <a:off x="3457" y="3200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7" name="Line 167"/>
            <p:cNvSpPr>
              <a:spLocks noChangeShapeType="1"/>
            </p:cNvSpPr>
            <p:nvPr/>
          </p:nvSpPr>
          <p:spPr bwMode="auto">
            <a:xfrm>
              <a:off x="3456" y="2929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89" name="Oval 168"/>
          <p:cNvSpPr>
            <a:spLocks noChangeArrowheads="1"/>
          </p:cNvSpPr>
          <p:nvPr/>
        </p:nvSpPr>
        <p:spPr bwMode="auto">
          <a:xfrm>
            <a:off x="5440363" y="51292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9261" name="Group 170"/>
          <p:cNvGrpSpPr>
            <a:grpSpLocks/>
          </p:cNvGrpSpPr>
          <p:nvPr/>
        </p:nvGrpSpPr>
        <p:grpSpPr bwMode="auto">
          <a:xfrm>
            <a:off x="4265573" y="4619632"/>
            <a:ext cx="431796" cy="431800"/>
            <a:chOff x="2984" y="2720"/>
            <a:chExt cx="272" cy="272"/>
          </a:xfrm>
          <a:solidFill>
            <a:srgbClr val="CCFFCC"/>
          </a:solidFill>
        </p:grpSpPr>
        <p:grpSp>
          <p:nvGrpSpPr>
            <p:cNvPr id="9262" name="Group 171"/>
            <p:cNvGrpSpPr>
              <a:grpSpLocks/>
            </p:cNvGrpSpPr>
            <p:nvPr/>
          </p:nvGrpSpPr>
          <p:grpSpPr bwMode="auto">
            <a:xfrm>
              <a:off x="3120" y="2721"/>
              <a:ext cx="136" cy="271"/>
              <a:chOff x="3120" y="2721"/>
              <a:chExt cx="136" cy="271"/>
            </a:xfrm>
            <a:grpFill/>
          </p:grpSpPr>
          <p:sp>
            <p:nvSpPr>
              <p:cNvPr id="630" name="Arc 172"/>
              <p:cNvSpPr>
                <a:spLocks/>
              </p:cNvSpPr>
              <p:nvPr/>
            </p:nvSpPr>
            <p:spPr bwMode="auto">
              <a:xfrm>
                <a:off x="3120" y="2721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1" name="Arc 173"/>
              <p:cNvSpPr>
                <a:spLocks/>
              </p:cNvSpPr>
              <p:nvPr/>
            </p:nvSpPr>
            <p:spPr bwMode="auto">
              <a:xfrm>
                <a:off x="3120" y="2856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27" name="Line 174"/>
            <p:cNvSpPr>
              <a:spLocks noChangeShapeType="1"/>
            </p:cNvSpPr>
            <p:nvPr/>
          </p:nvSpPr>
          <p:spPr bwMode="auto">
            <a:xfrm>
              <a:off x="2985" y="2720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8" name="Line 175"/>
            <p:cNvSpPr>
              <a:spLocks noChangeShapeType="1"/>
            </p:cNvSpPr>
            <p:nvPr/>
          </p:nvSpPr>
          <p:spPr bwMode="auto">
            <a:xfrm>
              <a:off x="2985" y="299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9" name="Line 176"/>
            <p:cNvSpPr>
              <a:spLocks noChangeShapeType="1"/>
            </p:cNvSpPr>
            <p:nvPr/>
          </p:nvSpPr>
          <p:spPr bwMode="auto">
            <a:xfrm>
              <a:off x="2984" y="2721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91" name="Oval 177"/>
          <p:cNvSpPr>
            <a:spLocks noChangeArrowheads="1"/>
          </p:cNvSpPr>
          <p:nvPr/>
        </p:nvSpPr>
        <p:spPr bwMode="auto">
          <a:xfrm>
            <a:off x="4691063" y="47990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9266" name="Group 179"/>
          <p:cNvGrpSpPr>
            <a:grpSpLocks/>
          </p:cNvGrpSpPr>
          <p:nvPr/>
        </p:nvGrpSpPr>
        <p:grpSpPr bwMode="auto">
          <a:xfrm>
            <a:off x="4252873" y="5368932"/>
            <a:ext cx="431796" cy="431800"/>
            <a:chOff x="2976" y="3192"/>
            <a:chExt cx="272" cy="272"/>
          </a:xfrm>
          <a:solidFill>
            <a:srgbClr val="CCFFCC"/>
          </a:solidFill>
        </p:grpSpPr>
        <p:grpSp>
          <p:nvGrpSpPr>
            <p:cNvPr id="9273" name="Group 180"/>
            <p:cNvGrpSpPr>
              <a:grpSpLocks/>
            </p:cNvGrpSpPr>
            <p:nvPr/>
          </p:nvGrpSpPr>
          <p:grpSpPr bwMode="auto">
            <a:xfrm>
              <a:off x="3112" y="3193"/>
              <a:ext cx="136" cy="271"/>
              <a:chOff x="3112" y="3193"/>
              <a:chExt cx="136" cy="271"/>
            </a:xfrm>
            <a:grpFill/>
          </p:grpSpPr>
          <p:sp>
            <p:nvSpPr>
              <p:cNvPr id="622" name="Arc 181"/>
              <p:cNvSpPr>
                <a:spLocks/>
              </p:cNvSpPr>
              <p:nvPr/>
            </p:nvSpPr>
            <p:spPr bwMode="auto">
              <a:xfrm>
                <a:off x="3112" y="3328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3" name="Arc 182"/>
              <p:cNvSpPr>
                <a:spLocks/>
              </p:cNvSpPr>
              <p:nvPr/>
            </p:nvSpPr>
            <p:spPr bwMode="auto">
              <a:xfrm>
                <a:off x="3112" y="3193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19" name="Line 183"/>
            <p:cNvSpPr>
              <a:spLocks noChangeShapeType="1"/>
            </p:cNvSpPr>
            <p:nvPr/>
          </p:nvSpPr>
          <p:spPr bwMode="auto">
            <a:xfrm>
              <a:off x="2977" y="3464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0" name="Line 184"/>
            <p:cNvSpPr>
              <a:spLocks noChangeShapeType="1"/>
            </p:cNvSpPr>
            <p:nvPr/>
          </p:nvSpPr>
          <p:spPr bwMode="auto">
            <a:xfrm>
              <a:off x="2977" y="3192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1" name="Line 185"/>
            <p:cNvSpPr>
              <a:spLocks noChangeShapeType="1"/>
            </p:cNvSpPr>
            <p:nvPr/>
          </p:nvSpPr>
          <p:spPr bwMode="auto">
            <a:xfrm flipV="1">
              <a:off x="2976" y="3193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93" name="Oval 186"/>
          <p:cNvSpPr>
            <a:spLocks noChangeArrowheads="1"/>
          </p:cNvSpPr>
          <p:nvPr/>
        </p:nvSpPr>
        <p:spPr bwMode="auto">
          <a:xfrm flipH="1">
            <a:off x="4678363" y="5534025"/>
            <a:ext cx="100012" cy="87313"/>
          </a:xfrm>
          <a:prstGeom prst="ellipse">
            <a:avLst/>
          </a:prstGeom>
          <a:solidFill>
            <a:srgbClr val="CCFF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9274" name="Group 188"/>
          <p:cNvGrpSpPr>
            <a:grpSpLocks/>
          </p:cNvGrpSpPr>
          <p:nvPr/>
        </p:nvGrpSpPr>
        <p:grpSpPr bwMode="auto">
          <a:xfrm>
            <a:off x="3821077" y="5800732"/>
            <a:ext cx="431796" cy="431800"/>
            <a:chOff x="2704" y="3464"/>
            <a:chExt cx="272" cy="272"/>
          </a:xfrm>
          <a:solidFill>
            <a:srgbClr val="CCFFCC"/>
          </a:solidFill>
        </p:grpSpPr>
        <p:grpSp>
          <p:nvGrpSpPr>
            <p:cNvPr id="9278" name="Group 189"/>
            <p:cNvGrpSpPr>
              <a:grpSpLocks/>
            </p:cNvGrpSpPr>
            <p:nvPr/>
          </p:nvGrpSpPr>
          <p:grpSpPr bwMode="auto">
            <a:xfrm>
              <a:off x="2840" y="3465"/>
              <a:ext cx="136" cy="271"/>
              <a:chOff x="2840" y="3465"/>
              <a:chExt cx="136" cy="271"/>
            </a:xfrm>
            <a:grpFill/>
          </p:grpSpPr>
          <p:sp>
            <p:nvSpPr>
              <p:cNvPr id="614" name="Arc 190"/>
              <p:cNvSpPr>
                <a:spLocks/>
              </p:cNvSpPr>
              <p:nvPr/>
            </p:nvSpPr>
            <p:spPr bwMode="auto">
              <a:xfrm>
                <a:off x="2840" y="3465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5" name="Arc 191"/>
              <p:cNvSpPr>
                <a:spLocks/>
              </p:cNvSpPr>
              <p:nvPr/>
            </p:nvSpPr>
            <p:spPr bwMode="auto">
              <a:xfrm>
                <a:off x="2840" y="3600"/>
                <a:ext cx="136" cy="1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11" name="Line 192"/>
            <p:cNvSpPr>
              <a:spLocks noChangeShapeType="1"/>
            </p:cNvSpPr>
            <p:nvPr/>
          </p:nvSpPr>
          <p:spPr bwMode="auto">
            <a:xfrm>
              <a:off x="2705" y="3464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2" name="Line 193"/>
            <p:cNvSpPr>
              <a:spLocks noChangeShapeType="1"/>
            </p:cNvSpPr>
            <p:nvPr/>
          </p:nvSpPr>
          <p:spPr bwMode="auto">
            <a:xfrm>
              <a:off x="2705" y="3736"/>
              <a:ext cx="135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3" name="Line 194"/>
            <p:cNvSpPr>
              <a:spLocks noChangeShapeType="1"/>
            </p:cNvSpPr>
            <p:nvPr/>
          </p:nvSpPr>
          <p:spPr bwMode="auto">
            <a:xfrm>
              <a:off x="2704" y="3465"/>
              <a:ext cx="0" cy="271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995" name="Oval 195"/>
          <p:cNvSpPr>
            <a:spLocks noChangeArrowheads="1"/>
          </p:cNvSpPr>
          <p:nvPr/>
        </p:nvSpPr>
        <p:spPr bwMode="auto">
          <a:xfrm>
            <a:off x="4246563" y="5980113"/>
            <a:ext cx="100012" cy="87312"/>
          </a:xfrm>
          <a:prstGeom prst="ellipse">
            <a:avLst/>
          </a:prstGeom>
          <a:solidFill>
            <a:srgbClr val="CCFFCC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4996" name="Line 196"/>
          <p:cNvSpPr>
            <a:spLocks noChangeShapeType="1"/>
          </p:cNvSpPr>
          <p:nvPr/>
        </p:nvSpPr>
        <p:spPr bwMode="auto">
          <a:xfrm>
            <a:off x="4787900" y="4835525"/>
            <a:ext cx="1635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97" name="Line 197"/>
          <p:cNvSpPr>
            <a:spLocks noChangeShapeType="1"/>
          </p:cNvSpPr>
          <p:nvPr/>
        </p:nvSpPr>
        <p:spPr bwMode="auto">
          <a:xfrm>
            <a:off x="4951413" y="4837113"/>
            <a:ext cx="0" cy="1889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98" name="Line 198"/>
          <p:cNvSpPr>
            <a:spLocks noChangeShapeType="1"/>
          </p:cNvSpPr>
          <p:nvPr/>
        </p:nvSpPr>
        <p:spPr bwMode="auto">
          <a:xfrm>
            <a:off x="4953000" y="5026025"/>
            <a:ext cx="746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4999" name="Line 199"/>
          <p:cNvSpPr>
            <a:spLocks noChangeShapeType="1"/>
          </p:cNvSpPr>
          <p:nvPr/>
        </p:nvSpPr>
        <p:spPr bwMode="auto">
          <a:xfrm>
            <a:off x="4343400" y="5216525"/>
            <a:ext cx="3794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0" name="Line 200"/>
          <p:cNvSpPr>
            <a:spLocks noChangeShapeType="1"/>
          </p:cNvSpPr>
          <p:nvPr/>
        </p:nvSpPr>
        <p:spPr bwMode="auto">
          <a:xfrm flipV="1">
            <a:off x="4722813" y="5116513"/>
            <a:ext cx="0" cy="1000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1" name="Line 201"/>
          <p:cNvSpPr>
            <a:spLocks noChangeShapeType="1"/>
          </p:cNvSpPr>
          <p:nvPr/>
        </p:nvSpPr>
        <p:spPr bwMode="auto">
          <a:xfrm>
            <a:off x="4737100" y="5114925"/>
            <a:ext cx="2905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2" name="Line 202"/>
          <p:cNvSpPr>
            <a:spLocks noChangeShapeType="1"/>
          </p:cNvSpPr>
          <p:nvPr/>
        </p:nvSpPr>
        <p:spPr bwMode="auto">
          <a:xfrm>
            <a:off x="4775200" y="5584825"/>
            <a:ext cx="619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3" name="Line 203"/>
          <p:cNvSpPr>
            <a:spLocks noChangeShapeType="1"/>
          </p:cNvSpPr>
          <p:nvPr/>
        </p:nvSpPr>
        <p:spPr bwMode="auto">
          <a:xfrm flipV="1">
            <a:off x="4824413" y="5230813"/>
            <a:ext cx="0" cy="3413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4" name="Line 204"/>
          <p:cNvSpPr>
            <a:spLocks noChangeShapeType="1"/>
          </p:cNvSpPr>
          <p:nvPr/>
        </p:nvSpPr>
        <p:spPr bwMode="auto">
          <a:xfrm>
            <a:off x="4826000" y="5229225"/>
            <a:ext cx="1889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5" name="Line 205"/>
          <p:cNvSpPr>
            <a:spLocks noChangeShapeType="1"/>
          </p:cNvSpPr>
          <p:nvPr/>
        </p:nvSpPr>
        <p:spPr bwMode="auto">
          <a:xfrm>
            <a:off x="4330700" y="6016625"/>
            <a:ext cx="582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6" name="Line 206"/>
          <p:cNvSpPr>
            <a:spLocks noChangeShapeType="1"/>
          </p:cNvSpPr>
          <p:nvPr/>
        </p:nvSpPr>
        <p:spPr bwMode="auto">
          <a:xfrm flipV="1">
            <a:off x="4900613" y="5319713"/>
            <a:ext cx="0" cy="696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7" name="Line 208"/>
          <p:cNvSpPr>
            <a:spLocks noChangeShapeType="1"/>
          </p:cNvSpPr>
          <p:nvPr/>
        </p:nvSpPr>
        <p:spPr bwMode="auto">
          <a:xfrm flipH="1">
            <a:off x="3632200" y="4708525"/>
            <a:ext cx="6207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8" name="Line 209"/>
          <p:cNvSpPr>
            <a:spLocks noChangeShapeType="1"/>
          </p:cNvSpPr>
          <p:nvPr/>
        </p:nvSpPr>
        <p:spPr bwMode="auto">
          <a:xfrm flipH="1">
            <a:off x="3543300" y="4924425"/>
            <a:ext cx="709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09" name="Line 210"/>
          <p:cNvSpPr>
            <a:spLocks noChangeShapeType="1"/>
          </p:cNvSpPr>
          <p:nvPr/>
        </p:nvSpPr>
        <p:spPr bwMode="auto">
          <a:xfrm flipH="1">
            <a:off x="3644900" y="5089525"/>
            <a:ext cx="1635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0" name="Line 211"/>
          <p:cNvSpPr>
            <a:spLocks noChangeShapeType="1"/>
          </p:cNvSpPr>
          <p:nvPr/>
        </p:nvSpPr>
        <p:spPr bwMode="auto">
          <a:xfrm flipH="1">
            <a:off x="3340100" y="5305425"/>
            <a:ext cx="4683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1" name="Line 212"/>
          <p:cNvSpPr>
            <a:spLocks noChangeShapeType="1"/>
          </p:cNvSpPr>
          <p:nvPr/>
        </p:nvSpPr>
        <p:spPr bwMode="auto">
          <a:xfrm flipH="1">
            <a:off x="3644900" y="5483225"/>
            <a:ext cx="608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2" name="Line 213"/>
          <p:cNvSpPr>
            <a:spLocks noChangeShapeType="1"/>
          </p:cNvSpPr>
          <p:nvPr/>
        </p:nvSpPr>
        <p:spPr bwMode="auto">
          <a:xfrm flipH="1">
            <a:off x="3111500" y="5699125"/>
            <a:ext cx="11414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3" name="Line 214"/>
          <p:cNvSpPr>
            <a:spLocks noChangeShapeType="1"/>
          </p:cNvSpPr>
          <p:nvPr/>
        </p:nvSpPr>
        <p:spPr bwMode="auto">
          <a:xfrm flipH="1">
            <a:off x="3721100" y="5851525"/>
            <a:ext cx="100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4" name="Line 215"/>
          <p:cNvSpPr>
            <a:spLocks noChangeShapeType="1"/>
          </p:cNvSpPr>
          <p:nvPr/>
        </p:nvSpPr>
        <p:spPr bwMode="auto">
          <a:xfrm flipH="1">
            <a:off x="3416300" y="5940425"/>
            <a:ext cx="404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5" name="Line 216"/>
          <p:cNvSpPr>
            <a:spLocks noChangeShapeType="1"/>
          </p:cNvSpPr>
          <p:nvPr/>
        </p:nvSpPr>
        <p:spPr bwMode="auto">
          <a:xfrm flipH="1">
            <a:off x="3225800" y="6054725"/>
            <a:ext cx="5826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6" name="Line 217"/>
          <p:cNvSpPr>
            <a:spLocks noChangeShapeType="1"/>
          </p:cNvSpPr>
          <p:nvPr/>
        </p:nvSpPr>
        <p:spPr bwMode="auto">
          <a:xfrm flipH="1">
            <a:off x="2997200" y="6156325"/>
            <a:ext cx="8239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17" name="Oval 218"/>
          <p:cNvSpPr>
            <a:spLocks noChangeArrowheads="1"/>
          </p:cNvSpPr>
          <p:nvPr/>
        </p:nvSpPr>
        <p:spPr bwMode="auto">
          <a:xfrm>
            <a:off x="3086100" y="12334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18" name="Oval 219"/>
          <p:cNvSpPr>
            <a:spLocks noChangeArrowheads="1"/>
          </p:cNvSpPr>
          <p:nvPr/>
        </p:nvSpPr>
        <p:spPr bwMode="auto">
          <a:xfrm>
            <a:off x="2971800" y="19827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19" name="Oval 220"/>
          <p:cNvSpPr>
            <a:spLocks noChangeArrowheads="1"/>
          </p:cNvSpPr>
          <p:nvPr/>
        </p:nvSpPr>
        <p:spPr bwMode="auto">
          <a:xfrm>
            <a:off x="3289300" y="22113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0" name="Oval 221"/>
          <p:cNvSpPr>
            <a:spLocks noChangeArrowheads="1"/>
          </p:cNvSpPr>
          <p:nvPr/>
        </p:nvSpPr>
        <p:spPr bwMode="auto">
          <a:xfrm>
            <a:off x="3098800" y="25542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1" name="Oval 222"/>
          <p:cNvSpPr>
            <a:spLocks noChangeArrowheads="1"/>
          </p:cNvSpPr>
          <p:nvPr/>
        </p:nvSpPr>
        <p:spPr bwMode="auto">
          <a:xfrm>
            <a:off x="3175000" y="2732088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2" name="Oval 223"/>
          <p:cNvSpPr>
            <a:spLocks noChangeArrowheads="1"/>
          </p:cNvSpPr>
          <p:nvPr/>
        </p:nvSpPr>
        <p:spPr bwMode="auto">
          <a:xfrm>
            <a:off x="3086100" y="31734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3" name="Oval 224"/>
          <p:cNvSpPr>
            <a:spLocks noChangeArrowheads="1"/>
          </p:cNvSpPr>
          <p:nvPr/>
        </p:nvSpPr>
        <p:spPr bwMode="auto">
          <a:xfrm>
            <a:off x="3390900" y="33893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4" name="Oval 225"/>
          <p:cNvSpPr>
            <a:spLocks noChangeArrowheads="1"/>
          </p:cNvSpPr>
          <p:nvPr/>
        </p:nvSpPr>
        <p:spPr bwMode="auto">
          <a:xfrm>
            <a:off x="3314700" y="36560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5" name="Oval 226"/>
          <p:cNvSpPr>
            <a:spLocks noChangeArrowheads="1"/>
          </p:cNvSpPr>
          <p:nvPr/>
        </p:nvSpPr>
        <p:spPr bwMode="auto">
          <a:xfrm>
            <a:off x="3403600" y="38846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6" name="Oval 227"/>
          <p:cNvSpPr>
            <a:spLocks noChangeArrowheads="1"/>
          </p:cNvSpPr>
          <p:nvPr/>
        </p:nvSpPr>
        <p:spPr bwMode="auto">
          <a:xfrm>
            <a:off x="2971800" y="40878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7" name="Oval 228"/>
          <p:cNvSpPr>
            <a:spLocks noChangeArrowheads="1"/>
          </p:cNvSpPr>
          <p:nvPr/>
        </p:nvSpPr>
        <p:spPr bwMode="auto">
          <a:xfrm>
            <a:off x="3213100" y="42529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8" name="Oval 229"/>
          <p:cNvSpPr>
            <a:spLocks noChangeArrowheads="1"/>
          </p:cNvSpPr>
          <p:nvPr/>
        </p:nvSpPr>
        <p:spPr bwMode="auto">
          <a:xfrm>
            <a:off x="3505200" y="43672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29" name="Oval 230"/>
          <p:cNvSpPr>
            <a:spLocks noChangeArrowheads="1"/>
          </p:cNvSpPr>
          <p:nvPr/>
        </p:nvSpPr>
        <p:spPr bwMode="auto">
          <a:xfrm>
            <a:off x="3492500" y="49006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0" name="Oval 231"/>
          <p:cNvSpPr>
            <a:spLocks noChangeArrowheads="1"/>
          </p:cNvSpPr>
          <p:nvPr/>
        </p:nvSpPr>
        <p:spPr bwMode="auto">
          <a:xfrm>
            <a:off x="3594100" y="46720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1" name="Oval 232"/>
          <p:cNvSpPr>
            <a:spLocks noChangeArrowheads="1"/>
          </p:cNvSpPr>
          <p:nvPr/>
        </p:nvSpPr>
        <p:spPr bwMode="auto">
          <a:xfrm>
            <a:off x="3289300" y="52562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2" name="Oval 233"/>
          <p:cNvSpPr>
            <a:spLocks noChangeArrowheads="1"/>
          </p:cNvSpPr>
          <p:nvPr/>
        </p:nvSpPr>
        <p:spPr bwMode="auto">
          <a:xfrm>
            <a:off x="3594100" y="50657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3" name="Oval 234"/>
          <p:cNvSpPr>
            <a:spLocks noChangeArrowheads="1"/>
          </p:cNvSpPr>
          <p:nvPr/>
        </p:nvSpPr>
        <p:spPr bwMode="auto">
          <a:xfrm>
            <a:off x="3606800" y="54340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4" name="Oval 235"/>
          <p:cNvSpPr>
            <a:spLocks noChangeArrowheads="1"/>
          </p:cNvSpPr>
          <p:nvPr/>
        </p:nvSpPr>
        <p:spPr bwMode="auto">
          <a:xfrm>
            <a:off x="3695700" y="58023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5" name="Oval 236"/>
          <p:cNvSpPr>
            <a:spLocks noChangeArrowheads="1"/>
          </p:cNvSpPr>
          <p:nvPr/>
        </p:nvSpPr>
        <p:spPr bwMode="auto">
          <a:xfrm>
            <a:off x="3403600" y="58912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6" name="Oval 237"/>
          <p:cNvSpPr>
            <a:spLocks noChangeArrowheads="1"/>
          </p:cNvSpPr>
          <p:nvPr/>
        </p:nvSpPr>
        <p:spPr bwMode="auto">
          <a:xfrm>
            <a:off x="3187700" y="60055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37" name="Oval 238"/>
          <p:cNvSpPr>
            <a:spLocks noChangeArrowheads="1"/>
          </p:cNvSpPr>
          <p:nvPr/>
        </p:nvSpPr>
        <p:spPr bwMode="auto">
          <a:xfrm>
            <a:off x="2971800" y="6107113"/>
            <a:ext cx="71438" cy="71437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5038" name="Straight Connector 773"/>
          <p:cNvCxnSpPr>
            <a:cxnSpLocks noChangeShapeType="1"/>
            <a:stCxn id="34961" idx="1"/>
          </p:cNvCxnSpPr>
          <p:nvPr/>
        </p:nvCxnSpPr>
        <p:spPr bwMode="auto">
          <a:xfrm rot="5400000" flipH="1">
            <a:off x="4729163" y="2052637"/>
            <a:ext cx="1588" cy="163513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039" name="Straight Connector 775"/>
          <p:cNvCxnSpPr>
            <a:cxnSpLocks noChangeShapeType="1"/>
          </p:cNvCxnSpPr>
          <p:nvPr/>
        </p:nvCxnSpPr>
        <p:spPr bwMode="auto">
          <a:xfrm rot="10800000">
            <a:off x="5486400" y="2628900"/>
            <a:ext cx="7620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040" name="Elbow Connector 778"/>
          <p:cNvCxnSpPr>
            <a:cxnSpLocks noChangeShapeType="1"/>
            <a:stCxn id="34969" idx="6"/>
          </p:cNvCxnSpPr>
          <p:nvPr/>
        </p:nvCxnSpPr>
        <p:spPr bwMode="auto">
          <a:xfrm>
            <a:off x="5514975" y="3827463"/>
            <a:ext cx="733425" cy="173037"/>
          </a:xfrm>
          <a:prstGeom prst="bentConnector3">
            <a:avLst>
              <a:gd name="adj1" fmla="val 25065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041" name="Elbow Connector 780"/>
          <p:cNvCxnSpPr>
            <a:cxnSpLocks noChangeShapeType="1"/>
          </p:cNvCxnSpPr>
          <p:nvPr/>
        </p:nvCxnSpPr>
        <p:spPr bwMode="auto">
          <a:xfrm>
            <a:off x="5562600" y="5181600"/>
            <a:ext cx="733425" cy="173038"/>
          </a:xfrm>
          <a:prstGeom prst="bentConnector3">
            <a:avLst>
              <a:gd name="adj1" fmla="val 25065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42" name="Line 140"/>
          <p:cNvSpPr>
            <a:spLocks noChangeShapeType="1"/>
          </p:cNvSpPr>
          <p:nvPr/>
        </p:nvSpPr>
        <p:spPr bwMode="auto">
          <a:xfrm flipH="1">
            <a:off x="4876800" y="5334000"/>
            <a:ext cx="1508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5043" name="Straight Connector 784"/>
          <p:cNvCxnSpPr>
            <a:cxnSpLocks noChangeShapeType="1"/>
          </p:cNvCxnSpPr>
          <p:nvPr/>
        </p:nvCxnSpPr>
        <p:spPr bwMode="auto">
          <a:xfrm rot="10800000">
            <a:off x="6057900" y="1790700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44" name="TextBox 786"/>
          <p:cNvSpPr txBox="1">
            <a:spLocks noChangeArrowheads="1"/>
          </p:cNvSpPr>
          <p:nvPr/>
        </p:nvSpPr>
        <p:spPr bwMode="auto">
          <a:xfrm>
            <a:off x="5829300" y="1638300"/>
            <a:ext cx="284163" cy="3079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5045" name="Straight Connector 787"/>
          <p:cNvCxnSpPr>
            <a:cxnSpLocks noChangeShapeType="1"/>
          </p:cNvCxnSpPr>
          <p:nvPr/>
        </p:nvCxnSpPr>
        <p:spPr bwMode="auto">
          <a:xfrm rot="10800000">
            <a:off x="6057900" y="3086100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46" name="TextBox 788"/>
          <p:cNvSpPr txBox="1">
            <a:spLocks noChangeArrowheads="1"/>
          </p:cNvSpPr>
          <p:nvPr/>
        </p:nvSpPr>
        <p:spPr bwMode="auto">
          <a:xfrm>
            <a:off x="5829300" y="2933700"/>
            <a:ext cx="284163" cy="3079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5047" name="Straight Connector 789"/>
          <p:cNvCxnSpPr>
            <a:cxnSpLocks noChangeShapeType="1"/>
          </p:cNvCxnSpPr>
          <p:nvPr/>
        </p:nvCxnSpPr>
        <p:spPr bwMode="auto">
          <a:xfrm rot="10800000">
            <a:off x="6057900" y="4457700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48" name="TextBox 790"/>
          <p:cNvSpPr txBox="1">
            <a:spLocks noChangeArrowheads="1"/>
          </p:cNvSpPr>
          <p:nvPr/>
        </p:nvSpPr>
        <p:spPr bwMode="auto">
          <a:xfrm>
            <a:off x="5829300" y="4305300"/>
            <a:ext cx="284163" cy="3079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cxnSp>
        <p:nvCxnSpPr>
          <p:cNvPr id="35049" name="Straight Connector 791"/>
          <p:cNvCxnSpPr>
            <a:cxnSpLocks noChangeShapeType="1"/>
          </p:cNvCxnSpPr>
          <p:nvPr/>
        </p:nvCxnSpPr>
        <p:spPr bwMode="auto">
          <a:xfrm rot="10800000">
            <a:off x="6096000" y="5791200"/>
            <a:ext cx="190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50" name="TextBox 792"/>
          <p:cNvSpPr txBox="1">
            <a:spLocks noChangeArrowheads="1"/>
          </p:cNvSpPr>
          <p:nvPr/>
        </p:nvSpPr>
        <p:spPr bwMode="auto">
          <a:xfrm>
            <a:off x="5867400" y="5638800"/>
            <a:ext cx="284163" cy="3079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400"/>
              <a:t>0</a:t>
            </a:r>
          </a:p>
        </p:txBody>
      </p:sp>
      <p:sp>
        <p:nvSpPr>
          <p:cNvPr id="35051" name="Oval 337"/>
          <p:cNvSpPr>
            <a:spLocks noChangeArrowheads="1"/>
          </p:cNvSpPr>
          <p:nvPr/>
        </p:nvSpPr>
        <p:spPr bwMode="auto">
          <a:xfrm>
            <a:off x="8039100" y="51054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52" name="Oval 337"/>
          <p:cNvSpPr>
            <a:spLocks noChangeArrowheads="1"/>
          </p:cNvSpPr>
          <p:nvPr/>
        </p:nvSpPr>
        <p:spPr bwMode="auto">
          <a:xfrm>
            <a:off x="8001000" y="37719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53" name="Oval 337"/>
          <p:cNvSpPr>
            <a:spLocks noChangeArrowheads="1"/>
          </p:cNvSpPr>
          <p:nvPr/>
        </p:nvSpPr>
        <p:spPr bwMode="auto">
          <a:xfrm>
            <a:off x="8001000" y="24384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54" name="Oval 337"/>
          <p:cNvSpPr>
            <a:spLocks noChangeArrowheads="1"/>
          </p:cNvSpPr>
          <p:nvPr/>
        </p:nvSpPr>
        <p:spPr bwMode="auto">
          <a:xfrm>
            <a:off x="8001000" y="1066800"/>
            <a:ext cx="71438" cy="714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5055" name="Straight Connector 801"/>
          <p:cNvCxnSpPr>
            <a:cxnSpLocks noChangeShapeType="1"/>
          </p:cNvCxnSpPr>
          <p:nvPr/>
        </p:nvCxnSpPr>
        <p:spPr bwMode="auto">
          <a:xfrm flipV="1">
            <a:off x="6705600" y="609600"/>
            <a:ext cx="114300" cy="7620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056" name="Rectangle 118"/>
          <p:cNvSpPr>
            <a:spLocks noChangeArrowheads="1"/>
          </p:cNvSpPr>
          <p:nvPr/>
        </p:nvSpPr>
        <p:spPr bwMode="auto">
          <a:xfrm>
            <a:off x="117020" y="869950"/>
            <a:ext cx="2911136" cy="138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800" b="1" u="sng" dirty="0" err="1">
                <a:solidFill>
                  <a:srgbClr val="A50021"/>
                </a:solidFill>
                <a:latin typeface="Times New Roman" pitchFamily="18" charset="0"/>
              </a:rPr>
              <a:t>Registre</a:t>
            </a:r>
            <a:r>
              <a:rPr lang="en-CA" altLang="en-US" sz="2800" b="1" u="sng" dirty="0">
                <a:solidFill>
                  <a:srgbClr val="A50021"/>
                </a:solidFill>
                <a:latin typeface="Times New Roman" pitchFamily="18" charset="0"/>
              </a:rPr>
              <a:t> a</a:t>
            </a:r>
          </a:p>
          <a:p>
            <a:r>
              <a:rPr lang="en-CA" altLang="en-US" sz="2800" b="1" u="sng" dirty="0" smtClean="0">
                <a:solidFill>
                  <a:srgbClr val="A50021"/>
                </a:solidFill>
                <a:latin typeface="Times New Roman" pitchFamily="18" charset="0"/>
              </a:rPr>
              <a:t>Multi-</a:t>
            </a:r>
            <a:r>
              <a:rPr lang="en-CA" altLang="en-US" sz="2800" b="1" u="sng" dirty="0" err="1" smtClean="0">
                <a:solidFill>
                  <a:srgbClr val="A50021"/>
                </a:solidFill>
                <a:latin typeface="Times New Roman" pitchFamily="18" charset="0"/>
              </a:rPr>
              <a:t>Fonction</a:t>
            </a:r>
            <a:r>
              <a:rPr lang="en-CA" altLang="en-US" sz="2800" b="1" u="sng" dirty="0" smtClean="0">
                <a:solidFill>
                  <a:srgbClr val="A50021"/>
                </a:solidFill>
                <a:latin typeface="Times New Roman" pitchFamily="18" charset="0"/>
              </a:rPr>
              <a:t> Implementation</a:t>
            </a:r>
            <a:endParaRPr lang="en-CA" altLang="en-US" sz="2800" b="1" u="sng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35057" name="Rectangle 832"/>
          <p:cNvSpPr>
            <a:spLocks noChangeArrowheads="1"/>
          </p:cNvSpPr>
          <p:nvPr/>
        </p:nvSpPr>
        <p:spPr bwMode="auto">
          <a:xfrm>
            <a:off x="1960563" y="3082925"/>
            <a:ext cx="876300" cy="2286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58" name="Rectangle 831"/>
          <p:cNvSpPr>
            <a:spLocks noChangeArrowheads="1"/>
          </p:cNvSpPr>
          <p:nvPr/>
        </p:nvSpPr>
        <p:spPr bwMode="auto">
          <a:xfrm>
            <a:off x="1970088" y="2811463"/>
            <a:ext cx="766762" cy="192087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59" name="Rectangle 833"/>
          <p:cNvSpPr>
            <a:spLocks noChangeArrowheads="1"/>
          </p:cNvSpPr>
          <p:nvPr/>
        </p:nvSpPr>
        <p:spPr bwMode="auto">
          <a:xfrm>
            <a:off x="1960563" y="3352800"/>
            <a:ext cx="571500" cy="2286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60" name="Rectangle 834"/>
          <p:cNvSpPr>
            <a:spLocks noChangeArrowheads="1"/>
          </p:cNvSpPr>
          <p:nvPr/>
        </p:nvSpPr>
        <p:spPr bwMode="auto">
          <a:xfrm>
            <a:off x="1960563" y="3621088"/>
            <a:ext cx="571500" cy="228600"/>
          </a:xfrm>
          <a:prstGeom prst="rect">
            <a:avLst/>
          </a:prstGeom>
          <a:solidFill>
            <a:srgbClr val="FFFF0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61" name="Rectangle 177"/>
          <p:cNvSpPr>
            <a:spLocks noChangeArrowheads="1"/>
          </p:cNvSpPr>
          <p:nvPr/>
        </p:nvSpPr>
        <p:spPr bwMode="auto">
          <a:xfrm>
            <a:off x="0" y="2392363"/>
            <a:ext cx="3265488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>
                <a:latin typeface="Times New Roman" pitchFamily="18" charset="0"/>
              </a:rPr>
              <a:t>       </a:t>
            </a:r>
            <a:r>
              <a:rPr lang="en-CA" altLang="en-US" sz="1800" b="1">
                <a:latin typeface="Arial Narrow" pitchFamily="34" charset="0"/>
              </a:rPr>
              <a:t>A</a:t>
            </a:r>
            <a:r>
              <a:rPr lang="en-CA" altLang="en-US" sz="1800" b="1" baseline="-25000">
                <a:latin typeface="Arial Narrow" pitchFamily="34" charset="0"/>
              </a:rPr>
              <a:t>1</a:t>
            </a:r>
            <a:r>
              <a:rPr lang="en-CA" altLang="en-US" sz="1800" b="1">
                <a:latin typeface="Arial Narrow" pitchFamily="34" charset="0"/>
              </a:rPr>
              <a:t> A</a:t>
            </a:r>
            <a:r>
              <a:rPr lang="en-CA" altLang="en-US" sz="1800" b="1" baseline="-25000">
                <a:latin typeface="Arial Narrow" pitchFamily="34" charset="0"/>
              </a:rPr>
              <a:t>0</a:t>
            </a:r>
            <a:r>
              <a:rPr lang="en-CA" altLang="en-US" sz="1800" b="1">
                <a:latin typeface="Arial Narrow" pitchFamily="34" charset="0"/>
              </a:rPr>
              <a:t>  </a:t>
            </a:r>
            <a:r>
              <a:rPr lang="en-CA" altLang="en-US" sz="1800" b="1" i="1">
                <a:latin typeface="Arial Narrow" pitchFamily="34" charset="0"/>
              </a:rPr>
              <a:t>D</a:t>
            </a:r>
            <a:r>
              <a:rPr lang="en-CA" altLang="en-US" sz="1800" b="1" baseline="-25000">
                <a:latin typeface="Arial Narrow" pitchFamily="34" charset="0"/>
              </a:rPr>
              <a:t>k</a:t>
            </a:r>
            <a:r>
              <a:rPr lang="en-CA" altLang="en-US" sz="1800" b="1">
                <a:latin typeface="Arial Narrow" pitchFamily="34" charset="0"/>
              </a:rPr>
              <a:t>= </a:t>
            </a:r>
            <a:r>
              <a:rPr lang="en-CA" altLang="en-US" sz="1800" b="1" i="1">
                <a:latin typeface="Arial Narrow" pitchFamily="34" charset="0"/>
              </a:rPr>
              <a:t>Q</a:t>
            </a:r>
            <a:r>
              <a:rPr lang="en-CA" altLang="en-US" sz="1800" b="1" i="1" baseline="-25000">
                <a:latin typeface="Arial Narrow" pitchFamily="34" charset="0"/>
              </a:rPr>
              <a:t>k</a:t>
            </a:r>
            <a:r>
              <a:rPr lang="en-CA" altLang="en-US" sz="1800" b="1" baseline="30000">
                <a:latin typeface="Arial Narrow" pitchFamily="34" charset="0"/>
              </a:rPr>
              <a:t>n+1</a:t>
            </a:r>
            <a:r>
              <a:rPr lang="en-CA" altLang="en-US" sz="1800">
                <a:latin typeface="Times New Roman" pitchFamily="18" charset="0"/>
              </a:rPr>
              <a:t> </a:t>
            </a:r>
            <a:r>
              <a:rPr lang="en-CA" altLang="en-US" sz="1800" b="1" i="1">
                <a:latin typeface="Times New Roman" pitchFamily="18" charset="0"/>
              </a:rPr>
              <a:t>Function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>
                <a:latin typeface="Times New Roman" pitchFamily="18" charset="0"/>
              </a:rPr>
              <a:t>   </a:t>
            </a:r>
            <a:r>
              <a:rPr lang="en-CA" altLang="en-US" sz="1800">
                <a:latin typeface="Times New Roman" pitchFamily="18" charset="0"/>
              </a:rPr>
              <a:t>0  0       </a:t>
            </a:r>
            <a:r>
              <a:rPr lang="en-CA" altLang="en-US" sz="1800" i="1">
                <a:latin typeface="Times New Roman" pitchFamily="18" charset="0"/>
              </a:rPr>
              <a:t>Q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800">
                <a:latin typeface="Times New Roman" pitchFamily="18" charset="0"/>
              </a:rPr>
              <a:t>       </a:t>
            </a:r>
            <a:r>
              <a:rPr lang="en-CA" altLang="en-US" sz="1800" i="1">
                <a:latin typeface="Times New Roman" pitchFamily="18" charset="0"/>
              </a:rPr>
              <a:t>Store</a:t>
            </a:r>
            <a:endParaRPr lang="en-CA" altLang="en-US" sz="1800">
              <a:latin typeface="Times New Roman" pitchFamily="18" charset="0"/>
            </a:endParaRP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>
                <a:latin typeface="Times New Roman" pitchFamily="18" charset="0"/>
              </a:rPr>
              <a:t>   0  1       </a:t>
            </a:r>
            <a:r>
              <a:rPr lang="en-CA" altLang="en-US" sz="1800" i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>
                <a:latin typeface="Times New Roman" pitchFamily="18" charset="0"/>
              </a:rPr>
              <a:t>        </a:t>
            </a:r>
            <a:r>
              <a:rPr lang="en-CA" altLang="en-US" sz="1800" i="1">
                <a:latin typeface="Times New Roman" pitchFamily="18" charset="0"/>
              </a:rPr>
              <a:t>Count up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>
                <a:latin typeface="Times New Roman" pitchFamily="18" charset="0"/>
              </a:rPr>
              <a:t>   1  0      </a:t>
            </a:r>
            <a:r>
              <a:rPr lang="en-CA" altLang="en-US" sz="1800" i="1">
                <a:latin typeface="Times New Roman" pitchFamily="18" charset="0"/>
              </a:rPr>
              <a:t>DB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>
                <a:latin typeface="Times New Roman" pitchFamily="18" charset="0"/>
              </a:rPr>
              <a:t>      </a:t>
            </a:r>
            <a:r>
              <a:rPr lang="en-CA" altLang="en-US" sz="1800" i="1">
                <a:latin typeface="Times New Roman" pitchFamily="18" charset="0"/>
              </a:rPr>
              <a:t>Load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>
                <a:latin typeface="Times New Roman" pitchFamily="18" charset="0"/>
              </a:rPr>
              <a:t> </a:t>
            </a:r>
            <a:r>
              <a:rPr lang="en-CA" altLang="en-US" sz="1800">
                <a:latin typeface="Times New Roman" pitchFamily="18" charset="0"/>
              </a:rPr>
              <a:t>  1  1        0    </a:t>
            </a:r>
            <a:r>
              <a:rPr lang="en-CA" altLang="en-US" sz="1800" i="1">
                <a:latin typeface="Times New Roman" pitchFamily="18" charset="0"/>
              </a:rPr>
              <a:t>    Clear</a:t>
            </a:r>
            <a:endParaRPr lang="en-CA" altLang="en-US" sz="180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35062" name="Rectangle 176"/>
          <p:cNvSpPr>
            <a:spLocks noChangeArrowheads="1"/>
          </p:cNvSpPr>
          <p:nvPr/>
        </p:nvSpPr>
        <p:spPr bwMode="auto">
          <a:xfrm>
            <a:off x="423863" y="2430463"/>
            <a:ext cx="2459037" cy="14208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063" name="Line 178"/>
          <p:cNvSpPr>
            <a:spLocks noChangeShapeType="1"/>
          </p:cNvSpPr>
          <p:nvPr/>
        </p:nvSpPr>
        <p:spPr bwMode="auto">
          <a:xfrm flipV="1">
            <a:off x="423863" y="2776538"/>
            <a:ext cx="245903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64" name="Line 187"/>
          <p:cNvSpPr>
            <a:spLocks noChangeShapeType="1"/>
          </p:cNvSpPr>
          <p:nvPr/>
        </p:nvSpPr>
        <p:spPr bwMode="auto">
          <a:xfrm flipH="1">
            <a:off x="1038225" y="2430463"/>
            <a:ext cx="0" cy="1458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065" name="Line 187"/>
          <p:cNvSpPr>
            <a:spLocks noChangeShapeType="1"/>
          </p:cNvSpPr>
          <p:nvPr/>
        </p:nvSpPr>
        <p:spPr bwMode="auto">
          <a:xfrm>
            <a:off x="1960563" y="2430463"/>
            <a:ext cx="0" cy="14589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050925"/>
          </a:xfrm>
        </p:spPr>
        <p:txBody>
          <a:bodyPr/>
          <a:lstStyle/>
          <a:p>
            <a:r>
              <a:rPr lang="en-US" altLang="en-US" sz="2800" dirty="0"/>
              <a:t>4-bit </a:t>
            </a:r>
            <a:r>
              <a:rPr lang="fr-CA" altLang="en-US" sz="2800" b="1" u="sng" dirty="0"/>
              <a:t>Compteur Binaire </a:t>
            </a:r>
            <a:r>
              <a:rPr lang="fr-CA" altLang="en-US" sz="2800" b="1" u="sng" dirty="0" smtClean="0"/>
              <a:t>à charge </a:t>
            </a:r>
            <a:r>
              <a:rPr lang="fr-CA" altLang="en-US" sz="2800" b="1" u="sng" dirty="0"/>
              <a:t>Parallèle et Remise</a:t>
            </a:r>
            <a:br>
              <a:rPr lang="fr-CA" altLang="en-US" sz="2800" b="1" u="sng" dirty="0"/>
            </a:br>
            <a:r>
              <a:rPr lang="fr-CA" altLang="en-US" sz="2800" b="1" u="sng" dirty="0"/>
              <a:t>Synchrone </a:t>
            </a:r>
            <a:r>
              <a:rPr lang="fr-CA" altLang="en-US" sz="2800" b="1" u="sng" dirty="0" smtClean="0"/>
              <a:t>avec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JK</a:t>
            </a:r>
            <a:r>
              <a:rPr lang="en-US" altLang="en-US" sz="2800" dirty="0" smtClean="0"/>
              <a:t> </a:t>
            </a:r>
            <a:r>
              <a:rPr lang="en-US" altLang="en-US" sz="2800" dirty="0" err="1"/>
              <a:t>FF</a:t>
            </a:r>
            <a:r>
              <a:rPr lang="en-US" altLang="en-US" sz="2800" dirty="0"/>
              <a:t> </a:t>
            </a:r>
          </a:p>
        </p:txBody>
      </p:sp>
      <p:grpSp>
        <p:nvGrpSpPr>
          <p:cNvPr id="35843" name="Group 4"/>
          <p:cNvGrpSpPr>
            <a:grpSpLocks/>
          </p:cNvGrpSpPr>
          <p:nvPr/>
        </p:nvGrpSpPr>
        <p:grpSpPr bwMode="auto">
          <a:xfrm>
            <a:off x="5378450" y="1047750"/>
            <a:ext cx="3765550" cy="5684838"/>
            <a:chOff x="2849" y="2464"/>
            <a:chExt cx="1740" cy="1870"/>
          </a:xfrm>
        </p:grpSpPr>
        <p:pic>
          <p:nvPicPr>
            <p:cNvPr id="35930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2" y="2464"/>
              <a:ext cx="1737" cy="1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1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5" y="2467"/>
              <a:ext cx="119" cy="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2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2601"/>
              <a:ext cx="107" cy="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3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2784"/>
              <a:ext cx="213" cy="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844" name="Rectangle 832"/>
          <p:cNvSpPr>
            <a:spLocks noChangeArrowheads="1"/>
          </p:cNvSpPr>
          <p:nvPr/>
        </p:nvSpPr>
        <p:spPr bwMode="auto">
          <a:xfrm>
            <a:off x="1884363" y="2122488"/>
            <a:ext cx="876300" cy="2286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45" name="Rectangle 831"/>
          <p:cNvSpPr>
            <a:spLocks noChangeArrowheads="1"/>
          </p:cNvSpPr>
          <p:nvPr/>
        </p:nvSpPr>
        <p:spPr bwMode="auto">
          <a:xfrm>
            <a:off x="1968500" y="1889125"/>
            <a:ext cx="768350" cy="192088"/>
          </a:xfrm>
          <a:prstGeom prst="rect">
            <a:avLst/>
          </a:prstGeom>
          <a:solidFill>
            <a:srgbClr val="99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46" name="Rectangle 832"/>
          <p:cNvSpPr>
            <a:spLocks noChangeArrowheads="1"/>
          </p:cNvSpPr>
          <p:nvPr/>
        </p:nvSpPr>
        <p:spPr bwMode="auto">
          <a:xfrm>
            <a:off x="1874838" y="2154238"/>
            <a:ext cx="876300" cy="228600"/>
          </a:xfrm>
          <a:prstGeom prst="rect">
            <a:avLst/>
          </a:prstGeom>
          <a:solidFill>
            <a:srgbClr val="CCFFCC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47" name="Rectangle 833"/>
          <p:cNvSpPr>
            <a:spLocks noChangeArrowheads="1"/>
          </p:cNvSpPr>
          <p:nvPr/>
        </p:nvSpPr>
        <p:spPr bwMode="auto">
          <a:xfrm>
            <a:off x="2044700" y="2427288"/>
            <a:ext cx="571500" cy="228600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48" name="Rectangle 834"/>
          <p:cNvSpPr>
            <a:spLocks noChangeArrowheads="1"/>
          </p:cNvSpPr>
          <p:nvPr/>
        </p:nvSpPr>
        <p:spPr bwMode="auto">
          <a:xfrm>
            <a:off x="1998663" y="2698750"/>
            <a:ext cx="571500" cy="228600"/>
          </a:xfrm>
          <a:prstGeom prst="rect">
            <a:avLst/>
          </a:prstGeom>
          <a:solidFill>
            <a:srgbClr val="FFFF0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49" name="Rectangle 177"/>
          <p:cNvSpPr>
            <a:spLocks noChangeArrowheads="1"/>
          </p:cNvSpPr>
          <p:nvPr/>
        </p:nvSpPr>
        <p:spPr bwMode="auto">
          <a:xfrm>
            <a:off x="190500" y="1471613"/>
            <a:ext cx="40354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2000" b="1">
                <a:latin typeface="Times New Roman" pitchFamily="18" charset="0"/>
              </a:rPr>
              <a:t>        </a:t>
            </a:r>
            <a:r>
              <a:rPr lang="en-CA" altLang="en-US" sz="1800" b="1">
                <a:latin typeface="Arial Narrow" pitchFamily="34" charset="0"/>
              </a:rPr>
              <a:t>A</a:t>
            </a:r>
            <a:r>
              <a:rPr lang="en-CA" altLang="en-US" sz="1800" b="1" baseline="-25000">
                <a:latin typeface="Arial Narrow" pitchFamily="34" charset="0"/>
              </a:rPr>
              <a:t>1</a:t>
            </a:r>
            <a:r>
              <a:rPr lang="en-CA" altLang="en-US" sz="1800" b="1">
                <a:latin typeface="Arial Narrow" pitchFamily="34" charset="0"/>
              </a:rPr>
              <a:t> A</a:t>
            </a:r>
            <a:r>
              <a:rPr lang="en-CA" altLang="en-US" sz="1800" b="1" baseline="-25000">
                <a:latin typeface="Arial Narrow" pitchFamily="34" charset="0"/>
              </a:rPr>
              <a:t>0</a:t>
            </a:r>
            <a:r>
              <a:rPr lang="en-CA" altLang="en-US" sz="1800" b="1">
                <a:latin typeface="Arial Narrow" pitchFamily="34" charset="0"/>
              </a:rPr>
              <a:t>  </a:t>
            </a:r>
            <a:r>
              <a:rPr lang="en-CA" altLang="en-US" sz="1800" b="1" i="1">
                <a:latin typeface="Arial Narrow" pitchFamily="34" charset="0"/>
              </a:rPr>
              <a:t>Q</a:t>
            </a:r>
            <a:r>
              <a:rPr lang="en-CA" altLang="en-US" sz="1800" b="1" i="1" baseline="-25000">
                <a:latin typeface="Arial Narrow" pitchFamily="34" charset="0"/>
              </a:rPr>
              <a:t>k</a:t>
            </a:r>
            <a:r>
              <a:rPr lang="en-CA" altLang="en-US" sz="1800" b="1" baseline="30000">
                <a:latin typeface="Arial Narrow" pitchFamily="34" charset="0"/>
              </a:rPr>
              <a:t>n+1</a:t>
            </a:r>
            <a:r>
              <a:rPr lang="en-CA" altLang="en-US" sz="1800">
                <a:latin typeface="Times New Roman" pitchFamily="18" charset="0"/>
              </a:rPr>
              <a:t>  </a:t>
            </a:r>
            <a:r>
              <a:rPr lang="en-CA" altLang="en-US" sz="1800" b="1" i="1">
                <a:latin typeface="Times New Roman" pitchFamily="18" charset="0"/>
              </a:rPr>
              <a:t>Function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0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>
                <a:latin typeface="Times New Roman" pitchFamily="18" charset="0"/>
              </a:rPr>
              <a:t>   </a:t>
            </a:r>
            <a:r>
              <a:rPr lang="en-CA" altLang="en-US" sz="1800">
                <a:latin typeface="Times New Roman" pitchFamily="18" charset="0"/>
              </a:rPr>
              <a:t>  0  0    </a:t>
            </a:r>
            <a:r>
              <a:rPr lang="en-CA" altLang="en-US" sz="1800" i="1">
                <a:latin typeface="Times New Roman" pitchFamily="18" charset="0"/>
              </a:rPr>
              <a:t>Q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 i="1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800">
                <a:latin typeface="Times New Roman" pitchFamily="18" charset="0"/>
              </a:rPr>
              <a:t>       </a:t>
            </a:r>
            <a:r>
              <a:rPr lang="en-CA" altLang="en-US" sz="1800" i="1">
                <a:latin typeface="Times New Roman" pitchFamily="18" charset="0"/>
              </a:rPr>
              <a:t>Store = No change</a:t>
            </a:r>
            <a:endParaRPr lang="en-CA" altLang="en-US" sz="1800">
              <a:latin typeface="Times New Roman" pitchFamily="18" charset="0"/>
            </a:endParaRP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1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>
                <a:latin typeface="Times New Roman" pitchFamily="18" charset="0"/>
              </a:rPr>
              <a:t>     0  1    </a:t>
            </a:r>
            <a:r>
              <a:rPr lang="en-CA" altLang="en-US" sz="1800" i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>
                <a:latin typeface="Times New Roman" pitchFamily="18" charset="0"/>
              </a:rPr>
              <a:t>        </a:t>
            </a:r>
            <a:r>
              <a:rPr lang="en-CA" altLang="en-US" sz="1800" i="1">
                <a:latin typeface="Times New Roman" pitchFamily="18" charset="0"/>
              </a:rPr>
              <a:t>Increment </a:t>
            </a:r>
            <a:r>
              <a:rPr lang="en-CA" altLang="en-US" sz="1800">
                <a:latin typeface="Times New Roman" pitchFamily="18" charset="0"/>
              </a:rPr>
              <a:t>(</a:t>
            </a:r>
            <a:r>
              <a:rPr lang="en-CA" altLang="en-US" sz="1800" i="1">
                <a:latin typeface="Times New Roman" pitchFamily="18" charset="0"/>
              </a:rPr>
              <a:t>Count up)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2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>
                <a:latin typeface="Times New Roman" pitchFamily="18" charset="0"/>
              </a:rPr>
              <a:t>     1  0   </a:t>
            </a:r>
            <a:r>
              <a:rPr lang="en-CA" altLang="en-US" sz="1800" i="1">
                <a:latin typeface="Times New Roman" pitchFamily="18" charset="0"/>
              </a:rPr>
              <a:t>DB</a:t>
            </a:r>
            <a:r>
              <a:rPr lang="en-CA" altLang="en-US" sz="100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CA" altLang="en-US" sz="1800">
                <a:latin typeface="Times New Roman" pitchFamily="18" charset="0"/>
              </a:rPr>
              <a:t>      </a:t>
            </a:r>
            <a:r>
              <a:rPr lang="en-CA" altLang="en-US" sz="1800" i="1">
                <a:latin typeface="Times New Roman" pitchFamily="18" charset="0"/>
              </a:rPr>
              <a:t>Load</a:t>
            </a:r>
          </a:p>
          <a:p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(f</a:t>
            </a:r>
            <a:r>
              <a:rPr lang="en-CA" altLang="en-US" sz="1800" i="1" baseline="-25000">
                <a:solidFill>
                  <a:srgbClr val="FF0066"/>
                </a:solidFill>
                <a:latin typeface="Times New Roman" pitchFamily="18" charset="0"/>
              </a:rPr>
              <a:t>3</a:t>
            </a:r>
            <a:r>
              <a:rPr lang="en-CA" altLang="en-US" sz="1800" i="1">
                <a:solidFill>
                  <a:srgbClr val="FF0066"/>
                </a:solidFill>
                <a:latin typeface="Times New Roman" pitchFamily="18" charset="0"/>
              </a:rPr>
              <a:t>)</a:t>
            </a:r>
            <a:r>
              <a:rPr lang="en-CA" altLang="en-US" sz="1800" i="1">
                <a:latin typeface="Times New Roman" pitchFamily="18" charset="0"/>
              </a:rPr>
              <a:t> </a:t>
            </a:r>
            <a:r>
              <a:rPr lang="en-CA" altLang="en-US" sz="1800">
                <a:latin typeface="Times New Roman" pitchFamily="18" charset="0"/>
              </a:rPr>
              <a:t>    1  1     0    </a:t>
            </a:r>
            <a:r>
              <a:rPr lang="en-CA" altLang="en-US" sz="1800" i="1">
                <a:latin typeface="Times New Roman" pitchFamily="18" charset="0"/>
              </a:rPr>
              <a:t>    Clear</a:t>
            </a:r>
            <a:endParaRPr lang="en-CA" altLang="en-US" sz="180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35850" name="Rectangle 176"/>
          <p:cNvSpPr>
            <a:spLocks noChangeArrowheads="1"/>
          </p:cNvSpPr>
          <p:nvPr/>
        </p:nvSpPr>
        <p:spPr bwMode="auto">
          <a:xfrm>
            <a:off x="693738" y="1508125"/>
            <a:ext cx="3417887" cy="14589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5851" name="Line 178"/>
          <p:cNvSpPr>
            <a:spLocks noChangeShapeType="1"/>
          </p:cNvSpPr>
          <p:nvPr/>
        </p:nvSpPr>
        <p:spPr bwMode="auto">
          <a:xfrm>
            <a:off x="695325" y="1812925"/>
            <a:ext cx="3416300" cy="3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2" name="Line 187"/>
          <p:cNvSpPr>
            <a:spLocks noChangeShapeType="1"/>
          </p:cNvSpPr>
          <p:nvPr/>
        </p:nvSpPr>
        <p:spPr bwMode="auto">
          <a:xfrm flipH="1">
            <a:off x="1270000" y="1508125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3" name="Line 187"/>
          <p:cNvSpPr>
            <a:spLocks noChangeShapeType="1"/>
          </p:cNvSpPr>
          <p:nvPr/>
        </p:nvSpPr>
        <p:spPr bwMode="auto">
          <a:xfrm>
            <a:off x="1846263" y="1508125"/>
            <a:ext cx="0" cy="14589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4" name="Rectangle 20"/>
          <p:cNvSpPr>
            <a:spLocks noChangeArrowheads="1"/>
          </p:cNvSpPr>
          <p:nvPr/>
        </p:nvSpPr>
        <p:spPr bwMode="auto">
          <a:xfrm>
            <a:off x="4111625" y="1816100"/>
            <a:ext cx="12779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600" i="1"/>
              <a:t>k = </a:t>
            </a:r>
            <a:r>
              <a:rPr lang="en-US" altLang="en-US" sz="1600"/>
              <a:t>{0,1,2,3}</a:t>
            </a:r>
          </a:p>
        </p:txBody>
      </p:sp>
      <p:pic>
        <p:nvPicPr>
          <p:cNvPr id="35855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310188"/>
            <a:ext cx="5030788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6" name="Rectangle 206"/>
          <p:cNvSpPr>
            <a:spLocks noChangeArrowheads="1"/>
          </p:cNvSpPr>
          <p:nvPr/>
        </p:nvSpPr>
        <p:spPr bwMode="auto">
          <a:xfrm>
            <a:off x="1766888" y="4965700"/>
            <a:ext cx="1428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>
                <a:latin typeface="Times New Roman" pitchFamily="18" charset="0"/>
              </a:rPr>
              <a:t>S</a:t>
            </a:r>
            <a:r>
              <a:rPr lang="en-CA" altLang="en-US" sz="1800" b="1" baseline="-25000">
                <a:latin typeface="Times New Roman" pitchFamily="18" charset="0"/>
              </a:rPr>
              <a:t>1</a:t>
            </a:r>
            <a:r>
              <a:rPr lang="en-CA" altLang="en-US" sz="1800" b="1">
                <a:latin typeface="Times New Roman" pitchFamily="18" charset="0"/>
              </a:rPr>
              <a:t>   S</a:t>
            </a:r>
            <a:r>
              <a:rPr lang="en-CA" altLang="en-US" sz="1800" b="1" baseline="-25000">
                <a:latin typeface="Times New Roman" pitchFamily="18" charset="0"/>
              </a:rPr>
              <a:t>0         </a:t>
            </a:r>
            <a:r>
              <a:rPr lang="en-CA" altLang="en-US" sz="1800" b="1">
                <a:solidFill>
                  <a:schemeClr val="accent2"/>
                </a:solidFill>
                <a:latin typeface="Times New Roman" pitchFamily="18" charset="0"/>
              </a:rPr>
              <a:t>   E</a:t>
            </a:r>
            <a:endParaRPr lang="en-CA" altLang="en-US" sz="1800" b="1">
              <a:latin typeface="Times New Roman" pitchFamily="18" charset="0"/>
            </a:endParaRPr>
          </a:p>
        </p:txBody>
      </p:sp>
      <p:sp>
        <p:nvSpPr>
          <p:cNvPr id="35857" name="Line 11"/>
          <p:cNvSpPr>
            <a:spLocks noChangeShapeType="1"/>
          </p:cNvSpPr>
          <p:nvPr/>
        </p:nvSpPr>
        <p:spPr bwMode="auto">
          <a:xfrm>
            <a:off x="2781300" y="4159250"/>
            <a:ext cx="1587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5858" name="Group 32"/>
          <p:cNvGrpSpPr>
            <a:grpSpLocks/>
          </p:cNvGrpSpPr>
          <p:nvPr/>
        </p:nvGrpSpPr>
        <p:grpSpPr bwMode="auto">
          <a:xfrm>
            <a:off x="1792288" y="3130550"/>
            <a:ext cx="317500" cy="257175"/>
            <a:chOff x="4064" y="816"/>
            <a:chExt cx="384" cy="384"/>
          </a:xfrm>
        </p:grpSpPr>
        <p:grpSp>
          <p:nvGrpSpPr>
            <p:cNvPr id="35924" name="Group 33"/>
            <p:cNvGrpSpPr>
              <a:grpSpLocks/>
            </p:cNvGrpSpPr>
            <p:nvPr/>
          </p:nvGrpSpPr>
          <p:grpSpPr bwMode="auto">
            <a:xfrm>
              <a:off x="4256" y="817"/>
              <a:ext cx="192" cy="383"/>
              <a:chOff x="4256" y="817"/>
              <a:chExt cx="192" cy="383"/>
            </a:xfrm>
          </p:grpSpPr>
          <p:sp>
            <p:nvSpPr>
              <p:cNvPr id="35928" name="Arc 34"/>
              <p:cNvSpPr>
                <a:spLocks/>
              </p:cNvSpPr>
              <p:nvPr/>
            </p:nvSpPr>
            <p:spPr bwMode="auto">
              <a:xfrm>
                <a:off x="4256" y="817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29" name="Arc 35"/>
              <p:cNvSpPr>
                <a:spLocks/>
              </p:cNvSpPr>
              <p:nvPr/>
            </p:nvSpPr>
            <p:spPr bwMode="auto">
              <a:xfrm>
                <a:off x="4256" y="1008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5925" name="Line 36"/>
            <p:cNvSpPr>
              <a:spLocks noChangeShapeType="1"/>
            </p:cNvSpPr>
            <p:nvPr/>
          </p:nvSpPr>
          <p:spPr bwMode="auto">
            <a:xfrm>
              <a:off x="4065" y="816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26" name="Line 37"/>
            <p:cNvSpPr>
              <a:spLocks noChangeShapeType="1"/>
            </p:cNvSpPr>
            <p:nvPr/>
          </p:nvSpPr>
          <p:spPr bwMode="auto">
            <a:xfrm>
              <a:off x="4065" y="1200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27" name="Line 38"/>
            <p:cNvSpPr>
              <a:spLocks noChangeShapeType="1"/>
            </p:cNvSpPr>
            <p:nvPr/>
          </p:nvSpPr>
          <p:spPr bwMode="auto">
            <a:xfrm>
              <a:off x="4064" y="817"/>
              <a:ext cx="0" cy="3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5859" name="Line 91"/>
          <p:cNvSpPr>
            <a:spLocks noChangeShapeType="1"/>
          </p:cNvSpPr>
          <p:nvPr/>
        </p:nvSpPr>
        <p:spPr bwMode="auto">
          <a:xfrm>
            <a:off x="2544763" y="3870325"/>
            <a:ext cx="3159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60" name="Line 92"/>
          <p:cNvSpPr>
            <a:spLocks noChangeShapeType="1"/>
          </p:cNvSpPr>
          <p:nvPr/>
        </p:nvSpPr>
        <p:spPr bwMode="auto">
          <a:xfrm>
            <a:off x="2109788" y="3252788"/>
            <a:ext cx="8302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61" name="Line 97"/>
          <p:cNvSpPr>
            <a:spLocks noChangeShapeType="1"/>
          </p:cNvSpPr>
          <p:nvPr/>
        </p:nvSpPr>
        <p:spPr bwMode="auto">
          <a:xfrm flipH="1">
            <a:off x="2306638" y="3562350"/>
            <a:ext cx="5540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62" name="Rectangle 138"/>
          <p:cNvSpPr>
            <a:spLocks noChangeArrowheads="1"/>
          </p:cNvSpPr>
          <p:nvPr/>
        </p:nvSpPr>
        <p:spPr bwMode="auto">
          <a:xfrm>
            <a:off x="2112963" y="2968625"/>
            <a:ext cx="41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D</a:t>
            </a:r>
            <a:r>
              <a:rPr lang="en-CA" altLang="en-US" sz="1000">
                <a:latin typeface="Times New Roman" pitchFamily="18" charset="0"/>
              </a:rPr>
              <a:t>0</a:t>
            </a:r>
          </a:p>
        </p:txBody>
      </p:sp>
      <p:sp>
        <p:nvSpPr>
          <p:cNvPr id="35863" name="Rectangle 139"/>
          <p:cNvSpPr>
            <a:spLocks noChangeArrowheads="1"/>
          </p:cNvSpPr>
          <p:nvPr/>
        </p:nvSpPr>
        <p:spPr bwMode="auto">
          <a:xfrm>
            <a:off x="2535238" y="3582988"/>
            <a:ext cx="41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D</a:t>
            </a:r>
            <a:r>
              <a:rPr lang="en-CA" altLang="en-US" sz="1000">
                <a:latin typeface="Times New Roman" pitchFamily="18" charset="0"/>
              </a:rPr>
              <a:t>2</a:t>
            </a:r>
          </a:p>
        </p:txBody>
      </p:sp>
      <p:sp>
        <p:nvSpPr>
          <p:cNvPr id="35864" name="Rectangle 140"/>
          <p:cNvSpPr>
            <a:spLocks noChangeArrowheads="1"/>
          </p:cNvSpPr>
          <p:nvPr/>
        </p:nvSpPr>
        <p:spPr bwMode="auto">
          <a:xfrm>
            <a:off x="2765425" y="4081463"/>
            <a:ext cx="41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D</a:t>
            </a:r>
            <a:r>
              <a:rPr lang="en-CA" altLang="en-US" sz="1000">
                <a:latin typeface="Times New Roman" pitchFamily="18" charset="0"/>
              </a:rPr>
              <a:t>3</a:t>
            </a:r>
          </a:p>
        </p:txBody>
      </p:sp>
      <p:sp>
        <p:nvSpPr>
          <p:cNvPr id="35865" name="Rectangle 141"/>
          <p:cNvSpPr>
            <a:spLocks noChangeArrowheads="1"/>
          </p:cNvSpPr>
          <p:nvPr/>
        </p:nvSpPr>
        <p:spPr bwMode="auto">
          <a:xfrm>
            <a:off x="2343150" y="3275013"/>
            <a:ext cx="41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D</a:t>
            </a:r>
            <a:r>
              <a:rPr lang="en-CA" altLang="en-US" sz="1000">
                <a:latin typeface="Times New Roman" pitchFamily="18" charset="0"/>
              </a:rPr>
              <a:t>1</a:t>
            </a:r>
          </a:p>
        </p:txBody>
      </p:sp>
      <p:grpSp>
        <p:nvGrpSpPr>
          <p:cNvPr id="35866" name="Group 32"/>
          <p:cNvGrpSpPr>
            <a:grpSpLocks/>
          </p:cNvGrpSpPr>
          <p:nvPr/>
        </p:nvGrpSpPr>
        <p:grpSpPr bwMode="auto">
          <a:xfrm>
            <a:off x="1990725" y="3438525"/>
            <a:ext cx="315913" cy="257175"/>
            <a:chOff x="4064" y="816"/>
            <a:chExt cx="384" cy="384"/>
          </a:xfrm>
        </p:grpSpPr>
        <p:grpSp>
          <p:nvGrpSpPr>
            <p:cNvPr id="35918" name="Group 33"/>
            <p:cNvGrpSpPr>
              <a:grpSpLocks/>
            </p:cNvGrpSpPr>
            <p:nvPr/>
          </p:nvGrpSpPr>
          <p:grpSpPr bwMode="auto">
            <a:xfrm>
              <a:off x="4256" y="817"/>
              <a:ext cx="192" cy="383"/>
              <a:chOff x="4256" y="817"/>
              <a:chExt cx="192" cy="383"/>
            </a:xfrm>
          </p:grpSpPr>
          <p:sp>
            <p:nvSpPr>
              <p:cNvPr id="35922" name="Arc 34"/>
              <p:cNvSpPr>
                <a:spLocks/>
              </p:cNvSpPr>
              <p:nvPr/>
            </p:nvSpPr>
            <p:spPr bwMode="auto">
              <a:xfrm>
                <a:off x="4256" y="817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23" name="Arc 35"/>
              <p:cNvSpPr>
                <a:spLocks/>
              </p:cNvSpPr>
              <p:nvPr/>
            </p:nvSpPr>
            <p:spPr bwMode="auto">
              <a:xfrm>
                <a:off x="4256" y="1008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5919" name="Line 36"/>
            <p:cNvSpPr>
              <a:spLocks noChangeShapeType="1"/>
            </p:cNvSpPr>
            <p:nvPr/>
          </p:nvSpPr>
          <p:spPr bwMode="auto">
            <a:xfrm>
              <a:off x="4065" y="816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20" name="Line 37"/>
            <p:cNvSpPr>
              <a:spLocks noChangeShapeType="1"/>
            </p:cNvSpPr>
            <p:nvPr/>
          </p:nvSpPr>
          <p:spPr bwMode="auto">
            <a:xfrm>
              <a:off x="4065" y="1200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21" name="Line 38"/>
            <p:cNvSpPr>
              <a:spLocks noChangeShapeType="1"/>
            </p:cNvSpPr>
            <p:nvPr/>
          </p:nvSpPr>
          <p:spPr bwMode="auto">
            <a:xfrm>
              <a:off x="4064" y="817"/>
              <a:ext cx="0" cy="3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5867" name="Group 32"/>
          <p:cNvGrpSpPr>
            <a:grpSpLocks/>
          </p:cNvGrpSpPr>
          <p:nvPr/>
        </p:nvGrpSpPr>
        <p:grpSpPr bwMode="auto">
          <a:xfrm>
            <a:off x="2227263" y="3746500"/>
            <a:ext cx="317500" cy="257175"/>
            <a:chOff x="4064" y="816"/>
            <a:chExt cx="384" cy="384"/>
          </a:xfrm>
        </p:grpSpPr>
        <p:grpSp>
          <p:nvGrpSpPr>
            <p:cNvPr id="35912" name="Group 33"/>
            <p:cNvGrpSpPr>
              <a:grpSpLocks/>
            </p:cNvGrpSpPr>
            <p:nvPr/>
          </p:nvGrpSpPr>
          <p:grpSpPr bwMode="auto">
            <a:xfrm>
              <a:off x="4256" y="817"/>
              <a:ext cx="192" cy="383"/>
              <a:chOff x="4256" y="817"/>
              <a:chExt cx="192" cy="383"/>
            </a:xfrm>
          </p:grpSpPr>
          <p:sp>
            <p:nvSpPr>
              <p:cNvPr id="35916" name="Arc 34"/>
              <p:cNvSpPr>
                <a:spLocks/>
              </p:cNvSpPr>
              <p:nvPr/>
            </p:nvSpPr>
            <p:spPr bwMode="auto">
              <a:xfrm>
                <a:off x="4256" y="817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17" name="Arc 35"/>
              <p:cNvSpPr>
                <a:spLocks/>
              </p:cNvSpPr>
              <p:nvPr/>
            </p:nvSpPr>
            <p:spPr bwMode="auto">
              <a:xfrm>
                <a:off x="4256" y="1008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5913" name="Line 36"/>
            <p:cNvSpPr>
              <a:spLocks noChangeShapeType="1"/>
            </p:cNvSpPr>
            <p:nvPr/>
          </p:nvSpPr>
          <p:spPr bwMode="auto">
            <a:xfrm>
              <a:off x="4065" y="816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14" name="Line 37"/>
            <p:cNvSpPr>
              <a:spLocks noChangeShapeType="1"/>
            </p:cNvSpPr>
            <p:nvPr/>
          </p:nvSpPr>
          <p:spPr bwMode="auto">
            <a:xfrm>
              <a:off x="4065" y="1200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15" name="Line 38"/>
            <p:cNvSpPr>
              <a:spLocks noChangeShapeType="1"/>
            </p:cNvSpPr>
            <p:nvPr/>
          </p:nvSpPr>
          <p:spPr bwMode="auto">
            <a:xfrm>
              <a:off x="4064" y="817"/>
              <a:ext cx="0" cy="3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5868" name="Group 32"/>
          <p:cNvGrpSpPr>
            <a:grpSpLocks/>
          </p:cNvGrpSpPr>
          <p:nvPr/>
        </p:nvGrpSpPr>
        <p:grpSpPr bwMode="auto">
          <a:xfrm>
            <a:off x="2465388" y="4035425"/>
            <a:ext cx="315912" cy="257175"/>
            <a:chOff x="4064" y="816"/>
            <a:chExt cx="384" cy="384"/>
          </a:xfrm>
        </p:grpSpPr>
        <p:grpSp>
          <p:nvGrpSpPr>
            <p:cNvPr id="35906" name="Group 33"/>
            <p:cNvGrpSpPr>
              <a:grpSpLocks/>
            </p:cNvGrpSpPr>
            <p:nvPr/>
          </p:nvGrpSpPr>
          <p:grpSpPr bwMode="auto">
            <a:xfrm>
              <a:off x="4256" y="817"/>
              <a:ext cx="192" cy="383"/>
              <a:chOff x="4256" y="817"/>
              <a:chExt cx="192" cy="383"/>
            </a:xfrm>
          </p:grpSpPr>
          <p:sp>
            <p:nvSpPr>
              <p:cNvPr id="35910" name="Arc 34"/>
              <p:cNvSpPr>
                <a:spLocks/>
              </p:cNvSpPr>
              <p:nvPr/>
            </p:nvSpPr>
            <p:spPr bwMode="auto">
              <a:xfrm>
                <a:off x="4256" y="817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11" name="Arc 35"/>
              <p:cNvSpPr>
                <a:spLocks/>
              </p:cNvSpPr>
              <p:nvPr/>
            </p:nvSpPr>
            <p:spPr bwMode="auto">
              <a:xfrm>
                <a:off x="4256" y="1008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5907" name="Line 36"/>
            <p:cNvSpPr>
              <a:spLocks noChangeShapeType="1"/>
            </p:cNvSpPr>
            <p:nvPr/>
          </p:nvSpPr>
          <p:spPr bwMode="auto">
            <a:xfrm>
              <a:off x="4065" y="816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08" name="Line 37"/>
            <p:cNvSpPr>
              <a:spLocks noChangeShapeType="1"/>
            </p:cNvSpPr>
            <p:nvPr/>
          </p:nvSpPr>
          <p:spPr bwMode="auto">
            <a:xfrm>
              <a:off x="4065" y="1200"/>
              <a:ext cx="19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909" name="Line 38"/>
            <p:cNvSpPr>
              <a:spLocks noChangeShapeType="1"/>
            </p:cNvSpPr>
            <p:nvPr/>
          </p:nvSpPr>
          <p:spPr bwMode="auto">
            <a:xfrm>
              <a:off x="4064" y="817"/>
              <a:ext cx="0" cy="3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5869" name="TextBox 362"/>
          <p:cNvSpPr txBox="1">
            <a:spLocks noChangeArrowheads="1"/>
          </p:cNvSpPr>
          <p:nvPr/>
        </p:nvSpPr>
        <p:spPr bwMode="auto">
          <a:xfrm>
            <a:off x="1192213" y="4508500"/>
            <a:ext cx="1749425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altLang="en-US" sz="1200"/>
              <a:t>0        1         2        3   </a:t>
            </a:r>
          </a:p>
          <a:p>
            <a:pPr algn="ctr" eaLnBrk="1" hangingPunct="1"/>
            <a:r>
              <a:rPr lang="en-CA" altLang="en-US" sz="1200"/>
              <a:t>2-to-4 decoder</a:t>
            </a:r>
          </a:p>
        </p:txBody>
      </p:sp>
      <p:sp>
        <p:nvSpPr>
          <p:cNvPr id="35870" name="Freeform 372"/>
          <p:cNvSpPr>
            <a:spLocks/>
          </p:cNvSpPr>
          <p:nvPr/>
        </p:nvSpPr>
        <p:spPr bwMode="auto">
          <a:xfrm>
            <a:off x="1693863" y="3344863"/>
            <a:ext cx="92075" cy="1162050"/>
          </a:xfrm>
          <a:custGeom>
            <a:avLst/>
            <a:gdLst>
              <a:gd name="T0" fmla="*/ 0 w 253218"/>
              <a:gd name="T1" fmla="*/ 2448 h 2152357"/>
              <a:gd name="T2" fmla="*/ 0 w 253218"/>
              <a:gd name="T3" fmla="*/ 0 h 2152357"/>
              <a:gd name="T4" fmla="*/ 0 w 253218"/>
              <a:gd name="T5" fmla="*/ 0 h 2152357"/>
              <a:gd name="T6" fmla="*/ 0 60000 65536"/>
              <a:gd name="T7" fmla="*/ 0 60000 65536"/>
              <a:gd name="T8" fmla="*/ 0 60000 65536"/>
              <a:gd name="T9" fmla="*/ 0 w 253218"/>
              <a:gd name="T10" fmla="*/ 0 h 2152357"/>
              <a:gd name="T11" fmla="*/ 253218 w 253218"/>
              <a:gd name="T12" fmla="*/ 2152357 h 215235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3218" h="2152357">
                <a:moveTo>
                  <a:pt x="0" y="2152357"/>
                </a:moveTo>
                <a:lnTo>
                  <a:pt x="0" y="0"/>
                </a:lnTo>
                <a:lnTo>
                  <a:pt x="253218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5871" name="Freeform 373"/>
          <p:cNvSpPr>
            <a:spLocks/>
          </p:cNvSpPr>
          <p:nvPr/>
        </p:nvSpPr>
        <p:spPr bwMode="auto">
          <a:xfrm>
            <a:off x="1911350" y="3644900"/>
            <a:ext cx="79375" cy="863600"/>
          </a:xfrm>
          <a:custGeom>
            <a:avLst/>
            <a:gdLst>
              <a:gd name="T0" fmla="*/ 0 w 253218"/>
              <a:gd name="T1" fmla="*/ 6 h 2152357"/>
              <a:gd name="T2" fmla="*/ 0 w 253218"/>
              <a:gd name="T3" fmla="*/ 0 h 2152357"/>
              <a:gd name="T4" fmla="*/ 0 w 253218"/>
              <a:gd name="T5" fmla="*/ 0 h 2152357"/>
              <a:gd name="T6" fmla="*/ 0 60000 65536"/>
              <a:gd name="T7" fmla="*/ 0 60000 65536"/>
              <a:gd name="T8" fmla="*/ 0 60000 65536"/>
              <a:gd name="T9" fmla="*/ 0 w 253218"/>
              <a:gd name="T10" fmla="*/ 0 h 2152357"/>
              <a:gd name="T11" fmla="*/ 253218 w 253218"/>
              <a:gd name="T12" fmla="*/ 2152357 h 215235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3218" h="2152357">
                <a:moveTo>
                  <a:pt x="0" y="2152357"/>
                </a:moveTo>
                <a:lnTo>
                  <a:pt x="0" y="0"/>
                </a:lnTo>
                <a:lnTo>
                  <a:pt x="253218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5872" name="Freeform 374"/>
          <p:cNvSpPr>
            <a:spLocks/>
          </p:cNvSpPr>
          <p:nvPr/>
        </p:nvSpPr>
        <p:spPr bwMode="auto">
          <a:xfrm>
            <a:off x="2147888" y="3973513"/>
            <a:ext cx="79375" cy="534987"/>
          </a:xfrm>
          <a:custGeom>
            <a:avLst/>
            <a:gdLst>
              <a:gd name="T0" fmla="*/ 0 w 253218"/>
              <a:gd name="T1" fmla="*/ 0 h 2152357"/>
              <a:gd name="T2" fmla="*/ 0 w 253218"/>
              <a:gd name="T3" fmla="*/ 0 h 2152357"/>
              <a:gd name="T4" fmla="*/ 0 w 253218"/>
              <a:gd name="T5" fmla="*/ 0 h 2152357"/>
              <a:gd name="T6" fmla="*/ 0 60000 65536"/>
              <a:gd name="T7" fmla="*/ 0 60000 65536"/>
              <a:gd name="T8" fmla="*/ 0 60000 65536"/>
              <a:gd name="T9" fmla="*/ 0 w 253218"/>
              <a:gd name="T10" fmla="*/ 0 h 2152357"/>
              <a:gd name="T11" fmla="*/ 253218 w 253218"/>
              <a:gd name="T12" fmla="*/ 2152357 h 215235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3218" h="2152357">
                <a:moveTo>
                  <a:pt x="0" y="2152357"/>
                </a:moveTo>
                <a:lnTo>
                  <a:pt x="0" y="0"/>
                </a:lnTo>
                <a:lnTo>
                  <a:pt x="253218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5873" name="Freeform 375"/>
          <p:cNvSpPr>
            <a:spLocks/>
          </p:cNvSpPr>
          <p:nvPr/>
        </p:nvSpPr>
        <p:spPr bwMode="auto">
          <a:xfrm>
            <a:off x="2366963" y="4240213"/>
            <a:ext cx="98425" cy="268287"/>
          </a:xfrm>
          <a:custGeom>
            <a:avLst/>
            <a:gdLst>
              <a:gd name="T0" fmla="*/ 0 w 253218"/>
              <a:gd name="T1" fmla="*/ 0 h 2152357"/>
              <a:gd name="T2" fmla="*/ 0 w 253218"/>
              <a:gd name="T3" fmla="*/ 0 h 2152357"/>
              <a:gd name="T4" fmla="*/ 1 w 253218"/>
              <a:gd name="T5" fmla="*/ 0 h 2152357"/>
              <a:gd name="T6" fmla="*/ 0 60000 65536"/>
              <a:gd name="T7" fmla="*/ 0 60000 65536"/>
              <a:gd name="T8" fmla="*/ 0 60000 65536"/>
              <a:gd name="T9" fmla="*/ 0 w 253218"/>
              <a:gd name="T10" fmla="*/ 0 h 2152357"/>
              <a:gd name="T11" fmla="*/ 253218 w 253218"/>
              <a:gd name="T12" fmla="*/ 2152357 h 215235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3218" h="2152357">
                <a:moveTo>
                  <a:pt x="0" y="2152357"/>
                </a:moveTo>
                <a:lnTo>
                  <a:pt x="0" y="0"/>
                </a:lnTo>
                <a:lnTo>
                  <a:pt x="253218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cxnSp>
        <p:nvCxnSpPr>
          <p:cNvPr id="385" name="Straight Connector 384"/>
          <p:cNvCxnSpPr/>
          <p:nvPr/>
        </p:nvCxnSpPr>
        <p:spPr>
          <a:xfrm>
            <a:off x="960438" y="3192463"/>
            <a:ext cx="844550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/>
          <p:cNvCxnSpPr/>
          <p:nvPr/>
        </p:nvCxnSpPr>
        <p:spPr>
          <a:xfrm flipV="1">
            <a:off x="960438" y="3467100"/>
            <a:ext cx="1050925" cy="19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Straight Connector 390"/>
          <p:cNvCxnSpPr/>
          <p:nvPr/>
        </p:nvCxnSpPr>
        <p:spPr>
          <a:xfrm>
            <a:off x="922338" y="3810000"/>
            <a:ext cx="1317625" cy="3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/>
          <p:cNvCxnSpPr/>
          <p:nvPr/>
        </p:nvCxnSpPr>
        <p:spPr>
          <a:xfrm flipV="1">
            <a:off x="922338" y="4097338"/>
            <a:ext cx="1541462" cy="238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78" name="TextBox 398"/>
          <p:cNvSpPr txBox="1">
            <a:spLocks noChangeArrowheads="1"/>
          </p:cNvSpPr>
          <p:nvPr/>
        </p:nvSpPr>
        <p:spPr bwMode="auto">
          <a:xfrm>
            <a:off x="501650" y="3044825"/>
            <a:ext cx="455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0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79" name="TextBox 399"/>
          <p:cNvSpPr txBox="1">
            <a:spLocks noChangeArrowheads="1"/>
          </p:cNvSpPr>
          <p:nvPr/>
        </p:nvSpPr>
        <p:spPr bwMode="auto">
          <a:xfrm>
            <a:off x="481013" y="3335338"/>
            <a:ext cx="455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1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80" name="TextBox 400"/>
          <p:cNvSpPr txBox="1">
            <a:spLocks noChangeArrowheads="1"/>
          </p:cNvSpPr>
          <p:nvPr/>
        </p:nvSpPr>
        <p:spPr bwMode="auto">
          <a:xfrm>
            <a:off x="481013" y="3951288"/>
            <a:ext cx="455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3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81" name="TextBox 401"/>
          <p:cNvSpPr txBox="1">
            <a:spLocks noChangeArrowheads="1"/>
          </p:cNvSpPr>
          <p:nvPr/>
        </p:nvSpPr>
        <p:spPr bwMode="auto">
          <a:xfrm>
            <a:off x="519113" y="3681413"/>
            <a:ext cx="455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600" i="1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CA" altLang="en-US" sz="900">
                <a:latin typeface="Times New Roman" pitchFamily="18" charset="0"/>
                <a:cs typeface="Times New Roman" pitchFamily="18" charset="0"/>
              </a:rPr>
              <a:t>2</a:t>
            </a:r>
            <a:endParaRPr lang="en-CA" alt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882" name="Straight Arrow Connector 410"/>
          <p:cNvCxnSpPr>
            <a:cxnSpLocks noChangeShapeType="1"/>
          </p:cNvCxnSpPr>
          <p:nvPr/>
        </p:nvCxnSpPr>
        <p:spPr bwMode="auto">
          <a:xfrm rot="5400000" flipH="1" flipV="1">
            <a:off x="1822450" y="5064125"/>
            <a:ext cx="122238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83" name="Straight Arrow Connector 411"/>
          <p:cNvCxnSpPr>
            <a:cxnSpLocks noChangeShapeType="1"/>
          </p:cNvCxnSpPr>
          <p:nvPr/>
        </p:nvCxnSpPr>
        <p:spPr bwMode="auto">
          <a:xfrm rot="5400000" flipH="1" flipV="1">
            <a:off x="2205831" y="5064919"/>
            <a:ext cx="123825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84" name="Shape 413"/>
          <p:cNvCxnSpPr>
            <a:cxnSpLocks noChangeShapeType="1"/>
            <a:endCxn id="35869" idx="3"/>
          </p:cNvCxnSpPr>
          <p:nvPr/>
        </p:nvCxnSpPr>
        <p:spPr bwMode="auto">
          <a:xfrm rot="16200000" flipV="1">
            <a:off x="2897982" y="4809331"/>
            <a:ext cx="184150" cy="68263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5885" name="Group 101"/>
          <p:cNvGrpSpPr>
            <a:grpSpLocks/>
          </p:cNvGrpSpPr>
          <p:nvPr/>
        </p:nvGrpSpPr>
        <p:grpSpPr bwMode="auto">
          <a:xfrm>
            <a:off x="3138488" y="3562350"/>
            <a:ext cx="315912" cy="328613"/>
            <a:chOff x="3072" y="2497"/>
            <a:chExt cx="384" cy="383"/>
          </a:xfrm>
        </p:grpSpPr>
        <p:grpSp>
          <p:nvGrpSpPr>
            <p:cNvPr id="35900" name="Group 102"/>
            <p:cNvGrpSpPr>
              <a:grpSpLocks/>
            </p:cNvGrpSpPr>
            <p:nvPr/>
          </p:nvGrpSpPr>
          <p:grpSpPr bwMode="auto">
            <a:xfrm>
              <a:off x="3072" y="2497"/>
              <a:ext cx="384" cy="220"/>
              <a:chOff x="3072" y="2497"/>
              <a:chExt cx="384" cy="220"/>
            </a:xfrm>
          </p:grpSpPr>
          <p:sp>
            <p:nvSpPr>
              <p:cNvPr id="35904" name="Arc 103"/>
              <p:cNvSpPr>
                <a:spLocks/>
              </p:cNvSpPr>
              <p:nvPr/>
            </p:nvSpPr>
            <p:spPr bwMode="auto">
              <a:xfrm>
                <a:off x="3072" y="2498"/>
                <a:ext cx="384" cy="219"/>
              </a:xfrm>
              <a:custGeom>
                <a:avLst/>
                <a:gdLst>
                  <a:gd name="T0" fmla="*/ 0 w 21542"/>
                  <a:gd name="T1" fmla="*/ 0 h 21600"/>
                  <a:gd name="T2" fmla="*/ 0 w 21542"/>
                  <a:gd name="T3" fmla="*/ 0 h 21600"/>
                  <a:gd name="T4" fmla="*/ 0 w 21542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542"/>
                  <a:gd name="T10" fmla="*/ 0 h 21600"/>
                  <a:gd name="T11" fmla="*/ 21542 w 21542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542" h="21600" fill="none" extrusionOk="0">
                    <a:moveTo>
                      <a:pt x="-1" y="0"/>
                    </a:moveTo>
                    <a:cubicBezTo>
                      <a:pt x="11315" y="0"/>
                      <a:pt x="20713" y="8732"/>
                      <a:pt x="21541" y="20018"/>
                    </a:cubicBezTo>
                  </a:path>
                  <a:path w="21542" h="21600" stroke="0" extrusionOk="0">
                    <a:moveTo>
                      <a:pt x="-1" y="0"/>
                    </a:moveTo>
                    <a:cubicBezTo>
                      <a:pt x="11315" y="0"/>
                      <a:pt x="20713" y="8732"/>
                      <a:pt x="21541" y="20018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05" name="Arc 104"/>
              <p:cNvSpPr>
                <a:spLocks/>
              </p:cNvSpPr>
              <p:nvPr/>
            </p:nvSpPr>
            <p:spPr bwMode="auto">
              <a:xfrm>
                <a:off x="3072" y="2497"/>
                <a:ext cx="7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grpSp>
          <p:nvGrpSpPr>
            <p:cNvPr id="35901" name="Group 105"/>
            <p:cNvGrpSpPr>
              <a:grpSpLocks/>
            </p:cNvGrpSpPr>
            <p:nvPr/>
          </p:nvGrpSpPr>
          <p:grpSpPr bwMode="auto">
            <a:xfrm>
              <a:off x="3072" y="2660"/>
              <a:ext cx="384" cy="220"/>
              <a:chOff x="3072" y="2660"/>
              <a:chExt cx="384" cy="220"/>
            </a:xfrm>
          </p:grpSpPr>
          <p:sp>
            <p:nvSpPr>
              <p:cNvPr id="35902" name="Arc 106"/>
              <p:cNvSpPr>
                <a:spLocks/>
              </p:cNvSpPr>
              <p:nvPr/>
            </p:nvSpPr>
            <p:spPr bwMode="auto">
              <a:xfrm>
                <a:off x="3072" y="2660"/>
                <a:ext cx="384" cy="219"/>
              </a:xfrm>
              <a:custGeom>
                <a:avLst/>
                <a:gdLst>
                  <a:gd name="T0" fmla="*/ 0 w 21549"/>
                  <a:gd name="T1" fmla="*/ 0 h 21600"/>
                  <a:gd name="T2" fmla="*/ 0 w 21549"/>
                  <a:gd name="T3" fmla="*/ 0 h 21600"/>
                  <a:gd name="T4" fmla="*/ 0 w 21549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549"/>
                  <a:gd name="T10" fmla="*/ 0 h 21600"/>
                  <a:gd name="T11" fmla="*/ 21549 w 21549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549" h="21600" fill="none" extrusionOk="0">
                    <a:moveTo>
                      <a:pt x="21548" y="1483"/>
                    </a:moveTo>
                    <a:cubicBezTo>
                      <a:pt x="20768" y="12810"/>
                      <a:pt x="11353" y="21599"/>
                      <a:pt x="0" y="21600"/>
                    </a:cubicBezTo>
                  </a:path>
                  <a:path w="21549" h="21600" stroke="0" extrusionOk="0">
                    <a:moveTo>
                      <a:pt x="21548" y="1483"/>
                    </a:moveTo>
                    <a:cubicBezTo>
                      <a:pt x="20768" y="12810"/>
                      <a:pt x="11353" y="21599"/>
                      <a:pt x="0" y="21600"/>
                    </a:cubicBezTo>
                    <a:lnTo>
                      <a:pt x="0" y="0"/>
                    </a:lnTo>
                    <a:lnTo>
                      <a:pt x="21548" y="1483"/>
                    </a:lnTo>
                    <a:close/>
                  </a:path>
                </a:pathLst>
              </a:custGeom>
              <a:no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5903" name="Arc 107"/>
              <p:cNvSpPr>
                <a:spLocks/>
              </p:cNvSpPr>
              <p:nvPr/>
            </p:nvSpPr>
            <p:spPr bwMode="auto">
              <a:xfrm>
                <a:off x="3072" y="2688"/>
                <a:ext cx="7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8575" cap="rnd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sp>
        <p:nvSpPr>
          <p:cNvPr id="35886" name="Line 108"/>
          <p:cNvSpPr>
            <a:spLocks noChangeShapeType="1"/>
          </p:cNvSpPr>
          <p:nvPr/>
        </p:nvSpPr>
        <p:spPr bwMode="auto">
          <a:xfrm flipH="1">
            <a:off x="2941638" y="3602038"/>
            <a:ext cx="2365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87" name="Line 109"/>
          <p:cNvSpPr>
            <a:spLocks noChangeShapeType="1"/>
          </p:cNvSpPr>
          <p:nvPr/>
        </p:nvSpPr>
        <p:spPr bwMode="auto">
          <a:xfrm>
            <a:off x="2940050" y="3252788"/>
            <a:ext cx="0" cy="349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88" name="Line 110"/>
          <p:cNvSpPr>
            <a:spLocks noChangeShapeType="1"/>
          </p:cNvSpPr>
          <p:nvPr/>
        </p:nvSpPr>
        <p:spPr bwMode="auto">
          <a:xfrm flipH="1">
            <a:off x="2862263" y="3684588"/>
            <a:ext cx="3159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89" name="Line 111"/>
          <p:cNvSpPr>
            <a:spLocks noChangeShapeType="1"/>
          </p:cNvSpPr>
          <p:nvPr/>
        </p:nvSpPr>
        <p:spPr bwMode="auto">
          <a:xfrm flipV="1">
            <a:off x="2860675" y="3562350"/>
            <a:ext cx="0" cy="1222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90" name="Line 112"/>
          <p:cNvSpPr>
            <a:spLocks noChangeShapeType="1"/>
          </p:cNvSpPr>
          <p:nvPr/>
        </p:nvSpPr>
        <p:spPr bwMode="auto">
          <a:xfrm>
            <a:off x="2862263" y="3767138"/>
            <a:ext cx="3159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91" name="Line 113"/>
          <p:cNvSpPr>
            <a:spLocks noChangeShapeType="1"/>
          </p:cNvSpPr>
          <p:nvPr/>
        </p:nvSpPr>
        <p:spPr bwMode="auto">
          <a:xfrm>
            <a:off x="2860675" y="3767138"/>
            <a:ext cx="0" cy="1031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92" name="Line 114"/>
          <p:cNvSpPr>
            <a:spLocks noChangeShapeType="1"/>
          </p:cNvSpPr>
          <p:nvPr/>
        </p:nvSpPr>
        <p:spPr bwMode="auto">
          <a:xfrm>
            <a:off x="2940050" y="3849688"/>
            <a:ext cx="0" cy="3095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93" name="Line 115"/>
          <p:cNvSpPr>
            <a:spLocks noChangeShapeType="1"/>
          </p:cNvSpPr>
          <p:nvPr/>
        </p:nvSpPr>
        <p:spPr bwMode="auto">
          <a:xfrm>
            <a:off x="2941638" y="3849688"/>
            <a:ext cx="2365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5894" name="Straight Connector 444"/>
          <p:cNvCxnSpPr>
            <a:cxnSpLocks noChangeShapeType="1"/>
          </p:cNvCxnSpPr>
          <p:nvPr/>
        </p:nvCxnSpPr>
        <p:spPr bwMode="auto">
          <a:xfrm>
            <a:off x="3475038" y="3698875"/>
            <a:ext cx="5207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895" name="TextBox 447"/>
          <p:cNvSpPr txBox="1">
            <a:spLocks noChangeArrowheads="1"/>
          </p:cNvSpPr>
          <p:nvPr/>
        </p:nvSpPr>
        <p:spPr bwMode="auto">
          <a:xfrm>
            <a:off x="3879850" y="3314700"/>
            <a:ext cx="336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b="1">
                <a:latin typeface="Times New Roman" pitchFamily="18" charset="0"/>
                <a:cs typeface="Times New Roman" pitchFamily="18" charset="0"/>
              </a:rPr>
              <a:t>Z</a:t>
            </a:r>
            <a:endParaRPr lang="en-CA" altLang="en-US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96" name="Text Box 97"/>
          <p:cNvSpPr txBox="1">
            <a:spLocks noChangeArrowheads="1"/>
          </p:cNvSpPr>
          <p:nvPr/>
        </p:nvSpPr>
        <p:spPr bwMode="auto">
          <a:xfrm>
            <a:off x="1252538" y="2857500"/>
            <a:ext cx="2281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5897" name="Text Box 98"/>
          <p:cNvSpPr txBox="1">
            <a:spLocks noChangeArrowheads="1"/>
          </p:cNvSpPr>
          <p:nvPr/>
        </p:nvSpPr>
        <p:spPr bwMode="auto">
          <a:xfrm>
            <a:off x="1076325" y="3044825"/>
            <a:ext cx="2765425" cy="2000250"/>
          </a:xfrm>
          <a:prstGeom prst="rect">
            <a:avLst/>
          </a:prstGeom>
          <a:noFill/>
          <a:ln w="19050">
            <a:solidFill>
              <a:schemeClr val="bg2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endParaRPr lang="en-US" altLang="en-US" sz="2000"/>
          </a:p>
          <a:p>
            <a:pPr algn="r" eaLnBrk="1" hangingPunct="1"/>
            <a:endParaRPr lang="en-US" altLang="en-US" sz="2000"/>
          </a:p>
          <a:p>
            <a:pPr algn="r" eaLnBrk="1" hangingPunct="1"/>
            <a:endParaRPr lang="en-US" altLang="en-US" sz="2000"/>
          </a:p>
          <a:p>
            <a:pPr algn="r" eaLnBrk="1" hangingPunct="1"/>
            <a:endParaRPr lang="en-US" altLang="en-US" sz="2000"/>
          </a:p>
          <a:p>
            <a:pPr algn="r" eaLnBrk="1" hangingPunct="1"/>
            <a:endParaRPr lang="en-US" altLang="en-US" sz="2000"/>
          </a:p>
          <a:p>
            <a:pPr algn="r" eaLnBrk="1" hangingPunct="1"/>
            <a:r>
              <a:rPr lang="en-US" altLang="en-US"/>
              <a:t>MUX</a:t>
            </a:r>
          </a:p>
        </p:txBody>
      </p:sp>
      <p:sp>
        <p:nvSpPr>
          <p:cNvPr id="35898" name="Freeform 102"/>
          <p:cNvSpPr>
            <a:spLocks/>
          </p:cNvSpPr>
          <p:nvPr/>
        </p:nvSpPr>
        <p:spPr bwMode="auto">
          <a:xfrm>
            <a:off x="5608638" y="2814638"/>
            <a:ext cx="2459037" cy="1190625"/>
          </a:xfrm>
          <a:custGeom>
            <a:avLst/>
            <a:gdLst>
              <a:gd name="T0" fmla="*/ 2147483647 w 1549"/>
              <a:gd name="T1" fmla="*/ 0 h 750"/>
              <a:gd name="T2" fmla="*/ 2147483647 w 1549"/>
              <a:gd name="T3" fmla="*/ 0 h 750"/>
              <a:gd name="T4" fmla="*/ 2147483647 w 1549"/>
              <a:gd name="T5" fmla="*/ 2147483647 h 750"/>
              <a:gd name="T6" fmla="*/ 2147483647 w 1549"/>
              <a:gd name="T7" fmla="*/ 2147483647 h 750"/>
              <a:gd name="T8" fmla="*/ 2147483647 w 1549"/>
              <a:gd name="T9" fmla="*/ 2147483647 h 750"/>
              <a:gd name="T10" fmla="*/ 2147483647 w 1549"/>
              <a:gd name="T11" fmla="*/ 2147483647 h 750"/>
              <a:gd name="T12" fmla="*/ 2147483647 w 1549"/>
              <a:gd name="T13" fmla="*/ 2147483647 h 750"/>
              <a:gd name="T14" fmla="*/ 0 w 1549"/>
              <a:gd name="T15" fmla="*/ 2147483647 h 750"/>
              <a:gd name="T16" fmla="*/ 0 w 1549"/>
              <a:gd name="T17" fmla="*/ 2147483647 h 750"/>
              <a:gd name="T18" fmla="*/ 2147483647 w 1549"/>
              <a:gd name="T19" fmla="*/ 2147483647 h 750"/>
              <a:gd name="T20" fmla="*/ 2147483647 w 1549"/>
              <a:gd name="T21" fmla="*/ 0 h 75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49" h="750">
                <a:moveTo>
                  <a:pt x="920" y="0"/>
                </a:moveTo>
                <a:lnTo>
                  <a:pt x="1161" y="0"/>
                </a:lnTo>
                <a:lnTo>
                  <a:pt x="1161" y="435"/>
                </a:lnTo>
                <a:lnTo>
                  <a:pt x="1549" y="435"/>
                </a:lnTo>
                <a:lnTo>
                  <a:pt x="1549" y="677"/>
                </a:lnTo>
                <a:lnTo>
                  <a:pt x="968" y="677"/>
                </a:lnTo>
                <a:lnTo>
                  <a:pt x="944" y="750"/>
                </a:lnTo>
                <a:lnTo>
                  <a:pt x="0" y="750"/>
                </a:lnTo>
                <a:lnTo>
                  <a:pt x="0" y="508"/>
                </a:lnTo>
                <a:lnTo>
                  <a:pt x="920" y="508"/>
                </a:lnTo>
                <a:lnTo>
                  <a:pt x="920" y="0"/>
                </a:lnTo>
                <a:close/>
              </a:path>
            </a:pathLst>
          </a:custGeom>
          <a:noFill/>
          <a:ln w="19050" cap="flat" cmpd="sng">
            <a:solidFill>
              <a:schemeClr val="bg2"/>
            </a:solidFill>
            <a:prstDash val="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5899" name="AutoShape 103"/>
          <p:cNvSpPr>
            <a:spLocks noChangeArrowheads="1"/>
          </p:cNvSpPr>
          <p:nvPr/>
        </p:nvSpPr>
        <p:spPr bwMode="auto">
          <a:xfrm>
            <a:off x="3957638" y="3736975"/>
            <a:ext cx="1497012" cy="230188"/>
          </a:xfrm>
          <a:prstGeom prst="rightArrow">
            <a:avLst>
              <a:gd name="adj1" fmla="val 50000"/>
              <a:gd name="adj2" fmla="val 162586"/>
            </a:avLst>
          </a:prstGeom>
          <a:solidFill>
            <a:schemeClr val="accent1"/>
          </a:solidFill>
          <a:ln w="190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1050925"/>
          </a:xfrm>
        </p:spPr>
        <p:txBody>
          <a:bodyPr/>
          <a:lstStyle/>
          <a:p>
            <a:r>
              <a:rPr lang="en-US" altLang="en-US" sz="2800" dirty="0"/>
              <a:t>4-bit </a:t>
            </a:r>
            <a:r>
              <a:rPr lang="fr-CA" altLang="en-US" sz="2800" b="1" u="sng" dirty="0"/>
              <a:t>Compteur Binaire </a:t>
            </a:r>
            <a:r>
              <a:rPr lang="fr-CA" altLang="en-US" sz="2800" b="1" u="sng" dirty="0" smtClean="0"/>
              <a:t>à charge </a:t>
            </a:r>
            <a:r>
              <a:rPr lang="fr-CA" altLang="en-US" sz="2800" b="1" u="sng" dirty="0"/>
              <a:t>Parallèle et Remise</a:t>
            </a:r>
            <a:br>
              <a:rPr lang="fr-CA" altLang="en-US" sz="2800" b="1" u="sng" dirty="0"/>
            </a:br>
            <a:r>
              <a:rPr lang="fr-CA" altLang="en-US" sz="2800" b="1" u="sng" dirty="0"/>
              <a:t>Synchrone </a:t>
            </a:r>
            <a:r>
              <a:rPr lang="fr-CA" altLang="en-US" sz="2800" b="1" u="sng" dirty="0" smtClean="0"/>
              <a:t>avec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JK</a:t>
            </a:r>
            <a:r>
              <a:rPr lang="en-US" altLang="en-US" sz="2800" dirty="0" smtClean="0"/>
              <a:t> </a:t>
            </a:r>
            <a:r>
              <a:rPr lang="en-US" altLang="en-US" sz="2800" dirty="0" err="1"/>
              <a:t>FF</a:t>
            </a:r>
            <a:r>
              <a:rPr lang="en-US" altLang="en-US" sz="2800" dirty="0"/>
              <a:t> </a:t>
            </a:r>
          </a:p>
        </p:txBody>
      </p:sp>
      <p:grpSp>
        <p:nvGrpSpPr>
          <p:cNvPr id="35843" name="Group 4"/>
          <p:cNvGrpSpPr>
            <a:grpSpLocks/>
          </p:cNvGrpSpPr>
          <p:nvPr/>
        </p:nvGrpSpPr>
        <p:grpSpPr bwMode="auto">
          <a:xfrm>
            <a:off x="5378450" y="1047750"/>
            <a:ext cx="3765550" cy="5684838"/>
            <a:chOff x="2849" y="2464"/>
            <a:chExt cx="1740" cy="1870"/>
          </a:xfrm>
        </p:grpSpPr>
        <p:pic>
          <p:nvPicPr>
            <p:cNvPr id="35930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2" y="2464"/>
              <a:ext cx="1737" cy="1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1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5" y="2467"/>
              <a:ext cx="119" cy="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2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2601"/>
              <a:ext cx="107" cy="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933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2784"/>
              <a:ext cx="213" cy="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855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310188"/>
            <a:ext cx="5030788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1" y="1700775"/>
            <a:ext cx="46767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09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135"/>
          <p:cNvSpPr txBox="1">
            <a:spLocks noChangeArrowheads="1"/>
          </p:cNvSpPr>
          <p:nvPr/>
        </p:nvSpPr>
        <p:spPr bwMode="auto">
          <a:xfrm>
            <a:off x="1116013" y="2968625"/>
            <a:ext cx="230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I</a:t>
            </a:r>
          </a:p>
        </p:txBody>
      </p:sp>
      <p:sp>
        <p:nvSpPr>
          <p:cNvPr id="36867" name="Flowchart: Alternate Process 4"/>
          <p:cNvSpPr>
            <a:spLocks noChangeArrowheads="1"/>
          </p:cNvSpPr>
          <p:nvPr/>
        </p:nvSpPr>
        <p:spPr bwMode="auto">
          <a:xfrm>
            <a:off x="2767013" y="1028700"/>
            <a:ext cx="6297612" cy="1571625"/>
          </a:xfrm>
          <a:prstGeom prst="flowChartAlternateProcess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868" name="Text Box 307"/>
          <p:cNvSpPr txBox="1">
            <a:spLocks noChangeArrowheads="1"/>
          </p:cNvSpPr>
          <p:nvPr/>
        </p:nvSpPr>
        <p:spPr bwMode="auto">
          <a:xfrm>
            <a:off x="0" y="3390595"/>
            <a:ext cx="1998663" cy="43704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1400" b="1" dirty="0" smtClean="0">
                <a:solidFill>
                  <a:srgbClr val="990000"/>
                </a:solidFill>
              </a:rPr>
              <a:t>Table d’état du </a:t>
            </a:r>
            <a:r>
              <a:rPr lang="en-US" altLang="en-US" sz="1400" dirty="0">
                <a:latin typeface="Arial Narrow" pitchFamily="34" charset="0"/>
              </a:rPr>
              <a:t>Circuit</a:t>
            </a:r>
            <a:r>
              <a:rPr lang="en-US" altLang="en-US" sz="1400" b="1" dirty="0" smtClean="0">
                <a:solidFill>
                  <a:srgbClr val="990000"/>
                </a:solidFill>
              </a:rPr>
              <a:t> </a:t>
            </a:r>
            <a:r>
              <a:rPr lang="en-US" altLang="en-US" sz="1400" dirty="0" err="1" smtClean="0">
                <a:latin typeface="Arial Narrow" pitchFamily="34" charset="0"/>
              </a:rPr>
              <a:t>Sequentie</a:t>
            </a:r>
            <a:r>
              <a:rPr lang="en-US" altLang="en-US" sz="1400" dirty="0" smtClean="0">
                <a:latin typeface="Arial Narrow" pitchFamily="34" charset="0"/>
              </a:rPr>
              <a:t>  à </a:t>
            </a:r>
            <a:r>
              <a:rPr lang="en-US" altLang="en-US" sz="1400" dirty="0" err="1" smtClean="0">
                <a:latin typeface="Arial Narrow" pitchFamily="34" charset="0"/>
              </a:rPr>
              <a:t>concevoir</a:t>
            </a:r>
            <a:endParaRPr lang="en-US" altLang="en-US" sz="1400" dirty="0">
              <a:latin typeface="Arial Narrow" pitchFamily="34" charset="0"/>
            </a:endParaRPr>
          </a:p>
        </p:txBody>
      </p:sp>
      <p:sp>
        <p:nvSpPr>
          <p:cNvPr id="36869" name="AutoShape 147"/>
          <p:cNvSpPr>
            <a:spLocks noChangeArrowheads="1"/>
          </p:cNvSpPr>
          <p:nvPr/>
        </p:nvSpPr>
        <p:spPr bwMode="auto">
          <a:xfrm rot="-184766">
            <a:off x="4954588" y="5224463"/>
            <a:ext cx="466725" cy="319087"/>
          </a:xfrm>
          <a:prstGeom prst="rightArrow">
            <a:avLst>
              <a:gd name="adj1" fmla="val 51093"/>
              <a:gd name="adj2" fmla="val 47788"/>
            </a:avLst>
          </a:prstGeom>
          <a:solidFill>
            <a:srgbClr val="FF66CC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870" name="Rectangle 136"/>
          <p:cNvSpPr>
            <a:spLocks noChangeArrowheads="1"/>
          </p:cNvSpPr>
          <p:nvPr/>
        </p:nvSpPr>
        <p:spPr bwMode="auto">
          <a:xfrm>
            <a:off x="0" y="457200"/>
            <a:ext cx="83391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3600" b="1" u="sng" dirty="0">
                <a:solidFill>
                  <a:srgbClr val="AC2900"/>
                </a:solidFill>
                <a:latin typeface="Arial Narrow" pitchFamily="34" charset="0"/>
              </a:rPr>
              <a:t>Design</a:t>
            </a:r>
            <a:r>
              <a:rPr lang="en-US" altLang="en-US" sz="3600" b="1" dirty="0">
                <a:solidFill>
                  <a:srgbClr val="AC2900"/>
                </a:solidFill>
                <a:latin typeface="Arial Narrow" pitchFamily="34" charset="0"/>
              </a:rPr>
              <a:t> </a:t>
            </a:r>
            <a:r>
              <a:rPr lang="en-US" altLang="en-US" sz="3600" b="1" dirty="0" smtClean="0">
                <a:solidFill>
                  <a:srgbClr val="AC2900"/>
                </a:solidFill>
                <a:latin typeface="Arial Narrow" pitchFamily="34" charset="0"/>
              </a:rPr>
              <a:t>bascule D à </a:t>
            </a:r>
            <a:r>
              <a:rPr lang="en-US" altLang="en-US" sz="3600" b="1" dirty="0" err="1" smtClean="0">
                <a:solidFill>
                  <a:srgbClr val="AC2900"/>
                </a:solidFill>
                <a:latin typeface="Arial Narrow" pitchFamily="34" charset="0"/>
              </a:rPr>
              <a:t>partir</a:t>
            </a:r>
            <a:r>
              <a:rPr lang="en-US" altLang="en-US" sz="3600" b="1" dirty="0" smtClean="0">
                <a:solidFill>
                  <a:srgbClr val="AC2900"/>
                </a:solidFill>
                <a:latin typeface="Arial Narrow" pitchFamily="34" charset="0"/>
              </a:rPr>
              <a:t> </a:t>
            </a:r>
            <a:r>
              <a:rPr lang="en-US" altLang="en-US" sz="3600" b="1" dirty="0" err="1" smtClean="0">
                <a:solidFill>
                  <a:srgbClr val="AC2900"/>
                </a:solidFill>
                <a:latin typeface="Arial Narrow" pitchFamily="34" charset="0"/>
              </a:rPr>
              <a:t>d’une</a:t>
            </a:r>
            <a:r>
              <a:rPr lang="en-US" altLang="en-US" sz="3600" b="1" dirty="0" smtClean="0">
                <a:solidFill>
                  <a:srgbClr val="AC2900"/>
                </a:solidFill>
                <a:latin typeface="Arial Narrow" pitchFamily="34" charset="0"/>
              </a:rPr>
              <a:t> </a:t>
            </a:r>
            <a:r>
              <a:rPr lang="en-US" altLang="en-US" sz="3600" b="1" dirty="0" err="1">
                <a:solidFill>
                  <a:srgbClr val="AC2900"/>
                </a:solidFill>
                <a:latin typeface="Arial Narrow" pitchFamily="34" charset="0"/>
              </a:rPr>
              <a:t>JK</a:t>
            </a:r>
            <a:r>
              <a:rPr lang="en-US" altLang="en-US" sz="3600" b="1" dirty="0">
                <a:solidFill>
                  <a:srgbClr val="AC2900"/>
                </a:solidFill>
                <a:latin typeface="Arial Narrow" pitchFamily="34" charset="0"/>
              </a:rPr>
              <a:t> </a:t>
            </a:r>
            <a:r>
              <a:rPr lang="en-US" altLang="en-US" sz="3600" b="1" dirty="0" err="1">
                <a:solidFill>
                  <a:srgbClr val="AC2900"/>
                </a:solidFill>
                <a:latin typeface="Arial Narrow" pitchFamily="34" charset="0"/>
              </a:rPr>
              <a:t>FF</a:t>
            </a:r>
            <a:endParaRPr lang="en-US" altLang="en-US" sz="3600" b="1" dirty="0">
              <a:solidFill>
                <a:srgbClr val="AC2900"/>
              </a:solidFill>
              <a:latin typeface="Arial Narrow" pitchFamily="34" charset="0"/>
            </a:endParaRPr>
          </a:p>
        </p:txBody>
      </p:sp>
      <p:sp>
        <p:nvSpPr>
          <p:cNvPr id="36871" name="Text Box 399"/>
          <p:cNvSpPr txBox="1">
            <a:spLocks noChangeArrowheads="1"/>
          </p:cNvSpPr>
          <p:nvPr/>
        </p:nvSpPr>
        <p:spPr bwMode="auto">
          <a:xfrm rot="-5400000">
            <a:off x="-652462" y="1835150"/>
            <a:ext cx="2012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>
                <a:latin typeface="Arial Narrow" pitchFamily="34" charset="0"/>
              </a:rPr>
              <a:t>JK Excitation Table</a:t>
            </a:r>
          </a:p>
        </p:txBody>
      </p:sp>
      <p:graphicFrame>
        <p:nvGraphicFramePr>
          <p:cNvPr id="45395" name="Group 339"/>
          <p:cNvGraphicFramePr>
            <a:graphicFrameLocks noGrp="1"/>
          </p:cNvGraphicFramePr>
          <p:nvPr/>
        </p:nvGraphicFramePr>
        <p:xfrm>
          <a:off x="474663" y="4078288"/>
          <a:ext cx="2035175" cy="1524000"/>
        </p:xfrm>
        <a:graphic>
          <a:graphicData uri="http://schemas.openxmlformats.org/drawingml/2006/table">
            <a:tbl>
              <a:tblPr/>
              <a:tblGrid>
                <a:gridCol w="268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41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62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41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2227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400" b="0" i="1" u="none" strike="noStrike" cap="none" normalizeH="0" baseline="30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kumimoji="0" lang="en-US" sz="14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400" b="0" i="1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en-US" sz="14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</a:t>
                      </a:r>
                      <a:endParaRPr kumimoji="0" lang="en-US" sz="14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5394" name="Group 338"/>
          <p:cNvGraphicFramePr>
            <a:graphicFrameLocks noGrp="1"/>
          </p:cNvGraphicFramePr>
          <p:nvPr/>
        </p:nvGraphicFramePr>
        <p:xfrm>
          <a:off x="769938" y="1239838"/>
          <a:ext cx="1766887" cy="1739900"/>
        </p:xfrm>
        <a:graphic>
          <a:graphicData uri="http://schemas.openxmlformats.org/drawingml/2006/table">
            <a:tbl>
              <a:tblPr/>
              <a:tblGrid>
                <a:gridCol w="3841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143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41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41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35402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600" b="0" i="1" u="none" strike="noStrike" cap="none" normalizeH="0" baseline="30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kumimoji="0" lang="en-US" sz="16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en-US" sz="1600" b="0" i="1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t+Δt</a:t>
                      </a:r>
                      <a:endParaRPr kumimoji="0" lang="en-US" sz="1600" b="0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kumimoji="0" lang="en-US" sz="1600" b="0" i="1" u="none" strike="noStrike" cap="none" normalizeH="0" baseline="30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kumimoji="0" lang="en-US" sz="16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US" sz="1600" b="0" i="1" u="none" strike="noStrike" cap="none" normalizeH="0" baseline="30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kumimoji="0" lang="en-US" sz="16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6847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5402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6847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5402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37" marB="457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6942" name="Oval 382"/>
          <p:cNvSpPr>
            <a:spLocks noChangeArrowheads="1"/>
          </p:cNvSpPr>
          <p:nvPr/>
        </p:nvSpPr>
        <p:spPr bwMode="auto">
          <a:xfrm>
            <a:off x="763588" y="4999038"/>
            <a:ext cx="922337" cy="307975"/>
          </a:xfrm>
          <a:prstGeom prst="ellipse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43" name="Oval 383"/>
          <p:cNvSpPr>
            <a:spLocks noChangeArrowheads="1"/>
          </p:cNvSpPr>
          <p:nvPr/>
        </p:nvSpPr>
        <p:spPr bwMode="auto">
          <a:xfrm>
            <a:off x="808038" y="1970088"/>
            <a:ext cx="922337" cy="307975"/>
          </a:xfrm>
          <a:prstGeom prst="ellipse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44" name="Oval 384"/>
          <p:cNvSpPr>
            <a:spLocks noChangeArrowheads="1"/>
          </p:cNvSpPr>
          <p:nvPr/>
        </p:nvSpPr>
        <p:spPr bwMode="auto">
          <a:xfrm>
            <a:off x="1806575" y="1970088"/>
            <a:ext cx="692150" cy="307975"/>
          </a:xfrm>
          <a:prstGeom prst="ellipse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45" name="Oval 385"/>
          <p:cNvSpPr>
            <a:spLocks noChangeArrowheads="1"/>
          </p:cNvSpPr>
          <p:nvPr/>
        </p:nvSpPr>
        <p:spPr bwMode="auto">
          <a:xfrm>
            <a:off x="1730375" y="4973638"/>
            <a:ext cx="768350" cy="307975"/>
          </a:xfrm>
          <a:prstGeom prst="ellipse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46" name="Freeform 386"/>
          <p:cNvSpPr>
            <a:spLocks/>
          </p:cNvSpPr>
          <p:nvPr/>
        </p:nvSpPr>
        <p:spPr bwMode="auto">
          <a:xfrm rot="5400000">
            <a:off x="1745456" y="1491457"/>
            <a:ext cx="198437" cy="692150"/>
          </a:xfrm>
          <a:custGeom>
            <a:avLst/>
            <a:gdLst>
              <a:gd name="T0" fmla="*/ 2147483647 w 342"/>
              <a:gd name="T1" fmla="*/ 2147483647 h 2565"/>
              <a:gd name="T2" fmla="*/ 2147483647 w 342"/>
              <a:gd name="T3" fmla="*/ 2147483647 h 2565"/>
              <a:gd name="T4" fmla="*/ 2147483647 w 342"/>
              <a:gd name="T5" fmla="*/ 0 h 2565"/>
              <a:gd name="T6" fmla="*/ 0 60000 65536"/>
              <a:gd name="T7" fmla="*/ 0 60000 65536"/>
              <a:gd name="T8" fmla="*/ 0 60000 65536"/>
              <a:gd name="T9" fmla="*/ 0 w 342"/>
              <a:gd name="T10" fmla="*/ 0 h 2565"/>
              <a:gd name="T11" fmla="*/ 342 w 342"/>
              <a:gd name="T12" fmla="*/ 2565 h 25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2" h="2565">
                <a:moveTo>
                  <a:pt x="318" y="2565"/>
                </a:moveTo>
                <a:cubicBezTo>
                  <a:pt x="159" y="2101"/>
                  <a:pt x="0" y="1637"/>
                  <a:pt x="4" y="1210"/>
                </a:cubicBezTo>
                <a:cubicBezTo>
                  <a:pt x="8" y="783"/>
                  <a:pt x="175" y="391"/>
                  <a:pt x="342" y="0"/>
                </a:cubicBezTo>
              </a:path>
            </a:pathLst>
          </a:custGeom>
          <a:noFill/>
          <a:ln w="9525">
            <a:solidFill>
              <a:schemeClr val="bg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6947" name="Freeform 387"/>
          <p:cNvSpPr>
            <a:spLocks/>
          </p:cNvSpPr>
          <p:nvPr/>
        </p:nvSpPr>
        <p:spPr bwMode="auto">
          <a:xfrm rot="10800000">
            <a:off x="2339975" y="2198688"/>
            <a:ext cx="465138" cy="2800350"/>
          </a:xfrm>
          <a:custGeom>
            <a:avLst/>
            <a:gdLst>
              <a:gd name="T0" fmla="*/ 2147483647 w 342"/>
              <a:gd name="T1" fmla="*/ 2147483647 h 2565"/>
              <a:gd name="T2" fmla="*/ 2147483647 w 342"/>
              <a:gd name="T3" fmla="*/ 2147483647 h 2565"/>
              <a:gd name="T4" fmla="*/ 2147483647 w 342"/>
              <a:gd name="T5" fmla="*/ 0 h 2565"/>
              <a:gd name="T6" fmla="*/ 0 60000 65536"/>
              <a:gd name="T7" fmla="*/ 0 60000 65536"/>
              <a:gd name="T8" fmla="*/ 0 60000 65536"/>
              <a:gd name="T9" fmla="*/ 0 w 342"/>
              <a:gd name="T10" fmla="*/ 0 h 2565"/>
              <a:gd name="T11" fmla="*/ 342 w 342"/>
              <a:gd name="T12" fmla="*/ 2565 h 25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2" h="2565">
                <a:moveTo>
                  <a:pt x="318" y="2565"/>
                </a:moveTo>
                <a:cubicBezTo>
                  <a:pt x="159" y="2101"/>
                  <a:pt x="0" y="1637"/>
                  <a:pt x="4" y="1210"/>
                </a:cubicBezTo>
                <a:cubicBezTo>
                  <a:pt x="8" y="783"/>
                  <a:pt x="175" y="391"/>
                  <a:pt x="342" y="0"/>
                </a:cubicBezTo>
              </a:path>
            </a:pathLst>
          </a:custGeom>
          <a:noFill/>
          <a:ln w="9525">
            <a:solidFill>
              <a:schemeClr val="bg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6948" name="Freeform 388"/>
          <p:cNvSpPr>
            <a:spLocks/>
          </p:cNvSpPr>
          <p:nvPr/>
        </p:nvSpPr>
        <p:spPr bwMode="auto">
          <a:xfrm>
            <a:off x="577850" y="2276475"/>
            <a:ext cx="498475" cy="2803525"/>
          </a:xfrm>
          <a:custGeom>
            <a:avLst/>
            <a:gdLst>
              <a:gd name="T0" fmla="*/ 2147483647 w 342"/>
              <a:gd name="T1" fmla="*/ 2147483647 h 2565"/>
              <a:gd name="T2" fmla="*/ 2147483647 w 342"/>
              <a:gd name="T3" fmla="*/ 2147483647 h 2565"/>
              <a:gd name="T4" fmla="*/ 2147483647 w 342"/>
              <a:gd name="T5" fmla="*/ 0 h 2565"/>
              <a:gd name="T6" fmla="*/ 0 60000 65536"/>
              <a:gd name="T7" fmla="*/ 0 60000 65536"/>
              <a:gd name="T8" fmla="*/ 0 60000 65536"/>
              <a:gd name="T9" fmla="*/ 0 w 342"/>
              <a:gd name="T10" fmla="*/ 0 h 2565"/>
              <a:gd name="T11" fmla="*/ 342 w 342"/>
              <a:gd name="T12" fmla="*/ 2565 h 25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2" h="2565">
                <a:moveTo>
                  <a:pt x="318" y="2565"/>
                </a:moveTo>
                <a:cubicBezTo>
                  <a:pt x="159" y="2101"/>
                  <a:pt x="0" y="1637"/>
                  <a:pt x="4" y="1210"/>
                </a:cubicBezTo>
                <a:cubicBezTo>
                  <a:pt x="8" y="783"/>
                  <a:pt x="175" y="391"/>
                  <a:pt x="342" y="0"/>
                </a:cubicBezTo>
              </a:path>
            </a:pathLst>
          </a:custGeom>
          <a:noFill/>
          <a:ln w="9525">
            <a:solidFill>
              <a:schemeClr val="bg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6949" name="Freeform 130"/>
          <p:cNvSpPr>
            <a:spLocks/>
          </p:cNvSpPr>
          <p:nvPr/>
        </p:nvSpPr>
        <p:spPr bwMode="auto">
          <a:xfrm flipV="1">
            <a:off x="755650" y="3894138"/>
            <a:ext cx="960438" cy="153987"/>
          </a:xfrm>
          <a:custGeom>
            <a:avLst/>
            <a:gdLst>
              <a:gd name="T0" fmla="*/ 2147483647 w 1682"/>
              <a:gd name="T1" fmla="*/ 0 h 114"/>
              <a:gd name="T2" fmla="*/ 2147483647 w 1682"/>
              <a:gd name="T3" fmla="*/ 2147483647 h 114"/>
              <a:gd name="T4" fmla="*/ 2147483647 w 1682"/>
              <a:gd name="T5" fmla="*/ 2147483647 h 114"/>
              <a:gd name="T6" fmla="*/ 2147483647 w 1682"/>
              <a:gd name="T7" fmla="*/ 2147483647 h 114"/>
              <a:gd name="T8" fmla="*/ 2147483647 w 1682"/>
              <a:gd name="T9" fmla="*/ 2147483647 h 114"/>
              <a:gd name="T10" fmla="*/ 2147483647 w 1682"/>
              <a:gd name="T11" fmla="*/ 2147483647 h 114"/>
              <a:gd name="T12" fmla="*/ 2147483647 w 1682"/>
              <a:gd name="T13" fmla="*/ 2147483647 h 114"/>
              <a:gd name="T14" fmla="*/ 2147483647 w 1682"/>
              <a:gd name="T15" fmla="*/ 2147483647 h 114"/>
              <a:gd name="T16" fmla="*/ 2147483647 w 1682"/>
              <a:gd name="T17" fmla="*/ 2147483647 h 114"/>
              <a:gd name="T18" fmla="*/ 2147483647 w 1682"/>
              <a:gd name="T19" fmla="*/ 2147483647 h 114"/>
              <a:gd name="T20" fmla="*/ 2147483647 w 1682"/>
              <a:gd name="T21" fmla="*/ 2147483647 h 114"/>
              <a:gd name="T22" fmla="*/ 2147483647 w 1682"/>
              <a:gd name="T23" fmla="*/ 2147483647 h 114"/>
              <a:gd name="T24" fmla="*/ 2147483647 w 1682"/>
              <a:gd name="T25" fmla="*/ 2147483647 h 114"/>
              <a:gd name="T26" fmla="*/ 2147483647 w 1682"/>
              <a:gd name="T27" fmla="*/ 2147483647 h 114"/>
              <a:gd name="T28" fmla="*/ 2147483647 w 1682"/>
              <a:gd name="T29" fmla="*/ 2147483647 h 114"/>
              <a:gd name="T30" fmla="*/ 2147483647 w 1682"/>
              <a:gd name="T31" fmla="*/ 2147483647 h 114"/>
              <a:gd name="T32" fmla="*/ 2147483647 w 1682"/>
              <a:gd name="T33" fmla="*/ 2147483647 h 114"/>
              <a:gd name="T34" fmla="*/ 2147483647 w 1682"/>
              <a:gd name="T35" fmla="*/ 2147483647 h 114"/>
              <a:gd name="T36" fmla="*/ 2147483647 w 1682"/>
              <a:gd name="T37" fmla="*/ 2147483647 h 114"/>
              <a:gd name="T38" fmla="*/ 2147483647 w 1682"/>
              <a:gd name="T39" fmla="*/ 2147483647 h 114"/>
              <a:gd name="T40" fmla="*/ 2147483647 w 1682"/>
              <a:gd name="T41" fmla="*/ 2147483647 h 114"/>
              <a:gd name="T42" fmla="*/ 2147483647 w 1682"/>
              <a:gd name="T43" fmla="*/ 2147483647 h 114"/>
              <a:gd name="T44" fmla="*/ 2147483647 w 1682"/>
              <a:gd name="T45" fmla="*/ 2147483647 h 114"/>
              <a:gd name="T46" fmla="*/ 2147483647 w 1682"/>
              <a:gd name="T47" fmla="*/ 2147483647 h 114"/>
              <a:gd name="T48" fmla="*/ 2147483647 w 1682"/>
              <a:gd name="T49" fmla="*/ 2147483647 h 114"/>
              <a:gd name="T50" fmla="*/ 2147483647 w 1682"/>
              <a:gd name="T51" fmla="*/ 2147483647 h 114"/>
              <a:gd name="T52" fmla="*/ 2147483647 w 1682"/>
              <a:gd name="T53" fmla="*/ 2147483647 h 114"/>
              <a:gd name="T54" fmla="*/ 2147483647 w 1682"/>
              <a:gd name="T55" fmla="*/ 2147483647 h 114"/>
              <a:gd name="T56" fmla="*/ 2147483647 w 1682"/>
              <a:gd name="T57" fmla="*/ 2147483647 h 114"/>
              <a:gd name="T58" fmla="*/ 2147483647 w 1682"/>
              <a:gd name="T59" fmla="*/ 2147483647 h 114"/>
              <a:gd name="T60" fmla="*/ 0 w 1682"/>
              <a:gd name="T61" fmla="*/ 0 h 11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682"/>
              <a:gd name="T94" fmla="*/ 0 h 114"/>
              <a:gd name="T95" fmla="*/ 1682 w 1682"/>
              <a:gd name="T96" fmla="*/ 114 h 114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682" h="114">
                <a:moveTo>
                  <a:pt x="1681" y="0"/>
                </a:moveTo>
                <a:lnTo>
                  <a:pt x="1678" y="12"/>
                </a:lnTo>
                <a:lnTo>
                  <a:pt x="1671" y="24"/>
                </a:lnTo>
                <a:lnTo>
                  <a:pt x="1657" y="29"/>
                </a:lnTo>
                <a:lnTo>
                  <a:pt x="1641" y="35"/>
                </a:lnTo>
                <a:lnTo>
                  <a:pt x="1617" y="47"/>
                </a:lnTo>
                <a:lnTo>
                  <a:pt x="1593" y="47"/>
                </a:lnTo>
                <a:lnTo>
                  <a:pt x="1540" y="53"/>
                </a:lnTo>
                <a:lnTo>
                  <a:pt x="980" y="53"/>
                </a:lnTo>
                <a:lnTo>
                  <a:pt x="927" y="59"/>
                </a:lnTo>
                <a:lnTo>
                  <a:pt x="903" y="65"/>
                </a:lnTo>
                <a:lnTo>
                  <a:pt x="879" y="71"/>
                </a:lnTo>
                <a:lnTo>
                  <a:pt x="863" y="83"/>
                </a:lnTo>
                <a:lnTo>
                  <a:pt x="849" y="89"/>
                </a:lnTo>
                <a:lnTo>
                  <a:pt x="842" y="101"/>
                </a:lnTo>
                <a:lnTo>
                  <a:pt x="839" y="113"/>
                </a:lnTo>
                <a:lnTo>
                  <a:pt x="836" y="101"/>
                </a:lnTo>
                <a:lnTo>
                  <a:pt x="829" y="89"/>
                </a:lnTo>
                <a:lnTo>
                  <a:pt x="815" y="83"/>
                </a:lnTo>
                <a:lnTo>
                  <a:pt x="799" y="71"/>
                </a:lnTo>
                <a:lnTo>
                  <a:pt x="778" y="65"/>
                </a:lnTo>
                <a:lnTo>
                  <a:pt x="755" y="59"/>
                </a:lnTo>
                <a:lnTo>
                  <a:pt x="701" y="53"/>
                </a:lnTo>
                <a:lnTo>
                  <a:pt x="138" y="53"/>
                </a:lnTo>
                <a:lnTo>
                  <a:pt x="85" y="47"/>
                </a:lnTo>
                <a:lnTo>
                  <a:pt x="61" y="47"/>
                </a:lnTo>
                <a:lnTo>
                  <a:pt x="41" y="35"/>
                </a:lnTo>
                <a:lnTo>
                  <a:pt x="24" y="29"/>
                </a:lnTo>
                <a:lnTo>
                  <a:pt x="10" y="24"/>
                </a:lnTo>
                <a:lnTo>
                  <a:pt x="4" y="12"/>
                </a:lnTo>
                <a:lnTo>
                  <a:pt x="0" y="0"/>
                </a:lnTo>
              </a:path>
            </a:pathLst>
          </a:custGeom>
          <a:noFill/>
          <a:ln w="12700" cap="rnd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950" name="AutoShape 147"/>
          <p:cNvSpPr>
            <a:spLocks noChangeArrowheads="1"/>
          </p:cNvSpPr>
          <p:nvPr/>
        </p:nvSpPr>
        <p:spPr bwMode="auto">
          <a:xfrm rot="5400000">
            <a:off x="1733551" y="3273425"/>
            <a:ext cx="849312" cy="319087"/>
          </a:xfrm>
          <a:prstGeom prst="rightArrow">
            <a:avLst>
              <a:gd name="adj1" fmla="val 51250"/>
              <a:gd name="adj2" fmla="val 52815"/>
            </a:avLst>
          </a:prstGeom>
          <a:gradFill rotWithShape="1">
            <a:gsLst>
              <a:gs pos="0">
                <a:srgbClr val="99CCFF">
                  <a:alpha val="51999"/>
                </a:srgbClr>
              </a:gs>
              <a:gs pos="100000">
                <a:srgbClr val="475E76">
                  <a:alpha val="51999"/>
                </a:srgbClr>
              </a:gs>
            </a:gsLst>
            <a:lin ang="5400000" scaled="1"/>
          </a:gra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51" name="AutoShape 147"/>
          <p:cNvSpPr>
            <a:spLocks noChangeArrowheads="1"/>
          </p:cNvSpPr>
          <p:nvPr/>
        </p:nvSpPr>
        <p:spPr bwMode="auto">
          <a:xfrm rot="-5400000">
            <a:off x="812800" y="3270250"/>
            <a:ext cx="846138" cy="319088"/>
          </a:xfrm>
          <a:prstGeom prst="rightArrow">
            <a:avLst>
              <a:gd name="adj1" fmla="val 51250"/>
              <a:gd name="adj2" fmla="val 45779"/>
            </a:avLst>
          </a:prstGeom>
          <a:solidFill>
            <a:srgbClr val="FFFF99">
              <a:alpha val="50980"/>
            </a:srgbClr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rot="10800000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grpSp>
        <p:nvGrpSpPr>
          <p:cNvPr id="36952" name="Group 325"/>
          <p:cNvGrpSpPr>
            <a:grpSpLocks/>
          </p:cNvGrpSpPr>
          <p:nvPr/>
        </p:nvGrpSpPr>
        <p:grpSpPr bwMode="auto">
          <a:xfrm>
            <a:off x="2921000" y="1123950"/>
            <a:ext cx="2687638" cy="1150938"/>
            <a:chOff x="1816" y="757"/>
            <a:chExt cx="1693" cy="725"/>
          </a:xfrm>
        </p:grpSpPr>
        <p:sp>
          <p:nvSpPr>
            <p:cNvPr id="37042" name="Rectangle 32"/>
            <p:cNvSpPr>
              <a:spLocks noChangeArrowheads="1"/>
            </p:cNvSpPr>
            <p:nvPr/>
          </p:nvSpPr>
          <p:spPr bwMode="auto">
            <a:xfrm>
              <a:off x="2106" y="757"/>
              <a:ext cx="1354" cy="725"/>
            </a:xfrm>
            <a:prstGeom prst="rect">
              <a:avLst/>
            </a:prstGeom>
            <a:solidFill>
              <a:srgbClr val="FFFF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7043" name="Line 58"/>
            <p:cNvSpPr>
              <a:spLocks noChangeShapeType="1"/>
            </p:cNvSpPr>
            <p:nvPr/>
          </p:nvSpPr>
          <p:spPr bwMode="auto">
            <a:xfrm flipH="1" flipV="1">
              <a:off x="2033" y="1047"/>
              <a:ext cx="147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44" name="Rectangle 3"/>
            <p:cNvSpPr>
              <a:spLocks noChangeArrowheads="1"/>
            </p:cNvSpPr>
            <p:nvPr/>
          </p:nvSpPr>
          <p:spPr bwMode="auto">
            <a:xfrm rot="-5400000">
              <a:off x="2844" y="914"/>
              <a:ext cx="580" cy="46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US" altLang="en-US">
                <a:latin typeface="Times New Roman" pitchFamily="18" charset="0"/>
              </a:endParaRPr>
            </a:p>
          </p:txBody>
        </p:sp>
        <p:sp>
          <p:nvSpPr>
            <p:cNvPr id="37045" name="Rectangle 40"/>
            <p:cNvSpPr>
              <a:spLocks noChangeArrowheads="1"/>
            </p:cNvSpPr>
            <p:nvPr/>
          </p:nvSpPr>
          <p:spPr bwMode="auto">
            <a:xfrm>
              <a:off x="3146" y="878"/>
              <a:ext cx="2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/>
                <a:t>Q</a:t>
              </a:r>
            </a:p>
          </p:txBody>
        </p:sp>
        <p:sp>
          <p:nvSpPr>
            <p:cNvPr id="37046" name="Rectangle 42"/>
            <p:cNvSpPr>
              <a:spLocks noChangeArrowheads="1"/>
            </p:cNvSpPr>
            <p:nvPr/>
          </p:nvSpPr>
          <p:spPr bwMode="auto">
            <a:xfrm>
              <a:off x="2904" y="878"/>
              <a:ext cx="19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/>
                <a:t>J</a:t>
              </a:r>
            </a:p>
          </p:txBody>
        </p:sp>
        <p:sp>
          <p:nvSpPr>
            <p:cNvPr id="37047" name="Rectangle 45"/>
            <p:cNvSpPr>
              <a:spLocks noChangeArrowheads="1"/>
            </p:cNvSpPr>
            <p:nvPr/>
          </p:nvSpPr>
          <p:spPr bwMode="auto">
            <a:xfrm>
              <a:off x="2928" y="1216"/>
              <a:ext cx="2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/>
                <a:t>K</a:t>
              </a:r>
            </a:p>
          </p:txBody>
        </p:sp>
        <p:sp>
          <p:nvSpPr>
            <p:cNvPr id="37048" name="Line 81"/>
            <p:cNvSpPr>
              <a:spLocks noChangeShapeType="1"/>
            </p:cNvSpPr>
            <p:nvPr/>
          </p:nvSpPr>
          <p:spPr bwMode="auto">
            <a:xfrm flipH="1" flipV="1">
              <a:off x="2628" y="1313"/>
              <a:ext cx="27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49" name="Rectangle 82"/>
            <p:cNvSpPr>
              <a:spLocks noChangeArrowheads="1"/>
            </p:cNvSpPr>
            <p:nvPr/>
          </p:nvSpPr>
          <p:spPr bwMode="auto">
            <a:xfrm>
              <a:off x="1816" y="853"/>
              <a:ext cx="2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/>
                <a:t>D</a:t>
              </a:r>
            </a:p>
          </p:txBody>
        </p:sp>
        <p:sp>
          <p:nvSpPr>
            <p:cNvPr id="37050" name="Rectangle 4"/>
            <p:cNvSpPr>
              <a:spLocks noChangeArrowheads="1"/>
            </p:cNvSpPr>
            <p:nvPr/>
          </p:nvSpPr>
          <p:spPr bwMode="auto">
            <a:xfrm>
              <a:off x="2203" y="854"/>
              <a:ext cx="533" cy="58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l-GR" altLang="en-US">
                  <a:latin typeface="Times New Roman" pitchFamily="18" charset="0"/>
                  <a:cs typeface="Times New Roman" pitchFamily="18" charset="0"/>
                </a:rPr>
                <a:t>δ</a:t>
              </a:r>
            </a:p>
          </p:txBody>
        </p:sp>
        <p:sp>
          <p:nvSpPr>
            <p:cNvPr id="37051" name="Freeform 780"/>
            <p:cNvSpPr>
              <a:spLocks/>
            </p:cNvSpPr>
            <p:nvPr/>
          </p:nvSpPr>
          <p:spPr bwMode="auto">
            <a:xfrm>
              <a:off x="2420" y="805"/>
              <a:ext cx="992" cy="242"/>
            </a:xfrm>
            <a:custGeom>
              <a:avLst/>
              <a:gdLst>
                <a:gd name="T0" fmla="*/ 1574800 w 992"/>
                <a:gd name="T1" fmla="*/ 384175 h 242"/>
                <a:gd name="T2" fmla="*/ 1574800 w 992"/>
                <a:gd name="T3" fmla="*/ 0 h 242"/>
                <a:gd name="T4" fmla="*/ 0 w 992"/>
                <a:gd name="T5" fmla="*/ 0 h 242"/>
                <a:gd name="T6" fmla="*/ 0 w 992"/>
                <a:gd name="T7" fmla="*/ 76200 h 2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92"/>
                <a:gd name="T13" fmla="*/ 0 h 242"/>
                <a:gd name="T14" fmla="*/ 992 w 992"/>
                <a:gd name="T15" fmla="*/ 242 h 2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92" h="242">
                  <a:moveTo>
                    <a:pt x="992" y="242"/>
                  </a:moveTo>
                  <a:lnTo>
                    <a:pt x="992" y="0"/>
                  </a:lnTo>
                  <a:lnTo>
                    <a:pt x="0" y="0"/>
                  </a:lnTo>
                  <a:lnTo>
                    <a:pt x="0" y="48"/>
                  </a:lnTo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</p:grpSp>
      <p:sp>
        <p:nvSpPr>
          <p:cNvPr id="36953" name="Rectangle 32"/>
          <p:cNvSpPr>
            <a:spLocks noChangeArrowheads="1"/>
          </p:cNvSpPr>
          <p:nvPr/>
        </p:nvSpPr>
        <p:spPr bwMode="auto">
          <a:xfrm>
            <a:off x="6902450" y="3973513"/>
            <a:ext cx="2043113" cy="15367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54" name="Rectangle 4"/>
          <p:cNvSpPr>
            <a:spLocks noChangeArrowheads="1"/>
          </p:cNvSpPr>
          <p:nvPr/>
        </p:nvSpPr>
        <p:spPr bwMode="auto">
          <a:xfrm>
            <a:off x="7000875" y="4049713"/>
            <a:ext cx="792163" cy="1382712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l-G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955" name="Line 6"/>
          <p:cNvSpPr>
            <a:spLocks noChangeShapeType="1"/>
          </p:cNvSpPr>
          <p:nvPr/>
        </p:nvSpPr>
        <p:spPr bwMode="auto">
          <a:xfrm>
            <a:off x="7129463" y="4972050"/>
            <a:ext cx="8826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56" name="Line 57"/>
          <p:cNvSpPr>
            <a:spLocks noChangeShapeType="1"/>
          </p:cNvSpPr>
          <p:nvPr/>
        </p:nvSpPr>
        <p:spPr bwMode="auto">
          <a:xfrm>
            <a:off x="8024813" y="4471988"/>
            <a:ext cx="1036637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57" name="Line 58"/>
          <p:cNvSpPr>
            <a:spLocks noChangeShapeType="1"/>
          </p:cNvSpPr>
          <p:nvPr/>
        </p:nvSpPr>
        <p:spPr bwMode="auto">
          <a:xfrm flipH="1">
            <a:off x="6859588" y="4471988"/>
            <a:ext cx="1152525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58" name="AutoShape 77"/>
          <p:cNvSpPr>
            <a:spLocks noChangeArrowheads="1"/>
          </p:cNvSpPr>
          <p:nvPr/>
        </p:nvSpPr>
        <p:spPr bwMode="auto">
          <a:xfrm rot="5400000">
            <a:off x="7169150" y="4776788"/>
            <a:ext cx="461963" cy="388937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59" name="Oval 78"/>
          <p:cNvSpPr>
            <a:spLocks noChangeArrowheads="1"/>
          </p:cNvSpPr>
          <p:nvPr/>
        </p:nvSpPr>
        <p:spPr bwMode="auto">
          <a:xfrm>
            <a:off x="7594600" y="4932363"/>
            <a:ext cx="77788" cy="7302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60" name="Line 79"/>
          <p:cNvSpPr>
            <a:spLocks noChangeShapeType="1"/>
          </p:cNvSpPr>
          <p:nvPr/>
        </p:nvSpPr>
        <p:spPr bwMode="auto">
          <a:xfrm flipV="1">
            <a:off x="7129463" y="4471988"/>
            <a:ext cx="0" cy="500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61" name="Oval 80"/>
          <p:cNvSpPr>
            <a:spLocks noChangeArrowheads="1"/>
          </p:cNvSpPr>
          <p:nvPr/>
        </p:nvSpPr>
        <p:spPr bwMode="auto">
          <a:xfrm>
            <a:off x="7091363" y="4433888"/>
            <a:ext cx="71437" cy="8572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62" name="Rectangle 82"/>
          <p:cNvSpPr>
            <a:spLocks noChangeArrowheads="1"/>
          </p:cNvSpPr>
          <p:nvPr/>
        </p:nvSpPr>
        <p:spPr bwMode="auto">
          <a:xfrm>
            <a:off x="6553200" y="4281488"/>
            <a:ext cx="349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/>
              <a:t>D</a:t>
            </a:r>
          </a:p>
        </p:txBody>
      </p:sp>
      <p:sp>
        <p:nvSpPr>
          <p:cNvPr id="36963" name="Line 57"/>
          <p:cNvSpPr>
            <a:spLocks noChangeShapeType="1"/>
          </p:cNvSpPr>
          <p:nvPr/>
        </p:nvSpPr>
        <p:spPr bwMode="auto">
          <a:xfrm>
            <a:off x="8037513" y="4970463"/>
            <a:ext cx="1508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64" name="Rectangle 3"/>
          <p:cNvSpPr>
            <a:spLocks noChangeArrowheads="1"/>
          </p:cNvSpPr>
          <p:nvPr/>
        </p:nvSpPr>
        <p:spPr bwMode="auto">
          <a:xfrm rot="-5400000">
            <a:off x="7775575" y="4375151"/>
            <a:ext cx="1381125" cy="7302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US" altLang="en-US">
              <a:latin typeface="Times New Roman" pitchFamily="18" charset="0"/>
            </a:endParaRPr>
          </a:p>
        </p:txBody>
      </p:sp>
      <p:sp>
        <p:nvSpPr>
          <p:cNvPr id="36965" name="Rectangle 40"/>
          <p:cNvSpPr>
            <a:spLocks noChangeArrowheads="1"/>
          </p:cNvSpPr>
          <p:nvPr/>
        </p:nvSpPr>
        <p:spPr bwMode="auto">
          <a:xfrm>
            <a:off x="8485188" y="4203700"/>
            <a:ext cx="361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/>
              <a:t>Q</a:t>
            </a:r>
          </a:p>
        </p:txBody>
      </p:sp>
      <p:sp>
        <p:nvSpPr>
          <p:cNvPr id="36966" name="Rectangle 42"/>
          <p:cNvSpPr>
            <a:spLocks noChangeArrowheads="1"/>
          </p:cNvSpPr>
          <p:nvPr/>
        </p:nvSpPr>
        <p:spPr bwMode="auto">
          <a:xfrm>
            <a:off x="8101013" y="420370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/>
              <a:t>J</a:t>
            </a:r>
          </a:p>
        </p:txBody>
      </p:sp>
      <p:sp>
        <p:nvSpPr>
          <p:cNvPr id="36967" name="Rectangle 45"/>
          <p:cNvSpPr>
            <a:spLocks noChangeArrowheads="1"/>
          </p:cNvSpPr>
          <p:nvPr/>
        </p:nvSpPr>
        <p:spPr bwMode="auto">
          <a:xfrm>
            <a:off x="8139113" y="485616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/>
              <a:t>K</a:t>
            </a:r>
          </a:p>
        </p:txBody>
      </p:sp>
      <p:sp>
        <p:nvSpPr>
          <p:cNvPr id="36968" name="Rectangle 48"/>
          <p:cNvSpPr>
            <a:spLocks noChangeArrowheads="1"/>
          </p:cNvSpPr>
          <p:nvPr/>
        </p:nvSpPr>
        <p:spPr bwMode="auto">
          <a:xfrm>
            <a:off x="4435475" y="4999038"/>
            <a:ext cx="352425" cy="369887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 i="1">
                <a:latin typeface="Times New Roman" pitchFamily="18" charset="0"/>
              </a:rPr>
              <a:t>D</a:t>
            </a:r>
          </a:p>
        </p:txBody>
      </p:sp>
      <p:grpSp>
        <p:nvGrpSpPr>
          <p:cNvPr id="36969" name="Group 1133"/>
          <p:cNvGrpSpPr>
            <a:grpSpLocks/>
          </p:cNvGrpSpPr>
          <p:nvPr/>
        </p:nvGrpSpPr>
        <p:grpSpPr bwMode="auto">
          <a:xfrm>
            <a:off x="3190875" y="3338513"/>
            <a:ext cx="1611313" cy="1620837"/>
            <a:chOff x="1899" y="1787"/>
            <a:chExt cx="1015" cy="1021"/>
          </a:xfrm>
        </p:grpSpPr>
        <p:sp>
          <p:nvSpPr>
            <p:cNvPr id="37027" name="Oval 866"/>
            <p:cNvSpPr>
              <a:spLocks noChangeArrowheads="1"/>
            </p:cNvSpPr>
            <p:nvPr/>
          </p:nvSpPr>
          <p:spPr bwMode="auto">
            <a:xfrm>
              <a:off x="1899" y="1787"/>
              <a:ext cx="242" cy="266"/>
            </a:xfrm>
            <a:prstGeom prst="ellipse">
              <a:avLst/>
            </a:prstGeom>
            <a:solidFill>
              <a:schemeClr val="folHlink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7028" name="Text Box 865"/>
            <p:cNvSpPr txBox="1">
              <a:spLocks noChangeArrowheads="1"/>
            </p:cNvSpPr>
            <p:nvPr/>
          </p:nvSpPr>
          <p:spPr bwMode="auto">
            <a:xfrm>
              <a:off x="1923" y="1811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altLang="en-US" sz="1800" b="1" i="1">
                  <a:latin typeface="Times New Roman" pitchFamily="18" charset="0"/>
                </a:rPr>
                <a:t>J</a:t>
              </a:r>
            </a:p>
          </p:txBody>
        </p:sp>
        <p:sp>
          <p:nvSpPr>
            <p:cNvPr id="37029" name="Rectangle 99"/>
            <p:cNvSpPr>
              <a:spLocks noChangeArrowheads="1"/>
            </p:cNvSpPr>
            <p:nvPr/>
          </p:nvSpPr>
          <p:spPr bwMode="auto">
            <a:xfrm>
              <a:off x="2382" y="2328"/>
              <a:ext cx="51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0</a:t>
              </a:r>
              <a:r>
                <a:rPr lang="en-CA" altLang="en-US" sz="1800">
                  <a:latin typeface="Times New Roman" pitchFamily="18" charset="0"/>
                </a:rPr>
                <a:t> </a:t>
              </a:r>
              <a:r>
                <a:rPr lang="en-CA" altLang="en-US" sz="1800" b="1" i="1" baseline="30000">
                  <a:solidFill>
                    <a:srgbClr val="CC0000"/>
                  </a:solidFill>
                  <a:latin typeface="Times New Roman" pitchFamily="18" charset="0"/>
                </a:rPr>
                <a:t>0    </a:t>
              </a:r>
              <a:r>
                <a:rPr lang="en-CA" altLang="en-US" sz="1800" b="1">
                  <a:latin typeface="Times New Roman" pitchFamily="18" charset="0"/>
                </a:rPr>
                <a:t>0</a:t>
              </a:r>
              <a:r>
                <a:rPr lang="en-CA" altLang="en-US" sz="1800" b="1" i="1" baseline="30000">
                  <a:solidFill>
                    <a:srgbClr val="CC0000"/>
                  </a:solidFill>
                  <a:latin typeface="Times New Roman" pitchFamily="18" charset="0"/>
                </a:rPr>
                <a:t> 1</a:t>
              </a:r>
            </a:p>
          </p:txBody>
        </p:sp>
        <p:sp>
          <p:nvSpPr>
            <p:cNvPr id="37030" name="AutoShape 104"/>
            <p:cNvSpPr>
              <a:spLocks noChangeArrowheads="1"/>
            </p:cNvSpPr>
            <p:nvPr/>
          </p:nvSpPr>
          <p:spPr bwMode="auto">
            <a:xfrm>
              <a:off x="2429" y="2593"/>
              <a:ext cx="386" cy="183"/>
            </a:xfrm>
            <a:prstGeom prst="roundRect">
              <a:avLst>
                <a:gd name="adj" fmla="val 16657"/>
              </a:avLst>
            </a:prstGeom>
            <a:solidFill>
              <a:srgbClr val="9999FF">
                <a:alpha val="63136"/>
              </a:srgbClr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7031" name="Rectangle 89"/>
            <p:cNvSpPr>
              <a:spLocks noChangeArrowheads="1"/>
            </p:cNvSpPr>
            <p:nvPr/>
          </p:nvSpPr>
          <p:spPr bwMode="auto">
            <a:xfrm>
              <a:off x="2383" y="2370"/>
              <a:ext cx="468" cy="437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7032" name="Line 92"/>
            <p:cNvSpPr>
              <a:spLocks noChangeShapeType="1"/>
            </p:cNvSpPr>
            <p:nvPr/>
          </p:nvSpPr>
          <p:spPr bwMode="auto">
            <a:xfrm flipV="1">
              <a:off x="2383" y="2561"/>
              <a:ext cx="479" cy="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33" name="Rectangle 93"/>
            <p:cNvSpPr>
              <a:spLocks noChangeArrowheads="1"/>
            </p:cNvSpPr>
            <p:nvPr/>
          </p:nvSpPr>
          <p:spPr bwMode="auto">
            <a:xfrm>
              <a:off x="1923" y="2029"/>
              <a:ext cx="55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 b="1" i="1">
                  <a:latin typeface="Times New Roman" pitchFamily="18" charset="0"/>
                </a:rPr>
                <a:t>D    </a:t>
              </a:r>
              <a:r>
                <a:rPr lang="en-US" altLang="en-US" sz="1600" b="1" i="1">
                  <a:latin typeface="Times New Roman" pitchFamily="18" charset="0"/>
                </a:rPr>
                <a:t>Q</a:t>
              </a:r>
              <a:r>
                <a:rPr lang="en-US" altLang="en-US" sz="1600" b="1" i="1" baseline="30000">
                  <a:latin typeface="Times New Roman" pitchFamily="18" charset="0"/>
                </a:rPr>
                <a:t>n</a:t>
              </a:r>
              <a:endParaRPr lang="en-CA" altLang="en-US" sz="1600" b="1" i="1" baseline="30000">
                <a:latin typeface="Times New Roman" pitchFamily="18" charset="0"/>
              </a:endParaRPr>
            </a:p>
          </p:txBody>
        </p:sp>
        <p:sp>
          <p:nvSpPr>
            <p:cNvPr id="37034" name="Line 94"/>
            <p:cNvSpPr>
              <a:spLocks noChangeShapeType="1"/>
            </p:cNvSpPr>
            <p:nvPr/>
          </p:nvSpPr>
          <p:spPr bwMode="auto">
            <a:xfrm flipH="1">
              <a:off x="1999" y="2328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35" name="Line 95"/>
            <p:cNvSpPr>
              <a:spLocks noChangeShapeType="1"/>
            </p:cNvSpPr>
            <p:nvPr/>
          </p:nvSpPr>
          <p:spPr bwMode="auto">
            <a:xfrm>
              <a:off x="1996" y="2039"/>
              <a:ext cx="386" cy="28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36" name="Line 96"/>
            <p:cNvSpPr>
              <a:spLocks noChangeShapeType="1"/>
            </p:cNvSpPr>
            <p:nvPr/>
          </p:nvSpPr>
          <p:spPr bwMode="auto">
            <a:xfrm flipH="1" flipV="1">
              <a:off x="2376" y="1981"/>
              <a:ext cx="6" cy="3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037" name="Rectangle 97"/>
            <p:cNvSpPr>
              <a:spLocks noChangeArrowheads="1"/>
            </p:cNvSpPr>
            <p:nvPr/>
          </p:nvSpPr>
          <p:spPr bwMode="auto">
            <a:xfrm>
              <a:off x="2396" y="2039"/>
              <a:ext cx="44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0     1</a:t>
              </a:r>
            </a:p>
          </p:txBody>
        </p:sp>
        <p:sp>
          <p:nvSpPr>
            <p:cNvPr id="37038" name="Rectangle 98"/>
            <p:cNvSpPr>
              <a:spLocks noChangeArrowheads="1"/>
            </p:cNvSpPr>
            <p:nvPr/>
          </p:nvSpPr>
          <p:spPr bwMode="auto">
            <a:xfrm>
              <a:off x="2033" y="2329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37039" name="Rectangle 100"/>
            <p:cNvSpPr>
              <a:spLocks noChangeArrowheads="1"/>
            </p:cNvSpPr>
            <p:nvPr/>
          </p:nvSpPr>
          <p:spPr bwMode="auto">
            <a:xfrm>
              <a:off x="2379" y="2564"/>
              <a:ext cx="53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 b="1">
                  <a:latin typeface="Times New Roman" pitchFamily="18" charset="0"/>
                </a:rPr>
                <a:t>1</a:t>
              </a:r>
              <a:r>
                <a:rPr lang="en-CA" altLang="en-US" sz="1800" b="1" i="1" baseline="30000">
                  <a:solidFill>
                    <a:srgbClr val="CC0000"/>
                  </a:solidFill>
                  <a:latin typeface="Times New Roman" pitchFamily="18" charset="0"/>
                </a:rPr>
                <a:t> 2    </a:t>
              </a:r>
              <a:r>
                <a:rPr lang="en-CA" altLang="en-US" sz="1800" b="1">
                  <a:latin typeface="Times New Roman" pitchFamily="18" charset="0"/>
                </a:rPr>
                <a:t>x</a:t>
              </a:r>
              <a:r>
                <a:rPr lang="en-CA" altLang="en-US" sz="1800" b="1" i="1" baseline="30000">
                  <a:solidFill>
                    <a:srgbClr val="CC0000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37040" name="Rectangle 101"/>
            <p:cNvSpPr>
              <a:spLocks noChangeArrowheads="1"/>
            </p:cNvSpPr>
            <p:nvPr/>
          </p:nvSpPr>
          <p:spPr bwMode="auto">
            <a:xfrm>
              <a:off x="2033" y="2569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8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7041" name="Line 102"/>
            <p:cNvSpPr>
              <a:spLocks noChangeShapeType="1"/>
            </p:cNvSpPr>
            <p:nvPr/>
          </p:nvSpPr>
          <p:spPr bwMode="auto">
            <a:xfrm>
              <a:off x="2622" y="2329"/>
              <a:ext cx="0" cy="47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6970" name="Rectangle 99"/>
          <p:cNvSpPr>
            <a:spLocks noChangeArrowheads="1"/>
          </p:cNvSpPr>
          <p:nvPr/>
        </p:nvSpPr>
        <p:spPr bwMode="auto">
          <a:xfrm>
            <a:off x="3952875" y="5856288"/>
            <a:ext cx="801688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>
                <a:latin typeface="Times New Roman" pitchFamily="18" charset="0"/>
              </a:rPr>
              <a:t>x</a:t>
            </a:r>
            <a:r>
              <a:rPr lang="en-CA" altLang="en-US" sz="1800">
                <a:latin typeface="Times New Roman" pitchFamily="18" charset="0"/>
              </a:rPr>
              <a:t> </a:t>
            </a:r>
            <a:r>
              <a:rPr lang="en-CA" altLang="en-US" sz="1800" b="1" i="1" baseline="30000">
                <a:solidFill>
                  <a:srgbClr val="CC0000"/>
                </a:solidFill>
                <a:latin typeface="Times New Roman" pitchFamily="18" charset="0"/>
              </a:rPr>
              <a:t>0  </a:t>
            </a:r>
            <a:r>
              <a:rPr lang="en-CA" altLang="en-US" sz="1800" b="1">
                <a:latin typeface="Times New Roman" pitchFamily="18" charset="0"/>
              </a:rPr>
              <a:t> 1</a:t>
            </a:r>
            <a:r>
              <a:rPr lang="en-CA" altLang="en-US" sz="1800" b="1" i="1" baseline="30000">
                <a:solidFill>
                  <a:srgbClr val="CC0000"/>
                </a:solidFill>
                <a:latin typeface="Times New Roman" pitchFamily="18" charset="0"/>
              </a:rPr>
              <a:t> 1</a:t>
            </a:r>
          </a:p>
        </p:txBody>
      </p:sp>
      <p:sp>
        <p:nvSpPr>
          <p:cNvPr id="36971" name="Oval 867"/>
          <p:cNvSpPr>
            <a:spLocks noChangeArrowheads="1"/>
          </p:cNvSpPr>
          <p:nvPr/>
        </p:nvSpPr>
        <p:spPr bwMode="auto">
          <a:xfrm>
            <a:off x="3203575" y="5014913"/>
            <a:ext cx="384175" cy="422275"/>
          </a:xfrm>
          <a:prstGeom prst="ellipse">
            <a:avLst/>
          </a:prstGeom>
          <a:solidFill>
            <a:srgbClr val="FF66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72" name="Text Box 886"/>
          <p:cNvSpPr txBox="1">
            <a:spLocks noChangeArrowheads="1"/>
          </p:cNvSpPr>
          <p:nvPr/>
        </p:nvSpPr>
        <p:spPr bwMode="auto">
          <a:xfrm>
            <a:off x="3241675" y="5053013"/>
            <a:ext cx="336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b="1" i="1">
                <a:latin typeface="Times New Roman" pitchFamily="18" charset="0"/>
              </a:rPr>
              <a:t>K</a:t>
            </a:r>
          </a:p>
        </p:txBody>
      </p:sp>
      <p:sp>
        <p:nvSpPr>
          <p:cNvPr id="36973" name="AutoShape 103"/>
          <p:cNvSpPr>
            <a:spLocks noChangeArrowheads="1"/>
          </p:cNvSpPr>
          <p:nvPr/>
        </p:nvSpPr>
        <p:spPr bwMode="auto">
          <a:xfrm>
            <a:off x="4032250" y="6297613"/>
            <a:ext cx="498475" cy="288925"/>
          </a:xfrm>
          <a:prstGeom prst="roundRect">
            <a:avLst>
              <a:gd name="adj" fmla="val 16657"/>
            </a:avLst>
          </a:prstGeom>
          <a:solidFill>
            <a:srgbClr val="FF33CC">
              <a:alpha val="63136"/>
            </a:srgbClr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74" name="Text Box 150"/>
          <p:cNvSpPr txBox="1">
            <a:spLocks noChangeArrowheads="1"/>
          </p:cNvSpPr>
          <p:nvPr/>
        </p:nvSpPr>
        <p:spPr bwMode="auto">
          <a:xfrm>
            <a:off x="4864100" y="6269038"/>
            <a:ext cx="350838" cy="369887"/>
          </a:xfrm>
          <a:prstGeom prst="rect">
            <a:avLst/>
          </a:prstGeom>
          <a:solidFill>
            <a:srgbClr val="FF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b="1" i="1">
                <a:latin typeface="Times New Roman" pitchFamily="18" charset="0"/>
              </a:rPr>
              <a:t>D</a:t>
            </a:r>
            <a:endParaRPr lang="en-US" altLang="en-US" sz="1800" b="1" i="1">
              <a:latin typeface="Times New Roman" pitchFamily="18" charset="0"/>
            </a:endParaRPr>
          </a:p>
        </p:txBody>
      </p:sp>
      <p:sp>
        <p:nvSpPr>
          <p:cNvPr id="36975" name="Line 151"/>
          <p:cNvSpPr>
            <a:spLocks noChangeShapeType="1"/>
          </p:cNvSpPr>
          <p:nvPr/>
        </p:nvSpPr>
        <p:spPr bwMode="auto">
          <a:xfrm>
            <a:off x="4957763" y="6305550"/>
            <a:ext cx="1285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976" name="Rectangle 89"/>
          <p:cNvSpPr>
            <a:spLocks noChangeArrowheads="1"/>
          </p:cNvSpPr>
          <p:nvPr/>
        </p:nvSpPr>
        <p:spPr bwMode="auto">
          <a:xfrm>
            <a:off x="3971925" y="5875338"/>
            <a:ext cx="760413" cy="758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77" name="Line 92"/>
          <p:cNvSpPr>
            <a:spLocks noChangeShapeType="1"/>
          </p:cNvSpPr>
          <p:nvPr/>
        </p:nvSpPr>
        <p:spPr bwMode="auto">
          <a:xfrm>
            <a:off x="3971925" y="6254750"/>
            <a:ext cx="777875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78" name="Rectangle 93"/>
          <p:cNvSpPr>
            <a:spLocks noChangeArrowheads="1"/>
          </p:cNvSpPr>
          <p:nvPr/>
        </p:nvSpPr>
        <p:spPr bwMode="auto">
          <a:xfrm>
            <a:off x="3241675" y="5399088"/>
            <a:ext cx="8747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600" b="1" i="1">
                <a:latin typeface="Times New Roman" pitchFamily="18" charset="0"/>
              </a:rPr>
              <a:t>D    </a:t>
            </a:r>
            <a:r>
              <a:rPr lang="en-US" altLang="en-US" sz="1600" b="1" i="1">
                <a:latin typeface="Times New Roman" pitchFamily="18" charset="0"/>
              </a:rPr>
              <a:t>Q</a:t>
            </a:r>
            <a:r>
              <a:rPr lang="en-US" altLang="en-US" sz="1600" b="1" i="1" baseline="30000">
                <a:latin typeface="Times New Roman" pitchFamily="18" charset="0"/>
              </a:rPr>
              <a:t>n</a:t>
            </a:r>
            <a:endParaRPr lang="en-CA" altLang="en-US" sz="1600" b="1" i="1" baseline="30000">
              <a:latin typeface="Times New Roman" pitchFamily="18" charset="0"/>
            </a:endParaRPr>
          </a:p>
        </p:txBody>
      </p:sp>
      <p:sp>
        <p:nvSpPr>
          <p:cNvPr id="36979" name="Line 94"/>
          <p:cNvSpPr>
            <a:spLocks noChangeShapeType="1"/>
          </p:cNvSpPr>
          <p:nvPr/>
        </p:nvSpPr>
        <p:spPr bwMode="auto">
          <a:xfrm flipH="1">
            <a:off x="3362325" y="5873750"/>
            <a:ext cx="6842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80" name="Line 95"/>
          <p:cNvSpPr>
            <a:spLocks noChangeShapeType="1"/>
          </p:cNvSpPr>
          <p:nvPr/>
        </p:nvSpPr>
        <p:spPr bwMode="auto">
          <a:xfrm>
            <a:off x="3357563" y="5414963"/>
            <a:ext cx="612775" cy="4587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81" name="Line 96"/>
          <p:cNvSpPr>
            <a:spLocks noChangeShapeType="1"/>
          </p:cNvSpPr>
          <p:nvPr/>
        </p:nvSpPr>
        <p:spPr bwMode="auto">
          <a:xfrm flipH="1" flipV="1">
            <a:off x="3960813" y="5322888"/>
            <a:ext cx="9525" cy="5508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6982" name="Rectangle 97"/>
          <p:cNvSpPr>
            <a:spLocks noChangeArrowheads="1"/>
          </p:cNvSpPr>
          <p:nvPr/>
        </p:nvSpPr>
        <p:spPr bwMode="auto">
          <a:xfrm>
            <a:off x="3992563" y="5414963"/>
            <a:ext cx="704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 0    1</a:t>
            </a:r>
          </a:p>
        </p:txBody>
      </p:sp>
      <p:sp>
        <p:nvSpPr>
          <p:cNvPr id="36983" name="Rectangle 98"/>
          <p:cNvSpPr>
            <a:spLocks noChangeArrowheads="1"/>
          </p:cNvSpPr>
          <p:nvPr/>
        </p:nvSpPr>
        <p:spPr bwMode="auto">
          <a:xfrm>
            <a:off x="3416300" y="5875338"/>
            <a:ext cx="298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0</a:t>
            </a:r>
          </a:p>
        </p:txBody>
      </p:sp>
      <p:sp>
        <p:nvSpPr>
          <p:cNvPr id="36984" name="Rectangle 100"/>
          <p:cNvSpPr>
            <a:spLocks noChangeArrowheads="1"/>
          </p:cNvSpPr>
          <p:nvPr/>
        </p:nvSpPr>
        <p:spPr bwMode="auto">
          <a:xfrm>
            <a:off x="3965575" y="6248400"/>
            <a:ext cx="763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>
                <a:latin typeface="Times New Roman" pitchFamily="18" charset="0"/>
              </a:rPr>
              <a:t>x</a:t>
            </a:r>
            <a:r>
              <a:rPr lang="en-CA" altLang="en-US" sz="1800" b="1" i="1" baseline="30000">
                <a:solidFill>
                  <a:srgbClr val="CC0000"/>
                </a:solidFill>
                <a:latin typeface="Times New Roman" pitchFamily="18" charset="0"/>
              </a:rPr>
              <a:t> 2 </a:t>
            </a:r>
            <a:r>
              <a:rPr lang="en-CA" altLang="en-US" sz="1800" b="1">
                <a:latin typeface="Times New Roman" pitchFamily="18" charset="0"/>
              </a:rPr>
              <a:t> 0 </a:t>
            </a:r>
            <a:r>
              <a:rPr lang="en-CA" altLang="en-US" sz="1800" b="1" i="1" baseline="30000">
                <a:solidFill>
                  <a:srgbClr val="CC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36985" name="Rectangle 101"/>
          <p:cNvSpPr>
            <a:spLocks noChangeArrowheads="1"/>
          </p:cNvSpPr>
          <p:nvPr/>
        </p:nvSpPr>
        <p:spPr bwMode="auto">
          <a:xfrm>
            <a:off x="3416300" y="6256338"/>
            <a:ext cx="298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>
                <a:latin typeface="Times New Roman" pitchFamily="18" charset="0"/>
              </a:rPr>
              <a:t>1</a:t>
            </a:r>
          </a:p>
        </p:txBody>
      </p:sp>
      <p:sp>
        <p:nvSpPr>
          <p:cNvPr id="36986" name="Line 102"/>
          <p:cNvSpPr>
            <a:spLocks noChangeShapeType="1"/>
          </p:cNvSpPr>
          <p:nvPr/>
        </p:nvSpPr>
        <p:spPr bwMode="auto">
          <a:xfrm>
            <a:off x="4351338" y="5875338"/>
            <a:ext cx="0" cy="760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36987" name="Group 340"/>
          <p:cNvGrpSpPr>
            <a:grpSpLocks/>
          </p:cNvGrpSpPr>
          <p:nvPr/>
        </p:nvGrpSpPr>
        <p:grpSpPr bwMode="auto">
          <a:xfrm>
            <a:off x="5499100" y="4621213"/>
            <a:ext cx="687388" cy="684212"/>
            <a:chOff x="4162" y="1023"/>
            <a:chExt cx="433" cy="431"/>
          </a:xfrm>
        </p:grpSpPr>
        <p:sp>
          <p:nvSpPr>
            <p:cNvPr id="37024" name="Rectangle 48"/>
            <p:cNvSpPr>
              <a:spLocks noChangeArrowheads="1"/>
            </p:cNvSpPr>
            <p:nvPr/>
          </p:nvSpPr>
          <p:spPr bwMode="auto">
            <a:xfrm>
              <a:off x="4162" y="1023"/>
              <a:ext cx="433" cy="212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en-CA" altLang="en-US" sz="1600" b="1" i="1">
                  <a:latin typeface="Times New Roman" pitchFamily="18" charset="0"/>
                </a:rPr>
                <a:t>J = D</a:t>
              </a:r>
            </a:p>
          </p:txBody>
        </p:sp>
        <p:sp>
          <p:nvSpPr>
            <p:cNvPr id="37025" name="Text Box 150"/>
            <p:cNvSpPr txBox="1">
              <a:spLocks noChangeArrowheads="1"/>
            </p:cNvSpPr>
            <p:nvPr/>
          </p:nvSpPr>
          <p:spPr bwMode="auto">
            <a:xfrm>
              <a:off x="4162" y="1241"/>
              <a:ext cx="433" cy="213"/>
            </a:xfrm>
            <a:prstGeom prst="rect">
              <a:avLst/>
            </a:prstGeom>
            <a:solidFill>
              <a:srgbClr val="FF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600" b="1" i="1">
                  <a:latin typeface="Times New Roman" pitchFamily="18" charset="0"/>
                </a:rPr>
                <a:t>K = D</a:t>
              </a:r>
              <a:endParaRPr lang="en-US" altLang="en-US" sz="1600" b="1" i="1">
                <a:latin typeface="Times New Roman" pitchFamily="18" charset="0"/>
              </a:endParaRPr>
            </a:p>
          </p:txBody>
        </p:sp>
        <p:sp>
          <p:nvSpPr>
            <p:cNvPr id="37026" name="Line 151"/>
            <p:cNvSpPr>
              <a:spLocks noChangeShapeType="1"/>
            </p:cNvSpPr>
            <p:nvPr/>
          </p:nvSpPr>
          <p:spPr bwMode="auto">
            <a:xfrm>
              <a:off x="4460" y="1269"/>
              <a:ext cx="8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6988" name="AutoShape 147"/>
          <p:cNvSpPr>
            <a:spLocks noChangeArrowheads="1"/>
          </p:cNvSpPr>
          <p:nvPr/>
        </p:nvSpPr>
        <p:spPr bwMode="auto">
          <a:xfrm rot="-907412">
            <a:off x="2095500" y="3695700"/>
            <a:ext cx="1225550" cy="319088"/>
          </a:xfrm>
          <a:prstGeom prst="rightArrow">
            <a:avLst>
              <a:gd name="adj1" fmla="val 51417"/>
              <a:gd name="adj2" fmla="val 68316"/>
            </a:avLst>
          </a:prstGeom>
          <a:solidFill>
            <a:srgbClr val="FF66CC">
              <a:alpha val="47058"/>
            </a:srgbClr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89" name="Text Box 1136"/>
          <p:cNvSpPr txBox="1">
            <a:spLocks noChangeArrowheads="1"/>
          </p:cNvSpPr>
          <p:nvPr/>
        </p:nvSpPr>
        <p:spPr bwMode="auto">
          <a:xfrm>
            <a:off x="1998663" y="3121025"/>
            <a:ext cx="336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II</a:t>
            </a:r>
          </a:p>
        </p:txBody>
      </p:sp>
      <p:sp>
        <p:nvSpPr>
          <p:cNvPr id="36990" name="Text Box 1137"/>
          <p:cNvSpPr txBox="1">
            <a:spLocks noChangeArrowheads="1"/>
          </p:cNvSpPr>
          <p:nvPr/>
        </p:nvSpPr>
        <p:spPr bwMode="auto">
          <a:xfrm>
            <a:off x="2913063" y="3581400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4</a:t>
            </a:r>
          </a:p>
        </p:txBody>
      </p:sp>
      <p:sp>
        <p:nvSpPr>
          <p:cNvPr id="36991" name="Text Box 1138"/>
          <p:cNvSpPr txBox="1">
            <a:spLocks noChangeArrowheads="1"/>
          </p:cNvSpPr>
          <p:nvPr/>
        </p:nvSpPr>
        <p:spPr bwMode="auto">
          <a:xfrm>
            <a:off x="5038725" y="5200650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4</a:t>
            </a:r>
          </a:p>
        </p:txBody>
      </p:sp>
      <p:sp>
        <p:nvSpPr>
          <p:cNvPr id="36992" name="AutoShape 147"/>
          <p:cNvSpPr>
            <a:spLocks noChangeArrowheads="1"/>
          </p:cNvSpPr>
          <p:nvPr/>
        </p:nvSpPr>
        <p:spPr bwMode="auto">
          <a:xfrm>
            <a:off x="6291263" y="4743450"/>
            <a:ext cx="274637" cy="319088"/>
          </a:xfrm>
          <a:prstGeom prst="rightArrow">
            <a:avLst>
              <a:gd name="adj1" fmla="val 50250"/>
              <a:gd name="adj2" fmla="val 43815"/>
            </a:avLst>
          </a:prstGeom>
          <a:solidFill>
            <a:srgbClr val="99CCFF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6993" name="Text Box 1140"/>
          <p:cNvSpPr txBox="1">
            <a:spLocks noChangeArrowheads="1"/>
          </p:cNvSpPr>
          <p:nvPr/>
        </p:nvSpPr>
        <p:spPr bwMode="auto">
          <a:xfrm>
            <a:off x="6267450" y="4716463"/>
            <a:ext cx="298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5</a:t>
            </a:r>
          </a:p>
        </p:txBody>
      </p:sp>
      <p:sp>
        <p:nvSpPr>
          <p:cNvPr id="36994" name="AutoShape 1144"/>
          <p:cNvSpPr>
            <a:spLocks noChangeArrowheads="1"/>
          </p:cNvSpPr>
          <p:nvPr/>
        </p:nvSpPr>
        <p:spPr bwMode="auto">
          <a:xfrm>
            <a:off x="1744662" y="6402388"/>
            <a:ext cx="917575" cy="341312"/>
          </a:xfrm>
          <a:prstGeom prst="wedgeRoundRectCallout">
            <a:avLst>
              <a:gd name="adj1" fmla="val -86407"/>
              <a:gd name="adj2" fmla="val -84940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600" u="sng" dirty="0" err="1" smtClean="0">
                <a:solidFill>
                  <a:schemeClr val="bg2"/>
                </a:solidFill>
              </a:rPr>
              <a:t>Étape</a:t>
            </a:r>
            <a:r>
              <a:rPr lang="en-US" altLang="en-US" sz="1600" u="sng" dirty="0" smtClean="0">
                <a:solidFill>
                  <a:schemeClr val="bg2"/>
                </a:solidFill>
              </a:rPr>
              <a:t> </a:t>
            </a:r>
            <a:r>
              <a:rPr lang="en-US" altLang="en-US" sz="1600" u="sng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36995" name="AutoShape 1145"/>
          <p:cNvSpPr>
            <a:spLocks noChangeArrowheads="1"/>
          </p:cNvSpPr>
          <p:nvPr/>
        </p:nvSpPr>
        <p:spPr bwMode="auto">
          <a:xfrm>
            <a:off x="4946354" y="3227388"/>
            <a:ext cx="1787821" cy="538162"/>
          </a:xfrm>
          <a:prstGeom prst="wedgeRoundRectCallout">
            <a:avLst>
              <a:gd name="adj1" fmla="val -6402"/>
              <a:gd name="adj2" fmla="val 203903"/>
              <a:gd name="adj3" fmla="val 16667"/>
            </a:avLst>
          </a:prstGeom>
          <a:solidFill>
            <a:srgbClr val="FF66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600" u="sng" dirty="0" err="1" smtClean="0"/>
              <a:t>Étape</a:t>
            </a:r>
            <a:r>
              <a:rPr lang="en-US" altLang="en-US" sz="1600" u="sng" dirty="0" smtClean="0"/>
              <a:t> </a:t>
            </a:r>
            <a:r>
              <a:rPr lang="en-US" altLang="en-US" sz="1600" u="sng" dirty="0"/>
              <a:t>4</a:t>
            </a:r>
            <a:r>
              <a:rPr lang="en-US" altLang="en-US" sz="1600" dirty="0"/>
              <a:t>: </a:t>
            </a:r>
            <a:r>
              <a:rPr lang="en-US" altLang="en-US" sz="1400" b="1" dirty="0" err="1" smtClean="0">
                <a:latin typeface="Arial Narrow" pitchFamily="34" charset="0"/>
              </a:rPr>
              <a:t>équations</a:t>
            </a:r>
            <a:r>
              <a:rPr lang="en-US" altLang="en-US" sz="1400" b="1" dirty="0" smtClean="0">
                <a:latin typeface="Arial Narrow" pitchFamily="34" charset="0"/>
              </a:rPr>
              <a:t> </a:t>
            </a:r>
            <a:r>
              <a:rPr lang="en-US" altLang="en-US" sz="1400" b="1" dirty="0" err="1" smtClean="0">
                <a:latin typeface="Arial Narrow" pitchFamily="34" charset="0"/>
              </a:rPr>
              <a:t>d’entrée</a:t>
            </a:r>
            <a:r>
              <a:rPr lang="en-US" altLang="en-US" sz="1400" b="1" dirty="0" smtClean="0">
                <a:latin typeface="Arial Narrow" pitchFamily="34" charset="0"/>
              </a:rPr>
              <a:t> </a:t>
            </a:r>
            <a:r>
              <a:rPr lang="en-US" altLang="en-US" sz="1400" b="1" dirty="0" err="1" smtClean="0">
                <a:latin typeface="Arial Narrow" pitchFamily="34" charset="0"/>
              </a:rPr>
              <a:t>simplifiées</a:t>
            </a:r>
            <a:endParaRPr lang="en-US" altLang="en-US" sz="1400" b="1" dirty="0">
              <a:latin typeface="Arial Narrow" pitchFamily="34" charset="0"/>
            </a:endParaRPr>
          </a:p>
        </p:txBody>
      </p:sp>
      <p:sp>
        <p:nvSpPr>
          <p:cNvPr id="36996" name="AutoShape 1146"/>
          <p:cNvSpPr>
            <a:spLocks noChangeArrowheads="1"/>
          </p:cNvSpPr>
          <p:nvPr/>
        </p:nvSpPr>
        <p:spPr bwMode="auto">
          <a:xfrm>
            <a:off x="7000875" y="3243263"/>
            <a:ext cx="920750" cy="341312"/>
          </a:xfrm>
          <a:prstGeom prst="wedgeRoundRectCallout">
            <a:avLst>
              <a:gd name="adj1" fmla="val 37102"/>
              <a:gd name="adj2" fmla="val 139384"/>
              <a:gd name="adj3" fmla="val 16667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600" u="sng" dirty="0" err="1" smtClean="0"/>
              <a:t>étape</a:t>
            </a:r>
            <a:r>
              <a:rPr lang="en-US" altLang="en-US" sz="1600" u="sng" dirty="0" smtClean="0"/>
              <a:t> </a:t>
            </a:r>
            <a:r>
              <a:rPr lang="en-US" altLang="en-US" sz="1600" u="sng" dirty="0"/>
              <a:t>5</a:t>
            </a:r>
          </a:p>
        </p:txBody>
      </p:sp>
      <p:sp>
        <p:nvSpPr>
          <p:cNvPr id="36997" name="Text Box 308"/>
          <p:cNvSpPr txBox="1">
            <a:spLocks noChangeArrowheads="1"/>
          </p:cNvSpPr>
          <p:nvPr/>
        </p:nvSpPr>
        <p:spPr bwMode="auto">
          <a:xfrm>
            <a:off x="288925" y="5940425"/>
            <a:ext cx="2419350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1400" b="1" dirty="0" smtClean="0">
                <a:solidFill>
                  <a:schemeClr val="bg2"/>
                </a:solidFill>
              </a:rPr>
              <a:t>Table </a:t>
            </a:r>
            <a:r>
              <a:rPr lang="en-US" altLang="en-US" sz="1400" b="1" dirty="0" err="1" smtClean="0">
                <a:solidFill>
                  <a:schemeClr val="bg2"/>
                </a:solidFill>
              </a:rPr>
              <a:t>d’excitation</a:t>
            </a:r>
            <a:r>
              <a:rPr lang="en-US" altLang="en-US" sz="1400" dirty="0" smtClean="0"/>
              <a:t> pour le circuit  </a:t>
            </a:r>
            <a:r>
              <a:rPr lang="en-US" altLang="en-US" sz="1400" dirty="0" err="1" smtClean="0"/>
              <a:t>s</a:t>
            </a:r>
            <a:r>
              <a:rPr lang="en-US" altLang="en-US" sz="1400" dirty="0" err="1" smtClean="0">
                <a:latin typeface="Arial Narrow" pitchFamily="34" charset="0"/>
              </a:rPr>
              <a:t>equentiel</a:t>
            </a:r>
            <a:r>
              <a:rPr lang="en-US" altLang="en-US" sz="1400" dirty="0" smtClean="0">
                <a:latin typeface="Arial Narrow" pitchFamily="34" charset="0"/>
              </a:rPr>
              <a:t> à </a:t>
            </a:r>
            <a:r>
              <a:rPr lang="en-US" altLang="en-US" sz="1400" dirty="0" err="1" smtClean="0">
                <a:latin typeface="Arial Narrow" pitchFamily="34" charset="0"/>
              </a:rPr>
              <a:t>concevoir</a:t>
            </a:r>
            <a:endParaRPr lang="en-US" altLang="en-US" sz="1400" dirty="0">
              <a:latin typeface="Arial Narrow" pitchFamily="34" charset="0"/>
            </a:endParaRPr>
          </a:p>
        </p:txBody>
      </p:sp>
      <p:sp>
        <p:nvSpPr>
          <p:cNvPr id="36998" name="Freeform 130"/>
          <p:cNvSpPr>
            <a:spLocks/>
          </p:cNvSpPr>
          <p:nvPr/>
        </p:nvSpPr>
        <p:spPr bwMode="auto">
          <a:xfrm>
            <a:off x="461963" y="5673725"/>
            <a:ext cx="2147887" cy="234950"/>
          </a:xfrm>
          <a:custGeom>
            <a:avLst/>
            <a:gdLst>
              <a:gd name="T0" fmla="*/ 2147483647 w 1682"/>
              <a:gd name="T1" fmla="*/ 0 h 114"/>
              <a:gd name="T2" fmla="*/ 2147483647 w 1682"/>
              <a:gd name="T3" fmla="*/ 2147483647 h 114"/>
              <a:gd name="T4" fmla="*/ 2147483647 w 1682"/>
              <a:gd name="T5" fmla="*/ 2147483647 h 114"/>
              <a:gd name="T6" fmla="*/ 2147483647 w 1682"/>
              <a:gd name="T7" fmla="*/ 2147483647 h 114"/>
              <a:gd name="T8" fmla="*/ 2147483647 w 1682"/>
              <a:gd name="T9" fmla="*/ 2147483647 h 114"/>
              <a:gd name="T10" fmla="*/ 2147483647 w 1682"/>
              <a:gd name="T11" fmla="*/ 2147483647 h 114"/>
              <a:gd name="T12" fmla="*/ 2147483647 w 1682"/>
              <a:gd name="T13" fmla="*/ 2147483647 h 114"/>
              <a:gd name="T14" fmla="*/ 2147483647 w 1682"/>
              <a:gd name="T15" fmla="*/ 2147483647 h 114"/>
              <a:gd name="T16" fmla="*/ 2147483647 w 1682"/>
              <a:gd name="T17" fmla="*/ 2147483647 h 114"/>
              <a:gd name="T18" fmla="*/ 2147483647 w 1682"/>
              <a:gd name="T19" fmla="*/ 2147483647 h 114"/>
              <a:gd name="T20" fmla="*/ 2147483647 w 1682"/>
              <a:gd name="T21" fmla="*/ 2147483647 h 114"/>
              <a:gd name="T22" fmla="*/ 2147483647 w 1682"/>
              <a:gd name="T23" fmla="*/ 2147483647 h 114"/>
              <a:gd name="T24" fmla="*/ 2147483647 w 1682"/>
              <a:gd name="T25" fmla="*/ 2147483647 h 114"/>
              <a:gd name="T26" fmla="*/ 2147483647 w 1682"/>
              <a:gd name="T27" fmla="*/ 2147483647 h 114"/>
              <a:gd name="T28" fmla="*/ 2147483647 w 1682"/>
              <a:gd name="T29" fmla="*/ 2147483647 h 114"/>
              <a:gd name="T30" fmla="*/ 2147483647 w 1682"/>
              <a:gd name="T31" fmla="*/ 2147483647 h 114"/>
              <a:gd name="T32" fmla="*/ 2147483647 w 1682"/>
              <a:gd name="T33" fmla="*/ 2147483647 h 114"/>
              <a:gd name="T34" fmla="*/ 2147483647 w 1682"/>
              <a:gd name="T35" fmla="*/ 2147483647 h 114"/>
              <a:gd name="T36" fmla="*/ 2147483647 w 1682"/>
              <a:gd name="T37" fmla="*/ 2147483647 h 114"/>
              <a:gd name="T38" fmla="*/ 2147483647 w 1682"/>
              <a:gd name="T39" fmla="*/ 2147483647 h 114"/>
              <a:gd name="T40" fmla="*/ 2147483647 w 1682"/>
              <a:gd name="T41" fmla="*/ 2147483647 h 114"/>
              <a:gd name="T42" fmla="*/ 2147483647 w 1682"/>
              <a:gd name="T43" fmla="*/ 2147483647 h 114"/>
              <a:gd name="T44" fmla="*/ 2147483647 w 1682"/>
              <a:gd name="T45" fmla="*/ 2147483647 h 114"/>
              <a:gd name="T46" fmla="*/ 2147483647 w 1682"/>
              <a:gd name="T47" fmla="*/ 2147483647 h 114"/>
              <a:gd name="T48" fmla="*/ 2147483647 w 1682"/>
              <a:gd name="T49" fmla="*/ 2147483647 h 114"/>
              <a:gd name="T50" fmla="*/ 2147483647 w 1682"/>
              <a:gd name="T51" fmla="*/ 2147483647 h 114"/>
              <a:gd name="T52" fmla="*/ 2147483647 w 1682"/>
              <a:gd name="T53" fmla="*/ 2147483647 h 114"/>
              <a:gd name="T54" fmla="*/ 2147483647 w 1682"/>
              <a:gd name="T55" fmla="*/ 2147483647 h 114"/>
              <a:gd name="T56" fmla="*/ 2147483647 w 1682"/>
              <a:gd name="T57" fmla="*/ 2147483647 h 114"/>
              <a:gd name="T58" fmla="*/ 2147483647 w 1682"/>
              <a:gd name="T59" fmla="*/ 2147483647 h 114"/>
              <a:gd name="T60" fmla="*/ 0 w 1682"/>
              <a:gd name="T61" fmla="*/ 0 h 11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682"/>
              <a:gd name="T94" fmla="*/ 0 h 114"/>
              <a:gd name="T95" fmla="*/ 1682 w 1682"/>
              <a:gd name="T96" fmla="*/ 114 h 114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682" h="114">
                <a:moveTo>
                  <a:pt x="1681" y="0"/>
                </a:moveTo>
                <a:lnTo>
                  <a:pt x="1678" y="12"/>
                </a:lnTo>
                <a:lnTo>
                  <a:pt x="1671" y="24"/>
                </a:lnTo>
                <a:lnTo>
                  <a:pt x="1657" y="29"/>
                </a:lnTo>
                <a:lnTo>
                  <a:pt x="1641" y="35"/>
                </a:lnTo>
                <a:lnTo>
                  <a:pt x="1617" y="47"/>
                </a:lnTo>
                <a:lnTo>
                  <a:pt x="1593" y="47"/>
                </a:lnTo>
                <a:lnTo>
                  <a:pt x="1540" y="53"/>
                </a:lnTo>
                <a:lnTo>
                  <a:pt x="980" y="53"/>
                </a:lnTo>
                <a:lnTo>
                  <a:pt x="927" y="59"/>
                </a:lnTo>
                <a:lnTo>
                  <a:pt x="903" y="65"/>
                </a:lnTo>
                <a:lnTo>
                  <a:pt x="879" y="71"/>
                </a:lnTo>
                <a:lnTo>
                  <a:pt x="863" y="83"/>
                </a:lnTo>
                <a:lnTo>
                  <a:pt x="849" y="89"/>
                </a:lnTo>
                <a:lnTo>
                  <a:pt x="842" y="101"/>
                </a:lnTo>
                <a:lnTo>
                  <a:pt x="839" y="113"/>
                </a:lnTo>
                <a:lnTo>
                  <a:pt x="836" y="101"/>
                </a:lnTo>
                <a:lnTo>
                  <a:pt x="829" y="89"/>
                </a:lnTo>
                <a:lnTo>
                  <a:pt x="815" y="83"/>
                </a:lnTo>
                <a:lnTo>
                  <a:pt x="799" y="71"/>
                </a:lnTo>
                <a:lnTo>
                  <a:pt x="778" y="65"/>
                </a:lnTo>
                <a:lnTo>
                  <a:pt x="755" y="59"/>
                </a:lnTo>
                <a:lnTo>
                  <a:pt x="701" y="53"/>
                </a:lnTo>
                <a:lnTo>
                  <a:pt x="138" y="53"/>
                </a:lnTo>
                <a:lnTo>
                  <a:pt x="85" y="47"/>
                </a:lnTo>
                <a:lnTo>
                  <a:pt x="61" y="47"/>
                </a:lnTo>
                <a:lnTo>
                  <a:pt x="41" y="35"/>
                </a:lnTo>
                <a:lnTo>
                  <a:pt x="24" y="29"/>
                </a:lnTo>
                <a:lnTo>
                  <a:pt x="10" y="24"/>
                </a:lnTo>
                <a:lnTo>
                  <a:pt x="4" y="12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999" name="AutoShape 147"/>
          <p:cNvSpPr>
            <a:spLocks noChangeArrowheads="1"/>
          </p:cNvSpPr>
          <p:nvPr/>
        </p:nvSpPr>
        <p:spPr bwMode="auto">
          <a:xfrm rot="2611498">
            <a:off x="2433638" y="4387850"/>
            <a:ext cx="742950" cy="319088"/>
          </a:xfrm>
          <a:prstGeom prst="rightArrow">
            <a:avLst>
              <a:gd name="adj1" fmla="val 51417"/>
              <a:gd name="adj2" fmla="val 59772"/>
            </a:avLst>
          </a:prstGeom>
          <a:solidFill>
            <a:srgbClr val="FF66CC">
              <a:alpha val="50195"/>
            </a:srgbClr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000" name="Text Box 1137"/>
          <p:cNvSpPr txBox="1">
            <a:spLocks noChangeArrowheads="1"/>
          </p:cNvSpPr>
          <p:nvPr/>
        </p:nvSpPr>
        <p:spPr bwMode="auto">
          <a:xfrm>
            <a:off x="2709863" y="4422775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itchFamily="18" charset="0"/>
              </a:rPr>
              <a:t>4</a:t>
            </a:r>
          </a:p>
        </p:txBody>
      </p:sp>
      <p:sp>
        <p:nvSpPr>
          <p:cNvPr id="37001" name="AutoShape 323"/>
          <p:cNvSpPr>
            <a:spLocks noChangeArrowheads="1"/>
          </p:cNvSpPr>
          <p:nvPr/>
        </p:nvSpPr>
        <p:spPr bwMode="auto">
          <a:xfrm>
            <a:off x="2662237" y="2706688"/>
            <a:ext cx="1619250" cy="523875"/>
          </a:xfrm>
          <a:prstGeom prst="wedgeRoundRectCallout">
            <a:avLst>
              <a:gd name="adj1" fmla="val -133843"/>
              <a:gd name="adj2" fmla="val 180958"/>
              <a:gd name="adj3" fmla="val 16667"/>
            </a:avLst>
          </a:prstGeom>
          <a:solidFill>
            <a:srgbClr val="FFFF99">
              <a:alpha val="4901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600" b="1" u="sng" dirty="0" err="1" smtClean="0">
                <a:solidFill>
                  <a:srgbClr val="990000"/>
                </a:solidFill>
              </a:rPr>
              <a:t>Étape</a:t>
            </a:r>
            <a:r>
              <a:rPr lang="en-US" altLang="en-US" sz="1600" b="1" u="sng" dirty="0" smtClean="0">
                <a:solidFill>
                  <a:srgbClr val="990000"/>
                </a:solidFill>
              </a:rPr>
              <a:t> </a:t>
            </a:r>
            <a:r>
              <a:rPr lang="en-US" altLang="en-US" sz="1600" b="1" u="sng" dirty="0">
                <a:solidFill>
                  <a:srgbClr val="990000"/>
                </a:solidFill>
              </a:rPr>
              <a:t>1</a:t>
            </a:r>
            <a:r>
              <a:rPr lang="en-US" altLang="en-US" sz="1400" dirty="0">
                <a:solidFill>
                  <a:srgbClr val="990000"/>
                </a:solidFill>
              </a:rPr>
              <a:t>: </a:t>
            </a:r>
            <a:r>
              <a:rPr lang="en-US" altLang="en-US" sz="1400" dirty="0" smtClean="0">
                <a:solidFill>
                  <a:srgbClr val="990000"/>
                </a:solidFill>
              </a:rPr>
              <a:t>Table d’état initial</a:t>
            </a:r>
            <a:endParaRPr lang="en-US" altLang="en-US" sz="1400" b="1" dirty="0">
              <a:solidFill>
                <a:srgbClr val="990000"/>
              </a:solidFill>
            </a:endParaRPr>
          </a:p>
        </p:txBody>
      </p:sp>
      <p:sp>
        <p:nvSpPr>
          <p:cNvPr id="37002" name="Rectangle 133"/>
          <p:cNvSpPr>
            <a:spLocks noChangeArrowheads="1"/>
          </p:cNvSpPr>
          <p:nvPr/>
        </p:nvSpPr>
        <p:spPr bwMode="auto">
          <a:xfrm>
            <a:off x="5688013" y="1077913"/>
            <a:ext cx="1495425" cy="151288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003" name="Rectangle 134"/>
          <p:cNvSpPr>
            <a:spLocks noChangeArrowheads="1"/>
          </p:cNvSpPr>
          <p:nvPr/>
        </p:nvSpPr>
        <p:spPr bwMode="auto">
          <a:xfrm>
            <a:off x="5827713" y="1077913"/>
            <a:ext cx="1273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46038" rIns="0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 b="1" i="1"/>
              <a:t>D  Q</a:t>
            </a:r>
            <a:r>
              <a:rPr lang="en-CA" altLang="en-US" sz="1800" b="1" i="1" baseline="30000"/>
              <a:t>n</a:t>
            </a:r>
            <a:r>
              <a:rPr lang="en-CA" altLang="en-US" sz="1800" b="1"/>
              <a:t>    </a:t>
            </a:r>
            <a:r>
              <a:rPr lang="en-CA" altLang="en-US" sz="1800" b="1" i="1"/>
              <a:t>Q</a:t>
            </a:r>
            <a:r>
              <a:rPr lang="en-CA" altLang="en-US" sz="1800" b="1" i="1" baseline="30000"/>
              <a:t>n+1</a:t>
            </a:r>
          </a:p>
        </p:txBody>
      </p:sp>
      <p:sp>
        <p:nvSpPr>
          <p:cNvPr id="37004" name="Line 136"/>
          <p:cNvSpPr>
            <a:spLocks noChangeShapeType="1"/>
          </p:cNvSpPr>
          <p:nvPr/>
        </p:nvSpPr>
        <p:spPr bwMode="auto">
          <a:xfrm flipV="1">
            <a:off x="5715000" y="2095500"/>
            <a:ext cx="149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005" name="Line 137"/>
          <p:cNvSpPr>
            <a:spLocks noChangeShapeType="1"/>
          </p:cNvSpPr>
          <p:nvPr/>
        </p:nvSpPr>
        <p:spPr bwMode="auto">
          <a:xfrm>
            <a:off x="5649913" y="1446213"/>
            <a:ext cx="1533525" cy="1587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006" name="Rectangle 140"/>
          <p:cNvSpPr>
            <a:spLocks noChangeArrowheads="1"/>
          </p:cNvSpPr>
          <p:nvPr/>
        </p:nvSpPr>
        <p:spPr bwMode="auto">
          <a:xfrm>
            <a:off x="6637338" y="1814513"/>
            <a:ext cx="3000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800">
                <a:latin typeface="Times New Roman" pitchFamily="18" charset="0"/>
                <a:cs typeface="Times New Roman" pitchFamily="18" charset="0"/>
              </a:rPr>
              <a:t>0</a:t>
            </a:r>
            <a:endParaRPr lang="en-US" altLang="en-US" sz="1800" baseline="30000"/>
          </a:p>
        </p:txBody>
      </p:sp>
      <p:sp>
        <p:nvSpPr>
          <p:cNvPr id="37007" name="Rectangle 141"/>
          <p:cNvSpPr>
            <a:spLocks noChangeArrowheads="1"/>
          </p:cNvSpPr>
          <p:nvPr/>
        </p:nvSpPr>
        <p:spPr bwMode="auto">
          <a:xfrm>
            <a:off x="6629400" y="2057400"/>
            <a:ext cx="311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1</a:t>
            </a:r>
          </a:p>
        </p:txBody>
      </p:sp>
      <p:sp>
        <p:nvSpPr>
          <p:cNvPr id="37008" name="Rectangle 142"/>
          <p:cNvSpPr>
            <a:spLocks noChangeArrowheads="1"/>
          </p:cNvSpPr>
          <p:nvPr/>
        </p:nvSpPr>
        <p:spPr bwMode="auto">
          <a:xfrm>
            <a:off x="6629400" y="2247900"/>
            <a:ext cx="311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1</a:t>
            </a:r>
          </a:p>
        </p:txBody>
      </p:sp>
      <p:sp>
        <p:nvSpPr>
          <p:cNvPr id="37009" name="Rectangle 143"/>
          <p:cNvSpPr>
            <a:spLocks noChangeArrowheads="1"/>
          </p:cNvSpPr>
          <p:nvPr/>
        </p:nvSpPr>
        <p:spPr bwMode="auto">
          <a:xfrm>
            <a:off x="5724525" y="1812925"/>
            <a:ext cx="7429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0   1</a:t>
            </a:r>
          </a:p>
        </p:txBody>
      </p:sp>
      <p:sp>
        <p:nvSpPr>
          <p:cNvPr id="37010" name="Rectangle 144"/>
          <p:cNvSpPr>
            <a:spLocks noChangeArrowheads="1"/>
          </p:cNvSpPr>
          <p:nvPr/>
        </p:nvSpPr>
        <p:spPr bwMode="auto">
          <a:xfrm>
            <a:off x="5715000" y="2095500"/>
            <a:ext cx="7635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1   0</a:t>
            </a:r>
          </a:p>
        </p:txBody>
      </p:sp>
      <p:sp>
        <p:nvSpPr>
          <p:cNvPr id="37011" name="Rectangle 145"/>
          <p:cNvSpPr>
            <a:spLocks noChangeArrowheads="1"/>
          </p:cNvSpPr>
          <p:nvPr/>
        </p:nvSpPr>
        <p:spPr bwMode="auto">
          <a:xfrm>
            <a:off x="5715000" y="2324100"/>
            <a:ext cx="635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1   1</a:t>
            </a:r>
          </a:p>
        </p:txBody>
      </p:sp>
      <p:sp>
        <p:nvSpPr>
          <p:cNvPr id="37012" name="Line 146"/>
          <p:cNvSpPr>
            <a:spLocks noChangeShapeType="1"/>
          </p:cNvSpPr>
          <p:nvPr/>
        </p:nvSpPr>
        <p:spPr bwMode="auto">
          <a:xfrm>
            <a:off x="6515100" y="1104900"/>
            <a:ext cx="0" cy="148590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013" name="Text Box 148"/>
          <p:cNvSpPr txBox="1">
            <a:spLocks noChangeArrowheads="1"/>
          </p:cNvSpPr>
          <p:nvPr/>
        </p:nvSpPr>
        <p:spPr bwMode="auto">
          <a:xfrm>
            <a:off x="7235825" y="1262063"/>
            <a:ext cx="1903413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1800" b="1" u="sng" dirty="0" err="1" smtClean="0">
                <a:solidFill>
                  <a:srgbClr val="FF0000"/>
                </a:solidFill>
              </a:rPr>
              <a:t>Donnée</a:t>
            </a:r>
            <a:r>
              <a:rPr lang="en-US" altLang="en-US" sz="1800" dirty="0" smtClean="0">
                <a:solidFill>
                  <a:srgbClr val="FF0000"/>
                </a:solidFill>
              </a:rPr>
              <a:t>: </a:t>
            </a:r>
            <a:endParaRPr lang="en-US" altLang="en-US" sz="1800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90000"/>
              </a:lnSpc>
            </a:pPr>
            <a:r>
              <a:rPr lang="en-US" altLang="en-US" sz="1800" dirty="0">
                <a:solidFill>
                  <a:srgbClr val="FF0000"/>
                </a:solidFill>
              </a:rPr>
              <a:t>D-Latch </a:t>
            </a:r>
            <a:endParaRPr lang="en-US" altLang="en-US" sz="1800" dirty="0" smtClean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90000"/>
              </a:lnSpc>
            </a:pPr>
            <a:r>
              <a:rPr lang="en-US" altLang="en-US" sz="1800" dirty="0" smtClean="0">
                <a:solidFill>
                  <a:srgbClr val="FF0000"/>
                </a:solidFill>
              </a:rPr>
              <a:t>Table </a:t>
            </a:r>
            <a:r>
              <a:rPr lang="en-US" altLang="en-US" sz="1800" dirty="0" err="1" smtClean="0">
                <a:solidFill>
                  <a:srgbClr val="FF0000"/>
                </a:solidFill>
              </a:rPr>
              <a:t>Characteristique</a:t>
            </a:r>
            <a:endParaRPr lang="en-US" altLang="en-US" sz="1800" dirty="0">
              <a:solidFill>
                <a:srgbClr val="FF0000"/>
              </a:solidFill>
            </a:endParaRPr>
          </a:p>
        </p:txBody>
      </p:sp>
      <p:sp>
        <p:nvSpPr>
          <p:cNvPr id="37014" name="AutoShape 147"/>
          <p:cNvSpPr>
            <a:spLocks noChangeArrowheads="1"/>
          </p:cNvSpPr>
          <p:nvPr/>
        </p:nvSpPr>
        <p:spPr bwMode="auto">
          <a:xfrm rot="10058040">
            <a:off x="4102100" y="2603500"/>
            <a:ext cx="1576388" cy="314325"/>
          </a:xfrm>
          <a:prstGeom prst="rightArrow">
            <a:avLst>
              <a:gd name="adj1" fmla="val 51250"/>
              <a:gd name="adj2" fmla="val 45903"/>
            </a:avLst>
          </a:prstGeom>
          <a:solidFill>
            <a:srgbClr val="FFFF99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015" name="Rectangle 356"/>
          <p:cNvSpPr>
            <a:spLocks noChangeArrowheads="1"/>
          </p:cNvSpPr>
          <p:nvPr/>
        </p:nvSpPr>
        <p:spPr bwMode="auto">
          <a:xfrm>
            <a:off x="4814888" y="2538413"/>
            <a:ext cx="3111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b="1">
                <a:solidFill>
                  <a:srgbClr val="990000"/>
                </a:solidFill>
              </a:rPr>
              <a:t>1</a:t>
            </a:r>
          </a:p>
        </p:txBody>
      </p:sp>
      <p:sp>
        <p:nvSpPr>
          <p:cNvPr id="37016" name="AutoShape 147"/>
          <p:cNvSpPr>
            <a:spLocks noChangeArrowheads="1"/>
          </p:cNvSpPr>
          <p:nvPr/>
        </p:nvSpPr>
        <p:spPr bwMode="auto">
          <a:xfrm rot="10800000">
            <a:off x="7212013" y="1777585"/>
            <a:ext cx="641350" cy="311150"/>
          </a:xfrm>
          <a:prstGeom prst="rightArrow">
            <a:avLst>
              <a:gd name="adj1" fmla="val 51250"/>
              <a:gd name="adj2" fmla="val 45834"/>
            </a:avLst>
          </a:prstGeom>
          <a:solidFill>
            <a:srgbClr val="FFFF99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017" name="Explosion 1 5"/>
          <p:cNvSpPr>
            <a:spLocks noChangeArrowheads="1"/>
          </p:cNvSpPr>
          <p:nvPr/>
        </p:nvSpPr>
        <p:spPr bwMode="auto">
          <a:xfrm>
            <a:off x="6854825" y="571500"/>
            <a:ext cx="2314575" cy="628650"/>
          </a:xfrm>
          <a:prstGeom prst="irregularSeal1">
            <a:avLst/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7018" name="Text Box 148"/>
          <p:cNvSpPr txBox="1">
            <a:spLocks noChangeArrowheads="1"/>
          </p:cNvSpPr>
          <p:nvPr/>
        </p:nvSpPr>
        <p:spPr bwMode="auto">
          <a:xfrm>
            <a:off x="7056438" y="773113"/>
            <a:ext cx="17176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1800" b="1" dirty="0">
                <a:solidFill>
                  <a:srgbClr val="FF0000"/>
                </a:solidFill>
              </a:rPr>
              <a:t>START HERE </a:t>
            </a:r>
          </a:p>
        </p:txBody>
      </p:sp>
      <p:sp>
        <p:nvSpPr>
          <p:cNvPr id="37019" name="Rectangle 143"/>
          <p:cNvSpPr>
            <a:spLocks noChangeArrowheads="1"/>
          </p:cNvSpPr>
          <p:nvPr/>
        </p:nvSpPr>
        <p:spPr bwMode="auto">
          <a:xfrm>
            <a:off x="5711825" y="1547813"/>
            <a:ext cx="7429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CA" altLang="en-US" sz="1800"/>
              <a:t>0   0</a:t>
            </a:r>
          </a:p>
        </p:txBody>
      </p:sp>
      <p:sp>
        <p:nvSpPr>
          <p:cNvPr id="37020" name="Rectangle 140"/>
          <p:cNvSpPr>
            <a:spLocks noChangeArrowheads="1"/>
          </p:cNvSpPr>
          <p:nvPr/>
        </p:nvSpPr>
        <p:spPr bwMode="auto">
          <a:xfrm>
            <a:off x="6634163" y="1589088"/>
            <a:ext cx="3016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0" rIns="92075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800">
                <a:latin typeface="Times New Roman" pitchFamily="18" charset="0"/>
                <a:cs typeface="Times New Roman" pitchFamily="18" charset="0"/>
              </a:rPr>
              <a:t>0</a:t>
            </a:r>
            <a:endParaRPr lang="en-US" altLang="en-US" sz="1800" baseline="30000"/>
          </a:p>
        </p:txBody>
      </p:sp>
      <p:sp>
        <p:nvSpPr>
          <p:cNvPr id="37021" name="AutoShape 319"/>
          <p:cNvSpPr>
            <a:spLocks noChangeArrowheads="1"/>
          </p:cNvSpPr>
          <p:nvPr/>
        </p:nvSpPr>
        <p:spPr bwMode="auto">
          <a:xfrm rot="5400000">
            <a:off x="8093075" y="4683125"/>
            <a:ext cx="149225" cy="117475"/>
          </a:xfrm>
          <a:prstGeom prst="triangle">
            <a:avLst>
              <a:gd name="adj" fmla="val 49991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/>
          </a:p>
        </p:txBody>
      </p:sp>
      <p:cxnSp>
        <p:nvCxnSpPr>
          <p:cNvPr id="37022" name="Elbow Connector 2"/>
          <p:cNvCxnSpPr>
            <a:cxnSpLocks noChangeShapeType="1"/>
            <a:stCxn id="37021" idx="3"/>
          </p:cNvCxnSpPr>
          <p:nvPr/>
        </p:nvCxnSpPr>
        <p:spPr bwMode="auto">
          <a:xfrm rot="10800000" flipV="1">
            <a:off x="8012113" y="4741863"/>
            <a:ext cx="96837" cy="1144587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7023" name="TextBox 3"/>
          <p:cNvSpPr txBox="1">
            <a:spLocks noChangeArrowheads="1"/>
          </p:cNvSpPr>
          <p:nvPr/>
        </p:nvSpPr>
        <p:spPr bwMode="auto">
          <a:xfrm>
            <a:off x="7678738" y="5908675"/>
            <a:ext cx="76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/>
              <a:t>Clock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4219575" y="187325"/>
            <a:ext cx="3721100" cy="6540500"/>
          </a:xfrm>
          <a:custGeom>
            <a:avLst/>
            <a:gdLst>
              <a:gd name="connsiteX0" fmla="*/ 3721100 w 3721100"/>
              <a:gd name="connsiteY0" fmla="*/ 584200 h 6540500"/>
              <a:gd name="connsiteX1" fmla="*/ 3708400 w 3721100"/>
              <a:gd name="connsiteY1" fmla="*/ 2603500 h 6540500"/>
              <a:gd name="connsiteX2" fmla="*/ 1219200 w 3721100"/>
              <a:gd name="connsiteY2" fmla="*/ 2603500 h 6540500"/>
              <a:gd name="connsiteX3" fmla="*/ 1219200 w 3721100"/>
              <a:gd name="connsiteY3" fmla="*/ 6540500 h 6540500"/>
              <a:gd name="connsiteX4" fmla="*/ 25400 w 3721100"/>
              <a:gd name="connsiteY4" fmla="*/ 6540500 h 6540500"/>
              <a:gd name="connsiteX5" fmla="*/ 0 w 3721100"/>
              <a:gd name="connsiteY5" fmla="*/ 0 h 6540500"/>
              <a:gd name="connsiteX6" fmla="*/ 1295400 w 3721100"/>
              <a:gd name="connsiteY6" fmla="*/ 0 h 6540500"/>
              <a:gd name="connsiteX7" fmla="*/ 1295400 w 3721100"/>
              <a:gd name="connsiteY7" fmla="*/ 596900 h 6540500"/>
              <a:gd name="connsiteX8" fmla="*/ 3721100 w 3721100"/>
              <a:gd name="connsiteY8" fmla="*/ 584200 h 654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21100" h="6540500">
                <a:moveTo>
                  <a:pt x="3721100" y="584200"/>
                </a:moveTo>
                <a:cubicBezTo>
                  <a:pt x="3716867" y="1257300"/>
                  <a:pt x="3712633" y="1930400"/>
                  <a:pt x="3708400" y="2603500"/>
                </a:cubicBezTo>
                <a:lnTo>
                  <a:pt x="1219200" y="2603500"/>
                </a:lnTo>
                <a:lnTo>
                  <a:pt x="1219200" y="6540500"/>
                </a:lnTo>
                <a:lnTo>
                  <a:pt x="25400" y="6540500"/>
                </a:lnTo>
                <a:cubicBezTo>
                  <a:pt x="16933" y="4360333"/>
                  <a:pt x="8467" y="2180167"/>
                  <a:pt x="0" y="0"/>
                </a:cubicBezTo>
                <a:lnTo>
                  <a:pt x="1295400" y="0"/>
                </a:lnTo>
                <a:lnTo>
                  <a:pt x="1295400" y="596900"/>
                </a:lnTo>
                <a:lnTo>
                  <a:pt x="3721100" y="584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/>
          </a:p>
        </p:txBody>
      </p:sp>
      <p:sp>
        <p:nvSpPr>
          <p:cNvPr id="37891" name="Rectangle 191"/>
          <p:cNvSpPr>
            <a:spLocks noChangeArrowheads="1"/>
          </p:cNvSpPr>
          <p:nvPr/>
        </p:nvSpPr>
        <p:spPr bwMode="auto">
          <a:xfrm>
            <a:off x="5827713" y="2879725"/>
            <a:ext cx="2155825" cy="362585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CA" altLang="en-US">
              <a:latin typeface="Calibri" pitchFamily="34" charset="0"/>
            </a:endParaRPr>
          </a:p>
        </p:txBody>
      </p:sp>
      <p:sp>
        <p:nvSpPr>
          <p:cNvPr id="37892" name="AutoShape 5"/>
          <p:cNvSpPr>
            <a:spLocks noChangeArrowheads="1"/>
          </p:cNvSpPr>
          <p:nvPr/>
        </p:nvSpPr>
        <p:spPr bwMode="auto">
          <a:xfrm rot="-5400000">
            <a:off x="6148387" y="2216151"/>
            <a:ext cx="4549775" cy="5715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649 w 21600"/>
              <a:gd name="T13" fmla="*/ 2649 h 21600"/>
              <a:gd name="T14" fmla="*/ 18951 w 21600"/>
              <a:gd name="T15" fmla="*/ 1895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698" y="21600"/>
                </a:lnTo>
                <a:lnTo>
                  <a:pt x="19902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7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>
                <a:latin typeface="Calibri" pitchFamily="34" charset="0"/>
              </a:rPr>
              <a:t>BUS</a:t>
            </a:r>
          </a:p>
        </p:txBody>
      </p:sp>
      <p:sp>
        <p:nvSpPr>
          <p:cNvPr id="37893" name="Text Box 20"/>
          <p:cNvSpPr txBox="1">
            <a:spLocks noChangeArrowheads="1"/>
          </p:cNvSpPr>
          <p:nvPr/>
        </p:nvSpPr>
        <p:spPr bwMode="auto">
          <a:xfrm>
            <a:off x="6618288" y="5692775"/>
            <a:ext cx="1030287" cy="461963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/>
              <a:t>INPR</a:t>
            </a:r>
          </a:p>
        </p:txBody>
      </p:sp>
      <p:sp>
        <p:nvSpPr>
          <p:cNvPr id="37894" name="Text Box 35"/>
          <p:cNvSpPr txBox="1">
            <a:spLocks noChangeArrowheads="1"/>
          </p:cNvSpPr>
          <p:nvPr/>
        </p:nvSpPr>
        <p:spPr bwMode="auto">
          <a:xfrm>
            <a:off x="4792663" y="2795588"/>
            <a:ext cx="6223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TR</a:t>
            </a:r>
            <a:endParaRPr lang="en-US" altLang="en-US" sz="1200">
              <a:latin typeface="Calibri" pitchFamily="34" charset="0"/>
            </a:endParaRP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INR</a:t>
            </a:r>
            <a:r>
              <a:rPr lang="en-US" altLang="en-US" sz="1200" baseline="-25000">
                <a:latin typeface="Calibri" pitchFamily="34" charset="0"/>
              </a:rPr>
              <a:t>TR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CLR</a:t>
            </a:r>
            <a:r>
              <a:rPr lang="en-US" altLang="en-US" sz="1200" baseline="-25000">
                <a:latin typeface="Calibri" pitchFamily="34" charset="0"/>
              </a:rPr>
              <a:t>TR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895" name="Text Box 38"/>
          <p:cNvSpPr txBox="1">
            <a:spLocks noChangeArrowheads="1"/>
          </p:cNvSpPr>
          <p:nvPr/>
        </p:nvSpPr>
        <p:spPr bwMode="auto">
          <a:xfrm>
            <a:off x="6608763" y="6143625"/>
            <a:ext cx="1100137" cy="369888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t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/>
              <a:t>OUTR</a:t>
            </a:r>
          </a:p>
        </p:txBody>
      </p:sp>
      <p:sp>
        <p:nvSpPr>
          <p:cNvPr id="37896" name="Text Box 41"/>
          <p:cNvSpPr txBox="1">
            <a:spLocks noChangeArrowheads="1"/>
          </p:cNvSpPr>
          <p:nvPr/>
        </p:nvSpPr>
        <p:spPr bwMode="auto">
          <a:xfrm>
            <a:off x="4783138" y="5984875"/>
            <a:ext cx="6651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OUTR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897" name="Text Box 88"/>
          <p:cNvSpPr txBox="1">
            <a:spLocks noChangeArrowheads="1"/>
          </p:cNvSpPr>
          <p:nvPr/>
        </p:nvSpPr>
        <p:spPr bwMode="auto">
          <a:xfrm>
            <a:off x="7885113" y="3035300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16</a:t>
            </a:r>
          </a:p>
        </p:txBody>
      </p:sp>
      <p:sp>
        <p:nvSpPr>
          <p:cNvPr id="37898" name="Text Box 98"/>
          <p:cNvSpPr txBox="1">
            <a:spLocks noChangeArrowheads="1"/>
          </p:cNvSpPr>
          <p:nvPr/>
        </p:nvSpPr>
        <p:spPr bwMode="auto">
          <a:xfrm>
            <a:off x="6619875" y="2905125"/>
            <a:ext cx="1096963" cy="668338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tIns="182880" bIns="18288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/>
              <a:t>TR</a:t>
            </a:r>
          </a:p>
        </p:txBody>
      </p:sp>
      <p:sp>
        <p:nvSpPr>
          <p:cNvPr id="37899" name="Line 115"/>
          <p:cNvSpPr>
            <a:spLocks noChangeShapeType="1"/>
          </p:cNvSpPr>
          <p:nvPr/>
        </p:nvSpPr>
        <p:spPr bwMode="auto">
          <a:xfrm>
            <a:off x="5429250" y="3008313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00" name="Line 116"/>
          <p:cNvSpPr>
            <a:spLocks noChangeShapeType="1"/>
          </p:cNvSpPr>
          <p:nvPr/>
        </p:nvSpPr>
        <p:spPr bwMode="auto">
          <a:xfrm>
            <a:off x="5429250" y="3190875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01" name="Line 117"/>
          <p:cNvSpPr>
            <a:spLocks noChangeShapeType="1"/>
          </p:cNvSpPr>
          <p:nvPr/>
        </p:nvSpPr>
        <p:spPr bwMode="auto">
          <a:xfrm>
            <a:off x="5438775" y="3362325"/>
            <a:ext cx="1179513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02" name="Line 118"/>
          <p:cNvSpPr>
            <a:spLocks noChangeShapeType="1"/>
          </p:cNvSpPr>
          <p:nvPr/>
        </p:nvSpPr>
        <p:spPr bwMode="auto">
          <a:xfrm flipV="1">
            <a:off x="5707063" y="3529013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03" name="Text Box 8"/>
          <p:cNvSpPr txBox="1">
            <a:spLocks noChangeArrowheads="1"/>
          </p:cNvSpPr>
          <p:nvPr/>
        </p:nvSpPr>
        <p:spPr bwMode="auto">
          <a:xfrm>
            <a:off x="6611938" y="227013"/>
            <a:ext cx="1096962" cy="5238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FFFF00"/>
                </a:solidFill>
                <a:latin typeface="Calibri" pitchFamily="34" charset="0"/>
              </a:rPr>
              <a:t>Memory</a:t>
            </a:r>
          </a:p>
          <a:p>
            <a:pPr eaLnBrk="1" hangingPunct="1"/>
            <a:r>
              <a:rPr lang="en-US" altLang="en-US" sz="1000">
                <a:latin typeface="Calibri" pitchFamily="34" charset="0"/>
              </a:rPr>
              <a:t> </a:t>
            </a:r>
            <a:r>
              <a:rPr lang="en-US" altLang="en-US" sz="1000" b="1">
                <a:solidFill>
                  <a:srgbClr val="CC3300"/>
                </a:solidFill>
                <a:latin typeface="Calibri" pitchFamily="34" charset="0"/>
              </a:rPr>
              <a:t>D</a:t>
            </a:r>
            <a:r>
              <a:rPr lang="en-US" altLang="en-US" sz="1000" b="1" baseline="-25000">
                <a:solidFill>
                  <a:srgbClr val="CC3300"/>
                </a:solidFill>
                <a:latin typeface="Calibri" pitchFamily="34" charset="0"/>
              </a:rPr>
              <a:t>in</a:t>
            </a:r>
            <a:r>
              <a:rPr lang="en-US" altLang="en-US" sz="1000">
                <a:latin typeface="Calibri" pitchFamily="34" charset="0"/>
              </a:rPr>
              <a:t>     </a:t>
            </a:r>
            <a:r>
              <a:rPr lang="en-US" altLang="en-US" sz="1000" b="1">
                <a:solidFill>
                  <a:srgbClr val="0000FF"/>
                </a:solidFill>
                <a:latin typeface="Calibri" pitchFamily="34" charset="0"/>
              </a:rPr>
              <a:t>Addr</a:t>
            </a:r>
            <a:r>
              <a:rPr lang="en-US" altLang="en-US" sz="1000">
                <a:latin typeface="Calibri" pitchFamily="34" charset="0"/>
              </a:rPr>
              <a:t>    </a:t>
            </a:r>
            <a:r>
              <a:rPr lang="en-US" altLang="en-US" sz="1000" b="1">
                <a:solidFill>
                  <a:srgbClr val="CC3300"/>
                </a:solidFill>
                <a:latin typeface="Calibri" pitchFamily="34" charset="0"/>
              </a:rPr>
              <a:t>D</a:t>
            </a:r>
            <a:r>
              <a:rPr lang="en-US" altLang="en-US" sz="1000" b="1" baseline="-25000">
                <a:solidFill>
                  <a:srgbClr val="CC3300"/>
                </a:solidFill>
                <a:latin typeface="Calibri" pitchFamily="34" charset="0"/>
              </a:rPr>
              <a:t>out</a:t>
            </a:r>
            <a:endParaRPr lang="en-US" altLang="en-US" sz="1000" b="1">
              <a:solidFill>
                <a:srgbClr val="CC3300"/>
              </a:solidFill>
              <a:latin typeface="Calibri" pitchFamily="34" charset="0"/>
            </a:endParaRP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4875213" y="227013"/>
            <a:ext cx="546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Write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Read</a:t>
            </a:r>
          </a:p>
        </p:txBody>
      </p:sp>
      <p:sp>
        <p:nvSpPr>
          <p:cNvPr id="21" name="Text Box 44"/>
          <p:cNvSpPr txBox="1">
            <a:spLocks noChangeArrowheads="1"/>
          </p:cNvSpPr>
          <p:nvPr/>
        </p:nvSpPr>
        <p:spPr bwMode="auto">
          <a:xfrm>
            <a:off x="6611938" y="828675"/>
            <a:ext cx="1096962" cy="6683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tIns="182880" bIns="18288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latin typeface="+mn-lt"/>
                <a:cs typeface="+mn-cs"/>
              </a:rPr>
              <a:t>AR</a:t>
            </a:r>
          </a:p>
        </p:txBody>
      </p:sp>
      <p:sp>
        <p:nvSpPr>
          <p:cNvPr id="37906" name="Text Box 47"/>
          <p:cNvSpPr txBox="1">
            <a:spLocks noChangeArrowheads="1"/>
          </p:cNvSpPr>
          <p:nvPr/>
        </p:nvSpPr>
        <p:spPr bwMode="auto">
          <a:xfrm>
            <a:off x="4803775" y="782638"/>
            <a:ext cx="62865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AR</a:t>
            </a:r>
            <a:endParaRPr lang="en-US" altLang="en-US" sz="1200">
              <a:latin typeface="Calibri" pitchFamily="34" charset="0"/>
            </a:endParaRP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INR</a:t>
            </a:r>
            <a:r>
              <a:rPr lang="en-US" altLang="en-US" sz="1200" baseline="-25000">
                <a:latin typeface="Calibri" pitchFamily="34" charset="0"/>
              </a:rPr>
              <a:t>AR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CLR</a:t>
            </a:r>
            <a:r>
              <a:rPr lang="en-US" altLang="en-US" sz="1200" baseline="-25000">
                <a:latin typeface="Calibri" pitchFamily="34" charset="0"/>
              </a:rPr>
              <a:t>AR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23" name="Text Box 52"/>
          <p:cNvSpPr txBox="1">
            <a:spLocks noChangeArrowheads="1"/>
          </p:cNvSpPr>
          <p:nvPr/>
        </p:nvSpPr>
        <p:spPr bwMode="auto">
          <a:xfrm>
            <a:off x="6611938" y="1606550"/>
            <a:ext cx="1096962" cy="6683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tIns="182880" bIns="18288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latin typeface="+mn-lt"/>
                <a:cs typeface="+mn-cs"/>
              </a:rPr>
              <a:t>PC</a:t>
            </a:r>
          </a:p>
        </p:txBody>
      </p:sp>
      <p:sp>
        <p:nvSpPr>
          <p:cNvPr id="37908" name="Text Box 55"/>
          <p:cNvSpPr txBox="1">
            <a:spLocks noChangeArrowheads="1"/>
          </p:cNvSpPr>
          <p:nvPr/>
        </p:nvSpPr>
        <p:spPr bwMode="auto">
          <a:xfrm>
            <a:off x="4811713" y="1560513"/>
            <a:ext cx="62865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PC</a:t>
            </a:r>
            <a:endParaRPr lang="en-US" altLang="en-US" sz="1200">
              <a:latin typeface="Calibri" pitchFamily="34" charset="0"/>
            </a:endParaRP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INR</a:t>
            </a:r>
            <a:r>
              <a:rPr lang="en-US" altLang="en-US" sz="1200" baseline="-25000">
                <a:latin typeface="Calibri" pitchFamily="34" charset="0"/>
              </a:rPr>
              <a:t>PC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CLR</a:t>
            </a:r>
            <a:r>
              <a:rPr lang="en-US" altLang="en-US" sz="1200" baseline="-25000">
                <a:latin typeface="Calibri" pitchFamily="34" charset="0"/>
              </a:rPr>
              <a:t>PC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909" name="Line 76"/>
          <p:cNvSpPr>
            <a:spLocks noChangeShapeType="1"/>
          </p:cNvSpPr>
          <p:nvPr/>
        </p:nvSpPr>
        <p:spPr bwMode="auto">
          <a:xfrm flipV="1">
            <a:off x="7708900" y="1333500"/>
            <a:ext cx="427038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10" name="Line 77"/>
          <p:cNvSpPr>
            <a:spLocks noChangeShapeType="1"/>
          </p:cNvSpPr>
          <p:nvPr/>
        </p:nvSpPr>
        <p:spPr bwMode="auto">
          <a:xfrm>
            <a:off x="7708900" y="2082800"/>
            <a:ext cx="427038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11" name="Line 78"/>
          <p:cNvSpPr>
            <a:spLocks noChangeShapeType="1"/>
          </p:cNvSpPr>
          <p:nvPr/>
        </p:nvSpPr>
        <p:spPr bwMode="auto">
          <a:xfrm>
            <a:off x="7700963" y="3913188"/>
            <a:ext cx="427037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12" name="Line 79"/>
          <p:cNvSpPr>
            <a:spLocks noChangeShapeType="1"/>
          </p:cNvSpPr>
          <p:nvPr/>
        </p:nvSpPr>
        <p:spPr bwMode="auto">
          <a:xfrm>
            <a:off x="7700963" y="4560888"/>
            <a:ext cx="406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13" name="Text Box 83"/>
          <p:cNvSpPr txBox="1">
            <a:spLocks noChangeArrowheads="1"/>
          </p:cNvSpPr>
          <p:nvPr/>
        </p:nvSpPr>
        <p:spPr bwMode="auto">
          <a:xfrm>
            <a:off x="7875588" y="1103313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12</a:t>
            </a:r>
          </a:p>
        </p:txBody>
      </p:sp>
      <p:sp>
        <p:nvSpPr>
          <p:cNvPr id="37914" name="Text Box 84"/>
          <p:cNvSpPr txBox="1">
            <a:spLocks noChangeArrowheads="1"/>
          </p:cNvSpPr>
          <p:nvPr/>
        </p:nvSpPr>
        <p:spPr bwMode="auto">
          <a:xfrm>
            <a:off x="7875588" y="1838325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12</a:t>
            </a:r>
          </a:p>
        </p:txBody>
      </p:sp>
      <p:sp>
        <p:nvSpPr>
          <p:cNvPr id="37915" name="Text Box 85"/>
          <p:cNvSpPr txBox="1">
            <a:spLocks noChangeArrowheads="1"/>
          </p:cNvSpPr>
          <p:nvPr/>
        </p:nvSpPr>
        <p:spPr bwMode="auto">
          <a:xfrm>
            <a:off x="7883525" y="3597275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16</a:t>
            </a:r>
          </a:p>
        </p:txBody>
      </p:sp>
      <p:sp>
        <p:nvSpPr>
          <p:cNvPr id="37916" name="Text Box 86"/>
          <p:cNvSpPr txBox="1">
            <a:spLocks noChangeArrowheads="1"/>
          </p:cNvSpPr>
          <p:nvPr/>
        </p:nvSpPr>
        <p:spPr bwMode="auto">
          <a:xfrm>
            <a:off x="7843838" y="4273550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16</a:t>
            </a:r>
          </a:p>
        </p:txBody>
      </p:sp>
      <p:sp>
        <p:nvSpPr>
          <p:cNvPr id="33" name="Text Box 26"/>
          <p:cNvSpPr txBox="1">
            <a:spLocks noChangeArrowheads="1"/>
          </p:cNvSpPr>
          <p:nvPr/>
        </p:nvSpPr>
        <p:spPr bwMode="auto">
          <a:xfrm>
            <a:off x="6630988" y="2390775"/>
            <a:ext cx="1062037" cy="3032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latin typeface="+mn-lt"/>
                <a:cs typeface="+mn-cs"/>
              </a:rPr>
              <a:t>IR</a:t>
            </a:r>
          </a:p>
        </p:txBody>
      </p:sp>
      <p:sp>
        <p:nvSpPr>
          <p:cNvPr id="37918" name="Text Box 29"/>
          <p:cNvSpPr txBox="1">
            <a:spLocks noChangeArrowheads="1"/>
          </p:cNvSpPr>
          <p:nvPr/>
        </p:nvSpPr>
        <p:spPr bwMode="auto">
          <a:xfrm>
            <a:off x="5003800" y="2346325"/>
            <a:ext cx="4794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IR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919" name="Line 80"/>
          <p:cNvSpPr>
            <a:spLocks noChangeShapeType="1"/>
          </p:cNvSpPr>
          <p:nvPr/>
        </p:nvSpPr>
        <p:spPr bwMode="auto">
          <a:xfrm>
            <a:off x="7693025" y="2587625"/>
            <a:ext cx="447675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0" name="Text Box 87"/>
          <p:cNvSpPr txBox="1">
            <a:spLocks noChangeArrowheads="1"/>
          </p:cNvSpPr>
          <p:nvPr/>
        </p:nvSpPr>
        <p:spPr bwMode="auto">
          <a:xfrm>
            <a:off x="7875588" y="2301875"/>
            <a:ext cx="32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itchFamily="34" charset="0"/>
              </a:rPr>
              <a:t>16</a:t>
            </a:r>
          </a:p>
        </p:txBody>
      </p:sp>
      <p:sp>
        <p:nvSpPr>
          <p:cNvPr id="37921" name="Line 100"/>
          <p:cNvSpPr>
            <a:spLocks noChangeShapeType="1"/>
          </p:cNvSpPr>
          <p:nvPr/>
        </p:nvSpPr>
        <p:spPr bwMode="auto">
          <a:xfrm>
            <a:off x="5422900" y="501650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2" name="Line 101"/>
          <p:cNvSpPr>
            <a:spLocks noChangeShapeType="1"/>
          </p:cNvSpPr>
          <p:nvPr/>
        </p:nvSpPr>
        <p:spPr bwMode="auto">
          <a:xfrm>
            <a:off x="5422900" y="317500"/>
            <a:ext cx="11906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3" name="Line 102"/>
          <p:cNvSpPr>
            <a:spLocks noChangeShapeType="1"/>
          </p:cNvSpPr>
          <p:nvPr/>
        </p:nvSpPr>
        <p:spPr bwMode="auto">
          <a:xfrm>
            <a:off x="5422900" y="920750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4" name="Line 103"/>
          <p:cNvSpPr>
            <a:spLocks noChangeShapeType="1"/>
          </p:cNvSpPr>
          <p:nvPr/>
        </p:nvSpPr>
        <p:spPr bwMode="auto">
          <a:xfrm>
            <a:off x="5422900" y="1103313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5" name="Line 104"/>
          <p:cNvSpPr>
            <a:spLocks noChangeShapeType="1"/>
          </p:cNvSpPr>
          <p:nvPr/>
        </p:nvSpPr>
        <p:spPr bwMode="auto">
          <a:xfrm>
            <a:off x="5432425" y="1274763"/>
            <a:ext cx="1179513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6" name="Line 105"/>
          <p:cNvSpPr>
            <a:spLocks noChangeShapeType="1"/>
          </p:cNvSpPr>
          <p:nvPr/>
        </p:nvSpPr>
        <p:spPr bwMode="auto">
          <a:xfrm>
            <a:off x="5697538" y="1416050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7" name="Line 107"/>
          <p:cNvSpPr>
            <a:spLocks noChangeShapeType="1"/>
          </p:cNvSpPr>
          <p:nvPr/>
        </p:nvSpPr>
        <p:spPr bwMode="auto">
          <a:xfrm>
            <a:off x="5430838" y="1698625"/>
            <a:ext cx="118903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8" name="Line 108"/>
          <p:cNvSpPr>
            <a:spLocks noChangeShapeType="1"/>
          </p:cNvSpPr>
          <p:nvPr/>
        </p:nvSpPr>
        <p:spPr bwMode="auto">
          <a:xfrm>
            <a:off x="5430838" y="1881188"/>
            <a:ext cx="118903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29" name="Line 109"/>
          <p:cNvSpPr>
            <a:spLocks noChangeShapeType="1"/>
          </p:cNvSpPr>
          <p:nvPr/>
        </p:nvSpPr>
        <p:spPr bwMode="auto">
          <a:xfrm>
            <a:off x="5440363" y="2052638"/>
            <a:ext cx="1179512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0" name="Line 110"/>
          <p:cNvSpPr>
            <a:spLocks noChangeShapeType="1"/>
          </p:cNvSpPr>
          <p:nvPr/>
        </p:nvSpPr>
        <p:spPr bwMode="auto">
          <a:xfrm>
            <a:off x="5697538" y="2147888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1" name="Line 121"/>
          <p:cNvSpPr>
            <a:spLocks noChangeShapeType="1"/>
          </p:cNvSpPr>
          <p:nvPr/>
        </p:nvSpPr>
        <p:spPr bwMode="auto">
          <a:xfrm>
            <a:off x="5451475" y="2473325"/>
            <a:ext cx="1179513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2" name="Line 123"/>
          <p:cNvSpPr>
            <a:spLocks noChangeShapeType="1"/>
          </p:cNvSpPr>
          <p:nvPr/>
        </p:nvSpPr>
        <p:spPr bwMode="auto">
          <a:xfrm>
            <a:off x="7723188" y="3279775"/>
            <a:ext cx="427037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3" name="Line 124"/>
          <p:cNvSpPr>
            <a:spLocks noChangeShapeType="1"/>
          </p:cNvSpPr>
          <p:nvPr/>
        </p:nvSpPr>
        <p:spPr bwMode="auto">
          <a:xfrm>
            <a:off x="5697538" y="6354763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4" name="Line 125"/>
          <p:cNvSpPr>
            <a:spLocks noChangeShapeType="1"/>
          </p:cNvSpPr>
          <p:nvPr/>
        </p:nvSpPr>
        <p:spPr bwMode="auto">
          <a:xfrm>
            <a:off x="5419725" y="6230938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5" name="Line 131"/>
          <p:cNvSpPr>
            <a:spLocks noChangeShapeType="1"/>
          </p:cNvSpPr>
          <p:nvPr/>
        </p:nvSpPr>
        <p:spPr bwMode="auto">
          <a:xfrm>
            <a:off x="7708900" y="592138"/>
            <a:ext cx="406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6" name="Freeform 132"/>
          <p:cNvSpPr>
            <a:spLocks/>
          </p:cNvSpPr>
          <p:nvPr/>
        </p:nvSpPr>
        <p:spPr bwMode="auto">
          <a:xfrm>
            <a:off x="7161213" y="684213"/>
            <a:ext cx="639762" cy="639762"/>
          </a:xfrm>
          <a:custGeom>
            <a:avLst/>
            <a:gdLst>
              <a:gd name="T0" fmla="*/ 2147483647 w 461"/>
              <a:gd name="T1" fmla="*/ 2147483647 h 403"/>
              <a:gd name="T2" fmla="*/ 2147483647 w 461"/>
              <a:gd name="T3" fmla="*/ 2147483647 h 403"/>
              <a:gd name="T4" fmla="*/ 0 w 461"/>
              <a:gd name="T5" fmla="*/ 2147483647 h 403"/>
              <a:gd name="T6" fmla="*/ 0 w 461"/>
              <a:gd name="T7" fmla="*/ 0 h 403"/>
              <a:gd name="T8" fmla="*/ 0 60000 65536"/>
              <a:gd name="T9" fmla="*/ 0 60000 65536"/>
              <a:gd name="T10" fmla="*/ 0 60000 65536"/>
              <a:gd name="T11" fmla="*/ 0 60000 65536"/>
              <a:gd name="T12" fmla="*/ 0 w 461"/>
              <a:gd name="T13" fmla="*/ 0 h 403"/>
              <a:gd name="T14" fmla="*/ 461 w 461"/>
              <a:gd name="T15" fmla="*/ 403 h 40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61" h="403">
                <a:moveTo>
                  <a:pt x="461" y="403"/>
                </a:moveTo>
                <a:lnTo>
                  <a:pt x="461" y="57"/>
                </a:lnTo>
                <a:lnTo>
                  <a:pt x="0" y="57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rgbClr val="0000FF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37" name="Text Box 133"/>
          <p:cNvSpPr txBox="1">
            <a:spLocks noChangeArrowheads="1"/>
          </p:cNvSpPr>
          <p:nvPr/>
        </p:nvSpPr>
        <p:spPr bwMode="auto">
          <a:xfrm>
            <a:off x="8166100" y="501650"/>
            <a:ext cx="92075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400">
                <a:latin typeface="Calibri" pitchFamily="34" charset="0"/>
              </a:rPr>
              <a:t>7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r>
              <a:rPr lang="en-US" altLang="en-US" sz="1400">
                <a:latin typeface="Calibri" pitchFamily="34" charset="0"/>
              </a:rPr>
              <a:t>1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200">
              <a:latin typeface="Calibri" pitchFamily="34" charset="0"/>
            </a:endParaRPr>
          </a:p>
          <a:p>
            <a:pPr eaLnBrk="1" hangingPunct="1"/>
            <a:endParaRPr lang="en-US" altLang="en-US" sz="1200">
              <a:latin typeface="Calibri" pitchFamily="34" charset="0"/>
            </a:endParaRPr>
          </a:p>
          <a:p>
            <a:pPr eaLnBrk="1" hangingPunct="1"/>
            <a:r>
              <a:rPr lang="en-US" altLang="en-US" sz="1400">
                <a:latin typeface="Calibri" pitchFamily="34" charset="0"/>
              </a:rPr>
              <a:t>2</a:t>
            </a:r>
          </a:p>
          <a:p>
            <a:pPr eaLnBrk="1" hangingPunct="1"/>
            <a:endParaRPr lang="en-US" altLang="en-US" sz="1000">
              <a:latin typeface="Calibri" pitchFamily="34" charset="0"/>
            </a:endParaRPr>
          </a:p>
          <a:p>
            <a:pPr eaLnBrk="1" hangingPunct="1"/>
            <a:endParaRPr lang="en-US" altLang="en-US" sz="1000">
              <a:latin typeface="Calibri" pitchFamily="34" charset="0"/>
            </a:endParaRPr>
          </a:p>
          <a:p>
            <a:pPr eaLnBrk="1" hangingPunct="1"/>
            <a:r>
              <a:rPr lang="en-US" altLang="en-US" sz="1400">
                <a:latin typeface="Calibri" pitchFamily="34" charset="0"/>
              </a:rPr>
              <a:t>5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000">
              <a:latin typeface="Calibri" pitchFamily="34" charset="0"/>
            </a:endParaRPr>
          </a:p>
          <a:p>
            <a:pPr eaLnBrk="1" hangingPunct="1"/>
            <a:endParaRPr lang="en-US" altLang="en-US" sz="1000">
              <a:latin typeface="Calibri" pitchFamily="34" charset="0"/>
            </a:endParaRPr>
          </a:p>
          <a:p>
            <a:pPr eaLnBrk="1" hangingPunct="1"/>
            <a:r>
              <a:rPr lang="en-US" altLang="en-US" sz="1000">
                <a:latin typeface="Calibri" pitchFamily="34" charset="0"/>
              </a:rPr>
              <a:t>6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r>
              <a:rPr lang="en-US" altLang="en-US" sz="1400">
                <a:latin typeface="Calibri" pitchFamily="34" charset="0"/>
              </a:rPr>
              <a:t>3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r>
              <a:rPr lang="en-US" altLang="en-US" sz="1400">
                <a:latin typeface="Calibri" pitchFamily="34" charset="0"/>
              </a:rPr>
              <a:t>4</a:t>
            </a:r>
          </a:p>
          <a:p>
            <a:pPr eaLnBrk="1" hangingPunct="1"/>
            <a:endParaRPr lang="en-US" altLang="en-US" sz="1400">
              <a:latin typeface="Calibri" pitchFamily="34" charset="0"/>
            </a:endParaRPr>
          </a:p>
          <a:p>
            <a:pPr eaLnBrk="1" hangingPunct="1"/>
            <a:endParaRPr lang="en-US" altLang="en-US" sz="1400">
              <a:latin typeface="Calibri" pitchFamily="34" charset="0"/>
            </a:endParaRPr>
          </a:p>
        </p:txBody>
      </p:sp>
      <p:sp>
        <p:nvSpPr>
          <p:cNvPr id="37938" name="Text Box 194"/>
          <p:cNvSpPr txBox="1">
            <a:spLocks noChangeArrowheads="1"/>
          </p:cNvSpPr>
          <p:nvPr/>
        </p:nvSpPr>
        <p:spPr bwMode="auto">
          <a:xfrm>
            <a:off x="5827713" y="5497513"/>
            <a:ext cx="679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b="1">
                <a:latin typeface="Calibri" pitchFamily="34" charset="0"/>
              </a:rPr>
              <a:t>Data</a:t>
            </a:r>
          </a:p>
          <a:p>
            <a:pPr eaLnBrk="1" hangingPunct="1"/>
            <a:r>
              <a:rPr lang="en-US" altLang="en-US" b="1">
                <a:latin typeface="Calibri" pitchFamily="34" charset="0"/>
              </a:rPr>
              <a:t>path</a:t>
            </a:r>
          </a:p>
        </p:txBody>
      </p:sp>
      <p:sp>
        <p:nvSpPr>
          <p:cNvPr id="37939" name="Freeform 195"/>
          <p:cNvSpPr>
            <a:spLocks/>
          </p:cNvSpPr>
          <p:nvPr/>
        </p:nvSpPr>
        <p:spPr bwMode="auto">
          <a:xfrm>
            <a:off x="5697538" y="593725"/>
            <a:ext cx="3292475" cy="5943600"/>
          </a:xfrm>
          <a:custGeom>
            <a:avLst/>
            <a:gdLst>
              <a:gd name="T0" fmla="*/ 2147483647 w 2074"/>
              <a:gd name="T1" fmla="*/ 2147483647 h 3859"/>
              <a:gd name="T2" fmla="*/ 2147483647 w 2074"/>
              <a:gd name="T3" fmla="*/ 2147483647 h 3859"/>
              <a:gd name="T4" fmla="*/ 2147483647 w 2074"/>
              <a:gd name="T5" fmla="*/ 2147483647 h 3859"/>
              <a:gd name="T6" fmla="*/ 0 w 2074"/>
              <a:gd name="T7" fmla="*/ 2147483647 h 3859"/>
              <a:gd name="T8" fmla="*/ 0 w 2074"/>
              <a:gd name="T9" fmla="*/ 0 h 3859"/>
              <a:gd name="T10" fmla="*/ 2147483647 w 2074"/>
              <a:gd name="T11" fmla="*/ 0 h 38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74"/>
              <a:gd name="T19" fmla="*/ 0 h 3859"/>
              <a:gd name="T20" fmla="*/ 2074 w 2074"/>
              <a:gd name="T21" fmla="*/ 3859 h 385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74" h="3859">
                <a:moveTo>
                  <a:pt x="1901" y="1555"/>
                </a:moveTo>
                <a:lnTo>
                  <a:pt x="2074" y="1555"/>
                </a:lnTo>
                <a:lnTo>
                  <a:pt x="2074" y="3859"/>
                </a:lnTo>
                <a:lnTo>
                  <a:pt x="0" y="3859"/>
                </a:lnTo>
                <a:lnTo>
                  <a:pt x="0" y="0"/>
                </a:lnTo>
                <a:lnTo>
                  <a:pt x="576" y="0"/>
                </a:lnTo>
              </a:path>
            </a:pathLst>
          </a:custGeom>
          <a:noFill/>
          <a:ln w="28575" cap="flat" cmpd="sng">
            <a:solidFill>
              <a:srgbClr val="CC3300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40" name="Text Box 196"/>
          <p:cNvSpPr txBox="1">
            <a:spLocks noChangeArrowheads="1"/>
          </p:cNvSpPr>
          <p:nvPr/>
        </p:nvSpPr>
        <p:spPr bwMode="auto">
          <a:xfrm>
            <a:off x="4873625" y="6342063"/>
            <a:ext cx="5524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200">
                <a:latin typeface="Calibri" pitchFamily="34" charset="0"/>
              </a:rPr>
              <a:t>S</a:t>
            </a:r>
            <a:r>
              <a:rPr lang="en-US" altLang="en-US" sz="1200" baseline="-25000">
                <a:latin typeface="Calibri" pitchFamily="34" charset="0"/>
              </a:rPr>
              <a:t>2</a:t>
            </a:r>
            <a:r>
              <a:rPr lang="en-US" altLang="en-US" sz="1200">
                <a:latin typeface="Calibri" pitchFamily="34" charset="0"/>
              </a:rPr>
              <a:t>-S</a:t>
            </a:r>
            <a:r>
              <a:rPr lang="en-US" altLang="en-US" sz="1200" baseline="-25000">
                <a:latin typeface="Calibri" pitchFamily="34" charset="0"/>
              </a:rPr>
              <a:t>0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941" name="Freeform 197"/>
          <p:cNvSpPr>
            <a:spLocks/>
          </p:cNvSpPr>
          <p:nvPr/>
        </p:nvSpPr>
        <p:spPr bwMode="auto">
          <a:xfrm>
            <a:off x="5422900" y="4560888"/>
            <a:ext cx="3070225" cy="2068512"/>
          </a:xfrm>
          <a:custGeom>
            <a:avLst/>
            <a:gdLst>
              <a:gd name="T0" fmla="*/ 0 w 1959"/>
              <a:gd name="T1" fmla="*/ 2147483647 h 634"/>
              <a:gd name="T2" fmla="*/ 2147483647 w 1959"/>
              <a:gd name="T3" fmla="*/ 2147483647 h 634"/>
              <a:gd name="T4" fmla="*/ 2147483647 w 1959"/>
              <a:gd name="T5" fmla="*/ 0 h 634"/>
              <a:gd name="T6" fmla="*/ 0 60000 65536"/>
              <a:gd name="T7" fmla="*/ 0 60000 65536"/>
              <a:gd name="T8" fmla="*/ 0 60000 65536"/>
              <a:gd name="T9" fmla="*/ 0 w 1959"/>
              <a:gd name="T10" fmla="*/ 0 h 634"/>
              <a:gd name="T11" fmla="*/ 1959 w 1959"/>
              <a:gd name="T12" fmla="*/ 634 h 6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59" h="634">
                <a:moveTo>
                  <a:pt x="0" y="634"/>
                </a:moveTo>
                <a:lnTo>
                  <a:pt x="1959" y="634"/>
                </a:lnTo>
                <a:lnTo>
                  <a:pt x="1959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42" name="Text Box 198"/>
          <p:cNvSpPr txBox="1">
            <a:spLocks noChangeArrowheads="1"/>
          </p:cNvSpPr>
          <p:nvPr/>
        </p:nvSpPr>
        <p:spPr bwMode="auto">
          <a:xfrm>
            <a:off x="8420100" y="4560888"/>
            <a:ext cx="444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400" b="1">
                <a:latin typeface="Arial Narrow" pitchFamily="34" charset="0"/>
              </a:rPr>
              <a:t> Sel</a:t>
            </a:r>
          </a:p>
        </p:txBody>
      </p:sp>
      <p:sp>
        <p:nvSpPr>
          <p:cNvPr id="59" name="Rectangle 204"/>
          <p:cNvSpPr txBox="1">
            <a:spLocks noChangeArrowheads="1"/>
          </p:cNvSpPr>
          <p:nvPr/>
        </p:nvSpPr>
        <p:spPr>
          <a:xfrm>
            <a:off x="107951" y="522288"/>
            <a:ext cx="469929" cy="6307137"/>
          </a:xfrm>
          <a:prstGeom prst="rect">
            <a:avLst/>
          </a:prstGeom>
          <a:noFill/>
          <a:ln/>
        </p:spPr>
        <p:txBody>
          <a:bodyPr anchor="ctr">
            <a:noAutofit/>
          </a:bodyPr>
          <a:lstStyle/>
          <a:p>
            <a:pPr algn="ctr" fontAlgn="auto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CA" sz="28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ORDINATEUR</a:t>
            </a:r>
          </a:p>
          <a:p>
            <a:pPr algn="ctr" fontAlgn="auto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CA" sz="28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DE </a:t>
            </a:r>
          </a:p>
          <a:p>
            <a:pPr algn="ctr" fontAlgn="auto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en-CA" sz="2800" b="1" dirty="0" smtClean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lnSpc>
                <a:spcPct val="7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CA" sz="28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BASE</a:t>
            </a:r>
            <a:endParaRPr lang="en-US" sz="28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7944" name="Text Box 59"/>
          <p:cNvSpPr txBox="1">
            <a:spLocks noChangeArrowheads="1"/>
          </p:cNvSpPr>
          <p:nvPr/>
        </p:nvSpPr>
        <p:spPr bwMode="auto">
          <a:xfrm>
            <a:off x="6619875" y="3697288"/>
            <a:ext cx="1096963" cy="592137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tIns="144000" bIns="1440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/>
              <a:t>DR</a:t>
            </a:r>
          </a:p>
        </p:txBody>
      </p:sp>
      <p:sp>
        <p:nvSpPr>
          <p:cNvPr id="37945" name="Text Box 62"/>
          <p:cNvSpPr txBox="1">
            <a:spLocks noChangeArrowheads="1"/>
          </p:cNvSpPr>
          <p:nvPr/>
        </p:nvSpPr>
        <p:spPr bwMode="auto">
          <a:xfrm>
            <a:off x="4794250" y="3597275"/>
            <a:ext cx="633413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DR</a:t>
            </a:r>
            <a:endParaRPr lang="en-US" altLang="en-US" sz="1200">
              <a:latin typeface="Calibri" pitchFamily="34" charset="0"/>
            </a:endParaRP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INR</a:t>
            </a:r>
            <a:r>
              <a:rPr lang="en-US" altLang="en-US" sz="1200" baseline="-25000">
                <a:latin typeface="Calibri" pitchFamily="34" charset="0"/>
              </a:rPr>
              <a:t>DR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CLR</a:t>
            </a:r>
            <a:r>
              <a:rPr lang="en-US" altLang="en-US" sz="1200" baseline="-25000">
                <a:latin typeface="Calibri" pitchFamily="34" charset="0"/>
              </a:rPr>
              <a:t>DR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946" name="Text Box 66"/>
          <p:cNvSpPr txBox="1">
            <a:spLocks noChangeArrowheads="1"/>
          </p:cNvSpPr>
          <p:nvPr/>
        </p:nvSpPr>
        <p:spPr bwMode="auto">
          <a:xfrm>
            <a:off x="6619875" y="4437063"/>
            <a:ext cx="1096963" cy="576262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tIns="13716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/>
              <a:t>AC</a:t>
            </a:r>
          </a:p>
        </p:txBody>
      </p:sp>
      <p:sp>
        <p:nvSpPr>
          <p:cNvPr id="37947" name="Text Box 69"/>
          <p:cNvSpPr txBox="1">
            <a:spLocks noChangeArrowheads="1"/>
          </p:cNvSpPr>
          <p:nvPr/>
        </p:nvSpPr>
        <p:spPr bwMode="auto">
          <a:xfrm>
            <a:off x="4837113" y="4295775"/>
            <a:ext cx="62865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altLang="en-US" sz="1200">
                <a:latin typeface="Calibri" pitchFamily="34" charset="0"/>
              </a:rPr>
              <a:t>LD</a:t>
            </a:r>
            <a:r>
              <a:rPr lang="en-US" altLang="en-US" sz="1200" baseline="-25000">
                <a:latin typeface="Calibri" pitchFamily="34" charset="0"/>
              </a:rPr>
              <a:t>AC</a:t>
            </a:r>
            <a:endParaRPr lang="en-US" altLang="en-US" sz="1200">
              <a:latin typeface="Calibri" pitchFamily="34" charset="0"/>
            </a:endParaRP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INR</a:t>
            </a:r>
            <a:r>
              <a:rPr lang="en-US" altLang="en-US" sz="1200" baseline="-25000">
                <a:latin typeface="Calibri" pitchFamily="34" charset="0"/>
              </a:rPr>
              <a:t>AC</a:t>
            </a:r>
          </a:p>
          <a:p>
            <a:pPr algn="r" eaLnBrk="1" hangingPunct="1"/>
            <a:r>
              <a:rPr lang="en-US" altLang="en-US" sz="1200">
                <a:latin typeface="Calibri" pitchFamily="34" charset="0"/>
              </a:rPr>
              <a:t>CLR</a:t>
            </a:r>
            <a:r>
              <a:rPr lang="en-US" altLang="en-US" sz="1200" baseline="-25000">
                <a:latin typeface="Calibri" pitchFamily="34" charset="0"/>
              </a:rPr>
              <a:t>AC</a:t>
            </a:r>
            <a:endParaRPr lang="en-US" altLang="en-US" sz="1200">
              <a:latin typeface="Calibri" pitchFamily="34" charset="0"/>
            </a:endParaRPr>
          </a:p>
        </p:txBody>
      </p:sp>
      <p:sp>
        <p:nvSpPr>
          <p:cNvPr id="37948" name="Text Box 91"/>
          <p:cNvSpPr txBox="1">
            <a:spLocks noChangeArrowheads="1"/>
          </p:cNvSpPr>
          <p:nvPr/>
        </p:nvSpPr>
        <p:spPr bwMode="auto">
          <a:xfrm>
            <a:off x="6619875" y="5100638"/>
            <a:ext cx="1028700" cy="515937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b="1"/>
              <a:t>ALU</a:t>
            </a:r>
          </a:p>
        </p:txBody>
      </p:sp>
      <p:sp>
        <p:nvSpPr>
          <p:cNvPr id="37949" name="Line 111"/>
          <p:cNvSpPr>
            <a:spLocks noChangeShapeType="1"/>
          </p:cNvSpPr>
          <p:nvPr/>
        </p:nvSpPr>
        <p:spPr bwMode="auto">
          <a:xfrm>
            <a:off x="5429250" y="3760788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0" name="Line 112"/>
          <p:cNvSpPr>
            <a:spLocks noChangeShapeType="1"/>
          </p:cNvSpPr>
          <p:nvPr/>
        </p:nvSpPr>
        <p:spPr bwMode="auto">
          <a:xfrm>
            <a:off x="5395913" y="3913188"/>
            <a:ext cx="1223962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1" name="Line 113"/>
          <p:cNvSpPr>
            <a:spLocks noChangeShapeType="1"/>
          </p:cNvSpPr>
          <p:nvPr/>
        </p:nvSpPr>
        <p:spPr bwMode="auto">
          <a:xfrm>
            <a:off x="5467350" y="4057650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2" name="Line 114"/>
          <p:cNvSpPr>
            <a:spLocks noChangeShapeType="1"/>
          </p:cNvSpPr>
          <p:nvPr/>
        </p:nvSpPr>
        <p:spPr bwMode="auto">
          <a:xfrm>
            <a:off x="5684838" y="4200525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3" name="Line 122"/>
          <p:cNvSpPr>
            <a:spLocks noChangeShapeType="1"/>
          </p:cNvSpPr>
          <p:nvPr/>
        </p:nvSpPr>
        <p:spPr bwMode="auto">
          <a:xfrm>
            <a:off x="5705475" y="3257550"/>
            <a:ext cx="914400" cy="0"/>
          </a:xfrm>
          <a:prstGeom prst="line">
            <a:avLst/>
          </a:prstGeom>
          <a:noFill/>
          <a:ln w="28575">
            <a:solidFill>
              <a:srgbClr val="CC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4" name="Line 135"/>
          <p:cNvSpPr>
            <a:spLocks noChangeShapeType="1"/>
          </p:cNvSpPr>
          <p:nvPr/>
        </p:nvSpPr>
        <p:spPr bwMode="auto">
          <a:xfrm>
            <a:off x="5467350" y="456088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5" name="Line 136"/>
          <p:cNvSpPr>
            <a:spLocks noChangeShapeType="1"/>
          </p:cNvSpPr>
          <p:nvPr/>
        </p:nvSpPr>
        <p:spPr bwMode="auto">
          <a:xfrm>
            <a:off x="5467350" y="4672013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6" name="Line 137"/>
          <p:cNvSpPr>
            <a:spLocks noChangeShapeType="1"/>
          </p:cNvSpPr>
          <p:nvPr/>
        </p:nvSpPr>
        <p:spPr bwMode="auto">
          <a:xfrm>
            <a:off x="5467350" y="477678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7957" name="Text Box 226"/>
          <p:cNvSpPr txBox="1">
            <a:spLocks noChangeArrowheads="1"/>
          </p:cNvSpPr>
          <p:nvPr/>
        </p:nvSpPr>
        <p:spPr bwMode="auto">
          <a:xfrm>
            <a:off x="4819650" y="5065713"/>
            <a:ext cx="6794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000" b="1">
                <a:latin typeface="Arial Narrow" pitchFamily="34" charset="0"/>
              </a:rPr>
              <a:t>AND,ADDDR,INPR,</a:t>
            </a:r>
          </a:p>
          <a:p>
            <a:pPr eaLnBrk="1" hangingPunct="1"/>
            <a:r>
              <a:rPr lang="en-US" altLang="en-US" sz="1000" b="1">
                <a:latin typeface="Arial Narrow" pitchFamily="34" charset="0"/>
              </a:rPr>
              <a:t>COM,SHR</a:t>
            </a:r>
          </a:p>
        </p:txBody>
      </p:sp>
      <p:cxnSp>
        <p:nvCxnSpPr>
          <p:cNvPr id="74" name="Straight Arrow Connector 73"/>
          <p:cNvCxnSpPr/>
          <p:nvPr/>
        </p:nvCxnSpPr>
        <p:spPr>
          <a:xfrm>
            <a:off x="5467350" y="5424488"/>
            <a:ext cx="1152525" cy="15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Freeform 74"/>
          <p:cNvSpPr/>
          <p:nvPr/>
        </p:nvSpPr>
        <p:spPr>
          <a:xfrm>
            <a:off x="7648575" y="4565650"/>
            <a:ext cx="161925" cy="628650"/>
          </a:xfrm>
          <a:custGeom>
            <a:avLst/>
            <a:gdLst>
              <a:gd name="connsiteX0" fmla="*/ 314325 w 314325"/>
              <a:gd name="connsiteY0" fmla="*/ 0 h 628650"/>
              <a:gd name="connsiteX1" fmla="*/ 304800 w 314325"/>
              <a:gd name="connsiteY1" fmla="*/ 628650 h 628650"/>
              <a:gd name="connsiteX2" fmla="*/ 0 w 314325"/>
              <a:gd name="connsiteY2" fmla="*/ 628650 h 628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4325" h="628650">
                <a:moveTo>
                  <a:pt x="314325" y="0"/>
                </a:moveTo>
                <a:lnTo>
                  <a:pt x="304800" y="628650"/>
                </a:lnTo>
                <a:lnTo>
                  <a:pt x="0" y="628650"/>
                </a:lnTo>
              </a:path>
            </a:pathLst>
          </a:cu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76" name="Freeform 75"/>
          <p:cNvSpPr/>
          <p:nvPr/>
        </p:nvSpPr>
        <p:spPr>
          <a:xfrm>
            <a:off x="7648575" y="3913188"/>
            <a:ext cx="242888" cy="1433512"/>
          </a:xfrm>
          <a:custGeom>
            <a:avLst/>
            <a:gdLst>
              <a:gd name="connsiteX0" fmla="*/ 314325 w 314325"/>
              <a:gd name="connsiteY0" fmla="*/ 0 h 628650"/>
              <a:gd name="connsiteX1" fmla="*/ 304800 w 314325"/>
              <a:gd name="connsiteY1" fmla="*/ 628650 h 628650"/>
              <a:gd name="connsiteX2" fmla="*/ 0 w 314325"/>
              <a:gd name="connsiteY2" fmla="*/ 628650 h 628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4325" h="628650">
                <a:moveTo>
                  <a:pt x="314325" y="0"/>
                </a:moveTo>
                <a:lnTo>
                  <a:pt x="304800" y="628650"/>
                </a:lnTo>
                <a:lnTo>
                  <a:pt x="0" y="628650"/>
                </a:lnTo>
              </a:path>
            </a:pathLst>
          </a:cu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77" name="Freeform 76"/>
          <p:cNvSpPr/>
          <p:nvPr/>
        </p:nvSpPr>
        <p:spPr>
          <a:xfrm>
            <a:off x="7662863" y="5497513"/>
            <a:ext cx="228600" cy="393700"/>
          </a:xfrm>
          <a:custGeom>
            <a:avLst/>
            <a:gdLst>
              <a:gd name="connsiteX0" fmla="*/ 25400 w 165100"/>
              <a:gd name="connsiteY0" fmla="*/ 393700 h 393700"/>
              <a:gd name="connsiteX1" fmla="*/ 165100 w 165100"/>
              <a:gd name="connsiteY1" fmla="*/ 381000 h 393700"/>
              <a:gd name="connsiteX2" fmla="*/ 165100 w 165100"/>
              <a:gd name="connsiteY2" fmla="*/ 0 h 393700"/>
              <a:gd name="connsiteX3" fmla="*/ 0 w 165100"/>
              <a:gd name="connsiteY3" fmla="*/ 0 h 39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100" h="393700">
                <a:moveTo>
                  <a:pt x="25400" y="393700"/>
                </a:moveTo>
                <a:lnTo>
                  <a:pt x="165100" y="381000"/>
                </a:lnTo>
                <a:lnTo>
                  <a:pt x="165100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78" name="Freeform 77"/>
          <p:cNvSpPr/>
          <p:nvPr/>
        </p:nvSpPr>
        <p:spPr>
          <a:xfrm flipH="1">
            <a:off x="6188075" y="4921250"/>
            <a:ext cx="439738" cy="360363"/>
          </a:xfrm>
          <a:custGeom>
            <a:avLst/>
            <a:gdLst>
              <a:gd name="connsiteX0" fmla="*/ 25400 w 165100"/>
              <a:gd name="connsiteY0" fmla="*/ 393700 h 393700"/>
              <a:gd name="connsiteX1" fmla="*/ 165100 w 165100"/>
              <a:gd name="connsiteY1" fmla="*/ 381000 h 393700"/>
              <a:gd name="connsiteX2" fmla="*/ 165100 w 165100"/>
              <a:gd name="connsiteY2" fmla="*/ 0 h 393700"/>
              <a:gd name="connsiteX3" fmla="*/ 0 w 165100"/>
              <a:gd name="connsiteY3" fmla="*/ 0 h 39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100" h="393700">
                <a:moveTo>
                  <a:pt x="25400" y="393700"/>
                </a:moveTo>
                <a:lnTo>
                  <a:pt x="165100" y="381000"/>
                </a:lnTo>
                <a:lnTo>
                  <a:pt x="165100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79" name="Text Box 194"/>
          <p:cNvSpPr txBox="1">
            <a:spLocks noChangeArrowheads="1"/>
          </p:cNvSpPr>
          <p:nvPr/>
        </p:nvSpPr>
        <p:spPr bwMode="auto">
          <a:xfrm rot="16200000">
            <a:off x="3621882" y="3239294"/>
            <a:ext cx="1992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Control Unit</a:t>
            </a:r>
          </a:p>
        </p:txBody>
      </p:sp>
      <p:cxnSp>
        <p:nvCxnSpPr>
          <p:cNvPr id="80" name="Straight Connector 79"/>
          <p:cNvCxnSpPr>
            <a:stCxn id="5" idx="7"/>
            <a:endCxn id="5" idx="2"/>
          </p:cNvCxnSpPr>
          <p:nvPr/>
        </p:nvCxnSpPr>
        <p:spPr>
          <a:xfrm flipH="1">
            <a:off x="5438775" y="784225"/>
            <a:ext cx="76200" cy="2006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65" name="TextBox 124"/>
          <p:cNvSpPr txBox="1">
            <a:spLocks noChangeArrowheads="1"/>
          </p:cNvSpPr>
          <p:nvPr/>
        </p:nvSpPr>
        <p:spPr bwMode="auto">
          <a:xfrm>
            <a:off x="8655050" y="728663"/>
            <a:ext cx="417513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3600" b="1"/>
              <a:t>CPU</a:t>
            </a:r>
          </a:p>
        </p:txBody>
      </p:sp>
      <p:sp>
        <p:nvSpPr>
          <p:cNvPr id="37966" name="TextBox 125"/>
          <p:cNvSpPr txBox="1">
            <a:spLocks noChangeArrowheads="1"/>
          </p:cNvSpPr>
          <p:nvPr/>
        </p:nvSpPr>
        <p:spPr bwMode="auto">
          <a:xfrm>
            <a:off x="1104826" y="3311505"/>
            <a:ext cx="292735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dirty="0"/>
              <a:t>La plupart des</a:t>
            </a:r>
          </a:p>
          <a:p>
            <a:r>
              <a:rPr lang="fr-CA" dirty="0"/>
              <a:t>registres de</a:t>
            </a:r>
          </a:p>
          <a:p>
            <a:r>
              <a:rPr lang="fr-CA" dirty="0"/>
              <a:t>l’ordinateur de base</a:t>
            </a:r>
          </a:p>
          <a:p>
            <a:r>
              <a:rPr lang="fr-CA" dirty="0"/>
              <a:t>sont mises en</a:t>
            </a:r>
          </a:p>
          <a:p>
            <a:r>
              <a:rPr lang="fr-CA" dirty="0" err="1"/>
              <a:t>oeuvre</a:t>
            </a:r>
            <a:r>
              <a:rPr lang="fr-CA" dirty="0"/>
              <a:t> sur la base</a:t>
            </a:r>
          </a:p>
          <a:p>
            <a:r>
              <a:rPr lang="fr-CA" dirty="0"/>
              <a:t>du </a:t>
            </a:r>
            <a:r>
              <a:rPr lang="fr-CA" dirty="0" err="1"/>
              <a:t>schema</a:t>
            </a:r>
            <a:r>
              <a:rPr lang="fr-CA" dirty="0"/>
              <a:t> logique</a:t>
            </a:r>
          </a:p>
          <a:p>
            <a:r>
              <a:rPr lang="fr-CA" dirty="0"/>
              <a:t>des deux registres</a:t>
            </a:r>
          </a:p>
          <a:p>
            <a:r>
              <a:rPr lang="fr-CA" dirty="0"/>
              <a:t>multifonctions</a:t>
            </a:r>
          </a:p>
          <a:p>
            <a:r>
              <a:rPr lang="fr-CA" dirty="0" err="1"/>
              <a:t>concus</a:t>
            </a:r>
            <a:r>
              <a:rPr lang="fr-CA" dirty="0"/>
              <a:t> ci-dessus</a:t>
            </a:r>
            <a:endParaRPr lang="en-CA" altLang="en-US" dirty="0"/>
          </a:p>
        </p:txBody>
      </p:sp>
      <p:grpSp>
        <p:nvGrpSpPr>
          <p:cNvPr id="37967" name="Group 1"/>
          <p:cNvGrpSpPr>
            <a:grpSpLocks/>
          </p:cNvGrpSpPr>
          <p:nvPr/>
        </p:nvGrpSpPr>
        <p:grpSpPr bwMode="auto">
          <a:xfrm>
            <a:off x="917576" y="617855"/>
            <a:ext cx="3176588" cy="2546350"/>
            <a:chOff x="904875" y="655638"/>
            <a:chExt cx="3176588" cy="2546350"/>
          </a:xfrm>
        </p:grpSpPr>
        <p:grpSp>
          <p:nvGrpSpPr>
            <p:cNvPr id="37969" name="Group 126"/>
            <p:cNvGrpSpPr>
              <a:grpSpLocks/>
            </p:cNvGrpSpPr>
            <p:nvPr/>
          </p:nvGrpSpPr>
          <p:grpSpPr bwMode="auto">
            <a:xfrm>
              <a:off x="904875" y="655638"/>
              <a:ext cx="3176588" cy="2546350"/>
              <a:chOff x="1725614" y="1489714"/>
              <a:chExt cx="3176587" cy="2546868"/>
            </a:xfrm>
          </p:grpSpPr>
          <p:sp>
            <p:nvSpPr>
              <p:cNvPr id="37970" name="Rectangle 20"/>
              <p:cNvSpPr>
                <a:spLocks noChangeArrowheads="1"/>
              </p:cNvSpPr>
              <p:nvPr/>
            </p:nvSpPr>
            <p:spPr bwMode="auto">
              <a:xfrm>
                <a:off x="1725614" y="3128963"/>
                <a:ext cx="3135312" cy="146050"/>
              </a:xfrm>
              <a:prstGeom prst="rect">
                <a:avLst/>
              </a:prstGeom>
              <a:solidFill>
                <a:srgbClr val="A500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pic>
            <p:nvPicPr>
              <p:cNvPr id="37971" name="Picture 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79888" y="2433638"/>
                <a:ext cx="506412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37972" name="Group 129"/>
              <p:cNvGrpSpPr>
                <a:grpSpLocks/>
              </p:cNvGrpSpPr>
              <p:nvPr/>
            </p:nvGrpSpPr>
            <p:grpSpPr bwMode="auto">
              <a:xfrm>
                <a:off x="4570413" y="2667000"/>
                <a:ext cx="115887" cy="1223741"/>
                <a:chOff x="11036" y="-884"/>
                <a:chExt cx="2" cy="1381"/>
              </a:xfrm>
            </p:grpSpPr>
            <p:sp>
              <p:nvSpPr>
                <p:cNvPr id="37985" name="Freeform 143"/>
                <p:cNvSpPr>
                  <a:spLocks/>
                </p:cNvSpPr>
                <p:nvPr/>
              </p:nvSpPr>
              <p:spPr bwMode="auto">
                <a:xfrm>
                  <a:off x="11036" y="-884"/>
                  <a:ext cx="2" cy="1381"/>
                </a:xfrm>
                <a:custGeom>
                  <a:avLst/>
                  <a:gdLst>
                    <a:gd name="T0" fmla="*/ 0 w 2"/>
                    <a:gd name="T1" fmla="*/ 866 h 1276"/>
                    <a:gd name="T2" fmla="*/ 0 w 2"/>
                    <a:gd name="T3" fmla="*/ -1950 h 1276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1276">
                      <a:moveTo>
                        <a:pt x="0" y="1277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66502">
                  <a:solidFill>
                    <a:srgbClr val="44444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37973" name="Group 130"/>
              <p:cNvGrpSpPr>
                <a:grpSpLocks/>
              </p:cNvGrpSpPr>
              <p:nvPr/>
            </p:nvGrpSpPr>
            <p:grpSpPr bwMode="auto">
              <a:xfrm>
                <a:off x="4259263" y="2682875"/>
                <a:ext cx="1587" cy="811213"/>
                <a:chOff x="10558" y="-884"/>
                <a:chExt cx="2" cy="1276"/>
              </a:xfrm>
            </p:grpSpPr>
            <p:sp>
              <p:nvSpPr>
                <p:cNvPr id="37984" name="Freeform 142"/>
                <p:cNvSpPr>
                  <a:spLocks/>
                </p:cNvSpPr>
                <p:nvPr/>
              </p:nvSpPr>
              <p:spPr bwMode="auto">
                <a:xfrm>
                  <a:off x="10558" y="-884"/>
                  <a:ext cx="2" cy="1276"/>
                </a:xfrm>
                <a:custGeom>
                  <a:avLst/>
                  <a:gdLst>
                    <a:gd name="T0" fmla="*/ 0 w 2"/>
                    <a:gd name="T1" fmla="*/ 393 h 1276"/>
                    <a:gd name="T2" fmla="*/ 0 w 2"/>
                    <a:gd name="T3" fmla="*/ -884 h 1276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1276">
                      <a:moveTo>
                        <a:pt x="0" y="1277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66502">
                  <a:solidFill>
                    <a:srgbClr val="80808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37975" name="Group 15"/>
              <p:cNvGrpSpPr>
                <a:grpSpLocks/>
              </p:cNvGrpSpPr>
              <p:nvPr/>
            </p:nvGrpSpPr>
            <p:grpSpPr bwMode="auto">
              <a:xfrm>
                <a:off x="2384439" y="2505212"/>
                <a:ext cx="46023" cy="895283"/>
                <a:chOff x="10504" y="-1159"/>
                <a:chExt cx="58" cy="1411"/>
              </a:xfrm>
            </p:grpSpPr>
            <p:sp>
              <p:nvSpPr>
                <p:cNvPr id="37983" name="Freeform 16"/>
                <p:cNvSpPr>
                  <a:spLocks/>
                </p:cNvSpPr>
                <p:nvPr/>
              </p:nvSpPr>
              <p:spPr bwMode="auto">
                <a:xfrm flipH="1">
                  <a:off x="10504" y="-1159"/>
                  <a:ext cx="58" cy="1411"/>
                </a:xfrm>
                <a:custGeom>
                  <a:avLst/>
                  <a:gdLst>
                    <a:gd name="T0" fmla="*/ 0 w 2"/>
                    <a:gd name="T1" fmla="*/ 393 h 1276"/>
                    <a:gd name="T2" fmla="*/ 0 w 2"/>
                    <a:gd name="T3" fmla="*/ -884 h 1276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1276">
                      <a:moveTo>
                        <a:pt x="0" y="1277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66502">
                  <a:solidFill>
                    <a:srgbClr val="80808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37976" name="TextBox 134"/>
              <p:cNvSpPr txBox="1">
                <a:spLocks noChangeArrowheads="1"/>
              </p:cNvSpPr>
              <p:nvPr/>
            </p:nvSpPr>
            <p:spPr bwMode="auto">
              <a:xfrm>
                <a:off x="3485403" y="1576388"/>
                <a:ext cx="1416798" cy="92351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n-CA" altLang="en-US" sz="1400" dirty="0"/>
              </a:p>
              <a:p>
                <a:pPr algn="ctr" eaLnBrk="1" hangingPunct="1"/>
                <a:r>
                  <a:rPr lang="en-CA" altLang="en-US" dirty="0" err="1" smtClean="0"/>
                  <a:t>Mémoire</a:t>
                </a:r>
                <a:endParaRPr lang="en-CA" altLang="en-US" sz="1600" dirty="0"/>
              </a:p>
              <a:p>
                <a:pPr eaLnBrk="1" hangingPunct="1"/>
                <a:endParaRPr lang="en-CA" altLang="en-US" sz="1600" dirty="0"/>
              </a:p>
            </p:txBody>
          </p:sp>
          <p:sp>
            <p:nvSpPr>
              <p:cNvPr id="37977" name="TextBox 135"/>
              <p:cNvSpPr txBox="1">
                <a:spLocks noChangeArrowheads="1"/>
              </p:cNvSpPr>
              <p:nvPr/>
            </p:nvSpPr>
            <p:spPr bwMode="auto">
              <a:xfrm>
                <a:off x="1766888" y="1489714"/>
                <a:ext cx="1576152" cy="101566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en-CA" altLang="en-US" sz="2000" dirty="0"/>
                  <a:t>CPU</a:t>
                </a:r>
              </a:p>
              <a:p>
                <a:pPr algn="ctr" eaLnBrk="1" hangingPunct="1"/>
                <a:r>
                  <a:rPr lang="en-CA" altLang="en-US" sz="2000" dirty="0"/>
                  <a:t>(</a:t>
                </a:r>
                <a:r>
                  <a:rPr lang="en-CA" altLang="en-US" sz="2000" dirty="0" err="1" smtClean="0"/>
                  <a:t>Registres</a:t>
                </a:r>
                <a:r>
                  <a:rPr lang="en-CA" altLang="en-US" sz="2000" dirty="0"/>
                  <a:t>, </a:t>
                </a:r>
                <a:r>
                  <a:rPr lang="en-CA" altLang="en-US" sz="2000" dirty="0" err="1"/>
                  <a:t>ALU</a:t>
                </a:r>
                <a:r>
                  <a:rPr lang="en-CA" altLang="en-US" sz="2000" dirty="0"/>
                  <a:t> &amp; CU)</a:t>
                </a:r>
              </a:p>
            </p:txBody>
          </p:sp>
          <p:sp>
            <p:nvSpPr>
              <p:cNvPr id="37978" name="TextBox 19"/>
              <p:cNvSpPr txBox="1">
                <a:spLocks noChangeArrowheads="1"/>
              </p:cNvSpPr>
              <p:nvPr/>
            </p:nvSpPr>
            <p:spPr bwMode="auto">
              <a:xfrm>
                <a:off x="2666108" y="3170726"/>
                <a:ext cx="1667443" cy="7849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CA" altLang="en-US" sz="2000" dirty="0" err="1" smtClean="0"/>
                  <a:t>BusAdresse</a:t>
                </a:r>
                <a:endParaRPr lang="en-CA" altLang="en-US" sz="2000" dirty="0"/>
              </a:p>
              <a:p>
                <a:pPr eaLnBrk="1" hangingPunct="1">
                  <a:spcBef>
                    <a:spcPts val="600"/>
                  </a:spcBef>
                </a:pPr>
                <a:r>
                  <a:rPr lang="en-CA" altLang="en-US" sz="2000" dirty="0" smtClean="0"/>
                  <a:t>Bus </a:t>
                </a:r>
                <a:r>
                  <a:rPr lang="en-CA" altLang="en-US" sz="2000" dirty="0" err="1" smtClean="0"/>
                  <a:t>Côntrole</a:t>
                </a:r>
                <a:endParaRPr lang="en-CA" altLang="en-US" sz="2000" dirty="0"/>
              </a:p>
            </p:txBody>
          </p:sp>
          <p:sp>
            <p:nvSpPr>
              <p:cNvPr id="37979" name="Up-Down Arrow 35"/>
              <p:cNvSpPr>
                <a:spLocks noChangeArrowheads="1"/>
              </p:cNvSpPr>
              <p:nvPr/>
            </p:nvSpPr>
            <p:spPr bwMode="auto">
              <a:xfrm>
                <a:off x="2027238" y="2497138"/>
                <a:ext cx="188912" cy="631825"/>
              </a:xfrm>
              <a:prstGeom prst="upDownArrow">
                <a:avLst>
                  <a:gd name="adj1" fmla="val 50000"/>
                  <a:gd name="adj2" fmla="val 95072"/>
                </a:avLst>
              </a:prstGeom>
              <a:solidFill>
                <a:srgbClr val="A5002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37980" name="Up-Down Arrow 38"/>
              <p:cNvSpPr>
                <a:spLocks noChangeArrowheads="1"/>
              </p:cNvSpPr>
              <p:nvPr/>
            </p:nvSpPr>
            <p:spPr bwMode="auto">
              <a:xfrm>
                <a:off x="3889375" y="2498725"/>
                <a:ext cx="188913" cy="633413"/>
              </a:xfrm>
              <a:prstGeom prst="upDownArrow">
                <a:avLst>
                  <a:gd name="adj1" fmla="val 50000"/>
                  <a:gd name="adj2" fmla="val 95310"/>
                </a:avLst>
              </a:prstGeom>
              <a:solidFill>
                <a:srgbClr val="C0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  <p:sp>
            <p:nvSpPr>
              <p:cNvPr id="140" name="Rectangle 20"/>
              <p:cNvSpPr>
                <a:spLocks noChangeArrowheads="1"/>
              </p:cNvSpPr>
              <p:nvPr/>
            </p:nvSpPr>
            <p:spPr bwMode="auto">
              <a:xfrm>
                <a:off x="1766889" y="3493547"/>
                <a:ext cx="3135312" cy="14608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wrap="none"/>
              <a:lstStyle/>
              <a:p>
                <a:pPr>
                  <a:defRPr/>
                </a:pPr>
                <a:endParaRPr lang="en-CA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7982" name="Rectangle 20"/>
              <p:cNvSpPr>
                <a:spLocks noChangeArrowheads="1"/>
              </p:cNvSpPr>
              <p:nvPr/>
            </p:nvSpPr>
            <p:spPr bwMode="auto">
              <a:xfrm>
                <a:off x="1729582" y="3890532"/>
                <a:ext cx="3135312" cy="14605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en-CA" altLang="en-US"/>
              </a:p>
            </p:txBody>
          </p:sp>
        </p:grpSp>
      </p:grpSp>
      <p:sp>
        <p:nvSpPr>
          <p:cNvPr id="37968" name="Freeform 143"/>
          <p:cNvSpPr>
            <a:spLocks/>
          </p:cNvSpPr>
          <p:nvPr/>
        </p:nvSpPr>
        <p:spPr bwMode="auto">
          <a:xfrm>
            <a:off x="1895474" y="1637517"/>
            <a:ext cx="115887" cy="1311576"/>
          </a:xfrm>
          <a:custGeom>
            <a:avLst/>
            <a:gdLst>
              <a:gd name="T0" fmla="*/ 0 w 2"/>
              <a:gd name="T1" fmla="*/ 767080 h 1276"/>
              <a:gd name="T2" fmla="*/ 0 w 2"/>
              <a:gd name="T3" fmla="*/ -1727847 h 127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" h="1276">
                <a:moveTo>
                  <a:pt x="0" y="1277"/>
                </a:moveTo>
                <a:lnTo>
                  <a:pt x="0" y="0"/>
                </a:lnTo>
              </a:path>
            </a:pathLst>
          </a:custGeom>
          <a:noFill/>
          <a:ln w="66502">
            <a:solidFill>
              <a:srgbClr val="44444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" name="Isosceles Triangle 1"/>
          <p:cNvSpPr/>
          <p:nvPr/>
        </p:nvSpPr>
        <p:spPr bwMode="auto">
          <a:xfrm rot="10800000">
            <a:off x="1530348" y="2459476"/>
            <a:ext cx="182563" cy="153512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Isosceles Triangle 98"/>
          <p:cNvSpPr/>
          <p:nvPr/>
        </p:nvSpPr>
        <p:spPr bwMode="auto">
          <a:xfrm rot="10800000">
            <a:off x="1803399" y="2856687"/>
            <a:ext cx="182563" cy="153512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5980" y="1915145"/>
            <a:ext cx="17251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en-CA" altLang="en-US" sz="2000" dirty="0">
                <a:solidFill>
                  <a:srgbClr val="A50021"/>
                </a:solidFill>
              </a:rPr>
              <a:t>Bus </a:t>
            </a:r>
            <a:r>
              <a:rPr lang="en-CA" altLang="en-US" sz="2000" dirty="0" err="1">
                <a:solidFill>
                  <a:srgbClr val="A50021"/>
                </a:solidFill>
              </a:rPr>
              <a:t>Données</a:t>
            </a:r>
            <a:endParaRPr lang="en-CA" altLang="en-US" sz="2000" dirty="0">
              <a:solidFill>
                <a:srgbClr val="A5002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629400" y="6286500"/>
            <a:ext cx="2133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D5AC4E-A24D-4719-868F-73D6EC2FED5A}" type="slidenum">
              <a:rPr lang="en-US" altLang="en-US" sz="1200" smtClean="0">
                <a:latin typeface="Arial Black" pitchFamily="34" charset="0"/>
              </a:rPr>
              <a:pPr eaLnBrk="1" hangingPunct="1"/>
              <a:t>44</a:t>
            </a:fld>
            <a:endParaRPr lang="en-US" altLang="en-US" sz="1200">
              <a:latin typeface="Arial Black" pitchFamily="34" charset="0"/>
            </a:endParaRPr>
          </a:p>
        </p:txBody>
      </p:sp>
      <p:grpSp>
        <p:nvGrpSpPr>
          <p:cNvPr id="38915" name="Group 67"/>
          <p:cNvGrpSpPr>
            <a:grpSpLocks/>
          </p:cNvGrpSpPr>
          <p:nvPr/>
        </p:nvGrpSpPr>
        <p:grpSpPr bwMode="auto">
          <a:xfrm>
            <a:off x="495300" y="762000"/>
            <a:ext cx="8177323" cy="4610100"/>
            <a:chOff x="495300" y="762000"/>
            <a:chExt cx="8177323" cy="4610100"/>
          </a:xfrm>
        </p:grpSpPr>
        <p:sp>
          <p:nvSpPr>
            <p:cNvPr id="38951" name="TextBox 45"/>
            <p:cNvSpPr txBox="1">
              <a:spLocks noChangeArrowheads="1"/>
            </p:cNvSpPr>
            <p:nvPr/>
          </p:nvSpPr>
          <p:spPr bwMode="auto">
            <a:xfrm>
              <a:off x="571500" y="4419600"/>
              <a:ext cx="2864887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800">
                  <a:latin typeface="Times New Roman" pitchFamily="18" charset="0"/>
                  <a:cs typeface="Times New Roman" pitchFamily="18" charset="0"/>
                </a:rPr>
                <a:t>              2-to-4 decoder        </a:t>
              </a:r>
            </a:p>
          </p:txBody>
        </p:sp>
        <p:cxnSp>
          <p:nvCxnSpPr>
            <p:cNvPr id="38952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502444" y="41838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953" name="TextBox 51"/>
            <p:cNvSpPr txBox="1">
              <a:spLocks noChangeArrowheads="1"/>
            </p:cNvSpPr>
            <p:nvPr/>
          </p:nvSpPr>
          <p:spPr bwMode="auto">
            <a:xfrm>
              <a:off x="533400" y="3581400"/>
              <a:ext cx="289053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2000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CA" altLang="en-US" sz="2000" baseline="-25000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CA" altLang="en-US" sz="2000">
                  <a:latin typeface="Times New Roman" pitchFamily="18" charset="0"/>
                  <a:cs typeface="Times New Roman" pitchFamily="18" charset="0"/>
                </a:rPr>
                <a:t>         S</a:t>
              </a:r>
              <a:r>
                <a:rPr lang="en-CA" altLang="en-US" sz="2000" baseline="-2500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CA" altLang="en-US" sz="2000">
                  <a:latin typeface="Times New Roman" pitchFamily="18" charset="0"/>
                  <a:cs typeface="Times New Roman" pitchFamily="18" charset="0"/>
                </a:rPr>
                <a:t>         S</a:t>
              </a:r>
              <a:r>
                <a:rPr lang="en-CA" altLang="en-US" sz="2000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CA" altLang="en-US" sz="2000">
                  <a:latin typeface="Times New Roman" pitchFamily="18" charset="0"/>
                  <a:cs typeface="Times New Roman" pitchFamily="18" charset="0"/>
                </a:rPr>
                <a:t>          S</a:t>
              </a:r>
              <a:r>
                <a:rPr lang="en-CA" altLang="en-US" sz="2000" baseline="-2500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CA" altLang="en-US" sz="20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8954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1340644" y="42219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955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2140744" y="42219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956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2978944" y="42219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957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1531144" y="50220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958" name="Straight Arrow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2331244" y="5022056"/>
              <a:ext cx="44450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960" name="Rectangle 118"/>
            <p:cNvSpPr>
              <a:spLocks noChangeArrowheads="1"/>
            </p:cNvSpPr>
            <p:nvPr/>
          </p:nvSpPr>
          <p:spPr bwMode="auto">
            <a:xfrm>
              <a:off x="2438400" y="762000"/>
              <a:ext cx="3886200" cy="95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fr-CA" altLang="en-US" sz="2800" b="1" dirty="0">
                  <a:solidFill>
                    <a:srgbClr val="A50021"/>
                  </a:solidFill>
                  <a:latin typeface="Times New Roman" pitchFamily="18" charset="0"/>
                </a:rPr>
                <a:t>Encodage d’</a:t>
              </a:r>
              <a:r>
                <a:rPr lang="fr-CA" altLang="en-US" sz="2800" b="1" dirty="0" err="1">
                  <a:solidFill>
                    <a:srgbClr val="A50021"/>
                  </a:solidFill>
                  <a:latin typeface="Times New Roman" pitchFamily="18" charset="0"/>
                </a:rPr>
                <a:t>Etat</a:t>
              </a:r>
              <a:endParaRPr lang="fr-CA" altLang="en-US" sz="2800" b="1" dirty="0">
                <a:solidFill>
                  <a:srgbClr val="A50021"/>
                </a:solidFill>
                <a:latin typeface="Times New Roman" pitchFamily="18" charset="0"/>
              </a:endParaRPr>
            </a:p>
            <a:p>
              <a:pPr algn="ctr"/>
              <a:r>
                <a:rPr lang="fr-CA" altLang="en-US" sz="2800" b="1" dirty="0">
                  <a:solidFill>
                    <a:srgbClr val="A50021"/>
                  </a:solidFill>
                  <a:latin typeface="Times New Roman" pitchFamily="18" charset="0"/>
                </a:rPr>
                <a:t>Compteur </a:t>
              </a:r>
              <a:r>
                <a:rPr lang="fr-CA" altLang="en-US" sz="2800" b="1" dirty="0" err="1">
                  <a:solidFill>
                    <a:srgbClr val="A50021"/>
                  </a:solidFill>
                  <a:latin typeface="Times New Roman" pitchFamily="18" charset="0"/>
                </a:rPr>
                <a:t>mod</a:t>
              </a:r>
              <a:r>
                <a:rPr lang="fr-CA" altLang="en-US" sz="2800" b="1" dirty="0">
                  <a:solidFill>
                    <a:srgbClr val="A50021"/>
                  </a:solidFill>
                  <a:latin typeface="Times New Roman" pitchFamily="18" charset="0"/>
                </a:rPr>
                <a:t> 4</a:t>
              </a:r>
              <a:endParaRPr lang="en-CA" altLang="en-US" b="1" dirty="0">
                <a:solidFill>
                  <a:srgbClr val="A50021"/>
                </a:solidFill>
                <a:latin typeface="Times New Roman" pitchFamily="18" charset="0"/>
              </a:endParaRPr>
            </a:p>
          </p:txBody>
        </p:sp>
        <p:sp>
          <p:nvSpPr>
            <p:cNvPr id="38964" name="TextBox 58"/>
            <p:cNvSpPr txBox="1">
              <a:spLocks noChangeArrowheads="1"/>
            </p:cNvSpPr>
            <p:nvPr/>
          </p:nvSpPr>
          <p:spPr bwMode="auto">
            <a:xfrm>
              <a:off x="1104900" y="2286000"/>
              <a:ext cx="326243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b="1" u="sng" dirty="0" err="1">
                  <a:solidFill>
                    <a:srgbClr val="A50021"/>
                  </a:solidFill>
                </a:rPr>
                <a:t>Encodage</a:t>
              </a:r>
              <a:r>
                <a:rPr lang="en-CA" altLang="en-US" b="1" u="sng" dirty="0">
                  <a:solidFill>
                    <a:srgbClr val="A50021"/>
                  </a:solidFill>
                </a:rPr>
                <a:t> </a:t>
              </a:r>
              <a:r>
                <a:rPr lang="en-CA" altLang="en-US" b="1" u="sng" dirty="0" err="1">
                  <a:solidFill>
                    <a:srgbClr val="A50021"/>
                  </a:solidFill>
                </a:rPr>
                <a:t>Complet</a:t>
              </a:r>
              <a:r>
                <a:rPr lang="en-CA" altLang="en-US" dirty="0" smtClean="0"/>
                <a:t>:</a:t>
              </a:r>
              <a:endParaRPr lang="en-CA" altLang="en-US" dirty="0"/>
            </a:p>
            <a:p>
              <a:pPr eaLnBrk="1" hangingPunct="1"/>
              <a:r>
                <a:rPr lang="en-CA" altLang="en-US" dirty="0" err="1"/>
                <a:t>COMPTEUR</a:t>
              </a:r>
              <a:r>
                <a:rPr lang="en-CA" altLang="en-US" dirty="0"/>
                <a:t> </a:t>
              </a:r>
              <a:r>
                <a:rPr lang="en-CA" altLang="en-US" dirty="0" err="1"/>
                <a:t>BINAIRE</a:t>
              </a:r>
              <a:endParaRPr lang="en-CA" altLang="en-US" dirty="0"/>
            </a:p>
          </p:txBody>
        </p:sp>
        <p:sp>
          <p:nvSpPr>
            <p:cNvPr id="38965" name="TextBox 59"/>
            <p:cNvSpPr txBox="1">
              <a:spLocks noChangeArrowheads="1"/>
            </p:cNvSpPr>
            <p:nvPr/>
          </p:nvSpPr>
          <p:spPr bwMode="auto">
            <a:xfrm>
              <a:off x="5374284" y="2286000"/>
              <a:ext cx="329833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b="1" u="sng" dirty="0" err="1" smtClean="0">
                  <a:solidFill>
                    <a:srgbClr val="A50021"/>
                  </a:solidFill>
                </a:rPr>
                <a:t>Encodage</a:t>
              </a:r>
              <a:r>
                <a:rPr lang="en-CA" altLang="en-US" b="1" u="sng" dirty="0" smtClean="0">
                  <a:solidFill>
                    <a:srgbClr val="A50021"/>
                  </a:solidFill>
                </a:rPr>
                <a:t> 1-hot</a:t>
              </a:r>
              <a:r>
                <a:rPr lang="en-CA" altLang="en-US" dirty="0" smtClean="0"/>
                <a:t>:</a:t>
              </a:r>
              <a:endParaRPr lang="en-CA" altLang="en-US" dirty="0"/>
            </a:p>
            <a:p>
              <a:pPr eaLnBrk="1" hangingPunct="1"/>
              <a:r>
                <a:rPr lang="fr-CA" dirty="0"/>
                <a:t>COMPTEUR ANNEAU</a:t>
              </a:r>
              <a:endParaRPr lang="en-CA" altLang="en-US" dirty="0"/>
            </a:p>
          </p:txBody>
        </p:sp>
        <p:sp>
          <p:nvSpPr>
            <p:cNvPr id="38966" name="Rectangle 61"/>
            <p:cNvSpPr>
              <a:spLocks noChangeArrowheads="1"/>
            </p:cNvSpPr>
            <p:nvPr/>
          </p:nvSpPr>
          <p:spPr bwMode="auto">
            <a:xfrm>
              <a:off x="8191500" y="4381500"/>
              <a:ext cx="419100" cy="342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8967" name="Rectangle 62"/>
            <p:cNvSpPr>
              <a:spLocks noChangeArrowheads="1"/>
            </p:cNvSpPr>
            <p:nvPr/>
          </p:nvSpPr>
          <p:spPr bwMode="auto">
            <a:xfrm>
              <a:off x="4229100" y="4229100"/>
              <a:ext cx="419100" cy="342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  <p:sp>
          <p:nvSpPr>
            <p:cNvPr id="38968" name="Rectangle 63"/>
            <p:cNvSpPr>
              <a:spLocks noChangeArrowheads="1"/>
            </p:cNvSpPr>
            <p:nvPr/>
          </p:nvSpPr>
          <p:spPr bwMode="auto">
            <a:xfrm>
              <a:off x="495300" y="5029200"/>
              <a:ext cx="419100" cy="342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r" eaLnBrk="1" hangingPunct="1"/>
              <a:r>
                <a:rPr lang="en-CA" altLang="en-US" sz="1600" b="1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CA" altLang="en-US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Group 54"/>
          <p:cNvGrpSpPr/>
          <p:nvPr/>
        </p:nvGrpSpPr>
        <p:grpSpPr>
          <a:xfrm>
            <a:off x="1104900" y="5143500"/>
            <a:ext cx="492690" cy="626701"/>
            <a:chOff x="1104900" y="3543300"/>
            <a:chExt cx="492690" cy="626701"/>
          </a:xfrm>
          <a:noFill/>
        </p:grpSpPr>
        <p:sp>
          <p:nvSpPr>
            <p:cNvPr id="79" name="TextBox 78"/>
            <p:cNvSpPr txBox="1"/>
            <p:nvPr/>
          </p:nvSpPr>
          <p:spPr>
            <a:xfrm>
              <a:off x="1104900" y="3543300"/>
              <a:ext cx="492690" cy="626701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txBody>
            <a:bodyPr wrap="none" lIns="36000" tIns="36000" rIns="36000" bIns="36000">
              <a:spAutoFit/>
            </a:bodyPr>
            <a:lstStyle/>
            <a:p>
              <a:pPr>
                <a:defRPr/>
              </a:pPr>
              <a:r>
                <a:rPr lang="en-CA" sz="1000" i="1" dirty="0">
                  <a:latin typeface="Times New Roman" pitchFamily="18" charset="0"/>
                  <a:cs typeface="Times New Roman" pitchFamily="18" charset="0"/>
                </a:rPr>
                <a:t>T        Q</a:t>
              </a:r>
            </a:p>
            <a:p>
              <a:pPr>
                <a:defRPr/>
              </a:pPr>
              <a:endParaRPr lang="en-CA" sz="600" i="1" dirty="0"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CA" sz="1000" i="1" dirty="0">
                  <a:latin typeface="Times New Roman" pitchFamily="18" charset="0"/>
                  <a:cs typeface="Times New Roman" pitchFamily="18" charset="0"/>
                </a:rPr>
                <a:t>  C</a:t>
              </a:r>
            </a:p>
            <a:p>
              <a:pPr>
                <a:defRPr/>
              </a:pPr>
              <a:endParaRPr lang="en-CA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" name="AutoShape 277"/>
            <p:cNvSpPr>
              <a:spLocks noChangeArrowheads="1"/>
            </p:cNvSpPr>
            <p:nvPr/>
          </p:nvSpPr>
          <p:spPr bwMode="auto">
            <a:xfrm rot="5400000">
              <a:off x="1085850" y="3867150"/>
              <a:ext cx="114300" cy="76200"/>
            </a:xfrm>
            <a:prstGeom prst="triangle">
              <a:avLst>
                <a:gd name="adj" fmla="val 49991"/>
              </a:avLst>
            </a:prstGeom>
            <a:grp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38932" name="Group 55"/>
          <p:cNvGrpSpPr>
            <a:grpSpLocks/>
          </p:cNvGrpSpPr>
          <p:nvPr/>
        </p:nvGrpSpPr>
        <p:grpSpPr bwMode="auto">
          <a:xfrm>
            <a:off x="1905000" y="5143500"/>
            <a:ext cx="492125" cy="627063"/>
            <a:chOff x="1104900" y="3543300"/>
            <a:chExt cx="492690" cy="626701"/>
          </a:xfrm>
        </p:grpSpPr>
        <p:sp>
          <p:nvSpPr>
            <p:cNvPr id="38941" name="TextBox 76"/>
            <p:cNvSpPr txBox="1">
              <a:spLocks noChangeArrowheads="1"/>
            </p:cNvSpPr>
            <p:nvPr/>
          </p:nvSpPr>
          <p:spPr bwMode="auto">
            <a:xfrm>
              <a:off x="1104900" y="3543300"/>
              <a:ext cx="492690" cy="626701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36000" tIns="36000" rIns="36000" bIns="3600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CA" altLang="en-US" sz="1000" i="1">
                  <a:latin typeface="Times New Roman" pitchFamily="18" charset="0"/>
                  <a:cs typeface="Times New Roman" pitchFamily="18" charset="0"/>
                </a:rPr>
                <a:t>T        Q</a:t>
              </a:r>
            </a:p>
            <a:p>
              <a:pPr eaLnBrk="1" hangingPunct="1"/>
              <a:endParaRPr lang="en-CA" altLang="en-US" sz="600" i="1">
                <a:latin typeface="Times New Roman" pitchFamily="18" charset="0"/>
                <a:cs typeface="Times New Roman" pitchFamily="18" charset="0"/>
              </a:endParaRPr>
            </a:p>
            <a:p>
              <a:pPr eaLnBrk="1" hangingPunct="1"/>
              <a:r>
                <a:rPr lang="en-CA" altLang="en-US" sz="1000" i="1">
                  <a:latin typeface="Times New Roman" pitchFamily="18" charset="0"/>
                  <a:cs typeface="Times New Roman" pitchFamily="18" charset="0"/>
                </a:rPr>
                <a:t>  C</a:t>
              </a:r>
            </a:p>
            <a:p>
              <a:pPr eaLnBrk="1" hangingPunct="1"/>
              <a:endParaRPr lang="en-CA" altLang="en-US" sz="1000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942" name="AutoShape 277"/>
            <p:cNvSpPr>
              <a:spLocks noChangeArrowheads="1"/>
            </p:cNvSpPr>
            <p:nvPr/>
          </p:nvSpPr>
          <p:spPr bwMode="auto">
            <a:xfrm rot="5400000">
              <a:off x="1085850" y="3867150"/>
              <a:ext cx="114300" cy="76200"/>
            </a:xfrm>
            <a:prstGeom prst="triangle">
              <a:avLst>
                <a:gd name="adj" fmla="val 49991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CA" altLang="en-US"/>
            </a:p>
          </p:txBody>
        </p:sp>
      </p:grpSp>
      <p:cxnSp>
        <p:nvCxnSpPr>
          <p:cNvPr id="38933" name="Straight Connector 63"/>
          <p:cNvCxnSpPr>
            <a:cxnSpLocks noChangeShapeType="1"/>
          </p:cNvCxnSpPr>
          <p:nvPr/>
        </p:nvCxnSpPr>
        <p:spPr bwMode="auto">
          <a:xfrm>
            <a:off x="1600200" y="5257800"/>
            <a:ext cx="304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34" name="Straight Connector 64"/>
          <p:cNvCxnSpPr>
            <a:cxnSpLocks noChangeShapeType="1"/>
          </p:cNvCxnSpPr>
          <p:nvPr/>
        </p:nvCxnSpPr>
        <p:spPr bwMode="auto">
          <a:xfrm>
            <a:off x="2400300" y="5257800"/>
            <a:ext cx="152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35" name="Straight Connector 66"/>
          <p:cNvCxnSpPr>
            <a:cxnSpLocks noChangeShapeType="1"/>
          </p:cNvCxnSpPr>
          <p:nvPr/>
        </p:nvCxnSpPr>
        <p:spPr bwMode="auto">
          <a:xfrm>
            <a:off x="800100" y="5295900"/>
            <a:ext cx="304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36" name="Straight Connector 67"/>
          <p:cNvCxnSpPr>
            <a:cxnSpLocks noChangeShapeType="1"/>
          </p:cNvCxnSpPr>
          <p:nvPr/>
        </p:nvCxnSpPr>
        <p:spPr bwMode="auto">
          <a:xfrm>
            <a:off x="800100" y="5943600"/>
            <a:ext cx="9525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37" name="Shape 68"/>
          <p:cNvCxnSpPr>
            <a:cxnSpLocks noChangeShapeType="1"/>
          </p:cNvCxnSpPr>
          <p:nvPr/>
        </p:nvCxnSpPr>
        <p:spPr bwMode="auto">
          <a:xfrm rot="5400000" flipH="1" flipV="1">
            <a:off x="809625" y="5648325"/>
            <a:ext cx="438150" cy="15240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38" name="Shape 69"/>
          <p:cNvCxnSpPr>
            <a:cxnSpLocks noChangeShapeType="1"/>
          </p:cNvCxnSpPr>
          <p:nvPr/>
        </p:nvCxnSpPr>
        <p:spPr bwMode="auto">
          <a:xfrm rot="5400000" flipH="1" flipV="1">
            <a:off x="1609725" y="5667375"/>
            <a:ext cx="438150" cy="15240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940" name="Rectangle 85"/>
          <p:cNvSpPr>
            <a:spLocks noChangeArrowheads="1"/>
          </p:cNvSpPr>
          <p:nvPr/>
        </p:nvSpPr>
        <p:spPr bwMode="auto">
          <a:xfrm>
            <a:off x="571500" y="5905500"/>
            <a:ext cx="1696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altLang="en-US" sz="1800" i="1" dirty="0" err="1" smtClean="0">
                <a:latin typeface="Times New Roman" pitchFamily="18" charset="0"/>
                <a:cs typeface="Times New Roman" pitchFamily="18" charset="0"/>
              </a:rPr>
              <a:t>Horloge</a:t>
            </a:r>
            <a:r>
              <a:rPr lang="en-CA" altLang="en-US" sz="1800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CA" altLang="en-US" sz="1800" i="1" dirty="0" err="1" smtClean="0">
                <a:latin typeface="Times New Roman" pitchFamily="18" charset="0"/>
                <a:cs typeface="Times New Roman" pitchFamily="18" charset="0"/>
              </a:rPr>
              <a:t>clk</a:t>
            </a:r>
            <a:r>
              <a:rPr lang="en-CA" altLang="en-US" sz="1800" i="1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en-CA" altLang="en-US" sz="1800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120" y="3572686"/>
            <a:ext cx="5166960" cy="2117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9066</TotalTime>
  <Words>4982</Words>
  <Application>Microsoft Office PowerPoint</Application>
  <PresentationFormat>Affichage à l'écran (4:3)</PresentationFormat>
  <Paragraphs>2604</Paragraphs>
  <Slides>44</Slides>
  <Notes>14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Pixel</vt:lpstr>
      <vt:lpstr>Equation</vt:lpstr>
      <vt:lpstr>Composants Numériques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Registres</vt:lpstr>
      <vt:lpstr>Stratégies communes de conception de bon sens</vt:lpstr>
      <vt:lpstr>Présentation PowerPoint</vt:lpstr>
      <vt:lpstr>Présentation PowerPoint</vt:lpstr>
      <vt:lpstr>Registre a Décalage</vt:lpstr>
      <vt:lpstr>Présentation PowerPoint</vt:lpstr>
      <vt:lpstr>Présentation PowerPoint</vt:lpstr>
      <vt:lpstr>Présentation PowerPoint</vt:lpstr>
      <vt:lpstr>FPGA Programmable Logic Element (LE)</vt:lpstr>
      <vt:lpstr>FPGA (field-programmable gate array)</vt:lpstr>
      <vt:lpstr>Présentation PowerPoint</vt:lpstr>
      <vt:lpstr>Registres multifonctions</vt:lpstr>
      <vt:lpstr>Présentation PowerPoint</vt:lpstr>
      <vt:lpstr>Présentation PowerPoint</vt:lpstr>
      <vt:lpstr>Présentation PowerPoint</vt:lpstr>
      <vt:lpstr>Présentation PowerPoint</vt:lpstr>
      <vt:lpstr>Compteur</vt:lpstr>
      <vt:lpstr>Présentation PowerPoint</vt:lpstr>
      <vt:lpstr>Présentation PowerPoint</vt:lpstr>
      <vt:lpstr>Présentation PowerPoint</vt:lpstr>
      <vt:lpstr>Présentation PowerPoint</vt:lpstr>
      <vt:lpstr>Compteur binaire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Registre a Multi-Fonction - Compte (f2)</vt:lpstr>
      <vt:lpstr>Présentation PowerPoint</vt:lpstr>
      <vt:lpstr>4-bit Compteur Binaire à charge Parallèle et Remise Synchrone avec JK FF </vt:lpstr>
      <vt:lpstr>4-bit Compteur Binaire à charge Parallèle et Remise Synchrone avec JK FF </vt:lpstr>
      <vt:lpstr>Présentation PowerPoint</vt:lpstr>
      <vt:lpstr>Présentation PowerPoint</vt:lpstr>
      <vt:lpstr>Présentation PowerPoint</vt:lpstr>
    </vt:vector>
  </TitlesOfParts>
  <Company>Arbez Informatics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CEG2136_2008</dc:title>
  <dc:creator>Voicu Groza</dc:creator>
  <cp:lastModifiedBy>Michel Sayde</cp:lastModifiedBy>
  <cp:revision>384</cp:revision>
  <cp:lastPrinted>2016-09-27T15:45:02Z</cp:lastPrinted>
  <dcterms:created xsi:type="dcterms:W3CDTF">2003-03-09T19:02:13Z</dcterms:created>
  <dcterms:modified xsi:type="dcterms:W3CDTF">2017-10-12T08:09:39Z</dcterms:modified>
</cp:coreProperties>
</file>