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4.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5.xml" ContentType="application/vnd.openxmlformats-officedocument.theme+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theme/theme6.xml" ContentType="application/vnd.openxmlformats-officedocument.theme+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7.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 id="2147483762" r:id="rId2"/>
    <p:sldMasterId id="2147483774" r:id="rId3"/>
    <p:sldMasterId id="2147483786" r:id="rId4"/>
    <p:sldMasterId id="2147483798" r:id="rId5"/>
    <p:sldMasterId id="2147483829" r:id="rId6"/>
    <p:sldMasterId id="2147483842" r:id="rId7"/>
    <p:sldMasterId id="2147483855" r:id="rId8"/>
  </p:sldMasterIdLst>
  <p:notesMasterIdLst>
    <p:notesMasterId r:id="rId78"/>
  </p:notesMasterIdLst>
  <p:handoutMasterIdLst>
    <p:handoutMasterId r:id="rId79"/>
  </p:handoutMasterIdLst>
  <p:sldIdLst>
    <p:sldId id="386" r:id="rId9"/>
    <p:sldId id="318" r:id="rId10"/>
    <p:sldId id="320" r:id="rId11"/>
    <p:sldId id="321" r:id="rId12"/>
    <p:sldId id="322" r:id="rId13"/>
    <p:sldId id="387" r:id="rId14"/>
    <p:sldId id="336" r:id="rId15"/>
    <p:sldId id="335" r:id="rId16"/>
    <p:sldId id="337" r:id="rId17"/>
    <p:sldId id="338" r:id="rId18"/>
    <p:sldId id="339" r:id="rId19"/>
    <p:sldId id="356" r:id="rId20"/>
    <p:sldId id="357" r:id="rId21"/>
    <p:sldId id="323" r:id="rId22"/>
    <p:sldId id="324" r:id="rId23"/>
    <p:sldId id="325" r:id="rId24"/>
    <p:sldId id="326" r:id="rId25"/>
    <p:sldId id="327" r:id="rId26"/>
    <p:sldId id="328" r:id="rId27"/>
    <p:sldId id="329" r:id="rId28"/>
    <p:sldId id="330" r:id="rId29"/>
    <p:sldId id="331" r:id="rId30"/>
    <p:sldId id="332" r:id="rId31"/>
    <p:sldId id="283" r:id="rId32"/>
    <p:sldId id="351" r:id="rId33"/>
    <p:sldId id="352" r:id="rId34"/>
    <p:sldId id="340" r:id="rId35"/>
    <p:sldId id="285" r:id="rId36"/>
    <p:sldId id="298" r:id="rId37"/>
    <p:sldId id="299" r:id="rId38"/>
    <p:sldId id="359" r:id="rId39"/>
    <p:sldId id="360" r:id="rId40"/>
    <p:sldId id="361" r:id="rId41"/>
    <p:sldId id="362" r:id="rId42"/>
    <p:sldId id="363" r:id="rId43"/>
    <p:sldId id="364" r:id="rId44"/>
    <p:sldId id="365" r:id="rId45"/>
    <p:sldId id="366" r:id="rId46"/>
    <p:sldId id="367" r:id="rId47"/>
    <p:sldId id="368" r:id="rId48"/>
    <p:sldId id="369" r:id="rId49"/>
    <p:sldId id="303" r:id="rId50"/>
    <p:sldId id="305" r:id="rId51"/>
    <p:sldId id="306" r:id="rId52"/>
    <p:sldId id="307" r:id="rId53"/>
    <p:sldId id="309" r:id="rId54"/>
    <p:sldId id="308" r:id="rId55"/>
    <p:sldId id="310" r:id="rId56"/>
    <p:sldId id="341" r:id="rId57"/>
    <p:sldId id="353" r:id="rId58"/>
    <p:sldId id="354" r:id="rId59"/>
    <p:sldId id="355" r:id="rId60"/>
    <p:sldId id="311" r:id="rId61"/>
    <p:sldId id="371" r:id="rId62"/>
    <p:sldId id="372" r:id="rId63"/>
    <p:sldId id="373" r:id="rId64"/>
    <p:sldId id="374" r:id="rId65"/>
    <p:sldId id="375" r:id="rId66"/>
    <p:sldId id="376" r:id="rId67"/>
    <p:sldId id="378" r:id="rId68"/>
    <p:sldId id="379" r:id="rId69"/>
    <p:sldId id="380" r:id="rId70"/>
    <p:sldId id="381" r:id="rId71"/>
    <p:sldId id="382" r:id="rId72"/>
    <p:sldId id="383" r:id="rId73"/>
    <p:sldId id="384" r:id="rId74"/>
    <p:sldId id="385" r:id="rId75"/>
    <p:sldId id="315" r:id="rId76"/>
    <p:sldId id="317" r:id="rId77"/>
  </p:sldIdLst>
  <p:sldSz cx="9144000" cy="6858000" type="screen4x3"/>
  <p:notesSz cx="7315200" cy="9601200"/>
  <p:custDataLst>
    <p:tags r:id="rId80"/>
  </p:custDataLst>
  <p:defaultTextStyle>
    <a:defPPr>
      <a:defRPr lang="en-US"/>
    </a:defPPr>
    <a:lvl1pPr algn="l" rtl="0" eaLnBrk="0" fontAlgn="base" hangingPunct="0">
      <a:spcBef>
        <a:spcPct val="0"/>
      </a:spcBef>
      <a:spcAft>
        <a:spcPct val="0"/>
      </a:spcAft>
      <a:defRPr sz="2400" kern="1200">
        <a:solidFill>
          <a:schemeClr val="tx1"/>
        </a:solidFill>
        <a:latin typeface="Arial" charset="0"/>
        <a:ea typeface="ＭＳ Ｐゴシック" pitchFamily="84" charset="-128"/>
        <a:cs typeface="+mn-cs"/>
      </a:defRPr>
    </a:lvl1pPr>
    <a:lvl2pPr marL="457200" algn="l" rtl="0" eaLnBrk="0" fontAlgn="base" hangingPunct="0">
      <a:spcBef>
        <a:spcPct val="0"/>
      </a:spcBef>
      <a:spcAft>
        <a:spcPct val="0"/>
      </a:spcAft>
      <a:defRPr sz="2400" kern="1200">
        <a:solidFill>
          <a:schemeClr val="tx1"/>
        </a:solidFill>
        <a:latin typeface="Arial" charset="0"/>
        <a:ea typeface="ＭＳ Ｐゴシック" pitchFamily="84" charset="-128"/>
        <a:cs typeface="+mn-cs"/>
      </a:defRPr>
    </a:lvl2pPr>
    <a:lvl3pPr marL="914400" algn="l" rtl="0" eaLnBrk="0" fontAlgn="base" hangingPunct="0">
      <a:spcBef>
        <a:spcPct val="0"/>
      </a:spcBef>
      <a:spcAft>
        <a:spcPct val="0"/>
      </a:spcAft>
      <a:defRPr sz="2400" kern="1200">
        <a:solidFill>
          <a:schemeClr val="tx1"/>
        </a:solidFill>
        <a:latin typeface="Arial" charset="0"/>
        <a:ea typeface="ＭＳ Ｐゴシック" pitchFamily="84" charset="-128"/>
        <a:cs typeface="+mn-cs"/>
      </a:defRPr>
    </a:lvl3pPr>
    <a:lvl4pPr marL="1371600" algn="l" rtl="0" eaLnBrk="0" fontAlgn="base" hangingPunct="0">
      <a:spcBef>
        <a:spcPct val="0"/>
      </a:spcBef>
      <a:spcAft>
        <a:spcPct val="0"/>
      </a:spcAft>
      <a:defRPr sz="2400" kern="1200">
        <a:solidFill>
          <a:schemeClr val="tx1"/>
        </a:solidFill>
        <a:latin typeface="Arial" charset="0"/>
        <a:ea typeface="ＭＳ Ｐゴシック" pitchFamily="84" charset="-128"/>
        <a:cs typeface="+mn-cs"/>
      </a:defRPr>
    </a:lvl4pPr>
    <a:lvl5pPr marL="1828800" algn="l" rtl="0" eaLnBrk="0" fontAlgn="base" hangingPunct="0">
      <a:spcBef>
        <a:spcPct val="0"/>
      </a:spcBef>
      <a:spcAft>
        <a:spcPct val="0"/>
      </a:spcAft>
      <a:defRPr sz="2400" kern="1200">
        <a:solidFill>
          <a:schemeClr val="tx1"/>
        </a:solidFill>
        <a:latin typeface="Arial" charset="0"/>
        <a:ea typeface="ＭＳ Ｐゴシック" pitchFamily="84" charset="-128"/>
        <a:cs typeface="+mn-cs"/>
      </a:defRPr>
    </a:lvl5pPr>
    <a:lvl6pPr marL="2286000" algn="l" defTabSz="914400" rtl="0" eaLnBrk="1" latinLnBrk="0" hangingPunct="1">
      <a:defRPr sz="2400" kern="1200">
        <a:solidFill>
          <a:schemeClr val="tx1"/>
        </a:solidFill>
        <a:latin typeface="Arial" charset="0"/>
        <a:ea typeface="ＭＳ Ｐゴシック" pitchFamily="84" charset="-128"/>
        <a:cs typeface="+mn-cs"/>
      </a:defRPr>
    </a:lvl6pPr>
    <a:lvl7pPr marL="2743200" algn="l" defTabSz="914400" rtl="0" eaLnBrk="1" latinLnBrk="0" hangingPunct="1">
      <a:defRPr sz="2400" kern="1200">
        <a:solidFill>
          <a:schemeClr val="tx1"/>
        </a:solidFill>
        <a:latin typeface="Arial" charset="0"/>
        <a:ea typeface="ＭＳ Ｐゴシック" pitchFamily="84" charset="-128"/>
        <a:cs typeface="+mn-cs"/>
      </a:defRPr>
    </a:lvl7pPr>
    <a:lvl8pPr marL="3200400" algn="l" defTabSz="914400" rtl="0" eaLnBrk="1" latinLnBrk="0" hangingPunct="1">
      <a:defRPr sz="2400" kern="1200">
        <a:solidFill>
          <a:schemeClr val="tx1"/>
        </a:solidFill>
        <a:latin typeface="Arial" charset="0"/>
        <a:ea typeface="ＭＳ Ｐゴシック" pitchFamily="84" charset="-128"/>
        <a:cs typeface="+mn-cs"/>
      </a:defRPr>
    </a:lvl8pPr>
    <a:lvl9pPr marL="3657600" algn="l" defTabSz="914400" rtl="0" eaLnBrk="1" latinLnBrk="0" hangingPunct="1">
      <a:defRPr sz="2400" kern="1200">
        <a:solidFill>
          <a:schemeClr val="tx1"/>
        </a:solidFill>
        <a:latin typeface="Arial" charset="0"/>
        <a:ea typeface="ＭＳ Ｐゴシック" pitchFamily="8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02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08" autoAdjust="0"/>
    <p:restoredTop sz="87391" autoAdjust="0"/>
  </p:normalViewPr>
  <p:slideViewPr>
    <p:cSldViewPr>
      <p:cViewPr varScale="1">
        <p:scale>
          <a:sx n="89" d="100"/>
          <a:sy n="89" d="100"/>
        </p:scale>
        <p:origin x="1320" y="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53" d="100"/>
          <a:sy n="53" d="100"/>
        </p:scale>
        <p:origin x="-2874" y="-9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18.xml"/><Relationship Id="rId21" Type="http://schemas.openxmlformats.org/officeDocument/2006/relationships/slide" Target="slides/slide13.xml"/><Relationship Id="rId42" Type="http://schemas.openxmlformats.org/officeDocument/2006/relationships/slide" Target="slides/slide34.xml"/><Relationship Id="rId47" Type="http://schemas.openxmlformats.org/officeDocument/2006/relationships/slide" Target="slides/slide39.xml"/><Relationship Id="rId63" Type="http://schemas.openxmlformats.org/officeDocument/2006/relationships/slide" Target="slides/slide55.xml"/><Relationship Id="rId68" Type="http://schemas.openxmlformats.org/officeDocument/2006/relationships/slide" Target="slides/slide60.xml"/><Relationship Id="rId84" Type="http://schemas.openxmlformats.org/officeDocument/2006/relationships/tableStyles" Target="tableStyles.xml"/><Relationship Id="rId16" Type="http://schemas.openxmlformats.org/officeDocument/2006/relationships/slide" Target="slides/slide8.xml"/><Relationship Id="rId11" Type="http://schemas.openxmlformats.org/officeDocument/2006/relationships/slide" Target="slides/slide3.xml"/><Relationship Id="rId32" Type="http://schemas.openxmlformats.org/officeDocument/2006/relationships/slide" Target="slides/slide24.xml"/><Relationship Id="rId37" Type="http://schemas.openxmlformats.org/officeDocument/2006/relationships/slide" Target="slides/slide29.xml"/><Relationship Id="rId53" Type="http://schemas.openxmlformats.org/officeDocument/2006/relationships/slide" Target="slides/slide45.xml"/><Relationship Id="rId58" Type="http://schemas.openxmlformats.org/officeDocument/2006/relationships/slide" Target="slides/slide50.xml"/><Relationship Id="rId74" Type="http://schemas.openxmlformats.org/officeDocument/2006/relationships/slide" Target="slides/slide66.xml"/><Relationship Id="rId79" Type="http://schemas.openxmlformats.org/officeDocument/2006/relationships/handoutMaster" Target="handoutMasters/handoutMaster1.xml"/><Relationship Id="rId5" Type="http://schemas.openxmlformats.org/officeDocument/2006/relationships/slideMaster" Target="slideMasters/slideMaster5.xml"/><Relationship Id="rId61" Type="http://schemas.openxmlformats.org/officeDocument/2006/relationships/slide" Target="slides/slide53.xml"/><Relationship Id="rId82" Type="http://schemas.openxmlformats.org/officeDocument/2006/relationships/viewProps" Target="viewProps.xml"/><Relationship Id="rId19" Type="http://schemas.openxmlformats.org/officeDocument/2006/relationships/slide" Target="slides/slide1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77" Type="http://schemas.openxmlformats.org/officeDocument/2006/relationships/slide" Target="slides/slide69.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slide" Target="slides/slide64.xml"/><Relationship Id="rId80" Type="http://schemas.openxmlformats.org/officeDocument/2006/relationships/tags" Target="tags/tag1.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slide" Target="slides/slide67.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10" Type="http://schemas.openxmlformats.org/officeDocument/2006/relationships/slide" Target="slides/slide2.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slide" Target="slides/slide65.xml"/><Relationship Id="rId78" Type="http://schemas.openxmlformats.org/officeDocument/2006/relationships/notesMaster" Target="notesMasters/notesMaster1.xml"/><Relationship Id="rId8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1.xml"/><Relationship Id="rId13" Type="http://schemas.openxmlformats.org/officeDocument/2006/relationships/slide" Target="slides/slide5.xml"/><Relationship Id="rId18" Type="http://schemas.openxmlformats.org/officeDocument/2006/relationships/slide" Target="slides/slide10.xml"/><Relationship Id="rId39" Type="http://schemas.openxmlformats.org/officeDocument/2006/relationships/slide" Target="slides/slide31.xml"/><Relationship Id="rId34" Type="http://schemas.openxmlformats.org/officeDocument/2006/relationships/slide" Target="slides/slide26.xml"/><Relationship Id="rId50" Type="http://schemas.openxmlformats.org/officeDocument/2006/relationships/slide" Target="slides/slide42.xml"/><Relationship Id="rId55" Type="http://schemas.openxmlformats.org/officeDocument/2006/relationships/slide" Target="slides/slide47.xml"/><Relationship Id="rId76" Type="http://schemas.openxmlformats.org/officeDocument/2006/relationships/slide" Target="slides/slide68.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29" Type="http://schemas.openxmlformats.org/officeDocument/2006/relationships/slide" Target="slides/slide21.xml"/><Relationship Id="rId24" Type="http://schemas.openxmlformats.org/officeDocument/2006/relationships/slide" Target="slides/slide16.xml"/><Relationship Id="rId40" Type="http://schemas.openxmlformats.org/officeDocument/2006/relationships/slide" Target="slides/slide32.xml"/><Relationship Id="rId45" Type="http://schemas.openxmlformats.org/officeDocument/2006/relationships/slide" Target="slides/slide37.xml"/><Relationship Id="rId66" Type="http://schemas.openxmlformats.org/officeDocument/2006/relationships/slide" Target="slides/slide5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6.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0060"/>
          </a:xfrm>
          <a:prstGeom prst="rect">
            <a:avLst/>
          </a:prstGeom>
        </p:spPr>
        <p:txBody>
          <a:bodyPr vert="horz" lIns="96661" tIns="48331" rIns="96661" bIns="48331" rtlCol="0"/>
          <a:lstStyle>
            <a:lvl1pPr algn="l">
              <a:defRPr sz="1300"/>
            </a:lvl1pPr>
          </a:lstStyle>
          <a:p>
            <a:pPr>
              <a:defRPr/>
            </a:pPr>
            <a:endParaRPr lang="en-US"/>
          </a:p>
        </p:txBody>
      </p:sp>
      <p:sp>
        <p:nvSpPr>
          <p:cNvPr id="4" name="Footer Placeholder 3"/>
          <p:cNvSpPr>
            <a:spLocks noGrp="1"/>
          </p:cNvSpPr>
          <p:nvPr>
            <p:ph type="ftr" sz="quarter" idx="2"/>
          </p:nvPr>
        </p:nvSpPr>
        <p:spPr>
          <a:xfrm>
            <a:off x="0" y="9119474"/>
            <a:ext cx="3169920" cy="480060"/>
          </a:xfrm>
          <a:prstGeom prst="rect">
            <a:avLst/>
          </a:prstGeom>
        </p:spPr>
        <p:txBody>
          <a:bodyPr vert="horz" lIns="96661" tIns="48331" rIns="96661" bIns="48331" rtlCol="0" anchor="b"/>
          <a:lstStyle>
            <a:lvl1pPr algn="l">
              <a:defRPr sz="1300"/>
            </a:lvl1pPr>
          </a:lstStyle>
          <a:p>
            <a:pPr>
              <a:defRPr/>
            </a:pPr>
            <a:endParaRPr lang="en-US"/>
          </a:p>
        </p:txBody>
      </p:sp>
      <p:sp>
        <p:nvSpPr>
          <p:cNvPr id="5" name="Slide Number Placeholder 4"/>
          <p:cNvSpPr>
            <a:spLocks noGrp="1"/>
          </p:cNvSpPr>
          <p:nvPr>
            <p:ph type="sldNum" sz="quarter" idx="3"/>
          </p:nvPr>
        </p:nvSpPr>
        <p:spPr>
          <a:xfrm>
            <a:off x="4143587" y="9119474"/>
            <a:ext cx="3169920" cy="480060"/>
          </a:xfrm>
          <a:prstGeom prst="rect">
            <a:avLst/>
          </a:prstGeom>
        </p:spPr>
        <p:txBody>
          <a:bodyPr vert="horz" lIns="96661" tIns="48331" rIns="96661" bIns="48331" rtlCol="0" anchor="b"/>
          <a:lstStyle>
            <a:lvl1pPr algn="r">
              <a:defRPr sz="1300"/>
            </a:lvl1pPr>
          </a:lstStyle>
          <a:p>
            <a:pPr>
              <a:defRPr/>
            </a:pPr>
            <a:fld id="{6D600766-0418-4C95-AB0D-9B257AF7F864}" type="slidenum">
              <a:rPr lang="en-US"/>
              <a:pPr>
                <a:defRPr/>
              </a:pPr>
              <a:t>‹#›</a:t>
            </a:fld>
            <a:endParaRPr lang="en-US"/>
          </a:p>
        </p:txBody>
      </p:sp>
    </p:spTree>
    <p:extLst>
      <p:ext uri="{BB962C8B-B14F-4D97-AF65-F5344CB8AC3E}">
        <p14:creationId xmlns:p14="http://schemas.microsoft.com/office/powerpoint/2010/main" val="21820545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57" tIns="48328" rIns="96657" bIns="48328" rtlCol="0" anchor="ctr"/>
          <a:lstStyle/>
          <a:p>
            <a:pPr lvl="0"/>
            <a:endParaRPr lang="en-US" noProof="0" smtClean="0"/>
          </a:p>
        </p:txBody>
      </p:sp>
      <p:sp>
        <p:nvSpPr>
          <p:cNvPr id="5" name="Notes Placeholder 4"/>
          <p:cNvSpPr>
            <a:spLocks noGrp="1"/>
          </p:cNvSpPr>
          <p:nvPr>
            <p:ph type="body" sz="quarter" idx="3"/>
          </p:nvPr>
        </p:nvSpPr>
        <p:spPr>
          <a:xfrm>
            <a:off x="731520" y="4560570"/>
            <a:ext cx="5852160" cy="4320540"/>
          </a:xfrm>
          <a:prstGeom prst="rect">
            <a:avLst/>
          </a:prstGeom>
        </p:spPr>
        <p:txBody>
          <a:bodyPr vert="horz" lIns="96657" tIns="48328" rIns="96657" bIns="48328"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7" name="Slide Number Placeholder 6"/>
          <p:cNvSpPr>
            <a:spLocks noGrp="1"/>
          </p:cNvSpPr>
          <p:nvPr>
            <p:ph type="sldNum" sz="quarter" idx="5"/>
          </p:nvPr>
        </p:nvSpPr>
        <p:spPr>
          <a:xfrm>
            <a:off x="4143587" y="9119474"/>
            <a:ext cx="3169920" cy="480060"/>
          </a:xfrm>
          <a:prstGeom prst="rect">
            <a:avLst/>
          </a:prstGeom>
        </p:spPr>
        <p:txBody>
          <a:bodyPr vert="horz" lIns="96657" tIns="48328" rIns="96657" bIns="48328" rtlCol="0" anchor="b"/>
          <a:lstStyle>
            <a:lvl1pPr algn="r">
              <a:defRPr sz="1300">
                <a:ea typeface="ＭＳ Ｐゴシック" pitchFamily="-80" charset="-128"/>
              </a:defRPr>
            </a:lvl1pPr>
          </a:lstStyle>
          <a:p>
            <a:pPr>
              <a:defRPr/>
            </a:pPr>
            <a:fld id="{C0A36E7B-FAD7-4965-8153-2F6303B8AC44}" type="slidenum">
              <a:rPr lang="en-US"/>
              <a:pPr>
                <a:defRPr/>
              </a:pPr>
              <a:t>‹#›</a:t>
            </a:fld>
            <a:endParaRPr lang="en-US"/>
          </a:p>
        </p:txBody>
      </p:sp>
    </p:spTree>
    <p:extLst>
      <p:ext uri="{BB962C8B-B14F-4D97-AF65-F5344CB8AC3E}">
        <p14:creationId xmlns:p14="http://schemas.microsoft.com/office/powerpoint/2010/main" val="3121883544"/>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1</a:t>
            </a:fld>
            <a:endParaRPr lang="en-US"/>
          </a:p>
        </p:txBody>
      </p:sp>
    </p:spTree>
    <p:extLst>
      <p:ext uri="{BB962C8B-B14F-4D97-AF65-F5344CB8AC3E}">
        <p14:creationId xmlns:p14="http://schemas.microsoft.com/office/powerpoint/2010/main" val="18118353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2</a:t>
            </a:fld>
            <a:endParaRPr lang="en-US"/>
          </a:p>
        </p:txBody>
      </p:sp>
    </p:spTree>
    <p:extLst>
      <p:ext uri="{BB962C8B-B14F-4D97-AF65-F5344CB8AC3E}">
        <p14:creationId xmlns:p14="http://schemas.microsoft.com/office/powerpoint/2010/main" val="32571533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3</a:t>
            </a:fld>
            <a:endParaRPr lang="en-US"/>
          </a:p>
        </p:txBody>
      </p:sp>
    </p:spTree>
    <p:extLst>
      <p:ext uri="{BB962C8B-B14F-4D97-AF65-F5344CB8AC3E}">
        <p14:creationId xmlns:p14="http://schemas.microsoft.com/office/powerpoint/2010/main" val="2232628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4</a:t>
            </a:fld>
            <a:endParaRPr lang="en-US"/>
          </a:p>
        </p:txBody>
      </p:sp>
    </p:spTree>
    <p:extLst>
      <p:ext uri="{BB962C8B-B14F-4D97-AF65-F5344CB8AC3E}">
        <p14:creationId xmlns:p14="http://schemas.microsoft.com/office/powerpoint/2010/main" val="4085457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TextEdit="1"/>
          </p:cNvSpPr>
          <p:nvPr>
            <p:ph type="sldImg"/>
          </p:nvPr>
        </p:nvSpPr>
        <p:spPr bwMode="auto">
          <a:noFill/>
          <a:ln>
            <a:solidFill>
              <a:srgbClr val="000000"/>
            </a:solidFill>
            <a:miter lim="800000"/>
            <a:headEnd/>
            <a:tailEnd/>
          </a:ln>
        </p:spPr>
      </p:sp>
      <p:sp>
        <p:nvSpPr>
          <p:cNvPr id="57347" name="Rectangle 3"/>
          <p:cNvSpPr>
            <a:spLocks noGrp="1"/>
          </p:cNvSpPr>
          <p:nvPr>
            <p:ph type="body" idx="1"/>
          </p:nvPr>
        </p:nvSpPr>
        <p:spPr bwMode="auto">
          <a:noFill/>
        </p:spPr>
        <p:txBody>
          <a:bodyPr wrap="square" numCol="1" anchor="t" anchorCtr="0" compatLnSpc="1">
            <a:prstTxWarp prst="textNoShape">
              <a:avLst/>
            </a:prstTxWarp>
          </a:bodyPr>
          <a:lstStyle/>
          <a:p>
            <a:endParaRPr lang="en-CA" dirty="0" smtClean="0"/>
          </a:p>
        </p:txBody>
      </p:sp>
      <p:sp>
        <p:nvSpPr>
          <p:cNvPr id="2" name="Slide Number Placeholder 1"/>
          <p:cNvSpPr>
            <a:spLocks noGrp="1"/>
          </p:cNvSpPr>
          <p:nvPr>
            <p:ph type="sldNum" sz="quarter" idx="10"/>
          </p:nvPr>
        </p:nvSpPr>
        <p:spPr/>
        <p:txBody>
          <a:bodyPr/>
          <a:lstStyle/>
          <a:p>
            <a:pPr>
              <a:defRPr/>
            </a:pPr>
            <a:fld id="{C0A36E7B-FAD7-4965-8153-2F6303B8AC44}" type="slidenum">
              <a:rPr lang="en-US" smtClean="0"/>
              <a:pPr>
                <a:defRPr/>
              </a:pPr>
              <a:t>5</a:t>
            </a:fld>
            <a:endParaRPr lang="en-US"/>
          </a:p>
        </p:txBody>
      </p:sp>
    </p:spTree>
    <p:extLst>
      <p:ext uri="{BB962C8B-B14F-4D97-AF65-F5344CB8AC3E}">
        <p14:creationId xmlns:p14="http://schemas.microsoft.com/office/powerpoint/2010/main" val="1390333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9986" name="Rectangle 2050"/>
          <p:cNvSpPr>
            <a:spLocks noGrp="1" noRot="1" noChangeAspect="1" noChangeArrowheads="1" noTextEdit="1"/>
          </p:cNvSpPr>
          <p:nvPr>
            <p:ph type="sldImg"/>
          </p:nvPr>
        </p:nvSpPr>
        <p:spPr>
          <a:ln/>
        </p:spPr>
      </p:sp>
      <p:sp>
        <p:nvSpPr>
          <p:cNvPr id="809987" name="Rectangle 2051"/>
          <p:cNvSpPr>
            <a:spLocks noGrp="1" noChangeArrowheads="1"/>
          </p:cNvSpPr>
          <p:nvPr>
            <p:ph type="body" idx="1"/>
          </p:nvPr>
        </p:nvSpPr>
        <p:spPr/>
        <p:txBody>
          <a:bodyPr/>
          <a:lstStyle/>
          <a:p>
            <a:endParaRPr lang="en-CA"/>
          </a:p>
        </p:txBody>
      </p:sp>
      <p:sp>
        <p:nvSpPr>
          <p:cNvPr id="2" name="Slide Number Placeholder 1"/>
          <p:cNvSpPr>
            <a:spLocks noGrp="1"/>
          </p:cNvSpPr>
          <p:nvPr>
            <p:ph type="sldNum" sz="quarter" idx="10"/>
          </p:nvPr>
        </p:nvSpPr>
        <p:spPr/>
        <p:txBody>
          <a:bodyPr/>
          <a:lstStyle/>
          <a:p>
            <a:pPr>
              <a:defRPr/>
            </a:pPr>
            <a:fld id="{C0A36E7B-FAD7-4965-8153-2F6303B8AC44}" type="slidenum">
              <a:rPr lang="en-US" smtClean="0"/>
              <a:pPr>
                <a:defRPr/>
              </a:pPr>
              <a:t>7</a:t>
            </a:fld>
            <a:endParaRPr lang="en-US"/>
          </a:p>
        </p:txBody>
      </p:sp>
    </p:spTree>
    <p:extLst>
      <p:ext uri="{BB962C8B-B14F-4D97-AF65-F5344CB8AC3E}">
        <p14:creationId xmlns:p14="http://schemas.microsoft.com/office/powerpoint/2010/main" val="723644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2034" name="Rectangle 2"/>
          <p:cNvSpPr>
            <a:spLocks noGrp="1" noRot="1" noChangeAspect="1" noChangeArrowheads="1" noTextEdit="1"/>
          </p:cNvSpPr>
          <p:nvPr>
            <p:ph type="sldImg"/>
          </p:nvPr>
        </p:nvSpPr>
        <p:spPr>
          <a:ln/>
        </p:spPr>
      </p:sp>
      <p:sp>
        <p:nvSpPr>
          <p:cNvPr id="812035" name="Rectangle 3"/>
          <p:cNvSpPr>
            <a:spLocks noGrp="1" noChangeArrowheads="1"/>
          </p:cNvSpPr>
          <p:nvPr>
            <p:ph type="body" idx="1"/>
          </p:nvPr>
        </p:nvSpPr>
        <p:spPr/>
        <p:txBody>
          <a:bodyPr/>
          <a:lstStyle/>
          <a:p>
            <a:endParaRPr lang="en-CA"/>
          </a:p>
        </p:txBody>
      </p:sp>
      <p:sp>
        <p:nvSpPr>
          <p:cNvPr id="2" name="Slide Number Placeholder 1"/>
          <p:cNvSpPr>
            <a:spLocks noGrp="1"/>
          </p:cNvSpPr>
          <p:nvPr>
            <p:ph type="sldNum" sz="quarter" idx="10"/>
          </p:nvPr>
        </p:nvSpPr>
        <p:spPr/>
        <p:txBody>
          <a:bodyPr/>
          <a:lstStyle/>
          <a:p>
            <a:pPr>
              <a:defRPr/>
            </a:pPr>
            <a:fld id="{C0A36E7B-FAD7-4965-8153-2F6303B8AC44}" type="slidenum">
              <a:rPr lang="en-US" smtClean="0"/>
              <a:pPr>
                <a:defRPr/>
              </a:pPr>
              <a:t>8</a:t>
            </a:fld>
            <a:endParaRPr lang="en-US"/>
          </a:p>
        </p:txBody>
      </p:sp>
    </p:spTree>
    <p:extLst>
      <p:ext uri="{BB962C8B-B14F-4D97-AF65-F5344CB8AC3E}">
        <p14:creationId xmlns:p14="http://schemas.microsoft.com/office/powerpoint/2010/main" val="3037801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3058" name="Rectangle 2"/>
          <p:cNvSpPr>
            <a:spLocks noGrp="1" noRot="1" noChangeAspect="1" noChangeArrowheads="1" noTextEdit="1"/>
          </p:cNvSpPr>
          <p:nvPr>
            <p:ph type="sldImg"/>
          </p:nvPr>
        </p:nvSpPr>
        <p:spPr>
          <a:ln/>
        </p:spPr>
      </p:sp>
      <p:sp>
        <p:nvSpPr>
          <p:cNvPr id="813059" name="Rectangle 3"/>
          <p:cNvSpPr>
            <a:spLocks noGrp="1" noChangeArrowheads="1"/>
          </p:cNvSpPr>
          <p:nvPr>
            <p:ph type="body" idx="1"/>
          </p:nvPr>
        </p:nvSpPr>
        <p:spPr/>
        <p:txBody>
          <a:bodyPr/>
          <a:lstStyle/>
          <a:p>
            <a:endParaRPr lang="en-CA"/>
          </a:p>
        </p:txBody>
      </p:sp>
      <p:sp>
        <p:nvSpPr>
          <p:cNvPr id="2" name="Slide Number Placeholder 1"/>
          <p:cNvSpPr>
            <a:spLocks noGrp="1"/>
          </p:cNvSpPr>
          <p:nvPr>
            <p:ph type="sldNum" sz="quarter" idx="10"/>
          </p:nvPr>
        </p:nvSpPr>
        <p:spPr/>
        <p:txBody>
          <a:bodyPr/>
          <a:lstStyle/>
          <a:p>
            <a:pPr>
              <a:defRPr/>
            </a:pPr>
            <a:fld id="{C0A36E7B-FAD7-4965-8153-2F6303B8AC44}" type="slidenum">
              <a:rPr lang="en-US" smtClean="0"/>
              <a:pPr>
                <a:defRPr/>
              </a:pPr>
              <a:t>9</a:t>
            </a:fld>
            <a:endParaRPr lang="en-US"/>
          </a:p>
        </p:txBody>
      </p:sp>
    </p:spTree>
    <p:extLst>
      <p:ext uri="{BB962C8B-B14F-4D97-AF65-F5344CB8AC3E}">
        <p14:creationId xmlns:p14="http://schemas.microsoft.com/office/powerpoint/2010/main" val="16930160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4082" name="Rectangle 2"/>
          <p:cNvSpPr>
            <a:spLocks noGrp="1" noRot="1" noChangeAspect="1" noChangeArrowheads="1" noTextEdit="1"/>
          </p:cNvSpPr>
          <p:nvPr>
            <p:ph type="sldImg"/>
          </p:nvPr>
        </p:nvSpPr>
        <p:spPr>
          <a:ln/>
        </p:spPr>
      </p:sp>
      <p:sp>
        <p:nvSpPr>
          <p:cNvPr id="814083" name="Rectangle 3"/>
          <p:cNvSpPr>
            <a:spLocks noGrp="1" noChangeArrowheads="1"/>
          </p:cNvSpPr>
          <p:nvPr>
            <p:ph type="body" idx="1"/>
          </p:nvPr>
        </p:nvSpPr>
        <p:spPr/>
        <p:txBody>
          <a:bodyPr/>
          <a:lstStyle/>
          <a:p>
            <a:endParaRPr lang="en-CA"/>
          </a:p>
        </p:txBody>
      </p:sp>
      <p:sp>
        <p:nvSpPr>
          <p:cNvPr id="2" name="Slide Number Placeholder 1"/>
          <p:cNvSpPr>
            <a:spLocks noGrp="1"/>
          </p:cNvSpPr>
          <p:nvPr>
            <p:ph type="sldNum" sz="quarter" idx="10"/>
          </p:nvPr>
        </p:nvSpPr>
        <p:spPr/>
        <p:txBody>
          <a:bodyPr/>
          <a:lstStyle/>
          <a:p>
            <a:pPr>
              <a:defRPr/>
            </a:pPr>
            <a:fld id="{C0A36E7B-FAD7-4965-8153-2F6303B8AC44}" type="slidenum">
              <a:rPr lang="en-US" smtClean="0"/>
              <a:pPr>
                <a:defRPr/>
              </a:pPr>
              <a:t>10</a:t>
            </a:fld>
            <a:endParaRPr lang="en-US"/>
          </a:p>
        </p:txBody>
      </p:sp>
    </p:spTree>
    <p:extLst>
      <p:ext uri="{BB962C8B-B14F-4D97-AF65-F5344CB8AC3E}">
        <p14:creationId xmlns:p14="http://schemas.microsoft.com/office/powerpoint/2010/main" val="7618480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5106" name="Rectangle 2"/>
          <p:cNvSpPr>
            <a:spLocks noGrp="1" noRot="1" noChangeAspect="1" noChangeArrowheads="1" noTextEdit="1"/>
          </p:cNvSpPr>
          <p:nvPr>
            <p:ph type="sldImg"/>
          </p:nvPr>
        </p:nvSpPr>
        <p:spPr>
          <a:ln/>
        </p:spPr>
      </p:sp>
      <p:sp>
        <p:nvSpPr>
          <p:cNvPr id="815107" name="Rectangle 3"/>
          <p:cNvSpPr>
            <a:spLocks noGrp="1" noChangeArrowheads="1"/>
          </p:cNvSpPr>
          <p:nvPr>
            <p:ph type="body" idx="1"/>
          </p:nvPr>
        </p:nvSpPr>
        <p:spPr/>
        <p:txBody>
          <a:bodyPr/>
          <a:lstStyle/>
          <a:p>
            <a:endParaRPr lang="en-CA"/>
          </a:p>
        </p:txBody>
      </p:sp>
      <p:sp>
        <p:nvSpPr>
          <p:cNvPr id="2" name="Slide Number Placeholder 1"/>
          <p:cNvSpPr>
            <a:spLocks noGrp="1"/>
          </p:cNvSpPr>
          <p:nvPr>
            <p:ph type="sldNum" sz="quarter" idx="10"/>
          </p:nvPr>
        </p:nvSpPr>
        <p:spPr/>
        <p:txBody>
          <a:bodyPr/>
          <a:lstStyle/>
          <a:p>
            <a:pPr>
              <a:defRPr/>
            </a:pPr>
            <a:fld id="{C0A36E7B-FAD7-4965-8153-2F6303B8AC44}" type="slidenum">
              <a:rPr lang="en-US" smtClean="0"/>
              <a:pPr>
                <a:defRPr/>
              </a:pPr>
              <a:t>11</a:t>
            </a:fld>
            <a:endParaRPr lang="en-US"/>
          </a:p>
        </p:txBody>
      </p:sp>
    </p:spTree>
    <p:extLst>
      <p:ext uri="{BB962C8B-B14F-4D97-AF65-F5344CB8AC3E}">
        <p14:creationId xmlns:p14="http://schemas.microsoft.com/office/powerpoint/2010/main" val="36954510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12</a:t>
            </a:fld>
            <a:endParaRPr lang="en-US"/>
          </a:p>
        </p:txBody>
      </p:sp>
    </p:spTree>
    <p:extLst>
      <p:ext uri="{BB962C8B-B14F-4D97-AF65-F5344CB8AC3E}">
        <p14:creationId xmlns:p14="http://schemas.microsoft.com/office/powerpoint/2010/main" val="5386458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13</a:t>
            </a:fld>
            <a:endParaRPr lang="en-US"/>
          </a:p>
        </p:txBody>
      </p:sp>
    </p:spTree>
    <p:extLst>
      <p:ext uri="{BB962C8B-B14F-4D97-AF65-F5344CB8AC3E}">
        <p14:creationId xmlns:p14="http://schemas.microsoft.com/office/powerpoint/2010/main" val="5510921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14</a:t>
            </a:fld>
            <a:endParaRPr lang="en-US"/>
          </a:p>
        </p:txBody>
      </p:sp>
    </p:spTree>
    <p:extLst>
      <p:ext uri="{BB962C8B-B14F-4D97-AF65-F5344CB8AC3E}">
        <p14:creationId xmlns:p14="http://schemas.microsoft.com/office/powerpoint/2010/main" val="33665558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15</a:t>
            </a:fld>
            <a:endParaRPr lang="en-US"/>
          </a:p>
        </p:txBody>
      </p:sp>
    </p:spTree>
    <p:extLst>
      <p:ext uri="{BB962C8B-B14F-4D97-AF65-F5344CB8AC3E}">
        <p14:creationId xmlns:p14="http://schemas.microsoft.com/office/powerpoint/2010/main" val="8183568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16</a:t>
            </a:fld>
            <a:endParaRPr lang="en-US"/>
          </a:p>
        </p:txBody>
      </p:sp>
    </p:spTree>
    <p:extLst>
      <p:ext uri="{BB962C8B-B14F-4D97-AF65-F5344CB8AC3E}">
        <p14:creationId xmlns:p14="http://schemas.microsoft.com/office/powerpoint/2010/main" val="284710798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17</a:t>
            </a:fld>
            <a:endParaRPr lang="en-US"/>
          </a:p>
        </p:txBody>
      </p:sp>
    </p:spTree>
    <p:extLst>
      <p:ext uri="{BB962C8B-B14F-4D97-AF65-F5344CB8AC3E}">
        <p14:creationId xmlns:p14="http://schemas.microsoft.com/office/powerpoint/2010/main" val="304390069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18</a:t>
            </a:fld>
            <a:endParaRPr lang="en-US"/>
          </a:p>
        </p:txBody>
      </p:sp>
    </p:spTree>
    <p:extLst>
      <p:ext uri="{BB962C8B-B14F-4D97-AF65-F5344CB8AC3E}">
        <p14:creationId xmlns:p14="http://schemas.microsoft.com/office/powerpoint/2010/main" val="31691848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19</a:t>
            </a:fld>
            <a:endParaRPr lang="en-US"/>
          </a:p>
        </p:txBody>
      </p:sp>
    </p:spTree>
    <p:extLst>
      <p:ext uri="{BB962C8B-B14F-4D97-AF65-F5344CB8AC3E}">
        <p14:creationId xmlns:p14="http://schemas.microsoft.com/office/powerpoint/2010/main" val="192981287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20</a:t>
            </a:fld>
            <a:endParaRPr lang="en-US"/>
          </a:p>
        </p:txBody>
      </p:sp>
    </p:spTree>
    <p:extLst>
      <p:ext uri="{BB962C8B-B14F-4D97-AF65-F5344CB8AC3E}">
        <p14:creationId xmlns:p14="http://schemas.microsoft.com/office/powerpoint/2010/main" val="37949157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21</a:t>
            </a:fld>
            <a:endParaRPr lang="en-US"/>
          </a:p>
        </p:txBody>
      </p:sp>
    </p:spTree>
    <p:extLst>
      <p:ext uri="{BB962C8B-B14F-4D97-AF65-F5344CB8AC3E}">
        <p14:creationId xmlns:p14="http://schemas.microsoft.com/office/powerpoint/2010/main" val="14993354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22</a:t>
            </a:fld>
            <a:endParaRPr lang="en-US"/>
          </a:p>
        </p:txBody>
      </p:sp>
    </p:spTree>
    <p:extLst>
      <p:ext uri="{BB962C8B-B14F-4D97-AF65-F5344CB8AC3E}">
        <p14:creationId xmlns:p14="http://schemas.microsoft.com/office/powerpoint/2010/main" val="38763943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23</a:t>
            </a:fld>
            <a:endParaRPr lang="en-US"/>
          </a:p>
        </p:txBody>
      </p:sp>
    </p:spTree>
    <p:extLst>
      <p:ext uri="{BB962C8B-B14F-4D97-AF65-F5344CB8AC3E}">
        <p14:creationId xmlns:p14="http://schemas.microsoft.com/office/powerpoint/2010/main" val="25189025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24</a:t>
            </a:fld>
            <a:endParaRPr lang="en-US"/>
          </a:p>
        </p:txBody>
      </p:sp>
    </p:spTree>
    <p:extLst>
      <p:ext uri="{BB962C8B-B14F-4D97-AF65-F5344CB8AC3E}">
        <p14:creationId xmlns:p14="http://schemas.microsoft.com/office/powerpoint/2010/main" val="39339599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25</a:t>
            </a:fld>
            <a:endParaRPr lang="en-US"/>
          </a:p>
        </p:txBody>
      </p:sp>
    </p:spTree>
    <p:extLst>
      <p:ext uri="{BB962C8B-B14F-4D97-AF65-F5344CB8AC3E}">
        <p14:creationId xmlns:p14="http://schemas.microsoft.com/office/powerpoint/2010/main" val="32658960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26</a:t>
            </a:fld>
            <a:endParaRPr lang="en-US"/>
          </a:p>
        </p:txBody>
      </p:sp>
    </p:spTree>
    <p:extLst>
      <p:ext uri="{BB962C8B-B14F-4D97-AF65-F5344CB8AC3E}">
        <p14:creationId xmlns:p14="http://schemas.microsoft.com/office/powerpoint/2010/main" val="169943147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6130" name="Rectangle 2"/>
          <p:cNvSpPr>
            <a:spLocks noGrp="1" noRot="1" noChangeAspect="1" noChangeArrowheads="1" noTextEdit="1"/>
          </p:cNvSpPr>
          <p:nvPr>
            <p:ph type="sldImg"/>
          </p:nvPr>
        </p:nvSpPr>
        <p:spPr>
          <a:ln/>
        </p:spPr>
      </p:sp>
      <p:sp>
        <p:nvSpPr>
          <p:cNvPr id="816131" name="Rectangle 3"/>
          <p:cNvSpPr>
            <a:spLocks noGrp="1" noChangeArrowheads="1"/>
          </p:cNvSpPr>
          <p:nvPr>
            <p:ph type="body" idx="1"/>
          </p:nvPr>
        </p:nvSpPr>
        <p:spPr/>
        <p:txBody>
          <a:bodyPr/>
          <a:lstStyle/>
          <a:p>
            <a:endParaRPr lang="en-CA"/>
          </a:p>
        </p:txBody>
      </p:sp>
      <p:sp>
        <p:nvSpPr>
          <p:cNvPr id="2" name="Slide Number Placeholder 1"/>
          <p:cNvSpPr>
            <a:spLocks noGrp="1"/>
          </p:cNvSpPr>
          <p:nvPr>
            <p:ph type="sldNum" sz="quarter" idx="10"/>
          </p:nvPr>
        </p:nvSpPr>
        <p:spPr/>
        <p:txBody>
          <a:bodyPr/>
          <a:lstStyle/>
          <a:p>
            <a:pPr>
              <a:defRPr/>
            </a:pPr>
            <a:fld id="{C0A36E7B-FAD7-4965-8153-2F6303B8AC44}" type="slidenum">
              <a:rPr lang="en-US" smtClean="0"/>
              <a:pPr>
                <a:defRPr/>
              </a:pPr>
              <a:t>27</a:t>
            </a:fld>
            <a:endParaRPr lang="en-US"/>
          </a:p>
        </p:txBody>
      </p:sp>
    </p:spTree>
    <p:extLst>
      <p:ext uri="{BB962C8B-B14F-4D97-AF65-F5344CB8AC3E}">
        <p14:creationId xmlns:p14="http://schemas.microsoft.com/office/powerpoint/2010/main" val="74024353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28</a:t>
            </a:fld>
            <a:endParaRPr lang="en-US"/>
          </a:p>
        </p:txBody>
      </p:sp>
    </p:spTree>
    <p:extLst>
      <p:ext uri="{BB962C8B-B14F-4D97-AF65-F5344CB8AC3E}">
        <p14:creationId xmlns:p14="http://schemas.microsoft.com/office/powerpoint/2010/main" val="23060200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29</a:t>
            </a:fld>
            <a:endParaRPr lang="en-US"/>
          </a:p>
        </p:txBody>
      </p:sp>
    </p:spTree>
    <p:extLst>
      <p:ext uri="{BB962C8B-B14F-4D97-AF65-F5344CB8AC3E}">
        <p14:creationId xmlns:p14="http://schemas.microsoft.com/office/powerpoint/2010/main" val="30356019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30</a:t>
            </a:fld>
            <a:endParaRPr lang="en-US"/>
          </a:p>
        </p:txBody>
      </p:sp>
    </p:spTree>
    <p:extLst>
      <p:ext uri="{BB962C8B-B14F-4D97-AF65-F5344CB8AC3E}">
        <p14:creationId xmlns:p14="http://schemas.microsoft.com/office/powerpoint/2010/main" val="395239504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31</a:t>
            </a:fld>
            <a:endParaRPr lang="en-US"/>
          </a:p>
        </p:txBody>
      </p:sp>
    </p:spTree>
    <p:extLst>
      <p:ext uri="{BB962C8B-B14F-4D97-AF65-F5344CB8AC3E}">
        <p14:creationId xmlns:p14="http://schemas.microsoft.com/office/powerpoint/2010/main" val="359634692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32</a:t>
            </a:fld>
            <a:endParaRPr lang="en-US"/>
          </a:p>
        </p:txBody>
      </p:sp>
    </p:spTree>
    <p:extLst>
      <p:ext uri="{BB962C8B-B14F-4D97-AF65-F5344CB8AC3E}">
        <p14:creationId xmlns:p14="http://schemas.microsoft.com/office/powerpoint/2010/main" val="221381712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33</a:t>
            </a:fld>
            <a:endParaRPr lang="en-US"/>
          </a:p>
        </p:txBody>
      </p:sp>
    </p:spTree>
    <p:extLst>
      <p:ext uri="{BB962C8B-B14F-4D97-AF65-F5344CB8AC3E}">
        <p14:creationId xmlns:p14="http://schemas.microsoft.com/office/powerpoint/2010/main" val="19247554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34</a:t>
            </a:fld>
            <a:endParaRPr lang="en-US"/>
          </a:p>
        </p:txBody>
      </p:sp>
    </p:spTree>
    <p:extLst>
      <p:ext uri="{BB962C8B-B14F-4D97-AF65-F5344CB8AC3E}">
        <p14:creationId xmlns:p14="http://schemas.microsoft.com/office/powerpoint/2010/main" val="41265089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35</a:t>
            </a:fld>
            <a:endParaRPr lang="en-US"/>
          </a:p>
        </p:txBody>
      </p:sp>
    </p:spTree>
    <p:extLst>
      <p:ext uri="{BB962C8B-B14F-4D97-AF65-F5344CB8AC3E}">
        <p14:creationId xmlns:p14="http://schemas.microsoft.com/office/powerpoint/2010/main" val="77242341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36</a:t>
            </a:fld>
            <a:endParaRPr lang="en-US"/>
          </a:p>
        </p:txBody>
      </p:sp>
    </p:spTree>
    <p:extLst>
      <p:ext uri="{BB962C8B-B14F-4D97-AF65-F5344CB8AC3E}">
        <p14:creationId xmlns:p14="http://schemas.microsoft.com/office/powerpoint/2010/main" val="34118294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37</a:t>
            </a:fld>
            <a:endParaRPr lang="en-US"/>
          </a:p>
        </p:txBody>
      </p:sp>
    </p:spTree>
    <p:extLst>
      <p:ext uri="{BB962C8B-B14F-4D97-AF65-F5344CB8AC3E}">
        <p14:creationId xmlns:p14="http://schemas.microsoft.com/office/powerpoint/2010/main" val="368055296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38</a:t>
            </a:fld>
            <a:endParaRPr lang="en-US"/>
          </a:p>
        </p:txBody>
      </p:sp>
    </p:spTree>
    <p:extLst>
      <p:ext uri="{BB962C8B-B14F-4D97-AF65-F5344CB8AC3E}">
        <p14:creationId xmlns:p14="http://schemas.microsoft.com/office/powerpoint/2010/main" val="149847351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39</a:t>
            </a:fld>
            <a:endParaRPr lang="en-US"/>
          </a:p>
        </p:txBody>
      </p:sp>
    </p:spTree>
    <p:extLst>
      <p:ext uri="{BB962C8B-B14F-4D97-AF65-F5344CB8AC3E}">
        <p14:creationId xmlns:p14="http://schemas.microsoft.com/office/powerpoint/2010/main" val="112226083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40</a:t>
            </a:fld>
            <a:endParaRPr lang="en-US"/>
          </a:p>
        </p:txBody>
      </p:sp>
    </p:spTree>
    <p:extLst>
      <p:ext uri="{BB962C8B-B14F-4D97-AF65-F5344CB8AC3E}">
        <p14:creationId xmlns:p14="http://schemas.microsoft.com/office/powerpoint/2010/main" val="28160034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41</a:t>
            </a:fld>
            <a:endParaRPr lang="en-US"/>
          </a:p>
        </p:txBody>
      </p:sp>
    </p:spTree>
    <p:extLst>
      <p:ext uri="{BB962C8B-B14F-4D97-AF65-F5344CB8AC3E}">
        <p14:creationId xmlns:p14="http://schemas.microsoft.com/office/powerpoint/2010/main" val="298010451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42</a:t>
            </a:fld>
            <a:endParaRPr lang="en-US"/>
          </a:p>
        </p:txBody>
      </p:sp>
    </p:spTree>
    <p:extLst>
      <p:ext uri="{BB962C8B-B14F-4D97-AF65-F5344CB8AC3E}">
        <p14:creationId xmlns:p14="http://schemas.microsoft.com/office/powerpoint/2010/main" val="123147344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43</a:t>
            </a:fld>
            <a:endParaRPr lang="en-US"/>
          </a:p>
        </p:txBody>
      </p:sp>
    </p:spTree>
    <p:extLst>
      <p:ext uri="{BB962C8B-B14F-4D97-AF65-F5344CB8AC3E}">
        <p14:creationId xmlns:p14="http://schemas.microsoft.com/office/powerpoint/2010/main" val="307741742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44</a:t>
            </a:fld>
            <a:endParaRPr lang="en-US"/>
          </a:p>
        </p:txBody>
      </p:sp>
    </p:spTree>
    <p:extLst>
      <p:ext uri="{BB962C8B-B14F-4D97-AF65-F5344CB8AC3E}">
        <p14:creationId xmlns:p14="http://schemas.microsoft.com/office/powerpoint/2010/main" val="83657173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45</a:t>
            </a:fld>
            <a:endParaRPr lang="en-US"/>
          </a:p>
        </p:txBody>
      </p:sp>
    </p:spTree>
    <p:extLst>
      <p:ext uri="{BB962C8B-B14F-4D97-AF65-F5344CB8AC3E}">
        <p14:creationId xmlns:p14="http://schemas.microsoft.com/office/powerpoint/2010/main" val="122099200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46</a:t>
            </a:fld>
            <a:endParaRPr lang="en-US"/>
          </a:p>
        </p:txBody>
      </p:sp>
    </p:spTree>
    <p:extLst>
      <p:ext uri="{BB962C8B-B14F-4D97-AF65-F5344CB8AC3E}">
        <p14:creationId xmlns:p14="http://schemas.microsoft.com/office/powerpoint/2010/main" val="143812706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47</a:t>
            </a:fld>
            <a:endParaRPr lang="en-US"/>
          </a:p>
        </p:txBody>
      </p:sp>
    </p:spTree>
    <p:extLst>
      <p:ext uri="{BB962C8B-B14F-4D97-AF65-F5344CB8AC3E}">
        <p14:creationId xmlns:p14="http://schemas.microsoft.com/office/powerpoint/2010/main" val="780037991"/>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48</a:t>
            </a:fld>
            <a:endParaRPr lang="en-US"/>
          </a:p>
        </p:txBody>
      </p:sp>
    </p:spTree>
    <p:extLst>
      <p:ext uri="{BB962C8B-B14F-4D97-AF65-F5344CB8AC3E}">
        <p14:creationId xmlns:p14="http://schemas.microsoft.com/office/powerpoint/2010/main" val="31041808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42" name="Rectangle 2"/>
          <p:cNvSpPr>
            <a:spLocks noGrp="1" noRot="1" noChangeAspect="1" noChangeArrowheads="1" noTextEdit="1"/>
          </p:cNvSpPr>
          <p:nvPr>
            <p:ph type="sldImg"/>
          </p:nvPr>
        </p:nvSpPr>
        <p:spPr>
          <a:ln/>
        </p:spPr>
      </p:sp>
      <p:sp>
        <p:nvSpPr>
          <p:cNvPr id="829443" name="Rectangle 3"/>
          <p:cNvSpPr>
            <a:spLocks noGrp="1" noChangeArrowheads="1"/>
          </p:cNvSpPr>
          <p:nvPr>
            <p:ph type="body" idx="1"/>
          </p:nvPr>
        </p:nvSpPr>
        <p:spPr/>
        <p:txBody>
          <a:bodyPr/>
          <a:lstStyle/>
          <a:p>
            <a:endParaRPr lang="en-CA"/>
          </a:p>
        </p:txBody>
      </p:sp>
      <p:sp>
        <p:nvSpPr>
          <p:cNvPr id="2" name="Slide Number Placeholder 1"/>
          <p:cNvSpPr>
            <a:spLocks noGrp="1"/>
          </p:cNvSpPr>
          <p:nvPr>
            <p:ph type="sldNum" sz="quarter" idx="10"/>
          </p:nvPr>
        </p:nvSpPr>
        <p:spPr/>
        <p:txBody>
          <a:bodyPr/>
          <a:lstStyle/>
          <a:p>
            <a:pPr>
              <a:defRPr/>
            </a:pPr>
            <a:fld id="{C0A36E7B-FAD7-4965-8153-2F6303B8AC44}" type="slidenum">
              <a:rPr lang="en-US" smtClean="0"/>
              <a:pPr>
                <a:defRPr/>
              </a:pPr>
              <a:t>49</a:t>
            </a:fld>
            <a:endParaRPr lang="en-US"/>
          </a:p>
        </p:txBody>
      </p:sp>
    </p:spTree>
    <p:extLst>
      <p:ext uri="{BB962C8B-B14F-4D97-AF65-F5344CB8AC3E}">
        <p14:creationId xmlns:p14="http://schemas.microsoft.com/office/powerpoint/2010/main" val="33039479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50</a:t>
            </a:fld>
            <a:endParaRPr lang="en-US"/>
          </a:p>
        </p:txBody>
      </p:sp>
    </p:spTree>
    <p:extLst>
      <p:ext uri="{BB962C8B-B14F-4D97-AF65-F5344CB8AC3E}">
        <p14:creationId xmlns:p14="http://schemas.microsoft.com/office/powerpoint/2010/main" val="3657281770"/>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51</a:t>
            </a:fld>
            <a:endParaRPr lang="en-US"/>
          </a:p>
        </p:txBody>
      </p:sp>
    </p:spTree>
    <p:extLst>
      <p:ext uri="{BB962C8B-B14F-4D97-AF65-F5344CB8AC3E}">
        <p14:creationId xmlns:p14="http://schemas.microsoft.com/office/powerpoint/2010/main" val="76415620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52</a:t>
            </a:fld>
            <a:endParaRPr lang="en-US"/>
          </a:p>
        </p:txBody>
      </p:sp>
    </p:spTree>
    <p:extLst>
      <p:ext uri="{BB962C8B-B14F-4D97-AF65-F5344CB8AC3E}">
        <p14:creationId xmlns:p14="http://schemas.microsoft.com/office/powerpoint/2010/main" val="160025809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53</a:t>
            </a:fld>
            <a:endParaRPr lang="en-US"/>
          </a:p>
        </p:txBody>
      </p:sp>
    </p:spTree>
    <p:extLst>
      <p:ext uri="{BB962C8B-B14F-4D97-AF65-F5344CB8AC3E}">
        <p14:creationId xmlns:p14="http://schemas.microsoft.com/office/powerpoint/2010/main" val="12088587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54</a:t>
            </a:fld>
            <a:endParaRPr lang="en-US"/>
          </a:p>
        </p:txBody>
      </p:sp>
    </p:spTree>
    <p:extLst>
      <p:ext uri="{BB962C8B-B14F-4D97-AF65-F5344CB8AC3E}">
        <p14:creationId xmlns:p14="http://schemas.microsoft.com/office/powerpoint/2010/main" val="16108033"/>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55</a:t>
            </a:fld>
            <a:endParaRPr lang="en-US"/>
          </a:p>
        </p:txBody>
      </p:sp>
    </p:spTree>
    <p:extLst>
      <p:ext uri="{BB962C8B-B14F-4D97-AF65-F5344CB8AC3E}">
        <p14:creationId xmlns:p14="http://schemas.microsoft.com/office/powerpoint/2010/main" val="2746929500"/>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56</a:t>
            </a:fld>
            <a:endParaRPr lang="en-US"/>
          </a:p>
        </p:txBody>
      </p:sp>
    </p:spTree>
    <p:extLst>
      <p:ext uri="{BB962C8B-B14F-4D97-AF65-F5344CB8AC3E}">
        <p14:creationId xmlns:p14="http://schemas.microsoft.com/office/powerpoint/2010/main" val="191340593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57</a:t>
            </a:fld>
            <a:endParaRPr lang="en-US"/>
          </a:p>
        </p:txBody>
      </p:sp>
    </p:spTree>
    <p:extLst>
      <p:ext uri="{BB962C8B-B14F-4D97-AF65-F5344CB8AC3E}">
        <p14:creationId xmlns:p14="http://schemas.microsoft.com/office/powerpoint/2010/main" val="409214445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58</a:t>
            </a:fld>
            <a:endParaRPr lang="en-US"/>
          </a:p>
        </p:txBody>
      </p:sp>
    </p:spTree>
    <p:extLst>
      <p:ext uri="{BB962C8B-B14F-4D97-AF65-F5344CB8AC3E}">
        <p14:creationId xmlns:p14="http://schemas.microsoft.com/office/powerpoint/2010/main" val="97282426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59</a:t>
            </a:fld>
            <a:endParaRPr lang="en-US"/>
          </a:p>
        </p:txBody>
      </p:sp>
    </p:spTree>
    <p:extLst>
      <p:ext uri="{BB962C8B-B14F-4D97-AF65-F5344CB8AC3E}">
        <p14:creationId xmlns:p14="http://schemas.microsoft.com/office/powerpoint/2010/main" val="2299809287"/>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60</a:t>
            </a:fld>
            <a:endParaRPr lang="en-US"/>
          </a:p>
        </p:txBody>
      </p:sp>
    </p:spTree>
    <p:extLst>
      <p:ext uri="{BB962C8B-B14F-4D97-AF65-F5344CB8AC3E}">
        <p14:creationId xmlns:p14="http://schemas.microsoft.com/office/powerpoint/2010/main" val="10221207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61</a:t>
            </a:fld>
            <a:endParaRPr lang="en-US"/>
          </a:p>
        </p:txBody>
      </p:sp>
    </p:spTree>
    <p:extLst>
      <p:ext uri="{BB962C8B-B14F-4D97-AF65-F5344CB8AC3E}">
        <p14:creationId xmlns:p14="http://schemas.microsoft.com/office/powerpoint/2010/main" val="4070671015"/>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62</a:t>
            </a:fld>
            <a:endParaRPr lang="en-US"/>
          </a:p>
        </p:txBody>
      </p:sp>
    </p:spTree>
    <p:extLst>
      <p:ext uri="{BB962C8B-B14F-4D97-AF65-F5344CB8AC3E}">
        <p14:creationId xmlns:p14="http://schemas.microsoft.com/office/powerpoint/2010/main" val="2870443316"/>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63</a:t>
            </a:fld>
            <a:endParaRPr lang="en-US"/>
          </a:p>
        </p:txBody>
      </p:sp>
    </p:spTree>
    <p:extLst>
      <p:ext uri="{BB962C8B-B14F-4D97-AF65-F5344CB8AC3E}">
        <p14:creationId xmlns:p14="http://schemas.microsoft.com/office/powerpoint/2010/main" val="274777235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64</a:t>
            </a:fld>
            <a:endParaRPr lang="en-US"/>
          </a:p>
        </p:txBody>
      </p:sp>
    </p:spTree>
    <p:extLst>
      <p:ext uri="{BB962C8B-B14F-4D97-AF65-F5344CB8AC3E}">
        <p14:creationId xmlns:p14="http://schemas.microsoft.com/office/powerpoint/2010/main" val="1605982564"/>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65</a:t>
            </a:fld>
            <a:endParaRPr lang="en-US"/>
          </a:p>
        </p:txBody>
      </p:sp>
    </p:spTree>
    <p:extLst>
      <p:ext uri="{BB962C8B-B14F-4D97-AF65-F5344CB8AC3E}">
        <p14:creationId xmlns:p14="http://schemas.microsoft.com/office/powerpoint/2010/main" val="1361974956"/>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66</a:t>
            </a:fld>
            <a:endParaRPr lang="en-US"/>
          </a:p>
        </p:txBody>
      </p:sp>
    </p:spTree>
    <p:extLst>
      <p:ext uri="{BB962C8B-B14F-4D97-AF65-F5344CB8AC3E}">
        <p14:creationId xmlns:p14="http://schemas.microsoft.com/office/powerpoint/2010/main" val="1222959460"/>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67</a:t>
            </a:fld>
            <a:endParaRPr lang="en-US"/>
          </a:p>
        </p:txBody>
      </p:sp>
    </p:spTree>
    <p:extLst>
      <p:ext uri="{BB962C8B-B14F-4D97-AF65-F5344CB8AC3E}">
        <p14:creationId xmlns:p14="http://schemas.microsoft.com/office/powerpoint/2010/main" val="100417304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68</a:t>
            </a:fld>
            <a:endParaRPr lang="en-US"/>
          </a:p>
        </p:txBody>
      </p:sp>
    </p:spTree>
    <p:extLst>
      <p:ext uri="{BB962C8B-B14F-4D97-AF65-F5344CB8AC3E}">
        <p14:creationId xmlns:p14="http://schemas.microsoft.com/office/powerpoint/2010/main" val="345638110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C0A36E7B-FAD7-4965-8153-2F6303B8AC44}" type="slidenum">
              <a:rPr lang="en-US" smtClean="0"/>
              <a:pPr>
                <a:defRPr/>
              </a:pPr>
              <a:t>69</a:t>
            </a:fld>
            <a:endParaRPr lang="en-US"/>
          </a:p>
        </p:txBody>
      </p:sp>
    </p:spTree>
    <p:extLst>
      <p:ext uri="{BB962C8B-B14F-4D97-AF65-F5344CB8AC3E}">
        <p14:creationId xmlns:p14="http://schemas.microsoft.com/office/powerpoint/2010/main" val="3223465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sp>
        <p:nvSpPr>
          <p:cNvPr id="21516" name="Rectangle 12"/>
          <p:cNvSpPr>
            <a:spLocks noGrp="1" noChangeArrowheads="1"/>
          </p:cNvSpPr>
          <p:nvPr>
            <p:ph type="ctrTitle" sz="quarter"/>
          </p:nvPr>
        </p:nvSpPr>
        <p:spPr>
          <a:xfrm>
            <a:off x="457200" y="2514600"/>
            <a:ext cx="8229600" cy="838200"/>
          </a:xfrm>
        </p:spPr>
        <p:txBody>
          <a:bodyPr/>
          <a:lstStyle>
            <a:lvl1pPr algn="ctr">
              <a:defRPr sz="2800" smtClean="0">
                <a:solidFill>
                  <a:schemeClr val="tx1"/>
                </a:solidFill>
              </a:defRPr>
            </a:lvl1pPr>
          </a:lstStyle>
          <a:p>
            <a:r>
              <a:rPr lang="en-US" dirty="0" smtClean="0"/>
              <a:t>Click to edit Master title style</a:t>
            </a:r>
          </a:p>
        </p:txBody>
      </p:sp>
      <p:sp>
        <p:nvSpPr>
          <p:cNvPr id="21518" name="Rectangle 14"/>
          <p:cNvSpPr>
            <a:spLocks noGrp="1" noChangeArrowheads="1"/>
          </p:cNvSpPr>
          <p:nvPr>
            <p:ph type="subTitle" sz="quarter" idx="1"/>
          </p:nvPr>
        </p:nvSpPr>
        <p:spPr>
          <a:xfrm>
            <a:off x="457200" y="3505200"/>
            <a:ext cx="8229600" cy="457200"/>
          </a:xfrm>
        </p:spPr>
        <p:txBody>
          <a:bodyPr/>
          <a:lstStyle>
            <a:lvl1pPr algn="ctr">
              <a:defRPr sz="2000" smtClean="0">
                <a:solidFill>
                  <a:schemeClr val="accent1"/>
                </a:solidFill>
              </a:defRPr>
            </a:lvl1pPr>
          </a:lstStyle>
          <a:p>
            <a:r>
              <a:rPr lang="en-US" dirty="0" smtClean="0"/>
              <a:t>Click to edit Master subtitle style</a:t>
            </a:r>
          </a:p>
        </p:txBody>
      </p:sp>
      <p:pic>
        <p:nvPicPr>
          <p:cNvPr id="5" name="Picture 9" descr="PPT_header"/>
          <p:cNvPicPr>
            <a:picLocks noChangeAspect="1" noChangeArrowheads="1"/>
          </p:cNvPicPr>
          <p:nvPr userDrawn="1"/>
        </p:nvPicPr>
        <p:blipFill>
          <a:blip r:embed="rId2" cstate="print"/>
          <a:srcRect/>
          <a:stretch>
            <a:fillRect/>
          </a:stretch>
        </p:blipFill>
        <p:spPr bwMode="auto">
          <a:xfrm>
            <a:off x="0" y="990600"/>
            <a:ext cx="9144000" cy="76200"/>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9144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381000" y="1295400"/>
            <a:ext cx="8305800" cy="4953000"/>
          </a:xfrm>
        </p:spPr>
        <p:txBody>
          <a:bodyPr/>
          <a:lstStyle>
            <a:lvl1pPr>
              <a:buFont typeface="Wingdings" pitchFamily="2" charset="2"/>
              <a:buChar char="Ø"/>
              <a:defRPr b="1"/>
            </a:lvl1pPr>
            <a:lvl2pPr>
              <a:buFont typeface="Arial" pitchFamily="34" charset="0"/>
              <a:buChar char="•"/>
              <a:defRPr sz="2200"/>
            </a:lvl2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9144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447800"/>
            <a:ext cx="38100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447800"/>
            <a:ext cx="3810000"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9906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990600"/>
          </a:xfrm>
          <a:prstGeom prst="rect">
            <a:avLst/>
          </a:prstGeom>
        </p:spPr>
        <p:txBody>
          <a:bodyPr/>
          <a:lstStyle/>
          <a:p>
            <a:r>
              <a:rPr lang="en-US" smtClean="0"/>
              <a:t>Click to edit Master title style</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364162"/>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36416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85800" y="1066800"/>
            <a:ext cx="7772400" cy="6858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685800" y="1752600"/>
            <a:ext cx="7772400" cy="3886200"/>
          </a:xfrm>
        </p:spPr>
        <p:txBody>
          <a:bodyPr/>
          <a:lstStyle/>
          <a:p>
            <a:pPr lvl="0"/>
            <a:r>
              <a:rPr lang="en-US" noProof="0" smtClean="0"/>
              <a:t>Click icon to add table</a:t>
            </a:r>
            <a:endParaRPr lang="en-US" noProof="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ColTx" preserve="1">
  <p:cSld name="Title and 2-Column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685800" y="1752600"/>
            <a:ext cx="38100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648200" y="1752600"/>
            <a:ext cx="3810000"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5" name="Rectangle 4"/>
          <p:cNvSpPr/>
          <p:nvPr userDrawn="1"/>
        </p:nvSpPr>
        <p:spPr>
          <a:xfrm>
            <a:off x="0" y="0"/>
            <a:ext cx="9150350" cy="12192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2" name="Title 1"/>
          <p:cNvSpPr>
            <a:spLocks noGrp="1"/>
          </p:cNvSpPr>
          <p:nvPr>
            <p:ph type="title"/>
          </p:nvPr>
        </p:nvSpPr>
        <p:spPr>
          <a:xfrm>
            <a:off x="1905000" y="0"/>
            <a:ext cx="7010400" cy="1219200"/>
          </a:xfrm>
          <a:prstGeom prst="rect">
            <a:avLst/>
          </a:prstGeom>
        </p:spPr>
        <p:txBody>
          <a:bodyPr/>
          <a:lstStyle>
            <a:lvl1pPr algn="ctr">
              <a:defRPr sz="3200"/>
            </a:lvl1pPr>
          </a:lstStyle>
          <a:p>
            <a:r>
              <a:rPr lang="en-US" dirty="0" smtClean="0"/>
              <a:t>Click to edit Master title style</a:t>
            </a:r>
            <a:endParaRPr lang="en-US" dirty="0"/>
          </a:p>
        </p:txBody>
      </p:sp>
      <p:sp>
        <p:nvSpPr>
          <p:cNvPr id="15" name="Footer Placeholder 4"/>
          <p:cNvSpPr>
            <a:spLocks noGrp="1"/>
          </p:cNvSpPr>
          <p:nvPr>
            <p:ph type="ftr" sz="quarter" idx="10"/>
          </p:nvPr>
        </p:nvSpPr>
        <p:spPr>
          <a:xfrm>
            <a:off x="3124200" y="6356350"/>
            <a:ext cx="2895600" cy="365125"/>
          </a:xfrm>
          <a:prstGeom prst="rect">
            <a:avLst/>
          </a:prstGeom>
        </p:spPr>
        <p:txBody>
          <a:bodyPr/>
          <a:lstStyle>
            <a:lvl1pPr>
              <a:defRPr dirty="0"/>
            </a:lvl1pPr>
          </a:lstStyle>
          <a:p>
            <a:pPr>
              <a:defRPr/>
            </a:pPr>
            <a:endParaRPr lang="en-US"/>
          </a:p>
        </p:txBody>
      </p:sp>
      <p:sp>
        <p:nvSpPr>
          <p:cNvPr id="16" name="Slide Number Placeholder 5"/>
          <p:cNvSpPr>
            <a:spLocks noGrp="1"/>
          </p:cNvSpPr>
          <p:nvPr>
            <p:ph type="sldNum" sz="quarter" idx="11"/>
          </p:nvPr>
        </p:nvSpPr>
        <p:spPr>
          <a:xfrm>
            <a:off x="228600" y="6324600"/>
            <a:ext cx="2133600" cy="365125"/>
          </a:xfrm>
          <a:prstGeom prst="rect">
            <a:avLst/>
          </a:prstGeom>
        </p:spPr>
        <p:txBody>
          <a:bodyPr/>
          <a:lstStyle>
            <a:lvl1pPr>
              <a:defRPr/>
            </a:lvl1pPr>
          </a:lstStyle>
          <a:p>
            <a:fld id="{B193B303-C921-4104-83AD-2DE4DEEAF4A9}" type="slidenum">
              <a:rPr lang="en-US"/>
              <a:pPr/>
              <a:t>‹#›</a:t>
            </a:fld>
            <a:endParaRPr lang="en-US"/>
          </a:p>
        </p:txBody>
      </p:sp>
    </p:spTree>
    <p:extLst>
      <p:ext uri="{BB962C8B-B14F-4D97-AF65-F5344CB8AC3E}">
        <p14:creationId xmlns:p14="http://schemas.microsoft.com/office/powerpoint/2010/main" val="3281899772"/>
      </p:ext>
    </p:extLst>
  </p:cSld>
  <p:clrMapOvr>
    <a:masterClrMapping/>
  </p:clrMapOvr>
  <p:transition>
    <p:rand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Comparison">
    <p:bg>
      <p:bgPr>
        <a:solidFill>
          <a:schemeClr val="bg1"/>
        </a:solidFill>
        <a:effectLst/>
      </p:bgPr>
    </p:bg>
    <p:spTree>
      <p:nvGrpSpPr>
        <p:cNvPr id="1" name=""/>
        <p:cNvGrpSpPr/>
        <p:nvPr/>
      </p:nvGrpSpPr>
      <p:grpSpPr>
        <a:xfrm>
          <a:off x="0" y="0"/>
          <a:ext cx="0" cy="0"/>
          <a:chOff x="0" y="0"/>
          <a:chExt cx="0" cy="0"/>
        </a:xfrm>
      </p:grpSpPr>
      <p:sp>
        <p:nvSpPr>
          <p:cNvPr id="5" name="Oval 4"/>
          <p:cNvSpPr/>
          <p:nvPr userDrawn="1"/>
        </p:nvSpPr>
        <p:spPr>
          <a:xfrm>
            <a:off x="7315200" y="4572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6" name="Oval 5"/>
          <p:cNvSpPr/>
          <p:nvPr userDrawn="1"/>
        </p:nvSpPr>
        <p:spPr>
          <a:xfrm>
            <a:off x="8229600" y="4572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7" name="Oval 6"/>
          <p:cNvSpPr/>
          <p:nvPr userDrawn="1"/>
        </p:nvSpPr>
        <p:spPr>
          <a:xfrm>
            <a:off x="7315200" y="13716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8" name="Oval 7"/>
          <p:cNvSpPr/>
          <p:nvPr userDrawn="1"/>
        </p:nvSpPr>
        <p:spPr>
          <a:xfrm>
            <a:off x="8229600" y="13716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9" name="Isosceles Triangle 8"/>
          <p:cNvSpPr/>
          <p:nvPr userDrawn="1"/>
        </p:nvSpPr>
        <p:spPr>
          <a:xfrm rot="10800000">
            <a:off x="4343400" y="685800"/>
            <a:ext cx="457200" cy="457200"/>
          </a:xfrm>
          <a:prstGeom prst="triangle">
            <a:avLst>
              <a:gd name="adj" fmla="val 47403"/>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10" name="Rectangle 9"/>
          <p:cNvSpPr/>
          <p:nvPr userDrawn="1"/>
        </p:nvSpPr>
        <p:spPr>
          <a:xfrm>
            <a:off x="0" y="0"/>
            <a:ext cx="9144000" cy="9144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11" name="Chevron 10"/>
          <p:cNvSpPr/>
          <p:nvPr userDrawn="1"/>
        </p:nvSpPr>
        <p:spPr>
          <a:xfrm>
            <a:off x="228600" y="1447800"/>
            <a:ext cx="304800" cy="304800"/>
          </a:xfrm>
          <a:prstGeom prst="chevron">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chemeClr val="tx1"/>
              </a:solidFill>
              <a:ea typeface="ＭＳ Ｐゴシック" pitchFamily="34" charset="-128"/>
            </a:endParaRPr>
          </a:p>
        </p:txBody>
      </p:sp>
      <p:sp>
        <p:nvSpPr>
          <p:cNvPr id="12" name="Rounded Rectangle 11"/>
          <p:cNvSpPr/>
          <p:nvPr userDrawn="1"/>
        </p:nvSpPr>
        <p:spPr>
          <a:xfrm>
            <a:off x="609600" y="1219200"/>
            <a:ext cx="8001000" cy="990600"/>
          </a:xfrm>
          <a:prstGeom prst="roundRect">
            <a:avLst/>
          </a:prstGeom>
          <a:solidFill>
            <a:schemeClr val="bg2">
              <a:lumMod val="9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4" name="Content Placeholder 3"/>
          <p:cNvSpPr>
            <a:spLocks noGrp="1"/>
          </p:cNvSpPr>
          <p:nvPr>
            <p:ph sz="half" idx="2"/>
          </p:nvPr>
        </p:nvSpPr>
        <p:spPr>
          <a:xfrm>
            <a:off x="609600" y="2209800"/>
            <a:ext cx="8001000" cy="3951288"/>
          </a:xfrm>
          <a:prstGeom prst="rect">
            <a:avLst/>
          </a:prstGeom>
        </p:spPr>
        <p:txBody>
          <a:bodyPr>
            <a:normAutofit/>
          </a:bodyPr>
          <a:lstStyle>
            <a:lvl1pPr>
              <a:lnSpc>
                <a:spcPct val="100000"/>
              </a:lnSpc>
              <a:spcBef>
                <a:spcPts val="700"/>
              </a:spcBef>
              <a:spcAft>
                <a:spcPts val="700"/>
              </a:spcAft>
              <a:buNone/>
              <a:defRPr sz="2800"/>
            </a:lvl1pPr>
            <a:lvl2pPr>
              <a:lnSpc>
                <a:spcPct val="100000"/>
              </a:lnSpc>
              <a:spcBef>
                <a:spcPts val="700"/>
              </a:spcBef>
              <a:spcAft>
                <a:spcPts val="700"/>
              </a:spcAft>
              <a:buFont typeface="Arial" pitchFamily="34" charset="0"/>
              <a:buChar char="•"/>
              <a:defRPr sz="2400">
                <a:solidFill>
                  <a:srgbClr val="002060"/>
                </a:solidFill>
              </a:defRPr>
            </a:lvl2pPr>
            <a:lvl3pPr>
              <a:lnSpc>
                <a:spcPct val="100000"/>
              </a:lnSpc>
              <a:spcBef>
                <a:spcPts val="700"/>
              </a:spcBef>
              <a:spcAft>
                <a:spcPts val="700"/>
              </a:spcAft>
              <a:buFont typeface="Arial" pitchFamily="34" charset="0"/>
              <a:buChar char="•"/>
              <a:defRPr sz="2000">
                <a:solidFill>
                  <a:srgbClr val="953735"/>
                </a:solidFill>
              </a:defRPr>
            </a:lvl3pPr>
            <a:lvl4pPr>
              <a:lnSpc>
                <a:spcPct val="100000"/>
              </a:lnSpc>
              <a:spcBef>
                <a:spcPts val="700"/>
              </a:spcBef>
              <a:spcAft>
                <a:spcPts val="700"/>
              </a:spcAft>
              <a:defRPr sz="1800"/>
            </a:lvl4pPr>
            <a:lvl5pPr>
              <a:lnSpc>
                <a:spcPct val="100000"/>
              </a:lnSpc>
              <a:spcBef>
                <a:spcPts val="700"/>
              </a:spcBef>
              <a:spcAft>
                <a:spcPts val="700"/>
              </a:spcAf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p:nvPr>
        </p:nvSpPr>
        <p:spPr>
          <a:xfrm>
            <a:off x="0" y="0"/>
            <a:ext cx="9144000" cy="914400"/>
          </a:xfrm>
          <a:prstGeom prst="rect">
            <a:avLst/>
          </a:prstGeom>
        </p:spPr>
        <p:txBody>
          <a:bodyPr>
            <a:normAutofit/>
          </a:bodyPr>
          <a:lstStyle>
            <a:lvl1pPr algn="ctr">
              <a:defRPr>
                <a:solidFill>
                  <a:schemeClr val="bg1"/>
                </a:solidFill>
              </a:defRPr>
            </a:lvl1pPr>
          </a:lstStyle>
          <a:p>
            <a:r>
              <a:rPr lang="en-US" dirty="0" smtClean="0"/>
              <a:t>Click to edit Master title style</a:t>
            </a:r>
            <a:endParaRPr lang="en-US" dirty="0"/>
          </a:p>
        </p:txBody>
      </p:sp>
      <p:sp>
        <p:nvSpPr>
          <p:cNvPr id="17" name="Text Placeholder 2"/>
          <p:cNvSpPr>
            <a:spLocks noGrp="1"/>
          </p:cNvSpPr>
          <p:nvPr>
            <p:ph type="body" idx="1"/>
          </p:nvPr>
        </p:nvSpPr>
        <p:spPr>
          <a:xfrm>
            <a:off x="609600" y="1219200"/>
            <a:ext cx="8001000" cy="990600"/>
          </a:xfrm>
          <a:prstGeom prst="rect">
            <a:avLst/>
          </a:prstGeom>
        </p:spPr>
        <p:txBody>
          <a:bodyPr anchor="ctr">
            <a:normAutofit/>
          </a:bodyPr>
          <a:lstStyle>
            <a:lvl1pPr marL="0" indent="0" algn="l">
              <a:buNone/>
              <a:defRPr sz="2800" b="1">
                <a:solidFill>
                  <a:srgbClr val="4A452A"/>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4" name="Slide Number Placeholder 5"/>
          <p:cNvSpPr>
            <a:spLocks noGrp="1"/>
          </p:cNvSpPr>
          <p:nvPr>
            <p:ph type="sldNum" sz="quarter" idx="11"/>
          </p:nvPr>
        </p:nvSpPr>
        <p:spPr>
          <a:xfrm>
            <a:off x="228600" y="6324600"/>
            <a:ext cx="2133600" cy="365125"/>
          </a:xfrm>
          <a:prstGeom prst="rect">
            <a:avLst/>
          </a:prstGeom>
        </p:spPr>
        <p:txBody>
          <a:bodyPr/>
          <a:lstStyle>
            <a:lvl1pPr>
              <a:defRPr/>
            </a:lvl1pPr>
          </a:lstStyle>
          <a:p>
            <a:fld id="{6517F65B-B4B1-4C5B-8487-51CA7886F5AF}" type="slidenum">
              <a:rPr lang="en-US"/>
              <a:pPr/>
              <a:t>‹#›</a:t>
            </a:fld>
            <a:endParaRPr lang="en-US"/>
          </a:p>
        </p:txBody>
      </p:sp>
    </p:spTree>
    <p:extLst>
      <p:ext uri="{BB962C8B-B14F-4D97-AF65-F5344CB8AC3E}">
        <p14:creationId xmlns:p14="http://schemas.microsoft.com/office/powerpoint/2010/main" val="2828499428"/>
      </p:ext>
    </p:extLst>
  </p:cSld>
  <p:clrMapOvr>
    <a:masterClrMapping/>
  </p:clrMapOvr>
  <p:transition>
    <p:rand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5B6D63A-2151-48E5-827A-890851CC9AA5}" type="datetime1">
              <a:rPr lang="en-CA" smtClean="0"/>
              <a:t>2017-01-03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3650EE-829C-4119-B84D-70A089320F13}" type="slidenum">
              <a:rPr lang="en-US" smtClean="0"/>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76B3CDA-58D2-4FD1-84B5-FDB6452B9B61}" type="datetime1">
              <a:rPr lang="en-CA" smtClean="0"/>
              <a:t>2017-01-03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3650EE-829C-4119-B84D-70A089320F13}" type="slidenum">
              <a:rPr lang="en-US" smtClean="0"/>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799313-9819-43D3-9676-42AF7B34664A}" type="datetime1">
              <a:rPr lang="en-CA" smtClean="0"/>
              <a:t>2017-01-03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3650EE-829C-4119-B84D-70A089320F13}" type="slidenum">
              <a:rPr lang="en-US" smtClean="0"/>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B32F371-5276-4FE8-B03C-48549BB94356}" type="datetime1">
              <a:rPr lang="en-CA" smtClean="0"/>
              <a:t>2017-01-03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3650EE-829C-4119-B84D-70A089320F13}" type="slidenum">
              <a:rPr lang="en-US" smtClean="0"/>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BA5ACE7E-1862-4912-903C-263C336CA72E}" type="datetime1">
              <a:rPr lang="en-CA" smtClean="0"/>
              <a:t>2017-01-03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63650EE-829C-4119-B84D-70A089320F13}" type="slidenum">
              <a:rPr lang="en-US" smtClean="0"/>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5E0E9AC-1CF6-4549-95BE-4E47A31FDB8B}" type="datetime1">
              <a:rPr lang="en-CA" smtClean="0"/>
              <a:t>2017-01-03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63650EE-829C-4119-B84D-70A089320F13}" type="slidenum">
              <a:rPr lang="en-US" smtClean="0"/>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B74AC69-9615-4FB8-8150-68CD281E960D}" type="datetime1">
              <a:rPr lang="en-CA" smtClean="0"/>
              <a:t>2017-01-03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63650EE-829C-4119-B84D-70A089320F13}" type="slidenum">
              <a:rPr lang="en-US" smtClean="0"/>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494A16C-2C43-4FB4-BA8A-43FCB777B264}" type="datetime1">
              <a:rPr lang="en-CA" smtClean="0"/>
              <a:t>2017-01-03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3650EE-829C-4119-B84D-70A089320F13}" type="slidenum">
              <a:rPr lang="en-US" smtClean="0"/>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6441F02-E055-46E0-A18C-254411AD06A8}" type="datetime1">
              <a:rPr lang="en-CA" smtClean="0"/>
              <a:t>2017-01-03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63650EE-829C-4119-B84D-70A089320F13}" type="slidenum">
              <a:rPr lang="en-US" smtClean="0"/>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7B31ECC-2A77-4342-979E-FB1EA0233F32}" type="datetime1">
              <a:rPr lang="en-CA" smtClean="0"/>
              <a:t>2017-01-03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3650EE-829C-4119-B84D-70A089320F13}" type="slidenum">
              <a:rPr lang="en-US" smtClean="0"/>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5F8B82-1F9A-4786-9330-F116A8081CEC}" type="datetime1">
              <a:rPr lang="en-CA" smtClean="0"/>
              <a:t>2017-01-03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63650EE-829C-4119-B84D-70A089320F13}" type="slidenum">
              <a:rPr lang="en-US" smtClean="0"/>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24622CD6-CB3E-4C8D-A3DA-DE6FC274D2C0}"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4042BE4A-9536-4130-9690-8FE92C6BBF53}" type="slidenum">
              <a:rPr lang="en-CA" smtClean="0">
                <a:solidFill>
                  <a:prstClr val="black">
                    <a:tint val="75000"/>
                  </a:prstClr>
                </a:solidFill>
              </a:rPr>
              <a:pPr/>
              <a:t>‹#›</a:t>
            </a:fld>
            <a:endParaRPr lang="en-CA" dirty="0">
              <a:solidFill>
                <a:prstClr val="black">
                  <a:tint val="75000"/>
                </a:prstClr>
              </a:solidFill>
            </a:endParaRPr>
          </a:p>
        </p:txBody>
      </p:sp>
    </p:spTree>
    <p:extLst>
      <p:ext uri="{BB962C8B-B14F-4D97-AF65-F5344CB8AC3E}">
        <p14:creationId xmlns:p14="http://schemas.microsoft.com/office/powerpoint/2010/main" val="353778378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1117B2F6-A71B-450F-A13D-B75B7F735C66}"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4E0AD5C5-E3FB-44E6-9A09-6BE1A3B31F26}" type="slidenum">
              <a:rPr lang="en-CA" smtClean="0">
                <a:solidFill>
                  <a:prstClr val="black">
                    <a:tint val="75000"/>
                  </a:prstClr>
                </a:solidFill>
              </a:rPr>
              <a:pPr/>
              <a:t>‹#›</a:t>
            </a:fld>
            <a:endParaRPr lang="en-CA" dirty="0">
              <a:solidFill>
                <a:prstClr val="black">
                  <a:tint val="75000"/>
                </a:prstClr>
              </a:solidFill>
            </a:endParaRPr>
          </a:p>
        </p:txBody>
      </p:sp>
    </p:spTree>
    <p:extLst>
      <p:ext uri="{BB962C8B-B14F-4D97-AF65-F5344CB8AC3E}">
        <p14:creationId xmlns:p14="http://schemas.microsoft.com/office/powerpoint/2010/main" val="995590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CD1A63-240E-46EC-9509-1BC29C7BF7E8}"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fld id="{7DA21123-98BD-4605-9877-F77505FE9E69}" type="slidenum">
              <a:rPr lang="en-CA" smtClean="0">
                <a:solidFill>
                  <a:prstClr val="black">
                    <a:tint val="75000"/>
                  </a:prstClr>
                </a:solidFill>
              </a:rPr>
              <a:pPr/>
              <a:t>‹#›</a:t>
            </a:fld>
            <a:endParaRPr lang="en-CA" dirty="0">
              <a:solidFill>
                <a:prstClr val="black">
                  <a:tint val="75000"/>
                </a:prstClr>
              </a:solidFill>
            </a:endParaRPr>
          </a:p>
        </p:txBody>
      </p:sp>
    </p:spTree>
    <p:extLst>
      <p:ext uri="{BB962C8B-B14F-4D97-AF65-F5344CB8AC3E}">
        <p14:creationId xmlns:p14="http://schemas.microsoft.com/office/powerpoint/2010/main" val="59364361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BA6E8910-BC0D-4970-8165-BBB38751C4A5}" type="datetime1">
              <a:rPr lang="en-CA" smtClean="0">
                <a:solidFill>
                  <a:prstClr val="black">
                    <a:tint val="75000"/>
                  </a:prstClr>
                </a:solidFill>
              </a:rPr>
              <a:t>2017-01-03</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165C3D9E-9EC1-4F28-BD24-AC69655888B6}" type="slidenum">
              <a:rPr lang="en-CA" smtClean="0">
                <a:solidFill>
                  <a:prstClr val="black">
                    <a:tint val="75000"/>
                  </a:prstClr>
                </a:solidFill>
              </a:rPr>
              <a:pPr/>
              <a:t>‹#›</a:t>
            </a:fld>
            <a:endParaRPr lang="en-CA" dirty="0">
              <a:solidFill>
                <a:prstClr val="black">
                  <a:tint val="75000"/>
                </a:prstClr>
              </a:solidFill>
            </a:endParaRPr>
          </a:p>
        </p:txBody>
      </p:sp>
    </p:spTree>
    <p:extLst>
      <p:ext uri="{BB962C8B-B14F-4D97-AF65-F5344CB8AC3E}">
        <p14:creationId xmlns:p14="http://schemas.microsoft.com/office/powerpoint/2010/main" val="55214475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70BCA295-F268-4AF4-8804-C3B5CA07734A}" type="datetime1">
              <a:rPr lang="en-CA" smtClean="0">
                <a:solidFill>
                  <a:prstClr val="black">
                    <a:tint val="75000"/>
                  </a:prstClr>
                </a:solidFill>
              </a:rPr>
              <a:t>2017-01-03</a:t>
            </a:fld>
            <a:endParaRPr lang="en-CA">
              <a:solidFill>
                <a:prstClr val="black">
                  <a:tint val="75000"/>
                </a:prstClr>
              </a:solidFill>
            </a:endParaRPr>
          </a:p>
        </p:txBody>
      </p:sp>
      <p:sp>
        <p:nvSpPr>
          <p:cNvPr id="8" name="Footer Placeholder 7"/>
          <p:cNvSpPr>
            <a:spLocks noGrp="1"/>
          </p:cNvSpPr>
          <p:nvPr>
            <p:ph type="ftr" sz="quarter" idx="11"/>
          </p:nvPr>
        </p:nvSpPr>
        <p:spPr/>
        <p:txBody>
          <a:bodyPr/>
          <a:lstStyle/>
          <a:p>
            <a:endParaRPr lang="en-CA">
              <a:solidFill>
                <a:prstClr val="black">
                  <a:tint val="75000"/>
                </a:prstClr>
              </a:solidFill>
            </a:endParaRPr>
          </a:p>
        </p:txBody>
      </p:sp>
      <p:sp>
        <p:nvSpPr>
          <p:cNvPr id="9" name="Slide Number Placeholder 8"/>
          <p:cNvSpPr>
            <a:spLocks noGrp="1"/>
          </p:cNvSpPr>
          <p:nvPr>
            <p:ph type="sldNum" sz="quarter" idx="12"/>
          </p:nvPr>
        </p:nvSpPr>
        <p:spPr/>
        <p:txBody>
          <a:bodyPr/>
          <a:lstStyle/>
          <a:p>
            <a:fld id="{4F310862-A9E4-4091-8384-C6287E6734DD}" type="slidenum">
              <a:rPr lang="en-CA" smtClean="0">
                <a:solidFill>
                  <a:prstClr val="black">
                    <a:tint val="75000"/>
                  </a:prstClr>
                </a:solidFill>
              </a:rPr>
              <a:pPr/>
              <a:t>‹#›</a:t>
            </a:fld>
            <a:endParaRPr lang="en-CA" dirty="0">
              <a:solidFill>
                <a:prstClr val="black">
                  <a:tint val="75000"/>
                </a:prstClr>
              </a:solidFill>
            </a:endParaRPr>
          </a:p>
        </p:txBody>
      </p:sp>
    </p:spTree>
    <p:extLst>
      <p:ext uri="{BB962C8B-B14F-4D97-AF65-F5344CB8AC3E}">
        <p14:creationId xmlns:p14="http://schemas.microsoft.com/office/powerpoint/2010/main" val="147266473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DF13019D-2CBF-47BB-B504-A2A1BDFBFF8C}" type="datetime1">
              <a:rPr lang="en-CA" smtClean="0">
                <a:solidFill>
                  <a:prstClr val="black">
                    <a:tint val="75000"/>
                  </a:prstClr>
                </a:solidFill>
              </a:rPr>
              <a:t>2017-01-03</a:t>
            </a:fld>
            <a:endParaRPr lang="en-CA">
              <a:solidFill>
                <a:prstClr val="black">
                  <a:tint val="75000"/>
                </a:prstClr>
              </a:solidFill>
            </a:endParaRPr>
          </a:p>
        </p:txBody>
      </p:sp>
      <p:sp>
        <p:nvSpPr>
          <p:cNvPr id="4" name="Footer Placeholder 3"/>
          <p:cNvSpPr>
            <a:spLocks noGrp="1"/>
          </p:cNvSpPr>
          <p:nvPr>
            <p:ph type="ftr" sz="quarter" idx="11"/>
          </p:nvPr>
        </p:nvSpPr>
        <p:spPr/>
        <p:txBody>
          <a:bodyPr/>
          <a:lstStyle/>
          <a:p>
            <a:endParaRPr lang="en-CA">
              <a:solidFill>
                <a:prstClr val="black">
                  <a:tint val="75000"/>
                </a:prstClr>
              </a:solidFill>
            </a:endParaRPr>
          </a:p>
        </p:txBody>
      </p:sp>
      <p:sp>
        <p:nvSpPr>
          <p:cNvPr id="5" name="Slide Number Placeholder 4"/>
          <p:cNvSpPr>
            <a:spLocks noGrp="1"/>
          </p:cNvSpPr>
          <p:nvPr>
            <p:ph type="sldNum" sz="quarter" idx="12"/>
          </p:nvPr>
        </p:nvSpPr>
        <p:spPr/>
        <p:txBody>
          <a:bodyPr/>
          <a:lstStyle/>
          <a:p>
            <a:r>
              <a:rPr lang="en-CA" dirty="0" smtClean="0">
                <a:solidFill>
                  <a:prstClr val="black">
                    <a:tint val="75000"/>
                  </a:prstClr>
                </a:solidFill>
              </a:rPr>
              <a:t> </a:t>
            </a:r>
            <a:fld id="{982BE8B3-08DF-4F51-A7D8-D0AC345E1874}" type="slidenum">
              <a:rPr lang="en-CA">
                <a:solidFill>
                  <a:prstClr val="black">
                    <a:tint val="75000"/>
                  </a:prstClr>
                </a:solidFill>
              </a:rPr>
              <a:pPr/>
              <a:t>‹#›</a:t>
            </a:fld>
            <a:endParaRPr lang="en-CA" dirty="0">
              <a:solidFill>
                <a:prstClr val="black">
                  <a:tint val="75000"/>
                </a:prstClr>
              </a:solidFill>
            </a:endParaRPr>
          </a:p>
        </p:txBody>
      </p:sp>
    </p:spTree>
    <p:extLst>
      <p:ext uri="{BB962C8B-B14F-4D97-AF65-F5344CB8AC3E}">
        <p14:creationId xmlns:p14="http://schemas.microsoft.com/office/powerpoint/2010/main" val="13400789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AFD007-7F2A-41ED-A51E-D81A417143E3}" type="datetime1">
              <a:rPr lang="en-CA" smtClean="0">
                <a:solidFill>
                  <a:prstClr val="black">
                    <a:tint val="75000"/>
                  </a:prstClr>
                </a:solidFill>
              </a:rPr>
              <a:t>2017-01-03</a:t>
            </a:fld>
            <a:endParaRPr lang="en-CA">
              <a:solidFill>
                <a:prstClr val="black">
                  <a:tint val="75000"/>
                </a:prstClr>
              </a:solidFill>
            </a:endParaRPr>
          </a:p>
        </p:txBody>
      </p:sp>
      <p:sp>
        <p:nvSpPr>
          <p:cNvPr id="3" name="Footer Placeholder 2"/>
          <p:cNvSpPr>
            <a:spLocks noGrp="1"/>
          </p:cNvSpPr>
          <p:nvPr>
            <p:ph type="ftr" sz="quarter" idx="11"/>
          </p:nvPr>
        </p:nvSpPr>
        <p:spPr/>
        <p:txBody>
          <a:bodyPr/>
          <a:lstStyle/>
          <a:p>
            <a:endParaRPr lang="en-CA">
              <a:solidFill>
                <a:prstClr val="black">
                  <a:tint val="75000"/>
                </a:prstClr>
              </a:solidFill>
            </a:endParaRPr>
          </a:p>
        </p:txBody>
      </p:sp>
      <p:sp>
        <p:nvSpPr>
          <p:cNvPr id="4" name="Slide Number Placeholder 3"/>
          <p:cNvSpPr>
            <a:spLocks noGrp="1"/>
          </p:cNvSpPr>
          <p:nvPr>
            <p:ph type="sldNum" sz="quarter" idx="12"/>
          </p:nvPr>
        </p:nvSpPr>
        <p:spPr/>
        <p:txBody>
          <a:bodyPr/>
          <a:lstStyle/>
          <a:p>
            <a:fld id="{55EE983B-E4EE-49ED-A374-B8CA5140B913}" type="slidenum">
              <a:rPr lang="en-CA" smtClean="0">
                <a:solidFill>
                  <a:prstClr val="black">
                    <a:tint val="75000"/>
                  </a:prstClr>
                </a:solidFill>
              </a:rPr>
              <a:pPr/>
              <a:t>‹#›</a:t>
            </a:fld>
            <a:endParaRPr lang="en-CA" dirty="0">
              <a:solidFill>
                <a:prstClr val="black">
                  <a:tint val="75000"/>
                </a:prstClr>
              </a:solidFill>
            </a:endParaRPr>
          </a:p>
        </p:txBody>
      </p:sp>
    </p:spTree>
    <p:extLst>
      <p:ext uri="{BB962C8B-B14F-4D97-AF65-F5344CB8AC3E}">
        <p14:creationId xmlns:p14="http://schemas.microsoft.com/office/powerpoint/2010/main" val="212453152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ACDDB16-D809-46C7-819D-29B30A6B9D5E}" type="datetime1">
              <a:rPr lang="en-CA" smtClean="0">
                <a:solidFill>
                  <a:prstClr val="black">
                    <a:tint val="75000"/>
                  </a:prstClr>
                </a:solidFill>
              </a:rPr>
              <a:t>2017-01-03</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9F230C4E-9893-477F-AAB7-0A252C05C46D}" type="slidenum">
              <a:rPr lang="en-CA" smtClean="0">
                <a:solidFill>
                  <a:prstClr val="black">
                    <a:tint val="75000"/>
                  </a:prstClr>
                </a:solidFill>
              </a:rPr>
              <a:pPr/>
              <a:t>‹#›</a:t>
            </a:fld>
            <a:endParaRPr lang="en-CA" dirty="0">
              <a:solidFill>
                <a:prstClr val="black">
                  <a:tint val="75000"/>
                </a:prstClr>
              </a:solidFill>
            </a:endParaRPr>
          </a:p>
        </p:txBody>
      </p:sp>
    </p:spTree>
    <p:extLst>
      <p:ext uri="{BB962C8B-B14F-4D97-AF65-F5344CB8AC3E}">
        <p14:creationId xmlns:p14="http://schemas.microsoft.com/office/powerpoint/2010/main" val="11379035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12CD93-A5B9-4641-B13D-238E4625F178}" type="datetime1">
              <a:rPr lang="en-CA" smtClean="0">
                <a:solidFill>
                  <a:prstClr val="black">
                    <a:tint val="75000"/>
                  </a:prstClr>
                </a:solidFill>
              </a:rPr>
              <a:t>2017-01-03</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fld id="{0B17ECB1-15A7-4A74-A737-D841F000F914}" type="slidenum">
              <a:rPr lang="en-CA" smtClean="0">
                <a:solidFill>
                  <a:prstClr val="black">
                    <a:tint val="75000"/>
                  </a:prstClr>
                </a:solidFill>
              </a:rPr>
              <a:pPr/>
              <a:t>‹#›</a:t>
            </a:fld>
            <a:endParaRPr lang="en-CA" dirty="0">
              <a:solidFill>
                <a:prstClr val="black">
                  <a:tint val="75000"/>
                </a:prstClr>
              </a:solidFill>
            </a:endParaRPr>
          </a:p>
        </p:txBody>
      </p:sp>
    </p:spTree>
    <p:extLst>
      <p:ext uri="{BB962C8B-B14F-4D97-AF65-F5344CB8AC3E}">
        <p14:creationId xmlns:p14="http://schemas.microsoft.com/office/powerpoint/2010/main" val="2618834391"/>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40B14CFF-4746-4E57-9101-C906860B0D09}"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CA" dirty="0" smtClean="0">
                <a:solidFill>
                  <a:prstClr val="black">
                    <a:tint val="75000"/>
                  </a:prstClr>
                </a:solidFill>
              </a:rPr>
              <a:t> </a:t>
            </a:r>
            <a:fld id="{CDABC556-2FCF-4815-8540-774C209AF1B6}" type="slidenum">
              <a:rPr lang="en-CA">
                <a:solidFill>
                  <a:prstClr val="black">
                    <a:tint val="75000"/>
                  </a:prstClr>
                </a:solidFill>
              </a:rPr>
              <a:pPr/>
              <a:t>‹#›</a:t>
            </a:fld>
            <a:endParaRPr lang="en-CA" dirty="0">
              <a:solidFill>
                <a:prstClr val="black">
                  <a:tint val="75000"/>
                </a:prstClr>
              </a:solidFill>
            </a:endParaRPr>
          </a:p>
        </p:txBody>
      </p:sp>
    </p:spTree>
    <p:extLst>
      <p:ext uri="{BB962C8B-B14F-4D97-AF65-F5344CB8AC3E}">
        <p14:creationId xmlns:p14="http://schemas.microsoft.com/office/powerpoint/2010/main" val="86435044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B9B37678-CA82-4883-B76C-E6EA83BF83BF}"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CA">
                <a:solidFill>
                  <a:prstClr val="black">
                    <a:tint val="75000"/>
                  </a:prstClr>
                </a:solidFill>
              </a:rPr>
              <a:t>1 - </a:t>
            </a:r>
            <a:fld id="{9D30FE41-F661-439E-B07D-D7D8E460441B}"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527981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5" name="Rectangle 4"/>
          <p:cNvSpPr/>
          <p:nvPr userDrawn="1"/>
        </p:nvSpPr>
        <p:spPr>
          <a:xfrm>
            <a:off x="0" y="0"/>
            <a:ext cx="9150350" cy="12192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2" name="Title 1"/>
          <p:cNvSpPr>
            <a:spLocks noGrp="1"/>
          </p:cNvSpPr>
          <p:nvPr>
            <p:ph type="title"/>
          </p:nvPr>
        </p:nvSpPr>
        <p:spPr>
          <a:xfrm>
            <a:off x="1905000" y="0"/>
            <a:ext cx="7010400" cy="1219200"/>
          </a:xfrm>
          <a:prstGeom prst="rect">
            <a:avLst/>
          </a:prstGeom>
        </p:spPr>
        <p:txBody>
          <a:bodyPr/>
          <a:lstStyle>
            <a:lvl1pPr algn="ctr">
              <a:defRPr sz="3200"/>
            </a:lvl1pPr>
          </a:lstStyle>
          <a:p>
            <a:r>
              <a:rPr lang="en-US" dirty="0" smtClean="0"/>
              <a:t>Click to edit Master title style</a:t>
            </a:r>
            <a:endParaRPr lang="en-US" dirty="0"/>
          </a:p>
        </p:txBody>
      </p:sp>
      <p:sp>
        <p:nvSpPr>
          <p:cNvPr id="4" name="Content Placeholder 3"/>
          <p:cNvSpPr>
            <a:spLocks noGrp="1"/>
          </p:cNvSpPr>
          <p:nvPr>
            <p:ph sz="half" idx="2"/>
          </p:nvPr>
        </p:nvSpPr>
        <p:spPr>
          <a:xfrm>
            <a:off x="1905000" y="1371600"/>
            <a:ext cx="7010400" cy="4876800"/>
          </a:xfrm>
          <a:prstGeom prst="rect">
            <a:avLst/>
          </a:prstGeom>
        </p:spPr>
        <p:txBody>
          <a:bodyPr/>
          <a:lstStyle>
            <a:lvl1pPr>
              <a:lnSpc>
                <a:spcPct val="100000"/>
              </a:lnSpc>
              <a:spcBef>
                <a:spcPts val="600"/>
              </a:spcBef>
              <a:spcAft>
                <a:spcPts val="600"/>
              </a:spcAft>
              <a:defRPr sz="2800">
                <a:solidFill>
                  <a:schemeClr val="tx1"/>
                </a:solidFill>
              </a:defRPr>
            </a:lvl1pPr>
            <a:lvl2pPr>
              <a:lnSpc>
                <a:spcPct val="100000"/>
              </a:lnSpc>
              <a:spcBef>
                <a:spcPts val="600"/>
              </a:spcBef>
              <a:spcAft>
                <a:spcPts val="600"/>
              </a:spcAft>
              <a:defRPr sz="2400">
                <a:solidFill>
                  <a:srgbClr val="002060"/>
                </a:solidFill>
              </a:defRPr>
            </a:lvl2pPr>
            <a:lvl3pPr>
              <a:lnSpc>
                <a:spcPct val="100000"/>
              </a:lnSpc>
              <a:spcBef>
                <a:spcPts val="700"/>
              </a:spcBef>
              <a:spcAft>
                <a:spcPts val="700"/>
              </a:spcAft>
              <a:defRPr sz="2000">
                <a:solidFill>
                  <a:srgbClr val="953735"/>
                </a:solidFill>
              </a:defRPr>
            </a:lvl3pPr>
            <a:lvl4pPr>
              <a:lnSpc>
                <a:spcPct val="100000"/>
              </a:lnSpc>
              <a:spcBef>
                <a:spcPts val="700"/>
              </a:spcBef>
              <a:spcAft>
                <a:spcPts val="700"/>
              </a:spcAft>
              <a:defRPr sz="1800">
                <a:solidFill>
                  <a:schemeClr val="tx1"/>
                </a:solidFill>
              </a:defRPr>
            </a:lvl4pPr>
            <a:lvl5pPr>
              <a:lnSpc>
                <a:spcPct val="100000"/>
              </a:lnSpc>
              <a:spcBef>
                <a:spcPts val="700"/>
              </a:spcBef>
              <a:spcAft>
                <a:spcPts val="700"/>
              </a:spcAft>
              <a:defRPr sz="16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Slide Number Placeholder 5"/>
          <p:cNvSpPr>
            <a:spLocks noGrp="1"/>
          </p:cNvSpPr>
          <p:nvPr>
            <p:ph type="sldNum" sz="quarter" idx="11"/>
          </p:nvPr>
        </p:nvSpPr>
        <p:spPr/>
        <p:txBody>
          <a:bodyPr/>
          <a:lstStyle>
            <a:lvl1pPr>
              <a:defRPr/>
            </a:lvl1pPr>
          </a:lstStyle>
          <a:p>
            <a:fld id="{B193B303-C921-4104-83AD-2DE4DEEAF4A9}" type="slidenum">
              <a:rPr lang="en-US"/>
              <a:pPr/>
              <a:t>‹#›</a:t>
            </a:fld>
            <a:endParaRPr lang="en-US"/>
          </a:p>
        </p:txBody>
      </p:sp>
    </p:spTree>
    <p:extLst>
      <p:ext uri="{BB962C8B-B14F-4D97-AF65-F5344CB8AC3E}">
        <p14:creationId xmlns:p14="http://schemas.microsoft.com/office/powerpoint/2010/main" val="1746690091"/>
      </p:ext>
    </p:extLst>
  </p:cSld>
  <p:clrMapOvr>
    <a:masterClrMapping/>
  </p:clrMapOvr>
  <p:transition>
    <p:random/>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_Two Content">
    <p:spTree>
      <p:nvGrpSpPr>
        <p:cNvPr id="1" name=""/>
        <p:cNvGrpSpPr/>
        <p:nvPr/>
      </p:nvGrpSpPr>
      <p:grpSpPr>
        <a:xfrm>
          <a:off x="0" y="0"/>
          <a:ext cx="0" cy="0"/>
          <a:chOff x="0" y="0"/>
          <a:chExt cx="0" cy="0"/>
        </a:xfrm>
      </p:grpSpPr>
      <p:sp>
        <p:nvSpPr>
          <p:cNvPr id="5" name="Rectangle 4"/>
          <p:cNvSpPr/>
          <p:nvPr userDrawn="1"/>
        </p:nvSpPr>
        <p:spPr>
          <a:xfrm>
            <a:off x="0" y="0"/>
            <a:ext cx="9150350" cy="12192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2" name="Title 1"/>
          <p:cNvSpPr>
            <a:spLocks noGrp="1"/>
          </p:cNvSpPr>
          <p:nvPr>
            <p:ph type="title"/>
          </p:nvPr>
        </p:nvSpPr>
        <p:spPr>
          <a:xfrm>
            <a:off x="1905000" y="0"/>
            <a:ext cx="7010400" cy="1219200"/>
          </a:xfrm>
          <a:prstGeom prst="rect">
            <a:avLst/>
          </a:prstGeom>
        </p:spPr>
        <p:txBody>
          <a:bodyPr/>
          <a:lstStyle>
            <a:lvl1pPr algn="ctr">
              <a:defRPr sz="3200"/>
            </a:lvl1pPr>
          </a:lstStyle>
          <a:p>
            <a:r>
              <a:rPr lang="en-US" dirty="0" smtClean="0"/>
              <a:t>Click to edit Master title style</a:t>
            </a:r>
            <a:endParaRPr lang="en-US" dirty="0"/>
          </a:p>
        </p:txBody>
      </p:sp>
      <p:sp>
        <p:nvSpPr>
          <p:cNvPr id="4" name="Content Placeholder 3"/>
          <p:cNvSpPr>
            <a:spLocks noGrp="1"/>
          </p:cNvSpPr>
          <p:nvPr>
            <p:ph sz="half" idx="2"/>
          </p:nvPr>
        </p:nvSpPr>
        <p:spPr>
          <a:xfrm>
            <a:off x="1905000" y="1371600"/>
            <a:ext cx="7010400" cy="4876800"/>
          </a:xfrm>
          <a:prstGeom prst="rect">
            <a:avLst/>
          </a:prstGeom>
        </p:spPr>
        <p:txBody>
          <a:bodyPr/>
          <a:lstStyle>
            <a:lvl1pPr>
              <a:lnSpc>
                <a:spcPct val="100000"/>
              </a:lnSpc>
              <a:spcBef>
                <a:spcPts val="600"/>
              </a:spcBef>
              <a:spcAft>
                <a:spcPts val="600"/>
              </a:spcAft>
              <a:defRPr sz="2800">
                <a:solidFill>
                  <a:schemeClr val="tx1"/>
                </a:solidFill>
              </a:defRPr>
            </a:lvl1pPr>
            <a:lvl2pPr>
              <a:lnSpc>
                <a:spcPct val="100000"/>
              </a:lnSpc>
              <a:spcBef>
                <a:spcPts val="600"/>
              </a:spcBef>
              <a:spcAft>
                <a:spcPts val="600"/>
              </a:spcAft>
              <a:defRPr sz="2400">
                <a:solidFill>
                  <a:srgbClr val="002060"/>
                </a:solidFill>
              </a:defRPr>
            </a:lvl2pPr>
            <a:lvl3pPr>
              <a:lnSpc>
                <a:spcPct val="100000"/>
              </a:lnSpc>
              <a:spcBef>
                <a:spcPts val="700"/>
              </a:spcBef>
              <a:spcAft>
                <a:spcPts val="700"/>
              </a:spcAft>
              <a:defRPr sz="2000">
                <a:solidFill>
                  <a:srgbClr val="953735"/>
                </a:solidFill>
              </a:defRPr>
            </a:lvl3pPr>
            <a:lvl4pPr>
              <a:lnSpc>
                <a:spcPct val="100000"/>
              </a:lnSpc>
              <a:spcBef>
                <a:spcPts val="700"/>
              </a:spcBef>
              <a:spcAft>
                <a:spcPts val="700"/>
              </a:spcAft>
              <a:defRPr sz="1800">
                <a:solidFill>
                  <a:schemeClr val="tx1"/>
                </a:solidFill>
              </a:defRPr>
            </a:lvl4pPr>
            <a:lvl5pPr>
              <a:lnSpc>
                <a:spcPct val="100000"/>
              </a:lnSpc>
              <a:spcBef>
                <a:spcPts val="700"/>
              </a:spcBef>
              <a:spcAft>
                <a:spcPts val="700"/>
              </a:spcAft>
              <a:defRPr sz="16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Slide Number Placeholder 5"/>
          <p:cNvSpPr>
            <a:spLocks noGrp="1"/>
          </p:cNvSpPr>
          <p:nvPr>
            <p:ph type="sldNum" sz="quarter" idx="11"/>
          </p:nvPr>
        </p:nvSpPr>
        <p:spPr/>
        <p:txBody>
          <a:bodyPr/>
          <a:lstStyle>
            <a:lvl1pPr>
              <a:defRPr/>
            </a:lvl1pPr>
          </a:lstStyle>
          <a:p>
            <a:fld id="{B193B303-C921-4104-83AD-2DE4DEEAF4A9}" type="slidenum">
              <a:rPr lang="en-US"/>
              <a:pPr/>
              <a:t>‹#›</a:t>
            </a:fld>
            <a:endParaRPr lang="en-US"/>
          </a:p>
        </p:txBody>
      </p:sp>
    </p:spTree>
    <p:extLst>
      <p:ext uri="{BB962C8B-B14F-4D97-AF65-F5344CB8AC3E}">
        <p14:creationId xmlns:p14="http://schemas.microsoft.com/office/powerpoint/2010/main" val="1746690091"/>
      </p:ext>
    </p:extLst>
  </p:cSld>
  <p:clrMapOvr>
    <a:masterClrMapping/>
  </p:clrMapOvr>
  <p:transition>
    <p:random/>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227B6514-439F-4ACC-B383-448D2AF36396}"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CA">
                <a:solidFill>
                  <a:prstClr val="black">
                    <a:tint val="75000"/>
                  </a:prstClr>
                </a:solidFill>
              </a:rPr>
              <a:t>1 - </a:t>
            </a:r>
            <a:fld id="{4042BE4A-9536-4130-9690-8FE92C6BBF53}"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6371077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C3D5495D-2207-4F54-87E2-B140605BCB49}"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CA">
                <a:solidFill>
                  <a:prstClr val="black">
                    <a:tint val="75000"/>
                  </a:prstClr>
                </a:solidFill>
              </a:rPr>
              <a:t>1 - </a:t>
            </a:r>
            <a:fld id="{4E0AD5C5-E3FB-44E6-9A09-6BE1A3B31F26}"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4907045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1029C94-9327-4534-A3DF-892DA8DEF296}"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CA">
                <a:solidFill>
                  <a:prstClr val="black">
                    <a:tint val="75000"/>
                  </a:prstClr>
                </a:solidFill>
              </a:rPr>
              <a:t>1 - </a:t>
            </a:r>
            <a:fld id="{7DA21123-98BD-4605-9877-F77505FE9E69}"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4026385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6567F782-09D4-47B8-9279-79CA77F10608}" type="datetime1">
              <a:rPr lang="en-CA" smtClean="0">
                <a:solidFill>
                  <a:prstClr val="black">
                    <a:tint val="75000"/>
                  </a:prstClr>
                </a:solidFill>
              </a:rPr>
              <a:t>2017-01-03</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r>
              <a:rPr lang="en-CA">
                <a:solidFill>
                  <a:prstClr val="black">
                    <a:tint val="75000"/>
                  </a:prstClr>
                </a:solidFill>
              </a:rPr>
              <a:t>1 - </a:t>
            </a:r>
            <a:fld id="{165C3D9E-9EC1-4F28-BD24-AC69655888B6}"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1704497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0A0D3663-B747-406F-8865-DCFE17388C0B}" type="datetime1">
              <a:rPr lang="en-CA" smtClean="0">
                <a:solidFill>
                  <a:prstClr val="black">
                    <a:tint val="75000"/>
                  </a:prstClr>
                </a:solidFill>
              </a:rPr>
              <a:t>2017-01-03</a:t>
            </a:fld>
            <a:endParaRPr lang="en-CA">
              <a:solidFill>
                <a:prstClr val="black">
                  <a:tint val="75000"/>
                </a:prstClr>
              </a:solidFill>
            </a:endParaRPr>
          </a:p>
        </p:txBody>
      </p:sp>
      <p:sp>
        <p:nvSpPr>
          <p:cNvPr id="8" name="Footer Placeholder 7"/>
          <p:cNvSpPr>
            <a:spLocks noGrp="1"/>
          </p:cNvSpPr>
          <p:nvPr>
            <p:ph type="ftr" sz="quarter" idx="11"/>
          </p:nvPr>
        </p:nvSpPr>
        <p:spPr/>
        <p:txBody>
          <a:bodyPr/>
          <a:lstStyle/>
          <a:p>
            <a:endParaRPr lang="en-CA">
              <a:solidFill>
                <a:prstClr val="black">
                  <a:tint val="75000"/>
                </a:prstClr>
              </a:solidFill>
            </a:endParaRPr>
          </a:p>
        </p:txBody>
      </p:sp>
      <p:sp>
        <p:nvSpPr>
          <p:cNvPr id="9" name="Slide Number Placeholder 8"/>
          <p:cNvSpPr>
            <a:spLocks noGrp="1"/>
          </p:cNvSpPr>
          <p:nvPr>
            <p:ph type="sldNum" sz="quarter" idx="12"/>
          </p:nvPr>
        </p:nvSpPr>
        <p:spPr/>
        <p:txBody>
          <a:bodyPr/>
          <a:lstStyle/>
          <a:p>
            <a:r>
              <a:rPr lang="en-CA">
                <a:solidFill>
                  <a:prstClr val="black">
                    <a:tint val="75000"/>
                  </a:prstClr>
                </a:solidFill>
              </a:rPr>
              <a:t>1 - </a:t>
            </a:r>
            <a:fld id="{4F310862-A9E4-4091-8384-C6287E6734DD}"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34030423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18D401D5-DCA4-425B-B8BC-63A646EBE7E3}" type="datetime1">
              <a:rPr lang="en-CA" smtClean="0">
                <a:solidFill>
                  <a:prstClr val="black">
                    <a:tint val="75000"/>
                  </a:prstClr>
                </a:solidFill>
              </a:rPr>
              <a:t>2017-01-03</a:t>
            </a:fld>
            <a:endParaRPr lang="en-CA">
              <a:solidFill>
                <a:prstClr val="black">
                  <a:tint val="75000"/>
                </a:prstClr>
              </a:solidFill>
            </a:endParaRPr>
          </a:p>
        </p:txBody>
      </p:sp>
      <p:sp>
        <p:nvSpPr>
          <p:cNvPr id="4" name="Footer Placeholder 3"/>
          <p:cNvSpPr>
            <a:spLocks noGrp="1"/>
          </p:cNvSpPr>
          <p:nvPr>
            <p:ph type="ftr" sz="quarter" idx="11"/>
          </p:nvPr>
        </p:nvSpPr>
        <p:spPr/>
        <p:txBody>
          <a:bodyPr/>
          <a:lstStyle/>
          <a:p>
            <a:endParaRPr lang="en-CA">
              <a:solidFill>
                <a:prstClr val="black">
                  <a:tint val="75000"/>
                </a:prstClr>
              </a:solidFill>
            </a:endParaRPr>
          </a:p>
        </p:txBody>
      </p:sp>
      <p:sp>
        <p:nvSpPr>
          <p:cNvPr id="5" name="Slide Number Placeholder 4"/>
          <p:cNvSpPr>
            <a:spLocks noGrp="1"/>
          </p:cNvSpPr>
          <p:nvPr>
            <p:ph type="sldNum" sz="quarter" idx="12"/>
          </p:nvPr>
        </p:nvSpPr>
        <p:spPr/>
        <p:txBody>
          <a:bodyPr/>
          <a:lstStyle/>
          <a:p>
            <a:r>
              <a:rPr lang="en-CA">
                <a:solidFill>
                  <a:prstClr val="black">
                    <a:tint val="75000"/>
                  </a:prstClr>
                </a:solidFill>
              </a:rPr>
              <a:t>1 - </a:t>
            </a:r>
            <a:fld id="{982BE8B3-08DF-4F51-A7D8-D0AC345E1874}"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75358088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F002E-E2DD-4417-9438-F0FCE41B26AE}" type="datetime1">
              <a:rPr lang="en-CA" smtClean="0">
                <a:solidFill>
                  <a:prstClr val="black">
                    <a:tint val="75000"/>
                  </a:prstClr>
                </a:solidFill>
              </a:rPr>
              <a:t>2017-01-03</a:t>
            </a:fld>
            <a:endParaRPr lang="en-CA">
              <a:solidFill>
                <a:prstClr val="black">
                  <a:tint val="75000"/>
                </a:prstClr>
              </a:solidFill>
            </a:endParaRPr>
          </a:p>
        </p:txBody>
      </p:sp>
      <p:sp>
        <p:nvSpPr>
          <p:cNvPr id="3" name="Footer Placeholder 2"/>
          <p:cNvSpPr>
            <a:spLocks noGrp="1"/>
          </p:cNvSpPr>
          <p:nvPr>
            <p:ph type="ftr" sz="quarter" idx="11"/>
          </p:nvPr>
        </p:nvSpPr>
        <p:spPr/>
        <p:txBody>
          <a:bodyPr/>
          <a:lstStyle/>
          <a:p>
            <a:endParaRPr lang="en-CA">
              <a:solidFill>
                <a:prstClr val="black">
                  <a:tint val="75000"/>
                </a:prstClr>
              </a:solidFill>
            </a:endParaRPr>
          </a:p>
        </p:txBody>
      </p:sp>
      <p:sp>
        <p:nvSpPr>
          <p:cNvPr id="4" name="Slide Number Placeholder 3"/>
          <p:cNvSpPr>
            <a:spLocks noGrp="1"/>
          </p:cNvSpPr>
          <p:nvPr>
            <p:ph type="sldNum" sz="quarter" idx="12"/>
          </p:nvPr>
        </p:nvSpPr>
        <p:spPr/>
        <p:txBody>
          <a:bodyPr/>
          <a:lstStyle/>
          <a:p>
            <a:r>
              <a:rPr lang="en-CA">
                <a:solidFill>
                  <a:prstClr val="black">
                    <a:tint val="75000"/>
                  </a:prstClr>
                </a:solidFill>
              </a:rPr>
              <a:t>1 - </a:t>
            </a:r>
            <a:fld id="{55EE983B-E4EE-49ED-A374-B8CA5140B913}"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28323477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F5770D2-A131-4694-9DB7-73A13CDBFFA5}" type="datetime1">
              <a:rPr lang="en-CA" smtClean="0">
                <a:solidFill>
                  <a:prstClr val="black">
                    <a:tint val="75000"/>
                  </a:prstClr>
                </a:solidFill>
              </a:rPr>
              <a:t>2017-01-03</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r>
              <a:rPr lang="en-CA">
                <a:solidFill>
                  <a:prstClr val="black">
                    <a:tint val="75000"/>
                  </a:prstClr>
                </a:solidFill>
              </a:rPr>
              <a:t>1 - </a:t>
            </a:r>
            <a:fld id="{9F230C4E-9893-477F-AAB7-0A252C05C46D}"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69615389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31FCE0E-F095-4C16-91D4-C1EC85936882}" type="datetime1">
              <a:rPr lang="en-CA" smtClean="0">
                <a:solidFill>
                  <a:prstClr val="black">
                    <a:tint val="75000"/>
                  </a:prstClr>
                </a:solidFill>
              </a:rPr>
              <a:t>2017-01-03</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r>
              <a:rPr lang="en-CA">
                <a:solidFill>
                  <a:prstClr val="black">
                    <a:tint val="75000"/>
                  </a:prstClr>
                </a:solidFill>
              </a:rPr>
              <a:t>1 - </a:t>
            </a:r>
            <a:fld id="{0B17ECB1-15A7-4A74-A737-D841F000F914}"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7787297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5232FB30-426B-40A1-AF6E-DBCCDEBF3959}"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CA">
                <a:solidFill>
                  <a:prstClr val="black">
                    <a:tint val="75000"/>
                  </a:prstClr>
                </a:solidFill>
              </a:rPr>
              <a:t>1 - </a:t>
            </a:r>
            <a:fld id="{CDABC556-2FCF-4815-8540-774C209AF1B6}"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42467211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8DB18473-5A76-4164-97D2-1727510CF6AF}"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CA">
                <a:solidFill>
                  <a:prstClr val="black">
                    <a:tint val="75000"/>
                  </a:prstClr>
                </a:solidFill>
              </a:rPr>
              <a:t>1 - </a:t>
            </a:r>
            <a:fld id="{9D30FE41-F661-439E-B07D-D7D8E460441B}"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4896397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B5532CAD-5661-4377-ACD3-167313D77F0C}"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CA">
                <a:solidFill>
                  <a:prstClr val="black">
                    <a:tint val="75000"/>
                  </a:prstClr>
                </a:solidFill>
              </a:rPr>
              <a:t>1 - </a:t>
            </a:r>
            <a:fld id="{4042BE4A-9536-4130-9690-8FE92C6BBF53}"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68350897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0446764-15C2-40E0-AE81-13413BDA76D9}"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CA">
                <a:solidFill>
                  <a:prstClr val="black">
                    <a:tint val="75000"/>
                  </a:prstClr>
                </a:solidFill>
              </a:rPr>
              <a:t>1 - </a:t>
            </a:r>
            <a:fld id="{4E0AD5C5-E3FB-44E6-9A09-6BE1A3B31F26}"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790541405"/>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072B441-7CF2-46BB-9FA1-A6FAB57EDA90}"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CA">
                <a:solidFill>
                  <a:prstClr val="black">
                    <a:tint val="75000"/>
                  </a:prstClr>
                </a:solidFill>
              </a:rPr>
              <a:t>1 - </a:t>
            </a:r>
            <a:fld id="{7DA21123-98BD-4605-9877-F77505FE9E69}"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43201800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4672EF5D-46BE-431A-9895-D1D6BF475DB2}" type="datetime1">
              <a:rPr lang="en-CA" smtClean="0">
                <a:solidFill>
                  <a:prstClr val="black">
                    <a:tint val="75000"/>
                  </a:prstClr>
                </a:solidFill>
              </a:rPr>
              <a:t>2017-01-03</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r>
              <a:rPr lang="en-CA">
                <a:solidFill>
                  <a:prstClr val="black">
                    <a:tint val="75000"/>
                  </a:prstClr>
                </a:solidFill>
              </a:rPr>
              <a:t>1 - </a:t>
            </a:r>
            <a:fld id="{165C3D9E-9EC1-4F28-BD24-AC69655888B6}"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113866834"/>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094B8FBB-582D-4AC1-94DC-AA63BF0AC5FE}" type="datetime1">
              <a:rPr lang="en-CA" smtClean="0">
                <a:solidFill>
                  <a:prstClr val="black">
                    <a:tint val="75000"/>
                  </a:prstClr>
                </a:solidFill>
              </a:rPr>
              <a:t>2017-01-03</a:t>
            </a:fld>
            <a:endParaRPr lang="en-CA">
              <a:solidFill>
                <a:prstClr val="black">
                  <a:tint val="75000"/>
                </a:prstClr>
              </a:solidFill>
            </a:endParaRPr>
          </a:p>
        </p:txBody>
      </p:sp>
      <p:sp>
        <p:nvSpPr>
          <p:cNvPr id="8" name="Footer Placeholder 7"/>
          <p:cNvSpPr>
            <a:spLocks noGrp="1"/>
          </p:cNvSpPr>
          <p:nvPr>
            <p:ph type="ftr" sz="quarter" idx="11"/>
          </p:nvPr>
        </p:nvSpPr>
        <p:spPr/>
        <p:txBody>
          <a:bodyPr/>
          <a:lstStyle/>
          <a:p>
            <a:endParaRPr lang="en-CA">
              <a:solidFill>
                <a:prstClr val="black">
                  <a:tint val="75000"/>
                </a:prstClr>
              </a:solidFill>
            </a:endParaRPr>
          </a:p>
        </p:txBody>
      </p:sp>
      <p:sp>
        <p:nvSpPr>
          <p:cNvPr id="9" name="Slide Number Placeholder 8"/>
          <p:cNvSpPr>
            <a:spLocks noGrp="1"/>
          </p:cNvSpPr>
          <p:nvPr>
            <p:ph type="sldNum" sz="quarter" idx="12"/>
          </p:nvPr>
        </p:nvSpPr>
        <p:spPr/>
        <p:txBody>
          <a:bodyPr/>
          <a:lstStyle/>
          <a:p>
            <a:r>
              <a:rPr lang="en-CA">
                <a:solidFill>
                  <a:prstClr val="black">
                    <a:tint val="75000"/>
                  </a:prstClr>
                </a:solidFill>
              </a:rPr>
              <a:t>1 - </a:t>
            </a:r>
            <a:fld id="{4F310862-A9E4-4091-8384-C6287E6734DD}"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33606004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C8F07223-5338-40AC-8E5B-A5EB732BE8AD}" type="datetime1">
              <a:rPr lang="en-CA" smtClean="0">
                <a:solidFill>
                  <a:prstClr val="black">
                    <a:tint val="75000"/>
                  </a:prstClr>
                </a:solidFill>
              </a:rPr>
              <a:t>2017-01-03</a:t>
            </a:fld>
            <a:endParaRPr lang="en-CA">
              <a:solidFill>
                <a:prstClr val="black">
                  <a:tint val="75000"/>
                </a:prstClr>
              </a:solidFill>
            </a:endParaRPr>
          </a:p>
        </p:txBody>
      </p:sp>
      <p:sp>
        <p:nvSpPr>
          <p:cNvPr id="4" name="Footer Placeholder 3"/>
          <p:cNvSpPr>
            <a:spLocks noGrp="1"/>
          </p:cNvSpPr>
          <p:nvPr>
            <p:ph type="ftr" sz="quarter" idx="11"/>
          </p:nvPr>
        </p:nvSpPr>
        <p:spPr/>
        <p:txBody>
          <a:bodyPr/>
          <a:lstStyle/>
          <a:p>
            <a:endParaRPr lang="en-CA">
              <a:solidFill>
                <a:prstClr val="black">
                  <a:tint val="75000"/>
                </a:prstClr>
              </a:solidFill>
            </a:endParaRPr>
          </a:p>
        </p:txBody>
      </p:sp>
      <p:sp>
        <p:nvSpPr>
          <p:cNvPr id="5" name="Slide Number Placeholder 4"/>
          <p:cNvSpPr>
            <a:spLocks noGrp="1"/>
          </p:cNvSpPr>
          <p:nvPr>
            <p:ph type="sldNum" sz="quarter" idx="12"/>
          </p:nvPr>
        </p:nvSpPr>
        <p:spPr/>
        <p:txBody>
          <a:bodyPr/>
          <a:lstStyle/>
          <a:p>
            <a:r>
              <a:rPr lang="en-CA">
                <a:solidFill>
                  <a:prstClr val="black">
                    <a:tint val="75000"/>
                  </a:prstClr>
                </a:solidFill>
              </a:rPr>
              <a:t>1 - </a:t>
            </a:r>
            <a:fld id="{982BE8B3-08DF-4F51-A7D8-D0AC345E1874}"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96815661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D52942-146B-49EB-89FF-7785DDCF5264}" type="datetime1">
              <a:rPr lang="en-CA" smtClean="0">
                <a:solidFill>
                  <a:prstClr val="black">
                    <a:tint val="75000"/>
                  </a:prstClr>
                </a:solidFill>
              </a:rPr>
              <a:t>2017-01-03</a:t>
            </a:fld>
            <a:endParaRPr lang="en-CA">
              <a:solidFill>
                <a:prstClr val="black">
                  <a:tint val="75000"/>
                </a:prstClr>
              </a:solidFill>
            </a:endParaRPr>
          </a:p>
        </p:txBody>
      </p:sp>
      <p:sp>
        <p:nvSpPr>
          <p:cNvPr id="3" name="Footer Placeholder 2"/>
          <p:cNvSpPr>
            <a:spLocks noGrp="1"/>
          </p:cNvSpPr>
          <p:nvPr>
            <p:ph type="ftr" sz="quarter" idx="11"/>
          </p:nvPr>
        </p:nvSpPr>
        <p:spPr/>
        <p:txBody>
          <a:bodyPr/>
          <a:lstStyle/>
          <a:p>
            <a:endParaRPr lang="en-CA">
              <a:solidFill>
                <a:prstClr val="black">
                  <a:tint val="75000"/>
                </a:prstClr>
              </a:solidFill>
            </a:endParaRPr>
          </a:p>
        </p:txBody>
      </p:sp>
      <p:sp>
        <p:nvSpPr>
          <p:cNvPr id="4" name="Slide Number Placeholder 3"/>
          <p:cNvSpPr>
            <a:spLocks noGrp="1"/>
          </p:cNvSpPr>
          <p:nvPr>
            <p:ph type="sldNum" sz="quarter" idx="12"/>
          </p:nvPr>
        </p:nvSpPr>
        <p:spPr/>
        <p:txBody>
          <a:bodyPr/>
          <a:lstStyle/>
          <a:p>
            <a:r>
              <a:rPr lang="en-CA">
                <a:solidFill>
                  <a:prstClr val="black">
                    <a:tint val="75000"/>
                  </a:prstClr>
                </a:solidFill>
              </a:rPr>
              <a:t>1 - </a:t>
            </a:r>
            <a:fld id="{55EE983B-E4EE-49ED-A374-B8CA5140B913}"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02838553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35EF000-7C46-44E2-AE30-39EAAC2D8A9F}" type="datetime1">
              <a:rPr lang="en-CA" smtClean="0">
                <a:solidFill>
                  <a:prstClr val="black">
                    <a:tint val="75000"/>
                  </a:prstClr>
                </a:solidFill>
              </a:rPr>
              <a:t>2017-01-03</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r>
              <a:rPr lang="en-CA">
                <a:solidFill>
                  <a:prstClr val="black">
                    <a:tint val="75000"/>
                  </a:prstClr>
                </a:solidFill>
              </a:rPr>
              <a:t>1 - </a:t>
            </a:r>
            <a:fld id="{9F230C4E-9893-477F-AAB7-0A252C05C46D}"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38307920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03D3F1C-8858-4AB9-8572-4D3E89C68BBA}" type="datetime1">
              <a:rPr lang="en-CA" smtClean="0">
                <a:solidFill>
                  <a:prstClr val="black">
                    <a:tint val="75000"/>
                  </a:prstClr>
                </a:solidFill>
              </a:rPr>
              <a:t>2017-01-03</a:t>
            </a:fld>
            <a:endParaRPr lang="en-CA">
              <a:solidFill>
                <a:prstClr val="black">
                  <a:tint val="75000"/>
                </a:prstClr>
              </a:solidFill>
            </a:endParaRPr>
          </a:p>
        </p:txBody>
      </p:sp>
      <p:sp>
        <p:nvSpPr>
          <p:cNvPr id="6" name="Footer Placeholder 5"/>
          <p:cNvSpPr>
            <a:spLocks noGrp="1"/>
          </p:cNvSpPr>
          <p:nvPr>
            <p:ph type="ftr" sz="quarter" idx="11"/>
          </p:nvPr>
        </p:nvSpPr>
        <p:spPr/>
        <p:txBody>
          <a:bodyPr/>
          <a:lstStyle/>
          <a:p>
            <a:endParaRPr lang="en-CA">
              <a:solidFill>
                <a:prstClr val="black">
                  <a:tint val="75000"/>
                </a:prstClr>
              </a:solidFill>
            </a:endParaRPr>
          </a:p>
        </p:txBody>
      </p:sp>
      <p:sp>
        <p:nvSpPr>
          <p:cNvPr id="7" name="Slide Number Placeholder 6"/>
          <p:cNvSpPr>
            <a:spLocks noGrp="1"/>
          </p:cNvSpPr>
          <p:nvPr>
            <p:ph type="sldNum" sz="quarter" idx="12"/>
          </p:nvPr>
        </p:nvSpPr>
        <p:spPr/>
        <p:txBody>
          <a:bodyPr/>
          <a:lstStyle/>
          <a:p>
            <a:r>
              <a:rPr lang="en-CA">
                <a:solidFill>
                  <a:prstClr val="black">
                    <a:tint val="75000"/>
                  </a:prstClr>
                </a:solidFill>
              </a:rPr>
              <a:t>1 - </a:t>
            </a:r>
            <a:fld id="{0B17ECB1-15A7-4A74-A737-D841F000F914}"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160834604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07C2D2B0-78C6-4AA5-BFA8-B33BAB3C1484}"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CA">
                <a:solidFill>
                  <a:prstClr val="black">
                    <a:tint val="75000"/>
                  </a:prstClr>
                </a:solidFill>
              </a:rPr>
              <a:t>1 - </a:t>
            </a:r>
            <a:fld id="{CDABC556-2FCF-4815-8540-774C209AF1B6}"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357399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37367441-3533-4E5B-9DD6-FF733A2D7993}" type="datetime1">
              <a:rPr lang="en-CA" smtClean="0">
                <a:solidFill>
                  <a:prstClr val="black">
                    <a:tint val="75000"/>
                  </a:prstClr>
                </a:solidFill>
              </a:rPr>
              <a:t>2017-01-03</a:t>
            </a:fld>
            <a:endParaRPr lang="en-CA">
              <a:solidFill>
                <a:prstClr val="black">
                  <a:tint val="75000"/>
                </a:prstClr>
              </a:solidFill>
            </a:endParaRPr>
          </a:p>
        </p:txBody>
      </p:sp>
      <p:sp>
        <p:nvSpPr>
          <p:cNvPr id="5" name="Footer Placeholder 4"/>
          <p:cNvSpPr>
            <a:spLocks noGrp="1"/>
          </p:cNvSpPr>
          <p:nvPr>
            <p:ph type="ftr" sz="quarter" idx="11"/>
          </p:nvPr>
        </p:nvSpPr>
        <p:spPr/>
        <p:txBody>
          <a:bodyPr/>
          <a:lstStyle/>
          <a:p>
            <a:endParaRPr lang="en-CA">
              <a:solidFill>
                <a:prstClr val="black">
                  <a:tint val="75000"/>
                </a:prstClr>
              </a:solidFill>
            </a:endParaRPr>
          </a:p>
        </p:txBody>
      </p:sp>
      <p:sp>
        <p:nvSpPr>
          <p:cNvPr id="6" name="Slide Number Placeholder 5"/>
          <p:cNvSpPr>
            <a:spLocks noGrp="1"/>
          </p:cNvSpPr>
          <p:nvPr>
            <p:ph type="sldNum" sz="quarter" idx="12"/>
          </p:nvPr>
        </p:nvSpPr>
        <p:spPr/>
        <p:txBody>
          <a:bodyPr/>
          <a:lstStyle/>
          <a:p>
            <a:r>
              <a:rPr lang="en-CA">
                <a:solidFill>
                  <a:prstClr val="black">
                    <a:tint val="75000"/>
                  </a:prstClr>
                </a:solidFill>
              </a:rPr>
              <a:t>1 - </a:t>
            </a:r>
            <a:fld id="{9D30FE41-F661-439E-B07D-D7D8E460441B}" type="slidenum">
              <a:rPr lang="en-CA">
                <a:solidFill>
                  <a:prstClr val="black">
                    <a:tint val="75000"/>
                  </a:prstClr>
                </a:solidFill>
              </a:rPr>
              <a:pPr/>
              <a:t>‹#›</a:t>
            </a:fld>
            <a:endParaRPr lang="en-CA">
              <a:solidFill>
                <a:prstClr val="black">
                  <a:tint val="75000"/>
                </a:prstClr>
              </a:solidFill>
            </a:endParaRPr>
          </a:p>
        </p:txBody>
      </p:sp>
    </p:spTree>
    <p:extLst>
      <p:ext uri="{BB962C8B-B14F-4D97-AF65-F5344CB8AC3E}">
        <p14:creationId xmlns:p14="http://schemas.microsoft.com/office/powerpoint/2010/main" val="274718611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5" name="Rectangle 4"/>
          <p:cNvSpPr/>
          <p:nvPr userDrawn="1"/>
        </p:nvSpPr>
        <p:spPr>
          <a:xfrm>
            <a:off x="0" y="0"/>
            <a:ext cx="9150350" cy="12192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2" name="Title 1"/>
          <p:cNvSpPr>
            <a:spLocks noGrp="1"/>
          </p:cNvSpPr>
          <p:nvPr>
            <p:ph type="title"/>
          </p:nvPr>
        </p:nvSpPr>
        <p:spPr>
          <a:xfrm>
            <a:off x="1905000" y="0"/>
            <a:ext cx="7010400" cy="1219200"/>
          </a:xfrm>
          <a:prstGeom prst="rect">
            <a:avLst/>
          </a:prstGeom>
        </p:spPr>
        <p:txBody>
          <a:bodyPr/>
          <a:lstStyle>
            <a:lvl1pPr algn="ctr">
              <a:defRPr sz="3200"/>
            </a:lvl1pPr>
          </a:lstStyle>
          <a:p>
            <a:r>
              <a:rPr lang="en-US" dirty="0" smtClean="0"/>
              <a:t>Click to edit Master title style</a:t>
            </a:r>
            <a:endParaRPr lang="en-US" dirty="0"/>
          </a:p>
        </p:txBody>
      </p:sp>
      <p:sp>
        <p:nvSpPr>
          <p:cNvPr id="4" name="Content Placeholder 3"/>
          <p:cNvSpPr>
            <a:spLocks noGrp="1"/>
          </p:cNvSpPr>
          <p:nvPr>
            <p:ph sz="half" idx="2"/>
          </p:nvPr>
        </p:nvSpPr>
        <p:spPr>
          <a:xfrm>
            <a:off x="1905000" y="1371600"/>
            <a:ext cx="7010400" cy="4876800"/>
          </a:xfrm>
          <a:prstGeom prst="rect">
            <a:avLst/>
          </a:prstGeom>
        </p:spPr>
        <p:txBody>
          <a:bodyPr/>
          <a:lstStyle>
            <a:lvl1pPr>
              <a:lnSpc>
                <a:spcPct val="100000"/>
              </a:lnSpc>
              <a:spcBef>
                <a:spcPts val="600"/>
              </a:spcBef>
              <a:spcAft>
                <a:spcPts val="600"/>
              </a:spcAft>
              <a:defRPr sz="2800">
                <a:solidFill>
                  <a:schemeClr val="tx1"/>
                </a:solidFill>
              </a:defRPr>
            </a:lvl1pPr>
            <a:lvl2pPr>
              <a:lnSpc>
                <a:spcPct val="100000"/>
              </a:lnSpc>
              <a:spcBef>
                <a:spcPts val="600"/>
              </a:spcBef>
              <a:spcAft>
                <a:spcPts val="600"/>
              </a:spcAft>
              <a:defRPr sz="2400">
                <a:solidFill>
                  <a:srgbClr val="002060"/>
                </a:solidFill>
              </a:defRPr>
            </a:lvl2pPr>
            <a:lvl3pPr>
              <a:lnSpc>
                <a:spcPct val="100000"/>
              </a:lnSpc>
              <a:spcBef>
                <a:spcPts val="700"/>
              </a:spcBef>
              <a:spcAft>
                <a:spcPts val="700"/>
              </a:spcAft>
              <a:defRPr sz="2000">
                <a:solidFill>
                  <a:srgbClr val="953735"/>
                </a:solidFill>
              </a:defRPr>
            </a:lvl3pPr>
            <a:lvl4pPr>
              <a:lnSpc>
                <a:spcPct val="100000"/>
              </a:lnSpc>
              <a:spcBef>
                <a:spcPts val="700"/>
              </a:spcBef>
              <a:spcAft>
                <a:spcPts val="700"/>
              </a:spcAft>
              <a:defRPr sz="1800">
                <a:solidFill>
                  <a:schemeClr val="tx1"/>
                </a:solidFill>
              </a:defRPr>
            </a:lvl4pPr>
            <a:lvl5pPr>
              <a:lnSpc>
                <a:spcPct val="100000"/>
              </a:lnSpc>
              <a:spcBef>
                <a:spcPts val="700"/>
              </a:spcBef>
              <a:spcAft>
                <a:spcPts val="700"/>
              </a:spcAft>
              <a:defRPr sz="16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Slide Number Placeholder 5"/>
          <p:cNvSpPr>
            <a:spLocks noGrp="1"/>
          </p:cNvSpPr>
          <p:nvPr>
            <p:ph type="sldNum" sz="quarter" idx="11"/>
          </p:nvPr>
        </p:nvSpPr>
        <p:spPr/>
        <p:txBody>
          <a:bodyPr/>
          <a:lstStyle>
            <a:lvl1pPr>
              <a:defRPr/>
            </a:lvl1pPr>
          </a:lstStyle>
          <a:p>
            <a:fld id="{B193B303-C921-4104-83AD-2DE4DEEAF4A9}" type="slidenum">
              <a:rPr lang="en-US"/>
              <a:pPr/>
              <a:t>‹#›</a:t>
            </a:fld>
            <a:endParaRPr lang="en-US"/>
          </a:p>
        </p:txBody>
      </p:sp>
    </p:spTree>
    <p:extLst>
      <p:ext uri="{BB962C8B-B14F-4D97-AF65-F5344CB8AC3E}">
        <p14:creationId xmlns:p14="http://schemas.microsoft.com/office/powerpoint/2010/main" val="3352625351"/>
      </p:ext>
    </p:extLst>
  </p:cSld>
  <p:clrMapOvr>
    <a:masterClrMapping/>
  </p:clrMapOvr>
  <p:transition>
    <p:random/>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1_Comparison">
    <p:bg>
      <p:bgPr>
        <a:solidFill>
          <a:schemeClr val="bg1"/>
        </a:solidFill>
        <a:effectLst/>
      </p:bgPr>
    </p:bg>
    <p:spTree>
      <p:nvGrpSpPr>
        <p:cNvPr id="1" name=""/>
        <p:cNvGrpSpPr/>
        <p:nvPr/>
      </p:nvGrpSpPr>
      <p:grpSpPr>
        <a:xfrm>
          <a:off x="0" y="0"/>
          <a:ext cx="0" cy="0"/>
          <a:chOff x="0" y="0"/>
          <a:chExt cx="0" cy="0"/>
        </a:xfrm>
      </p:grpSpPr>
      <p:sp>
        <p:nvSpPr>
          <p:cNvPr id="5" name="Oval 4"/>
          <p:cNvSpPr/>
          <p:nvPr userDrawn="1"/>
        </p:nvSpPr>
        <p:spPr>
          <a:xfrm>
            <a:off x="7315200" y="4572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6" name="Oval 5"/>
          <p:cNvSpPr/>
          <p:nvPr userDrawn="1"/>
        </p:nvSpPr>
        <p:spPr>
          <a:xfrm>
            <a:off x="8229600" y="4572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7" name="Oval 6"/>
          <p:cNvSpPr/>
          <p:nvPr userDrawn="1"/>
        </p:nvSpPr>
        <p:spPr>
          <a:xfrm>
            <a:off x="7315200" y="13716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8" name="Oval 7"/>
          <p:cNvSpPr/>
          <p:nvPr userDrawn="1"/>
        </p:nvSpPr>
        <p:spPr>
          <a:xfrm>
            <a:off x="8229600" y="13716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9" name="Isosceles Triangle 8"/>
          <p:cNvSpPr/>
          <p:nvPr userDrawn="1"/>
        </p:nvSpPr>
        <p:spPr>
          <a:xfrm rot="10800000">
            <a:off x="4343400" y="685800"/>
            <a:ext cx="457200" cy="457200"/>
          </a:xfrm>
          <a:prstGeom prst="triangle">
            <a:avLst>
              <a:gd name="adj" fmla="val 47403"/>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10" name="Rectangle 9"/>
          <p:cNvSpPr/>
          <p:nvPr userDrawn="1"/>
        </p:nvSpPr>
        <p:spPr>
          <a:xfrm>
            <a:off x="0" y="0"/>
            <a:ext cx="9144000" cy="9144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11" name="Chevron 10"/>
          <p:cNvSpPr/>
          <p:nvPr userDrawn="1"/>
        </p:nvSpPr>
        <p:spPr>
          <a:xfrm>
            <a:off x="228600" y="1447800"/>
            <a:ext cx="304800" cy="304800"/>
          </a:xfrm>
          <a:prstGeom prst="chevron">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chemeClr val="tx1"/>
              </a:solidFill>
              <a:ea typeface="ＭＳ Ｐゴシック" pitchFamily="34" charset="-128"/>
            </a:endParaRPr>
          </a:p>
        </p:txBody>
      </p:sp>
      <p:sp>
        <p:nvSpPr>
          <p:cNvPr id="12" name="Rounded Rectangle 11"/>
          <p:cNvSpPr/>
          <p:nvPr userDrawn="1"/>
        </p:nvSpPr>
        <p:spPr>
          <a:xfrm>
            <a:off x="609600" y="1219200"/>
            <a:ext cx="8001000" cy="990600"/>
          </a:xfrm>
          <a:prstGeom prst="roundRect">
            <a:avLst/>
          </a:prstGeom>
          <a:solidFill>
            <a:schemeClr val="bg2">
              <a:lumMod val="9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4" name="Content Placeholder 3"/>
          <p:cNvSpPr>
            <a:spLocks noGrp="1"/>
          </p:cNvSpPr>
          <p:nvPr>
            <p:ph sz="half" idx="2"/>
          </p:nvPr>
        </p:nvSpPr>
        <p:spPr>
          <a:xfrm>
            <a:off x="609600" y="2209800"/>
            <a:ext cx="8001000" cy="3951288"/>
          </a:xfrm>
          <a:prstGeom prst="rect">
            <a:avLst/>
          </a:prstGeom>
        </p:spPr>
        <p:txBody>
          <a:bodyPr>
            <a:normAutofit/>
          </a:bodyPr>
          <a:lstStyle>
            <a:lvl1pPr>
              <a:lnSpc>
                <a:spcPct val="100000"/>
              </a:lnSpc>
              <a:spcBef>
                <a:spcPts val="700"/>
              </a:spcBef>
              <a:spcAft>
                <a:spcPts val="700"/>
              </a:spcAft>
              <a:buNone/>
              <a:defRPr sz="2800"/>
            </a:lvl1pPr>
            <a:lvl2pPr>
              <a:lnSpc>
                <a:spcPct val="100000"/>
              </a:lnSpc>
              <a:spcBef>
                <a:spcPts val="700"/>
              </a:spcBef>
              <a:spcAft>
                <a:spcPts val="700"/>
              </a:spcAft>
              <a:buFont typeface="Arial" pitchFamily="34" charset="0"/>
              <a:buChar char="•"/>
              <a:defRPr sz="2400">
                <a:solidFill>
                  <a:srgbClr val="002060"/>
                </a:solidFill>
              </a:defRPr>
            </a:lvl2pPr>
            <a:lvl3pPr>
              <a:lnSpc>
                <a:spcPct val="100000"/>
              </a:lnSpc>
              <a:spcBef>
                <a:spcPts val="700"/>
              </a:spcBef>
              <a:spcAft>
                <a:spcPts val="700"/>
              </a:spcAft>
              <a:buFont typeface="Arial" pitchFamily="34" charset="0"/>
              <a:buChar char="•"/>
              <a:defRPr sz="2000">
                <a:solidFill>
                  <a:srgbClr val="953735"/>
                </a:solidFill>
              </a:defRPr>
            </a:lvl3pPr>
            <a:lvl4pPr>
              <a:lnSpc>
                <a:spcPct val="100000"/>
              </a:lnSpc>
              <a:spcBef>
                <a:spcPts val="700"/>
              </a:spcBef>
              <a:spcAft>
                <a:spcPts val="700"/>
              </a:spcAft>
              <a:defRPr sz="1800"/>
            </a:lvl4pPr>
            <a:lvl5pPr>
              <a:lnSpc>
                <a:spcPct val="100000"/>
              </a:lnSpc>
              <a:spcBef>
                <a:spcPts val="700"/>
              </a:spcBef>
              <a:spcAft>
                <a:spcPts val="700"/>
              </a:spcAf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p:nvPr>
        </p:nvSpPr>
        <p:spPr>
          <a:xfrm>
            <a:off x="0" y="0"/>
            <a:ext cx="9144000" cy="914400"/>
          </a:xfrm>
          <a:prstGeom prst="rect">
            <a:avLst/>
          </a:prstGeom>
        </p:spPr>
        <p:txBody>
          <a:bodyPr>
            <a:normAutofit/>
          </a:bodyPr>
          <a:lstStyle>
            <a:lvl1pPr algn="ctr">
              <a:defRPr>
                <a:solidFill>
                  <a:schemeClr val="bg1"/>
                </a:solidFill>
              </a:defRPr>
            </a:lvl1pPr>
          </a:lstStyle>
          <a:p>
            <a:r>
              <a:rPr lang="en-US" dirty="0" smtClean="0"/>
              <a:t>Click to edit Master title style</a:t>
            </a:r>
            <a:endParaRPr lang="en-US" dirty="0"/>
          </a:p>
        </p:txBody>
      </p:sp>
      <p:sp>
        <p:nvSpPr>
          <p:cNvPr id="17" name="Text Placeholder 2"/>
          <p:cNvSpPr>
            <a:spLocks noGrp="1"/>
          </p:cNvSpPr>
          <p:nvPr>
            <p:ph type="body" idx="1"/>
          </p:nvPr>
        </p:nvSpPr>
        <p:spPr>
          <a:xfrm>
            <a:off x="609600" y="1219200"/>
            <a:ext cx="8001000" cy="990600"/>
          </a:xfrm>
          <a:prstGeom prst="rect">
            <a:avLst/>
          </a:prstGeom>
        </p:spPr>
        <p:txBody>
          <a:bodyPr anchor="ctr">
            <a:normAutofit/>
          </a:bodyPr>
          <a:lstStyle>
            <a:lvl1pPr marL="0" indent="0" algn="l">
              <a:buNone/>
              <a:defRPr sz="2800" b="1">
                <a:solidFill>
                  <a:srgbClr val="4A452A"/>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14" name="Slide Number Placeholder 5"/>
          <p:cNvSpPr>
            <a:spLocks noGrp="1"/>
          </p:cNvSpPr>
          <p:nvPr>
            <p:ph type="sldNum" sz="quarter" idx="11"/>
          </p:nvPr>
        </p:nvSpPr>
        <p:spPr/>
        <p:txBody>
          <a:bodyPr/>
          <a:lstStyle>
            <a:lvl1pPr>
              <a:defRPr/>
            </a:lvl1pPr>
          </a:lstStyle>
          <a:p>
            <a:fld id="{6517F65B-B4B1-4C5B-8487-51CA7886F5AF}" type="slidenum">
              <a:rPr lang="en-US"/>
              <a:pPr/>
              <a:t>‹#›</a:t>
            </a:fld>
            <a:endParaRPr lang="en-US"/>
          </a:p>
        </p:txBody>
      </p:sp>
    </p:spTree>
    <p:extLst>
      <p:ext uri="{BB962C8B-B14F-4D97-AF65-F5344CB8AC3E}">
        <p14:creationId xmlns:p14="http://schemas.microsoft.com/office/powerpoint/2010/main" val="3579214568"/>
      </p:ext>
    </p:extLst>
  </p:cSld>
  <p:clrMapOvr>
    <a:masterClrMapping/>
  </p:clrMapOvr>
  <p:transition>
    <p:random/>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2_Two Content">
    <p:spTree>
      <p:nvGrpSpPr>
        <p:cNvPr id="1" name=""/>
        <p:cNvGrpSpPr/>
        <p:nvPr/>
      </p:nvGrpSpPr>
      <p:grpSpPr>
        <a:xfrm>
          <a:off x="0" y="0"/>
          <a:ext cx="0" cy="0"/>
          <a:chOff x="0" y="0"/>
          <a:chExt cx="0" cy="0"/>
        </a:xfrm>
      </p:grpSpPr>
      <p:sp>
        <p:nvSpPr>
          <p:cNvPr id="5" name="Rectangle 4"/>
          <p:cNvSpPr/>
          <p:nvPr userDrawn="1"/>
        </p:nvSpPr>
        <p:spPr>
          <a:xfrm>
            <a:off x="0" y="0"/>
            <a:ext cx="9150350" cy="12192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sz="1800">
              <a:solidFill>
                <a:srgbClr val="FFFFFF"/>
              </a:solidFill>
              <a:ea typeface="ＭＳ Ｐゴシック" pitchFamily="34" charset="-128"/>
            </a:endParaRPr>
          </a:p>
        </p:txBody>
      </p:sp>
      <p:sp>
        <p:nvSpPr>
          <p:cNvPr id="2" name="Title 1"/>
          <p:cNvSpPr>
            <a:spLocks noGrp="1"/>
          </p:cNvSpPr>
          <p:nvPr>
            <p:ph type="title"/>
          </p:nvPr>
        </p:nvSpPr>
        <p:spPr>
          <a:xfrm>
            <a:off x="1905000" y="0"/>
            <a:ext cx="7010400" cy="1219200"/>
          </a:xfrm>
          <a:prstGeom prst="rect">
            <a:avLst/>
          </a:prstGeom>
        </p:spPr>
        <p:txBody>
          <a:bodyPr/>
          <a:lstStyle>
            <a:lvl1pPr algn="ctr">
              <a:defRPr sz="3200"/>
            </a:lvl1pPr>
          </a:lstStyle>
          <a:p>
            <a:r>
              <a:rPr lang="en-US" dirty="0" smtClean="0"/>
              <a:t>Click to edit Master title style</a:t>
            </a:r>
            <a:endParaRPr lang="en-US" dirty="0"/>
          </a:p>
        </p:txBody>
      </p:sp>
      <p:sp>
        <p:nvSpPr>
          <p:cNvPr id="4" name="Content Placeholder 3"/>
          <p:cNvSpPr>
            <a:spLocks noGrp="1"/>
          </p:cNvSpPr>
          <p:nvPr>
            <p:ph sz="half" idx="2"/>
          </p:nvPr>
        </p:nvSpPr>
        <p:spPr>
          <a:xfrm>
            <a:off x="1905000" y="1371600"/>
            <a:ext cx="7010400" cy="4876800"/>
          </a:xfrm>
          <a:prstGeom prst="rect">
            <a:avLst/>
          </a:prstGeom>
        </p:spPr>
        <p:txBody>
          <a:bodyPr/>
          <a:lstStyle>
            <a:lvl1pPr>
              <a:lnSpc>
                <a:spcPct val="100000"/>
              </a:lnSpc>
              <a:spcBef>
                <a:spcPts val="600"/>
              </a:spcBef>
              <a:spcAft>
                <a:spcPts val="600"/>
              </a:spcAft>
              <a:defRPr sz="2800">
                <a:solidFill>
                  <a:schemeClr val="tx1"/>
                </a:solidFill>
              </a:defRPr>
            </a:lvl1pPr>
            <a:lvl2pPr>
              <a:lnSpc>
                <a:spcPct val="100000"/>
              </a:lnSpc>
              <a:spcBef>
                <a:spcPts val="600"/>
              </a:spcBef>
              <a:spcAft>
                <a:spcPts val="600"/>
              </a:spcAft>
              <a:defRPr sz="2400">
                <a:solidFill>
                  <a:srgbClr val="002060"/>
                </a:solidFill>
              </a:defRPr>
            </a:lvl2pPr>
            <a:lvl3pPr>
              <a:lnSpc>
                <a:spcPct val="100000"/>
              </a:lnSpc>
              <a:spcBef>
                <a:spcPts val="700"/>
              </a:spcBef>
              <a:spcAft>
                <a:spcPts val="700"/>
              </a:spcAft>
              <a:defRPr sz="2000">
                <a:solidFill>
                  <a:srgbClr val="953735"/>
                </a:solidFill>
              </a:defRPr>
            </a:lvl3pPr>
            <a:lvl4pPr>
              <a:lnSpc>
                <a:spcPct val="100000"/>
              </a:lnSpc>
              <a:spcBef>
                <a:spcPts val="700"/>
              </a:spcBef>
              <a:spcAft>
                <a:spcPts val="700"/>
              </a:spcAft>
              <a:defRPr sz="1800">
                <a:solidFill>
                  <a:schemeClr val="tx1"/>
                </a:solidFill>
              </a:defRPr>
            </a:lvl4pPr>
            <a:lvl5pPr>
              <a:lnSpc>
                <a:spcPct val="100000"/>
              </a:lnSpc>
              <a:spcBef>
                <a:spcPts val="700"/>
              </a:spcBef>
              <a:spcAft>
                <a:spcPts val="700"/>
              </a:spcAft>
              <a:defRPr sz="16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Slide Number Placeholder 5"/>
          <p:cNvSpPr>
            <a:spLocks noGrp="1"/>
          </p:cNvSpPr>
          <p:nvPr>
            <p:ph type="sldNum" sz="quarter" idx="11"/>
          </p:nvPr>
        </p:nvSpPr>
        <p:spPr/>
        <p:txBody>
          <a:bodyPr/>
          <a:lstStyle>
            <a:lvl1pPr>
              <a:defRPr/>
            </a:lvl1pPr>
          </a:lstStyle>
          <a:p>
            <a:fld id="{B193B303-C921-4104-83AD-2DE4DEEAF4A9}" type="slidenum">
              <a:rPr lang="en-US"/>
              <a:pPr/>
              <a:t>‹#›</a:t>
            </a:fld>
            <a:endParaRPr lang="en-US"/>
          </a:p>
        </p:txBody>
      </p:sp>
    </p:spTree>
    <p:extLst>
      <p:ext uri="{BB962C8B-B14F-4D97-AF65-F5344CB8AC3E}">
        <p14:creationId xmlns:p14="http://schemas.microsoft.com/office/powerpoint/2010/main" val="3352625351"/>
      </p:ext>
    </p:extLst>
  </p:cSld>
  <p:clrMapOvr>
    <a:masterClrMapping/>
  </p:clrMapOvr>
  <p:transition>
    <p:random/>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4" name="TextBox 11"/>
          <p:cNvSpPr txBox="1">
            <a:spLocks noChangeArrowheads="1"/>
          </p:cNvSpPr>
          <p:nvPr userDrawn="1"/>
        </p:nvSpPr>
        <p:spPr bwMode="auto">
          <a:xfrm>
            <a:off x="4953000" y="1676400"/>
            <a:ext cx="3810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US" sz="2000" dirty="0" smtClean="0">
                <a:solidFill>
                  <a:prstClr val="black"/>
                </a:solidFill>
              </a:rPr>
              <a:t>Tools for Business Decision-Making</a:t>
            </a:r>
          </a:p>
          <a:p>
            <a:pPr algn="ctr" eaLnBrk="1" hangingPunct="1"/>
            <a:r>
              <a:rPr lang="en-US" sz="2000" i="1" dirty="0" smtClean="0">
                <a:solidFill>
                  <a:prstClr val="black"/>
                </a:solidFill>
              </a:rPr>
              <a:t>Fifth Canadian Edition</a:t>
            </a:r>
          </a:p>
        </p:txBody>
      </p:sp>
      <p:sp>
        <p:nvSpPr>
          <p:cNvPr id="5" name="TextBox 12"/>
          <p:cNvSpPr txBox="1">
            <a:spLocks noChangeArrowheads="1"/>
          </p:cNvSpPr>
          <p:nvPr userDrawn="1"/>
        </p:nvSpPr>
        <p:spPr bwMode="auto">
          <a:xfrm>
            <a:off x="5105400" y="381000"/>
            <a:ext cx="3429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US" sz="3600" smtClean="0">
                <a:solidFill>
                  <a:prstClr val="white"/>
                </a:solidFill>
              </a:rPr>
              <a:t>Financial Accounting</a:t>
            </a:r>
            <a:endParaRPr lang="en-US" sz="3600" b="1" smtClean="0">
              <a:solidFill>
                <a:prstClr val="white"/>
              </a:solidFill>
            </a:endParaRPr>
          </a:p>
        </p:txBody>
      </p:sp>
      <p:sp>
        <p:nvSpPr>
          <p:cNvPr id="7" name="Subtitle 2"/>
          <p:cNvSpPr txBox="1">
            <a:spLocks/>
          </p:cNvSpPr>
          <p:nvPr userDrawn="1"/>
        </p:nvSpPr>
        <p:spPr>
          <a:xfrm>
            <a:off x="5181600" y="3810000"/>
            <a:ext cx="3352800" cy="2362200"/>
          </a:xfrm>
          <a:prstGeom prst="rect">
            <a:avLst/>
          </a:prstGeom>
        </p:spPr>
        <p:txBody>
          <a:bodyPr>
            <a:normAutofit/>
          </a:bodyPr>
          <a:lstStyle>
            <a:lvl1pPr marL="0" indent="0" algn="ctr">
              <a:buNone/>
              <a:defRPr sz="36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eaLnBrk="1" hangingPunct="1">
              <a:spcBef>
                <a:spcPct val="20000"/>
              </a:spcBef>
              <a:buFont typeface="Arial" charset="0"/>
              <a:buNone/>
              <a:defRPr/>
            </a:pPr>
            <a:r>
              <a:rPr lang="en-US" sz="2000" b="1" dirty="0" smtClean="0">
                <a:solidFill>
                  <a:prstClr val="black"/>
                </a:solidFill>
                <a:latin typeface="Calibri"/>
                <a:ea typeface="HYGothic-Extra" pitchFamily="18" charset="-127"/>
              </a:rPr>
              <a:t>Prepared By:</a:t>
            </a:r>
          </a:p>
          <a:p>
            <a:pPr eaLnBrk="1" hangingPunct="1">
              <a:defRPr/>
            </a:pPr>
            <a:r>
              <a:rPr lang="en-CA" sz="2000" dirty="0" smtClean="0">
                <a:solidFill>
                  <a:prstClr val="black"/>
                </a:solidFill>
                <a:latin typeface="Calibri"/>
                <a:ea typeface="ＭＳ Ｐゴシック" pitchFamily="34" charset="-128"/>
                <a:cs typeface="Arial" charset="0"/>
              </a:rPr>
              <a:t>Debbie </a:t>
            </a:r>
            <a:r>
              <a:rPr lang="en-CA" sz="2000" dirty="0" err="1" smtClean="0">
                <a:solidFill>
                  <a:prstClr val="black"/>
                </a:solidFill>
                <a:latin typeface="Calibri"/>
                <a:ea typeface="ＭＳ Ｐゴシック" pitchFamily="34" charset="-128"/>
                <a:cs typeface="Arial" charset="0"/>
              </a:rPr>
              <a:t>Musil</a:t>
            </a:r>
            <a:r>
              <a:rPr lang="en-CA" sz="2000" dirty="0" smtClean="0">
                <a:solidFill>
                  <a:prstClr val="black"/>
                </a:solidFill>
                <a:latin typeface="Calibri"/>
                <a:ea typeface="ＭＳ Ｐゴシック" pitchFamily="34" charset="-128"/>
                <a:cs typeface="Arial" charset="0"/>
              </a:rPr>
              <a:t> </a:t>
            </a:r>
          </a:p>
          <a:p>
            <a:pPr eaLnBrk="1" hangingPunct="1">
              <a:defRPr/>
            </a:pPr>
            <a:r>
              <a:rPr lang="en-US" sz="2000" i="1" dirty="0" err="1" smtClean="0">
                <a:solidFill>
                  <a:prstClr val="black"/>
                </a:solidFill>
                <a:latin typeface="Calibri"/>
                <a:ea typeface="ＭＳ Ｐゴシック" pitchFamily="34" charset="-128"/>
                <a:cs typeface="Arial" charset="0"/>
              </a:rPr>
              <a:t>Kwantlen</a:t>
            </a:r>
            <a:r>
              <a:rPr lang="en-US" sz="2000" i="1" dirty="0" smtClean="0">
                <a:solidFill>
                  <a:prstClr val="black"/>
                </a:solidFill>
                <a:latin typeface="Calibri"/>
                <a:ea typeface="ＭＳ Ｐゴシック" pitchFamily="34" charset="-128"/>
                <a:cs typeface="Arial" charset="0"/>
              </a:rPr>
              <a:t> Polytechnic University</a:t>
            </a:r>
            <a:endParaRPr lang="en-US" sz="2000" i="1" dirty="0">
              <a:solidFill>
                <a:prstClr val="black"/>
              </a:solidFill>
              <a:latin typeface="Calibri"/>
              <a:ea typeface="ＭＳ Ｐゴシック" pitchFamily="34" charset="-128"/>
              <a:cs typeface="Arial" charset="0"/>
            </a:endParaRPr>
          </a:p>
        </p:txBody>
      </p:sp>
      <p:sp>
        <p:nvSpPr>
          <p:cNvPr id="15" name="Content Placeholder 2"/>
          <p:cNvSpPr>
            <a:spLocks noGrp="1"/>
          </p:cNvSpPr>
          <p:nvPr>
            <p:ph idx="1"/>
          </p:nvPr>
        </p:nvSpPr>
        <p:spPr>
          <a:xfrm>
            <a:off x="8229600" y="6248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smtClean="0"/>
              <a:t>Click to edit Master text styles</a:t>
            </a:r>
          </a:p>
        </p:txBody>
      </p:sp>
      <p:sp>
        <p:nvSpPr>
          <p:cNvPr id="9" name="Slide Number Placeholder 5"/>
          <p:cNvSpPr>
            <a:spLocks noGrp="1"/>
          </p:cNvSpPr>
          <p:nvPr>
            <p:ph type="sldNum" sz="quarter" idx="11"/>
          </p:nvPr>
        </p:nvSpPr>
        <p:spPr/>
        <p:txBody>
          <a:bodyPr/>
          <a:lstStyle>
            <a:lvl1pPr>
              <a:defRPr/>
            </a:lvl1pPr>
          </a:lstStyle>
          <a:p>
            <a:fld id="{A773A05C-148E-4899-B909-ABB9F009DE3B}" type="slidenum">
              <a:rPr lang="en-US"/>
              <a:pPr/>
              <a:t>‹#›</a:t>
            </a:fld>
            <a:endParaRPr lang="en-US"/>
          </a:p>
        </p:txBody>
      </p:sp>
    </p:spTree>
    <p:extLst>
      <p:ext uri="{BB962C8B-B14F-4D97-AF65-F5344CB8AC3E}">
        <p14:creationId xmlns:p14="http://schemas.microsoft.com/office/powerpoint/2010/main" val="1834709957"/>
      </p:ext>
    </p:extLst>
  </p:cSld>
  <p:clrMapOvr>
    <a:masterClrMapping/>
  </p:clrMapOvr>
  <p:transition>
    <p:random/>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Snip and Round Single Corner Rectangle 6"/>
          <p:cNvSpPr/>
          <p:nvPr userDrawn="1"/>
        </p:nvSpPr>
        <p:spPr>
          <a:xfrm flipV="1">
            <a:off x="914400" y="2819400"/>
            <a:ext cx="8229600" cy="3352800"/>
          </a:xfrm>
          <a:prstGeom prst="snipRoundRect">
            <a:avLst>
              <a:gd name="adj1" fmla="val 32667"/>
              <a:gd name="adj2" fmla="val 0"/>
            </a:avLst>
          </a:prstGeom>
          <a:solidFill>
            <a:srgbClr val="D0CA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9" name="Rectangle 8"/>
          <p:cNvSpPr/>
          <p:nvPr userDrawn="1"/>
        </p:nvSpPr>
        <p:spPr>
          <a:xfrm>
            <a:off x="3886200" y="0"/>
            <a:ext cx="5257800" cy="20574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0" name="Rectangle 9"/>
          <p:cNvSpPr/>
          <p:nvPr userDrawn="1"/>
        </p:nvSpPr>
        <p:spPr>
          <a:xfrm>
            <a:off x="914400" y="2286000"/>
            <a:ext cx="8229600" cy="53340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1" name="TextBox 10"/>
          <p:cNvSpPr txBox="1"/>
          <p:nvPr userDrawn="1"/>
        </p:nvSpPr>
        <p:spPr>
          <a:xfrm rot="10800000">
            <a:off x="381000" y="152400"/>
            <a:ext cx="492125" cy="1905000"/>
          </a:xfrm>
          <a:prstGeom prst="rect">
            <a:avLst/>
          </a:prstGeom>
          <a:noFill/>
          <a:ln>
            <a:noFill/>
          </a:ln>
        </p:spPr>
        <p:txBody>
          <a:bodyPr vert="eaVert">
            <a:spAutoFit/>
          </a:bodyPr>
          <a:lstStyle/>
          <a:p>
            <a:pPr eaLnBrk="1" fontAlgn="auto" hangingPunct="1">
              <a:spcBef>
                <a:spcPts val="0"/>
              </a:spcBef>
              <a:spcAft>
                <a:spcPts val="0"/>
              </a:spcAft>
              <a:defRPr/>
            </a:pPr>
            <a:r>
              <a:rPr lang="en-US" sz="2000" spc="200" dirty="0">
                <a:solidFill>
                  <a:prstClr val="white"/>
                </a:solidFill>
                <a:latin typeface="Arial" pitchFamily="34" charset="0"/>
                <a:ea typeface="HYGothic-Extra" pitchFamily="18" charset="-127"/>
                <a:cs typeface="Arial" pitchFamily="34" charset="0"/>
              </a:rPr>
              <a:t>CHAPTER</a:t>
            </a:r>
          </a:p>
        </p:txBody>
      </p:sp>
      <p:sp>
        <p:nvSpPr>
          <p:cNvPr id="2" name="Title 1"/>
          <p:cNvSpPr>
            <a:spLocks noGrp="1"/>
          </p:cNvSpPr>
          <p:nvPr>
            <p:ph type="title"/>
          </p:nvPr>
        </p:nvSpPr>
        <p:spPr>
          <a:xfrm>
            <a:off x="3962400" y="0"/>
            <a:ext cx="5029200" cy="2057400"/>
          </a:xfrm>
          <a:prstGeom prst="rect">
            <a:avLst/>
          </a:prstGeom>
        </p:spPr>
        <p:txBody>
          <a:bodyPr anchor="b"/>
          <a:lstStyle>
            <a:lvl1pPr algn="l">
              <a:defRPr sz="3200">
                <a:latin typeface="Arial" pitchFamily="34" charset="0"/>
                <a:cs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914400" y="2286001"/>
            <a:ext cx="7772400" cy="533400"/>
          </a:xfrm>
          <a:prstGeom prst="rect">
            <a:avLst/>
          </a:prstGeom>
        </p:spPr>
        <p:txBody>
          <a:bodyPr>
            <a:normAutofit/>
          </a:bodyPr>
          <a:lstStyle>
            <a:lvl1pPr algn="ctr">
              <a:buNone/>
              <a:defRPr sz="2400">
                <a:solidFill>
                  <a:schemeClr val="bg1"/>
                </a:solidFill>
                <a:latin typeface="Arial" pitchFamily="34" charset="0"/>
                <a:cs typeface="Arial" pitchFamily="34" charset="0"/>
              </a:defRPr>
            </a:lvl1pPr>
          </a:lstStyle>
          <a:p>
            <a:pPr lvl="0"/>
            <a:r>
              <a:rPr lang="en-US" dirty="0" smtClean="0"/>
              <a:t>Click to edit Master text styles</a:t>
            </a:r>
          </a:p>
        </p:txBody>
      </p:sp>
      <p:sp>
        <p:nvSpPr>
          <p:cNvPr id="16" name="Content Placeholder 2"/>
          <p:cNvSpPr>
            <a:spLocks noGrp="1"/>
          </p:cNvSpPr>
          <p:nvPr>
            <p:ph idx="13"/>
          </p:nvPr>
        </p:nvSpPr>
        <p:spPr>
          <a:xfrm>
            <a:off x="1219200" y="2819400"/>
            <a:ext cx="7467600" cy="3352799"/>
          </a:xfrm>
          <a:prstGeom prst="rect">
            <a:avLst/>
          </a:prstGeom>
        </p:spPr>
        <p:txBody>
          <a:bodyPr/>
          <a:lstStyle>
            <a:lvl1pPr marL="457200" indent="-457200">
              <a:buClr>
                <a:schemeClr val="bg1">
                  <a:lumMod val="50000"/>
                </a:schemeClr>
              </a:buClr>
              <a:buFont typeface="+mj-lt"/>
              <a:buAutoNum type="arabicPeriod"/>
              <a:defRPr sz="2600">
                <a:solidFill>
                  <a:schemeClr val="tx1"/>
                </a:solidFill>
                <a:latin typeface="+mn-lt"/>
              </a:defRPr>
            </a:lvl1pPr>
            <a:lvl5pPr>
              <a:buClr>
                <a:schemeClr val="bg1"/>
              </a:buClr>
              <a:buFont typeface="Calibri" pitchFamily="34" charset="0"/>
              <a:buChar char="□"/>
              <a:defRPr/>
            </a:lvl5pPr>
          </a:lstStyle>
          <a:p>
            <a:pPr lvl="0"/>
            <a:r>
              <a:rPr lang="en-US" dirty="0" smtClean="0"/>
              <a:t>Click to edit Master text styles</a:t>
            </a:r>
          </a:p>
        </p:txBody>
      </p:sp>
      <p:sp>
        <p:nvSpPr>
          <p:cNvPr id="20" name="Content Placeholder 2"/>
          <p:cNvSpPr>
            <a:spLocks noGrp="1"/>
          </p:cNvSpPr>
          <p:nvPr>
            <p:ph idx="14"/>
          </p:nvPr>
        </p:nvSpPr>
        <p:spPr>
          <a:xfrm>
            <a:off x="762000" y="-152400"/>
            <a:ext cx="2743200" cy="2362200"/>
          </a:xfrm>
          <a:prstGeom prst="rect">
            <a:avLst/>
          </a:prstGeom>
        </p:spPr>
        <p:txBody>
          <a:bodyPr>
            <a:noAutofit/>
          </a:bodyPr>
          <a:lstStyle>
            <a:lvl1pPr>
              <a:buClr>
                <a:schemeClr val="bg1"/>
              </a:buClr>
              <a:buFont typeface="Calibri" pitchFamily="34" charset="0"/>
              <a:buNone/>
              <a:defRPr sz="19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15" name="Content Placeholder 2"/>
          <p:cNvSpPr>
            <a:spLocks noGrp="1"/>
          </p:cNvSpPr>
          <p:nvPr>
            <p:ph idx="18"/>
          </p:nvPr>
        </p:nvSpPr>
        <p:spPr>
          <a:xfrm>
            <a:off x="8229600" y="6248400"/>
            <a:ext cx="2895600" cy="457200"/>
          </a:xfrm>
          <a:prstGeom prst="rect">
            <a:avLst/>
          </a:prstGeom>
        </p:spPr>
        <p:txBody>
          <a:bodyPr>
            <a:noAutofit/>
          </a:bodyPr>
          <a:lstStyle>
            <a:lvl1pPr algn="l">
              <a:buNone/>
              <a:defRPr sz="3000">
                <a:solidFill>
                  <a:schemeClr val="bg1"/>
                </a:solidFill>
                <a:latin typeface="Arial" pitchFamily="34" charset="0"/>
                <a:cs typeface="Arial" pitchFamily="34" charset="0"/>
              </a:defRPr>
            </a:lvl1pPr>
          </a:lstStyle>
          <a:p>
            <a:pPr lvl="0"/>
            <a:r>
              <a:rPr lang="en-US" smtClean="0"/>
              <a:t>Click to edit Master text styles</a:t>
            </a:r>
          </a:p>
        </p:txBody>
      </p:sp>
      <p:sp>
        <p:nvSpPr>
          <p:cNvPr id="13" name="Slide Number Placeholder 5"/>
          <p:cNvSpPr>
            <a:spLocks noGrp="1"/>
          </p:cNvSpPr>
          <p:nvPr>
            <p:ph type="sldNum" sz="quarter" idx="20"/>
          </p:nvPr>
        </p:nvSpPr>
        <p:spPr/>
        <p:txBody>
          <a:bodyPr/>
          <a:lstStyle>
            <a:lvl1pPr>
              <a:defRPr/>
            </a:lvl1pPr>
          </a:lstStyle>
          <a:p>
            <a:fld id="{7F84CA6D-DF74-4A7A-ABCF-1DAF2B1EC0AA}" type="slidenum">
              <a:rPr lang="en-US"/>
              <a:pPr/>
              <a:t>‹#›</a:t>
            </a:fld>
            <a:endParaRPr lang="en-US"/>
          </a:p>
        </p:txBody>
      </p:sp>
    </p:spTree>
    <p:extLst>
      <p:ext uri="{BB962C8B-B14F-4D97-AF65-F5344CB8AC3E}">
        <p14:creationId xmlns:p14="http://schemas.microsoft.com/office/powerpoint/2010/main" val="707271036"/>
      </p:ext>
    </p:extLst>
  </p:cSld>
  <p:clrMapOvr>
    <a:masterClrMapping/>
  </p:clrMapOvr>
  <p:transition>
    <p:random/>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8" name="Content Placeholder 2"/>
          <p:cNvSpPr>
            <a:spLocks noGrp="1"/>
          </p:cNvSpPr>
          <p:nvPr>
            <p:ph idx="13"/>
          </p:nvPr>
        </p:nvSpPr>
        <p:spPr>
          <a:xfrm>
            <a:off x="8229600" y="6248400"/>
            <a:ext cx="2895600" cy="457200"/>
          </a:xfrm>
          <a:prstGeom prst="rect">
            <a:avLst/>
          </a:prstGeom>
        </p:spPr>
        <p:txBody>
          <a:bodyPr>
            <a:noAutofit/>
          </a:bodyPr>
          <a:lstStyle>
            <a:lvl1pPr algn="l">
              <a:buNone/>
              <a:defRPr sz="3000">
                <a:solidFill>
                  <a:schemeClr val="bg1"/>
                </a:solidFill>
              </a:defRPr>
            </a:lvl1pPr>
          </a:lstStyle>
          <a:p>
            <a:pPr lvl="0"/>
            <a:r>
              <a:rPr lang="en-US" dirty="0" smtClean="0"/>
              <a:t>Click to edit Master text styles</a:t>
            </a:r>
          </a:p>
        </p:txBody>
      </p:sp>
      <p:sp>
        <p:nvSpPr>
          <p:cNvPr id="6" name="Slide Number Placeholder 5"/>
          <p:cNvSpPr>
            <a:spLocks noGrp="1"/>
          </p:cNvSpPr>
          <p:nvPr>
            <p:ph type="sldNum" sz="quarter" idx="15"/>
          </p:nvPr>
        </p:nvSpPr>
        <p:spPr/>
        <p:txBody>
          <a:bodyPr/>
          <a:lstStyle>
            <a:lvl1pPr>
              <a:defRPr/>
            </a:lvl1pPr>
          </a:lstStyle>
          <a:p>
            <a:fld id="{0BDFEF53-8753-4BA2-82ED-26E99F50FC91}" type="slidenum">
              <a:rPr lang="en-US"/>
              <a:pPr/>
              <a:t>‹#›</a:t>
            </a:fld>
            <a:endParaRPr lang="en-US"/>
          </a:p>
        </p:txBody>
      </p:sp>
    </p:spTree>
    <p:extLst>
      <p:ext uri="{BB962C8B-B14F-4D97-AF65-F5344CB8AC3E}">
        <p14:creationId xmlns:p14="http://schemas.microsoft.com/office/powerpoint/2010/main" val="1159306473"/>
      </p:ext>
    </p:extLst>
  </p:cSld>
  <p:clrMapOvr>
    <a:masterClrMapping/>
  </p:clrMapOvr>
  <p:transition>
    <p:random/>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5" name="Rectangle 4"/>
          <p:cNvSpPr/>
          <p:nvPr userDrawn="1"/>
        </p:nvSpPr>
        <p:spPr>
          <a:xfrm>
            <a:off x="0" y="0"/>
            <a:ext cx="9150350" cy="12192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2" name="Title 1"/>
          <p:cNvSpPr>
            <a:spLocks noGrp="1"/>
          </p:cNvSpPr>
          <p:nvPr>
            <p:ph type="title"/>
          </p:nvPr>
        </p:nvSpPr>
        <p:spPr>
          <a:xfrm>
            <a:off x="1905000" y="0"/>
            <a:ext cx="7010400" cy="1219200"/>
          </a:xfrm>
          <a:prstGeom prst="rect">
            <a:avLst/>
          </a:prstGeom>
        </p:spPr>
        <p:txBody>
          <a:bodyPr/>
          <a:lstStyle>
            <a:lvl1pPr algn="ctr">
              <a:defRPr sz="3200">
                <a:latin typeface="Arial" pitchFamily="34" charset="0"/>
                <a:cs typeface="Arial" pitchFamily="34" charset="0"/>
              </a:defRPr>
            </a:lvl1pPr>
          </a:lstStyle>
          <a:p>
            <a:r>
              <a:rPr lang="en-US" dirty="0" smtClean="0"/>
              <a:t>Click to edit Master title style</a:t>
            </a:r>
            <a:endParaRPr lang="en-US" dirty="0"/>
          </a:p>
        </p:txBody>
      </p:sp>
      <p:sp>
        <p:nvSpPr>
          <p:cNvPr id="4" name="Content Placeholder 3"/>
          <p:cNvSpPr>
            <a:spLocks noGrp="1"/>
          </p:cNvSpPr>
          <p:nvPr>
            <p:ph sz="half" idx="2"/>
          </p:nvPr>
        </p:nvSpPr>
        <p:spPr>
          <a:xfrm>
            <a:off x="1905000" y="1371600"/>
            <a:ext cx="7010400" cy="4876800"/>
          </a:xfrm>
          <a:prstGeom prst="rect">
            <a:avLst/>
          </a:prstGeom>
        </p:spPr>
        <p:txBody>
          <a:bodyPr/>
          <a:lstStyle>
            <a:lvl1pPr>
              <a:lnSpc>
                <a:spcPct val="100000"/>
              </a:lnSpc>
              <a:spcBef>
                <a:spcPts val="600"/>
              </a:spcBef>
              <a:spcAft>
                <a:spcPts val="600"/>
              </a:spcAft>
              <a:defRPr sz="2800">
                <a:solidFill>
                  <a:schemeClr val="tx1"/>
                </a:solidFill>
              </a:defRPr>
            </a:lvl1pPr>
            <a:lvl2pPr>
              <a:lnSpc>
                <a:spcPct val="100000"/>
              </a:lnSpc>
              <a:spcBef>
                <a:spcPts val="600"/>
              </a:spcBef>
              <a:spcAft>
                <a:spcPts val="600"/>
              </a:spcAft>
              <a:defRPr sz="2400">
                <a:solidFill>
                  <a:srgbClr val="002060"/>
                </a:solidFill>
              </a:defRPr>
            </a:lvl2pPr>
            <a:lvl3pPr>
              <a:lnSpc>
                <a:spcPct val="100000"/>
              </a:lnSpc>
              <a:spcBef>
                <a:spcPts val="700"/>
              </a:spcBef>
              <a:spcAft>
                <a:spcPts val="700"/>
              </a:spcAft>
              <a:defRPr sz="2000">
                <a:solidFill>
                  <a:srgbClr val="953735"/>
                </a:solidFill>
              </a:defRPr>
            </a:lvl3pPr>
            <a:lvl4pPr>
              <a:lnSpc>
                <a:spcPct val="100000"/>
              </a:lnSpc>
              <a:spcBef>
                <a:spcPts val="700"/>
              </a:spcBef>
              <a:spcAft>
                <a:spcPts val="700"/>
              </a:spcAft>
              <a:defRPr sz="1800">
                <a:solidFill>
                  <a:schemeClr val="tx1"/>
                </a:solidFill>
              </a:defRPr>
            </a:lvl4pPr>
            <a:lvl5pPr>
              <a:lnSpc>
                <a:spcPct val="100000"/>
              </a:lnSpc>
              <a:spcBef>
                <a:spcPts val="700"/>
              </a:spcBef>
              <a:spcAft>
                <a:spcPts val="700"/>
              </a:spcAft>
              <a:defRPr sz="16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Slide Number Placeholder 5"/>
          <p:cNvSpPr>
            <a:spLocks noGrp="1"/>
          </p:cNvSpPr>
          <p:nvPr>
            <p:ph type="sldNum" sz="quarter" idx="11"/>
          </p:nvPr>
        </p:nvSpPr>
        <p:spPr/>
        <p:txBody>
          <a:bodyPr/>
          <a:lstStyle>
            <a:lvl1pPr>
              <a:defRPr/>
            </a:lvl1pPr>
          </a:lstStyle>
          <a:p>
            <a:fld id="{BE6E6EDB-372C-4A45-8ABD-B6250E3DD8CB}" type="slidenum">
              <a:rPr lang="en-US"/>
              <a:pPr/>
              <a:t>‹#›</a:t>
            </a:fld>
            <a:endParaRPr lang="en-US"/>
          </a:p>
        </p:txBody>
      </p:sp>
    </p:spTree>
    <p:extLst>
      <p:ext uri="{BB962C8B-B14F-4D97-AF65-F5344CB8AC3E}">
        <p14:creationId xmlns:p14="http://schemas.microsoft.com/office/powerpoint/2010/main" val="2755383905"/>
      </p:ext>
    </p:extLst>
  </p:cSld>
  <p:clrMapOvr>
    <a:masterClrMapping/>
  </p:clrMapOvr>
  <p:transition>
    <p:random/>
  </p:transition>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bg1"/>
        </a:solidFill>
        <a:effectLst/>
      </p:bgPr>
    </p:bg>
    <p:spTree>
      <p:nvGrpSpPr>
        <p:cNvPr id="1" name=""/>
        <p:cNvGrpSpPr/>
        <p:nvPr/>
      </p:nvGrpSpPr>
      <p:grpSpPr>
        <a:xfrm>
          <a:off x="0" y="0"/>
          <a:ext cx="0" cy="0"/>
          <a:chOff x="0" y="0"/>
          <a:chExt cx="0" cy="0"/>
        </a:xfrm>
      </p:grpSpPr>
      <p:sp>
        <p:nvSpPr>
          <p:cNvPr id="6" name="Oval 5"/>
          <p:cNvSpPr/>
          <p:nvPr userDrawn="1"/>
        </p:nvSpPr>
        <p:spPr>
          <a:xfrm>
            <a:off x="7315200" y="4572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7" name="Oval 6"/>
          <p:cNvSpPr/>
          <p:nvPr userDrawn="1"/>
        </p:nvSpPr>
        <p:spPr>
          <a:xfrm>
            <a:off x="8229600" y="4572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8" name="Oval 7"/>
          <p:cNvSpPr/>
          <p:nvPr userDrawn="1"/>
        </p:nvSpPr>
        <p:spPr>
          <a:xfrm>
            <a:off x="7315200" y="13716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9" name="Oval 8"/>
          <p:cNvSpPr/>
          <p:nvPr userDrawn="1"/>
        </p:nvSpPr>
        <p:spPr>
          <a:xfrm>
            <a:off x="8229600" y="13716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0" name="Rounded Rectangle 9"/>
          <p:cNvSpPr/>
          <p:nvPr userDrawn="1"/>
        </p:nvSpPr>
        <p:spPr>
          <a:xfrm>
            <a:off x="609600" y="1219200"/>
            <a:ext cx="8001000" cy="990600"/>
          </a:xfrm>
          <a:prstGeom prst="roundRect">
            <a:avLst/>
          </a:prstGeom>
          <a:solidFill>
            <a:schemeClr val="bg2">
              <a:lumMod val="9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1" name="Isosceles Triangle 10"/>
          <p:cNvSpPr/>
          <p:nvPr userDrawn="1"/>
        </p:nvSpPr>
        <p:spPr>
          <a:xfrm rot="10800000">
            <a:off x="4343400" y="685800"/>
            <a:ext cx="457200" cy="457200"/>
          </a:xfrm>
          <a:prstGeom prst="triangle">
            <a:avLst>
              <a:gd name="adj" fmla="val 47403"/>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2" name="Rectangle 11"/>
          <p:cNvSpPr/>
          <p:nvPr userDrawn="1"/>
        </p:nvSpPr>
        <p:spPr>
          <a:xfrm>
            <a:off x="0" y="0"/>
            <a:ext cx="9144000" cy="9144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3" name="Chevron 12"/>
          <p:cNvSpPr/>
          <p:nvPr userDrawn="1"/>
        </p:nvSpPr>
        <p:spPr>
          <a:xfrm>
            <a:off x="228600" y="1447800"/>
            <a:ext cx="304800" cy="304800"/>
          </a:xfrm>
          <a:prstGeom prst="chevron">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prstClr val="black"/>
              </a:solidFill>
              <a:ea typeface="ＭＳ Ｐゴシック" pitchFamily="34" charset="-128"/>
            </a:endParaRPr>
          </a:p>
        </p:txBody>
      </p:sp>
      <p:sp>
        <p:nvSpPr>
          <p:cNvPr id="3" name="Text Placeholder 2"/>
          <p:cNvSpPr>
            <a:spLocks noGrp="1"/>
          </p:cNvSpPr>
          <p:nvPr>
            <p:ph type="body" idx="1"/>
          </p:nvPr>
        </p:nvSpPr>
        <p:spPr>
          <a:xfrm>
            <a:off x="609600" y="1219200"/>
            <a:ext cx="8001000" cy="990600"/>
          </a:xfrm>
          <a:prstGeom prst="rect">
            <a:avLst/>
          </a:prstGeom>
        </p:spPr>
        <p:txBody>
          <a:bodyPr anchor="ctr">
            <a:normAutofit/>
          </a:bodyPr>
          <a:lstStyle>
            <a:lvl1pPr marL="0" indent="0" algn="l">
              <a:buNone/>
              <a:defRPr sz="2800" b="1">
                <a:solidFill>
                  <a:schemeClr val="bg2">
                    <a:lumMod val="25000"/>
                  </a:schemeClr>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609600" y="2209800"/>
            <a:ext cx="8001000" cy="3951288"/>
          </a:xfrm>
          <a:prstGeom prst="rect">
            <a:avLst/>
          </a:prstGeom>
        </p:spPr>
        <p:txBody>
          <a:bodyPr>
            <a:normAutofit/>
          </a:bodyPr>
          <a:lstStyle>
            <a:lvl1pPr>
              <a:lnSpc>
                <a:spcPct val="100000"/>
              </a:lnSpc>
              <a:spcBef>
                <a:spcPts val="700"/>
              </a:spcBef>
              <a:spcAft>
                <a:spcPts val="700"/>
              </a:spcAft>
              <a:buNone/>
              <a:defRPr sz="2800"/>
            </a:lvl1pPr>
            <a:lvl2pPr>
              <a:lnSpc>
                <a:spcPct val="100000"/>
              </a:lnSpc>
              <a:spcBef>
                <a:spcPts val="700"/>
              </a:spcBef>
              <a:spcAft>
                <a:spcPts val="700"/>
              </a:spcAft>
              <a:buFont typeface="Arial" pitchFamily="34" charset="0"/>
              <a:buChar char="–"/>
              <a:defRPr sz="2400">
                <a:solidFill>
                  <a:srgbClr val="002060"/>
                </a:solidFill>
              </a:defRPr>
            </a:lvl2pPr>
            <a:lvl3pPr>
              <a:lnSpc>
                <a:spcPct val="100000"/>
              </a:lnSpc>
              <a:spcBef>
                <a:spcPts val="700"/>
              </a:spcBef>
              <a:spcAft>
                <a:spcPts val="700"/>
              </a:spcAft>
              <a:buFont typeface="Arial" pitchFamily="34" charset="0"/>
              <a:buChar char="•"/>
              <a:defRPr sz="2000"/>
            </a:lvl3pPr>
            <a:lvl4pPr>
              <a:lnSpc>
                <a:spcPct val="100000"/>
              </a:lnSpc>
              <a:spcBef>
                <a:spcPts val="700"/>
              </a:spcBef>
              <a:spcAft>
                <a:spcPts val="700"/>
              </a:spcAft>
              <a:defRPr sz="1800"/>
            </a:lvl4pPr>
            <a:lvl5pPr>
              <a:lnSpc>
                <a:spcPct val="100000"/>
              </a:lnSpc>
              <a:spcBef>
                <a:spcPts val="700"/>
              </a:spcBef>
              <a:spcAft>
                <a:spcPts val="700"/>
              </a:spcAf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p:nvPr>
        </p:nvSpPr>
        <p:spPr>
          <a:xfrm>
            <a:off x="0" y="0"/>
            <a:ext cx="9144000" cy="914400"/>
          </a:xfrm>
          <a:prstGeom prst="rect">
            <a:avLst/>
          </a:prstGeom>
        </p:spPr>
        <p:txBody>
          <a:bodyPr>
            <a:normAutofit/>
          </a:bodyPr>
          <a:lstStyle>
            <a:lvl1pPr algn="ctr">
              <a:defRPr>
                <a:solidFill>
                  <a:schemeClr val="bg1"/>
                </a:solidFill>
                <a:latin typeface="Arial" pitchFamily="34" charset="0"/>
                <a:cs typeface="Arial" pitchFamily="34" charset="0"/>
              </a:defRPr>
            </a:lvl1pPr>
          </a:lstStyle>
          <a:p>
            <a:r>
              <a:rPr lang="en-US" dirty="0" smtClean="0"/>
              <a:t>Click to edit Master title style</a:t>
            </a:r>
            <a:endParaRPr lang="en-US" dirty="0"/>
          </a:p>
        </p:txBody>
      </p:sp>
      <p:sp>
        <p:nvSpPr>
          <p:cNvPr id="15" name="Slide Number Placeholder 5"/>
          <p:cNvSpPr>
            <a:spLocks noGrp="1"/>
          </p:cNvSpPr>
          <p:nvPr>
            <p:ph type="sldNum" sz="quarter" idx="15"/>
          </p:nvPr>
        </p:nvSpPr>
        <p:spPr/>
        <p:txBody>
          <a:bodyPr/>
          <a:lstStyle>
            <a:lvl1pPr>
              <a:defRPr/>
            </a:lvl1pPr>
          </a:lstStyle>
          <a:p>
            <a:fld id="{3EBF4BC9-1F3A-48DC-9278-B2C24D72927E}" type="slidenum">
              <a:rPr lang="en-US"/>
              <a:pPr/>
              <a:t>‹#›</a:t>
            </a:fld>
            <a:endParaRPr lang="en-US"/>
          </a:p>
        </p:txBody>
      </p:sp>
    </p:spTree>
    <p:extLst>
      <p:ext uri="{BB962C8B-B14F-4D97-AF65-F5344CB8AC3E}">
        <p14:creationId xmlns:p14="http://schemas.microsoft.com/office/powerpoint/2010/main" val="3230666043"/>
      </p:ext>
    </p:extLst>
  </p:cSld>
  <p:clrMapOvr>
    <a:masterClrMapping/>
  </p:clrMapOvr>
  <p:transition>
    <p:random/>
  </p:transition>
  <p:timing>
    <p:tnLst>
      <p:par>
        <p:cTn id="1" dur="indefinite" restart="never" nodeType="tmRoot"/>
      </p:par>
    </p:tnLst>
  </p:timing>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a:prstGeom prst="rect">
            <a:avLst/>
          </a:prstGeom>
        </p:spPr>
        <p:txBody>
          <a:bodyPr/>
          <a:lstStyle/>
          <a:p>
            <a:r>
              <a:rPr lang="en-US" smtClean="0"/>
              <a:t>Click to edit Master title style</a:t>
            </a:r>
            <a:endParaRPr lang="en-US"/>
          </a:p>
        </p:txBody>
      </p:sp>
      <p:sp>
        <p:nvSpPr>
          <p:cNvPr id="5" name="Slide Number Placeholder 5"/>
          <p:cNvSpPr>
            <a:spLocks noGrp="1"/>
          </p:cNvSpPr>
          <p:nvPr>
            <p:ph type="sldNum" sz="quarter" idx="11"/>
          </p:nvPr>
        </p:nvSpPr>
        <p:spPr/>
        <p:txBody>
          <a:bodyPr/>
          <a:lstStyle>
            <a:lvl1pPr>
              <a:defRPr/>
            </a:lvl1pPr>
          </a:lstStyle>
          <a:p>
            <a:fld id="{BFE6F2CE-8282-49D3-8A27-9C401AF2E38E}" type="slidenum">
              <a:rPr lang="en-US"/>
              <a:pPr/>
              <a:t>‹#›</a:t>
            </a:fld>
            <a:endParaRPr lang="en-US"/>
          </a:p>
        </p:txBody>
      </p:sp>
    </p:spTree>
    <p:extLst>
      <p:ext uri="{BB962C8B-B14F-4D97-AF65-F5344CB8AC3E}">
        <p14:creationId xmlns:p14="http://schemas.microsoft.com/office/powerpoint/2010/main" val="2422490447"/>
      </p:ext>
    </p:extLst>
  </p:cSld>
  <p:clrMapOvr>
    <a:masterClrMapping/>
  </p:clrMapOvr>
  <p:transition>
    <p:random/>
  </p:transition>
  <p:timing>
    <p:tnLst>
      <p:par>
        <p:cTn id="1" dur="indefinite" restart="never" nodeType="tmRoot"/>
      </p:par>
    </p:tnLst>
  </p:timing>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TextBox 10"/>
          <p:cNvSpPr txBox="1">
            <a:spLocks noChangeArrowheads="1"/>
          </p:cNvSpPr>
          <p:nvPr userDrawn="1"/>
        </p:nvSpPr>
        <p:spPr bwMode="auto">
          <a:xfrm>
            <a:off x="381000" y="762000"/>
            <a:ext cx="8382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US" sz="3200" smtClean="0">
                <a:solidFill>
                  <a:prstClr val="black"/>
                </a:solidFill>
              </a:rPr>
              <a:t>Copyright Notice</a:t>
            </a:r>
          </a:p>
        </p:txBody>
      </p:sp>
      <p:sp>
        <p:nvSpPr>
          <p:cNvPr id="4" name="TextBox 11"/>
          <p:cNvSpPr txBox="1">
            <a:spLocks noChangeArrowheads="1"/>
          </p:cNvSpPr>
          <p:nvPr userDrawn="1"/>
        </p:nvSpPr>
        <p:spPr bwMode="auto">
          <a:xfrm>
            <a:off x="457200" y="1905000"/>
            <a:ext cx="82296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just" eaLnBrk="1" hangingPunct="1">
              <a:lnSpc>
                <a:spcPct val="90000"/>
              </a:lnSpc>
              <a:spcBef>
                <a:spcPct val="50000"/>
              </a:spcBef>
            </a:pPr>
            <a:r>
              <a:rPr lang="en-CA" altLang="en-US" sz="2000" smtClean="0">
                <a:solidFill>
                  <a:srgbClr val="7F7F7F"/>
                </a:solidFill>
              </a:rPr>
              <a:t>Copyright © 2012 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p:txBody>
      </p:sp>
      <p:pic>
        <p:nvPicPr>
          <p:cNvPr id="5" name="Picture 10" descr="Logo-Short"/>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43400" y="5029200"/>
            <a:ext cx="36195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5"/>
          <p:cNvSpPr>
            <a:spLocks noGrp="1"/>
          </p:cNvSpPr>
          <p:nvPr>
            <p:ph type="sldNum" sz="quarter" idx="11"/>
          </p:nvPr>
        </p:nvSpPr>
        <p:spPr/>
        <p:txBody>
          <a:bodyPr/>
          <a:lstStyle>
            <a:lvl1pPr>
              <a:defRPr/>
            </a:lvl1pPr>
          </a:lstStyle>
          <a:p>
            <a:fld id="{235CB868-8F2F-4605-B929-3D29E25BA21F}" type="slidenum">
              <a:rPr lang="en-US"/>
              <a:pPr/>
              <a:t>‹#›</a:t>
            </a:fld>
            <a:endParaRPr lang="en-US"/>
          </a:p>
        </p:txBody>
      </p:sp>
    </p:spTree>
    <p:extLst>
      <p:ext uri="{BB962C8B-B14F-4D97-AF65-F5344CB8AC3E}">
        <p14:creationId xmlns:p14="http://schemas.microsoft.com/office/powerpoint/2010/main" val="3636457261"/>
      </p:ext>
    </p:extLst>
  </p:cSld>
  <p:clrMapOvr>
    <a:masterClrMapping/>
  </p:clrMapOvr>
  <p:transition>
    <p:random/>
  </p:transition>
  <p:timing>
    <p:tnLst>
      <p:par>
        <p:cTn id="1" dur="indefinite" restart="never" nodeType="tmRoot"/>
      </p:par>
    </p:tnLst>
  </p:timing>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Slide Number Placeholder 5"/>
          <p:cNvSpPr>
            <a:spLocks noGrp="1"/>
          </p:cNvSpPr>
          <p:nvPr>
            <p:ph type="sldNum" sz="quarter" idx="15"/>
          </p:nvPr>
        </p:nvSpPr>
        <p:spPr/>
        <p:txBody>
          <a:bodyPr/>
          <a:lstStyle>
            <a:lvl1pPr>
              <a:defRPr/>
            </a:lvl1pPr>
          </a:lstStyle>
          <a:p>
            <a:fld id="{34BBC001-3666-43DD-A2EF-6D4A68FC512A}" type="slidenum">
              <a:rPr lang="en-US"/>
              <a:pPr/>
              <a:t>‹#›</a:t>
            </a:fld>
            <a:endParaRPr lang="en-US"/>
          </a:p>
        </p:txBody>
      </p:sp>
    </p:spTree>
    <p:extLst>
      <p:ext uri="{BB962C8B-B14F-4D97-AF65-F5344CB8AC3E}">
        <p14:creationId xmlns:p14="http://schemas.microsoft.com/office/powerpoint/2010/main" val="651337240"/>
      </p:ext>
    </p:extLst>
  </p:cSld>
  <p:clrMapOvr>
    <a:masterClrMapping/>
  </p:clrMapOvr>
  <p:transition>
    <p:random/>
  </p:transition>
  <p:timing>
    <p:tnLst>
      <p:par>
        <p:cTn id="1" dur="indefinite" restart="never" nodeType="tmRoot"/>
      </p:par>
    </p:tnLst>
  </p:timing>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52600" y="4648200"/>
            <a:ext cx="5486400" cy="566738"/>
          </a:xfrm>
          <a:prstGeom prst="rect">
            <a:avLst/>
          </a:prstGeom>
        </p:spPr>
        <p:txBody>
          <a:bodyPr anchor="b"/>
          <a:lstStyle>
            <a:lvl1pPr algn="l">
              <a:defRPr sz="2000" b="1"/>
            </a:lvl1pPr>
          </a:lstStyle>
          <a:p>
            <a:r>
              <a:rPr lang="en-US" dirty="0" smtClean="0"/>
              <a:t>Click to edit Master title style</a:t>
            </a:r>
            <a:endParaRPr lang="en-US" dirty="0"/>
          </a:p>
        </p:txBody>
      </p:sp>
      <p:sp>
        <p:nvSpPr>
          <p:cNvPr id="3" name="Picture Placeholder 2"/>
          <p:cNvSpPr>
            <a:spLocks noGrp="1"/>
          </p:cNvSpPr>
          <p:nvPr>
            <p:ph type="pic" idx="1"/>
          </p:nvPr>
        </p:nvSpPr>
        <p:spPr>
          <a:xfrm>
            <a:off x="1752600" y="381000"/>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52600" y="5257800"/>
            <a:ext cx="5486400" cy="804862"/>
          </a:xfrm>
          <a:prstGeom prst="rect">
            <a:avLst/>
          </a:prstGeom>
        </p:spPr>
        <p:txBody>
          <a:bodyPr>
            <a:normAutofit/>
          </a:bodyPr>
          <a:lstStyle>
            <a:lvl1pPr marL="0" indent="0">
              <a:buNone/>
              <a:defRPr sz="2000">
                <a:latin typeface="+mn-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Slide Number Placeholder 5"/>
          <p:cNvSpPr>
            <a:spLocks noGrp="1"/>
          </p:cNvSpPr>
          <p:nvPr>
            <p:ph type="sldNum" sz="quarter" idx="15"/>
          </p:nvPr>
        </p:nvSpPr>
        <p:spPr/>
        <p:txBody>
          <a:bodyPr/>
          <a:lstStyle>
            <a:lvl1pPr>
              <a:defRPr/>
            </a:lvl1pPr>
          </a:lstStyle>
          <a:p>
            <a:fld id="{0196C6BC-AC5E-4DE1-AE10-8F70427B8CCD}" type="slidenum">
              <a:rPr lang="en-US"/>
              <a:pPr/>
              <a:t>‹#›</a:t>
            </a:fld>
            <a:endParaRPr lang="en-US"/>
          </a:p>
        </p:txBody>
      </p:sp>
    </p:spTree>
    <p:extLst>
      <p:ext uri="{BB962C8B-B14F-4D97-AF65-F5344CB8AC3E}">
        <p14:creationId xmlns:p14="http://schemas.microsoft.com/office/powerpoint/2010/main" val="4093169273"/>
      </p:ext>
    </p:extLst>
  </p:cSld>
  <p:clrMapOvr>
    <a:masterClrMapping/>
  </p:clrMapOvr>
  <p:transition>
    <p:random/>
  </p:transition>
  <p:timing>
    <p:tnLst>
      <p:par>
        <p:cTn id="1" dur="indefinite" restart="never" nodeType="tmRoot"/>
      </p:par>
    </p:tnLst>
  </p:timing>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5"/>
          </p:nvPr>
        </p:nvSpPr>
        <p:spPr/>
        <p:txBody>
          <a:bodyPr/>
          <a:lstStyle>
            <a:lvl1pPr>
              <a:defRPr/>
            </a:lvl1pPr>
          </a:lstStyle>
          <a:p>
            <a:fld id="{CD1318FB-9A3A-4A9E-92FF-611498940C34}" type="slidenum">
              <a:rPr lang="en-US"/>
              <a:pPr/>
              <a:t>‹#›</a:t>
            </a:fld>
            <a:endParaRPr lang="en-US"/>
          </a:p>
        </p:txBody>
      </p:sp>
    </p:spTree>
    <p:extLst>
      <p:ext uri="{BB962C8B-B14F-4D97-AF65-F5344CB8AC3E}">
        <p14:creationId xmlns:p14="http://schemas.microsoft.com/office/powerpoint/2010/main" val="2305858839"/>
      </p:ext>
    </p:extLst>
  </p:cSld>
  <p:clrMapOvr>
    <a:masterClrMapping/>
  </p:clrMapOvr>
  <p:transition>
    <p:random/>
  </p:transition>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5"/>
          </p:nvPr>
        </p:nvSpPr>
        <p:spPr/>
        <p:txBody>
          <a:bodyPr/>
          <a:lstStyle>
            <a:lvl1pPr>
              <a:defRPr/>
            </a:lvl1pPr>
          </a:lstStyle>
          <a:p>
            <a:fld id="{F192F07D-62D0-47FE-918E-6461DEF7D2C7}" type="slidenum">
              <a:rPr lang="en-US"/>
              <a:pPr/>
              <a:t>‹#›</a:t>
            </a:fld>
            <a:endParaRPr lang="en-US"/>
          </a:p>
        </p:txBody>
      </p:sp>
    </p:spTree>
    <p:extLst>
      <p:ext uri="{BB962C8B-B14F-4D97-AF65-F5344CB8AC3E}">
        <p14:creationId xmlns:p14="http://schemas.microsoft.com/office/powerpoint/2010/main" val="1644738433"/>
      </p:ext>
    </p:extLst>
  </p:cSld>
  <p:clrMapOvr>
    <a:masterClrMapping/>
  </p:clrMapOvr>
  <p:transition>
    <p:random/>
  </p:transition>
  <p:timing>
    <p:tnLst>
      <p:par>
        <p:cTn id="1" dur="indefinite" restart="never" nodeType="tmRoot"/>
      </p:par>
    </p:tnLst>
  </p:timing>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1_Comparison">
    <p:bg>
      <p:bgPr>
        <a:solidFill>
          <a:schemeClr val="bg1"/>
        </a:solidFill>
        <a:effectLst/>
      </p:bgPr>
    </p:bg>
    <p:spTree>
      <p:nvGrpSpPr>
        <p:cNvPr id="1" name=""/>
        <p:cNvGrpSpPr/>
        <p:nvPr/>
      </p:nvGrpSpPr>
      <p:grpSpPr>
        <a:xfrm>
          <a:off x="0" y="0"/>
          <a:ext cx="0" cy="0"/>
          <a:chOff x="0" y="0"/>
          <a:chExt cx="0" cy="0"/>
        </a:xfrm>
      </p:grpSpPr>
      <p:sp>
        <p:nvSpPr>
          <p:cNvPr id="5" name="Oval 4"/>
          <p:cNvSpPr/>
          <p:nvPr userDrawn="1"/>
        </p:nvSpPr>
        <p:spPr>
          <a:xfrm>
            <a:off x="7315200" y="4572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6" name="Oval 5"/>
          <p:cNvSpPr/>
          <p:nvPr userDrawn="1"/>
        </p:nvSpPr>
        <p:spPr>
          <a:xfrm>
            <a:off x="8229600" y="4572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7" name="Oval 6"/>
          <p:cNvSpPr/>
          <p:nvPr userDrawn="1"/>
        </p:nvSpPr>
        <p:spPr>
          <a:xfrm>
            <a:off x="7315200" y="13716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8" name="Oval 7"/>
          <p:cNvSpPr/>
          <p:nvPr userDrawn="1"/>
        </p:nvSpPr>
        <p:spPr>
          <a:xfrm>
            <a:off x="8229600" y="13716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9" name="Isosceles Triangle 8"/>
          <p:cNvSpPr/>
          <p:nvPr userDrawn="1"/>
        </p:nvSpPr>
        <p:spPr>
          <a:xfrm rot="10800000">
            <a:off x="4343400" y="685800"/>
            <a:ext cx="457200" cy="457200"/>
          </a:xfrm>
          <a:prstGeom prst="triangle">
            <a:avLst>
              <a:gd name="adj" fmla="val 47403"/>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0" name="Rectangle 9"/>
          <p:cNvSpPr/>
          <p:nvPr userDrawn="1"/>
        </p:nvSpPr>
        <p:spPr>
          <a:xfrm>
            <a:off x="0" y="0"/>
            <a:ext cx="9144000" cy="9144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4" name="Content Placeholder 3"/>
          <p:cNvSpPr>
            <a:spLocks noGrp="1"/>
          </p:cNvSpPr>
          <p:nvPr>
            <p:ph sz="half" idx="2"/>
          </p:nvPr>
        </p:nvSpPr>
        <p:spPr>
          <a:xfrm>
            <a:off x="609600" y="1447800"/>
            <a:ext cx="8001000" cy="4713288"/>
          </a:xfrm>
          <a:prstGeom prst="rect">
            <a:avLst/>
          </a:prstGeom>
        </p:spPr>
        <p:txBody>
          <a:bodyPr>
            <a:normAutofit/>
          </a:bodyPr>
          <a:lstStyle>
            <a:lvl1pPr>
              <a:lnSpc>
                <a:spcPct val="100000"/>
              </a:lnSpc>
              <a:spcBef>
                <a:spcPts val="700"/>
              </a:spcBef>
              <a:spcAft>
                <a:spcPts val="700"/>
              </a:spcAft>
              <a:buNone/>
              <a:defRPr sz="2800"/>
            </a:lvl1pPr>
            <a:lvl2pPr>
              <a:lnSpc>
                <a:spcPct val="100000"/>
              </a:lnSpc>
              <a:spcBef>
                <a:spcPts val="700"/>
              </a:spcBef>
              <a:spcAft>
                <a:spcPts val="700"/>
              </a:spcAft>
              <a:buFont typeface="Arial" pitchFamily="34" charset="0"/>
              <a:buChar char="–"/>
              <a:defRPr sz="2400">
                <a:solidFill>
                  <a:srgbClr val="002060"/>
                </a:solidFill>
              </a:defRPr>
            </a:lvl2pPr>
            <a:lvl3pPr>
              <a:lnSpc>
                <a:spcPct val="100000"/>
              </a:lnSpc>
              <a:spcBef>
                <a:spcPts val="700"/>
              </a:spcBef>
              <a:spcAft>
                <a:spcPts val="700"/>
              </a:spcAft>
              <a:buFont typeface="Arial" pitchFamily="34" charset="0"/>
              <a:buChar char="•"/>
              <a:defRPr sz="2000"/>
            </a:lvl3pPr>
            <a:lvl4pPr>
              <a:lnSpc>
                <a:spcPct val="100000"/>
              </a:lnSpc>
              <a:spcBef>
                <a:spcPts val="700"/>
              </a:spcBef>
              <a:spcAft>
                <a:spcPts val="700"/>
              </a:spcAft>
              <a:defRPr sz="1800"/>
            </a:lvl4pPr>
            <a:lvl5pPr>
              <a:lnSpc>
                <a:spcPct val="100000"/>
              </a:lnSpc>
              <a:spcBef>
                <a:spcPts val="700"/>
              </a:spcBef>
              <a:spcAft>
                <a:spcPts val="700"/>
              </a:spcAft>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p:nvPr>
        </p:nvSpPr>
        <p:spPr>
          <a:xfrm>
            <a:off x="0" y="0"/>
            <a:ext cx="9144000" cy="914400"/>
          </a:xfrm>
          <a:prstGeom prst="rect">
            <a:avLst/>
          </a:prstGeom>
        </p:spPr>
        <p:txBody>
          <a:bodyPr>
            <a:normAutofit/>
          </a:bodyPr>
          <a:lstStyle>
            <a:lvl1pPr algn="ctr">
              <a:defRPr>
                <a:solidFill>
                  <a:schemeClr val="bg1"/>
                </a:solidFill>
              </a:defRPr>
            </a:lvl1pPr>
          </a:lstStyle>
          <a:p>
            <a:r>
              <a:rPr lang="en-US" dirty="0" smtClean="0"/>
              <a:t>Click to edit Master title style</a:t>
            </a:r>
            <a:endParaRPr lang="en-US" dirty="0"/>
          </a:p>
        </p:txBody>
      </p:sp>
      <p:sp>
        <p:nvSpPr>
          <p:cNvPr id="12" name="Slide Number Placeholder 5"/>
          <p:cNvSpPr>
            <a:spLocks noGrp="1"/>
          </p:cNvSpPr>
          <p:nvPr>
            <p:ph type="sldNum" sz="quarter" idx="15"/>
          </p:nvPr>
        </p:nvSpPr>
        <p:spPr/>
        <p:txBody>
          <a:bodyPr/>
          <a:lstStyle>
            <a:lvl1pPr>
              <a:defRPr/>
            </a:lvl1pPr>
          </a:lstStyle>
          <a:p>
            <a:fld id="{CA5DE802-4733-47FD-A330-DA1AE0F4677F}" type="slidenum">
              <a:rPr lang="en-US"/>
              <a:pPr/>
              <a:t>‹#›</a:t>
            </a:fld>
            <a:endParaRPr lang="en-US"/>
          </a:p>
        </p:txBody>
      </p:sp>
    </p:spTree>
    <p:extLst>
      <p:ext uri="{BB962C8B-B14F-4D97-AF65-F5344CB8AC3E}">
        <p14:creationId xmlns:p14="http://schemas.microsoft.com/office/powerpoint/2010/main" val="3566087083"/>
      </p:ext>
    </p:extLst>
  </p:cSld>
  <p:clrMapOvr>
    <a:masterClrMapping/>
  </p:clrMapOvr>
  <p:transition>
    <p:random/>
  </p:transition>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5" name="TextBox 12"/>
          <p:cNvSpPr txBox="1">
            <a:spLocks noChangeArrowheads="1"/>
          </p:cNvSpPr>
          <p:nvPr userDrawn="1"/>
        </p:nvSpPr>
        <p:spPr bwMode="auto">
          <a:xfrm>
            <a:off x="5105400" y="381000"/>
            <a:ext cx="34290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US" sz="3600" dirty="0" smtClean="0">
                <a:solidFill>
                  <a:prstClr val="white"/>
                </a:solidFill>
              </a:rPr>
              <a:t>Financial Accounting</a:t>
            </a:r>
            <a:endParaRPr lang="en-US" sz="3600" b="1" dirty="0" smtClean="0">
              <a:solidFill>
                <a:prstClr val="white"/>
              </a:solidFill>
            </a:endParaRPr>
          </a:p>
        </p:txBody>
      </p:sp>
      <p:sp>
        <p:nvSpPr>
          <p:cNvPr id="9" name="Slide Number Placeholder 5"/>
          <p:cNvSpPr>
            <a:spLocks noGrp="1"/>
          </p:cNvSpPr>
          <p:nvPr>
            <p:ph type="sldNum" sz="quarter" idx="11"/>
          </p:nvPr>
        </p:nvSpPr>
        <p:spPr/>
        <p:txBody>
          <a:bodyPr/>
          <a:lstStyle>
            <a:lvl1pPr>
              <a:defRPr/>
            </a:lvl1pPr>
          </a:lstStyle>
          <a:p>
            <a:fld id="{A773A05C-148E-4899-B909-ABB9F009DE3B}" type="slidenum">
              <a:rPr lang="en-US"/>
              <a:pPr/>
              <a:t>‹#›</a:t>
            </a:fld>
            <a:endParaRPr lang="en-US"/>
          </a:p>
        </p:txBody>
      </p:sp>
    </p:spTree>
    <p:extLst>
      <p:ext uri="{BB962C8B-B14F-4D97-AF65-F5344CB8AC3E}">
        <p14:creationId xmlns:p14="http://schemas.microsoft.com/office/powerpoint/2010/main" val="3894136637"/>
      </p:ext>
    </p:extLst>
  </p:cSld>
  <p:clrMapOvr>
    <a:masterClrMapping/>
  </p:clrMapOvr>
  <p:transition>
    <p:random/>
  </p:transition>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7" name="Snip and Round Single Corner Rectangle 6"/>
          <p:cNvSpPr/>
          <p:nvPr userDrawn="1"/>
        </p:nvSpPr>
        <p:spPr>
          <a:xfrm flipV="1">
            <a:off x="914400" y="2819400"/>
            <a:ext cx="8229600" cy="3352800"/>
          </a:xfrm>
          <a:prstGeom prst="snipRoundRect">
            <a:avLst>
              <a:gd name="adj1" fmla="val 32667"/>
              <a:gd name="adj2" fmla="val 0"/>
            </a:avLst>
          </a:prstGeom>
          <a:solidFill>
            <a:srgbClr val="D0CAA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sz="1800">
              <a:solidFill>
                <a:prstClr val="white"/>
              </a:solidFill>
            </a:endParaRPr>
          </a:p>
        </p:txBody>
      </p:sp>
      <p:sp>
        <p:nvSpPr>
          <p:cNvPr id="8" name="Rectangle 7"/>
          <p:cNvSpPr/>
          <p:nvPr userDrawn="1"/>
        </p:nvSpPr>
        <p:spPr>
          <a:xfrm>
            <a:off x="0" y="0"/>
            <a:ext cx="3657600" cy="205740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9" name="Rectangle 8"/>
          <p:cNvSpPr/>
          <p:nvPr userDrawn="1"/>
        </p:nvSpPr>
        <p:spPr>
          <a:xfrm>
            <a:off x="3886200" y="0"/>
            <a:ext cx="5257800" cy="20574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0" name="Rectangle 9"/>
          <p:cNvSpPr/>
          <p:nvPr userDrawn="1"/>
        </p:nvSpPr>
        <p:spPr>
          <a:xfrm>
            <a:off x="914400" y="2286000"/>
            <a:ext cx="8229600" cy="533400"/>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1" name="TextBox 10"/>
          <p:cNvSpPr txBox="1"/>
          <p:nvPr userDrawn="1"/>
        </p:nvSpPr>
        <p:spPr>
          <a:xfrm rot="10800000">
            <a:off x="381000" y="152400"/>
            <a:ext cx="492125" cy="1905000"/>
          </a:xfrm>
          <a:prstGeom prst="rect">
            <a:avLst/>
          </a:prstGeom>
          <a:noFill/>
          <a:ln>
            <a:noFill/>
          </a:ln>
        </p:spPr>
        <p:txBody>
          <a:bodyPr vert="eaVert">
            <a:spAutoFit/>
          </a:bodyPr>
          <a:lstStyle/>
          <a:p>
            <a:pPr eaLnBrk="1" fontAlgn="auto" hangingPunct="1">
              <a:spcBef>
                <a:spcPts val="0"/>
              </a:spcBef>
              <a:spcAft>
                <a:spcPts val="0"/>
              </a:spcAft>
              <a:defRPr/>
            </a:pPr>
            <a:r>
              <a:rPr lang="en-US" sz="2000" spc="200" dirty="0">
                <a:solidFill>
                  <a:prstClr val="white"/>
                </a:solidFill>
                <a:latin typeface="Arial" pitchFamily="34" charset="0"/>
                <a:ea typeface="HYGothic-Extra" pitchFamily="18" charset="-127"/>
                <a:cs typeface="Arial" pitchFamily="34" charset="0"/>
              </a:rPr>
              <a:t>CHAPTER</a:t>
            </a:r>
          </a:p>
        </p:txBody>
      </p:sp>
      <p:sp>
        <p:nvSpPr>
          <p:cNvPr id="2" name="Title 1"/>
          <p:cNvSpPr>
            <a:spLocks noGrp="1"/>
          </p:cNvSpPr>
          <p:nvPr>
            <p:ph type="title"/>
          </p:nvPr>
        </p:nvSpPr>
        <p:spPr>
          <a:xfrm>
            <a:off x="3962400" y="0"/>
            <a:ext cx="5029200" cy="2057400"/>
          </a:xfrm>
          <a:prstGeom prst="rect">
            <a:avLst/>
          </a:prstGeom>
        </p:spPr>
        <p:txBody>
          <a:bodyPr anchor="b"/>
          <a:lstStyle>
            <a:lvl1pPr algn="l">
              <a:defRPr sz="3200">
                <a:latin typeface="Arial" pitchFamily="34" charset="0"/>
                <a:cs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914400" y="2286001"/>
            <a:ext cx="7772400" cy="533400"/>
          </a:xfrm>
          <a:prstGeom prst="rect">
            <a:avLst/>
          </a:prstGeom>
        </p:spPr>
        <p:txBody>
          <a:bodyPr>
            <a:normAutofit/>
          </a:bodyPr>
          <a:lstStyle>
            <a:lvl1pPr algn="ctr">
              <a:buNone/>
              <a:defRPr sz="2400">
                <a:solidFill>
                  <a:schemeClr val="bg1"/>
                </a:solidFill>
                <a:latin typeface="Arial" pitchFamily="34" charset="0"/>
                <a:cs typeface="Arial" pitchFamily="34" charset="0"/>
              </a:defRPr>
            </a:lvl1pPr>
          </a:lstStyle>
          <a:p>
            <a:pPr lvl="0"/>
            <a:r>
              <a:rPr lang="en-US" dirty="0" smtClean="0"/>
              <a:t>Click to edit Master text styles</a:t>
            </a:r>
          </a:p>
        </p:txBody>
      </p:sp>
      <p:sp>
        <p:nvSpPr>
          <p:cNvPr id="16" name="Content Placeholder 2"/>
          <p:cNvSpPr>
            <a:spLocks noGrp="1"/>
          </p:cNvSpPr>
          <p:nvPr>
            <p:ph idx="13"/>
          </p:nvPr>
        </p:nvSpPr>
        <p:spPr>
          <a:xfrm>
            <a:off x="1219200" y="2819400"/>
            <a:ext cx="7467600" cy="3352799"/>
          </a:xfrm>
          <a:prstGeom prst="rect">
            <a:avLst/>
          </a:prstGeom>
        </p:spPr>
        <p:txBody>
          <a:bodyPr/>
          <a:lstStyle>
            <a:lvl1pPr marL="457200" indent="-457200">
              <a:buClr>
                <a:schemeClr val="bg1">
                  <a:lumMod val="50000"/>
                </a:schemeClr>
              </a:buClr>
              <a:buFont typeface="+mj-lt"/>
              <a:buAutoNum type="arabicPeriod"/>
              <a:defRPr sz="2600">
                <a:solidFill>
                  <a:schemeClr val="tx1"/>
                </a:solidFill>
                <a:latin typeface="+mn-lt"/>
              </a:defRPr>
            </a:lvl1pPr>
            <a:lvl5pPr>
              <a:buClr>
                <a:schemeClr val="bg1"/>
              </a:buClr>
              <a:buFont typeface="Calibri" pitchFamily="34" charset="0"/>
              <a:buChar char="□"/>
              <a:defRPr/>
            </a:lvl5pPr>
          </a:lstStyle>
          <a:p>
            <a:pPr lvl="0"/>
            <a:r>
              <a:rPr lang="en-US" dirty="0" smtClean="0"/>
              <a:t>Click to edit Master text styles</a:t>
            </a:r>
          </a:p>
        </p:txBody>
      </p:sp>
      <p:sp>
        <p:nvSpPr>
          <p:cNvPr id="20" name="Content Placeholder 2"/>
          <p:cNvSpPr>
            <a:spLocks noGrp="1"/>
          </p:cNvSpPr>
          <p:nvPr>
            <p:ph idx="14"/>
          </p:nvPr>
        </p:nvSpPr>
        <p:spPr>
          <a:xfrm>
            <a:off x="762000" y="-152400"/>
            <a:ext cx="2743200" cy="2362200"/>
          </a:xfrm>
          <a:prstGeom prst="rect">
            <a:avLst/>
          </a:prstGeom>
        </p:spPr>
        <p:txBody>
          <a:bodyPr>
            <a:noAutofit/>
          </a:bodyPr>
          <a:lstStyle>
            <a:lvl1pPr>
              <a:buClr>
                <a:schemeClr val="bg1"/>
              </a:buClr>
              <a:buFont typeface="Calibri" pitchFamily="34" charset="0"/>
              <a:buNone/>
              <a:defRPr sz="19000">
                <a:solidFill>
                  <a:schemeClr val="bg1"/>
                </a:solidFill>
                <a:latin typeface="Arial" pitchFamily="34" charset="0"/>
                <a:ea typeface="HYGothic-Extra" pitchFamily="18" charset="-127"/>
                <a:cs typeface="Arial" pitchFamily="34" charset="0"/>
              </a:defRPr>
            </a:lvl1pPr>
            <a:lvl5pPr>
              <a:buClr>
                <a:schemeClr val="bg1"/>
              </a:buClr>
              <a:buFont typeface="Calibri" pitchFamily="34" charset="0"/>
              <a:buChar char="□"/>
              <a:defRPr/>
            </a:lvl5pPr>
          </a:lstStyle>
          <a:p>
            <a:pPr lvl="0"/>
            <a:r>
              <a:rPr lang="en-US" dirty="0" smtClean="0"/>
              <a:t>Click to edit Master text styles</a:t>
            </a:r>
          </a:p>
        </p:txBody>
      </p:sp>
      <p:sp>
        <p:nvSpPr>
          <p:cNvPr id="13" name="Slide Number Placeholder 5"/>
          <p:cNvSpPr>
            <a:spLocks noGrp="1"/>
          </p:cNvSpPr>
          <p:nvPr>
            <p:ph type="sldNum" sz="quarter" idx="20"/>
          </p:nvPr>
        </p:nvSpPr>
        <p:spPr/>
        <p:txBody>
          <a:bodyPr/>
          <a:lstStyle>
            <a:lvl1pPr>
              <a:defRPr/>
            </a:lvl1pPr>
          </a:lstStyle>
          <a:p>
            <a:fld id="{7F84CA6D-DF74-4A7A-ABCF-1DAF2B1EC0AA}" type="slidenum">
              <a:rPr lang="en-US"/>
              <a:pPr/>
              <a:t>‹#›</a:t>
            </a:fld>
            <a:endParaRPr lang="en-US"/>
          </a:p>
        </p:txBody>
      </p:sp>
    </p:spTree>
    <p:extLst>
      <p:ext uri="{BB962C8B-B14F-4D97-AF65-F5344CB8AC3E}">
        <p14:creationId xmlns:p14="http://schemas.microsoft.com/office/powerpoint/2010/main" val="3561086121"/>
      </p:ext>
    </p:extLst>
  </p:cSld>
  <p:clrMapOvr>
    <a:masterClrMapping/>
  </p:clrMapOvr>
  <p:transition>
    <p:random/>
  </p:transition>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5"/>
          </p:nvPr>
        </p:nvSpPr>
        <p:spPr/>
        <p:txBody>
          <a:bodyPr/>
          <a:lstStyle>
            <a:lvl1pPr>
              <a:defRPr/>
            </a:lvl1pPr>
          </a:lstStyle>
          <a:p>
            <a:fld id="{0BDFEF53-8753-4BA2-82ED-26E99F50FC91}" type="slidenum">
              <a:rPr lang="en-US"/>
              <a:pPr/>
              <a:t>‹#›</a:t>
            </a:fld>
            <a:endParaRPr lang="en-US"/>
          </a:p>
        </p:txBody>
      </p:sp>
    </p:spTree>
    <p:extLst>
      <p:ext uri="{BB962C8B-B14F-4D97-AF65-F5344CB8AC3E}">
        <p14:creationId xmlns:p14="http://schemas.microsoft.com/office/powerpoint/2010/main" val="628835100"/>
      </p:ext>
    </p:extLst>
  </p:cSld>
  <p:clrMapOvr>
    <a:masterClrMapping/>
  </p:clrMapOvr>
  <p:transition>
    <p:random/>
  </p:transition>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5" name="Rectangle 4"/>
          <p:cNvSpPr/>
          <p:nvPr userDrawn="1"/>
        </p:nvSpPr>
        <p:spPr>
          <a:xfrm>
            <a:off x="0" y="0"/>
            <a:ext cx="9150350" cy="12192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2" name="Title 1"/>
          <p:cNvSpPr>
            <a:spLocks noGrp="1"/>
          </p:cNvSpPr>
          <p:nvPr>
            <p:ph type="title"/>
          </p:nvPr>
        </p:nvSpPr>
        <p:spPr>
          <a:xfrm>
            <a:off x="1905000" y="0"/>
            <a:ext cx="7010400" cy="1219200"/>
          </a:xfrm>
          <a:prstGeom prst="rect">
            <a:avLst/>
          </a:prstGeom>
        </p:spPr>
        <p:txBody>
          <a:bodyPr/>
          <a:lstStyle>
            <a:lvl1pPr algn="ctr">
              <a:defRPr sz="3200">
                <a:latin typeface="Arial" pitchFamily="34" charset="0"/>
                <a:cs typeface="Arial" pitchFamily="34" charset="0"/>
              </a:defRPr>
            </a:lvl1pPr>
          </a:lstStyle>
          <a:p>
            <a:r>
              <a:rPr lang="en-US" dirty="0" smtClean="0"/>
              <a:t>Click to edit Master title style</a:t>
            </a:r>
            <a:endParaRPr lang="en-US" dirty="0"/>
          </a:p>
        </p:txBody>
      </p:sp>
      <p:sp>
        <p:nvSpPr>
          <p:cNvPr id="4" name="Content Placeholder 3"/>
          <p:cNvSpPr>
            <a:spLocks noGrp="1"/>
          </p:cNvSpPr>
          <p:nvPr>
            <p:ph sz="half" idx="2"/>
          </p:nvPr>
        </p:nvSpPr>
        <p:spPr>
          <a:xfrm>
            <a:off x="1905000" y="1371600"/>
            <a:ext cx="7010400" cy="4876800"/>
          </a:xfrm>
          <a:prstGeom prst="rect">
            <a:avLst/>
          </a:prstGeom>
        </p:spPr>
        <p:txBody>
          <a:bodyPr/>
          <a:lstStyle>
            <a:lvl1pPr>
              <a:lnSpc>
                <a:spcPct val="100000"/>
              </a:lnSpc>
              <a:spcBef>
                <a:spcPts val="600"/>
              </a:spcBef>
              <a:spcAft>
                <a:spcPts val="600"/>
              </a:spcAft>
              <a:defRPr sz="2800">
                <a:solidFill>
                  <a:schemeClr val="tx1"/>
                </a:solidFill>
              </a:defRPr>
            </a:lvl1pPr>
            <a:lvl2pPr>
              <a:lnSpc>
                <a:spcPct val="100000"/>
              </a:lnSpc>
              <a:spcBef>
                <a:spcPts val="600"/>
              </a:spcBef>
              <a:spcAft>
                <a:spcPts val="600"/>
              </a:spcAft>
              <a:defRPr sz="2400">
                <a:solidFill>
                  <a:srgbClr val="002060"/>
                </a:solidFill>
              </a:defRPr>
            </a:lvl2pPr>
            <a:lvl3pPr>
              <a:lnSpc>
                <a:spcPct val="100000"/>
              </a:lnSpc>
              <a:spcBef>
                <a:spcPts val="700"/>
              </a:spcBef>
              <a:spcAft>
                <a:spcPts val="700"/>
              </a:spcAft>
              <a:defRPr sz="2000">
                <a:solidFill>
                  <a:srgbClr val="953735"/>
                </a:solidFill>
              </a:defRPr>
            </a:lvl3pPr>
            <a:lvl4pPr>
              <a:lnSpc>
                <a:spcPct val="100000"/>
              </a:lnSpc>
              <a:spcBef>
                <a:spcPts val="700"/>
              </a:spcBef>
              <a:spcAft>
                <a:spcPts val="700"/>
              </a:spcAft>
              <a:defRPr sz="1800">
                <a:solidFill>
                  <a:schemeClr val="tx1"/>
                </a:solidFill>
              </a:defRPr>
            </a:lvl4pPr>
            <a:lvl5pPr>
              <a:lnSpc>
                <a:spcPct val="100000"/>
              </a:lnSpc>
              <a:spcBef>
                <a:spcPts val="700"/>
              </a:spcBef>
              <a:spcAft>
                <a:spcPts val="700"/>
              </a:spcAft>
              <a:defRPr sz="1600">
                <a:solidFill>
                  <a:schemeClr val="tx1"/>
                </a:solidFill>
              </a:defRPr>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Slide Number Placeholder 5"/>
          <p:cNvSpPr>
            <a:spLocks noGrp="1"/>
          </p:cNvSpPr>
          <p:nvPr>
            <p:ph type="sldNum" sz="quarter" idx="11"/>
          </p:nvPr>
        </p:nvSpPr>
        <p:spPr/>
        <p:txBody>
          <a:bodyPr/>
          <a:lstStyle>
            <a:lvl1pPr>
              <a:defRPr/>
            </a:lvl1pPr>
          </a:lstStyle>
          <a:p>
            <a:fld id="{BE6E6EDB-372C-4A45-8ABD-B6250E3DD8CB}" type="slidenum">
              <a:rPr lang="en-US"/>
              <a:pPr/>
              <a:t>‹#›</a:t>
            </a:fld>
            <a:endParaRPr lang="en-US"/>
          </a:p>
        </p:txBody>
      </p:sp>
    </p:spTree>
    <p:extLst>
      <p:ext uri="{BB962C8B-B14F-4D97-AF65-F5344CB8AC3E}">
        <p14:creationId xmlns:p14="http://schemas.microsoft.com/office/powerpoint/2010/main" val="1607509109"/>
      </p:ext>
    </p:extLst>
  </p:cSld>
  <p:clrMapOvr>
    <a:masterClrMapping/>
  </p:clrMapOvr>
  <p:transition>
    <p:random/>
  </p:transition>
  <p:timing>
    <p:tnLst>
      <p:par>
        <p:cTn id="1" dur="indefinite" restart="never" nodeType="tmRoot"/>
      </p:par>
    </p:tnLst>
  </p:timing>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6" name="Oval 5"/>
          <p:cNvSpPr/>
          <p:nvPr userDrawn="1"/>
        </p:nvSpPr>
        <p:spPr>
          <a:xfrm>
            <a:off x="7315200" y="4572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7" name="Oval 6"/>
          <p:cNvSpPr/>
          <p:nvPr userDrawn="1"/>
        </p:nvSpPr>
        <p:spPr>
          <a:xfrm>
            <a:off x="8229600" y="4572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8" name="Oval 7"/>
          <p:cNvSpPr/>
          <p:nvPr userDrawn="1"/>
        </p:nvSpPr>
        <p:spPr>
          <a:xfrm>
            <a:off x="7315200" y="13716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9" name="Oval 8"/>
          <p:cNvSpPr/>
          <p:nvPr userDrawn="1"/>
        </p:nvSpPr>
        <p:spPr>
          <a:xfrm>
            <a:off x="8229600" y="13716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0" name="Rounded Rectangle 9"/>
          <p:cNvSpPr/>
          <p:nvPr userDrawn="1"/>
        </p:nvSpPr>
        <p:spPr>
          <a:xfrm>
            <a:off x="609600" y="1219200"/>
            <a:ext cx="8001000" cy="990600"/>
          </a:xfrm>
          <a:prstGeom prst="roundRect">
            <a:avLst/>
          </a:prstGeom>
          <a:solidFill>
            <a:schemeClr val="bg2">
              <a:lumMod val="90000"/>
            </a:schemeClr>
          </a:solidFill>
          <a:ln>
            <a:solidFill>
              <a:schemeClr val="bg2">
                <a:lumMod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1" name="Isosceles Triangle 10"/>
          <p:cNvSpPr/>
          <p:nvPr userDrawn="1"/>
        </p:nvSpPr>
        <p:spPr>
          <a:xfrm rot="10800000">
            <a:off x="4343400" y="685800"/>
            <a:ext cx="457200" cy="457200"/>
          </a:xfrm>
          <a:prstGeom prst="triangle">
            <a:avLst>
              <a:gd name="adj" fmla="val 47403"/>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2" name="Rectangle 11"/>
          <p:cNvSpPr/>
          <p:nvPr userDrawn="1"/>
        </p:nvSpPr>
        <p:spPr>
          <a:xfrm>
            <a:off x="0" y="0"/>
            <a:ext cx="9144000" cy="9144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3" name="Chevron 12"/>
          <p:cNvSpPr/>
          <p:nvPr userDrawn="1"/>
        </p:nvSpPr>
        <p:spPr>
          <a:xfrm>
            <a:off x="228600" y="1447800"/>
            <a:ext cx="304800" cy="304800"/>
          </a:xfrm>
          <a:prstGeom prst="chevron">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prstClr val="black"/>
              </a:solidFill>
              <a:ea typeface="ＭＳ Ｐゴシック" pitchFamily="34" charset="-128"/>
            </a:endParaRPr>
          </a:p>
        </p:txBody>
      </p:sp>
      <p:sp>
        <p:nvSpPr>
          <p:cNvPr id="3" name="Text Placeholder 2"/>
          <p:cNvSpPr>
            <a:spLocks noGrp="1"/>
          </p:cNvSpPr>
          <p:nvPr>
            <p:ph type="body" idx="1"/>
          </p:nvPr>
        </p:nvSpPr>
        <p:spPr>
          <a:xfrm>
            <a:off x="609600" y="1219200"/>
            <a:ext cx="8001000" cy="990600"/>
          </a:xfrm>
          <a:prstGeom prst="rect">
            <a:avLst/>
          </a:prstGeom>
        </p:spPr>
        <p:txBody>
          <a:bodyPr anchor="ctr">
            <a:normAutofit/>
          </a:bodyPr>
          <a:lstStyle>
            <a:lvl1pPr marL="0" indent="0" algn="l">
              <a:buNone/>
              <a:defRPr sz="2800" b="1">
                <a:solidFill>
                  <a:schemeClr val="bg2">
                    <a:lumMod val="25000"/>
                  </a:schemeClr>
                </a:solidFill>
                <a:latin typeface="Arial" pitchFamily="34" charset="0"/>
                <a:cs typeface="Arial"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609600" y="2209800"/>
            <a:ext cx="8001000" cy="3951288"/>
          </a:xfrm>
          <a:prstGeom prst="rect">
            <a:avLst/>
          </a:prstGeom>
        </p:spPr>
        <p:txBody>
          <a:bodyPr>
            <a:normAutofit/>
          </a:bodyPr>
          <a:lstStyle>
            <a:lvl1pPr>
              <a:lnSpc>
                <a:spcPct val="100000"/>
              </a:lnSpc>
              <a:spcBef>
                <a:spcPts val="700"/>
              </a:spcBef>
              <a:spcAft>
                <a:spcPts val="700"/>
              </a:spcAft>
              <a:buNone/>
              <a:defRPr sz="2800"/>
            </a:lvl1pPr>
            <a:lvl2pPr>
              <a:lnSpc>
                <a:spcPct val="100000"/>
              </a:lnSpc>
              <a:spcBef>
                <a:spcPts val="700"/>
              </a:spcBef>
              <a:spcAft>
                <a:spcPts val="700"/>
              </a:spcAft>
              <a:buFont typeface="Arial" pitchFamily="34" charset="0"/>
              <a:buChar char="–"/>
              <a:defRPr sz="2400">
                <a:solidFill>
                  <a:srgbClr val="002060"/>
                </a:solidFill>
              </a:defRPr>
            </a:lvl2pPr>
            <a:lvl3pPr>
              <a:lnSpc>
                <a:spcPct val="100000"/>
              </a:lnSpc>
              <a:spcBef>
                <a:spcPts val="700"/>
              </a:spcBef>
              <a:spcAft>
                <a:spcPts val="700"/>
              </a:spcAft>
              <a:buFont typeface="Arial" pitchFamily="34" charset="0"/>
              <a:buChar char="•"/>
              <a:defRPr sz="2000"/>
            </a:lvl3pPr>
            <a:lvl4pPr>
              <a:lnSpc>
                <a:spcPct val="100000"/>
              </a:lnSpc>
              <a:spcBef>
                <a:spcPts val="700"/>
              </a:spcBef>
              <a:spcAft>
                <a:spcPts val="700"/>
              </a:spcAft>
              <a:defRPr sz="1800"/>
            </a:lvl4pPr>
            <a:lvl5pPr>
              <a:lnSpc>
                <a:spcPct val="100000"/>
              </a:lnSpc>
              <a:spcBef>
                <a:spcPts val="700"/>
              </a:spcBef>
              <a:spcAft>
                <a:spcPts val="700"/>
              </a:spcAft>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p:nvPr>
        </p:nvSpPr>
        <p:spPr>
          <a:xfrm>
            <a:off x="0" y="0"/>
            <a:ext cx="9144000" cy="914400"/>
          </a:xfrm>
          <a:prstGeom prst="rect">
            <a:avLst/>
          </a:prstGeom>
        </p:spPr>
        <p:txBody>
          <a:bodyPr>
            <a:normAutofit/>
          </a:bodyPr>
          <a:lstStyle>
            <a:lvl1pPr algn="ctr">
              <a:defRPr>
                <a:solidFill>
                  <a:schemeClr val="bg1"/>
                </a:solidFill>
                <a:latin typeface="Arial" pitchFamily="34" charset="0"/>
                <a:cs typeface="Arial" pitchFamily="34" charset="0"/>
              </a:defRPr>
            </a:lvl1pPr>
          </a:lstStyle>
          <a:p>
            <a:r>
              <a:rPr lang="en-US" dirty="0" smtClean="0"/>
              <a:t>Click to edit Master title style</a:t>
            </a:r>
            <a:endParaRPr lang="en-US" dirty="0"/>
          </a:p>
        </p:txBody>
      </p:sp>
      <p:sp>
        <p:nvSpPr>
          <p:cNvPr id="15" name="Slide Number Placeholder 5"/>
          <p:cNvSpPr>
            <a:spLocks noGrp="1"/>
          </p:cNvSpPr>
          <p:nvPr>
            <p:ph type="sldNum" sz="quarter" idx="15"/>
          </p:nvPr>
        </p:nvSpPr>
        <p:spPr/>
        <p:txBody>
          <a:bodyPr/>
          <a:lstStyle>
            <a:lvl1pPr>
              <a:defRPr/>
            </a:lvl1pPr>
          </a:lstStyle>
          <a:p>
            <a:fld id="{3EBF4BC9-1F3A-48DC-9278-B2C24D72927E}" type="slidenum">
              <a:rPr lang="en-US"/>
              <a:pPr/>
              <a:t>‹#›</a:t>
            </a:fld>
            <a:endParaRPr lang="en-US"/>
          </a:p>
        </p:txBody>
      </p:sp>
    </p:spTree>
    <p:extLst>
      <p:ext uri="{BB962C8B-B14F-4D97-AF65-F5344CB8AC3E}">
        <p14:creationId xmlns:p14="http://schemas.microsoft.com/office/powerpoint/2010/main" val="1304698941"/>
      </p:ext>
    </p:extLst>
  </p:cSld>
  <p:clrMapOvr>
    <a:masterClrMapping/>
  </p:clrMapOvr>
  <p:transition>
    <p:random/>
  </p:transition>
  <p:timing>
    <p:tnLst>
      <p:par>
        <p:cTn id="1" dur="indefinite" restart="never" nodeType="tmRoot"/>
      </p:par>
    </p:tnLst>
  </p:timing>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a:prstGeom prst="rect">
            <a:avLst/>
          </a:prstGeom>
        </p:spPr>
        <p:txBody>
          <a:bodyPr/>
          <a:lstStyle/>
          <a:p>
            <a:r>
              <a:rPr lang="en-US" smtClean="0"/>
              <a:t>Click to edit Master title style</a:t>
            </a:r>
            <a:endParaRPr lang="en-US"/>
          </a:p>
        </p:txBody>
      </p:sp>
      <p:sp>
        <p:nvSpPr>
          <p:cNvPr id="5" name="Slide Number Placeholder 5"/>
          <p:cNvSpPr>
            <a:spLocks noGrp="1"/>
          </p:cNvSpPr>
          <p:nvPr>
            <p:ph type="sldNum" sz="quarter" idx="11"/>
          </p:nvPr>
        </p:nvSpPr>
        <p:spPr/>
        <p:txBody>
          <a:bodyPr/>
          <a:lstStyle>
            <a:lvl1pPr>
              <a:defRPr/>
            </a:lvl1pPr>
          </a:lstStyle>
          <a:p>
            <a:fld id="{BFE6F2CE-8282-49D3-8A27-9C401AF2E38E}" type="slidenum">
              <a:rPr lang="en-US"/>
              <a:pPr/>
              <a:t>‹#›</a:t>
            </a:fld>
            <a:endParaRPr lang="en-US"/>
          </a:p>
        </p:txBody>
      </p:sp>
    </p:spTree>
    <p:extLst>
      <p:ext uri="{BB962C8B-B14F-4D97-AF65-F5344CB8AC3E}">
        <p14:creationId xmlns:p14="http://schemas.microsoft.com/office/powerpoint/2010/main" val="2415654166"/>
      </p:ext>
    </p:extLst>
  </p:cSld>
  <p:clrMapOvr>
    <a:masterClrMapping/>
  </p:clrMapOvr>
  <p:transition>
    <p:random/>
  </p:transition>
  <p:timing>
    <p:tnLst>
      <p:par>
        <p:cTn id="1" dur="indefinite" restart="never" nodeType="tmRoot"/>
      </p:par>
    </p:tnLst>
  </p:timing>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TextBox 10"/>
          <p:cNvSpPr txBox="1">
            <a:spLocks noChangeArrowheads="1"/>
          </p:cNvSpPr>
          <p:nvPr userDrawn="1"/>
        </p:nvSpPr>
        <p:spPr bwMode="auto">
          <a:xfrm>
            <a:off x="381000" y="762000"/>
            <a:ext cx="8382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ctr" eaLnBrk="1" hangingPunct="1"/>
            <a:r>
              <a:rPr lang="en-US" sz="3200" smtClean="0">
                <a:solidFill>
                  <a:prstClr val="black"/>
                </a:solidFill>
              </a:rPr>
              <a:t>Copyright Notice</a:t>
            </a:r>
          </a:p>
        </p:txBody>
      </p:sp>
      <p:sp>
        <p:nvSpPr>
          <p:cNvPr id="4" name="TextBox 11"/>
          <p:cNvSpPr txBox="1">
            <a:spLocks noChangeArrowheads="1"/>
          </p:cNvSpPr>
          <p:nvPr userDrawn="1"/>
        </p:nvSpPr>
        <p:spPr bwMode="auto">
          <a:xfrm>
            <a:off x="457200" y="1905000"/>
            <a:ext cx="8229600"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algn="just" eaLnBrk="1" hangingPunct="1">
              <a:lnSpc>
                <a:spcPct val="90000"/>
              </a:lnSpc>
              <a:spcBef>
                <a:spcPct val="50000"/>
              </a:spcBef>
            </a:pPr>
            <a:r>
              <a:rPr lang="en-CA" altLang="en-US" sz="2000" smtClean="0">
                <a:solidFill>
                  <a:srgbClr val="7F7F7F"/>
                </a:solidFill>
              </a:rPr>
              <a:t>Copyright © 2012 John Wiley &amp; Sons Canada, Ltd.  All rights reserved.  Reproduction or translation of this work beyond that permitted by Access Copyright (The Canadian Copyright Licensing Agency) is unlawful.  Requests for further information should be addressed to the Permissions Department, John Wiley &amp; Sons Canada, Ltd.  The purchaser may make back-up copies for his or her own use only and not for distribution or resale.  The author and the publisher assume no responsibility for errors, omissions, or damages caused by the use of these programs or from the use of the information contained herein.</a:t>
            </a:r>
          </a:p>
        </p:txBody>
      </p:sp>
      <p:pic>
        <p:nvPicPr>
          <p:cNvPr id="5" name="Picture 10" descr="Logo-Short"/>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343400" y="5029200"/>
            <a:ext cx="36195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5"/>
          <p:cNvSpPr>
            <a:spLocks noGrp="1"/>
          </p:cNvSpPr>
          <p:nvPr>
            <p:ph type="sldNum" sz="quarter" idx="11"/>
          </p:nvPr>
        </p:nvSpPr>
        <p:spPr/>
        <p:txBody>
          <a:bodyPr/>
          <a:lstStyle>
            <a:lvl1pPr>
              <a:defRPr/>
            </a:lvl1pPr>
          </a:lstStyle>
          <a:p>
            <a:fld id="{235CB868-8F2F-4605-B929-3D29E25BA21F}" type="slidenum">
              <a:rPr lang="en-US"/>
              <a:pPr/>
              <a:t>‹#›</a:t>
            </a:fld>
            <a:endParaRPr lang="en-US"/>
          </a:p>
        </p:txBody>
      </p:sp>
    </p:spTree>
    <p:extLst>
      <p:ext uri="{BB962C8B-B14F-4D97-AF65-F5344CB8AC3E}">
        <p14:creationId xmlns:p14="http://schemas.microsoft.com/office/powerpoint/2010/main" val="4133879811"/>
      </p:ext>
    </p:extLst>
  </p:cSld>
  <p:clrMapOvr>
    <a:masterClrMapping/>
  </p:clrMapOvr>
  <p:transition>
    <p:random/>
  </p:transition>
  <p:timing>
    <p:tnLst>
      <p:par>
        <p:cTn id="1" dur="indefinite" restart="never" nodeType="tmRoot"/>
      </p:par>
    </p:tnLst>
  </p:timing>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Slide Number Placeholder 5"/>
          <p:cNvSpPr>
            <a:spLocks noGrp="1"/>
          </p:cNvSpPr>
          <p:nvPr>
            <p:ph type="sldNum" sz="quarter" idx="15"/>
          </p:nvPr>
        </p:nvSpPr>
        <p:spPr/>
        <p:txBody>
          <a:bodyPr/>
          <a:lstStyle>
            <a:lvl1pPr>
              <a:defRPr/>
            </a:lvl1pPr>
          </a:lstStyle>
          <a:p>
            <a:fld id="{34BBC001-3666-43DD-A2EF-6D4A68FC512A}" type="slidenum">
              <a:rPr lang="en-US"/>
              <a:pPr/>
              <a:t>‹#›</a:t>
            </a:fld>
            <a:endParaRPr lang="en-US"/>
          </a:p>
        </p:txBody>
      </p:sp>
    </p:spTree>
    <p:extLst>
      <p:ext uri="{BB962C8B-B14F-4D97-AF65-F5344CB8AC3E}">
        <p14:creationId xmlns:p14="http://schemas.microsoft.com/office/powerpoint/2010/main" val="3175187786"/>
      </p:ext>
    </p:extLst>
  </p:cSld>
  <p:clrMapOvr>
    <a:masterClrMapping/>
  </p:clrMapOvr>
  <p:transition>
    <p:random/>
  </p:transition>
  <p:timing>
    <p:tnLst>
      <p:par>
        <p:cTn id="1" dur="indefinite" restart="never" nodeType="tmRoot"/>
      </p:par>
    </p:tnLst>
  </p:timing>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52600" y="4648200"/>
            <a:ext cx="5486400" cy="566738"/>
          </a:xfrm>
          <a:prstGeom prst="rect">
            <a:avLst/>
          </a:prstGeom>
        </p:spPr>
        <p:txBody>
          <a:bodyPr anchor="b"/>
          <a:lstStyle>
            <a:lvl1pPr algn="l">
              <a:defRPr sz="2000" b="1"/>
            </a:lvl1pPr>
          </a:lstStyle>
          <a:p>
            <a:r>
              <a:rPr lang="en-US" dirty="0" smtClean="0"/>
              <a:t>Click to edit Master title style</a:t>
            </a:r>
            <a:endParaRPr lang="en-US" dirty="0"/>
          </a:p>
        </p:txBody>
      </p:sp>
      <p:sp>
        <p:nvSpPr>
          <p:cNvPr id="3" name="Picture Placeholder 2"/>
          <p:cNvSpPr>
            <a:spLocks noGrp="1"/>
          </p:cNvSpPr>
          <p:nvPr>
            <p:ph type="pic" idx="1"/>
          </p:nvPr>
        </p:nvSpPr>
        <p:spPr>
          <a:xfrm>
            <a:off x="1752600" y="381000"/>
            <a:ext cx="5486400" cy="4114800"/>
          </a:xfrm>
          <a:prstGeom prst="rect">
            <a:avLst/>
          </a:prstGeo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1752600" y="5257800"/>
            <a:ext cx="5486400" cy="804862"/>
          </a:xfrm>
          <a:prstGeom prst="rect">
            <a:avLst/>
          </a:prstGeom>
        </p:spPr>
        <p:txBody>
          <a:bodyPr>
            <a:normAutofit/>
          </a:bodyPr>
          <a:lstStyle>
            <a:lvl1pPr marL="0" indent="0">
              <a:buNone/>
              <a:defRPr sz="2000">
                <a:latin typeface="+mn-lt"/>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7" name="Slide Number Placeholder 5"/>
          <p:cNvSpPr>
            <a:spLocks noGrp="1"/>
          </p:cNvSpPr>
          <p:nvPr>
            <p:ph type="sldNum" sz="quarter" idx="15"/>
          </p:nvPr>
        </p:nvSpPr>
        <p:spPr/>
        <p:txBody>
          <a:bodyPr/>
          <a:lstStyle>
            <a:lvl1pPr>
              <a:defRPr/>
            </a:lvl1pPr>
          </a:lstStyle>
          <a:p>
            <a:fld id="{0196C6BC-AC5E-4DE1-AE10-8F70427B8CCD}" type="slidenum">
              <a:rPr lang="en-US"/>
              <a:pPr/>
              <a:t>‹#›</a:t>
            </a:fld>
            <a:endParaRPr lang="en-US"/>
          </a:p>
        </p:txBody>
      </p:sp>
    </p:spTree>
    <p:extLst>
      <p:ext uri="{BB962C8B-B14F-4D97-AF65-F5344CB8AC3E}">
        <p14:creationId xmlns:p14="http://schemas.microsoft.com/office/powerpoint/2010/main" val="312920857"/>
      </p:ext>
    </p:extLst>
  </p:cSld>
  <p:clrMapOvr>
    <a:masterClrMapping/>
  </p:clrMapOvr>
  <p:transition>
    <p:random/>
  </p:transition>
  <p:timing>
    <p:tnLst>
      <p:par>
        <p:cTn id="1" dur="indefinite" restart="never" nodeType="tmRoot"/>
      </p:par>
    </p:tnLst>
  </p:timing>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5"/>
          </p:nvPr>
        </p:nvSpPr>
        <p:spPr/>
        <p:txBody>
          <a:bodyPr/>
          <a:lstStyle>
            <a:lvl1pPr>
              <a:defRPr/>
            </a:lvl1pPr>
          </a:lstStyle>
          <a:p>
            <a:fld id="{CD1318FB-9A3A-4A9E-92FF-611498940C34}" type="slidenum">
              <a:rPr lang="en-US"/>
              <a:pPr/>
              <a:t>‹#›</a:t>
            </a:fld>
            <a:endParaRPr lang="en-US"/>
          </a:p>
        </p:txBody>
      </p:sp>
    </p:spTree>
    <p:extLst>
      <p:ext uri="{BB962C8B-B14F-4D97-AF65-F5344CB8AC3E}">
        <p14:creationId xmlns:p14="http://schemas.microsoft.com/office/powerpoint/2010/main" val="282228253"/>
      </p:ext>
    </p:extLst>
  </p:cSld>
  <p:clrMapOvr>
    <a:masterClrMapping/>
  </p:clrMapOvr>
  <p:transition>
    <p:random/>
  </p:transition>
  <p:timing>
    <p:tnLst>
      <p:par>
        <p:cTn id="1" dur="indefinite" restart="never" nodeType="tmRoot"/>
      </p:par>
    </p:tnLst>
  </p:timing>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5"/>
          </p:nvPr>
        </p:nvSpPr>
        <p:spPr/>
        <p:txBody>
          <a:bodyPr/>
          <a:lstStyle>
            <a:lvl1pPr>
              <a:defRPr/>
            </a:lvl1pPr>
          </a:lstStyle>
          <a:p>
            <a:fld id="{F192F07D-62D0-47FE-918E-6461DEF7D2C7}" type="slidenum">
              <a:rPr lang="en-US"/>
              <a:pPr/>
              <a:t>‹#›</a:t>
            </a:fld>
            <a:endParaRPr lang="en-US"/>
          </a:p>
        </p:txBody>
      </p:sp>
    </p:spTree>
    <p:extLst>
      <p:ext uri="{BB962C8B-B14F-4D97-AF65-F5344CB8AC3E}">
        <p14:creationId xmlns:p14="http://schemas.microsoft.com/office/powerpoint/2010/main" val="1420491909"/>
      </p:ext>
    </p:extLst>
  </p:cSld>
  <p:clrMapOvr>
    <a:masterClrMapping/>
  </p:clrMapOvr>
  <p:transition>
    <p:random/>
  </p:transition>
  <p:timing>
    <p:tnLst>
      <p:par>
        <p:cTn id="1" dur="indefinite" restart="never" nodeType="tmRoot"/>
      </p:par>
    </p:tn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userDrawn="1">
  <p:cSld name="1_Comparison">
    <p:spTree>
      <p:nvGrpSpPr>
        <p:cNvPr id="1" name=""/>
        <p:cNvGrpSpPr/>
        <p:nvPr/>
      </p:nvGrpSpPr>
      <p:grpSpPr>
        <a:xfrm>
          <a:off x="0" y="0"/>
          <a:ext cx="0" cy="0"/>
          <a:chOff x="0" y="0"/>
          <a:chExt cx="0" cy="0"/>
        </a:xfrm>
      </p:grpSpPr>
      <p:sp>
        <p:nvSpPr>
          <p:cNvPr id="5" name="Oval 4"/>
          <p:cNvSpPr/>
          <p:nvPr userDrawn="1"/>
        </p:nvSpPr>
        <p:spPr>
          <a:xfrm>
            <a:off x="7315200" y="4572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6" name="Oval 5"/>
          <p:cNvSpPr/>
          <p:nvPr userDrawn="1"/>
        </p:nvSpPr>
        <p:spPr>
          <a:xfrm>
            <a:off x="8229600" y="4572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7" name="Oval 6"/>
          <p:cNvSpPr/>
          <p:nvPr userDrawn="1"/>
        </p:nvSpPr>
        <p:spPr>
          <a:xfrm>
            <a:off x="7315200" y="13716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8" name="Oval 7"/>
          <p:cNvSpPr/>
          <p:nvPr userDrawn="1"/>
        </p:nvSpPr>
        <p:spPr>
          <a:xfrm>
            <a:off x="8229600" y="1371600"/>
            <a:ext cx="914400" cy="914400"/>
          </a:xfrm>
          <a:prstGeom prst="ellipse">
            <a:avLst/>
          </a:prstGeom>
          <a:noFill/>
          <a:ln w="31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9" name="Isosceles Triangle 8"/>
          <p:cNvSpPr/>
          <p:nvPr userDrawn="1"/>
        </p:nvSpPr>
        <p:spPr>
          <a:xfrm rot="10800000">
            <a:off x="4343400" y="685800"/>
            <a:ext cx="457200" cy="457200"/>
          </a:xfrm>
          <a:prstGeom prst="triangle">
            <a:avLst>
              <a:gd name="adj" fmla="val 47403"/>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10" name="Rectangle 9"/>
          <p:cNvSpPr/>
          <p:nvPr userDrawn="1"/>
        </p:nvSpPr>
        <p:spPr>
          <a:xfrm>
            <a:off x="0" y="0"/>
            <a:ext cx="9144000" cy="914400"/>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endParaRPr lang="en-US" sz="1800" smtClean="0">
              <a:solidFill>
                <a:srgbClr val="FFFFFF"/>
              </a:solidFill>
              <a:ea typeface="ＭＳ Ｐゴシック" pitchFamily="34" charset="-128"/>
            </a:endParaRPr>
          </a:p>
        </p:txBody>
      </p:sp>
      <p:sp>
        <p:nvSpPr>
          <p:cNvPr id="4" name="Content Placeholder 3"/>
          <p:cNvSpPr>
            <a:spLocks noGrp="1"/>
          </p:cNvSpPr>
          <p:nvPr>
            <p:ph sz="half" idx="2"/>
          </p:nvPr>
        </p:nvSpPr>
        <p:spPr>
          <a:xfrm>
            <a:off x="609600" y="1447800"/>
            <a:ext cx="8001000" cy="4713288"/>
          </a:xfrm>
          <a:prstGeom prst="rect">
            <a:avLst/>
          </a:prstGeom>
        </p:spPr>
        <p:txBody>
          <a:bodyPr>
            <a:normAutofit/>
          </a:bodyPr>
          <a:lstStyle>
            <a:lvl1pPr>
              <a:lnSpc>
                <a:spcPct val="100000"/>
              </a:lnSpc>
              <a:spcBef>
                <a:spcPts val="700"/>
              </a:spcBef>
              <a:spcAft>
                <a:spcPts val="700"/>
              </a:spcAft>
              <a:buNone/>
              <a:defRPr sz="2800"/>
            </a:lvl1pPr>
            <a:lvl2pPr>
              <a:lnSpc>
                <a:spcPct val="100000"/>
              </a:lnSpc>
              <a:spcBef>
                <a:spcPts val="700"/>
              </a:spcBef>
              <a:spcAft>
                <a:spcPts val="700"/>
              </a:spcAft>
              <a:buFont typeface="Arial" pitchFamily="34" charset="0"/>
              <a:buChar char="–"/>
              <a:defRPr sz="2400">
                <a:solidFill>
                  <a:srgbClr val="002060"/>
                </a:solidFill>
              </a:defRPr>
            </a:lvl2pPr>
            <a:lvl3pPr>
              <a:lnSpc>
                <a:spcPct val="100000"/>
              </a:lnSpc>
              <a:spcBef>
                <a:spcPts val="700"/>
              </a:spcBef>
              <a:spcAft>
                <a:spcPts val="700"/>
              </a:spcAft>
              <a:buFont typeface="Arial" pitchFamily="34" charset="0"/>
              <a:buChar char="•"/>
              <a:defRPr sz="2000"/>
            </a:lvl3pPr>
            <a:lvl4pPr>
              <a:lnSpc>
                <a:spcPct val="100000"/>
              </a:lnSpc>
              <a:spcBef>
                <a:spcPts val="700"/>
              </a:spcBef>
              <a:spcAft>
                <a:spcPts val="700"/>
              </a:spcAft>
              <a:defRPr sz="1800"/>
            </a:lvl4pPr>
            <a:lvl5pPr>
              <a:lnSpc>
                <a:spcPct val="100000"/>
              </a:lnSpc>
              <a:spcBef>
                <a:spcPts val="700"/>
              </a:spcBef>
              <a:spcAft>
                <a:spcPts val="700"/>
              </a:spcAft>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 name="Title 1"/>
          <p:cNvSpPr>
            <a:spLocks noGrp="1"/>
          </p:cNvSpPr>
          <p:nvPr>
            <p:ph type="title"/>
          </p:nvPr>
        </p:nvSpPr>
        <p:spPr>
          <a:xfrm>
            <a:off x="0" y="0"/>
            <a:ext cx="9144000" cy="914400"/>
          </a:xfrm>
          <a:prstGeom prst="rect">
            <a:avLst/>
          </a:prstGeom>
        </p:spPr>
        <p:txBody>
          <a:bodyPr>
            <a:normAutofit/>
          </a:bodyPr>
          <a:lstStyle>
            <a:lvl1pPr algn="ctr">
              <a:defRPr>
                <a:solidFill>
                  <a:schemeClr val="bg1"/>
                </a:solidFill>
              </a:defRPr>
            </a:lvl1pPr>
          </a:lstStyle>
          <a:p>
            <a:r>
              <a:rPr lang="en-US" dirty="0" smtClean="0"/>
              <a:t>Click to edit Master title style</a:t>
            </a:r>
            <a:endParaRPr lang="en-US" dirty="0"/>
          </a:p>
        </p:txBody>
      </p:sp>
      <p:sp>
        <p:nvSpPr>
          <p:cNvPr id="12" name="Slide Number Placeholder 5"/>
          <p:cNvSpPr>
            <a:spLocks noGrp="1"/>
          </p:cNvSpPr>
          <p:nvPr>
            <p:ph type="sldNum" sz="quarter" idx="15"/>
          </p:nvPr>
        </p:nvSpPr>
        <p:spPr/>
        <p:txBody>
          <a:bodyPr/>
          <a:lstStyle>
            <a:lvl1pPr>
              <a:defRPr/>
            </a:lvl1pPr>
          </a:lstStyle>
          <a:p>
            <a:fld id="{CA5DE802-4733-47FD-A330-DA1AE0F4677F}" type="slidenum">
              <a:rPr lang="en-US"/>
              <a:pPr/>
              <a:t>‹#›</a:t>
            </a:fld>
            <a:endParaRPr lang="en-US"/>
          </a:p>
        </p:txBody>
      </p:sp>
    </p:spTree>
    <p:extLst>
      <p:ext uri="{BB962C8B-B14F-4D97-AF65-F5344CB8AC3E}">
        <p14:creationId xmlns:p14="http://schemas.microsoft.com/office/powerpoint/2010/main" val="184617856"/>
      </p:ext>
    </p:extLst>
  </p:cSld>
  <p:clrMapOvr>
    <a:masterClrMapping/>
  </p:clrMapOvr>
  <p:transition>
    <p:random/>
  </p:transition>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rgbClr val="771024"/>
        </a:solidFill>
        <a:effectLst/>
      </p:bgPr>
    </p:bg>
    <p:spTree>
      <p:nvGrpSpPr>
        <p:cNvPr id="1" name=""/>
        <p:cNvGrpSpPr/>
        <p:nvPr/>
      </p:nvGrpSpPr>
      <p:grpSpPr>
        <a:xfrm>
          <a:off x="0" y="0"/>
          <a:ext cx="0" cy="0"/>
          <a:chOff x="0" y="0"/>
          <a:chExt cx="0" cy="0"/>
        </a:xfrm>
      </p:grpSpPr>
      <p:pic>
        <p:nvPicPr>
          <p:cNvPr id="4" name="Picture 2" descr="Telfer School of Management - Linked with Leadership"/>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588" y="0"/>
            <a:ext cx="9144001" cy="11525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685800" y="2130425"/>
            <a:ext cx="7772400" cy="1470025"/>
          </a:xfrm>
        </p:spPr>
        <p:txBody>
          <a:bodyPr>
            <a:normAutofit/>
          </a:bodyPr>
          <a:lstStyle>
            <a:lvl1pPr>
              <a:defRPr sz="3200" b="1">
                <a:solidFill>
                  <a:schemeClr val="bg1"/>
                </a:solidFill>
              </a:defRPr>
            </a:lvl1pPr>
          </a:lstStyle>
          <a:p>
            <a:r>
              <a:rPr lang="en-US" dirty="0" smtClean="0"/>
              <a:t>Click to edit Master title style</a:t>
            </a:r>
            <a:endParaRPr lang="en-CA"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sz="2400">
                <a:solidFill>
                  <a:schemeClr val="bg1">
                    <a:lumMod val="9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CA" dirty="0"/>
          </a:p>
        </p:txBody>
      </p:sp>
      <p:sp>
        <p:nvSpPr>
          <p:cNvPr id="5" name="Date Placeholder 3"/>
          <p:cNvSpPr>
            <a:spLocks noGrp="1"/>
          </p:cNvSpPr>
          <p:nvPr>
            <p:ph type="dt" sz="half" idx="10"/>
          </p:nvPr>
        </p:nvSpPr>
        <p:spPr/>
        <p:txBody>
          <a:bodyPr/>
          <a:lstStyle>
            <a:lvl1pPr eaLnBrk="0" fontAlgn="base" hangingPunct="0">
              <a:spcBef>
                <a:spcPct val="0"/>
              </a:spcBef>
              <a:spcAft>
                <a:spcPct val="0"/>
              </a:spcAft>
              <a:defRPr sz="800">
                <a:solidFill>
                  <a:prstClr val="white">
                    <a:lumMod val="95000"/>
                  </a:prstClr>
                </a:solidFill>
                <a:latin typeface="Arial" charset="0"/>
                <a:cs typeface="+mn-cs"/>
              </a:defRPr>
            </a:lvl1pPr>
          </a:lstStyle>
          <a:p>
            <a:pPr>
              <a:defRPr/>
            </a:pPr>
            <a:fld id="{304F1222-8E38-4AFE-83A2-24A2AA01F5D4}" type="datetime1">
              <a:rPr lang="en-CA" smtClean="0"/>
              <a:t>2017-01-03</a:t>
            </a:fld>
            <a:endParaRPr lang="en-CA" dirty="0"/>
          </a:p>
        </p:txBody>
      </p:sp>
      <p:sp>
        <p:nvSpPr>
          <p:cNvPr id="6" name="Footer Placeholder 4"/>
          <p:cNvSpPr>
            <a:spLocks noGrp="1"/>
          </p:cNvSpPr>
          <p:nvPr>
            <p:ph type="ftr" sz="quarter" idx="11"/>
          </p:nvPr>
        </p:nvSpPr>
        <p:spPr/>
        <p:txBody>
          <a:bodyPr/>
          <a:lstStyle>
            <a:lvl1pPr eaLnBrk="0" fontAlgn="base" hangingPunct="0">
              <a:spcBef>
                <a:spcPct val="0"/>
              </a:spcBef>
              <a:spcAft>
                <a:spcPct val="0"/>
              </a:spcAft>
              <a:defRPr sz="800">
                <a:solidFill>
                  <a:prstClr val="white">
                    <a:lumMod val="95000"/>
                  </a:prstClr>
                </a:solidFill>
                <a:latin typeface="Arial" charset="0"/>
                <a:cs typeface="+mn-cs"/>
              </a:defRPr>
            </a:lvl1pPr>
          </a:lstStyle>
          <a:p>
            <a:pPr>
              <a:defRPr/>
            </a:pPr>
            <a:endParaRPr lang="en-CA"/>
          </a:p>
        </p:txBody>
      </p:sp>
      <p:sp>
        <p:nvSpPr>
          <p:cNvPr id="7" name="Slide Number Placeholder 5"/>
          <p:cNvSpPr>
            <a:spLocks noGrp="1"/>
          </p:cNvSpPr>
          <p:nvPr>
            <p:ph type="sldNum" sz="quarter" idx="12"/>
          </p:nvPr>
        </p:nvSpPr>
        <p:spPr/>
        <p:txBody>
          <a:bodyPr/>
          <a:lstStyle>
            <a:lvl1pPr eaLnBrk="0" fontAlgn="base" hangingPunct="0">
              <a:spcBef>
                <a:spcPct val="0"/>
              </a:spcBef>
              <a:spcAft>
                <a:spcPct val="0"/>
              </a:spcAft>
              <a:defRPr sz="800">
                <a:solidFill>
                  <a:prstClr val="white">
                    <a:lumMod val="95000"/>
                  </a:prstClr>
                </a:solidFill>
                <a:latin typeface="Arial" charset="0"/>
                <a:cs typeface="+mn-cs"/>
              </a:defRPr>
            </a:lvl1pPr>
          </a:lstStyle>
          <a:p>
            <a:pPr>
              <a:defRPr/>
            </a:pPr>
            <a:fld id="{867B3C22-7ACD-4ECC-AE2F-02214257A2D4}" type="slidenum">
              <a:rPr lang="en-CA"/>
              <a:pPr>
                <a:defRPr/>
              </a:pPr>
              <a:t>‹#›</a:t>
            </a:fld>
            <a:endParaRPr lang="en-CA" dirty="0"/>
          </a:p>
        </p:txBody>
      </p:sp>
    </p:spTree>
    <p:extLst>
      <p:ext uri="{BB962C8B-B14F-4D97-AF65-F5344CB8AC3E}">
        <p14:creationId xmlns:p14="http://schemas.microsoft.com/office/powerpoint/2010/main" val="206804477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2" descr="Telfer School of Management - École de gestion Telfe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68313" y="3175"/>
            <a:ext cx="8675687" cy="5286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57200" y="692696"/>
            <a:ext cx="8229600" cy="724942"/>
          </a:xfrm>
        </p:spPr>
        <p:txBody>
          <a:bodyPr>
            <a:normAutofit/>
          </a:bodyPr>
          <a:lstStyle>
            <a:lvl1pPr algn="l">
              <a:defRPr sz="3200" b="1">
                <a:solidFill>
                  <a:schemeClr val="tx2"/>
                </a:solidFill>
              </a:defRPr>
            </a:lvl1pPr>
          </a:lstStyle>
          <a:p>
            <a:r>
              <a:rPr lang="en-US" dirty="0" smtClean="0"/>
              <a:t>Click to edit Master title style</a:t>
            </a:r>
            <a:endParaRPr lang="en-CA"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3"/>
          <p:cNvSpPr>
            <a:spLocks noGrp="1"/>
          </p:cNvSpPr>
          <p:nvPr>
            <p:ph type="dt" sz="half" idx="10"/>
          </p:nvPr>
        </p:nvSpPr>
        <p:spPr/>
        <p:txBody>
          <a:bodyPr/>
          <a:lstStyle>
            <a:lvl1pPr eaLnBrk="0" fontAlgn="base" hangingPunct="0">
              <a:spcBef>
                <a:spcPct val="0"/>
              </a:spcBef>
              <a:spcAft>
                <a:spcPct val="0"/>
              </a:spcAft>
              <a:defRPr sz="900">
                <a:latin typeface="Arial" charset="0"/>
                <a:cs typeface="+mn-cs"/>
              </a:defRPr>
            </a:lvl1pPr>
          </a:lstStyle>
          <a:p>
            <a:pPr>
              <a:defRPr/>
            </a:pPr>
            <a:fld id="{BD7AACA7-57A4-4F62-85D0-01C1317A0EF5}" type="datetime1">
              <a:rPr lang="en-CA" smtClean="0"/>
              <a:t>2017-01-03</a:t>
            </a:fld>
            <a:endParaRPr lang="en-CA" dirty="0"/>
          </a:p>
        </p:txBody>
      </p:sp>
      <p:sp>
        <p:nvSpPr>
          <p:cNvPr id="6" name="Footer Placeholder 4"/>
          <p:cNvSpPr>
            <a:spLocks noGrp="1"/>
          </p:cNvSpPr>
          <p:nvPr>
            <p:ph type="ftr" sz="quarter" idx="11"/>
          </p:nvPr>
        </p:nvSpPr>
        <p:spPr/>
        <p:txBody>
          <a:bodyPr/>
          <a:lstStyle>
            <a:lvl1pPr eaLnBrk="0" fontAlgn="base" hangingPunct="0">
              <a:spcBef>
                <a:spcPct val="0"/>
              </a:spcBef>
              <a:spcAft>
                <a:spcPct val="0"/>
              </a:spcAft>
              <a:defRPr sz="900">
                <a:latin typeface="Arial" charset="0"/>
                <a:cs typeface="+mn-cs"/>
              </a:defRPr>
            </a:lvl1pPr>
          </a:lstStyle>
          <a:p>
            <a:pPr>
              <a:defRPr/>
            </a:pPr>
            <a:endParaRPr lang="en-CA"/>
          </a:p>
        </p:txBody>
      </p:sp>
      <p:sp>
        <p:nvSpPr>
          <p:cNvPr id="7" name="Slide Number Placeholder 5"/>
          <p:cNvSpPr>
            <a:spLocks noGrp="1"/>
          </p:cNvSpPr>
          <p:nvPr>
            <p:ph type="sldNum" sz="quarter" idx="12"/>
          </p:nvPr>
        </p:nvSpPr>
        <p:spPr/>
        <p:txBody>
          <a:bodyPr/>
          <a:lstStyle>
            <a:lvl1pPr eaLnBrk="0" fontAlgn="base" hangingPunct="0">
              <a:spcBef>
                <a:spcPct val="0"/>
              </a:spcBef>
              <a:spcAft>
                <a:spcPct val="0"/>
              </a:spcAft>
              <a:defRPr>
                <a:latin typeface="Arial" charset="0"/>
                <a:cs typeface="+mn-cs"/>
              </a:defRPr>
            </a:lvl1pPr>
          </a:lstStyle>
          <a:p>
            <a:pPr>
              <a:defRPr/>
            </a:pPr>
            <a:fld id="{B1CF19F3-D5F4-45F3-A83E-AC3C38C0CB0F}" type="slidenum">
              <a:rPr lang="en-CA"/>
              <a:pPr>
                <a:defRPr/>
              </a:pPr>
              <a:t>‹#›</a:t>
            </a:fld>
            <a:endParaRPr lang="en-CA" dirty="0"/>
          </a:p>
        </p:txBody>
      </p:sp>
    </p:spTree>
    <p:extLst>
      <p:ext uri="{BB962C8B-B14F-4D97-AF65-F5344CB8AC3E}">
        <p14:creationId xmlns:p14="http://schemas.microsoft.com/office/powerpoint/2010/main" val="2378717830"/>
      </p:ext>
    </p:extLst>
  </p:cSld>
  <p:clrMapOvr>
    <a:masterClrMapping/>
  </p:clrMapOvr>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2" descr="Telfer School of Management - École de gestion Telfe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68313" y="3175"/>
            <a:ext cx="8675687" cy="5286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57200" y="692696"/>
            <a:ext cx="8229600" cy="724942"/>
          </a:xfrm>
        </p:spPr>
        <p:txBody>
          <a:bodyPr>
            <a:normAutofit/>
          </a:bodyPr>
          <a:lstStyle>
            <a:lvl1pPr algn="l">
              <a:defRPr sz="3200" b="1">
                <a:solidFill>
                  <a:schemeClr val="tx2"/>
                </a:solidFill>
              </a:defRPr>
            </a:lvl1pPr>
          </a:lstStyle>
          <a:p>
            <a:r>
              <a:rPr lang="en-US" dirty="0" smtClean="0"/>
              <a:t>Click to edit Master title style</a:t>
            </a:r>
            <a:endParaRPr lang="en-CA" dirty="0"/>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Date Placeholder 4"/>
          <p:cNvSpPr>
            <a:spLocks noGrp="1"/>
          </p:cNvSpPr>
          <p:nvPr>
            <p:ph type="dt" sz="half" idx="10"/>
          </p:nvPr>
        </p:nvSpPr>
        <p:spPr/>
        <p:txBody>
          <a:bodyPr/>
          <a:lstStyle>
            <a:lvl1pPr eaLnBrk="0" fontAlgn="base" hangingPunct="0">
              <a:spcBef>
                <a:spcPct val="0"/>
              </a:spcBef>
              <a:spcAft>
                <a:spcPct val="0"/>
              </a:spcAft>
              <a:defRPr sz="900">
                <a:latin typeface="Arial" charset="0"/>
                <a:cs typeface="+mn-cs"/>
              </a:defRPr>
            </a:lvl1pPr>
          </a:lstStyle>
          <a:p>
            <a:pPr>
              <a:defRPr/>
            </a:pPr>
            <a:fld id="{DDFF4246-D846-47B9-A42B-7961D2E31C47}" type="datetime1">
              <a:rPr lang="en-CA" smtClean="0"/>
              <a:t>2017-01-03</a:t>
            </a:fld>
            <a:endParaRPr lang="en-CA" dirty="0"/>
          </a:p>
        </p:txBody>
      </p:sp>
      <p:sp>
        <p:nvSpPr>
          <p:cNvPr id="7" name="Footer Placeholder 5"/>
          <p:cNvSpPr>
            <a:spLocks noGrp="1"/>
          </p:cNvSpPr>
          <p:nvPr>
            <p:ph type="ftr" sz="quarter" idx="11"/>
          </p:nvPr>
        </p:nvSpPr>
        <p:spPr/>
        <p:txBody>
          <a:bodyPr/>
          <a:lstStyle>
            <a:lvl1pPr eaLnBrk="0" fontAlgn="base" hangingPunct="0">
              <a:spcBef>
                <a:spcPct val="0"/>
              </a:spcBef>
              <a:spcAft>
                <a:spcPct val="0"/>
              </a:spcAft>
              <a:defRPr sz="900">
                <a:latin typeface="Arial" charset="0"/>
                <a:cs typeface="+mn-cs"/>
              </a:defRPr>
            </a:lvl1pPr>
          </a:lstStyle>
          <a:p>
            <a:pPr>
              <a:defRPr/>
            </a:pPr>
            <a:endParaRPr lang="en-CA"/>
          </a:p>
        </p:txBody>
      </p:sp>
      <p:sp>
        <p:nvSpPr>
          <p:cNvPr id="8" name="Slide Number Placeholder 6"/>
          <p:cNvSpPr>
            <a:spLocks noGrp="1"/>
          </p:cNvSpPr>
          <p:nvPr>
            <p:ph type="sldNum" sz="quarter" idx="12"/>
          </p:nvPr>
        </p:nvSpPr>
        <p:spPr/>
        <p:txBody>
          <a:bodyPr/>
          <a:lstStyle>
            <a:lvl1pPr eaLnBrk="0" fontAlgn="base" hangingPunct="0">
              <a:spcBef>
                <a:spcPct val="0"/>
              </a:spcBef>
              <a:spcAft>
                <a:spcPct val="0"/>
              </a:spcAft>
              <a:defRPr sz="1000">
                <a:latin typeface="Arial" charset="0"/>
                <a:cs typeface="+mn-cs"/>
              </a:defRPr>
            </a:lvl1pPr>
          </a:lstStyle>
          <a:p>
            <a:pPr>
              <a:defRPr/>
            </a:pPr>
            <a:fld id="{BD9976A9-468A-430D-BE20-7B457D4F0EA3}" type="slidenum">
              <a:rPr lang="en-CA"/>
              <a:pPr>
                <a:defRPr/>
              </a:pPr>
              <a:t>‹#›</a:t>
            </a:fld>
            <a:endParaRPr lang="en-CA" dirty="0"/>
          </a:p>
        </p:txBody>
      </p:sp>
    </p:spTree>
    <p:extLst>
      <p:ext uri="{BB962C8B-B14F-4D97-AF65-F5344CB8AC3E}">
        <p14:creationId xmlns:p14="http://schemas.microsoft.com/office/powerpoint/2010/main" val="2543535538"/>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7" name="Picture 2" descr="Telfer School of Management - École de gestion Telfe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68313" y="3175"/>
            <a:ext cx="8675687" cy="5286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457200" y="692696"/>
            <a:ext cx="8229600" cy="724942"/>
          </a:xfrm>
        </p:spPr>
        <p:txBody>
          <a:bodyPr>
            <a:normAutofit/>
          </a:bodyPr>
          <a:lstStyle>
            <a:lvl1pPr algn="l">
              <a:defRPr sz="3200" b="1">
                <a:solidFill>
                  <a:schemeClr val="tx2"/>
                </a:solidFill>
              </a:defRPr>
            </a:lvl1pPr>
          </a:lstStyle>
          <a:p>
            <a:r>
              <a:rPr lang="en-US" dirty="0" smtClean="0"/>
              <a:t>Click to edit Master title style</a:t>
            </a:r>
            <a:endParaRPr lang="en-CA" dirty="0"/>
          </a:p>
        </p:txBody>
      </p:sp>
      <p:sp>
        <p:nvSpPr>
          <p:cNvPr id="3" name="Text Placeholder 2"/>
          <p:cNvSpPr>
            <a:spLocks noGrp="1"/>
          </p:cNvSpPr>
          <p:nvPr>
            <p:ph type="body" idx="1"/>
          </p:nvPr>
        </p:nvSpPr>
        <p:spPr>
          <a:xfrm>
            <a:off x="457200" y="1535113"/>
            <a:ext cx="4040188" cy="639762"/>
          </a:xfrm>
        </p:spPr>
        <p:txBody>
          <a:bodyPr anchor="b">
            <a:noAutofit/>
          </a:bodyPr>
          <a:lstStyle>
            <a:lvl1pPr marL="0" indent="0" algn="l">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5" name="Text Placeholder 4"/>
          <p:cNvSpPr>
            <a:spLocks noGrp="1"/>
          </p:cNvSpPr>
          <p:nvPr>
            <p:ph type="body" sz="quarter" idx="3"/>
          </p:nvPr>
        </p:nvSpPr>
        <p:spPr>
          <a:xfrm>
            <a:off x="4645025" y="1535113"/>
            <a:ext cx="4041775" cy="639762"/>
          </a:xfrm>
        </p:spPr>
        <p:txBody>
          <a:bodyPr anchor="b">
            <a:noAutofit/>
          </a:bodyPr>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8" name="Date Placeholder 6"/>
          <p:cNvSpPr>
            <a:spLocks noGrp="1"/>
          </p:cNvSpPr>
          <p:nvPr>
            <p:ph type="dt" sz="half" idx="10"/>
          </p:nvPr>
        </p:nvSpPr>
        <p:spPr/>
        <p:txBody>
          <a:bodyPr/>
          <a:lstStyle>
            <a:lvl1pPr eaLnBrk="0" fontAlgn="base" hangingPunct="0">
              <a:spcBef>
                <a:spcPct val="0"/>
              </a:spcBef>
              <a:spcAft>
                <a:spcPct val="0"/>
              </a:spcAft>
              <a:defRPr sz="900">
                <a:latin typeface="Arial" charset="0"/>
                <a:cs typeface="+mn-cs"/>
              </a:defRPr>
            </a:lvl1pPr>
          </a:lstStyle>
          <a:p>
            <a:pPr>
              <a:defRPr/>
            </a:pPr>
            <a:fld id="{9E8CD5A9-80BC-4F38-AF24-5EAD2618E160}" type="datetime1">
              <a:rPr lang="en-CA" smtClean="0"/>
              <a:t>2017-01-03</a:t>
            </a:fld>
            <a:endParaRPr lang="en-CA" dirty="0"/>
          </a:p>
        </p:txBody>
      </p:sp>
      <p:sp>
        <p:nvSpPr>
          <p:cNvPr id="9" name="Footer Placeholder 7"/>
          <p:cNvSpPr>
            <a:spLocks noGrp="1"/>
          </p:cNvSpPr>
          <p:nvPr>
            <p:ph type="ftr" sz="quarter" idx="11"/>
          </p:nvPr>
        </p:nvSpPr>
        <p:spPr/>
        <p:txBody>
          <a:bodyPr/>
          <a:lstStyle>
            <a:lvl1pPr eaLnBrk="0" fontAlgn="base" hangingPunct="0">
              <a:spcBef>
                <a:spcPct val="0"/>
              </a:spcBef>
              <a:spcAft>
                <a:spcPct val="0"/>
              </a:spcAft>
              <a:defRPr sz="900">
                <a:latin typeface="Arial" charset="0"/>
                <a:cs typeface="+mn-cs"/>
              </a:defRPr>
            </a:lvl1pPr>
          </a:lstStyle>
          <a:p>
            <a:pPr>
              <a:defRPr/>
            </a:pPr>
            <a:endParaRPr lang="en-CA"/>
          </a:p>
        </p:txBody>
      </p:sp>
      <p:sp>
        <p:nvSpPr>
          <p:cNvPr id="10" name="Slide Number Placeholder 8"/>
          <p:cNvSpPr>
            <a:spLocks noGrp="1"/>
          </p:cNvSpPr>
          <p:nvPr>
            <p:ph type="sldNum" sz="quarter" idx="12"/>
          </p:nvPr>
        </p:nvSpPr>
        <p:spPr/>
        <p:txBody>
          <a:bodyPr/>
          <a:lstStyle>
            <a:lvl1pPr eaLnBrk="0" fontAlgn="base" hangingPunct="0">
              <a:spcBef>
                <a:spcPct val="0"/>
              </a:spcBef>
              <a:spcAft>
                <a:spcPct val="0"/>
              </a:spcAft>
              <a:defRPr>
                <a:latin typeface="Arial" charset="0"/>
                <a:cs typeface="+mn-cs"/>
              </a:defRPr>
            </a:lvl1pPr>
          </a:lstStyle>
          <a:p>
            <a:pPr>
              <a:defRPr/>
            </a:pPr>
            <a:fld id="{C414A97E-EE61-4B07-86A9-CEAB2645EDEA}" type="slidenum">
              <a:rPr lang="en-CA"/>
              <a:pPr>
                <a:defRPr/>
              </a:pPr>
              <a:t>‹#›</a:t>
            </a:fld>
            <a:endParaRPr lang="en-CA" dirty="0"/>
          </a:p>
        </p:txBody>
      </p:sp>
    </p:spTree>
    <p:extLst>
      <p:ext uri="{BB962C8B-B14F-4D97-AF65-F5344CB8AC3E}">
        <p14:creationId xmlns:p14="http://schemas.microsoft.com/office/powerpoint/2010/main" val="339327892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2" descr="Telfer School of Management - École de gestion Telfe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68313" y="3175"/>
            <a:ext cx="8675687" cy="5286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Date Placeholder 1"/>
          <p:cNvSpPr>
            <a:spLocks noGrp="1"/>
          </p:cNvSpPr>
          <p:nvPr>
            <p:ph type="dt" sz="half" idx="10"/>
          </p:nvPr>
        </p:nvSpPr>
        <p:spPr/>
        <p:txBody>
          <a:bodyPr/>
          <a:lstStyle>
            <a:lvl1pPr eaLnBrk="0" fontAlgn="base" hangingPunct="0">
              <a:spcBef>
                <a:spcPct val="0"/>
              </a:spcBef>
              <a:spcAft>
                <a:spcPct val="0"/>
              </a:spcAft>
              <a:defRPr sz="900">
                <a:latin typeface="Arial" charset="0"/>
                <a:cs typeface="+mn-cs"/>
              </a:defRPr>
            </a:lvl1pPr>
          </a:lstStyle>
          <a:p>
            <a:pPr>
              <a:defRPr/>
            </a:pPr>
            <a:fld id="{C2E6745B-1123-41C0-813E-63FF18699294}" type="datetime1">
              <a:rPr lang="en-CA" smtClean="0"/>
              <a:t>2017-01-03</a:t>
            </a:fld>
            <a:endParaRPr lang="en-CA" dirty="0"/>
          </a:p>
        </p:txBody>
      </p:sp>
      <p:sp>
        <p:nvSpPr>
          <p:cNvPr id="4" name="Footer Placeholder 2"/>
          <p:cNvSpPr>
            <a:spLocks noGrp="1"/>
          </p:cNvSpPr>
          <p:nvPr>
            <p:ph type="ftr" sz="quarter" idx="11"/>
          </p:nvPr>
        </p:nvSpPr>
        <p:spPr/>
        <p:txBody>
          <a:bodyPr/>
          <a:lstStyle>
            <a:lvl1pPr eaLnBrk="0" fontAlgn="base" hangingPunct="0">
              <a:spcBef>
                <a:spcPct val="0"/>
              </a:spcBef>
              <a:spcAft>
                <a:spcPct val="0"/>
              </a:spcAft>
              <a:defRPr sz="900">
                <a:latin typeface="Arial" charset="0"/>
                <a:cs typeface="+mn-cs"/>
              </a:defRPr>
            </a:lvl1pPr>
          </a:lstStyle>
          <a:p>
            <a:pPr>
              <a:defRPr/>
            </a:pPr>
            <a:endParaRPr lang="en-CA"/>
          </a:p>
        </p:txBody>
      </p:sp>
      <p:sp>
        <p:nvSpPr>
          <p:cNvPr id="5" name="Slide Number Placeholder 3"/>
          <p:cNvSpPr>
            <a:spLocks noGrp="1"/>
          </p:cNvSpPr>
          <p:nvPr>
            <p:ph type="sldNum" sz="quarter" idx="12"/>
          </p:nvPr>
        </p:nvSpPr>
        <p:spPr/>
        <p:txBody>
          <a:bodyPr/>
          <a:lstStyle>
            <a:lvl1pPr eaLnBrk="0" fontAlgn="base" hangingPunct="0">
              <a:spcBef>
                <a:spcPct val="0"/>
              </a:spcBef>
              <a:spcAft>
                <a:spcPct val="0"/>
              </a:spcAft>
              <a:defRPr sz="900">
                <a:latin typeface="Arial" charset="0"/>
                <a:cs typeface="+mn-cs"/>
              </a:defRPr>
            </a:lvl1pPr>
          </a:lstStyle>
          <a:p>
            <a:pPr>
              <a:defRPr/>
            </a:pPr>
            <a:fld id="{8BBEB820-7987-453A-96D2-29DD1C368553}" type="slidenum">
              <a:rPr lang="en-CA"/>
              <a:pPr>
                <a:defRPr/>
              </a:pPr>
              <a:t>‹#›</a:t>
            </a:fld>
            <a:endParaRPr lang="en-CA" dirty="0"/>
          </a:p>
        </p:txBody>
      </p:sp>
    </p:spTree>
    <p:extLst>
      <p:ext uri="{BB962C8B-B14F-4D97-AF65-F5344CB8AC3E}">
        <p14:creationId xmlns:p14="http://schemas.microsoft.com/office/powerpoint/2010/main" val="299481518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5" name="Picture 2" descr="Telfer School of Management - École de gestion Telfe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68313" y="3175"/>
            <a:ext cx="8675687" cy="5286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dirty="0" smtClean="0"/>
              <a:t>Click to edit Master title style</a:t>
            </a:r>
            <a:endParaRPr lang="en-CA" dirty="0"/>
          </a:p>
        </p:txBody>
      </p:sp>
      <p:sp>
        <p:nvSpPr>
          <p:cNvPr id="3" name="Picture Placeholder 2"/>
          <p:cNvSpPr>
            <a:spLocks noGrp="1"/>
          </p:cNvSpPr>
          <p:nvPr>
            <p:ph type="pic" idx="1"/>
          </p:nvPr>
        </p:nvSpPr>
        <p:spPr>
          <a:xfrm>
            <a:off x="1792288" y="764703"/>
            <a:ext cx="5486400" cy="3962871"/>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Date Placeholder 4"/>
          <p:cNvSpPr>
            <a:spLocks noGrp="1"/>
          </p:cNvSpPr>
          <p:nvPr>
            <p:ph type="dt" sz="half" idx="10"/>
          </p:nvPr>
        </p:nvSpPr>
        <p:spPr/>
        <p:txBody>
          <a:bodyPr/>
          <a:lstStyle>
            <a:lvl1pPr eaLnBrk="0" fontAlgn="base" hangingPunct="0">
              <a:spcBef>
                <a:spcPct val="0"/>
              </a:spcBef>
              <a:spcAft>
                <a:spcPct val="0"/>
              </a:spcAft>
              <a:defRPr sz="900">
                <a:latin typeface="Arial" charset="0"/>
                <a:cs typeface="+mn-cs"/>
              </a:defRPr>
            </a:lvl1pPr>
          </a:lstStyle>
          <a:p>
            <a:pPr>
              <a:defRPr/>
            </a:pPr>
            <a:fld id="{E4649301-4A88-4EA4-900A-3BF311C9CF71}" type="datetime1">
              <a:rPr lang="en-CA" smtClean="0"/>
              <a:t>2017-01-03</a:t>
            </a:fld>
            <a:endParaRPr lang="en-CA" dirty="0"/>
          </a:p>
        </p:txBody>
      </p:sp>
      <p:sp>
        <p:nvSpPr>
          <p:cNvPr id="7" name="Footer Placeholder 5"/>
          <p:cNvSpPr>
            <a:spLocks noGrp="1"/>
          </p:cNvSpPr>
          <p:nvPr>
            <p:ph type="ftr" sz="quarter" idx="11"/>
          </p:nvPr>
        </p:nvSpPr>
        <p:spPr/>
        <p:txBody>
          <a:bodyPr/>
          <a:lstStyle>
            <a:lvl1pPr eaLnBrk="0" fontAlgn="base" hangingPunct="0">
              <a:spcBef>
                <a:spcPct val="0"/>
              </a:spcBef>
              <a:spcAft>
                <a:spcPct val="0"/>
              </a:spcAft>
              <a:defRPr sz="900">
                <a:latin typeface="Arial" charset="0"/>
                <a:cs typeface="+mn-cs"/>
              </a:defRPr>
            </a:lvl1pPr>
          </a:lstStyle>
          <a:p>
            <a:pPr>
              <a:defRPr/>
            </a:pPr>
            <a:endParaRPr lang="en-CA"/>
          </a:p>
        </p:txBody>
      </p:sp>
      <p:sp>
        <p:nvSpPr>
          <p:cNvPr id="8" name="Slide Number Placeholder 6"/>
          <p:cNvSpPr>
            <a:spLocks noGrp="1"/>
          </p:cNvSpPr>
          <p:nvPr>
            <p:ph type="sldNum" sz="quarter" idx="12"/>
          </p:nvPr>
        </p:nvSpPr>
        <p:spPr/>
        <p:txBody>
          <a:bodyPr/>
          <a:lstStyle>
            <a:lvl1pPr eaLnBrk="0" fontAlgn="base" hangingPunct="0">
              <a:spcBef>
                <a:spcPct val="0"/>
              </a:spcBef>
              <a:spcAft>
                <a:spcPct val="0"/>
              </a:spcAft>
              <a:defRPr>
                <a:latin typeface="Arial" charset="0"/>
                <a:cs typeface="+mn-cs"/>
              </a:defRPr>
            </a:lvl1pPr>
          </a:lstStyle>
          <a:p>
            <a:pPr>
              <a:defRPr/>
            </a:pPr>
            <a:fld id="{C527A27C-1878-48B4-93B4-20DC276CDB3F}" type="slidenum">
              <a:rPr lang="en-CA"/>
              <a:pPr>
                <a:defRPr/>
              </a:pPr>
              <a:t>‹#›</a:t>
            </a:fld>
            <a:endParaRPr lang="en-CA" dirty="0"/>
          </a:p>
        </p:txBody>
      </p:sp>
    </p:spTree>
    <p:extLst>
      <p:ext uri="{BB962C8B-B14F-4D97-AF65-F5344CB8AC3E}">
        <p14:creationId xmlns:p14="http://schemas.microsoft.com/office/powerpoint/2010/main" val="3975493486"/>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e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4.xml"/><Relationship Id="rId13" Type="http://schemas.openxmlformats.org/officeDocument/2006/relationships/slideLayout" Target="../slideLayouts/slideLayout39.xml"/><Relationship Id="rId3" Type="http://schemas.openxmlformats.org/officeDocument/2006/relationships/slideLayout" Target="../slideLayouts/slideLayout29.xml"/><Relationship Id="rId7" Type="http://schemas.openxmlformats.org/officeDocument/2006/relationships/slideLayout" Target="../slideLayouts/slideLayout33.xml"/><Relationship Id="rId12" Type="http://schemas.openxmlformats.org/officeDocument/2006/relationships/slideLayout" Target="../slideLayouts/slideLayout38.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slideLayout" Target="../slideLayouts/slideLayout37.xml"/><Relationship Id="rId5" Type="http://schemas.openxmlformats.org/officeDocument/2006/relationships/slideLayout" Target="../slideLayouts/slideLayout31.xml"/><Relationship Id="rId10" Type="http://schemas.openxmlformats.org/officeDocument/2006/relationships/slideLayout" Target="../slideLayouts/slideLayout36.xml"/><Relationship Id="rId4" Type="http://schemas.openxmlformats.org/officeDocument/2006/relationships/slideLayout" Target="../slideLayouts/slideLayout30.xml"/><Relationship Id="rId9" Type="http://schemas.openxmlformats.org/officeDocument/2006/relationships/slideLayout" Target="../slideLayouts/slideLayout35.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theme" Target="../theme/theme4.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0" Type="http://schemas.openxmlformats.org/officeDocument/2006/relationships/slideLayout" Target="../slideLayouts/slideLayout49.xml"/><Relationship Id="rId4" Type="http://schemas.openxmlformats.org/officeDocument/2006/relationships/slideLayout" Target="../slideLayouts/slideLayout43.xml"/><Relationship Id="rId9" Type="http://schemas.openxmlformats.org/officeDocument/2006/relationships/slideLayout" Target="../slideLayouts/slideLayout48.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8.xml"/><Relationship Id="rId13" Type="http://schemas.openxmlformats.org/officeDocument/2006/relationships/slideLayout" Target="../slideLayouts/slideLayout63.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slideLayout" Target="../slideLayouts/slideLayout62.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5" Type="http://schemas.openxmlformats.org/officeDocument/2006/relationships/theme" Target="../theme/theme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 Id="rId14" Type="http://schemas.openxmlformats.org/officeDocument/2006/relationships/slideLayout" Target="../slideLayouts/slideLayout64.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2.xml"/><Relationship Id="rId13" Type="http://schemas.openxmlformats.org/officeDocument/2006/relationships/theme" Target="../theme/theme6.xml"/><Relationship Id="rId3" Type="http://schemas.openxmlformats.org/officeDocument/2006/relationships/slideLayout" Target="../slideLayouts/slideLayout67.xml"/><Relationship Id="rId7" Type="http://schemas.openxmlformats.org/officeDocument/2006/relationships/slideLayout" Target="../slideLayouts/slideLayout71.xml"/><Relationship Id="rId12" Type="http://schemas.openxmlformats.org/officeDocument/2006/relationships/slideLayout" Target="../slideLayouts/slideLayout76.xml"/><Relationship Id="rId2" Type="http://schemas.openxmlformats.org/officeDocument/2006/relationships/slideLayout" Target="../slideLayouts/slideLayout66.xml"/><Relationship Id="rId1" Type="http://schemas.openxmlformats.org/officeDocument/2006/relationships/slideLayout" Target="../slideLayouts/slideLayout65.xml"/><Relationship Id="rId6" Type="http://schemas.openxmlformats.org/officeDocument/2006/relationships/slideLayout" Target="../slideLayouts/slideLayout70.xml"/><Relationship Id="rId11" Type="http://schemas.openxmlformats.org/officeDocument/2006/relationships/slideLayout" Target="../slideLayouts/slideLayout75.xml"/><Relationship Id="rId5" Type="http://schemas.openxmlformats.org/officeDocument/2006/relationships/slideLayout" Target="../slideLayouts/slideLayout69.xml"/><Relationship Id="rId10" Type="http://schemas.openxmlformats.org/officeDocument/2006/relationships/slideLayout" Target="../slideLayouts/slideLayout74.xml"/><Relationship Id="rId4" Type="http://schemas.openxmlformats.org/officeDocument/2006/relationships/slideLayout" Target="../slideLayouts/slideLayout68.xml"/><Relationship Id="rId9" Type="http://schemas.openxmlformats.org/officeDocument/2006/relationships/slideLayout" Target="../slideLayouts/slideLayout7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4.xml"/><Relationship Id="rId13" Type="http://schemas.openxmlformats.org/officeDocument/2006/relationships/theme" Target="../theme/theme7.xml"/><Relationship Id="rId3" Type="http://schemas.openxmlformats.org/officeDocument/2006/relationships/slideLayout" Target="../slideLayouts/slideLayout79.xml"/><Relationship Id="rId7" Type="http://schemas.openxmlformats.org/officeDocument/2006/relationships/slideLayout" Target="../slideLayouts/slideLayout83.xml"/><Relationship Id="rId12" Type="http://schemas.openxmlformats.org/officeDocument/2006/relationships/slideLayout" Target="../slideLayouts/slideLayout88.xml"/><Relationship Id="rId2" Type="http://schemas.openxmlformats.org/officeDocument/2006/relationships/slideLayout" Target="../slideLayouts/slideLayout78.xml"/><Relationship Id="rId1" Type="http://schemas.openxmlformats.org/officeDocument/2006/relationships/slideLayout" Target="../slideLayouts/slideLayout77.xml"/><Relationship Id="rId6" Type="http://schemas.openxmlformats.org/officeDocument/2006/relationships/slideLayout" Target="../slideLayouts/slideLayout82.xml"/><Relationship Id="rId11" Type="http://schemas.openxmlformats.org/officeDocument/2006/relationships/slideLayout" Target="../slideLayouts/slideLayout87.xml"/><Relationship Id="rId5" Type="http://schemas.openxmlformats.org/officeDocument/2006/relationships/slideLayout" Target="../slideLayouts/slideLayout81.xml"/><Relationship Id="rId10" Type="http://schemas.openxmlformats.org/officeDocument/2006/relationships/slideLayout" Target="../slideLayouts/slideLayout86.xml"/><Relationship Id="rId4" Type="http://schemas.openxmlformats.org/officeDocument/2006/relationships/slideLayout" Target="../slideLayouts/slideLayout80.xml"/><Relationship Id="rId9" Type="http://schemas.openxmlformats.org/officeDocument/2006/relationships/slideLayout" Target="../slideLayouts/slideLayout85.xml"/></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91.xml"/><Relationship Id="rId7" Type="http://schemas.openxmlformats.org/officeDocument/2006/relationships/theme" Target="../theme/theme8.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5" Type="http://schemas.openxmlformats.org/officeDocument/2006/relationships/slideLayout" Target="../slideLayouts/slideLayout93.xml"/><Relationship Id="rId4" Type="http://schemas.openxmlformats.org/officeDocument/2006/relationships/slideLayout" Target="../slideLayouts/slideLayout9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9" descr="PPT_header"/>
          <p:cNvPicPr>
            <a:picLocks noChangeAspect="1" noChangeArrowheads="1"/>
          </p:cNvPicPr>
          <p:nvPr/>
        </p:nvPicPr>
        <p:blipFill>
          <a:blip r:embed="rId17" cstate="print"/>
          <a:srcRect/>
          <a:stretch>
            <a:fillRect/>
          </a:stretch>
        </p:blipFill>
        <p:spPr bwMode="auto">
          <a:xfrm>
            <a:off x="0" y="990600"/>
            <a:ext cx="9144000" cy="76200"/>
          </a:xfrm>
          <a:prstGeom prst="rect">
            <a:avLst/>
          </a:prstGeom>
          <a:noFill/>
          <a:ln w="9525">
            <a:noFill/>
            <a:miter lim="800000"/>
            <a:headEnd/>
            <a:tailEnd/>
          </a:ln>
        </p:spPr>
      </p:pic>
      <p:sp>
        <p:nvSpPr>
          <p:cNvPr id="4101" name="Rectangle 3"/>
          <p:cNvSpPr>
            <a:spLocks noGrp="1" noChangeArrowheads="1"/>
          </p:cNvSpPr>
          <p:nvPr>
            <p:ph type="body" idx="1"/>
          </p:nvPr>
        </p:nvSpPr>
        <p:spPr bwMode="auto">
          <a:xfrm>
            <a:off x="381000" y="1219200"/>
            <a:ext cx="8305800" cy="49530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4102" name="Rectangle 7"/>
          <p:cNvSpPr>
            <a:spLocks noGrp="1" noChangeArrowheads="1"/>
          </p:cNvSpPr>
          <p:nvPr>
            <p:ph type="title"/>
          </p:nvPr>
        </p:nvSpPr>
        <p:spPr bwMode="auto">
          <a:xfrm>
            <a:off x="0" y="152400"/>
            <a:ext cx="7772400" cy="762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6" name="TextBox 5"/>
          <p:cNvSpPr txBox="1"/>
          <p:nvPr userDrawn="1"/>
        </p:nvSpPr>
        <p:spPr>
          <a:xfrm>
            <a:off x="7391400" y="6400800"/>
            <a:ext cx="1524000" cy="276999"/>
          </a:xfrm>
          <a:prstGeom prst="rect">
            <a:avLst/>
          </a:prstGeom>
          <a:noFill/>
        </p:spPr>
        <p:txBody>
          <a:bodyPr wrap="square" rtlCol="0">
            <a:spAutoFit/>
          </a:bodyPr>
          <a:lstStyle/>
          <a:p>
            <a:pPr algn="r"/>
            <a:fld id="{A8E8C659-4A50-416D-8E46-7B662481FE0E}" type="slidenum">
              <a:rPr lang="en-US" sz="1200" smtClean="0"/>
              <a:pPr algn="r"/>
              <a:t>‹#›</a:t>
            </a:fld>
            <a:endParaRPr lang="en-US" sz="1200" dirty="0"/>
          </a:p>
        </p:txBody>
      </p:sp>
    </p:spTree>
  </p:cSld>
  <p:clrMap bg1="lt1" tx1="dk1" bg2="lt2" tx2="dk2" accent1="accent1" accent2="accent2" accent3="accent3" accent4="accent4" accent5="accent5" accent6="accent6" hlink="hlink" folHlink="folHlink"/>
  <p:sldLayoutIdLst>
    <p:sldLayoutId id="2147483759" r:id="rId1"/>
    <p:sldLayoutId id="2147483748" r:id="rId2"/>
    <p:sldLayoutId id="2147483750" r:id="rId3"/>
    <p:sldLayoutId id="2147483751" r:id="rId4"/>
    <p:sldLayoutId id="2147483752" r:id="rId5"/>
    <p:sldLayoutId id="2147483753" r:id="rId6"/>
    <p:sldLayoutId id="2147483754" r:id="rId7"/>
    <p:sldLayoutId id="2147483755" r:id="rId8"/>
    <p:sldLayoutId id="2147483756" r:id="rId9"/>
    <p:sldLayoutId id="2147483757" r:id="rId10"/>
    <p:sldLayoutId id="2147483758" r:id="rId11"/>
    <p:sldLayoutId id="2147483760" r:id="rId12"/>
    <p:sldLayoutId id="2147483761" r:id="rId13"/>
    <p:sldLayoutId id="2147483822" r:id="rId14"/>
    <p:sldLayoutId id="2147483823" r:id="rId15"/>
  </p:sldLayoutIdLst>
  <p:hf hdr="0" ftr="0" dt="0"/>
  <p:txStyles>
    <p:titleStyle>
      <a:lvl1pPr algn="l" rtl="0" eaLnBrk="1" fontAlgn="base" hangingPunct="1">
        <a:spcBef>
          <a:spcPct val="0"/>
        </a:spcBef>
        <a:spcAft>
          <a:spcPct val="0"/>
        </a:spcAft>
        <a:defRPr sz="3000" b="1">
          <a:solidFill>
            <a:srgbClr val="E60226"/>
          </a:solidFill>
          <a:latin typeface="+mj-lt"/>
          <a:ea typeface="+mj-ea"/>
          <a:cs typeface="+mj-cs"/>
        </a:defRPr>
      </a:lvl1pPr>
      <a:lvl2pPr algn="l" rtl="0" eaLnBrk="1" fontAlgn="base" hangingPunct="1">
        <a:spcBef>
          <a:spcPct val="0"/>
        </a:spcBef>
        <a:spcAft>
          <a:spcPct val="0"/>
        </a:spcAft>
        <a:defRPr sz="3000" b="1">
          <a:solidFill>
            <a:srgbClr val="E60226"/>
          </a:solidFill>
          <a:latin typeface="Arial" charset="0"/>
          <a:ea typeface="ＭＳ Ｐゴシック" pitchFamily="-80" charset="-128"/>
        </a:defRPr>
      </a:lvl2pPr>
      <a:lvl3pPr algn="l" rtl="0" eaLnBrk="1" fontAlgn="base" hangingPunct="1">
        <a:spcBef>
          <a:spcPct val="0"/>
        </a:spcBef>
        <a:spcAft>
          <a:spcPct val="0"/>
        </a:spcAft>
        <a:defRPr sz="3000" b="1">
          <a:solidFill>
            <a:srgbClr val="E60226"/>
          </a:solidFill>
          <a:latin typeface="Arial" charset="0"/>
          <a:ea typeface="ＭＳ Ｐゴシック" pitchFamily="-80" charset="-128"/>
        </a:defRPr>
      </a:lvl3pPr>
      <a:lvl4pPr algn="l" rtl="0" eaLnBrk="1" fontAlgn="base" hangingPunct="1">
        <a:spcBef>
          <a:spcPct val="0"/>
        </a:spcBef>
        <a:spcAft>
          <a:spcPct val="0"/>
        </a:spcAft>
        <a:defRPr sz="3000" b="1">
          <a:solidFill>
            <a:srgbClr val="E60226"/>
          </a:solidFill>
          <a:latin typeface="Arial" charset="0"/>
          <a:ea typeface="ＭＳ Ｐゴシック" pitchFamily="-80" charset="-128"/>
        </a:defRPr>
      </a:lvl4pPr>
      <a:lvl5pPr algn="l" rtl="0" eaLnBrk="1" fontAlgn="base" hangingPunct="1">
        <a:spcBef>
          <a:spcPct val="0"/>
        </a:spcBef>
        <a:spcAft>
          <a:spcPct val="0"/>
        </a:spcAft>
        <a:defRPr sz="3000" b="1">
          <a:solidFill>
            <a:srgbClr val="E60226"/>
          </a:solidFill>
          <a:latin typeface="Arial" charset="0"/>
          <a:ea typeface="ＭＳ Ｐゴシック" pitchFamily="-80" charset="-128"/>
        </a:defRPr>
      </a:lvl5pPr>
      <a:lvl6pPr marL="457200" algn="ctr" rtl="0" eaLnBrk="1" fontAlgn="base" hangingPunct="1">
        <a:spcBef>
          <a:spcPct val="0"/>
        </a:spcBef>
        <a:spcAft>
          <a:spcPct val="0"/>
        </a:spcAft>
        <a:defRPr sz="4400">
          <a:solidFill>
            <a:schemeClr val="tx2"/>
          </a:solidFill>
          <a:latin typeface="Arial" charset="0"/>
          <a:ea typeface="ＭＳ Ｐゴシック" pitchFamily="-80" charset="-128"/>
        </a:defRPr>
      </a:lvl6pPr>
      <a:lvl7pPr marL="914400" algn="ctr" rtl="0" eaLnBrk="1" fontAlgn="base" hangingPunct="1">
        <a:spcBef>
          <a:spcPct val="0"/>
        </a:spcBef>
        <a:spcAft>
          <a:spcPct val="0"/>
        </a:spcAft>
        <a:defRPr sz="4400">
          <a:solidFill>
            <a:schemeClr val="tx2"/>
          </a:solidFill>
          <a:latin typeface="Arial" charset="0"/>
          <a:ea typeface="ＭＳ Ｐゴシック" pitchFamily="-80" charset="-128"/>
        </a:defRPr>
      </a:lvl7pPr>
      <a:lvl8pPr marL="1371600" algn="ctr" rtl="0" eaLnBrk="1" fontAlgn="base" hangingPunct="1">
        <a:spcBef>
          <a:spcPct val="0"/>
        </a:spcBef>
        <a:spcAft>
          <a:spcPct val="0"/>
        </a:spcAft>
        <a:defRPr sz="4400">
          <a:solidFill>
            <a:schemeClr val="tx2"/>
          </a:solidFill>
          <a:latin typeface="Arial" charset="0"/>
          <a:ea typeface="ＭＳ Ｐゴシック" pitchFamily="-80" charset="-128"/>
        </a:defRPr>
      </a:lvl8pPr>
      <a:lvl9pPr marL="1828800" algn="ctr" rtl="0" eaLnBrk="1" fontAlgn="base" hangingPunct="1">
        <a:spcBef>
          <a:spcPct val="0"/>
        </a:spcBef>
        <a:spcAft>
          <a:spcPct val="0"/>
        </a:spcAft>
        <a:defRPr sz="4400">
          <a:solidFill>
            <a:schemeClr val="tx2"/>
          </a:solidFill>
          <a:latin typeface="Arial" charset="0"/>
          <a:ea typeface="ＭＳ Ｐゴシック" pitchFamily="-80" charset="-128"/>
        </a:defRPr>
      </a:lvl9pPr>
    </p:titleStyle>
    <p:bodyStyle>
      <a:lvl1pPr marL="342900" indent="-342900" algn="l" rtl="0" eaLnBrk="1" fontAlgn="base" hangingPunct="1">
        <a:spcBef>
          <a:spcPct val="0"/>
        </a:spcBef>
        <a:spcAft>
          <a:spcPct val="25000"/>
        </a:spcAft>
        <a:defRPr sz="2400">
          <a:solidFill>
            <a:schemeClr val="tx1"/>
          </a:solidFill>
          <a:latin typeface="Arial" charset="0"/>
          <a:ea typeface="+mn-ea"/>
          <a:cs typeface="+mn-cs"/>
        </a:defRPr>
      </a:lvl1pPr>
      <a:lvl2pPr marL="742950" indent="-285750" algn="l" rtl="0" eaLnBrk="1" fontAlgn="base" hangingPunct="1">
        <a:spcBef>
          <a:spcPct val="0"/>
        </a:spcBef>
        <a:spcAft>
          <a:spcPct val="25000"/>
        </a:spcAft>
        <a:buChar char="–"/>
        <a:defRPr sz="2000">
          <a:solidFill>
            <a:schemeClr val="tx1"/>
          </a:solidFill>
          <a:latin typeface="Arial" charset="0"/>
          <a:ea typeface="+mn-ea"/>
        </a:defRPr>
      </a:lvl2pPr>
      <a:lvl3pPr marL="1143000" indent="-228600" algn="l" rtl="0" eaLnBrk="1" fontAlgn="base" hangingPunct="1">
        <a:spcBef>
          <a:spcPct val="0"/>
        </a:spcBef>
        <a:spcAft>
          <a:spcPct val="25000"/>
        </a:spcAft>
        <a:buChar char="•"/>
        <a:defRPr>
          <a:solidFill>
            <a:schemeClr val="tx1"/>
          </a:solidFill>
          <a:latin typeface="Arial" charset="0"/>
          <a:ea typeface="+mn-ea"/>
        </a:defRPr>
      </a:lvl3pPr>
      <a:lvl4pPr marL="1600200" indent="-228600" algn="l" rtl="0" eaLnBrk="1" fontAlgn="base" hangingPunct="1">
        <a:spcBef>
          <a:spcPct val="0"/>
        </a:spcBef>
        <a:spcAft>
          <a:spcPct val="25000"/>
        </a:spcAft>
        <a:buChar char="–"/>
        <a:defRPr>
          <a:solidFill>
            <a:schemeClr val="tx1"/>
          </a:solidFill>
          <a:latin typeface="Arial" charset="0"/>
          <a:ea typeface="+mn-ea"/>
        </a:defRPr>
      </a:lvl4pPr>
      <a:lvl5pPr marL="2057400" indent="-228600" algn="l" rtl="0" eaLnBrk="1" fontAlgn="base" hangingPunct="1">
        <a:spcBef>
          <a:spcPct val="0"/>
        </a:spcBef>
        <a:spcAft>
          <a:spcPct val="25000"/>
        </a:spcAft>
        <a:buChar char="»"/>
        <a:defRPr>
          <a:solidFill>
            <a:schemeClr val="tx1"/>
          </a:solidFill>
          <a:latin typeface="Arial" charset="0"/>
          <a:ea typeface="+mn-ea"/>
        </a:defRPr>
      </a:lvl5pPr>
      <a:lvl6pPr marL="2514600" indent="-228600" algn="l" rtl="0" eaLnBrk="1" fontAlgn="base" hangingPunct="1">
        <a:spcBef>
          <a:spcPct val="20000"/>
        </a:spcBef>
        <a:spcAft>
          <a:spcPct val="0"/>
        </a:spcAft>
        <a:buChar char="»"/>
        <a:defRPr>
          <a:solidFill>
            <a:schemeClr val="tx1"/>
          </a:solidFill>
          <a:latin typeface="+mn-lt"/>
          <a:ea typeface="+mn-ea"/>
        </a:defRPr>
      </a:lvl6pPr>
      <a:lvl7pPr marL="2971800" indent="-228600" algn="l" rtl="0" eaLnBrk="1" fontAlgn="base" hangingPunct="1">
        <a:spcBef>
          <a:spcPct val="20000"/>
        </a:spcBef>
        <a:spcAft>
          <a:spcPct val="0"/>
        </a:spcAft>
        <a:buChar char="»"/>
        <a:defRPr>
          <a:solidFill>
            <a:schemeClr val="tx1"/>
          </a:solidFill>
          <a:latin typeface="+mn-lt"/>
          <a:ea typeface="+mn-ea"/>
        </a:defRPr>
      </a:lvl7pPr>
      <a:lvl8pPr marL="3429000" indent="-228600" algn="l" rtl="0" eaLnBrk="1" fontAlgn="base" hangingPunct="1">
        <a:spcBef>
          <a:spcPct val="20000"/>
        </a:spcBef>
        <a:spcAft>
          <a:spcPct val="0"/>
        </a:spcAft>
        <a:buChar char="»"/>
        <a:defRPr>
          <a:solidFill>
            <a:schemeClr val="tx1"/>
          </a:solidFill>
          <a:latin typeface="+mn-lt"/>
          <a:ea typeface="+mn-ea"/>
        </a:defRPr>
      </a:lvl8pPr>
      <a:lvl9pPr marL="3886200" indent="-228600" algn="l" rtl="0" eaLnBrk="1" fontAlgn="base" hangingPunct="1">
        <a:spcBef>
          <a:spcPct val="20000"/>
        </a:spcBef>
        <a:spcAft>
          <a:spcPct val="0"/>
        </a:spcAft>
        <a:buChar char="»"/>
        <a:defRPr>
          <a:solidFill>
            <a:schemeClr val="tx1"/>
          </a:solidFill>
          <a:latin typeface="+mn-lt"/>
          <a:ea typeface="+mn-ea"/>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12A6693-B30F-445D-9C11-DB00825386BF}" type="datetime1">
              <a:rPr lang="en-CA" smtClean="0"/>
              <a:t>2017-01-03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63650EE-829C-4119-B84D-70A089320F13}"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hangingPunct="1"/>
            <a:fld id="{CCE2A3B7-FDB3-46DF-93A3-0F3893C19339}" type="datetime1">
              <a:rPr lang="en-CA" b="1" smtClean="0">
                <a:solidFill>
                  <a:prstClr val="black">
                    <a:tint val="75000"/>
                  </a:prstClr>
                </a:solidFill>
                <a:latin typeface="Times New Roman" pitchFamily="18" charset="0"/>
                <a:ea typeface="+mn-ea"/>
              </a:rPr>
              <a:t>2017-01-03</a:t>
            </a:fld>
            <a:endParaRPr lang="en-CA" b="1" smtClean="0">
              <a:solidFill>
                <a:prstClr val="black">
                  <a:tint val="75000"/>
                </a:prstClr>
              </a:solidFill>
              <a:latin typeface="Times New Roman" pitchFamily="18" charset="0"/>
              <a:ea typeface="+mn-ea"/>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hangingPunct="1"/>
            <a:endParaRPr lang="en-CA" b="1" smtClean="0">
              <a:solidFill>
                <a:prstClr val="black">
                  <a:tint val="75000"/>
                </a:prstClr>
              </a:solidFill>
              <a:latin typeface="Times New Roman" pitchFamily="18" charset="0"/>
              <a:ea typeface="+mn-ea"/>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hangingPunct="1"/>
            <a:fld id="{F1C80EC6-E4F0-4E9A-B336-E622CE1397EF}" type="slidenum">
              <a:rPr lang="en-CA" b="1" smtClean="0">
                <a:solidFill>
                  <a:prstClr val="black">
                    <a:tint val="75000"/>
                  </a:prstClr>
                </a:solidFill>
                <a:latin typeface="Times New Roman" pitchFamily="18" charset="0"/>
                <a:ea typeface="+mn-ea"/>
              </a:rPr>
              <a:pPr eaLnBrk="1" hangingPunct="1"/>
              <a:t>‹#›</a:t>
            </a:fld>
            <a:endParaRPr lang="en-CA" b="1" dirty="0" smtClean="0">
              <a:solidFill>
                <a:prstClr val="black">
                  <a:tint val="75000"/>
                </a:prstClr>
              </a:solidFill>
              <a:latin typeface="Times New Roman" pitchFamily="18" charset="0"/>
              <a:ea typeface="+mn-ea"/>
            </a:endParaRPr>
          </a:p>
        </p:txBody>
      </p:sp>
    </p:spTree>
    <p:extLst>
      <p:ext uri="{BB962C8B-B14F-4D97-AF65-F5344CB8AC3E}">
        <p14:creationId xmlns:p14="http://schemas.microsoft.com/office/powerpoint/2010/main" val="1218055904"/>
      </p:ext>
    </p:extLst>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827" r:id="rId12"/>
    <p:sldLayoutId id="2147483828" r:id="rId13"/>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hangingPunct="1"/>
            <a:fld id="{EA01AD7E-A3D5-4F2B-BD0D-0EC1B02C0847}" type="datetime1">
              <a:rPr lang="en-CA" b="1" smtClean="0">
                <a:solidFill>
                  <a:prstClr val="black">
                    <a:tint val="75000"/>
                  </a:prstClr>
                </a:solidFill>
                <a:latin typeface="Times New Roman" pitchFamily="18" charset="0"/>
              </a:rPr>
              <a:t>2017-01-03</a:t>
            </a:fld>
            <a:endParaRPr lang="en-CA" b="1" smtClean="0">
              <a:solidFill>
                <a:prstClr val="black">
                  <a:tint val="75000"/>
                </a:prstClr>
              </a:solidFill>
              <a:latin typeface="Times New Roman" pitchFamily="18" charset="0"/>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hangingPunct="1"/>
            <a:endParaRPr lang="en-CA" b="1" smtClean="0">
              <a:solidFill>
                <a:prstClr val="black">
                  <a:tint val="75000"/>
                </a:prstClr>
              </a:solidFill>
              <a:latin typeface="Times New Roman" pitchFamily="18" charset="0"/>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hangingPunct="1"/>
            <a:r>
              <a:rPr lang="en-CA" b="1" smtClean="0">
                <a:solidFill>
                  <a:prstClr val="black">
                    <a:tint val="75000"/>
                  </a:prstClr>
                </a:solidFill>
                <a:latin typeface="Times New Roman" pitchFamily="18" charset="0"/>
              </a:rPr>
              <a:t>1 - </a:t>
            </a:r>
            <a:fld id="{F1C80EC6-E4F0-4E9A-B336-E622CE1397EF}" type="slidenum">
              <a:rPr lang="en-CA" b="1" smtClean="0">
                <a:solidFill>
                  <a:prstClr val="black">
                    <a:tint val="75000"/>
                  </a:prstClr>
                </a:solidFill>
                <a:latin typeface="Times New Roman" pitchFamily="18" charset="0"/>
              </a:rPr>
              <a:pPr eaLnBrk="1" hangingPunct="1"/>
              <a:t>‹#›</a:t>
            </a:fld>
            <a:endParaRPr lang="en-CA" b="1" smtClean="0">
              <a:solidFill>
                <a:prstClr val="black">
                  <a:tint val="75000"/>
                </a:prstClr>
              </a:solidFill>
              <a:latin typeface="Times New Roman" pitchFamily="18" charset="0"/>
            </a:endParaRPr>
          </a:p>
        </p:txBody>
      </p:sp>
    </p:spTree>
    <p:extLst>
      <p:ext uri="{BB962C8B-B14F-4D97-AF65-F5344CB8AC3E}">
        <p14:creationId xmlns:p14="http://schemas.microsoft.com/office/powerpoint/2010/main" val="3648138711"/>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hangingPunct="1"/>
            <a:fld id="{450D8681-0273-4694-9F5E-B98D1E652F7B}" type="datetime1">
              <a:rPr lang="en-CA" b="1" smtClean="0">
                <a:solidFill>
                  <a:prstClr val="black">
                    <a:tint val="75000"/>
                  </a:prstClr>
                </a:solidFill>
                <a:latin typeface="Times New Roman" pitchFamily="18" charset="0"/>
                <a:ea typeface="+mn-ea"/>
              </a:rPr>
              <a:t>2017-01-03</a:t>
            </a:fld>
            <a:endParaRPr lang="en-CA" b="1" smtClean="0">
              <a:solidFill>
                <a:prstClr val="black">
                  <a:tint val="75000"/>
                </a:prstClr>
              </a:solidFill>
              <a:latin typeface="Times New Roman" pitchFamily="18" charset="0"/>
              <a:ea typeface="+mn-ea"/>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hangingPunct="1"/>
            <a:endParaRPr lang="en-CA" b="1" smtClean="0">
              <a:solidFill>
                <a:prstClr val="black">
                  <a:tint val="75000"/>
                </a:prstClr>
              </a:solidFill>
              <a:latin typeface="Times New Roman" pitchFamily="18" charset="0"/>
              <a:ea typeface="+mn-ea"/>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hangingPunct="1"/>
            <a:r>
              <a:rPr lang="en-CA" b="1" smtClean="0">
                <a:solidFill>
                  <a:prstClr val="black">
                    <a:tint val="75000"/>
                  </a:prstClr>
                </a:solidFill>
                <a:latin typeface="Times New Roman" pitchFamily="18" charset="0"/>
                <a:ea typeface="+mn-ea"/>
              </a:rPr>
              <a:t>1 - </a:t>
            </a:r>
            <a:fld id="{F1C80EC6-E4F0-4E9A-B336-E622CE1397EF}" type="slidenum">
              <a:rPr lang="en-CA" b="1" smtClean="0">
                <a:solidFill>
                  <a:prstClr val="black">
                    <a:tint val="75000"/>
                  </a:prstClr>
                </a:solidFill>
                <a:latin typeface="Times New Roman" pitchFamily="18" charset="0"/>
                <a:ea typeface="+mn-ea"/>
              </a:rPr>
              <a:pPr eaLnBrk="1" hangingPunct="1"/>
              <a:t>‹#›</a:t>
            </a:fld>
            <a:endParaRPr lang="en-CA" b="1" smtClean="0">
              <a:solidFill>
                <a:prstClr val="black">
                  <a:tint val="75000"/>
                </a:prstClr>
              </a:solidFill>
              <a:latin typeface="Times New Roman" pitchFamily="18" charset="0"/>
              <a:ea typeface="+mn-ea"/>
            </a:endParaRPr>
          </a:p>
        </p:txBody>
      </p:sp>
    </p:spTree>
    <p:extLst>
      <p:ext uri="{BB962C8B-B14F-4D97-AF65-F5344CB8AC3E}">
        <p14:creationId xmlns:p14="http://schemas.microsoft.com/office/powerpoint/2010/main" val="1065408984"/>
      </p:ext>
    </p:extLst>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 id="2147483824" r:id="rId12"/>
    <p:sldLayoutId id="2147483825" r:id="rId13"/>
    <p:sldLayoutId id="2147483826" r:id="rId14"/>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eaLnBrk="1" hangingPunct="1">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228600" y="6324600"/>
            <a:ext cx="2133600" cy="365125"/>
          </a:xfrm>
          <a:prstGeom prst="rect">
            <a:avLst/>
          </a:prstGeom>
        </p:spPr>
        <p:txBody>
          <a:bodyPr vert="horz" wrap="square" lIns="91440" tIns="45720" rIns="91440" bIns="45720" numCol="1" anchor="ctr" anchorCtr="0" compatLnSpc="1">
            <a:prstTxWarp prst="textNoShape">
              <a:avLst/>
            </a:prstTxWarp>
          </a:bodyPr>
          <a:lstStyle>
            <a:lvl1pPr>
              <a:defRPr sz="1400" b="1">
                <a:solidFill>
                  <a:srgbClr val="898989"/>
                </a:solidFill>
                <a:latin typeface="Calibri" pitchFamily="34" charset="0"/>
              </a:defRPr>
            </a:lvl1pPr>
          </a:lstStyle>
          <a:p>
            <a:pPr eaLnBrk="1" hangingPunct="1"/>
            <a:fld id="{460AC59A-C846-486C-BED9-14BF163173B1}" type="slidenum">
              <a:rPr lang="en-US" smtClean="0">
                <a:ea typeface="ＭＳ Ｐゴシック" pitchFamily="34" charset="-128"/>
              </a:rPr>
              <a:pPr eaLnBrk="1" hangingPunct="1"/>
              <a:t>‹#›</a:t>
            </a:fld>
            <a:endParaRPr lang="en-US" smtClean="0">
              <a:ea typeface="ＭＳ Ｐゴシック" pitchFamily="34" charset="-128"/>
            </a:endParaRPr>
          </a:p>
        </p:txBody>
      </p:sp>
      <p:sp>
        <p:nvSpPr>
          <p:cNvPr id="1028" name="TextBox 7"/>
          <p:cNvSpPr txBox="1">
            <a:spLocks noChangeArrowheads="1"/>
          </p:cNvSpPr>
          <p:nvPr/>
        </p:nvSpPr>
        <p:spPr bwMode="auto">
          <a:xfrm>
            <a:off x="1828800" y="2209800"/>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sz="1800" smtClean="0">
              <a:solidFill>
                <a:prstClr val="black"/>
              </a:solidFill>
              <a:latin typeface="Calibri" pitchFamily="34" charset="0"/>
            </a:endParaRPr>
          </a:p>
        </p:txBody>
      </p:sp>
      <p:sp>
        <p:nvSpPr>
          <p:cNvPr id="1029" name="Title Placeholder 17"/>
          <p:cNvSpPr>
            <a:spLocks noGrp="1"/>
          </p:cNvSpPr>
          <p:nvPr>
            <p:ph type="title"/>
          </p:nvPr>
        </p:nvSpPr>
        <p:spPr bwMode="auto">
          <a:xfrm>
            <a:off x="1295400" y="457200"/>
            <a:ext cx="6477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0" name="Text Placeholder 18"/>
          <p:cNvSpPr>
            <a:spLocks noGrp="1"/>
          </p:cNvSpPr>
          <p:nvPr>
            <p:ph type="body" idx="1"/>
          </p:nvPr>
        </p:nvSpPr>
        <p:spPr bwMode="auto">
          <a:xfrm>
            <a:off x="457200"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2" name="TextBox 20"/>
          <p:cNvSpPr txBox="1">
            <a:spLocks noChangeArrowheads="1"/>
          </p:cNvSpPr>
          <p:nvPr/>
        </p:nvSpPr>
        <p:spPr bwMode="auto">
          <a:xfrm>
            <a:off x="6934200" y="6324600"/>
            <a:ext cx="1447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1600" smtClean="0">
                <a:solidFill>
                  <a:prstClr val="white"/>
                </a:solidFill>
              </a:rPr>
              <a:t>CHAPTER</a:t>
            </a:r>
            <a:endParaRPr lang="en-US" sz="1600" b="1" smtClean="0">
              <a:solidFill>
                <a:prstClr val="white"/>
              </a:solidFill>
            </a:endParaRPr>
          </a:p>
        </p:txBody>
      </p:sp>
      <p:sp>
        <p:nvSpPr>
          <p:cNvPr id="1033" name="TextBox 24"/>
          <p:cNvSpPr txBox="1">
            <a:spLocks noChangeArrowheads="1"/>
          </p:cNvSpPr>
          <p:nvPr/>
        </p:nvSpPr>
        <p:spPr bwMode="auto">
          <a:xfrm>
            <a:off x="7848600" y="838200"/>
            <a:ext cx="990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3200" smtClean="0">
                <a:solidFill>
                  <a:prstClr val="white"/>
                </a:solidFill>
                <a:latin typeface="HYGothic-Extra" charset="0"/>
              </a:rPr>
              <a:t>1</a:t>
            </a:r>
          </a:p>
        </p:txBody>
      </p:sp>
      <p:sp>
        <p:nvSpPr>
          <p:cNvPr id="10" name="Content Placeholder 2"/>
          <p:cNvSpPr txBox="1">
            <a:spLocks/>
          </p:cNvSpPr>
          <p:nvPr userDrawn="1"/>
        </p:nvSpPr>
        <p:spPr>
          <a:xfrm>
            <a:off x="8229600" y="6248400"/>
            <a:ext cx="2895600" cy="457200"/>
          </a:xfrm>
          <a:prstGeom prst="rect">
            <a:avLst/>
          </a:prstGeom>
        </p:spPr>
        <p:txBody>
          <a:bodyPr/>
          <a:lstStyle>
            <a:lvl1pPr algn="l">
              <a:buNone/>
              <a:defRPr sz="3000">
                <a:solidFill>
                  <a:schemeClr val="bg1"/>
                </a:solidFill>
              </a:defRPr>
            </a:lvl1pPr>
          </a:lstStyle>
          <a:p>
            <a:pPr marL="342900" indent="-342900">
              <a:spcBef>
                <a:spcPts val="700"/>
              </a:spcBef>
              <a:spcAft>
                <a:spcPts val="700"/>
              </a:spcAft>
              <a:buFont typeface="Arial" charset="0"/>
              <a:buNone/>
              <a:defRPr/>
            </a:pPr>
            <a:r>
              <a:rPr lang="en-US" dirty="0" smtClean="0">
                <a:solidFill>
                  <a:prstClr val="white"/>
                </a:solidFill>
                <a:latin typeface="Arial" pitchFamily="34" charset="0"/>
                <a:ea typeface="HYGothic-Extra" pitchFamily="18" charset="-127"/>
                <a:cs typeface="Arial" pitchFamily="34" charset="0"/>
              </a:rPr>
              <a:t>2</a:t>
            </a:r>
          </a:p>
        </p:txBody>
      </p:sp>
    </p:spTree>
    <p:extLst>
      <p:ext uri="{BB962C8B-B14F-4D97-AF65-F5344CB8AC3E}">
        <p14:creationId xmlns:p14="http://schemas.microsoft.com/office/powerpoint/2010/main" val="3352624393"/>
      </p:ext>
    </p:extLst>
  </p:cSld>
  <p:clrMap bg1="lt1" tx1="dk1" bg2="lt2" tx2="dk2" accent1="accent1" accent2="accent2" accent3="accent3" accent4="accent4" accent5="accent5" accent6="accent6" hlink="hlink" folHlink="folHlink"/>
  <p:sldLayoutIdLst>
    <p:sldLayoutId id="2147483830" r:id="rId1"/>
    <p:sldLayoutId id="2147483831" r:id="rId2"/>
    <p:sldLayoutId id="2147483832" r:id="rId3"/>
    <p:sldLayoutId id="2147483833" r:id="rId4"/>
    <p:sldLayoutId id="2147483834" r:id="rId5"/>
    <p:sldLayoutId id="2147483835" r:id="rId6"/>
    <p:sldLayoutId id="2147483836" r:id="rId7"/>
    <p:sldLayoutId id="2147483837" r:id="rId8"/>
    <p:sldLayoutId id="2147483838" r:id="rId9"/>
    <p:sldLayoutId id="2147483839" r:id="rId10"/>
    <p:sldLayoutId id="2147483840" r:id="rId11"/>
    <p:sldLayoutId id="2147483841" r:id="rId12"/>
  </p:sldLayoutIdLst>
  <p:transition>
    <p:random/>
  </p:transition>
  <p:hf hdr="0" ftr="0" dt="0"/>
  <p:txStyles>
    <p:titleStyle>
      <a:lvl1pPr algn="ctr" rtl="0" eaLnBrk="0" fontAlgn="base" hangingPunct="0">
        <a:spcBef>
          <a:spcPct val="0"/>
        </a:spcBef>
        <a:spcAft>
          <a:spcPct val="0"/>
        </a:spcAft>
        <a:defRPr sz="3200" kern="1200">
          <a:solidFill>
            <a:schemeClr val="bg1"/>
          </a:solidFill>
          <a:latin typeface="Arial" pitchFamily="34" charset="0"/>
          <a:ea typeface="HYGothic-Extra" pitchFamily="18" charset="-127"/>
          <a:cs typeface="Arial" pitchFamily="34" charset="0"/>
        </a:defRPr>
      </a:lvl1pPr>
      <a:lvl2pPr algn="ctr" rtl="0" eaLnBrk="0" fontAlgn="base" hangingPunct="0">
        <a:spcBef>
          <a:spcPct val="0"/>
        </a:spcBef>
        <a:spcAft>
          <a:spcPct val="0"/>
        </a:spcAft>
        <a:defRPr sz="3200">
          <a:solidFill>
            <a:schemeClr val="bg1"/>
          </a:solidFill>
          <a:latin typeface="Arial" pitchFamily="34" charset="0"/>
          <a:ea typeface="HYGothic-Extra" pitchFamily="18" charset="-127"/>
        </a:defRPr>
      </a:lvl2pPr>
      <a:lvl3pPr algn="ctr" rtl="0" eaLnBrk="0" fontAlgn="base" hangingPunct="0">
        <a:spcBef>
          <a:spcPct val="0"/>
        </a:spcBef>
        <a:spcAft>
          <a:spcPct val="0"/>
        </a:spcAft>
        <a:defRPr sz="3200">
          <a:solidFill>
            <a:schemeClr val="bg1"/>
          </a:solidFill>
          <a:latin typeface="Arial" pitchFamily="34" charset="0"/>
          <a:ea typeface="HYGothic-Extra" pitchFamily="18" charset="-127"/>
        </a:defRPr>
      </a:lvl3pPr>
      <a:lvl4pPr algn="ctr" rtl="0" eaLnBrk="0" fontAlgn="base" hangingPunct="0">
        <a:spcBef>
          <a:spcPct val="0"/>
        </a:spcBef>
        <a:spcAft>
          <a:spcPct val="0"/>
        </a:spcAft>
        <a:defRPr sz="3200">
          <a:solidFill>
            <a:schemeClr val="bg1"/>
          </a:solidFill>
          <a:latin typeface="Arial" pitchFamily="34" charset="0"/>
          <a:ea typeface="HYGothic-Extra" pitchFamily="18" charset="-127"/>
        </a:defRPr>
      </a:lvl4pPr>
      <a:lvl5pPr algn="ctr" rtl="0" eaLnBrk="0" fontAlgn="base" hangingPunct="0">
        <a:spcBef>
          <a:spcPct val="0"/>
        </a:spcBef>
        <a:spcAft>
          <a:spcPct val="0"/>
        </a:spcAft>
        <a:defRPr sz="3200">
          <a:solidFill>
            <a:schemeClr val="bg1"/>
          </a:solidFill>
          <a:latin typeface="Arial" pitchFamily="34" charset="0"/>
          <a:ea typeface="HYGothic-Extra" pitchFamily="18" charset="-127"/>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ts val="700"/>
        </a:spcBef>
        <a:spcAft>
          <a:spcPts val="700"/>
        </a:spcAft>
        <a:buFont typeface="Arial" pitchFamily="34" charset="0"/>
        <a:buChar char="•"/>
        <a:defRPr sz="2800" kern="1200">
          <a:solidFill>
            <a:schemeClr val="tx1"/>
          </a:solidFill>
          <a:latin typeface="Cambria" pitchFamily="18" charset="0"/>
          <a:ea typeface="HYGothic-Extra" pitchFamily="18" charset="-127"/>
          <a:cs typeface="Arial" pitchFamily="34" charset="0"/>
        </a:defRPr>
      </a:lvl1pPr>
      <a:lvl2pPr marL="742950" indent="-285750" algn="l" rtl="0" eaLnBrk="0" fontAlgn="base" hangingPunct="0">
        <a:spcBef>
          <a:spcPts val="700"/>
        </a:spcBef>
        <a:spcAft>
          <a:spcPts val="700"/>
        </a:spcAft>
        <a:buFont typeface="Arial" pitchFamily="34" charset="0"/>
        <a:buChar char="–"/>
        <a:defRPr sz="2400" kern="1200">
          <a:solidFill>
            <a:srgbClr val="002060"/>
          </a:solidFill>
          <a:latin typeface="Cambria" pitchFamily="18" charset="0"/>
          <a:ea typeface="HYGothic-Extra" pitchFamily="18" charset="-127"/>
          <a:cs typeface="Arial" pitchFamily="34" charset="0"/>
        </a:defRPr>
      </a:lvl2pPr>
      <a:lvl3pPr marL="1143000" indent="-228600" algn="l" rtl="0" eaLnBrk="0" fontAlgn="base" hangingPunct="0">
        <a:spcBef>
          <a:spcPts val="700"/>
        </a:spcBef>
        <a:spcAft>
          <a:spcPts val="700"/>
        </a:spcAft>
        <a:buFont typeface="Arial" pitchFamily="34" charset="0"/>
        <a:buChar char="•"/>
        <a:defRPr sz="2000" kern="1200">
          <a:solidFill>
            <a:srgbClr val="953735"/>
          </a:solidFill>
          <a:latin typeface="Times New Roman" pitchFamily="18" charset="0"/>
          <a:ea typeface="HYGothic-Extra" pitchFamily="18" charset="-127"/>
          <a:cs typeface="Times New Roman" pitchFamily="18" charset="0"/>
        </a:defRPr>
      </a:lvl3pPr>
      <a:lvl4pPr marL="1600200" indent="-228600" algn="l" rtl="0" eaLnBrk="0" fontAlgn="base" hangingPunct="0">
        <a:spcBef>
          <a:spcPts val="700"/>
        </a:spcBef>
        <a:spcAft>
          <a:spcPts val="700"/>
        </a:spcAft>
        <a:buFont typeface="Arial" pitchFamily="34" charset="0"/>
        <a:buChar char="–"/>
        <a:defRPr kern="1200">
          <a:solidFill>
            <a:schemeClr val="tx1"/>
          </a:solidFill>
          <a:latin typeface="Times New Roman" pitchFamily="18" charset="0"/>
          <a:ea typeface="HYGothic-Extra" pitchFamily="18" charset="-127"/>
          <a:cs typeface="Times New Roman" pitchFamily="18" charset="0"/>
        </a:defRPr>
      </a:lvl4pPr>
      <a:lvl5pPr marL="2057400" indent="-228600" algn="l" rtl="0" eaLnBrk="0" fontAlgn="base" hangingPunct="0">
        <a:spcBef>
          <a:spcPts val="700"/>
        </a:spcBef>
        <a:spcAft>
          <a:spcPts val="700"/>
        </a:spcAft>
        <a:buFont typeface="Arial" pitchFamily="34" charset="0"/>
        <a:buChar char="»"/>
        <a:defRPr sz="1600" kern="1200">
          <a:solidFill>
            <a:schemeClr val="tx1"/>
          </a:solidFill>
          <a:latin typeface="+mn-lt"/>
          <a:ea typeface="HYGothic-Medium" pitchFamily="18" charset="-127"/>
          <a:cs typeface="Times New Roman" pitchFamily="18"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228600" y="6324600"/>
            <a:ext cx="2133600" cy="365125"/>
          </a:xfrm>
          <a:prstGeom prst="rect">
            <a:avLst/>
          </a:prstGeom>
        </p:spPr>
        <p:txBody>
          <a:bodyPr vert="horz" wrap="square" lIns="91440" tIns="45720" rIns="91440" bIns="45720" numCol="1" anchor="ctr" anchorCtr="0" compatLnSpc="1">
            <a:prstTxWarp prst="textNoShape">
              <a:avLst/>
            </a:prstTxWarp>
          </a:bodyPr>
          <a:lstStyle>
            <a:lvl1pPr>
              <a:defRPr sz="1400" b="1">
                <a:solidFill>
                  <a:srgbClr val="898989"/>
                </a:solidFill>
                <a:latin typeface="Calibri" pitchFamily="34" charset="0"/>
              </a:defRPr>
            </a:lvl1pPr>
          </a:lstStyle>
          <a:p>
            <a:pPr eaLnBrk="1" hangingPunct="1"/>
            <a:fld id="{460AC59A-C846-486C-BED9-14BF163173B1}" type="slidenum">
              <a:rPr lang="en-US" smtClean="0">
                <a:ea typeface="ＭＳ Ｐゴシック" pitchFamily="34" charset="-128"/>
              </a:rPr>
              <a:pPr eaLnBrk="1" hangingPunct="1"/>
              <a:t>‹#›</a:t>
            </a:fld>
            <a:endParaRPr lang="en-US" smtClean="0">
              <a:ea typeface="ＭＳ Ｐゴシック" pitchFamily="34" charset="-128"/>
            </a:endParaRPr>
          </a:p>
        </p:txBody>
      </p:sp>
      <p:sp>
        <p:nvSpPr>
          <p:cNvPr id="1028" name="TextBox 7"/>
          <p:cNvSpPr txBox="1">
            <a:spLocks noChangeArrowheads="1"/>
          </p:cNvSpPr>
          <p:nvPr/>
        </p:nvSpPr>
        <p:spPr bwMode="auto">
          <a:xfrm>
            <a:off x="1828800" y="2209800"/>
            <a:ext cx="1841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endParaRPr lang="en-US" sz="1800" smtClean="0">
              <a:solidFill>
                <a:prstClr val="black"/>
              </a:solidFill>
              <a:latin typeface="Calibri" pitchFamily="34" charset="0"/>
            </a:endParaRPr>
          </a:p>
        </p:txBody>
      </p:sp>
      <p:sp>
        <p:nvSpPr>
          <p:cNvPr id="1029" name="Title Placeholder 17"/>
          <p:cNvSpPr>
            <a:spLocks noGrp="1"/>
          </p:cNvSpPr>
          <p:nvPr>
            <p:ph type="title"/>
          </p:nvPr>
        </p:nvSpPr>
        <p:spPr bwMode="auto">
          <a:xfrm>
            <a:off x="1295400" y="457200"/>
            <a:ext cx="6477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0" name="Text Placeholder 18"/>
          <p:cNvSpPr>
            <a:spLocks noGrp="1"/>
          </p:cNvSpPr>
          <p:nvPr>
            <p:ph type="body" idx="1"/>
          </p:nvPr>
        </p:nvSpPr>
        <p:spPr bwMode="auto">
          <a:xfrm>
            <a:off x="457200" y="17526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33" name="TextBox 24"/>
          <p:cNvSpPr txBox="1">
            <a:spLocks noChangeArrowheads="1"/>
          </p:cNvSpPr>
          <p:nvPr/>
        </p:nvSpPr>
        <p:spPr bwMode="auto">
          <a:xfrm>
            <a:off x="7848600" y="838200"/>
            <a:ext cx="9906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r>
              <a:rPr lang="en-US" sz="3200" smtClean="0">
                <a:solidFill>
                  <a:prstClr val="white"/>
                </a:solidFill>
                <a:latin typeface="HYGothic-Extra" charset="0"/>
              </a:rPr>
              <a:t>1</a:t>
            </a:r>
          </a:p>
        </p:txBody>
      </p:sp>
    </p:spTree>
    <p:extLst>
      <p:ext uri="{BB962C8B-B14F-4D97-AF65-F5344CB8AC3E}">
        <p14:creationId xmlns:p14="http://schemas.microsoft.com/office/powerpoint/2010/main" val="3811657717"/>
      </p:ext>
    </p:extLst>
  </p:cSld>
  <p:clrMap bg1="lt1" tx1="dk1" bg2="lt2" tx2="dk2" accent1="accent1" accent2="accent2" accent3="accent3" accent4="accent4" accent5="accent5" accent6="accent6" hlink="hlink" folHlink="folHlink"/>
  <p:sldLayoutIdLst>
    <p:sldLayoutId id="2147483843" r:id="rId1"/>
    <p:sldLayoutId id="2147483844" r:id="rId2"/>
    <p:sldLayoutId id="2147483845" r:id="rId3"/>
    <p:sldLayoutId id="2147483846" r:id="rId4"/>
    <p:sldLayoutId id="2147483847" r:id="rId5"/>
    <p:sldLayoutId id="2147483848" r:id="rId6"/>
    <p:sldLayoutId id="2147483849" r:id="rId7"/>
    <p:sldLayoutId id="2147483850" r:id="rId8"/>
    <p:sldLayoutId id="2147483851" r:id="rId9"/>
    <p:sldLayoutId id="2147483852" r:id="rId10"/>
    <p:sldLayoutId id="2147483853" r:id="rId11"/>
    <p:sldLayoutId id="2147483854" r:id="rId12"/>
  </p:sldLayoutIdLst>
  <p:transition>
    <p:random/>
  </p:transition>
  <p:timing>
    <p:tnLst>
      <p:par>
        <p:cTn id="1" dur="indefinite" restart="never" nodeType="tmRoot"/>
      </p:par>
    </p:tnLst>
  </p:timing>
  <p:hf hdr="0" ftr="0" dt="0"/>
  <p:txStyles>
    <p:titleStyle>
      <a:lvl1pPr algn="ctr" rtl="0" eaLnBrk="0" fontAlgn="base" hangingPunct="0">
        <a:spcBef>
          <a:spcPct val="0"/>
        </a:spcBef>
        <a:spcAft>
          <a:spcPct val="0"/>
        </a:spcAft>
        <a:defRPr sz="3200" kern="1200">
          <a:solidFill>
            <a:schemeClr val="bg1"/>
          </a:solidFill>
          <a:latin typeface="Arial" pitchFamily="34" charset="0"/>
          <a:ea typeface="HYGothic-Extra" pitchFamily="18" charset="-127"/>
          <a:cs typeface="Arial" pitchFamily="34" charset="0"/>
        </a:defRPr>
      </a:lvl1pPr>
      <a:lvl2pPr algn="ctr" rtl="0" eaLnBrk="0" fontAlgn="base" hangingPunct="0">
        <a:spcBef>
          <a:spcPct val="0"/>
        </a:spcBef>
        <a:spcAft>
          <a:spcPct val="0"/>
        </a:spcAft>
        <a:defRPr sz="3200">
          <a:solidFill>
            <a:schemeClr val="bg1"/>
          </a:solidFill>
          <a:latin typeface="Arial" pitchFamily="34" charset="0"/>
          <a:ea typeface="HYGothic-Extra" pitchFamily="18" charset="-127"/>
        </a:defRPr>
      </a:lvl2pPr>
      <a:lvl3pPr algn="ctr" rtl="0" eaLnBrk="0" fontAlgn="base" hangingPunct="0">
        <a:spcBef>
          <a:spcPct val="0"/>
        </a:spcBef>
        <a:spcAft>
          <a:spcPct val="0"/>
        </a:spcAft>
        <a:defRPr sz="3200">
          <a:solidFill>
            <a:schemeClr val="bg1"/>
          </a:solidFill>
          <a:latin typeface="Arial" pitchFamily="34" charset="0"/>
          <a:ea typeface="HYGothic-Extra" pitchFamily="18" charset="-127"/>
        </a:defRPr>
      </a:lvl3pPr>
      <a:lvl4pPr algn="ctr" rtl="0" eaLnBrk="0" fontAlgn="base" hangingPunct="0">
        <a:spcBef>
          <a:spcPct val="0"/>
        </a:spcBef>
        <a:spcAft>
          <a:spcPct val="0"/>
        </a:spcAft>
        <a:defRPr sz="3200">
          <a:solidFill>
            <a:schemeClr val="bg1"/>
          </a:solidFill>
          <a:latin typeface="Arial" pitchFamily="34" charset="0"/>
          <a:ea typeface="HYGothic-Extra" pitchFamily="18" charset="-127"/>
        </a:defRPr>
      </a:lvl4pPr>
      <a:lvl5pPr algn="ctr" rtl="0" eaLnBrk="0" fontAlgn="base" hangingPunct="0">
        <a:spcBef>
          <a:spcPct val="0"/>
        </a:spcBef>
        <a:spcAft>
          <a:spcPct val="0"/>
        </a:spcAft>
        <a:defRPr sz="3200">
          <a:solidFill>
            <a:schemeClr val="bg1"/>
          </a:solidFill>
          <a:latin typeface="Arial" pitchFamily="34" charset="0"/>
          <a:ea typeface="HYGothic-Extra" pitchFamily="18" charset="-127"/>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ts val="700"/>
        </a:spcBef>
        <a:spcAft>
          <a:spcPts val="700"/>
        </a:spcAft>
        <a:buFont typeface="Arial" pitchFamily="34" charset="0"/>
        <a:buChar char="•"/>
        <a:defRPr sz="2800" kern="1200">
          <a:solidFill>
            <a:schemeClr val="tx1"/>
          </a:solidFill>
          <a:latin typeface="Cambria" pitchFamily="18" charset="0"/>
          <a:ea typeface="HYGothic-Extra" pitchFamily="18" charset="-127"/>
          <a:cs typeface="Arial" pitchFamily="34" charset="0"/>
        </a:defRPr>
      </a:lvl1pPr>
      <a:lvl2pPr marL="742950" indent="-285750" algn="l" rtl="0" eaLnBrk="0" fontAlgn="base" hangingPunct="0">
        <a:spcBef>
          <a:spcPts val="700"/>
        </a:spcBef>
        <a:spcAft>
          <a:spcPts val="700"/>
        </a:spcAft>
        <a:buFont typeface="Arial" pitchFamily="34" charset="0"/>
        <a:buChar char="–"/>
        <a:defRPr sz="2400" kern="1200">
          <a:solidFill>
            <a:srgbClr val="002060"/>
          </a:solidFill>
          <a:latin typeface="Cambria" pitchFamily="18" charset="0"/>
          <a:ea typeface="HYGothic-Extra" pitchFamily="18" charset="-127"/>
          <a:cs typeface="Arial" pitchFamily="34" charset="0"/>
        </a:defRPr>
      </a:lvl2pPr>
      <a:lvl3pPr marL="1143000" indent="-228600" algn="l" rtl="0" eaLnBrk="0" fontAlgn="base" hangingPunct="0">
        <a:spcBef>
          <a:spcPts val="700"/>
        </a:spcBef>
        <a:spcAft>
          <a:spcPts val="700"/>
        </a:spcAft>
        <a:buFont typeface="Arial" pitchFamily="34" charset="0"/>
        <a:buChar char="•"/>
        <a:defRPr sz="2000" kern="1200">
          <a:solidFill>
            <a:srgbClr val="953735"/>
          </a:solidFill>
          <a:latin typeface="Times New Roman" pitchFamily="18" charset="0"/>
          <a:ea typeface="HYGothic-Extra" pitchFamily="18" charset="-127"/>
          <a:cs typeface="Times New Roman" pitchFamily="18" charset="0"/>
        </a:defRPr>
      </a:lvl3pPr>
      <a:lvl4pPr marL="1600200" indent="-228600" algn="l" rtl="0" eaLnBrk="0" fontAlgn="base" hangingPunct="0">
        <a:spcBef>
          <a:spcPts val="700"/>
        </a:spcBef>
        <a:spcAft>
          <a:spcPts val="700"/>
        </a:spcAft>
        <a:buFont typeface="Arial" pitchFamily="34" charset="0"/>
        <a:buChar char="–"/>
        <a:defRPr kern="1200">
          <a:solidFill>
            <a:schemeClr val="tx1"/>
          </a:solidFill>
          <a:latin typeface="Times New Roman" pitchFamily="18" charset="0"/>
          <a:ea typeface="HYGothic-Extra" pitchFamily="18" charset="-127"/>
          <a:cs typeface="Times New Roman" pitchFamily="18" charset="0"/>
        </a:defRPr>
      </a:lvl4pPr>
      <a:lvl5pPr marL="2057400" indent="-228600" algn="l" rtl="0" eaLnBrk="0" fontAlgn="base" hangingPunct="0">
        <a:spcBef>
          <a:spcPts val="700"/>
        </a:spcBef>
        <a:spcAft>
          <a:spcPts val="700"/>
        </a:spcAft>
        <a:buFont typeface="Arial" pitchFamily="34" charset="0"/>
        <a:buChar char="»"/>
        <a:defRPr sz="1600" kern="1200">
          <a:solidFill>
            <a:schemeClr val="tx1"/>
          </a:solidFill>
          <a:latin typeface="+mn-lt"/>
          <a:ea typeface="HYGothic-Medium" pitchFamily="18" charset="-127"/>
          <a:cs typeface="Times New Roman" pitchFamily="18"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CA" altLang="en-US" smtClean="0"/>
          </a:p>
        </p:txBody>
      </p:sp>
      <p:sp>
        <p:nvSpPr>
          <p:cNvPr id="2051"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CA" altLang="en-US" smtClean="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rgbClr val="000000">
                    <a:tint val="75000"/>
                  </a:srgbClr>
                </a:solidFill>
                <a:latin typeface="Verdana"/>
                <a:cs typeface="Arial" charset="0"/>
              </a:defRPr>
            </a:lvl1pPr>
          </a:lstStyle>
          <a:p>
            <a:pPr>
              <a:defRPr/>
            </a:pPr>
            <a:fld id="{8E48C690-B5A9-41E1-AC93-DCDFE8D7DAE5}" type="datetime1">
              <a:rPr lang="en-CA" smtClean="0">
                <a:ea typeface="+mn-ea"/>
              </a:rPr>
              <a:t>2017-01-03</a:t>
            </a:fld>
            <a:endParaRPr lang="en-CA" dirty="0">
              <a:ea typeface="+mn-ea"/>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rgbClr val="000000">
                    <a:tint val="75000"/>
                  </a:srgbClr>
                </a:solidFill>
                <a:latin typeface="Verdana"/>
                <a:cs typeface="Arial" charset="0"/>
              </a:defRPr>
            </a:lvl1pPr>
          </a:lstStyle>
          <a:p>
            <a:pPr>
              <a:defRPr/>
            </a:pPr>
            <a:endParaRPr lang="en-CA">
              <a:ea typeface="+mn-ea"/>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eaLnBrk="1" fontAlgn="auto" hangingPunct="1">
              <a:spcBef>
                <a:spcPts val="0"/>
              </a:spcBef>
              <a:spcAft>
                <a:spcPts val="0"/>
              </a:spcAft>
              <a:defRPr sz="1200">
                <a:solidFill>
                  <a:srgbClr val="000000">
                    <a:tint val="75000"/>
                  </a:srgbClr>
                </a:solidFill>
                <a:latin typeface="Verdana"/>
                <a:cs typeface="Arial" charset="0"/>
              </a:defRPr>
            </a:lvl1pPr>
          </a:lstStyle>
          <a:p>
            <a:pPr>
              <a:defRPr/>
            </a:pPr>
            <a:fld id="{5A577D03-B6F1-4E99-9545-1695409D5583}" type="slidenum">
              <a:rPr lang="en-CA">
                <a:ea typeface="+mn-ea"/>
              </a:rPr>
              <a:pPr>
                <a:defRPr/>
              </a:pPr>
              <a:t>‹#›</a:t>
            </a:fld>
            <a:endParaRPr lang="en-CA" dirty="0">
              <a:ea typeface="+mn-ea"/>
            </a:endParaRPr>
          </a:p>
        </p:txBody>
      </p:sp>
    </p:spTree>
    <p:extLst>
      <p:ext uri="{BB962C8B-B14F-4D97-AF65-F5344CB8AC3E}">
        <p14:creationId xmlns:p14="http://schemas.microsoft.com/office/powerpoint/2010/main" val="2454507851"/>
      </p:ext>
    </p:extLst>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1" r:id="rId6"/>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Verdana" pitchFamily="34" charset="0"/>
        </a:defRPr>
      </a:lvl2pPr>
      <a:lvl3pPr algn="ctr" rtl="0" eaLnBrk="0" fontAlgn="base" hangingPunct="0">
        <a:spcBef>
          <a:spcPct val="0"/>
        </a:spcBef>
        <a:spcAft>
          <a:spcPct val="0"/>
        </a:spcAft>
        <a:defRPr sz="4400">
          <a:solidFill>
            <a:schemeClr val="tx1"/>
          </a:solidFill>
          <a:latin typeface="Verdana" pitchFamily="34" charset="0"/>
        </a:defRPr>
      </a:lvl3pPr>
      <a:lvl4pPr algn="ctr" rtl="0" eaLnBrk="0" fontAlgn="base" hangingPunct="0">
        <a:spcBef>
          <a:spcPct val="0"/>
        </a:spcBef>
        <a:spcAft>
          <a:spcPct val="0"/>
        </a:spcAft>
        <a:defRPr sz="4400">
          <a:solidFill>
            <a:schemeClr val="tx1"/>
          </a:solidFill>
          <a:latin typeface="Verdana" pitchFamily="34" charset="0"/>
        </a:defRPr>
      </a:lvl4pPr>
      <a:lvl5pPr algn="ctr" rtl="0" eaLnBrk="0" fontAlgn="base" hangingPunct="0">
        <a:spcBef>
          <a:spcPct val="0"/>
        </a:spcBef>
        <a:spcAft>
          <a:spcPct val="0"/>
        </a:spcAft>
        <a:defRPr sz="4400">
          <a:solidFill>
            <a:schemeClr val="tx1"/>
          </a:solidFill>
          <a:latin typeface="Verdana" pitchFamily="34" charset="0"/>
        </a:defRPr>
      </a:lvl5pPr>
      <a:lvl6pPr marL="457200" algn="ctr" rtl="0" fontAlgn="base">
        <a:spcBef>
          <a:spcPct val="0"/>
        </a:spcBef>
        <a:spcAft>
          <a:spcPct val="0"/>
        </a:spcAft>
        <a:defRPr sz="4400">
          <a:solidFill>
            <a:schemeClr val="tx1"/>
          </a:solidFill>
          <a:latin typeface="Verdana" pitchFamily="34" charset="0"/>
        </a:defRPr>
      </a:lvl6pPr>
      <a:lvl7pPr marL="914400" algn="ctr" rtl="0" fontAlgn="base">
        <a:spcBef>
          <a:spcPct val="0"/>
        </a:spcBef>
        <a:spcAft>
          <a:spcPct val="0"/>
        </a:spcAft>
        <a:defRPr sz="4400">
          <a:solidFill>
            <a:schemeClr val="tx1"/>
          </a:solidFill>
          <a:latin typeface="Verdana" pitchFamily="34" charset="0"/>
        </a:defRPr>
      </a:lvl7pPr>
      <a:lvl8pPr marL="1371600" algn="ctr" rtl="0" fontAlgn="base">
        <a:spcBef>
          <a:spcPct val="0"/>
        </a:spcBef>
        <a:spcAft>
          <a:spcPct val="0"/>
        </a:spcAft>
        <a:defRPr sz="4400">
          <a:solidFill>
            <a:schemeClr val="tx1"/>
          </a:solidFill>
          <a:latin typeface="Verdana" pitchFamily="34" charset="0"/>
        </a:defRPr>
      </a:lvl8pPr>
      <a:lvl9pPr marL="1828800" algn="ctr" rtl="0" fontAlgn="base">
        <a:spcBef>
          <a:spcPct val="0"/>
        </a:spcBef>
        <a:spcAft>
          <a:spcPct val="0"/>
        </a:spcAft>
        <a:defRPr sz="4400">
          <a:solidFill>
            <a:schemeClr val="tx1"/>
          </a:solidFill>
          <a:latin typeface="Verdana" pitchFamily="34" charset="0"/>
        </a:defRPr>
      </a:lvl9pPr>
    </p:titleStyle>
    <p:bodyStyle>
      <a:lvl1pPr marL="342900" indent="-342900" algn="l" rtl="0" eaLnBrk="0" fontAlgn="base" hangingPunct="0">
        <a:spcBef>
          <a:spcPct val="20000"/>
        </a:spcBef>
        <a:spcAft>
          <a:spcPct val="0"/>
        </a:spcAft>
        <a:buClr>
          <a:schemeClr val="tx2"/>
        </a:buClr>
        <a:buFont typeface="Wingdings" pitchFamily="2" charset="2"/>
        <a:buChar char="Ø"/>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tx2"/>
        </a:buClr>
        <a:buFont typeface="Wingdings" pitchFamily="2" charset="2"/>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tx2"/>
        </a:buClr>
        <a:buFont typeface="Wingdings" pitchFamily="2" charset="2"/>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tx2"/>
        </a:buClr>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tx2"/>
        </a:buClr>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89.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7" Type="http://schemas.openxmlformats.org/officeDocument/2006/relationships/image" Target="../media/image6.e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1.bin"/><Relationship Id="rId5" Type="http://schemas.openxmlformats.org/officeDocument/2006/relationships/image" Target="../media/image8.wmf"/><Relationship Id="rId4" Type="http://schemas.openxmlformats.org/officeDocument/2006/relationships/image" Target="../media/image7.wmf"/></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5.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7.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8.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6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6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6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6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6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6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6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6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68.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56.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62.xml"/></Relationships>
</file>

<file path=ppt/slides/_rels/slide5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50.xml"/><Relationship Id="rId1" Type="http://schemas.openxmlformats.org/officeDocument/2006/relationships/slideLayout" Target="../slideLayouts/slideLayout63.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6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80.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80.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80.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80.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80.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80.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80.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80.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80.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80.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80.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80.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80.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80.xml"/></Relationships>
</file>

<file path=ppt/slides/_rels/slide68.xml.rels><?xml version="1.0" encoding="UTF-8" standalone="yes"?>
<Relationships xmlns="http://schemas.openxmlformats.org/package/2006/relationships"><Relationship Id="rId3" Type="http://schemas.openxmlformats.org/officeDocument/2006/relationships/hyperlink" Target="http://www.sedar.com/" TargetMode="External"/><Relationship Id="rId2" Type="http://schemas.openxmlformats.org/officeDocument/2006/relationships/notesSlide" Target="../notesSlides/notesSlide67.xml"/><Relationship Id="rId1" Type="http://schemas.openxmlformats.org/officeDocument/2006/relationships/slideLayout" Target="../slideLayouts/slideLayout2.xml"/><Relationship Id="rId4" Type="http://schemas.openxmlformats.org/officeDocument/2006/relationships/hyperlink" Target="http://www.sec.gov/edgar.shtml" TargetMode="External"/></Relationships>
</file>

<file path=ppt/slides/_rels/slide6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ctrTitle"/>
          </p:nvPr>
        </p:nvSpPr>
        <p:spPr>
          <a:xfrm>
            <a:off x="533400" y="1828800"/>
            <a:ext cx="8077200" cy="1470025"/>
          </a:xfrm>
        </p:spPr>
        <p:txBody>
          <a:bodyPr>
            <a:normAutofit fontScale="90000"/>
          </a:bodyPr>
          <a:lstStyle/>
          <a:p>
            <a:pPr eaLnBrk="1" hangingPunct="1"/>
            <a:r>
              <a:rPr lang="en-US" dirty="0" smtClean="0"/>
              <a:t>FINANCIAL ACCOUNTING</a:t>
            </a:r>
            <a:br>
              <a:rPr lang="en-US" dirty="0" smtClean="0"/>
            </a:br>
            <a:r>
              <a:rPr lang="en-US" dirty="0" smtClean="0"/>
              <a:t/>
            </a:r>
            <a:br>
              <a:rPr lang="en-US" dirty="0" smtClean="0"/>
            </a:br>
            <a:r>
              <a:rPr lang="en-US" dirty="0" smtClean="0"/>
              <a:t>Chapters </a:t>
            </a:r>
            <a:r>
              <a:rPr lang="en-US" dirty="0"/>
              <a:t>1 &amp; 2: </a:t>
            </a:r>
            <a:r>
              <a:rPr lang="en-US" dirty="0" smtClean="0"/>
              <a:t>Financial </a:t>
            </a:r>
            <a:r>
              <a:rPr lang="en-US" dirty="0"/>
              <a:t>Statements</a:t>
            </a:r>
            <a:endParaRPr lang="en-US" altLang="en-US" dirty="0" smtClean="0"/>
          </a:p>
        </p:txBody>
      </p:sp>
      <p:sp>
        <p:nvSpPr>
          <p:cNvPr id="3" name="Subtitle 2"/>
          <p:cNvSpPr>
            <a:spLocks noGrp="1"/>
          </p:cNvSpPr>
          <p:nvPr>
            <p:ph type="subTitle" idx="1"/>
          </p:nvPr>
        </p:nvSpPr>
        <p:spPr>
          <a:xfrm>
            <a:off x="1371600" y="4267200"/>
            <a:ext cx="6400800" cy="1752600"/>
          </a:xfrm>
        </p:spPr>
        <p:txBody>
          <a:bodyPr rtlCol="0">
            <a:normAutofit fontScale="92500" lnSpcReduction="20000"/>
          </a:bodyPr>
          <a:lstStyle/>
          <a:p>
            <a:pPr eaLnBrk="1" fontAlgn="auto" hangingPunct="1">
              <a:spcAft>
                <a:spcPts val="0"/>
              </a:spcAft>
              <a:defRPr/>
            </a:pPr>
            <a:endParaRPr lang="en-US" dirty="0" smtClean="0"/>
          </a:p>
          <a:p>
            <a:pPr eaLnBrk="1" fontAlgn="auto" hangingPunct="1">
              <a:spcAft>
                <a:spcPts val="0"/>
              </a:spcAft>
              <a:defRPr/>
            </a:pPr>
            <a:r>
              <a:rPr lang="en-US" dirty="0" err="1" smtClean="0"/>
              <a:t>Shujun</a:t>
            </a:r>
            <a:r>
              <a:rPr lang="en-US" dirty="0" smtClean="0"/>
              <a:t> Ding, Ph.D.</a:t>
            </a:r>
          </a:p>
          <a:p>
            <a:pPr eaLnBrk="1" fontAlgn="auto" hangingPunct="1">
              <a:spcAft>
                <a:spcPts val="0"/>
              </a:spcAft>
              <a:defRPr/>
            </a:pPr>
            <a:r>
              <a:rPr lang="en-US" dirty="0" smtClean="0"/>
              <a:t>Full</a:t>
            </a:r>
            <a:r>
              <a:rPr lang="en-US" dirty="0" smtClean="0"/>
              <a:t> </a:t>
            </a:r>
            <a:r>
              <a:rPr lang="en-US" dirty="0" smtClean="0"/>
              <a:t>Professor, Accounting</a:t>
            </a:r>
          </a:p>
          <a:p>
            <a:pPr eaLnBrk="1" fontAlgn="auto" hangingPunct="1">
              <a:spcAft>
                <a:spcPts val="0"/>
              </a:spcAft>
              <a:defRPr/>
            </a:pPr>
            <a:r>
              <a:rPr lang="en-US" dirty="0" smtClean="0"/>
              <a:t>Telfer Excellence Fellow</a:t>
            </a:r>
          </a:p>
          <a:p>
            <a:pPr eaLnBrk="1" fontAlgn="auto" hangingPunct="1">
              <a:spcAft>
                <a:spcPts val="0"/>
              </a:spcAft>
              <a:defRPr/>
            </a:pPr>
            <a:r>
              <a:rPr lang="en-US" dirty="0" smtClean="0"/>
              <a:t>Winter </a:t>
            </a:r>
            <a:r>
              <a:rPr lang="en-US" dirty="0" smtClean="0"/>
              <a:t>2017</a:t>
            </a:r>
            <a:endParaRPr lang="en-US" dirty="0"/>
          </a:p>
        </p:txBody>
      </p:sp>
      <p:sp>
        <p:nvSpPr>
          <p:cNvPr id="2" name="Slide Number Placeholder 1"/>
          <p:cNvSpPr>
            <a:spLocks noGrp="1"/>
          </p:cNvSpPr>
          <p:nvPr>
            <p:ph type="sldNum" sz="quarter" idx="12"/>
          </p:nvPr>
        </p:nvSpPr>
        <p:spPr/>
        <p:txBody>
          <a:bodyPr/>
          <a:lstStyle/>
          <a:p>
            <a:pPr>
              <a:defRPr/>
            </a:pPr>
            <a:fld id="{867B3C22-7ACD-4ECC-AE2F-02214257A2D4}" type="slidenum">
              <a:rPr lang="en-CA" smtClean="0"/>
              <a:pPr>
                <a:defRPr/>
              </a:pPr>
              <a:t>1</a:t>
            </a:fld>
            <a:endParaRPr lang="en-CA" dirty="0"/>
          </a:p>
        </p:txBody>
      </p:sp>
    </p:spTree>
    <p:extLst>
      <p:ext uri="{BB962C8B-B14F-4D97-AF65-F5344CB8AC3E}">
        <p14:creationId xmlns:p14="http://schemas.microsoft.com/office/powerpoint/2010/main" val="279223552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Learning Objectives</a:t>
            </a:r>
            <a:endParaRPr lang="en-US" dirty="0"/>
          </a:p>
        </p:txBody>
      </p:sp>
      <p:sp>
        <p:nvSpPr>
          <p:cNvPr id="5" name="Content Placeholder 4"/>
          <p:cNvSpPr>
            <a:spLocks noGrp="1"/>
          </p:cNvSpPr>
          <p:nvPr>
            <p:ph idx="1"/>
          </p:nvPr>
        </p:nvSpPr>
        <p:spPr/>
        <p:txBody>
          <a:bodyPr/>
          <a:lstStyle/>
          <a:p>
            <a:r>
              <a:rPr lang="en-US" dirty="0" smtClean="0"/>
              <a:t>Understand: </a:t>
            </a:r>
          </a:p>
          <a:p>
            <a:pPr lvl="1"/>
            <a:r>
              <a:rPr lang="en-US" dirty="0" smtClean="0"/>
              <a:t>The statement of income</a:t>
            </a:r>
          </a:p>
          <a:p>
            <a:pPr lvl="1"/>
            <a:r>
              <a:rPr lang="en-US" dirty="0" smtClean="0"/>
              <a:t>The statement of retained earnings</a:t>
            </a:r>
          </a:p>
          <a:p>
            <a:pPr lvl="1"/>
            <a:r>
              <a:rPr lang="en-US" dirty="0" smtClean="0"/>
              <a:t>The statement of financial position (Balance Sheet)</a:t>
            </a:r>
          </a:p>
          <a:p>
            <a:pPr lvl="1"/>
            <a:r>
              <a:rPr lang="en-US" i="1" u="sng" dirty="0" smtClean="0"/>
              <a:t>The statement of cash flows</a:t>
            </a:r>
          </a:p>
          <a:p>
            <a:pPr lvl="1"/>
            <a:r>
              <a:rPr lang="en-US" dirty="0" smtClean="0"/>
              <a:t>The relationships between the above financial statements</a:t>
            </a:r>
          </a:p>
          <a:p>
            <a:pPr lvl="1"/>
            <a:r>
              <a:rPr lang="en-US" dirty="0" smtClean="0"/>
              <a:t>The importance of the above statements in financial decision</a:t>
            </a:r>
          </a:p>
          <a:p>
            <a:pPr lvl="1"/>
            <a:r>
              <a:rPr lang="en-US" dirty="0" smtClean="0"/>
              <a:t>Accounting principles in Canada and around the world</a:t>
            </a:r>
          </a:p>
          <a:p>
            <a:r>
              <a:rPr lang="en-US" dirty="0" smtClean="0"/>
              <a:t>Perform:</a:t>
            </a:r>
          </a:p>
          <a:p>
            <a:pPr lvl="1"/>
            <a:r>
              <a:rPr lang="en-US" dirty="0" smtClean="0"/>
              <a:t>Classifying the financial statement accounts</a:t>
            </a:r>
          </a:p>
          <a:p>
            <a:pPr lvl="1"/>
            <a:r>
              <a:rPr lang="en-US" dirty="0" smtClean="0"/>
              <a:t>Constructing the above statements</a:t>
            </a:r>
            <a:endParaRPr lang="en-US" dirty="0"/>
          </a:p>
        </p:txBody>
      </p:sp>
    </p:spTree>
    <p:extLst>
      <p:ext uri="{BB962C8B-B14F-4D97-AF65-F5344CB8AC3E}">
        <p14:creationId xmlns:p14="http://schemas.microsoft.com/office/powerpoint/2010/main" val="5446233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is Financial Accounting Information Important?</a:t>
            </a:r>
            <a:endParaRPr lang="en-US" dirty="0"/>
          </a:p>
        </p:txBody>
      </p:sp>
      <p:sp>
        <p:nvSpPr>
          <p:cNvPr id="3" name="Content Placeholder 2"/>
          <p:cNvSpPr>
            <a:spLocks noGrp="1"/>
          </p:cNvSpPr>
          <p:nvPr>
            <p:ph idx="1"/>
          </p:nvPr>
        </p:nvSpPr>
        <p:spPr/>
        <p:txBody>
          <a:bodyPr/>
          <a:lstStyle/>
          <a:p>
            <a:r>
              <a:rPr lang="en-US" dirty="0" smtClean="0"/>
              <a:t>For-profit Organizations</a:t>
            </a:r>
          </a:p>
          <a:p>
            <a:pPr lvl="1"/>
            <a:r>
              <a:rPr lang="en-US" dirty="0" smtClean="0"/>
              <a:t>Public Companies: </a:t>
            </a:r>
          </a:p>
          <a:p>
            <a:pPr lvl="2"/>
            <a:r>
              <a:rPr lang="en-US" sz="2000" dirty="0" smtClean="0"/>
              <a:t>Need money from investors, creditors…</a:t>
            </a:r>
          </a:p>
          <a:p>
            <a:pPr lvl="1"/>
            <a:r>
              <a:rPr lang="en-US" dirty="0" smtClean="0"/>
              <a:t>Private Companies: </a:t>
            </a:r>
          </a:p>
          <a:p>
            <a:pPr lvl="2"/>
            <a:r>
              <a:rPr lang="en-US" sz="2000" dirty="0" smtClean="0"/>
              <a:t>Need money from investors, creditors…</a:t>
            </a:r>
          </a:p>
          <a:p>
            <a:pPr lvl="1">
              <a:buNone/>
            </a:pPr>
            <a:endParaRPr lang="en-US" dirty="0" smtClean="0"/>
          </a:p>
          <a:p>
            <a:pPr lvl="1">
              <a:buNone/>
            </a:pPr>
            <a:endParaRPr lang="en-US" dirty="0" smtClean="0"/>
          </a:p>
          <a:p>
            <a:r>
              <a:rPr lang="en-US" dirty="0" smtClean="0"/>
              <a:t>Not-for-profit Organizations</a:t>
            </a:r>
          </a:p>
          <a:p>
            <a:pPr lvl="1"/>
            <a:r>
              <a:rPr lang="en-US" dirty="0" smtClean="0"/>
              <a:t>Need donations from donors</a:t>
            </a:r>
            <a:endParaRPr lang="en-US" dirty="0"/>
          </a:p>
        </p:txBody>
      </p:sp>
      <p:pic>
        <p:nvPicPr>
          <p:cNvPr id="5122" name="Picture 2" descr="http://t3.gstatic.com/images?q=tbn:ANd9GcRJcYv3LG9GkOpDrrzaQ7dvFcpYIQtbxRTfpy20BQSyx_oWNX0A"/>
          <p:cNvPicPr>
            <a:picLocks noChangeAspect="1" noChangeArrowheads="1"/>
          </p:cNvPicPr>
          <p:nvPr/>
        </p:nvPicPr>
        <p:blipFill>
          <a:blip r:embed="rId3" cstate="print"/>
          <a:srcRect/>
          <a:stretch>
            <a:fillRect/>
          </a:stretch>
        </p:blipFill>
        <p:spPr bwMode="auto">
          <a:xfrm>
            <a:off x="7315200" y="2286000"/>
            <a:ext cx="1562100" cy="1638301"/>
          </a:xfrm>
          <a:prstGeom prst="rect">
            <a:avLst/>
          </a:prstGeom>
          <a:noFill/>
        </p:spPr>
      </p:pic>
      <p:sp>
        <p:nvSpPr>
          <p:cNvPr id="5" name="Curved Down Arrow 4"/>
          <p:cNvSpPr/>
          <p:nvPr/>
        </p:nvSpPr>
        <p:spPr bwMode="auto">
          <a:xfrm>
            <a:off x="4680288" y="1143000"/>
            <a:ext cx="3581400" cy="762000"/>
          </a:xfrm>
          <a:prstGeom prst="curvedDownArrow">
            <a:avLst/>
          </a:prstGeom>
          <a:solidFill>
            <a:schemeClr val="accent1"/>
          </a:solidFill>
          <a:ln w="9525" cap="flat" cmpd="sng" algn="ctr">
            <a:solidFill>
              <a:schemeClr val="tx1"/>
            </a:solidFill>
            <a:prstDash val="solid"/>
            <a:round/>
            <a:headEnd type="none" w="med" len="med"/>
            <a:tailEnd type="none" w="med" len="med"/>
          </a:ln>
          <a:effectLst/>
          <a:scene3d>
            <a:camera prst="orthographicFront">
              <a:rot lat="10800000" lon="0" rev="10800000"/>
            </a:camera>
            <a:lightRig rig="threePt" dir="t"/>
          </a:scene3d>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
        <p:nvSpPr>
          <p:cNvPr id="6" name="Curved Down Arrow 5"/>
          <p:cNvSpPr/>
          <p:nvPr/>
        </p:nvSpPr>
        <p:spPr bwMode="auto">
          <a:xfrm>
            <a:off x="4724400" y="4463720"/>
            <a:ext cx="3581400" cy="762000"/>
          </a:xfrm>
          <a:prstGeom prst="curvedDownArrow">
            <a:avLst/>
          </a:prstGeom>
          <a:solidFill>
            <a:schemeClr val="accent1"/>
          </a:solidFill>
          <a:ln w="9525" cap="flat" cmpd="sng" algn="ctr">
            <a:solidFill>
              <a:schemeClr val="tx1"/>
            </a:solidFill>
            <a:prstDash val="solid"/>
            <a:round/>
            <a:headEnd type="none" w="med" len="med"/>
            <a:tailEnd type="none" w="med" len="med"/>
          </a:ln>
          <a:effectLst/>
          <a:scene3d>
            <a:camera prst="orthographicFront">
              <a:rot lat="0" lon="0" rev="10800000"/>
            </a:camera>
            <a:lightRig rig="threePt" dir="t"/>
          </a:scene3d>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Tree>
    <p:extLst>
      <p:ext uri="{BB962C8B-B14F-4D97-AF65-F5344CB8AC3E}">
        <p14:creationId xmlns:p14="http://schemas.microsoft.com/office/powerpoint/2010/main" val="28501111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Who Use Financial Accounting Information?</a:t>
            </a:r>
            <a:endParaRPr lang="en-US" dirty="0"/>
          </a:p>
        </p:txBody>
      </p:sp>
      <p:sp>
        <p:nvSpPr>
          <p:cNvPr id="3" name="Content Placeholder 2"/>
          <p:cNvSpPr>
            <a:spLocks noGrp="1"/>
          </p:cNvSpPr>
          <p:nvPr>
            <p:ph idx="1"/>
          </p:nvPr>
        </p:nvSpPr>
        <p:spPr/>
        <p:txBody>
          <a:bodyPr/>
          <a:lstStyle/>
          <a:p>
            <a:r>
              <a:rPr lang="en-CA" dirty="0" smtClean="0"/>
              <a:t>External users </a:t>
            </a:r>
          </a:p>
          <a:p>
            <a:pPr lvl="1"/>
            <a:r>
              <a:rPr lang="en-CA" dirty="0" smtClean="0"/>
              <a:t>Shareholders / owners</a:t>
            </a:r>
          </a:p>
          <a:p>
            <a:pPr lvl="1"/>
            <a:r>
              <a:rPr lang="en-CA" dirty="0" smtClean="0"/>
              <a:t>Potential investors</a:t>
            </a:r>
          </a:p>
          <a:p>
            <a:pPr lvl="1"/>
            <a:r>
              <a:rPr lang="en-CA" dirty="0" smtClean="0"/>
              <a:t>Creditors (bankers or suppliers)</a:t>
            </a:r>
          </a:p>
          <a:p>
            <a:pPr lvl="1"/>
            <a:r>
              <a:rPr lang="en-CA" dirty="0" smtClean="0"/>
              <a:t>Others: </a:t>
            </a:r>
          </a:p>
          <a:p>
            <a:pPr lvl="2"/>
            <a:r>
              <a:rPr lang="en-CA" dirty="0" smtClean="0"/>
              <a:t>Tax authorities</a:t>
            </a:r>
          </a:p>
          <a:p>
            <a:pPr lvl="2"/>
            <a:r>
              <a:rPr lang="en-CA" dirty="0" smtClean="0"/>
              <a:t>Competitors</a:t>
            </a:r>
          </a:p>
          <a:p>
            <a:pPr lvl="2"/>
            <a:r>
              <a:rPr lang="en-CA" dirty="0" smtClean="0"/>
              <a:t>Credit rating agencies</a:t>
            </a:r>
          </a:p>
          <a:p>
            <a:pPr lvl="2"/>
            <a:r>
              <a:rPr lang="en-CA" dirty="0" smtClean="0"/>
              <a:t>Labour union</a:t>
            </a:r>
          </a:p>
          <a:p>
            <a:pPr lvl="0"/>
            <a:r>
              <a:rPr lang="en-CA" dirty="0" smtClean="0"/>
              <a:t>Internal users </a:t>
            </a:r>
          </a:p>
          <a:p>
            <a:pPr lvl="1"/>
            <a:r>
              <a:rPr lang="en-CA" dirty="0" smtClean="0"/>
              <a:t>Board of directors </a:t>
            </a:r>
          </a:p>
          <a:p>
            <a:pPr lvl="1"/>
            <a:r>
              <a:rPr lang="en-CA" dirty="0" smtClean="0"/>
              <a:t>Management</a:t>
            </a:r>
          </a:p>
          <a:p>
            <a:endParaRPr lang="en-US" dirty="0"/>
          </a:p>
        </p:txBody>
      </p:sp>
    </p:spTree>
    <p:extLst>
      <p:ext uri="{BB962C8B-B14F-4D97-AF65-F5344CB8AC3E}">
        <p14:creationId xmlns:p14="http://schemas.microsoft.com/office/powerpoint/2010/main" val="42418452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4338" name="Rectangle 2"/>
          <p:cNvSpPr>
            <a:spLocks noGrp="1"/>
          </p:cNvSpPr>
          <p:nvPr>
            <p:ph type="title"/>
          </p:nvPr>
        </p:nvSpPr>
        <p:spPr/>
        <p:txBody>
          <a:bodyPr/>
          <a:lstStyle/>
          <a:p>
            <a:r>
              <a:rPr lang="en-US" dirty="0" smtClean="0"/>
              <a:t>What is Financial Accounting?</a:t>
            </a:r>
            <a:endParaRPr lang="en-CA" dirty="0" smtClean="0"/>
          </a:p>
        </p:txBody>
      </p:sp>
      <p:pic>
        <p:nvPicPr>
          <p:cNvPr id="14343" name="Picture 5" descr="C:\Program Files\Microsoft Office\MEDIA\CAGCAT10\j0292020.wmf"/>
          <p:cNvPicPr>
            <a:picLocks noChangeAspect="1" noChangeArrowheads="1"/>
          </p:cNvPicPr>
          <p:nvPr/>
        </p:nvPicPr>
        <p:blipFill>
          <a:blip r:embed="rId4" cstate="print"/>
          <a:srcRect/>
          <a:stretch>
            <a:fillRect/>
          </a:stretch>
        </p:blipFill>
        <p:spPr bwMode="auto">
          <a:xfrm>
            <a:off x="4114800" y="1219200"/>
            <a:ext cx="1219200" cy="1295400"/>
          </a:xfrm>
          <a:prstGeom prst="rect">
            <a:avLst/>
          </a:prstGeom>
          <a:noFill/>
          <a:ln w="9525">
            <a:noFill/>
            <a:miter lim="800000"/>
            <a:headEnd/>
            <a:tailEnd/>
          </a:ln>
        </p:spPr>
      </p:pic>
      <p:pic>
        <p:nvPicPr>
          <p:cNvPr id="14345" name="Picture 8" descr="C:\Documents and Settings\Jon A. Booker\Local Settings\Temporary Internet Files\Content.IE5\EU4PW6E4\MCj00905610000[1].wmf"/>
          <p:cNvPicPr>
            <a:picLocks noChangeAspect="1" noChangeArrowheads="1"/>
          </p:cNvPicPr>
          <p:nvPr/>
        </p:nvPicPr>
        <p:blipFill>
          <a:blip r:embed="rId5" cstate="print"/>
          <a:srcRect/>
          <a:stretch>
            <a:fillRect/>
          </a:stretch>
        </p:blipFill>
        <p:spPr bwMode="auto">
          <a:xfrm>
            <a:off x="7315200" y="1752600"/>
            <a:ext cx="1414463" cy="1033463"/>
          </a:xfrm>
          <a:prstGeom prst="rect">
            <a:avLst/>
          </a:prstGeom>
          <a:noFill/>
          <a:ln w="9525">
            <a:noFill/>
            <a:miter lim="800000"/>
            <a:headEnd/>
            <a:tailEnd/>
          </a:ln>
        </p:spPr>
      </p:pic>
      <p:sp>
        <p:nvSpPr>
          <p:cNvPr id="31" name="Curved Down Arrow 30"/>
          <p:cNvSpPr/>
          <p:nvPr/>
        </p:nvSpPr>
        <p:spPr bwMode="auto">
          <a:xfrm>
            <a:off x="1676400" y="1219200"/>
            <a:ext cx="6096000" cy="609600"/>
          </a:xfrm>
          <a:prstGeom prst="curved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graphicFrame>
        <p:nvGraphicFramePr>
          <p:cNvPr id="4097" name="Object 4"/>
          <p:cNvGraphicFramePr>
            <a:graphicFrameLocks/>
          </p:cNvGraphicFramePr>
          <p:nvPr/>
        </p:nvGraphicFramePr>
        <p:xfrm>
          <a:off x="152400" y="1143000"/>
          <a:ext cx="1447800" cy="1524000"/>
        </p:xfrm>
        <a:graphic>
          <a:graphicData uri="http://schemas.openxmlformats.org/presentationml/2006/ole">
            <mc:AlternateContent xmlns:mc="http://schemas.openxmlformats.org/markup-compatibility/2006">
              <mc:Choice xmlns:v="urn:schemas-microsoft-com:vml" Requires="v">
                <p:oleObj spid="_x0000_s1076" name="Clip" r:id="rId6" imgW="33223200" imgH="29222700" progId="">
                  <p:embed/>
                </p:oleObj>
              </mc:Choice>
              <mc:Fallback>
                <p:oleObj name="Clip" r:id="rId6" imgW="33223200" imgH="29222700" progId="">
                  <p:embed/>
                  <p:pic>
                    <p:nvPicPr>
                      <p:cNvPr id="0" name="Picture 16"/>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2400" y="1143000"/>
                        <a:ext cx="1447800" cy="1524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5" name="Rectangle 14"/>
          <p:cNvSpPr/>
          <p:nvPr/>
        </p:nvSpPr>
        <p:spPr bwMode="auto">
          <a:xfrm>
            <a:off x="344904" y="1828800"/>
            <a:ext cx="1066800" cy="533400"/>
          </a:xfrm>
          <a:prstGeom prst="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600" dirty="0" smtClean="0">
                <a:solidFill>
                  <a:srgbClr val="000000"/>
                </a:solidFill>
                <a:ea typeface="ＭＳ Ｐゴシック" pitchFamily="-80" charset="-128"/>
              </a:rPr>
              <a:t>Company</a:t>
            </a:r>
          </a:p>
        </p:txBody>
      </p:sp>
      <p:grpSp>
        <p:nvGrpSpPr>
          <p:cNvPr id="22" name="Group 21"/>
          <p:cNvGrpSpPr/>
          <p:nvPr/>
        </p:nvGrpSpPr>
        <p:grpSpPr>
          <a:xfrm>
            <a:off x="1600200" y="2514600"/>
            <a:ext cx="7543800" cy="4267200"/>
            <a:chOff x="228600" y="2514600"/>
            <a:chExt cx="9095509" cy="4267200"/>
          </a:xfrm>
        </p:grpSpPr>
        <p:sp>
          <p:nvSpPr>
            <p:cNvPr id="19" name="Down Arrow 18"/>
            <p:cNvSpPr/>
            <p:nvPr/>
          </p:nvSpPr>
          <p:spPr bwMode="auto">
            <a:xfrm>
              <a:off x="4857978" y="4419600"/>
              <a:ext cx="1066800" cy="533400"/>
            </a:xfrm>
            <a:prstGeom prst="downArrow">
              <a:avLst/>
            </a:prstGeom>
            <a:solidFill>
              <a:srgbClr val="92D050">
                <a:alpha val="55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
          <p:nvSpPr>
            <p:cNvPr id="16" name="Flowchart: Alternate Process 15"/>
            <p:cNvSpPr/>
            <p:nvPr/>
          </p:nvSpPr>
          <p:spPr bwMode="auto">
            <a:xfrm>
              <a:off x="228600" y="3733800"/>
              <a:ext cx="1676400" cy="685800"/>
            </a:xfrm>
            <a:prstGeom prst="flowChartAlternateProcess">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r>
                <a:rPr lang="en-US" sz="1800" b="1" dirty="0" smtClean="0">
                  <a:solidFill>
                    <a:srgbClr val="000000"/>
                  </a:solidFill>
                  <a:ea typeface="ＭＳ Ｐゴシック" pitchFamily="-80" charset="-128"/>
                </a:rPr>
                <a:t>A system</a:t>
              </a:r>
            </a:p>
          </p:txBody>
        </p:sp>
        <p:sp>
          <p:nvSpPr>
            <p:cNvPr id="18" name="Flowchart: Alternate Process 17"/>
            <p:cNvSpPr/>
            <p:nvPr/>
          </p:nvSpPr>
          <p:spPr bwMode="auto">
            <a:xfrm>
              <a:off x="3657601" y="3733800"/>
              <a:ext cx="1884218" cy="685800"/>
            </a:xfrm>
            <a:prstGeom prst="flowChartAlternateProcess">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r>
                <a:rPr lang="en-US" sz="1800" b="1" dirty="0" smtClean="0">
                  <a:solidFill>
                    <a:srgbClr val="000000"/>
                  </a:solidFill>
                </a:rPr>
                <a:t>Financial statements</a:t>
              </a:r>
              <a:endParaRPr lang="en-US" sz="1800" dirty="0" smtClean="0">
                <a:solidFill>
                  <a:srgbClr val="000000"/>
                </a:solidFill>
                <a:ea typeface="ＭＳ Ｐゴシック" pitchFamily="-80" charset="-128"/>
              </a:endParaRPr>
            </a:p>
          </p:txBody>
        </p:sp>
        <p:sp>
          <p:nvSpPr>
            <p:cNvPr id="20" name="Flowchart: Alternate Process 19"/>
            <p:cNvSpPr/>
            <p:nvPr/>
          </p:nvSpPr>
          <p:spPr bwMode="auto">
            <a:xfrm>
              <a:off x="7086600" y="3581400"/>
              <a:ext cx="2237509" cy="838200"/>
            </a:xfrm>
            <a:prstGeom prst="flowChartAlternateProcess">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1" compatLnSpc="1">
              <a:prstTxWarp prst="textNoShape">
                <a:avLst/>
              </a:prstTxWarp>
            </a:bodyPr>
            <a:lstStyle/>
            <a:p>
              <a:r>
                <a:rPr lang="en-US" sz="1800" b="1" dirty="0" smtClean="0">
                  <a:solidFill>
                    <a:srgbClr val="000000"/>
                  </a:solidFill>
                </a:rPr>
                <a:t>External decision makers</a:t>
              </a:r>
              <a:endParaRPr lang="en-US" sz="1800" dirty="0" smtClean="0">
                <a:solidFill>
                  <a:srgbClr val="000000"/>
                </a:solidFill>
                <a:ea typeface="ＭＳ Ｐゴシック" pitchFamily="-80" charset="-128"/>
              </a:endParaRPr>
            </a:p>
          </p:txBody>
        </p:sp>
        <p:sp>
          <p:nvSpPr>
            <p:cNvPr id="21" name="Flowchart: Punched Tape 20"/>
            <p:cNvSpPr/>
            <p:nvPr/>
          </p:nvSpPr>
          <p:spPr bwMode="auto">
            <a:xfrm>
              <a:off x="1790455" y="2514600"/>
              <a:ext cx="2021224" cy="1295400"/>
            </a:xfrm>
            <a:prstGeom prst="flowChartPunchedTape">
              <a:avLst/>
            </a:prstGeom>
            <a:solidFill>
              <a:schemeClr val="accent2">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600" b="1" dirty="0" smtClean="0">
                  <a:solidFill>
                    <a:srgbClr val="000000"/>
                  </a:solidFill>
                </a:rPr>
                <a:t>Identifies</a:t>
              </a:r>
            </a:p>
            <a:p>
              <a:r>
                <a:rPr lang="en-US" sz="1600" b="1" dirty="0" smtClean="0">
                  <a:solidFill>
                    <a:srgbClr val="000000"/>
                  </a:solidFill>
                </a:rPr>
                <a:t>Records</a:t>
              </a:r>
            </a:p>
            <a:p>
              <a:r>
                <a:rPr lang="en-US" sz="1600" b="1" dirty="0" smtClean="0">
                  <a:solidFill>
                    <a:srgbClr val="000000"/>
                  </a:solidFill>
                </a:rPr>
                <a:t>Communicates</a:t>
              </a:r>
              <a:endParaRPr lang="en-US" sz="1600" b="1" dirty="0">
                <a:solidFill>
                  <a:srgbClr val="000000"/>
                </a:solidFill>
              </a:endParaRPr>
            </a:p>
          </p:txBody>
        </p:sp>
        <p:cxnSp>
          <p:nvCxnSpPr>
            <p:cNvPr id="25" name="Straight Arrow Connector 24"/>
            <p:cNvCxnSpPr>
              <a:stCxn id="16" idx="3"/>
              <a:endCxn id="18" idx="1"/>
            </p:cNvCxnSpPr>
            <p:nvPr/>
          </p:nvCxnSpPr>
          <p:spPr bwMode="auto">
            <a:xfrm>
              <a:off x="1905000" y="4076700"/>
              <a:ext cx="1752601" cy="0"/>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cxnSp>
          <p:nvCxnSpPr>
            <p:cNvPr id="27" name="Straight Arrow Connector 26"/>
            <p:cNvCxnSpPr>
              <a:stCxn id="18" idx="3"/>
            </p:cNvCxnSpPr>
            <p:nvPr/>
          </p:nvCxnSpPr>
          <p:spPr bwMode="auto">
            <a:xfrm flipV="1">
              <a:off x="5541818" y="4038600"/>
              <a:ext cx="1544782" cy="38100"/>
            </a:xfrm>
            <a:prstGeom prst="straightConnector1">
              <a:avLst/>
            </a:prstGeom>
            <a:solidFill>
              <a:schemeClr val="accent1"/>
            </a:solidFill>
            <a:ln w="25400" cap="flat" cmpd="sng" algn="ctr">
              <a:solidFill>
                <a:schemeClr val="tx1"/>
              </a:solidFill>
              <a:prstDash val="solid"/>
              <a:round/>
              <a:headEnd type="none" w="med" len="med"/>
              <a:tailEnd type="arrow"/>
            </a:ln>
            <a:effectLst/>
          </p:spPr>
        </p:cxnSp>
        <p:sp>
          <p:nvSpPr>
            <p:cNvPr id="29" name="Up Arrow Callout 28"/>
            <p:cNvSpPr/>
            <p:nvPr/>
          </p:nvSpPr>
          <p:spPr bwMode="auto">
            <a:xfrm>
              <a:off x="2570018" y="4419600"/>
              <a:ext cx="2078181" cy="1828800"/>
            </a:xfrm>
            <a:prstGeom prst="upArrowCallout">
              <a:avLst/>
            </a:prstGeom>
            <a:solidFill>
              <a:srgbClr val="92D050">
                <a:alpha val="54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600" b="1" dirty="0" smtClean="0">
                  <a:solidFill>
                    <a:srgbClr val="000000"/>
                  </a:solidFill>
                  <a:ea typeface="ＭＳ Ｐゴシック" pitchFamily="-80" charset="-128"/>
                </a:rPr>
                <a:t>Understandable</a:t>
              </a:r>
            </a:p>
            <a:p>
              <a:r>
                <a:rPr lang="en-US" sz="1600" b="1" dirty="0" smtClean="0">
                  <a:solidFill>
                    <a:srgbClr val="000000"/>
                  </a:solidFill>
                  <a:ea typeface="ＭＳ Ｐゴシック" pitchFamily="-80" charset="-128"/>
                </a:rPr>
                <a:t>Relevant</a:t>
              </a:r>
            </a:p>
            <a:p>
              <a:r>
                <a:rPr lang="en-US" sz="1600" b="1" dirty="0" smtClean="0">
                  <a:solidFill>
                    <a:srgbClr val="000000"/>
                  </a:solidFill>
                  <a:ea typeface="ＭＳ Ｐゴシック" pitchFamily="-80" charset="-128"/>
                </a:rPr>
                <a:t>Reliable</a:t>
              </a:r>
            </a:p>
            <a:p>
              <a:r>
                <a:rPr lang="en-US" sz="1600" b="1" dirty="0" smtClean="0">
                  <a:solidFill>
                    <a:srgbClr val="000000"/>
                  </a:solidFill>
                  <a:ea typeface="ＭＳ Ｐゴシック" pitchFamily="-80" charset="-128"/>
                </a:rPr>
                <a:t>Comparable</a:t>
              </a:r>
            </a:p>
          </p:txBody>
        </p:sp>
        <p:sp>
          <p:nvSpPr>
            <p:cNvPr id="23" name="Rectangle 22"/>
            <p:cNvSpPr/>
            <p:nvPr/>
          </p:nvSpPr>
          <p:spPr bwMode="auto">
            <a:xfrm>
              <a:off x="4876800" y="4876800"/>
              <a:ext cx="4038600" cy="1905000"/>
            </a:xfrm>
            <a:prstGeom prst="rect">
              <a:avLst/>
            </a:prstGeom>
            <a:solidFill>
              <a:srgbClr val="92D050">
                <a:alpha val="55000"/>
              </a:srgb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342900" indent="-342900">
                <a:buFontTx/>
                <a:buAutoNum type="arabicParenR"/>
              </a:pPr>
              <a:r>
                <a:rPr lang="en-US" sz="1600" b="1" dirty="0" smtClean="0">
                  <a:solidFill>
                    <a:srgbClr val="000000"/>
                  </a:solidFill>
                  <a:ea typeface="ＭＳ Ｐゴシック" pitchFamily="-80" charset="-128"/>
                </a:rPr>
                <a:t>Statement of income</a:t>
              </a:r>
            </a:p>
            <a:p>
              <a:pPr marL="342900" indent="-342900">
                <a:buFontTx/>
                <a:buAutoNum type="arabicParenR"/>
              </a:pPr>
              <a:r>
                <a:rPr lang="en-US" sz="1600" b="1" dirty="0" smtClean="0">
                  <a:solidFill>
                    <a:srgbClr val="000000"/>
                  </a:solidFill>
                  <a:ea typeface="ＭＳ Ｐゴシック" pitchFamily="-80" charset="-128"/>
                </a:rPr>
                <a:t>Statement of changes in equity</a:t>
              </a:r>
            </a:p>
            <a:p>
              <a:pPr marL="342900" indent="-342900">
                <a:buFontTx/>
                <a:buAutoNum type="arabicParenR"/>
              </a:pPr>
              <a:r>
                <a:rPr lang="en-US" sz="1600" b="1" dirty="0" smtClean="0">
                  <a:solidFill>
                    <a:srgbClr val="000000"/>
                  </a:solidFill>
                  <a:ea typeface="ＭＳ Ｐゴシック" pitchFamily="-80" charset="-128"/>
                </a:rPr>
                <a:t>Balance Sheet</a:t>
              </a:r>
            </a:p>
            <a:p>
              <a:pPr marL="342900" indent="-342900">
                <a:buFontTx/>
                <a:buAutoNum type="arabicParenR"/>
              </a:pPr>
              <a:r>
                <a:rPr lang="en-US" sz="1600" b="1" i="1" dirty="0" smtClean="0">
                  <a:solidFill>
                    <a:srgbClr val="808080"/>
                  </a:solidFill>
                  <a:ea typeface="ＭＳ Ｐゴシック" pitchFamily="-80" charset="-128"/>
                </a:rPr>
                <a:t>Statement of cash flows</a:t>
              </a:r>
            </a:p>
            <a:p>
              <a:pPr marL="342900" indent="-342900">
                <a:buFontTx/>
                <a:buAutoNum type="arabicParenR"/>
              </a:pPr>
              <a:r>
                <a:rPr lang="en-US" sz="1600" b="1" i="1" dirty="0" smtClean="0">
                  <a:solidFill>
                    <a:srgbClr val="808080"/>
                  </a:solidFill>
                  <a:ea typeface="ＭＳ Ｐゴシック" pitchFamily="-80" charset="-128"/>
                </a:rPr>
                <a:t>Notes to financial statements</a:t>
              </a:r>
            </a:p>
          </p:txBody>
        </p:sp>
      </p:grpSp>
    </p:spTree>
    <p:extLst>
      <p:ext uri="{BB962C8B-B14F-4D97-AF65-F5344CB8AC3E}">
        <p14:creationId xmlns:p14="http://schemas.microsoft.com/office/powerpoint/2010/main" val="1105754827"/>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a:t>The Basic Accounting Equation</a:t>
            </a:r>
          </a:p>
        </p:txBody>
      </p:sp>
      <p:sp>
        <p:nvSpPr>
          <p:cNvPr id="4" name="Content Placeholder 3"/>
          <p:cNvSpPr>
            <a:spLocks noGrp="1"/>
          </p:cNvSpPr>
          <p:nvPr>
            <p:ph idx="1"/>
          </p:nvPr>
        </p:nvSpPr>
        <p:spPr/>
        <p:txBody>
          <a:bodyPr/>
          <a:lstStyle/>
          <a:p>
            <a:pPr marL="0" indent="0" algn="ctr">
              <a:buNone/>
            </a:pPr>
            <a:endParaRPr lang="en-CA" dirty="0" smtClean="0"/>
          </a:p>
          <a:p>
            <a:pPr marL="0" indent="0" algn="ctr">
              <a:buNone/>
            </a:pPr>
            <a:r>
              <a:rPr lang="en-CA" sz="4000" i="1" dirty="0" smtClean="0"/>
              <a:t>Economic </a:t>
            </a:r>
            <a:r>
              <a:rPr lang="en-CA" sz="4000" i="1" dirty="0"/>
              <a:t>Resources = Claims to Economic </a:t>
            </a:r>
            <a:r>
              <a:rPr lang="en-CA" sz="4000" i="1" dirty="0" smtClean="0"/>
              <a:t>Resources</a:t>
            </a:r>
          </a:p>
          <a:p>
            <a:pPr marL="0" indent="0" algn="ctr">
              <a:buNone/>
            </a:pPr>
            <a:endParaRPr lang="en-CA" sz="4000" i="1" dirty="0"/>
          </a:p>
          <a:p>
            <a:pPr marL="0" indent="0" algn="ctr">
              <a:buNone/>
            </a:pPr>
            <a:endParaRPr lang="en-CA" sz="4000" i="1" dirty="0" smtClean="0"/>
          </a:p>
          <a:p>
            <a:pPr marL="0" indent="0" algn="ctr">
              <a:buNone/>
            </a:pPr>
            <a:r>
              <a:rPr lang="en-CA" sz="4000" i="1" dirty="0"/>
              <a:t>Assets  =  Liabilities + Owners’ Equity</a:t>
            </a:r>
          </a:p>
          <a:p>
            <a:pPr marL="0" indent="0">
              <a:buNone/>
            </a:pPr>
            <a:endParaRPr lang="en-CA" dirty="0"/>
          </a:p>
          <a:p>
            <a:pPr marL="0" indent="0">
              <a:buNone/>
            </a:pPr>
            <a:endParaRPr lang="en-CA" dirty="0" smtClean="0"/>
          </a:p>
          <a:p>
            <a:pPr marL="0" indent="0">
              <a:buNone/>
            </a:pPr>
            <a:endParaRPr lang="en-CA" dirty="0"/>
          </a:p>
        </p:txBody>
      </p:sp>
      <p:sp>
        <p:nvSpPr>
          <p:cNvPr id="3" name="Slide Number Placeholder 2"/>
          <p:cNvSpPr>
            <a:spLocks noGrp="1"/>
          </p:cNvSpPr>
          <p:nvPr>
            <p:ph type="sldNum" sz="quarter" idx="12"/>
          </p:nvPr>
        </p:nvSpPr>
        <p:spPr/>
        <p:txBody>
          <a:bodyPr/>
          <a:lstStyle/>
          <a:p>
            <a:r>
              <a:rPr lang="en-CA" smtClean="0">
                <a:solidFill>
                  <a:prstClr val="black">
                    <a:tint val="75000"/>
                  </a:prstClr>
                </a:solidFill>
              </a:rPr>
              <a:t> </a:t>
            </a:r>
            <a:fld id="{982BE8B3-08DF-4F51-A7D8-D0AC345E1874}" type="slidenum">
              <a:rPr lang="en-CA" smtClean="0">
                <a:solidFill>
                  <a:prstClr val="black">
                    <a:tint val="75000"/>
                  </a:prstClr>
                </a:solidFill>
              </a:rPr>
              <a:pPr/>
              <a:t>6</a:t>
            </a:fld>
            <a:endParaRPr lang="en-CA" dirty="0">
              <a:solidFill>
                <a:prstClr val="black">
                  <a:tint val="75000"/>
                </a:prstClr>
              </a:solidFill>
            </a:endParaRPr>
          </a:p>
        </p:txBody>
      </p:sp>
    </p:spTree>
    <p:extLst>
      <p:ext uri="{BB962C8B-B14F-4D97-AF65-F5344CB8AC3E}">
        <p14:creationId xmlns:p14="http://schemas.microsoft.com/office/powerpoint/2010/main" val="275545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696336" name="Rectangle 2064"/>
          <p:cNvSpPr>
            <a:spLocks noGrp="1" noChangeArrowheads="1"/>
          </p:cNvSpPr>
          <p:nvPr>
            <p:ph type="title"/>
          </p:nvPr>
        </p:nvSpPr>
        <p:spPr/>
        <p:txBody>
          <a:bodyPr/>
          <a:lstStyle/>
          <a:p>
            <a:r>
              <a:rPr lang="en-US" dirty="0">
                <a:latin typeface="Arial" pitchFamily="34" charset="0"/>
                <a:cs typeface="Arial" pitchFamily="34" charset="0"/>
              </a:rPr>
              <a:t>The Accounting Equation</a:t>
            </a:r>
          </a:p>
        </p:txBody>
      </p:sp>
      <p:sp>
        <p:nvSpPr>
          <p:cNvPr id="696333" name="Rectangle 2061"/>
          <p:cNvSpPr>
            <a:spLocks noChangeArrowheads="1"/>
          </p:cNvSpPr>
          <p:nvPr/>
        </p:nvSpPr>
        <p:spPr bwMode="auto">
          <a:xfrm>
            <a:off x="1644650" y="1524000"/>
            <a:ext cx="5849938" cy="1554162"/>
          </a:xfrm>
          <a:prstGeom prst="rect">
            <a:avLst/>
          </a:prstGeom>
          <a:solidFill>
            <a:srgbClr val="FF0000"/>
          </a:solidFill>
          <a:ln w="12700">
            <a:solidFill>
              <a:schemeClr val="tx2"/>
            </a:solidFill>
            <a:miter lim="800000"/>
            <a:headEnd/>
            <a:tailEnd/>
          </a:ln>
          <a:effectLst/>
        </p:spPr>
        <p:txBody>
          <a:bodyPr wrap="none"/>
          <a:lstStyle/>
          <a:p>
            <a:pPr algn="ctr" eaLnBrk="1" hangingPunct="1">
              <a:buClr>
                <a:prstClr val="black"/>
              </a:buClr>
            </a:pPr>
            <a:r>
              <a:rPr lang="en-US" sz="3600" b="1" i="1" dirty="0" smtClean="0">
                <a:latin typeface="Times New Roman" pitchFamily="18" charset="0"/>
                <a:ea typeface="+mn-ea"/>
              </a:rPr>
              <a:t>Assets</a:t>
            </a:r>
            <a:r>
              <a:rPr lang="en-US" sz="3200" dirty="0" smtClean="0">
                <a:latin typeface="Times New Roman" pitchFamily="18" charset="0"/>
                <a:ea typeface="+mn-ea"/>
              </a:rPr>
              <a:t> are the economic resources</a:t>
            </a:r>
          </a:p>
          <a:p>
            <a:pPr algn="ctr" eaLnBrk="1" hangingPunct="1">
              <a:buClr>
                <a:prstClr val="black"/>
              </a:buClr>
            </a:pPr>
            <a:r>
              <a:rPr lang="en-US" sz="3200" dirty="0" smtClean="0">
                <a:latin typeface="Times New Roman" pitchFamily="18" charset="0"/>
                <a:ea typeface="+mn-ea"/>
              </a:rPr>
              <a:t>of a business that are expected to</a:t>
            </a:r>
          </a:p>
          <a:p>
            <a:pPr algn="ctr" eaLnBrk="1" hangingPunct="1">
              <a:buClr>
                <a:prstClr val="black"/>
              </a:buClr>
            </a:pPr>
            <a:r>
              <a:rPr lang="en-US" sz="3200" dirty="0" smtClean="0">
                <a:latin typeface="Times New Roman" pitchFamily="18" charset="0"/>
                <a:ea typeface="+mn-ea"/>
              </a:rPr>
              <a:t>produce a benefit in the future.</a:t>
            </a:r>
          </a:p>
          <a:p>
            <a:pPr algn="ctr" eaLnBrk="1" hangingPunct="1">
              <a:buClr>
                <a:prstClr val="black"/>
              </a:buClr>
            </a:pPr>
            <a:endParaRPr lang="en-US" sz="3200" dirty="0" smtClean="0">
              <a:latin typeface="Times New Roman" pitchFamily="18" charset="0"/>
              <a:ea typeface="+mn-ea"/>
            </a:endParaRPr>
          </a:p>
        </p:txBody>
      </p:sp>
      <p:sp>
        <p:nvSpPr>
          <p:cNvPr id="696334" name="Rectangle 2062"/>
          <p:cNvSpPr>
            <a:spLocks noChangeArrowheads="1"/>
          </p:cNvSpPr>
          <p:nvPr/>
        </p:nvSpPr>
        <p:spPr bwMode="auto">
          <a:xfrm>
            <a:off x="1644650" y="3470275"/>
            <a:ext cx="5849938" cy="1554163"/>
          </a:xfrm>
          <a:prstGeom prst="rect">
            <a:avLst/>
          </a:prstGeom>
          <a:solidFill>
            <a:srgbClr val="FFFF00"/>
          </a:solidFill>
          <a:ln w="12700">
            <a:solidFill>
              <a:schemeClr val="tx2"/>
            </a:solidFill>
            <a:miter lim="800000"/>
            <a:headEnd/>
            <a:tailEnd/>
          </a:ln>
          <a:effectLst/>
        </p:spPr>
        <p:txBody>
          <a:bodyPr wrap="none"/>
          <a:lstStyle/>
          <a:p>
            <a:pPr algn="ctr" eaLnBrk="1" hangingPunct="1"/>
            <a:r>
              <a:rPr lang="en-US" sz="3600" b="1" i="1" dirty="0" smtClean="0">
                <a:latin typeface="Times New Roman" pitchFamily="18" charset="0"/>
                <a:ea typeface="+mn-ea"/>
              </a:rPr>
              <a:t>Liabilities</a:t>
            </a:r>
            <a:r>
              <a:rPr lang="en-US" sz="3200" b="1" i="1" dirty="0" smtClean="0">
                <a:latin typeface="Times New Roman" pitchFamily="18" charset="0"/>
                <a:ea typeface="+mn-ea"/>
              </a:rPr>
              <a:t> </a:t>
            </a:r>
            <a:r>
              <a:rPr lang="en-US" sz="3200" dirty="0" smtClean="0">
                <a:latin typeface="Times New Roman" pitchFamily="18" charset="0"/>
                <a:ea typeface="+mn-ea"/>
              </a:rPr>
              <a:t>are “outsider claims”</a:t>
            </a:r>
          </a:p>
          <a:p>
            <a:pPr algn="ctr" eaLnBrk="1" hangingPunct="1"/>
            <a:r>
              <a:rPr lang="en-US" sz="3200" dirty="0" smtClean="0">
                <a:latin typeface="Times New Roman" pitchFamily="18" charset="0"/>
                <a:ea typeface="+mn-ea"/>
              </a:rPr>
              <a:t>or economic obligations</a:t>
            </a:r>
          </a:p>
          <a:p>
            <a:pPr algn="ctr" eaLnBrk="1" hangingPunct="1"/>
            <a:r>
              <a:rPr lang="en-US" sz="3200" dirty="0" smtClean="0">
                <a:latin typeface="Times New Roman" pitchFamily="18" charset="0"/>
                <a:ea typeface="+mn-ea"/>
              </a:rPr>
              <a:t>payable to outsiders.</a:t>
            </a:r>
          </a:p>
        </p:txBody>
      </p:sp>
      <p:sp>
        <p:nvSpPr>
          <p:cNvPr id="696335" name="Text Box 2063"/>
          <p:cNvSpPr txBox="1">
            <a:spLocks noChangeArrowheads="1"/>
          </p:cNvSpPr>
          <p:nvPr/>
        </p:nvSpPr>
        <p:spPr bwMode="auto">
          <a:xfrm>
            <a:off x="1644650" y="5456238"/>
            <a:ext cx="5849938" cy="1096962"/>
          </a:xfrm>
          <a:prstGeom prst="rect">
            <a:avLst/>
          </a:prstGeom>
          <a:solidFill>
            <a:schemeClr val="accent1"/>
          </a:solidFill>
          <a:ln w="12700">
            <a:solidFill>
              <a:schemeClr val="tx2"/>
            </a:solidFill>
            <a:miter lim="800000"/>
            <a:headEnd/>
            <a:tailEnd/>
          </a:ln>
          <a:effectLst/>
        </p:spPr>
        <p:txBody>
          <a:bodyPr wrap="none"/>
          <a:lstStyle/>
          <a:p>
            <a:pPr algn="ctr" eaLnBrk="1" hangingPunct="1"/>
            <a:r>
              <a:rPr lang="en-US" sz="3600" b="1" i="1" dirty="0" smtClean="0">
                <a:latin typeface="Times New Roman" pitchFamily="18" charset="0"/>
                <a:ea typeface="+mn-ea"/>
              </a:rPr>
              <a:t>Owners’ equity</a:t>
            </a:r>
            <a:r>
              <a:rPr lang="en-US" sz="3600" b="1" dirty="0" smtClean="0">
                <a:latin typeface="Times New Roman" pitchFamily="18" charset="0"/>
                <a:ea typeface="+mn-ea"/>
              </a:rPr>
              <a:t> </a:t>
            </a:r>
            <a:r>
              <a:rPr lang="en-US" sz="3200" dirty="0" smtClean="0">
                <a:latin typeface="Times New Roman" pitchFamily="18" charset="0"/>
                <a:ea typeface="+mn-ea"/>
              </a:rPr>
              <a:t>represents the</a:t>
            </a:r>
          </a:p>
          <a:p>
            <a:pPr algn="ctr" eaLnBrk="1" hangingPunct="1"/>
            <a:r>
              <a:rPr lang="en-US" sz="3200" dirty="0" smtClean="0">
                <a:latin typeface="Times New Roman" pitchFamily="18" charset="0"/>
                <a:ea typeface="+mn-ea"/>
              </a:rPr>
              <a:t>“insider claims” of a business</a:t>
            </a:r>
            <a:r>
              <a:rPr lang="en-US" sz="3200" dirty="0" smtClean="0">
                <a:solidFill>
                  <a:prstClr val="black"/>
                </a:solidFill>
                <a:latin typeface="Times New Roman" pitchFamily="18" charset="0"/>
                <a:ea typeface="+mn-ea"/>
              </a:rPr>
              <a:t>.</a:t>
            </a:r>
          </a:p>
        </p:txBody>
      </p:sp>
      <p:sp>
        <p:nvSpPr>
          <p:cNvPr id="2" name="Slide Number Placeholder 1"/>
          <p:cNvSpPr>
            <a:spLocks noGrp="1"/>
          </p:cNvSpPr>
          <p:nvPr>
            <p:ph type="sldNum" sz="quarter" idx="12"/>
          </p:nvPr>
        </p:nvSpPr>
        <p:spPr/>
        <p:txBody>
          <a:bodyPr/>
          <a:lstStyle/>
          <a:p>
            <a:r>
              <a:rPr lang="en-CA" smtClean="0">
                <a:solidFill>
                  <a:prstClr val="black">
                    <a:tint val="75000"/>
                  </a:prstClr>
                </a:solidFill>
              </a:rPr>
              <a:t> </a:t>
            </a:r>
            <a:fld id="{982BE8B3-08DF-4F51-A7D8-D0AC345E1874}" type="slidenum">
              <a:rPr lang="en-CA" smtClean="0">
                <a:solidFill>
                  <a:prstClr val="black">
                    <a:tint val="75000"/>
                  </a:prstClr>
                </a:solidFill>
              </a:rPr>
              <a:pPr/>
              <a:t>7</a:t>
            </a:fld>
            <a:endParaRPr lang="en-CA" dirty="0">
              <a:solidFill>
                <a:prstClr val="black">
                  <a:tint val="75000"/>
                </a:prstClr>
              </a:solidFill>
            </a:endParaRPr>
          </a:p>
        </p:txBody>
      </p:sp>
    </p:spTree>
    <p:extLst>
      <p:ext uri="{BB962C8B-B14F-4D97-AF65-F5344CB8AC3E}">
        <p14:creationId xmlns:p14="http://schemas.microsoft.com/office/powerpoint/2010/main" val="3835102895"/>
      </p:ext>
    </p:extLst>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96333"/>
                                        </p:tgtEl>
                                        <p:attrNameLst>
                                          <p:attrName>style.visibility</p:attrName>
                                        </p:attrNameLst>
                                      </p:cBhvr>
                                      <p:to>
                                        <p:strVal val="visible"/>
                                      </p:to>
                                    </p:set>
                                    <p:animEffect transition="in" filter="wipe(left)">
                                      <p:cBhvr>
                                        <p:cTn id="7" dur="500"/>
                                        <p:tgtEl>
                                          <p:spTgt spid="69633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96334"/>
                                        </p:tgtEl>
                                        <p:attrNameLst>
                                          <p:attrName>style.visibility</p:attrName>
                                        </p:attrNameLst>
                                      </p:cBhvr>
                                      <p:to>
                                        <p:strVal val="visible"/>
                                      </p:to>
                                    </p:set>
                                    <p:animEffect transition="in" filter="wipe(left)">
                                      <p:cBhvr>
                                        <p:cTn id="12" dur="500"/>
                                        <p:tgtEl>
                                          <p:spTgt spid="69633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96335"/>
                                        </p:tgtEl>
                                        <p:attrNameLst>
                                          <p:attrName>style.visibility</p:attrName>
                                        </p:attrNameLst>
                                      </p:cBhvr>
                                      <p:to>
                                        <p:strVal val="visible"/>
                                      </p:to>
                                    </p:set>
                                    <p:animEffect transition="in" filter="wipe(left)">
                                      <p:cBhvr>
                                        <p:cTn id="17" dur="500"/>
                                        <p:tgtEl>
                                          <p:spTgt spid="6963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33" grpId="0" animBg="1" autoUpdateAnimBg="0"/>
      <p:bldP spid="696334" grpId="0" animBg="1" autoUpdateAnimBg="0"/>
      <p:bldP spid="696335"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36266" name="Rectangle 2058"/>
          <p:cNvSpPr>
            <a:spLocks noGrp="1" noChangeArrowheads="1"/>
          </p:cNvSpPr>
          <p:nvPr>
            <p:ph type="title"/>
          </p:nvPr>
        </p:nvSpPr>
        <p:spPr/>
        <p:txBody>
          <a:bodyPr/>
          <a:lstStyle/>
          <a:p>
            <a:r>
              <a:rPr lang="en-US" dirty="0">
                <a:latin typeface="Arial" pitchFamily="34" charset="0"/>
                <a:cs typeface="Arial" pitchFamily="34" charset="0"/>
              </a:rPr>
              <a:t>The Accounting Equation</a:t>
            </a:r>
          </a:p>
        </p:txBody>
      </p:sp>
      <p:grpSp>
        <p:nvGrpSpPr>
          <p:cNvPr id="736267" name="Group 2059"/>
          <p:cNvGrpSpPr>
            <a:grpSpLocks/>
          </p:cNvGrpSpPr>
          <p:nvPr/>
        </p:nvGrpSpPr>
        <p:grpSpPr bwMode="auto">
          <a:xfrm>
            <a:off x="1884363" y="2101850"/>
            <a:ext cx="4754562" cy="3294063"/>
            <a:chOff x="1151" y="1381"/>
            <a:chExt cx="2995" cy="2075"/>
          </a:xfrm>
        </p:grpSpPr>
        <p:sp>
          <p:nvSpPr>
            <p:cNvPr id="736259" name="Rectangle 2051"/>
            <p:cNvSpPr>
              <a:spLocks noChangeArrowheads="1"/>
            </p:cNvSpPr>
            <p:nvPr/>
          </p:nvSpPr>
          <p:spPr bwMode="auto">
            <a:xfrm>
              <a:off x="1151" y="1383"/>
              <a:ext cx="1440" cy="2073"/>
            </a:xfrm>
            <a:prstGeom prst="rect">
              <a:avLst/>
            </a:prstGeom>
            <a:gradFill rotWithShape="0">
              <a:gsLst>
                <a:gs pos="0">
                  <a:schemeClr val="accent1">
                    <a:gamma/>
                    <a:shade val="46275"/>
                    <a:invGamma/>
                  </a:schemeClr>
                </a:gs>
                <a:gs pos="50000">
                  <a:schemeClr val="accent1"/>
                </a:gs>
                <a:gs pos="100000">
                  <a:schemeClr val="accent1">
                    <a:gamma/>
                    <a:shade val="46275"/>
                    <a:invGamma/>
                  </a:schemeClr>
                </a:gs>
              </a:gsLst>
              <a:lin ang="5400000" scaled="1"/>
            </a:gradFill>
            <a:ln w="9525">
              <a:miter lim="800000"/>
              <a:headEnd/>
              <a:tailEnd/>
            </a:ln>
            <a:effectLst/>
            <a:scene3d>
              <a:camera prst="legacyObliqueTopRight"/>
              <a:lightRig rig="legacyFlat3" dir="b"/>
            </a:scene3d>
            <a:sp3d extrusionH="887400" prstMaterial="legacyMatte">
              <a:bevelT w="13500" h="13500" prst="angle"/>
              <a:bevelB w="13500" h="13500" prst="angle"/>
              <a:extrusionClr>
                <a:schemeClr val="accent1"/>
              </a:extrusion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flatTx/>
            </a:bodyPr>
            <a:lstStyle/>
            <a:p>
              <a:pPr algn="ctr"/>
              <a:endParaRPr lang="en-US" sz="2800" smtClean="0">
                <a:solidFill>
                  <a:prstClr val="black"/>
                </a:solidFill>
                <a:latin typeface="Times New Roman" pitchFamily="18" charset="0"/>
                <a:ea typeface="+mn-ea"/>
              </a:endParaRPr>
            </a:p>
            <a:p>
              <a:pPr algn="ctr"/>
              <a:endParaRPr lang="en-US" sz="2800" smtClean="0">
                <a:solidFill>
                  <a:prstClr val="black"/>
                </a:solidFill>
                <a:latin typeface="Times New Roman" pitchFamily="18" charset="0"/>
                <a:ea typeface="+mn-ea"/>
              </a:endParaRPr>
            </a:p>
            <a:p>
              <a:pPr algn="ctr"/>
              <a:r>
                <a:rPr lang="en-US" sz="2800" smtClean="0">
                  <a:solidFill>
                    <a:prstClr val="black"/>
                  </a:solidFill>
                  <a:latin typeface="Times New Roman" pitchFamily="18" charset="0"/>
                  <a:ea typeface="+mn-ea"/>
                </a:rPr>
                <a:t>Assets</a:t>
              </a:r>
            </a:p>
          </p:txBody>
        </p:sp>
        <p:sp>
          <p:nvSpPr>
            <p:cNvPr id="736261" name="Rectangle 2053"/>
            <p:cNvSpPr>
              <a:spLocks noChangeArrowheads="1"/>
            </p:cNvSpPr>
            <p:nvPr/>
          </p:nvSpPr>
          <p:spPr bwMode="auto">
            <a:xfrm>
              <a:off x="2706" y="2418"/>
              <a:ext cx="1440" cy="1036"/>
            </a:xfrm>
            <a:prstGeom prst="rect">
              <a:avLst/>
            </a:prstGeom>
            <a:gradFill rotWithShape="0">
              <a:gsLst>
                <a:gs pos="0">
                  <a:srgbClr val="9933FF">
                    <a:gamma/>
                    <a:shade val="46275"/>
                    <a:invGamma/>
                  </a:srgbClr>
                </a:gs>
                <a:gs pos="50000">
                  <a:srgbClr val="9933FF"/>
                </a:gs>
                <a:gs pos="100000">
                  <a:srgbClr val="9933FF">
                    <a:gamma/>
                    <a:shade val="46275"/>
                    <a:invGamma/>
                  </a:srgbClr>
                </a:gs>
              </a:gsLst>
              <a:lin ang="5400000" scaled="1"/>
            </a:gradFill>
            <a:ln>
              <a:noFill/>
            </a:ln>
            <a:effectLst/>
            <a:scene3d>
              <a:camera prst="legacyObliqueTopRight"/>
              <a:lightRig rig="legacyFlat3" dir="b"/>
            </a:scene3d>
            <a:sp3d extrusionH="887400" prstMaterial="legacyMatte">
              <a:bevelT w="13500" h="13500" prst="angle"/>
              <a:bevelB w="13500" h="13500" prst="angle"/>
              <a:extrusionClr>
                <a:srgbClr val="9933FF"/>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flatTx/>
            </a:bodyPr>
            <a:lstStyle/>
            <a:p>
              <a:pPr algn="ctr">
                <a:lnSpc>
                  <a:spcPct val="85000"/>
                </a:lnSpc>
              </a:pPr>
              <a:endParaRPr lang="en-US" sz="2800" smtClean="0">
                <a:solidFill>
                  <a:prstClr val="black"/>
                </a:solidFill>
                <a:latin typeface="Times New Roman" pitchFamily="18" charset="0"/>
                <a:ea typeface="+mn-ea"/>
              </a:endParaRPr>
            </a:p>
            <a:p>
              <a:pPr algn="ctr">
                <a:lnSpc>
                  <a:spcPct val="85000"/>
                </a:lnSpc>
              </a:pPr>
              <a:r>
                <a:rPr lang="en-US" sz="2800" smtClean="0">
                  <a:solidFill>
                    <a:prstClr val="black"/>
                  </a:solidFill>
                  <a:latin typeface="Times New Roman" pitchFamily="18" charset="0"/>
                  <a:ea typeface="+mn-ea"/>
                </a:rPr>
                <a:t>Owners’</a:t>
              </a:r>
            </a:p>
            <a:p>
              <a:pPr algn="ctr">
                <a:lnSpc>
                  <a:spcPct val="85000"/>
                </a:lnSpc>
              </a:pPr>
              <a:r>
                <a:rPr lang="en-US" sz="2800" smtClean="0">
                  <a:solidFill>
                    <a:prstClr val="black"/>
                  </a:solidFill>
                  <a:latin typeface="Times New Roman" pitchFamily="18" charset="0"/>
                  <a:ea typeface="+mn-ea"/>
                </a:rPr>
                <a:t>Equity</a:t>
              </a:r>
            </a:p>
          </p:txBody>
        </p:sp>
        <p:sp>
          <p:nvSpPr>
            <p:cNvPr id="736262" name="Rectangle 2054"/>
            <p:cNvSpPr>
              <a:spLocks noChangeArrowheads="1"/>
            </p:cNvSpPr>
            <p:nvPr/>
          </p:nvSpPr>
          <p:spPr bwMode="auto">
            <a:xfrm>
              <a:off x="2706" y="1381"/>
              <a:ext cx="1440" cy="1036"/>
            </a:xfrm>
            <a:prstGeom prst="rect">
              <a:avLst/>
            </a:prstGeom>
            <a:gradFill rotWithShape="0">
              <a:gsLst>
                <a:gs pos="0">
                  <a:srgbClr val="FF0066">
                    <a:gamma/>
                    <a:shade val="46275"/>
                    <a:invGamma/>
                  </a:srgbClr>
                </a:gs>
                <a:gs pos="50000">
                  <a:srgbClr val="FF0066"/>
                </a:gs>
                <a:gs pos="100000">
                  <a:srgbClr val="FF0066">
                    <a:gamma/>
                    <a:shade val="46275"/>
                    <a:invGamma/>
                  </a:srgbClr>
                </a:gs>
              </a:gsLst>
              <a:lin ang="5400000" scaled="1"/>
            </a:gradFill>
            <a:ln>
              <a:noFill/>
            </a:ln>
            <a:effectLst/>
            <a:scene3d>
              <a:camera prst="legacyObliqueTopRight"/>
              <a:lightRig rig="legacyFlat3" dir="b"/>
            </a:scene3d>
            <a:sp3d extrusionH="887400" prstMaterial="legacyMatte">
              <a:bevelT w="13500" h="13500" prst="angle"/>
              <a:bevelB w="13500" h="13500" prst="angle"/>
              <a:extrusionClr>
                <a:srgbClr val="FF0066"/>
              </a:extrusionClr>
            </a:sp3d>
            <a:extLst>
              <a:ext uri="{91240B29-F687-4F45-9708-019B960494DF}">
                <a14:hiddenLine xmlns:a14="http://schemas.microsoft.com/office/drawing/2010/main" w="9525">
                  <a:no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flatTx/>
            </a:bodyPr>
            <a:lstStyle/>
            <a:p>
              <a:pPr algn="ctr" eaLnBrk="1" hangingPunct="1"/>
              <a:endParaRPr lang="en-US" sz="2800" smtClean="0">
                <a:solidFill>
                  <a:prstClr val="black"/>
                </a:solidFill>
                <a:latin typeface="Times New Roman" pitchFamily="18" charset="0"/>
                <a:ea typeface="+mn-ea"/>
              </a:endParaRPr>
            </a:p>
            <a:p>
              <a:pPr algn="ctr" eaLnBrk="1" hangingPunct="1"/>
              <a:r>
                <a:rPr lang="en-US" sz="2800" smtClean="0">
                  <a:solidFill>
                    <a:prstClr val="black"/>
                  </a:solidFill>
                  <a:latin typeface="Times New Roman" pitchFamily="18" charset="0"/>
                  <a:ea typeface="+mn-ea"/>
                </a:rPr>
                <a:t>Liabilities</a:t>
              </a:r>
            </a:p>
          </p:txBody>
        </p:sp>
      </p:grpSp>
      <p:sp>
        <p:nvSpPr>
          <p:cNvPr id="736264" name="Text Box 2056"/>
          <p:cNvSpPr txBox="1">
            <a:spLocks noChangeArrowheads="1"/>
          </p:cNvSpPr>
          <p:nvPr/>
        </p:nvSpPr>
        <p:spPr bwMode="auto">
          <a:xfrm>
            <a:off x="912813" y="5562600"/>
            <a:ext cx="7313612" cy="639763"/>
          </a:xfrm>
          <a:prstGeom prst="rect">
            <a:avLst/>
          </a:prstGeom>
          <a:gradFill rotWithShape="0">
            <a:gsLst>
              <a:gs pos="0">
                <a:srgbClr val="FFFF00"/>
              </a:gs>
              <a:gs pos="100000">
                <a:srgbClr val="CC6600">
                  <a:gamma/>
                  <a:shade val="46275"/>
                  <a:invGamma/>
                </a:srgbClr>
              </a:gs>
            </a:gsLst>
            <a:path path="shape">
              <a:fillToRect l="50000" t="50000" r="50000" b="50000"/>
            </a:path>
          </a:gradFill>
          <a:ln w="12700">
            <a:solidFill>
              <a:schemeClr val="tx2"/>
            </a:solidFill>
            <a:miter lim="800000"/>
            <a:headEnd/>
            <a:tailEnd/>
          </a:ln>
          <a:effectLst/>
        </p:spPr>
        <p:txBody>
          <a:bodyPr wrap="none"/>
          <a:lstStyle/>
          <a:p>
            <a:pPr algn="ctr" eaLnBrk="1" hangingPunct="1"/>
            <a:r>
              <a:rPr lang="en-US" sz="3200" dirty="0" smtClean="0">
                <a:solidFill>
                  <a:prstClr val="black"/>
                </a:solidFill>
                <a:latin typeface="Times New Roman" pitchFamily="18" charset="0"/>
                <a:ea typeface="+mn-ea"/>
              </a:rPr>
              <a:t>Assets = Liabilities + Owners’ Equity</a:t>
            </a:r>
          </a:p>
        </p:txBody>
      </p:sp>
      <p:sp>
        <p:nvSpPr>
          <p:cNvPr id="2" name="Slide Number Placeholder 1"/>
          <p:cNvSpPr>
            <a:spLocks noGrp="1"/>
          </p:cNvSpPr>
          <p:nvPr>
            <p:ph type="sldNum" sz="quarter" idx="12"/>
          </p:nvPr>
        </p:nvSpPr>
        <p:spPr/>
        <p:txBody>
          <a:bodyPr/>
          <a:lstStyle/>
          <a:p>
            <a:r>
              <a:rPr lang="en-CA" smtClean="0">
                <a:solidFill>
                  <a:prstClr val="black">
                    <a:tint val="75000"/>
                  </a:prstClr>
                </a:solidFill>
              </a:rPr>
              <a:t> </a:t>
            </a:r>
            <a:fld id="{982BE8B3-08DF-4F51-A7D8-D0AC345E1874}" type="slidenum">
              <a:rPr lang="en-CA" smtClean="0">
                <a:solidFill>
                  <a:prstClr val="black">
                    <a:tint val="75000"/>
                  </a:prstClr>
                </a:solidFill>
              </a:rPr>
              <a:pPr/>
              <a:t>8</a:t>
            </a:fld>
            <a:endParaRPr lang="en-CA" dirty="0">
              <a:solidFill>
                <a:prstClr val="black">
                  <a:tint val="75000"/>
                </a:prstClr>
              </a:solidFill>
            </a:endParaRPr>
          </a:p>
        </p:txBody>
      </p:sp>
    </p:spTree>
    <p:extLst>
      <p:ext uri="{BB962C8B-B14F-4D97-AF65-F5344CB8AC3E}">
        <p14:creationId xmlns:p14="http://schemas.microsoft.com/office/powerpoint/2010/main" val="857833850"/>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736264"/>
                                        </p:tgtEl>
                                        <p:attrNameLst>
                                          <p:attrName>style.visibility</p:attrName>
                                        </p:attrNameLst>
                                      </p:cBhvr>
                                      <p:to>
                                        <p:strVal val="visible"/>
                                      </p:to>
                                    </p:set>
                                    <p:animEffect transition="in" filter="wipe(left)">
                                      <p:cBhvr>
                                        <p:cTn id="7" dur="500"/>
                                        <p:tgtEl>
                                          <p:spTgt spid="7362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6264"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37290" name="Rectangle 10"/>
          <p:cNvSpPr>
            <a:spLocks noGrp="1" noChangeArrowheads="1"/>
          </p:cNvSpPr>
          <p:nvPr>
            <p:ph type="title"/>
          </p:nvPr>
        </p:nvSpPr>
        <p:spPr/>
        <p:txBody>
          <a:bodyPr/>
          <a:lstStyle/>
          <a:p>
            <a:r>
              <a:rPr lang="en-US" dirty="0">
                <a:latin typeface="Arial" pitchFamily="34" charset="0"/>
                <a:cs typeface="Arial" pitchFamily="34" charset="0"/>
              </a:rPr>
              <a:t>The Accounting Equation</a:t>
            </a:r>
          </a:p>
        </p:txBody>
      </p:sp>
      <p:sp>
        <p:nvSpPr>
          <p:cNvPr id="737285" name="Rectangle 5"/>
          <p:cNvSpPr>
            <a:spLocks noChangeArrowheads="1"/>
          </p:cNvSpPr>
          <p:nvPr/>
        </p:nvSpPr>
        <p:spPr bwMode="auto">
          <a:xfrm>
            <a:off x="365125" y="2192338"/>
            <a:ext cx="8410575" cy="958850"/>
          </a:xfrm>
          <a:prstGeom prst="rect">
            <a:avLst/>
          </a:prstGeom>
          <a:solidFill>
            <a:srgbClr val="FFFF00"/>
          </a:solidFill>
          <a:ln w="12700">
            <a:solidFill>
              <a:schemeClr val="tx2"/>
            </a:solidFill>
            <a:miter lim="800000"/>
            <a:headEnd/>
            <a:tailEnd/>
          </a:ln>
          <a:effectLst/>
        </p:spPr>
        <p:txBody>
          <a:bodyPr wrap="none"/>
          <a:lstStyle/>
          <a:p>
            <a:pPr algn="ctr" eaLnBrk="1" hangingPunct="1"/>
            <a:r>
              <a:rPr lang="en-US" sz="2800" dirty="0" smtClean="0">
                <a:solidFill>
                  <a:prstClr val="black"/>
                </a:solidFill>
                <a:latin typeface="Times New Roman" pitchFamily="18" charset="0"/>
                <a:ea typeface="+mn-ea"/>
              </a:rPr>
              <a:t>For a corporation, </a:t>
            </a:r>
            <a:r>
              <a:rPr lang="en-US" sz="2800" b="1" i="1" dirty="0" smtClean="0">
                <a:solidFill>
                  <a:srgbClr val="1F497D"/>
                </a:solidFill>
                <a:latin typeface="Times New Roman" pitchFamily="18" charset="0"/>
                <a:ea typeface="+mn-ea"/>
              </a:rPr>
              <a:t>shareholders’ equity</a:t>
            </a:r>
          </a:p>
          <a:p>
            <a:pPr algn="ctr" eaLnBrk="1" hangingPunct="1"/>
            <a:r>
              <a:rPr lang="en-US" sz="2800" dirty="0" smtClean="0">
                <a:solidFill>
                  <a:prstClr val="black"/>
                </a:solidFill>
                <a:latin typeface="Times New Roman" pitchFamily="18" charset="0"/>
                <a:ea typeface="+mn-ea"/>
              </a:rPr>
              <a:t>is divided into two main categories.</a:t>
            </a:r>
          </a:p>
        </p:txBody>
      </p:sp>
      <p:sp>
        <p:nvSpPr>
          <p:cNvPr id="737286" name="Rectangle 6"/>
          <p:cNvSpPr>
            <a:spLocks noChangeArrowheads="1"/>
          </p:cNvSpPr>
          <p:nvPr/>
        </p:nvSpPr>
        <p:spPr bwMode="auto">
          <a:xfrm>
            <a:off x="1095375" y="3490913"/>
            <a:ext cx="2943225" cy="547687"/>
          </a:xfrm>
          <a:prstGeom prst="rect">
            <a:avLst/>
          </a:prstGeom>
          <a:noFill/>
          <a:ln w="12700">
            <a:solidFill>
              <a:schemeClr val="tx2"/>
            </a:solidFill>
            <a:miter lim="800000"/>
            <a:headEnd/>
            <a:tailEnd/>
          </a:ln>
          <a:effectLst/>
        </p:spPr>
        <p:txBody>
          <a:bodyPr wrap="none"/>
          <a:lstStyle/>
          <a:p>
            <a:pPr algn="ctr" eaLnBrk="1" hangingPunct="1">
              <a:buClr>
                <a:prstClr val="black"/>
              </a:buClr>
            </a:pPr>
            <a:r>
              <a:rPr lang="en-US" sz="2800" dirty="0" smtClean="0">
                <a:solidFill>
                  <a:prstClr val="black"/>
                </a:solidFill>
                <a:latin typeface="Times New Roman" pitchFamily="18" charset="0"/>
                <a:ea typeface="+mn-ea"/>
              </a:rPr>
              <a:t>Contributed capital</a:t>
            </a:r>
          </a:p>
        </p:txBody>
      </p:sp>
      <p:sp>
        <p:nvSpPr>
          <p:cNvPr id="737287" name="Rectangle 7"/>
          <p:cNvSpPr>
            <a:spLocks noChangeArrowheads="1"/>
          </p:cNvSpPr>
          <p:nvPr/>
        </p:nvSpPr>
        <p:spPr bwMode="auto">
          <a:xfrm>
            <a:off x="5300663" y="3490913"/>
            <a:ext cx="2741612" cy="547687"/>
          </a:xfrm>
          <a:prstGeom prst="rect">
            <a:avLst/>
          </a:prstGeom>
          <a:noFill/>
          <a:ln w="12700">
            <a:solidFill>
              <a:schemeClr val="tx2"/>
            </a:solidFill>
            <a:miter lim="800000"/>
            <a:headEnd/>
            <a:tailEnd/>
          </a:ln>
          <a:effectLst/>
        </p:spPr>
        <p:txBody>
          <a:bodyPr wrap="none"/>
          <a:lstStyle/>
          <a:p>
            <a:pPr algn="ctr" eaLnBrk="1" hangingPunct="1"/>
            <a:r>
              <a:rPr lang="en-US" sz="2800" smtClean="0">
                <a:solidFill>
                  <a:prstClr val="black"/>
                </a:solidFill>
                <a:latin typeface="Times New Roman" pitchFamily="18" charset="0"/>
                <a:ea typeface="+mn-ea"/>
              </a:rPr>
              <a:t>Retained earnings</a:t>
            </a:r>
          </a:p>
        </p:txBody>
      </p:sp>
      <p:sp>
        <p:nvSpPr>
          <p:cNvPr id="737288" name="Text Box 8"/>
          <p:cNvSpPr txBox="1">
            <a:spLocks noChangeArrowheads="1"/>
          </p:cNvSpPr>
          <p:nvPr/>
        </p:nvSpPr>
        <p:spPr bwMode="auto">
          <a:xfrm>
            <a:off x="365125" y="4386263"/>
            <a:ext cx="8410575" cy="547687"/>
          </a:xfrm>
          <a:prstGeom prst="rect">
            <a:avLst/>
          </a:prstGeom>
          <a:solidFill>
            <a:srgbClr val="0070C0"/>
          </a:solidFill>
          <a:ln w="12700">
            <a:solidFill>
              <a:schemeClr val="tx1"/>
            </a:solidFill>
            <a:miter lim="800000"/>
            <a:headEnd/>
            <a:tailEnd/>
          </a:ln>
          <a:effectLst/>
        </p:spPr>
        <p:txBody>
          <a:bodyPr wrap="none"/>
          <a:lstStyle/>
          <a:p>
            <a:pPr algn="ctr"/>
            <a:r>
              <a:rPr lang="en-US" sz="2800" dirty="0" smtClean="0">
                <a:solidFill>
                  <a:prstClr val="black"/>
                </a:solidFill>
                <a:latin typeface="Times New Roman" pitchFamily="18" charset="0"/>
                <a:ea typeface="+mn-ea"/>
              </a:rPr>
              <a:t>Assets = Liabilities + Shareholders’ equity</a:t>
            </a:r>
          </a:p>
        </p:txBody>
      </p:sp>
      <p:sp>
        <p:nvSpPr>
          <p:cNvPr id="737289" name="Text Box 9"/>
          <p:cNvSpPr txBox="1">
            <a:spLocks noChangeArrowheads="1"/>
          </p:cNvSpPr>
          <p:nvPr/>
        </p:nvSpPr>
        <p:spPr bwMode="auto">
          <a:xfrm>
            <a:off x="101958" y="5300663"/>
            <a:ext cx="8915400" cy="642937"/>
          </a:xfrm>
          <a:prstGeom prst="rect">
            <a:avLst/>
          </a:prstGeom>
          <a:solidFill>
            <a:srgbClr val="FF0000"/>
          </a:solidFill>
          <a:ln w="12700">
            <a:solidFill>
              <a:schemeClr val="tx1"/>
            </a:solidFill>
            <a:miter lim="800000"/>
            <a:headEnd/>
            <a:tailEnd/>
          </a:ln>
          <a:effectLst/>
        </p:spPr>
        <p:txBody>
          <a:bodyPr wrap="none"/>
          <a:lstStyle/>
          <a:p>
            <a:pPr algn="ctr"/>
            <a:r>
              <a:rPr lang="en-US" sz="2800" smtClean="0">
                <a:solidFill>
                  <a:prstClr val="black"/>
                </a:solidFill>
                <a:latin typeface="Times New Roman" pitchFamily="18" charset="0"/>
                <a:ea typeface="+mn-ea"/>
              </a:rPr>
              <a:t>Assets = Liabilities + Contributed capital + Retained earnings</a:t>
            </a:r>
          </a:p>
        </p:txBody>
      </p:sp>
      <p:cxnSp>
        <p:nvCxnSpPr>
          <p:cNvPr id="3" name="Straight Arrow Connector 2"/>
          <p:cNvCxnSpPr>
            <a:stCxn id="737285" idx="2"/>
          </p:cNvCxnSpPr>
          <p:nvPr/>
        </p:nvCxnSpPr>
        <p:spPr>
          <a:xfrm flipH="1">
            <a:off x="2566987" y="3151188"/>
            <a:ext cx="2003426" cy="3206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a:stCxn id="737285" idx="2"/>
          </p:cNvCxnSpPr>
          <p:nvPr/>
        </p:nvCxnSpPr>
        <p:spPr>
          <a:xfrm>
            <a:off x="4570413" y="3151188"/>
            <a:ext cx="2287587" cy="320675"/>
          </a:xfrm>
          <a:prstGeom prst="straightConnector1">
            <a:avLst/>
          </a:prstGeom>
          <a:ln w="38100">
            <a:tailEnd type="arrow"/>
          </a:ln>
        </p:spPr>
        <p:style>
          <a:lnRef idx="1">
            <a:schemeClr val="accent1"/>
          </a:lnRef>
          <a:fillRef idx="0">
            <a:schemeClr val="accent1"/>
          </a:fillRef>
          <a:effectRef idx="0">
            <a:schemeClr val="accent1"/>
          </a:effectRef>
          <a:fontRef idx="minor">
            <a:schemeClr val="tx1"/>
          </a:fontRef>
        </p:style>
      </p:cxnSp>
      <p:sp>
        <p:nvSpPr>
          <p:cNvPr id="2" name="Slide Number Placeholder 1"/>
          <p:cNvSpPr>
            <a:spLocks noGrp="1"/>
          </p:cNvSpPr>
          <p:nvPr>
            <p:ph type="sldNum" sz="quarter" idx="12"/>
          </p:nvPr>
        </p:nvSpPr>
        <p:spPr/>
        <p:txBody>
          <a:bodyPr/>
          <a:lstStyle/>
          <a:p>
            <a:r>
              <a:rPr lang="en-CA" smtClean="0">
                <a:solidFill>
                  <a:prstClr val="black">
                    <a:tint val="75000"/>
                  </a:prstClr>
                </a:solidFill>
              </a:rPr>
              <a:t> </a:t>
            </a:r>
            <a:fld id="{982BE8B3-08DF-4F51-A7D8-D0AC345E1874}" type="slidenum">
              <a:rPr lang="en-CA" smtClean="0">
                <a:solidFill>
                  <a:prstClr val="black">
                    <a:tint val="75000"/>
                  </a:prstClr>
                </a:solidFill>
              </a:rPr>
              <a:pPr/>
              <a:t>9</a:t>
            </a:fld>
            <a:endParaRPr lang="en-CA" dirty="0">
              <a:solidFill>
                <a:prstClr val="black">
                  <a:tint val="75000"/>
                </a:prstClr>
              </a:solidFill>
            </a:endParaRPr>
          </a:p>
        </p:txBody>
      </p:sp>
    </p:spTree>
    <p:extLst>
      <p:ext uri="{BB962C8B-B14F-4D97-AF65-F5344CB8AC3E}">
        <p14:creationId xmlns:p14="http://schemas.microsoft.com/office/powerpoint/2010/main" val="3054610104"/>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37286"/>
                                        </p:tgtEl>
                                        <p:attrNameLst>
                                          <p:attrName>style.visibility</p:attrName>
                                        </p:attrNameLst>
                                      </p:cBhvr>
                                      <p:to>
                                        <p:strVal val="visible"/>
                                      </p:to>
                                    </p:set>
                                    <p:animEffect transition="in" filter="wipe(left)">
                                      <p:cBhvr>
                                        <p:cTn id="7" dur="500"/>
                                        <p:tgtEl>
                                          <p:spTgt spid="737286"/>
                                        </p:tgtEl>
                                      </p:cBhvr>
                                    </p:animEffect>
                                  </p:childTnLst>
                                </p:cTn>
                              </p:par>
                            </p:childTnLst>
                          </p:cTn>
                        </p:par>
                        <p:par>
                          <p:cTn id="8" fill="hold" nodeType="afterGroup">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737287"/>
                                        </p:tgtEl>
                                        <p:attrNameLst>
                                          <p:attrName>style.visibility</p:attrName>
                                        </p:attrNameLst>
                                      </p:cBhvr>
                                      <p:to>
                                        <p:strVal val="visible"/>
                                      </p:to>
                                    </p:set>
                                    <p:animEffect transition="in" filter="wipe(left)">
                                      <p:cBhvr>
                                        <p:cTn id="11" dur="500"/>
                                        <p:tgtEl>
                                          <p:spTgt spid="737287"/>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737288"/>
                                        </p:tgtEl>
                                        <p:attrNameLst>
                                          <p:attrName>style.visibility</p:attrName>
                                        </p:attrNameLst>
                                      </p:cBhvr>
                                      <p:to>
                                        <p:strVal val="visible"/>
                                      </p:to>
                                    </p:set>
                                    <p:animEffect transition="in" filter="wipe(left)">
                                      <p:cBhvr>
                                        <p:cTn id="16" dur="500"/>
                                        <p:tgtEl>
                                          <p:spTgt spid="737288"/>
                                        </p:tgtEl>
                                      </p:cBhvr>
                                    </p:animEffect>
                                  </p:childTnLst>
                                </p:cTn>
                              </p:par>
                            </p:childTnLst>
                          </p:cTn>
                        </p:par>
                        <p:par>
                          <p:cTn id="17" fill="hold" nodeType="afterGroup">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737289"/>
                                        </p:tgtEl>
                                        <p:attrNameLst>
                                          <p:attrName>style.visibility</p:attrName>
                                        </p:attrNameLst>
                                      </p:cBhvr>
                                      <p:to>
                                        <p:strVal val="visible"/>
                                      </p:to>
                                    </p:set>
                                    <p:animEffect transition="in" filter="wipe(left)">
                                      <p:cBhvr>
                                        <p:cTn id="20" dur="500"/>
                                        <p:tgtEl>
                                          <p:spTgt spid="7372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286" grpId="0" animBg="1" autoUpdateAnimBg="0"/>
      <p:bldP spid="737287" grpId="0" animBg="1" autoUpdateAnimBg="0"/>
      <p:bldP spid="737288" grpId="0" animBg="1" autoUpdateAnimBg="0"/>
      <p:bldP spid="737289" grpId="0" animBg="1"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40360" name="Rectangle 8"/>
          <p:cNvSpPr>
            <a:spLocks noGrp="1" noChangeArrowheads="1"/>
          </p:cNvSpPr>
          <p:nvPr>
            <p:ph type="title"/>
          </p:nvPr>
        </p:nvSpPr>
        <p:spPr/>
        <p:txBody>
          <a:bodyPr/>
          <a:lstStyle/>
          <a:p>
            <a:r>
              <a:rPr lang="en-US" dirty="0">
                <a:latin typeface="Arial" pitchFamily="34" charset="0"/>
                <a:cs typeface="Arial" pitchFamily="34" charset="0"/>
              </a:rPr>
              <a:t>The Accounting Equation</a:t>
            </a:r>
          </a:p>
        </p:txBody>
      </p:sp>
      <p:sp>
        <p:nvSpPr>
          <p:cNvPr id="740357" name="Rectangle 5"/>
          <p:cNvSpPr>
            <a:spLocks noChangeArrowheads="1"/>
          </p:cNvSpPr>
          <p:nvPr/>
        </p:nvSpPr>
        <p:spPr bwMode="auto">
          <a:xfrm>
            <a:off x="914400" y="1752600"/>
            <a:ext cx="7315200" cy="1096963"/>
          </a:xfrm>
          <a:prstGeom prst="rect">
            <a:avLst/>
          </a:prstGeom>
          <a:noFill/>
          <a:ln w="12700">
            <a:solidFill>
              <a:schemeClr val="tx2"/>
            </a:solidFill>
            <a:miter lim="800000"/>
            <a:headEnd/>
            <a:tailEnd/>
          </a:ln>
          <a:effectLst/>
        </p:spPr>
        <p:txBody>
          <a:bodyPr wrap="none"/>
          <a:lstStyle/>
          <a:p>
            <a:pPr algn="ctr" eaLnBrk="1" hangingPunct="1">
              <a:buClr>
                <a:prstClr val="black"/>
              </a:buClr>
            </a:pPr>
            <a:r>
              <a:rPr lang="en-US" sz="3200" b="1" i="1" dirty="0" smtClean="0">
                <a:solidFill>
                  <a:srgbClr val="1F497D"/>
                </a:solidFill>
                <a:latin typeface="Times New Roman" pitchFamily="18" charset="0"/>
                <a:ea typeface="+mn-ea"/>
              </a:rPr>
              <a:t>Contributed capital</a:t>
            </a:r>
            <a:r>
              <a:rPr lang="en-US" sz="3200" b="1" dirty="0" smtClean="0">
                <a:solidFill>
                  <a:prstClr val="black"/>
                </a:solidFill>
                <a:latin typeface="Times New Roman" pitchFamily="18" charset="0"/>
                <a:ea typeface="+mn-ea"/>
              </a:rPr>
              <a:t> </a:t>
            </a:r>
            <a:r>
              <a:rPr lang="en-US" sz="3200" dirty="0" smtClean="0">
                <a:solidFill>
                  <a:prstClr val="black"/>
                </a:solidFill>
                <a:latin typeface="Times New Roman" pitchFamily="18" charset="0"/>
                <a:ea typeface="+mn-ea"/>
              </a:rPr>
              <a:t>is the amount invested</a:t>
            </a:r>
          </a:p>
          <a:p>
            <a:pPr algn="ctr" eaLnBrk="1" hangingPunct="1">
              <a:buClr>
                <a:prstClr val="black"/>
              </a:buClr>
            </a:pPr>
            <a:r>
              <a:rPr lang="en-US" sz="3200" dirty="0" smtClean="0">
                <a:solidFill>
                  <a:prstClr val="black"/>
                </a:solidFill>
                <a:latin typeface="Times New Roman" pitchFamily="18" charset="0"/>
                <a:ea typeface="+mn-ea"/>
              </a:rPr>
              <a:t>in the corporation by its owners.</a:t>
            </a:r>
          </a:p>
        </p:txBody>
      </p:sp>
      <p:sp>
        <p:nvSpPr>
          <p:cNvPr id="740358" name="Rectangle 6"/>
          <p:cNvSpPr>
            <a:spLocks noChangeArrowheads="1"/>
          </p:cNvSpPr>
          <p:nvPr/>
        </p:nvSpPr>
        <p:spPr bwMode="auto">
          <a:xfrm>
            <a:off x="1187450" y="3198813"/>
            <a:ext cx="6764338" cy="1096962"/>
          </a:xfrm>
          <a:prstGeom prst="rect">
            <a:avLst/>
          </a:prstGeom>
          <a:noFill/>
          <a:ln w="12700">
            <a:solidFill>
              <a:schemeClr val="tx2"/>
            </a:solidFill>
            <a:miter lim="800000"/>
            <a:headEnd/>
            <a:tailEnd/>
          </a:ln>
          <a:effectLst/>
        </p:spPr>
        <p:txBody>
          <a:bodyPr wrap="none"/>
          <a:lstStyle/>
          <a:p>
            <a:pPr algn="ctr" eaLnBrk="1" hangingPunct="1"/>
            <a:r>
              <a:rPr lang="en-US" sz="3200" dirty="0" smtClean="0">
                <a:solidFill>
                  <a:prstClr val="black"/>
                </a:solidFill>
                <a:latin typeface="Times New Roman" pitchFamily="18" charset="0"/>
                <a:ea typeface="+mn-ea"/>
              </a:rPr>
              <a:t>The basic component of contributed</a:t>
            </a:r>
          </a:p>
          <a:p>
            <a:pPr algn="ctr" eaLnBrk="1" hangingPunct="1"/>
            <a:r>
              <a:rPr lang="en-US" sz="3200" dirty="0" smtClean="0">
                <a:solidFill>
                  <a:prstClr val="black"/>
                </a:solidFill>
                <a:latin typeface="Times New Roman" pitchFamily="18" charset="0"/>
                <a:ea typeface="+mn-ea"/>
              </a:rPr>
              <a:t>capital is </a:t>
            </a:r>
            <a:r>
              <a:rPr lang="en-US" sz="3200" b="1" i="1" dirty="0" smtClean="0">
                <a:solidFill>
                  <a:srgbClr val="1F497D"/>
                </a:solidFill>
                <a:latin typeface="Times New Roman" pitchFamily="18" charset="0"/>
                <a:ea typeface="+mn-ea"/>
              </a:rPr>
              <a:t>common shares</a:t>
            </a:r>
            <a:r>
              <a:rPr lang="en-US" sz="3200" dirty="0" smtClean="0">
                <a:solidFill>
                  <a:prstClr val="black"/>
                </a:solidFill>
                <a:latin typeface="Times New Roman" pitchFamily="18" charset="0"/>
                <a:ea typeface="+mn-ea"/>
              </a:rPr>
              <a:t>.</a:t>
            </a:r>
          </a:p>
        </p:txBody>
      </p:sp>
      <p:sp>
        <p:nvSpPr>
          <p:cNvPr id="740359" name="Rectangle 7"/>
          <p:cNvSpPr>
            <a:spLocks noChangeArrowheads="1"/>
          </p:cNvSpPr>
          <p:nvPr/>
        </p:nvSpPr>
        <p:spPr bwMode="auto">
          <a:xfrm>
            <a:off x="1187450" y="4770437"/>
            <a:ext cx="6764338" cy="1554163"/>
          </a:xfrm>
          <a:prstGeom prst="rect">
            <a:avLst/>
          </a:prstGeom>
          <a:noFill/>
          <a:ln w="12700">
            <a:solidFill>
              <a:schemeClr val="tx2"/>
            </a:solidFill>
            <a:miter lim="800000"/>
            <a:headEnd/>
            <a:tailEnd/>
          </a:ln>
          <a:effectLst/>
        </p:spPr>
        <p:txBody>
          <a:bodyPr wrap="none"/>
          <a:lstStyle/>
          <a:p>
            <a:pPr algn="ctr" eaLnBrk="1" hangingPunct="1">
              <a:buClr>
                <a:prstClr val="black"/>
              </a:buClr>
            </a:pPr>
            <a:r>
              <a:rPr lang="en-US" sz="3200" b="1" i="1" dirty="0" smtClean="0">
                <a:solidFill>
                  <a:srgbClr val="1F497D"/>
                </a:solidFill>
                <a:latin typeface="Times New Roman" pitchFamily="18" charset="0"/>
                <a:ea typeface="+mn-ea"/>
              </a:rPr>
              <a:t>Retained earnings</a:t>
            </a:r>
            <a:r>
              <a:rPr lang="en-US" sz="3200" b="1" dirty="0" smtClean="0">
                <a:solidFill>
                  <a:prstClr val="black"/>
                </a:solidFill>
                <a:latin typeface="Times New Roman" pitchFamily="18" charset="0"/>
                <a:ea typeface="+mn-ea"/>
              </a:rPr>
              <a:t> </a:t>
            </a:r>
            <a:r>
              <a:rPr lang="en-US" sz="3200" dirty="0" smtClean="0">
                <a:solidFill>
                  <a:prstClr val="black"/>
                </a:solidFill>
                <a:latin typeface="Times New Roman" pitchFamily="18" charset="0"/>
                <a:ea typeface="+mn-ea"/>
              </a:rPr>
              <a:t>is the amount earned</a:t>
            </a:r>
          </a:p>
          <a:p>
            <a:pPr algn="ctr" eaLnBrk="1" hangingPunct="1">
              <a:buClr>
                <a:prstClr val="black"/>
              </a:buClr>
            </a:pPr>
            <a:r>
              <a:rPr lang="en-US" sz="3200" dirty="0" smtClean="0">
                <a:solidFill>
                  <a:prstClr val="black"/>
                </a:solidFill>
                <a:latin typeface="Times New Roman" pitchFamily="18" charset="0"/>
                <a:ea typeface="+mn-ea"/>
              </a:rPr>
              <a:t>by income-producing activities and</a:t>
            </a:r>
          </a:p>
          <a:p>
            <a:pPr algn="ctr" eaLnBrk="1" hangingPunct="1">
              <a:buClr>
                <a:prstClr val="black"/>
              </a:buClr>
            </a:pPr>
            <a:r>
              <a:rPr lang="en-US" sz="3200" dirty="0" smtClean="0">
                <a:solidFill>
                  <a:prstClr val="black"/>
                </a:solidFill>
                <a:latin typeface="Times New Roman" pitchFamily="18" charset="0"/>
                <a:ea typeface="+mn-ea"/>
              </a:rPr>
              <a:t>kept for use in the business.</a:t>
            </a:r>
          </a:p>
        </p:txBody>
      </p:sp>
      <p:sp>
        <p:nvSpPr>
          <p:cNvPr id="2" name="Slide Number Placeholder 1"/>
          <p:cNvSpPr>
            <a:spLocks noGrp="1"/>
          </p:cNvSpPr>
          <p:nvPr>
            <p:ph type="sldNum" sz="quarter" idx="12"/>
          </p:nvPr>
        </p:nvSpPr>
        <p:spPr/>
        <p:txBody>
          <a:bodyPr/>
          <a:lstStyle/>
          <a:p>
            <a:r>
              <a:rPr lang="en-CA" smtClean="0">
                <a:solidFill>
                  <a:prstClr val="black">
                    <a:tint val="75000"/>
                  </a:prstClr>
                </a:solidFill>
              </a:rPr>
              <a:t> </a:t>
            </a:r>
            <a:fld id="{982BE8B3-08DF-4F51-A7D8-D0AC345E1874}" type="slidenum">
              <a:rPr lang="en-CA" smtClean="0">
                <a:solidFill>
                  <a:prstClr val="black">
                    <a:tint val="75000"/>
                  </a:prstClr>
                </a:solidFill>
              </a:rPr>
              <a:pPr/>
              <a:t>10</a:t>
            </a:fld>
            <a:endParaRPr lang="en-CA" dirty="0">
              <a:solidFill>
                <a:prstClr val="black">
                  <a:tint val="75000"/>
                </a:prstClr>
              </a:solidFill>
            </a:endParaRPr>
          </a:p>
        </p:txBody>
      </p:sp>
    </p:spTree>
    <p:extLst>
      <p:ext uri="{BB962C8B-B14F-4D97-AF65-F5344CB8AC3E}">
        <p14:creationId xmlns:p14="http://schemas.microsoft.com/office/powerpoint/2010/main" val="781636939"/>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40358"/>
                                        </p:tgtEl>
                                        <p:attrNameLst>
                                          <p:attrName>style.visibility</p:attrName>
                                        </p:attrNameLst>
                                      </p:cBhvr>
                                      <p:to>
                                        <p:strVal val="visible"/>
                                      </p:to>
                                    </p:set>
                                    <p:animEffect transition="in" filter="wipe(left)">
                                      <p:cBhvr>
                                        <p:cTn id="7" dur="500"/>
                                        <p:tgtEl>
                                          <p:spTgt spid="7403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40359"/>
                                        </p:tgtEl>
                                        <p:attrNameLst>
                                          <p:attrName>style.visibility</p:attrName>
                                        </p:attrNameLst>
                                      </p:cBhvr>
                                      <p:to>
                                        <p:strVal val="visible"/>
                                      </p:to>
                                    </p:set>
                                    <p:animEffect transition="in" filter="wipe(left)">
                                      <p:cBhvr>
                                        <p:cTn id="12" dur="500"/>
                                        <p:tgtEl>
                                          <p:spTgt spid="7403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0358" grpId="0" animBg="1" autoUpdateAnimBg="0"/>
      <p:bldP spid="740359" grpId="0" animBg="1"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41385" name="Rectangle 9"/>
          <p:cNvSpPr>
            <a:spLocks noGrp="1" noChangeArrowheads="1"/>
          </p:cNvSpPr>
          <p:nvPr>
            <p:ph type="title"/>
          </p:nvPr>
        </p:nvSpPr>
        <p:spPr/>
        <p:txBody>
          <a:bodyPr>
            <a:normAutofit fontScale="90000"/>
          </a:bodyPr>
          <a:lstStyle/>
          <a:p>
            <a:r>
              <a:rPr lang="en-US" sz="4000" dirty="0">
                <a:latin typeface="Arial" pitchFamily="34" charset="0"/>
                <a:cs typeface="Arial" pitchFamily="34" charset="0"/>
              </a:rPr>
              <a:t>The Accounting Equation: </a:t>
            </a:r>
            <a:br>
              <a:rPr lang="en-US" sz="4000" dirty="0">
                <a:latin typeface="Arial" pitchFamily="34" charset="0"/>
                <a:cs typeface="Arial" pitchFamily="34" charset="0"/>
              </a:rPr>
            </a:br>
            <a:r>
              <a:rPr lang="en-US" sz="4000" dirty="0">
                <a:latin typeface="Arial" pitchFamily="34" charset="0"/>
                <a:cs typeface="Arial" pitchFamily="34" charset="0"/>
              </a:rPr>
              <a:t>Net income</a:t>
            </a:r>
          </a:p>
        </p:txBody>
      </p:sp>
      <p:sp>
        <p:nvSpPr>
          <p:cNvPr id="741382" name="Rectangle 6"/>
          <p:cNvSpPr>
            <a:spLocks noChangeArrowheads="1"/>
          </p:cNvSpPr>
          <p:nvPr/>
        </p:nvSpPr>
        <p:spPr bwMode="auto">
          <a:xfrm>
            <a:off x="1552575" y="2192338"/>
            <a:ext cx="6032500" cy="1644650"/>
          </a:xfrm>
          <a:prstGeom prst="rect">
            <a:avLst/>
          </a:prstGeom>
          <a:noFill/>
          <a:ln w="12700">
            <a:solidFill>
              <a:schemeClr val="tx2"/>
            </a:solidFill>
            <a:miter lim="800000"/>
            <a:headEnd/>
            <a:tailEnd/>
          </a:ln>
          <a:effectLst/>
        </p:spPr>
        <p:txBody>
          <a:bodyPr wrap="none"/>
          <a:lstStyle/>
          <a:p>
            <a:pPr algn="ctr" eaLnBrk="1" hangingPunct="1">
              <a:buClr>
                <a:prstClr val="black"/>
              </a:buClr>
            </a:pPr>
            <a:r>
              <a:rPr lang="en-US" sz="3200" b="1" i="1" dirty="0" smtClean="0">
                <a:solidFill>
                  <a:srgbClr val="1F497D"/>
                </a:solidFill>
                <a:latin typeface="Times New Roman" pitchFamily="18" charset="0"/>
                <a:ea typeface="+mn-ea"/>
              </a:rPr>
              <a:t>Revenues</a:t>
            </a:r>
            <a:r>
              <a:rPr lang="en-US" sz="3200" dirty="0" smtClean="0">
                <a:solidFill>
                  <a:prstClr val="black"/>
                </a:solidFill>
                <a:latin typeface="Times New Roman" pitchFamily="18" charset="0"/>
                <a:ea typeface="+mn-ea"/>
              </a:rPr>
              <a:t> are increases in retained</a:t>
            </a:r>
          </a:p>
          <a:p>
            <a:pPr algn="ctr" eaLnBrk="1" hangingPunct="1">
              <a:buClr>
                <a:prstClr val="black"/>
              </a:buClr>
            </a:pPr>
            <a:r>
              <a:rPr lang="en-US" sz="3200" dirty="0" smtClean="0">
                <a:solidFill>
                  <a:prstClr val="black"/>
                </a:solidFill>
                <a:latin typeface="Times New Roman" pitchFamily="18" charset="0"/>
                <a:ea typeface="+mn-ea"/>
              </a:rPr>
              <a:t>earnings from delivering goods</a:t>
            </a:r>
          </a:p>
          <a:p>
            <a:pPr algn="ctr" eaLnBrk="1" hangingPunct="1">
              <a:buClr>
                <a:prstClr val="black"/>
              </a:buClr>
            </a:pPr>
            <a:r>
              <a:rPr lang="en-US" sz="3200" dirty="0" smtClean="0">
                <a:solidFill>
                  <a:prstClr val="black"/>
                </a:solidFill>
                <a:latin typeface="Times New Roman" pitchFamily="18" charset="0"/>
                <a:ea typeface="+mn-ea"/>
              </a:rPr>
              <a:t>or services to customers.</a:t>
            </a:r>
          </a:p>
        </p:txBody>
      </p:sp>
      <p:sp>
        <p:nvSpPr>
          <p:cNvPr id="741383" name="Rectangle 7"/>
          <p:cNvSpPr>
            <a:spLocks noChangeArrowheads="1"/>
          </p:cNvSpPr>
          <p:nvPr/>
        </p:nvSpPr>
        <p:spPr bwMode="auto">
          <a:xfrm>
            <a:off x="1552575" y="4618037"/>
            <a:ext cx="6032500" cy="1096963"/>
          </a:xfrm>
          <a:prstGeom prst="rect">
            <a:avLst/>
          </a:prstGeom>
          <a:noFill/>
          <a:ln w="12700">
            <a:solidFill>
              <a:schemeClr val="tx2"/>
            </a:solidFill>
            <a:miter lim="800000"/>
            <a:headEnd/>
            <a:tailEnd/>
          </a:ln>
          <a:effectLst/>
        </p:spPr>
        <p:txBody>
          <a:bodyPr wrap="none"/>
          <a:lstStyle/>
          <a:p>
            <a:pPr algn="ctr" eaLnBrk="1" hangingPunct="1">
              <a:buClr>
                <a:prstClr val="black"/>
              </a:buClr>
            </a:pPr>
            <a:r>
              <a:rPr lang="en-US" sz="3200" b="1" i="1" dirty="0" smtClean="0">
                <a:solidFill>
                  <a:srgbClr val="1F497D"/>
                </a:solidFill>
                <a:latin typeface="Times New Roman" pitchFamily="18" charset="0"/>
                <a:ea typeface="+mn-ea"/>
              </a:rPr>
              <a:t>Expenses</a:t>
            </a:r>
            <a:r>
              <a:rPr lang="en-US" sz="3200" dirty="0" smtClean="0">
                <a:solidFill>
                  <a:prstClr val="black"/>
                </a:solidFill>
                <a:latin typeface="Times New Roman" pitchFamily="18" charset="0"/>
                <a:ea typeface="+mn-ea"/>
              </a:rPr>
              <a:t> are decreases in retained</a:t>
            </a:r>
          </a:p>
          <a:p>
            <a:pPr algn="ctr" eaLnBrk="1" hangingPunct="1">
              <a:buClr>
                <a:prstClr val="black"/>
              </a:buClr>
            </a:pPr>
            <a:r>
              <a:rPr lang="en-US" sz="3200" dirty="0" smtClean="0">
                <a:solidFill>
                  <a:prstClr val="black"/>
                </a:solidFill>
                <a:latin typeface="Times New Roman" pitchFamily="18" charset="0"/>
                <a:ea typeface="+mn-ea"/>
              </a:rPr>
              <a:t>earnings that result from operations.</a:t>
            </a:r>
          </a:p>
        </p:txBody>
      </p:sp>
      <p:sp>
        <p:nvSpPr>
          <p:cNvPr id="2" name="Slide Number Placeholder 1"/>
          <p:cNvSpPr>
            <a:spLocks noGrp="1"/>
          </p:cNvSpPr>
          <p:nvPr>
            <p:ph type="sldNum" sz="quarter" idx="12"/>
          </p:nvPr>
        </p:nvSpPr>
        <p:spPr/>
        <p:txBody>
          <a:bodyPr/>
          <a:lstStyle/>
          <a:p>
            <a:r>
              <a:rPr lang="en-CA" smtClean="0">
                <a:solidFill>
                  <a:prstClr val="black">
                    <a:tint val="75000"/>
                  </a:prstClr>
                </a:solidFill>
              </a:rPr>
              <a:t> </a:t>
            </a:r>
            <a:fld id="{982BE8B3-08DF-4F51-A7D8-D0AC345E1874}" type="slidenum">
              <a:rPr lang="en-CA" smtClean="0">
                <a:solidFill>
                  <a:prstClr val="black">
                    <a:tint val="75000"/>
                  </a:prstClr>
                </a:solidFill>
              </a:rPr>
              <a:pPr/>
              <a:t>11</a:t>
            </a:fld>
            <a:endParaRPr lang="en-CA" dirty="0">
              <a:solidFill>
                <a:prstClr val="black">
                  <a:tint val="75000"/>
                </a:prstClr>
              </a:solidFill>
            </a:endParaRPr>
          </a:p>
        </p:txBody>
      </p:sp>
    </p:spTree>
    <p:extLst>
      <p:ext uri="{BB962C8B-B14F-4D97-AF65-F5344CB8AC3E}">
        <p14:creationId xmlns:p14="http://schemas.microsoft.com/office/powerpoint/2010/main" val="3227211602"/>
      </p:ext>
    </p:extLst>
  </p:cSld>
  <p:clrMapOvr>
    <a:masterClrMapping/>
  </p:clrMapOvr>
  <p:transition>
    <p:wipe dir="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41383"/>
                                        </p:tgtEl>
                                        <p:attrNameLst>
                                          <p:attrName>style.visibility</p:attrName>
                                        </p:attrNameLst>
                                      </p:cBhvr>
                                      <p:to>
                                        <p:strVal val="visible"/>
                                      </p:to>
                                    </p:set>
                                    <p:animEffect transition="in" filter="wipe(left)">
                                      <p:cBhvr>
                                        <p:cTn id="7" dur="500"/>
                                        <p:tgtEl>
                                          <p:spTgt spid="7413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1383" grpId="0" animBg="1"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3553" name="Rectangle 2"/>
          <p:cNvSpPr>
            <a:spLocks noGrp="1" noChangeArrowheads="1"/>
          </p:cNvSpPr>
          <p:nvPr>
            <p:ph type="title"/>
          </p:nvPr>
        </p:nvSpPr>
        <p:spPr/>
        <p:txBody>
          <a:bodyPr/>
          <a:lstStyle/>
          <a:p>
            <a:r>
              <a:rPr lang="en-US" smtClean="0">
                <a:ea typeface="HYGothic-Extra" charset="0"/>
              </a:rPr>
              <a:t>Financial Statements</a:t>
            </a:r>
          </a:p>
        </p:txBody>
      </p:sp>
      <p:sp>
        <p:nvSpPr>
          <p:cNvPr id="23554" name="Rectangle 3"/>
          <p:cNvSpPr>
            <a:spLocks noGrp="1" noChangeArrowheads="1"/>
          </p:cNvSpPr>
          <p:nvPr>
            <p:ph sz="half" idx="2"/>
          </p:nvPr>
        </p:nvSpPr>
        <p:spPr/>
        <p:txBody>
          <a:bodyPr/>
          <a:lstStyle/>
          <a:p>
            <a:r>
              <a:rPr lang="en-GB" smtClean="0">
                <a:ea typeface="HYGothic-Extra" charset="0"/>
              </a:rPr>
              <a:t>Income statement:</a:t>
            </a:r>
          </a:p>
          <a:p>
            <a:pPr lvl="1"/>
            <a:r>
              <a:rPr lang="en-GB" smtClean="0">
                <a:ea typeface="HYGothic-Extra" charset="0"/>
              </a:rPr>
              <a:t>Reports revenues and expenses for a specific period of time</a:t>
            </a:r>
          </a:p>
          <a:p>
            <a:r>
              <a:rPr lang="en-GB" smtClean="0">
                <a:ea typeface="HYGothic-Extra" charset="0"/>
              </a:rPr>
              <a:t>Statement of changes in equity:</a:t>
            </a:r>
          </a:p>
          <a:p>
            <a:pPr lvl="1"/>
            <a:r>
              <a:rPr lang="en-GB" smtClean="0">
                <a:ea typeface="HYGothic-Extra" charset="0"/>
              </a:rPr>
              <a:t>Reports the changes in each component of equity during a period of time</a:t>
            </a:r>
          </a:p>
          <a:p>
            <a:r>
              <a:rPr lang="en-GB" smtClean="0">
                <a:ea typeface="HYGothic-Extra" charset="0"/>
              </a:rPr>
              <a:t>Statement of financial position:</a:t>
            </a:r>
          </a:p>
          <a:p>
            <a:pPr lvl="1"/>
            <a:r>
              <a:rPr lang="en-GB" smtClean="0">
                <a:ea typeface="HYGothic-Extra" charset="0"/>
              </a:rPr>
              <a:t>Shows the assets, liabilities and shareholders</a:t>
            </a:r>
            <a:r>
              <a:rPr lang="en-GB" altLang="en-US" smtClean="0">
                <a:ea typeface="HYGothic-Extra" charset="0"/>
              </a:rPr>
              <a:t>’</a:t>
            </a:r>
            <a:r>
              <a:rPr lang="en-GB" smtClean="0">
                <a:ea typeface="HYGothic-Extra" charset="0"/>
              </a:rPr>
              <a:t> equity at a specific point in time</a:t>
            </a:r>
          </a:p>
          <a:p>
            <a:endParaRPr lang="en-US" smtClean="0">
              <a:ea typeface="HYGothic-Extra" charset="0"/>
            </a:endParaRPr>
          </a:p>
        </p:txBody>
      </p:sp>
      <p:sp>
        <p:nvSpPr>
          <p:cNvPr id="250886" name="Rectangle 6"/>
          <p:cNvSpPr>
            <a:spLocks noChangeArrowheads="1"/>
          </p:cNvSpPr>
          <p:nvPr/>
        </p:nvSpPr>
        <p:spPr bwMode="auto">
          <a:xfrm>
            <a:off x="6553200" y="6245225"/>
            <a:ext cx="2133600" cy="476250"/>
          </a:xfrm>
          <a:prstGeom prst="rect">
            <a:avLst/>
          </a:prstGeom>
          <a:noFill/>
          <a:ln w="9525">
            <a:noFill/>
            <a:miter lim="800000"/>
            <a:headEnd/>
            <a:tailEnd/>
          </a:ln>
        </p:spPr>
        <p:txBody>
          <a:bodyPr/>
          <a:lstStyle/>
          <a:p>
            <a:pPr algn="r"/>
            <a:endParaRPr lang="en-CA" sz="1400"/>
          </a:p>
        </p:txBody>
      </p:sp>
      <p:sp>
        <p:nvSpPr>
          <p:cNvPr id="23556" name="Slide Number Placeholder 7"/>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5E10CB2D-2156-4151-B446-48663725D847}" type="slidenum">
              <a:rPr lang="en-US" sz="1400">
                <a:solidFill>
                  <a:srgbClr val="898989"/>
                </a:solidFill>
                <a:latin typeface="Calibri" pitchFamily="34" charset="0"/>
              </a:rPr>
              <a:pPr eaLnBrk="1" hangingPunct="1"/>
              <a:t>12</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2874583284"/>
      </p:ext>
    </p:extLst>
  </p:cSld>
  <p:clrMapOvr>
    <a:masterClrMapping/>
  </p:clrMapOvr>
  <p:transition>
    <p:rand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p:txBody>
          <a:bodyPr/>
          <a:lstStyle/>
          <a:p>
            <a:r>
              <a:rPr lang="en-GB" smtClean="0">
                <a:ea typeface="HYGothic-Extra" charset="0"/>
              </a:rPr>
              <a:t>Financial Statements (continued)</a:t>
            </a:r>
            <a:endParaRPr lang="en-US" smtClean="0">
              <a:ea typeface="HYGothic-Extra" charset="0"/>
            </a:endParaRPr>
          </a:p>
        </p:txBody>
      </p:sp>
      <p:sp>
        <p:nvSpPr>
          <p:cNvPr id="24578" name="Rectangle 3"/>
          <p:cNvSpPr>
            <a:spLocks noGrp="1" noChangeArrowheads="1"/>
          </p:cNvSpPr>
          <p:nvPr>
            <p:ph sz="half" idx="2"/>
          </p:nvPr>
        </p:nvSpPr>
        <p:spPr/>
        <p:txBody>
          <a:bodyPr/>
          <a:lstStyle/>
          <a:p>
            <a:r>
              <a:rPr lang="en-GB" smtClean="0">
                <a:ea typeface="HYGothic-Extra" charset="0"/>
              </a:rPr>
              <a:t>Statement of cash flows :</a:t>
            </a:r>
          </a:p>
          <a:p>
            <a:pPr lvl="1"/>
            <a:r>
              <a:rPr lang="en-GB" smtClean="0">
                <a:ea typeface="HYGothic-Extra" charset="0"/>
              </a:rPr>
              <a:t>Shows, for a specific period of time, how company obtained cash and how that cash was used</a:t>
            </a:r>
          </a:p>
          <a:p>
            <a:endParaRPr lang="en-US" smtClean="0">
              <a:ea typeface="HYGothic-Extra" charset="0"/>
            </a:endParaRPr>
          </a:p>
        </p:txBody>
      </p:sp>
      <p:sp>
        <p:nvSpPr>
          <p:cNvPr id="250886" name="Rectangle 6"/>
          <p:cNvSpPr>
            <a:spLocks noChangeArrowheads="1"/>
          </p:cNvSpPr>
          <p:nvPr/>
        </p:nvSpPr>
        <p:spPr bwMode="auto">
          <a:xfrm>
            <a:off x="6553200" y="6245225"/>
            <a:ext cx="2133600" cy="476250"/>
          </a:xfrm>
          <a:prstGeom prst="rect">
            <a:avLst/>
          </a:prstGeom>
          <a:noFill/>
          <a:ln w="9525">
            <a:noFill/>
            <a:miter lim="800000"/>
            <a:headEnd/>
            <a:tailEnd/>
          </a:ln>
        </p:spPr>
        <p:txBody>
          <a:bodyPr/>
          <a:lstStyle/>
          <a:p>
            <a:pPr algn="r"/>
            <a:endParaRPr lang="en-CA" sz="1400"/>
          </a:p>
        </p:txBody>
      </p:sp>
      <p:sp>
        <p:nvSpPr>
          <p:cNvPr id="24580" name="Slide Number Placeholder 7"/>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5CF770F3-A484-4989-870F-A5A1A27781D0}" type="slidenum">
              <a:rPr lang="en-US" sz="1400">
                <a:solidFill>
                  <a:srgbClr val="898989"/>
                </a:solidFill>
                <a:latin typeface="Calibri" pitchFamily="34" charset="0"/>
              </a:rPr>
              <a:pPr eaLnBrk="1" hangingPunct="1"/>
              <a:t>13</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3952707022"/>
      </p:ext>
    </p:extLst>
  </p:cSld>
  <p:clrMapOvr>
    <a:masterClrMapping/>
  </p:clrMapOvr>
  <p:transition>
    <p:rand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Income Statement</a:t>
            </a:r>
            <a:endParaRPr lang="en-US" dirty="0"/>
          </a:p>
        </p:txBody>
      </p:sp>
      <p:sp>
        <p:nvSpPr>
          <p:cNvPr id="3" name="Content Placeholder 2"/>
          <p:cNvSpPr>
            <a:spLocks noGrp="1"/>
          </p:cNvSpPr>
          <p:nvPr>
            <p:ph idx="1"/>
          </p:nvPr>
        </p:nvSpPr>
        <p:spPr/>
        <p:txBody>
          <a:bodyPr/>
          <a:lstStyle/>
          <a:p>
            <a:r>
              <a:rPr lang="en-US" dirty="0" smtClean="0"/>
              <a:t>Income statement shows the operation performance of a company </a:t>
            </a:r>
            <a:r>
              <a:rPr lang="en-US" u="sng" dirty="0" smtClean="0">
                <a:solidFill>
                  <a:srgbClr val="C00000"/>
                </a:solidFill>
              </a:rPr>
              <a:t>over a period of time</a:t>
            </a:r>
            <a:r>
              <a:rPr lang="en-US" dirty="0" smtClean="0">
                <a:solidFill>
                  <a:srgbClr val="C00000"/>
                </a:solidFill>
              </a:rPr>
              <a:t> </a:t>
            </a:r>
            <a:r>
              <a:rPr lang="en-US" dirty="0" smtClean="0"/>
              <a:t>(monthly, quarterly, or yearly, typically the fiscal year of the company).</a:t>
            </a:r>
            <a:endParaRPr lang="en-US" u="sng" dirty="0">
              <a:solidFill>
                <a:srgbClr val="C00000"/>
              </a:solidFill>
            </a:endParaRPr>
          </a:p>
        </p:txBody>
      </p:sp>
      <p:grpSp>
        <p:nvGrpSpPr>
          <p:cNvPr id="6" name="Group 5"/>
          <p:cNvGrpSpPr/>
          <p:nvPr/>
        </p:nvGrpSpPr>
        <p:grpSpPr>
          <a:xfrm>
            <a:off x="609600" y="3276600"/>
            <a:ext cx="8051800" cy="1665288"/>
            <a:chOff x="609600" y="3775075"/>
            <a:chExt cx="8051800" cy="1665288"/>
          </a:xfrm>
        </p:grpSpPr>
        <p:sp>
          <p:nvSpPr>
            <p:cNvPr id="7" name="Line 3"/>
            <p:cNvSpPr>
              <a:spLocks noChangeShapeType="1"/>
            </p:cNvSpPr>
            <p:nvPr/>
          </p:nvSpPr>
          <p:spPr bwMode="auto">
            <a:xfrm>
              <a:off x="635000" y="4810125"/>
              <a:ext cx="8026400" cy="0"/>
            </a:xfrm>
            <a:prstGeom prst="line">
              <a:avLst/>
            </a:prstGeom>
            <a:noFill/>
            <a:ln w="50800">
              <a:solidFill>
                <a:srgbClr val="000000"/>
              </a:solidFill>
              <a:round/>
              <a:headEnd/>
              <a:tailEnd type="triangle" w="med" len="med"/>
            </a:ln>
            <a:effectLst/>
          </p:spPr>
          <p:txBody>
            <a:bodyPr wrap="none" anchor="ctr"/>
            <a:lstStyle/>
            <a:p>
              <a:endParaRPr lang="en-US">
                <a:solidFill>
                  <a:srgbClr val="000000"/>
                </a:solidFill>
              </a:endParaRPr>
            </a:p>
          </p:txBody>
        </p:sp>
        <p:sp>
          <p:nvSpPr>
            <p:cNvPr id="8" name="Line 4"/>
            <p:cNvSpPr>
              <a:spLocks noChangeShapeType="1"/>
            </p:cNvSpPr>
            <p:nvPr/>
          </p:nvSpPr>
          <p:spPr bwMode="auto">
            <a:xfrm>
              <a:off x="609600" y="4645025"/>
              <a:ext cx="0" cy="330200"/>
            </a:xfrm>
            <a:prstGeom prst="line">
              <a:avLst/>
            </a:prstGeom>
            <a:noFill/>
            <a:ln w="50800">
              <a:solidFill>
                <a:srgbClr val="000000"/>
              </a:solidFill>
              <a:round/>
              <a:headEnd/>
              <a:tailEnd/>
            </a:ln>
            <a:effectLst/>
          </p:spPr>
          <p:txBody>
            <a:bodyPr wrap="none" anchor="ctr"/>
            <a:lstStyle/>
            <a:p>
              <a:endParaRPr lang="en-US">
                <a:solidFill>
                  <a:srgbClr val="000000"/>
                </a:solidFill>
              </a:endParaRPr>
            </a:p>
          </p:txBody>
        </p:sp>
        <p:sp>
          <p:nvSpPr>
            <p:cNvPr id="9" name="Line 5"/>
            <p:cNvSpPr>
              <a:spLocks noChangeShapeType="1"/>
            </p:cNvSpPr>
            <p:nvPr/>
          </p:nvSpPr>
          <p:spPr bwMode="auto">
            <a:xfrm>
              <a:off x="1676400" y="4645025"/>
              <a:ext cx="0" cy="330200"/>
            </a:xfrm>
            <a:prstGeom prst="line">
              <a:avLst/>
            </a:prstGeom>
            <a:noFill/>
            <a:ln w="50800">
              <a:solidFill>
                <a:srgbClr val="000000"/>
              </a:solidFill>
              <a:round/>
              <a:headEnd/>
              <a:tailEnd/>
            </a:ln>
            <a:effectLst/>
          </p:spPr>
          <p:txBody>
            <a:bodyPr wrap="none" anchor="ctr"/>
            <a:lstStyle/>
            <a:p>
              <a:endParaRPr lang="en-US">
                <a:solidFill>
                  <a:srgbClr val="000000"/>
                </a:solidFill>
              </a:endParaRPr>
            </a:p>
          </p:txBody>
        </p:sp>
        <p:sp>
          <p:nvSpPr>
            <p:cNvPr id="10" name="Line 6"/>
            <p:cNvSpPr>
              <a:spLocks noChangeShapeType="1"/>
            </p:cNvSpPr>
            <p:nvPr/>
          </p:nvSpPr>
          <p:spPr bwMode="auto">
            <a:xfrm>
              <a:off x="2743200" y="4645025"/>
              <a:ext cx="0" cy="330200"/>
            </a:xfrm>
            <a:prstGeom prst="line">
              <a:avLst/>
            </a:prstGeom>
            <a:noFill/>
            <a:ln w="50800">
              <a:solidFill>
                <a:srgbClr val="000000"/>
              </a:solidFill>
              <a:round/>
              <a:headEnd/>
              <a:tailEnd/>
            </a:ln>
            <a:effectLst/>
          </p:spPr>
          <p:txBody>
            <a:bodyPr wrap="none" anchor="ctr"/>
            <a:lstStyle/>
            <a:p>
              <a:endParaRPr lang="en-US">
                <a:solidFill>
                  <a:srgbClr val="000000"/>
                </a:solidFill>
              </a:endParaRPr>
            </a:p>
          </p:txBody>
        </p:sp>
        <p:sp>
          <p:nvSpPr>
            <p:cNvPr id="11" name="Line 7"/>
            <p:cNvSpPr>
              <a:spLocks noChangeShapeType="1"/>
            </p:cNvSpPr>
            <p:nvPr/>
          </p:nvSpPr>
          <p:spPr bwMode="auto">
            <a:xfrm>
              <a:off x="3810000" y="4645025"/>
              <a:ext cx="0" cy="330200"/>
            </a:xfrm>
            <a:prstGeom prst="line">
              <a:avLst/>
            </a:prstGeom>
            <a:noFill/>
            <a:ln w="50800">
              <a:solidFill>
                <a:srgbClr val="000000"/>
              </a:solidFill>
              <a:round/>
              <a:headEnd/>
              <a:tailEnd/>
            </a:ln>
            <a:effectLst/>
          </p:spPr>
          <p:txBody>
            <a:bodyPr wrap="none" anchor="ctr"/>
            <a:lstStyle/>
            <a:p>
              <a:endParaRPr lang="en-US">
                <a:solidFill>
                  <a:srgbClr val="000000"/>
                </a:solidFill>
              </a:endParaRPr>
            </a:p>
          </p:txBody>
        </p:sp>
        <p:sp>
          <p:nvSpPr>
            <p:cNvPr id="12" name="Line 8"/>
            <p:cNvSpPr>
              <a:spLocks noChangeShapeType="1"/>
            </p:cNvSpPr>
            <p:nvPr/>
          </p:nvSpPr>
          <p:spPr bwMode="auto">
            <a:xfrm>
              <a:off x="4876800" y="4645025"/>
              <a:ext cx="0" cy="330200"/>
            </a:xfrm>
            <a:prstGeom prst="line">
              <a:avLst/>
            </a:prstGeom>
            <a:noFill/>
            <a:ln w="50800">
              <a:solidFill>
                <a:srgbClr val="000000"/>
              </a:solidFill>
              <a:round/>
              <a:headEnd/>
              <a:tailEnd/>
            </a:ln>
            <a:effectLst/>
          </p:spPr>
          <p:txBody>
            <a:bodyPr wrap="none" anchor="ctr"/>
            <a:lstStyle/>
            <a:p>
              <a:endParaRPr lang="en-US">
                <a:solidFill>
                  <a:srgbClr val="000000"/>
                </a:solidFill>
              </a:endParaRPr>
            </a:p>
          </p:txBody>
        </p:sp>
        <p:sp>
          <p:nvSpPr>
            <p:cNvPr id="13" name="Line 9"/>
            <p:cNvSpPr>
              <a:spLocks noChangeShapeType="1"/>
            </p:cNvSpPr>
            <p:nvPr/>
          </p:nvSpPr>
          <p:spPr bwMode="auto">
            <a:xfrm>
              <a:off x="5943600" y="4645025"/>
              <a:ext cx="0" cy="330200"/>
            </a:xfrm>
            <a:prstGeom prst="line">
              <a:avLst/>
            </a:prstGeom>
            <a:noFill/>
            <a:ln w="50800">
              <a:solidFill>
                <a:srgbClr val="000000"/>
              </a:solidFill>
              <a:round/>
              <a:headEnd/>
              <a:tailEnd/>
            </a:ln>
            <a:effectLst/>
          </p:spPr>
          <p:txBody>
            <a:bodyPr wrap="none" anchor="ctr"/>
            <a:lstStyle/>
            <a:p>
              <a:endParaRPr lang="en-US">
                <a:solidFill>
                  <a:srgbClr val="000000"/>
                </a:solidFill>
              </a:endParaRPr>
            </a:p>
          </p:txBody>
        </p:sp>
        <p:sp>
          <p:nvSpPr>
            <p:cNvPr id="14" name="Line 10"/>
            <p:cNvSpPr>
              <a:spLocks noChangeShapeType="1"/>
            </p:cNvSpPr>
            <p:nvPr/>
          </p:nvSpPr>
          <p:spPr bwMode="auto">
            <a:xfrm>
              <a:off x="7010400" y="4645025"/>
              <a:ext cx="0" cy="330200"/>
            </a:xfrm>
            <a:prstGeom prst="line">
              <a:avLst/>
            </a:prstGeom>
            <a:noFill/>
            <a:ln w="50800">
              <a:solidFill>
                <a:srgbClr val="000000"/>
              </a:solidFill>
              <a:round/>
              <a:headEnd/>
              <a:tailEnd/>
            </a:ln>
            <a:effectLst/>
          </p:spPr>
          <p:txBody>
            <a:bodyPr wrap="none" anchor="ctr"/>
            <a:lstStyle/>
            <a:p>
              <a:endParaRPr lang="en-US">
                <a:solidFill>
                  <a:srgbClr val="000000"/>
                </a:solidFill>
              </a:endParaRPr>
            </a:p>
          </p:txBody>
        </p:sp>
        <p:sp>
          <p:nvSpPr>
            <p:cNvPr id="15" name="Line 11"/>
            <p:cNvSpPr>
              <a:spLocks noChangeShapeType="1"/>
            </p:cNvSpPr>
            <p:nvPr/>
          </p:nvSpPr>
          <p:spPr bwMode="auto">
            <a:xfrm>
              <a:off x="8077200" y="4645025"/>
              <a:ext cx="0" cy="330200"/>
            </a:xfrm>
            <a:prstGeom prst="line">
              <a:avLst/>
            </a:prstGeom>
            <a:noFill/>
            <a:ln w="50800">
              <a:solidFill>
                <a:srgbClr val="000000"/>
              </a:solidFill>
              <a:round/>
              <a:headEnd/>
              <a:tailEnd/>
            </a:ln>
            <a:effectLst/>
          </p:spPr>
          <p:txBody>
            <a:bodyPr wrap="none" anchor="ctr"/>
            <a:lstStyle/>
            <a:p>
              <a:endParaRPr lang="en-US">
                <a:solidFill>
                  <a:srgbClr val="000000"/>
                </a:solidFill>
              </a:endParaRPr>
            </a:p>
          </p:txBody>
        </p:sp>
        <p:sp>
          <p:nvSpPr>
            <p:cNvPr id="16" name="Rectangle 13"/>
            <p:cNvSpPr>
              <a:spLocks noChangeArrowheads="1"/>
            </p:cNvSpPr>
            <p:nvPr/>
          </p:nvSpPr>
          <p:spPr bwMode="auto">
            <a:xfrm>
              <a:off x="1274763" y="5076825"/>
              <a:ext cx="688975" cy="363538"/>
            </a:xfrm>
            <a:prstGeom prst="rect">
              <a:avLst/>
            </a:prstGeom>
            <a:noFill/>
            <a:ln w="12700">
              <a:noFill/>
              <a:miter lim="800000"/>
              <a:headEnd/>
              <a:tailEnd/>
            </a:ln>
            <a:effectLst/>
          </p:spPr>
          <p:txBody>
            <a:bodyPr wrap="none" lIns="90488" tIns="44450" rIns="90488" bIns="44450">
              <a:spAutoFit/>
            </a:bodyPr>
            <a:lstStyle/>
            <a:p>
              <a:r>
                <a:rPr lang="en-US" b="1">
                  <a:solidFill>
                    <a:srgbClr val="000000"/>
                  </a:solidFill>
                </a:rPr>
                <a:t>2007</a:t>
              </a:r>
            </a:p>
          </p:txBody>
        </p:sp>
        <p:sp>
          <p:nvSpPr>
            <p:cNvPr id="17" name="Rectangle 14"/>
            <p:cNvSpPr>
              <a:spLocks noChangeArrowheads="1"/>
            </p:cNvSpPr>
            <p:nvPr/>
          </p:nvSpPr>
          <p:spPr bwMode="auto">
            <a:xfrm>
              <a:off x="2341563" y="5076825"/>
              <a:ext cx="688975" cy="363538"/>
            </a:xfrm>
            <a:prstGeom prst="rect">
              <a:avLst/>
            </a:prstGeom>
            <a:noFill/>
            <a:ln w="12700">
              <a:noFill/>
              <a:miter lim="800000"/>
              <a:headEnd/>
              <a:tailEnd/>
            </a:ln>
            <a:effectLst/>
          </p:spPr>
          <p:txBody>
            <a:bodyPr wrap="none" lIns="90488" tIns="44450" rIns="90488" bIns="44450">
              <a:spAutoFit/>
            </a:bodyPr>
            <a:lstStyle/>
            <a:p>
              <a:r>
                <a:rPr lang="en-US" b="1">
                  <a:solidFill>
                    <a:srgbClr val="000000"/>
                  </a:solidFill>
                </a:rPr>
                <a:t>2008</a:t>
              </a:r>
            </a:p>
          </p:txBody>
        </p:sp>
        <p:sp>
          <p:nvSpPr>
            <p:cNvPr id="18" name="Rectangle 15"/>
            <p:cNvSpPr>
              <a:spLocks noChangeArrowheads="1"/>
            </p:cNvSpPr>
            <p:nvPr/>
          </p:nvSpPr>
          <p:spPr bwMode="auto">
            <a:xfrm>
              <a:off x="3408363" y="5076825"/>
              <a:ext cx="688975" cy="363538"/>
            </a:xfrm>
            <a:prstGeom prst="rect">
              <a:avLst/>
            </a:prstGeom>
            <a:noFill/>
            <a:ln w="12700">
              <a:noFill/>
              <a:miter lim="800000"/>
              <a:headEnd/>
              <a:tailEnd/>
            </a:ln>
            <a:effectLst/>
          </p:spPr>
          <p:txBody>
            <a:bodyPr wrap="none" lIns="90488" tIns="44450" rIns="90488" bIns="44450">
              <a:spAutoFit/>
            </a:bodyPr>
            <a:lstStyle/>
            <a:p>
              <a:r>
                <a:rPr lang="en-US" b="1">
                  <a:solidFill>
                    <a:srgbClr val="000000"/>
                  </a:solidFill>
                </a:rPr>
                <a:t>2009</a:t>
              </a:r>
            </a:p>
          </p:txBody>
        </p:sp>
        <p:sp>
          <p:nvSpPr>
            <p:cNvPr id="19" name="Rectangle 16"/>
            <p:cNvSpPr>
              <a:spLocks noChangeArrowheads="1"/>
            </p:cNvSpPr>
            <p:nvPr/>
          </p:nvSpPr>
          <p:spPr bwMode="auto">
            <a:xfrm>
              <a:off x="4475163" y="5076825"/>
              <a:ext cx="688975" cy="363538"/>
            </a:xfrm>
            <a:prstGeom prst="rect">
              <a:avLst/>
            </a:prstGeom>
            <a:noFill/>
            <a:ln w="12700">
              <a:noFill/>
              <a:miter lim="800000"/>
              <a:headEnd/>
              <a:tailEnd/>
            </a:ln>
            <a:effectLst/>
          </p:spPr>
          <p:txBody>
            <a:bodyPr wrap="none" lIns="90488" tIns="44450" rIns="90488" bIns="44450">
              <a:spAutoFit/>
            </a:bodyPr>
            <a:lstStyle/>
            <a:p>
              <a:r>
                <a:rPr lang="en-US" b="1">
                  <a:solidFill>
                    <a:srgbClr val="000000"/>
                  </a:solidFill>
                </a:rPr>
                <a:t>2010</a:t>
              </a:r>
            </a:p>
          </p:txBody>
        </p:sp>
        <p:sp>
          <p:nvSpPr>
            <p:cNvPr id="20" name="Rectangle 17"/>
            <p:cNvSpPr>
              <a:spLocks noChangeArrowheads="1"/>
            </p:cNvSpPr>
            <p:nvPr/>
          </p:nvSpPr>
          <p:spPr bwMode="auto">
            <a:xfrm>
              <a:off x="5541963" y="5076825"/>
              <a:ext cx="688975" cy="363538"/>
            </a:xfrm>
            <a:prstGeom prst="rect">
              <a:avLst/>
            </a:prstGeom>
            <a:noFill/>
            <a:ln w="12700">
              <a:noFill/>
              <a:miter lim="800000"/>
              <a:headEnd/>
              <a:tailEnd/>
            </a:ln>
            <a:effectLst/>
          </p:spPr>
          <p:txBody>
            <a:bodyPr wrap="none" lIns="90488" tIns="44450" rIns="90488" bIns="44450">
              <a:spAutoFit/>
            </a:bodyPr>
            <a:lstStyle/>
            <a:p>
              <a:r>
                <a:rPr lang="en-US" b="1">
                  <a:solidFill>
                    <a:srgbClr val="000000"/>
                  </a:solidFill>
                </a:rPr>
                <a:t>2011</a:t>
              </a:r>
            </a:p>
          </p:txBody>
        </p:sp>
        <p:sp>
          <p:nvSpPr>
            <p:cNvPr id="21" name="Rectangle 18"/>
            <p:cNvSpPr>
              <a:spLocks noChangeArrowheads="1"/>
            </p:cNvSpPr>
            <p:nvPr/>
          </p:nvSpPr>
          <p:spPr bwMode="auto">
            <a:xfrm>
              <a:off x="6608763" y="5076825"/>
              <a:ext cx="688975" cy="363538"/>
            </a:xfrm>
            <a:prstGeom prst="rect">
              <a:avLst/>
            </a:prstGeom>
            <a:noFill/>
            <a:ln w="12700">
              <a:noFill/>
              <a:miter lim="800000"/>
              <a:headEnd/>
              <a:tailEnd/>
            </a:ln>
            <a:effectLst/>
          </p:spPr>
          <p:txBody>
            <a:bodyPr wrap="none" lIns="90488" tIns="44450" rIns="90488" bIns="44450">
              <a:spAutoFit/>
            </a:bodyPr>
            <a:lstStyle/>
            <a:p>
              <a:r>
                <a:rPr lang="en-US" b="1">
                  <a:solidFill>
                    <a:srgbClr val="000000"/>
                  </a:solidFill>
                </a:rPr>
                <a:t>2012</a:t>
              </a:r>
            </a:p>
          </p:txBody>
        </p:sp>
        <p:sp>
          <p:nvSpPr>
            <p:cNvPr id="22" name="Rectangle 19"/>
            <p:cNvSpPr>
              <a:spLocks noChangeArrowheads="1"/>
            </p:cNvSpPr>
            <p:nvPr/>
          </p:nvSpPr>
          <p:spPr bwMode="auto">
            <a:xfrm>
              <a:off x="7675563" y="5076825"/>
              <a:ext cx="688975" cy="363538"/>
            </a:xfrm>
            <a:prstGeom prst="rect">
              <a:avLst/>
            </a:prstGeom>
            <a:noFill/>
            <a:ln w="12700">
              <a:noFill/>
              <a:miter lim="800000"/>
              <a:headEnd/>
              <a:tailEnd/>
            </a:ln>
            <a:effectLst/>
          </p:spPr>
          <p:txBody>
            <a:bodyPr wrap="none" lIns="90488" tIns="44450" rIns="90488" bIns="44450">
              <a:spAutoFit/>
            </a:bodyPr>
            <a:lstStyle/>
            <a:p>
              <a:r>
                <a:rPr lang="en-US" b="1">
                  <a:solidFill>
                    <a:srgbClr val="000000"/>
                  </a:solidFill>
                </a:rPr>
                <a:t>2013</a:t>
              </a:r>
            </a:p>
          </p:txBody>
        </p:sp>
        <p:sp>
          <p:nvSpPr>
            <p:cNvPr id="23" name="Rectangle 20"/>
            <p:cNvSpPr>
              <a:spLocks noChangeArrowheads="1"/>
            </p:cNvSpPr>
            <p:nvPr/>
          </p:nvSpPr>
          <p:spPr bwMode="auto">
            <a:xfrm>
              <a:off x="2646363" y="3775075"/>
              <a:ext cx="4033837" cy="576263"/>
            </a:xfrm>
            <a:prstGeom prst="rect">
              <a:avLst/>
            </a:prstGeom>
            <a:noFill/>
            <a:ln w="12700">
              <a:noFill/>
              <a:miter lim="800000"/>
              <a:headEnd/>
              <a:tailEnd/>
            </a:ln>
            <a:effectLst/>
          </p:spPr>
          <p:txBody>
            <a:bodyPr wrap="none" lIns="90488" tIns="44450" rIns="90488" bIns="44450">
              <a:spAutoFit/>
            </a:bodyPr>
            <a:lstStyle/>
            <a:p>
              <a:r>
                <a:rPr lang="en-US" sz="3200" b="1" dirty="0">
                  <a:solidFill>
                    <a:srgbClr val="000000"/>
                  </a:solidFill>
                  <a:effectLst>
                    <a:outerShdw blurRad="38100" dist="38100" dir="2700000" algn="tl">
                      <a:srgbClr val="C0C0C0"/>
                    </a:outerShdw>
                  </a:effectLst>
                </a:rPr>
                <a:t>Life of the Business</a:t>
              </a:r>
            </a:p>
          </p:txBody>
        </p:sp>
      </p:grpSp>
      <p:sp>
        <p:nvSpPr>
          <p:cNvPr id="24" name="Rectangle 23"/>
          <p:cNvSpPr/>
          <p:nvPr/>
        </p:nvSpPr>
        <p:spPr bwMode="auto">
          <a:xfrm>
            <a:off x="4876800" y="3886200"/>
            <a:ext cx="1066800" cy="2438400"/>
          </a:xfrm>
          <a:prstGeom prst="rect">
            <a:avLst/>
          </a:prstGeom>
          <a:solidFill>
            <a:srgbClr val="FF0000">
              <a:alpha val="25000"/>
            </a:srgbClr>
          </a:solidFill>
          <a:ln w="9525" cap="flat" cmpd="sng" algn="ctr">
            <a:noFill/>
            <a:prstDash val="solid"/>
            <a:round/>
            <a:headEnd type="none" w="med" len="med"/>
            <a:tailEnd type="none" w="med" len="med"/>
          </a:ln>
          <a:effectLst/>
        </p:spPr>
        <p:txBody>
          <a:bodyPr vert="horz" wrap="square" lIns="91440" tIns="45720" rIns="91440" bIns="45720" numCol="1" rtlCol="0" anchor="b" anchorCtr="1" compatLnSpc="1">
            <a:prstTxWarp prst="textNoShape">
              <a:avLst/>
            </a:prstTxWarp>
          </a:bodyPr>
          <a:lstStyle/>
          <a:p>
            <a:pPr algn="ctr"/>
            <a:r>
              <a:rPr lang="en-US" sz="1800" b="1" dirty="0" smtClean="0">
                <a:solidFill>
                  <a:srgbClr val="000000"/>
                </a:solidFill>
                <a:ea typeface="ＭＳ Ｐゴシック" pitchFamily="-80" charset="-128"/>
              </a:rPr>
              <a:t>a fiscal year</a:t>
            </a:r>
          </a:p>
        </p:txBody>
      </p:sp>
      <p:sp>
        <p:nvSpPr>
          <p:cNvPr id="25" name="Rectangle 24"/>
          <p:cNvSpPr/>
          <p:nvPr/>
        </p:nvSpPr>
        <p:spPr bwMode="auto">
          <a:xfrm>
            <a:off x="3810000" y="3886200"/>
            <a:ext cx="1066800" cy="2438400"/>
          </a:xfrm>
          <a:prstGeom prst="rect">
            <a:avLst/>
          </a:prstGeom>
          <a:solidFill>
            <a:srgbClr val="92D050">
              <a:alpha val="25000"/>
            </a:srgbClr>
          </a:solidFill>
          <a:ln w="9525" cap="flat" cmpd="sng" algn="ctr">
            <a:noFill/>
            <a:prstDash val="solid"/>
            <a:round/>
            <a:headEnd type="none" w="med" len="med"/>
            <a:tailEnd type="none" w="med" len="med"/>
          </a:ln>
          <a:effectLst/>
        </p:spPr>
        <p:txBody>
          <a:bodyPr vert="horz" wrap="square" lIns="91440" tIns="45720" rIns="91440" bIns="45720" numCol="1" rtlCol="0" anchor="b" anchorCtr="1" compatLnSpc="1">
            <a:prstTxWarp prst="textNoShape">
              <a:avLst/>
            </a:prstTxWarp>
          </a:bodyPr>
          <a:lstStyle/>
          <a:p>
            <a:pPr algn="ctr"/>
            <a:r>
              <a:rPr lang="en-US" sz="1800" b="1" dirty="0" smtClean="0">
                <a:solidFill>
                  <a:srgbClr val="000000"/>
                </a:solidFill>
                <a:ea typeface="ＭＳ Ｐゴシック" pitchFamily="-80" charset="-128"/>
              </a:rPr>
              <a:t>a fiscal year</a:t>
            </a:r>
          </a:p>
        </p:txBody>
      </p:sp>
      <p:sp>
        <p:nvSpPr>
          <p:cNvPr id="26" name="Rectangle 25"/>
          <p:cNvSpPr/>
          <p:nvPr/>
        </p:nvSpPr>
        <p:spPr bwMode="auto">
          <a:xfrm>
            <a:off x="2743200" y="3886200"/>
            <a:ext cx="1066800" cy="2438400"/>
          </a:xfrm>
          <a:prstGeom prst="rect">
            <a:avLst/>
          </a:prstGeom>
          <a:solidFill>
            <a:srgbClr val="FF0000">
              <a:alpha val="25000"/>
            </a:srgbClr>
          </a:solidFill>
          <a:ln w="9525" cap="flat" cmpd="sng" algn="ctr">
            <a:noFill/>
            <a:prstDash val="solid"/>
            <a:round/>
            <a:headEnd type="none" w="med" len="med"/>
            <a:tailEnd type="none" w="med" len="med"/>
          </a:ln>
          <a:effectLst/>
        </p:spPr>
        <p:txBody>
          <a:bodyPr vert="horz" wrap="square" lIns="91440" tIns="45720" rIns="91440" bIns="45720" numCol="1" rtlCol="0" anchor="b" anchorCtr="1" compatLnSpc="1">
            <a:prstTxWarp prst="textNoShape">
              <a:avLst/>
            </a:prstTxWarp>
          </a:bodyPr>
          <a:lstStyle/>
          <a:p>
            <a:pPr algn="ctr"/>
            <a:r>
              <a:rPr lang="en-US" sz="1800" b="1" dirty="0" smtClean="0">
                <a:solidFill>
                  <a:srgbClr val="000000"/>
                </a:solidFill>
                <a:ea typeface="ＭＳ Ｐゴシック" pitchFamily="-80" charset="-128"/>
              </a:rPr>
              <a:t>a fiscal year</a:t>
            </a:r>
          </a:p>
        </p:txBody>
      </p:sp>
      <p:sp>
        <p:nvSpPr>
          <p:cNvPr id="27" name="Rectangle 26"/>
          <p:cNvSpPr/>
          <p:nvPr/>
        </p:nvSpPr>
        <p:spPr bwMode="auto">
          <a:xfrm>
            <a:off x="1676400" y="3886200"/>
            <a:ext cx="1066800" cy="2438400"/>
          </a:xfrm>
          <a:prstGeom prst="rect">
            <a:avLst/>
          </a:prstGeom>
          <a:solidFill>
            <a:srgbClr val="92D050">
              <a:alpha val="25000"/>
            </a:srgbClr>
          </a:solidFill>
          <a:ln w="9525" cap="flat" cmpd="sng" algn="ctr">
            <a:noFill/>
            <a:prstDash val="solid"/>
            <a:round/>
            <a:headEnd type="none" w="med" len="med"/>
            <a:tailEnd type="none" w="med" len="med"/>
          </a:ln>
          <a:effectLst/>
        </p:spPr>
        <p:txBody>
          <a:bodyPr vert="horz" wrap="square" lIns="91440" tIns="45720" rIns="91440" bIns="45720" numCol="1" rtlCol="0" anchor="b" anchorCtr="1" compatLnSpc="1">
            <a:prstTxWarp prst="textNoShape">
              <a:avLst/>
            </a:prstTxWarp>
          </a:bodyPr>
          <a:lstStyle/>
          <a:p>
            <a:pPr algn="ctr"/>
            <a:r>
              <a:rPr lang="en-US" sz="1800" b="1" dirty="0" smtClean="0">
                <a:solidFill>
                  <a:srgbClr val="000000"/>
                </a:solidFill>
                <a:ea typeface="ＭＳ Ｐゴシック" pitchFamily="-80" charset="-128"/>
              </a:rPr>
              <a:t>a fiscal year</a:t>
            </a:r>
          </a:p>
        </p:txBody>
      </p:sp>
      <p:sp>
        <p:nvSpPr>
          <p:cNvPr id="28" name="Rectangle 27"/>
          <p:cNvSpPr/>
          <p:nvPr/>
        </p:nvSpPr>
        <p:spPr bwMode="auto">
          <a:xfrm>
            <a:off x="609600" y="3886200"/>
            <a:ext cx="1066800" cy="2438400"/>
          </a:xfrm>
          <a:prstGeom prst="rect">
            <a:avLst/>
          </a:prstGeom>
          <a:solidFill>
            <a:srgbClr val="FF0000">
              <a:alpha val="25000"/>
            </a:srgbClr>
          </a:solidFill>
          <a:ln w="9525" cap="flat" cmpd="sng" algn="ctr">
            <a:noFill/>
            <a:prstDash val="solid"/>
            <a:round/>
            <a:headEnd type="none" w="med" len="med"/>
            <a:tailEnd type="none" w="med" len="med"/>
          </a:ln>
          <a:effectLst/>
        </p:spPr>
        <p:txBody>
          <a:bodyPr vert="horz" wrap="square" lIns="91440" tIns="45720" rIns="91440" bIns="45720" numCol="1" rtlCol="0" anchor="b" anchorCtr="1" compatLnSpc="1">
            <a:prstTxWarp prst="textNoShape">
              <a:avLst/>
            </a:prstTxWarp>
          </a:bodyPr>
          <a:lstStyle/>
          <a:p>
            <a:pPr algn="ctr"/>
            <a:r>
              <a:rPr lang="en-US" sz="1800" b="1" dirty="0" smtClean="0">
                <a:solidFill>
                  <a:srgbClr val="000000"/>
                </a:solidFill>
                <a:ea typeface="ＭＳ Ｐゴシック" pitchFamily="-80" charset="-128"/>
              </a:rPr>
              <a:t>a fiscal year</a:t>
            </a:r>
          </a:p>
        </p:txBody>
      </p:sp>
    </p:spTree>
    <p:extLst>
      <p:ext uri="{BB962C8B-B14F-4D97-AF65-F5344CB8AC3E}">
        <p14:creationId xmlns:p14="http://schemas.microsoft.com/office/powerpoint/2010/main" val="106746483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Income Statement</a:t>
            </a:r>
            <a:endParaRPr lang="en-US" dirty="0"/>
          </a:p>
        </p:txBody>
      </p:sp>
      <p:sp>
        <p:nvSpPr>
          <p:cNvPr id="3" name="Content Placeholder 2"/>
          <p:cNvSpPr>
            <a:spLocks noGrp="1"/>
          </p:cNvSpPr>
          <p:nvPr>
            <p:ph idx="1"/>
          </p:nvPr>
        </p:nvSpPr>
        <p:spPr/>
        <p:txBody>
          <a:bodyPr/>
          <a:lstStyle/>
          <a:p>
            <a:r>
              <a:rPr lang="en-US" dirty="0" smtClean="0"/>
              <a:t>How to measure performance:</a:t>
            </a:r>
            <a:r>
              <a:rPr lang="en-US" dirty="0" smtClean="0">
                <a:solidFill>
                  <a:srgbClr val="FF0000"/>
                </a:solidFill>
              </a:rPr>
              <a:t>      </a:t>
            </a:r>
          </a:p>
          <a:p>
            <a:pPr algn="ctr">
              <a:buNone/>
            </a:pPr>
            <a:r>
              <a:rPr lang="en-US" dirty="0" smtClean="0">
                <a:solidFill>
                  <a:srgbClr val="FF0000"/>
                </a:solidFill>
              </a:rPr>
              <a:t>Revenues - Expenses </a:t>
            </a:r>
            <a:br>
              <a:rPr lang="en-US" dirty="0" smtClean="0">
                <a:solidFill>
                  <a:srgbClr val="FF0000"/>
                </a:solidFill>
              </a:rPr>
            </a:br>
            <a:r>
              <a:rPr lang="en-US" sz="900" dirty="0" smtClean="0">
                <a:solidFill>
                  <a:srgbClr val="FF0000"/>
                </a:solidFill>
              </a:rPr>
              <a:t>  </a:t>
            </a:r>
            <a:endParaRPr lang="en-US" sz="900" dirty="0" smtClean="0"/>
          </a:p>
          <a:p>
            <a:r>
              <a:rPr lang="en-US" dirty="0" smtClean="0"/>
              <a:t> Revenues result from the sales of products or services for </a:t>
            </a:r>
            <a:r>
              <a:rPr lang="en-US" u="sng" dirty="0" smtClean="0">
                <a:solidFill>
                  <a:srgbClr val="C00000"/>
                </a:solidFill>
              </a:rPr>
              <a:t>a period of time</a:t>
            </a:r>
            <a:r>
              <a:rPr lang="en-US" dirty="0" smtClean="0"/>
              <a:t>. </a:t>
            </a:r>
          </a:p>
          <a:p>
            <a:pPr lvl="1"/>
            <a:r>
              <a:rPr lang="en-US" dirty="0" smtClean="0"/>
              <a:t>Examples: sales revenue, rent revenue.</a:t>
            </a:r>
          </a:p>
          <a:p>
            <a:pPr lvl="1"/>
            <a:r>
              <a:rPr lang="en-US" i="1" dirty="0" smtClean="0">
                <a:solidFill>
                  <a:srgbClr val="FF0000"/>
                </a:solidFill>
              </a:rPr>
              <a:t>Do not necessarily correspond to cash received</a:t>
            </a:r>
            <a:r>
              <a:rPr lang="en-US" i="1" dirty="0" smtClean="0"/>
              <a:t>...</a:t>
            </a:r>
          </a:p>
          <a:p>
            <a:r>
              <a:rPr lang="en-US" dirty="0" smtClean="0"/>
              <a:t>Expenses are costs incurred to generate revenues for </a:t>
            </a:r>
            <a:r>
              <a:rPr lang="en-US" u="sng" dirty="0" smtClean="0">
                <a:solidFill>
                  <a:srgbClr val="C00000"/>
                </a:solidFill>
              </a:rPr>
              <a:t>a period of time</a:t>
            </a:r>
            <a:r>
              <a:rPr lang="en-US" dirty="0" smtClean="0"/>
              <a:t>. </a:t>
            </a:r>
          </a:p>
          <a:p>
            <a:pPr lvl="1"/>
            <a:r>
              <a:rPr lang="en-US" dirty="0" smtClean="0"/>
              <a:t>Examples: cost of goods sold (COGS), rent expense, salary expense, tax expense… </a:t>
            </a:r>
          </a:p>
          <a:p>
            <a:pPr lvl="1"/>
            <a:r>
              <a:rPr lang="en-US" i="1" dirty="0" smtClean="0">
                <a:solidFill>
                  <a:srgbClr val="FF0000"/>
                </a:solidFill>
              </a:rPr>
              <a:t>Do not necessarily correspond to cash paid</a:t>
            </a:r>
            <a:r>
              <a:rPr lang="en-US" i="1" dirty="0" smtClean="0"/>
              <a:t>...</a:t>
            </a:r>
            <a:endParaRPr lang="en-US" dirty="0"/>
          </a:p>
        </p:txBody>
      </p:sp>
    </p:spTree>
    <p:extLst>
      <p:ext uri="{BB962C8B-B14F-4D97-AF65-F5344CB8AC3E}">
        <p14:creationId xmlns:p14="http://schemas.microsoft.com/office/powerpoint/2010/main" val="198359202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Structure of Income Statement</a:t>
            </a:r>
            <a:endParaRPr lang="en-US" dirty="0"/>
          </a:p>
        </p:txBody>
      </p:sp>
      <p:graphicFrame>
        <p:nvGraphicFramePr>
          <p:cNvPr id="4" name="Content Placeholder 3"/>
          <p:cNvGraphicFramePr>
            <a:graphicFrameLocks noGrp="1"/>
          </p:cNvGraphicFramePr>
          <p:nvPr>
            <p:ph idx="1"/>
          </p:nvPr>
        </p:nvGraphicFramePr>
        <p:xfrm>
          <a:off x="381000" y="1143000"/>
          <a:ext cx="3834465" cy="5120640"/>
        </p:xfrm>
        <a:graphic>
          <a:graphicData uri="http://schemas.openxmlformats.org/drawingml/2006/table">
            <a:tbl>
              <a:tblPr>
                <a:effectLst>
                  <a:innerShdw blurRad="63500" dist="50800" dir="2700000">
                    <a:prstClr val="black">
                      <a:alpha val="50000"/>
                    </a:prstClr>
                  </a:innerShdw>
                </a:effectLst>
              </a:tblPr>
              <a:tblGrid>
                <a:gridCol w="363265"/>
                <a:gridCol w="2704307"/>
                <a:gridCol w="766893"/>
              </a:tblGrid>
              <a:tr h="205109">
                <a:tc gridSpan="3">
                  <a:txBody>
                    <a:bodyPr/>
                    <a:lstStyle/>
                    <a:p>
                      <a:pPr algn="ctr" fontAlgn="b"/>
                      <a:r>
                        <a:rPr lang="en-US" sz="1400" b="1" i="0" u="none" strike="noStrike" dirty="0">
                          <a:solidFill>
                            <a:srgbClr val="000000"/>
                          </a:solidFill>
                          <a:latin typeface="Arial"/>
                        </a:rPr>
                        <a:t> Company Name</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gridSpan="3">
                  <a:txBody>
                    <a:bodyPr/>
                    <a:lstStyle/>
                    <a:p>
                      <a:pPr algn="ctr" fontAlgn="b"/>
                      <a:r>
                        <a:rPr lang="en-US" sz="1400" b="1" i="0" u="none" strike="noStrike" dirty="0">
                          <a:solidFill>
                            <a:srgbClr val="000000"/>
                          </a:solidFill>
                          <a:latin typeface="Arial"/>
                        </a:rPr>
                        <a:t>Income statement</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gridSpan="2">
                  <a:txBody>
                    <a:bodyPr/>
                    <a:lstStyle/>
                    <a:p>
                      <a:pPr algn="l" fontAlgn="b"/>
                      <a:r>
                        <a:rPr lang="en-US" sz="1400" b="1" i="0" u="none" strike="noStrike" dirty="0">
                          <a:solidFill>
                            <a:srgbClr val="000000"/>
                          </a:solidFill>
                          <a:latin typeface="Arial"/>
                        </a:rPr>
                        <a:t>For the year ended December 31st  20x9</a:t>
                      </a:r>
                    </a:p>
                  </a:txBody>
                  <a:tcPr marL="0" marR="0" marT="0" marB="0" anchor="b">
                    <a:lnL>
                      <a:noFill/>
                    </a:lnL>
                    <a:lnR>
                      <a:noFill/>
                    </a:lnR>
                    <a:lnT>
                      <a:noFill/>
                    </a:lnT>
                    <a:lnB>
                      <a:noFill/>
                    </a:lnB>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Sales</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100,000 </a:t>
                      </a:r>
                    </a:p>
                  </a:txBody>
                  <a:tcPr marL="0" marR="0" marT="0" marB="0" anchor="b">
                    <a:lnL>
                      <a:noFill/>
                    </a:lnL>
                    <a:lnR>
                      <a:noFill/>
                    </a:lnR>
                    <a:lnT>
                      <a:noFill/>
                    </a:lnT>
                    <a:lnB>
                      <a:noFill/>
                    </a:lnB>
                  </a:tcPr>
                </a:tc>
              </a:tr>
              <a:tr h="212706">
                <a:tc>
                  <a:txBody>
                    <a:bodyPr/>
                    <a:lstStyle/>
                    <a:p>
                      <a:pPr algn="r" fontAlgn="b"/>
                      <a:r>
                        <a:rPr lang="en-US" sz="1300" b="1" i="0" u="none" strike="noStrike">
                          <a:solidFill>
                            <a:srgbClr val="00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Cost of goods sold </a:t>
                      </a:r>
                    </a:p>
                  </a:txBody>
                  <a:tcPr marL="0" marR="0" marT="0" marB="0" anchor="b">
                    <a:lnL>
                      <a:noFill/>
                    </a:lnL>
                    <a:lnR>
                      <a:noFill/>
                    </a:lnR>
                    <a:lnT>
                      <a:noFill/>
                    </a:lnT>
                    <a:lnB>
                      <a:noFill/>
                    </a:lnB>
                  </a:tcPr>
                </a:tc>
                <a:tc>
                  <a:txBody>
                    <a:bodyPr/>
                    <a:lstStyle/>
                    <a:p>
                      <a:pPr algn="r" fontAlgn="b"/>
                      <a:r>
                        <a:rPr lang="en-US" sz="1400" b="1" i="0" u="none" strike="noStrike">
                          <a:solidFill>
                            <a:srgbClr val="000000"/>
                          </a:solidFill>
                          <a:latin typeface="Arial"/>
                        </a:rPr>
                        <a:t>60,000 </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a:solidFill>
                            <a:srgbClr val="FF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Gross profit </a:t>
                      </a:r>
                    </a:p>
                  </a:txBody>
                  <a:tcPr marL="0" marR="0" marT="0" marB="0" anchor="b">
                    <a:lnL>
                      <a:noFill/>
                    </a:lnL>
                    <a:lnR>
                      <a:noFill/>
                    </a:lnR>
                    <a:lnT>
                      <a:noFill/>
                    </a:lnT>
                    <a:lnB>
                      <a:noFill/>
                    </a:lnB>
                  </a:tcPr>
                </a:tc>
                <a:tc>
                  <a:txBody>
                    <a:bodyPr/>
                    <a:lstStyle/>
                    <a:p>
                      <a:pPr algn="r" fontAlgn="b"/>
                      <a:r>
                        <a:rPr lang="en-US" sz="1400" b="1" i="0" u="none" strike="noStrike" dirty="0">
                          <a:solidFill>
                            <a:srgbClr val="FF0000"/>
                          </a:solidFill>
                          <a:latin typeface="Arial"/>
                        </a:rPr>
                        <a:t>40,000 </a:t>
                      </a: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r>
                        <a:rPr lang="en-US" sz="1300" b="1" i="0" u="none" strike="noStrike" dirty="0">
                          <a:solidFill>
                            <a:srgbClr val="000000"/>
                          </a:solidFill>
                          <a:latin typeface="Arial"/>
                        </a:rPr>
                        <a:t>–</a:t>
                      </a: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Operating expenses</a:t>
                      </a:r>
                    </a:p>
                  </a:txBody>
                  <a:tcPr marL="0" marR="0" marT="0" marB="0" anchor="b">
                    <a:lnL>
                      <a:noFill/>
                    </a:lnL>
                    <a:lnR>
                      <a:noFill/>
                    </a:lnR>
                    <a:lnT>
                      <a:noFill/>
                    </a:lnT>
                    <a:lnB>
                      <a:noFill/>
                    </a:lnB>
                  </a:tcPr>
                </a:tc>
                <a:tc>
                  <a:txBody>
                    <a:bodyPr/>
                    <a:lstStyle/>
                    <a:p>
                      <a:pPr algn="l" fontAlgn="b"/>
                      <a:endParaRPr lang="en-US" sz="1400" b="1" i="0" u="none" strike="noStrike">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Salary expense </a:t>
                      </a:r>
                    </a:p>
                  </a:txBody>
                  <a:tcPr marL="0" marR="0" marT="0" marB="0" anchor="b">
                    <a:lnL>
                      <a:noFill/>
                    </a:lnL>
                    <a:lnR>
                      <a:noFill/>
                    </a:lnR>
                    <a:lnT>
                      <a:noFill/>
                    </a:lnT>
                    <a:lnB>
                      <a:noFill/>
                    </a:lnB>
                  </a:tcPr>
                </a:tc>
                <a:tc>
                  <a:txBody>
                    <a:bodyPr/>
                    <a:lstStyle/>
                    <a:p>
                      <a:pPr algn="r" fontAlgn="b"/>
                      <a:r>
                        <a:rPr lang="en-US" sz="1400" b="1" i="0" u="none" strike="noStrike">
                          <a:solidFill>
                            <a:srgbClr val="000000"/>
                          </a:solidFill>
                          <a:latin typeface="Arial"/>
                        </a:rPr>
                        <a:t>11,000 </a:t>
                      </a: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Depreciation</a:t>
                      </a:r>
                    </a:p>
                  </a:txBody>
                  <a:tcPr marL="0" marR="0" marT="0" marB="0" anchor="b">
                    <a:lnL>
                      <a:noFill/>
                    </a:lnL>
                    <a:lnR>
                      <a:noFill/>
                    </a:lnR>
                    <a:lnT>
                      <a:noFill/>
                    </a:lnT>
                    <a:lnB>
                      <a:noFill/>
                    </a:lnB>
                  </a:tcPr>
                </a:tc>
                <a:tc>
                  <a:txBody>
                    <a:bodyPr/>
                    <a:lstStyle/>
                    <a:p>
                      <a:pPr algn="r" fontAlgn="b"/>
                      <a:r>
                        <a:rPr lang="en-US" sz="1400" b="1" i="0" u="none" strike="noStrike">
                          <a:solidFill>
                            <a:srgbClr val="000000"/>
                          </a:solidFill>
                          <a:latin typeface="Arial"/>
                        </a:rPr>
                        <a:t>4,000 </a:t>
                      </a: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Insurance expense</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2,000 </a:t>
                      </a:r>
                    </a:p>
                  </a:txBody>
                  <a:tcPr marL="0" marR="0" marT="0" marB="0" anchor="b">
                    <a:lnL>
                      <a:noFill/>
                    </a:lnL>
                    <a:lnR>
                      <a:noFill/>
                    </a:lnR>
                    <a:lnT>
                      <a:noFill/>
                    </a:lnT>
                    <a:lnB>
                      <a:noFill/>
                    </a:lnB>
                  </a:tcPr>
                </a:tc>
              </a:tr>
              <a:tr h="212706">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Rent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8,000 </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a:solidFill>
                            <a:srgbClr val="FF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Operating income </a:t>
                      </a:r>
                    </a:p>
                  </a:txBody>
                  <a:tcPr marL="0" marR="0" marT="0" marB="0" anchor="b">
                    <a:lnL>
                      <a:noFill/>
                    </a:lnL>
                    <a:lnR>
                      <a:noFill/>
                    </a:lnR>
                    <a:lnT>
                      <a:noFill/>
                    </a:lnT>
                    <a:lnB>
                      <a:noFill/>
                    </a:lnB>
                  </a:tcPr>
                </a:tc>
                <a:tc>
                  <a:txBody>
                    <a:bodyPr/>
                    <a:lstStyle/>
                    <a:p>
                      <a:pPr algn="r" fontAlgn="b"/>
                      <a:r>
                        <a:rPr lang="en-US" sz="1400" b="1" i="0" u="none" strike="noStrike" dirty="0">
                          <a:solidFill>
                            <a:srgbClr val="FF0000"/>
                          </a:solidFill>
                          <a:latin typeface="Arial"/>
                        </a:rPr>
                        <a:t>15,000 </a:t>
                      </a: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r>
                        <a:rPr lang="en-US" sz="1300" b="1" i="0" u="none" strike="noStrike">
                          <a:solidFill>
                            <a:srgbClr val="00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a:solidFill>
                            <a:srgbClr val="000000"/>
                          </a:solidFill>
                          <a:latin typeface="Arial"/>
                        </a:rPr>
                        <a:t>Other revenues &amp; expenses</a:t>
                      </a: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Interest expense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5,000 </a:t>
                      </a: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a:solidFill>
                            <a:srgbClr val="000000"/>
                          </a:solidFill>
                          <a:latin typeface="Arial"/>
                        </a:rPr>
                        <a:t>       Interest income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8,000 </a:t>
                      </a:r>
                    </a:p>
                  </a:txBody>
                  <a:tcPr marL="0" marR="0" marT="0" marB="0" anchor="b">
                    <a:lnL>
                      <a:noFill/>
                    </a:lnL>
                    <a:lnR>
                      <a:noFill/>
                    </a:lnR>
                    <a:lnT>
                      <a:noFill/>
                    </a:lnT>
                    <a:lnB>
                      <a:noFill/>
                    </a:lnB>
                  </a:tcPr>
                </a:tc>
              </a:tr>
              <a:tr h="212706">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a:solidFill>
                            <a:srgbClr val="000000"/>
                          </a:solidFill>
                          <a:latin typeface="Arial"/>
                        </a:rPr>
                        <a:t>      Rent revenue</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1,000 </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a:solidFill>
                            <a:srgbClr val="FF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before taxes </a:t>
                      </a:r>
                    </a:p>
                  </a:txBody>
                  <a:tcPr marL="0" marR="0" marT="0" marB="0" anchor="b">
                    <a:lnL>
                      <a:noFill/>
                    </a:lnL>
                    <a:lnR>
                      <a:noFill/>
                    </a:lnR>
                    <a:lnT>
                      <a:noFill/>
                    </a:lnT>
                    <a:lnB>
                      <a:noFill/>
                    </a:lnB>
                  </a:tcPr>
                </a:tc>
                <a:tc>
                  <a:txBody>
                    <a:bodyPr/>
                    <a:lstStyle/>
                    <a:p>
                      <a:pPr algn="r" fontAlgn="b"/>
                      <a:r>
                        <a:rPr lang="en-US" sz="1400" b="1" i="0" u="none" strike="noStrike" dirty="0">
                          <a:solidFill>
                            <a:srgbClr val="FF0000"/>
                          </a:solidFill>
                          <a:latin typeface="Arial"/>
                        </a:rPr>
                        <a:t>19,000 </a:t>
                      </a: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12706">
                <a:tc>
                  <a:txBody>
                    <a:bodyPr/>
                    <a:lstStyle/>
                    <a:p>
                      <a:pPr algn="r" fontAlgn="b"/>
                      <a:r>
                        <a:rPr lang="en-US" sz="1300" b="1" i="0" u="none" strike="noStrike">
                          <a:solidFill>
                            <a:srgbClr val="00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a:solidFill>
                            <a:srgbClr val="000000"/>
                          </a:solidFill>
                          <a:latin typeface="Arial"/>
                        </a:rPr>
                        <a:t>Income tax expense (40%)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7,600 </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a:solidFill>
                            <a:srgbClr val="FF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a:t>
                      </a:r>
                    </a:p>
                  </a:txBody>
                  <a:tcPr marL="0" marR="0" marT="0" marB="0" anchor="b">
                    <a:lnL>
                      <a:noFill/>
                    </a:lnL>
                    <a:lnR>
                      <a:noFill/>
                    </a:lnR>
                    <a:lnT>
                      <a:noFill/>
                    </a:lnT>
                    <a:lnB>
                      <a:noFill/>
                    </a:lnB>
                  </a:tcPr>
                </a:tc>
                <a:tc>
                  <a:txBody>
                    <a:bodyPr/>
                    <a:lstStyle/>
                    <a:p>
                      <a:pPr algn="r" fontAlgn="b"/>
                      <a:r>
                        <a:rPr lang="en-US" sz="1400" b="1" i="0" u="none" strike="noStrike" dirty="0">
                          <a:solidFill>
                            <a:srgbClr val="FF0000"/>
                          </a:solidFill>
                          <a:latin typeface="Arial"/>
                        </a:rPr>
                        <a:t>11,400 </a:t>
                      </a: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bl>
          </a:graphicData>
        </a:graphic>
      </p:graphicFrame>
      <p:grpSp>
        <p:nvGrpSpPr>
          <p:cNvPr id="9" name="Group 8"/>
          <p:cNvGrpSpPr/>
          <p:nvPr/>
        </p:nvGrpSpPr>
        <p:grpSpPr>
          <a:xfrm>
            <a:off x="3818042" y="1066800"/>
            <a:ext cx="2895597" cy="381000"/>
            <a:chOff x="3276602" y="1066800"/>
            <a:chExt cx="2966221" cy="381000"/>
          </a:xfrm>
        </p:grpSpPr>
        <p:cxnSp>
          <p:nvCxnSpPr>
            <p:cNvPr id="6" name="Straight Arrow Connector 5"/>
            <p:cNvCxnSpPr/>
            <p:nvPr/>
          </p:nvCxnSpPr>
          <p:spPr bwMode="auto">
            <a:xfrm flipH="1">
              <a:off x="3276602" y="1295400"/>
              <a:ext cx="936700" cy="0"/>
            </a:xfrm>
            <a:prstGeom prst="straightConnector1">
              <a:avLst/>
            </a:prstGeom>
            <a:solidFill>
              <a:schemeClr val="accent1"/>
            </a:solidFill>
            <a:ln w="25400" cap="flat" cmpd="sng" algn="ctr">
              <a:solidFill>
                <a:schemeClr val="accent1"/>
              </a:solidFill>
              <a:prstDash val="solid"/>
              <a:round/>
              <a:headEnd type="none" w="med" len="med"/>
              <a:tailEnd type="arrow"/>
            </a:ln>
            <a:effectLst/>
          </p:spPr>
        </p:cxnSp>
        <p:sp>
          <p:nvSpPr>
            <p:cNvPr id="8" name="Rounded Rectangle 7"/>
            <p:cNvSpPr/>
            <p:nvPr/>
          </p:nvSpPr>
          <p:spPr bwMode="auto">
            <a:xfrm>
              <a:off x="4213302" y="1066800"/>
              <a:ext cx="2029521" cy="381000"/>
            </a:xfrm>
            <a:prstGeom prst="round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600" b="1" dirty="0" smtClean="0">
                  <a:solidFill>
                    <a:srgbClr val="000000"/>
                  </a:solidFill>
                  <a:ea typeface="ＭＳ Ｐゴシック" pitchFamily="-80" charset="-128"/>
                </a:rPr>
                <a:t>Name of company</a:t>
              </a:r>
            </a:p>
          </p:txBody>
        </p:sp>
      </p:grpSp>
      <p:grpSp>
        <p:nvGrpSpPr>
          <p:cNvPr id="11" name="Group 10"/>
          <p:cNvGrpSpPr/>
          <p:nvPr/>
        </p:nvGrpSpPr>
        <p:grpSpPr>
          <a:xfrm>
            <a:off x="3802001" y="1319472"/>
            <a:ext cx="5121439" cy="381000"/>
            <a:chOff x="3276601" y="1114928"/>
            <a:chExt cx="4178844" cy="381000"/>
          </a:xfrm>
        </p:grpSpPr>
        <p:cxnSp>
          <p:nvCxnSpPr>
            <p:cNvPr id="12" name="Straight Arrow Connector 11"/>
            <p:cNvCxnSpPr/>
            <p:nvPr/>
          </p:nvCxnSpPr>
          <p:spPr bwMode="auto">
            <a:xfrm flipH="1" flipV="1">
              <a:off x="3276601" y="1295400"/>
              <a:ext cx="2500106" cy="12024"/>
            </a:xfrm>
            <a:prstGeom prst="straightConnector1">
              <a:avLst/>
            </a:prstGeom>
            <a:solidFill>
              <a:schemeClr val="accent1"/>
            </a:solidFill>
            <a:ln w="25400" cap="flat" cmpd="sng" algn="ctr">
              <a:solidFill>
                <a:schemeClr val="accent1"/>
              </a:solidFill>
              <a:prstDash val="solid"/>
              <a:round/>
              <a:headEnd type="none" w="med" len="med"/>
              <a:tailEnd type="arrow"/>
            </a:ln>
            <a:effectLst/>
          </p:spPr>
        </p:cxnSp>
        <p:sp>
          <p:nvSpPr>
            <p:cNvPr id="13" name="Rounded Rectangle 12"/>
            <p:cNvSpPr/>
            <p:nvPr/>
          </p:nvSpPr>
          <p:spPr bwMode="auto">
            <a:xfrm>
              <a:off x="5776708" y="1114928"/>
              <a:ext cx="1678737" cy="381000"/>
            </a:xfrm>
            <a:prstGeom prst="round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600" b="1" dirty="0" smtClean="0">
                  <a:solidFill>
                    <a:srgbClr val="000000"/>
                  </a:solidFill>
                  <a:ea typeface="ＭＳ Ｐゴシック" pitchFamily="-80" charset="-128"/>
                </a:rPr>
                <a:t>Name of statement</a:t>
              </a:r>
            </a:p>
          </p:txBody>
        </p:sp>
      </p:grpSp>
      <p:grpSp>
        <p:nvGrpSpPr>
          <p:cNvPr id="18" name="Group 17"/>
          <p:cNvGrpSpPr/>
          <p:nvPr/>
        </p:nvGrpSpPr>
        <p:grpSpPr>
          <a:xfrm>
            <a:off x="4383515" y="1572128"/>
            <a:ext cx="1752595" cy="381000"/>
            <a:chOff x="3276601" y="1126960"/>
            <a:chExt cx="1686197" cy="381000"/>
          </a:xfrm>
        </p:grpSpPr>
        <p:cxnSp>
          <p:nvCxnSpPr>
            <p:cNvPr id="19" name="Straight Arrow Connector 18"/>
            <p:cNvCxnSpPr/>
            <p:nvPr/>
          </p:nvCxnSpPr>
          <p:spPr bwMode="auto">
            <a:xfrm flipH="1" flipV="1">
              <a:off x="3276601" y="1295400"/>
              <a:ext cx="366564" cy="12032"/>
            </a:xfrm>
            <a:prstGeom prst="straightConnector1">
              <a:avLst/>
            </a:prstGeom>
            <a:solidFill>
              <a:schemeClr val="accent1"/>
            </a:solidFill>
            <a:ln w="25400" cap="flat" cmpd="sng" algn="ctr">
              <a:solidFill>
                <a:schemeClr val="accent1"/>
              </a:solidFill>
              <a:prstDash val="solid"/>
              <a:round/>
              <a:headEnd type="none" w="med" len="med"/>
              <a:tailEnd type="arrow"/>
            </a:ln>
            <a:effectLst/>
          </p:spPr>
        </p:cxnSp>
        <p:sp>
          <p:nvSpPr>
            <p:cNvPr id="20" name="Rounded Rectangle 19"/>
            <p:cNvSpPr/>
            <p:nvPr/>
          </p:nvSpPr>
          <p:spPr bwMode="auto">
            <a:xfrm>
              <a:off x="3643164" y="1126960"/>
              <a:ext cx="1319634" cy="381000"/>
            </a:xfrm>
            <a:prstGeom prst="round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600" b="1" dirty="0" smtClean="0">
                  <a:solidFill>
                    <a:srgbClr val="000000"/>
                  </a:solidFill>
                  <a:ea typeface="ＭＳ Ｐゴシック" pitchFamily="-80" charset="-128"/>
                </a:rPr>
                <a:t>Fiscal year</a:t>
              </a:r>
            </a:p>
          </p:txBody>
        </p:sp>
      </p:grpSp>
      <p:grpSp>
        <p:nvGrpSpPr>
          <p:cNvPr id="30" name="Group 29"/>
          <p:cNvGrpSpPr/>
          <p:nvPr/>
        </p:nvGrpSpPr>
        <p:grpSpPr>
          <a:xfrm>
            <a:off x="609600" y="2193760"/>
            <a:ext cx="3661608" cy="3216440"/>
            <a:chOff x="609600" y="2193760"/>
            <a:chExt cx="3661608" cy="3216440"/>
          </a:xfrm>
        </p:grpSpPr>
        <p:sp>
          <p:nvSpPr>
            <p:cNvPr id="24" name="Rectangle 23"/>
            <p:cNvSpPr/>
            <p:nvPr/>
          </p:nvSpPr>
          <p:spPr bwMode="auto">
            <a:xfrm>
              <a:off x="613608" y="2193760"/>
              <a:ext cx="3657600" cy="228600"/>
            </a:xfrm>
            <a:prstGeom prst="rect">
              <a:avLst/>
            </a:prstGeom>
            <a:solidFill>
              <a:srgbClr val="92D050">
                <a:alpha val="5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
          <p:nvSpPr>
            <p:cNvPr id="25" name="Rectangle 24"/>
            <p:cNvSpPr/>
            <p:nvPr/>
          </p:nvSpPr>
          <p:spPr bwMode="auto">
            <a:xfrm>
              <a:off x="609600" y="4953000"/>
              <a:ext cx="3657600" cy="457200"/>
            </a:xfrm>
            <a:prstGeom prst="rect">
              <a:avLst/>
            </a:prstGeom>
            <a:solidFill>
              <a:srgbClr val="92D050">
                <a:alpha val="5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grpSp>
      <p:grpSp>
        <p:nvGrpSpPr>
          <p:cNvPr id="31" name="Group 30"/>
          <p:cNvGrpSpPr/>
          <p:nvPr/>
        </p:nvGrpSpPr>
        <p:grpSpPr>
          <a:xfrm>
            <a:off x="609600" y="2438400"/>
            <a:ext cx="3657600" cy="3657600"/>
            <a:chOff x="609600" y="2438400"/>
            <a:chExt cx="3657600" cy="3657600"/>
          </a:xfrm>
        </p:grpSpPr>
        <p:sp>
          <p:nvSpPr>
            <p:cNvPr id="26" name="Rectangle 25"/>
            <p:cNvSpPr/>
            <p:nvPr/>
          </p:nvSpPr>
          <p:spPr bwMode="auto">
            <a:xfrm>
              <a:off x="609600" y="2438400"/>
              <a:ext cx="3657600" cy="228600"/>
            </a:xfrm>
            <a:prstGeom prst="rect">
              <a:avLst/>
            </a:prstGeom>
            <a:solidFill>
              <a:srgbClr val="FF0000">
                <a:alpha val="33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
          <p:nvSpPr>
            <p:cNvPr id="27" name="Rectangle 26"/>
            <p:cNvSpPr/>
            <p:nvPr/>
          </p:nvSpPr>
          <p:spPr bwMode="auto">
            <a:xfrm>
              <a:off x="609600" y="3048000"/>
              <a:ext cx="3657600" cy="1066800"/>
            </a:xfrm>
            <a:prstGeom prst="rect">
              <a:avLst/>
            </a:prstGeom>
            <a:solidFill>
              <a:srgbClr val="FF0000">
                <a:alpha val="33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
          <p:nvSpPr>
            <p:cNvPr id="28" name="Rectangle 27"/>
            <p:cNvSpPr/>
            <p:nvPr/>
          </p:nvSpPr>
          <p:spPr bwMode="auto">
            <a:xfrm>
              <a:off x="609600" y="4724400"/>
              <a:ext cx="3657600" cy="228600"/>
            </a:xfrm>
            <a:prstGeom prst="rect">
              <a:avLst/>
            </a:prstGeom>
            <a:solidFill>
              <a:srgbClr val="FF0000">
                <a:alpha val="33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
          <p:nvSpPr>
            <p:cNvPr id="29" name="Rectangle 28"/>
            <p:cNvSpPr/>
            <p:nvPr/>
          </p:nvSpPr>
          <p:spPr bwMode="auto">
            <a:xfrm>
              <a:off x="609600" y="5867400"/>
              <a:ext cx="3657600" cy="228600"/>
            </a:xfrm>
            <a:prstGeom prst="rect">
              <a:avLst/>
            </a:prstGeom>
            <a:solidFill>
              <a:srgbClr val="FF0000">
                <a:alpha val="33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grpSp>
      <p:sp>
        <p:nvSpPr>
          <p:cNvPr id="32" name="Rounded Rectangle 31"/>
          <p:cNvSpPr/>
          <p:nvPr/>
        </p:nvSpPr>
        <p:spPr bwMode="auto">
          <a:xfrm>
            <a:off x="4572000" y="3276600"/>
            <a:ext cx="1371600" cy="457200"/>
          </a:xfrm>
          <a:prstGeom prst="roundRect">
            <a:avLst/>
          </a:prstGeom>
          <a:solidFill>
            <a:srgbClr val="92D050">
              <a:alpha val="38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800" b="1" dirty="0" smtClean="0">
                <a:solidFill>
                  <a:srgbClr val="000000"/>
                </a:solidFill>
                <a:ea typeface="ＭＳ Ｐゴシック" pitchFamily="-80" charset="-128"/>
              </a:rPr>
              <a:t>Revenues</a:t>
            </a:r>
          </a:p>
        </p:txBody>
      </p:sp>
      <p:sp>
        <p:nvSpPr>
          <p:cNvPr id="33" name="Rounded Rectangle 32"/>
          <p:cNvSpPr/>
          <p:nvPr/>
        </p:nvSpPr>
        <p:spPr bwMode="auto">
          <a:xfrm>
            <a:off x="5943600" y="3048000"/>
            <a:ext cx="381000" cy="685800"/>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4000" dirty="0" smtClean="0">
                <a:solidFill>
                  <a:srgbClr val="000000"/>
                </a:solidFill>
                <a:ea typeface="ＭＳ Ｐゴシック" pitchFamily="-80" charset="-128"/>
              </a:rPr>
              <a:t>-</a:t>
            </a:r>
          </a:p>
        </p:txBody>
      </p:sp>
      <p:sp>
        <p:nvSpPr>
          <p:cNvPr id="35" name="Rounded Rectangle 34"/>
          <p:cNvSpPr/>
          <p:nvPr/>
        </p:nvSpPr>
        <p:spPr bwMode="auto">
          <a:xfrm>
            <a:off x="6324600" y="3276600"/>
            <a:ext cx="1371600" cy="457200"/>
          </a:xfrm>
          <a:prstGeom prst="roundRect">
            <a:avLst/>
          </a:prstGeom>
          <a:solidFill>
            <a:srgbClr val="FF0000">
              <a:alpha val="32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800" b="1" dirty="0" smtClean="0">
                <a:solidFill>
                  <a:srgbClr val="000000"/>
                </a:solidFill>
                <a:ea typeface="ＭＳ Ｐゴシック" pitchFamily="-80" charset="-128"/>
              </a:rPr>
              <a:t>Expenses</a:t>
            </a:r>
          </a:p>
        </p:txBody>
      </p:sp>
    </p:spTree>
    <p:extLst>
      <p:ext uri="{BB962C8B-B14F-4D97-AF65-F5344CB8AC3E}">
        <p14:creationId xmlns:p14="http://schemas.microsoft.com/office/powerpoint/2010/main" val="2665697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additive="base">
                                        <p:cTn id="7" dur="500" fill="hold"/>
                                        <p:tgtEl>
                                          <p:spTgt spid="30"/>
                                        </p:tgtEl>
                                        <p:attrNameLst>
                                          <p:attrName>ppt_x</p:attrName>
                                        </p:attrNameLst>
                                      </p:cBhvr>
                                      <p:tavLst>
                                        <p:tav tm="0">
                                          <p:val>
                                            <p:strVal val="#ppt_x"/>
                                          </p:val>
                                        </p:tav>
                                        <p:tav tm="100000">
                                          <p:val>
                                            <p:strVal val="#ppt_x"/>
                                          </p:val>
                                        </p:tav>
                                      </p:tavLst>
                                    </p:anim>
                                    <p:anim calcmode="lin" valueType="num">
                                      <p:cBhvr additive="base">
                                        <p:cTn id="8"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gtEl>
                                        <p:attrNameLst>
                                          <p:attrName>style.visibility</p:attrName>
                                        </p:attrNameLst>
                                      </p:cBhvr>
                                      <p:to>
                                        <p:strVal val="visible"/>
                                      </p:to>
                                    </p:set>
                                    <p:anim calcmode="lin" valueType="num">
                                      <p:cBhvr additive="base">
                                        <p:cTn id="13" dur="500" fill="hold"/>
                                        <p:tgtEl>
                                          <p:spTgt spid="31"/>
                                        </p:tgtEl>
                                        <p:attrNameLst>
                                          <p:attrName>ppt_x</p:attrName>
                                        </p:attrNameLst>
                                      </p:cBhvr>
                                      <p:tavLst>
                                        <p:tav tm="0">
                                          <p:val>
                                            <p:strVal val="#ppt_x"/>
                                          </p:val>
                                        </p:tav>
                                        <p:tav tm="100000">
                                          <p:val>
                                            <p:strVal val="#ppt_x"/>
                                          </p:val>
                                        </p:tav>
                                      </p:tavLst>
                                    </p:anim>
                                    <p:anim calcmode="lin" valueType="num">
                                      <p:cBhvr additive="base">
                                        <p:cTn id="14"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 presetClass="entr" presetSubtype="1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checkerboard(across)">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nodeType="click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checkerboard(across)">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5" presetClass="entr" presetSubtype="10"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checkerboard(across)">
                                      <p:cBhvr>
                                        <p:cTn id="29"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2227" name="Picture 3"/>
          <p:cNvPicPr>
            <a:picLocks noChangeAspect="1" noChangeArrowheads="1"/>
          </p:cNvPicPr>
          <p:nvPr/>
        </p:nvPicPr>
        <p:blipFill>
          <a:blip r:embed="rId3" cstate="print"/>
          <a:srcRect/>
          <a:stretch>
            <a:fillRect/>
          </a:stretch>
        </p:blipFill>
        <p:spPr bwMode="auto">
          <a:xfrm>
            <a:off x="-8" y="1219200"/>
            <a:ext cx="9144008" cy="5590672"/>
          </a:xfrm>
          <a:prstGeom prst="rect">
            <a:avLst/>
          </a:prstGeom>
          <a:noFill/>
          <a:ln w="9525">
            <a:noFill/>
            <a:miter lim="800000"/>
            <a:headEnd/>
            <a:tailEnd/>
          </a:ln>
        </p:spPr>
      </p:pic>
      <p:sp>
        <p:nvSpPr>
          <p:cNvPr id="2" name="Title 1"/>
          <p:cNvSpPr>
            <a:spLocks noGrp="1"/>
          </p:cNvSpPr>
          <p:nvPr>
            <p:ph type="title"/>
          </p:nvPr>
        </p:nvSpPr>
        <p:spPr/>
        <p:txBody>
          <a:bodyPr/>
          <a:lstStyle/>
          <a:p>
            <a:r>
              <a:rPr lang="en-US" dirty="0" smtClean="0"/>
              <a:t>Loblaw’s Statement of Income </a:t>
            </a:r>
            <a:endParaRPr lang="en-US" dirty="0"/>
          </a:p>
        </p:txBody>
      </p:sp>
      <p:grpSp>
        <p:nvGrpSpPr>
          <p:cNvPr id="11" name="Group 10"/>
          <p:cNvGrpSpPr/>
          <p:nvPr/>
        </p:nvGrpSpPr>
        <p:grpSpPr>
          <a:xfrm>
            <a:off x="0" y="3324728"/>
            <a:ext cx="9144000" cy="3424984"/>
            <a:chOff x="0" y="3276600"/>
            <a:chExt cx="9144000" cy="3424984"/>
          </a:xfrm>
        </p:grpSpPr>
        <p:sp>
          <p:nvSpPr>
            <p:cNvPr id="6" name="Rectangle 5"/>
            <p:cNvSpPr/>
            <p:nvPr/>
          </p:nvSpPr>
          <p:spPr bwMode="auto">
            <a:xfrm>
              <a:off x="0" y="3276600"/>
              <a:ext cx="9144000" cy="228600"/>
            </a:xfrm>
            <a:prstGeom prst="rect">
              <a:avLst/>
            </a:prstGeom>
            <a:solidFill>
              <a:srgbClr val="FFC000">
                <a:alpha val="29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
          <p:nvSpPr>
            <p:cNvPr id="8" name="Rectangle 7"/>
            <p:cNvSpPr/>
            <p:nvPr/>
          </p:nvSpPr>
          <p:spPr bwMode="auto">
            <a:xfrm>
              <a:off x="0" y="4724400"/>
              <a:ext cx="9144000" cy="228600"/>
            </a:xfrm>
            <a:prstGeom prst="rect">
              <a:avLst/>
            </a:prstGeom>
            <a:solidFill>
              <a:srgbClr val="FFC000">
                <a:alpha val="29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
          <p:nvSpPr>
            <p:cNvPr id="9" name="Rectangle 8"/>
            <p:cNvSpPr/>
            <p:nvPr/>
          </p:nvSpPr>
          <p:spPr bwMode="auto">
            <a:xfrm>
              <a:off x="0" y="5297904"/>
              <a:ext cx="9144000" cy="228600"/>
            </a:xfrm>
            <a:prstGeom prst="rect">
              <a:avLst/>
            </a:prstGeom>
            <a:solidFill>
              <a:srgbClr val="FFC000">
                <a:alpha val="29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
          <p:nvSpPr>
            <p:cNvPr id="10" name="Rectangle 9"/>
            <p:cNvSpPr/>
            <p:nvPr/>
          </p:nvSpPr>
          <p:spPr bwMode="auto">
            <a:xfrm>
              <a:off x="0" y="6472984"/>
              <a:ext cx="9144000" cy="228600"/>
            </a:xfrm>
            <a:prstGeom prst="rect">
              <a:avLst/>
            </a:prstGeom>
            <a:solidFill>
              <a:srgbClr val="FFC000">
                <a:alpha val="29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grpSp>
      <p:pic>
        <p:nvPicPr>
          <p:cNvPr id="3" name="Picture 2"/>
          <p:cNvPicPr>
            <a:picLocks noChangeAspect="1" noChangeArrowheads="1"/>
          </p:cNvPicPr>
          <p:nvPr/>
        </p:nvPicPr>
        <p:blipFill>
          <a:blip r:embed="rId4" cstate="print"/>
          <a:srcRect/>
          <a:stretch>
            <a:fillRect/>
          </a:stretch>
        </p:blipFill>
        <p:spPr bwMode="auto">
          <a:xfrm>
            <a:off x="6629400" y="228600"/>
            <a:ext cx="2371725" cy="533400"/>
          </a:xfrm>
          <a:prstGeom prst="rect">
            <a:avLst/>
          </a:prstGeom>
          <a:noFill/>
          <a:ln w="9525">
            <a:noFill/>
            <a:miter lim="800000"/>
            <a:headEnd/>
            <a:tailEnd/>
          </a:ln>
        </p:spPr>
      </p:pic>
    </p:spTree>
    <p:extLst>
      <p:ext uri="{BB962C8B-B14F-4D97-AF65-F5344CB8AC3E}">
        <p14:creationId xmlns:p14="http://schemas.microsoft.com/office/powerpoint/2010/main" val="1039902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Example – Income Statement</a:t>
            </a:r>
            <a:endParaRPr lang="en-US" dirty="0"/>
          </a:p>
        </p:txBody>
      </p:sp>
      <p:sp>
        <p:nvSpPr>
          <p:cNvPr id="3" name="Content Placeholder 2"/>
          <p:cNvSpPr>
            <a:spLocks noGrp="1"/>
          </p:cNvSpPr>
          <p:nvPr>
            <p:ph idx="1"/>
          </p:nvPr>
        </p:nvSpPr>
        <p:spPr/>
        <p:txBody>
          <a:bodyPr/>
          <a:lstStyle/>
          <a:p>
            <a:r>
              <a:rPr lang="en-US" dirty="0" smtClean="0"/>
              <a:t>The following are revenue and expense account balances for the Coffee Shop, a private company, on December 31, 2010: </a:t>
            </a:r>
          </a:p>
          <a:p>
            <a:endParaRPr lang="en-US" dirty="0" smtClean="0"/>
          </a:p>
          <a:p>
            <a:endParaRPr lang="en-US" dirty="0" smtClean="0"/>
          </a:p>
          <a:p>
            <a:endParaRPr lang="en-US" dirty="0" smtClean="0"/>
          </a:p>
          <a:p>
            <a:endParaRPr lang="en-US" dirty="0" smtClean="0"/>
          </a:p>
          <a:p>
            <a:endParaRPr lang="en-US" dirty="0" smtClean="0"/>
          </a:p>
          <a:p>
            <a:pPr>
              <a:buNone/>
            </a:pPr>
            <a:endParaRPr lang="en-US" dirty="0" smtClean="0"/>
          </a:p>
          <a:p>
            <a:r>
              <a:rPr lang="en-US" dirty="0" smtClean="0"/>
              <a:t>Prepare an income statement for the year ended December 31, 2010.</a:t>
            </a:r>
            <a:endParaRPr lang="en-US" dirty="0"/>
          </a:p>
        </p:txBody>
      </p:sp>
      <p:pic>
        <p:nvPicPr>
          <p:cNvPr id="53250" name="Picture 2" descr="http://www.coffeeshop.us/coffee-shop-456.jpg"/>
          <p:cNvPicPr>
            <a:picLocks noChangeAspect="1" noChangeArrowheads="1"/>
          </p:cNvPicPr>
          <p:nvPr/>
        </p:nvPicPr>
        <p:blipFill>
          <a:blip r:embed="rId3" cstate="print"/>
          <a:srcRect/>
          <a:stretch>
            <a:fillRect/>
          </a:stretch>
        </p:blipFill>
        <p:spPr bwMode="auto">
          <a:xfrm>
            <a:off x="0" y="0"/>
            <a:ext cx="1371600" cy="1066800"/>
          </a:xfrm>
          <a:prstGeom prst="rect">
            <a:avLst/>
          </a:prstGeom>
          <a:noFill/>
        </p:spPr>
      </p:pic>
      <p:graphicFrame>
        <p:nvGraphicFramePr>
          <p:cNvPr id="5" name="Table 4"/>
          <p:cNvGraphicFramePr>
            <a:graphicFrameLocks noGrp="1"/>
          </p:cNvGraphicFramePr>
          <p:nvPr/>
        </p:nvGraphicFramePr>
        <p:xfrm>
          <a:off x="2057400" y="2590800"/>
          <a:ext cx="4724400" cy="2200275"/>
        </p:xfrm>
        <a:graphic>
          <a:graphicData uri="http://schemas.openxmlformats.org/drawingml/2006/table">
            <a:tbl>
              <a:tblPr/>
              <a:tblGrid>
                <a:gridCol w="2896713"/>
                <a:gridCol w="1827687"/>
              </a:tblGrid>
              <a:tr h="280307">
                <a:tc>
                  <a:txBody>
                    <a:bodyPr/>
                    <a:lstStyle/>
                    <a:p>
                      <a:pPr algn="l" fontAlgn="b"/>
                      <a:r>
                        <a:rPr lang="en-US" sz="2000" b="0" i="0" u="none" strike="noStrike" dirty="0">
                          <a:solidFill>
                            <a:srgbClr val="000000"/>
                          </a:solidFill>
                          <a:latin typeface="+mj-lt"/>
                        </a:rPr>
                        <a:t>Cost of goods sold</a:t>
                      </a:r>
                    </a:p>
                  </a:txBody>
                  <a:tcPr marL="9525" marR="9525" marT="9525" marB="0" anchor="b">
                    <a:lnL>
                      <a:noFill/>
                    </a:lnL>
                    <a:lnR>
                      <a:noFill/>
                    </a:lnR>
                    <a:lnT>
                      <a:noFill/>
                    </a:lnT>
                    <a:lnB>
                      <a:noFill/>
                    </a:lnB>
                  </a:tcPr>
                </a:tc>
                <a:tc>
                  <a:txBody>
                    <a:bodyPr/>
                    <a:lstStyle/>
                    <a:p>
                      <a:pPr algn="r" fontAlgn="b"/>
                      <a:r>
                        <a:rPr lang="en-US" sz="2000" b="0" i="0" u="none" strike="noStrike" dirty="0">
                          <a:solidFill>
                            <a:srgbClr val="000000"/>
                          </a:solidFill>
                          <a:latin typeface="+mj-lt"/>
                        </a:rPr>
                        <a:t>$126,000 </a:t>
                      </a:r>
                    </a:p>
                  </a:txBody>
                  <a:tcPr marL="9525" marR="9525" marT="9525" marB="0" anchor="b">
                    <a:lnL>
                      <a:noFill/>
                    </a:lnL>
                    <a:lnR>
                      <a:noFill/>
                    </a:lnR>
                    <a:lnT>
                      <a:noFill/>
                    </a:lnT>
                    <a:lnB>
                      <a:noFill/>
                    </a:lnB>
                  </a:tcPr>
                </a:tc>
              </a:tr>
              <a:tr h="280307">
                <a:tc>
                  <a:txBody>
                    <a:bodyPr/>
                    <a:lstStyle/>
                    <a:p>
                      <a:pPr algn="l" fontAlgn="b"/>
                      <a:r>
                        <a:rPr lang="en-US" sz="2000" b="0" i="0" u="none" strike="noStrike">
                          <a:solidFill>
                            <a:srgbClr val="000000"/>
                          </a:solidFill>
                          <a:latin typeface="+mj-lt"/>
                        </a:rPr>
                        <a:t>Rent expense</a:t>
                      </a:r>
                    </a:p>
                  </a:txBody>
                  <a:tcPr marL="9525" marR="9525" marT="9525" marB="0" anchor="b">
                    <a:lnL>
                      <a:noFill/>
                    </a:lnL>
                    <a:lnR>
                      <a:noFill/>
                    </a:lnR>
                    <a:lnT>
                      <a:noFill/>
                    </a:lnT>
                    <a:lnB>
                      <a:noFill/>
                    </a:lnB>
                  </a:tcPr>
                </a:tc>
                <a:tc>
                  <a:txBody>
                    <a:bodyPr/>
                    <a:lstStyle/>
                    <a:p>
                      <a:pPr algn="r" fontAlgn="b"/>
                      <a:r>
                        <a:rPr lang="en-US" sz="2000" b="0" i="0" u="none" strike="noStrike" dirty="0" smtClean="0">
                          <a:solidFill>
                            <a:srgbClr val="000000"/>
                          </a:solidFill>
                          <a:latin typeface="+mj-lt"/>
                        </a:rPr>
                        <a:t>11,800</a:t>
                      </a:r>
                      <a:endParaRPr lang="en-US" sz="2000" b="0" i="0" u="none" strike="noStrike" dirty="0">
                        <a:solidFill>
                          <a:srgbClr val="000000"/>
                        </a:solidFill>
                        <a:latin typeface="+mj-lt"/>
                      </a:endParaRPr>
                    </a:p>
                  </a:txBody>
                  <a:tcPr marL="9525" marR="9525" marT="9525" marB="0" anchor="b">
                    <a:lnL>
                      <a:noFill/>
                    </a:lnL>
                    <a:lnR>
                      <a:noFill/>
                    </a:lnR>
                    <a:lnT>
                      <a:noFill/>
                    </a:lnT>
                    <a:lnB>
                      <a:noFill/>
                    </a:lnB>
                  </a:tcPr>
                </a:tc>
              </a:tr>
              <a:tr h="280307">
                <a:tc>
                  <a:txBody>
                    <a:bodyPr/>
                    <a:lstStyle/>
                    <a:p>
                      <a:pPr algn="l" fontAlgn="b"/>
                      <a:r>
                        <a:rPr lang="en-US" sz="2000" b="0" i="0" u="none" strike="noStrike">
                          <a:solidFill>
                            <a:srgbClr val="000000"/>
                          </a:solidFill>
                          <a:latin typeface="+mj-lt"/>
                        </a:rPr>
                        <a:t>Sales revenue</a:t>
                      </a:r>
                    </a:p>
                  </a:txBody>
                  <a:tcPr marL="9525" marR="9525" marT="9525" marB="0" anchor="b">
                    <a:lnL>
                      <a:noFill/>
                    </a:lnL>
                    <a:lnR>
                      <a:noFill/>
                    </a:lnR>
                    <a:lnT>
                      <a:noFill/>
                    </a:lnT>
                    <a:lnB>
                      <a:noFill/>
                    </a:lnB>
                  </a:tcPr>
                </a:tc>
                <a:tc>
                  <a:txBody>
                    <a:bodyPr/>
                    <a:lstStyle/>
                    <a:p>
                      <a:pPr algn="r" fontAlgn="b"/>
                      <a:r>
                        <a:rPr lang="en-US" sz="2000" b="0" i="0" u="none" strike="noStrike" dirty="0">
                          <a:solidFill>
                            <a:srgbClr val="000000"/>
                          </a:solidFill>
                          <a:latin typeface="+mj-lt"/>
                        </a:rPr>
                        <a:t>248,000</a:t>
                      </a:r>
                    </a:p>
                  </a:txBody>
                  <a:tcPr marL="9525" marR="9525" marT="9525" marB="0" anchor="b">
                    <a:lnL>
                      <a:noFill/>
                    </a:lnL>
                    <a:lnR>
                      <a:noFill/>
                    </a:lnR>
                    <a:lnT>
                      <a:noFill/>
                    </a:lnT>
                    <a:lnB>
                      <a:noFill/>
                    </a:lnB>
                  </a:tcPr>
                </a:tc>
              </a:tr>
              <a:tr h="280307">
                <a:tc>
                  <a:txBody>
                    <a:bodyPr/>
                    <a:lstStyle/>
                    <a:p>
                      <a:pPr algn="l" fontAlgn="b"/>
                      <a:r>
                        <a:rPr lang="en-US" sz="2000" b="0" i="0" u="none" strike="noStrike">
                          <a:solidFill>
                            <a:srgbClr val="000000"/>
                          </a:solidFill>
                          <a:latin typeface="+mj-lt"/>
                        </a:rPr>
                        <a:t>Supplies expense</a:t>
                      </a:r>
                    </a:p>
                  </a:txBody>
                  <a:tcPr marL="9525" marR="9525" marT="9525" marB="0" anchor="b">
                    <a:lnL>
                      <a:noFill/>
                    </a:lnL>
                    <a:lnR>
                      <a:noFill/>
                    </a:lnR>
                    <a:lnT>
                      <a:noFill/>
                    </a:lnT>
                    <a:lnB>
                      <a:noFill/>
                    </a:lnB>
                  </a:tcPr>
                </a:tc>
                <a:tc>
                  <a:txBody>
                    <a:bodyPr/>
                    <a:lstStyle/>
                    <a:p>
                      <a:pPr algn="r" fontAlgn="b"/>
                      <a:r>
                        <a:rPr lang="en-US" sz="2000" b="0" i="0" u="none" strike="noStrike" dirty="0">
                          <a:solidFill>
                            <a:srgbClr val="000000"/>
                          </a:solidFill>
                          <a:latin typeface="+mj-lt"/>
                        </a:rPr>
                        <a:t>1,800</a:t>
                      </a:r>
                    </a:p>
                  </a:txBody>
                  <a:tcPr marL="9525" marR="9525" marT="9525" marB="0" anchor="b">
                    <a:lnL>
                      <a:noFill/>
                    </a:lnL>
                    <a:lnR>
                      <a:noFill/>
                    </a:lnR>
                    <a:lnT>
                      <a:noFill/>
                    </a:lnT>
                    <a:lnB>
                      <a:noFill/>
                    </a:lnB>
                  </a:tcPr>
                </a:tc>
              </a:tr>
              <a:tr h="280307">
                <a:tc>
                  <a:txBody>
                    <a:bodyPr/>
                    <a:lstStyle/>
                    <a:p>
                      <a:pPr algn="l" fontAlgn="b"/>
                      <a:r>
                        <a:rPr lang="en-US" sz="2000" b="0" i="0" u="none" strike="noStrike">
                          <a:solidFill>
                            <a:srgbClr val="000000"/>
                          </a:solidFill>
                          <a:latin typeface="+mj-lt"/>
                        </a:rPr>
                        <a:t>Wage expense</a:t>
                      </a:r>
                    </a:p>
                  </a:txBody>
                  <a:tcPr marL="9525" marR="9525" marT="9525" marB="0" anchor="b">
                    <a:lnL>
                      <a:noFill/>
                    </a:lnL>
                    <a:lnR>
                      <a:noFill/>
                    </a:lnR>
                    <a:lnT>
                      <a:noFill/>
                    </a:lnT>
                    <a:lnB>
                      <a:noFill/>
                    </a:lnB>
                  </a:tcPr>
                </a:tc>
                <a:tc>
                  <a:txBody>
                    <a:bodyPr/>
                    <a:lstStyle/>
                    <a:p>
                      <a:pPr algn="r" fontAlgn="b"/>
                      <a:r>
                        <a:rPr lang="en-US" sz="2000" b="0" i="0" u="none" strike="noStrike" dirty="0" smtClean="0">
                          <a:solidFill>
                            <a:srgbClr val="000000"/>
                          </a:solidFill>
                          <a:latin typeface="+mj-lt"/>
                        </a:rPr>
                        <a:t>51,200</a:t>
                      </a:r>
                      <a:endParaRPr lang="en-US" sz="2000" b="0" i="0" u="none" strike="noStrike" dirty="0">
                        <a:solidFill>
                          <a:srgbClr val="000000"/>
                        </a:solidFill>
                        <a:latin typeface="+mj-lt"/>
                      </a:endParaRPr>
                    </a:p>
                  </a:txBody>
                  <a:tcPr marL="9525" marR="9525" marT="9525" marB="0" anchor="b">
                    <a:lnL>
                      <a:noFill/>
                    </a:lnL>
                    <a:lnR>
                      <a:noFill/>
                    </a:lnR>
                    <a:lnT>
                      <a:noFill/>
                    </a:lnT>
                    <a:lnB>
                      <a:noFill/>
                    </a:lnB>
                  </a:tcPr>
                </a:tc>
              </a:tr>
              <a:tr h="280307">
                <a:tc>
                  <a:txBody>
                    <a:bodyPr/>
                    <a:lstStyle/>
                    <a:p>
                      <a:pPr algn="l" fontAlgn="b"/>
                      <a:r>
                        <a:rPr lang="en-US" sz="2000" b="0" i="0" u="none" strike="noStrike" dirty="0">
                          <a:solidFill>
                            <a:srgbClr val="000000"/>
                          </a:solidFill>
                          <a:latin typeface="+mj-lt"/>
                        </a:rPr>
                        <a:t>Interest expense</a:t>
                      </a:r>
                    </a:p>
                  </a:txBody>
                  <a:tcPr marL="9525" marR="9525" marT="9525" marB="0" anchor="b">
                    <a:lnL>
                      <a:noFill/>
                    </a:lnL>
                    <a:lnR>
                      <a:noFill/>
                    </a:lnR>
                    <a:lnT>
                      <a:noFill/>
                    </a:lnT>
                    <a:lnB>
                      <a:noFill/>
                    </a:lnB>
                  </a:tcPr>
                </a:tc>
                <a:tc>
                  <a:txBody>
                    <a:bodyPr/>
                    <a:lstStyle/>
                    <a:p>
                      <a:pPr algn="r" fontAlgn="b"/>
                      <a:r>
                        <a:rPr lang="en-US" sz="2000" b="0" i="0" u="none" strike="noStrike" dirty="0">
                          <a:solidFill>
                            <a:srgbClr val="000000"/>
                          </a:solidFill>
                          <a:latin typeface="+mj-lt"/>
                        </a:rPr>
                        <a:t>3,000</a:t>
                      </a:r>
                    </a:p>
                  </a:txBody>
                  <a:tcPr marL="9525" marR="9525" marT="9525" marB="0" anchor="b">
                    <a:lnL>
                      <a:noFill/>
                    </a:lnL>
                    <a:lnR>
                      <a:noFill/>
                    </a:lnR>
                    <a:lnT>
                      <a:noFill/>
                    </a:lnT>
                    <a:lnB>
                      <a:noFill/>
                    </a:lnB>
                  </a:tcPr>
                </a:tc>
              </a:tr>
              <a:tr h="280307">
                <a:tc>
                  <a:txBody>
                    <a:bodyPr/>
                    <a:lstStyle/>
                    <a:p>
                      <a:pPr algn="l" fontAlgn="b"/>
                      <a:r>
                        <a:rPr lang="en-US" sz="2000" b="0" i="0" u="none" strike="noStrike">
                          <a:solidFill>
                            <a:srgbClr val="000000"/>
                          </a:solidFill>
                          <a:latin typeface="+mj-lt"/>
                        </a:rPr>
                        <a:t>Income tax expense</a:t>
                      </a:r>
                    </a:p>
                  </a:txBody>
                  <a:tcPr marL="9525" marR="9525" marT="9525" marB="0" anchor="b">
                    <a:lnL>
                      <a:noFill/>
                    </a:lnL>
                    <a:lnR>
                      <a:noFill/>
                    </a:lnR>
                    <a:lnT>
                      <a:noFill/>
                    </a:lnT>
                    <a:lnB>
                      <a:noFill/>
                    </a:lnB>
                  </a:tcPr>
                </a:tc>
                <a:tc>
                  <a:txBody>
                    <a:bodyPr/>
                    <a:lstStyle/>
                    <a:p>
                      <a:pPr algn="r" fontAlgn="b"/>
                      <a:r>
                        <a:rPr lang="en-US" sz="2000" b="0" i="0" u="none" strike="noStrike" dirty="0" smtClean="0">
                          <a:solidFill>
                            <a:srgbClr val="000000"/>
                          </a:solidFill>
                          <a:latin typeface="+mj-lt"/>
                        </a:rPr>
                        <a:t>15.5%</a:t>
                      </a:r>
                      <a:endParaRPr lang="en-US" sz="2000" b="0" i="0" u="none" strike="noStrike" dirty="0">
                        <a:solidFill>
                          <a:srgbClr val="000000"/>
                        </a:solidFill>
                        <a:latin typeface="+mj-lt"/>
                      </a:endParaRPr>
                    </a:p>
                  </a:txBody>
                  <a:tcPr marL="9525" marR="9525" marT="9525" marB="0" anchor="b">
                    <a:lnL>
                      <a:noFill/>
                    </a:lnL>
                    <a:lnR>
                      <a:noFill/>
                    </a:lnR>
                    <a:lnT>
                      <a:noFill/>
                    </a:lnT>
                    <a:lnB>
                      <a:noFill/>
                    </a:lnB>
                  </a:tcPr>
                </a:tc>
              </a:tr>
            </a:tbl>
          </a:graphicData>
        </a:graphic>
      </p:graphicFrame>
    </p:spTree>
    <p:extLst>
      <p:ext uri="{BB962C8B-B14F-4D97-AF65-F5344CB8AC3E}">
        <p14:creationId xmlns:p14="http://schemas.microsoft.com/office/powerpoint/2010/main" val="4289725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Example – Income Statement</a:t>
            </a:r>
            <a:endParaRPr lang="en-US" dirty="0"/>
          </a:p>
        </p:txBody>
      </p:sp>
      <p:graphicFrame>
        <p:nvGraphicFramePr>
          <p:cNvPr id="4" name="Content Placeholder 3"/>
          <p:cNvGraphicFramePr>
            <a:graphicFrameLocks noGrp="1"/>
          </p:cNvGraphicFramePr>
          <p:nvPr>
            <p:ph idx="1"/>
          </p:nvPr>
        </p:nvGraphicFramePr>
        <p:xfrm>
          <a:off x="2209800" y="1219200"/>
          <a:ext cx="3834465" cy="4267200"/>
        </p:xfrm>
        <a:graphic>
          <a:graphicData uri="http://schemas.openxmlformats.org/drawingml/2006/table">
            <a:tbl>
              <a:tblPr>
                <a:effectLst>
                  <a:innerShdw blurRad="63500" dist="50800" dir="2700000">
                    <a:prstClr val="black">
                      <a:alpha val="50000"/>
                    </a:prstClr>
                  </a:innerShdw>
                </a:effectLst>
              </a:tblPr>
              <a:tblGrid>
                <a:gridCol w="363265"/>
                <a:gridCol w="2704307"/>
                <a:gridCol w="766893"/>
              </a:tblGrid>
              <a:tr h="205109">
                <a:tc gridSpan="3">
                  <a:txBody>
                    <a:bodyPr/>
                    <a:lstStyle/>
                    <a:p>
                      <a:pPr algn="ctr"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Coffee Shop</a:t>
                      </a:r>
                      <a:endParaRPr lang="en-US" sz="1400" b="1" i="0" u="none" strike="noStrike" dirty="0">
                        <a:solidFill>
                          <a:srgbClr val="000000"/>
                        </a:solidFill>
                        <a:latin typeface="Arial"/>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gridSpan="3">
                  <a:txBody>
                    <a:bodyPr/>
                    <a:lstStyle/>
                    <a:p>
                      <a:pPr algn="ctr" fontAlgn="b"/>
                      <a:r>
                        <a:rPr lang="en-US" sz="1400" b="1" i="0" u="none" strike="noStrike" dirty="0">
                          <a:solidFill>
                            <a:srgbClr val="000000"/>
                          </a:solidFill>
                          <a:latin typeface="Arial"/>
                        </a:rPr>
                        <a:t>Income statement</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gridSpan="2">
                  <a:txBody>
                    <a:bodyPr/>
                    <a:lstStyle/>
                    <a:p>
                      <a:pPr algn="l" fontAlgn="b"/>
                      <a:r>
                        <a:rPr lang="en-US" sz="1400" b="1" i="0" u="none" strike="noStrike" dirty="0">
                          <a:solidFill>
                            <a:srgbClr val="000000"/>
                          </a:solidFill>
                          <a:latin typeface="Arial"/>
                        </a:rPr>
                        <a:t>For the year ended December 31st  </a:t>
                      </a:r>
                      <a:r>
                        <a:rPr lang="en-US" sz="1400" b="1" i="0" u="none" strike="noStrike" dirty="0" smtClean="0">
                          <a:solidFill>
                            <a:srgbClr val="000000"/>
                          </a:solidFill>
                          <a:latin typeface="Arial"/>
                        </a:rPr>
                        <a:t>2010</a:t>
                      </a:r>
                      <a:endParaRPr lang="en-US" sz="1400" b="1" i="0" u="none" strike="noStrike" dirty="0">
                        <a:solidFill>
                          <a:srgbClr val="000000"/>
                        </a:solidFill>
                        <a:latin typeface="Arial"/>
                      </a:endParaRPr>
                    </a:p>
                  </a:txBody>
                  <a:tcPr marL="0" marR="0" marT="0" marB="0" anchor="b">
                    <a:lnL>
                      <a:noFill/>
                    </a:lnL>
                    <a:lnR>
                      <a:noFill/>
                    </a:lnR>
                    <a:lnT>
                      <a:noFill/>
                    </a:lnT>
                    <a:lnB>
                      <a:noFill/>
                    </a:lnB>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Sales</a:t>
                      </a:r>
                    </a:p>
                  </a:txBody>
                  <a:tcPr marL="0" marR="0" marT="0" marB="0" anchor="b">
                    <a:lnL>
                      <a:noFill/>
                    </a:lnL>
                    <a:lnR>
                      <a:noFill/>
                    </a:lnR>
                    <a:lnT>
                      <a:noFill/>
                    </a:lnT>
                    <a:lnB>
                      <a:noFill/>
                    </a:lnB>
                  </a:tcPr>
                </a:tc>
                <a:tc>
                  <a:txBody>
                    <a:bodyPr/>
                    <a:lstStyle/>
                    <a:p>
                      <a:pPr algn="r" fontAlgn="b"/>
                      <a:r>
                        <a:rPr lang="en-US" sz="1400" b="1" i="0" u="none" strike="noStrike" kern="1200" dirty="0" smtClean="0">
                          <a:solidFill>
                            <a:srgbClr val="000000"/>
                          </a:solidFill>
                          <a:latin typeface="+mj-lt"/>
                          <a:ea typeface="+mn-ea"/>
                          <a:cs typeface="+mn-cs"/>
                        </a:rPr>
                        <a:t>$248,000</a:t>
                      </a:r>
                      <a:r>
                        <a:rPr lang="en-US" sz="1400" b="1" i="0" u="none" strike="noStrike" dirty="0" smtClean="0">
                          <a:solidFill>
                            <a:srgbClr val="000000"/>
                          </a:solidFill>
                          <a:latin typeface="+mj-lt"/>
                        </a:rPr>
                        <a:t> </a:t>
                      </a:r>
                      <a:endParaRPr lang="en-US" sz="1400" b="1" i="0" u="none" strike="noStrike" dirty="0">
                        <a:solidFill>
                          <a:srgbClr val="000000"/>
                        </a:solidFill>
                        <a:latin typeface="+mj-lt"/>
                      </a:endParaRPr>
                    </a:p>
                  </a:txBody>
                  <a:tcPr marL="0" marR="0" marT="0" marB="0" anchor="b">
                    <a:lnL>
                      <a:noFill/>
                    </a:lnL>
                    <a:lnR>
                      <a:noFill/>
                    </a:lnR>
                    <a:lnT>
                      <a:noFill/>
                    </a:lnT>
                    <a:lnB>
                      <a:noFill/>
                    </a:lnB>
                  </a:tcPr>
                </a:tc>
              </a:tr>
              <a:tr h="212706">
                <a:tc>
                  <a:txBody>
                    <a:bodyPr/>
                    <a:lstStyle/>
                    <a:p>
                      <a:pPr algn="r" fontAlgn="b"/>
                      <a:r>
                        <a:rPr lang="en-US" sz="1300" b="1" i="0" u="none" strike="noStrike" dirty="0" smtClean="0">
                          <a:solidFill>
                            <a:srgbClr val="000000"/>
                          </a:solidFill>
                          <a:latin typeface="Arial"/>
                        </a:rPr>
                        <a:t> </a:t>
                      </a:r>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Cost of goods sold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126,000 </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Gross profit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122,000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Operating </a:t>
                      </a:r>
                      <a:r>
                        <a:rPr lang="en-US" sz="1400" b="1" i="0" u="none" strike="noStrike" dirty="0" smtClean="0">
                          <a:solidFill>
                            <a:srgbClr val="000000"/>
                          </a:solidFill>
                          <a:latin typeface="Arial"/>
                        </a:rPr>
                        <a:t>expenses:</a:t>
                      </a:r>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Wage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51,200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Supplies </a:t>
                      </a:r>
                      <a:r>
                        <a:rPr lang="en-US" sz="1400" b="1" i="0" u="none" strike="noStrike" dirty="0">
                          <a:solidFill>
                            <a:srgbClr val="000000"/>
                          </a:solidFill>
                          <a:latin typeface="Arial"/>
                        </a:rPr>
                        <a:t>expense</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1,800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12706">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Rent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11,800 </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Operating income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57,200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smtClean="0">
                          <a:solidFill>
                            <a:srgbClr val="000000"/>
                          </a:solidFill>
                          <a:latin typeface="Arial"/>
                        </a:rPr>
                        <a:t>Interest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3</a:t>
                      </a:r>
                      <a:r>
                        <a:rPr lang="en-US" sz="1400" b="1" i="0" u="none" strike="noStrike" dirty="0" smtClean="0">
                          <a:solidFill>
                            <a:srgbClr val="000000"/>
                          </a:solidFill>
                          <a:latin typeface="Arial"/>
                        </a:rPr>
                        <a:t>,000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before taxes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54,200 </a:t>
                      </a:r>
                      <a:endParaRPr lang="en-US" sz="1400" b="1" i="0" u="none" strike="noStrike" dirty="0">
                        <a:solidFill>
                          <a:srgbClr val="FF0000"/>
                        </a:solidFill>
                        <a:latin typeface="Arial"/>
                      </a:endParaRPr>
                    </a:p>
                  </a:txBody>
                  <a:tcPr marL="0" marR="0" marT="0" marB="0" anchor="b">
                    <a:lnL>
                      <a:noFill/>
                    </a:lnL>
                    <a:lnR>
                      <a:noFill/>
                    </a:lnR>
                    <a:lnT w="12700" cap="flat" cmpd="sng" algn="ctr">
                      <a:no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12706">
                <a:tc>
                  <a:txBody>
                    <a:bodyPr/>
                    <a:lstStyle/>
                    <a:p>
                      <a:pPr algn="r" fontAlgn="b"/>
                      <a:r>
                        <a:rPr lang="en-US" sz="1300" b="1" i="0" u="none" strike="noStrike" dirty="0" smtClean="0">
                          <a:solidFill>
                            <a:srgbClr val="000000"/>
                          </a:solidFill>
                          <a:latin typeface="Arial"/>
                        </a:rPr>
                        <a:t> </a:t>
                      </a:r>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Income tax expense </a:t>
                      </a:r>
                      <a:r>
                        <a:rPr lang="en-US" sz="1400" b="1" i="0" u="none" strike="noStrike" dirty="0" smtClean="0">
                          <a:solidFill>
                            <a:srgbClr val="000000"/>
                          </a:solidFill>
                          <a:latin typeface="Arial"/>
                        </a:rPr>
                        <a:t>(15.5%) </a:t>
                      </a:r>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8,401</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$45,799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bl>
          </a:graphicData>
        </a:graphic>
      </p:graphicFrame>
      <p:pic>
        <p:nvPicPr>
          <p:cNvPr id="30" name="Picture 2" descr="http://www.coffeeshop.us/coffee-shop-456.jpg"/>
          <p:cNvPicPr>
            <a:picLocks noChangeAspect="1" noChangeArrowheads="1"/>
          </p:cNvPicPr>
          <p:nvPr/>
        </p:nvPicPr>
        <p:blipFill>
          <a:blip r:embed="rId3" cstate="print"/>
          <a:srcRect/>
          <a:stretch>
            <a:fillRect/>
          </a:stretch>
        </p:blipFill>
        <p:spPr bwMode="auto">
          <a:xfrm>
            <a:off x="0" y="0"/>
            <a:ext cx="1371600" cy="1066800"/>
          </a:xfrm>
          <a:prstGeom prst="rect">
            <a:avLst/>
          </a:prstGeom>
          <a:noFill/>
        </p:spPr>
      </p:pic>
      <p:sp>
        <p:nvSpPr>
          <p:cNvPr id="8" name="Rectangle 7"/>
          <p:cNvSpPr/>
          <p:nvPr/>
        </p:nvSpPr>
        <p:spPr bwMode="auto">
          <a:xfrm>
            <a:off x="6248400" y="5029200"/>
            <a:ext cx="1828800" cy="304800"/>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600" b="1" dirty="0" smtClean="0">
                <a:solidFill>
                  <a:srgbClr val="000000"/>
                </a:solidFill>
                <a:ea typeface="ＭＳ Ｐゴシック" pitchFamily="-80" charset="-128"/>
              </a:rPr>
              <a:t>= 54,200×15.5%</a:t>
            </a:r>
          </a:p>
        </p:txBody>
      </p:sp>
      <p:cxnSp>
        <p:nvCxnSpPr>
          <p:cNvPr id="10" name="Straight Arrow Connector 9"/>
          <p:cNvCxnSpPr>
            <a:stCxn id="8" idx="1"/>
          </p:cNvCxnSpPr>
          <p:nvPr/>
        </p:nvCxnSpPr>
        <p:spPr bwMode="auto">
          <a:xfrm flipH="1">
            <a:off x="6096000" y="5181600"/>
            <a:ext cx="152400" cy="0"/>
          </a:xfrm>
          <a:prstGeom prst="straightConnector1">
            <a:avLst/>
          </a:prstGeom>
          <a:solidFill>
            <a:schemeClr val="accent1"/>
          </a:solidFill>
          <a:ln w="25400" cap="flat" cmpd="sng" algn="ctr">
            <a:solidFill>
              <a:schemeClr val="accent1"/>
            </a:solidFill>
            <a:prstDash val="solid"/>
            <a:round/>
            <a:headEnd type="none" w="med" len="med"/>
            <a:tailEnd type="arrow"/>
          </a:ln>
          <a:effectLst/>
        </p:spPr>
      </p:cxnSp>
      <p:sp>
        <p:nvSpPr>
          <p:cNvPr id="7" name="Rectangle 6"/>
          <p:cNvSpPr/>
          <p:nvPr/>
        </p:nvSpPr>
        <p:spPr bwMode="auto">
          <a:xfrm>
            <a:off x="2286000" y="2209800"/>
            <a:ext cx="6096000" cy="335280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Tree>
    <p:extLst>
      <p:ext uri="{BB962C8B-B14F-4D97-AF65-F5344CB8AC3E}">
        <p14:creationId xmlns:p14="http://schemas.microsoft.com/office/powerpoint/2010/main" val="8384513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Example – Income Statement</a:t>
            </a:r>
            <a:endParaRPr lang="en-US" dirty="0"/>
          </a:p>
        </p:txBody>
      </p:sp>
      <p:graphicFrame>
        <p:nvGraphicFramePr>
          <p:cNvPr id="4" name="Content Placeholder 3"/>
          <p:cNvGraphicFramePr>
            <a:graphicFrameLocks noGrp="1"/>
          </p:cNvGraphicFramePr>
          <p:nvPr>
            <p:ph idx="1"/>
          </p:nvPr>
        </p:nvGraphicFramePr>
        <p:xfrm>
          <a:off x="2209800" y="1219200"/>
          <a:ext cx="3834465" cy="4267200"/>
        </p:xfrm>
        <a:graphic>
          <a:graphicData uri="http://schemas.openxmlformats.org/drawingml/2006/table">
            <a:tbl>
              <a:tblPr>
                <a:effectLst>
                  <a:innerShdw blurRad="63500" dist="50800" dir="2700000">
                    <a:prstClr val="black">
                      <a:alpha val="50000"/>
                    </a:prstClr>
                  </a:innerShdw>
                </a:effectLst>
              </a:tblPr>
              <a:tblGrid>
                <a:gridCol w="363265"/>
                <a:gridCol w="2704307"/>
                <a:gridCol w="766893"/>
              </a:tblGrid>
              <a:tr h="205109">
                <a:tc gridSpan="3">
                  <a:txBody>
                    <a:bodyPr/>
                    <a:lstStyle/>
                    <a:p>
                      <a:pPr algn="ctr"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Coffee Shop</a:t>
                      </a:r>
                      <a:endParaRPr lang="en-US" sz="1400" b="1" i="0" u="none" strike="noStrike" dirty="0">
                        <a:solidFill>
                          <a:srgbClr val="000000"/>
                        </a:solidFill>
                        <a:latin typeface="Arial"/>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gridSpan="3">
                  <a:txBody>
                    <a:bodyPr/>
                    <a:lstStyle/>
                    <a:p>
                      <a:pPr algn="ctr" fontAlgn="b"/>
                      <a:r>
                        <a:rPr lang="en-US" sz="1400" b="1" i="0" u="none" strike="noStrike" dirty="0">
                          <a:solidFill>
                            <a:srgbClr val="000000"/>
                          </a:solidFill>
                          <a:latin typeface="Arial"/>
                        </a:rPr>
                        <a:t>Income statement</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gridSpan="2">
                  <a:txBody>
                    <a:bodyPr/>
                    <a:lstStyle/>
                    <a:p>
                      <a:pPr algn="l" fontAlgn="b"/>
                      <a:r>
                        <a:rPr lang="en-US" sz="1400" b="1" i="0" u="none" strike="noStrike" dirty="0">
                          <a:solidFill>
                            <a:srgbClr val="000000"/>
                          </a:solidFill>
                          <a:latin typeface="Arial"/>
                        </a:rPr>
                        <a:t>For the year ended December 31st  </a:t>
                      </a:r>
                      <a:r>
                        <a:rPr lang="en-US" sz="1400" b="1" i="0" u="none" strike="noStrike" dirty="0" smtClean="0">
                          <a:solidFill>
                            <a:srgbClr val="000000"/>
                          </a:solidFill>
                          <a:latin typeface="Arial"/>
                        </a:rPr>
                        <a:t>2010</a:t>
                      </a:r>
                      <a:endParaRPr lang="en-US" sz="1400" b="1" i="0" u="none" strike="noStrike" dirty="0">
                        <a:solidFill>
                          <a:srgbClr val="000000"/>
                        </a:solidFill>
                        <a:latin typeface="Arial"/>
                      </a:endParaRPr>
                    </a:p>
                  </a:txBody>
                  <a:tcPr marL="0" marR="0" marT="0" marB="0" anchor="b">
                    <a:lnL>
                      <a:noFill/>
                    </a:lnL>
                    <a:lnR>
                      <a:noFill/>
                    </a:lnR>
                    <a:lnT>
                      <a:noFill/>
                    </a:lnT>
                    <a:lnB>
                      <a:noFill/>
                    </a:lnB>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Sales</a:t>
                      </a:r>
                    </a:p>
                  </a:txBody>
                  <a:tcPr marL="0" marR="0" marT="0" marB="0" anchor="b">
                    <a:lnL>
                      <a:noFill/>
                    </a:lnL>
                    <a:lnR>
                      <a:noFill/>
                    </a:lnR>
                    <a:lnT>
                      <a:noFill/>
                    </a:lnT>
                    <a:lnB>
                      <a:noFill/>
                    </a:lnB>
                  </a:tcPr>
                </a:tc>
                <a:tc>
                  <a:txBody>
                    <a:bodyPr/>
                    <a:lstStyle/>
                    <a:p>
                      <a:pPr algn="r" fontAlgn="b"/>
                      <a:r>
                        <a:rPr lang="en-US" sz="1400" b="1" i="0" u="none" strike="noStrike" kern="1200" dirty="0" smtClean="0">
                          <a:solidFill>
                            <a:srgbClr val="000000"/>
                          </a:solidFill>
                          <a:latin typeface="+mj-lt"/>
                          <a:ea typeface="+mn-ea"/>
                          <a:cs typeface="+mn-cs"/>
                        </a:rPr>
                        <a:t>$248,000</a:t>
                      </a:r>
                      <a:r>
                        <a:rPr lang="en-US" sz="1400" b="1" i="0" u="none" strike="noStrike" dirty="0" smtClean="0">
                          <a:solidFill>
                            <a:srgbClr val="000000"/>
                          </a:solidFill>
                          <a:latin typeface="+mj-lt"/>
                        </a:rPr>
                        <a:t> </a:t>
                      </a:r>
                      <a:endParaRPr lang="en-US" sz="1400" b="1" i="0" u="none" strike="noStrike" dirty="0">
                        <a:solidFill>
                          <a:srgbClr val="000000"/>
                        </a:solidFill>
                        <a:latin typeface="+mj-lt"/>
                      </a:endParaRPr>
                    </a:p>
                  </a:txBody>
                  <a:tcPr marL="0" marR="0" marT="0" marB="0" anchor="b">
                    <a:lnL>
                      <a:noFill/>
                    </a:lnL>
                    <a:lnR>
                      <a:noFill/>
                    </a:lnR>
                    <a:lnT>
                      <a:noFill/>
                    </a:lnT>
                    <a:lnB>
                      <a:noFill/>
                    </a:lnB>
                  </a:tcPr>
                </a:tc>
              </a:tr>
              <a:tr h="212706">
                <a:tc>
                  <a:txBody>
                    <a:bodyPr/>
                    <a:lstStyle/>
                    <a:p>
                      <a:pPr algn="r" fontAlgn="b"/>
                      <a:r>
                        <a:rPr lang="en-US" sz="1300" b="1" i="0" u="none" strike="noStrike" dirty="0" smtClean="0">
                          <a:solidFill>
                            <a:srgbClr val="000000"/>
                          </a:solidFill>
                          <a:latin typeface="Arial"/>
                        </a:rPr>
                        <a:t> </a:t>
                      </a:r>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Cost of goods sold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126,000 </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Gross profit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122,000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Operating </a:t>
                      </a:r>
                      <a:r>
                        <a:rPr lang="en-US" sz="1400" b="1" i="0" u="none" strike="noStrike" dirty="0" smtClean="0">
                          <a:solidFill>
                            <a:srgbClr val="000000"/>
                          </a:solidFill>
                          <a:latin typeface="Arial"/>
                        </a:rPr>
                        <a:t>expenses:</a:t>
                      </a:r>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Wage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51,200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Supplies </a:t>
                      </a:r>
                      <a:r>
                        <a:rPr lang="en-US" sz="1400" b="1" i="0" u="none" strike="noStrike" dirty="0">
                          <a:solidFill>
                            <a:srgbClr val="000000"/>
                          </a:solidFill>
                          <a:latin typeface="Arial"/>
                        </a:rPr>
                        <a:t>expense</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1,800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12706">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Rent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11,800 </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Operating income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57,200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smtClean="0">
                          <a:solidFill>
                            <a:srgbClr val="000000"/>
                          </a:solidFill>
                          <a:latin typeface="Arial"/>
                        </a:rPr>
                        <a:t>Interest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3</a:t>
                      </a:r>
                      <a:r>
                        <a:rPr lang="en-US" sz="1400" b="1" i="0" u="none" strike="noStrike" dirty="0" smtClean="0">
                          <a:solidFill>
                            <a:srgbClr val="000000"/>
                          </a:solidFill>
                          <a:latin typeface="Arial"/>
                        </a:rPr>
                        <a:t>,000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before taxes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54,200 </a:t>
                      </a:r>
                      <a:endParaRPr lang="en-US" sz="1400" b="1" i="0" u="none" strike="noStrike" dirty="0">
                        <a:solidFill>
                          <a:srgbClr val="FF0000"/>
                        </a:solidFill>
                        <a:latin typeface="Arial"/>
                      </a:endParaRPr>
                    </a:p>
                  </a:txBody>
                  <a:tcPr marL="0" marR="0" marT="0" marB="0" anchor="b">
                    <a:lnL>
                      <a:noFill/>
                    </a:lnL>
                    <a:lnR>
                      <a:noFill/>
                    </a:lnR>
                    <a:lnT w="12700" cap="flat" cmpd="sng" algn="ctr">
                      <a:no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12706">
                <a:tc>
                  <a:txBody>
                    <a:bodyPr/>
                    <a:lstStyle/>
                    <a:p>
                      <a:pPr algn="r" fontAlgn="b"/>
                      <a:r>
                        <a:rPr lang="en-US" sz="1300" b="1" i="0" u="none" strike="noStrike" dirty="0" smtClean="0">
                          <a:solidFill>
                            <a:srgbClr val="000000"/>
                          </a:solidFill>
                          <a:latin typeface="Arial"/>
                        </a:rPr>
                        <a:t> </a:t>
                      </a:r>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Income tax expense </a:t>
                      </a:r>
                      <a:r>
                        <a:rPr lang="en-US" sz="1400" b="1" i="0" u="none" strike="noStrike" dirty="0" smtClean="0">
                          <a:solidFill>
                            <a:srgbClr val="000000"/>
                          </a:solidFill>
                          <a:latin typeface="Arial"/>
                        </a:rPr>
                        <a:t>(15.5%) </a:t>
                      </a:r>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8,401</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$45,799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bl>
          </a:graphicData>
        </a:graphic>
      </p:graphicFrame>
      <p:pic>
        <p:nvPicPr>
          <p:cNvPr id="30" name="Picture 2" descr="http://www.coffeeshop.us/coffee-shop-456.jpg"/>
          <p:cNvPicPr>
            <a:picLocks noChangeAspect="1" noChangeArrowheads="1"/>
          </p:cNvPicPr>
          <p:nvPr/>
        </p:nvPicPr>
        <p:blipFill>
          <a:blip r:embed="rId3" cstate="print"/>
          <a:srcRect/>
          <a:stretch>
            <a:fillRect/>
          </a:stretch>
        </p:blipFill>
        <p:spPr bwMode="auto">
          <a:xfrm>
            <a:off x="0" y="0"/>
            <a:ext cx="1371600" cy="1066800"/>
          </a:xfrm>
          <a:prstGeom prst="rect">
            <a:avLst/>
          </a:prstGeom>
          <a:noFill/>
        </p:spPr>
      </p:pic>
      <p:sp>
        <p:nvSpPr>
          <p:cNvPr id="8" name="Rectangle 7"/>
          <p:cNvSpPr/>
          <p:nvPr/>
        </p:nvSpPr>
        <p:spPr bwMode="auto">
          <a:xfrm>
            <a:off x="6248400" y="5029200"/>
            <a:ext cx="1828800" cy="304800"/>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600" b="1" dirty="0" smtClean="0">
                <a:solidFill>
                  <a:srgbClr val="000000"/>
                </a:solidFill>
                <a:ea typeface="ＭＳ Ｐゴシック" pitchFamily="-80" charset="-128"/>
              </a:rPr>
              <a:t>= 54,200×15.5%</a:t>
            </a:r>
          </a:p>
        </p:txBody>
      </p:sp>
      <p:cxnSp>
        <p:nvCxnSpPr>
          <p:cNvPr id="10" name="Straight Arrow Connector 9"/>
          <p:cNvCxnSpPr>
            <a:stCxn id="8" idx="1"/>
          </p:cNvCxnSpPr>
          <p:nvPr/>
        </p:nvCxnSpPr>
        <p:spPr bwMode="auto">
          <a:xfrm flipH="1">
            <a:off x="6096000" y="5181600"/>
            <a:ext cx="152400" cy="0"/>
          </a:xfrm>
          <a:prstGeom prst="straightConnector1">
            <a:avLst/>
          </a:prstGeom>
          <a:solidFill>
            <a:schemeClr val="accent1"/>
          </a:solidFill>
          <a:ln w="25400" cap="flat" cmpd="sng" algn="ctr">
            <a:solidFill>
              <a:schemeClr val="accent1"/>
            </a:solidFill>
            <a:prstDash val="solid"/>
            <a:round/>
            <a:headEnd type="none" w="med" len="med"/>
            <a:tailEnd type="arrow"/>
          </a:ln>
          <a:effectLst/>
        </p:spPr>
      </p:cxnSp>
      <p:sp>
        <p:nvSpPr>
          <p:cNvPr id="7" name="Rectangle 6"/>
          <p:cNvSpPr/>
          <p:nvPr/>
        </p:nvSpPr>
        <p:spPr bwMode="auto">
          <a:xfrm flipV="1">
            <a:off x="2286000" y="3124200"/>
            <a:ext cx="6096000" cy="281940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Tree>
    <p:extLst>
      <p:ext uri="{BB962C8B-B14F-4D97-AF65-F5344CB8AC3E}">
        <p14:creationId xmlns:p14="http://schemas.microsoft.com/office/powerpoint/2010/main" val="8434152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Example – Income Statement</a:t>
            </a:r>
            <a:endParaRPr lang="en-US" dirty="0"/>
          </a:p>
        </p:txBody>
      </p:sp>
      <p:graphicFrame>
        <p:nvGraphicFramePr>
          <p:cNvPr id="4" name="Content Placeholder 3"/>
          <p:cNvGraphicFramePr>
            <a:graphicFrameLocks noGrp="1"/>
          </p:cNvGraphicFramePr>
          <p:nvPr>
            <p:ph idx="1"/>
          </p:nvPr>
        </p:nvGraphicFramePr>
        <p:xfrm>
          <a:off x="2209800" y="1219200"/>
          <a:ext cx="3834465" cy="4267200"/>
        </p:xfrm>
        <a:graphic>
          <a:graphicData uri="http://schemas.openxmlformats.org/drawingml/2006/table">
            <a:tbl>
              <a:tblPr>
                <a:effectLst>
                  <a:innerShdw blurRad="63500" dist="50800" dir="2700000">
                    <a:prstClr val="black">
                      <a:alpha val="50000"/>
                    </a:prstClr>
                  </a:innerShdw>
                </a:effectLst>
              </a:tblPr>
              <a:tblGrid>
                <a:gridCol w="363265"/>
                <a:gridCol w="2704307"/>
                <a:gridCol w="766893"/>
              </a:tblGrid>
              <a:tr h="205109">
                <a:tc gridSpan="3">
                  <a:txBody>
                    <a:bodyPr/>
                    <a:lstStyle/>
                    <a:p>
                      <a:pPr algn="ctr"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Coffee Shop</a:t>
                      </a:r>
                      <a:endParaRPr lang="en-US" sz="1400" b="1" i="0" u="none" strike="noStrike" dirty="0">
                        <a:solidFill>
                          <a:srgbClr val="000000"/>
                        </a:solidFill>
                        <a:latin typeface="Arial"/>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gridSpan="3">
                  <a:txBody>
                    <a:bodyPr/>
                    <a:lstStyle/>
                    <a:p>
                      <a:pPr algn="ctr" fontAlgn="b"/>
                      <a:r>
                        <a:rPr lang="en-US" sz="1400" b="1" i="0" u="none" strike="noStrike" dirty="0">
                          <a:solidFill>
                            <a:srgbClr val="000000"/>
                          </a:solidFill>
                          <a:latin typeface="Arial"/>
                        </a:rPr>
                        <a:t>Income statement</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gridSpan="2">
                  <a:txBody>
                    <a:bodyPr/>
                    <a:lstStyle/>
                    <a:p>
                      <a:pPr algn="l" fontAlgn="b"/>
                      <a:r>
                        <a:rPr lang="en-US" sz="1400" b="1" i="0" u="none" strike="noStrike" dirty="0">
                          <a:solidFill>
                            <a:srgbClr val="000000"/>
                          </a:solidFill>
                          <a:latin typeface="Arial"/>
                        </a:rPr>
                        <a:t>For the year ended December 31st  </a:t>
                      </a:r>
                      <a:r>
                        <a:rPr lang="en-US" sz="1400" b="1" i="0" u="none" strike="noStrike" dirty="0" smtClean="0">
                          <a:solidFill>
                            <a:srgbClr val="000000"/>
                          </a:solidFill>
                          <a:latin typeface="Arial"/>
                        </a:rPr>
                        <a:t>2010</a:t>
                      </a:r>
                      <a:endParaRPr lang="en-US" sz="1400" b="1" i="0" u="none" strike="noStrike" dirty="0">
                        <a:solidFill>
                          <a:srgbClr val="000000"/>
                        </a:solidFill>
                        <a:latin typeface="Arial"/>
                      </a:endParaRPr>
                    </a:p>
                  </a:txBody>
                  <a:tcPr marL="0" marR="0" marT="0" marB="0" anchor="b">
                    <a:lnL>
                      <a:noFill/>
                    </a:lnL>
                    <a:lnR>
                      <a:noFill/>
                    </a:lnR>
                    <a:lnT>
                      <a:noFill/>
                    </a:lnT>
                    <a:lnB>
                      <a:noFill/>
                    </a:lnB>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Sales</a:t>
                      </a:r>
                    </a:p>
                  </a:txBody>
                  <a:tcPr marL="0" marR="0" marT="0" marB="0" anchor="b">
                    <a:lnL>
                      <a:noFill/>
                    </a:lnL>
                    <a:lnR>
                      <a:noFill/>
                    </a:lnR>
                    <a:lnT>
                      <a:noFill/>
                    </a:lnT>
                    <a:lnB>
                      <a:noFill/>
                    </a:lnB>
                  </a:tcPr>
                </a:tc>
                <a:tc>
                  <a:txBody>
                    <a:bodyPr/>
                    <a:lstStyle/>
                    <a:p>
                      <a:pPr algn="r" fontAlgn="b"/>
                      <a:r>
                        <a:rPr lang="en-US" sz="1400" b="1" i="0" u="none" strike="noStrike" kern="1200" dirty="0" smtClean="0">
                          <a:solidFill>
                            <a:srgbClr val="000000"/>
                          </a:solidFill>
                          <a:latin typeface="+mj-lt"/>
                          <a:ea typeface="+mn-ea"/>
                          <a:cs typeface="+mn-cs"/>
                        </a:rPr>
                        <a:t>$248,000</a:t>
                      </a:r>
                      <a:r>
                        <a:rPr lang="en-US" sz="1400" b="1" i="0" u="none" strike="noStrike" dirty="0" smtClean="0">
                          <a:solidFill>
                            <a:srgbClr val="000000"/>
                          </a:solidFill>
                          <a:latin typeface="+mj-lt"/>
                        </a:rPr>
                        <a:t> </a:t>
                      </a:r>
                      <a:endParaRPr lang="en-US" sz="1400" b="1" i="0" u="none" strike="noStrike" dirty="0">
                        <a:solidFill>
                          <a:srgbClr val="000000"/>
                        </a:solidFill>
                        <a:latin typeface="+mj-lt"/>
                      </a:endParaRPr>
                    </a:p>
                  </a:txBody>
                  <a:tcPr marL="0" marR="0" marT="0" marB="0" anchor="b">
                    <a:lnL>
                      <a:noFill/>
                    </a:lnL>
                    <a:lnR>
                      <a:noFill/>
                    </a:lnR>
                    <a:lnT>
                      <a:noFill/>
                    </a:lnT>
                    <a:lnB>
                      <a:noFill/>
                    </a:lnB>
                  </a:tcPr>
                </a:tc>
              </a:tr>
              <a:tr h="212706">
                <a:tc>
                  <a:txBody>
                    <a:bodyPr/>
                    <a:lstStyle/>
                    <a:p>
                      <a:pPr algn="r" fontAlgn="b"/>
                      <a:r>
                        <a:rPr lang="en-US" sz="1300" b="1" i="0" u="none" strike="noStrike" dirty="0" smtClean="0">
                          <a:solidFill>
                            <a:srgbClr val="000000"/>
                          </a:solidFill>
                          <a:latin typeface="Arial"/>
                        </a:rPr>
                        <a:t> </a:t>
                      </a:r>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Cost of goods sold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126,000 </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Gross profit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122,000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Operating </a:t>
                      </a:r>
                      <a:r>
                        <a:rPr lang="en-US" sz="1400" b="1" i="0" u="none" strike="noStrike" dirty="0" smtClean="0">
                          <a:solidFill>
                            <a:srgbClr val="000000"/>
                          </a:solidFill>
                          <a:latin typeface="Arial"/>
                        </a:rPr>
                        <a:t>expenses:</a:t>
                      </a:r>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Wage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51,200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Supplies </a:t>
                      </a:r>
                      <a:r>
                        <a:rPr lang="en-US" sz="1400" b="1" i="0" u="none" strike="noStrike" dirty="0">
                          <a:solidFill>
                            <a:srgbClr val="000000"/>
                          </a:solidFill>
                          <a:latin typeface="Arial"/>
                        </a:rPr>
                        <a:t>expense</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1,800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12706">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Rent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11,800 </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Operating income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57,200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smtClean="0">
                          <a:solidFill>
                            <a:srgbClr val="000000"/>
                          </a:solidFill>
                          <a:latin typeface="Arial"/>
                        </a:rPr>
                        <a:t>Interest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3</a:t>
                      </a:r>
                      <a:r>
                        <a:rPr lang="en-US" sz="1400" b="1" i="0" u="none" strike="noStrike" dirty="0" smtClean="0">
                          <a:solidFill>
                            <a:srgbClr val="000000"/>
                          </a:solidFill>
                          <a:latin typeface="Arial"/>
                        </a:rPr>
                        <a:t>,000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before taxes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54,200 </a:t>
                      </a:r>
                      <a:endParaRPr lang="en-US" sz="1400" b="1" i="0" u="none" strike="noStrike" dirty="0">
                        <a:solidFill>
                          <a:srgbClr val="FF0000"/>
                        </a:solidFill>
                        <a:latin typeface="Arial"/>
                      </a:endParaRPr>
                    </a:p>
                  </a:txBody>
                  <a:tcPr marL="0" marR="0" marT="0" marB="0" anchor="b">
                    <a:lnL>
                      <a:noFill/>
                    </a:lnL>
                    <a:lnR>
                      <a:noFill/>
                    </a:lnR>
                    <a:lnT w="12700" cap="flat" cmpd="sng" algn="ctr">
                      <a:no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12706">
                <a:tc>
                  <a:txBody>
                    <a:bodyPr/>
                    <a:lstStyle/>
                    <a:p>
                      <a:pPr algn="r" fontAlgn="b"/>
                      <a:r>
                        <a:rPr lang="en-US" sz="1300" b="1" i="0" u="none" strike="noStrike" dirty="0" smtClean="0">
                          <a:solidFill>
                            <a:srgbClr val="000000"/>
                          </a:solidFill>
                          <a:latin typeface="Arial"/>
                        </a:rPr>
                        <a:t> </a:t>
                      </a:r>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Income tax expense </a:t>
                      </a:r>
                      <a:r>
                        <a:rPr lang="en-US" sz="1400" b="1" i="0" u="none" strike="noStrike" dirty="0" smtClean="0">
                          <a:solidFill>
                            <a:srgbClr val="000000"/>
                          </a:solidFill>
                          <a:latin typeface="Arial"/>
                        </a:rPr>
                        <a:t>(15.5%) </a:t>
                      </a:r>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8,401</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$45,799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bl>
          </a:graphicData>
        </a:graphic>
      </p:graphicFrame>
      <p:pic>
        <p:nvPicPr>
          <p:cNvPr id="30" name="Picture 2" descr="http://www.coffeeshop.us/coffee-shop-456.jpg"/>
          <p:cNvPicPr>
            <a:picLocks noChangeAspect="1" noChangeArrowheads="1"/>
          </p:cNvPicPr>
          <p:nvPr/>
        </p:nvPicPr>
        <p:blipFill>
          <a:blip r:embed="rId3" cstate="print"/>
          <a:srcRect/>
          <a:stretch>
            <a:fillRect/>
          </a:stretch>
        </p:blipFill>
        <p:spPr bwMode="auto">
          <a:xfrm>
            <a:off x="0" y="0"/>
            <a:ext cx="1371600" cy="1066800"/>
          </a:xfrm>
          <a:prstGeom prst="rect">
            <a:avLst/>
          </a:prstGeom>
          <a:noFill/>
        </p:spPr>
      </p:pic>
      <p:sp>
        <p:nvSpPr>
          <p:cNvPr id="8" name="Rectangle 7"/>
          <p:cNvSpPr/>
          <p:nvPr/>
        </p:nvSpPr>
        <p:spPr bwMode="auto">
          <a:xfrm>
            <a:off x="6248400" y="5029200"/>
            <a:ext cx="1828800" cy="304800"/>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600" b="1" dirty="0" smtClean="0">
                <a:solidFill>
                  <a:srgbClr val="000000"/>
                </a:solidFill>
                <a:ea typeface="ＭＳ Ｐゴシック" pitchFamily="-80" charset="-128"/>
              </a:rPr>
              <a:t>= 54,200×15.5%</a:t>
            </a:r>
          </a:p>
        </p:txBody>
      </p:sp>
      <p:cxnSp>
        <p:nvCxnSpPr>
          <p:cNvPr id="10" name="Straight Arrow Connector 9"/>
          <p:cNvCxnSpPr>
            <a:stCxn id="8" idx="1"/>
          </p:cNvCxnSpPr>
          <p:nvPr/>
        </p:nvCxnSpPr>
        <p:spPr bwMode="auto">
          <a:xfrm flipH="1">
            <a:off x="6096000" y="5181600"/>
            <a:ext cx="152400" cy="0"/>
          </a:xfrm>
          <a:prstGeom prst="straightConnector1">
            <a:avLst/>
          </a:prstGeom>
          <a:solidFill>
            <a:schemeClr val="accent1"/>
          </a:solidFill>
          <a:ln w="25400" cap="flat" cmpd="sng" algn="ctr">
            <a:solidFill>
              <a:schemeClr val="accent1"/>
            </a:solidFill>
            <a:prstDash val="solid"/>
            <a:round/>
            <a:headEnd type="none" w="med" len="med"/>
            <a:tailEnd type="arrow"/>
          </a:ln>
          <a:effectLst/>
        </p:spPr>
      </p:cxnSp>
      <p:sp>
        <p:nvSpPr>
          <p:cNvPr id="7" name="Rectangle 6"/>
          <p:cNvSpPr/>
          <p:nvPr/>
        </p:nvSpPr>
        <p:spPr bwMode="auto">
          <a:xfrm>
            <a:off x="2286000" y="4343400"/>
            <a:ext cx="6096000" cy="144780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Tree>
    <p:extLst>
      <p:ext uri="{BB962C8B-B14F-4D97-AF65-F5344CB8AC3E}">
        <p14:creationId xmlns:p14="http://schemas.microsoft.com/office/powerpoint/2010/main" val="267556934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Example – Income Statement</a:t>
            </a:r>
            <a:endParaRPr lang="en-US" dirty="0"/>
          </a:p>
        </p:txBody>
      </p:sp>
      <p:graphicFrame>
        <p:nvGraphicFramePr>
          <p:cNvPr id="4" name="Content Placeholder 3"/>
          <p:cNvGraphicFramePr>
            <a:graphicFrameLocks noGrp="1"/>
          </p:cNvGraphicFramePr>
          <p:nvPr>
            <p:ph idx="1"/>
          </p:nvPr>
        </p:nvGraphicFramePr>
        <p:xfrm>
          <a:off x="2209800" y="1219200"/>
          <a:ext cx="3834465" cy="4267200"/>
        </p:xfrm>
        <a:graphic>
          <a:graphicData uri="http://schemas.openxmlformats.org/drawingml/2006/table">
            <a:tbl>
              <a:tblPr>
                <a:effectLst>
                  <a:innerShdw blurRad="63500" dist="50800" dir="2700000">
                    <a:prstClr val="black">
                      <a:alpha val="50000"/>
                    </a:prstClr>
                  </a:innerShdw>
                </a:effectLst>
              </a:tblPr>
              <a:tblGrid>
                <a:gridCol w="363265"/>
                <a:gridCol w="2704307"/>
                <a:gridCol w="766893"/>
              </a:tblGrid>
              <a:tr h="205109">
                <a:tc gridSpan="3">
                  <a:txBody>
                    <a:bodyPr/>
                    <a:lstStyle/>
                    <a:p>
                      <a:pPr algn="ctr"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Coffee Shop</a:t>
                      </a:r>
                      <a:endParaRPr lang="en-US" sz="1400" b="1" i="0" u="none" strike="noStrike" dirty="0">
                        <a:solidFill>
                          <a:srgbClr val="000000"/>
                        </a:solidFill>
                        <a:latin typeface="Arial"/>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gridSpan="3">
                  <a:txBody>
                    <a:bodyPr/>
                    <a:lstStyle/>
                    <a:p>
                      <a:pPr algn="ctr" fontAlgn="b"/>
                      <a:r>
                        <a:rPr lang="en-US" sz="1400" b="1" i="0" u="none" strike="noStrike" dirty="0">
                          <a:solidFill>
                            <a:srgbClr val="000000"/>
                          </a:solidFill>
                          <a:latin typeface="Arial"/>
                        </a:rPr>
                        <a:t>Income statement</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gridSpan="2">
                  <a:txBody>
                    <a:bodyPr/>
                    <a:lstStyle/>
                    <a:p>
                      <a:pPr algn="l" fontAlgn="b"/>
                      <a:r>
                        <a:rPr lang="en-US" sz="1400" b="1" i="0" u="none" strike="noStrike" dirty="0">
                          <a:solidFill>
                            <a:srgbClr val="000000"/>
                          </a:solidFill>
                          <a:latin typeface="Arial"/>
                        </a:rPr>
                        <a:t>For the year ended December 31st  </a:t>
                      </a:r>
                      <a:r>
                        <a:rPr lang="en-US" sz="1400" b="1" i="0" u="none" strike="noStrike" dirty="0" smtClean="0">
                          <a:solidFill>
                            <a:srgbClr val="000000"/>
                          </a:solidFill>
                          <a:latin typeface="Arial"/>
                        </a:rPr>
                        <a:t>2010</a:t>
                      </a:r>
                      <a:endParaRPr lang="en-US" sz="1400" b="1" i="0" u="none" strike="noStrike" dirty="0">
                        <a:solidFill>
                          <a:srgbClr val="000000"/>
                        </a:solidFill>
                        <a:latin typeface="Arial"/>
                      </a:endParaRPr>
                    </a:p>
                  </a:txBody>
                  <a:tcPr marL="0" marR="0" marT="0" marB="0" anchor="b">
                    <a:lnL>
                      <a:noFill/>
                    </a:lnL>
                    <a:lnR>
                      <a:noFill/>
                    </a:lnR>
                    <a:lnT>
                      <a:noFill/>
                    </a:lnT>
                    <a:lnB>
                      <a:noFill/>
                    </a:lnB>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Sales</a:t>
                      </a:r>
                    </a:p>
                  </a:txBody>
                  <a:tcPr marL="0" marR="0" marT="0" marB="0" anchor="b">
                    <a:lnL>
                      <a:noFill/>
                    </a:lnL>
                    <a:lnR>
                      <a:noFill/>
                    </a:lnR>
                    <a:lnT>
                      <a:noFill/>
                    </a:lnT>
                    <a:lnB>
                      <a:noFill/>
                    </a:lnB>
                  </a:tcPr>
                </a:tc>
                <a:tc>
                  <a:txBody>
                    <a:bodyPr/>
                    <a:lstStyle/>
                    <a:p>
                      <a:pPr algn="r" fontAlgn="b"/>
                      <a:r>
                        <a:rPr lang="en-US" sz="1400" b="1" i="0" u="none" strike="noStrike" kern="1200" dirty="0" smtClean="0">
                          <a:solidFill>
                            <a:srgbClr val="000000"/>
                          </a:solidFill>
                          <a:latin typeface="+mj-lt"/>
                          <a:ea typeface="+mn-ea"/>
                          <a:cs typeface="+mn-cs"/>
                        </a:rPr>
                        <a:t>$248,000</a:t>
                      </a:r>
                      <a:r>
                        <a:rPr lang="en-US" sz="1400" b="1" i="0" u="none" strike="noStrike" dirty="0" smtClean="0">
                          <a:solidFill>
                            <a:srgbClr val="000000"/>
                          </a:solidFill>
                          <a:latin typeface="+mj-lt"/>
                        </a:rPr>
                        <a:t> </a:t>
                      </a:r>
                      <a:endParaRPr lang="en-US" sz="1400" b="1" i="0" u="none" strike="noStrike" dirty="0">
                        <a:solidFill>
                          <a:srgbClr val="000000"/>
                        </a:solidFill>
                        <a:latin typeface="+mj-lt"/>
                      </a:endParaRPr>
                    </a:p>
                  </a:txBody>
                  <a:tcPr marL="0" marR="0" marT="0" marB="0" anchor="b">
                    <a:lnL>
                      <a:noFill/>
                    </a:lnL>
                    <a:lnR>
                      <a:noFill/>
                    </a:lnR>
                    <a:lnT>
                      <a:noFill/>
                    </a:lnT>
                    <a:lnB>
                      <a:noFill/>
                    </a:lnB>
                  </a:tcPr>
                </a:tc>
              </a:tr>
              <a:tr h="212706">
                <a:tc>
                  <a:txBody>
                    <a:bodyPr/>
                    <a:lstStyle/>
                    <a:p>
                      <a:pPr algn="r" fontAlgn="b"/>
                      <a:r>
                        <a:rPr lang="en-US" sz="1300" b="1" i="0" u="none" strike="noStrike" dirty="0" smtClean="0">
                          <a:solidFill>
                            <a:srgbClr val="000000"/>
                          </a:solidFill>
                          <a:latin typeface="Arial"/>
                        </a:rPr>
                        <a:t> </a:t>
                      </a:r>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Cost of goods sold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126,000 </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Gross profit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122,000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Operating </a:t>
                      </a:r>
                      <a:r>
                        <a:rPr lang="en-US" sz="1400" b="1" i="0" u="none" strike="noStrike" dirty="0" smtClean="0">
                          <a:solidFill>
                            <a:srgbClr val="000000"/>
                          </a:solidFill>
                          <a:latin typeface="Arial"/>
                        </a:rPr>
                        <a:t>expenses:</a:t>
                      </a:r>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Wage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51,200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Supplies </a:t>
                      </a:r>
                      <a:r>
                        <a:rPr lang="en-US" sz="1400" b="1" i="0" u="none" strike="noStrike" dirty="0">
                          <a:solidFill>
                            <a:srgbClr val="000000"/>
                          </a:solidFill>
                          <a:latin typeface="Arial"/>
                        </a:rPr>
                        <a:t>expense</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1,800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12706">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Rent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11,800 </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Operating income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57,200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smtClean="0">
                          <a:solidFill>
                            <a:srgbClr val="000000"/>
                          </a:solidFill>
                          <a:latin typeface="Arial"/>
                        </a:rPr>
                        <a:t>Interest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3</a:t>
                      </a:r>
                      <a:r>
                        <a:rPr lang="en-US" sz="1400" b="1" i="0" u="none" strike="noStrike" dirty="0" smtClean="0">
                          <a:solidFill>
                            <a:srgbClr val="000000"/>
                          </a:solidFill>
                          <a:latin typeface="Arial"/>
                        </a:rPr>
                        <a:t>,000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before taxes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54,200 </a:t>
                      </a:r>
                      <a:endParaRPr lang="en-US" sz="1400" b="1" i="0" u="none" strike="noStrike" dirty="0">
                        <a:solidFill>
                          <a:srgbClr val="FF0000"/>
                        </a:solidFill>
                        <a:latin typeface="Arial"/>
                      </a:endParaRPr>
                    </a:p>
                  </a:txBody>
                  <a:tcPr marL="0" marR="0" marT="0" marB="0" anchor="b">
                    <a:lnL>
                      <a:noFill/>
                    </a:lnL>
                    <a:lnR>
                      <a:noFill/>
                    </a:lnR>
                    <a:lnT w="12700" cap="flat" cmpd="sng" algn="ctr">
                      <a:no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12706">
                <a:tc>
                  <a:txBody>
                    <a:bodyPr/>
                    <a:lstStyle/>
                    <a:p>
                      <a:pPr algn="r" fontAlgn="b"/>
                      <a:r>
                        <a:rPr lang="en-US" sz="1300" b="1" i="0" u="none" strike="noStrike" dirty="0" smtClean="0">
                          <a:solidFill>
                            <a:srgbClr val="000000"/>
                          </a:solidFill>
                          <a:latin typeface="Arial"/>
                        </a:rPr>
                        <a:t> </a:t>
                      </a:r>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Income tax expense </a:t>
                      </a:r>
                      <a:r>
                        <a:rPr lang="en-US" sz="1400" b="1" i="0" u="none" strike="noStrike" dirty="0" smtClean="0">
                          <a:solidFill>
                            <a:srgbClr val="000000"/>
                          </a:solidFill>
                          <a:latin typeface="Arial"/>
                        </a:rPr>
                        <a:t>(15.5%) </a:t>
                      </a:r>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8,401</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$45,799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bl>
          </a:graphicData>
        </a:graphic>
      </p:graphicFrame>
      <p:pic>
        <p:nvPicPr>
          <p:cNvPr id="30" name="Picture 2" descr="http://www.coffeeshop.us/coffee-shop-456.jpg"/>
          <p:cNvPicPr>
            <a:picLocks noChangeAspect="1" noChangeArrowheads="1"/>
          </p:cNvPicPr>
          <p:nvPr/>
        </p:nvPicPr>
        <p:blipFill>
          <a:blip r:embed="rId3" cstate="print"/>
          <a:srcRect/>
          <a:stretch>
            <a:fillRect/>
          </a:stretch>
        </p:blipFill>
        <p:spPr bwMode="auto">
          <a:xfrm>
            <a:off x="0" y="0"/>
            <a:ext cx="1371600" cy="1066800"/>
          </a:xfrm>
          <a:prstGeom prst="rect">
            <a:avLst/>
          </a:prstGeom>
          <a:noFill/>
        </p:spPr>
      </p:pic>
      <p:sp>
        <p:nvSpPr>
          <p:cNvPr id="8" name="Rectangle 7"/>
          <p:cNvSpPr/>
          <p:nvPr/>
        </p:nvSpPr>
        <p:spPr bwMode="auto">
          <a:xfrm>
            <a:off x="6248400" y="5029200"/>
            <a:ext cx="1828800" cy="304800"/>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600" b="1" dirty="0" smtClean="0">
                <a:solidFill>
                  <a:srgbClr val="000000"/>
                </a:solidFill>
                <a:ea typeface="ＭＳ Ｐゴシック" pitchFamily="-80" charset="-128"/>
              </a:rPr>
              <a:t>= 54,200×15.5%</a:t>
            </a:r>
          </a:p>
        </p:txBody>
      </p:sp>
      <p:cxnSp>
        <p:nvCxnSpPr>
          <p:cNvPr id="10" name="Straight Arrow Connector 9"/>
          <p:cNvCxnSpPr>
            <a:stCxn id="8" idx="1"/>
          </p:cNvCxnSpPr>
          <p:nvPr/>
        </p:nvCxnSpPr>
        <p:spPr bwMode="auto">
          <a:xfrm flipH="1">
            <a:off x="6096000" y="5181600"/>
            <a:ext cx="152400" cy="0"/>
          </a:xfrm>
          <a:prstGeom prst="straightConnector1">
            <a:avLst/>
          </a:prstGeom>
          <a:solidFill>
            <a:schemeClr val="accent1"/>
          </a:solidFill>
          <a:ln w="25400" cap="flat" cmpd="sng" algn="ctr">
            <a:solidFill>
              <a:schemeClr val="accent1"/>
            </a:solidFill>
            <a:prstDash val="solid"/>
            <a:round/>
            <a:headEnd type="none" w="med" len="med"/>
            <a:tailEnd type="arrow"/>
          </a:ln>
          <a:effectLst/>
        </p:spPr>
      </p:cxnSp>
      <p:sp>
        <p:nvSpPr>
          <p:cNvPr id="7" name="Rectangle 6"/>
          <p:cNvSpPr/>
          <p:nvPr/>
        </p:nvSpPr>
        <p:spPr bwMode="auto">
          <a:xfrm>
            <a:off x="2286000" y="4876800"/>
            <a:ext cx="6096000" cy="91440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mtClean="0">
              <a:solidFill>
                <a:srgbClr val="000000"/>
              </a:solidFill>
              <a:ea typeface="ＭＳ Ｐゴシック" pitchFamily="-80" charset="-128"/>
            </a:endParaRPr>
          </a:p>
        </p:txBody>
      </p:sp>
    </p:spTree>
    <p:extLst>
      <p:ext uri="{BB962C8B-B14F-4D97-AF65-F5344CB8AC3E}">
        <p14:creationId xmlns:p14="http://schemas.microsoft.com/office/powerpoint/2010/main" val="333566266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              Example – Income Statement</a:t>
            </a:r>
            <a:endParaRPr lang="en-US" dirty="0"/>
          </a:p>
        </p:txBody>
      </p:sp>
      <p:graphicFrame>
        <p:nvGraphicFramePr>
          <p:cNvPr id="4" name="Content Placeholder 3"/>
          <p:cNvGraphicFramePr>
            <a:graphicFrameLocks noGrp="1"/>
          </p:cNvGraphicFramePr>
          <p:nvPr>
            <p:ph idx="1"/>
          </p:nvPr>
        </p:nvGraphicFramePr>
        <p:xfrm>
          <a:off x="2209800" y="1219200"/>
          <a:ext cx="3834465" cy="4267200"/>
        </p:xfrm>
        <a:graphic>
          <a:graphicData uri="http://schemas.openxmlformats.org/drawingml/2006/table">
            <a:tbl>
              <a:tblPr>
                <a:effectLst>
                  <a:innerShdw blurRad="63500" dist="50800" dir="2700000">
                    <a:prstClr val="black">
                      <a:alpha val="50000"/>
                    </a:prstClr>
                  </a:innerShdw>
                </a:effectLst>
              </a:tblPr>
              <a:tblGrid>
                <a:gridCol w="363265"/>
                <a:gridCol w="2704307"/>
                <a:gridCol w="766893"/>
              </a:tblGrid>
              <a:tr h="205109">
                <a:tc gridSpan="3">
                  <a:txBody>
                    <a:bodyPr/>
                    <a:lstStyle/>
                    <a:p>
                      <a:pPr algn="ctr"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Coffee Shop</a:t>
                      </a:r>
                      <a:endParaRPr lang="en-US" sz="1400" b="1" i="0" u="none" strike="noStrike" dirty="0">
                        <a:solidFill>
                          <a:srgbClr val="000000"/>
                        </a:solidFill>
                        <a:latin typeface="Arial"/>
                      </a:endParaRP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gridSpan="3">
                  <a:txBody>
                    <a:bodyPr/>
                    <a:lstStyle/>
                    <a:p>
                      <a:pPr algn="ctr" fontAlgn="b"/>
                      <a:r>
                        <a:rPr lang="en-US" sz="1400" b="1" i="0" u="none" strike="noStrike" dirty="0">
                          <a:solidFill>
                            <a:srgbClr val="000000"/>
                          </a:solidFill>
                          <a:latin typeface="Arial"/>
                        </a:rPr>
                        <a:t>Income statement</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gridSpan="2">
                  <a:txBody>
                    <a:bodyPr/>
                    <a:lstStyle/>
                    <a:p>
                      <a:pPr algn="l" fontAlgn="b"/>
                      <a:r>
                        <a:rPr lang="en-US" sz="1400" b="1" i="0" u="none" strike="noStrike" dirty="0">
                          <a:solidFill>
                            <a:srgbClr val="000000"/>
                          </a:solidFill>
                          <a:latin typeface="Arial"/>
                        </a:rPr>
                        <a:t>For the year ended December 31st  </a:t>
                      </a:r>
                      <a:r>
                        <a:rPr lang="en-US" sz="1400" b="1" i="0" u="none" strike="noStrike" dirty="0" smtClean="0">
                          <a:solidFill>
                            <a:srgbClr val="000000"/>
                          </a:solidFill>
                          <a:latin typeface="Arial"/>
                        </a:rPr>
                        <a:t>2010</a:t>
                      </a:r>
                      <a:endParaRPr lang="en-US" sz="1400" b="1" i="0" u="none" strike="noStrike" dirty="0">
                        <a:solidFill>
                          <a:srgbClr val="000000"/>
                        </a:solidFill>
                        <a:latin typeface="Arial"/>
                      </a:endParaRPr>
                    </a:p>
                  </a:txBody>
                  <a:tcPr marL="0" marR="0" marT="0" marB="0" anchor="b">
                    <a:lnL>
                      <a:noFill/>
                    </a:lnL>
                    <a:lnR>
                      <a:noFill/>
                    </a:lnR>
                    <a:lnT>
                      <a:noFill/>
                    </a:lnT>
                    <a:lnB>
                      <a:noFill/>
                    </a:lnB>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Sales</a:t>
                      </a:r>
                    </a:p>
                  </a:txBody>
                  <a:tcPr marL="0" marR="0" marT="0" marB="0" anchor="b">
                    <a:lnL>
                      <a:noFill/>
                    </a:lnL>
                    <a:lnR>
                      <a:noFill/>
                    </a:lnR>
                    <a:lnT>
                      <a:noFill/>
                    </a:lnT>
                    <a:lnB>
                      <a:noFill/>
                    </a:lnB>
                  </a:tcPr>
                </a:tc>
                <a:tc>
                  <a:txBody>
                    <a:bodyPr/>
                    <a:lstStyle/>
                    <a:p>
                      <a:pPr algn="r" fontAlgn="b"/>
                      <a:r>
                        <a:rPr lang="en-US" sz="1400" b="1" i="0" u="none" strike="noStrike" kern="1200" dirty="0" smtClean="0">
                          <a:solidFill>
                            <a:srgbClr val="000000"/>
                          </a:solidFill>
                          <a:latin typeface="+mj-lt"/>
                          <a:ea typeface="+mn-ea"/>
                          <a:cs typeface="+mn-cs"/>
                        </a:rPr>
                        <a:t>$248,000</a:t>
                      </a:r>
                      <a:r>
                        <a:rPr lang="en-US" sz="1400" b="1" i="0" u="none" strike="noStrike" dirty="0" smtClean="0">
                          <a:solidFill>
                            <a:srgbClr val="000000"/>
                          </a:solidFill>
                          <a:latin typeface="+mj-lt"/>
                        </a:rPr>
                        <a:t> </a:t>
                      </a:r>
                      <a:endParaRPr lang="en-US" sz="1400" b="1" i="0" u="none" strike="noStrike" dirty="0">
                        <a:solidFill>
                          <a:srgbClr val="000000"/>
                        </a:solidFill>
                        <a:latin typeface="+mj-lt"/>
                      </a:endParaRPr>
                    </a:p>
                  </a:txBody>
                  <a:tcPr marL="0" marR="0" marT="0" marB="0" anchor="b">
                    <a:lnL>
                      <a:noFill/>
                    </a:lnL>
                    <a:lnR>
                      <a:noFill/>
                    </a:lnR>
                    <a:lnT>
                      <a:noFill/>
                    </a:lnT>
                    <a:lnB>
                      <a:noFill/>
                    </a:lnB>
                  </a:tcPr>
                </a:tc>
              </a:tr>
              <a:tr h="212706">
                <a:tc>
                  <a:txBody>
                    <a:bodyPr/>
                    <a:lstStyle/>
                    <a:p>
                      <a:pPr algn="r" fontAlgn="b"/>
                      <a:r>
                        <a:rPr lang="en-US" sz="1300" b="1" i="0" u="none" strike="noStrike" dirty="0" smtClean="0">
                          <a:solidFill>
                            <a:srgbClr val="000000"/>
                          </a:solidFill>
                          <a:latin typeface="Arial"/>
                        </a:rPr>
                        <a:t> </a:t>
                      </a:r>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Cost of goods sold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126,000 </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Gross profit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122,000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Operating </a:t>
                      </a:r>
                      <a:r>
                        <a:rPr lang="en-US" sz="1400" b="1" i="0" u="none" strike="noStrike" dirty="0" smtClean="0">
                          <a:solidFill>
                            <a:srgbClr val="000000"/>
                          </a:solidFill>
                          <a:latin typeface="Arial"/>
                        </a:rPr>
                        <a:t>expenses:</a:t>
                      </a:r>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Wage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51,200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Supplies </a:t>
                      </a:r>
                      <a:r>
                        <a:rPr lang="en-US" sz="1400" b="1" i="0" u="none" strike="noStrike" dirty="0">
                          <a:solidFill>
                            <a:srgbClr val="000000"/>
                          </a:solidFill>
                          <a:latin typeface="Arial"/>
                        </a:rPr>
                        <a:t>expense</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1,800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12706">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Rent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11,800 </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Operating income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57,200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smtClean="0">
                          <a:solidFill>
                            <a:srgbClr val="000000"/>
                          </a:solidFill>
                          <a:latin typeface="Arial"/>
                        </a:rPr>
                        <a:t>Interest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3</a:t>
                      </a:r>
                      <a:r>
                        <a:rPr lang="en-US" sz="1400" b="1" i="0" u="none" strike="noStrike" dirty="0" smtClean="0">
                          <a:solidFill>
                            <a:srgbClr val="000000"/>
                          </a:solidFill>
                          <a:latin typeface="Arial"/>
                        </a:rPr>
                        <a:t>,000 </a:t>
                      </a:r>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before taxes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54,200 </a:t>
                      </a:r>
                      <a:endParaRPr lang="en-US" sz="1400" b="1" i="0" u="none" strike="noStrike" dirty="0">
                        <a:solidFill>
                          <a:srgbClr val="FF0000"/>
                        </a:solidFill>
                        <a:latin typeface="Arial"/>
                      </a:endParaRPr>
                    </a:p>
                  </a:txBody>
                  <a:tcPr marL="0" marR="0" marT="0" marB="0" anchor="b">
                    <a:lnL>
                      <a:noFill/>
                    </a:lnL>
                    <a:lnR>
                      <a:noFill/>
                    </a:lnR>
                    <a:lnT w="12700" cap="flat" cmpd="sng" algn="ctr">
                      <a:no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12706">
                <a:tc>
                  <a:txBody>
                    <a:bodyPr/>
                    <a:lstStyle/>
                    <a:p>
                      <a:pPr algn="r" fontAlgn="b"/>
                      <a:r>
                        <a:rPr lang="en-US" sz="1300" b="1" i="0" u="none" strike="noStrike" dirty="0" smtClean="0">
                          <a:solidFill>
                            <a:srgbClr val="000000"/>
                          </a:solidFill>
                          <a:latin typeface="Arial"/>
                        </a:rPr>
                        <a:t> </a:t>
                      </a:r>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Income tax expense </a:t>
                      </a:r>
                      <a:r>
                        <a:rPr lang="en-US" sz="1400" b="1" i="0" u="none" strike="noStrike" dirty="0" smtClean="0">
                          <a:solidFill>
                            <a:srgbClr val="000000"/>
                          </a:solidFill>
                          <a:latin typeface="Arial"/>
                        </a:rPr>
                        <a:t>(15.5%) </a:t>
                      </a:r>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r" fontAlgn="b"/>
                      <a:r>
                        <a:rPr lang="en-US" sz="1400" b="1" i="0" u="none" strike="noStrike" dirty="0" smtClean="0">
                          <a:solidFill>
                            <a:srgbClr val="000000"/>
                          </a:solidFill>
                          <a:latin typeface="Arial"/>
                        </a:rPr>
                        <a:t>8,401</a:t>
                      </a:r>
                      <a:endParaRPr lang="en-US" sz="1400" b="1" i="0" u="none" strike="noStrike" dirty="0">
                        <a:solidFill>
                          <a:srgbClr val="000000"/>
                        </a:solidFill>
                        <a:latin typeface="Arial"/>
                      </a:endParaRP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smtClean="0">
                          <a:solidFill>
                            <a:srgbClr val="FF0000"/>
                          </a:solidFill>
                          <a:latin typeface="Arial"/>
                        </a:rPr>
                        <a:t> </a:t>
                      </a:r>
                      <a:endParaRPr lang="en-US" sz="1300" b="1" i="0" u="none" strike="noStrike" dirty="0">
                        <a:solidFill>
                          <a:srgbClr val="FF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a:t>
                      </a:r>
                    </a:p>
                  </a:txBody>
                  <a:tcPr marL="0" marR="0" marT="0" marB="0" anchor="b">
                    <a:lnL>
                      <a:noFill/>
                    </a:lnL>
                    <a:lnR>
                      <a:noFill/>
                    </a:lnR>
                    <a:lnT>
                      <a:noFill/>
                    </a:lnT>
                    <a:lnB>
                      <a:noFill/>
                    </a:lnB>
                  </a:tcPr>
                </a:tc>
                <a:tc>
                  <a:txBody>
                    <a:bodyPr/>
                    <a:lstStyle/>
                    <a:p>
                      <a:pPr algn="r" fontAlgn="b"/>
                      <a:r>
                        <a:rPr lang="en-US" sz="1400" b="1" i="0" u="none" strike="noStrike" dirty="0" smtClean="0">
                          <a:solidFill>
                            <a:srgbClr val="FF0000"/>
                          </a:solidFill>
                          <a:latin typeface="Arial"/>
                        </a:rPr>
                        <a:t>$45,799 </a:t>
                      </a:r>
                      <a:endParaRPr lang="en-US" sz="1400" b="1" i="0" u="none" strike="noStrike" dirty="0">
                        <a:solidFill>
                          <a:srgbClr val="FF0000"/>
                        </a:solidFill>
                        <a:latin typeface="Arial"/>
                      </a:endParaRP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bl>
          </a:graphicData>
        </a:graphic>
      </p:graphicFrame>
      <p:pic>
        <p:nvPicPr>
          <p:cNvPr id="30" name="Picture 2" descr="http://www.coffeeshop.us/coffee-shop-456.jpg"/>
          <p:cNvPicPr>
            <a:picLocks noChangeAspect="1" noChangeArrowheads="1"/>
          </p:cNvPicPr>
          <p:nvPr/>
        </p:nvPicPr>
        <p:blipFill>
          <a:blip r:embed="rId3" cstate="print"/>
          <a:srcRect/>
          <a:stretch>
            <a:fillRect/>
          </a:stretch>
        </p:blipFill>
        <p:spPr bwMode="auto">
          <a:xfrm>
            <a:off x="0" y="0"/>
            <a:ext cx="1371600" cy="1066800"/>
          </a:xfrm>
          <a:prstGeom prst="rect">
            <a:avLst/>
          </a:prstGeom>
          <a:noFill/>
        </p:spPr>
      </p:pic>
      <p:sp>
        <p:nvSpPr>
          <p:cNvPr id="8" name="Rectangle 7"/>
          <p:cNvSpPr/>
          <p:nvPr/>
        </p:nvSpPr>
        <p:spPr bwMode="auto">
          <a:xfrm>
            <a:off x="6248400" y="5029200"/>
            <a:ext cx="1828800" cy="304800"/>
          </a:xfrm>
          <a:prstGeom prst="rect">
            <a:avLst/>
          </a:prstGeom>
          <a:solidFill>
            <a:schemeClr val="accent1">
              <a:lumMod val="20000"/>
              <a:lumOff val="8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r>
              <a:rPr lang="en-US" sz="1600" b="1" dirty="0" smtClean="0">
                <a:solidFill>
                  <a:srgbClr val="000000"/>
                </a:solidFill>
                <a:ea typeface="ＭＳ Ｐゴシック" pitchFamily="-80" charset="-128"/>
              </a:rPr>
              <a:t>= 54,200×15.5%</a:t>
            </a:r>
          </a:p>
        </p:txBody>
      </p:sp>
      <p:cxnSp>
        <p:nvCxnSpPr>
          <p:cNvPr id="10" name="Straight Arrow Connector 9"/>
          <p:cNvCxnSpPr>
            <a:stCxn id="8" idx="1"/>
          </p:cNvCxnSpPr>
          <p:nvPr/>
        </p:nvCxnSpPr>
        <p:spPr bwMode="auto">
          <a:xfrm flipH="1">
            <a:off x="6096000" y="5181600"/>
            <a:ext cx="152400" cy="0"/>
          </a:xfrm>
          <a:prstGeom prst="straightConnector1">
            <a:avLst/>
          </a:prstGeom>
          <a:solidFill>
            <a:schemeClr val="accent1"/>
          </a:solidFill>
          <a:ln w="25400" cap="flat" cmpd="sng" algn="ctr">
            <a:solidFill>
              <a:schemeClr val="accent1"/>
            </a:solidFill>
            <a:prstDash val="solid"/>
            <a:round/>
            <a:headEnd type="none" w="med" len="med"/>
            <a:tailEnd type="arrow"/>
          </a:ln>
          <a:effectLst/>
        </p:spPr>
      </p:cxnSp>
    </p:spTree>
    <p:extLst>
      <p:ext uri="{BB962C8B-B14F-4D97-AF65-F5344CB8AC3E}">
        <p14:creationId xmlns:p14="http://schemas.microsoft.com/office/powerpoint/2010/main" val="315962910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Income Statement</a:t>
            </a:r>
            <a:endParaRPr lang="en-US" dirty="0"/>
          </a:p>
        </p:txBody>
      </p:sp>
      <p:graphicFrame>
        <p:nvGraphicFramePr>
          <p:cNvPr id="4" name="Content Placeholder 3"/>
          <p:cNvGraphicFramePr>
            <a:graphicFrameLocks noGrp="1"/>
          </p:cNvGraphicFramePr>
          <p:nvPr>
            <p:ph idx="1"/>
          </p:nvPr>
        </p:nvGraphicFramePr>
        <p:xfrm>
          <a:off x="381000" y="1143000"/>
          <a:ext cx="3834465" cy="5120640"/>
        </p:xfrm>
        <a:graphic>
          <a:graphicData uri="http://schemas.openxmlformats.org/drawingml/2006/table">
            <a:tbl>
              <a:tblPr>
                <a:effectLst>
                  <a:innerShdw blurRad="63500" dist="50800" dir="2700000">
                    <a:prstClr val="black">
                      <a:alpha val="50000"/>
                    </a:prstClr>
                  </a:innerShdw>
                </a:effectLst>
              </a:tblPr>
              <a:tblGrid>
                <a:gridCol w="363265"/>
                <a:gridCol w="2704307"/>
                <a:gridCol w="766893"/>
              </a:tblGrid>
              <a:tr h="205109">
                <a:tc gridSpan="3">
                  <a:txBody>
                    <a:bodyPr/>
                    <a:lstStyle/>
                    <a:p>
                      <a:pPr algn="ctr" fontAlgn="b"/>
                      <a:r>
                        <a:rPr lang="en-US" sz="1400" b="1" i="0" u="none" strike="noStrike" dirty="0">
                          <a:solidFill>
                            <a:srgbClr val="000000"/>
                          </a:solidFill>
                          <a:latin typeface="Arial"/>
                        </a:rPr>
                        <a:t> Company Name</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gridSpan="3">
                  <a:txBody>
                    <a:bodyPr/>
                    <a:lstStyle/>
                    <a:p>
                      <a:pPr algn="ctr" fontAlgn="b"/>
                      <a:r>
                        <a:rPr lang="en-US" sz="1400" b="1" i="0" u="none" strike="noStrike" dirty="0">
                          <a:solidFill>
                            <a:srgbClr val="000000"/>
                          </a:solidFill>
                          <a:latin typeface="Arial"/>
                        </a:rPr>
                        <a:t>Income statement</a:t>
                      </a:r>
                    </a:p>
                  </a:txBody>
                  <a:tcPr marL="0" marR="0" marT="0" marB="0" anchor="b">
                    <a:lnL>
                      <a:noFill/>
                    </a:lnL>
                    <a:lnR>
                      <a:noFill/>
                    </a:lnR>
                    <a:lnT>
                      <a:noFill/>
                    </a:lnT>
                    <a:lnB>
                      <a:noFill/>
                    </a:lnB>
                  </a:tcPr>
                </a:tc>
                <a:tc hMerge="1">
                  <a:txBody>
                    <a:bodyPr/>
                    <a:lstStyle/>
                    <a:p>
                      <a:endParaRPr lang="en-US"/>
                    </a:p>
                  </a:txBody>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gridSpan="2">
                  <a:txBody>
                    <a:bodyPr/>
                    <a:lstStyle/>
                    <a:p>
                      <a:pPr algn="l" fontAlgn="b"/>
                      <a:r>
                        <a:rPr lang="en-US" sz="1400" b="1" i="0" u="none" strike="noStrike" dirty="0">
                          <a:solidFill>
                            <a:srgbClr val="000000"/>
                          </a:solidFill>
                          <a:latin typeface="Arial"/>
                        </a:rPr>
                        <a:t>For the year ended December 31st  20x9</a:t>
                      </a:r>
                    </a:p>
                  </a:txBody>
                  <a:tcPr marL="0" marR="0" marT="0" marB="0" anchor="b">
                    <a:lnL>
                      <a:noFill/>
                    </a:lnL>
                    <a:lnR>
                      <a:noFill/>
                    </a:lnR>
                    <a:lnT>
                      <a:noFill/>
                    </a:lnT>
                    <a:lnB>
                      <a:noFill/>
                    </a:lnB>
                  </a:tcPr>
                </a:tc>
                <a:tc hMerge="1">
                  <a:txBody>
                    <a:bodyPr/>
                    <a:lstStyle/>
                    <a:p>
                      <a:endParaRPr lang="en-US"/>
                    </a:p>
                  </a:txBody>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ctr" fontAlgn="b"/>
                      <a:endParaRPr lang="en-US" sz="1400" b="1" i="0" u="none" strike="noStrike">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Sales</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100,000 </a:t>
                      </a:r>
                    </a:p>
                  </a:txBody>
                  <a:tcPr marL="0" marR="0" marT="0" marB="0" anchor="b">
                    <a:lnL>
                      <a:noFill/>
                    </a:lnL>
                    <a:lnR>
                      <a:noFill/>
                    </a:lnR>
                    <a:lnT>
                      <a:noFill/>
                    </a:lnT>
                    <a:lnB>
                      <a:noFill/>
                    </a:lnB>
                  </a:tcPr>
                </a:tc>
              </a:tr>
              <a:tr h="212706">
                <a:tc>
                  <a:txBody>
                    <a:bodyPr/>
                    <a:lstStyle/>
                    <a:p>
                      <a:pPr algn="r" fontAlgn="b"/>
                      <a:r>
                        <a:rPr lang="en-US" sz="1300" b="1" i="0" u="none" strike="noStrike">
                          <a:solidFill>
                            <a:srgbClr val="00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Cost of goods sold </a:t>
                      </a:r>
                    </a:p>
                  </a:txBody>
                  <a:tcPr marL="0" marR="0" marT="0" marB="0" anchor="b">
                    <a:lnL>
                      <a:noFill/>
                    </a:lnL>
                    <a:lnR>
                      <a:noFill/>
                    </a:lnR>
                    <a:lnT>
                      <a:noFill/>
                    </a:lnT>
                    <a:lnB>
                      <a:noFill/>
                    </a:lnB>
                  </a:tcPr>
                </a:tc>
                <a:tc>
                  <a:txBody>
                    <a:bodyPr/>
                    <a:lstStyle/>
                    <a:p>
                      <a:pPr algn="r" fontAlgn="b"/>
                      <a:r>
                        <a:rPr lang="en-US" sz="1400" b="1" i="0" u="none" strike="noStrike">
                          <a:solidFill>
                            <a:srgbClr val="000000"/>
                          </a:solidFill>
                          <a:latin typeface="Arial"/>
                        </a:rPr>
                        <a:t>60,000 </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a:solidFill>
                            <a:srgbClr val="FF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Gross profit </a:t>
                      </a:r>
                    </a:p>
                  </a:txBody>
                  <a:tcPr marL="0" marR="0" marT="0" marB="0" anchor="b">
                    <a:lnL>
                      <a:noFill/>
                    </a:lnL>
                    <a:lnR>
                      <a:noFill/>
                    </a:lnR>
                    <a:lnT>
                      <a:noFill/>
                    </a:lnT>
                    <a:lnB>
                      <a:noFill/>
                    </a:lnB>
                  </a:tcPr>
                </a:tc>
                <a:tc>
                  <a:txBody>
                    <a:bodyPr/>
                    <a:lstStyle/>
                    <a:p>
                      <a:pPr algn="r" fontAlgn="b"/>
                      <a:r>
                        <a:rPr lang="en-US" sz="1400" b="1" i="0" u="none" strike="noStrike" dirty="0">
                          <a:solidFill>
                            <a:srgbClr val="FF0000"/>
                          </a:solidFill>
                          <a:latin typeface="Arial"/>
                        </a:rPr>
                        <a:t>40,000 </a:t>
                      </a: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r>
                        <a:rPr lang="en-US" sz="1300" b="1" i="0" u="none" strike="noStrike" dirty="0">
                          <a:solidFill>
                            <a:srgbClr val="000000"/>
                          </a:solidFill>
                          <a:latin typeface="Arial"/>
                        </a:rPr>
                        <a:t>–</a:t>
                      </a: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Operating expenses</a:t>
                      </a:r>
                    </a:p>
                  </a:txBody>
                  <a:tcPr marL="0" marR="0" marT="0" marB="0" anchor="b">
                    <a:lnL>
                      <a:noFill/>
                    </a:lnL>
                    <a:lnR>
                      <a:noFill/>
                    </a:lnR>
                    <a:lnT>
                      <a:noFill/>
                    </a:lnT>
                    <a:lnB>
                      <a:noFill/>
                    </a:lnB>
                  </a:tcPr>
                </a:tc>
                <a:tc>
                  <a:txBody>
                    <a:bodyPr/>
                    <a:lstStyle/>
                    <a:p>
                      <a:pPr algn="l" fontAlgn="b"/>
                      <a:endParaRPr lang="en-US" sz="1400" b="1" i="0" u="none" strike="noStrike">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Salary expense </a:t>
                      </a:r>
                    </a:p>
                  </a:txBody>
                  <a:tcPr marL="0" marR="0" marT="0" marB="0" anchor="b">
                    <a:lnL>
                      <a:noFill/>
                    </a:lnL>
                    <a:lnR>
                      <a:noFill/>
                    </a:lnR>
                    <a:lnT>
                      <a:noFill/>
                    </a:lnT>
                    <a:lnB>
                      <a:noFill/>
                    </a:lnB>
                  </a:tcPr>
                </a:tc>
                <a:tc>
                  <a:txBody>
                    <a:bodyPr/>
                    <a:lstStyle/>
                    <a:p>
                      <a:pPr algn="r" fontAlgn="b"/>
                      <a:r>
                        <a:rPr lang="en-US" sz="1400" b="1" i="0" u="none" strike="noStrike">
                          <a:solidFill>
                            <a:srgbClr val="000000"/>
                          </a:solidFill>
                          <a:latin typeface="Arial"/>
                        </a:rPr>
                        <a:t>11,000 </a:t>
                      </a: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Depreciation</a:t>
                      </a:r>
                    </a:p>
                  </a:txBody>
                  <a:tcPr marL="0" marR="0" marT="0" marB="0" anchor="b">
                    <a:lnL>
                      <a:noFill/>
                    </a:lnL>
                    <a:lnR>
                      <a:noFill/>
                    </a:lnR>
                    <a:lnT>
                      <a:noFill/>
                    </a:lnT>
                    <a:lnB>
                      <a:noFill/>
                    </a:lnB>
                  </a:tcPr>
                </a:tc>
                <a:tc>
                  <a:txBody>
                    <a:bodyPr/>
                    <a:lstStyle/>
                    <a:p>
                      <a:pPr algn="r" fontAlgn="b"/>
                      <a:r>
                        <a:rPr lang="en-US" sz="1400" b="1" i="0" u="none" strike="noStrike">
                          <a:solidFill>
                            <a:srgbClr val="000000"/>
                          </a:solidFill>
                          <a:latin typeface="Arial"/>
                        </a:rPr>
                        <a:t>4,000 </a:t>
                      </a: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Insurance expense</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2,000 </a:t>
                      </a:r>
                    </a:p>
                  </a:txBody>
                  <a:tcPr marL="0" marR="0" marT="0" marB="0" anchor="b">
                    <a:lnL>
                      <a:noFill/>
                    </a:lnL>
                    <a:lnR>
                      <a:noFill/>
                    </a:lnR>
                    <a:lnT>
                      <a:noFill/>
                    </a:lnT>
                    <a:lnB>
                      <a:noFill/>
                    </a:lnB>
                  </a:tcPr>
                </a:tc>
              </a:tr>
              <a:tr h="212706">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a:t>
                      </a:r>
                      <a:r>
                        <a:rPr lang="en-US" sz="1400" b="1" i="0" u="none" strike="noStrike" dirty="0" smtClean="0">
                          <a:solidFill>
                            <a:srgbClr val="000000"/>
                          </a:solidFill>
                          <a:latin typeface="Arial"/>
                        </a:rPr>
                        <a:t>Rent </a:t>
                      </a:r>
                      <a:r>
                        <a:rPr lang="en-US" sz="1400" b="1" i="0" u="none" strike="noStrike" dirty="0">
                          <a:solidFill>
                            <a:srgbClr val="000000"/>
                          </a:solidFill>
                          <a:latin typeface="Arial"/>
                        </a:rPr>
                        <a:t>expense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8,000 </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a:solidFill>
                            <a:srgbClr val="FF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Operating income </a:t>
                      </a:r>
                    </a:p>
                  </a:txBody>
                  <a:tcPr marL="0" marR="0" marT="0" marB="0" anchor="b">
                    <a:lnL>
                      <a:noFill/>
                    </a:lnL>
                    <a:lnR>
                      <a:noFill/>
                    </a:lnR>
                    <a:lnT>
                      <a:noFill/>
                    </a:lnT>
                    <a:lnB>
                      <a:noFill/>
                    </a:lnB>
                  </a:tcPr>
                </a:tc>
                <a:tc>
                  <a:txBody>
                    <a:bodyPr/>
                    <a:lstStyle/>
                    <a:p>
                      <a:pPr algn="r" fontAlgn="b"/>
                      <a:r>
                        <a:rPr lang="en-US" sz="1400" b="1" i="0" u="none" strike="noStrike" dirty="0">
                          <a:solidFill>
                            <a:srgbClr val="FF0000"/>
                          </a:solidFill>
                          <a:latin typeface="Arial"/>
                        </a:rPr>
                        <a:t>15,000 </a:t>
                      </a: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r>
                        <a:rPr lang="en-US" sz="1300" b="1" i="0" u="none" strike="noStrike">
                          <a:solidFill>
                            <a:srgbClr val="00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a:solidFill>
                            <a:srgbClr val="000000"/>
                          </a:solidFill>
                          <a:latin typeface="Arial"/>
                        </a:rPr>
                        <a:t>Other revenues &amp; expenses</a:t>
                      </a: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dirty="0">
                          <a:solidFill>
                            <a:srgbClr val="000000"/>
                          </a:solidFill>
                          <a:latin typeface="Arial"/>
                        </a:rPr>
                        <a:t>       Interest expense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5,000 </a:t>
                      </a:r>
                    </a:p>
                  </a:txBody>
                  <a:tcPr marL="0" marR="0" marT="0" marB="0" anchor="b">
                    <a:lnL>
                      <a:noFill/>
                    </a:lnL>
                    <a:lnR>
                      <a:noFill/>
                    </a:lnR>
                    <a:lnT>
                      <a:noFill/>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a:solidFill>
                            <a:srgbClr val="000000"/>
                          </a:solidFill>
                          <a:latin typeface="Arial"/>
                        </a:rPr>
                        <a:t>       Interest income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8,000 </a:t>
                      </a:r>
                    </a:p>
                  </a:txBody>
                  <a:tcPr marL="0" marR="0" marT="0" marB="0" anchor="b">
                    <a:lnL>
                      <a:noFill/>
                    </a:lnL>
                    <a:lnR>
                      <a:noFill/>
                    </a:lnR>
                    <a:lnT>
                      <a:noFill/>
                    </a:lnT>
                    <a:lnB>
                      <a:noFill/>
                    </a:lnB>
                  </a:tcPr>
                </a:tc>
              </a:tr>
              <a:tr h="212706">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r>
                        <a:rPr lang="en-US" sz="1400" b="1" i="0" u="none" strike="noStrike">
                          <a:solidFill>
                            <a:srgbClr val="000000"/>
                          </a:solidFill>
                          <a:latin typeface="Arial"/>
                        </a:rPr>
                        <a:t>      Rent revenue</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1,000 </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a:solidFill>
                            <a:srgbClr val="FF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before taxes </a:t>
                      </a:r>
                    </a:p>
                  </a:txBody>
                  <a:tcPr marL="0" marR="0" marT="0" marB="0" anchor="b">
                    <a:lnL>
                      <a:noFill/>
                    </a:lnL>
                    <a:lnR>
                      <a:noFill/>
                    </a:lnR>
                    <a:lnT>
                      <a:noFill/>
                    </a:lnT>
                    <a:lnB>
                      <a:noFill/>
                    </a:lnB>
                  </a:tcPr>
                </a:tc>
                <a:tc>
                  <a:txBody>
                    <a:bodyPr/>
                    <a:lstStyle/>
                    <a:p>
                      <a:pPr algn="r" fontAlgn="b"/>
                      <a:r>
                        <a:rPr lang="en-US" sz="1400" b="1" i="0" u="none" strike="noStrike" dirty="0">
                          <a:solidFill>
                            <a:srgbClr val="FF0000"/>
                          </a:solidFill>
                          <a:latin typeface="Arial"/>
                        </a:rPr>
                        <a:t>19,000 </a:t>
                      </a: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r h="205109">
                <a:tc>
                  <a:txBody>
                    <a:bodyPr/>
                    <a:lstStyle/>
                    <a:p>
                      <a:pPr algn="r" fontAlgn="b"/>
                      <a:endParaRPr lang="en-US" sz="1300" b="1" i="0" u="none" strike="noStrike">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c>
                  <a:txBody>
                    <a:bodyPr/>
                    <a:lstStyle/>
                    <a:p>
                      <a:pPr algn="l" fontAlgn="b"/>
                      <a:endParaRPr lang="en-US" sz="1400" b="1" i="0" u="none" strike="noStrike" dirty="0">
                        <a:solidFill>
                          <a:srgbClr val="000000"/>
                        </a:solidFill>
                        <a:latin typeface="Arial"/>
                      </a:endParaRPr>
                    </a:p>
                  </a:txBody>
                  <a:tcPr marL="0" marR="0" marT="0" marB="0" anchor="b">
                    <a:lnL>
                      <a:noFill/>
                    </a:lnL>
                    <a:lnR>
                      <a:noFill/>
                    </a:lnR>
                    <a:lnT>
                      <a:noFill/>
                    </a:lnT>
                    <a:lnB>
                      <a:noFill/>
                    </a:lnB>
                  </a:tcPr>
                </a:tc>
              </a:tr>
              <a:tr h="212706">
                <a:tc>
                  <a:txBody>
                    <a:bodyPr/>
                    <a:lstStyle/>
                    <a:p>
                      <a:pPr algn="r" fontAlgn="b"/>
                      <a:r>
                        <a:rPr lang="en-US" sz="1300" b="1" i="0" u="none" strike="noStrike">
                          <a:solidFill>
                            <a:srgbClr val="00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a:solidFill>
                            <a:srgbClr val="000000"/>
                          </a:solidFill>
                          <a:latin typeface="Arial"/>
                        </a:rPr>
                        <a:t>Income tax expense (40%) </a:t>
                      </a:r>
                    </a:p>
                  </a:txBody>
                  <a:tcPr marL="0" marR="0" marT="0" marB="0" anchor="b">
                    <a:lnL>
                      <a:noFill/>
                    </a:lnL>
                    <a:lnR>
                      <a:noFill/>
                    </a:lnR>
                    <a:lnT>
                      <a:noFill/>
                    </a:lnT>
                    <a:lnB>
                      <a:noFill/>
                    </a:lnB>
                  </a:tcPr>
                </a:tc>
                <a:tc>
                  <a:txBody>
                    <a:bodyPr/>
                    <a:lstStyle/>
                    <a:p>
                      <a:pPr algn="r" fontAlgn="b"/>
                      <a:r>
                        <a:rPr lang="en-US" sz="1400" b="1" i="0" u="none" strike="noStrike" dirty="0">
                          <a:solidFill>
                            <a:srgbClr val="000000"/>
                          </a:solidFill>
                          <a:latin typeface="Arial"/>
                        </a:rPr>
                        <a:t>7,600 </a:t>
                      </a:r>
                    </a:p>
                  </a:txBody>
                  <a:tcPr marL="0" marR="0" marT="0" marB="0" anchor="b">
                    <a:lnL>
                      <a:noFill/>
                    </a:lnL>
                    <a:lnR>
                      <a:noFill/>
                    </a:lnR>
                    <a:lnT>
                      <a:noFill/>
                    </a:lnT>
                    <a:lnB w="12700" cap="flat" cmpd="sng" algn="ctr">
                      <a:solidFill>
                        <a:srgbClr val="000000"/>
                      </a:solidFill>
                      <a:prstDash val="solid"/>
                      <a:round/>
                      <a:headEnd type="none" w="med" len="med"/>
                      <a:tailEnd type="none" w="med" len="med"/>
                    </a:lnB>
                  </a:tcPr>
                </a:tc>
              </a:tr>
              <a:tr h="205109">
                <a:tc>
                  <a:txBody>
                    <a:bodyPr/>
                    <a:lstStyle/>
                    <a:p>
                      <a:pPr algn="r" fontAlgn="b"/>
                      <a:r>
                        <a:rPr lang="en-US" sz="1300" b="1" i="0" u="none" strike="noStrike" dirty="0">
                          <a:solidFill>
                            <a:srgbClr val="FF0000"/>
                          </a:solidFill>
                          <a:latin typeface="Arial"/>
                        </a:rPr>
                        <a:t>= </a:t>
                      </a:r>
                    </a:p>
                  </a:txBody>
                  <a:tcPr marL="0" marR="0" marT="0" marB="0" anchor="b">
                    <a:lnL>
                      <a:noFill/>
                    </a:lnL>
                    <a:lnR>
                      <a:noFill/>
                    </a:lnR>
                    <a:lnT>
                      <a:noFill/>
                    </a:lnT>
                    <a:lnB>
                      <a:noFill/>
                    </a:lnB>
                  </a:tcPr>
                </a:tc>
                <a:tc>
                  <a:txBody>
                    <a:bodyPr/>
                    <a:lstStyle/>
                    <a:p>
                      <a:pPr algn="l" fontAlgn="b"/>
                      <a:r>
                        <a:rPr lang="en-US" sz="1400" b="1" i="0" u="none" strike="noStrike" dirty="0">
                          <a:solidFill>
                            <a:srgbClr val="FF0000"/>
                          </a:solidFill>
                          <a:latin typeface="Arial"/>
                        </a:rPr>
                        <a:t>Net income </a:t>
                      </a:r>
                    </a:p>
                  </a:txBody>
                  <a:tcPr marL="0" marR="0" marT="0" marB="0" anchor="b">
                    <a:lnL>
                      <a:noFill/>
                    </a:lnL>
                    <a:lnR>
                      <a:noFill/>
                    </a:lnR>
                    <a:lnT>
                      <a:noFill/>
                    </a:lnT>
                    <a:lnB>
                      <a:noFill/>
                    </a:lnB>
                  </a:tcPr>
                </a:tc>
                <a:tc>
                  <a:txBody>
                    <a:bodyPr/>
                    <a:lstStyle/>
                    <a:p>
                      <a:pPr algn="r" fontAlgn="b"/>
                      <a:r>
                        <a:rPr lang="en-US" sz="1400" b="1" i="0" u="none" strike="noStrike" dirty="0">
                          <a:solidFill>
                            <a:srgbClr val="FF0000"/>
                          </a:solidFill>
                          <a:latin typeface="Arial"/>
                        </a:rPr>
                        <a:t>11,400 </a:t>
                      </a:r>
                    </a:p>
                  </a:txBody>
                  <a:tcPr marL="0" marR="0" marT="0" marB="0" anchor="b">
                    <a:lnL>
                      <a:noFill/>
                    </a:lnL>
                    <a:lnR>
                      <a:noFill/>
                    </a:lnR>
                    <a:lnT w="12700" cap="flat" cmpd="sng" algn="ctr">
                      <a:solidFill>
                        <a:srgbClr val="000000"/>
                      </a:solidFill>
                      <a:prstDash val="solid"/>
                      <a:round/>
                      <a:headEnd type="none" w="med" len="med"/>
                      <a:tailEnd type="none" w="med" len="med"/>
                    </a:lnT>
                    <a:lnB>
                      <a:noFill/>
                    </a:lnB>
                  </a:tcPr>
                </a:tc>
              </a:tr>
            </a:tbl>
          </a:graphicData>
        </a:graphic>
      </p:graphicFrame>
      <p:grpSp>
        <p:nvGrpSpPr>
          <p:cNvPr id="30" name="Group 29"/>
          <p:cNvGrpSpPr/>
          <p:nvPr/>
        </p:nvGrpSpPr>
        <p:grpSpPr>
          <a:xfrm>
            <a:off x="609600" y="2193760"/>
            <a:ext cx="3661608" cy="3216440"/>
            <a:chOff x="609600" y="2193760"/>
            <a:chExt cx="3661608" cy="3216440"/>
          </a:xfrm>
        </p:grpSpPr>
        <p:sp>
          <p:nvSpPr>
            <p:cNvPr id="24" name="Rectangle 23"/>
            <p:cNvSpPr/>
            <p:nvPr/>
          </p:nvSpPr>
          <p:spPr bwMode="auto">
            <a:xfrm>
              <a:off x="613608" y="2193760"/>
              <a:ext cx="3657600" cy="228600"/>
            </a:xfrm>
            <a:prstGeom prst="rect">
              <a:avLst/>
            </a:prstGeom>
            <a:solidFill>
              <a:srgbClr val="92D050">
                <a:alpha val="5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sp>
          <p:nvSpPr>
            <p:cNvPr id="25" name="Rectangle 24"/>
            <p:cNvSpPr/>
            <p:nvPr/>
          </p:nvSpPr>
          <p:spPr bwMode="auto">
            <a:xfrm>
              <a:off x="609600" y="5181600"/>
              <a:ext cx="3657600" cy="228600"/>
            </a:xfrm>
            <a:prstGeom prst="rect">
              <a:avLst/>
            </a:prstGeom>
            <a:solidFill>
              <a:srgbClr val="92D050">
                <a:alpha val="50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grpSp>
      <p:grpSp>
        <p:nvGrpSpPr>
          <p:cNvPr id="31" name="Group 30"/>
          <p:cNvGrpSpPr/>
          <p:nvPr/>
        </p:nvGrpSpPr>
        <p:grpSpPr>
          <a:xfrm>
            <a:off x="609600" y="2438400"/>
            <a:ext cx="3657600" cy="3605464"/>
            <a:chOff x="609600" y="2438400"/>
            <a:chExt cx="3657600" cy="3605464"/>
          </a:xfrm>
        </p:grpSpPr>
        <p:sp>
          <p:nvSpPr>
            <p:cNvPr id="26" name="Rectangle 25"/>
            <p:cNvSpPr/>
            <p:nvPr/>
          </p:nvSpPr>
          <p:spPr bwMode="auto">
            <a:xfrm>
              <a:off x="609600" y="2438400"/>
              <a:ext cx="3657600" cy="228600"/>
            </a:xfrm>
            <a:prstGeom prst="rect">
              <a:avLst/>
            </a:prstGeom>
            <a:solidFill>
              <a:srgbClr val="FF0000">
                <a:alpha val="33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sp>
          <p:nvSpPr>
            <p:cNvPr id="27" name="Rectangle 26"/>
            <p:cNvSpPr/>
            <p:nvPr/>
          </p:nvSpPr>
          <p:spPr bwMode="auto">
            <a:xfrm>
              <a:off x="609600" y="3048000"/>
              <a:ext cx="3657600" cy="1066800"/>
            </a:xfrm>
            <a:prstGeom prst="rect">
              <a:avLst/>
            </a:prstGeom>
            <a:solidFill>
              <a:srgbClr val="FF0000">
                <a:alpha val="33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sp>
          <p:nvSpPr>
            <p:cNvPr id="28" name="Rectangle 27"/>
            <p:cNvSpPr/>
            <p:nvPr/>
          </p:nvSpPr>
          <p:spPr bwMode="auto">
            <a:xfrm>
              <a:off x="609600" y="4724400"/>
              <a:ext cx="3657600" cy="457200"/>
            </a:xfrm>
            <a:prstGeom prst="rect">
              <a:avLst/>
            </a:prstGeom>
            <a:solidFill>
              <a:srgbClr val="FF0000">
                <a:alpha val="33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sp>
          <p:nvSpPr>
            <p:cNvPr id="29" name="Rectangle 28"/>
            <p:cNvSpPr/>
            <p:nvPr/>
          </p:nvSpPr>
          <p:spPr bwMode="auto">
            <a:xfrm>
              <a:off x="609600" y="5815264"/>
              <a:ext cx="3657600" cy="228600"/>
            </a:xfrm>
            <a:prstGeom prst="rect">
              <a:avLst/>
            </a:prstGeom>
            <a:solidFill>
              <a:srgbClr val="FF0000">
                <a:alpha val="33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grpSp>
      <p:sp>
        <p:nvSpPr>
          <p:cNvPr id="32" name="Rounded Rectangle 31"/>
          <p:cNvSpPr/>
          <p:nvPr/>
        </p:nvSpPr>
        <p:spPr bwMode="auto">
          <a:xfrm>
            <a:off x="4953000" y="2438400"/>
            <a:ext cx="1371600" cy="457200"/>
          </a:xfrm>
          <a:prstGeom prst="roundRect">
            <a:avLst/>
          </a:prstGeom>
          <a:solidFill>
            <a:srgbClr val="92D050">
              <a:alpha val="38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charset="0"/>
                <a:ea typeface="ＭＳ Ｐゴシック" pitchFamily="-80" charset="-128"/>
              </a:rPr>
              <a:t>Revenues</a:t>
            </a:r>
          </a:p>
        </p:txBody>
      </p:sp>
      <p:sp>
        <p:nvSpPr>
          <p:cNvPr id="33" name="Rounded Rectangle 32"/>
          <p:cNvSpPr/>
          <p:nvPr/>
        </p:nvSpPr>
        <p:spPr bwMode="auto">
          <a:xfrm>
            <a:off x="6400800" y="2209800"/>
            <a:ext cx="381000" cy="685800"/>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4000" b="0" i="0" u="none" strike="noStrike" cap="none" normalizeH="0" baseline="0" dirty="0" smtClean="0">
                <a:ln>
                  <a:noFill/>
                </a:ln>
                <a:solidFill>
                  <a:schemeClr val="tx1"/>
                </a:solidFill>
                <a:effectLst/>
                <a:latin typeface="Arial" charset="0"/>
                <a:ea typeface="ＭＳ Ｐゴシック" pitchFamily="-80" charset="-128"/>
              </a:rPr>
              <a:t>-</a:t>
            </a:r>
          </a:p>
        </p:txBody>
      </p:sp>
      <p:sp>
        <p:nvSpPr>
          <p:cNvPr id="35" name="Rounded Rectangle 34"/>
          <p:cNvSpPr/>
          <p:nvPr/>
        </p:nvSpPr>
        <p:spPr bwMode="auto">
          <a:xfrm>
            <a:off x="6858000" y="2438400"/>
            <a:ext cx="1371600" cy="457200"/>
          </a:xfrm>
          <a:prstGeom prst="roundRect">
            <a:avLst/>
          </a:prstGeom>
          <a:solidFill>
            <a:srgbClr val="FF0000">
              <a:alpha val="32000"/>
            </a:srgb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800" b="1" i="0" u="none" strike="noStrike" cap="none" normalizeH="0" baseline="0" dirty="0" smtClean="0">
                <a:ln>
                  <a:noFill/>
                </a:ln>
                <a:solidFill>
                  <a:schemeClr val="tx1"/>
                </a:solidFill>
                <a:effectLst/>
                <a:latin typeface="Arial" charset="0"/>
                <a:ea typeface="ＭＳ Ｐゴシック" pitchFamily="-80" charset="-128"/>
              </a:rPr>
              <a:t>Expenses</a:t>
            </a:r>
          </a:p>
        </p:txBody>
      </p:sp>
      <p:sp>
        <p:nvSpPr>
          <p:cNvPr id="34" name="Rounded Rectangle 33"/>
          <p:cNvSpPr/>
          <p:nvPr/>
        </p:nvSpPr>
        <p:spPr bwMode="auto">
          <a:xfrm>
            <a:off x="4495800" y="3015920"/>
            <a:ext cx="381000" cy="685800"/>
          </a:xfrm>
          <a:prstGeom prst="roundRect">
            <a:avLst/>
          </a:prstGeom>
          <a:no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US" sz="2800" dirty="0" smtClean="0">
                <a:ea typeface="ＭＳ Ｐゴシック" pitchFamily="-80" charset="-128"/>
              </a:rPr>
              <a:t>=</a:t>
            </a:r>
            <a:endParaRPr kumimoji="0" lang="en-US" sz="2800" b="0" i="0" u="none" strike="noStrike" cap="none" normalizeH="0" baseline="0" dirty="0" smtClean="0">
              <a:ln>
                <a:noFill/>
              </a:ln>
              <a:solidFill>
                <a:schemeClr val="tx1"/>
              </a:solidFill>
              <a:effectLst/>
              <a:latin typeface="Arial" charset="0"/>
              <a:ea typeface="ＭＳ Ｐゴシック" pitchFamily="-80" charset="-128"/>
            </a:endParaRPr>
          </a:p>
        </p:txBody>
      </p:sp>
      <p:sp>
        <p:nvSpPr>
          <p:cNvPr id="16" name="Rounded Rectangle 15"/>
          <p:cNvSpPr/>
          <p:nvPr/>
        </p:nvSpPr>
        <p:spPr bwMode="auto">
          <a:xfrm>
            <a:off x="4953000" y="3048000"/>
            <a:ext cx="3276600" cy="533400"/>
          </a:xfrm>
          <a:prstGeom prst="roundRect">
            <a:avLst/>
          </a:prstGeom>
          <a:solidFill>
            <a:schemeClr val="accent2">
              <a:alpha val="3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Arial" charset="0"/>
                <a:ea typeface="ＭＳ Ｐゴシック" pitchFamily="-80" charset="-128"/>
              </a:rPr>
              <a:t>Net Income/Net Loss</a:t>
            </a:r>
          </a:p>
        </p:txBody>
      </p:sp>
      <p:sp>
        <p:nvSpPr>
          <p:cNvPr id="19" name="Up Arrow Callout 18"/>
          <p:cNvSpPr/>
          <p:nvPr/>
        </p:nvSpPr>
        <p:spPr bwMode="auto">
          <a:xfrm>
            <a:off x="4419600" y="3581400"/>
            <a:ext cx="4267200" cy="2971800"/>
          </a:xfrm>
          <a:prstGeom prst="upArrowCallout">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sz="1800" b="0" i="0" u="none" strike="noStrike" cap="none" normalizeH="0" baseline="0" dirty="0" smtClean="0">
                <a:ln>
                  <a:noFill/>
                </a:ln>
                <a:solidFill>
                  <a:schemeClr val="tx1"/>
                </a:solidFill>
                <a:effectLst/>
                <a:latin typeface="Arial" charset="0"/>
                <a:ea typeface="ＭＳ Ｐゴシック" pitchFamily="-80" charset="-128"/>
              </a:rPr>
              <a:t>Net income/loss</a:t>
            </a:r>
            <a:r>
              <a:rPr kumimoji="0" lang="en-US" sz="1800" b="0" i="0" u="none" strike="noStrike" cap="none" normalizeH="0" dirty="0" smtClean="0">
                <a:ln>
                  <a:noFill/>
                </a:ln>
                <a:solidFill>
                  <a:schemeClr val="tx1"/>
                </a:solidFill>
                <a:effectLst/>
                <a:latin typeface="Arial" charset="0"/>
                <a:ea typeface="ＭＳ Ｐゴシック" pitchFamily="-80" charset="-128"/>
              </a:rPr>
              <a:t> </a:t>
            </a:r>
            <a:r>
              <a:rPr kumimoji="0" lang="en-US" sz="1800" b="0" i="0" u="sng" strike="noStrike" cap="none" normalizeH="0" dirty="0" smtClean="0">
                <a:ln>
                  <a:noFill/>
                </a:ln>
                <a:solidFill>
                  <a:srgbClr val="FF0000"/>
                </a:solidFill>
                <a:effectLst/>
                <a:latin typeface="Arial" charset="0"/>
                <a:ea typeface="ＭＳ Ｐゴシック" pitchFamily="-80" charset="-128"/>
              </a:rPr>
              <a:t>in one fiscal year</a:t>
            </a:r>
            <a:r>
              <a:rPr kumimoji="0" lang="en-US" sz="1800" b="0" i="0" u="none" strike="noStrike" cap="none" normalizeH="0" dirty="0" smtClean="0">
                <a:ln>
                  <a:noFill/>
                </a:ln>
                <a:solidFill>
                  <a:schemeClr val="tx1"/>
                </a:solidFill>
                <a:effectLst/>
                <a:latin typeface="Arial" charset="0"/>
                <a:ea typeface="ＭＳ Ｐゴシック" pitchFamily="-80" charset="-128"/>
              </a:rPr>
              <a:t> !!!</a:t>
            </a:r>
          </a:p>
          <a:p>
            <a:pPr marL="0" marR="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dirty="0" smtClean="0">
              <a:ln>
                <a:noFill/>
              </a:ln>
              <a:solidFill>
                <a:schemeClr val="tx1"/>
              </a:solidFill>
              <a:effectLst/>
              <a:latin typeface="Arial" charset="0"/>
              <a:ea typeface="ＭＳ Ｐゴシック" pitchFamily="-80" charset="-128"/>
            </a:endParaRPr>
          </a:p>
          <a:p>
            <a:pPr marL="0" marR="0" indent="0" algn="l" defTabSz="914400" rtl="0" eaLnBrk="0" fontAlgn="base" latinLnBrk="0" hangingPunct="0">
              <a:lnSpc>
                <a:spcPct val="100000"/>
              </a:lnSpc>
              <a:spcBef>
                <a:spcPct val="0"/>
              </a:spcBef>
              <a:spcAft>
                <a:spcPct val="0"/>
              </a:spcAft>
              <a:buClrTx/>
              <a:buSzTx/>
              <a:buFontTx/>
              <a:buNone/>
              <a:tabLst/>
            </a:pPr>
            <a:r>
              <a:rPr lang="en-US" sz="1800" i="1" dirty="0" smtClean="0">
                <a:ea typeface="ＭＳ Ｐゴシック" pitchFamily="-80" charset="-128"/>
              </a:rPr>
              <a:t>How to deal with (or distribute) net income???  </a:t>
            </a:r>
          </a:p>
          <a:p>
            <a:pPr marL="0" marR="0" indent="0" algn="l" defTabSz="914400" rtl="0" eaLnBrk="0" fontAlgn="base" latinLnBrk="0" hangingPunct="0">
              <a:lnSpc>
                <a:spcPct val="100000"/>
              </a:lnSpc>
              <a:spcBef>
                <a:spcPct val="0"/>
              </a:spcBef>
              <a:spcAft>
                <a:spcPct val="0"/>
              </a:spcAft>
              <a:buClrTx/>
              <a:buSzTx/>
              <a:buFontTx/>
              <a:buNone/>
              <a:tabLst/>
            </a:pPr>
            <a:endParaRPr lang="en-US" sz="1800" i="1" dirty="0" smtClean="0">
              <a:ea typeface="ＭＳ Ｐゴシック" pitchFamily="-80" charset="-128"/>
            </a:endParaRPr>
          </a:p>
          <a:p>
            <a:pPr marL="0" marR="0" indent="0" algn="l" defTabSz="914400" rtl="0" eaLnBrk="0" fontAlgn="base" latinLnBrk="0" hangingPunct="0">
              <a:lnSpc>
                <a:spcPct val="100000"/>
              </a:lnSpc>
              <a:spcBef>
                <a:spcPct val="0"/>
              </a:spcBef>
              <a:spcAft>
                <a:spcPct val="0"/>
              </a:spcAft>
              <a:buClrTx/>
              <a:buSzTx/>
              <a:buFontTx/>
              <a:buNone/>
              <a:tabLst/>
            </a:pPr>
            <a:r>
              <a:rPr lang="en-US" sz="1800" i="1" dirty="0" smtClean="0">
                <a:ea typeface="ＭＳ Ｐゴシック" pitchFamily="-80" charset="-128"/>
              </a:rPr>
              <a:t>What is the impact on shareholders’ equity???</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7649" name="Title 1"/>
          <p:cNvSpPr>
            <a:spLocks noGrp="1"/>
          </p:cNvSpPr>
          <p:nvPr>
            <p:ph type="title"/>
          </p:nvPr>
        </p:nvSpPr>
        <p:spPr/>
        <p:txBody>
          <a:bodyPr/>
          <a:lstStyle/>
          <a:p>
            <a:r>
              <a:rPr lang="en-CA" smtClean="0">
                <a:ea typeface="HYGothic-Extra" charset="0"/>
              </a:rPr>
              <a:t>Statement of Changes in Equity</a:t>
            </a:r>
          </a:p>
        </p:txBody>
      </p:sp>
      <p:sp>
        <p:nvSpPr>
          <p:cNvPr id="27650" name="Content Placeholder 2"/>
          <p:cNvSpPr>
            <a:spLocks noGrp="1"/>
          </p:cNvSpPr>
          <p:nvPr>
            <p:ph sz="half" idx="4294967295"/>
          </p:nvPr>
        </p:nvSpPr>
        <p:spPr>
          <a:xfrm>
            <a:off x="1905000" y="1371600"/>
            <a:ext cx="7010400" cy="4876800"/>
          </a:xfrm>
        </p:spPr>
        <p:txBody>
          <a:bodyPr/>
          <a:lstStyle/>
          <a:p>
            <a:r>
              <a:rPr lang="en-CA" dirty="0" smtClean="0">
                <a:ea typeface="HYGothic-Extra" charset="0"/>
                <a:cs typeface="Times New Roman" pitchFamily="18" charset="0"/>
              </a:rPr>
              <a:t>Shows the changes in each component of shareholders</a:t>
            </a:r>
            <a:r>
              <a:rPr lang="en-CA" altLang="en-US" dirty="0" smtClean="0">
                <a:ea typeface="HYGothic-Extra" charset="0"/>
                <a:cs typeface="Times New Roman" pitchFamily="18" charset="0"/>
              </a:rPr>
              <a:t>’</a:t>
            </a:r>
            <a:r>
              <a:rPr lang="en-CA" dirty="0" smtClean="0">
                <a:ea typeface="HYGothic-Extra" charset="0"/>
                <a:cs typeface="Times New Roman" pitchFamily="18" charset="0"/>
              </a:rPr>
              <a:t> equity for the period</a:t>
            </a:r>
          </a:p>
          <a:p>
            <a:endParaRPr lang="en-CA" dirty="0" smtClean="0">
              <a:ea typeface="HYGothic-Extra" charset="0"/>
              <a:cs typeface="Times New Roman" pitchFamily="18" charset="0"/>
            </a:endParaRPr>
          </a:p>
          <a:p>
            <a:r>
              <a:rPr lang="en-CA" dirty="0" smtClean="0">
                <a:ea typeface="HYGothic-Extra" charset="0"/>
                <a:cs typeface="Times New Roman" pitchFamily="18" charset="0"/>
              </a:rPr>
              <a:t>Share capital:</a:t>
            </a:r>
          </a:p>
          <a:p>
            <a:pPr lvl="1"/>
            <a:r>
              <a:rPr lang="en-CA" dirty="0" smtClean="0">
                <a:ea typeface="HYGothic-Extra" charset="0"/>
                <a:cs typeface="Times New Roman" pitchFamily="18" charset="0"/>
              </a:rPr>
              <a:t>Amounts contributed by shareholders</a:t>
            </a:r>
          </a:p>
          <a:p>
            <a:pPr lvl="1"/>
            <a:r>
              <a:rPr lang="en-CA" dirty="0" smtClean="0">
                <a:ea typeface="HYGothic-Extra" charset="0"/>
                <a:cs typeface="Times New Roman" pitchFamily="18" charset="0"/>
              </a:rPr>
              <a:t>May have common and preferred classes</a:t>
            </a:r>
          </a:p>
          <a:p>
            <a:pPr lvl="1"/>
            <a:endParaRPr lang="en-CA" dirty="0" smtClean="0">
              <a:ea typeface="HYGothic-Extra" charset="0"/>
              <a:cs typeface="Times New Roman" pitchFamily="18" charset="0"/>
            </a:endParaRPr>
          </a:p>
          <a:p>
            <a:r>
              <a:rPr lang="en-CA" dirty="0" smtClean="0">
                <a:ea typeface="HYGothic-Extra" charset="0"/>
                <a:cs typeface="Times New Roman" pitchFamily="18" charset="0"/>
              </a:rPr>
              <a:t>Retained earnings / deficit:</a:t>
            </a:r>
            <a:endParaRPr lang="en-CA" dirty="0" smtClean="0">
              <a:solidFill>
                <a:srgbClr val="FF0000"/>
              </a:solidFill>
              <a:ea typeface="HYGothic-Extra" charset="0"/>
              <a:cs typeface="Times New Roman" pitchFamily="18" charset="0"/>
            </a:endParaRPr>
          </a:p>
          <a:p>
            <a:pPr lvl="1"/>
            <a:r>
              <a:rPr lang="en-CA" dirty="0" smtClean="0">
                <a:ea typeface="HYGothic-Extra" charset="0"/>
                <a:cs typeface="Times New Roman" pitchFamily="18" charset="0"/>
              </a:rPr>
              <a:t>Cumulative profit retained in the company</a:t>
            </a:r>
          </a:p>
          <a:p>
            <a:pPr lvl="1"/>
            <a:r>
              <a:rPr lang="en-CA" dirty="0" smtClean="0">
                <a:ea typeface="HYGothic-Extra" charset="0"/>
                <a:cs typeface="Times New Roman" pitchFamily="18" charset="0"/>
              </a:rPr>
              <a:t>Less dividends paid to shareholders</a:t>
            </a:r>
            <a:endParaRPr lang="en-CA" dirty="0" smtClean="0">
              <a:ea typeface="HYGothic-Extra" charset="0"/>
            </a:endParaRPr>
          </a:p>
        </p:txBody>
      </p:sp>
    </p:spTree>
    <p:extLst>
      <p:ext uri="{BB962C8B-B14F-4D97-AF65-F5344CB8AC3E}">
        <p14:creationId xmlns:p14="http://schemas.microsoft.com/office/powerpoint/2010/main" val="4094908153"/>
      </p:ext>
    </p:extLst>
  </p:cSld>
  <p:clrMapOvr>
    <a:masterClrMapping/>
  </p:clrMapOvr>
  <p:transition>
    <p:rand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8673" name="Title 5"/>
          <p:cNvSpPr>
            <a:spLocks noGrp="1"/>
          </p:cNvSpPr>
          <p:nvPr>
            <p:ph type="title"/>
          </p:nvPr>
        </p:nvSpPr>
        <p:spPr/>
        <p:txBody>
          <a:bodyPr/>
          <a:lstStyle/>
          <a:p>
            <a:r>
              <a:rPr lang="en-CA" smtClean="0">
                <a:ea typeface="HYGothic-Extra" charset="0"/>
              </a:rPr>
              <a:t>Statement of Changes in Equity - Example</a:t>
            </a:r>
          </a:p>
        </p:txBody>
      </p:sp>
      <p:sp>
        <p:nvSpPr>
          <p:cNvPr id="28676" name="Text Placeholder 2"/>
          <p:cNvSpPr>
            <a:spLocks noGrp="1"/>
          </p:cNvSpPr>
          <p:nvPr>
            <p:ph type="body" idx="1"/>
          </p:nvPr>
        </p:nvSpPr>
        <p:spPr/>
        <p:txBody>
          <a:bodyPr/>
          <a:lstStyle/>
          <a:p>
            <a:pPr>
              <a:spcBef>
                <a:spcPts val="600"/>
              </a:spcBef>
              <a:spcAft>
                <a:spcPct val="0"/>
              </a:spcAft>
            </a:pPr>
            <a:r>
              <a:rPr lang="en-US" sz="2000" smtClean="0">
                <a:ea typeface="HYGothic-Extra" charset="0"/>
              </a:rPr>
              <a:t>SIERRA CORPORATION</a:t>
            </a:r>
          </a:p>
          <a:p>
            <a:pPr>
              <a:spcBef>
                <a:spcPts val="600"/>
              </a:spcBef>
              <a:spcAft>
                <a:spcPct val="0"/>
              </a:spcAft>
            </a:pPr>
            <a:r>
              <a:rPr lang="en-US" sz="2000" smtClean="0">
                <a:ea typeface="HYGothic-Extra" charset="0"/>
              </a:rPr>
              <a:t>Statement of Changes in Equity, Month Ended October 31, 2012</a:t>
            </a:r>
          </a:p>
        </p:txBody>
      </p:sp>
      <p:pic>
        <p:nvPicPr>
          <p:cNvPr id="28677" name="Picture 11" descr="Ch1_2.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2743200"/>
            <a:ext cx="9144000" cy="1804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Oval 1"/>
          <p:cNvSpPr/>
          <p:nvPr/>
        </p:nvSpPr>
        <p:spPr bwMode="auto">
          <a:xfrm>
            <a:off x="2895600" y="2286000"/>
            <a:ext cx="2438400" cy="2590800"/>
          </a:xfrm>
          <a:prstGeom prst="ellipse">
            <a:avLst/>
          </a:prstGeom>
          <a:noFill/>
          <a:ln w="6350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sp>
        <p:nvSpPr>
          <p:cNvPr id="3" name="Rounded Rectangle 2"/>
          <p:cNvSpPr/>
          <p:nvPr/>
        </p:nvSpPr>
        <p:spPr bwMode="auto">
          <a:xfrm>
            <a:off x="5562600" y="2286000"/>
            <a:ext cx="1752600" cy="2590800"/>
          </a:xfrm>
          <a:prstGeom prst="roundRect">
            <a:avLst/>
          </a:prstGeom>
          <a:noFill/>
          <a:ln w="635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spTree>
    <p:extLst>
      <p:ext uri="{BB962C8B-B14F-4D97-AF65-F5344CB8AC3E}">
        <p14:creationId xmlns:p14="http://schemas.microsoft.com/office/powerpoint/2010/main" val="193944784"/>
      </p:ext>
    </p:extLst>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34220" name="Rectangle 12"/>
          <p:cNvSpPr>
            <a:spLocks noGrp="1" noChangeArrowheads="1"/>
          </p:cNvSpPr>
          <p:nvPr>
            <p:ph type="title"/>
          </p:nvPr>
        </p:nvSpPr>
        <p:spPr/>
        <p:txBody>
          <a:bodyPr>
            <a:normAutofit/>
          </a:bodyPr>
          <a:lstStyle/>
          <a:p>
            <a:r>
              <a:rPr lang="en-US" dirty="0" smtClean="0">
                <a:latin typeface="Arial" pitchFamily="34" charset="0"/>
                <a:cs typeface="Arial" pitchFamily="34" charset="0"/>
              </a:rPr>
              <a:t>Statement </a:t>
            </a:r>
            <a:r>
              <a:rPr lang="en-US" dirty="0">
                <a:latin typeface="Arial" pitchFamily="34" charset="0"/>
                <a:cs typeface="Arial" pitchFamily="34" charset="0"/>
              </a:rPr>
              <a:t>of Retained Earnings</a:t>
            </a:r>
          </a:p>
        </p:txBody>
      </p:sp>
      <p:grpSp>
        <p:nvGrpSpPr>
          <p:cNvPr id="734230" name="Group 22"/>
          <p:cNvGrpSpPr>
            <a:grpSpLocks/>
          </p:cNvGrpSpPr>
          <p:nvPr/>
        </p:nvGrpSpPr>
        <p:grpSpPr bwMode="auto">
          <a:xfrm>
            <a:off x="2559050" y="1828800"/>
            <a:ext cx="1828800" cy="4113213"/>
            <a:chOff x="1612" y="1152"/>
            <a:chExt cx="1152" cy="2591"/>
          </a:xfrm>
          <a:solidFill>
            <a:srgbClr val="FFFF00"/>
          </a:solidFill>
        </p:grpSpPr>
        <p:cxnSp>
          <p:nvCxnSpPr>
            <p:cNvPr id="734226" name="AutoShape 18"/>
            <p:cNvCxnSpPr>
              <a:cxnSpLocks noChangeShapeType="1"/>
            </p:cNvCxnSpPr>
            <p:nvPr/>
          </p:nvCxnSpPr>
          <p:spPr bwMode="auto">
            <a:xfrm>
              <a:off x="1920" y="1612"/>
              <a:ext cx="0" cy="1267"/>
            </a:xfrm>
            <a:prstGeom prst="straightConnector1">
              <a:avLst/>
            </a:prstGeom>
            <a:grpFill/>
            <a:ln w="28575">
              <a:solidFill>
                <a:schemeClr val="tx2"/>
              </a:solidFill>
              <a:round/>
              <a:headEn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34213" name="Text Box 5"/>
            <p:cNvSpPr txBox="1">
              <a:spLocks noChangeArrowheads="1"/>
            </p:cNvSpPr>
            <p:nvPr/>
          </p:nvSpPr>
          <p:spPr bwMode="auto">
            <a:xfrm>
              <a:off x="1612" y="1152"/>
              <a:ext cx="1152" cy="461"/>
            </a:xfrm>
            <a:prstGeom prst="rect">
              <a:avLst/>
            </a:prstGeom>
            <a:grpFill/>
            <a:ln w="12700">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lnSpc>
                  <a:spcPct val="85000"/>
                </a:lnSpc>
              </a:pPr>
              <a:r>
                <a:rPr lang="en-US" b="1" smtClean="0">
                  <a:solidFill>
                    <a:prstClr val="black"/>
                  </a:solidFill>
                  <a:latin typeface="Times New Roman" pitchFamily="18" charset="0"/>
                </a:rPr>
                <a:t>Revenues for</a:t>
              </a:r>
            </a:p>
            <a:p>
              <a:pPr algn="ctr" eaLnBrk="1" hangingPunct="1">
                <a:lnSpc>
                  <a:spcPct val="85000"/>
                </a:lnSpc>
              </a:pPr>
              <a:r>
                <a:rPr lang="en-US" b="1" smtClean="0">
                  <a:solidFill>
                    <a:prstClr val="black"/>
                  </a:solidFill>
                  <a:latin typeface="Times New Roman" pitchFamily="18" charset="0"/>
                </a:rPr>
                <a:t>the period</a:t>
              </a:r>
            </a:p>
          </p:txBody>
        </p:sp>
        <p:sp>
          <p:nvSpPr>
            <p:cNvPr id="734214" name="Text Box 6"/>
            <p:cNvSpPr txBox="1">
              <a:spLocks noChangeArrowheads="1"/>
            </p:cNvSpPr>
            <p:nvPr/>
          </p:nvSpPr>
          <p:spPr bwMode="auto">
            <a:xfrm>
              <a:off x="1612" y="1612"/>
              <a:ext cx="1152" cy="403"/>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3200" b="1" smtClean="0">
                  <a:solidFill>
                    <a:prstClr val="black"/>
                  </a:solidFill>
                  <a:latin typeface="Times New Roman" pitchFamily="18" charset="0"/>
                </a:rPr>
                <a:t>–</a:t>
              </a:r>
            </a:p>
          </p:txBody>
        </p:sp>
        <p:sp>
          <p:nvSpPr>
            <p:cNvPr id="734215" name="Text Box 7"/>
            <p:cNvSpPr txBox="1">
              <a:spLocks noChangeArrowheads="1"/>
            </p:cNvSpPr>
            <p:nvPr/>
          </p:nvSpPr>
          <p:spPr bwMode="auto">
            <a:xfrm>
              <a:off x="1612" y="2015"/>
              <a:ext cx="1152" cy="461"/>
            </a:xfrm>
            <a:prstGeom prst="rect">
              <a:avLst/>
            </a:prstGeom>
            <a:grpFill/>
            <a:ln w="12700">
              <a:no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lnSpc>
                  <a:spcPct val="85000"/>
                </a:lnSpc>
              </a:pPr>
              <a:r>
                <a:rPr lang="en-US" b="1" dirty="0" smtClean="0">
                  <a:solidFill>
                    <a:prstClr val="black"/>
                  </a:solidFill>
                  <a:latin typeface="Times New Roman" pitchFamily="18" charset="0"/>
                </a:rPr>
                <a:t>Expenses for</a:t>
              </a:r>
            </a:p>
            <a:p>
              <a:pPr algn="ctr" eaLnBrk="1" hangingPunct="1">
                <a:lnSpc>
                  <a:spcPct val="85000"/>
                </a:lnSpc>
              </a:pPr>
              <a:r>
                <a:rPr lang="en-US" b="1" dirty="0" smtClean="0">
                  <a:solidFill>
                    <a:prstClr val="black"/>
                  </a:solidFill>
                  <a:latin typeface="Times New Roman" pitchFamily="18" charset="0"/>
                </a:rPr>
                <a:t>the period</a:t>
              </a:r>
            </a:p>
          </p:txBody>
        </p:sp>
        <p:sp>
          <p:nvSpPr>
            <p:cNvPr id="734216" name="Text Box 8"/>
            <p:cNvSpPr txBox="1">
              <a:spLocks noChangeArrowheads="1"/>
            </p:cNvSpPr>
            <p:nvPr/>
          </p:nvSpPr>
          <p:spPr bwMode="auto">
            <a:xfrm>
              <a:off x="1612" y="2476"/>
              <a:ext cx="1152" cy="403"/>
            </a:xfrm>
            <a:prstGeom prst="rect">
              <a:avLst/>
            </a:prstGeom>
            <a:grp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3200" b="1" smtClean="0">
                  <a:solidFill>
                    <a:prstClr val="black"/>
                  </a:solidFill>
                  <a:latin typeface="Times New Roman" pitchFamily="18" charset="0"/>
                </a:rPr>
                <a:t>=</a:t>
              </a:r>
            </a:p>
          </p:txBody>
        </p:sp>
        <p:sp>
          <p:nvSpPr>
            <p:cNvPr id="734222" name="Text Box 14"/>
            <p:cNvSpPr txBox="1">
              <a:spLocks noChangeArrowheads="1"/>
            </p:cNvSpPr>
            <p:nvPr/>
          </p:nvSpPr>
          <p:spPr bwMode="auto">
            <a:xfrm>
              <a:off x="1612" y="2879"/>
              <a:ext cx="1152" cy="864"/>
            </a:xfrm>
            <a:prstGeom prst="rect">
              <a:avLst/>
            </a:prstGeom>
            <a:grpFill/>
            <a:ln w="12700">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lnSpc>
                  <a:spcPct val="85000"/>
                </a:lnSpc>
              </a:pPr>
              <a:r>
                <a:rPr lang="en-US" b="1" smtClean="0">
                  <a:solidFill>
                    <a:prstClr val="black"/>
                  </a:solidFill>
                  <a:latin typeface="Times New Roman" pitchFamily="18" charset="0"/>
                </a:rPr>
                <a:t>Net income</a:t>
              </a:r>
            </a:p>
            <a:p>
              <a:pPr algn="ctr" eaLnBrk="1" hangingPunct="1">
                <a:lnSpc>
                  <a:spcPct val="85000"/>
                </a:lnSpc>
              </a:pPr>
              <a:r>
                <a:rPr lang="en-US" b="1" smtClean="0">
                  <a:solidFill>
                    <a:prstClr val="black"/>
                  </a:solidFill>
                  <a:latin typeface="Times New Roman" pitchFamily="18" charset="0"/>
                </a:rPr>
                <a:t>(or Net loss)</a:t>
              </a:r>
            </a:p>
            <a:p>
              <a:pPr algn="ctr" eaLnBrk="1" hangingPunct="1">
                <a:lnSpc>
                  <a:spcPct val="85000"/>
                </a:lnSpc>
              </a:pPr>
              <a:r>
                <a:rPr lang="en-US" b="1" smtClean="0">
                  <a:solidFill>
                    <a:prstClr val="black"/>
                  </a:solidFill>
                  <a:latin typeface="Times New Roman" pitchFamily="18" charset="0"/>
                </a:rPr>
                <a:t>for the</a:t>
              </a:r>
            </a:p>
            <a:p>
              <a:pPr algn="ctr" eaLnBrk="1" hangingPunct="1">
                <a:lnSpc>
                  <a:spcPct val="85000"/>
                </a:lnSpc>
              </a:pPr>
              <a:r>
                <a:rPr lang="en-US" b="1" smtClean="0">
                  <a:solidFill>
                    <a:prstClr val="black"/>
                  </a:solidFill>
                  <a:latin typeface="Times New Roman" pitchFamily="18" charset="0"/>
                </a:rPr>
                <a:t>period</a:t>
              </a:r>
            </a:p>
          </p:txBody>
        </p:sp>
      </p:grpSp>
      <p:sp>
        <p:nvSpPr>
          <p:cNvPr id="734223" name="Text Box 15"/>
          <p:cNvSpPr txBox="1">
            <a:spLocks noChangeArrowheads="1"/>
          </p:cNvSpPr>
          <p:nvPr/>
        </p:nvSpPr>
        <p:spPr bwMode="auto">
          <a:xfrm>
            <a:off x="4752975" y="4570413"/>
            <a:ext cx="1828800" cy="1371600"/>
          </a:xfrm>
          <a:prstGeom prst="rect">
            <a:avLst/>
          </a:prstGeom>
          <a:solidFill>
            <a:srgbClr val="0070C0"/>
          </a:solidFill>
          <a:ln w="12700">
            <a:solidFill>
              <a:schemeClr val="tx2"/>
            </a:solidFill>
            <a:miter lim="800000"/>
            <a:headEnd/>
            <a:tailEnd/>
          </a:ln>
          <a:effectLst/>
        </p:spPr>
        <p:txBody>
          <a:bodyPr wrap="none" anchor="ctr"/>
          <a:lstStyle/>
          <a:p>
            <a:pPr algn="ctr" eaLnBrk="1" hangingPunct="1">
              <a:lnSpc>
                <a:spcPct val="85000"/>
              </a:lnSpc>
            </a:pPr>
            <a:r>
              <a:rPr lang="en-US" b="1" smtClean="0">
                <a:solidFill>
                  <a:prstClr val="black"/>
                </a:solidFill>
                <a:latin typeface="Times New Roman" pitchFamily="18" charset="0"/>
              </a:rPr>
              <a:t>Dividends</a:t>
            </a:r>
          </a:p>
          <a:p>
            <a:pPr algn="ctr" eaLnBrk="1" hangingPunct="1">
              <a:lnSpc>
                <a:spcPct val="85000"/>
              </a:lnSpc>
            </a:pPr>
            <a:r>
              <a:rPr lang="en-US" b="1" smtClean="0">
                <a:solidFill>
                  <a:prstClr val="black"/>
                </a:solidFill>
                <a:latin typeface="Times New Roman" pitchFamily="18" charset="0"/>
              </a:rPr>
              <a:t>for the</a:t>
            </a:r>
          </a:p>
          <a:p>
            <a:pPr algn="ctr" eaLnBrk="1" hangingPunct="1">
              <a:lnSpc>
                <a:spcPct val="85000"/>
              </a:lnSpc>
            </a:pPr>
            <a:r>
              <a:rPr lang="en-US" b="1" smtClean="0">
                <a:solidFill>
                  <a:prstClr val="black"/>
                </a:solidFill>
                <a:latin typeface="Times New Roman" pitchFamily="18" charset="0"/>
              </a:rPr>
              <a:t>period</a:t>
            </a:r>
          </a:p>
        </p:txBody>
      </p:sp>
      <p:grpSp>
        <p:nvGrpSpPr>
          <p:cNvPr id="734232" name="Group 24"/>
          <p:cNvGrpSpPr>
            <a:grpSpLocks/>
          </p:cNvGrpSpPr>
          <p:nvPr/>
        </p:nvGrpSpPr>
        <p:grpSpPr bwMode="auto">
          <a:xfrm>
            <a:off x="6946900" y="3838575"/>
            <a:ext cx="1828800" cy="2103438"/>
            <a:chOff x="4376" y="2418"/>
            <a:chExt cx="1152" cy="1325"/>
          </a:xfrm>
        </p:grpSpPr>
        <p:sp>
          <p:nvSpPr>
            <p:cNvPr id="734224" name="Text Box 16"/>
            <p:cNvSpPr txBox="1">
              <a:spLocks noChangeArrowheads="1"/>
            </p:cNvSpPr>
            <p:nvPr/>
          </p:nvSpPr>
          <p:spPr bwMode="auto">
            <a:xfrm>
              <a:off x="4376" y="2879"/>
              <a:ext cx="1152" cy="864"/>
            </a:xfrm>
            <a:prstGeom prst="rect">
              <a:avLst/>
            </a:prstGeom>
            <a:noFill/>
            <a:ln w="12700">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lnSpc>
                  <a:spcPct val="85000"/>
                </a:lnSpc>
              </a:pPr>
              <a:r>
                <a:rPr lang="en-US" b="1" smtClean="0">
                  <a:solidFill>
                    <a:prstClr val="black"/>
                  </a:solidFill>
                  <a:latin typeface="Times New Roman" pitchFamily="18" charset="0"/>
                </a:rPr>
                <a:t>Ending</a:t>
              </a:r>
            </a:p>
            <a:p>
              <a:pPr algn="ctr" eaLnBrk="1" hangingPunct="1">
                <a:lnSpc>
                  <a:spcPct val="85000"/>
                </a:lnSpc>
              </a:pPr>
              <a:r>
                <a:rPr lang="en-US" b="1" smtClean="0">
                  <a:solidFill>
                    <a:prstClr val="black"/>
                  </a:solidFill>
                  <a:latin typeface="Times New Roman" pitchFamily="18" charset="0"/>
                </a:rPr>
                <a:t>balance of</a:t>
              </a:r>
            </a:p>
            <a:p>
              <a:pPr algn="ctr" eaLnBrk="1" hangingPunct="1">
                <a:lnSpc>
                  <a:spcPct val="85000"/>
                </a:lnSpc>
              </a:pPr>
              <a:r>
                <a:rPr lang="en-US" b="1" smtClean="0">
                  <a:solidFill>
                    <a:prstClr val="black"/>
                  </a:solidFill>
                  <a:latin typeface="Times New Roman" pitchFamily="18" charset="0"/>
                </a:rPr>
                <a:t>retained</a:t>
              </a:r>
            </a:p>
            <a:p>
              <a:pPr algn="ctr" eaLnBrk="1" hangingPunct="1">
                <a:lnSpc>
                  <a:spcPct val="85000"/>
                </a:lnSpc>
              </a:pPr>
              <a:r>
                <a:rPr lang="en-US" b="1" smtClean="0">
                  <a:solidFill>
                    <a:prstClr val="black"/>
                  </a:solidFill>
                  <a:latin typeface="Times New Roman" pitchFamily="18" charset="0"/>
                </a:rPr>
                <a:t>earnings</a:t>
              </a:r>
            </a:p>
          </p:txBody>
        </p:sp>
        <p:sp>
          <p:nvSpPr>
            <p:cNvPr id="734225" name="Text Box 17"/>
            <p:cNvSpPr txBox="1">
              <a:spLocks noChangeArrowheads="1"/>
            </p:cNvSpPr>
            <p:nvPr/>
          </p:nvSpPr>
          <p:spPr bwMode="auto">
            <a:xfrm>
              <a:off x="4376" y="2418"/>
              <a:ext cx="1152" cy="461"/>
            </a:xfrm>
            <a:prstGeom prst="rect">
              <a:avLst/>
            </a:prstGeom>
            <a:noFill/>
            <a:ln>
              <a:noFill/>
            </a:ln>
            <a:effectLst/>
            <a:extLst>
              <a:ext uri="{909E8E84-426E-40DD-AFC4-6F175D3DCCD1}">
                <a14:hiddenFill xmlns:a14="http://schemas.microsoft.com/office/drawing/2010/main">
                  <a:gradFill rotWithShape="0">
                    <a:gsLst>
                      <a:gs pos="0">
                        <a:srgbClr val="FF66CC"/>
                      </a:gs>
                      <a:gs pos="100000">
                        <a:srgbClr val="FF66CC">
                          <a:gamma/>
                          <a:shade val="46275"/>
                          <a:invGamma/>
                        </a:srgbClr>
                      </a:gs>
                    </a:gsLst>
                    <a:path path="shape">
                      <a:fillToRect l="50000" t="50000" r="50000" b="50000"/>
                    </a:path>
                  </a:gradFill>
                </a14:hiddenFill>
              </a:ext>
              <a:ext uri="{91240B29-F687-4F45-9708-019B960494DF}">
                <a14:hiddenLine xmlns:a14="http://schemas.microsoft.com/office/drawing/2010/main" w="12700">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lnSpc>
                  <a:spcPct val="85000"/>
                </a:lnSpc>
              </a:pPr>
              <a:r>
                <a:rPr lang="en-US" b="1" smtClean="0">
                  <a:solidFill>
                    <a:prstClr val="black"/>
                  </a:solidFill>
                  <a:latin typeface="Times New Roman" pitchFamily="18" charset="0"/>
                </a:rPr>
                <a:t>End of</a:t>
              </a:r>
            </a:p>
            <a:p>
              <a:pPr algn="ctr" eaLnBrk="1" hangingPunct="1">
                <a:lnSpc>
                  <a:spcPct val="85000"/>
                </a:lnSpc>
              </a:pPr>
              <a:r>
                <a:rPr lang="en-US" b="1" smtClean="0">
                  <a:solidFill>
                    <a:prstClr val="black"/>
                  </a:solidFill>
                  <a:latin typeface="Times New Roman" pitchFamily="18" charset="0"/>
                </a:rPr>
                <a:t>the period</a:t>
              </a:r>
            </a:p>
          </p:txBody>
        </p:sp>
      </p:grpSp>
      <p:grpSp>
        <p:nvGrpSpPr>
          <p:cNvPr id="734231" name="Group 23"/>
          <p:cNvGrpSpPr>
            <a:grpSpLocks/>
          </p:cNvGrpSpPr>
          <p:nvPr/>
        </p:nvGrpSpPr>
        <p:grpSpPr bwMode="auto">
          <a:xfrm>
            <a:off x="365125" y="3838575"/>
            <a:ext cx="2192338" cy="2103438"/>
            <a:chOff x="230" y="2418"/>
            <a:chExt cx="1381" cy="1325"/>
          </a:xfrm>
        </p:grpSpPr>
        <p:sp>
          <p:nvSpPr>
            <p:cNvPr id="734218" name="Text Box 10"/>
            <p:cNvSpPr txBox="1">
              <a:spLocks noChangeArrowheads="1"/>
            </p:cNvSpPr>
            <p:nvPr/>
          </p:nvSpPr>
          <p:spPr bwMode="auto">
            <a:xfrm>
              <a:off x="230" y="2418"/>
              <a:ext cx="1152" cy="461"/>
            </a:xfrm>
            <a:prstGeom prst="rect">
              <a:avLst/>
            </a:prstGeom>
            <a:noFill/>
            <a:ln>
              <a:noFill/>
            </a:ln>
            <a:effectLst/>
            <a:extLst>
              <a:ext uri="{909E8E84-426E-40DD-AFC4-6F175D3DCCD1}">
                <a14:hiddenFill xmlns:a14="http://schemas.microsoft.com/office/drawing/2010/main">
                  <a:gradFill rotWithShape="0">
                    <a:gsLst>
                      <a:gs pos="0">
                        <a:srgbClr val="FF0066"/>
                      </a:gs>
                      <a:gs pos="100000">
                        <a:srgbClr val="FF0066">
                          <a:gamma/>
                          <a:shade val="46275"/>
                          <a:invGamma/>
                        </a:srgbClr>
                      </a:gs>
                    </a:gsLst>
                    <a:path path="shape">
                      <a:fillToRect l="50000" t="50000" r="50000" b="50000"/>
                    </a:path>
                  </a:gradFill>
                </a14:hiddenFill>
              </a:ext>
              <a:ext uri="{91240B29-F687-4F45-9708-019B960494DF}">
                <a14:hiddenLine xmlns:a14="http://schemas.microsoft.com/office/drawing/2010/main" w="12700">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lnSpc>
                  <a:spcPct val="85000"/>
                </a:lnSpc>
              </a:pPr>
              <a:r>
                <a:rPr lang="en-US" b="1" dirty="0" smtClean="0">
                  <a:solidFill>
                    <a:srgbClr val="00B050"/>
                  </a:solidFill>
                  <a:latin typeface="Times New Roman" pitchFamily="18" charset="0"/>
                </a:rPr>
                <a:t>Start of</a:t>
              </a:r>
            </a:p>
            <a:p>
              <a:pPr algn="ctr" eaLnBrk="1" hangingPunct="1">
                <a:lnSpc>
                  <a:spcPct val="85000"/>
                </a:lnSpc>
              </a:pPr>
              <a:r>
                <a:rPr lang="en-US" b="1" dirty="0" smtClean="0">
                  <a:solidFill>
                    <a:srgbClr val="00B050"/>
                  </a:solidFill>
                  <a:latin typeface="Times New Roman" pitchFamily="18" charset="0"/>
                </a:rPr>
                <a:t>the period</a:t>
              </a:r>
            </a:p>
          </p:txBody>
        </p:sp>
        <p:sp>
          <p:nvSpPr>
            <p:cNvPr id="734221" name="Text Box 13"/>
            <p:cNvSpPr txBox="1">
              <a:spLocks noChangeArrowheads="1"/>
            </p:cNvSpPr>
            <p:nvPr/>
          </p:nvSpPr>
          <p:spPr bwMode="auto">
            <a:xfrm>
              <a:off x="230" y="2879"/>
              <a:ext cx="1152" cy="864"/>
            </a:xfrm>
            <a:prstGeom prst="rect">
              <a:avLst/>
            </a:prstGeom>
            <a:noFill/>
            <a:ln w="12700">
              <a:solidFill>
                <a:schemeClr val="tx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lnSpc>
                  <a:spcPct val="85000"/>
                </a:lnSpc>
              </a:pPr>
              <a:r>
                <a:rPr lang="en-US" b="1" dirty="0" smtClean="0">
                  <a:solidFill>
                    <a:srgbClr val="00B050"/>
                  </a:solidFill>
                  <a:latin typeface="Times New Roman" pitchFamily="18" charset="0"/>
                </a:rPr>
                <a:t>Beginning</a:t>
              </a:r>
            </a:p>
            <a:p>
              <a:pPr algn="ctr" eaLnBrk="1" hangingPunct="1">
                <a:lnSpc>
                  <a:spcPct val="85000"/>
                </a:lnSpc>
              </a:pPr>
              <a:r>
                <a:rPr lang="en-US" b="1" dirty="0" smtClean="0">
                  <a:solidFill>
                    <a:srgbClr val="00B050"/>
                  </a:solidFill>
                  <a:latin typeface="Times New Roman" pitchFamily="18" charset="0"/>
                </a:rPr>
                <a:t>balance of</a:t>
              </a:r>
            </a:p>
            <a:p>
              <a:pPr algn="ctr" eaLnBrk="1" hangingPunct="1">
                <a:lnSpc>
                  <a:spcPct val="85000"/>
                </a:lnSpc>
              </a:pPr>
              <a:r>
                <a:rPr lang="en-US" b="1" dirty="0" smtClean="0">
                  <a:solidFill>
                    <a:srgbClr val="00B050"/>
                  </a:solidFill>
                  <a:latin typeface="Times New Roman" pitchFamily="18" charset="0"/>
                </a:rPr>
                <a:t>retained</a:t>
              </a:r>
            </a:p>
            <a:p>
              <a:pPr algn="ctr" eaLnBrk="1" hangingPunct="1">
                <a:lnSpc>
                  <a:spcPct val="85000"/>
                </a:lnSpc>
              </a:pPr>
              <a:r>
                <a:rPr lang="en-US" b="1" dirty="0" smtClean="0">
                  <a:solidFill>
                    <a:srgbClr val="00B050"/>
                  </a:solidFill>
                  <a:latin typeface="Times New Roman" pitchFamily="18" charset="0"/>
                </a:rPr>
                <a:t>earnings</a:t>
              </a:r>
            </a:p>
          </p:txBody>
        </p:sp>
        <p:sp>
          <p:nvSpPr>
            <p:cNvPr id="734227" name="Text Box 19"/>
            <p:cNvSpPr txBox="1">
              <a:spLocks noChangeArrowheads="1"/>
            </p:cNvSpPr>
            <p:nvPr/>
          </p:nvSpPr>
          <p:spPr bwMode="auto">
            <a:xfrm>
              <a:off x="1381" y="2879"/>
              <a:ext cx="230" cy="8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lnSpc>
                  <a:spcPct val="85000"/>
                </a:lnSpc>
              </a:pPr>
              <a:r>
                <a:rPr lang="en-US" b="1" dirty="0" smtClean="0">
                  <a:solidFill>
                    <a:prstClr val="black"/>
                  </a:solidFill>
                  <a:latin typeface="Times New Roman" pitchFamily="18" charset="0"/>
                </a:rPr>
                <a:t>+</a:t>
              </a:r>
            </a:p>
            <a:p>
              <a:pPr algn="ctr" eaLnBrk="1" hangingPunct="1">
                <a:lnSpc>
                  <a:spcPct val="85000"/>
                </a:lnSpc>
              </a:pPr>
              <a:r>
                <a:rPr lang="en-US" b="1" dirty="0" smtClean="0">
                  <a:solidFill>
                    <a:prstClr val="black"/>
                  </a:solidFill>
                  <a:latin typeface="Times New Roman" pitchFamily="18" charset="0"/>
                </a:rPr>
                <a:t>or</a:t>
              </a:r>
            </a:p>
            <a:p>
              <a:pPr algn="ctr" eaLnBrk="1" hangingPunct="1">
                <a:lnSpc>
                  <a:spcPct val="85000"/>
                </a:lnSpc>
              </a:pPr>
              <a:r>
                <a:rPr lang="en-US" b="1" dirty="0" smtClean="0">
                  <a:solidFill>
                    <a:prstClr val="black"/>
                  </a:solidFill>
                  <a:latin typeface="Times New Roman" pitchFamily="18" charset="0"/>
                </a:rPr>
                <a:t>–</a:t>
              </a:r>
            </a:p>
          </p:txBody>
        </p:sp>
      </p:grpSp>
      <p:sp>
        <p:nvSpPr>
          <p:cNvPr id="734228" name="Text Box 20"/>
          <p:cNvSpPr txBox="1">
            <a:spLocks noChangeArrowheads="1"/>
          </p:cNvSpPr>
          <p:nvPr/>
        </p:nvSpPr>
        <p:spPr bwMode="auto">
          <a:xfrm>
            <a:off x="4386263" y="4570413"/>
            <a:ext cx="365125"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lnSpc>
                <a:spcPct val="85000"/>
              </a:lnSpc>
            </a:pPr>
            <a:r>
              <a:rPr lang="en-US" b="1" smtClean="0">
                <a:solidFill>
                  <a:prstClr val="black"/>
                </a:solidFill>
                <a:latin typeface="Times New Roman" pitchFamily="18" charset="0"/>
              </a:rPr>
              <a:t>–</a:t>
            </a:r>
          </a:p>
        </p:txBody>
      </p:sp>
      <p:sp>
        <p:nvSpPr>
          <p:cNvPr id="734229" name="Text Box 21"/>
          <p:cNvSpPr txBox="1">
            <a:spLocks noChangeArrowheads="1"/>
          </p:cNvSpPr>
          <p:nvPr/>
        </p:nvSpPr>
        <p:spPr bwMode="auto">
          <a:xfrm>
            <a:off x="6580188" y="4570413"/>
            <a:ext cx="365125" cy="137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lnSpc>
                <a:spcPct val="85000"/>
              </a:lnSpc>
            </a:pPr>
            <a:r>
              <a:rPr lang="en-US" b="1" smtClean="0">
                <a:solidFill>
                  <a:prstClr val="black"/>
                </a:solidFill>
                <a:latin typeface="Times New Roman" pitchFamily="18" charset="0"/>
              </a:rPr>
              <a:t>=</a:t>
            </a:r>
          </a:p>
        </p:txBody>
      </p:sp>
      <p:sp>
        <p:nvSpPr>
          <p:cNvPr id="2" name="Slide Number Placeholder 1"/>
          <p:cNvSpPr>
            <a:spLocks noGrp="1"/>
          </p:cNvSpPr>
          <p:nvPr>
            <p:ph type="sldNum" sz="quarter" idx="12"/>
          </p:nvPr>
        </p:nvSpPr>
        <p:spPr/>
        <p:txBody>
          <a:bodyPr/>
          <a:lstStyle/>
          <a:p>
            <a:fld id="{982BE8B3-08DF-4F51-A7D8-D0AC345E1874}" type="slidenum">
              <a:rPr lang="en-CA" smtClean="0">
                <a:solidFill>
                  <a:prstClr val="black">
                    <a:tint val="75000"/>
                  </a:prstClr>
                </a:solidFill>
              </a:rPr>
              <a:pPr/>
              <a:t>27</a:t>
            </a:fld>
            <a:endParaRPr lang="en-CA" dirty="0">
              <a:solidFill>
                <a:prstClr val="black">
                  <a:tint val="75000"/>
                </a:prstClr>
              </a:solidFill>
            </a:endParaRPr>
          </a:p>
        </p:txBody>
      </p:sp>
    </p:spTree>
    <p:extLst>
      <p:ext uri="{BB962C8B-B14F-4D97-AF65-F5344CB8AC3E}">
        <p14:creationId xmlns:p14="http://schemas.microsoft.com/office/powerpoint/2010/main" val="2841199216"/>
      </p:ext>
    </p:extLst>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734231"/>
                                        </p:tgtEl>
                                        <p:attrNameLst>
                                          <p:attrName>style.visibility</p:attrName>
                                        </p:attrNameLst>
                                      </p:cBhvr>
                                      <p:to>
                                        <p:strVal val="visible"/>
                                      </p:to>
                                    </p:set>
                                    <p:animEffect transition="in" filter="wipe(left)">
                                      <p:cBhvr>
                                        <p:cTn id="7" dur="500"/>
                                        <p:tgtEl>
                                          <p:spTgt spid="73423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734230"/>
                                        </p:tgtEl>
                                        <p:attrNameLst>
                                          <p:attrName>style.visibility</p:attrName>
                                        </p:attrNameLst>
                                      </p:cBhvr>
                                      <p:to>
                                        <p:strVal val="visible"/>
                                      </p:to>
                                    </p:set>
                                    <p:animEffect transition="in" filter="wipe(up)">
                                      <p:cBhvr>
                                        <p:cTn id="12" dur="500"/>
                                        <p:tgtEl>
                                          <p:spTgt spid="734230"/>
                                        </p:tgtEl>
                                      </p:cBhvr>
                                    </p:animEffect>
                                  </p:childTnLst>
                                </p:cTn>
                              </p:par>
                            </p:childTnLst>
                          </p:cTn>
                        </p:par>
                      </p:childTnLst>
                    </p:cTn>
                  </p:par>
                  <p:par>
                    <p:cTn id="13" fill="hold">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34228"/>
                                        </p:tgtEl>
                                        <p:attrNameLst>
                                          <p:attrName>style.visibility</p:attrName>
                                        </p:attrNameLst>
                                      </p:cBhvr>
                                      <p:to>
                                        <p:strVal val="visible"/>
                                      </p:to>
                                    </p:set>
                                    <p:animEffect transition="in" filter="wipe(left)">
                                      <p:cBhvr>
                                        <p:cTn id="17" dur="500"/>
                                        <p:tgtEl>
                                          <p:spTgt spid="734228"/>
                                        </p:tgtEl>
                                      </p:cBhvr>
                                    </p:animEffect>
                                  </p:childTnLst>
                                </p:cTn>
                              </p:par>
                            </p:childTnLst>
                          </p:cTn>
                        </p:par>
                        <p:par>
                          <p:cTn id="18" fill="hold" nodeType="afterGroup">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734223"/>
                                        </p:tgtEl>
                                        <p:attrNameLst>
                                          <p:attrName>style.visibility</p:attrName>
                                        </p:attrNameLst>
                                      </p:cBhvr>
                                      <p:to>
                                        <p:strVal val="visible"/>
                                      </p:to>
                                    </p:set>
                                    <p:animEffect transition="in" filter="wipe(left)">
                                      <p:cBhvr>
                                        <p:cTn id="21" dur="500"/>
                                        <p:tgtEl>
                                          <p:spTgt spid="734223"/>
                                        </p:tgtEl>
                                      </p:cBhvr>
                                    </p:animEffect>
                                  </p:childTnLst>
                                </p:cTn>
                              </p:par>
                            </p:childTnLst>
                          </p:cTn>
                        </p:par>
                      </p:childTnLst>
                    </p:cTn>
                  </p:par>
                  <p:par>
                    <p:cTn id="22" fill="hold">
                      <p:stCondLst>
                        <p:cond delay="indefinite"/>
                      </p:stCondLst>
                      <p:childTnLst>
                        <p:par>
                          <p:cTn id="23" fill="hold" nodeType="after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734229"/>
                                        </p:tgtEl>
                                        <p:attrNameLst>
                                          <p:attrName>style.visibility</p:attrName>
                                        </p:attrNameLst>
                                      </p:cBhvr>
                                      <p:to>
                                        <p:strVal val="visible"/>
                                      </p:to>
                                    </p:set>
                                    <p:animEffect transition="in" filter="wipe(left)">
                                      <p:cBhvr>
                                        <p:cTn id="26" dur="500"/>
                                        <p:tgtEl>
                                          <p:spTgt spid="734229"/>
                                        </p:tgtEl>
                                      </p:cBhvr>
                                    </p:animEffect>
                                  </p:childTnLst>
                                </p:cTn>
                              </p:par>
                            </p:childTnLst>
                          </p:cTn>
                        </p:par>
                        <p:par>
                          <p:cTn id="27" fill="hold" nodeType="afterGroup">
                            <p:stCondLst>
                              <p:cond delay="500"/>
                            </p:stCondLst>
                            <p:childTnLst>
                              <p:par>
                                <p:cTn id="28" presetID="22" presetClass="entr" presetSubtype="8" fill="hold" nodeType="afterEffect">
                                  <p:stCondLst>
                                    <p:cond delay="0"/>
                                  </p:stCondLst>
                                  <p:childTnLst>
                                    <p:set>
                                      <p:cBhvr>
                                        <p:cTn id="29" dur="1" fill="hold">
                                          <p:stCondLst>
                                            <p:cond delay="0"/>
                                          </p:stCondLst>
                                        </p:cTn>
                                        <p:tgtEl>
                                          <p:spTgt spid="734232"/>
                                        </p:tgtEl>
                                        <p:attrNameLst>
                                          <p:attrName>style.visibility</p:attrName>
                                        </p:attrNameLst>
                                      </p:cBhvr>
                                      <p:to>
                                        <p:strVal val="visible"/>
                                      </p:to>
                                    </p:set>
                                    <p:animEffect transition="in" filter="wipe(left)">
                                      <p:cBhvr>
                                        <p:cTn id="30" dur="500"/>
                                        <p:tgtEl>
                                          <p:spTgt spid="7342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4223" grpId="0" animBg="1" autoUpdateAnimBg="0"/>
      <p:bldP spid="734228" grpId="0" autoUpdateAnimBg="0"/>
      <p:bldP spid="734229"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3" cstate="print"/>
          <a:srcRect/>
          <a:stretch>
            <a:fillRect/>
          </a:stretch>
        </p:blipFill>
        <p:spPr bwMode="auto">
          <a:xfrm>
            <a:off x="0" y="1219200"/>
            <a:ext cx="9143999" cy="5614744"/>
          </a:xfrm>
          <a:prstGeom prst="rect">
            <a:avLst/>
          </a:prstGeom>
          <a:noFill/>
          <a:ln w="9525">
            <a:noFill/>
            <a:miter lim="800000"/>
            <a:headEnd/>
            <a:tailEnd/>
          </a:ln>
        </p:spPr>
      </p:pic>
      <p:sp>
        <p:nvSpPr>
          <p:cNvPr id="2" name="Title 1"/>
          <p:cNvSpPr>
            <a:spLocks noGrp="1"/>
          </p:cNvSpPr>
          <p:nvPr>
            <p:ph type="title"/>
          </p:nvPr>
        </p:nvSpPr>
        <p:spPr/>
        <p:txBody>
          <a:bodyPr/>
          <a:lstStyle/>
          <a:p>
            <a:r>
              <a:rPr lang="en-US" sz="2100" dirty="0" smtClean="0"/>
              <a:t>Statement of Retained Earnings: An Example</a:t>
            </a:r>
            <a:endParaRPr lang="en-US" sz="2100" dirty="0"/>
          </a:p>
        </p:txBody>
      </p:sp>
      <p:pic>
        <p:nvPicPr>
          <p:cNvPr id="1026" name="Picture 2"/>
          <p:cNvPicPr>
            <a:picLocks noChangeAspect="1" noChangeArrowheads="1"/>
          </p:cNvPicPr>
          <p:nvPr/>
        </p:nvPicPr>
        <p:blipFill>
          <a:blip r:embed="rId4" cstate="print"/>
          <a:srcRect/>
          <a:stretch>
            <a:fillRect/>
          </a:stretch>
        </p:blipFill>
        <p:spPr bwMode="auto">
          <a:xfrm>
            <a:off x="7229475" y="304800"/>
            <a:ext cx="1914525" cy="457200"/>
          </a:xfrm>
          <a:prstGeom prst="rect">
            <a:avLst/>
          </a:prstGeom>
          <a:noFill/>
          <a:ln w="9525">
            <a:noFill/>
            <a:miter lim="800000"/>
            <a:headEnd/>
            <a:tailEnd/>
          </a:ln>
        </p:spPr>
      </p:pic>
      <p:sp>
        <p:nvSpPr>
          <p:cNvPr id="3" name="Rounded Rectangle 2"/>
          <p:cNvSpPr/>
          <p:nvPr/>
        </p:nvSpPr>
        <p:spPr bwMode="auto">
          <a:xfrm>
            <a:off x="1" y="3505200"/>
            <a:ext cx="9143999" cy="1676400"/>
          </a:xfrm>
          <a:prstGeom prst="roundRect">
            <a:avLst/>
          </a:prstGeom>
          <a:solidFill>
            <a:srgbClr val="FFFF00">
              <a:alpha val="0"/>
            </a:srgbClr>
          </a:solidFill>
          <a:ln w="762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smtClean="0">
              <a:ln>
                <a:noFill/>
              </a:ln>
              <a:solidFill>
                <a:schemeClr val="tx1"/>
              </a:solidFill>
              <a:effectLst/>
              <a:latin typeface="Arial" charset="0"/>
              <a:ea typeface="ＭＳ Ｐゴシック" pitchFamily="-80" charset="-12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Balance Sheet / Statement of Financial Position </a:t>
            </a:r>
            <a:endParaRPr lang="en-US" dirty="0"/>
          </a:p>
        </p:txBody>
      </p:sp>
      <p:sp>
        <p:nvSpPr>
          <p:cNvPr id="3" name="Content Placeholder 2"/>
          <p:cNvSpPr>
            <a:spLocks noGrp="1"/>
          </p:cNvSpPr>
          <p:nvPr>
            <p:ph idx="1"/>
          </p:nvPr>
        </p:nvSpPr>
        <p:spPr/>
        <p:txBody>
          <a:bodyPr/>
          <a:lstStyle/>
          <a:p>
            <a:r>
              <a:rPr lang="en-US" dirty="0" smtClean="0"/>
              <a:t>Provides a snapshot of a company’s financial position </a:t>
            </a:r>
            <a:r>
              <a:rPr lang="en-US" dirty="0" smtClean="0">
                <a:solidFill>
                  <a:srgbClr val="FF0000"/>
                </a:solidFill>
              </a:rPr>
              <a:t>at a particular point in time </a:t>
            </a:r>
            <a:r>
              <a:rPr lang="en-US" dirty="0" smtClean="0"/>
              <a:t>(e.g., at the end of the fiscal year).</a:t>
            </a:r>
          </a:p>
          <a:p>
            <a:endParaRPr lang="en-US" dirty="0" smtClean="0"/>
          </a:p>
          <a:p>
            <a:pPr lvl="1"/>
            <a:r>
              <a:rPr lang="en-US" dirty="0" smtClean="0"/>
              <a:t>Economic resources controlled by the company (assets)</a:t>
            </a:r>
          </a:p>
          <a:p>
            <a:pPr lvl="1"/>
            <a:r>
              <a:rPr lang="en-US" dirty="0" smtClean="0"/>
              <a:t>Economic resources borrowed from creditors (liabilities)</a:t>
            </a:r>
          </a:p>
          <a:p>
            <a:pPr lvl="1"/>
            <a:r>
              <a:rPr lang="en-US" dirty="0" smtClean="0"/>
              <a:t>Economic resources invested by shareholders (shareholders’ equity)</a:t>
            </a:r>
          </a:p>
          <a:p>
            <a:pPr lvl="1"/>
            <a:endParaRPr lang="en-US" dirty="0" smtClean="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900" dirty="0" smtClean="0"/>
              <a:t>Structure of Statement of Financial Position</a:t>
            </a:r>
            <a:endParaRPr lang="en-US" sz="2900" dirty="0"/>
          </a:p>
        </p:txBody>
      </p:sp>
      <p:sp>
        <p:nvSpPr>
          <p:cNvPr id="3" name="Content Placeholder 2"/>
          <p:cNvSpPr>
            <a:spLocks noGrp="1"/>
          </p:cNvSpPr>
          <p:nvPr>
            <p:ph idx="1"/>
          </p:nvPr>
        </p:nvSpPr>
        <p:spPr>
          <a:xfrm>
            <a:off x="381000" y="1066800"/>
            <a:ext cx="8305800" cy="4953000"/>
          </a:xfrm>
        </p:spPr>
        <p:txBody>
          <a:bodyPr/>
          <a:lstStyle/>
          <a:p>
            <a:r>
              <a:rPr lang="en-US" sz="1800" dirty="0" smtClean="0"/>
              <a:t>Accounting Equation:</a:t>
            </a:r>
          </a:p>
          <a:p>
            <a:endParaRPr lang="en-US" dirty="0" smtClean="0"/>
          </a:p>
          <a:p>
            <a:endParaRPr lang="en-US" dirty="0" smtClean="0"/>
          </a:p>
          <a:p>
            <a:endParaRPr lang="en-US" dirty="0" smtClean="0"/>
          </a:p>
          <a:p>
            <a:pPr>
              <a:buNone/>
            </a:pPr>
            <a:endParaRPr lang="en-US" sz="800" dirty="0" smtClean="0"/>
          </a:p>
          <a:p>
            <a:endParaRPr lang="en-US" sz="800" dirty="0" smtClean="0"/>
          </a:p>
          <a:p>
            <a:r>
              <a:rPr lang="en-US" sz="1800" dirty="0" smtClean="0"/>
              <a:t>Structure:  </a:t>
            </a:r>
          </a:p>
        </p:txBody>
      </p:sp>
      <p:graphicFrame>
        <p:nvGraphicFramePr>
          <p:cNvPr id="5" name="Table 4"/>
          <p:cNvGraphicFramePr>
            <a:graphicFrameLocks noGrp="1"/>
          </p:cNvGraphicFramePr>
          <p:nvPr>
            <p:extLst>
              <p:ext uri="{D42A27DB-BD31-4B8C-83A1-F6EECF244321}">
                <p14:modId xmlns:p14="http://schemas.microsoft.com/office/powerpoint/2010/main" val="2690493925"/>
              </p:ext>
            </p:extLst>
          </p:nvPr>
        </p:nvGraphicFramePr>
        <p:xfrm>
          <a:off x="1852880" y="1447801"/>
          <a:ext cx="5333999" cy="1497425"/>
        </p:xfrm>
        <a:graphic>
          <a:graphicData uri="http://schemas.openxmlformats.org/drawingml/2006/table">
            <a:tbl>
              <a:tblPr/>
              <a:tblGrid>
                <a:gridCol w="1439747"/>
                <a:gridCol w="467918"/>
                <a:gridCol w="1583723"/>
                <a:gridCol w="303946"/>
                <a:gridCol w="1538665"/>
              </a:tblGrid>
              <a:tr h="253291">
                <a:tc>
                  <a:txBody>
                    <a:bodyPr/>
                    <a:lstStyle/>
                    <a:p>
                      <a:pPr algn="l" fontAlgn="b"/>
                      <a:r>
                        <a:rPr lang="en-US" sz="1800" b="1" i="0" u="none" strike="noStrike" dirty="0" smtClean="0">
                          <a:solidFill>
                            <a:srgbClr val="000000"/>
                          </a:solidFill>
                          <a:latin typeface="Arial"/>
                        </a:rPr>
                        <a:t>  Assets</a:t>
                      </a:r>
                      <a:endParaRPr lang="en-US" sz="1800" b="1" i="0" u="none" strike="noStrike" dirty="0">
                        <a:solidFill>
                          <a:srgbClr val="000000"/>
                        </a:solidFill>
                        <a:latin typeface="Arial"/>
                      </a:endParaRP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800" b="1" i="0" u="none" strike="noStrike">
                          <a:solidFill>
                            <a:srgbClr val="000000"/>
                          </a:solidFill>
                          <a:latin typeface="Arial"/>
                        </a:rPr>
                        <a:t> =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800" b="1" i="0" u="none" strike="noStrike" dirty="0">
                          <a:solidFill>
                            <a:srgbClr val="000000"/>
                          </a:solidFill>
                          <a:latin typeface="Arial"/>
                        </a:rPr>
                        <a:t>Liabilities </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800" b="1" i="0" u="none" strike="noStrike">
                          <a:solidFill>
                            <a:srgbClr val="000000"/>
                          </a:solidFill>
                          <a:latin typeface="Arial"/>
                        </a:rPr>
                        <a:t>+</a:t>
                      </a: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r>
                        <a:rPr lang="en-US" sz="1800" b="1" i="0" u="none" strike="noStrike" dirty="0">
                          <a:solidFill>
                            <a:srgbClr val="000000"/>
                          </a:solidFill>
                          <a:latin typeface="Arial"/>
                        </a:rPr>
                        <a:t>Equity</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158094">
                <a:tc>
                  <a:txBody>
                    <a:bodyPr/>
                    <a:lstStyle/>
                    <a:p>
                      <a:pPr algn="l" fontAlgn="b"/>
                      <a:endParaRPr lang="en-US"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endParaRPr lang="en-US"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solidFill>
                      <a:srgbClr val="FFFF00"/>
                    </a:solidFill>
                  </a:tcPr>
                </a:tc>
                <a:tc>
                  <a:txBody>
                    <a:bodyPr/>
                    <a:lstStyle/>
                    <a:p>
                      <a:pPr algn="l" fontAlgn="b"/>
                      <a:endParaRPr lang="en-US"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l" fontAlgn="b"/>
                      <a:endParaRPr lang="en-US"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a:noFill/>
                    </a:lnB>
                    <a:solidFill>
                      <a:srgbClr val="FFFF00"/>
                    </a:solidFill>
                  </a:tcPr>
                </a:tc>
                <a:tc>
                  <a:txBody>
                    <a:bodyPr/>
                    <a:lstStyle/>
                    <a:p>
                      <a:pPr algn="l" fontAlgn="b"/>
                      <a:endParaRPr lang="en-US" sz="1100" b="0" i="0" u="none" strike="noStrike">
                        <a:solidFill>
                          <a:srgbClr val="000000"/>
                        </a:solidFill>
                        <a:latin typeface="Calibri"/>
                      </a:endParaRPr>
                    </a:p>
                  </a:txBody>
                  <a:tcPr marL="9525" marR="9525" marT="9525"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r h="1036415">
                <a:tc>
                  <a:txBody>
                    <a:bodyPr/>
                    <a:lstStyle/>
                    <a:p>
                      <a:pPr algn="ctr" fontAlgn="ctr"/>
                      <a:r>
                        <a:rPr lang="en-US" sz="1600" b="1" i="0" u="none" strike="noStrike" dirty="0">
                          <a:solidFill>
                            <a:srgbClr val="000000"/>
                          </a:solidFill>
                          <a:latin typeface="Arial"/>
                        </a:rPr>
                        <a:t>Economic Resources </a:t>
                      </a:r>
                      <a:r>
                        <a:rPr lang="en-US" sz="1600" b="1" i="0" u="none" strike="noStrike" dirty="0" smtClean="0">
                          <a:solidFill>
                            <a:srgbClr val="000000"/>
                          </a:solidFill>
                          <a:latin typeface="Arial"/>
                        </a:rPr>
                        <a:t>Owned or Controlled</a:t>
                      </a:r>
                      <a:endParaRPr lang="en-US" sz="1600" b="1" i="0" u="none" strike="noStrike" dirty="0">
                        <a:solidFill>
                          <a:srgbClr val="000000"/>
                        </a:solidFill>
                        <a:latin typeface="Arial"/>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1800" b="1" i="0" u="none" strike="noStrike" dirty="0">
                          <a:solidFill>
                            <a:srgbClr val="000000"/>
                          </a:solidFill>
                          <a:latin typeface="Arial"/>
                        </a:rPr>
                        <a:t> = </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00"/>
                    </a:solidFill>
                  </a:tcPr>
                </a:tc>
                <a:tc>
                  <a:txBody>
                    <a:bodyPr/>
                    <a:lstStyle/>
                    <a:p>
                      <a:pPr algn="ctr" fontAlgn="ctr"/>
                      <a:r>
                        <a:rPr lang="en-US" sz="1600" b="1" i="0" u="none" strike="noStrike" dirty="0">
                          <a:solidFill>
                            <a:srgbClr val="000000"/>
                          </a:solidFill>
                          <a:latin typeface="Arial"/>
                        </a:rPr>
                        <a:t>Economic Resources Borrowed</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1800" b="1" i="0" u="none" strike="noStrike" dirty="0">
                          <a:solidFill>
                            <a:srgbClr val="000000"/>
                          </a:solidFill>
                          <a:latin typeface="Arial"/>
                        </a:rPr>
                        <a:t>+</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a:noFill/>
                    </a:lnB>
                    <a:solidFill>
                      <a:srgbClr val="FFFF00"/>
                    </a:solidFill>
                  </a:tcPr>
                </a:tc>
                <a:tc>
                  <a:txBody>
                    <a:bodyPr/>
                    <a:lstStyle/>
                    <a:p>
                      <a:pPr algn="ctr" fontAlgn="ctr"/>
                      <a:r>
                        <a:rPr lang="en-US" sz="1600" b="1" i="0" u="none" strike="noStrike" dirty="0">
                          <a:solidFill>
                            <a:srgbClr val="000000"/>
                          </a:solidFill>
                          <a:latin typeface="Arial"/>
                        </a:rPr>
                        <a:t>Economic Resources Contributed by Shareholders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020204942"/>
              </p:ext>
            </p:extLst>
          </p:nvPr>
        </p:nvGraphicFramePr>
        <p:xfrm>
          <a:off x="1219200" y="3352800"/>
          <a:ext cx="6781798" cy="3352799"/>
        </p:xfrm>
        <a:graphic>
          <a:graphicData uri="http://schemas.openxmlformats.org/drawingml/2006/table">
            <a:tbl>
              <a:tblPr/>
              <a:tblGrid>
                <a:gridCol w="3028623"/>
                <a:gridCol w="333293"/>
                <a:gridCol w="3419882"/>
              </a:tblGrid>
              <a:tr h="279400">
                <a:tc gridSpan="3">
                  <a:txBody>
                    <a:bodyPr/>
                    <a:lstStyle/>
                    <a:p>
                      <a:pPr algn="ctr" fontAlgn="b"/>
                      <a:r>
                        <a:rPr lang="en-US" sz="1600" b="1" i="0" u="none" strike="noStrike" dirty="0">
                          <a:solidFill>
                            <a:srgbClr val="000000"/>
                          </a:solidFill>
                          <a:latin typeface="Arial"/>
                        </a:rPr>
                        <a:t>Company’s name</a:t>
                      </a:r>
                    </a:p>
                  </a:txBody>
                  <a:tcPr marL="9525" marR="9525" marT="9525" marB="0" anchor="b">
                    <a:lnL>
                      <a:noFill/>
                    </a:lnL>
                    <a:lnR>
                      <a:noFill/>
                    </a:lnR>
                    <a:lnT>
                      <a:noFill/>
                    </a:lnT>
                    <a:lnB>
                      <a:noFill/>
                    </a:lnB>
                    <a:solidFill>
                      <a:srgbClr val="0070C0">
                        <a:alpha val="49000"/>
                      </a:srgbClr>
                    </a:solidFill>
                  </a:tcPr>
                </a:tc>
                <a:tc hMerge="1">
                  <a:txBody>
                    <a:bodyPr/>
                    <a:lstStyle/>
                    <a:p>
                      <a:endParaRPr lang="en-US"/>
                    </a:p>
                  </a:txBody>
                  <a:tcPr/>
                </a:tc>
                <a:tc hMerge="1">
                  <a:txBody>
                    <a:bodyPr/>
                    <a:lstStyle/>
                    <a:p>
                      <a:endParaRPr lang="en-US"/>
                    </a:p>
                  </a:txBody>
                  <a:tcPr/>
                </a:tc>
              </a:tr>
              <a:tr h="279400">
                <a:tc gridSpan="3">
                  <a:txBody>
                    <a:bodyPr/>
                    <a:lstStyle/>
                    <a:p>
                      <a:pPr algn="ctr" fontAlgn="b"/>
                      <a:r>
                        <a:rPr lang="en-US" sz="1600" b="1" i="0" u="none" strike="noStrike" dirty="0" smtClean="0">
                          <a:solidFill>
                            <a:srgbClr val="000000"/>
                          </a:solidFill>
                          <a:latin typeface="Arial"/>
                        </a:rPr>
                        <a:t>Statement of Financial Position</a:t>
                      </a:r>
                      <a:endParaRPr lang="en-US" sz="1600" b="1" i="0" u="none" strike="noStrike" dirty="0">
                        <a:solidFill>
                          <a:srgbClr val="000000"/>
                        </a:solidFill>
                        <a:latin typeface="Arial"/>
                      </a:endParaRPr>
                    </a:p>
                  </a:txBody>
                  <a:tcPr marL="9525" marR="9525" marT="9525" marB="0" anchor="b">
                    <a:lnL>
                      <a:noFill/>
                    </a:lnL>
                    <a:lnR>
                      <a:noFill/>
                    </a:lnR>
                    <a:lnT>
                      <a:noFill/>
                    </a:lnT>
                    <a:lnB>
                      <a:noFill/>
                    </a:lnB>
                    <a:solidFill>
                      <a:srgbClr val="0070C0">
                        <a:alpha val="49000"/>
                      </a:srgbClr>
                    </a:solidFill>
                  </a:tcPr>
                </a:tc>
                <a:tc hMerge="1">
                  <a:txBody>
                    <a:bodyPr/>
                    <a:lstStyle/>
                    <a:p>
                      <a:endParaRPr lang="en-US"/>
                    </a:p>
                  </a:txBody>
                  <a:tcPr/>
                </a:tc>
                <a:tc hMerge="1">
                  <a:txBody>
                    <a:bodyPr/>
                    <a:lstStyle/>
                    <a:p>
                      <a:endParaRPr lang="en-US"/>
                    </a:p>
                  </a:txBody>
                  <a:tcPr/>
                </a:tc>
              </a:tr>
              <a:tr h="279400">
                <a:tc gridSpan="3">
                  <a:txBody>
                    <a:bodyPr/>
                    <a:lstStyle/>
                    <a:p>
                      <a:pPr algn="ctr" fontAlgn="b"/>
                      <a:r>
                        <a:rPr lang="en-US" sz="1600" b="1" i="0" u="none" strike="noStrike" dirty="0">
                          <a:solidFill>
                            <a:srgbClr val="000000"/>
                          </a:solidFill>
                          <a:latin typeface="Arial"/>
                        </a:rPr>
                        <a:t>As at MM/DD/YY</a:t>
                      </a:r>
                    </a:p>
                  </a:txBody>
                  <a:tcPr marL="9525" marR="9525" marT="9525" marB="0" anchor="b">
                    <a:lnL>
                      <a:noFill/>
                    </a:lnL>
                    <a:lnR>
                      <a:noFill/>
                    </a:lnR>
                    <a:lnT>
                      <a:noFill/>
                    </a:lnT>
                    <a:lnB w="6350" cap="flat" cmpd="sng" algn="ctr">
                      <a:solidFill>
                        <a:srgbClr val="000000"/>
                      </a:solidFill>
                      <a:prstDash val="solid"/>
                      <a:round/>
                      <a:headEnd type="none" w="med" len="med"/>
                      <a:tailEnd type="none" w="med" len="med"/>
                    </a:lnB>
                    <a:solidFill>
                      <a:srgbClr val="0070C0">
                        <a:alpha val="49000"/>
                      </a:srgbClr>
                    </a:solidFill>
                  </a:tcPr>
                </a:tc>
                <a:tc hMerge="1">
                  <a:txBody>
                    <a:bodyPr/>
                    <a:lstStyle/>
                    <a:p>
                      <a:endParaRPr lang="en-US"/>
                    </a:p>
                  </a:txBody>
                  <a:tcPr/>
                </a:tc>
                <a:tc hMerge="1">
                  <a:txBody>
                    <a:bodyPr/>
                    <a:lstStyle/>
                    <a:p>
                      <a:endParaRPr lang="en-US"/>
                    </a:p>
                  </a:txBody>
                  <a:tcPr/>
                </a:tc>
              </a:tr>
              <a:tr h="279400">
                <a:tc>
                  <a:txBody>
                    <a:bodyPr/>
                    <a:lstStyle/>
                    <a:p>
                      <a:pPr algn="l" fontAlgn="b"/>
                      <a:r>
                        <a:rPr lang="en-US" sz="1600" b="1" i="0" u="none" strike="noStrike" dirty="0">
                          <a:solidFill>
                            <a:schemeClr val="tx1"/>
                          </a:solidFill>
                          <a:latin typeface="Arial"/>
                        </a:rPr>
                        <a:t>Assets:</a:t>
                      </a:r>
                    </a:p>
                  </a:txBody>
                  <a:tcPr marL="9525" marR="9525" marT="9525"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solidFill>
                      <a:srgbClr val="0070C0">
                        <a:alpha val="49000"/>
                      </a:srgbClr>
                    </a:solidFill>
                  </a:tcPr>
                </a:tc>
                <a:tc>
                  <a:txBody>
                    <a:bodyPr/>
                    <a:lstStyle/>
                    <a:p>
                      <a:pPr algn="l" fontAlgn="b"/>
                      <a:r>
                        <a:rPr lang="en-US" sz="1600" b="1" i="0" u="none" strike="noStrike">
                          <a:solidFill>
                            <a:srgbClr val="000000"/>
                          </a:solidFill>
                          <a:latin typeface="Arial"/>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alpha val="49000"/>
                      </a:srgbClr>
                    </a:solidFill>
                  </a:tcPr>
                </a:tc>
                <a:tc>
                  <a:txBody>
                    <a:bodyPr/>
                    <a:lstStyle/>
                    <a:p>
                      <a:pPr algn="l" fontAlgn="b"/>
                      <a:r>
                        <a:rPr lang="en-US" sz="1600" b="1" i="0" u="none" strike="noStrike" dirty="0" smtClean="0">
                          <a:solidFill>
                            <a:srgbClr val="000000"/>
                          </a:solidFill>
                          <a:latin typeface="Arial"/>
                        </a:rPr>
                        <a:t>Liabilities</a:t>
                      </a:r>
                      <a:r>
                        <a:rPr lang="en-US" sz="1600" b="1" i="0" u="none" strike="noStrike" dirty="0">
                          <a:solidFill>
                            <a:srgbClr val="000000"/>
                          </a:solidFill>
                          <a:latin typeface="Arial"/>
                        </a:rPr>
                        <a:t>: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alpha val="49000"/>
                      </a:srgbClr>
                    </a:solidFill>
                  </a:tcPr>
                </a:tc>
              </a:tr>
              <a:tr h="444970">
                <a:tc rowSpan="3">
                  <a:txBody>
                    <a:bodyPr/>
                    <a:lstStyle/>
                    <a:p>
                      <a:pPr algn="ctr" fontAlgn="b"/>
                      <a:r>
                        <a:rPr lang="en-US" sz="1600" b="1" i="0" u="none" strike="noStrike" dirty="0">
                          <a:solidFill>
                            <a:srgbClr val="000000"/>
                          </a:solidFill>
                          <a:latin typeface="Arial"/>
                        </a:rPr>
                        <a:t>Current Assets</a:t>
                      </a:r>
                    </a:p>
                  </a:txBody>
                  <a:tcPr marL="9525" marR="9525" marT="9525" marB="0" anchor="ctr">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solidFill>
                      <a:srgbClr val="0070C0">
                        <a:alpha val="49000"/>
                      </a:srgbClr>
                    </a:solidFill>
                  </a:tcPr>
                </a:tc>
                <a:tc>
                  <a:txBody>
                    <a:bodyPr/>
                    <a:lstStyle/>
                    <a:p>
                      <a:pPr algn="l" fontAlgn="b"/>
                      <a:r>
                        <a:rPr lang="en-US" sz="1600" b="1" i="0" u="none" strike="noStrike">
                          <a:solidFill>
                            <a:srgbClr val="000000"/>
                          </a:solidFill>
                          <a:latin typeface="Arial"/>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solidFill>
                      <a:srgbClr val="0070C0">
                        <a:alpha val="49000"/>
                      </a:srgbClr>
                    </a:solidFill>
                  </a:tcPr>
                </a:tc>
                <a:tc>
                  <a:txBody>
                    <a:bodyPr/>
                    <a:lstStyle/>
                    <a:p>
                      <a:pPr algn="l" fontAlgn="b"/>
                      <a:r>
                        <a:rPr lang="en-US" sz="1600" b="0" i="0" u="none" strike="noStrike" dirty="0">
                          <a:solidFill>
                            <a:srgbClr val="000000"/>
                          </a:solidFill>
                          <a:latin typeface="Arial"/>
                        </a:rPr>
                        <a:t>     </a:t>
                      </a:r>
                      <a:r>
                        <a:rPr lang="en-US" sz="1600" b="0" i="0" u="none" strike="noStrike" dirty="0" smtClean="0">
                          <a:solidFill>
                            <a:srgbClr val="000000"/>
                          </a:solidFill>
                          <a:latin typeface="Arial"/>
                        </a:rPr>
                        <a:t>          </a:t>
                      </a:r>
                      <a:r>
                        <a:rPr lang="en-US" sz="1600" b="1" i="0" u="none" strike="noStrike" dirty="0" smtClean="0">
                          <a:solidFill>
                            <a:srgbClr val="000000"/>
                          </a:solidFill>
                          <a:latin typeface="Arial"/>
                        </a:rPr>
                        <a:t>Current </a:t>
                      </a:r>
                      <a:r>
                        <a:rPr lang="en-US" sz="1600" b="1" i="0" u="none" strike="noStrike" dirty="0">
                          <a:solidFill>
                            <a:srgbClr val="000000"/>
                          </a:solidFill>
                          <a:latin typeface="Arial"/>
                        </a:rPr>
                        <a:t>Liabilities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alpha val="49000"/>
                      </a:srgbClr>
                    </a:solidFill>
                  </a:tcPr>
                </a:tc>
              </a:tr>
              <a:tr h="517407">
                <a:tc vMerge="1">
                  <a:txBody>
                    <a:bodyPr/>
                    <a:lstStyle/>
                    <a:p>
                      <a:endParaRPr lang="en-US"/>
                    </a:p>
                  </a:txBody>
                  <a:tcPr/>
                </a:tc>
                <a:tc>
                  <a:txBody>
                    <a:bodyPr/>
                    <a:lstStyle/>
                    <a:p>
                      <a:pPr algn="l" fontAlgn="b"/>
                      <a:r>
                        <a:rPr lang="en-US" sz="1600" b="1" i="0" u="none" strike="noStrike">
                          <a:solidFill>
                            <a:srgbClr val="000000"/>
                          </a:solidFill>
                          <a:latin typeface="Arial"/>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a:noFill/>
                    </a:lnB>
                    <a:solidFill>
                      <a:srgbClr val="0070C0">
                        <a:alpha val="49000"/>
                      </a:srgbClr>
                    </a:solidFill>
                  </a:tcPr>
                </a:tc>
                <a:tc>
                  <a:txBody>
                    <a:bodyPr/>
                    <a:lstStyle/>
                    <a:p>
                      <a:pPr algn="l" fontAlgn="b"/>
                      <a:r>
                        <a:rPr lang="en-US" sz="1600" b="0" i="0" u="none" strike="noStrike" dirty="0">
                          <a:solidFill>
                            <a:srgbClr val="000000"/>
                          </a:solidFill>
                          <a:latin typeface="Arial"/>
                        </a:rPr>
                        <a:t>     </a:t>
                      </a:r>
                      <a:r>
                        <a:rPr lang="en-US" sz="1600" b="0" i="0" u="none" strike="noStrike" dirty="0" smtClean="0">
                          <a:solidFill>
                            <a:srgbClr val="000000"/>
                          </a:solidFill>
                          <a:latin typeface="Arial"/>
                        </a:rPr>
                        <a:t>           </a:t>
                      </a:r>
                      <a:r>
                        <a:rPr lang="en-US" sz="1600" b="1" i="0" u="none" strike="noStrike" dirty="0" smtClean="0">
                          <a:solidFill>
                            <a:srgbClr val="000000"/>
                          </a:solidFill>
                          <a:latin typeface="Arial"/>
                        </a:rPr>
                        <a:t>Noncurrent </a:t>
                      </a:r>
                      <a:r>
                        <a:rPr lang="en-US" sz="1600" b="1" i="0" u="none" strike="noStrike" dirty="0">
                          <a:solidFill>
                            <a:srgbClr val="000000"/>
                          </a:solidFill>
                          <a:latin typeface="Arial"/>
                        </a:rPr>
                        <a:t>Liabilities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alpha val="49000"/>
                      </a:srgbClr>
                    </a:solidFill>
                  </a:tcPr>
                </a:tc>
              </a:tr>
              <a:tr h="279400">
                <a:tc vMerge="1">
                  <a:txBody>
                    <a:bodyPr/>
                    <a:lstStyle/>
                    <a:p>
                      <a:endParaRPr lang="en-US"/>
                    </a:p>
                  </a:txBody>
                  <a:tcPr/>
                </a:tc>
                <a:tc>
                  <a:txBody>
                    <a:bodyPr/>
                    <a:lstStyle/>
                    <a:p>
                      <a:pPr algn="l" fontAlgn="b"/>
                      <a:r>
                        <a:rPr lang="en-US" sz="1600" b="1" i="0" u="none" strike="noStrike">
                          <a:solidFill>
                            <a:srgbClr val="000000"/>
                          </a:solidFill>
                          <a:latin typeface="Arial"/>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alpha val="49000"/>
                      </a:srgbClr>
                    </a:solidFill>
                  </a:tcPr>
                </a:tc>
                <a:tc>
                  <a:txBody>
                    <a:bodyPr/>
                    <a:lstStyle/>
                    <a:p>
                      <a:pPr algn="l" fontAlgn="b"/>
                      <a:r>
                        <a:rPr lang="en-US" sz="1600" b="1" i="0" u="none" strike="noStrike" dirty="0">
                          <a:solidFill>
                            <a:srgbClr val="000000"/>
                          </a:solidFill>
                          <a:latin typeface="Arial"/>
                        </a:rPr>
                        <a:t>Shareholders' Equity: </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alpha val="49000"/>
                      </a:srgbClr>
                    </a:solidFill>
                  </a:tcPr>
                </a:tc>
              </a:tr>
              <a:tr h="444970">
                <a:tc rowSpan="2">
                  <a:txBody>
                    <a:bodyPr/>
                    <a:lstStyle/>
                    <a:p>
                      <a:pPr algn="ctr" fontAlgn="b"/>
                      <a:r>
                        <a:rPr lang="en-US" sz="1600" b="0" i="0" u="none" strike="noStrike" dirty="0">
                          <a:solidFill>
                            <a:srgbClr val="000000"/>
                          </a:solidFill>
                          <a:latin typeface="Arial"/>
                        </a:rPr>
                        <a:t>      </a:t>
                      </a:r>
                      <a:r>
                        <a:rPr lang="en-US" sz="1600" b="1" i="0" u="none" strike="noStrike" dirty="0">
                          <a:solidFill>
                            <a:srgbClr val="000000"/>
                          </a:solidFill>
                          <a:latin typeface="Arial"/>
                        </a:rPr>
                        <a:t>Noncurrent Assets</a:t>
                      </a:r>
                    </a:p>
                  </a:txBody>
                  <a:tcPr marL="9525" marR="9525" marT="9525" marB="0" anchor="ctr">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alpha val="49000"/>
                      </a:srgbClr>
                    </a:solidFill>
                  </a:tcPr>
                </a:tc>
                <a:tc>
                  <a:txBody>
                    <a:bodyPr/>
                    <a:lstStyle/>
                    <a:p>
                      <a:pPr algn="l" fontAlgn="b"/>
                      <a:r>
                        <a:rPr lang="en-US" sz="1600" b="1" i="0" u="none" strike="noStrike">
                          <a:solidFill>
                            <a:srgbClr val="000000"/>
                          </a:solidFill>
                          <a:latin typeface="Arial"/>
                        </a:rPr>
                        <a:t> </a:t>
                      </a:r>
                    </a:p>
                  </a:txBody>
                  <a:tcPr marL="9525" marR="9525" marT="9525"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solidFill>
                      <a:srgbClr val="0070C0">
                        <a:alpha val="49000"/>
                      </a:srgbClr>
                    </a:solidFill>
                  </a:tcPr>
                </a:tc>
                <a:tc>
                  <a:txBody>
                    <a:bodyPr/>
                    <a:lstStyle/>
                    <a:p>
                      <a:pPr algn="l" fontAlgn="b"/>
                      <a:r>
                        <a:rPr lang="en-US" sz="1600" b="0" i="0" u="none" strike="noStrike" dirty="0">
                          <a:solidFill>
                            <a:srgbClr val="000000"/>
                          </a:solidFill>
                          <a:latin typeface="Arial"/>
                        </a:rPr>
                        <a:t>     </a:t>
                      </a:r>
                      <a:r>
                        <a:rPr lang="en-US" sz="1600" b="0" i="0" u="none" strike="noStrike" dirty="0" smtClean="0">
                          <a:solidFill>
                            <a:srgbClr val="000000"/>
                          </a:solidFill>
                          <a:latin typeface="Arial"/>
                        </a:rPr>
                        <a:t>            </a:t>
                      </a:r>
                      <a:r>
                        <a:rPr lang="en-US" sz="1600" b="1" i="0" u="none" strike="noStrike" dirty="0" smtClean="0">
                          <a:solidFill>
                            <a:srgbClr val="000000"/>
                          </a:solidFill>
                          <a:latin typeface="Arial"/>
                        </a:rPr>
                        <a:t>Contributed </a:t>
                      </a:r>
                      <a:r>
                        <a:rPr lang="en-US" sz="1600" b="1" i="0" u="none" strike="noStrike" dirty="0">
                          <a:solidFill>
                            <a:srgbClr val="000000"/>
                          </a:solidFill>
                          <a:latin typeface="Arial"/>
                        </a:rPr>
                        <a:t>Capital</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alpha val="49000"/>
                      </a:srgbClr>
                    </a:solidFill>
                  </a:tcPr>
                </a:tc>
              </a:tr>
              <a:tr h="548452">
                <a:tc vMerge="1">
                  <a:txBody>
                    <a:bodyPr/>
                    <a:lstStyle/>
                    <a:p>
                      <a:endParaRPr lang="en-US"/>
                    </a:p>
                  </a:txBody>
                  <a:tcPr/>
                </a:tc>
                <a:tc>
                  <a:txBody>
                    <a:bodyPr/>
                    <a:lstStyle/>
                    <a:p>
                      <a:pPr algn="l" fontAlgn="b"/>
                      <a:r>
                        <a:rPr lang="en-US" sz="1600" b="1" i="0" u="none" strike="noStrike" dirty="0">
                          <a:solidFill>
                            <a:srgbClr val="000000"/>
                          </a:solidFill>
                          <a:latin typeface="Arial"/>
                        </a:rPr>
                        <a:t> </a:t>
                      </a:r>
                    </a:p>
                  </a:txBody>
                  <a:tcPr marL="9525" marR="9525" marT="9525"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solidFill>
                      <a:srgbClr val="0070C0">
                        <a:alpha val="49000"/>
                      </a:srgbClr>
                    </a:solidFill>
                  </a:tcPr>
                </a:tc>
                <a:tc>
                  <a:txBody>
                    <a:bodyPr/>
                    <a:lstStyle/>
                    <a:p>
                      <a:pPr algn="l" fontAlgn="b"/>
                      <a:r>
                        <a:rPr lang="en-US" sz="1600" b="0" i="0" u="none" strike="noStrike" dirty="0">
                          <a:solidFill>
                            <a:srgbClr val="000000"/>
                          </a:solidFill>
                          <a:latin typeface="Arial"/>
                        </a:rPr>
                        <a:t>    </a:t>
                      </a:r>
                      <a:r>
                        <a:rPr lang="en-US" sz="1600" b="0" i="0" u="none" strike="noStrike" dirty="0" smtClean="0">
                          <a:solidFill>
                            <a:srgbClr val="000000"/>
                          </a:solidFill>
                          <a:latin typeface="Arial"/>
                        </a:rPr>
                        <a:t>              </a:t>
                      </a:r>
                      <a:r>
                        <a:rPr lang="en-US" sz="1600" b="1" i="0" u="none" strike="noStrike" dirty="0" smtClean="0">
                          <a:solidFill>
                            <a:srgbClr val="000000"/>
                          </a:solidFill>
                          <a:latin typeface="Arial"/>
                        </a:rPr>
                        <a:t>Retained </a:t>
                      </a:r>
                      <a:r>
                        <a:rPr lang="en-US" sz="1600" b="1" i="0" u="none" strike="noStrike" dirty="0">
                          <a:solidFill>
                            <a:srgbClr val="000000"/>
                          </a:solidFill>
                          <a:latin typeface="Arial"/>
                        </a:rPr>
                        <a:t>Earnings</a:t>
                      </a: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0070C0">
                        <a:alpha val="49000"/>
                      </a:srgbClr>
                    </a:solidFill>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2289" name="Title 1"/>
          <p:cNvSpPr>
            <a:spLocks noGrp="1"/>
          </p:cNvSpPr>
          <p:nvPr>
            <p:ph type="title"/>
          </p:nvPr>
        </p:nvSpPr>
        <p:spPr/>
        <p:txBody>
          <a:bodyPr/>
          <a:lstStyle/>
          <a:p>
            <a:r>
              <a:rPr lang="en-US" smtClean="0">
                <a:ea typeface="HYGothic-Extra" charset="0"/>
              </a:rPr>
              <a:t>Current Assets</a:t>
            </a:r>
            <a:endParaRPr lang="en-CA" smtClean="0">
              <a:ea typeface="HYGothic-Extra" charset="0"/>
            </a:endParaRPr>
          </a:p>
        </p:txBody>
      </p:sp>
      <p:sp>
        <p:nvSpPr>
          <p:cNvPr id="12290" name="Content Placeholder 2"/>
          <p:cNvSpPr>
            <a:spLocks noGrp="1"/>
          </p:cNvSpPr>
          <p:nvPr>
            <p:ph sz="half" idx="2"/>
          </p:nvPr>
        </p:nvSpPr>
        <p:spPr/>
        <p:txBody>
          <a:bodyPr/>
          <a:lstStyle/>
          <a:p>
            <a:pPr eaLnBrk="1" hangingPunct="1"/>
            <a:r>
              <a:rPr lang="en-US" dirty="0" smtClean="0">
                <a:ea typeface="HYGothic-Extra" charset="0"/>
              </a:rPr>
              <a:t>Assets expected to be converted to cash or used in the business within one year or one operating cycle:</a:t>
            </a:r>
          </a:p>
          <a:p>
            <a:pPr lvl="1" eaLnBrk="1" hangingPunct="1"/>
            <a:r>
              <a:rPr lang="en-US" dirty="0" smtClean="0">
                <a:ea typeface="HYGothic-Extra" charset="0"/>
              </a:rPr>
              <a:t>Operating cycle is the average time it takes to go from cash to cash in producing revenue</a:t>
            </a:r>
          </a:p>
          <a:p>
            <a:pPr eaLnBrk="1" hangingPunct="1"/>
            <a:endParaRPr lang="en-US" dirty="0" smtClean="0">
              <a:ea typeface="HYGothic-Extra" charset="0"/>
            </a:endParaRPr>
          </a:p>
          <a:p>
            <a:pPr eaLnBrk="1" hangingPunct="1"/>
            <a:r>
              <a:rPr lang="en-US" dirty="0" smtClean="0">
                <a:ea typeface="HYGothic-Extra" charset="0"/>
              </a:rPr>
              <a:t>Usually listed in order of liquidity:</a:t>
            </a:r>
          </a:p>
          <a:p>
            <a:pPr lvl="1" eaLnBrk="1" hangingPunct="1"/>
            <a:r>
              <a:rPr lang="en-US" dirty="0" smtClean="0">
                <a:ea typeface="HYGothic-Extra" charset="0"/>
              </a:rPr>
              <a:t>Reverse order of liquidity also possible</a:t>
            </a:r>
            <a:endParaRPr lang="en-CA" dirty="0" smtClean="0">
              <a:ea typeface="HYGothic-Extra" charset="0"/>
            </a:endParaRPr>
          </a:p>
        </p:txBody>
      </p:sp>
      <p:sp>
        <p:nvSpPr>
          <p:cNvPr id="1229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C0335A52-9C44-441A-B9AF-35CAD1838185}" type="slidenum">
              <a:rPr lang="en-US" sz="1400">
                <a:solidFill>
                  <a:srgbClr val="898989"/>
                </a:solidFill>
                <a:latin typeface="Calibri" pitchFamily="34" charset="0"/>
              </a:rPr>
              <a:pPr eaLnBrk="1" hangingPunct="1"/>
              <a:t>31</a:t>
            </a:fld>
            <a:endParaRPr lang="en-US" sz="1400" dirty="0">
              <a:solidFill>
                <a:srgbClr val="898989"/>
              </a:solidFill>
              <a:latin typeface="Calibri" pitchFamily="34" charset="0"/>
            </a:endParaRPr>
          </a:p>
        </p:txBody>
      </p:sp>
    </p:spTree>
    <p:extLst>
      <p:ext uri="{BB962C8B-B14F-4D97-AF65-F5344CB8AC3E}">
        <p14:creationId xmlns:p14="http://schemas.microsoft.com/office/powerpoint/2010/main" val="118573510"/>
      </p:ext>
    </p:extLst>
  </p:cSld>
  <p:clrMapOvr>
    <a:masterClrMapping/>
  </p:clrMapOvr>
  <p:transition>
    <p:rand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3313" name="Title 1"/>
          <p:cNvSpPr>
            <a:spLocks noGrp="1"/>
          </p:cNvSpPr>
          <p:nvPr>
            <p:ph type="title"/>
          </p:nvPr>
        </p:nvSpPr>
        <p:spPr/>
        <p:txBody>
          <a:bodyPr/>
          <a:lstStyle/>
          <a:p>
            <a:r>
              <a:rPr lang="en-US" smtClean="0">
                <a:ea typeface="HYGothic-Extra" charset="0"/>
              </a:rPr>
              <a:t>Current Assets (continued)</a:t>
            </a:r>
            <a:endParaRPr lang="en-CA" smtClean="0">
              <a:ea typeface="HYGothic-Extra" charset="0"/>
            </a:endParaRPr>
          </a:p>
        </p:txBody>
      </p:sp>
      <p:sp>
        <p:nvSpPr>
          <p:cNvPr id="13314" name="Content Placeholder 2"/>
          <p:cNvSpPr>
            <a:spLocks noGrp="1"/>
          </p:cNvSpPr>
          <p:nvPr>
            <p:ph sz="half" idx="2"/>
          </p:nvPr>
        </p:nvSpPr>
        <p:spPr/>
        <p:txBody>
          <a:bodyPr/>
          <a:lstStyle/>
          <a:p>
            <a:pPr eaLnBrk="1" hangingPunct="1"/>
            <a:r>
              <a:rPr lang="en-US" dirty="0" smtClean="0">
                <a:ea typeface="HYGothic-Extra" charset="0"/>
              </a:rPr>
              <a:t>Examples include</a:t>
            </a:r>
          </a:p>
          <a:p>
            <a:pPr lvl="1" eaLnBrk="1" hangingPunct="1"/>
            <a:r>
              <a:rPr lang="en-US" dirty="0" smtClean="0">
                <a:ea typeface="HYGothic-Extra" charset="0"/>
              </a:rPr>
              <a:t>Cash</a:t>
            </a:r>
          </a:p>
          <a:p>
            <a:pPr lvl="1" eaLnBrk="1" hangingPunct="1"/>
            <a:r>
              <a:rPr lang="en-US" dirty="0">
                <a:ea typeface="HYGothic-Extra" charset="0"/>
              </a:rPr>
              <a:t>S</a:t>
            </a:r>
            <a:r>
              <a:rPr lang="en-US" dirty="0" smtClean="0">
                <a:ea typeface="HYGothic-Extra" charset="0"/>
              </a:rPr>
              <a:t>hort-term (trading) investments</a:t>
            </a:r>
          </a:p>
          <a:p>
            <a:pPr lvl="1" eaLnBrk="1" hangingPunct="1"/>
            <a:r>
              <a:rPr lang="en-US" dirty="0">
                <a:ea typeface="HYGothic-Extra" charset="0"/>
              </a:rPr>
              <a:t>A</a:t>
            </a:r>
            <a:r>
              <a:rPr lang="en-US" dirty="0" smtClean="0">
                <a:ea typeface="HYGothic-Extra" charset="0"/>
              </a:rPr>
              <a:t>ccounts receivable</a:t>
            </a:r>
          </a:p>
          <a:p>
            <a:pPr lvl="1" eaLnBrk="1" hangingPunct="1"/>
            <a:r>
              <a:rPr lang="en-US" dirty="0">
                <a:ea typeface="HYGothic-Extra" charset="0"/>
              </a:rPr>
              <a:t>M</a:t>
            </a:r>
            <a:r>
              <a:rPr lang="en-US" dirty="0" smtClean="0">
                <a:ea typeface="HYGothic-Extra" charset="0"/>
              </a:rPr>
              <a:t>erchandise inventory</a:t>
            </a:r>
          </a:p>
          <a:p>
            <a:pPr lvl="1" eaLnBrk="1" hangingPunct="1"/>
            <a:r>
              <a:rPr lang="en-US" dirty="0">
                <a:ea typeface="HYGothic-Extra" charset="0"/>
              </a:rPr>
              <a:t>P</a:t>
            </a:r>
            <a:r>
              <a:rPr lang="en-US" dirty="0" smtClean="0">
                <a:ea typeface="HYGothic-Extra" charset="0"/>
              </a:rPr>
              <a:t>repaid expenses</a:t>
            </a:r>
            <a:endParaRPr lang="en-CA" dirty="0" smtClean="0">
              <a:ea typeface="HYGothic-Extra" charset="0"/>
            </a:endParaRPr>
          </a:p>
          <a:p>
            <a:endParaRPr lang="en-CA" dirty="0" smtClean="0">
              <a:ea typeface="HYGothic-Extra" charset="0"/>
            </a:endParaRPr>
          </a:p>
        </p:txBody>
      </p:sp>
      <p:sp>
        <p:nvSpPr>
          <p:cNvPr id="13317"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9EFA2857-C836-48C6-BCF4-79BF107E98AF}" type="slidenum">
              <a:rPr lang="en-US" sz="1400">
                <a:solidFill>
                  <a:srgbClr val="898989"/>
                </a:solidFill>
                <a:latin typeface="Calibri" pitchFamily="34" charset="0"/>
              </a:rPr>
              <a:pPr eaLnBrk="1" hangingPunct="1"/>
              <a:t>32</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2688376597"/>
      </p:ext>
    </p:extLst>
  </p:cSld>
  <p:clrMapOvr>
    <a:masterClrMapping/>
  </p:clrMapOvr>
  <p:transition>
    <p:rand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4337" name="Title 1"/>
          <p:cNvSpPr>
            <a:spLocks noGrp="1"/>
          </p:cNvSpPr>
          <p:nvPr>
            <p:ph type="title"/>
          </p:nvPr>
        </p:nvSpPr>
        <p:spPr/>
        <p:txBody>
          <a:bodyPr/>
          <a:lstStyle/>
          <a:p>
            <a:r>
              <a:rPr lang="en-US" smtClean="0">
                <a:ea typeface="HYGothic-Extra" charset="0"/>
              </a:rPr>
              <a:t>Non-Current Assets</a:t>
            </a:r>
            <a:endParaRPr lang="en-CA" smtClean="0">
              <a:ea typeface="HYGothic-Extra" charset="0"/>
            </a:endParaRPr>
          </a:p>
        </p:txBody>
      </p:sp>
      <p:sp>
        <p:nvSpPr>
          <p:cNvPr id="14338" name="Content Placeholder 2"/>
          <p:cNvSpPr>
            <a:spLocks noGrp="1"/>
          </p:cNvSpPr>
          <p:nvPr>
            <p:ph sz="half" idx="2"/>
          </p:nvPr>
        </p:nvSpPr>
        <p:spPr/>
        <p:txBody>
          <a:bodyPr/>
          <a:lstStyle/>
          <a:p>
            <a:pPr eaLnBrk="1" hangingPunct="1"/>
            <a:r>
              <a:rPr lang="en-US" smtClean="0">
                <a:ea typeface="HYGothic-Extra" charset="0"/>
              </a:rPr>
              <a:t>Assets </a:t>
            </a:r>
            <a:r>
              <a:rPr lang="en-US" u="sng" smtClean="0">
                <a:ea typeface="HYGothic-Extra" charset="0"/>
              </a:rPr>
              <a:t>not</a:t>
            </a:r>
            <a:r>
              <a:rPr lang="en-US" smtClean="0">
                <a:ea typeface="HYGothic-Extra" charset="0"/>
              </a:rPr>
              <a:t> expected to be converted to cash or used in the business within one year or one operating cycle</a:t>
            </a:r>
          </a:p>
          <a:p>
            <a:pPr eaLnBrk="1" hangingPunct="1"/>
            <a:r>
              <a:rPr lang="en-US" smtClean="0">
                <a:ea typeface="HYGothic-Extra" charset="0"/>
              </a:rPr>
              <a:t>All assets not considered current</a:t>
            </a:r>
          </a:p>
          <a:p>
            <a:pPr eaLnBrk="1" hangingPunct="1"/>
            <a:r>
              <a:rPr lang="en-US" smtClean="0">
                <a:ea typeface="HYGothic-Extra" charset="0"/>
              </a:rPr>
              <a:t>Examples:</a:t>
            </a:r>
          </a:p>
          <a:p>
            <a:pPr lvl="1" eaLnBrk="1" hangingPunct="1"/>
            <a:r>
              <a:rPr lang="en-US" smtClean="0">
                <a:ea typeface="HYGothic-Extra" charset="0"/>
              </a:rPr>
              <a:t>Long-term investments</a:t>
            </a:r>
          </a:p>
          <a:p>
            <a:pPr lvl="1" eaLnBrk="1" hangingPunct="1"/>
            <a:r>
              <a:rPr lang="en-US" smtClean="0">
                <a:ea typeface="HYGothic-Extra" charset="0"/>
              </a:rPr>
              <a:t>Pr</a:t>
            </a:r>
            <a:r>
              <a:rPr lang="en-CA" smtClean="0">
                <a:ea typeface="HYGothic-Extra" charset="0"/>
              </a:rPr>
              <a:t>operty, plant, and equipment</a:t>
            </a:r>
          </a:p>
          <a:p>
            <a:pPr lvl="1" eaLnBrk="1" hangingPunct="1"/>
            <a:r>
              <a:rPr lang="en-CA" smtClean="0">
                <a:ea typeface="HYGothic-Extra" charset="0"/>
              </a:rPr>
              <a:t>Intangible assets and goodwill</a:t>
            </a:r>
          </a:p>
          <a:p>
            <a:pPr lvl="1" eaLnBrk="1" hangingPunct="1"/>
            <a:r>
              <a:rPr lang="en-CA" smtClean="0">
                <a:ea typeface="HYGothic-Extra" charset="0"/>
              </a:rPr>
              <a:t>Other assets</a:t>
            </a:r>
          </a:p>
          <a:p>
            <a:endParaRPr lang="en-CA" smtClean="0">
              <a:ea typeface="HYGothic-Extra" charset="0"/>
            </a:endParaRPr>
          </a:p>
        </p:txBody>
      </p:sp>
      <p:sp>
        <p:nvSpPr>
          <p:cNvPr id="14341"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02C365A2-DFF1-4FDC-8431-CC58D781759D}" type="slidenum">
              <a:rPr lang="en-US" sz="1400">
                <a:solidFill>
                  <a:srgbClr val="898989"/>
                </a:solidFill>
                <a:latin typeface="Calibri" pitchFamily="34" charset="0"/>
              </a:rPr>
              <a:pPr eaLnBrk="1" hangingPunct="1"/>
              <a:t>33</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2885034784"/>
      </p:ext>
    </p:extLst>
  </p:cSld>
  <p:clrMapOvr>
    <a:masterClrMapping/>
  </p:clrMapOvr>
  <p:transition>
    <p:rand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5361" name="Title 1"/>
          <p:cNvSpPr>
            <a:spLocks noGrp="1"/>
          </p:cNvSpPr>
          <p:nvPr>
            <p:ph type="title"/>
          </p:nvPr>
        </p:nvSpPr>
        <p:spPr/>
        <p:txBody>
          <a:bodyPr/>
          <a:lstStyle/>
          <a:p>
            <a:r>
              <a:rPr lang="en-US" smtClean="0">
                <a:ea typeface="HYGothic-Extra" charset="0"/>
              </a:rPr>
              <a:t>Long-Term Investments</a:t>
            </a:r>
            <a:endParaRPr lang="en-CA" smtClean="0">
              <a:ea typeface="HYGothic-Extra" charset="0"/>
            </a:endParaRPr>
          </a:p>
        </p:txBody>
      </p:sp>
      <p:sp>
        <p:nvSpPr>
          <p:cNvPr id="15362" name="Content Placeholder 2"/>
          <p:cNvSpPr>
            <a:spLocks noGrp="1"/>
          </p:cNvSpPr>
          <p:nvPr>
            <p:ph sz="half" idx="2"/>
          </p:nvPr>
        </p:nvSpPr>
        <p:spPr/>
        <p:txBody>
          <a:bodyPr/>
          <a:lstStyle/>
          <a:p>
            <a:pPr eaLnBrk="1" hangingPunct="1"/>
            <a:r>
              <a:rPr lang="en-US" smtClean="0">
                <a:ea typeface="HYGothic-Extra" charset="0"/>
              </a:rPr>
              <a:t>Investments in:</a:t>
            </a:r>
          </a:p>
          <a:p>
            <a:pPr lvl="1" eaLnBrk="1" hangingPunct="1"/>
            <a:r>
              <a:rPr lang="en-US" smtClean="0">
                <a:ea typeface="HYGothic-Extra" charset="0"/>
              </a:rPr>
              <a:t>Debt securities: loans, notes, bonds, mortgages</a:t>
            </a:r>
          </a:p>
          <a:p>
            <a:pPr lvl="1" eaLnBrk="1" hangingPunct="1"/>
            <a:r>
              <a:rPr lang="en-US" smtClean="0">
                <a:ea typeface="HYGothic-Extra" charset="0"/>
              </a:rPr>
              <a:t>Equity securities: shares of other companies</a:t>
            </a:r>
          </a:p>
          <a:p>
            <a:pPr eaLnBrk="1" hangingPunct="1"/>
            <a:r>
              <a:rPr lang="en-US" smtClean="0">
                <a:ea typeface="HYGothic-Extra" charset="0"/>
              </a:rPr>
              <a:t>These assets are normally not intended to be sold within the next year</a:t>
            </a:r>
            <a:endParaRPr lang="en-CA" smtClean="0">
              <a:ea typeface="HYGothic-Extra" charset="0"/>
            </a:endParaRPr>
          </a:p>
          <a:p>
            <a:endParaRPr lang="en-CA" smtClean="0">
              <a:ea typeface="HYGothic-Extra" charset="0"/>
            </a:endParaRPr>
          </a:p>
        </p:txBody>
      </p:sp>
      <p:sp>
        <p:nvSpPr>
          <p:cNvPr id="15365"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41CE92DC-1931-4F4E-BFE6-2E79B8241F7C}" type="slidenum">
              <a:rPr lang="en-US" sz="1400">
                <a:solidFill>
                  <a:srgbClr val="898989"/>
                </a:solidFill>
                <a:latin typeface="Calibri" pitchFamily="34" charset="0"/>
              </a:rPr>
              <a:pPr eaLnBrk="1" hangingPunct="1"/>
              <a:t>34</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2501960646"/>
      </p:ext>
    </p:extLst>
  </p:cSld>
  <p:clrMapOvr>
    <a:masterClrMapping/>
  </p:clrMapOvr>
  <p:transition>
    <p:rand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6385" name="Title 1"/>
          <p:cNvSpPr>
            <a:spLocks noGrp="1"/>
          </p:cNvSpPr>
          <p:nvPr>
            <p:ph type="title"/>
          </p:nvPr>
        </p:nvSpPr>
        <p:spPr/>
        <p:txBody>
          <a:bodyPr/>
          <a:lstStyle/>
          <a:p>
            <a:r>
              <a:rPr lang="en-US" smtClean="0">
                <a:ea typeface="HYGothic-Extra" charset="0"/>
              </a:rPr>
              <a:t>Property, Plant, and Equipment</a:t>
            </a:r>
            <a:endParaRPr lang="en-CA" smtClean="0">
              <a:ea typeface="HYGothic-Extra" charset="0"/>
            </a:endParaRPr>
          </a:p>
        </p:txBody>
      </p:sp>
      <p:sp>
        <p:nvSpPr>
          <p:cNvPr id="16386" name="Content Placeholder 2"/>
          <p:cNvSpPr>
            <a:spLocks noGrp="1"/>
          </p:cNvSpPr>
          <p:nvPr>
            <p:ph sz="half" idx="2"/>
          </p:nvPr>
        </p:nvSpPr>
        <p:spPr/>
        <p:txBody>
          <a:bodyPr/>
          <a:lstStyle/>
          <a:p>
            <a:pPr eaLnBrk="1" hangingPunct="1"/>
            <a:r>
              <a:rPr lang="en-US" smtClean="0">
                <a:ea typeface="HYGothic-Extra" charset="0"/>
              </a:rPr>
              <a:t>Tangible assets with relatively long useful lives</a:t>
            </a:r>
          </a:p>
          <a:p>
            <a:pPr eaLnBrk="1" hangingPunct="1"/>
            <a:r>
              <a:rPr lang="en-US" smtClean="0">
                <a:ea typeface="HYGothic-Extra" charset="0"/>
              </a:rPr>
              <a:t>Used in operating the business</a:t>
            </a:r>
          </a:p>
          <a:p>
            <a:pPr eaLnBrk="1" hangingPunct="1"/>
            <a:r>
              <a:rPr lang="en-US" smtClean="0">
                <a:ea typeface="HYGothic-Extra" charset="0"/>
              </a:rPr>
              <a:t>Examples:</a:t>
            </a:r>
          </a:p>
          <a:p>
            <a:pPr lvl="1" eaLnBrk="1" hangingPunct="1"/>
            <a:r>
              <a:rPr lang="en-US" smtClean="0">
                <a:ea typeface="HYGothic-Extra" charset="0"/>
              </a:rPr>
              <a:t>Land</a:t>
            </a:r>
          </a:p>
          <a:p>
            <a:pPr lvl="1" eaLnBrk="1" hangingPunct="1"/>
            <a:r>
              <a:rPr lang="en-US" smtClean="0">
                <a:ea typeface="HYGothic-Extra" charset="0"/>
              </a:rPr>
              <a:t>Buildings</a:t>
            </a:r>
          </a:p>
          <a:p>
            <a:pPr lvl="1" eaLnBrk="1" hangingPunct="1"/>
            <a:r>
              <a:rPr lang="en-US" smtClean="0">
                <a:ea typeface="HYGothic-Extra" charset="0"/>
              </a:rPr>
              <a:t>Equipment</a:t>
            </a:r>
          </a:p>
          <a:p>
            <a:pPr eaLnBrk="1" hangingPunct="1"/>
            <a:r>
              <a:rPr lang="en-US" smtClean="0">
                <a:ea typeface="HYGothic-Extra" charset="0"/>
              </a:rPr>
              <a:t>Usually listed in order of permanency</a:t>
            </a:r>
          </a:p>
          <a:p>
            <a:endParaRPr lang="en-CA" smtClean="0">
              <a:ea typeface="HYGothic-Extra" charset="0"/>
            </a:endParaRPr>
          </a:p>
        </p:txBody>
      </p:sp>
      <p:sp>
        <p:nvSpPr>
          <p:cNvPr id="1638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0CDD6263-70E9-43B9-9351-CD903242308C}" type="slidenum">
              <a:rPr lang="en-US" sz="1400">
                <a:solidFill>
                  <a:srgbClr val="898989"/>
                </a:solidFill>
                <a:latin typeface="Calibri" pitchFamily="34" charset="0"/>
              </a:rPr>
              <a:pPr eaLnBrk="1" hangingPunct="1"/>
              <a:t>35</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2437205564"/>
      </p:ext>
    </p:extLst>
  </p:cSld>
  <p:clrMapOvr>
    <a:masterClrMapping/>
  </p:clrMapOvr>
  <p:transition>
    <p:rand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7409" name="Title 1"/>
          <p:cNvSpPr>
            <a:spLocks noGrp="1"/>
          </p:cNvSpPr>
          <p:nvPr>
            <p:ph type="title"/>
          </p:nvPr>
        </p:nvSpPr>
        <p:spPr/>
        <p:txBody>
          <a:bodyPr/>
          <a:lstStyle/>
          <a:p>
            <a:r>
              <a:rPr lang="en-US" smtClean="0">
                <a:ea typeface="HYGothic-Extra" charset="0"/>
              </a:rPr>
              <a:t>Depreciation</a:t>
            </a:r>
            <a:endParaRPr lang="en-CA" smtClean="0">
              <a:ea typeface="HYGothic-Extra" charset="0"/>
            </a:endParaRPr>
          </a:p>
        </p:txBody>
      </p:sp>
      <p:sp>
        <p:nvSpPr>
          <p:cNvPr id="17410" name="Content Placeholder 2"/>
          <p:cNvSpPr>
            <a:spLocks noGrp="1"/>
          </p:cNvSpPr>
          <p:nvPr>
            <p:ph sz="half" idx="2"/>
          </p:nvPr>
        </p:nvSpPr>
        <p:spPr>
          <a:xfrm>
            <a:off x="1905000" y="1371600"/>
            <a:ext cx="7086600" cy="4876800"/>
          </a:xfrm>
        </p:spPr>
        <p:txBody>
          <a:bodyPr/>
          <a:lstStyle/>
          <a:p>
            <a:pPr eaLnBrk="1" hangingPunct="1"/>
            <a:r>
              <a:rPr lang="en-US" smtClean="0">
                <a:ea typeface="HYGothic-Extra" charset="0"/>
              </a:rPr>
              <a:t>Allocation of the purchase price of property, plant, and equipment over their estimated useful lives:</a:t>
            </a:r>
          </a:p>
          <a:p>
            <a:pPr lvl="1" eaLnBrk="1" hangingPunct="1"/>
            <a:r>
              <a:rPr lang="en-US" smtClean="0">
                <a:ea typeface="HYGothic-Extra" charset="0"/>
              </a:rPr>
              <a:t>Companies systematically assign a portion of the cost of an asset to expense each year</a:t>
            </a:r>
          </a:p>
          <a:p>
            <a:pPr lvl="1" eaLnBrk="1" hangingPunct="1"/>
            <a:r>
              <a:rPr lang="en-US" smtClean="0">
                <a:ea typeface="HYGothic-Extra" charset="0"/>
              </a:rPr>
              <a:t>Under IFRS, this allocation is referred to as </a:t>
            </a:r>
            <a:r>
              <a:rPr lang="en-US" u="sng" smtClean="0">
                <a:ea typeface="HYGothic-Extra" charset="0"/>
              </a:rPr>
              <a:t>depreciation</a:t>
            </a:r>
            <a:r>
              <a:rPr lang="en-US" smtClean="0">
                <a:ea typeface="HYGothic-Extra" charset="0"/>
              </a:rPr>
              <a:t> for property, plant, and equipment, and </a:t>
            </a:r>
            <a:r>
              <a:rPr lang="en-US" u="sng" smtClean="0">
                <a:ea typeface="HYGothic-Extra" charset="0"/>
              </a:rPr>
              <a:t>amortization</a:t>
            </a:r>
            <a:r>
              <a:rPr lang="en-US" smtClean="0">
                <a:ea typeface="HYGothic-Extra" charset="0"/>
              </a:rPr>
              <a:t> for intangible assets</a:t>
            </a:r>
          </a:p>
          <a:p>
            <a:pPr lvl="1" eaLnBrk="1" hangingPunct="1"/>
            <a:r>
              <a:rPr lang="en-US" smtClean="0">
                <a:ea typeface="HYGothic-Extra" charset="0"/>
              </a:rPr>
              <a:t>Under ASPE,  amortization is often used instead of depreciation</a:t>
            </a:r>
          </a:p>
          <a:p>
            <a:endParaRPr lang="en-CA" smtClean="0">
              <a:ea typeface="HYGothic-Extra" charset="0"/>
            </a:endParaRPr>
          </a:p>
        </p:txBody>
      </p:sp>
      <p:sp>
        <p:nvSpPr>
          <p:cNvPr id="1741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9CEA7275-AA3D-4AEA-ADF8-0FB86454989B}" type="slidenum">
              <a:rPr lang="en-US" sz="1400">
                <a:solidFill>
                  <a:srgbClr val="898989"/>
                </a:solidFill>
                <a:latin typeface="Calibri" pitchFamily="34" charset="0"/>
              </a:rPr>
              <a:pPr eaLnBrk="1" hangingPunct="1"/>
              <a:t>36</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3176518968"/>
      </p:ext>
    </p:extLst>
  </p:cSld>
  <p:clrMapOvr>
    <a:masterClrMapping/>
  </p:clrMapOvr>
  <p:transition>
    <p:rand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8433" name="Title 1"/>
          <p:cNvSpPr>
            <a:spLocks noGrp="1"/>
          </p:cNvSpPr>
          <p:nvPr>
            <p:ph type="title"/>
          </p:nvPr>
        </p:nvSpPr>
        <p:spPr/>
        <p:txBody>
          <a:bodyPr/>
          <a:lstStyle/>
          <a:p>
            <a:r>
              <a:rPr lang="en-US" smtClean="0">
                <a:ea typeface="HYGothic-Extra" charset="0"/>
              </a:rPr>
              <a:t>Depreciation (continued)</a:t>
            </a:r>
            <a:endParaRPr lang="en-CA" smtClean="0">
              <a:ea typeface="HYGothic-Extra" charset="0"/>
            </a:endParaRPr>
          </a:p>
        </p:txBody>
      </p:sp>
      <p:sp>
        <p:nvSpPr>
          <p:cNvPr id="18434" name="Content Placeholder 2"/>
          <p:cNvSpPr>
            <a:spLocks noGrp="1"/>
          </p:cNvSpPr>
          <p:nvPr>
            <p:ph sz="half" idx="2"/>
          </p:nvPr>
        </p:nvSpPr>
        <p:spPr/>
        <p:txBody>
          <a:bodyPr/>
          <a:lstStyle/>
          <a:p>
            <a:pPr eaLnBrk="1" hangingPunct="1">
              <a:buClr>
                <a:schemeClr val="tx1"/>
              </a:buClr>
            </a:pPr>
            <a:r>
              <a:rPr lang="en-US" smtClean="0">
                <a:ea typeface="HYGothic-Extra" charset="0"/>
              </a:rPr>
              <a:t>The cost of long-lived assets with indefinite lives is not depreciated (e.g. land) </a:t>
            </a:r>
          </a:p>
          <a:p>
            <a:pPr eaLnBrk="1" hangingPunct="1">
              <a:buClr>
                <a:schemeClr val="tx1"/>
              </a:buClr>
            </a:pPr>
            <a:r>
              <a:rPr lang="en-US" b="1" smtClean="0">
                <a:ea typeface="HYGothic-Extra" charset="0"/>
              </a:rPr>
              <a:t>Accumulated depreciation </a:t>
            </a:r>
            <a:r>
              <a:rPr lang="en-US" smtClean="0">
                <a:ea typeface="HYGothic-Extra" charset="0"/>
              </a:rPr>
              <a:t>account shows the total amount of depreciation taken to date</a:t>
            </a:r>
          </a:p>
          <a:p>
            <a:pPr eaLnBrk="1" hangingPunct="1"/>
            <a:r>
              <a:rPr lang="en-CA" smtClean="0">
                <a:ea typeface="HYGothic-Extra" charset="0"/>
              </a:rPr>
              <a:t>The difference between the cost of the asset and its accumulated depreciation is referred to as the </a:t>
            </a:r>
            <a:r>
              <a:rPr lang="en-CA" b="1" smtClean="0">
                <a:ea typeface="HYGothic-Extra" charset="0"/>
              </a:rPr>
              <a:t>carrying amount </a:t>
            </a:r>
            <a:r>
              <a:rPr lang="en-CA" smtClean="0">
                <a:ea typeface="HYGothic-Extra" charset="0"/>
              </a:rPr>
              <a:t>of the asset</a:t>
            </a:r>
          </a:p>
          <a:p>
            <a:endParaRPr lang="en-CA" smtClean="0">
              <a:ea typeface="HYGothic-Extra" charset="0"/>
            </a:endParaRPr>
          </a:p>
        </p:txBody>
      </p:sp>
      <p:sp>
        <p:nvSpPr>
          <p:cNvPr id="18437"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59BF254C-B3EE-422B-B6B8-AEFB32EF1BB6}" type="slidenum">
              <a:rPr lang="en-US" sz="1400">
                <a:solidFill>
                  <a:srgbClr val="898989"/>
                </a:solidFill>
                <a:latin typeface="Calibri" pitchFamily="34" charset="0"/>
              </a:rPr>
              <a:pPr eaLnBrk="1" hangingPunct="1"/>
              <a:t>37</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3714851153"/>
      </p:ext>
    </p:extLst>
  </p:cSld>
  <p:clrMapOvr>
    <a:masterClrMapping/>
  </p:clrMapOvr>
  <p:transition>
    <p:rand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9457" name="Title 1"/>
          <p:cNvSpPr>
            <a:spLocks noGrp="1"/>
          </p:cNvSpPr>
          <p:nvPr>
            <p:ph type="title"/>
          </p:nvPr>
        </p:nvSpPr>
        <p:spPr/>
        <p:txBody>
          <a:bodyPr/>
          <a:lstStyle/>
          <a:p>
            <a:r>
              <a:rPr lang="en-US" smtClean="0">
                <a:ea typeface="HYGothic-Extra" charset="0"/>
              </a:rPr>
              <a:t>Intangible Assets</a:t>
            </a:r>
            <a:endParaRPr lang="en-CA" smtClean="0">
              <a:ea typeface="HYGothic-Extra" charset="0"/>
            </a:endParaRPr>
          </a:p>
        </p:txBody>
      </p:sp>
      <p:sp>
        <p:nvSpPr>
          <p:cNvPr id="19458" name="Content Placeholder 2"/>
          <p:cNvSpPr>
            <a:spLocks noGrp="1"/>
          </p:cNvSpPr>
          <p:nvPr>
            <p:ph sz="half" idx="2"/>
          </p:nvPr>
        </p:nvSpPr>
        <p:spPr>
          <a:xfrm>
            <a:off x="1752600" y="1295400"/>
            <a:ext cx="7010400" cy="4876800"/>
          </a:xfrm>
        </p:spPr>
        <p:txBody>
          <a:bodyPr/>
          <a:lstStyle/>
          <a:p>
            <a:pPr eaLnBrk="1" hangingPunct="1"/>
            <a:r>
              <a:rPr lang="en-US" dirty="0" smtClean="0">
                <a:ea typeface="HYGothic-Extra" charset="0"/>
              </a:rPr>
              <a:t>Non-current assets that do not have physical substance and represent a privilege or a right held by the company</a:t>
            </a:r>
          </a:p>
          <a:p>
            <a:pPr eaLnBrk="1" hangingPunct="1"/>
            <a:r>
              <a:rPr lang="en-US" dirty="0" smtClean="0">
                <a:ea typeface="HYGothic-Extra" charset="0"/>
              </a:rPr>
              <a:t>Examples: </a:t>
            </a:r>
          </a:p>
          <a:p>
            <a:pPr lvl="1" eaLnBrk="1" hangingPunct="1"/>
            <a:r>
              <a:rPr lang="en-US" dirty="0" smtClean="0">
                <a:ea typeface="HYGothic-Extra" charset="0"/>
              </a:rPr>
              <a:t>Patents, copyrights, trademarks, licenses</a:t>
            </a:r>
          </a:p>
          <a:p>
            <a:pPr lvl="1" eaLnBrk="1" hangingPunct="1"/>
            <a:r>
              <a:rPr lang="en-US" dirty="0" smtClean="0">
                <a:ea typeface="HYGothic-Extra" charset="0"/>
              </a:rPr>
              <a:t>Goodwill: excess price paid on acquisition of another company</a:t>
            </a:r>
          </a:p>
          <a:p>
            <a:r>
              <a:rPr lang="en-CA" dirty="0" smtClean="0">
                <a:ea typeface="HYGothic-Extra" charset="0"/>
              </a:rPr>
              <a:t>Generate a future value to the company</a:t>
            </a:r>
          </a:p>
          <a:p>
            <a:r>
              <a:rPr lang="en-US" dirty="0">
                <a:solidFill>
                  <a:srgbClr val="FF0000"/>
                </a:solidFill>
                <a:ea typeface="HYGothic-Extra" charset="0"/>
              </a:rPr>
              <a:t>Apple's patent claim against Samsung: </a:t>
            </a:r>
            <a:r>
              <a:rPr lang="en-US" dirty="0">
                <a:solidFill>
                  <a:srgbClr val="FF0000"/>
                </a:solidFill>
              </a:rPr>
              <a:t>$1 billion </a:t>
            </a:r>
            <a:r>
              <a:rPr lang="en-US" dirty="0">
                <a:solidFill>
                  <a:srgbClr val="FF0000"/>
                </a:solidFill>
                <a:ea typeface="HYGothic-Extra" charset="0"/>
              </a:rPr>
              <a:t> </a:t>
            </a:r>
            <a:endParaRPr lang="en-CA" dirty="0">
              <a:solidFill>
                <a:srgbClr val="FF0000"/>
              </a:solidFill>
              <a:ea typeface="HYGothic-Extra" charset="0"/>
            </a:endParaRPr>
          </a:p>
          <a:p>
            <a:endParaRPr lang="en-CA" dirty="0" smtClean="0">
              <a:ea typeface="HYGothic-Extra" charset="0"/>
            </a:endParaRPr>
          </a:p>
        </p:txBody>
      </p:sp>
      <p:sp>
        <p:nvSpPr>
          <p:cNvPr id="19461"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98C05513-5D2F-493D-914A-78B5DA671BA8}" type="slidenum">
              <a:rPr lang="en-US" sz="1400">
                <a:solidFill>
                  <a:srgbClr val="898989"/>
                </a:solidFill>
                <a:latin typeface="Calibri" pitchFamily="34" charset="0"/>
              </a:rPr>
              <a:pPr eaLnBrk="1" hangingPunct="1"/>
              <a:t>38</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320292532"/>
      </p:ext>
    </p:extLst>
  </p:cSld>
  <p:clrMapOvr>
    <a:masterClrMapping/>
  </p:clrMapOvr>
  <p:transition>
    <p:rand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0481" name="Title 1"/>
          <p:cNvSpPr>
            <a:spLocks noGrp="1"/>
          </p:cNvSpPr>
          <p:nvPr>
            <p:ph type="title"/>
          </p:nvPr>
        </p:nvSpPr>
        <p:spPr/>
        <p:txBody>
          <a:bodyPr/>
          <a:lstStyle/>
          <a:p>
            <a:r>
              <a:rPr lang="en-US" smtClean="0">
                <a:ea typeface="HYGothic-Extra" charset="0"/>
              </a:rPr>
              <a:t>Current Liabilities</a:t>
            </a:r>
            <a:endParaRPr lang="en-CA" smtClean="0">
              <a:ea typeface="HYGothic-Extra" charset="0"/>
            </a:endParaRPr>
          </a:p>
        </p:txBody>
      </p:sp>
      <p:sp>
        <p:nvSpPr>
          <p:cNvPr id="20482" name="Content Placeholder 2"/>
          <p:cNvSpPr>
            <a:spLocks noGrp="1"/>
          </p:cNvSpPr>
          <p:nvPr>
            <p:ph sz="half" idx="2"/>
          </p:nvPr>
        </p:nvSpPr>
        <p:spPr/>
        <p:txBody>
          <a:bodyPr/>
          <a:lstStyle/>
          <a:p>
            <a:pPr eaLnBrk="1" hangingPunct="1"/>
            <a:r>
              <a:rPr lang="en-CA" smtClean="0">
                <a:ea typeface="HYGothic-Extra" charset="0"/>
              </a:rPr>
              <a:t>Obligations</a:t>
            </a:r>
            <a:r>
              <a:rPr lang="en-US" smtClean="0">
                <a:ea typeface="HYGothic-Extra" charset="0"/>
              </a:rPr>
              <a:t> that are to be paid within the coming year or one operating cycle</a:t>
            </a:r>
          </a:p>
          <a:p>
            <a:pPr eaLnBrk="1" hangingPunct="1"/>
            <a:r>
              <a:rPr lang="en-US" smtClean="0">
                <a:ea typeface="HYGothic-Extra" charset="0"/>
              </a:rPr>
              <a:t>Examples:</a:t>
            </a:r>
          </a:p>
          <a:p>
            <a:pPr lvl="1" eaLnBrk="1" hangingPunct="1"/>
            <a:r>
              <a:rPr lang="en-US" smtClean="0">
                <a:ea typeface="HYGothic-Extra" charset="0"/>
              </a:rPr>
              <a:t>Bank indebtedness</a:t>
            </a:r>
          </a:p>
          <a:p>
            <a:pPr lvl="1" eaLnBrk="1" hangingPunct="1"/>
            <a:r>
              <a:rPr lang="en-US" smtClean="0">
                <a:ea typeface="HYGothic-Extra" charset="0"/>
              </a:rPr>
              <a:t>Accounts payable</a:t>
            </a:r>
          </a:p>
          <a:p>
            <a:pPr lvl="1" eaLnBrk="1" hangingPunct="1"/>
            <a:r>
              <a:rPr lang="en-US" smtClean="0">
                <a:ea typeface="HYGothic-Extra" charset="0"/>
              </a:rPr>
              <a:t>Accrued liabilities</a:t>
            </a:r>
          </a:p>
          <a:p>
            <a:pPr lvl="1" eaLnBrk="1" hangingPunct="1"/>
            <a:r>
              <a:rPr lang="en-US" smtClean="0">
                <a:ea typeface="HYGothic-Extra" charset="0"/>
              </a:rPr>
              <a:t>Bank loan/notes payable</a:t>
            </a:r>
          </a:p>
          <a:p>
            <a:pPr lvl="1" eaLnBrk="1" hangingPunct="1"/>
            <a:r>
              <a:rPr lang="en-US" smtClean="0">
                <a:ea typeface="HYGothic-Extra" charset="0"/>
              </a:rPr>
              <a:t>Current maturities of long-term debt</a:t>
            </a:r>
            <a:endParaRPr lang="en-CA" smtClean="0">
              <a:ea typeface="HYGothic-Extra" charset="0"/>
            </a:endParaRPr>
          </a:p>
        </p:txBody>
      </p:sp>
      <p:sp>
        <p:nvSpPr>
          <p:cNvPr id="20485"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F40BBBDE-0857-4E11-98D7-D7E4A44FC302}" type="slidenum">
              <a:rPr lang="en-US" sz="1400">
                <a:solidFill>
                  <a:srgbClr val="898989"/>
                </a:solidFill>
                <a:latin typeface="Calibri" pitchFamily="34" charset="0"/>
              </a:rPr>
              <a:pPr eaLnBrk="1" hangingPunct="1"/>
              <a:t>39</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1036685640"/>
      </p:ext>
    </p:extLst>
  </p:cSld>
  <p:clrMapOvr>
    <a:masterClrMapping/>
  </p:clrMapOvr>
  <p:transition>
    <p:rand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1505" name="Title 1"/>
          <p:cNvSpPr>
            <a:spLocks noGrp="1"/>
          </p:cNvSpPr>
          <p:nvPr>
            <p:ph type="title"/>
          </p:nvPr>
        </p:nvSpPr>
        <p:spPr/>
        <p:txBody>
          <a:bodyPr/>
          <a:lstStyle/>
          <a:p>
            <a:r>
              <a:rPr lang="en-US" smtClean="0">
                <a:ea typeface="HYGothic-Extra" charset="0"/>
              </a:rPr>
              <a:t>Non-Current Liabilities</a:t>
            </a:r>
            <a:endParaRPr lang="en-CA" smtClean="0">
              <a:ea typeface="HYGothic-Extra" charset="0"/>
            </a:endParaRPr>
          </a:p>
        </p:txBody>
      </p:sp>
      <p:sp>
        <p:nvSpPr>
          <p:cNvPr id="21506" name="Content Placeholder 2"/>
          <p:cNvSpPr>
            <a:spLocks noGrp="1"/>
          </p:cNvSpPr>
          <p:nvPr>
            <p:ph sz="half" idx="2"/>
          </p:nvPr>
        </p:nvSpPr>
        <p:spPr/>
        <p:txBody>
          <a:bodyPr/>
          <a:lstStyle/>
          <a:p>
            <a:pPr eaLnBrk="1" hangingPunct="1"/>
            <a:r>
              <a:rPr lang="en-US" smtClean="0">
                <a:ea typeface="HYGothic-Extra" charset="0"/>
              </a:rPr>
              <a:t>Debts expected to be paid or settled after one year</a:t>
            </a:r>
          </a:p>
          <a:p>
            <a:pPr eaLnBrk="1" hangingPunct="1"/>
            <a:r>
              <a:rPr lang="en-US" smtClean="0">
                <a:ea typeface="HYGothic-Extra" charset="0"/>
              </a:rPr>
              <a:t>Examples:</a:t>
            </a:r>
          </a:p>
          <a:p>
            <a:pPr lvl="1" eaLnBrk="1" hangingPunct="1"/>
            <a:r>
              <a:rPr lang="en-US" smtClean="0">
                <a:ea typeface="HYGothic-Extra" charset="0"/>
              </a:rPr>
              <a:t>Bank loan/notes payable</a:t>
            </a:r>
          </a:p>
          <a:p>
            <a:pPr lvl="1" eaLnBrk="1" hangingPunct="1"/>
            <a:r>
              <a:rPr lang="en-US" smtClean="0">
                <a:ea typeface="HYGothic-Extra" charset="0"/>
              </a:rPr>
              <a:t>Lease obligations</a:t>
            </a:r>
          </a:p>
          <a:p>
            <a:pPr lvl="1" eaLnBrk="1" hangingPunct="1"/>
            <a:r>
              <a:rPr lang="en-US" smtClean="0">
                <a:ea typeface="HYGothic-Extra" charset="0"/>
              </a:rPr>
              <a:t>Pension and benefit obligations</a:t>
            </a:r>
          </a:p>
          <a:p>
            <a:pPr lvl="1" eaLnBrk="1" hangingPunct="1"/>
            <a:r>
              <a:rPr lang="en-US" smtClean="0">
                <a:ea typeface="HYGothic-Extra" charset="0"/>
              </a:rPr>
              <a:t>Deferred income tax liabilities</a:t>
            </a:r>
          </a:p>
          <a:p>
            <a:pPr eaLnBrk="1" hangingPunct="1"/>
            <a:r>
              <a:rPr lang="en-US" smtClean="0">
                <a:ea typeface="HYGothic-Extra" charset="0"/>
              </a:rPr>
              <a:t>Usually accompanied by extensive notes to the financial statements</a:t>
            </a:r>
            <a:endParaRPr lang="en-CA" smtClean="0">
              <a:ea typeface="HYGothic-Extra" charset="0"/>
            </a:endParaRPr>
          </a:p>
        </p:txBody>
      </p:sp>
      <p:sp>
        <p:nvSpPr>
          <p:cNvPr id="2150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9353333B-E3E3-435A-9CC1-4FC128AB5227}" type="slidenum">
              <a:rPr lang="en-US" sz="1400">
                <a:solidFill>
                  <a:srgbClr val="898989"/>
                </a:solidFill>
                <a:latin typeface="Calibri" pitchFamily="34" charset="0"/>
              </a:rPr>
              <a:pPr eaLnBrk="1" hangingPunct="1"/>
              <a:t>40</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407014343"/>
      </p:ext>
    </p:extLst>
  </p:cSld>
  <p:clrMapOvr>
    <a:masterClrMapping/>
  </p:clrMapOvr>
  <p:transition>
    <p:rand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2529" name="Title 1"/>
          <p:cNvSpPr>
            <a:spLocks noGrp="1"/>
          </p:cNvSpPr>
          <p:nvPr>
            <p:ph type="title"/>
          </p:nvPr>
        </p:nvSpPr>
        <p:spPr/>
        <p:txBody>
          <a:bodyPr/>
          <a:lstStyle/>
          <a:p>
            <a:r>
              <a:rPr lang="en-US" smtClean="0">
                <a:ea typeface="HYGothic-Extra" charset="0"/>
              </a:rPr>
              <a:t>Shareholder</a:t>
            </a:r>
            <a:r>
              <a:rPr lang="en-US" altLang="en-US" smtClean="0">
                <a:ea typeface="HYGothic-Extra" charset="0"/>
              </a:rPr>
              <a:t>’</a:t>
            </a:r>
            <a:r>
              <a:rPr lang="en-US" smtClean="0">
                <a:ea typeface="HYGothic-Extra" charset="0"/>
              </a:rPr>
              <a:t>s Equity</a:t>
            </a:r>
            <a:endParaRPr lang="en-CA" smtClean="0">
              <a:ea typeface="HYGothic-Extra" charset="0"/>
            </a:endParaRPr>
          </a:p>
        </p:txBody>
      </p:sp>
      <p:sp>
        <p:nvSpPr>
          <p:cNvPr id="22530" name="Content Placeholder 2"/>
          <p:cNvSpPr>
            <a:spLocks noGrp="1"/>
          </p:cNvSpPr>
          <p:nvPr>
            <p:ph sz="half" idx="2"/>
          </p:nvPr>
        </p:nvSpPr>
        <p:spPr/>
        <p:txBody>
          <a:bodyPr/>
          <a:lstStyle/>
          <a:p>
            <a:pPr eaLnBrk="1" hangingPunct="1"/>
            <a:r>
              <a:rPr lang="en-US" smtClean="0">
                <a:ea typeface="HYGothic-Extra" charset="0"/>
              </a:rPr>
              <a:t>Share capital:</a:t>
            </a:r>
          </a:p>
          <a:p>
            <a:pPr lvl="1" eaLnBrk="1" hangingPunct="1"/>
            <a:r>
              <a:rPr lang="en-US" smtClean="0">
                <a:ea typeface="HYGothic-Extra" charset="0"/>
              </a:rPr>
              <a:t>Investment of cash (or other assets) in the company by shareholders in exchange for preferred or common shares</a:t>
            </a:r>
          </a:p>
          <a:p>
            <a:pPr eaLnBrk="1" hangingPunct="1"/>
            <a:r>
              <a:rPr lang="en-US" smtClean="0">
                <a:ea typeface="HYGothic-Extra" charset="0"/>
              </a:rPr>
              <a:t>Retained earnings:</a:t>
            </a:r>
          </a:p>
          <a:p>
            <a:pPr lvl="1" eaLnBrk="1" hangingPunct="1"/>
            <a:r>
              <a:rPr lang="en-US" smtClean="0">
                <a:ea typeface="HYGothic-Extra" charset="0"/>
              </a:rPr>
              <a:t>Cumulative profits kept for use in the company</a:t>
            </a:r>
            <a:endParaRPr lang="en-CA" smtClean="0">
              <a:ea typeface="HYGothic-Extra" charset="0"/>
            </a:endParaRPr>
          </a:p>
          <a:p>
            <a:endParaRPr lang="en-CA" smtClean="0">
              <a:ea typeface="HYGothic-Extra" charset="0"/>
            </a:endParaRPr>
          </a:p>
        </p:txBody>
      </p:sp>
      <p:sp>
        <p:nvSpPr>
          <p:cNvPr id="2253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D832DB3E-082A-42CD-806D-AB2DE2BE56C4}" type="slidenum">
              <a:rPr lang="en-US" sz="1400">
                <a:solidFill>
                  <a:srgbClr val="898989"/>
                </a:solidFill>
                <a:latin typeface="Calibri" pitchFamily="34" charset="0"/>
              </a:rPr>
              <a:pPr eaLnBrk="1" hangingPunct="1"/>
              <a:t>41</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3085021105"/>
      </p:ext>
    </p:extLst>
  </p:cSld>
  <p:clrMapOvr>
    <a:masterClrMapping/>
  </p:clrMapOvr>
  <p:transition>
    <p:rand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29600" cy="685800"/>
          </a:xfrm>
        </p:spPr>
        <p:txBody>
          <a:bodyPr/>
          <a:lstStyle/>
          <a:p>
            <a:r>
              <a:rPr lang="en-US" sz="2600" dirty="0" smtClean="0"/>
              <a:t>Loblaw’s Balance Sheet</a:t>
            </a:r>
            <a:endParaRPr lang="en-US" sz="2600" dirty="0"/>
          </a:p>
        </p:txBody>
      </p:sp>
      <p:pic>
        <p:nvPicPr>
          <p:cNvPr id="44034" name="Picture 2"/>
          <p:cNvPicPr>
            <a:picLocks noChangeAspect="1" noChangeArrowheads="1"/>
          </p:cNvPicPr>
          <p:nvPr/>
        </p:nvPicPr>
        <p:blipFill>
          <a:blip r:embed="rId3" cstate="print"/>
          <a:srcRect/>
          <a:stretch>
            <a:fillRect/>
          </a:stretch>
        </p:blipFill>
        <p:spPr bwMode="auto">
          <a:xfrm>
            <a:off x="0" y="685800"/>
            <a:ext cx="9144000" cy="6172200"/>
          </a:xfrm>
          <a:prstGeom prst="rect">
            <a:avLst/>
          </a:prstGeom>
          <a:noFill/>
          <a:ln w="9525">
            <a:noFill/>
            <a:miter lim="800000"/>
            <a:headEnd/>
            <a:tailEnd/>
          </a:ln>
        </p:spPr>
      </p:pic>
      <p:pic>
        <p:nvPicPr>
          <p:cNvPr id="5" name="Picture 2"/>
          <p:cNvPicPr>
            <a:picLocks noChangeAspect="1" noChangeArrowheads="1"/>
          </p:cNvPicPr>
          <p:nvPr/>
        </p:nvPicPr>
        <p:blipFill>
          <a:blip r:embed="rId4" cstate="print"/>
          <a:srcRect/>
          <a:stretch>
            <a:fillRect/>
          </a:stretch>
        </p:blipFill>
        <p:spPr bwMode="auto">
          <a:xfrm>
            <a:off x="7229475" y="228600"/>
            <a:ext cx="1914525" cy="457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300" dirty="0" smtClean="0"/>
              <a:t>                  Example –Statement of Financial Position</a:t>
            </a:r>
            <a:endParaRPr lang="en-US" sz="2300" dirty="0"/>
          </a:p>
        </p:txBody>
      </p:sp>
      <p:sp>
        <p:nvSpPr>
          <p:cNvPr id="3" name="Content Placeholder 2"/>
          <p:cNvSpPr>
            <a:spLocks noGrp="1"/>
          </p:cNvSpPr>
          <p:nvPr>
            <p:ph idx="1"/>
          </p:nvPr>
        </p:nvSpPr>
        <p:spPr/>
        <p:txBody>
          <a:bodyPr/>
          <a:lstStyle/>
          <a:p>
            <a:r>
              <a:rPr lang="en-US" sz="2200" dirty="0" smtClean="0"/>
              <a:t>The Coffee Shop provided you with the following information and asked you to prepare its balance sheet as at Dec 31, 2010:</a:t>
            </a:r>
          </a:p>
          <a:p>
            <a:endParaRPr lang="en-US" dirty="0" smtClean="0"/>
          </a:p>
          <a:p>
            <a:endParaRPr lang="en-US" dirty="0"/>
          </a:p>
        </p:txBody>
      </p:sp>
      <p:pic>
        <p:nvPicPr>
          <p:cNvPr id="53250" name="Picture 2" descr="http://www.coffeeshop.us/coffee-shop-456.jpg"/>
          <p:cNvPicPr>
            <a:picLocks noChangeAspect="1" noChangeArrowheads="1"/>
          </p:cNvPicPr>
          <p:nvPr/>
        </p:nvPicPr>
        <p:blipFill>
          <a:blip r:embed="rId3" cstate="print"/>
          <a:srcRect/>
          <a:stretch>
            <a:fillRect/>
          </a:stretch>
        </p:blipFill>
        <p:spPr bwMode="auto">
          <a:xfrm>
            <a:off x="0" y="0"/>
            <a:ext cx="1371600" cy="1066800"/>
          </a:xfrm>
          <a:prstGeom prst="rect">
            <a:avLst/>
          </a:prstGeom>
          <a:noFill/>
        </p:spPr>
      </p:pic>
      <p:graphicFrame>
        <p:nvGraphicFramePr>
          <p:cNvPr id="6" name="Table 5"/>
          <p:cNvGraphicFramePr>
            <a:graphicFrameLocks noGrp="1"/>
          </p:cNvGraphicFramePr>
          <p:nvPr/>
        </p:nvGraphicFramePr>
        <p:xfrm>
          <a:off x="533401" y="2728608"/>
          <a:ext cx="8145898" cy="2529192"/>
        </p:xfrm>
        <a:graphic>
          <a:graphicData uri="http://schemas.openxmlformats.org/drawingml/2006/table">
            <a:tbl>
              <a:tblPr/>
              <a:tblGrid>
                <a:gridCol w="3477333"/>
                <a:gridCol w="800344"/>
                <a:gridCol w="348219"/>
                <a:gridCol w="2719658"/>
                <a:gridCol w="800344"/>
              </a:tblGrid>
              <a:tr h="316149">
                <a:tc>
                  <a:txBody>
                    <a:bodyPr/>
                    <a:lstStyle/>
                    <a:p>
                      <a:pPr algn="l" fontAlgn="b"/>
                      <a:r>
                        <a:rPr lang="en-US" sz="1500" b="1" i="0" u="none" strike="noStrike" dirty="0">
                          <a:solidFill>
                            <a:srgbClr val="000000"/>
                          </a:solidFill>
                          <a:latin typeface="Arial"/>
                        </a:rPr>
                        <a:t>Accounts payable</a:t>
                      </a:r>
                    </a:p>
                  </a:txBody>
                  <a:tcPr marL="6485" marR="6485" marT="6485" marB="0" anchor="b">
                    <a:lnL>
                      <a:noFill/>
                    </a:lnL>
                    <a:lnR>
                      <a:noFill/>
                    </a:lnR>
                    <a:lnT>
                      <a:noFill/>
                    </a:lnT>
                    <a:lnB>
                      <a:noFill/>
                    </a:lnB>
                  </a:tcPr>
                </a:tc>
                <a:tc>
                  <a:txBody>
                    <a:bodyPr/>
                    <a:lstStyle/>
                    <a:p>
                      <a:pPr algn="r" fontAlgn="b"/>
                      <a:r>
                        <a:rPr lang="en-US" sz="1500" b="1" i="0" u="none" strike="noStrike">
                          <a:solidFill>
                            <a:srgbClr val="000000"/>
                          </a:solidFill>
                          <a:latin typeface="Arial"/>
                        </a:rPr>
                        <a:t>$12,000 </a:t>
                      </a:r>
                    </a:p>
                  </a:txBody>
                  <a:tcPr marL="6485" marR="6485" marT="6485" marB="0" anchor="b">
                    <a:lnL>
                      <a:noFill/>
                    </a:lnL>
                    <a:lnR>
                      <a:noFill/>
                    </a:lnR>
                    <a:lnT>
                      <a:noFill/>
                    </a:lnT>
                    <a:lnB>
                      <a:noFill/>
                    </a:lnB>
                  </a:tcPr>
                </a:tc>
                <a:tc>
                  <a:txBody>
                    <a:bodyPr/>
                    <a:lstStyle/>
                    <a:p>
                      <a:pPr algn="l" fontAlgn="b"/>
                      <a:endParaRPr lang="en-US" sz="1500" b="1" i="0" u="none" strike="noStrike">
                        <a:solidFill>
                          <a:srgbClr val="000000"/>
                        </a:solidFill>
                        <a:latin typeface="Arial"/>
                      </a:endParaRPr>
                    </a:p>
                  </a:txBody>
                  <a:tcPr marL="6485" marR="6485" marT="6485" marB="0" anchor="b">
                    <a:lnL>
                      <a:noFill/>
                    </a:lnL>
                    <a:lnR>
                      <a:noFill/>
                    </a:lnR>
                    <a:lnT>
                      <a:noFill/>
                    </a:lnT>
                    <a:lnB>
                      <a:noFill/>
                    </a:lnB>
                  </a:tcPr>
                </a:tc>
                <a:tc>
                  <a:txBody>
                    <a:bodyPr/>
                    <a:lstStyle/>
                    <a:p>
                      <a:pPr algn="l" fontAlgn="b"/>
                      <a:r>
                        <a:rPr lang="en-US" sz="1500" b="1" i="0" u="none" strike="noStrike">
                          <a:solidFill>
                            <a:srgbClr val="000000"/>
                          </a:solidFill>
                          <a:latin typeface="Arial"/>
                        </a:rPr>
                        <a:t>Loan payable (due Feb, 2012)</a:t>
                      </a:r>
                    </a:p>
                  </a:txBody>
                  <a:tcPr marL="6485" marR="6485" marT="6485" marB="0" anchor="b">
                    <a:lnL>
                      <a:noFill/>
                    </a:lnL>
                    <a:lnR>
                      <a:noFill/>
                    </a:lnR>
                    <a:lnT>
                      <a:noFill/>
                    </a:lnT>
                    <a:lnB>
                      <a:noFill/>
                    </a:lnB>
                  </a:tcPr>
                </a:tc>
                <a:tc>
                  <a:txBody>
                    <a:bodyPr/>
                    <a:lstStyle/>
                    <a:p>
                      <a:pPr algn="r" fontAlgn="b"/>
                      <a:r>
                        <a:rPr lang="en-US" sz="1500" b="1" i="0" u="none" strike="noStrike" dirty="0">
                          <a:solidFill>
                            <a:srgbClr val="000000"/>
                          </a:solidFill>
                          <a:latin typeface="Arial"/>
                        </a:rPr>
                        <a:t>$35,000 </a:t>
                      </a:r>
                    </a:p>
                  </a:txBody>
                  <a:tcPr marL="6485" marR="6485" marT="6485" marB="0" anchor="b">
                    <a:lnL>
                      <a:noFill/>
                    </a:lnL>
                    <a:lnR>
                      <a:noFill/>
                    </a:lnR>
                    <a:lnT>
                      <a:noFill/>
                    </a:lnT>
                    <a:lnB>
                      <a:noFill/>
                    </a:lnB>
                  </a:tcPr>
                </a:tc>
              </a:tr>
              <a:tr h="316149">
                <a:tc>
                  <a:txBody>
                    <a:bodyPr/>
                    <a:lstStyle/>
                    <a:p>
                      <a:pPr algn="l" fontAlgn="b"/>
                      <a:r>
                        <a:rPr lang="en-US" sz="1500" b="1" i="0" u="none" strike="noStrike">
                          <a:solidFill>
                            <a:srgbClr val="000000"/>
                          </a:solidFill>
                          <a:latin typeface="Arial"/>
                        </a:rPr>
                        <a:t>Salaries payable</a:t>
                      </a:r>
                    </a:p>
                  </a:txBody>
                  <a:tcPr marL="6485" marR="6485" marT="6485" marB="0" anchor="b">
                    <a:lnL>
                      <a:noFill/>
                    </a:lnL>
                    <a:lnR>
                      <a:noFill/>
                    </a:lnR>
                    <a:lnT>
                      <a:noFill/>
                    </a:lnT>
                    <a:lnB>
                      <a:noFill/>
                    </a:lnB>
                  </a:tcPr>
                </a:tc>
                <a:tc>
                  <a:txBody>
                    <a:bodyPr/>
                    <a:lstStyle/>
                    <a:p>
                      <a:pPr algn="r" fontAlgn="b"/>
                      <a:r>
                        <a:rPr lang="en-US" sz="1500" b="1" i="0" u="none" strike="noStrike">
                          <a:solidFill>
                            <a:srgbClr val="000000"/>
                          </a:solidFill>
                          <a:latin typeface="Arial"/>
                        </a:rPr>
                        <a:t>4,500</a:t>
                      </a:r>
                    </a:p>
                  </a:txBody>
                  <a:tcPr marL="6485" marR="6485" marT="6485" marB="0" anchor="b">
                    <a:lnL>
                      <a:noFill/>
                    </a:lnL>
                    <a:lnR>
                      <a:noFill/>
                    </a:lnR>
                    <a:lnT>
                      <a:noFill/>
                    </a:lnT>
                    <a:lnB>
                      <a:noFill/>
                    </a:lnB>
                  </a:tcPr>
                </a:tc>
                <a:tc>
                  <a:txBody>
                    <a:bodyPr/>
                    <a:lstStyle/>
                    <a:p>
                      <a:pPr algn="l" fontAlgn="b"/>
                      <a:endParaRPr lang="en-US" sz="1500" b="1" i="0" u="none" strike="noStrike">
                        <a:solidFill>
                          <a:srgbClr val="000000"/>
                        </a:solidFill>
                        <a:latin typeface="Arial"/>
                      </a:endParaRPr>
                    </a:p>
                  </a:txBody>
                  <a:tcPr marL="6485" marR="6485" marT="6485" marB="0" anchor="b">
                    <a:lnL>
                      <a:noFill/>
                    </a:lnL>
                    <a:lnR>
                      <a:noFill/>
                    </a:lnR>
                    <a:lnT>
                      <a:noFill/>
                    </a:lnT>
                    <a:lnB>
                      <a:noFill/>
                    </a:lnB>
                  </a:tcPr>
                </a:tc>
                <a:tc>
                  <a:txBody>
                    <a:bodyPr/>
                    <a:lstStyle/>
                    <a:p>
                      <a:pPr algn="l" fontAlgn="b"/>
                      <a:r>
                        <a:rPr lang="en-US" sz="1500" b="1" i="0" u="none" strike="noStrike">
                          <a:solidFill>
                            <a:srgbClr val="000000"/>
                          </a:solidFill>
                          <a:latin typeface="Arial"/>
                        </a:rPr>
                        <a:t>Prepaid expenses</a:t>
                      </a:r>
                    </a:p>
                  </a:txBody>
                  <a:tcPr marL="6485" marR="6485" marT="6485" marB="0" anchor="b">
                    <a:lnL>
                      <a:noFill/>
                    </a:lnL>
                    <a:lnR>
                      <a:noFill/>
                    </a:lnR>
                    <a:lnT>
                      <a:noFill/>
                    </a:lnT>
                    <a:lnB>
                      <a:noFill/>
                    </a:lnB>
                  </a:tcPr>
                </a:tc>
                <a:tc>
                  <a:txBody>
                    <a:bodyPr/>
                    <a:lstStyle/>
                    <a:p>
                      <a:pPr algn="r" fontAlgn="b"/>
                      <a:r>
                        <a:rPr lang="en-US" sz="1500" b="1" i="0" u="none" strike="noStrike" dirty="0">
                          <a:solidFill>
                            <a:srgbClr val="000000"/>
                          </a:solidFill>
                          <a:latin typeface="Arial"/>
                        </a:rPr>
                        <a:t>7,000</a:t>
                      </a:r>
                    </a:p>
                  </a:txBody>
                  <a:tcPr marL="6485" marR="6485" marT="6485" marB="0" anchor="b">
                    <a:lnL>
                      <a:noFill/>
                    </a:lnL>
                    <a:lnR>
                      <a:noFill/>
                    </a:lnR>
                    <a:lnT>
                      <a:noFill/>
                    </a:lnT>
                    <a:lnB>
                      <a:noFill/>
                    </a:lnB>
                  </a:tcPr>
                </a:tc>
              </a:tr>
              <a:tr h="316149">
                <a:tc>
                  <a:txBody>
                    <a:bodyPr/>
                    <a:lstStyle/>
                    <a:p>
                      <a:pPr algn="l" fontAlgn="b"/>
                      <a:r>
                        <a:rPr lang="en-US" sz="1500" b="1" i="0" u="none" strike="noStrike">
                          <a:solidFill>
                            <a:srgbClr val="000000"/>
                          </a:solidFill>
                          <a:latin typeface="Arial"/>
                        </a:rPr>
                        <a:t>Accounts receivable</a:t>
                      </a:r>
                    </a:p>
                  </a:txBody>
                  <a:tcPr marL="6485" marR="6485" marT="6485" marB="0" anchor="b">
                    <a:lnL>
                      <a:noFill/>
                    </a:lnL>
                    <a:lnR>
                      <a:noFill/>
                    </a:lnR>
                    <a:lnT>
                      <a:noFill/>
                    </a:lnT>
                    <a:lnB>
                      <a:noFill/>
                    </a:lnB>
                  </a:tcPr>
                </a:tc>
                <a:tc>
                  <a:txBody>
                    <a:bodyPr/>
                    <a:lstStyle/>
                    <a:p>
                      <a:pPr algn="r" fontAlgn="b"/>
                      <a:r>
                        <a:rPr lang="en-US" sz="1500" b="1" i="0" u="none" strike="noStrike">
                          <a:solidFill>
                            <a:srgbClr val="000000"/>
                          </a:solidFill>
                          <a:latin typeface="Arial"/>
                        </a:rPr>
                        <a:t>16,000</a:t>
                      </a:r>
                    </a:p>
                  </a:txBody>
                  <a:tcPr marL="6485" marR="6485" marT="6485" marB="0" anchor="b">
                    <a:lnL>
                      <a:noFill/>
                    </a:lnL>
                    <a:lnR>
                      <a:noFill/>
                    </a:lnR>
                    <a:lnT>
                      <a:noFill/>
                    </a:lnT>
                    <a:lnB>
                      <a:noFill/>
                    </a:lnB>
                  </a:tcPr>
                </a:tc>
                <a:tc>
                  <a:txBody>
                    <a:bodyPr/>
                    <a:lstStyle/>
                    <a:p>
                      <a:pPr algn="l" fontAlgn="b"/>
                      <a:endParaRPr lang="en-US" sz="1500" b="1" i="0" u="none" strike="noStrike">
                        <a:solidFill>
                          <a:srgbClr val="000000"/>
                        </a:solidFill>
                        <a:latin typeface="Arial"/>
                      </a:endParaRPr>
                    </a:p>
                  </a:txBody>
                  <a:tcPr marL="6485" marR="6485" marT="6485" marB="0" anchor="b">
                    <a:lnL>
                      <a:noFill/>
                    </a:lnL>
                    <a:lnR>
                      <a:noFill/>
                    </a:lnR>
                    <a:lnT>
                      <a:noFill/>
                    </a:lnT>
                    <a:lnB>
                      <a:noFill/>
                    </a:lnB>
                  </a:tcPr>
                </a:tc>
                <a:tc>
                  <a:txBody>
                    <a:bodyPr/>
                    <a:lstStyle/>
                    <a:p>
                      <a:pPr algn="l" fontAlgn="b"/>
                      <a:r>
                        <a:rPr lang="en-US" sz="1500" b="1" i="0" u="none" strike="noStrike">
                          <a:solidFill>
                            <a:srgbClr val="000000"/>
                          </a:solidFill>
                          <a:latin typeface="Arial"/>
                        </a:rPr>
                        <a:t>Land</a:t>
                      </a:r>
                    </a:p>
                  </a:txBody>
                  <a:tcPr marL="6485" marR="6485" marT="6485" marB="0" anchor="b">
                    <a:lnL>
                      <a:noFill/>
                    </a:lnL>
                    <a:lnR>
                      <a:noFill/>
                    </a:lnR>
                    <a:lnT>
                      <a:noFill/>
                    </a:lnT>
                    <a:lnB>
                      <a:noFill/>
                    </a:lnB>
                  </a:tcPr>
                </a:tc>
                <a:tc>
                  <a:txBody>
                    <a:bodyPr/>
                    <a:lstStyle/>
                    <a:p>
                      <a:pPr algn="r" fontAlgn="b"/>
                      <a:r>
                        <a:rPr lang="en-US" sz="1500" b="1" i="0" u="none" strike="noStrike" dirty="0">
                          <a:solidFill>
                            <a:srgbClr val="000000"/>
                          </a:solidFill>
                          <a:latin typeface="Arial"/>
                        </a:rPr>
                        <a:t>35,000</a:t>
                      </a:r>
                    </a:p>
                  </a:txBody>
                  <a:tcPr marL="6485" marR="6485" marT="6485" marB="0" anchor="b">
                    <a:lnL>
                      <a:noFill/>
                    </a:lnL>
                    <a:lnR>
                      <a:noFill/>
                    </a:lnR>
                    <a:lnT>
                      <a:noFill/>
                    </a:lnT>
                    <a:lnB>
                      <a:noFill/>
                    </a:lnB>
                  </a:tcPr>
                </a:tc>
              </a:tr>
              <a:tr h="316149">
                <a:tc>
                  <a:txBody>
                    <a:bodyPr/>
                    <a:lstStyle/>
                    <a:p>
                      <a:pPr algn="l" fontAlgn="b"/>
                      <a:r>
                        <a:rPr lang="en-US" sz="1500" b="1" i="0" u="none" strike="noStrike">
                          <a:solidFill>
                            <a:srgbClr val="000000"/>
                          </a:solidFill>
                          <a:latin typeface="Arial"/>
                        </a:rPr>
                        <a:t>Cash</a:t>
                      </a:r>
                    </a:p>
                  </a:txBody>
                  <a:tcPr marL="6485" marR="6485" marT="6485" marB="0" anchor="b">
                    <a:lnL>
                      <a:noFill/>
                    </a:lnL>
                    <a:lnR>
                      <a:noFill/>
                    </a:lnR>
                    <a:lnT>
                      <a:noFill/>
                    </a:lnT>
                    <a:lnB>
                      <a:noFill/>
                    </a:lnB>
                  </a:tcPr>
                </a:tc>
                <a:tc>
                  <a:txBody>
                    <a:bodyPr/>
                    <a:lstStyle/>
                    <a:p>
                      <a:pPr algn="r" fontAlgn="b"/>
                      <a:r>
                        <a:rPr lang="en-US" sz="1500" b="1" i="0" u="none" strike="noStrike">
                          <a:solidFill>
                            <a:srgbClr val="000000"/>
                          </a:solidFill>
                          <a:latin typeface="Arial"/>
                        </a:rPr>
                        <a:t>24,000</a:t>
                      </a:r>
                    </a:p>
                  </a:txBody>
                  <a:tcPr marL="6485" marR="6485" marT="6485" marB="0" anchor="b">
                    <a:lnL>
                      <a:noFill/>
                    </a:lnL>
                    <a:lnR>
                      <a:noFill/>
                    </a:lnR>
                    <a:lnT>
                      <a:noFill/>
                    </a:lnT>
                    <a:lnB>
                      <a:noFill/>
                    </a:lnB>
                  </a:tcPr>
                </a:tc>
                <a:tc>
                  <a:txBody>
                    <a:bodyPr/>
                    <a:lstStyle/>
                    <a:p>
                      <a:pPr algn="l" fontAlgn="b"/>
                      <a:endParaRPr lang="en-US" sz="1500" b="1" i="0" u="none" strike="noStrike">
                        <a:solidFill>
                          <a:srgbClr val="000000"/>
                        </a:solidFill>
                        <a:latin typeface="Arial"/>
                      </a:endParaRPr>
                    </a:p>
                  </a:txBody>
                  <a:tcPr marL="6485" marR="6485" marT="6485" marB="0" anchor="b">
                    <a:lnL>
                      <a:noFill/>
                    </a:lnL>
                    <a:lnR>
                      <a:noFill/>
                    </a:lnR>
                    <a:lnT>
                      <a:noFill/>
                    </a:lnT>
                    <a:lnB>
                      <a:noFill/>
                    </a:lnB>
                  </a:tcPr>
                </a:tc>
                <a:tc>
                  <a:txBody>
                    <a:bodyPr/>
                    <a:lstStyle/>
                    <a:p>
                      <a:pPr algn="l" fontAlgn="b"/>
                      <a:r>
                        <a:rPr lang="en-US" sz="1500" b="1" i="0" u="none" strike="noStrike">
                          <a:solidFill>
                            <a:srgbClr val="000000"/>
                          </a:solidFill>
                          <a:latin typeface="Arial"/>
                        </a:rPr>
                        <a:t>Retained earnings</a:t>
                      </a:r>
                    </a:p>
                  </a:txBody>
                  <a:tcPr marL="6485" marR="6485" marT="6485" marB="0" anchor="b">
                    <a:lnL>
                      <a:noFill/>
                    </a:lnL>
                    <a:lnR>
                      <a:noFill/>
                    </a:lnR>
                    <a:lnT>
                      <a:noFill/>
                    </a:lnT>
                    <a:lnB>
                      <a:noFill/>
                    </a:lnB>
                  </a:tcPr>
                </a:tc>
                <a:tc>
                  <a:txBody>
                    <a:bodyPr/>
                    <a:lstStyle/>
                    <a:p>
                      <a:pPr algn="r" fontAlgn="b"/>
                      <a:r>
                        <a:rPr lang="en-US" sz="1500" b="1" i="0" u="none" strike="noStrike" dirty="0">
                          <a:solidFill>
                            <a:srgbClr val="000000"/>
                          </a:solidFill>
                          <a:latin typeface="Arial"/>
                        </a:rPr>
                        <a:t>132,500</a:t>
                      </a:r>
                    </a:p>
                  </a:txBody>
                  <a:tcPr marL="6485" marR="6485" marT="6485" marB="0" anchor="b">
                    <a:lnL>
                      <a:noFill/>
                    </a:lnL>
                    <a:lnR>
                      <a:noFill/>
                    </a:lnR>
                    <a:lnT>
                      <a:noFill/>
                    </a:lnT>
                    <a:lnB>
                      <a:noFill/>
                    </a:lnB>
                  </a:tcPr>
                </a:tc>
              </a:tr>
              <a:tr h="316149">
                <a:tc>
                  <a:txBody>
                    <a:bodyPr/>
                    <a:lstStyle/>
                    <a:p>
                      <a:pPr algn="l" fontAlgn="b"/>
                      <a:r>
                        <a:rPr lang="en-US" sz="1500" b="1" i="0" u="none" strike="noStrike">
                          <a:solidFill>
                            <a:srgbClr val="000000"/>
                          </a:solidFill>
                          <a:latin typeface="Arial"/>
                        </a:rPr>
                        <a:t>Share capital</a:t>
                      </a:r>
                    </a:p>
                  </a:txBody>
                  <a:tcPr marL="6485" marR="6485" marT="6485" marB="0" anchor="b">
                    <a:lnL>
                      <a:noFill/>
                    </a:lnL>
                    <a:lnR>
                      <a:noFill/>
                    </a:lnR>
                    <a:lnT>
                      <a:noFill/>
                    </a:lnT>
                    <a:lnB>
                      <a:noFill/>
                    </a:lnB>
                  </a:tcPr>
                </a:tc>
                <a:tc>
                  <a:txBody>
                    <a:bodyPr/>
                    <a:lstStyle/>
                    <a:p>
                      <a:pPr algn="r" fontAlgn="b"/>
                      <a:r>
                        <a:rPr lang="en-US" sz="1500" b="1" i="0" u="none" strike="noStrike">
                          <a:solidFill>
                            <a:srgbClr val="000000"/>
                          </a:solidFill>
                          <a:latin typeface="Arial"/>
                        </a:rPr>
                        <a:t>75,000</a:t>
                      </a:r>
                    </a:p>
                  </a:txBody>
                  <a:tcPr marL="6485" marR="6485" marT="6485" marB="0" anchor="b">
                    <a:lnL>
                      <a:noFill/>
                    </a:lnL>
                    <a:lnR>
                      <a:noFill/>
                    </a:lnR>
                    <a:lnT>
                      <a:noFill/>
                    </a:lnT>
                    <a:lnB>
                      <a:noFill/>
                    </a:lnB>
                  </a:tcPr>
                </a:tc>
                <a:tc>
                  <a:txBody>
                    <a:bodyPr/>
                    <a:lstStyle/>
                    <a:p>
                      <a:pPr algn="l" fontAlgn="b"/>
                      <a:endParaRPr lang="en-US" sz="1500" b="1" i="0" u="none" strike="noStrike">
                        <a:solidFill>
                          <a:srgbClr val="000000"/>
                        </a:solidFill>
                        <a:latin typeface="Arial"/>
                      </a:endParaRPr>
                    </a:p>
                  </a:txBody>
                  <a:tcPr marL="6485" marR="6485" marT="6485" marB="0" anchor="b">
                    <a:lnL>
                      <a:noFill/>
                    </a:lnL>
                    <a:lnR>
                      <a:noFill/>
                    </a:lnR>
                    <a:lnT>
                      <a:noFill/>
                    </a:lnT>
                    <a:lnB>
                      <a:noFill/>
                    </a:lnB>
                  </a:tcPr>
                </a:tc>
                <a:tc>
                  <a:txBody>
                    <a:bodyPr/>
                    <a:lstStyle/>
                    <a:p>
                      <a:pPr algn="l" fontAlgn="b"/>
                      <a:r>
                        <a:rPr lang="en-US" sz="1500" b="1" i="0" u="none" strike="noStrike">
                          <a:solidFill>
                            <a:srgbClr val="000000"/>
                          </a:solidFill>
                          <a:latin typeface="Arial"/>
                        </a:rPr>
                        <a:t>Accumulated depreciation</a:t>
                      </a:r>
                    </a:p>
                  </a:txBody>
                  <a:tcPr marL="6485" marR="6485" marT="6485" marB="0" anchor="b">
                    <a:lnL>
                      <a:noFill/>
                    </a:lnL>
                    <a:lnR>
                      <a:noFill/>
                    </a:lnR>
                    <a:lnT>
                      <a:noFill/>
                    </a:lnT>
                    <a:lnB>
                      <a:noFill/>
                    </a:lnB>
                  </a:tcPr>
                </a:tc>
                <a:tc>
                  <a:txBody>
                    <a:bodyPr/>
                    <a:lstStyle/>
                    <a:p>
                      <a:pPr algn="r" fontAlgn="b"/>
                      <a:r>
                        <a:rPr lang="en-US" sz="1500" b="1" i="0" u="none" strike="noStrike" dirty="0">
                          <a:solidFill>
                            <a:srgbClr val="000000"/>
                          </a:solidFill>
                          <a:latin typeface="Arial"/>
                        </a:rPr>
                        <a:t>30,000</a:t>
                      </a:r>
                    </a:p>
                  </a:txBody>
                  <a:tcPr marL="6485" marR="6485" marT="6485" marB="0" anchor="b">
                    <a:lnL>
                      <a:noFill/>
                    </a:lnL>
                    <a:lnR>
                      <a:noFill/>
                    </a:lnR>
                    <a:lnT>
                      <a:noFill/>
                    </a:lnT>
                    <a:lnB>
                      <a:noFill/>
                    </a:lnB>
                  </a:tcPr>
                </a:tc>
              </a:tr>
              <a:tr h="316149">
                <a:tc>
                  <a:txBody>
                    <a:bodyPr/>
                    <a:lstStyle/>
                    <a:p>
                      <a:pPr algn="l" fontAlgn="b"/>
                      <a:r>
                        <a:rPr lang="en-US" sz="1500" b="1" i="0" u="none" strike="noStrike" dirty="0">
                          <a:solidFill>
                            <a:srgbClr val="000000"/>
                          </a:solidFill>
                          <a:latin typeface="Arial"/>
                        </a:rPr>
                        <a:t>Building</a:t>
                      </a:r>
                    </a:p>
                  </a:txBody>
                  <a:tcPr marL="6485" marR="6485" marT="6485" marB="0" anchor="b">
                    <a:lnL>
                      <a:noFill/>
                    </a:lnL>
                    <a:lnR>
                      <a:noFill/>
                    </a:lnR>
                    <a:lnT>
                      <a:noFill/>
                    </a:lnT>
                    <a:lnB>
                      <a:noFill/>
                    </a:lnB>
                  </a:tcPr>
                </a:tc>
                <a:tc>
                  <a:txBody>
                    <a:bodyPr/>
                    <a:lstStyle/>
                    <a:p>
                      <a:pPr algn="r" fontAlgn="b"/>
                      <a:r>
                        <a:rPr lang="en-US" sz="1500" b="1" i="0" u="none" strike="noStrike">
                          <a:solidFill>
                            <a:srgbClr val="000000"/>
                          </a:solidFill>
                          <a:latin typeface="Arial"/>
                        </a:rPr>
                        <a:t>100,000</a:t>
                      </a:r>
                    </a:p>
                  </a:txBody>
                  <a:tcPr marL="6485" marR="6485" marT="6485" marB="0" anchor="b">
                    <a:lnL>
                      <a:noFill/>
                    </a:lnL>
                    <a:lnR>
                      <a:noFill/>
                    </a:lnR>
                    <a:lnT>
                      <a:noFill/>
                    </a:lnT>
                    <a:lnB>
                      <a:noFill/>
                    </a:lnB>
                  </a:tcPr>
                </a:tc>
                <a:tc>
                  <a:txBody>
                    <a:bodyPr/>
                    <a:lstStyle/>
                    <a:p>
                      <a:pPr algn="l" fontAlgn="b"/>
                      <a:endParaRPr lang="en-US" sz="1500" b="1" i="0" u="none" strike="noStrike">
                        <a:solidFill>
                          <a:srgbClr val="000000"/>
                        </a:solidFill>
                        <a:latin typeface="Arial"/>
                      </a:endParaRPr>
                    </a:p>
                  </a:txBody>
                  <a:tcPr marL="6485" marR="6485" marT="6485" marB="0" anchor="b">
                    <a:lnL>
                      <a:noFill/>
                    </a:lnL>
                    <a:lnR>
                      <a:noFill/>
                    </a:lnR>
                    <a:lnT>
                      <a:noFill/>
                    </a:lnT>
                    <a:lnB>
                      <a:noFill/>
                    </a:lnB>
                  </a:tcPr>
                </a:tc>
                <a:tc>
                  <a:txBody>
                    <a:bodyPr/>
                    <a:lstStyle/>
                    <a:p>
                      <a:pPr algn="l" fontAlgn="b"/>
                      <a:r>
                        <a:rPr lang="en-US" sz="1500" b="1" i="0" u="none" strike="noStrike">
                          <a:solidFill>
                            <a:srgbClr val="000000"/>
                          </a:solidFill>
                          <a:latin typeface="Arial"/>
                        </a:rPr>
                        <a:t>Patents</a:t>
                      </a:r>
                    </a:p>
                  </a:txBody>
                  <a:tcPr marL="6485" marR="6485" marT="6485" marB="0" anchor="b">
                    <a:lnL>
                      <a:noFill/>
                    </a:lnL>
                    <a:lnR>
                      <a:noFill/>
                    </a:lnR>
                    <a:lnT>
                      <a:noFill/>
                    </a:lnT>
                    <a:lnB>
                      <a:noFill/>
                    </a:lnB>
                  </a:tcPr>
                </a:tc>
                <a:tc>
                  <a:txBody>
                    <a:bodyPr/>
                    <a:lstStyle/>
                    <a:p>
                      <a:pPr algn="r" fontAlgn="b"/>
                      <a:r>
                        <a:rPr lang="en-US" sz="1500" b="1" i="0" u="none" strike="noStrike" dirty="0">
                          <a:solidFill>
                            <a:srgbClr val="000000"/>
                          </a:solidFill>
                          <a:latin typeface="Arial"/>
                        </a:rPr>
                        <a:t>35,000</a:t>
                      </a:r>
                    </a:p>
                  </a:txBody>
                  <a:tcPr marL="6485" marR="6485" marT="6485" marB="0" anchor="b">
                    <a:lnL>
                      <a:noFill/>
                    </a:lnL>
                    <a:lnR>
                      <a:noFill/>
                    </a:lnR>
                    <a:lnT>
                      <a:noFill/>
                    </a:lnT>
                    <a:lnB>
                      <a:noFill/>
                    </a:lnB>
                  </a:tcPr>
                </a:tc>
              </a:tr>
              <a:tr h="316149">
                <a:tc>
                  <a:txBody>
                    <a:bodyPr/>
                    <a:lstStyle/>
                    <a:p>
                      <a:pPr algn="l" fontAlgn="b"/>
                      <a:r>
                        <a:rPr lang="en-US" sz="1500" b="1" i="0" u="none" strike="noStrike" dirty="0">
                          <a:solidFill>
                            <a:srgbClr val="000000"/>
                          </a:solidFill>
                          <a:latin typeface="Arial"/>
                        </a:rPr>
                        <a:t>Inventory</a:t>
                      </a:r>
                    </a:p>
                  </a:txBody>
                  <a:tcPr marL="6485" marR="6485" marT="6485" marB="0" anchor="b">
                    <a:lnL>
                      <a:noFill/>
                    </a:lnL>
                    <a:lnR>
                      <a:noFill/>
                    </a:lnR>
                    <a:lnT>
                      <a:noFill/>
                    </a:lnT>
                    <a:lnB>
                      <a:noFill/>
                    </a:lnB>
                  </a:tcPr>
                </a:tc>
                <a:tc>
                  <a:txBody>
                    <a:bodyPr/>
                    <a:lstStyle/>
                    <a:p>
                      <a:pPr algn="r" fontAlgn="b"/>
                      <a:r>
                        <a:rPr lang="en-US" sz="1500" b="1" i="0" u="none" strike="noStrike">
                          <a:solidFill>
                            <a:srgbClr val="000000"/>
                          </a:solidFill>
                          <a:latin typeface="Arial"/>
                        </a:rPr>
                        <a:t>52,000</a:t>
                      </a:r>
                    </a:p>
                  </a:txBody>
                  <a:tcPr marL="6485" marR="6485" marT="6485" marB="0" anchor="b">
                    <a:lnL>
                      <a:noFill/>
                    </a:lnL>
                    <a:lnR>
                      <a:noFill/>
                    </a:lnR>
                    <a:lnT>
                      <a:noFill/>
                    </a:lnT>
                    <a:lnB>
                      <a:noFill/>
                    </a:lnB>
                  </a:tcPr>
                </a:tc>
                <a:tc>
                  <a:txBody>
                    <a:bodyPr/>
                    <a:lstStyle/>
                    <a:p>
                      <a:pPr algn="l" fontAlgn="b"/>
                      <a:endParaRPr lang="en-US" sz="1500" b="1" i="0" u="none" strike="noStrike">
                        <a:solidFill>
                          <a:srgbClr val="000000"/>
                        </a:solidFill>
                        <a:latin typeface="Arial"/>
                      </a:endParaRPr>
                    </a:p>
                  </a:txBody>
                  <a:tcPr marL="6485" marR="6485" marT="6485" marB="0" anchor="b">
                    <a:lnL>
                      <a:noFill/>
                    </a:lnL>
                    <a:lnR>
                      <a:noFill/>
                    </a:lnR>
                    <a:lnT>
                      <a:noFill/>
                    </a:lnT>
                    <a:lnB>
                      <a:noFill/>
                    </a:lnB>
                  </a:tcPr>
                </a:tc>
                <a:tc>
                  <a:txBody>
                    <a:bodyPr/>
                    <a:lstStyle/>
                    <a:p>
                      <a:pPr algn="l" fontAlgn="b"/>
                      <a:r>
                        <a:rPr lang="en-US" sz="1500" b="1" i="0" u="none" strike="noStrike">
                          <a:solidFill>
                            <a:srgbClr val="000000"/>
                          </a:solidFill>
                          <a:latin typeface="Arial"/>
                        </a:rPr>
                        <a:t>Short-term investments</a:t>
                      </a:r>
                    </a:p>
                  </a:txBody>
                  <a:tcPr marL="6485" marR="6485" marT="6485" marB="0" anchor="b">
                    <a:lnL>
                      <a:noFill/>
                    </a:lnL>
                    <a:lnR>
                      <a:noFill/>
                    </a:lnR>
                    <a:lnT>
                      <a:noFill/>
                    </a:lnT>
                    <a:lnB>
                      <a:noFill/>
                    </a:lnB>
                  </a:tcPr>
                </a:tc>
                <a:tc>
                  <a:txBody>
                    <a:bodyPr/>
                    <a:lstStyle/>
                    <a:p>
                      <a:pPr algn="r" fontAlgn="b"/>
                      <a:r>
                        <a:rPr lang="en-US" sz="1500" b="1" i="0" u="none" strike="noStrike" dirty="0">
                          <a:solidFill>
                            <a:srgbClr val="000000"/>
                          </a:solidFill>
                          <a:latin typeface="Arial"/>
                        </a:rPr>
                        <a:t>40,000</a:t>
                      </a:r>
                    </a:p>
                  </a:txBody>
                  <a:tcPr marL="6485" marR="6485" marT="6485" marB="0" anchor="b">
                    <a:lnL>
                      <a:noFill/>
                    </a:lnL>
                    <a:lnR>
                      <a:noFill/>
                    </a:lnR>
                    <a:lnT>
                      <a:noFill/>
                    </a:lnT>
                    <a:lnB>
                      <a:noFill/>
                    </a:lnB>
                  </a:tcPr>
                </a:tc>
              </a:tr>
              <a:tr h="316149">
                <a:tc>
                  <a:txBody>
                    <a:bodyPr/>
                    <a:lstStyle/>
                    <a:p>
                      <a:pPr algn="l" fontAlgn="b"/>
                      <a:r>
                        <a:rPr lang="en-US" sz="1500" b="1" i="0" u="none" strike="noStrike" dirty="0">
                          <a:solidFill>
                            <a:srgbClr val="000000"/>
                          </a:solidFill>
                          <a:latin typeface="Arial"/>
                        </a:rPr>
                        <a:t>Bank loan payable (due Oct 31, 2011)</a:t>
                      </a:r>
                    </a:p>
                  </a:txBody>
                  <a:tcPr marL="6485" marR="6485" marT="6485" marB="0" anchor="b">
                    <a:lnL>
                      <a:noFill/>
                    </a:lnL>
                    <a:lnR>
                      <a:noFill/>
                    </a:lnR>
                    <a:lnT>
                      <a:noFill/>
                    </a:lnT>
                    <a:lnB>
                      <a:noFill/>
                    </a:lnB>
                  </a:tcPr>
                </a:tc>
                <a:tc>
                  <a:txBody>
                    <a:bodyPr/>
                    <a:lstStyle/>
                    <a:p>
                      <a:pPr algn="r" fontAlgn="b"/>
                      <a:r>
                        <a:rPr lang="en-US" sz="1500" b="1" i="0" u="none" strike="noStrike">
                          <a:solidFill>
                            <a:srgbClr val="000000"/>
                          </a:solidFill>
                          <a:latin typeface="Arial"/>
                        </a:rPr>
                        <a:t>20,000</a:t>
                      </a:r>
                    </a:p>
                  </a:txBody>
                  <a:tcPr marL="6485" marR="6485" marT="6485" marB="0" anchor="b">
                    <a:lnL>
                      <a:noFill/>
                    </a:lnL>
                    <a:lnR>
                      <a:noFill/>
                    </a:lnR>
                    <a:lnT>
                      <a:noFill/>
                    </a:lnT>
                    <a:lnB>
                      <a:noFill/>
                    </a:lnB>
                  </a:tcPr>
                </a:tc>
                <a:tc>
                  <a:txBody>
                    <a:bodyPr/>
                    <a:lstStyle/>
                    <a:p>
                      <a:pPr algn="l" fontAlgn="b"/>
                      <a:endParaRPr lang="en-US" sz="1500" b="1" i="0" u="none" strike="noStrike">
                        <a:solidFill>
                          <a:srgbClr val="000000"/>
                        </a:solidFill>
                        <a:latin typeface="Arial"/>
                      </a:endParaRPr>
                    </a:p>
                  </a:txBody>
                  <a:tcPr marL="6485" marR="6485" marT="6485" marB="0" anchor="b">
                    <a:lnL>
                      <a:noFill/>
                    </a:lnL>
                    <a:lnR>
                      <a:noFill/>
                    </a:lnR>
                    <a:lnT>
                      <a:noFill/>
                    </a:lnT>
                    <a:lnB>
                      <a:noFill/>
                    </a:lnB>
                  </a:tcPr>
                </a:tc>
                <a:tc>
                  <a:txBody>
                    <a:bodyPr/>
                    <a:lstStyle/>
                    <a:p>
                      <a:pPr algn="l" fontAlgn="b"/>
                      <a:endParaRPr lang="en-US" sz="1500" b="1" i="0" u="none" strike="noStrike" dirty="0">
                        <a:solidFill>
                          <a:srgbClr val="000000"/>
                        </a:solidFill>
                        <a:latin typeface="Arial"/>
                      </a:endParaRPr>
                    </a:p>
                  </a:txBody>
                  <a:tcPr marL="6485" marR="6485" marT="6485" marB="0" anchor="b">
                    <a:lnL>
                      <a:noFill/>
                    </a:lnL>
                    <a:lnR>
                      <a:noFill/>
                    </a:lnR>
                    <a:lnT>
                      <a:noFill/>
                    </a:lnT>
                    <a:lnB>
                      <a:noFill/>
                    </a:lnB>
                  </a:tcPr>
                </a:tc>
                <a:tc>
                  <a:txBody>
                    <a:bodyPr/>
                    <a:lstStyle/>
                    <a:p>
                      <a:pPr algn="l" fontAlgn="b"/>
                      <a:endParaRPr lang="en-US" sz="1500" b="1" i="0" u="none" strike="noStrike" dirty="0">
                        <a:solidFill>
                          <a:srgbClr val="000000"/>
                        </a:solidFill>
                        <a:latin typeface="Arial"/>
                      </a:endParaRPr>
                    </a:p>
                  </a:txBody>
                  <a:tcPr marL="6485" marR="6485" marT="6485" marB="0" anchor="b">
                    <a:lnL>
                      <a:noFill/>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300" dirty="0" smtClean="0"/>
              <a:t>                  Example – Balance Sheet</a:t>
            </a:r>
            <a:endParaRPr lang="en-US" sz="2300" dirty="0"/>
          </a:p>
        </p:txBody>
      </p:sp>
      <p:sp>
        <p:nvSpPr>
          <p:cNvPr id="3" name="Content Placeholder 2"/>
          <p:cNvSpPr>
            <a:spLocks noGrp="1"/>
          </p:cNvSpPr>
          <p:nvPr>
            <p:ph idx="1"/>
          </p:nvPr>
        </p:nvSpPr>
        <p:spPr/>
        <p:txBody>
          <a:bodyPr/>
          <a:lstStyle/>
          <a:p>
            <a:pPr>
              <a:buNone/>
            </a:pPr>
            <a:r>
              <a:rPr lang="en-US" dirty="0" smtClean="0"/>
              <a:t>Step 1: Identify where each account appears in the Balance Sheet.</a:t>
            </a:r>
          </a:p>
          <a:p>
            <a:endParaRPr lang="en-US" dirty="0"/>
          </a:p>
        </p:txBody>
      </p:sp>
      <p:pic>
        <p:nvPicPr>
          <p:cNvPr id="53250" name="Picture 2" descr="http://www.coffeeshop.us/coffee-shop-456.jpg"/>
          <p:cNvPicPr>
            <a:picLocks noChangeAspect="1" noChangeArrowheads="1"/>
          </p:cNvPicPr>
          <p:nvPr/>
        </p:nvPicPr>
        <p:blipFill>
          <a:blip r:embed="rId3" cstate="print"/>
          <a:srcRect/>
          <a:stretch>
            <a:fillRect/>
          </a:stretch>
        </p:blipFill>
        <p:spPr bwMode="auto">
          <a:xfrm>
            <a:off x="0" y="0"/>
            <a:ext cx="1371600" cy="1066800"/>
          </a:xfrm>
          <a:prstGeom prst="rect">
            <a:avLst/>
          </a:prstGeom>
          <a:noFill/>
        </p:spPr>
      </p:pic>
      <p:graphicFrame>
        <p:nvGraphicFramePr>
          <p:cNvPr id="7" name="Table 6"/>
          <p:cNvGraphicFramePr>
            <a:graphicFrameLocks noGrp="1"/>
          </p:cNvGraphicFramePr>
          <p:nvPr>
            <p:extLst>
              <p:ext uri="{D42A27DB-BD31-4B8C-83A1-F6EECF244321}">
                <p14:modId xmlns:p14="http://schemas.microsoft.com/office/powerpoint/2010/main" val="2484035534"/>
              </p:ext>
            </p:extLst>
          </p:nvPr>
        </p:nvGraphicFramePr>
        <p:xfrm>
          <a:off x="304800" y="2285996"/>
          <a:ext cx="8382000" cy="2590808"/>
        </p:xfrm>
        <a:graphic>
          <a:graphicData uri="http://schemas.openxmlformats.org/drawingml/2006/table">
            <a:tbl>
              <a:tblPr/>
              <a:tblGrid>
                <a:gridCol w="3288366"/>
                <a:gridCol w="791540"/>
                <a:gridCol w="444374"/>
                <a:gridCol w="2621806"/>
                <a:gridCol w="791540"/>
                <a:gridCol w="444374"/>
              </a:tblGrid>
              <a:tr h="323851">
                <a:tc>
                  <a:txBody>
                    <a:bodyPr/>
                    <a:lstStyle/>
                    <a:p>
                      <a:pPr algn="l" fontAlgn="b"/>
                      <a:r>
                        <a:rPr lang="en-US" sz="1400" b="1" i="0" u="none" strike="noStrike" dirty="0">
                          <a:solidFill>
                            <a:srgbClr val="000000"/>
                          </a:solidFill>
                          <a:latin typeface="Arial"/>
                        </a:rPr>
                        <a:t>Accounts payable</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$12,000 </a:t>
                      </a:r>
                    </a:p>
                  </a:txBody>
                  <a:tcPr marL="6064" marR="6064" marT="6064" marB="0" anchor="b">
                    <a:lnL>
                      <a:noFill/>
                    </a:lnL>
                    <a:lnR>
                      <a:noFill/>
                    </a:lnR>
                    <a:lnT>
                      <a:noFill/>
                    </a:lnT>
                    <a:lnB>
                      <a:noFill/>
                    </a:lnB>
                  </a:tcPr>
                </a:tc>
                <a:tc>
                  <a:txBody>
                    <a:bodyPr/>
                    <a:lstStyle/>
                    <a:p>
                      <a:pPr algn="l" fontAlgn="b"/>
                      <a:r>
                        <a:rPr lang="en-US" sz="1400" b="1" i="0" u="none" strike="noStrike">
                          <a:solidFill>
                            <a:srgbClr val="FF0000"/>
                          </a:solidFill>
                          <a:latin typeface="Arial"/>
                        </a:rPr>
                        <a:t>CL</a:t>
                      </a:r>
                    </a:p>
                  </a:txBody>
                  <a:tcPr marL="6064" marR="6064" marT="6064" marB="0" anchor="b">
                    <a:lnL>
                      <a:noFill/>
                    </a:lnL>
                    <a:lnR>
                      <a:noFill/>
                    </a:lnR>
                    <a:lnT>
                      <a:noFill/>
                    </a:lnT>
                    <a:lnB>
                      <a:noFill/>
                    </a:lnB>
                  </a:tcPr>
                </a:tc>
                <a:tc>
                  <a:txBody>
                    <a:bodyPr/>
                    <a:lstStyle/>
                    <a:p>
                      <a:pPr algn="l" fontAlgn="b"/>
                      <a:r>
                        <a:rPr lang="en-US" sz="1400" b="1" i="0" u="none" strike="noStrike">
                          <a:solidFill>
                            <a:srgbClr val="000000"/>
                          </a:solidFill>
                          <a:latin typeface="Arial"/>
                        </a:rPr>
                        <a:t>Loan payable (due Feb, 2012)</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$35,000 </a:t>
                      </a:r>
                    </a:p>
                  </a:txBody>
                  <a:tcPr marL="6064" marR="6064" marT="6064" marB="0" anchor="b">
                    <a:lnL>
                      <a:noFill/>
                    </a:lnL>
                    <a:lnR>
                      <a:noFill/>
                    </a:lnR>
                    <a:lnT>
                      <a:noFill/>
                    </a:lnT>
                    <a:lnB>
                      <a:noFill/>
                    </a:lnB>
                  </a:tcPr>
                </a:tc>
                <a:tc>
                  <a:txBody>
                    <a:bodyPr/>
                    <a:lstStyle/>
                    <a:p>
                      <a:pPr algn="l" fontAlgn="b"/>
                      <a:r>
                        <a:rPr lang="en-US" sz="1400" b="1" i="0" u="none" strike="noStrike" dirty="0">
                          <a:solidFill>
                            <a:srgbClr val="FF0000"/>
                          </a:solidFill>
                          <a:latin typeface="Arial"/>
                        </a:rPr>
                        <a:t>NCL</a:t>
                      </a:r>
                    </a:p>
                  </a:txBody>
                  <a:tcPr marL="6064" marR="6064" marT="6064" marB="0" anchor="b">
                    <a:lnL>
                      <a:noFill/>
                    </a:lnL>
                    <a:lnR>
                      <a:noFill/>
                    </a:lnR>
                    <a:lnT>
                      <a:noFill/>
                    </a:lnT>
                    <a:lnB>
                      <a:noFill/>
                    </a:lnB>
                  </a:tcPr>
                </a:tc>
              </a:tr>
              <a:tr h="323851">
                <a:tc>
                  <a:txBody>
                    <a:bodyPr/>
                    <a:lstStyle/>
                    <a:p>
                      <a:pPr algn="l" fontAlgn="b"/>
                      <a:r>
                        <a:rPr lang="en-US" sz="1400" b="1" i="0" u="none" strike="noStrike">
                          <a:solidFill>
                            <a:srgbClr val="000000"/>
                          </a:solidFill>
                          <a:latin typeface="Arial"/>
                        </a:rPr>
                        <a:t>Salaries payable</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4,500</a:t>
                      </a:r>
                    </a:p>
                  </a:txBody>
                  <a:tcPr marL="6064" marR="6064" marT="6064" marB="0" anchor="b">
                    <a:lnL>
                      <a:noFill/>
                    </a:lnL>
                    <a:lnR>
                      <a:noFill/>
                    </a:lnR>
                    <a:lnT>
                      <a:noFill/>
                    </a:lnT>
                    <a:lnB>
                      <a:noFill/>
                    </a:lnB>
                  </a:tcPr>
                </a:tc>
                <a:tc>
                  <a:txBody>
                    <a:bodyPr/>
                    <a:lstStyle/>
                    <a:p>
                      <a:pPr algn="l" fontAlgn="b"/>
                      <a:r>
                        <a:rPr lang="en-US" sz="1400" b="1" i="0" u="none" strike="noStrike">
                          <a:solidFill>
                            <a:srgbClr val="FF0000"/>
                          </a:solidFill>
                          <a:latin typeface="Arial"/>
                        </a:rPr>
                        <a:t>CL</a:t>
                      </a:r>
                    </a:p>
                  </a:txBody>
                  <a:tcPr marL="6064" marR="6064" marT="6064" marB="0" anchor="b">
                    <a:lnL>
                      <a:noFill/>
                    </a:lnL>
                    <a:lnR>
                      <a:noFill/>
                    </a:lnR>
                    <a:lnT>
                      <a:noFill/>
                    </a:lnT>
                    <a:lnB>
                      <a:noFill/>
                    </a:lnB>
                  </a:tcPr>
                </a:tc>
                <a:tc>
                  <a:txBody>
                    <a:bodyPr/>
                    <a:lstStyle/>
                    <a:p>
                      <a:pPr algn="l" fontAlgn="b"/>
                      <a:r>
                        <a:rPr lang="en-US" sz="1400" b="1" i="0" u="none" strike="noStrike">
                          <a:solidFill>
                            <a:srgbClr val="000000"/>
                          </a:solidFill>
                          <a:latin typeface="Arial"/>
                        </a:rPr>
                        <a:t>Prepaid expenses</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7,000</a:t>
                      </a:r>
                    </a:p>
                  </a:txBody>
                  <a:tcPr marL="6064" marR="6064" marT="6064" marB="0" anchor="b">
                    <a:lnL>
                      <a:noFill/>
                    </a:lnL>
                    <a:lnR>
                      <a:noFill/>
                    </a:lnR>
                    <a:lnT>
                      <a:noFill/>
                    </a:lnT>
                    <a:lnB>
                      <a:noFill/>
                    </a:lnB>
                  </a:tcPr>
                </a:tc>
                <a:tc>
                  <a:txBody>
                    <a:bodyPr/>
                    <a:lstStyle/>
                    <a:p>
                      <a:pPr algn="l" fontAlgn="b"/>
                      <a:r>
                        <a:rPr lang="en-US" sz="1400" b="1" i="0" u="none" strike="noStrike" dirty="0">
                          <a:solidFill>
                            <a:srgbClr val="FF0000"/>
                          </a:solidFill>
                          <a:latin typeface="Arial"/>
                        </a:rPr>
                        <a:t>CA</a:t>
                      </a:r>
                    </a:p>
                  </a:txBody>
                  <a:tcPr marL="6064" marR="6064" marT="6064" marB="0" anchor="b">
                    <a:lnL>
                      <a:noFill/>
                    </a:lnL>
                    <a:lnR>
                      <a:noFill/>
                    </a:lnR>
                    <a:lnT>
                      <a:noFill/>
                    </a:lnT>
                    <a:lnB>
                      <a:noFill/>
                    </a:lnB>
                  </a:tcPr>
                </a:tc>
              </a:tr>
              <a:tr h="323851">
                <a:tc>
                  <a:txBody>
                    <a:bodyPr/>
                    <a:lstStyle/>
                    <a:p>
                      <a:pPr algn="l" fontAlgn="b"/>
                      <a:r>
                        <a:rPr lang="en-US" sz="1400" b="1" i="0" u="none" strike="noStrike">
                          <a:solidFill>
                            <a:srgbClr val="000000"/>
                          </a:solidFill>
                          <a:latin typeface="Arial"/>
                        </a:rPr>
                        <a:t>Accounts receivable</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16,000</a:t>
                      </a:r>
                    </a:p>
                  </a:txBody>
                  <a:tcPr marL="6064" marR="6064" marT="6064" marB="0" anchor="b">
                    <a:lnL>
                      <a:noFill/>
                    </a:lnL>
                    <a:lnR>
                      <a:noFill/>
                    </a:lnR>
                    <a:lnT>
                      <a:noFill/>
                    </a:lnT>
                    <a:lnB>
                      <a:noFill/>
                    </a:lnB>
                  </a:tcPr>
                </a:tc>
                <a:tc>
                  <a:txBody>
                    <a:bodyPr/>
                    <a:lstStyle/>
                    <a:p>
                      <a:pPr algn="l" fontAlgn="b"/>
                      <a:r>
                        <a:rPr lang="en-US" sz="1400" b="1" i="0" u="none" strike="noStrike">
                          <a:solidFill>
                            <a:srgbClr val="FF0000"/>
                          </a:solidFill>
                          <a:latin typeface="Arial"/>
                        </a:rPr>
                        <a:t>CA</a:t>
                      </a:r>
                    </a:p>
                  </a:txBody>
                  <a:tcPr marL="6064" marR="6064" marT="6064" marB="0" anchor="b">
                    <a:lnL>
                      <a:noFill/>
                    </a:lnL>
                    <a:lnR>
                      <a:noFill/>
                    </a:lnR>
                    <a:lnT>
                      <a:noFill/>
                    </a:lnT>
                    <a:lnB>
                      <a:noFill/>
                    </a:lnB>
                  </a:tcPr>
                </a:tc>
                <a:tc>
                  <a:txBody>
                    <a:bodyPr/>
                    <a:lstStyle/>
                    <a:p>
                      <a:pPr algn="l" fontAlgn="b"/>
                      <a:r>
                        <a:rPr lang="en-US" sz="1400" b="1" i="0" u="none" strike="noStrike">
                          <a:solidFill>
                            <a:srgbClr val="000000"/>
                          </a:solidFill>
                          <a:latin typeface="Arial"/>
                        </a:rPr>
                        <a:t>Land</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35,000</a:t>
                      </a:r>
                    </a:p>
                  </a:txBody>
                  <a:tcPr marL="6064" marR="6064" marT="6064" marB="0" anchor="b">
                    <a:lnL>
                      <a:noFill/>
                    </a:lnL>
                    <a:lnR>
                      <a:noFill/>
                    </a:lnR>
                    <a:lnT>
                      <a:noFill/>
                    </a:lnT>
                    <a:lnB>
                      <a:noFill/>
                    </a:lnB>
                  </a:tcPr>
                </a:tc>
                <a:tc>
                  <a:txBody>
                    <a:bodyPr/>
                    <a:lstStyle/>
                    <a:p>
                      <a:pPr algn="l" fontAlgn="b"/>
                      <a:r>
                        <a:rPr lang="en-US" sz="1400" b="1" i="0" u="none" strike="noStrike" dirty="0">
                          <a:solidFill>
                            <a:srgbClr val="FF0000"/>
                          </a:solidFill>
                          <a:latin typeface="Arial"/>
                        </a:rPr>
                        <a:t>NCA</a:t>
                      </a:r>
                    </a:p>
                  </a:txBody>
                  <a:tcPr marL="6064" marR="6064" marT="6064" marB="0" anchor="b">
                    <a:lnL>
                      <a:noFill/>
                    </a:lnL>
                    <a:lnR>
                      <a:noFill/>
                    </a:lnR>
                    <a:lnT>
                      <a:noFill/>
                    </a:lnT>
                    <a:lnB>
                      <a:noFill/>
                    </a:lnB>
                  </a:tcPr>
                </a:tc>
              </a:tr>
              <a:tr h="323851">
                <a:tc>
                  <a:txBody>
                    <a:bodyPr/>
                    <a:lstStyle/>
                    <a:p>
                      <a:pPr algn="l" fontAlgn="b"/>
                      <a:r>
                        <a:rPr lang="en-US" sz="1400" b="1" i="0" u="none" strike="noStrike">
                          <a:solidFill>
                            <a:srgbClr val="000000"/>
                          </a:solidFill>
                          <a:latin typeface="Arial"/>
                        </a:rPr>
                        <a:t>Cash</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24,000</a:t>
                      </a:r>
                    </a:p>
                  </a:txBody>
                  <a:tcPr marL="6064" marR="6064" marT="6064" marB="0" anchor="b">
                    <a:lnL>
                      <a:noFill/>
                    </a:lnL>
                    <a:lnR>
                      <a:noFill/>
                    </a:lnR>
                    <a:lnT>
                      <a:noFill/>
                    </a:lnT>
                    <a:lnB>
                      <a:noFill/>
                    </a:lnB>
                  </a:tcPr>
                </a:tc>
                <a:tc>
                  <a:txBody>
                    <a:bodyPr/>
                    <a:lstStyle/>
                    <a:p>
                      <a:pPr algn="l" fontAlgn="b"/>
                      <a:r>
                        <a:rPr lang="en-US" sz="1400" b="1" i="0" u="none" strike="noStrike">
                          <a:solidFill>
                            <a:srgbClr val="FF0000"/>
                          </a:solidFill>
                          <a:latin typeface="Arial"/>
                        </a:rPr>
                        <a:t>CA</a:t>
                      </a:r>
                    </a:p>
                  </a:txBody>
                  <a:tcPr marL="6064" marR="6064" marT="6064" marB="0" anchor="b">
                    <a:lnL>
                      <a:noFill/>
                    </a:lnL>
                    <a:lnR>
                      <a:noFill/>
                    </a:lnR>
                    <a:lnT>
                      <a:noFill/>
                    </a:lnT>
                    <a:lnB>
                      <a:noFill/>
                    </a:lnB>
                  </a:tcPr>
                </a:tc>
                <a:tc>
                  <a:txBody>
                    <a:bodyPr/>
                    <a:lstStyle/>
                    <a:p>
                      <a:pPr algn="l" fontAlgn="b"/>
                      <a:r>
                        <a:rPr lang="en-US" sz="1400" b="1" i="0" u="none" strike="noStrike">
                          <a:solidFill>
                            <a:srgbClr val="000000"/>
                          </a:solidFill>
                          <a:latin typeface="Arial"/>
                        </a:rPr>
                        <a:t>Retained earnings</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132,500</a:t>
                      </a:r>
                    </a:p>
                  </a:txBody>
                  <a:tcPr marL="6064" marR="6064" marT="6064" marB="0" anchor="b">
                    <a:lnL>
                      <a:noFill/>
                    </a:lnL>
                    <a:lnR>
                      <a:noFill/>
                    </a:lnR>
                    <a:lnT>
                      <a:noFill/>
                    </a:lnT>
                    <a:lnB>
                      <a:noFill/>
                    </a:lnB>
                  </a:tcPr>
                </a:tc>
                <a:tc>
                  <a:txBody>
                    <a:bodyPr/>
                    <a:lstStyle/>
                    <a:p>
                      <a:pPr algn="l" fontAlgn="b"/>
                      <a:r>
                        <a:rPr lang="en-US" sz="1400" b="1" i="0" u="none" strike="noStrike" dirty="0">
                          <a:solidFill>
                            <a:srgbClr val="FF0000"/>
                          </a:solidFill>
                          <a:latin typeface="Arial"/>
                        </a:rPr>
                        <a:t>S/E</a:t>
                      </a:r>
                    </a:p>
                  </a:txBody>
                  <a:tcPr marL="6064" marR="6064" marT="6064" marB="0" anchor="b">
                    <a:lnL>
                      <a:noFill/>
                    </a:lnL>
                    <a:lnR>
                      <a:noFill/>
                    </a:lnR>
                    <a:lnT>
                      <a:noFill/>
                    </a:lnT>
                    <a:lnB>
                      <a:noFill/>
                    </a:lnB>
                  </a:tcPr>
                </a:tc>
              </a:tr>
              <a:tr h="323851">
                <a:tc>
                  <a:txBody>
                    <a:bodyPr/>
                    <a:lstStyle/>
                    <a:p>
                      <a:pPr algn="l" fontAlgn="b"/>
                      <a:r>
                        <a:rPr lang="en-US" sz="1400" b="1" i="0" u="none" strike="noStrike">
                          <a:solidFill>
                            <a:srgbClr val="000000"/>
                          </a:solidFill>
                          <a:latin typeface="Arial"/>
                        </a:rPr>
                        <a:t>Share capital</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75,000</a:t>
                      </a:r>
                    </a:p>
                  </a:txBody>
                  <a:tcPr marL="6064" marR="6064" marT="6064" marB="0" anchor="b">
                    <a:lnL>
                      <a:noFill/>
                    </a:lnL>
                    <a:lnR>
                      <a:noFill/>
                    </a:lnR>
                    <a:lnT>
                      <a:noFill/>
                    </a:lnT>
                    <a:lnB>
                      <a:noFill/>
                    </a:lnB>
                  </a:tcPr>
                </a:tc>
                <a:tc>
                  <a:txBody>
                    <a:bodyPr/>
                    <a:lstStyle/>
                    <a:p>
                      <a:pPr algn="l" fontAlgn="b"/>
                      <a:r>
                        <a:rPr lang="en-US" sz="1400" b="1" i="0" u="none" strike="noStrike">
                          <a:solidFill>
                            <a:srgbClr val="FF0000"/>
                          </a:solidFill>
                          <a:latin typeface="Arial"/>
                        </a:rPr>
                        <a:t>S/E</a:t>
                      </a:r>
                    </a:p>
                  </a:txBody>
                  <a:tcPr marL="6064" marR="6064" marT="6064" marB="0" anchor="b">
                    <a:lnL>
                      <a:noFill/>
                    </a:lnL>
                    <a:lnR>
                      <a:noFill/>
                    </a:lnR>
                    <a:lnT>
                      <a:noFill/>
                    </a:lnT>
                    <a:lnB>
                      <a:noFill/>
                    </a:lnB>
                  </a:tcPr>
                </a:tc>
                <a:tc>
                  <a:txBody>
                    <a:bodyPr/>
                    <a:lstStyle/>
                    <a:p>
                      <a:pPr algn="l" fontAlgn="b"/>
                      <a:r>
                        <a:rPr lang="en-US" sz="1400" b="1" i="1" u="sng" strike="noStrike" dirty="0">
                          <a:solidFill>
                            <a:srgbClr val="000000"/>
                          </a:solidFill>
                          <a:latin typeface="Arial"/>
                        </a:rPr>
                        <a:t>Accumulated depreciation</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30,000</a:t>
                      </a:r>
                    </a:p>
                  </a:txBody>
                  <a:tcPr marL="6064" marR="6064" marT="6064" marB="0" anchor="b">
                    <a:lnL>
                      <a:noFill/>
                    </a:lnL>
                    <a:lnR>
                      <a:noFill/>
                    </a:lnR>
                    <a:lnT>
                      <a:noFill/>
                    </a:lnT>
                    <a:lnB>
                      <a:noFill/>
                    </a:lnB>
                  </a:tcPr>
                </a:tc>
                <a:tc>
                  <a:txBody>
                    <a:bodyPr/>
                    <a:lstStyle/>
                    <a:p>
                      <a:pPr algn="l" fontAlgn="b"/>
                      <a:r>
                        <a:rPr lang="en-US" sz="1400" b="1" i="0" u="none" strike="noStrike" dirty="0">
                          <a:solidFill>
                            <a:srgbClr val="FF0000"/>
                          </a:solidFill>
                          <a:latin typeface="Arial"/>
                        </a:rPr>
                        <a:t>NCA</a:t>
                      </a:r>
                    </a:p>
                  </a:txBody>
                  <a:tcPr marL="6064" marR="6064" marT="6064" marB="0" anchor="b">
                    <a:lnL>
                      <a:noFill/>
                    </a:lnL>
                    <a:lnR>
                      <a:noFill/>
                    </a:lnR>
                    <a:lnT>
                      <a:noFill/>
                    </a:lnT>
                    <a:lnB>
                      <a:noFill/>
                    </a:lnB>
                  </a:tcPr>
                </a:tc>
              </a:tr>
              <a:tr h="323851">
                <a:tc>
                  <a:txBody>
                    <a:bodyPr/>
                    <a:lstStyle/>
                    <a:p>
                      <a:pPr algn="l" fontAlgn="b"/>
                      <a:r>
                        <a:rPr lang="en-US" sz="1400" b="1" i="0" u="none" strike="noStrike">
                          <a:solidFill>
                            <a:srgbClr val="000000"/>
                          </a:solidFill>
                          <a:latin typeface="Arial"/>
                        </a:rPr>
                        <a:t>Building</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100,000</a:t>
                      </a:r>
                    </a:p>
                  </a:txBody>
                  <a:tcPr marL="6064" marR="6064" marT="6064" marB="0" anchor="b">
                    <a:lnL>
                      <a:noFill/>
                    </a:lnL>
                    <a:lnR>
                      <a:noFill/>
                    </a:lnR>
                    <a:lnT>
                      <a:noFill/>
                    </a:lnT>
                    <a:lnB>
                      <a:noFill/>
                    </a:lnB>
                  </a:tcPr>
                </a:tc>
                <a:tc>
                  <a:txBody>
                    <a:bodyPr/>
                    <a:lstStyle/>
                    <a:p>
                      <a:pPr algn="l" fontAlgn="b"/>
                      <a:r>
                        <a:rPr lang="en-US" sz="1400" b="1" i="0" u="none" strike="noStrike">
                          <a:solidFill>
                            <a:srgbClr val="FF0000"/>
                          </a:solidFill>
                          <a:latin typeface="Arial"/>
                        </a:rPr>
                        <a:t>NCA</a:t>
                      </a:r>
                    </a:p>
                  </a:txBody>
                  <a:tcPr marL="6064" marR="6064" marT="6064" marB="0" anchor="b">
                    <a:lnL>
                      <a:noFill/>
                    </a:lnL>
                    <a:lnR>
                      <a:noFill/>
                    </a:lnR>
                    <a:lnT>
                      <a:noFill/>
                    </a:lnT>
                    <a:lnB>
                      <a:noFill/>
                    </a:lnB>
                  </a:tcPr>
                </a:tc>
                <a:tc>
                  <a:txBody>
                    <a:bodyPr/>
                    <a:lstStyle/>
                    <a:p>
                      <a:pPr algn="l" fontAlgn="b"/>
                      <a:r>
                        <a:rPr lang="en-US" sz="1400" b="1" i="0" u="none" strike="noStrike">
                          <a:solidFill>
                            <a:srgbClr val="000000"/>
                          </a:solidFill>
                          <a:latin typeface="Arial"/>
                        </a:rPr>
                        <a:t>Patents</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35,000</a:t>
                      </a:r>
                    </a:p>
                  </a:txBody>
                  <a:tcPr marL="6064" marR="6064" marT="6064" marB="0" anchor="b">
                    <a:lnL>
                      <a:noFill/>
                    </a:lnL>
                    <a:lnR>
                      <a:noFill/>
                    </a:lnR>
                    <a:lnT>
                      <a:noFill/>
                    </a:lnT>
                    <a:lnB>
                      <a:noFill/>
                    </a:lnB>
                  </a:tcPr>
                </a:tc>
                <a:tc>
                  <a:txBody>
                    <a:bodyPr/>
                    <a:lstStyle/>
                    <a:p>
                      <a:pPr algn="l" fontAlgn="b"/>
                      <a:r>
                        <a:rPr lang="en-US" sz="1400" b="1" i="0" u="none" strike="noStrike" dirty="0">
                          <a:solidFill>
                            <a:srgbClr val="FF0000"/>
                          </a:solidFill>
                          <a:latin typeface="Arial"/>
                        </a:rPr>
                        <a:t>NCA</a:t>
                      </a:r>
                    </a:p>
                  </a:txBody>
                  <a:tcPr marL="6064" marR="6064" marT="6064" marB="0" anchor="b">
                    <a:lnL>
                      <a:noFill/>
                    </a:lnL>
                    <a:lnR>
                      <a:noFill/>
                    </a:lnR>
                    <a:lnT>
                      <a:noFill/>
                    </a:lnT>
                    <a:lnB>
                      <a:noFill/>
                    </a:lnB>
                  </a:tcPr>
                </a:tc>
              </a:tr>
              <a:tr h="323851">
                <a:tc>
                  <a:txBody>
                    <a:bodyPr/>
                    <a:lstStyle/>
                    <a:p>
                      <a:pPr algn="l" fontAlgn="b"/>
                      <a:r>
                        <a:rPr lang="en-US" sz="1400" b="1" i="0" u="none" strike="noStrike">
                          <a:solidFill>
                            <a:srgbClr val="000000"/>
                          </a:solidFill>
                          <a:latin typeface="Arial"/>
                        </a:rPr>
                        <a:t>Inventory</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52,000</a:t>
                      </a:r>
                    </a:p>
                  </a:txBody>
                  <a:tcPr marL="6064" marR="6064" marT="6064" marB="0" anchor="b">
                    <a:lnL>
                      <a:noFill/>
                    </a:lnL>
                    <a:lnR>
                      <a:noFill/>
                    </a:lnR>
                    <a:lnT>
                      <a:noFill/>
                    </a:lnT>
                    <a:lnB>
                      <a:noFill/>
                    </a:lnB>
                  </a:tcPr>
                </a:tc>
                <a:tc>
                  <a:txBody>
                    <a:bodyPr/>
                    <a:lstStyle/>
                    <a:p>
                      <a:pPr algn="l" fontAlgn="b"/>
                      <a:r>
                        <a:rPr lang="en-US" sz="1400" b="1" i="0" u="none" strike="noStrike">
                          <a:solidFill>
                            <a:srgbClr val="FF0000"/>
                          </a:solidFill>
                          <a:latin typeface="Arial"/>
                        </a:rPr>
                        <a:t>CA</a:t>
                      </a:r>
                    </a:p>
                  </a:txBody>
                  <a:tcPr marL="6064" marR="6064" marT="6064" marB="0" anchor="b">
                    <a:lnL>
                      <a:noFill/>
                    </a:lnL>
                    <a:lnR>
                      <a:noFill/>
                    </a:lnR>
                    <a:lnT>
                      <a:noFill/>
                    </a:lnT>
                    <a:lnB>
                      <a:noFill/>
                    </a:lnB>
                  </a:tcPr>
                </a:tc>
                <a:tc>
                  <a:txBody>
                    <a:bodyPr/>
                    <a:lstStyle/>
                    <a:p>
                      <a:pPr algn="l" fontAlgn="b"/>
                      <a:r>
                        <a:rPr lang="en-US" sz="1400" b="1" i="0" u="none" strike="noStrike">
                          <a:solidFill>
                            <a:srgbClr val="000000"/>
                          </a:solidFill>
                          <a:latin typeface="Arial"/>
                        </a:rPr>
                        <a:t>Short-term investments</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40,000</a:t>
                      </a:r>
                    </a:p>
                  </a:txBody>
                  <a:tcPr marL="6064" marR="6064" marT="6064" marB="0" anchor="b">
                    <a:lnL>
                      <a:noFill/>
                    </a:lnL>
                    <a:lnR>
                      <a:noFill/>
                    </a:lnR>
                    <a:lnT>
                      <a:noFill/>
                    </a:lnT>
                    <a:lnB>
                      <a:noFill/>
                    </a:lnB>
                  </a:tcPr>
                </a:tc>
                <a:tc>
                  <a:txBody>
                    <a:bodyPr/>
                    <a:lstStyle/>
                    <a:p>
                      <a:pPr algn="l" fontAlgn="b"/>
                      <a:r>
                        <a:rPr lang="en-US" sz="1400" b="1" i="0" u="none" strike="noStrike" smtClean="0">
                          <a:solidFill>
                            <a:srgbClr val="FF0000"/>
                          </a:solidFill>
                          <a:latin typeface="Arial"/>
                        </a:rPr>
                        <a:t>CA</a:t>
                      </a:r>
                      <a:endParaRPr lang="en-US" sz="1400" b="1" i="0" u="none" strike="noStrike" dirty="0">
                        <a:solidFill>
                          <a:srgbClr val="FF0000"/>
                        </a:solidFill>
                        <a:latin typeface="Arial"/>
                      </a:endParaRPr>
                    </a:p>
                  </a:txBody>
                  <a:tcPr marL="6064" marR="6064" marT="6064" marB="0" anchor="b">
                    <a:lnL>
                      <a:noFill/>
                    </a:lnL>
                    <a:lnR>
                      <a:noFill/>
                    </a:lnR>
                    <a:lnT>
                      <a:noFill/>
                    </a:lnT>
                    <a:lnB>
                      <a:noFill/>
                    </a:lnB>
                  </a:tcPr>
                </a:tc>
              </a:tr>
              <a:tr h="323851">
                <a:tc>
                  <a:txBody>
                    <a:bodyPr/>
                    <a:lstStyle/>
                    <a:p>
                      <a:pPr algn="l" fontAlgn="b"/>
                      <a:r>
                        <a:rPr lang="en-US" sz="1400" b="1" i="0" u="none" strike="noStrike">
                          <a:solidFill>
                            <a:srgbClr val="000000"/>
                          </a:solidFill>
                          <a:latin typeface="Arial"/>
                        </a:rPr>
                        <a:t>Bank loan payable (due Oct 31, 2011)</a:t>
                      </a:r>
                    </a:p>
                  </a:txBody>
                  <a:tcPr marL="6064" marR="6064" marT="6064" marB="0" anchor="b">
                    <a:lnL>
                      <a:noFill/>
                    </a:lnL>
                    <a:lnR>
                      <a:noFill/>
                    </a:lnR>
                    <a:lnT>
                      <a:noFill/>
                    </a:lnT>
                    <a:lnB>
                      <a:noFill/>
                    </a:lnB>
                  </a:tcPr>
                </a:tc>
                <a:tc>
                  <a:txBody>
                    <a:bodyPr/>
                    <a:lstStyle/>
                    <a:p>
                      <a:pPr algn="r" fontAlgn="b"/>
                      <a:r>
                        <a:rPr lang="en-US" sz="1400" b="1" i="0" u="none" strike="noStrike">
                          <a:solidFill>
                            <a:srgbClr val="000000"/>
                          </a:solidFill>
                          <a:latin typeface="Arial"/>
                        </a:rPr>
                        <a:t>20,000</a:t>
                      </a:r>
                    </a:p>
                  </a:txBody>
                  <a:tcPr marL="6064" marR="6064" marT="6064" marB="0" anchor="b">
                    <a:lnL>
                      <a:noFill/>
                    </a:lnL>
                    <a:lnR>
                      <a:noFill/>
                    </a:lnR>
                    <a:lnT>
                      <a:noFill/>
                    </a:lnT>
                    <a:lnB>
                      <a:noFill/>
                    </a:lnB>
                  </a:tcPr>
                </a:tc>
                <a:tc>
                  <a:txBody>
                    <a:bodyPr/>
                    <a:lstStyle/>
                    <a:p>
                      <a:pPr algn="l" fontAlgn="b"/>
                      <a:r>
                        <a:rPr lang="en-US" sz="1400" b="1" i="0" u="none" strike="noStrike">
                          <a:solidFill>
                            <a:srgbClr val="FF0000"/>
                          </a:solidFill>
                          <a:latin typeface="Arial"/>
                        </a:rPr>
                        <a:t>CL</a:t>
                      </a:r>
                    </a:p>
                  </a:txBody>
                  <a:tcPr marL="6064" marR="6064" marT="6064" marB="0" anchor="b">
                    <a:lnL>
                      <a:noFill/>
                    </a:lnL>
                    <a:lnR>
                      <a:noFill/>
                    </a:lnR>
                    <a:lnT>
                      <a:noFill/>
                    </a:lnT>
                    <a:lnB>
                      <a:noFill/>
                    </a:lnB>
                  </a:tcPr>
                </a:tc>
                <a:tc>
                  <a:txBody>
                    <a:bodyPr/>
                    <a:lstStyle/>
                    <a:p>
                      <a:pPr algn="l" fontAlgn="b"/>
                      <a:endParaRPr lang="en-US" sz="1400" b="1" i="0" u="none" strike="noStrike">
                        <a:solidFill>
                          <a:srgbClr val="000000"/>
                        </a:solidFill>
                        <a:latin typeface="Arial"/>
                      </a:endParaRPr>
                    </a:p>
                  </a:txBody>
                  <a:tcPr marL="6064" marR="6064" marT="6064" marB="0" anchor="b">
                    <a:lnL>
                      <a:noFill/>
                    </a:lnL>
                    <a:lnR>
                      <a:noFill/>
                    </a:lnR>
                    <a:lnT>
                      <a:noFill/>
                    </a:lnT>
                    <a:lnB>
                      <a:noFill/>
                    </a:lnB>
                  </a:tcPr>
                </a:tc>
                <a:tc>
                  <a:txBody>
                    <a:bodyPr/>
                    <a:lstStyle/>
                    <a:p>
                      <a:pPr algn="l" fontAlgn="b"/>
                      <a:endParaRPr lang="en-US" sz="1400" b="1" i="0" u="none" strike="noStrike">
                        <a:solidFill>
                          <a:srgbClr val="000000"/>
                        </a:solidFill>
                        <a:latin typeface="Arial"/>
                      </a:endParaRPr>
                    </a:p>
                  </a:txBody>
                  <a:tcPr marL="6064" marR="6064" marT="6064" marB="0" anchor="b">
                    <a:lnL>
                      <a:noFill/>
                    </a:lnL>
                    <a:lnR>
                      <a:noFill/>
                    </a:lnR>
                    <a:lnT>
                      <a:noFill/>
                    </a:lnT>
                    <a:lnB>
                      <a:noFill/>
                    </a:lnB>
                  </a:tcPr>
                </a:tc>
                <a:tc>
                  <a:txBody>
                    <a:bodyPr/>
                    <a:lstStyle/>
                    <a:p>
                      <a:pPr algn="l" fontAlgn="b"/>
                      <a:endParaRPr lang="en-US" sz="1400" b="1" i="0" u="none" strike="noStrike" dirty="0">
                        <a:solidFill>
                          <a:srgbClr val="FF0000"/>
                        </a:solidFill>
                        <a:latin typeface="Arial"/>
                      </a:endParaRPr>
                    </a:p>
                  </a:txBody>
                  <a:tcPr marL="6064" marR="6064" marT="6064" marB="0" anchor="b">
                    <a:lnL>
                      <a:noFill/>
                    </a:lnL>
                    <a:lnR>
                      <a:noFill/>
                    </a:lnR>
                    <a:lnT>
                      <a:noFill/>
                    </a:lnT>
                    <a:lnB>
                      <a:noFill/>
                    </a:lnB>
                  </a:tcPr>
                </a:tc>
              </a:tr>
            </a:tbl>
          </a:graphicData>
        </a:graphic>
      </p:graphicFrame>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dirty="0" smtClean="0"/>
              <a:t>                  </a:t>
            </a:r>
            <a:br>
              <a:rPr lang="en-US" sz="1800" dirty="0" smtClean="0"/>
            </a:br>
            <a:r>
              <a:rPr lang="en-US" sz="1800" dirty="0" smtClean="0"/>
              <a:t>                          </a:t>
            </a:r>
            <a:r>
              <a:rPr lang="en-US" sz="2000" dirty="0" smtClean="0"/>
              <a:t>Example – Balance Sheet</a:t>
            </a:r>
            <a:r>
              <a:rPr lang="en-US" sz="1800" dirty="0" smtClean="0"/>
              <a:t/>
            </a:r>
            <a:br>
              <a:rPr lang="en-US" sz="1800" dirty="0" smtClean="0"/>
            </a:br>
            <a:r>
              <a:rPr lang="en-US" sz="1800" dirty="0" smtClean="0"/>
              <a:t>                        </a:t>
            </a:r>
            <a:br>
              <a:rPr lang="en-US" sz="1800" dirty="0" smtClean="0"/>
            </a:br>
            <a:r>
              <a:rPr lang="en-US" sz="1800" dirty="0" smtClean="0"/>
              <a:t>                                </a:t>
            </a:r>
            <a:r>
              <a:rPr lang="en-US" sz="1800" dirty="0" smtClean="0">
                <a:solidFill>
                  <a:schemeClr val="tx1"/>
                </a:solidFill>
              </a:rPr>
              <a:t>Step 2: Construct Balance Sheet</a:t>
            </a:r>
            <a:r>
              <a:rPr lang="en-US" sz="1800" dirty="0" smtClean="0"/>
              <a:t/>
            </a:r>
            <a:br>
              <a:rPr lang="en-US" sz="1800" dirty="0" smtClean="0"/>
            </a:br>
            <a:endParaRPr lang="en-US" sz="1800" dirty="0"/>
          </a:p>
        </p:txBody>
      </p:sp>
      <p:pic>
        <p:nvPicPr>
          <p:cNvPr id="53250" name="Picture 2" descr="http://www.coffeeshop.us/coffee-shop-456.jpg"/>
          <p:cNvPicPr>
            <a:picLocks noChangeAspect="1" noChangeArrowheads="1"/>
          </p:cNvPicPr>
          <p:nvPr/>
        </p:nvPicPr>
        <p:blipFill>
          <a:blip r:embed="rId3" cstate="print"/>
          <a:srcRect/>
          <a:stretch>
            <a:fillRect/>
          </a:stretch>
        </p:blipFill>
        <p:spPr bwMode="auto">
          <a:xfrm>
            <a:off x="0" y="0"/>
            <a:ext cx="1371600" cy="1066800"/>
          </a:xfrm>
          <a:prstGeom prst="rect">
            <a:avLst/>
          </a:prstGeom>
          <a:noFill/>
        </p:spPr>
      </p:pic>
      <p:graphicFrame>
        <p:nvGraphicFramePr>
          <p:cNvPr id="5" name="Table 4"/>
          <p:cNvGraphicFramePr>
            <a:graphicFrameLocks noGrp="1"/>
          </p:cNvGraphicFramePr>
          <p:nvPr>
            <p:extLst>
              <p:ext uri="{D42A27DB-BD31-4B8C-83A1-F6EECF244321}">
                <p14:modId xmlns:p14="http://schemas.microsoft.com/office/powerpoint/2010/main" val="1710984091"/>
              </p:ext>
            </p:extLst>
          </p:nvPr>
        </p:nvGraphicFramePr>
        <p:xfrm>
          <a:off x="2514600" y="1143000"/>
          <a:ext cx="4648200" cy="5660567"/>
        </p:xfrm>
        <a:graphic>
          <a:graphicData uri="http://schemas.openxmlformats.org/drawingml/2006/table">
            <a:tbl>
              <a:tblPr/>
              <a:tblGrid>
                <a:gridCol w="3133786"/>
                <a:gridCol w="712224"/>
                <a:gridCol w="802190"/>
              </a:tblGrid>
              <a:tr h="163567">
                <a:tc gridSpan="3">
                  <a:txBody>
                    <a:bodyPr/>
                    <a:lstStyle/>
                    <a:p>
                      <a:pPr algn="ctr" fontAlgn="b"/>
                      <a:r>
                        <a:rPr lang="en-US" sz="1100" b="1" i="0" u="none" strike="noStrike" dirty="0">
                          <a:solidFill>
                            <a:srgbClr val="000000"/>
                          </a:solidFill>
                          <a:latin typeface="Arial"/>
                        </a:rPr>
                        <a:t>The Coffee Shop</a:t>
                      </a:r>
                    </a:p>
                  </a:txBody>
                  <a:tcPr marL="4511" marR="4511" marT="4511" marB="0" anchor="b">
                    <a:lnL>
                      <a:noFill/>
                    </a:lnL>
                    <a:lnR>
                      <a:noFill/>
                    </a:lnR>
                    <a:lnT>
                      <a:noFill/>
                    </a:lnT>
                    <a:lnB>
                      <a:noFill/>
                    </a:lnB>
                  </a:tcPr>
                </a:tc>
                <a:tc hMerge="1">
                  <a:txBody>
                    <a:bodyPr/>
                    <a:lstStyle/>
                    <a:p>
                      <a:endParaRPr lang="en-US"/>
                    </a:p>
                  </a:txBody>
                  <a:tcPr/>
                </a:tc>
                <a:tc hMerge="1">
                  <a:txBody>
                    <a:bodyPr/>
                    <a:lstStyle/>
                    <a:p>
                      <a:endParaRPr lang="en-US"/>
                    </a:p>
                  </a:txBody>
                  <a:tcPr/>
                </a:tc>
              </a:tr>
              <a:tr h="163567">
                <a:tc gridSpan="3">
                  <a:txBody>
                    <a:bodyPr/>
                    <a:lstStyle/>
                    <a:p>
                      <a:pPr algn="ctr" fontAlgn="b"/>
                      <a:r>
                        <a:rPr lang="en-US" sz="1100" b="1" i="0" u="none" strike="noStrike" dirty="0" smtClean="0">
                          <a:solidFill>
                            <a:srgbClr val="000000"/>
                          </a:solidFill>
                          <a:latin typeface="Arial"/>
                        </a:rPr>
                        <a:t>Balance Sheet</a:t>
                      </a:r>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hMerge="1">
                  <a:txBody>
                    <a:bodyPr/>
                    <a:lstStyle/>
                    <a:p>
                      <a:endParaRPr lang="en-US"/>
                    </a:p>
                  </a:txBody>
                  <a:tcPr/>
                </a:tc>
                <a:tc hMerge="1">
                  <a:txBody>
                    <a:bodyPr/>
                    <a:lstStyle/>
                    <a:p>
                      <a:endParaRPr lang="en-US"/>
                    </a:p>
                  </a:txBody>
                  <a:tcPr/>
                </a:tc>
              </a:tr>
              <a:tr h="163567">
                <a:tc gridSpan="3">
                  <a:txBody>
                    <a:bodyPr/>
                    <a:lstStyle/>
                    <a:p>
                      <a:pPr algn="ctr" fontAlgn="b"/>
                      <a:r>
                        <a:rPr lang="en-US" sz="1100" b="1" i="0" u="none" strike="noStrike" dirty="0">
                          <a:solidFill>
                            <a:srgbClr val="000000"/>
                          </a:solidFill>
                          <a:latin typeface="Arial"/>
                        </a:rPr>
                        <a:t>as at December 31, 2010</a:t>
                      </a:r>
                    </a:p>
                  </a:txBody>
                  <a:tcPr marL="4511" marR="4511" marT="4511" marB="0" anchor="b">
                    <a:lnL>
                      <a:noFill/>
                    </a:lnL>
                    <a:lnR>
                      <a:noFill/>
                    </a:lnR>
                    <a:lnT>
                      <a:noFill/>
                    </a:lnT>
                    <a:lnB>
                      <a:noFill/>
                    </a:lnB>
                  </a:tcPr>
                </a:tc>
                <a:tc hMerge="1">
                  <a:txBody>
                    <a:bodyPr/>
                    <a:lstStyle/>
                    <a:p>
                      <a:endParaRPr lang="en-US"/>
                    </a:p>
                  </a:txBody>
                  <a:tcPr/>
                </a:tc>
                <a:tc hMerge="1">
                  <a:txBody>
                    <a:bodyPr/>
                    <a:lstStyle/>
                    <a:p>
                      <a:endParaRPr lang="en-US"/>
                    </a:p>
                  </a:txBody>
                  <a:tcPr/>
                </a:tc>
              </a:tr>
              <a:tr h="163567">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ASSETS</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Current Assets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Cash</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$24,000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Short-term investments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40,000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Accounts receivable</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16,000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Inventory</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52,000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Prepaid expenses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7,000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$139,000 </a:t>
                      </a:r>
                    </a:p>
                  </a:txBody>
                  <a:tcPr marL="4511" marR="4511" marT="4511" marB="0" anchor="b">
                    <a:lnL>
                      <a:noFill/>
                    </a:lnL>
                    <a:lnR>
                      <a:noFill/>
                    </a:lnR>
                    <a:lnT w="6350" cap="flat" cmpd="sng" algn="ctr">
                      <a:solidFill>
                        <a:srgbClr val="000000"/>
                      </a:solidFill>
                      <a:prstDash val="solid"/>
                      <a:round/>
                      <a:headEnd type="none" w="med" len="med"/>
                      <a:tailEnd type="none" w="med" len="med"/>
                    </a:lnT>
                    <a:lnB>
                      <a:noFill/>
                    </a:lnB>
                  </a:tcPr>
                </a:tc>
              </a:tr>
              <a:tr h="163567">
                <a:tc>
                  <a:txBody>
                    <a:bodyPr/>
                    <a:lstStyle/>
                    <a:p>
                      <a:pPr algn="l" fontAlgn="b"/>
                      <a:r>
                        <a:rPr lang="en-US" sz="1100" b="1" i="0" u="none" strike="noStrike" dirty="0">
                          <a:solidFill>
                            <a:srgbClr val="000000"/>
                          </a:solidFill>
                          <a:latin typeface="Arial"/>
                        </a:rPr>
                        <a:t>Noncurrent Assets</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Building</a:t>
                      </a: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100,000 </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Less Accumulated depreciation</a:t>
                      </a: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30,000 </a:t>
                      </a: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70,000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Land</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35,000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Patents</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35,000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$140,000 </a:t>
                      </a:r>
                    </a:p>
                  </a:txBody>
                  <a:tcPr marL="4511" marR="4511" marT="4511"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$279,000 </a:t>
                      </a:r>
                    </a:p>
                  </a:txBody>
                  <a:tcPr marL="4511" marR="4511" marT="4511" marB="0" anchor="b">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r h="322847">
                <a:tc>
                  <a:txBody>
                    <a:bodyPr/>
                    <a:lstStyle/>
                    <a:p>
                      <a:pPr algn="l" fontAlgn="b"/>
                      <a:r>
                        <a:rPr lang="en-US" sz="1100" b="1" i="0" u="none" strike="noStrike" dirty="0">
                          <a:solidFill>
                            <a:srgbClr val="000000"/>
                          </a:solidFill>
                          <a:latin typeface="Arial"/>
                        </a:rPr>
                        <a:t>LIABILITIES &amp; SHAREHOLDERS'EQUITY</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w="25400" cap="flat" cmpd="dbl" algn="ctr">
                      <a:solidFill>
                        <a:srgbClr val="000000"/>
                      </a:solidFill>
                      <a:prstDash val="solid"/>
                      <a:round/>
                      <a:headEnd type="none" w="med" len="med"/>
                      <a:tailEnd type="none" w="med" len="med"/>
                    </a:lnT>
                    <a:lnB>
                      <a:noFill/>
                    </a:lnB>
                  </a:tcPr>
                </a:tc>
              </a:tr>
              <a:tr h="163567">
                <a:tc>
                  <a:txBody>
                    <a:bodyPr/>
                    <a:lstStyle/>
                    <a:p>
                      <a:pPr algn="l" fontAlgn="b"/>
                      <a:r>
                        <a:rPr lang="en-US" sz="1100" b="1" i="0" u="none" strike="noStrike">
                          <a:solidFill>
                            <a:srgbClr val="000000"/>
                          </a:solidFill>
                          <a:latin typeface="Arial"/>
                        </a:rPr>
                        <a:t>Current Liabilities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a:solidFill>
                            <a:srgbClr val="000000"/>
                          </a:solidFill>
                          <a:latin typeface="Arial"/>
                        </a:rPr>
                        <a:t>          Accounts payable</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$12,000 </a:t>
                      </a:r>
                    </a:p>
                  </a:txBody>
                  <a:tcPr marL="4511" marR="4511" marT="4511" marB="0" anchor="b">
                    <a:lnL>
                      <a:noFill/>
                    </a:lnL>
                    <a:lnR>
                      <a:noFill/>
                    </a:lnR>
                    <a:lnT>
                      <a:noFill/>
                    </a:lnT>
                    <a:lnB>
                      <a:noFill/>
                    </a:lnB>
                  </a:tcPr>
                </a:tc>
              </a:tr>
              <a:tr h="163567">
                <a:tc>
                  <a:txBody>
                    <a:bodyPr/>
                    <a:lstStyle/>
                    <a:p>
                      <a:pPr algn="l" fontAlgn="b"/>
                      <a:r>
                        <a:rPr lang="en-US" sz="1100" b="1" i="0" u="none" strike="noStrike">
                          <a:solidFill>
                            <a:srgbClr val="000000"/>
                          </a:solidFill>
                          <a:latin typeface="Arial"/>
                        </a:rPr>
                        <a:t>          Salaries payable</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4,500 </a:t>
                      </a:r>
                    </a:p>
                  </a:txBody>
                  <a:tcPr marL="4511" marR="4511" marT="4511" marB="0" anchor="b">
                    <a:lnL>
                      <a:noFill/>
                    </a:lnL>
                    <a:lnR>
                      <a:noFill/>
                    </a:lnR>
                    <a:lnT>
                      <a:noFill/>
                    </a:lnT>
                    <a:lnB>
                      <a:noFill/>
                    </a:lnB>
                  </a:tcPr>
                </a:tc>
              </a:tr>
              <a:tr h="163567">
                <a:tc>
                  <a:txBody>
                    <a:bodyPr/>
                    <a:lstStyle/>
                    <a:p>
                      <a:pPr algn="l" fontAlgn="b"/>
                      <a:r>
                        <a:rPr lang="en-US" sz="1100" b="1" i="0" u="none" strike="noStrike">
                          <a:solidFill>
                            <a:srgbClr val="000000"/>
                          </a:solidFill>
                          <a:latin typeface="Arial"/>
                        </a:rPr>
                        <a:t>          Bank loan</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20,000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$36,500 </a:t>
                      </a:r>
                    </a:p>
                  </a:txBody>
                  <a:tcPr marL="4511" marR="4511" marT="4511" marB="0" anchor="b">
                    <a:lnL>
                      <a:noFill/>
                    </a:lnL>
                    <a:lnR>
                      <a:noFill/>
                    </a:lnR>
                    <a:lnT w="6350" cap="flat" cmpd="sng" algn="ctr">
                      <a:solidFill>
                        <a:srgbClr val="000000"/>
                      </a:solidFill>
                      <a:prstDash val="solid"/>
                      <a:round/>
                      <a:headEnd type="none" w="med" len="med"/>
                      <a:tailEnd type="none" w="med" len="med"/>
                    </a:lnT>
                    <a:lnB>
                      <a:noFill/>
                    </a:lnB>
                  </a:tcPr>
                </a:tc>
              </a:tr>
              <a:tr h="163567">
                <a:tc>
                  <a:txBody>
                    <a:bodyPr/>
                    <a:lstStyle/>
                    <a:p>
                      <a:pPr algn="l" fontAlgn="b"/>
                      <a:r>
                        <a:rPr lang="en-US" sz="1100" b="1" i="0" u="none" strike="noStrike">
                          <a:solidFill>
                            <a:srgbClr val="000000"/>
                          </a:solidFill>
                          <a:latin typeface="Arial"/>
                        </a:rPr>
                        <a:t>Long-term debt</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$35,000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$71,500 </a:t>
                      </a:r>
                    </a:p>
                  </a:txBody>
                  <a:tcPr marL="4511" marR="4511" marT="4511" marB="0" anchor="b">
                    <a:lnL>
                      <a:noFill/>
                    </a:lnL>
                    <a:lnR>
                      <a:noFill/>
                    </a:lnR>
                    <a:lnT w="6350" cap="flat" cmpd="sng" algn="ctr">
                      <a:solidFill>
                        <a:srgbClr val="000000"/>
                      </a:solidFill>
                      <a:prstDash val="solid"/>
                      <a:round/>
                      <a:headEnd type="none" w="med" len="med"/>
                      <a:tailEnd type="none" w="med" len="med"/>
                    </a:lnT>
                    <a:lnB>
                      <a:noFill/>
                    </a:lnB>
                  </a:tcPr>
                </a:tc>
              </a:tr>
              <a:tr h="163567">
                <a:tc>
                  <a:txBody>
                    <a:bodyPr/>
                    <a:lstStyle/>
                    <a:p>
                      <a:pPr algn="l" fontAlgn="b"/>
                      <a:r>
                        <a:rPr lang="en-US" sz="1100" b="1" i="0" u="none" strike="noStrike">
                          <a:solidFill>
                            <a:srgbClr val="000000"/>
                          </a:solidFill>
                          <a:latin typeface="Arial"/>
                        </a:rPr>
                        <a:t>Shareholder's Equity</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a:solidFill>
                            <a:srgbClr val="000000"/>
                          </a:solidFill>
                          <a:latin typeface="Arial"/>
                        </a:rPr>
                        <a:t>          Share capital</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$75,000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Retained earnings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sng" strike="noStrike" dirty="0">
                          <a:solidFill>
                            <a:srgbClr val="000000"/>
                          </a:solidFill>
                          <a:latin typeface="Arial"/>
                        </a:rPr>
                        <a:t>132,500 </a:t>
                      </a:r>
                    </a:p>
                  </a:txBody>
                  <a:tcPr marL="4511" marR="4511" marT="4511" marB="0" anchor="b">
                    <a:lnL>
                      <a:noFill/>
                    </a:lnL>
                    <a:lnR>
                      <a:noFill/>
                    </a:lnR>
                    <a:lnT>
                      <a:noFill/>
                    </a:lnT>
                    <a:lnB>
                      <a:noFill/>
                    </a:lnB>
                  </a:tcPr>
                </a:tc>
              </a:tr>
              <a:tr h="163567">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$207,500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73190">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$279,000 </a:t>
                      </a:r>
                    </a:p>
                  </a:txBody>
                  <a:tcPr marL="4511" marR="4511" marT="4511" marB="0" anchor="b">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bl>
          </a:graphicData>
        </a:graphic>
      </p:graphicFrame>
      <p:sp>
        <p:nvSpPr>
          <p:cNvPr id="6" name="Rectangle 5"/>
          <p:cNvSpPr/>
          <p:nvPr/>
        </p:nvSpPr>
        <p:spPr bwMode="auto">
          <a:xfrm>
            <a:off x="2438400" y="1828800"/>
            <a:ext cx="4876800" cy="502920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sp>
        <p:nvSpPr>
          <p:cNvPr id="3" name="Rounded Rectangle 2"/>
          <p:cNvSpPr/>
          <p:nvPr/>
        </p:nvSpPr>
        <p:spPr bwMode="auto">
          <a:xfrm>
            <a:off x="3810000" y="1461448"/>
            <a:ext cx="2057400" cy="228600"/>
          </a:xfrm>
          <a:prstGeom prst="roundRect">
            <a:avLst/>
          </a:prstGeom>
          <a:noFill/>
          <a:ln w="952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sp>
        <p:nvSpPr>
          <p:cNvPr id="4" name="TextBox 3"/>
          <p:cNvSpPr txBox="1"/>
          <p:nvPr/>
        </p:nvSpPr>
        <p:spPr>
          <a:xfrm>
            <a:off x="1828800" y="2971800"/>
            <a:ext cx="5867400" cy="461665"/>
          </a:xfrm>
          <a:prstGeom prst="rect">
            <a:avLst/>
          </a:prstGeom>
          <a:noFill/>
        </p:spPr>
        <p:txBody>
          <a:bodyPr wrap="square" rtlCol="0">
            <a:spAutoFit/>
          </a:bodyPr>
          <a:lstStyle/>
          <a:p>
            <a:pPr algn="ctr"/>
            <a:r>
              <a:rPr lang="en-US" b="1" dirty="0" smtClean="0">
                <a:solidFill>
                  <a:srgbClr val="FF0000"/>
                </a:solidFill>
              </a:rPr>
              <a:t>At a specific point in time!</a:t>
            </a:r>
            <a:endParaRPr lang="en-US" b="1" dirty="0">
              <a:solidFill>
                <a:srgbClr val="FF0000"/>
              </a:solidFill>
            </a:endParaRPr>
          </a:p>
        </p:txBody>
      </p:sp>
      <p:sp>
        <p:nvSpPr>
          <p:cNvPr id="7" name="Up-Down Arrow 6"/>
          <p:cNvSpPr/>
          <p:nvPr/>
        </p:nvSpPr>
        <p:spPr bwMode="auto">
          <a:xfrm>
            <a:off x="4762500" y="1676400"/>
            <a:ext cx="342900" cy="1371600"/>
          </a:xfrm>
          <a:prstGeom prst="up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dirty="0" smtClean="0"/>
              <a:t>                  </a:t>
            </a:r>
            <a:br>
              <a:rPr lang="en-US" sz="1800" dirty="0" smtClean="0"/>
            </a:br>
            <a:r>
              <a:rPr lang="en-US" sz="1800" dirty="0" smtClean="0"/>
              <a:t>                          </a:t>
            </a:r>
            <a:r>
              <a:rPr lang="en-US" sz="2000" dirty="0" smtClean="0"/>
              <a:t>Example – Balance Sheet</a:t>
            </a:r>
            <a:r>
              <a:rPr lang="en-US" sz="1800" dirty="0" smtClean="0"/>
              <a:t/>
            </a:r>
            <a:br>
              <a:rPr lang="en-US" sz="1800" dirty="0" smtClean="0"/>
            </a:br>
            <a:r>
              <a:rPr lang="en-US" sz="1800" dirty="0" smtClean="0"/>
              <a:t>                        </a:t>
            </a:r>
            <a:br>
              <a:rPr lang="en-US" sz="1800" dirty="0" smtClean="0"/>
            </a:br>
            <a:r>
              <a:rPr lang="en-US" sz="1800" dirty="0" smtClean="0"/>
              <a:t>                                </a:t>
            </a:r>
            <a:r>
              <a:rPr lang="en-US" sz="1800" dirty="0" smtClean="0">
                <a:solidFill>
                  <a:schemeClr val="tx1"/>
                </a:solidFill>
              </a:rPr>
              <a:t>Step 2: Construct Balance Sheet</a:t>
            </a:r>
            <a:r>
              <a:rPr lang="en-US" sz="1800" dirty="0" smtClean="0"/>
              <a:t/>
            </a:r>
            <a:br>
              <a:rPr lang="en-US" sz="1800" dirty="0" smtClean="0"/>
            </a:br>
            <a:endParaRPr lang="en-US" sz="1800" dirty="0"/>
          </a:p>
        </p:txBody>
      </p:sp>
      <p:pic>
        <p:nvPicPr>
          <p:cNvPr id="53250" name="Picture 2" descr="http://www.coffeeshop.us/coffee-shop-456.jpg"/>
          <p:cNvPicPr>
            <a:picLocks noChangeAspect="1" noChangeArrowheads="1"/>
          </p:cNvPicPr>
          <p:nvPr/>
        </p:nvPicPr>
        <p:blipFill>
          <a:blip r:embed="rId3" cstate="print"/>
          <a:srcRect/>
          <a:stretch>
            <a:fillRect/>
          </a:stretch>
        </p:blipFill>
        <p:spPr bwMode="auto">
          <a:xfrm>
            <a:off x="0" y="0"/>
            <a:ext cx="1371600" cy="1066800"/>
          </a:xfrm>
          <a:prstGeom prst="rect">
            <a:avLst/>
          </a:prstGeom>
          <a:noFill/>
        </p:spPr>
      </p:pic>
      <p:graphicFrame>
        <p:nvGraphicFramePr>
          <p:cNvPr id="5" name="Table 4"/>
          <p:cNvGraphicFramePr>
            <a:graphicFrameLocks noGrp="1"/>
          </p:cNvGraphicFramePr>
          <p:nvPr>
            <p:extLst>
              <p:ext uri="{D42A27DB-BD31-4B8C-83A1-F6EECF244321}">
                <p14:modId xmlns:p14="http://schemas.microsoft.com/office/powerpoint/2010/main" val="392836119"/>
              </p:ext>
            </p:extLst>
          </p:nvPr>
        </p:nvGraphicFramePr>
        <p:xfrm>
          <a:off x="2514600" y="1143000"/>
          <a:ext cx="4648200" cy="5660567"/>
        </p:xfrm>
        <a:graphic>
          <a:graphicData uri="http://schemas.openxmlformats.org/drawingml/2006/table">
            <a:tbl>
              <a:tblPr/>
              <a:tblGrid>
                <a:gridCol w="3133786"/>
                <a:gridCol w="712224"/>
                <a:gridCol w="802190"/>
              </a:tblGrid>
              <a:tr h="163567">
                <a:tc gridSpan="3">
                  <a:txBody>
                    <a:bodyPr/>
                    <a:lstStyle/>
                    <a:p>
                      <a:pPr algn="ctr" fontAlgn="b"/>
                      <a:r>
                        <a:rPr lang="en-US" sz="1100" b="1" i="0" u="none" strike="noStrike" dirty="0">
                          <a:solidFill>
                            <a:srgbClr val="000000"/>
                          </a:solidFill>
                          <a:latin typeface="Arial"/>
                        </a:rPr>
                        <a:t>The Coffee Shop</a:t>
                      </a:r>
                    </a:p>
                  </a:txBody>
                  <a:tcPr marL="4511" marR="4511" marT="4511" marB="0" anchor="b">
                    <a:lnL>
                      <a:noFill/>
                    </a:lnL>
                    <a:lnR>
                      <a:noFill/>
                    </a:lnR>
                    <a:lnT>
                      <a:noFill/>
                    </a:lnT>
                    <a:lnB>
                      <a:noFill/>
                    </a:lnB>
                  </a:tcPr>
                </a:tc>
                <a:tc hMerge="1">
                  <a:txBody>
                    <a:bodyPr/>
                    <a:lstStyle/>
                    <a:p>
                      <a:endParaRPr lang="en-US"/>
                    </a:p>
                  </a:txBody>
                  <a:tcPr/>
                </a:tc>
                <a:tc hMerge="1">
                  <a:txBody>
                    <a:bodyPr/>
                    <a:lstStyle/>
                    <a:p>
                      <a:endParaRPr lang="en-US"/>
                    </a:p>
                  </a:txBody>
                  <a:tcPr/>
                </a:tc>
              </a:tr>
              <a:tr h="163567">
                <a:tc gridSpan="3">
                  <a:txBody>
                    <a:bodyPr/>
                    <a:lstStyle/>
                    <a:p>
                      <a:pPr algn="ctr" fontAlgn="b"/>
                      <a:r>
                        <a:rPr lang="en-US" sz="1100" b="1" i="0" u="none" strike="noStrike" dirty="0" smtClean="0">
                          <a:solidFill>
                            <a:srgbClr val="000000"/>
                          </a:solidFill>
                          <a:latin typeface="Arial"/>
                        </a:rPr>
                        <a:t>Balance Sheet</a:t>
                      </a:r>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hMerge="1">
                  <a:txBody>
                    <a:bodyPr/>
                    <a:lstStyle/>
                    <a:p>
                      <a:endParaRPr lang="en-US"/>
                    </a:p>
                  </a:txBody>
                  <a:tcPr/>
                </a:tc>
                <a:tc hMerge="1">
                  <a:txBody>
                    <a:bodyPr/>
                    <a:lstStyle/>
                    <a:p>
                      <a:endParaRPr lang="en-US"/>
                    </a:p>
                  </a:txBody>
                  <a:tcPr/>
                </a:tc>
              </a:tr>
              <a:tr h="163567">
                <a:tc gridSpan="3">
                  <a:txBody>
                    <a:bodyPr/>
                    <a:lstStyle/>
                    <a:p>
                      <a:pPr algn="ctr" fontAlgn="b"/>
                      <a:r>
                        <a:rPr lang="en-US" sz="1100" b="1" i="0" u="none" strike="noStrike" dirty="0">
                          <a:solidFill>
                            <a:srgbClr val="000000"/>
                          </a:solidFill>
                          <a:latin typeface="Arial"/>
                        </a:rPr>
                        <a:t>as at December 31, 2010</a:t>
                      </a:r>
                    </a:p>
                  </a:txBody>
                  <a:tcPr marL="4511" marR="4511" marT="4511" marB="0" anchor="b">
                    <a:lnL>
                      <a:noFill/>
                    </a:lnL>
                    <a:lnR>
                      <a:noFill/>
                    </a:lnR>
                    <a:lnT>
                      <a:noFill/>
                    </a:lnT>
                    <a:lnB>
                      <a:noFill/>
                    </a:lnB>
                  </a:tcPr>
                </a:tc>
                <a:tc hMerge="1">
                  <a:txBody>
                    <a:bodyPr/>
                    <a:lstStyle/>
                    <a:p>
                      <a:endParaRPr lang="en-US"/>
                    </a:p>
                  </a:txBody>
                  <a:tcPr/>
                </a:tc>
                <a:tc hMerge="1">
                  <a:txBody>
                    <a:bodyPr/>
                    <a:lstStyle/>
                    <a:p>
                      <a:endParaRPr lang="en-US"/>
                    </a:p>
                  </a:txBody>
                  <a:tcPr/>
                </a:tc>
              </a:tr>
              <a:tr h="163567">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ASSETS</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Current Assets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Cash</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$24,000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Short-term investments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40,000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Accounts receivable</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16,000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Inventory</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52,000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Prepaid expenses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7,000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$139,000 </a:t>
                      </a:r>
                    </a:p>
                  </a:txBody>
                  <a:tcPr marL="4511" marR="4511" marT="4511" marB="0" anchor="b">
                    <a:lnL>
                      <a:noFill/>
                    </a:lnL>
                    <a:lnR>
                      <a:noFill/>
                    </a:lnR>
                    <a:lnT w="6350" cap="flat" cmpd="sng" algn="ctr">
                      <a:solidFill>
                        <a:srgbClr val="000000"/>
                      </a:solidFill>
                      <a:prstDash val="solid"/>
                      <a:round/>
                      <a:headEnd type="none" w="med" len="med"/>
                      <a:tailEnd type="none" w="med" len="med"/>
                    </a:lnT>
                    <a:lnB>
                      <a:noFill/>
                    </a:lnB>
                  </a:tcPr>
                </a:tc>
              </a:tr>
              <a:tr h="163567">
                <a:tc>
                  <a:txBody>
                    <a:bodyPr/>
                    <a:lstStyle/>
                    <a:p>
                      <a:pPr algn="l" fontAlgn="b"/>
                      <a:r>
                        <a:rPr lang="en-US" sz="1100" b="1" i="0" u="none" strike="noStrike" dirty="0">
                          <a:solidFill>
                            <a:srgbClr val="000000"/>
                          </a:solidFill>
                          <a:latin typeface="Arial"/>
                        </a:rPr>
                        <a:t>Noncurrent Assets</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Building</a:t>
                      </a: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100,000 </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Less Accumulated depreciation</a:t>
                      </a: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30,000 </a:t>
                      </a: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70,000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Land</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35,000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Patents</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35,000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$140,000 </a:t>
                      </a:r>
                    </a:p>
                  </a:txBody>
                  <a:tcPr marL="4511" marR="4511" marT="4511"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$279,000 </a:t>
                      </a:r>
                    </a:p>
                  </a:txBody>
                  <a:tcPr marL="4511" marR="4511" marT="4511" marB="0" anchor="b">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r h="322847">
                <a:tc>
                  <a:txBody>
                    <a:bodyPr/>
                    <a:lstStyle/>
                    <a:p>
                      <a:pPr algn="l" fontAlgn="b"/>
                      <a:r>
                        <a:rPr lang="en-US" sz="1100" b="1" i="0" u="none" strike="noStrike" dirty="0">
                          <a:solidFill>
                            <a:srgbClr val="000000"/>
                          </a:solidFill>
                          <a:latin typeface="Arial"/>
                        </a:rPr>
                        <a:t>LIABILITIES &amp; SHAREHOLDERS'EQUITY</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w="25400" cap="flat" cmpd="dbl" algn="ctr">
                      <a:solidFill>
                        <a:srgbClr val="000000"/>
                      </a:solidFill>
                      <a:prstDash val="solid"/>
                      <a:round/>
                      <a:headEnd type="none" w="med" len="med"/>
                      <a:tailEnd type="none" w="med" len="med"/>
                    </a:lnT>
                    <a:lnB>
                      <a:noFill/>
                    </a:lnB>
                  </a:tcPr>
                </a:tc>
              </a:tr>
              <a:tr h="163567">
                <a:tc>
                  <a:txBody>
                    <a:bodyPr/>
                    <a:lstStyle/>
                    <a:p>
                      <a:pPr algn="l" fontAlgn="b"/>
                      <a:r>
                        <a:rPr lang="en-US" sz="1100" b="1" i="0" u="none" strike="noStrike">
                          <a:solidFill>
                            <a:srgbClr val="000000"/>
                          </a:solidFill>
                          <a:latin typeface="Arial"/>
                        </a:rPr>
                        <a:t>Current Liabilities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a:solidFill>
                            <a:srgbClr val="000000"/>
                          </a:solidFill>
                          <a:latin typeface="Arial"/>
                        </a:rPr>
                        <a:t>          Accounts payable</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$12,000 </a:t>
                      </a:r>
                    </a:p>
                  </a:txBody>
                  <a:tcPr marL="4511" marR="4511" marT="4511" marB="0" anchor="b">
                    <a:lnL>
                      <a:noFill/>
                    </a:lnL>
                    <a:lnR>
                      <a:noFill/>
                    </a:lnR>
                    <a:lnT>
                      <a:noFill/>
                    </a:lnT>
                    <a:lnB>
                      <a:noFill/>
                    </a:lnB>
                  </a:tcPr>
                </a:tc>
              </a:tr>
              <a:tr h="163567">
                <a:tc>
                  <a:txBody>
                    <a:bodyPr/>
                    <a:lstStyle/>
                    <a:p>
                      <a:pPr algn="l" fontAlgn="b"/>
                      <a:r>
                        <a:rPr lang="en-US" sz="1100" b="1" i="0" u="none" strike="noStrike">
                          <a:solidFill>
                            <a:srgbClr val="000000"/>
                          </a:solidFill>
                          <a:latin typeface="Arial"/>
                        </a:rPr>
                        <a:t>          Salaries payable</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4,500 </a:t>
                      </a:r>
                    </a:p>
                  </a:txBody>
                  <a:tcPr marL="4511" marR="4511" marT="4511" marB="0" anchor="b">
                    <a:lnL>
                      <a:noFill/>
                    </a:lnL>
                    <a:lnR>
                      <a:noFill/>
                    </a:lnR>
                    <a:lnT>
                      <a:noFill/>
                    </a:lnT>
                    <a:lnB>
                      <a:noFill/>
                    </a:lnB>
                  </a:tcPr>
                </a:tc>
              </a:tr>
              <a:tr h="163567">
                <a:tc>
                  <a:txBody>
                    <a:bodyPr/>
                    <a:lstStyle/>
                    <a:p>
                      <a:pPr algn="l" fontAlgn="b"/>
                      <a:r>
                        <a:rPr lang="en-US" sz="1100" b="1" i="0" u="none" strike="noStrike">
                          <a:solidFill>
                            <a:srgbClr val="000000"/>
                          </a:solidFill>
                          <a:latin typeface="Arial"/>
                        </a:rPr>
                        <a:t>          Bank loan</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20,000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$36,500 </a:t>
                      </a:r>
                    </a:p>
                  </a:txBody>
                  <a:tcPr marL="4511" marR="4511" marT="4511" marB="0" anchor="b">
                    <a:lnL>
                      <a:noFill/>
                    </a:lnL>
                    <a:lnR>
                      <a:noFill/>
                    </a:lnR>
                    <a:lnT w="6350" cap="flat" cmpd="sng" algn="ctr">
                      <a:solidFill>
                        <a:srgbClr val="000000"/>
                      </a:solidFill>
                      <a:prstDash val="solid"/>
                      <a:round/>
                      <a:headEnd type="none" w="med" len="med"/>
                      <a:tailEnd type="none" w="med" len="med"/>
                    </a:lnT>
                    <a:lnB>
                      <a:noFill/>
                    </a:lnB>
                  </a:tcPr>
                </a:tc>
              </a:tr>
              <a:tr h="163567">
                <a:tc>
                  <a:txBody>
                    <a:bodyPr/>
                    <a:lstStyle/>
                    <a:p>
                      <a:pPr algn="l" fontAlgn="b"/>
                      <a:r>
                        <a:rPr lang="en-US" sz="1100" b="1" i="0" u="none" strike="noStrike">
                          <a:solidFill>
                            <a:srgbClr val="000000"/>
                          </a:solidFill>
                          <a:latin typeface="Arial"/>
                        </a:rPr>
                        <a:t>Long-term debt</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$35,000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$71,500 </a:t>
                      </a:r>
                    </a:p>
                  </a:txBody>
                  <a:tcPr marL="4511" marR="4511" marT="4511" marB="0" anchor="b">
                    <a:lnL>
                      <a:noFill/>
                    </a:lnL>
                    <a:lnR>
                      <a:noFill/>
                    </a:lnR>
                    <a:lnT w="6350" cap="flat" cmpd="sng" algn="ctr">
                      <a:solidFill>
                        <a:srgbClr val="000000"/>
                      </a:solidFill>
                      <a:prstDash val="solid"/>
                      <a:round/>
                      <a:headEnd type="none" w="med" len="med"/>
                      <a:tailEnd type="none" w="med" len="med"/>
                    </a:lnT>
                    <a:lnB>
                      <a:noFill/>
                    </a:lnB>
                  </a:tcPr>
                </a:tc>
              </a:tr>
              <a:tr h="163567">
                <a:tc>
                  <a:txBody>
                    <a:bodyPr/>
                    <a:lstStyle/>
                    <a:p>
                      <a:pPr algn="l" fontAlgn="b"/>
                      <a:r>
                        <a:rPr lang="en-US" sz="1100" b="1" i="0" u="none" strike="noStrike">
                          <a:solidFill>
                            <a:srgbClr val="000000"/>
                          </a:solidFill>
                          <a:latin typeface="Arial"/>
                        </a:rPr>
                        <a:t>Shareholder's Equity</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a:solidFill>
                            <a:srgbClr val="000000"/>
                          </a:solidFill>
                          <a:latin typeface="Arial"/>
                        </a:rPr>
                        <a:t>          Share capital</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$75,000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Retained earnings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sng" strike="noStrike" dirty="0">
                          <a:solidFill>
                            <a:srgbClr val="000000"/>
                          </a:solidFill>
                          <a:latin typeface="Arial"/>
                        </a:rPr>
                        <a:t>132,500 </a:t>
                      </a:r>
                    </a:p>
                  </a:txBody>
                  <a:tcPr marL="4511" marR="4511" marT="4511" marB="0" anchor="b">
                    <a:lnL>
                      <a:noFill/>
                    </a:lnL>
                    <a:lnR>
                      <a:noFill/>
                    </a:lnR>
                    <a:lnT>
                      <a:noFill/>
                    </a:lnT>
                    <a:lnB>
                      <a:noFill/>
                    </a:lnB>
                  </a:tcPr>
                </a:tc>
              </a:tr>
              <a:tr h="163567">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$207,500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73190">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$279,000 </a:t>
                      </a:r>
                    </a:p>
                  </a:txBody>
                  <a:tcPr marL="4511" marR="4511" marT="4511" marB="0" anchor="b">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bl>
          </a:graphicData>
        </a:graphic>
      </p:graphicFrame>
      <p:sp>
        <p:nvSpPr>
          <p:cNvPr id="6" name="Rectangle 5"/>
          <p:cNvSpPr/>
          <p:nvPr/>
        </p:nvSpPr>
        <p:spPr bwMode="auto">
          <a:xfrm>
            <a:off x="2438400" y="4495800"/>
            <a:ext cx="4876800" cy="236220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sp>
        <p:nvSpPr>
          <p:cNvPr id="3" name="Down Arrow 2"/>
          <p:cNvSpPr/>
          <p:nvPr/>
        </p:nvSpPr>
        <p:spPr bwMode="auto">
          <a:xfrm>
            <a:off x="2057400" y="1905000"/>
            <a:ext cx="228600" cy="1371600"/>
          </a:xfrm>
          <a:prstGeom prst="downArrow">
            <a:avLst/>
          </a:prstGeom>
          <a:solidFill>
            <a:schemeClr val="accent1"/>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charset="0"/>
              <a:ea typeface="ＭＳ Ｐゴシック" pitchFamily="-80" charset="-128"/>
            </a:endParaRPr>
          </a:p>
        </p:txBody>
      </p:sp>
      <p:sp>
        <p:nvSpPr>
          <p:cNvPr id="4" name="TextBox 3"/>
          <p:cNvSpPr txBox="1"/>
          <p:nvPr/>
        </p:nvSpPr>
        <p:spPr>
          <a:xfrm>
            <a:off x="1676400" y="1905000"/>
            <a:ext cx="381000" cy="1323439"/>
          </a:xfrm>
          <a:prstGeom prst="rect">
            <a:avLst/>
          </a:prstGeom>
          <a:noFill/>
        </p:spPr>
        <p:txBody>
          <a:bodyPr wrap="square" rtlCol="0">
            <a:spAutoFit/>
          </a:bodyPr>
          <a:lstStyle/>
          <a:p>
            <a:r>
              <a:rPr lang="en-US" sz="1600" dirty="0" smtClean="0"/>
              <a:t>ORDER</a:t>
            </a:r>
            <a:endParaRPr lang="en-US" sz="1600" dirty="0"/>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1800" dirty="0" smtClean="0"/>
              <a:t>                  </a:t>
            </a:r>
            <a:br>
              <a:rPr lang="en-US" sz="1800" dirty="0" smtClean="0"/>
            </a:br>
            <a:r>
              <a:rPr lang="en-US" sz="1800" dirty="0" smtClean="0"/>
              <a:t>                          </a:t>
            </a:r>
            <a:r>
              <a:rPr lang="en-US" sz="2000" dirty="0" smtClean="0"/>
              <a:t>Example – Balance Sheet</a:t>
            </a:r>
            <a:r>
              <a:rPr lang="en-US" sz="1800" dirty="0" smtClean="0"/>
              <a:t/>
            </a:r>
            <a:br>
              <a:rPr lang="en-US" sz="1800" dirty="0" smtClean="0"/>
            </a:br>
            <a:r>
              <a:rPr lang="en-US" sz="1800" dirty="0" smtClean="0"/>
              <a:t>                        </a:t>
            </a:r>
            <a:br>
              <a:rPr lang="en-US" sz="1800" dirty="0" smtClean="0"/>
            </a:br>
            <a:r>
              <a:rPr lang="en-US" sz="1800" dirty="0" smtClean="0"/>
              <a:t>                                </a:t>
            </a:r>
            <a:r>
              <a:rPr lang="en-US" sz="1800" dirty="0" smtClean="0">
                <a:solidFill>
                  <a:schemeClr val="tx1"/>
                </a:solidFill>
              </a:rPr>
              <a:t>Step 2: Construct Balance Sheet</a:t>
            </a:r>
            <a:r>
              <a:rPr lang="en-US" sz="1800" dirty="0" smtClean="0"/>
              <a:t/>
            </a:r>
            <a:br>
              <a:rPr lang="en-US" sz="1800" dirty="0" smtClean="0"/>
            </a:br>
            <a:endParaRPr lang="en-US" sz="1800" dirty="0"/>
          </a:p>
        </p:txBody>
      </p:sp>
      <p:pic>
        <p:nvPicPr>
          <p:cNvPr id="53250" name="Picture 2" descr="http://www.coffeeshop.us/coffee-shop-456.jpg"/>
          <p:cNvPicPr>
            <a:picLocks noChangeAspect="1" noChangeArrowheads="1"/>
          </p:cNvPicPr>
          <p:nvPr/>
        </p:nvPicPr>
        <p:blipFill>
          <a:blip r:embed="rId3" cstate="print"/>
          <a:srcRect/>
          <a:stretch>
            <a:fillRect/>
          </a:stretch>
        </p:blipFill>
        <p:spPr bwMode="auto">
          <a:xfrm>
            <a:off x="0" y="0"/>
            <a:ext cx="1371600" cy="1066800"/>
          </a:xfrm>
          <a:prstGeom prst="rect">
            <a:avLst/>
          </a:prstGeom>
          <a:noFill/>
        </p:spPr>
      </p:pic>
      <p:graphicFrame>
        <p:nvGraphicFramePr>
          <p:cNvPr id="5" name="Table 4"/>
          <p:cNvGraphicFramePr>
            <a:graphicFrameLocks noGrp="1"/>
          </p:cNvGraphicFramePr>
          <p:nvPr>
            <p:extLst>
              <p:ext uri="{D42A27DB-BD31-4B8C-83A1-F6EECF244321}">
                <p14:modId xmlns:p14="http://schemas.microsoft.com/office/powerpoint/2010/main" val="1558415302"/>
              </p:ext>
            </p:extLst>
          </p:nvPr>
        </p:nvGraphicFramePr>
        <p:xfrm>
          <a:off x="2514600" y="1143000"/>
          <a:ext cx="4648200" cy="5660567"/>
        </p:xfrm>
        <a:graphic>
          <a:graphicData uri="http://schemas.openxmlformats.org/drawingml/2006/table">
            <a:tbl>
              <a:tblPr/>
              <a:tblGrid>
                <a:gridCol w="3133786"/>
                <a:gridCol w="712224"/>
                <a:gridCol w="802190"/>
              </a:tblGrid>
              <a:tr h="163567">
                <a:tc gridSpan="3">
                  <a:txBody>
                    <a:bodyPr/>
                    <a:lstStyle/>
                    <a:p>
                      <a:pPr algn="ctr" fontAlgn="b"/>
                      <a:r>
                        <a:rPr lang="en-US" sz="1100" b="1" i="0" u="none" strike="noStrike" dirty="0">
                          <a:solidFill>
                            <a:srgbClr val="000000"/>
                          </a:solidFill>
                          <a:latin typeface="Arial"/>
                        </a:rPr>
                        <a:t>The Coffee Shop</a:t>
                      </a:r>
                    </a:p>
                  </a:txBody>
                  <a:tcPr marL="4511" marR="4511" marT="4511" marB="0" anchor="b">
                    <a:lnL>
                      <a:noFill/>
                    </a:lnL>
                    <a:lnR>
                      <a:noFill/>
                    </a:lnR>
                    <a:lnT>
                      <a:noFill/>
                    </a:lnT>
                    <a:lnB>
                      <a:noFill/>
                    </a:lnB>
                  </a:tcPr>
                </a:tc>
                <a:tc hMerge="1">
                  <a:txBody>
                    <a:bodyPr/>
                    <a:lstStyle/>
                    <a:p>
                      <a:endParaRPr lang="en-US"/>
                    </a:p>
                  </a:txBody>
                  <a:tcPr/>
                </a:tc>
                <a:tc hMerge="1">
                  <a:txBody>
                    <a:bodyPr/>
                    <a:lstStyle/>
                    <a:p>
                      <a:endParaRPr lang="en-US"/>
                    </a:p>
                  </a:txBody>
                  <a:tcPr/>
                </a:tc>
              </a:tr>
              <a:tr h="163567">
                <a:tc gridSpan="3">
                  <a:txBody>
                    <a:bodyPr/>
                    <a:lstStyle/>
                    <a:p>
                      <a:pPr algn="ctr" fontAlgn="b"/>
                      <a:r>
                        <a:rPr lang="en-US" sz="1100" b="1" i="0" u="none" strike="noStrike" dirty="0" smtClean="0">
                          <a:solidFill>
                            <a:srgbClr val="000000"/>
                          </a:solidFill>
                          <a:latin typeface="Arial"/>
                        </a:rPr>
                        <a:t>Balance Sheet</a:t>
                      </a:r>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hMerge="1">
                  <a:txBody>
                    <a:bodyPr/>
                    <a:lstStyle/>
                    <a:p>
                      <a:endParaRPr lang="en-US"/>
                    </a:p>
                  </a:txBody>
                  <a:tcPr/>
                </a:tc>
                <a:tc hMerge="1">
                  <a:txBody>
                    <a:bodyPr/>
                    <a:lstStyle/>
                    <a:p>
                      <a:endParaRPr lang="en-US"/>
                    </a:p>
                  </a:txBody>
                  <a:tcPr/>
                </a:tc>
              </a:tr>
              <a:tr h="163567">
                <a:tc gridSpan="3">
                  <a:txBody>
                    <a:bodyPr/>
                    <a:lstStyle/>
                    <a:p>
                      <a:pPr algn="ctr" fontAlgn="b"/>
                      <a:r>
                        <a:rPr lang="en-US" sz="1100" b="1" i="0" u="none" strike="noStrike" dirty="0">
                          <a:solidFill>
                            <a:srgbClr val="000000"/>
                          </a:solidFill>
                          <a:latin typeface="Arial"/>
                        </a:rPr>
                        <a:t>as at December 31, 2010</a:t>
                      </a:r>
                    </a:p>
                  </a:txBody>
                  <a:tcPr marL="4511" marR="4511" marT="4511" marB="0" anchor="b">
                    <a:lnL>
                      <a:noFill/>
                    </a:lnL>
                    <a:lnR>
                      <a:noFill/>
                    </a:lnR>
                    <a:lnT>
                      <a:noFill/>
                    </a:lnT>
                    <a:lnB>
                      <a:noFill/>
                    </a:lnB>
                  </a:tcPr>
                </a:tc>
                <a:tc hMerge="1">
                  <a:txBody>
                    <a:bodyPr/>
                    <a:lstStyle/>
                    <a:p>
                      <a:endParaRPr lang="en-US"/>
                    </a:p>
                  </a:txBody>
                  <a:tcPr/>
                </a:tc>
                <a:tc hMerge="1">
                  <a:txBody>
                    <a:bodyPr/>
                    <a:lstStyle/>
                    <a:p>
                      <a:endParaRPr lang="en-US"/>
                    </a:p>
                  </a:txBody>
                  <a:tcPr/>
                </a:tc>
              </a:tr>
              <a:tr h="163567">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ASSETS</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Current Assets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Cash</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$24,000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Short-term investments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40,000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Accounts receivable</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16,000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Inventory</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52,000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Prepaid expenses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7,000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$139,000 </a:t>
                      </a:r>
                    </a:p>
                  </a:txBody>
                  <a:tcPr marL="4511" marR="4511" marT="4511" marB="0" anchor="b">
                    <a:lnL>
                      <a:noFill/>
                    </a:lnL>
                    <a:lnR>
                      <a:noFill/>
                    </a:lnR>
                    <a:lnT w="6350" cap="flat" cmpd="sng" algn="ctr">
                      <a:solidFill>
                        <a:srgbClr val="000000"/>
                      </a:solidFill>
                      <a:prstDash val="solid"/>
                      <a:round/>
                      <a:headEnd type="none" w="med" len="med"/>
                      <a:tailEnd type="none" w="med" len="med"/>
                    </a:lnT>
                    <a:lnB>
                      <a:noFill/>
                    </a:lnB>
                  </a:tcPr>
                </a:tc>
              </a:tr>
              <a:tr h="163567">
                <a:tc>
                  <a:txBody>
                    <a:bodyPr/>
                    <a:lstStyle/>
                    <a:p>
                      <a:pPr algn="l" fontAlgn="b"/>
                      <a:r>
                        <a:rPr lang="en-US" sz="1100" b="1" i="0" u="none" strike="noStrike" dirty="0">
                          <a:solidFill>
                            <a:srgbClr val="000000"/>
                          </a:solidFill>
                          <a:latin typeface="Arial"/>
                        </a:rPr>
                        <a:t>Noncurrent Assets</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Building</a:t>
                      </a: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100,000 </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Less Accumulated depreciation</a:t>
                      </a:r>
                    </a:p>
                  </a:txBody>
                  <a:tcPr marL="4511" marR="4511" marT="4511" marB="0" anchor="b">
                    <a:lnL>
                      <a:noFill/>
                    </a:lnL>
                    <a:lnR>
                      <a:noFill/>
                    </a:lnR>
                    <a:lnT>
                      <a:noFill/>
                    </a:lnT>
                    <a:lnB>
                      <a:noFill/>
                    </a:lnB>
                  </a:tcPr>
                </a:tc>
                <a:tc>
                  <a:txBody>
                    <a:bodyPr/>
                    <a:lstStyle/>
                    <a:p>
                      <a:pPr algn="r" fontAlgn="b"/>
                      <a:r>
                        <a:rPr lang="en-US" sz="1100" b="1" i="0" u="none" strike="noStrike">
                          <a:solidFill>
                            <a:srgbClr val="000000"/>
                          </a:solidFill>
                          <a:latin typeface="Arial"/>
                        </a:rPr>
                        <a:t>30,000 </a:t>
                      </a: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70,000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Land</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35,000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Patents</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35,000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$140,000 </a:t>
                      </a:r>
                    </a:p>
                  </a:txBody>
                  <a:tcPr marL="4511" marR="4511" marT="4511"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$279,000 </a:t>
                      </a:r>
                    </a:p>
                  </a:txBody>
                  <a:tcPr marL="4511" marR="4511" marT="4511" marB="0" anchor="b">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r h="322847">
                <a:tc>
                  <a:txBody>
                    <a:bodyPr/>
                    <a:lstStyle/>
                    <a:p>
                      <a:pPr algn="l" fontAlgn="b"/>
                      <a:r>
                        <a:rPr lang="en-US" sz="1100" b="1" i="0" u="none" strike="noStrike" dirty="0">
                          <a:solidFill>
                            <a:srgbClr val="000000"/>
                          </a:solidFill>
                          <a:latin typeface="Arial"/>
                        </a:rPr>
                        <a:t>LIABILITIES &amp; SHAREHOLDERS'EQUITY</a:t>
                      </a:r>
                    </a:p>
                  </a:txBody>
                  <a:tcPr marL="4511" marR="4511" marT="4511" marB="0" anchor="b">
                    <a:lnL>
                      <a:noFill/>
                    </a:lnL>
                    <a:lnR>
                      <a:noFill/>
                    </a:lnR>
                    <a:lnT>
                      <a:noFill/>
                    </a:lnT>
                    <a:lnB>
                      <a:noFill/>
                    </a:lnB>
                  </a:tcPr>
                </a:tc>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w="25400" cap="flat" cmpd="dbl" algn="ctr">
                      <a:solidFill>
                        <a:srgbClr val="000000"/>
                      </a:solidFill>
                      <a:prstDash val="solid"/>
                      <a:round/>
                      <a:headEnd type="none" w="med" len="med"/>
                      <a:tailEnd type="none" w="med" len="med"/>
                    </a:lnT>
                    <a:lnB>
                      <a:noFill/>
                    </a:lnB>
                  </a:tcPr>
                </a:tc>
              </a:tr>
              <a:tr h="163567">
                <a:tc>
                  <a:txBody>
                    <a:bodyPr/>
                    <a:lstStyle/>
                    <a:p>
                      <a:pPr algn="l" fontAlgn="b"/>
                      <a:r>
                        <a:rPr lang="en-US" sz="1100" b="1" i="0" u="none" strike="noStrike">
                          <a:solidFill>
                            <a:srgbClr val="000000"/>
                          </a:solidFill>
                          <a:latin typeface="Arial"/>
                        </a:rPr>
                        <a:t>Current Liabilities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a:solidFill>
                            <a:srgbClr val="000000"/>
                          </a:solidFill>
                          <a:latin typeface="Arial"/>
                        </a:rPr>
                        <a:t>          Accounts payable</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$12,000 </a:t>
                      </a:r>
                    </a:p>
                  </a:txBody>
                  <a:tcPr marL="4511" marR="4511" marT="4511" marB="0" anchor="b">
                    <a:lnL>
                      <a:noFill/>
                    </a:lnL>
                    <a:lnR>
                      <a:noFill/>
                    </a:lnR>
                    <a:lnT>
                      <a:noFill/>
                    </a:lnT>
                    <a:lnB>
                      <a:noFill/>
                    </a:lnB>
                  </a:tcPr>
                </a:tc>
              </a:tr>
              <a:tr h="163567">
                <a:tc>
                  <a:txBody>
                    <a:bodyPr/>
                    <a:lstStyle/>
                    <a:p>
                      <a:pPr algn="l" fontAlgn="b"/>
                      <a:r>
                        <a:rPr lang="en-US" sz="1100" b="1" i="0" u="none" strike="noStrike">
                          <a:solidFill>
                            <a:srgbClr val="000000"/>
                          </a:solidFill>
                          <a:latin typeface="Arial"/>
                        </a:rPr>
                        <a:t>          Salaries payable</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4,500 </a:t>
                      </a:r>
                    </a:p>
                  </a:txBody>
                  <a:tcPr marL="4511" marR="4511" marT="4511" marB="0" anchor="b">
                    <a:lnL>
                      <a:noFill/>
                    </a:lnL>
                    <a:lnR>
                      <a:noFill/>
                    </a:lnR>
                    <a:lnT>
                      <a:noFill/>
                    </a:lnT>
                    <a:lnB>
                      <a:noFill/>
                    </a:lnB>
                  </a:tcPr>
                </a:tc>
              </a:tr>
              <a:tr h="163567">
                <a:tc>
                  <a:txBody>
                    <a:bodyPr/>
                    <a:lstStyle/>
                    <a:p>
                      <a:pPr algn="l" fontAlgn="b"/>
                      <a:r>
                        <a:rPr lang="en-US" sz="1100" b="1" i="0" u="none" strike="noStrike">
                          <a:solidFill>
                            <a:srgbClr val="000000"/>
                          </a:solidFill>
                          <a:latin typeface="Arial"/>
                        </a:rPr>
                        <a:t>          Bank loan</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20,000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$36,500 </a:t>
                      </a:r>
                    </a:p>
                  </a:txBody>
                  <a:tcPr marL="4511" marR="4511" marT="4511" marB="0" anchor="b">
                    <a:lnL>
                      <a:noFill/>
                    </a:lnL>
                    <a:lnR>
                      <a:noFill/>
                    </a:lnR>
                    <a:lnT w="6350" cap="flat" cmpd="sng" algn="ctr">
                      <a:solidFill>
                        <a:srgbClr val="000000"/>
                      </a:solidFill>
                      <a:prstDash val="solid"/>
                      <a:round/>
                      <a:headEnd type="none" w="med" len="med"/>
                      <a:tailEnd type="none" w="med" len="med"/>
                    </a:lnT>
                    <a:lnB>
                      <a:noFill/>
                    </a:lnB>
                  </a:tcPr>
                </a:tc>
              </a:tr>
              <a:tr h="163567">
                <a:tc>
                  <a:txBody>
                    <a:bodyPr/>
                    <a:lstStyle/>
                    <a:p>
                      <a:pPr algn="l" fontAlgn="b"/>
                      <a:r>
                        <a:rPr lang="en-US" sz="1100" b="1" i="0" u="none" strike="noStrike">
                          <a:solidFill>
                            <a:srgbClr val="000000"/>
                          </a:solidFill>
                          <a:latin typeface="Arial"/>
                        </a:rPr>
                        <a:t>Long-term debt</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$35,000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63567">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$71,500 </a:t>
                      </a:r>
                    </a:p>
                  </a:txBody>
                  <a:tcPr marL="4511" marR="4511" marT="4511" marB="0" anchor="b">
                    <a:lnL>
                      <a:noFill/>
                    </a:lnL>
                    <a:lnR>
                      <a:noFill/>
                    </a:lnR>
                    <a:lnT w="6350" cap="flat" cmpd="sng" algn="ctr">
                      <a:solidFill>
                        <a:srgbClr val="000000"/>
                      </a:solidFill>
                      <a:prstDash val="solid"/>
                      <a:round/>
                      <a:headEnd type="none" w="med" len="med"/>
                      <a:tailEnd type="none" w="med" len="med"/>
                    </a:lnT>
                    <a:lnB>
                      <a:noFill/>
                    </a:lnB>
                  </a:tcPr>
                </a:tc>
              </a:tr>
              <a:tr h="163567">
                <a:tc>
                  <a:txBody>
                    <a:bodyPr/>
                    <a:lstStyle/>
                    <a:p>
                      <a:pPr algn="l" fontAlgn="b"/>
                      <a:r>
                        <a:rPr lang="en-US" sz="1100" b="1" i="0" u="none" strike="noStrike">
                          <a:solidFill>
                            <a:srgbClr val="000000"/>
                          </a:solidFill>
                          <a:latin typeface="Arial"/>
                        </a:rPr>
                        <a:t>Shareholder's Equity</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r>
              <a:tr h="163567">
                <a:tc>
                  <a:txBody>
                    <a:bodyPr/>
                    <a:lstStyle/>
                    <a:p>
                      <a:pPr algn="l" fontAlgn="b"/>
                      <a:r>
                        <a:rPr lang="en-US" sz="1100" b="1" i="0" u="none" strike="noStrike">
                          <a:solidFill>
                            <a:srgbClr val="000000"/>
                          </a:solidFill>
                          <a:latin typeface="Arial"/>
                        </a:rPr>
                        <a:t>          Share capital</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$75,000 </a:t>
                      </a:r>
                    </a:p>
                  </a:txBody>
                  <a:tcPr marL="4511" marR="4511" marT="4511" marB="0" anchor="b">
                    <a:lnL>
                      <a:noFill/>
                    </a:lnL>
                    <a:lnR>
                      <a:noFill/>
                    </a:lnR>
                    <a:lnT>
                      <a:noFill/>
                    </a:lnT>
                    <a:lnB>
                      <a:noFill/>
                    </a:lnB>
                  </a:tcPr>
                </a:tc>
              </a:tr>
              <a:tr h="163567">
                <a:tc>
                  <a:txBody>
                    <a:bodyPr/>
                    <a:lstStyle/>
                    <a:p>
                      <a:pPr algn="l" fontAlgn="b"/>
                      <a:r>
                        <a:rPr lang="en-US" sz="1100" b="1" i="0" u="none" strike="noStrike" dirty="0">
                          <a:solidFill>
                            <a:srgbClr val="000000"/>
                          </a:solidFill>
                          <a:latin typeface="Arial"/>
                        </a:rPr>
                        <a:t>          Retained earnings</a:t>
                      </a: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sng" strike="noStrike" dirty="0">
                          <a:solidFill>
                            <a:srgbClr val="000000"/>
                          </a:solidFill>
                          <a:latin typeface="Arial"/>
                        </a:rPr>
                        <a:t>132,500 </a:t>
                      </a:r>
                    </a:p>
                  </a:txBody>
                  <a:tcPr marL="4511" marR="4511" marT="4511" marB="0" anchor="b">
                    <a:lnL>
                      <a:noFill/>
                    </a:lnL>
                    <a:lnR>
                      <a:noFill/>
                    </a:lnR>
                    <a:lnT>
                      <a:noFill/>
                    </a:lnT>
                    <a:lnB>
                      <a:noFill/>
                    </a:lnB>
                  </a:tcPr>
                </a:tc>
              </a:tr>
              <a:tr h="163567">
                <a:tc>
                  <a:txBody>
                    <a:bodyPr/>
                    <a:lstStyle/>
                    <a:p>
                      <a:pPr algn="l" fontAlgn="b"/>
                      <a:endParaRPr lang="en-US" sz="1100" b="1" i="0" u="none" strike="noStrike">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$207,500 </a:t>
                      </a:r>
                    </a:p>
                  </a:txBody>
                  <a:tcPr marL="4511" marR="4511" marT="4511" marB="0" anchor="b">
                    <a:lnL>
                      <a:noFill/>
                    </a:lnL>
                    <a:lnR>
                      <a:noFill/>
                    </a:lnR>
                    <a:lnT>
                      <a:noFill/>
                    </a:lnT>
                    <a:lnB w="6350" cap="flat" cmpd="sng" algn="ctr">
                      <a:solidFill>
                        <a:srgbClr val="000000"/>
                      </a:solidFill>
                      <a:prstDash val="solid"/>
                      <a:round/>
                      <a:headEnd type="none" w="med" len="med"/>
                      <a:tailEnd type="none" w="med" len="med"/>
                    </a:lnB>
                  </a:tcPr>
                </a:tc>
              </a:tr>
              <a:tr h="173190">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l" fontAlgn="b"/>
                      <a:endParaRPr lang="en-US" sz="1100" b="1" i="0" u="none" strike="noStrike" dirty="0">
                        <a:solidFill>
                          <a:srgbClr val="000000"/>
                        </a:solidFill>
                        <a:latin typeface="Arial"/>
                      </a:endParaRPr>
                    </a:p>
                  </a:txBody>
                  <a:tcPr marL="4511" marR="4511" marT="4511" marB="0" anchor="b">
                    <a:lnL>
                      <a:noFill/>
                    </a:lnL>
                    <a:lnR>
                      <a:noFill/>
                    </a:lnR>
                    <a:lnT>
                      <a:noFill/>
                    </a:lnT>
                    <a:lnB>
                      <a:noFill/>
                    </a:lnB>
                  </a:tcPr>
                </a:tc>
                <a:tc>
                  <a:txBody>
                    <a:bodyPr/>
                    <a:lstStyle/>
                    <a:p>
                      <a:pPr algn="r" fontAlgn="b"/>
                      <a:r>
                        <a:rPr lang="en-US" sz="1100" b="1" i="0" u="none" strike="noStrike" dirty="0">
                          <a:solidFill>
                            <a:srgbClr val="000000"/>
                          </a:solidFill>
                          <a:latin typeface="Arial"/>
                        </a:rPr>
                        <a:t>$279,000 </a:t>
                      </a:r>
                    </a:p>
                  </a:txBody>
                  <a:tcPr marL="4511" marR="4511" marT="4511" marB="0" anchor="b">
                    <a:lnL>
                      <a:noFill/>
                    </a:lnL>
                    <a:lnR>
                      <a:noFill/>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bl>
          </a:graphicData>
        </a:graphic>
      </p:graphicFrame>
      <p:sp>
        <p:nvSpPr>
          <p:cNvPr id="3" name="Oval 2"/>
          <p:cNvSpPr/>
          <p:nvPr/>
        </p:nvSpPr>
        <p:spPr bwMode="auto">
          <a:xfrm>
            <a:off x="6019800" y="4191000"/>
            <a:ext cx="1600200" cy="381000"/>
          </a:xfrm>
          <a:prstGeom prst="ellipse">
            <a:avLst/>
          </a:prstGeom>
          <a:solidFill>
            <a:srgbClr val="FF0000">
              <a:alpha val="0"/>
            </a:srgbClr>
          </a:solidFill>
          <a:ln w="635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smtClean="0">
              <a:ln>
                <a:noFill/>
              </a:ln>
              <a:solidFill>
                <a:schemeClr val="tx1"/>
              </a:solidFill>
              <a:effectLst/>
              <a:latin typeface="Arial" charset="0"/>
              <a:ea typeface="ＭＳ Ｐゴシック" pitchFamily="-80" charset="-128"/>
            </a:endParaRPr>
          </a:p>
        </p:txBody>
      </p:sp>
      <p:sp>
        <p:nvSpPr>
          <p:cNvPr id="4" name="Oval 3"/>
          <p:cNvSpPr/>
          <p:nvPr/>
        </p:nvSpPr>
        <p:spPr bwMode="auto">
          <a:xfrm>
            <a:off x="6172200" y="6629400"/>
            <a:ext cx="1371600" cy="228600"/>
          </a:xfrm>
          <a:prstGeom prst="ellipse">
            <a:avLst/>
          </a:prstGeom>
          <a:solidFill>
            <a:schemeClr val="accent1">
              <a:alpha val="5000"/>
            </a:schemeClr>
          </a:solidFill>
          <a:ln w="63500"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CA" sz="2400" b="0" i="0" u="none" strike="noStrike" cap="none" normalizeH="0" baseline="0" smtClean="0">
              <a:ln>
                <a:noFill/>
              </a:ln>
              <a:solidFill>
                <a:schemeClr val="tx1"/>
              </a:solidFill>
              <a:effectLst/>
              <a:latin typeface="Arial" charset="0"/>
              <a:ea typeface="ＭＳ Ｐゴシック" pitchFamily="-80" charset="-128"/>
            </a:endParaRP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Balance Sheet / Statement of Financial Position</a:t>
            </a:r>
            <a:endParaRPr lang="en-US" dirty="0"/>
          </a:p>
        </p:txBody>
      </p:sp>
      <p:sp>
        <p:nvSpPr>
          <p:cNvPr id="3" name="Content Placeholder 2"/>
          <p:cNvSpPr>
            <a:spLocks noGrp="1"/>
          </p:cNvSpPr>
          <p:nvPr>
            <p:ph idx="1"/>
          </p:nvPr>
        </p:nvSpPr>
        <p:spPr/>
        <p:txBody>
          <a:bodyPr/>
          <a:lstStyle/>
          <a:p>
            <a:r>
              <a:rPr lang="en-US" dirty="0" smtClean="0"/>
              <a:t>Name of Company</a:t>
            </a:r>
          </a:p>
          <a:p>
            <a:endParaRPr lang="en-US" dirty="0" smtClean="0"/>
          </a:p>
          <a:p>
            <a:r>
              <a:rPr lang="en-US" dirty="0" smtClean="0"/>
              <a:t>Name of Statement</a:t>
            </a:r>
          </a:p>
          <a:p>
            <a:endParaRPr lang="en-US" dirty="0" smtClean="0"/>
          </a:p>
          <a:p>
            <a:r>
              <a:rPr lang="en-US" dirty="0" smtClean="0"/>
              <a:t>Date (As at ….)</a:t>
            </a:r>
          </a:p>
          <a:p>
            <a:endParaRPr lang="en-US" dirty="0" smtClean="0"/>
          </a:p>
          <a:p>
            <a:r>
              <a:rPr lang="en-US" dirty="0" smtClean="0"/>
              <a:t>Accounts are listed under the right category (current / non current)</a:t>
            </a:r>
          </a:p>
          <a:p>
            <a:endParaRPr lang="en-US" dirty="0" smtClean="0"/>
          </a:p>
          <a:p>
            <a:r>
              <a:rPr lang="en-US" dirty="0" smtClean="0"/>
              <a:t>Total assets = total liabilities + total S/E</a:t>
            </a:r>
            <a:endParaRPr lang="en-US"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62887" name="Rectangle 7"/>
          <p:cNvSpPr>
            <a:spLocks noGrp="1" noChangeArrowheads="1"/>
          </p:cNvSpPr>
          <p:nvPr>
            <p:ph type="title"/>
          </p:nvPr>
        </p:nvSpPr>
        <p:spPr/>
        <p:txBody>
          <a:bodyPr/>
          <a:lstStyle/>
          <a:p>
            <a:r>
              <a:rPr lang="en-US" dirty="0">
                <a:latin typeface="Arial" pitchFamily="34" charset="0"/>
                <a:cs typeface="Arial" pitchFamily="34" charset="0"/>
              </a:rPr>
              <a:t>The Cash Flow Statement</a:t>
            </a:r>
          </a:p>
        </p:txBody>
      </p:sp>
      <p:sp>
        <p:nvSpPr>
          <p:cNvPr id="762885" name="Rectangle 5"/>
          <p:cNvSpPr>
            <a:spLocks noChangeArrowheads="1"/>
          </p:cNvSpPr>
          <p:nvPr/>
        </p:nvSpPr>
        <p:spPr bwMode="auto">
          <a:xfrm>
            <a:off x="1644650" y="2101850"/>
            <a:ext cx="6032500" cy="2193925"/>
          </a:xfrm>
          <a:prstGeom prst="rect">
            <a:avLst/>
          </a:prstGeom>
          <a:solidFill>
            <a:srgbClr val="0070C0"/>
          </a:solidFill>
          <a:ln>
            <a:noFill/>
          </a:ln>
          <a:effectLst/>
          <a:scene3d>
            <a:camera prst="legacyObliqueTopLeft"/>
            <a:lightRig rig="legacyFlat3" dir="t"/>
          </a:scene3d>
          <a:sp3d extrusionH="430200" prstMaterial="legacyMatte">
            <a:bevelT w="13500" h="13500" prst="angle"/>
            <a:bevelB w="13500" h="13500" prst="angle"/>
            <a:extrusionClr>
              <a:schemeClr val="accent1"/>
            </a:extrusionClr>
          </a:sp3d>
        </p:spPr>
        <p:txBody>
          <a:bodyPr wrap="none" anchor="ctr">
            <a:flatTx/>
          </a:bodyPr>
          <a:lstStyle/>
          <a:p>
            <a:pPr algn="ctr" eaLnBrk="1" hangingPunct="1"/>
            <a:r>
              <a:rPr lang="en-US" sz="3200" dirty="0" smtClean="0">
                <a:solidFill>
                  <a:prstClr val="black"/>
                </a:solidFill>
                <a:latin typeface="Times New Roman" pitchFamily="18" charset="0"/>
                <a:ea typeface="+mn-ea"/>
              </a:rPr>
              <a:t>The </a:t>
            </a:r>
            <a:r>
              <a:rPr lang="en-US" sz="3200" b="1" i="1" dirty="0" smtClean="0">
                <a:solidFill>
                  <a:srgbClr val="FFFF00"/>
                </a:solidFill>
                <a:latin typeface="Times New Roman" pitchFamily="18" charset="0"/>
                <a:ea typeface="+mn-ea"/>
              </a:rPr>
              <a:t>cash flow statement</a:t>
            </a:r>
            <a:r>
              <a:rPr lang="en-US" sz="3200" b="1" dirty="0" smtClean="0">
                <a:solidFill>
                  <a:srgbClr val="FFFF00"/>
                </a:solidFill>
                <a:latin typeface="Times New Roman" pitchFamily="18" charset="0"/>
                <a:ea typeface="+mn-ea"/>
              </a:rPr>
              <a:t> </a:t>
            </a:r>
            <a:r>
              <a:rPr lang="en-US" sz="3200" dirty="0" smtClean="0">
                <a:solidFill>
                  <a:prstClr val="black"/>
                </a:solidFill>
                <a:latin typeface="Times New Roman" pitchFamily="18" charset="0"/>
                <a:ea typeface="+mn-ea"/>
              </a:rPr>
              <a:t>reports</a:t>
            </a:r>
          </a:p>
          <a:p>
            <a:pPr algn="ctr" eaLnBrk="1" hangingPunct="1"/>
            <a:r>
              <a:rPr lang="en-US" sz="3200" dirty="0" smtClean="0">
                <a:solidFill>
                  <a:prstClr val="black"/>
                </a:solidFill>
                <a:latin typeface="Times New Roman" pitchFamily="18" charset="0"/>
                <a:ea typeface="+mn-ea"/>
              </a:rPr>
              <a:t>the company’s cash inflows and</a:t>
            </a:r>
          </a:p>
          <a:p>
            <a:pPr algn="ctr" eaLnBrk="1" hangingPunct="1"/>
            <a:r>
              <a:rPr lang="en-US" sz="3200" dirty="0" smtClean="0">
                <a:solidFill>
                  <a:prstClr val="black"/>
                </a:solidFill>
                <a:latin typeface="Times New Roman" pitchFamily="18" charset="0"/>
                <a:ea typeface="+mn-ea"/>
              </a:rPr>
              <a:t>outflows from </a:t>
            </a:r>
            <a:r>
              <a:rPr lang="en-US" sz="3200" u="sng" dirty="0" smtClean="0">
                <a:solidFill>
                  <a:prstClr val="black"/>
                </a:solidFill>
                <a:latin typeface="Times New Roman" pitchFamily="18" charset="0"/>
                <a:ea typeface="+mn-ea"/>
              </a:rPr>
              <a:t>operating</a:t>
            </a:r>
            <a:r>
              <a:rPr lang="en-US" sz="3200" dirty="0" smtClean="0">
                <a:solidFill>
                  <a:prstClr val="black"/>
                </a:solidFill>
                <a:latin typeface="Times New Roman" pitchFamily="18" charset="0"/>
                <a:ea typeface="+mn-ea"/>
              </a:rPr>
              <a:t>, </a:t>
            </a:r>
            <a:r>
              <a:rPr lang="en-US" sz="3200" u="sng" dirty="0" smtClean="0">
                <a:solidFill>
                  <a:prstClr val="black"/>
                </a:solidFill>
                <a:latin typeface="Times New Roman" pitchFamily="18" charset="0"/>
                <a:ea typeface="+mn-ea"/>
              </a:rPr>
              <a:t>investing</a:t>
            </a:r>
            <a:r>
              <a:rPr lang="en-US" sz="3200" dirty="0" smtClean="0">
                <a:solidFill>
                  <a:prstClr val="black"/>
                </a:solidFill>
                <a:latin typeface="Times New Roman" pitchFamily="18" charset="0"/>
                <a:ea typeface="+mn-ea"/>
              </a:rPr>
              <a:t>,</a:t>
            </a:r>
          </a:p>
          <a:p>
            <a:pPr algn="ctr" eaLnBrk="1" hangingPunct="1"/>
            <a:r>
              <a:rPr lang="en-US" sz="3200" dirty="0" smtClean="0">
                <a:solidFill>
                  <a:prstClr val="black"/>
                </a:solidFill>
                <a:latin typeface="Times New Roman" pitchFamily="18" charset="0"/>
                <a:ea typeface="+mn-ea"/>
              </a:rPr>
              <a:t>and </a:t>
            </a:r>
            <a:r>
              <a:rPr lang="en-US" sz="3200" u="sng" dirty="0" smtClean="0">
                <a:solidFill>
                  <a:prstClr val="black"/>
                </a:solidFill>
                <a:latin typeface="Times New Roman" pitchFamily="18" charset="0"/>
                <a:ea typeface="+mn-ea"/>
              </a:rPr>
              <a:t>financing</a:t>
            </a:r>
            <a:r>
              <a:rPr lang="en-US" sz="3200" dirty="0" smtClean="0">
                <a:solidFill>
                  <a:prstClr val="black"/>
                </a:solidFill>
                <a:latin typeface="Times New Roman" pitchFamily="18" charset="0"/>
                <a:ea typeface="+mn-ea"/>
              </a:rPr>
              <a:t> activities.</a:t>
            </a:r>
          </a:p>
        </p:txBody>
      </p:sp>
      <p:sp>
        <p:nvSpPr>
          <p:cNvPr id="2" name="TextBox 1"/>
          <p:cNvSpPr txBox="1"/>
          <p:nvPr/>
        </p:nvSpPr>
        <p:spPr>
          <a:xfrm>
            <a:off x="1828800" y="5105400"/>
            <a:ext cx="5848350" cy="461665"/>
          </a:xfrm>
          <a:prstGeom prst="rect">
            <a:avLst/>
          </a:prstGeom>
          <a:noFill/>
        </p:spPr>
        <p:txBody>
          <a:bodyPr wrap="square" rtlCol="0">
            <a:spAutoFit/>
          </a:bodyPr>
          <a:lstStyle/>
          <a:p>
            <a:pPr algn="ctr"/>
            <a:r>
              <a:rPr lang="en-CA" dirty="0" smtClean="0"/>
              <a:t>Details to be covered later</a:t>
            </a:r>
            <a:endParaRPr lang="en-CA" dirty="0"/>
          </a:p>
        </p:txBody>
      </p:sp>
      <p:sp>
        <p:nvSpPr>
          <p:cNvPr id="3" name="Oval 2"/>
          <p:cNvSpPr/>
          <p:nvPr/>
        </p:nvSpPr>
        <p:spPr>
          <a:xfrm>
            <a:off x="1824251" y="4800600"/>
            <a:ext cx="6019800" cy="1143000"/>
          </a:xfrm>
          <a:prstGeom prst="ellipse">
            <a:avLst/>
          </a:prstGeom>
          <a:solidFill>
            <a:schemeClr val="accent1">
              <a:alpha val="48000"/>
            </a:schemeClr>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dirty="0"/>
          </a:p>
        </p:txBody>
      </p:sp>
      <p:sp>
        <p:nvSpPr>
          <p:cNvPr id="5" name="Slide Number Placeholder 4"/>
          <p:cNvSpPr>
            <a:spLocks noGrp="1"/>
          </p:cNvSpPr>
          <p:nvPr>
            <p:ph type="sldNum" sz="quarter" idx="12"/>
          </p:nvPr>
        </p:nvSpPr>
        <p:spPr/>
        <p:txBody>
          <a:bodyPr/>
          <a:lstStyle/>
          <a:p>
            <a:fld id="{982BE8B3-08DF-4F51-A7D8-D0AC345E1874}" type="slidenum">
              <a:rPr lang="en-CA" smtClean="0">
                <a:solidFill>
                  <a:prstClr val="black">
                    <a:tint val="75000"/>
                  </a:prstClr>
                </a:solidFill>
              </a:rPr>
              <a:pPr/>
              <a:t>49</a:t>
            </a:fld>
            <a:endParaRPr lang="en-CA" dirty="0">
              <a:solidFill>
                <a:prstClr val="black">
                  <a:tint val="75000"/>
                </a:prstClr>
              </a:solidFill>
            </a:endParaRPr>
          </a:p>
        </p:txBody>
      </p:sp>
    </p:spTree>
    <p:extLst>
      <p:ext uri="{BB962C8B-B14F-4D97-AF65-F5344CB8AC3E}">
        <p14:creationId xmlns:p14="http://schemas.microsoft.com/office/powerpoint/2010/main" val="1470498389"/>
      </p:ext>
    </p:extLst>
  </p:cSld>
  <p:clrMapOvr>
    <a:masterClrMapping/>
  </p:clrMapOvr>
  <p:transition>
    <p:wip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62885"/>
                                        </p:tgtEl>
                                        <p:attrNameLst>
                                          <p:attrName>style.visibility</p:attrName>
                                        </p:attrNameLst>
                                      </p:cBhvr>
                                      <p:to>
                                        <p:strVal val="visible"/>
                                      </p:to>
                                    </p:set>
                                    <p:animEffect transition="in" filter="wipe(left)">
                                      <p:cBhvr>
                                        <p:cTn id="7" dur="500"/>
                                        <p:tgtEl>
                                          <p:spTgt spid="762885"/>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par>
                                <p:cTn id="12" presetID="1" presetClass="entr" presetSubtype="0"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2885" grpId="0" animBg="1" autoUpdateAnimBg="0"/>
      <p:bldP spid="2" grpId="0"/>
      <p:bldP spid="3"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2769" name="Title 1"/>
          <p:cNvSpPr>
            <a:spLocks noGrp="1"/>
          </p:cNvSpPr>
          <p:nvPr>
            <p:ph type="title"/>
          </p:nvPr>
        </p:nvSpPr>
        <p:spPr/>
        <p:txBody>
          <a:bodyPr/>
          <a:lstStyle/>
          <a:p>
            <a:r>
              <a:rPr lang="en-CA" smtClean="0">
                <a:ea typeface="HYGothic-Extra" charset="0"/>
              </a:rPr>
              <a:t>Statement of Cash Flows </a:t>
            </a:r>
          </a:p>
        </p:txBody>
      </p:sp>
      <p:sp>
        <p:nvSpPr>
          <p:cNvPr id="32770" name="Content Placeholder 2"/>
          <p:cNvSpPr>
            <a:spLocks noGrp="1"/>
          </p:cNvSpPr>
          <p:nvPr>
            <p:ph sz="half" idx="2"/>
          </p:nvPr>
        </p:nvSpPr>
        <p:spPr/>
        <p:txBody>
          <a:bodyPr/>
          <a:lstStyle/>
          <a:p>
            <a:r>
              <a:rPr lang="en-US" smtClean="0">
                <a:ea typeface="HYGothic-Extra" charset="0"/>
              </a:rPr>
              <a:t>Reports the effect on cash of the company</a:t>
            </a:r>
            <a:r>
              <a:rPr lang="en-US" altLang="en-US" smtClean="0">
                <a:ea typeface="HYGothic-Extra" charset="0"/>
              </a:rPr>
              <a:t>’</a:t>
            </a:r>
            <a:r>
              <a:rPr lang="en-US" smtClean="0">
                <a:ea typeface="HYGothic-Extra" charset="0"/>
              </a:rPr>
              <a:t>s:</a:t>
            </a:r>
          </a:p>
          <a:p>
            <a:pPr lvl="1"/>
            <a:r>
              <a:rPr lang="en-US" smtClean="0">
                <a:ea typeface="HYGothic-Extra" charset="0"/>
              </a:rPr>
              <a:t>Operating activities</a:t>
            </a:r>
          </a:p>
          <a:p>
            <a:pPr lvl="1"/>
            <a:r>
              <a:rPr lang="en-US" smtClean="0">
                <a:ea typeface="HYGothic-Extra" charset="0"/>
              </a:rPr>
              <a:t>Investing activities</a:t>
            </a:r>
          </a:p>
          <a:p>
            <a:pPr lvl="1"/>
            <a:r>
              <a:rPr lang="en-US" smtClean="0">
                <a:ea typeface="HYGothic-Extra" charset="0"/>
              </a:rPr>
              <a:t>Financing activities</a:t>
            </a:r>
          </a:p>
          <a:p>
            <a:r>
              <a:rPr lang="en-US" smtClean="0">
                <a:ea typeface="HYGothic-Extra" charset="0"/>
              </a:rPr>
              <a:t>Shows net increase or decrease in cash for the period</a:t>
            </a:r>
          </a:p>
        </p:txBody>
      </p:sp>
      <p:sp>
        <p:nvSpPr>
          <p:cNvPr id="32771"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32A45B4D-637F-41BA-8FAB-AFB7EBFDA48E}" type="slidenum">
              <a:rPr lang="en-US" sz="1400">
                <a:solidFill>
                  <a:srgbClr val="898989"/>
                </a:solidFill>
                <a:latin typeface="Calibri" pitchFamily="34" charset="0"/>
              </a:rPr>
              <a:pPr eaLnBrk="1" hangingPunct="1"/>
              <a:t>50</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3809335859"/>
      </p:ext>
    </p:extLst>
  </p:cSld>
  <p:clrMapOvr>
    <a:masterClrMapping/>
  </p:clrMapOvr>
  <p:transition>
    <p:rand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3793" name="Title 5"/>
          <p:cNvSpPr>
            <a:spLocks noGrp="1"/>
          </p:cNvSpPr>
          <p:nvPr>
            <p:ph type="title"/>
          </p:nvPr>
        </p:nvSpPr>
        <p:spPr/>
        <p:txBody>
          <a:bodyPr/>
          <a:lstStyle/>
          <a:p>
            <a:r>
              <a:rPr lang="en-CA" smtClean="0">
                <a:ea typeface="HYGothic-Extra" charset="0"/>
              </a:rPr>
              <a:t>Statement of Cash Flows - Example</a:t>
            </a:r>
          </a:p>
        </p:txBody>
      </p:sp>
      <p:sp>
        <p:nvSpPr>
          <p:cNvPr id="33794" name="Slide Number Placeholder 6"/>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34E10B79-B9E8-47E5-93DC-98454C56F803}" type="slidenum">
              <a:rPr lang="en-US" sz="1400">
                <a:solidFill>
                  <a:srgbClr val="898989"/>
                </a:solidFill>
                <a:latin typeface="Calibri" pitchFamily="34" charset="0"/>
              </a:rPr>
              <a:pPr eaLnBrk="1" hangingPunct="1"/>
              <a:t>51</a:t>
            </a:fld>
            <a:endParaRPr lang="en-US" sz="1400">
              <a:solidFill>
                <a:srgbClr val="898989"/>
              </a:solidFill>
              <a:latin typeface="Calibri" pitchFamily="34" charset="0"/>
            </a:endParaRPr>
          </a:p>
        </p:txBody>
      </p:sp>
      <p:pic>
        <p:nvPicPr>
          <p:cNvPr id="33796" name="Picture 9" descr="Ch1_4.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449513"/>
            <a:ext cx="8763000" cy="3754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Text Placeholder 2"/>
          <p:cNvSpPr>
            <a:spLocks noGrp="1"/>
          </p:cNvSpPr>
          <p:nvPr>
            <p:ph type="body" idx="1"/>
          </p:nvPr>
        </p:nvSpPr>
        <p:spPr/>
        <p:txBody>
          <a:bodyPr/>
          <a:lstStyle/>
          <a:p>
            <a:pPr>
              <a:spcBef>
                <a:spcPts val="600"/>
              </a:spcBef>
              <a:spcAft>
                <a:spcPct val="0"/>
              </a:spcAft>
            </a:pPr>
            <a:r>
              <a:rPr lang="en-US" sz="2000" smtClean="0">
                <a:ea typeface="HYGothic-Extra" charset="0"/>
              </a:rPr>
              <a:t>SIERRA CORPORATION</a:t>
            </a:r>
          </a:p>
          <a:p>
            <a:pPr>
              <a:spcBef>
                <a:spcPts val="600"/>
              </a:spcBef>
              <a:spcAft>
                <a:spcPct val="0"/>
              </a:spcAft>
            </a:pPr>
            <a:r>
              <a:rPr lang="en-US" sz="2000" smtClean="0">
                <a:ea typeface="HYGothic-Extra" charset="0"/>
              </a:rPr>
              <a:t>Statement of Cash Flows, Month Ended October 31, 2012</a:t>
            </a:r>
          </a:p>
        </p:txBody>
      </p:sp>
    </p:spTree>
    <p:extLst>
      <p:ext uri="{BB962C8B-B14F-4D97-AF65-F5344CB8AC3E}">
        <p14:creationId xmlns:p14="http://schemas.microsoft.com/office/powerpoint/2010/main" val="1582140985"/>
      </p:ext>
    </p:extLst>
  </p:cSld>
  <p:clrMapOvr>
    <a:masterClrMapping/>
  </p:clrMapOvr>
  <p:transition>
    <p:random/>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4817" name="Rectangle 2"/>
          <p:cNvSpPr>
            <a:spLocks noGrp="1" noChangeArrowheads="1"/>
          </p:cNvSpPr>
          <p:nvPr>
            <p:ph type="title"/>
          </p:nvPr>
        </p:nvSpPr>
        <p:spPr/>
        <p:txBody>
          <a:bodyPr/>
          <a:lstStyle/>
          <a:p>
            <a:r>
              <a:rPr lang="en-US" smtClean="0">
                <a:ea typeface="HYGothic-Extra" charset="0"/>
              </a:rPr>
              <a:t>Relationships Between Statements</a:t>
            </a:r>
            <a:endParaRPr lang="en-CA" smtClean="0">
              <a:ea typeface="HYGothic-Extra" charset="0"/>
            </a:endParaRPr>
          </a:p>
        </p:txBody>
      </p:sp>
      <p:sp>
        <p:nvSpPr>
          <p:cNvPr id="34818" name="Rectangle 3"/>
          <p:cNvSpPr>
            <a:spLocks noGrp="1" noChangeArrowheads="1"/>
          </p:cNvSpPr>
          <p:nvPr>
            <p:ph sz="half" idx="2"/>
          </p:nvPr>
        </p:nvSpPr>
        <p:spPr/>
        <p:txBody>
          <a:bodyPr>
            <a:normAutofit lnSpcReduction="10000"/>
          </a:bodyPr>
          <a:lstStyle/>
          <a:p>
            <a:r>
              <a:rPr lang="en-GB" dirty="0" smtClean="0">
                <a:ea typeface="HYGothic-Extra" charset="0"/>
              </a:rPr>
              <a:t>Statements are interrelated:</a:t>
            </a:r>
          </a:p>
          <a:p>
            <a:pPr lvl="1"/>
            <a:r>
              <a:rPr lang="en-GB" dirty="0" smtClean="0">
                <a:ea typeface="HYGothic-Extra" charset="0"/>
              </a:rPr>
              <a:t>Results from some statements are used as data in other statements</a:t>
            </a:r>
          </a:p>
          <a:p>
            <a:r>
              <a:rPr lang="en-GB" dirty="0" smtClean="0">
                <a:ea typeface="HYGothic-Extra" charset="0"/>
              </a:rPr>
              <a:t>Examples:</a:t>
            </a:r>
          </a:p>
          <a:p>
            <a:pPr lvl="1"/>
            <a:r>
              <a:rPr lang="en-GB" dirty="0" smtClean="0">
                <a:ea typeface="HYGothic-Extra" charset="0"/>
              </a:rPr>
              <a:t>Profit from income statement is reported in statement of changes in equity</a:t>
            </a:r>
          </a:p>
          <a:p>
            <a:pPr lvl="1"/>
            <a:r>
              <a:rPr lang="en-GB" dirty="0" smtClean="0">
                <a:ea typeface="HYGothic-Extra" charset="0"/>
              </a:rPr>
              <a:t>Ending balances of shareholders</a:t>
            </a:r>
            <a:r>
              <a:rPr lang="en-GB" altLang="en-US" dirty="0" smtClean="0">
                <a:ea typeface="HYGothic-Extra" charset="0"/>
              </a:rPr>
              <a:t>’</a:t>
            </a:r>
            <a:r>
              <a:rPr lang="en-GB" dirty="0" smtClean="0">
                <a:ea typeface="HYGothic-Extra" charset="0"/>
              </a:rPr>
              <a:t> </a:t>
            </a:r>
            <a:r>
              <a:rPr lang="en-GB" smtClean="0">
                <a:ea typeface="HYGothic-Extra" charset="0"/>
              </a:rPr>
              <a:t>equity are reported in both statements of financial position and changes in equity</a:t>
            </a:r>
          </a:p>
          <a:p>
            <a:pPr lvl="1"/>
            <a:r>
              <a:rPr lang="en-GB" dirty="0" smtClean="0">
                <a:ea typeface="HYGothic-Extra" charset="0"/>
              </a:rPr>
              <a:t>Statement of cash flows is related to statement of financial position</a:t>
            </a:r>
          </a:p>
          <a:p>
            <a:endParaRPr lang="en-CA" dirty="0" smtClean="0">
              <a:ea typeface="HYGothic-Extra" charset="0"/>
            </a:endParaRPr>
          </a:p>
        </p:txBody>
      </p:sp>
      <p:sp>
        <p:nvSpPr>
          <p:cNvPr id="3481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21411787-4FF1-4F96-8B99-8D1643F944F3}" type="slidenum">
              <a:rPr lang="en-US" sz="1400">
                <a:solidFill>
                  <a:srgbClr val="898989"/>
                </a:solidFill>
                <a:latin typeface="Calibri" pitchFamily="34" charset="0"/>
              </a:rPr>
              <a:pPr eaLnBrk="1" hangingPunct="1"/>
              <a:t>52</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2323208305"/>
      </p:ext>
    </p:extLst>
  </p:cSld>
  <p:clrMapOvr>
    <a:masterClrMapping/>
  </p:clrMapOvr>
  <p:transition>
    <p:random/>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Relationships Among the Statements</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344442876"/>
              </p:ext>
            </p:extLst>
          </p:nvPr>
        </p:nvGraphicFramePr>
        <p:xfrm>
          <a:off x="1664425" y="1219200"/>
          <a:ext cx="4126775" cy="5364986"/>
        </p:xfrm>
        <a:graphic>
          <a:graphicData uri="http://schemas.openxmlformats.org/drawingml/2006/table">
            <a:tbl>
              <a:tblPr/>
              <a:tblGrid>
                <a:gridCol w="3045730"/>
                <a:gridCol w="1081045"/>
              </a:tblGrid>
              <a:tr h="247999">
                <a:tc gridSpan="2">
                  <a:txBody>
                    <a:bodyPr/>
                    <a:lstStyle/>
                    <a:p>
                      <a:pPr algn="ctr" rtl="0" fontAlgn="b"/>
                      <a:r>
                        <a:rPr lang="en-US" sz="1600" b="1" i="0" u="none" strike="noStrike" dirty="0">
                          <a:solidFill>
                            <a:srgbClr val="000000"/>
                          </a:solidFill>
                          <a:latin typeface="Arial"/>
                        </a:rPr>
                        <a:t>Income Statement</a:t>
                      </a:r>
                    </a:p>
                  </a:txBody>
                  <a:tcPr marL="6976" marR="6976" marT="69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6DDE8"/>
                    </a:solidFill>
                  </a:tcPr>
                </a:tc>
                <a:tc hMerge="1">
                  <a:txBody>
                    <a:bodyPr/>
                    <a:lstStyle/>
                    <a:p>
                      <a:endParaRPr lang="en-US"/>
                    </a:p>
                  </a:txBody>
                  <a:tcPr/>
                </a:tc>
              </a:tr>
              <a:tr h="247999">
                <a:tc>
                  <a:txBody>
                    <a:bodyPr/>
                    <a:lstStyle/>
                    <a:p>
                      <a:pPr algn="l" rtl="0" fontAlgn="b"/>
                      <a:r>
                        <a:rPr lang="en-US" sz="1600" b="0" i="0" u="none" strike="noStrike" dirty="0">
                          <a:solidFill>
                            <a:srgbClr val="000000"/>
                          </a:solidFill>
                          <a:latin typeface="Arial"/>
                        </a:rPr>
                        <a:t>Revenues </a:t>
                      </a:r>
                    </a:p>
                  </a:txBody>
                  <a:tcPr marL="6976" marR="6976" marT="697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r" rtl="0" fontAlgn="b"/>
                      <a:r>
                        <a:rPr lang="en-US" sz="1600" b="0" i="0" u="none" strike="noStrike" dirty="0">
                          <a:solidFill>
                            <a:srgbClr val="000000"/>
                          </a:solidFill>
                          <a:latin typeface="Arial"/>
                        </a:rPr>
                        <a:t>$100,000 </a:t>
                      </a:r>
                    </a:p>
                  </a:txBody>
                  <a:tcPr marL="6976" marR="6976" marT="6976"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r>
              <a:tr h="247999">
                <a:tc>
                  <a:txBody>
                    <a:bodyPr/>
                    <a:lstStyle/>
                    <a:p>
                      <a:pPr algn="l" rtl="0" fontAlgn="b"/>
                      <a:r>
                        <a:rPr lang="en-US" sz="1600" b="0" i="0" u="none" strike="noStrike">
                          <a:solidFill>
                            <a:srgbClr val="000000"/>
                          </a:solidFill>
                          <a:latin typeface="Arial"/>
                        </a:rPr>
                        <a:t>Expenses</a:t>
                      </a:r>
                    </a:p>
                  </a:txBody>
                  <a:tcPr marL="6976" marR="6976" marT="6976"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rtl="0" fontAlgn="b"/>
                      <a:r>
                        <a:rPr lang="en-US" sz="1600" b="0" i="0" u="none" strike="noStrike" dirty="0">
                          <a:solidFill>
                            <a:srgbClr val="000000"/>
                          </a:solidFill>
                          <a:latin typeface="Arial"/>
                        </a:rPr>
                        <a:t>90,000</a:t>
                      </a:r>
                    </a:p>
                  </a:txBody>
                  <a:tcPr marL="6976" marR="6976" marT="6976"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r>
              <a:tr h="255134">
                <a:tc>
                  <a:txBody>
                    <a:bodyPr/>
                    <a:lstStyle/>
                    <a:p>
                      <a:pPr algn="l" rtl="0" fontAlgn="b"/>
                      <a:r>
                        <a:rPr lang="en-US" sz="1600" b="0" i="0" u="none" strike="noStrike">
                          <a:solidFill>
                            <a:srgbClr val="000000"/>
                          </a:solidFill>
                          <a:latin typeface="Arial"/>
                        </a:rPr>
                        <a:t>Profit</a:t>
                      </a:r>
                    </a:p>
                  </a:txBody>
                  <a:tcPr marL="6976" marR="6976" marT="6976"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rtl="0" fontAlgn="b"/>
                      <a:r>
                        <a:rPr lang="en-US" sz="1600" b="0" i="0" u="none" strike="noStrike" dirty="0">
                          <a:solidFill>
                            <a:srgbClr val="000000"/>
                          </a:solidFill>
                          <a:latin typeface="Arial"/>
                        </a:rPr>
                        <a:t>$10,000 </a:t>
                      </a:r>
                    </a:p>
                  </a:txBody>
                  <a:tcPr marL="6976" marR="6976" marT="6976"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r h="255134">
                <a:tc>
                  <a:txBody>
                    <a:bodyPr/>
                    <a:lstStyle/>
                    <a:p>
                      <a:pPr algn="l" rtl="0" fontAlgn="b"/>
                      <a:r>
                        <a:rPr lang="en-US" sz="1600" b="0" i="0" u="none" strike="noStrike">
                          <a:solidFill>
                            <a:srgbClr val="000000"/>
                          </a:solidFill>
                          <a:latin typeface="Arial"/>
                        </a:rPr>
                        <a:t> </a:t>
                      </a:r>
                    </a:p>
                  </a:txBody>
                  <a:tcPr marL="6976" marR="6976" marT="697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rtl="0" fontAlgn="b"/>
                      <a:r>
                        <a:rPr lang="en-US" sz="1600" b="0" i="0" u="none" strike="noStrike" dirty="0">
                          <a:solidFill>
                            <a:srgbClr val="000000"/>
                          </a:solidFill>
                          <a:latin typeface="Arial"/>
                        </a:rPr>
                        <a:t> </a:t>
                      </a:r>
                    </a:p>
                  </a:txBody>
                  <a:tcPr marL="6976" marR="6976" marT="6976" marB="0" anchor="b">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47999">
                <a:tc>
                  <a:txBody>
                    <a:bodyPr/>
                    <a:lstStyle/>
                    <a:p>
                      <a:pPr algn="l" fontAlgn="b"/>
                      <a:endParaRPr lang="en-US" sz="1600" b="0" i="0" u="none" strike="noStrike">
                        <a:solidFill>
                          <a:srgbClr val="000000"/>
                        </a:solidFill>
                        <a:latin typeface="Arial"/>
                      </a:endParaRPr>
                    </a:p>
                  </a:txBody>
                  <a:tcPr marL="6976" marR="6976" marT="697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600" b="0" i="0" u="none" strike="noStrike" dirty="0">
                        <a:solidFill>
                          <a:srgbClr val="000000"/>
                        </a:solidFill>
                        <a:latin typeface="Arial"/>
                      </a:endParaRPr>
                    </a:p>
                  </a:txBody>
                  <a:tcPr marL="6976" marR="6976" marT="697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300693">
                <a:tc gridSpan="2">
                  <a:txBody>
                    <a:bodyPr/>
                    <a:lstStyle/>
                    <a:p>
                      <a:pPr algn="ctr" rtl="0" fontAlgn="b"/>
                      <a:r>
                        <a:rPr lang="en-US" sz="1600" b="1" i="0" u="none" strike="noStrike" dirty="0">
                          <a:solidFill>
                            <a:srgbClr val="000000"/>
                          </a:solidFill>
                          <a:latin typeface="Arial"/>
                        </a:rPr>
                        <a:t>Statement of </a:t>
                      </a:r>
                      <a:r>
                        <a:rPr lang="en-US" sz="1600" b="1" i="0" u="none" strike="noStrike" dirty="0" smtClean="0">
                          <a:solidFill>
                            <a:srgbClr val="000000"/>
                          </a:solidFill>
                          <a:latin typeface="Arial"/>
                        </a:rPr>
                        <a:t>Retained Earnings</a:t>
                      </a:r>
                      <a:endParaRPr lang="en-US" sz="1600" b="1" i="0" u="none" strike="noStrike" dirty="0">
                        <a:solidFill>
                          <a:srgbClr val="000000"/>
                        </a:solidFill>
                        <a:latin typeface="Arial"/>
                      </a:endParaRPr>
                    </a:p>
                  </a:txBody>
                  <a:tcPr marL="6976" marR="6976" marT="69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6DDE8"/>
                    </a:solidFill>
                  </a:tcPr>
                </a:tc>
                <a:tc hMerge="1">
                  <a:txBody>
                    <a:bodyPr/>
                    <a:lstStyle/>
                    <a:p>
                      <a:endParaRPr lang="en-US"/>
                    </a:p>
                  </a:txBody>
                  <a:tcPr/>
                </a:tc>
              </a:tr>
              <a:tr h="247999">
                <a:tc>
                  <a:txBody>
                    <a:bodyPr/>
                    <a:lstStyle/>
                    <a:p>
                      <a:pPr algn="l" rtl="0" fontAlgn="b"/>
                      <a:r>
                        <a:rPr lang="en-US" sz="1600" b="0" i="0" u="none" strike="noStrike">
                          <a:solidFill>
                            <a:srgbClr val="000000"/>
                          </a:solidFill>
                          <a:latin typeface="Arial"/>
                        </a:rPr>
                        <a:t>Beginning retained earnings</a:t>
                      </a:r>
                    </a:p>
                  </a:txBody>
                  <a:tcPr marL="6976" marR="6976" marT="697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r" rtl="0" fontAlgn="b"/>
                      <a:r>
                        <a:rPr lang="en-US" sz="1600" b="0" i="0" u="none" strike="noStrike" dirty="0">
                          <a:solidFill>
                            <a:srgbClr val="000000"/>
                          </a:solidFill>
                          <a:latin typeface="Arial"/>
                        </a:rPr>
                        <a:t>$58,000 </a:t>
                      </a:r>
                    </a:p>
                  </a:txBody>
                  <a:tcPr marL="6976" marR="6976" marT="6976"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a:noFill/>
                    </a:lnB>
                  </a:tcPr>
                </a:tc>
              </a:tr>
              <a:tr h="247999">
                <a:tc>
                  <a:txBody>
                    <a:bodyPr/>
                    <a:lstStyle/>
                    <a:p>
                      <a:pPr algn="l" rtl="0" fontAlgn="b"/>
                      <a:r>
                        <a:rPr lang="en-US" sz="1600" b="0" i="0" u="none" strike="noStrike">
                          <a:solidFill>
                            <a:srgbClr val="000000"/>
                          </a:solidFill>
                          <a:latin typeface="Arial"/>
                        </a:rPr>
                        <a:t>Profit</a:t>
                      </a:r>
                    </a:p>
                  </a:txBody>
                  <a:tcPr marL="6976" marR="6976" marT="6976"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rtl="0" fontAlgn="b"/>
                      <a:r>
                        <a:rPr lang="en-US" sz="1600" b="0" i="0" u="none" strike="noStrike" dirty="0">
                          <a:solidFill>
                            <a:srgbClr val="000000"/>
                          </a:solidFill>
                          <a:latin typeface="Arial"/>
                        </a:rPr>
                        <a:t>10,000</a:t>
                      </a:r>
                    </a:p>
                  </a:txBody>
                  <a:tcPr marL="6976" marR="6976" marT="6976" marB="0" anchor="b">
                    <a:lnL>
                      <a:noFill/>
                    </a:lnL>
                    <a:lnR w="6350" cap="flat" cmpd="sng" algn="ctr">
                      <a:solidFill>
                        <a:srgbClr val="000000"/>
                      </a:solidFill>
                      <a:prstDash val="solid"/>
                      <a:round/>
                      <a:headEnd type="none" w="med" len="med"/>
                      <a:tailEnd type="none" w="med" len="med"/>
                    </a:lnR>
                    <a:lnT>
                      <a:noFill/>
                    </a:lnT>
                    <a:lnB>
                      <a:noFill/>
                    </a:lnB>
                  </a:tcPr>
                </a:tc>
              </a:tr>
              <a:tr h="247999">
                <a:tc>
                  <a:txBody>
                    <a:bodyPr/>
                    <a:lstStyle/>
                    <a:p>
                      <a:pPr algn="l" rtl="0" fontAlgn="b"/>
                      <a:r>
                        <a:rPr lang="en-US" sz="1600" b="0" i="0" u="none" strike="noStrike">
                          <a:solidFill>
                            <a:srgbClr val="000000"/>
                          </a:solidFill>
                          <a:latin typeface="Arial"/>
                        </a:rPr>
                        <a:t>Dividends</a:t>
                      </a:r>
                    </a:p>
                  </a:txBody>
                  <a:tcPr marL="6976" marR="6976" marT="6976"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rtl="0" fontAlgn="b"/>
                      <a:r>
                        <a:rPr lang="en-US" sz="1600" b="0" i="0" u="none" strike="noStrike" dirty="0">
                          <a:solidFill>
                            <a:srgbClr val="000000"/>
                          </a:solidFill>
                          <a:latin typeface="Arial"/>
                        </a:rPr>
                        <a:t>6,000</a:t>
                      </a:r>
                    </a:p>
                  </a:txBody>
                  <a:tcPr marL="6976" marR="6976" marT="6976" marB="0" anchor="b">
                    <a:lnL>
                      <a:noFill/>
                    </a:lnL>
                    <a:lnR w="6350" cap="flat" cmpd="sng" algn="ctr">
                      <a:solidFill>
                        <a:srgbClr val="000000"/>
                      </a:solidFill>
                      <a:prstDash val="solid"/>
                      <a:round/>
                      <a:headEnd type="none" w="med" len="med"/>
                      <a:tailEnd type="none" w="med" len="med"/>
                    </a:lnR>
                    <a:lnT>
                      <a:noFill/>
                    </a:lnT>
                    <a:lnB w="6350" cap="flat" cmpd="sng" algn="ctr">
                      <a:solidFill>
                        <a:srgbClr val="000000"/>
                      </a:solidFill>
                      <a:prstDash val="solid"/>
                      <a:round/>
                      <a:headEnd type="none" w="med" len="med"/>
                      <a:tailEnd type="none" w="med" len="med"/>
                    </a:lnB>
                  </a:tcPr>
                </a:tc>
              </a:tr>
              <a:tr h="255134">
                <a:tc>
                  <a:txBody>
                    <a:bodyPr/>
                    <a:lstStyle/>
                    <a:p>
                      <a:pPr algn="l" rtl="0" fontAlgn="b"/>
                      <a:r>
                        <a:rPr lang="en-US" sz="1600" b="0" i="0" u="none" strike="noStrike">
                          <a:solidFill>
                            <a:srgbClr val="000000"/>
                          </a:solidFill>
                          <a:latin typeface="Arial"/>
                        </a:rPr>
                        <a:t>Ending retained earnings</a:t>
                      </a:r>
                    </a:p>
                  </a:txBody>
                  <a:tcPr marL="6976" marR="6976" marT="6976"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rtl="0" fontAlgn="b"/>
                      <a:r>
                        <a:rPr lang="en-US" sz="1600" b="0" i="0" u="none" strike="noStrike" dirty="0">
                          <a:solidFill>
                            <a:srgbClr val="000000"/>
                          </a:solidFill>
                          <a:latin typeface="Arial"/>
                        </a:rPr>
                        <a:t>$62,000 </a:t>
                      </a:r>
                    </a:p>
                  </a:txBody>
                  <a:tcPr marL="6976" marR="6976" marT="6976"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r h="255134">
                <a:tc>
                  <a:txBody>
                    <a:bodyPr/>
                    <a:lstStyle/>
                    <a:p>
                      <a:pPr algn="l" rtl="0" fontAlgn="b"/>
                      <a:r>
                        <a:rPr lang="en-US" sz="1600" b="0" i="0" u="none" strike="noStrike" dirty="0">
                          <a:solidFill>
                            <a:srgbClr val="000000"/>
                          </a:solidFill>
                          <a:latin typeface="Arial"/>
                        </a:rPr>
                        <a:t> </a:t>
                      </a:r>
                    </a:p>
                  </a:txBody>
                  <a:tcPr marL="6976" marR="6976" marT="697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rtl="0" fontAlgn="b"/>
                      <a:r>
                        <a:rPr lang="en-US" sz="1600" b="0" i="0" u="none" strike="noStrike" dirty="0">
                          <a:solidFill>
                            <a:srgbClr val="000000"/>
                          </a:solidFill>
                          <a:latin typeface="Arial"/>
                        </a:rPr>
                        <a:t> </a:t>
                      </a:r>
                    </a:p>
                  </a:txBody>
                  <a:tcPr marL="6976" marR="6976" marT="6976" marB="0" anchor="b">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47999">
                <a:tc>
                  <a:txBody>
                    <a:bodyPr/>
                    <a:lstStyle/>
                    <a:p>
                      <a:pPr algn="l" fontAlgn="b"/>
                      <a:endParaRPr lang="en-US" sz="1600" b="0" i="0" u="none" strike="noStrike">
                        <a:solidFill>
                          <a:srgbClr val="000000"/>
                        </a:solidFill>
                        <a:latin typeface="Arial"/>
                      </a:endParaRPr>
                    </a:p>
                  </a:txBody>
                  <a:tcPr marL="6976" marR="6976" marT="697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fontAlgn="b"/>
                      <a:endParaRPr lang="en-US" sz="1600" b="0" i="0" u="none" strike="noStrike" dirty="0">
                        <a:solidFill>
                          <a:srgbClr val="000000"/>
                        </a:solidFill>
                        <a:latin typeface="Arial"/>
                      </a:endParaRPr>
                    </a:p>
                  </a:txBody>
                  <a:tcPr marL="6976" marR="6976" marT="6976" marB="0" anchor="b">
                    <a:lnL>
                      <a:noFill/>
                    </a:lnL>
                    <a:lnR>
                      <a:noFill/>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47999">
                <a:tc gridSpan="2">
                  <a:txBody>
                    <a:bodyPr/>
                    <a:lstStyle/>
                    <a:p>
                      <a:pPr algn="ctr" rtl="0" fontAlgn="b"/>
                      <a:r>
                        <a:rPr lang="en-US" sz="1600" b="1" i="0" u="none" strike="noStrike" dirty="0" smtClean="0">
                          <a:solidFill>
                            <a:srgbClr val="000000"/>
                          </a:solidFill>
                          <a:latin typeface="Arial"/>
                        </a:rPr>
                        <a:t>Balance Sheet</a:t>
                      </a:r>
                      <a:endParaRPr lang="en-US" sz="1600" b="1" i="0" u="none" strike="noStrike" dirty="0">
                        <a:solidFill>
                          <a:srgbClr val="000000"/>
                        </a:solidFill>
                        <a:latin typeface="Arial"/>
                      </a:endParaRPr>
                    </a:p>
                  </a:txBody>
                  <a:tcPr marL="6976" marR="6976" marT="6976"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B6DDE8"/>
                    </a:solidFill>
                  </a:tcPr>
                </a:tc>
                <a:tc hMerge="1">
                  <a:txBody>
                    <a:bodyPr/>
                    <a:lstStyle/>
                    <a:p>
                      <a:endParaRPr lang="en-US"/>
                    </a:p>
                  </a:txBody>
                  <a:tcPr/>
                </a:tc>
              </a:tr>
              <a:tr h="255134">
                <a:tc>
                  <a:txBody>
                    <a:bodyPr/>
                    <a:lstStyle/>
                    <a:p>
                      <a:pPr algn="l" rtl="0" fontAlgn="b"/>
                      <a:r>
                        <a:rPr lang="en-US" sz="1600" b="0" i="0" u="none" strike="noStrike">
                          <a:solidFill>
                            <a:srgbClr val="000000"/>
                          </a:solidFill>
                          <a:latin typeface="Arial"/>
                        </a:rPr>
                        <a:t>Assets</a:t>
                      </a:r>
                    </a:p>
                  </a:txBody>
                  <a:tcPr marL="6976" marR="6976" marT="6976" marB="0" anchor="b">
                    <a:lnL w="6350" cap="flat" cmpd="sng" algn="ctr">
                      <a:solidFill>
                        <a:srgbClr val="000000"/>
                      </a:solidFill>
                      <a:prstDash val="solid"/>
                      <a:round/>
                      <a:headEnd type="none" w="med" len="med"/>
                      <a:tailEnd type="none" w="med" len="med"/>
                    </a:lnL>
                    <a:lnR>
                      <a:noFill/>
                    </a:lnR>
                    <a:lnT w="6350" cap="flat" cmpd="sng" algn="ctr">
                      <a:solidFill>
                        <a:srgbClr val="000000"/>
                      </a:solidFill>
                      <a:prstDash val="solid"/>
                      <a:round/>
                      <a:headEnd type="none" w="med" len="med"/>
                      <a:tailEnd type="none" w="med" len="med"/>
                    </a:lnT>
                    <a:lnB>
                      <a:noFill/>
                    </a:lnB>
                  </a:tcPr>
                </a:tc>
                <a:tc>
                  <a:txBody>
                    <a:bodyPr/>
                    <a:lstStyle/>
                    <a:p>
                      <a:pPr algn="r" rtl="0" fontAlgn="b"/>
                      <a:r>
                        <a:rPr lang="en-US" sz="1600" b="0" i="0" u="none" strike="noStrike" dirty="0">
                          <a:solidFill>
                            <a:srgbClr val="000000"/>
                          </a:solidFill>
                          <a:latin typeface="Arial"/>
                        </a:rPr>
                        <a:t>$162,000 </a:t>
                      </a:r>
                    </a:p>
                  </a:txBody>
                  <a:tcPr marL="6976" marR="6976" marT="6976" marB="0" anchor="b">
                    <a:lnL>
                      <a:noFill/>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r h="255134">
                <a:tc>
                  <a:txBody>
                    <a:bodyPr/>
                    <a:lstStyle/>
                    <a:p>
                      <a:pPr algn="l" rtl="0" fontAlgn="b"/>
                      <a:r>
                        <a:rPr lang="en-US" sz="1600" b="0" i="0" u="none" strike="noStrike">
                          <a:solidFill>
                            <a:srgbClr val="000000"/>
                          </a:solidFill>
                          <a:latin typeface="Arial"/>
                        </a:rPr>
                        <a:t>Liabilities</a:t>
                      </a:r>
                    </a:p>
                  </a:txBody>
                  <a:tcPr marL="6976" marR="6976" marT="6976"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rtl="0" fontAlgn="b"/>
                      <a:r>
                        <a:rPr lang="en-US" sz="1600" b="0" i="0" u="none" strike="noStrike" dirty="0">
                          <a:solidFill>
                            <a:srgbClr val="000000"/>
                          </a:solidFill>
                          <a:latin typeface="Arial"/>
                        </a:rPr>
                        <a:t>$30,000 </a:t>
                      </a:r>
                    </a:p>
                  </a:txBody>
                  <a:tcPr marL="6976" marR="6976" marT="6976" marB="0" anchor="b">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a:noFill/>
                    </a:lnB>
                  </a:tcPr>
                </a:tc>
              </a:tr>
              <a:tr h="247999">
                <a:tc>
                  <a:txBody>
                    <a:bodyPr/>
                    <a:lstStyle/>
                    <a:p>
                      <a:pPr algn="l" rtl="0" fontAlgn="b"/>
                      <a:r>
                        <a:rPr lang="en-US" sz="1600" b="0" i="0" u="none" strike="noStrike">
                          <a:solidFill>
                            <a:srgbClr val="000000"/>
                          </a:solidFill>
                          <a:latin typeface="Arial"/>
                        </a:rPr>
                        <a:t>Shareholders' Equity</a:t>
                      </a:r>
                    </a:p>
                  </a:txBody>
                  <a:tcPr marL="6976" marR="6976" marT="6976"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rtl="0" fontAlgn="b"/>
                      <a:r>
                        <a:rPr lang="en-US" sz="1600" b="0" i="0" u="none" strike="noStrike" dirty="0">
                          <a:solidFill>
                            <a:srgbClr val="000000"/>
                          </a:solidFill>
                          <a:latin typeface="Arial"/>
                        </a:rPr>
                        <a:t> </a:t>
                      </a:r>
                    </a:p>
                  </a:txBody>
                  <a:tcPr marL="6976" marR="6976" marT="6976" marB="0" anchor="b">
                    <a:lnL>
                      <a:noFill/>
                    </a:lnL>
                    <a:lnR w="6350" cap="flat" cmpd="sng" algn="ctr">
                      <a:solidFill>
                        <a:srgbClr val="000000"/>
                      </a:solidFill>
                      <a:prstDash val="solid"/>
                      <a:round/>
                      <a:headEnd type="none" w="med" len="med"/>
                      <a:tailEnd type="none" w="med" len="med"/>
                    </a:lnR>
                    <a:lnT>
                      <a:noFill/>
                    </a:lnT>
                    <a:lnB>
                      <a:noFill/>
                    </a:lnB>
                  </a:tcPr>
                </a:tc>
              </a:tr>
              <a:tr h="247999">
                <a:tc>
                  <a:txBody>
                    <a:bodyPr/>
                    <a:lstStyle/>
                    <a:p>
                      <a:pPr algn="l" rtl="0" fontAlgn="b"/>
                      <a:r>
                        <a:rPr lang="en-US" sz="1600" b="0" i="0" u="none" strike="noStrike">
                          <a:solidFill>
                            <a:srgbClr val="000000"/>
                          </a:solidFill>
                          <a:latin typeface="Arial"/>
                        </a:rPr>
                        <a:t>          Share capital</a:t>
                      </a:r>
                    </a:p>
                  </a:txBody>
                  <a:tcPr marL="6976" marR="6976" marT="6976"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rtl="0" fontAlgn="b"/>
                      <a:r>
                        <a:rPr lang="en-US" sz="1600" b="0" i="0" u="none" strike="noStrike" dirty="0">
                          <a:solidFill>
                            <a:srgbClr val="000000"/>
                          </a:solidFill>
                          <a:latin typeface="Arial"/>
                        </a:rPr>
                        <a:t>70,000</a:t>
                      </a:r>
                    </a:p>
                  </a:txBody>
                  <a:tcPr marL="6976" marR="6976" marT="6976" marB="0" anchor="b">
                    <a:lnL>
                      <a:noFill/>
                    </a:lnL>
                    <a:lnR w="6350" cap="flat" cmpd="sng" algn="ctr">
                      <a:solidFill>
                        <a:srgbClr val="000000"/>
                      </a:solidFill>
                      <a:prstDash val="solid"/>
                      <a:round/>
                      <a:headEnd type="none" w="med" len="med"/>
                      <a:tailEnd type="none" w="med" len="med"/>
                    </a:lnR>
                    <a:lnT>
                      <a:noFill/>
                    </a:lnT>
                    <a:lnB>
                      <a:noFill/>
                    </a:lnB>
                  </a:tcPr>
                </a:tc>
              </a:tr>
              <a:tr h="255134">
                <a:tc>
                  <a:txBody>
                    <a:bodyPr/>
                    <a:lstStyle/>
                    <a:p>
                      <a:pPr algn="l" rtl="0" fontAlgn="b"/>
                      <a:r>
                        <a:rPr lang="en-US" sz="1600" b="0" i="0" u="none" strike="noStrike">
                          <a:solidFill>
                            <a:srgbClr val="000000"/>
                          </a:solidFill>
                          <a:latin typeface="Arial"/>
                        </a:rPr>
                        <a:t>          Retained earnings</a:t>
                      </a:r>
                    </a:p>
                  </a:txBody>
                  <a:tcPr marL="6976" marR="6976" marT="6976"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rtl="0" fontAlgn="b"/>
                      <a:r>
                        <a:rPr lang="en-US" sz="1600" b="0" i="0" u="none" strike="noStrike" dirty="0">
                          <a:solidFill>
                            <a:srgbClr val="000000"/>
                          </a:solidFill>
                          <a:latin typeface="Arial"/>
                        </a:rPr>
                        <a:t>62,000</a:t>
                      </a:r>
                    </a:p>
                  </a:txBody>
                  <a:tcPr marL="6976" marR="6976" marT="6976" marB="0" anchor="b">
                    <a:lnL>
                      <a:noFill/>
                    </a:lnL>
                    <a:lnR w="6350" cap="flat" cmpd="sng" algn="ctr">
                      <a:solidFill>
                        <a:srgbClr val="000000"/>
                      </a:solidFill>
                      <a:prstDash val="solid"/>
                      <a:round/>
                      <a:headEnd type="none" w="med" len="med"/>
                      <a:tailEnd type="none" w="med" len="med"/>
                    </a:lnR>
                    <a:lnT>
                      <a:noFill/>
                    </a:lnT>
                    <a:lnB w="25400" cap="flat" cmpd="dbl" algn="ctr">
                      <a:solidFill>
                        <a:srgbClr val="000000"/>
                      </a:solidFill>
                      <a:prstDash val="solid"/>
                      <a:round/>
                      <a:headEnd type="none" w="med" len="med"/>
                      <a:tailEnd type="none" w="med" len="med"/>
                    </a:lnB>
                  </a:tcPr>
                </a:tc>
              </a:tr>
              <a:tr h="264245">
                <a:tc>
                  <a:txBody>
                    <a:bodyPr/>
                    <a:lstStyle/>
                    <a:p>
                      <a:pPr algn="l" rtl="0" fontAlgn="b"/>
                      <a:r>
                        <a:rPr lang="en-US" sz="1600" b="0" i="0" u="none" strike="noStrike">
                          <a:solidFill>
                            <a:srgbClr val="000000"/>
                          </a:solidFill>
                          <a:latin typeface="Arial"/>
                        </a:rPr>
                        <a:t> Total Liabilities and Equity</a:t>
                      </a:r>
                    </a:p>
                  </a:txBody>
                  <a:tcPr marL="6976" marR="6976" marT="6976" marB="0" anchor="b">
                    <a:lnL w="6350" cap="flat" cmpd="sng" algn="ctr">
                      <a:solidFill>
                        <a:srgbClr val="000000"/>
                      </a:solidFill>
                      <a:prstDash val="solid"/>
                      <a:round/>
                      <a:headEnd type="none" w="med" len="med"/>
                      <a:tailEnd type="none" w="med" len="med"/>
                    </a:lnL>
                    <a:lnR>
                      <a:noFill/>
                    </a:lnR>
                    <a:lnT>
                      <a:noFill/>
                    </a:lnT>
                    <a:lnB>
                      <a:noFill/>
                    </a:lnB>
                  </a:tcPr>
                </a:tc>
                <a:tc>
                  <a:txBody>
                    <a:bodyPr/>
                    <a:lstStyle/>
                    <a:p>
                      <a:pPr algn="r" rtl="0" fontAlgn="b"/>
                      <a:r>
                        <a:rPr lang="en-US" sz="1600" b="0" i="0" u="none" strike="noStrike" dirty="0">
                          <a:solidFill>
                            <a:srgbClr val="000000"/>
                          </a:solidFill>
                          <a:latin typeface="Arial"/>
                        </a:rPr>
                        <a:t>$162,000 </a:t>
                      </a:r>
                    </a:p>
                  </a:txBody>
                  <a:tcPr marL="6976" marR="6976" marT="6976" marB="0" anchor="b">
                    <a:lnL>
                      <a:noFill/>
                    </a:lnL>
                    <a:lnR w="63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55134">
                <a:tc>
                  <a:txBody>
                    <a:bodyPr/>
                    <a:lstStyle/>
                    <a:p>
                      <a:pPr algn="l" rtl="0" fontAlgn="b"/>
                      <a:r>
                        <a:rPr lang="en-US" sz="1600" b="0" i="0" u="none" strike="noStrike">
                          <a:solidFill>
                            <a:srgbClr val="000000"/>
                          </a:solidFill>
                          <a:latin typeface="Arial"/>
                        </a:rPr>
                        <a:t> </a:t>
                      </a:r>
                    </a:p>
                  </a:txBody>
                  <a:tcPr marL="6976" marR="6976" marT="6976" marB="0" anchor="b">
                    <a:lnL w="6350" cap="flat" cmpd="sng" algn="ctr">
                      <a:solidFill>
                        <a:srgbClr val="000000"/>
                      </a:solidFill>
                      <a:prstDash val="solid"/>
                      <a:round/>
                      <a:headEnd type="none" w="med" len="med"/>
                      <a:tailEnd type="none" w="med" len="med"/>
                    </a:lnL>
                    <a:lnR>
                      <a:noFill/>
                    </a:lnR>
                    <a:lnT>
                      <a:noFill/>
                    </a:lnT>
                    <a:lnB w="6350" cap="flat" cmpd="sng" algn="ctr">
                      <a:solidFill>
                        <a:srgbClr val="000000"/>
                      </a:solidFill>
                      <a:prstDash val="solid"/>
                      <a:round/>
                      <a:headEnd type="none" w="med" len="med"/>
                      <a:tailEnd type="none" w="med" len="med"/>
                    </a:lnB>
                  </a:tcPr>
                </a:tc>
                <a:tc>
                  <a:txBody>
                    <a:bodyPr/>
                    <a:lstStyle/>
                    <a:p>
                      <a:pPr algn="l" rtl="0" fontAlgn="b"/>
                      <a:r>
                        <a:rPr lang="en-US" sz="1600" b="0" i="0" u="none" strike="noStrike" dirty="0">
                          <a:solidFill>
                            <a:srgbClr val="000000"/>
                          </a:solidFill>
                          <a:latin typeface="Arial"/>
                        </a:rPr>
                        <a:t> </a:t>
                      </a:r>
                    </a:p>
                  </a:txBody>
                  <a:tcPr marL="6976" marR="6976" marT="6976" marB="0" anchor="b">
                    <a:lnL>
                      <a:noFill/>
                    </a:lnL>
                    <a:lnR w="63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grpSp>
        <p:nvGrpSpPr>
          <p:cNvPr id="15" name="Group 14"/>
          <p:cNvGrpSpPr/>
          <p:nvPr/>
        </p:nvGrpSpPr>
        <p:grpSpPr>
          <a:xfrm>
            <a:off x="5791200" y="2082800"/>
            <a:ext cx="1066800" cy="1295400"/>
            <a:chOff x="5791200" y="2082800"/>
            <a:chExt cx="1066800" cy="1295400"/>
          </a:xfrm>
        </p:grpSpPr>
        <p:cxnSp>
          <p:nvCxnSpPr>
            <p:cNvPr id="10" name="Straight Connector 9"/>
            <p:cNvCxnSpPr/>
            <p:nvPr/>
          </p:nvCxnSpPr>
          <p:spPr bwMode="auto">
            <a:xfrm>
              <a:off x="5791200" y="2082800"/>
              <a:ext cx="1066800" cy="0"/>
            </a:xfrm>
            <a:prstGeom prst="line">
              <a:avLst/>
            </a:prstGeom>
            <a:solidFill>
              <a:schemeClr val="accent1"/>
            </a:solidFill>
            <a:ln w="25400" cap="flat" cmpd="sng" algn="ctr">
              <a:solidFill>
                <a:srgbClr val="FF0000"/>
              </a:solidFill>
              <a:prstDash val="solid"/>
              <a:round/>
              <a:headEnd type="none" w="med" len="med"/>
              <a:tailEnd type="none" w="med" len="med"/>
            </a:ln>
            <a:effectLst/>
          </p:spPr>
        </p:cxnSp>
        <p:cxnSp>
          <p:nvCxnSpPr>
            <p:cNvPr id="12" name="Straight Connector 11"/>
            <p:cNvCxnSpPr/>
            <p:nvPr/>
          </p:nvCxnSpPr>
          <p:spPr bwMode="auto">
            <a:xfrm>
              <a:off x="6858000" y="2082800"/>
              <a:ext cx="0" cy="1295400"/>
            </a:xfrm>
            <a:prstGeom prst="line">
              <a:avLst/>
            </a:prstGeom>
            <a:solidFill>
              <a:schemeClr val="accent1"/>
            </a:solidFill>
            <a:ln w="25400" cap="flat" cmpd="sng" algn="ctr">
              <a:solidFill>
                <a:srgbClr val="FF0000"/>
              </a:solidFill>
              <a:prstDash val="solid"/>
              <a:round/>
              <a:headEnd type="none" w="med" len="med"/>
              <a:tailEnd type="none" w="med" len="med"/>
            </a:ln>
            <a:effectLst/>
          </p:spPr>
        </p:cxnSp>
        <p:cxnSp>
          <p:nvCxnSpPr>
            <p:cNvPr id="14" name="Straight Arrow Connector 13"/>
            <p:cNvCxnSpPr/>
            <p:nvPr/>
          </p:nvCxnSpPr>
          <p:spPr bwMode="auto">
            <a:xfrm flipH="1">
              <a:off x="5791200" y="3378200"/>
              <a:ext cx="1066800" cy="0"/>
            </a:xfrm>
            <a:prstGeom prst="straightConnector1">
              <a:avLst/>
            </a:prstGeom>
            <a:solidFill>
              <a:schemeClr val="accent1"/>
            </a:solidFill>
            <a:ln w="25400" cap="flat" cmpd="sng" algn="ctr">
              <a:solidFill>
                <a:srgbClr val="FF0000"/>
              </a:solidFill>
              <a:prstDash val="solid"/>
              <a:round/>
              <a:headEnd type="none" w="med" len="med"/>
              <a:tailEnd type="arrow"/>
            </a:ln>
            <a:effectLst/>
          </p:spPr>
        </p:cxnSp>
      </p:grpSp>
      <p:grpSp>
        <p:nvGrpSpPr>
          <p:cNvPr id="16" name="Group 15"/>
          <p:cNvGrpSpPr/>
          <p:nvPr/>
        </p:nvGrpSpPr>
        <p:grpSpPr>
          <a:xfrm>
            <a:off x="5791200" y="3886200"/>
            <a:ext cx="1143000" cy="2112264"/>
            <a:chOff x="5715000" y="2082800"/>
            <a:chExt cx="1143000" cy="2112264"/>
          </a:xfrm>
        </p:grpSpPr>
        <p:cxnSp>
          <p:nvCxnSpPr>
            <p:cNvPr id="17" name="Straight Connector 16"/>
            <p:cNvCxnSpPr/>
            <p:nvPr/>
          </p:nvCxnSpPr>
          <p:spPr bwMode="auto">
            <a:xfrm flipV="1">
              <a:off x="5715000" y="2082800"/>
              <a:ext cx="1143000" cy="25400"/>
            </a:xfrm>
            <a:prstGeom prst="line">
              <a:avLst/>
            </a:prstGeom>
            <a:solidFill>
              <a:schemeClr val="accent1"/>
            </a:solidFill>
            <a:ln w="25400" cap="flat" cmpd="sng" algn="ctr">
              <a:solidFill>
                <a:srgbClr val="FF0000"/>
              </a:solidFill>
              <a:prstDash val="solid"/>
              <a:round/>
              <a:headEnd type="none" w="med" len="med"/>
              <a:tailEnd type="none" w="med" len="med"/>
            </a:ln>
            <a:effectLst/>
          </p:spPr>
        </p:cxnSp>
        <p:cxnSp>
          <p:nvCxnSpPr>
            <p:cNvPr id="18" name="Straight Connector 17"/>
            <p:cNvCxnSpPr/>
            <p:nvPr/>
          </p:nvCxnSpPr>
          <p:spPr bwMode="auto">
            <a:xfrm>
              <a:off x="6845300" y="2082800"/>
              <a:ext cx="12700" cy="2112264"/>
            </a:xfrm>
            <a:prstGeom prst="line">
              <a:avLst/>
            </a:prstGeom>
            <a:solidFill>
              <a:schemeClr val="accent1"/>
            </a:solidFill>
            <a:ln w="25400" cap="flat" cmpd="sng" algn="ctr">
              <a:solidFill>
                <a:srgbClr val="FF0000"/>
              </a:solidFill>
              <a:prstDash val="solid"/>
              <a:round/>
              <a:headEnd type="none" w="med" len="med"/>
              <a:tailEnd type="none" w="med" len="med"/>
            </a:ln>
            <a:effectLst/>
          </p:spPr>
        </p:cxnSp>
        <p:cxnSp>
          <p:nvCxnSpPr>
            <p:cNvPr id="19" name="Straight Arrow Connector 18"/>
            <p:cNvCxnSpPr/>
            <p:nvPr/>
          </p:nvCxnSpPr>
          <p:spPr bwMode="auto">
            <a:xfrm flipH="1" flipV="1">
              <a:off x="5715000" y="4178300"/>
              <a:ext cx="1143000" cy="0"/>
            </a:xfrm>
            <a:prstGeom prst="straightConnector1">
              <a:avLst/>
            </a:prstGeom>
            <a:solidFill>
              <a:schemeClr val="accent1"/>
            </a:solidFill>
            <a:ln w="25400" cap="flat" cmpd="sng" algn="ctr">
              <a:solidFill>
                <a:srgbClr val="FF0000"/>
              </a:solidFill>
              <a:prstDash val="solid"/>
              <a:round/>
              <a:headEnd type="none" w="med" len="med"/>
              <a:tailEnd type="arrow"/>
            </a:ln>
            <a:effectLst/>
          </p:spPr>
        </p:cxnSp>
      </p:gr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4577" name="Title 1"/>
          <p:cNvSpPr>
            <a:spLocks noGrp="1"/>
          </p:cNvSpPr>
          <p:nvPr>
            <p:ph type="title"/>
          </p:nvPr>
        </p:nvSpPr>
        <p:spPr/>
        <p:txBody>
          <a:bodyPr/>
          <a:lstStyle/>
          <a:p>
            <a:r>
              <a:rPr lang="en-CA" dirty="0" smtClean="0"/>
              <a:t>Using the Financial Statements</a:t>
            </a:r>
          </a:p>
        </p:txBody>
      </p:sp>
      <p:sp>
        <p:nvSpPr>
          <p:cNvPr id="3" name="Content Placeholder 2"/>
          <p:cNvSpPr>
            <a:spLocks noGrp="1"/>
          </p:cNvSpPr>
          <p:nvPr>
            <p:ph sz="half" idx="2"/>
          </p:nvPr>
        </p:nvSpPr>
        <p:spPr/>
        <p:txBody>
          <a:bodyPr/>
          <a:lstStyle/>
          <a:p>
            <a:r>
              <a:rPr lang="en-CA" dirty="0" smtClean="0"/>
              <a:t>Specific tools can be used to analyze the financial statements</a:t>
            </a:r>
          </a:p>
          <a:p>
            <a:r>
              <a:rPr lang="en-CA" dirty="0" smtClean="0"/>
              <a:t>Ratio analysis expresses the relationships between selected financial statement data</a:t>
            </a:r>
          </a:p>
          <a:p>
            <a:r>
              <a:rPr lang="en-CA" dirty="0" smtClean="0"/>
              <a:t>Use comparisons to aid in analyses:</a:t>
            </a:r>
          </a:p>
          <a:p>
            <a:pPr lvl="1"/>
            <a:r>
              <a:rPr lang="en-CA" dirty="0" err="1" smtClean="0"/>
              <a:t>Intracompany</a:t>
            </a:r>
            <a:r>
              <a:rPr lang="en-CA" dirty="0" smtClean="0"/>
              <a:t> comparisons cover two or more years for the same company</a:t>
            </a:r>
          </a:p>
          <a:p>
            <a:pPr lvl="1"/>
            <a:r>
              <a:rPr lang="en-CA" dirty="0" smtClean="0"/>
              <a:t>Intercompany comparisons between the company and a competitor</a:t>
            </a:r>
          </a:p>
          <a:p>
            <a:pPr lvl="1"/>
            <a:r>
              <a:rPr lang="en-CA" dirty="0" smtClean="0"/>
              <a:t>Industry average comparison based on averages for the particular industry</a:t>
            </a:r>
            <a:endParaRPr lang="en-CA" dirty="0"/>
          </a:p>
        </p:txBody>
      </p:sp>
      <p:sp>
        <p:nvSpPr>
          <p:cNvPr id="13" name="Slide Number Placeholder 12"/>
          <p:cNvSpPr>
            <a:spLocks noGrp="1"/>
          </p:cNvSpPr>
          <p:nvPr>
            <p:ph type="sldNum" sz="quarter" idx="11"/>
          </p:nvPr>
        </p:nvSpPr>
        <p:spPr/>
        <p:txBody>
          <a:bodyPr/>
          <a:lstStyle/>
          <a:p>
            <a:fld id="{BE6E6EDB-372C-4A45-8ABD-B6250E3DD8CB}" type="slidenum">
              <a:rPr lang="en-US" smtClean="0"/>
              <a:pPr/>
              <a:t>54</a:t>
            </a:fld>
            <a:endParaRPr lang="en-US"/>
          </a:p>
        </p:txBody>
      </p:sp>
    </p:spTree>
    <p:extLst>
      <p:ext uri="{BB962C8B-B14F-4D97-AF65-F5344CB8AC3E}">
        <p14:creationId xmlns:p14="http://schemas.microsoft.com/office/powerpoint/2010/main" val="19124040"/>
      </p:ext>
    </p:extLst>
  </p:cSld>
  <p:clrMapOvr>
    <a:masterClrMapping/>
  </p:clrMapOvr>
  <p:transition>
    <p:random/>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5601" name="Title 1"/>
          <p:cNvSpPr>
            <a:spLocks noGrp="1"/>
          </p:cNvSpPr>
          <p:nvPr>
            <p:ph type="title"/>
          </p:nvPr>
        </p:nvSpPr>
        <p:spPr/>
        <p:txBody>
          <a:bodyPr/>
          <a:lstStyle/>
          <a:p>
            <a:r>
              <a:rPr lang="en-US" smtClean="0">
                <a:ea typeface="HYGothic-Extra" charset="0"/>
              </a:rPr>
              <a:t>Liquidity Ratios</a:t>
            </a:r>
            <a:endParaRPr lang="en-CA" smtClean="0">
              <a:ea typeface="HYGothic-Extra" charset="0"/>
            </a:endParaRPr>
          </a:p>
        </p:txBody>
      </p:sp>
      <p:sp>
        <p:nvSpPr>
          <p:cNvPr id="25602" name="Content Placeholder 2"/>
          <p:cNvSpPr>
            <a:spLocks noGrp="1"/>
          </p:cNvSpPr>
          <p:nvPr>
            <p:ph sz="half" idx="2"/>
          </p:nvPr>
        </p:nvSpPr>
        <p:spPr/>
        <p:txBody>
          <a:bodyPr/>
          <a:lstStyle/>
          <a:p>
            <a:pPr eaLnBrk="1" hangingPunct="1"/>
            <a:r>
              <a:rPr lang="en-US" smtClean="0">
                <a:ea typeface="HYGothic-Extra" charset="0"/>
              </a:rPr>
              <a:t>Measure a company</a:t>
            </a:r>
            <a:r>
              <a:rPr lang="en-US" altLang="en-US" smtClean="0">
                <a:ea typeface="HYGothic-Extra" charset="0"/>
              </a:rPr>
              <a:t>’</a:t>
            </a:r>
            <a:r>
              <a:rPr lang="en-US" smtClean="0">
                <a:ea typeface="HYGothic-Extra" charset="0"/>
              </a:rPr>
              <a:t>s short-term ability of to pay its obligations that will come due within the next year</a:t>
            </a:r>
          </a:p>
          <a:p>
            <a:endParaRPr lang="en-CA" smtClean="0">
              <a:ea typeface="HYGothic-Extra" charset="0"/>
            </a:endParaRPr>
          </a:p>
        </p:txBody>
      </p:sp>
      <p:sp>
        <p:nvSpPr>
          <p:cNvPr id="25605"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0DE41443-44DD-41E3-9214-F4DBE2A8511C}" type="slidenum">
              <a:rPr lang="en-US" sz="1400">
                <a:solidFill>
                  <a:srgbClr val="898989"/>
                </a:solidFill>
                <a:latin typeface="Calibri" pitchFamily="34" charset="0"/>
              </a:rPr>
              <a:pPr eaLnBrk="1" hangingPunct="1"/>
              <a:t>55</a:t>
            </a:fld>
            <a:endParaRPr lang="en-US" sz="1400">
              <a:solidFill>
                <a:srgbClr val="898989"/>
              </a:solidFill>
              <a:latin typeface="Calibri" pitchFamily="34" charset="0"/>
            </a:endParaRPr>
          </a:p>
        </p:txBody>
      </p:sp>
      <p:graphicFrame>
        <p:nvGraphicFramePr>
          <p:cNvPr id="7" name="Content Placeholder 5"/>
          <p:cNvGraphicFramePr>
            <a:graphicFrameLocks noGrp="1"/>
          </p:cNvGraphicFramePr>
          <p:nvPr/>
        </p:nvGraphicFramePr>
        <p:xfrm>
          <a:off x="2286000" y="3048000"/>
          <a:ext cx="6324600" cy="1143000"/>
        </p:xfrm>
        <a:graphic>
          <a:graphicData uri="http://schemas.openxmlformats.org/drawingml/2006/table">
            <a:tbl>
              <a:tblPr/>
              <a:tblGrid>
                <a:gridCol w="2108200"/>
                <a:gridCol w="482600"/>
                <a:gridCol w="3733800"/>
              </a:tblGrid>
              <a:tr h="1143000">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chemeClr val="tx1"/>
                          </a:solidFill>
                          <a:effectLst/>
                          <a:latin typeface="Arial" pitchFamily="34" charset="0"/>
                          <a:ea typeface="ＭＳ Ｐゴシック" pitchFamily="34" charset="-128"/>
                        </a:rPr>
                        <a:t>Working capital</a:t>
                      </a:r>
                    </a:p>
                  </a:txBody>
                  <a:tcPr anchor="ctr"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chemeClr val="tx1"/>
                          </a:solidFill>
                          <a:effectLst/>
                          <a:latin typeface="Arial" pitchFamily="34" charset="0"/>
                          <a:ea typeface="ＭＳ Ｐゴシック" pitchFamily="34" charset="-128"/>
                        </a:rPr>
                        <a:t>=</a:t>
                      </a:r>
                    </a:p>
                  </a:txBody>
                  <a:tcPr anchor="ctr"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CA" sz="2000" b="1" i="0" u="none" strike="noStrike" cap="none" normalizeH="0" baseline="0" smtClean="0">
                        <a:ln>
                          <a:noFill/>
                        </a:ln>
                        <a:solidFill>
                          <a:schemeClr val="tx1"/>
                        </a:solidFill>
                        <a:effectLst/>
                        <a:latin typeface="Arial" pitchFamily="34" charset="0"/>
                        <a:ea typeface="ＭＳ Ｐゴシック" pitchFamily="34" charset="-128"/>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chemeClr val="tx1"/>
                          </a:solidFill>
                          <a:effectLst/>
                          <a:latin typeface="Arial" pitchFamily="34" charset="0"/>
                          <a:ea typeface="ＭＳ Ｐゴシック" pitchFamily="34" charset="-128"/>
                        </a:rPr>
                        <a:t>Current assets – Current liabilities</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r>
            </a:tbl>
          </a:graphicData>
        </a:graphic>
      </p:graphicFrame>
      <p:graphicFrame>
        <p:nvGraphicFramePr>
          <p:cNvPr id="8" name="Group 30"/>
          <p:cNvGraphicFramePr>
            <a:graphicFrameLocks noGrp="1"/>
          </p:cNvGraphicFramePr>
          <p:nvPr/>
        </p:nvGraphicFramePr>
        <p:xfrm>
          <a:off x="2286000" y="4419600"/>
          <a:ext cx="6324600" cy="1028700"/>
        </p:xfrm>
        <a:graphic>
          <a:graphicData uri="http://schemas.openxmlformats.org/drawingml/2006/table">
            <a:tbl>
              <a:tblPr>
                <a:effectLst/>
              </a:tblPr>
              <a:tblGrid>
                <a:gridCol w="2108200"/>
                <a:gridCol w="482600"/>
                <a:gridCol w="3733800"/>
              </a:tblGrid>
              <a:tr h="457200">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Current ratio</a:t>
                      </a:r>
                    </a:p>
                  </a:txBody>
                  <a:tcPr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chemeClr val="tx1"/>
                          </a:solidFill>
                          <a:effectLst/>
                          <a:latin typeface="Arial" charset="0"/>
                        </a:rPr>
                        <a:t>=</a:t>
                      </a:r>
                    </a:p>
                  </a:txBody>
                  <a:tcPr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Current assets</a:t>
                      </a:r>
                    </a:p>
                  </a:txBody>
                  <a:tcPr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r>
              <a:tr h="571500">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Current liabilities</a:t>
                      </a:r>
                    </a:p>
                  </a:txBody>
                  <a:tcPr horzOverflow="overflow">
                    <a:lnL w="381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r>
            </a:tbl>
          </a:graphicData>
        </a:graphic>
      </p:graphicFrame>
      <p:sp>
        <p:nvSpPr>
          <p:cNvPr id="10" name="TextBox 9"/>
          <p:cNvSpPr txBox="1"/>
          <p:nvPr/>
        </p:nvSpPr>
        <p:spPr>
          <a:xfrm>
            <a:off x="2971800" y="5638800"/>
            <a:ext cx="4495800" cy="523220"/>
          </a:xfrm>
          <a:prstGeom prst="rect">
            <a:avLst/>
          </a:prstGeom>
          <a:noFill/>
          <a:ln>
            <a:solidFill>
              <a:schemeClr val="accent4">
                <a:lumMod val="75000"/>
              </a:schemeClr>
            </a:solidFill>
          </a:ln>
        </p:spPr>
        <p:txBody>
          <a:bodyPr wrap="square">
            <a:spAutoFit/>
          </a:bodyPr>
          <a:lstStyle/>
          <a:p>
            <a:pPr eaLnBrk="1" hangingPunct="1">
              <a:defRPr/>
            </a:pPr>
            <a:r>
              <a:rPr lang="en-CA" sz="2800" dirty="0">
                <a:solidFill>
                  <a:prstClr val="black"/>
                </a:solidFill>
                <a:latin typeface="Cambria" pitchFamily="18" charset="0"/>
                <a:ea typeface="ＭＳ Ｐゴシック" pitchFamily="34" charset="-128"/>
                <a:cs typeface="Arial" charset="0"/>
              </a:rPr>
              <a:t>Higher is </a:t>
            </a:r>
            <a:r>
              <a:rPr lang="en-CA" sz="2800" dirty="0" smtClean="0">
                <a:solidFill>
                  <a:srgbClr val="FF0000"/>
                </a:solidFill>
                <a:latin typeface="Cambria" pitchFamily="18" charset="0"/>
                <a:ea typeface="ＭＳ Ｐゴシック" pitchFamily="34" charset="-128"/>
                <a:cs typeface="Arial" charset="0"/>
              </a:rPr>
              <a:t>GENERALLY</a:t>
            </a:r>
            <a:r>
              <a:rPr lang="en-CA" sz="2800" dirty="0" smtClean="0">
                <a:solidFill>
                  <a:prstClr val="black"/>
                </a:solidFill>
                <a:latin typeface="Cambria" pitchFamily="18" charset="0"/>
                <a:ea typeface="ＭＳ Ｐゴシック" pitchFamily="34" charset="-128"/>
                <a:cs typeface="Arial" charset="0"/>
              </a:rPr>
              <a:t> </a:t>
            </a:r>
            <a:r>
              <a:rPr lang="en-CA" sz="2800" dirty="0">
                <a:solidFill>
                  <a:prstClr val="black"/>
                </a:solidFill>
                <a:latin typeface="Cambria" pitchFamily="18" charset="0"/>
                <a:ea typeface="ＭＳ Ｐゴシック" pitchFamily="34" charset="-128"/>
                <a:cs typeface="Arial" charset="0"/>
              </a:rPr>
              <a:t>better</a:t>
            </a:r>
          </a:p>
        </p:txBody>
      </p:sp>
    </p:spTree>
    <p:extLst>
      <p:ext uri="{BB962C8B-B14F-4D97-AF65-F5344CB8AC3E}">
        <p14:creationId xmlns:p14="http://schemas.microsoft.com/office/powerpoint/2010/main" val="2910514112"/>
      </p:ext>
    </p:extLst>
  </p:cSld>
  <p:clrMapOvr>
    <a:masterClrMapping/>
  </p:clrMapOvr>
  <p:transition>
    <p:random/>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6625" name="Title 1"/>
          <p:cNvSpPr>
            <a:spLocks noGrp="1"/>
          </p:cNvSpPr>
          <p:nvPr>
            <p:ph type="title"/>
          </p:nvPr>
        </p:nvSpPr>
        <p:spPr/>
        <p:txBody>
          <a:bodyPr/>
          <a:lstStyle/>
          <a:p>
            <a:r>
              <a:rPr lang="en-US" smtClean="0">
                <a:ea typeface="HYGothic-Extra" charset="0"/>
              </a:rPr>
              <a:t>Solvency Ratios</a:t>
            </a:r>
            <a:endParaRPr lang="en-CA" smtClean="0">
              <a:ea typeface="HYGothic-Extra" charset="0"/>
            </a:endParaRPr>
          </a:p>
        </p:txBody>
      </p:sp>
      <p:sp>
        <p:nvSpPr>
          <p:cNvPr id="26626" name="Content Placeholder 2"/>
          <p:cNvSpPr>
            <a:spLocks noGrp="1"/>
          </p:cNvSpPr>
          <p:nvPr>
            <p:ph sz="half" idx="2"/>
          </p:nvPr>
        </p:nvSpPr>
        <p:spPr/>
        <p:txBody>
          <a:bodyPr/>
          <a:lstStyle/>
          <a:p>
            <a:r>
              <a:rPr lang="en-US" smtClean="0">
                <a:ea typeface="HYGothic-Extra" charset="0"/>
              </a:rPr>
              <a:t>Measure a company</a:t>
            </a:r>
            <a:r>
              <a:rPr lang="en-US" altLang="en-US" smtClean="0">
                <a:ea typeface="HYGothic-Extra" charset="0"/>
              </a:rPr>
              <a:t>’</a:t>
            </a:r>
            <a:r>
              <a:rPr lang="en-US" smtClean="0">
                <a:ea typeface="HYGothic-Extra" charset="0"/>
              </a:rPr>
              <a:t>s ability to survive over a long period of time:</a:t>
            </a:r>
          </a:p>
          <a:p>
            <a:pPr lvl="1"/>
            <a:r>
              <a:rPr lang="en-US" smtClean="0">
                <a:ea typeface="HYGothic-Extra" charset="0"/>
              </a:rPr>
              <a:t>The higher the percentage of debt to total assets, the greater the risk that debts cannot be repaid when they are due</a:t>
            </a:r>
            <a:endParaRPr lang="en-CA" smtClean="0">
              <a:ea typeface="HYGothic-Extra" charset="0"/>
            </a:endParaRPr>
          </a:p>
          <a:p>
            <a:endParaRPr lang="en-CA" smtClean="0">
              <a:ea typeface="HYGothic-Extra" charset="0"/>
            </a:endParaRPr>
          </a:p>
        </p:txBody>
      </p:sp>
      <p:sp>
        <p:nvSpPr>
          <p:cNvPr id="2662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5D8CE7FE-3EA8-4FEE-A254-FFEAA3FA3BEB}" type="slidenum">
              <a:rPr lang="en-US" sz="1400">
                <a:solidFill>
                  <a:srgbClr val="898989"/>
                </a:solidFill>
                <a:latin typeface="Calibri" pitchFamily="34" charset="0"/>
              </a:rPr>
              <a:pPr eaLnBrk="1" hangingPunct="1"/>
              <a:t>56</a:t>
            </a:fld>
            <a:endParaRPr lang="en-US" sz="1400">
              <a:solidFill>
                <a:srgbClr val="898989"/>
              </a:solidFill>
              <a:latin typeface="Calibri" pitchFamily="34" charset="0"/>
            </a:endParaRPr>
          </a:p>
        </p:txBody>
      </p:sp>
      <p:graphicFrame>
        <p:nvGraphicFramePr>
          <p:cNvPr id="7" name="Group 30"/>
          <p:cNvGraphicFramePr>
            <a:graphicFrameLocks noGrp="1"/>
          </p:cNvGraphicFramePr>
          <p:nvPr/>
        </p:nvGraphicFramePr>
        <p:xfrm>
          <a:off x="2362200" y="4038600"/>
          <a:ext cx="6324600" cy="917585"/>
        </p:xfrm>
        <a:graphic>
          <a:graphicData uri="http://schemas.openxmlformats.org/drawingml/2006/table">
            <a:tbl>
              <a:tblPr/>
              <a:tblGrid>
                <a:gridCol w="2108200"/>
                <a:gridCol w="482600"/>
                <a:gridCol w="3733800"/>
              </a:tblGrid>
              <a:tr h="396226">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Debt to total assets</a:t>
                      </a:r>
                    </a:p>
                  </a:txBody>
                  <a:tcPr marT="45718" marB="45718"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smtClean="0">
                          <a:ln>
                            <a:noFill/>
                          </a:ln>
                          <a:solidFill>
                            <a:schemeClr val="tx1"/>
                          </a:solidFill>
                          <a:effectLst/>
                          <a:latin typeface="Arial" charset="0"/>
                        </a:rPr>
                        <a:t>=</a:t>
                      </a:r>
                    </a:p>
                  </a:txBody>
                  <a:tcPr marT="45718" marB="4571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Total liabilities</a:t>
                      </a:r>
                    </a:p>
                  </a:txBody>
                  <a:tcPr marT="45718" marB="45718"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r>
              <a:tr h="521349">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Total assets</a:t>
                      </a:r>
                    </a:p>
                  </a:txBody>
                  <a:tcPr marT="45718" marB="45718" horzOverflow="overflow">
                    <a:lnL w="381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r>
            </a:tbl>
          </a:graphicData>
        </a:graphic>
      </p:graphicFrame>
      <p:sp>
        <p:nvSpPr>
          <p:cNvPr id="9" name="TextBox 8"/>
          <p:cNvSpPr txBox="1"/>
          <p:nvPr/>
        </p:nvSpPr>
        <p:spPr>
          <a:xfrm>
            <a:off x="2819400" y="5257800"/>
            <a:ext cx="4572000" cy="523220"/>
          </a:xfrm>
          <a:prstGeom prst="rect">
            <a:avLst/>
          </a:prstGeom>
          <a:noFill/>
          <a:ln>
            <a:solidFill>
              <a:schemeClr val="accent4">
                <a:lumMod val="75000"/>
              </a:schemeClr>
            </a:solidFill>
          </a:ln>
        </p:spPr>
        <p:txBody>
          <a:bodyPr wrap="square">
            <a:spAutoFit/>
          </a:bodyPr>
          <a:lstStyle/>
          <a:p>
            <a:pPr eaLnBrk="1" hangingPunct="1">
              <a:defRPr/>
            </a:pPr>
            <a:r>
              <a:rPr lang="en-CA" sz="2800" dirty="0">
                <a:solidFill>
                  <a:prstClr val="black"/>
                </a:solidFill>
                <a:latin typeface="Cambria" pitchFamily="18" charset="0"/>
                <a:ea typeface="ＭＳ Ｐゴシック" pitchFamily="34" charset="-128"/>
                <a:cs typeface="Arial" charset="0"/>
              </a:rPr>
              <a:t>Lower is </a:t>
            </a:r>
            <a:r>
              <a:rPr lang="en-CA" sz="2800" dirty="0" smtClean="0">
                <a:solidFill>
                  <a:srgbClr val="FF0000"/>
                </a:solidFill>
                <a:latin typeface="Cambria" pitchFamily="18" charset="0"/>
                <a:ea typeface="ＭＳ Ｐゴシック" pitchFamily="34" charset="-128"/>
                <a:cs typeface="Arial" charset="0"/>
              </a:rPr>
              <a:t>GENERALLY</a:t>
            </a:r>
            <a:r>
              <a:rPr lang="en-CA" sz="2800" dirty="0" smtClean="0">
                <a:solidFill>
                  <a:prstClr val="black"/>
                </a:solidFill>
                <a:latin typeface="Cambria" pitchFamily="18" charset="0"/>
                <a:ea typeface="ＭＳ Ｐゴシック" pitchFamily="34" charset="-128"/>
                <a:cs typeface="Arial" charset="0"/>
              </a:rPr>
              <a:t> </a:t>
            </a:r>
            <a:r>
              <a:rPr lang="en-CA" sz="2800" dirty="0">
                <a:solidFill>
                  <a:prstClr val="black"/>
                </a:solidFill>
                <a:latin typeface="Cambria" pitchFamily="18" charset="0"/>
                <a:ea typeface="ＭＳ Ｐゴシック" pitchFamily="34" charset="-128"/>
                <a:cs typeface="Arial" charset="0"/>
              </a:rPr>
              <a:t>better</a:t>
            </a:r>
          </a:p>
        </p:txBody>
      </p:sp>
    </p:spTree>
    <p:extLst>
      <p:ext uri="{BB962C8B-B14F-4D97-AF65-F5344CB8AC3E}">
        <p14:creationId xmlns:p14="http://schemas.microsoft.com/office/powerpoint/2010/main" val="2091101381"/>
      </p:ext>
    </p:extLst>
  </p:cSld>
  <p:clrMapOvr>
    <a:masterClrMapping/>
  </p:clrMapOvr>
  <p:transition>
    <p:rand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7649" name="Title 1"/>
          <p:cNvSpPr>
            <a:spLocks noGrp="1"/>
          </p:cNvSpPr>
          <p:nvPr>
            <p:ph type="title"/>
          </p:nvPr>
        </p:nvSpPr>
        <p:spPr/>
        <p:txBody>
          <a:bodyPr/>
          <a:lstStyle/>
          <a:p>
            <a:r>
              <a:rPr lang="en-US" smtClean="0">
                <a:ea typeface="HYGothic-Extra" charset="0"/>
              </a:rPr>
              <a:t>Profitability Ratios</a:t>
            </a:r>
            <a:endParaRPr lang="en-CA" smtClean="0">
              <a:ea typeface="HYGothic-Extra" charset="0"/>
            </a:endParaRPr>
          </a:p>
        </p:txBody>
      </p:sp>
      <p:sp>
        <p:nvSpPr>
          <p:cNvPr id="27650" name="Content Placeholder 2"/>
          <p:cNvSpPr>
            <a:spLocks noGrp="1"/>
          </p:cNvSpPr>
          <p:nvPr>
            <p:ph sz="half" idx="2"/>
          </p:nvPr>
        </p:nvSpPr>
        <p:spPr/>
        <p:txBody>
          <a:bodyPr/>
          <a:lstStyle/>
          <a:p>
            <a:pPr eaLnBrk="1" hangingPunct="1"/>
            <a:r>
              <a:rPr lang="en-US" smtClean="0">
                <a:ea typeface="HYGothic-Extra" charset="0"/>
              </a:rPr>
              <a:t>Measure a company</a:t>
            </a:r>
            <a:r>
              <a:rPr lang="en-US" altLang="en-US" smtClean="0">
                <a:ea typeface="HYGothic-Extra" charset="0"/>
              </a:rPr>
              <a:t>’</a:t>
            </a:r>
            <a:r>
              <a:rPr lang="en-US" smtClean="0">
                <a:ea typeface="HYGothic-Extra" charset="0"/>
              </a:rPr>
              <a:t>s operating success of for a given period of time</a:t>
            </a:r>
          </a:p>
          <a:p>
            <a:endParaRPr lang="en-CA" smtClean="0">
              <a:ea typeface="HYGothic-Extra" charset="0"/>
            </a:endParaRPr>
          </a:p>
        </p:txBody>
      </p:sp>
      <p:sp>
        <p:nvSpPr>
          <p:cNvPr id="2765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12DEBD55-B3DC-4574-A7FE-6BA27A5369A0}" type="slidenum">
              <a:rPr lang="en-US" sz="1400">
                <a:solidFill>
                  <a:srgbClr val="898989"/>
                </a:solidFill>
                <a:latin typeface="Calibri" pitchFamily="34" charset="0"/>
              </a:rPr>
              <a:pPr eaLnBrk="1" hangingPunct="1"/>
              <a:t>57</a:t>
            </a:fld>
            <a:endParaRPr lang="en-US" sz="1400">
              <a:solidFill>
                <a:srgbClr val="898989"/>
              </a:solidFill>
              <a:latin typeface="Calibri" pitchFamily="34" charset="0"/>
            </a:endParaRPr>
          </a:p>
        </p:txBody>
      </p:sp>
      <p:graphicFrame>
        <p:nvGraphicFramePr>
          <p:cNvPr id="7" name="Group 43"/>
          <p:cNvGraphicFramePr>
            <a:graphicFrameLocks/>
          </p:cNvGraphicFramePr>
          <p:nvPr/>
        </p:nvGraphicFramePr>
        <p:xfrm>
          <a:off x="2209800" y="2667000"/>
          <a:ext cx="6324600" cy="1524000"/>
        </p:xfrm>
        <a:graphic>
          <a:graphicData uri="http://schemas.openxmlformats.org/drawingml/2006/table">
            <a:tbl>
              <a:tblPr/>
              <a:tblGrid>
                <a:gridCol w="2108200"/>
                <a:gridCol w="482600"/>
                <a:gridCol w="3733800"/>
              </a:tblGrid>
              <a:tr h="813787">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Earnings per share</a:t>
                      </a:r>
                    </a:p>
                  </a:txBody>
                  <a:tcPr marT="45726" marB="45726"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a:t>
                      </a:r>
                    </a:p>
                  </a:txBody>
                  <a:tcPr marT="45726" marB="45726"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Profit available to common shareholders</a:t>
                      </a:r>
                    </a:p>
                  </a:txBody>
                  <a:tcPr marT="45726" marB="45726"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r>
              <a:tr h="710213">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Weighted average number of common shares</a:t>
                      </a:r>
                    </a:p>
                  </a:txBody>
                  <a:tcPr marT="45726" marB="45726" horzOverflow="overflow">
                    <a:lnL w="381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r>
            </a:tbl>
          </a:graphicData>
        </a:graphic>
      </p:graphicFrame>
      <p:graphicFrame>
        <p:nvGraphicFramePr>
          <p:cNvPr id="8" name="Group 50"/>
          <p:cNvGraphicFramePr>
            <a:graphicFrameLocks noGrp="1"/>
          </p:cNvGraphicFramePr>
          <p:nvPr/>
        </p:nvGraphicFramePr>
        <p:xfrm>
          <a:off x="2209800" y="4572000"/>
          <a:ext cx="6324600" cy="806450"/>
        </p:xfrm>
        <a:graphic>
          <a:graphicData uri="http://schemas.openxmlformats.org/drawingml/2006/table">
            <a:tbl>
              <a:tblPr/>
              <a:tblGrid>
                <a:gridCol w="2057400"/>
                <a:gridCol w="533400"/>
                <a:gridCol w="3733800"/>
              </a:tblGrid>
              <a:tr h="396390">
                <a:tc rowSpan="2">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Price-earnings ratio</a:t>
                      </a:r>
                    </a:p>
                  </a:txBody>
                  <a:tcPr marT="45737" marB="45737" anchor="ctr" horzOverflow="overflow">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a:t>
                      </a:r>
                    </a:p>
                  </a:txBody>
                  <a:tcPr marT="45737" marB="45737"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Market price per share</a:t>
                      </a:r>
                    </a:p>
                  </a:txBody>
                  <a:tcPr marT="45737" marB="45737" horzOverflow="overflow">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r>
              <a:tr h="410060">
                <a:tc v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CA" sz="2000" b="1" i="0" u="none" strike="noStrike" cap="none" normalizeH="0" baseline="0" dirty="0" smtClean="0">
                          <a:ln>
                            <a:noFill/>
                          </a:ln>
                          <a:solidFill>
                            <a:schemeClr val="tx1"/>
                          </a:solidFill>
                          <a:effectLst/>
                          <a:latin typeface="Arial" charset="0"/>
                        </a:rPr>
                        <a:t>Earnings per share</a:t>
                      </a:r>
                    </a:p>
                  </a:txBody>
                  <a:tcPr marT="45737" marB="45737" horzOverflow="overflow">
                    <a:lnL w="381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DFD87"/>
                    </a:solidFill>
                  </a:tcPr>
                </a:tc>
              </a:tr>
            </a:tbl>
          </a:graphicData>
        </a:graphic>
      </p:graphicFrame>
      <p:sp>
        <p:nvSpPr>
          <p:cNvPr id="11" name="TextBox 10"/>
          <p:cNvSpPr txBox="1"/>
          <p:nvPr/>
        </p:nvSpPr>
        <p:spPr>
          <a:xfrm>
            <a:off x="3429000" y="5638800"/>
            <a:ext cx="4038600" cy="523875"/>
          </a:xfrm>
          <a:prstGeom prst="rect">
            <a:avLst/>
          </a:prstGeom>
          <a:noFill/>
          <a:ln>
            <a:solidFill>
              <a:schemeClr val="accent4">
                <a:lumMod val="75000"/>
              </a:schemeClr>
            </a:solidFill>
          </a:ln>
        </p:spPr>
        <p:txBody>
          <a:bodyPr>
            <a:spAutoFit/>
          </a:bodyPr>
          <a:lstStyle/>
          <a:p>
            <a:pPr eaLnBrk="1" hangingPunct="1">
              <a:defRPr/>
            </a:pPr>
            <a:r>
              <a:rPr lang="en-CA" sz="2800" dirty="0">
                <a:solidFill>
                  <a:prstClr val="black"/>
                </a:solidFill>
                <a:latin typeface="Cambria" pitchFamily="18" charset="0"/>
                <a:ea typeface="ＭＳ Ｐゴシック" pitchFamily="34" charset="-128"/>
                <a:cs typeface="Arial" charset="0"/>
              </a:rPr>
              <a:t>Higher is generally better</a:t>
            </a:r>
          </a:p>
        </p:txBody>
      </p:sp>
    </p:spTree>
    <p:extLst>
      <p:ext uri="{BB962C8B-B14F-4D97-AF65-F5344CB8AC3E}">
        <p14:creationId xmlns:p14="http://schemas.microsoft.com/office/powerpoint/2010/main" val="167175774"/>
      </p:ext>
    </p:extLst>
  </p:cSld>
  <p:clrMapOvr>
    <a:masterClrMapping/>
  </p:clrMapOvr>
  <p:transition>
    <p:random/>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8673" name="Title 1"/>
          <p:cNvSpPr>
            <a:spLocks noGrp="1"/>
          </p:cNvSpPr>
          <p:nvPr>
            <p:ph type="title"/>
          </p:nvPr>
        </p:nvSpPr>
        <p:spPr/>
        <p:txBody>
          <a:bodyPr/>
          <a:lstStyle/>
          <a:p>
            <a:r>
              <a:rPr lang="en-US" smtClean="0">
                <a:ea typeface="HYGothic-Extra" charset="0"/>
              </a:rPr>
              <a:t>Conceptual Framework of Accounting</a:t>
            </a:r>
          </a:p>
        </p:txBody>
      </p:sp>
      <p:sp>
        <p:nvSpPr>
          <p:cNvPr id="28674" name="Content Placeholder 2"/>
          <p:cNvSpPr>
            <a:spLocks noGrp="1"/>
          </p:cNvSpPr>
          <p:nvPr>
            <p:ph sz="half" idx="2"/>
          </p:nvPr>
        </p:nvSpPr>
        <p:spPr>
          <a:xfrm>
            <a:off x="1828800" y="1371600"/>
            <a:ext cx="7239000" cy="4876800"/>
          </a:xfrm>
        </p:spPr>
        <p:txBody>
          <a:bodyPr/>
          <a:lstStyle/>
          <a:p>
            <a:pPr eaLnBrk="1" hangingPunct="1"/>
            <a:r>
              <a:rPr lang="en-US" smtClean="0">
                <a:ea typeface="HYGothic-Extra" charset="0"/>
              </a:rPr>
              <a:t>Guides decisions about:</a:t>
            </a:r>
          </a:p>
          <a:p>
            <a:pPr lvl="1" eaLnBrk="1" hangingPunct="1"/>
            <a:r>
              <a:rPr lang="en-US" smtClean="0">
                <a:ea typeface="HYGothic-Extra" charset="0"/>
              </a:rPr>
              <a:t>what to present in financial statements</a:t>
            </a:r>
          </a:p>
          <a:p>
            <a:pPr lvl="1" eaLnBrk="1" hangingPunct="1"/>
            <a:r>
              <a:rPr lang="en-US" smtClean="0">
                <a:ea typeface="HYGothic-Extra" charset="0"/>
              </a:rPr>
              <a:t>alternative ways of reporting economic events</a:t>
            </a:r>
          </a:p>
          <a:p>
            <a:pPr lvl="1" eaLnBrk="1" hangingPunct="1"/>
            <a:r>
              <a:rPr lang="en-US" smtClean="0">
                <a:ea typeface="HYGothic-Extra" charset="0"/>
              </a:rPr>
              <a:t>appropriate ways of communicating this information</a:t>
            </a:r>
          </a:p>
        </p:txBody>
      </p:sp>
      <p:sp>
        <p:nvSpPr>
          <p:cNvPr id="28676" name="Slide Number Placeholder 4"/>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BFE09B32-CBD0-4D57-8E88-D17912771926}" type="slidenum">
              <a:rPr lang="en-US" sz="1400">
                <a:solidFill>
                  <a:srgbClr val="898989"/>
                </a:solidFill>
                <a:latin typeface="Calibri" pitchFamily="34" charset="0"/>
              </a:rPr>
              <a:pPr eaLnBrk="1" hangingPunct="1"/>
              <a:t>58</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595211362"/>
      </p:ext>
    </p:extLst>
  </p:cSld>
  <p:clrMapOvr>
    <a:masterClrMapping/>
  </p:clrMapOvr>
  <p:transition>
    <p:random/>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9697" name="Title 1"/>
          <p:cNvSpPr>
            <a:spLocks noGrp="1"/>
          </p:cNvSpPr>
          <p:nvPr>
            <p:ph type="title"/>
          </p:nvPr>
        </p:nvSpPr>
        <p:spPr/>
        <p:txBody>
          <a:bodyPr/>
          <a:lstStyle/>
          <a:p>
            <a:r>
              <a:rPr lang="en-US" smtClean="0">
                <a:ea typeface="HYGothic-Extra" charset="0"/>
              </a:rPr>
              <a:t>Conceptual Framework for Financial Reporting</a:t>
            </a:r>
            <a:endParaRPr lang="en-CA" smtClean="0">
              <a:ea typeface="HYGothic-Extra" charset="0"/>
            </a:endParaRPr>
          </a:p>
        </p:txBody>
      </p:sp>
      <p:sp>
        <p:nvSpPr>
          <p:cNvPr id="29698" name="Content Placeholder 2"/>
          <p:cNvSpPr>
            <a:spLocks noGrp="1"/>
          </p:cNvSpPr>
          <p:nvPr>
            <p:ph sz="half" idx="2"/>
          </p:nvPr>
        </p:nvSpPr>
        <p:spPr/>
        <p:txBody>
          <a:bodyPr/>
          <a:lstStyle/>
          <a:p>
            <a:pPr eaLnBrk="1" hangingPunct="1"/>
            <a:r>
              <a:rPr lang="en-US" smtClean="0">
                <a:ea typeface="HYGothic-Extra" charset="0"/>
              </a:rPr>
              <a:t>Five main sections:</a:t>
            </a:r>
          </a:p>
          <a:p>
            <a:pPr lvl="1" eaLnBrk="1" hangingPunct="1"/>
            <a:r>
              <a:rPr lang="en-US" smtClean="0">
                <a:ea typeface="HYGothic-Extra" charset="0"/>
              </a:rPr>
              <a:t>Objective of financial reporting</a:t>
            </a:r>
          </a:p>
          <a:p>
            <a:pPr lvl="1" eaLnBrk="1" hangingPunct="1"/>
            <a:r>
              <a:rPr lang="en-US" smtClean="0">
                <a:ea typeface="HYGothic-Extra" charset="0"/>
              </a:rPr>
              <a:t>Qualitative characteristics of useful financial information</a:t>
            </a:r>
          </a:p>
          <a:p>
            <a:pPr lvl="1" eaLnBrk="1" hangingPunct="1"/>
            <a:r>
              <a:rPr lang="en-US" smtClean="0">
                <a:ea typeface="HYGothic-Extra" charset="0"/>
              </a:rPr>
              <a:t>Underlying assumptions</a:t>
            </a:r>
          </a:p>
          <a:p>
            <a:pPr lvl="1" eaLnBrk="1" hangingPunct="1"/>
            <a:r>
              <a:rPr lang="en-US" smtClean="0">
                <a:ea typeface="HYGothic-Extra" charset="0"/>
              </a:rPr>
              <a:t>Elements of financial statements</a:t>
            </a:r>
          </a:p>
          <a:p>
            <a:pPr lvl="1" eaLnBrk="1" hangingPunct="1"/>
            <a:r>
              <a:rPr lang="en-US" smtClean="0">
                <a:ea typeface="HYGothic-Extra" charset="0"/>
              </a:rPr>
              <a:t>Measurement of the elements of financial statements</a:t>
            </a:r>
            <a:endParaRPr lang="en-CA" smtClean="0">
              <a:ea typeface="HYGothic-Extra" charset="0"/>
            </a:endParaRPr>
          </a:p>
        </p:txBody>
      </p:sp>
      <p:sp>
        <p:nvSpPr>
          <p:cNvPr id="29701"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8155178A-3A16-4C33-8C39-5DD6967E2D64}" type="slidenum">
              <a:rPr lang="en-US" sz="1400">
                <a:solidFill>
                  <a:srgbClr val="898989"/>
                </a:solidFill>
                <a:latin typeface="Calibri" pitchFamily="34" charset="0"/>
              </a:rPr>
              <a:pPr eaLnBrk="1" hangingPunct="1"/>
              <a:t>59</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3519562421"/>
      </p:ext>
    </p:extLst>
  </p:cSld>
  <p:clrMapOvr>
    <a:masterClrMapping/>
  </p:clrMapOvr>
  <p:transition>
    <p:random/>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1745" name="Title 1"/>
          <p:cNvSpPr>
            <a:spLocks noGrp="1"/>
          </p:cNvSpPr>
          <p:nvPr>
            <p:ph type="title"/>
          </p:nvPr>
        </p:nvSpPr>
        <p:spPr/>
        <p:txBody>
          <a:bodyPr/>
          <a:lstStyle/>
          <a:p>
            <a:r>
              <a:rPr lang="en-US" smtClean="0">
                <a:ea typeface="HYGothic-Extra" charset="0"/>
              </a:rPr>
              <a:t>Objective of Financial Reporting</a:t>
            </a:r>
            <a:endParaRPr lang="en-CA" smtClean="0">
              <a:ea typeface="HYGothic-Extra" charset="0"/>
            </a:endParaRPr>
          </a:p>
        </p:txBody>
      </p:sp>
      <p:sp>
        <p:nvSpPr>
          <p:cNvPr id="31746" name="Content Placeholder 2"/>
          <p:cNvSpPr>
            <a:spLocks noGrp="1"/>
          </p:cNvSpPr>
          <p:nvPr>
            <p:ph sz="half" idx="2"/>
          </p:nvPr>
        </p:nvSpPr>
        <p:spPr/>
        <p:txBody>
          <a:bodyPr/>
          <a:lstStyle/>
          <a:p>
            <a:r>
              <a:rPr lang="en-US" smtClean="0">
                <a:ea typeface="HYGothic-Extra" charset="0"/>
              </a:rPr>
              <a:t>To provide financial information that is useful to existing and potential investors, lenders and other creditors</a:t>
            </a:r>
          </a:p>
          <a:p>
            <a:r>
              <a:rPr lang="en-US" smtClean="0">
                <a:ea typeface="HYGothic-Extra" charset="0"/>
              </a:rPr>
              <a:t>Who are making decisions about providing resources to a company:</a:t>
            </a:r>
          </a:p>
          <a:p>
            <a:pPr lvl="1"/>
            <a:r>
              <a:rPr lang="en-US" smtClean="0">
                <a:ea typeface="HYGothic-Extra" charset="0"/>
              </a:rPr>
              <a:t>Buying, selling, holding equity and debt </a:t>
            </a:r>
          </a:p>
          <a:p>
            <a:pPr lvl="1"/>
            <a:r>
              <a:rPr lang="en-US" smtClean="0">
                <a:ea typeface="HYGothic-Extra" charset="0"/>
              </a:rPr>
              <a:t>Providing or settling loans or other credit</a:t>
            </a:r>
          </a:p>
          <a:p>
            <a:r>
              <a:rPr lang="en-US" smtClean="0">
                <a:ea typeface="HYGothic-Extra" charset="0"/>
              </a:rPr>
              <a:t>Financial information is provided by general purpose financial statements using accrual accounting</a:t>
            </a:r>
            <a:endParaRPr lang="en-CA" smtClean="0">
              <a:ea typeface="HYGothic-Extra" charset="0"/>
            </a:endParaRPr>
          </a:p>
        </p:txBody>
      </p:sp>
      <p:sp>
        <p:nvSpPr>
          <p:cNvPr id="3174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0FAE01CC-DDC2-4954-BF42-26866DA0A6BF}" type="slidenum">
              <a:rPr lang="en-US" sz="1400">
                <a:solidFill>
                  <a:srgbClr val="898989"/>
                </a:solidFill>
                <a:latin typeface="Calibri" pitchFamily="34" charset="0"/>
              </a:rPr>
              <a:pPr eaLnBrk="1" hangingPunct="1"/>
              <a:t>60</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2572774461"/>
      </p:ext>
    </p:extLst>
  </p:cSld>
  <p:clrMapOvr>
    <a:masterClrMapping/>
  </p:clrMapOvr>
  <p:transition>
    <p:random/>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2769" name="Title 1"/>
          <p:cNvSpPr>
            <a:spLocks noGrp="1"/>
          </p:cNvSpPr>
          <p:nvPr>
            <p:ph type="title"/>
          </p:nvPr>
        </p:nvSpPr>
        <p:spPr/>
        <p:txBody>
          <a:bodyPr/>
          <a:lstStyle/>
          <a:p>
            <a:r>
              <a:rPr lang="en-US" smtClean="0">
                <a:ea typeface="HYGothic-Extra" charset="0"/>
              </a:rPr>
              <a:t>Qualitative Characteristics of Accounting Information</a:t>
            </a:r>
            <a:endParaRPr lang="en-CA" smtClean="0">
              <a:ea typeface="HYGothic-Extra" charset="0"/>
            </a:endParaRPr>
          </a:p>
        </p:txBody>
      </p:sp>
      <p:sp>
        <p:nvSpPr>
          <p:cNvPr id="13315" name="Content Placeholder 2"/>
          <p:cNvSpPr>
            <a:spLocks noGrp="1"/>
          </p:cNvSpPr>
          <p:nvPr>
            <p:ph sz="half" idx="2"/>
          </p:nvPr>
        </p:nvSpPr>
        <p:spPr/>
        <p:txBody>
          <a:bodyPr>
            <a:normAutofit/>
          </a:bodyPr>
          <a:lstStyle/>
          <a:p>
            <a:pPr eaLnBrk="1" hangingPunct="1">
              <a:lnSpc>
                <a:spcPct val="90000"/>
              </a:lnSpc>
            </a:pPr>
            <a:r>
              <a:rPr lang="en-CA" smtClean="0">
                <a:ea typeface="HYGothic-Extra" charset="0"/>
              </a:rPr>
              <a:t>Relevance:</a:t>
            </a:r>
          </a:p>
          <a:p>
            <a:pPr lvl="1" eaLnBrk="1" hangingPunct="1">
              <a:lnSpc>
                <a:spcPct val="90000"/>
              </a:lnSpc>
            </a:pPr>
            <a:r>
              <a:rPr lang="en-US" smtClean="0">
                <a:ea typeface="HYGothic-Extra" charset="0"/>
              </a:rPr>
              <a:t>Information has relevance if it makes a difference in users</a:t>
            </a:r>
            <a:r>
              <a:rPr lang="en-US" altLang="en-US" smtClean="0">
                <a:ea typeface="HYGothic-Extra" charset="0"/>
              </a:rPr>
              <a:t>’</a:t>
            </a:r>
            <a:r>
              <a:rPr lang="en-US" smtClean="0">
                <a:ea typeface="HYGothic-Extra" charset="0"/>
              </a:rPr>
              <a:t> decisions</a:t>
            </a:r>
          </a:p>
          <a:p>
            <a:pPr lvl="1" eaLnBrk="1" hangingPunct="1">
              <a:lnSpc>
                <a:spcPct val="90000"/>
              </a:lnSpc>
            </a:pPr>
            <a:r>
              <a:rPr lang="en-US" smtClean="0">
                <a:ea typeface="HYGothic-Extra" charset="0"/>
              </a:rPr>
              <a:t>May have </a:t>
            </a:r>
            <a:r>
              <a:rPr lang="en-US" b="1" smtClean="0">
                <a:ea typeface="HYGothic-Extra" charset="0"/>
              </a:rPr>
              <a:t>predictive value </a:t>
            </a:r>
            <a:r>
              <a:rPr lang="en-US" smtClean="0">
                <a:ea typeface="HYGothic-Extra" charset="0"/>
              </a:rPr>
              <a:t>and/or </a:t>
            </a:r>
            <a:r>
              <a:rPr lang="en-US" b="1" smtClean="0">
                <a:ea typeface="HYGothic-Extra" charset="0"/>
              </a:rPr>
              <a:t>confirmatory value</a:t>
            </a:r>
          </a:p>
          <a:p>
            <a:pPr lvl="1" eaLnBrk="1" hangingPunct="1">
              <a:lnSpc>
                <a:spcPct val="90000"/>
              </a:lnSpc>
            </a:pPr>
            <a:r>
              <a:rPr lang="en-US" b="1" smtClean="0">
                <a:ea typeface="HYGothic-Extra" charset="0"/>
              </a:rPr>
              <a:t>Materiality</a:t>
            </a:r>
            <a:r>
              <a:rPr lang="en-US" smtClean="0">
                <a:ea typeface="HYGothic-Extra" charset="0"/>
              </a:rPr>
              <a:t> is important: will information influence the decisions of users?</a:t>
            </a:r>
          </a:p>
          <a:p>
            <a:pPr eaLnBrk="1" hangingPunct="1">
              <a:lnSpc>
                <a:spcPct val="90000"/>
              </a:lnSpc>
            </a:pPr>
            <a:r>
              <a:rPr lang="en-US" smtClean="0">
                <a:ea typeface="HYGothic-Extra" charset="0"/>
              </a:rPr>
              <a:t> </a:t>
            </a:r>
            <a:r>
              <a:rPr lang="en-CA" smtClean="0">
                <a:ea typeface="HYGothic-Extra" charset="0"/>
              </a:rPr>
              <a:t>Faithful </a:t>
            </a:r>
            <a:r>
              <a:rPr lang="en-US" smtClean="0">
                <a:ea typeface="HYGothic-Extra" charset="0"/>
              </a:rPr>
              <a:t>representation:</a:t>
            </a:r>
          </a:p>
          <a:p>
            <a:pPr lvl="1" eaLnBrk="1" hangingPunct="1">
              <a:lnSpc>
                <a:spcPct val="90000"/>
              </a:lnSpc>
            </a:pPr>
            <a:r>
              <a:rPr lang="en-US" smtClean="0">
                <a:ea typeface="HYGothic-Extra" charset="0"/>
              </a:rPr>
              <a:t>Information should reflect economic reality</a:t>
            </a:r>
          </a:p>
          <a:p>
            <a:pPr lvl="1" eaLnBrk="1" hangingPunct="1">
              <a:lnSpc>
                <a:spcPct val="90000"/>
              </a:lnSpc>
            </a:pPr>
            <a:r>
              <a:rPr lang="en-US" smtClean="0">
                <a:ea typeface="HYGothic-Extra" charset="0"/>
              </a:rPr>
              <a:t>It must be </a:t>
            </a:r>
            <a:r>
              <a:rPr lang="en-US" b="1" smtClean="0">
                <a:ea typeface="HYGothic-Extra" charset="0"/>
              </a:rPr>
              <a:t>complete</a:t>
            </a:r>
            <a:r>
              <a:rPr lang="en-US" smtClean="0">
                <a:ea typeface="HYGothic-Extra" charset="0"/>
              </a:rPr>
              <a:t>, </a:t>
            </a:r>
            <a:r>
              <a:rPr lang="en-US" b="1" smtClean="0">
                <a:ea typeface="HYGothic-Extra" charset="0"/>
              </a:rPr>
              <a:t>verifiable</a:t>
            </a:r>
            <a:r>
              <a:rPr lang="en-US" smtClean="0">
                <a:ea typeface="HYGothic-Extra" charset="0"/>
              </a:rPr>
              <a:t> and </a:t>
            </a:r>
            <a:r>
              <a:rPr lang="en-US" b="1" smtClean="0">
                <a:ea typeface="HYGothic-Extra" charset="0"/>
              </a:rPr>
              <a:t>free from material error</a:t>
            </a:r>
            <a:endParaRPr lang="en-CA" b="1" smtClean="0">
              <a:ea typeface="HYGothic-Extra" charset="0"/>
            </a:endParaRPr>
          </a:p>
        </p:txBody>
      </p:sp>
      <p:sp>
        <p:nvSpPr>
          <p:cNvPr id="3277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8C7C42E8-6B29-4129-A3FB-F7D75DB79643}" type="slidenum">
              <a:rPr lang="en-US" sz="1400">
                <a:solidFill>
                  <a:srgbClr val="898989"/>
                </a:solidFill>
                <a:latin typeface="Calibri" pitchFamily="34" charset="0"/>
              </a:rPr>
              <a:pPr eaLnBrk="1" hangingPunct="1"/>
              <a:t>61</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2091350483"/>
      </p:ext>
    </p:extLst>
  </p:cSld>
  <p:clrMapOvr>
    <a:masterClrMapping/>
  </p:clrMapOvr>
  <p:transition>
    <p:random/>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3793" name="Title 1"/>
          <p:cNvSpPr>
            <a:spLocks noGrp="1"/>
          </p:cNvSpPr>
          <p:nvPr>
            <p:ph type="title"/>
          </p:nvPr>
        </p:nvSpPr>
        <p:spPr/>
        <p:txBody>
          <a:bodyPr/>
          <a:lstStyle/>
          <a:p>
            <a:r>
              <a:rPr lang="en-US" smtClean="0">
                <a:ea typeface="HYGothic-Extra" charset="0"/>
              </a:rPr>
              <a:t>Enhancing Qualities of Useful Information</a:t>
            </a:r>
            <a:endParaRPr lang="en-CA" smtClean="0">
              <a:ea typeface="HYGothic-Extra" charset="0"/>
            </a:endParaRPr>
          </a:p>
        </p:txBody>
      </p:sp>
      <p:sp>
        <p:nvSpPr>
          <p:cNvPr id="14339" name="Content Placeholder 2"/>
          <p:cNvSpPr>
            <a:spLocks noGrp="1"/>
          </p:cNvSpPr>
          <p:nvPr>
            <p:ph sz="half" idx="2"/>
          </p:nvPr>
        </p:nvSpPr>
        <p:spPr>
          <a:xfrm>
            <a:off x="1905000" y="1371600"/>
            <a:ext cx="7010400" cy="5105400"/>
          </a:xfrm>
        </p:spPr>
        <p:txBody>
          <a:bodyPr>
            <a:normAutofit/>
          </a:bodyPr>
          <a:lstStyle/>
          <a:p>
            <a:pPr eaLnBrk="1" hangingPunct="1">
              <a:lnSpc>
                <a:spcPct val="90000"/>
              </a:lnSpc>
            </a:pPr>
            <a:r>
              <a:rPr lang="en-US" sz="2600" smtClean="0">
                <a:ea typeface="HYGothic-Extra" charset="0"/>
              </a:rPr>
              <a:t>Comparability:</a:t>
            </a:r>
          </a:p>
          <a:p>
            <a:pPr lvl="1" eaLnBrk="1" hangingPunct="1">
              <a:lnSpc>
                <a:spcPct val="90000"/>
              </a:lnSpc>
            </a:pPr>
            <a:r>
              <a:rPr lang="en-US" sz="2200" smtClean="0">
                <a:ea typeface="HYGothic-Extra" charset="0"/>
              </a:rPr>
              <a:t>Users can identify and understand similarities and differences in items</a:t>
            </a:r>
          </a:p>
          <a:p>
            <a:pPr eaLnBrk="1" hangingPunct="1">
              <a:lnSpc>
                <a:spcPct val="90000"/>
              </a:lnSpc>
            </a:pPr>
            <a:r>
              <a:rPr lang="en-US" sz="2600" smtClean="0">
                <a:ea typeface="HYGothic-Extra" charset="0"/>
              </a:rPr>
              <a:t>Verifiability:</a:t>
            </a:r>
          </a:p>
          <a:p>
            <a:pPr lvl="1" eaLnBrk="1" hangingPunct="1">
              <a:lnSpc>
                <a:spcPct val="90000"/>
              </a:lnSpc>
            </a:pPr>
            <a:r>
              <a:rPr lang="en-US" sz="2200" smtClean="0">
                <a:ea typeface="HYGothic-Extra" charset="0"/>
              </a:rPr>
              <a:t>Independent consensus that information is faithfully represented</a:t>
            </a:r>
          </a:p>
          <a:p>
            <a:pPr eaLnBrk="1" hangingPunct="1">
              <a:lnSpc>
                <a:spcPct val="90000"/>
              </a:lnSpc>
            </a:pPr>
            <a:r>
              <a:rPr lang="en-US" sz="2600" smtClean="0">
                <a:ea typeface="HYGothic-Extra" charset="0"/>
              </a:rPr>
              <a:t>Timeliness:</a:t>
            </a:r>
          </a:p>
          <a:p>
            <a:pPr lvl="1" eaLnBrk="1" hangingPunct="1">
              <a:lnSpc>
                <a:spcPct val="90000"/>
              </a:lnSpc>
            </a:pPr>
            <a:r>
              <a:rPr lang="en-US" sz="2200" smtClean="0">
                <a:ea typeface="HYGothic-Extra" charset="0"/>
              </a:rPr>
              <a:t>Available before it loses its usefulness in decision-making</a:t>
            </a:r>
          </a:p>
          <a:p>
            <a:pPr eaLnBrk="1" hangingPunct="1">
              <a:lnSpc>
                <a:spcPct val="90000"/>
              </a:lnSpc>
            </a:pPr>
            <a:r>
              <a:rPr lang="en-US" sz="2600" smtClean="0">
                <a:ea typeface="HYGothic-Extra" charset="0"/>
              </a:rPr>
              <a:t>Understandability:</a:t>
            </a:r>
          </a:p>
          <a:p>
            <a:pPr lvl="1" eaLnBrk="1" hangingPunct="1">
              <a:lnSpc>
                <a:spcPct val="90000"/>
              </a:lnSpc>
            </a:pPr>
            <a:r>
              <a:rPr lang="en-US" sz="2200" smtClean="0">
                <a:ea typeface="HYGothic-Extra" charset="0"/>
              </a:rPr>
              <a:t>Classified, characterized and presented clearly and concisely</a:t>
            </a:r>
          </a:p>
          <a:p>
            <a:pPr>
              <a:lnSpc>
                <a:spcPct val="90000"/>
              </a:lnSpc>
            </a:pPr>
            <a:endParaRPr lang="en-CA" sz="2600" smtClean="0">
              <a:ea typeface="HYGothic-Extra" charset="0"/>
            </a:endParaRPr>
          </a:p>
        </p:txBody>
      </p:sp>
      <p:sp>
        <p:nvSpPr>
          <p:cNvPr id="33797"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417D44BE-2CF3-4304-A67A-2C074260EB3F}" type="slidenum">
              <a:rPr lang="en-US" sz="1400">
                <a:solidFill>
                  <a:srgbClr val="898989"/>
                </a:solidFill>
                <a:latin typeface="Calibri" pitchFamily="34" charset="0"/>
              </a:rPr>
              <a:pPr eaLnBrk="1" hangingPunct="1"/>
              <a:t>62</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1755783446"/>
      </p:ext>
    </p:extLst>
  </p:cSld>
  <p:clrMapOvr>
    <a:masterClrMapping/>
  </p:clrMapOvr>
  <p:transition>
    <p:random/>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4817" name="Title 1"/>
          <p:cNvSpPr>
            <a:spLocks noGrp="1"/>
          </p:cNvSpPr>
          <p:nvPr>
            <p:ph type="title"/>
          </p:nvPr>
        </p:nvSpPr>
        <p:spPr/>
        <p:txBody>
          <a:bodyPr/>
          <a:lstStyle/>
          <a:p>
            <a:r>
              <a:rPr lang="en-US" smtClean="0">
                <a:ea typeface="HYGothic-Extra" charset="0"/>
              </a:rPr>
              <a:t>Cost Constraint</a:t>
            </a:r>
            <a:endParaRPr lang="en-CA" smtClean="0">
              <a:ea typeface="HYGothic-Extra" charset="0"/>
            </a:endParaRPr>
          </a:p>
        </p:txBody>
      </p:sp>
      <p:sp>
        <p:nvSpPr>
          <p:cNvPr id="34818" name="Content Placeholder 2"/>
          <p:cNvSpPr>
            <a:spLocks noGrp="1"/>
          </p:cNvSpPr>
          <p:nvPr>
            <p:ph sz="half" idx="2"/>
          </p:nvPr>
        </p:nvSpPr>
        <p:spPr/>
        <p:txBody>
          <a:bodyPr/>
          <a:lstStyle/>
          <a:p>
            <a:pPr eaLnBrk="1" hangingPunct="1"/>
            <a:r>
              <a:rPr lang="en-US" smtClean="0">
                <a:ea typeface="HYGothic-Extra" charset="0"/>
              </a:rPr>
              <a:t>Ensures that the value of the information provided by financial reporting is greater than the cost of providing it</a:t>
            </a:r>
          </a:p>
          <a:p>
            <a:pPr eaLnBrk="1" hangingPunct="1"/>
            <a:r>
              <a:rPr lang="en-US" smtClean="0">
                <a:ea typeface="HYGothic-Extra" charset="0"/>
              </a:rPr>
              <a:t>The benefits of financial reporting should justify the costs of providing and using it</a:t>
            </a:r>
          </a:p>
          <a:p>
            <a:endParaRPr lang="en-CA" smtClean="0">
              <a:ea typeface="HYGothic-Extra" charset="0"/>
            </a:endParaRPr>
          </a:p>
        </p:txBody>
      </p:sp>
      <p:sp>
        <p:nvSpPr>
          <p:cNvPr id="34821"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4FC21DA3-1A96-4C6A-86DF-E9B8AFC06D86}" type="slidenum">
              <a:rPr lang="en-US" sz="1400">
                <a:solidFill>
                  <a:srgbClr val="898989"/>
                </a:solidFill>
                <a:latin typeface="Calibri" pitchFamily="34" charset="0"/>
              </a:rPr>
              <a:pPr eaLnBrk="1" hangingPunct="1"/>
              <a:t>63</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1850097916"/>
      </p:ext>
    </p:extLst>
  </p:cSld>
  <p:clrMapOvr>
    <a:masterClrMapping/>
  </p:clrMapOvr>
  <p:transition>
    <p:random/>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5841" name="Title 1"/>
          <p:cNvSpPr>
            <a:spLocks noGrp="1"/>
          </p:cNvSpPr>
          <p:nvPr>
            <p:ph type="title"/>
          </p:nvPr>
        </p:nvSpPr>
        <p:spPr/>
        <p:txBody>
          <a:bodyPr/>
          <a:lstStyle/>
          <a:p>
            <a:r>
              <a:rPr lang="en-US" smtClean="0">
                <a:ea typeface="HYGothic-Extra" charset="0"/>
              </a:rPr>
              <a:t>Going Concern Assumption</a:t>
            </a:r>
            <a:endParaRPr lang="en-CA" smtClean="0">
              <a:ea typeface="HYGothic-Extra" charset="0"/>
            </a:endParaRPr>
          </a:p>
        </p:txBody>
      </p:sp>
      <p:sp>
        <p:nvSpPr>
          <p:cNvPr id="35842" name="Content Placeholder 2"/>
          <p:cNvSpPr>
            <a:spLocks noGrp="1"/>
          </p:cNvSpPr>
          <p:nvPr>
            <p:ph sz="half" idx="2"/>
          </p:nvPr>
        </p:nvSpPr>
        <p:spPr/>
        <p:txBody>
          <a:bodyPr/>
          <a:lstStyle/>
          <a:p>
            <a:pPr eaLnBrk="1" hangingPunct="1"/>
            <a:r>
              <a:rPr lang="en-US" smtClean="0">
                <a:ea typeface="HYGothic-Extra" charset="0"/>
              </a:rPr>
              <a:t>The business will continue operating in the foreseeable future</a:t>
            </a:r>
            <a:endParaRPr lang="en-CA" smtClean="0">
              <a:ea typeface="HYGothic-Extra" charset="0"/>
            </a:endParaRPr>
          </a:p>
          <a:p>
            <a:pPr eaLnBrk="1" hangingPunct="1"/>
            <a:r>
              <a:rPr lang="en-CA" smtClean="0">
                <a:ea typeface="HYGothic-Extra" charset="0"/>
              </a:rPr>
              <a:t>The key assumption – provides a foundation for accounting</a:t>
            </a:r>
          </a:p>
          <a:p>
            <a:pPr eaLnBrk="1" hangingPunct="1"/>
            <a:r>
              <a:rPr lang="en-CA" smtClean="0">
                <a:ea typeface="HYGothic-Extra" charset="0"/>
              </a:rPr>
              <a:t>Provides justification for using cost as the value of certain assets</a:t>
            </a:r>
          </a:p>
          <a:p>
            <a:endParaRPr lang="en-CA" smtClean="0">
              <a:ea typeface="HYGothic-Extra" charset="0"/>
            </a:endParaRPr>
          </a:p>
        </p:txBody>
      </p:sp>
      <p:sp>
        <p:nvSpPr>
          <p:cNvPr id="35845"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3D39E377-ACD9-4959-8E59-518001281A13}" type="slidenum">
              <a:rPr lang="en-US" sz="1400">
                <a:solidFill>
                  <a:srgbClr val="898989"/>
                </a:solidFill>
                <a:latin typeface="Calibri" pitchFamily="34" charset="0"/>
              </a:rPr>
              <a:pPr eaLnBrk="1" hangingPunct="1"/>
              <a:t>64</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1817213107"/>
      </p:ext>
    </p:extLst>
  </p:cSld>
  <p:clrMapOvr>
    <a:masterClrMapping/>
  </p:clrMapOvr>
  <p:transition>
    <p:random/>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6865" name="Title 1"/>
          <p:cNvSpPr>
            <a:spLocks noGrp="1"/>
          </p:cNvSpPr>
          <p:nvPr>
            <p:ph type="title"/>
          </p:nvPr>
        </p:nvSpPr>
        <p:spPr/>
        <p:txBody>
          <a:bodyPr/>
          <a:lstStyle/>
          <a:p>
            <a:r>
              <a:rPr lang="en-US" smtClean="0">
                <a:ea typeface="HYGothic-Extra" charset="0"/>
              </a:rPr>
              <a:t>Elements of Financial Statements</a:t>
            </a:r>
            <a:endParaRPr lang="en-CA" smtClean="0">
              <a:ea typeface="HYGothic-Extra" charset="0"/>
            </a:endParaRPr>
          </a:p>
        </p:txBody>
      </p:sp>
      <p:sp>
        <p:nvSpPr>
          <p:cNvPr id="36866" name="Content Placeholder 2"/>
          <p:cNvSpPr>
            <a:spLocks noGrp="1"/>
          </p:cNvSpPr>
          <p:nvPr>
            <p:ph sz="half" idx="2"/>
          </p:nvPr>
        </p:nvSpPr>
        <p:spPr/>
        <p:txBody>
          <a:bodyPr/>
          <a:lstStyle/>
          <a:p>
            <a:pPr eaLnBrk="1" hangingPunct="1"/>
            <a:r>
              <a:rPr lang="en-US" smtClean="0">
                <a:ea typeface="HYGothic-Extra" charset="0"/>
              </a:rPr>
              <a:t>Assets</a:t>
            </a:r>
          </a:p>
          <a:p>
            <a:pPr eaLnBrk="1" hangingPunct="1"/>
            <a:r>
              <a:rPr lang="en-US" smtClean="0">
                <a:ea typeface="HYGothic-Extra" charset="0"/>
              </a:rPr>
              <a:t>Liabilities</a:t>
            </a:r>
          </a:p>
          <a:p>
            <a:pPr eaLnBrk="1" hangingPunct="1"/>
            <a:r>
              <a:rPr lang="en-US" smtClean="0">
                <a:ea typeface="HYGothic-Extra" charset="0"/>
              </a:rPr>
              <a:t>Equity</a:t>
            </a:r>
          </a:p>
          <a:p>
            <a:pPr eaLnBrk="1" hangingPunct="1"/>
            <a:r>
              <a:rPr lang="en-US" smtClean="0">
                <a:ea typeface="HYGothic-Extra" charset="0"/>
              </a:rPr>
              <a:t>Revenues</a:t>
            </a:r>
          </a:p>
          <a:p>
            <a:pPr eaLnBrk="1" hangingPunct="1"/>
            <a:r>
              <a:rPr lang="en-US" smtClean="0">
                <a:ea typeface="HYGothic-Extra" charset="0"/>
              </a:rPr>
              <a:t>Expenses</a:t>
            </a:r>
            <a:endParaRPr lang="en-CA" smtClean="0">
              <a:ea typeface="HYGothic-Extra" charset="0"/>
            </a:endParaRPr>
          </a:p>
          <a:p>
            <a:endParaRPr lang="en-CA" smtClean="0">
              <a:ea typeface="HYGothic-Extra" charset="0"/>
            </a:endParaRPr>
          </a:p>
        </p:txBody>
      </p:sp>
      <p:sp>
        <p:nvSpPr>
          <p:cNvPr id="36869"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85090744-AB9D-4D32-866A-FA834CA4C0BF}" type="slidenum">
              <a:rPr lang="en-US" sz="1400">
                <a:solidFill>
                  <a:srgbClr val="898989"/>
                </a:solidFill>
                <a:latin typeface="Calibri" pitchFamily="34" charset="0"/>
              </a:rPr>
              <a:pPr eaLnBrk="1" hangingPunct="1"/>
              <a:t>65</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3396711881"/>
      </p:ext>
    </p:extLst>
  </p:cSld>
  <p:clrMapOvr>
    <a:masterClrMapping/>
  </p:clrMapOvr>
  <p:transition>
    <p:random/>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7889" name="Title 1"/>
          <p:cNvSpPr>
            <a:spLocks noGrp="1"/>
          </p:cNvSpPr>
          <p:nvPr>
            <p:ph type="title"/>
          </p:nvPr>
        </p:nvSpPr>
        <p:spPr/>
        <p:txBody>
          <a:bodyPr/>
          <a:lstStyle/>
          <a:p>
            <a:r>
              <a:rPr lang="en-US" smtClean="0">
                <a:ea typeface="HYGothic-Extra" charset="0"/>
              </a:rPr>
              <a:t>Measurement of the Elements</a:t>
            </a:r>
            <a:endParaRPr lang="en-CA" smtClean="0">
              <a:ea typeface="HYGothic-Extra" charset="0"/>
            </a:endParaRPr>
          </a:p>
        </p:txBody>
      </p:sp>
      <p:sp>
        <p:nvSpPr>
          <p:cNvPr id="37890" name="Content Placeholder 2"/>
          <p:cNvSpPr>
            <a:spLocks noGrp="1"/>
          </p:cNvSpPr>
          <p:nvPr>
            <p:ph sz="half" idx="2"/>
          </p:nvPr>
        </p:nvSpPr>
        <p:spPr/>
        <p:txBody>
          <a:bodyPr/>
          <a:lstStyle/>
          <a:p>
            <a:pPr eaLnBrk="1" hangingPunct="1"/>
            <a:r>
              <a:rPr lang="en-US" smtClean="0">
                <a:ea typeface="HYGothic-Extra" charset="0"/>
              </a:rPr>
              <a:t>Accountants have developed principles that describe when and how the elements of financial statements should be:</a:t>
            </a:r>
          </a:p>
          <a:p>
            <a:pPr lvl="1" eaLnBrk="1" hangingPunct="1"/>
            <a:r>
              <a:rPr lang="en-US" smtClean="0">
                <a:ea typeface="HYGothic-Extra" charset="0"/>
              </a:rPr>
              <a:t>Recognized</a:t>
            </a:r>
          </a:p>
          <a:p>
            <a:pPr lvl="1" eaLnBrk="1" hangingPunct="1"/>
            <a:r>
              <a:rPr lang="en-US" smtClean="0">
                <a:ea typeface="HYGothic-Extra" charset="0"/>
              </a:rPr>
              <a:t>Measured, and</a:t>
            </a:r>
          </a:p>
          <a:p>
            <a:pPr lvl="1" eaLnBrk="1" hangingPunct="1"/>
            <a:r>
              <a:rPr lang="en-US" smtClean="0">
                <a:ea typeface="HYGothic-Extra" charset="0"/>
              </a:rPr>
              <a:t>Reported</a:t>
            </a:r>
          </a:p>
          <a:p>
            <a:pPr eaLnBrk="1" hangingPunct="1"/>
            <a:r>
              <a:rPr lang="en-US" smtClean="0">
                <a:ea typeface="HYGothic-Extra" charset="0"/>
              </a:rPr>
              <a:t>Known as generally accepted accounting principles</a:t>
            </a:r>
            <a:endParaRPr lang="en-CA" smtClean="0">
              <a:ea typeface="HYGothic-Extra" charset="0"/>
            </a:endParaRPr>
          </a:p>
        </p:txBody>
      </p:sp>
      <p:sp>
        <p:nvSpPr>
          <p:cNvPr id="37893"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9822FA3B-8263-49F8-8E06-48597040EFC7}" type="slidenum">
              <a:rPr lang="en-US" sz="1400">
                <a:solidFill>
                  <a:srgbClr val="898989"/>
                </a:solidFill>
                <a:latin typeface="Calibri" pitchFamily="34" charset="0"/>
              </a:rPr>
              <a:pPr eaLnBrk="1" hangingPunct="1"/>
              <a:t>66</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2533466008"/>
      </p:ext>
    </p:extLst>
  </p:cSld>
  <p:clrMapOvr>
    <a:masterClrMapping/>
  </p:clrMapOvr>
  <p:transition>
    <p:random/>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8913" name="Title 1"/>
          <p:cNvSpPr>
            <a:spLocks noGrp="1"/>
          </p:cNvSpPr>
          <p:nvPr>
            <p:ph type="title"/>
          </p:nvPr>
        </p:nvSpPr>
        <p:spPr/>
        <p:txBody>
          <a:bodyPr/>
          <a:lstStyle/>
          <a:p>
            <a:r>
              <a:rPr lang="en-US" smtClean="0">
                <a:ea typeface="HYGothic-Extra" charset="0"/>
              </a:rPr>
              <a:t>Generally Accepted Accounting Principles</a:t>
            </a:r>
            <a:endParaRPr lang="en-CA" smtClean="0">
              <a:ea typeface="HYGothic-Extra" charset="0"/>
            </a:endParaRPr>
          </a:p>
        </p:txBody>
      </p:sp>
      <p:sp>
        <p:nvSpPr>
          <p:cNvPr id="23555" name="Content Placeholder 2"/>
          <p:cNvSpPr>
            <a:spLocks noGrp="1"/>
          </p:cNvSpPr>
          <p:nvPr>
            <p:ph sz="half" idx="2"/>
          </p:nvPr>
        </p:nvSpPr>
        <p:spPr>
          <a:xfrm>
            <a:off x="1905000" y="1371600"/>
            <a:ext cx="7010400" cy="5105400"/>
          </a:xfrm>
        </p:spPr>
        <p:txBody>
          <a:bodyPr>
            <a:normAutofit lnSpcReduction="10000"/>
          </a:bodyPr>
          <a:lstStyle/>
          <a:p>
            <a:pPr eaLnBrk="1" hangingPunct="1">
              <a:buFont typeface="Arial" charset="0"/>
              <a:buChar char="•"/>
              <a:defRPr/>
            </a:pPr>
            <a:r>
              <a:rPr lang="en-US" dirty="0" smtClean="0">
                <a:cs typeface="Arial" charset="0"/>
              </a:rPr>
              <a:t>Historical cost:</a:t>
            </a:r>
          </a:p>
          <a:p>
            <a:pPr lvl="1" eaLnBrk="1" hangingPunct="1">
              <a:buFont typeface="Arial" charset="0"/>
              <a:buChar char="–"/>
              <a:defRPr/>
            </a:pPr>
            <a:r>
              <a:rPr lang="en-US" dirty="0" smtClean="0">
                <a:cs typeface="Arial" charset="0"/>
              </a:rPr>
              <a:t>Assets and liabilities should be recorded at their cost when acquired</a:t>
            </a:r>
          </a:p>
          <a:p>
            <a:pPr lvl="1" eaLnBrk="1" hangingPunct="1">
              <a:buFont typeface="Arial" charset="0"/>
              <a:buChar char="–"/>
              <a:defRPr/>
            </a:pPr>
            <a:r>
              <a:rPr lang="en-US" dirty="0" smtClean="0">
                <a:cs typeface="Arial" charset="0"/>
              </a:rPr>
              <a:t>Not only at time of purchase, but throughout the life of each asset and liability</a:t>
            </a:r>
          </a:p>
          <a:p>
            <a:pPr eaLnBrk="1" hangingPunct="1">
              <a:buFont typeface="Arial" charset="0"/>
              <a:buChar char="•"/>
              <a:defRPr/>
            </a:pPr>
            <a:r>
              <a:rPr lang="en-US" dirty="0" smtClean="0">
                <a:cs typeface="Arial" charset="0"/>
              </a:rPr>
              <a:t>Fair value:</a:t>
            </a:r>
          </a:p>
          <a:p>
            <a:pPr lvl="1" eaLnBrk="1" hangingPunct="1">
              <a:buFont typeface="Arial" charset="0"/>
              <a:buChar char="–"/>
              <a:defRPr/>
            </a:pPr>
            <a:r>
              <a:rPr lang="en-US" dirty="0" smtClean="0">
                <a:cs typeface="Arial" charset="0"/>
              </a:rPr>
              <a:t>Certain assets and liabilities should be recorded and reported at fair value</a:t>
            </a:r>
          </a:p>
          <a:p>
            <a:pPr eaLnBrk="1" hangingPunct="1">
              <a:buFont typeface="Arial" charset="0"/>
              <a:buChar char="•"/>
              <a:defRPr/>
            </a:pPr>
            <a:r>
              <a:rPr lang="en-US" dirty="0" smtClean="0">
                <a:cs typeface="Arial" charset="0"/>
              </a:rPr>
              <a:t>In choosing between these two, apply the concepts of </a:t>
            </a:r>
            <a:r>
              <a:rPr lang="en-US" u="sng" dirty="0" smtClean="0">
                <a:cs typeface="Arial" charset="0"/>
              </a:rPr>
              <a:t>relevance</a:t>
            </a:r>
            <a:r>
              <a:rPr lang="en-US" dirty="0" smtClean="0">
                <a:cs typeface="Arial" charset="0"/>
              </a:rPr>
              <a:t> and </a:t>
            </a:r>
            <a:r>
              <a:rPr lang="en-US" u="sng" dirty="0" smtClean="0">
                <a:cs typeface="Arial" charset="0"/>
              </a:rPr>
              <a:t>representational faithfulness</a:t>
            </a:r>
          </a:p>
        </p:txBody>
      </p:sp>
      <p:sp>
        <p:nvSpPr>
          <p:cNvPr id="38917" name="Slide Number Placeholder 5"/>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pitchFamily="34" charset="0"/>
                <a:ea typeface="ＭＳ Ｐゴシック" pitchFamily="34" charset="-128"/>
              </a:defRPr>
            </a:lvl1pPr>
            <a:lvl2pPr marL="742950" indent="-285750" eaLnBrk="0" hangingPunct="0">
              <a:defRPr sz="2400">
                <a:solidFill>
                  <a:schemeClr val="tx1"/>
                </a:solidFill>
                <a:latin typeface="Arial" pitchFamily="34" charset="0"/>
                <a:ea typeface="ＭＳ Ｐゴシック" pitchFamily="34" charset="-128"/>
              </a:defRPr>
            </a:lvl2pPr>
            <a:lvl3pPr marL="1143000" indent="-228600" eaLnBrk="0" hangingPunct="0">
              <a:defRPr sz="2400">
                <a:solidFill>
                  <a:schemeClr val="tx1"/>
                </a:solidFill>
                <a:latin typeface="Arial" pitchFamily="34" charset="0"/>
                <a:ea typeface="ＭＳ Ｐゴシック" pitchFamily="34" charset="-128"/>
              </a:defRPr>
            </a:lvl3pPr>
            <a:lvl4pPr marL="1600200" indent="-228600" eaLnBrk="0" hangingPunct="0">
              <a:defRPr sz="2400">
                <a:solidFill>
                  <a:schemeClr val="tx1"/>
                </a:solidFill>
                <a:latin typeface="Arial" pitchFamily="34" charset="0"/>
                <a:ea typeface="ＭＳ Ｐゴシック" pitchFamily="34" charset="-128"/>
              </a:defRPr>
            </a:lvl4pPr>
            <a:lvl5pPr marL="2057400" indent="-228600" eaLnBrk="0" hangingPunct="0">
              <a:defRPr sz="24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2400">
                <a:solidFill>
                  <a:schemeClr val="tx1"/>
                </a:solidFill>
                <a:latin typeface="Arial" pitchFamily="34" charset="0"/>
                <a:ea typeface="ＭＳ Ｐゴシック" pitchFamily="34" charset="-128"/>
              </a:defRPr>
            </a:lvl9pPr>
          </a:lstStyle>
          <a:p>
            <a:pPr eaLnBrk="1" hangingPunct="1"/>
            <a:fld id="{0F7A830D-7470-43D0-84EA-A6A1DA8E33A8}" type="slidenum">
              <a:rPr lang="en-US" sz="1400">
                <a:solidFill>
                  <a:srgbClr val="898989"/>
                </a:solidFill>
                <a:latin typeface="Calibri" pitchFamily="34" charset="0"/>
              </a:rPr>
              <a:pPr eaLnBrk="1" hangingPunct="1"/>
              <a:t>67</a:t>
            </a:fld>
            <a:endParaRPr lang="en-US" sz="1400">
              <a:solidFill>
                <a:srgbClr val="898989"/>
              </a:solidFill>
              <a:latin typeface="Calibri" pitchFamily="34" charset="0"/>
            </a:endParaRPr>
          </a:p>
        </p:txBody>
      </p:sp>
    </p:spTree>
    <p:extLst>
      <p:ext uri="{BB962C8B-B14F-4D97-AF65-F5344CB8AC3E}">
        <p14:creationId xmlns:p14="http://schemas.microsoft.com/office/powerpoint/2010/main" val="3622823479"/>
      </p:ext>
    </p:extLst>
  </p:cSld>
  <p:clrMapOvr>
    <a:masterClrMapping/>
  </p:clrMapOvr>
  <p:transition>
    <p:random/>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CA" dirty="0" smtClean="0"/>
              <a:t>Where to find the Financial Statements </a:t>
            </a:r>
            <a:endParaRPr lang="en-US" dirty="0"/>
          </a:p>
        </p:txBody>
      </p:sp>
      <p:sp>
        <p:nvSpPr>
          <p:cNvPr id="3" name="Content Placeholder 2"/>
          <p:cNvSpPr>
            <a:spLocks noGrp="1"/>
          </p:cNvSpPr>
          <p:nvPr>
            <p:ph idx="1"/>
          </p:nvPr>
        </p:nvSpPr>
        <p:spPr/>
        <p:txBody>
          <a:bodyPr/>
          <a:lstStyle/>
          <a:p>
            <a:r>
              <a:rPr lang="en-CA" dirty="0" smtClean="0"/>
              <a:t>Canadian Public Companies: </a:t>
            </a:r>
          </a:p>
          <a:p>
            <a:pPr algn="ctr">
              <a:buNone/>
            </a:pPr>
            <a:r>
              <a:rPr lang="en-CA" u="sng" dirty="0" smtClean="0">
                <a:hlinkClick r:id="rId3"/>
              </a:rPr>
              <a:t>http://www.sedar.com/</a:t>
            </a:r>
            <a:r>
              <a:rPr lang="en-CA" u="sng" dirty="0" smtClean="0"/>
              <a:t> </a:t>
            </a:r>
            <a:r>
              <a:rPr lang="en-CA" dirty="0" smtClean="0"/>
              <a:t> </a:t>
            </a:r>
          </a:p>
          <a:p>
            <a:endParaRPr lang="en-CA" dirty="0" smtClean="0"/>
          </a:p>
          <a:p>
            <a:r>
              <a:rPr lang="en-CA" dirty="0" smtClean="0"/>
              <a:t>US Public Companies:</a:t>
            </a:r>
          </a:p>
          <a:p>
            <a:pPr algn="ctr">
              <a:buNone/>
            </a:pPr>
            <a:r>
              <a:rPr lang="en-CA" u="sng" dirty="0" smtClean="0">
                <a:hlinkClick r:id="rId4"/>
              </a:rPr>
              <a:t>http://www.sec.gov/edgar.shtml</a:t>
            </a:r>
            <a:r>
              <a:rPr lang="en-CA" u="sng" dirty="0" smtClean="0"/>
              <a:t> </a:t>
            </a:r>
            <a:endParaRPr lang="en-CA" dirty="0" smtClean="0"/>
          </a:p>
          <a:p>
            <a:endParaRPr lang="en-CA" dirty="0" smtClean="0"/>
          </a:p>
          <a:p>
            <a:r>
              <a:rPr lang="en-CA" dirty="0" smtClean="0"/>
              <a:t>Company’s website—investor relation</a:t>
            </a:r>
          </a:p>
          <a:p>
            <a:endParaRPr lang="en-CA" dirty="0" smtClean="0"/>
          </a:p>
          <a:p>
            <a:r>
              <a:rPr lang="en-CA" dirty="0" smtClean="0"/>
              <a:t>Google Finance / Yahoo Finance</a:t>
            </a:r>
          </a:p>
          <a:p>
            <a:endParaRPr lang="en-US" dirty="0"/>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200" dirty="0" smtClean="0"/>
              <a:t>In-Class Exercise</a:t>
            </a:r>
            <a:endParaRPr lang="en-US" dirty="0"/>
          </a:p>
        </p:txBody>
      </p:sp>
      <p:sp>
        <p:nvSpPr>
          <p:cNvPr id="4" name="Content Placeholder 3"/>
          <p:cNvSpPr>
            <a:spLocks noGrp="1"/>
          </p:cNvSpPr>
          <p:nvPr>
            <p:ph idx="1"/>
          </p:nvPr>
        </p:nvSpPr>
        <p:spPr/>
        <p:txBody>
          <a:bodyPr/>
          <a:lstStyle/>
          <a:p>
            <a:pPr marL="0" indent="0">
              <a:buNone/>
            </a:pP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2057400" y="2962275"/>
            <a:ext cx="4895850" cy="3133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EXPANDSHOWBAR" val="True"/>
  <p:tag name="BULLETTYPE" val="3"/>
  <p:tag name="RESPCOUNTERSTYLE" val="-1"/>
  <p:tag name="INPUTSOURCE" val="1"/>
  <p:tag name="BACKUPMAINTENANCE" val="7"/>
  <p:tag name="ROTATIONINTERVAL" val="2"/>
  <p:tag name="RACERSMAXDISPLAYED" val="5"/>
  <p:tag name="TEAMSINLEADERBOARD" val="5"/>
  <p:tag name="BUBBLEVALUEFORMAT" val="0.0"/>
  <p:tag name="CUSTOMCELLFORECOLOR" val="-16777216"/>
  <p:tag name="CUSTOMCELLBACKCOLOR4" val="-8355712"/>
  <p:tag name="DISPLAYDEVICEID" val="True"/>
  <p:tag name="GRIDSIZE" val="{Width=800, Height=600}"/>
  <p:tag name="CHARTLABELS" val="1"/>
  <p:tag name="PARTLISTDEFAULT" val="1"/>
  <p:tag name="INCORRECTPOINTVALUE" val="0"/>
  <p:tag name="AUTOADJUSTPARTRANGE" val="True"/>
  <p:tag name="FIBNUMRESULTS" val="5"/>
  <p:tag name="PRRESPONSE2" val="9"/>
  <p:tag name="PRRESPONSE6" val="5"/>
  <p:tag name="PRRESPONSE10" val="1"/>
  <p:tag name="POWERPOINTVERSION" val="12.0"/>
  <p:tag name="CSVFORMAT" val="0"/>
  <p:tag name="RESPCOUNTERFORMAT" val="0"/>
  <p:tag name="ALLOWDUPLICATES" val="False"/>
  <p:tag name="REVIEWONLY" val="False"/>
  <p:tag name="RACEANIMATIONSPEED" val="3"/>
  <p:tag name="BUBBLENAMEVISIBLE" val="True"/>
  <p:tag name="CUSTOMGRIDBACKCOLOR" val="-2830136"/>
  <p:tag name="USESCHEMECOLORS" val="True"/>
  <p:tag name="GRIDROTATIONINTERVAL" val="2"/>
  <p:tag name="CHARTCOLORS" val="0"/>
  <p:tag name="INCLUDEPPT" val="True"/>
  <p:tag name="REALTIMEBACKUPPATH" val="(None)"/>
  <p:tag name="FIBDISPLAYRESULTS" val="True"/>
  <p:tag name="PRRESPONSE3" val="8"/>
  <p:tag name="PRRESPONSE8" val="3"/>
  <p:tag name="TPVERSION" val="2008"/>
  <p:tag name="ANSWERNOWSTYLE" val="-1"/>
  <p:tag name="COUNTDOWNSECONDS" val="10"/>
  <p:tag name="AUTOADVANCE" val="False"/>
  <p:tag name="SKIPREMAININGRACESLIDES" val="True"/>
  <p:tag name="BUBBLEGROUPING" val="3"/>
  <p:tag name="CUSTOMCELLBACKCOLOR3" val="-268652"/>
  <p:tag name="AUTOSIZEGRID" val="True"/>
  <p:tag name="INCLUDENONRESPONDERS" val="False"/>
  <p:tag name="REALTIMEBACKUP" val="False"/>
  <p:tag name="FIBINCLUDEOTHER" val="True"/>
  <p:tag name="PRRESPONSE5" val="6"/>
  <p:tag name="ALWAYSOPENPOLL" val="False"/>
  <p:tag name="ANSWERNOWTEXT" val="Answer Now"/>
  <p:tag name="BACKUPSESSIONS" val="True"/>
  <p:tag name="RACEENDPOINTS" val="100"/>
  <p:tag name="DEFAULTNUMTEAMS" val="5"/>
  <p:tag name="DISPLAYDEVICENUMBER" val="True"/>
  <p:tag name="RESETCHARTS" val="True"/>
  <p:tag name="ZEROBASED" val="False"/>
  <p:tag name="PRRESPONSE1" val="10"/>
  <p:tag name="SHOWFLASHWARNING" val="True"/>
  <p:tag name="COUNTDOWNSTYLE" val="-1"/>
  <p:tag name="AUTOUPDATEALIASES" val="True"/>
  <p:tag name="BUBBLESIZEVISIBLE" val="True"/>
  <p:tag name="GRIDOPACITY" val="90"/>
  <p:tag name="ALLOWUSERFEEDBACK" val="True"/>
  <p:tag name="FIBDISPLAYKEYWORDS" val="True"/>
  <p:tag name="SHOWBARVISIBLE" val="True"/>
  <p:tag name="NUMRESPONSES" val="1"/>
  <p:tag name="MAXRESPONDERS" val="5"/>
  <p:tag name="GRIDPOSITION" val="1"/>
  <p:tag name="CHARTSCALE" val="True"/>
  <p:tag name="PRRESPONSE9" val="2"/>
  <p:tag name="CHARTVALUEFORMAT" val="0%"/>
  <p:tag name="CUSTOMCELLBACKCOLOR2" val="-13395457"/>
  <p:tag name="CORRECTPOINTVALUE" val="1"/>
  <p:tag name="USESECONDARYMONITOR" val="True"/>
  <p:tag name="PARTICIPANTSINLEADERBOARD" val="5"/>
  <p:tag name="MULTIRESPDIVISOR" val="1"/>
  <p:tag name="SAVECSVWITHSESSION" val="True"/>
  <p:tag name="DISPLAYNAME" val="True"/>
  <p:tag name="PRRESPONSE7" val="4"/>
  <p:tag name="POLLINGCYCLE" val="2"/>
  <p:tag name="STDCHART" val="1"/>
  <p:tag name="RESPTABLESTYLE" val="-1"/>
  <p:tag name="CUSTOMCELLBACKCOLOR1" val="-657956"/>
  <p:tag name="PRRESPONSE4" val="7"/>
  <p:tag name="ADVANCEDSETTINGSVIEW" val="False"/>
  <p:tag name="DELIMITERS" val="3.1"/>
  <p:tag name="TPFULLVERSION" val="4.2.3.231"/>
  <p:tag name="TPSTANDARDS" val=""/>
  <p:tag name="INCLUDESESSION" val="True"/>
</p:tagLst>
</file>

<file path=ppt/theme/theme1.xml><?xml version="1.0" encoding="utf-8"?>
<a:theme xmlns:a="http://schemas.openxmlformats.org/drawingml/2006/main" name="Introduction (Class 1)1 (1)">
  <a:themeElements>
    <a:clrScheme name="Blank Presentation 1">
      <a:dk1>
        <a:srgbClr val="000000"/>
      </a:dk1>
      <a:lt1>
        <a:srgbClr val="FFFFFF"/>
      </a:lt1>
      <a:dk2>
        <a:srgbClr val="000000"/>
      </a:dk2>
      <a:lt2>
        <a:srgbClr val="808080"/>
      </a:lt2>
      <a:accent1>
        <a:srgbClr val="004A92"/>
      </a:accent1>
      <a:accent2>
        <a:srgbClr val="FAB40D"/>
      </a:accent2>
      <a:accent3>
        <a:srgbClr val="FFFFFF"/>
      </a:accent3>
      <a:accent4>
        <a:srgbClr val="000000"/>
      </a:accent4>
      <a:accent5>
        <a:srgbClr val="AAB1C7"/>
      </a:accent5>
      <a:accent6>
        <a:srgbClr val="E3A30B"/>
      </a:accent6>
      <a:hlink>
        <a:srgbClr val="EA0039"/>
      </a:hlink>
      <a:folHlink>
        <a:srgbClr val="A8EDFF"/>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80"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Arial" charset="0"/>
            <a:ea typeface="ＭＳ Ｐゴシック" pitchFamily="-80" charset="-128"/>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Blank Presentation 1">
        <a:dk1>
          <a:srgbClr val="000000"/>
        </a:dk1>
        <a:lt1>
          <a:srgbClr val="FFFFFF"/>
        </a:lt1>
        <a:dk2>
          <a:srgbClr val="000000"/>
        </a:dk2>
        <a:lt2>
          <a:srgbClr val="808080"/>
        </a:lt2>
        <a:accent1>
          <a:srgbClr val="004A92"/>
        </a:accent1>
        <a:accent2>
          <a:srgbClr val="FAB40D"/>
        </a:accent2>
        <a:accent3>
          <a:srgbClr val="FFFFFF"/>
        </a:accent3>
        <a:accent4>
          <a:srgbClr val="000000"/>
        </a:accent4>
        <a:accent5>
          <a:srgbClr val="AAB1C7"/>
        </a:accent5>
        <a:accent6>
          <a:srgbClr val="E3A30B"/>
        </a:accent6>
        <a:hlink>
          <a:srgbClr val="EA0039"/>
        </a:hlink>
        <a:folHlink>
          <a:srgbClr val="A8ED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4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3_Office Theme">
  <a:themeElements>
    <a:clrScheme name="Telfer">
      <a:dk1>
        <a:srgbClr val="000000"/>
      </a:dk1>
      <a:lt1>
        <a:sysClr val="window" lastClr="FFFFFF"/>
      </a:lt1>
      <a:dk2>
        <a:srgbClr val="771025"/>
      </a:dk2>
      <a:lt2>
        <a:srgbClr val="EEECE1"/>
      </a:lt2>
      <a:accent1>
        <a:srgbClr val="273F6A"/>
      </a:accent1>
      <a:accent2>
        <a:srgbClr val="3A75C4"/>
      </a:accent2>
      <a:accent3>
        <a:srgbClr val="006B77"/>
      </a:accent3>
      <a:accent4>
        <a:srgbClr val="696F2B"/>
      </a:accent4>
      <a:accent5>
        <a:srgbClr val="406B2E"/>
      </a:accent5>
      <a:accent6>
        <a:srgbClr val="BF910C"/>
      </a:accent6>
      <a:hlink>
        <a:srgbClr val="771025"/>
      </a:hlink>
      <a:folHlink>
        <a:srgbClr val="A61635"/>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Introduction (Class 1)1 (1)</Template>
  <TotalTime>3548</TotalTime>
  <Words>3342</Words>
  <Application>Microsoft Office PowerPoint</Application>
  <PresentationFormat>On-screen Show (4:3)</PresentationFormat>
  <Paragraphs>1101</Paragraphs>
  <Slides>69</Slides>
  <Notes>68</Notes>
  <HiddenSlides>0</HiddenSlides>
  <MMClips>0</MMClips>
  <ScaleCrop>false</ScaleCrop>
  <HeadingPairs>
    <vt:vector size="8" baseType="variant">
      <vt:variant>
        <vt:lpstr>Fonts Used</vt:lpstr>
      </vt:variant>
      <vt:variant>
        <vt:i4>9</vt:i4>
      </vt:variant>
      <vt:variant>
        <vt:lpstr>Theme</vt:lpstr>
      </vt:variant>
      <vt:variant>
        <vt:i4>8</vt:i4>
      </vt:variant>
      <vt:variant>
        <vt:lpstr>Embedded OLE Servers</vt:lpstr>
      </vt:variant>
      <vt:variant>
        <vt:i4>1</vt:i4>
      </vt:variant>
      <vt:variant>
        <vt:lpstr>Slide Titles</vt:lpstr>
      </vt:variant>
      <vt:variant>
        <vt:i4>69</vt:i4>
      </vt:variant>
    </vt:vector>
  </HeadingPairs>
  <TitlesOfParts>
    <vt:vector size="87" baseType="lpstr">
      <vt:lpstr>HYGothic-Extra</vt:lpstr>
      <vt:lpstr>HYGothic-Medium</vt:lpstr>
      <vt:lpstr>ＭＳ Ｐゴシック</vt:lpstr>
      <vt:lpstr>Arial</vt:lpstr>
      <vt:lpstr>Calibri</vt:lpstr>
      <vt:lpstr>Cambria</vt:lpstr>
      <vt:lpstr>Times New Roman</vt:lpstr>
      <vt:lpstr>Verdana</vt:lpstr>
      <vt:lpstr>Wingdings</vt:lpstr>
      <vt:lpstr>Introduction (Class 1)1 (1)</vt:lpstr>
      <vt:lpstr>Custom Design</vt:lpstr>
      <vt:lpstr>Office Theme</vt:lpstr>
      <vt:lpstr>1_Office Theme</vt:lpstr>
      <vt:lpstr>2_Office Theme</vt:lpstr>
      <vt:lpstr>4_Office Theme</vt:lpstr>
      <vt:lpstr>5_Office Theme</vt:lpstr>
      <vt:lpstr>3_Office Theme</vt:lpstr>
      <vt:lpstr>Clip</vt:lpstr>
      <vt:lpstr>FINANCIAL ACCOUNTING  Chapters 1 &amp; 2: Financial Statements</vt:lpstr>
      <vt:lpstr>Learning Objectives</vt:lpstr>
      <vt:lpstr>Why is Financial Accounting Information Important?</vt:lpstr>
      <vt:lpstr>Who Use Financial Accounting Information?</vt:lpstr>
      <vt:lpstr>What is Financial Accounting?</vt:lpstr>
      <vt:lpstr>The Basic Accounting Equation</vt:lpstr>
      <vt:lpstr>The Accounting Equation</vt:lpstr>
      <vt:lpstr>The Accounting Equation</vt:lpstr>
      <vt:lpstr>The Accounting Equation</vt:lpstr>
      <vt:lpstr>The Accounting Equation</vt:lpstr>
      <vt:lpstr>The Accounting Equation:  Net income</vt:lpstr>
      <vt:lpstr>Financial Statements</vt:lpstr>
      <vt:lpstr>Financial Statements (continued)</vt:lpstr>
      <vt:lpstr>Income Statement</vt:lpstr>
      <vt:lpstr>Income Statement</vt:lpstr>
      <vt:lpstr>Structure of Income Statement</vt:lpstr>
      <vt:lpstr>Loblaw’s Statement of Income </vt:lpstr>
      <vt:lpstr>              Example – Income Statement</vt:lpstr>
      <vt:lpstr>              Example – Income Statement</vt:lpstr>
      <vt:lpstr>              Example – Income Statement</vt:lpstr>
      <vt:lpstr>              Example – Income Statement</vt:lpstr>
      <vt:lpstr>              Example – Income Statement</vt:lpstr>
      <vt:lpstr>              Example – Income Statement</vt:lpstr>
      <vt:lpstr>Summary: Income Statement</vt:lpstr>
      <vt:lpstr>Statement of Changes in Equity</vt:lpstr>
      <vt:lpstr>Statement of Changes in Equity - Example</vt:lpstr>
      <vt:lpstr>Statement of Retained Earnings</vt:lpstr>
      <vt:lpstr>Statement of Retained Earnings: An Example</vt:lpstr>
      <vt:lpstr>Balance Sheet / Statement of Financial Position </vt:lpstr>
      <vt:lpstr>Structure of Statement of Financial Position</vt:lpstr>
      <vt:lpstr>Current Assets</vt:lpstr>
      <vt:lpstr>Current Assets (continued)</vt:lpstr>
      <vt:lpstr>Non-Current Assets</vt:lpstr>
      <vt:lpstr>Long-Term Investments</vt:lpstr>
      <vt:lpstr>Property, Plant, and Equipment</vt:lpstr>
      <vt:lpstr>Depreciation</vt:lpstr>
      <vt:lpstr>Depreciation (continued)</vt:lpstr>
      <vt:lpstr>Intangible Assets</vt:lpstr>
      <vt:lpstr>Current Liabilities</vt:lpstr>
      <vt:lpstr>Non-Current Liabilities</vt:lpstr>
      <vt:lpstr>Shareholder’s Equity</vt:lpstr>
      <vt:lpstr>Loblaw’s Balance Sheet</vt:lpstr>
      <vt:lpstr>                  Example –Statement of Financial Position</vt:lpstr>
      <vt:lpstr>                  Example – Balance Sheet</vt:lpstr>
      <vt:lpstr>                                             Example – Balance Sheet                                                          Step 2: Construct Balance Sheet </vt:lpstr>
      <vt:lpstr>                                             Example – Balance Sheet                                                          Step 2: Construct Balance Sheet </vt:lpstr>
      <vt:lpstr>                                             Example – Balance Sheet                                                          Step 2: Construct Balance Sheet </vt:lpstr>
      <vt:lpstr>Summary- Balance Sheet / Statement of Financial Position</vt:lpstr>
      <vt:lpstr>The Cash Flow Statement</vt:lpstr>
      <vt:lpstr>Statement of Cash Flows </vt:lpstr>
      <vt:lpstr>Statement of Cash Flows - Example</vt:lpstr>
      <vt:lpstr>Relationships Between Statements</vt:lpstr>
      <vt:lpstr>Relationships Among the Statements</vt:lpstr>
      <vt:lpstr>Using the Financial Statements</vt:lpstr>
      <vt:lpstr>Liquidity Ratios</vt:lpstr>
      <vt:lpstr>Solvency Ratios</vt:lpstr>
      <vt:lpstr>Profitability Ratios</vt:lpstr>
      <vt:lpstr>Conceptual Framework of Accounting</vt:lpstr>
      <vt:lpstr>Conceptual Framework for Financial Reporting</vt:lpstr>
      <vt:lpstr>Objective of Financial Reporting</vt:lpstr>
      <vt:lpstr>Qualitative Characteristics of Accounting Information</vt:lpstr>
      <vt:lpstr>Enhancing Qualities of Useful Information</vt:lpstr>
      <vt:lpstr>Cost Constraint</vt:lpstr>
      <vt:lpstr>Going Concern Assumption</vt:lpstr>
      <vt:lpstr>Elements of Financial Statements</vt:lpstr>
      <vt:lpstr>Measurement of the Elements</vt:lpstr>
      <vt:lpstr>Generally Accepted Accounting Principles</vt:lpstr>
      <vt:lpstr>Where to find the Financial Statements </vt:lpstr>
      <vt:lpstr>In-Class Exercise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Financial Accounting</dc:title>
  <cp:lastModifiedBy>S. Ding</cp:lastModifiedBy>
  <cp:revision>354</cp:revision>
  <cp:lastPrinted>2015-01-04T03:08:14Z</cp:lastPrinted>
  <dcterms:created xsi:type="dcterms:W3CDTF">2012-06-13T00:39:14Z</dcterms:created>
  <dcterms:modified xsi:type="dcterms:W3CDTF">2017-01-03T22:46:35Z</dcterms:modified>
</cp:coreProperties>
</file>