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74" d="100"/>
          <a:sy n="74" d="100"/>
        </p:scale>
        <p:origin x="-486"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AAF807B-F0F9-4613-BFDA-D1DE89286DFB}" type="datetimeFigureOut">
              <a:rPr lang="en-US" smtClean="0"/>
              <a:t>12/1/2011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FCC0292-B24F-44CB-B1D6-2A15274E6A6B}"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FCC0292-B24F-44CB-B1D6-2A15274E6A6B}"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FCC0292-B24F-44CB-B1D6-2A15274E6A6B}"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FCC0292-B24F-44CB-B1D6-2A15274E6A6B}"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FCC0292-B24F-44CB-B1D6-2A15274E6A6B}"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FCC0292-B24F-44CB-B1D6-2A15274E6A6B}" type="slidenum">
              <a:rPr lang="en-US" smtClean="0"/>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FCC0292-B24F-44CB-B1D6-2A15274E6A6B}" type="slidenum">
              <a:rPr lang="en-US" smtClean="0"/>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FCC0292-B24F-44CB-B1D6-2A15274E6A6B}" type="slidenum">
              <a:rPr lang="en-US" smtClean="0"/>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FCC0292-B24F-44CB-B1D6-2A15274E6A6B}" type="slidenum">
              <a:rPr lang="en-US" smtClean="0"/>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FCC0292-B24F-44CB-B1D6-2A15274E6A6B}" type="slidenum">
              <a:rPr lang="en-US" smtClean="0"/>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FCC0292-B24F-44CB-B1D6-2A15274E6A6B}" type="slidenum">
              <a:rPr lang="en-US" smtClean="0"/>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FCC0292-B24F-44CB-B1D6-2A15274E6A6B}" type="slidenum">
              <a:rPr lang="en-US" smtClean="0"/>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FCC0292-B24F-44CB-B1D6-2A15274E6A6B}" type="slidenum">
              <a:rPr lang="en-US" smtClean="0"/>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FCC0292-B24F-44CB-B1D6-2A15274E6A6B}" type="slidenum">
              <a:rPr lang="en-US" smtClean="0"/>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FCC0292-B24F-44CB-B1D6-2A15274E6A6B}" type="slidenum">
              <a:rPr lang="en-US" smtClean="0"/>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FCC0292-B24F-44CB-B1D6-2A15274E6A6B}" type="slidenum">
              <a:rPr lang="en-US" smtClean="0"/>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FCC0292-B24F-44CB-B1D6-2A15274E6A6B}" type="slidenum">
              <a:rPr lang="en-US" smtClean="0"/>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FCC0292-B24F-44CB-B1D6-2A15274E6A6B}" type="slidenum">
              <a:rPr lang="en-US" smtClean="0"/>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FCC0292-B24F-44CB-B1D6-2A15274E6A6B}" type="slidenum">
              <a:rPr lang="en-US" smtClean="0"/>
              <a:t>18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39B10215-D8C5-4BC5-8E6A-C6CAF9689C4F}" type="datetimeFigureOut">
              <a:rPr lang="en-US" smtClean="0"/>
              <a:t>12/1/2011</a:t>
            </a:fld>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D30524F4-1C1B-4BD0-8322-3312E643DEED}"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39B10215-D8C5-4BC5-8E6A-C6CAF9689C4F}" type="datetimeFigureOut">
              <a:rPr lang="en-US" smtClean="0"/>
              <a:t>12/1/2011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D30524F4-1C1B-4BD0-8322-3312E643DEED}" type="slidenum">
              <a:rPr lang="en-US" smtClean="0"/>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39B10215-D8C5-4BC5-8E6A-C6CAF9689C4F}" type="datetimeFigureOut">
              <a:rPr lang="en-US" smtClean="0"/>
              <a:t>12/1/2011</a:t>
            </a:fld>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D30524F4-1C1B-4BD0-8322-3312E643DEED}" type="slidenum">
              <a:rPr lang="en-US" smtClean="0"/>
              <a:t>‹#›</a:t>
            </a:fld>
            <a:endParaRPr lang="en-US"/>
          </a:p>
        </p:txBody>
      </p:sp>
      <p:sp>
        <p:nvSpPr>
          <p:cNvPr id="14" name="Footer Placehold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39B10215-D8C5-4BC5-8E6A-C6CAF9689C4F}" type="datetimeFigureOut">
              <a:rPr lang="en-US" smtClean="0"/>
              <a:t>12/1/2011</a:t>
            </a:fld>
            <a:endParaRPr lang="en-US"/>
          </a:p>
        </p:txBody>
      </p:sp>
      <p:sp>
        <p:nvSpPr>
          <p:cNvPr id="10" name="Slide Number Placeholder 9"/>
          <p:cNvSpPr>
            <a:spLocks noGrp="1"/>
          </p:cNvSpPr>
          <p:nvPr>
            <p:ph type="sldNum" sz="quarter" idx="16"/>
          </p:nvPr>
        </p:nvSpPr>
        <p:spPr/>
        <p:txBody>
          <a:bodyPr rtlCol="0"/>
          <a:lstStyle/>
          <a:p>
            <a:fld id="{D30524F4-1C1B-4BD0-8322-3312E643DEED}" type="slidenum">
              <a:rPr lang="en-US" smtClean="0"/>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39B10215-D8C5-4BC5-8E6A-C6CAF9689C4F}" type="datetimeFigureOut">
              <a:rPr lang="en-US" smtClean="0"/>
              <a:t>12/1/2011</a:t>
            </a:fld>
            <a:endParaRPr lang="en-US"/>
          </a:p>
        </p:txBody>
      </p:sp>
      <p:sp>
        <p:nvSpPr>
          <p:cNvPr id="12" name="Slide Number Placeholder 11"/>
          <p:cNvSpPr>
            <a:spLocks noGrp="1"/>
          </p:cNvSpPr>
          <p:nvPr>
            <p:ph type="sldNum" sz="quarter" idx="16"/>
          </p:nvPr>
        </p:nvSpPr>
        <p:spPr/>
        <p:txBody>
          <a:bodyPr rtlCol="0"/>
          <a:lstStyle/>
          <a:p>
            <a:fld id="{D30524F4-1C1B-4BD0-8322-3312E643DEED}" type="slidenum">
              <a:rPr lang="en-US" smtClean="0"/>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9B10215-D8C5-4BC5-8E6A-C6CAF9689C4F}" type="datetimeFigureOut">
              <a:rPr lang="en-US" smtClean="0"/>
              <a:t>12/1/2011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D30524F4-1C1B-4BD0-8322-3312E643DEED}"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B10215-D8C5-4BC5-8E6A-C6CAF9689C4F}" type="datetimeFigureOut">
              <a:rPr lang="en-US" smtClean="0"/>
              <a:t>12/1/2011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D30524F4-1C1B-4BD0-8322-3312E643DEED}"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39B10215-D8C5-4BC5-8E6A-C6CAF9689C4F}" type="datetimeFigureOut">
              <a:rPr lang="en-US" smtClean="0"/>
              <a:t>12/1/2011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D30524F4-1C1B-4BD0-8322-3312E643DEED}" type="slidenum">
              <a:rPr lang="en-US" smtClean="0"/>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39B10215-D8C5-4BC5-8E6A-C6CAF9689C4F}" type="datetimeFigureOut">
              <a:rPr lang="en-US" smtClean="0"/>
              <a:t>12/1/2011</a:t>
            </a:fld>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D30524F4-1C1B-4BD0-8322-3312E643DEED}" type="slidenum">
              <a:rPr lang="en-US" smtClean="0"/>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9B10215-D8C5-4BC5-8E6A-C6CAF9689C4F}" type="datetimeFigureOut">
              <a:rPr lang="en-US" smtClean="0"/>
              <a:t>12/1/2011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0524F4-1C1B-4BD0-8322-3312E643DEED}"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39B10215-D8C5-4BC5-8E6A-C6CAF9689C4F}" type="datetimeFigureOut">
              <a:rPr lang="en-US" smtClean="0"/>
              <a:t>12/1/2011</a:t>
            </a:fld>
            <a:endParaRPr lang="en-US"/>
          </a:p>
        </p:txBody>
      </p:sp>
      <p:sp>
        <p:nvSpPr>
          <p:cNvPr id="5" name="Footer Placeholder 4"/>
          <p:cNvSpPr>
            <a:spLocks noGrp="1"/>
          </p:cNvSpPr>
          <p:nvPr>
            <p:ph type="ftr" sz="quarter" idx="11"/>
          </p:nvPr>
        </p:nvSpPr>
        <p:spPr>
          <a:xfrm>
            <a:off x="457201" y="6248207"/>
            <a:ext cx="5573483" cy="365125"/>
          </a:xfrm>
        </p:spPr>
        <p:txBody>
          <a:bodyPr/>
          <a:lstStyle/>
          <a:p>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D30524F4-1C1B-4BD0-8322-3312E643DEED}"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39B10215-D8C5-4BC5-8E6A-C6CAF9689C4F}" type="datetimeFigureOut">
              <a:rPr lang="en-US" smtClean="0"/>
              <a:t>12/1/2011</a:t>
            </a:fld>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D30524F4-1C1B-4BD0-8322-3312E643DEED}"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The Handmaid’s Tale	</a:t>
            </a:r>
            <a:endParaRPr lang="en-US" dirty="0"/>
          </a:p>
        </p:txBody>
      </p:sp>
      <p:sp>
        <p:nvSpPr>
          <p:cNvPr id="3" name="Subtitle 2"/>
          <p:cNvSpPr>
            <a:spLocks noGrp="1"/>
          </p:cNvSpPr>
          <p:nvPr>
            <p:ph type="subTitle" idx="1"/>
          </p:nvPr>
        </p:nvSpPr>
        <p:spPr/>
        <p:txBody>
          <a:bodyPr/>
          <a:lstStyle/>
          <a:p>
            <a:r>
              <a:rPr lang="en-US" dirty="0" smtClean="0"/>
              <a:t>Margaret Atwood</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t>The Handmaid’s Tale</a:t>
            </a:r>
            <a:r>
              <a:rPr lang="en-US" dirty="0" smtClean="0"/>
              <a:t> &amp; Feminism</a:t>
            </a:r>
            <a:endParaRPr lang="en-US" u="sng" dirty="0"/>
          </a:p>
        </p:txBody>
      </p:sp>
      <p:sp>
        <p:nvSpPr>
          <p:cNvPr id="3" name="Content Placeholder 2"/>
          <p:cNvSpPr>
            <a:spLocks noGrp="1"/>
          </p:cNvSpPr>
          <p:nvPr>
            <p:ph sz="quarter" idx="1"/>
          </p:nvPr>
        </p:nvSpPr>
        <p:spPr/>
        <p:txBody>
          <a:bodyPr/>
          <a:lstStyle/>
          <a:p>
            <a:r>
              <a:rPr lang="en-US" dirty="0" smtClean="0"/>
              <a:t>Last class we looked at how </a:t>
            </a:r>
            <a:r>
              <a:rPr lang="en-US" u="sng" dirty="0" smtClean="0"/>
              <a:t>The Handmaid’s Tale</a:t>
            </a:r>
            <a:r>
              <a:rPr lang="en-US" dirty="0" smtClean="0"/>
              <a:t> expresses certain ideas from feminist theory.</a:t>
            </a:r>
          </a:p>
          <a:p>
            <a:r>
              <a:rPr lang="en-US" dirty="0" smtClean="0"/>
              <a:t>However, the book also shows tensions and conflicts within feminism.</a:t>
            </a:r>
          </a:p>
          <a:p>
            <a:r>
              <a:rPr lang="en-US" dirty="0" smtClean="0"/>
              <a:t>Though obviously Gilead is a patriarchal dystopia, it does present itself as an improvement of women’s situations compared to life before Gilead.</a:t>
            </a: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Alliance With The Religious Right</a:t>
            </a:r>
            <a:endParaRPr lang="en-US" dirty="0"/>
          </a:p>
        </p:txBody>
      </p:sp>
      <p:sp>
        <p:nvSpPr>
          <p:cNvPr id="3" name="Content Placeholder 2"/>
          <p:cNvSpPr>
            <a:spLocks noGrp="1"/>
          </p:cNvSpPr>
          <p:nvPr>
            <p:ph sz="quarter" idx="1"/>
          </p:nvPr>
        </p:nvSpPr>
        <p:spPr/>
        <p:txBody>
          <a:bodyPr>
            <a:normAutofit/>
          </a:bodyPr>
          <a:lstStyle/>
          <a:p>
            <a:pPr lvl="0"/>
            <a:r>
              <a:rPr lang="en-CA" sz="2400" dirty="0" smtClean="0"/>
              <a:t>Beginning </a:t>
            </a:r>
            <a:r>
              <a:rPr lang="en-CA" sz="2400" dirty="0" smtClean="0"/>
              <a:t>in </a:t>
            </a:r>
            <a:r>
              <a:rPr lang="en-CA" sz="2400" dirty="0" smtClean="0"/>
              <a:t>the late 1970s, feminist organizations began to organize against </a:t>
            </a:r>
            <a:r>
              <a:rPr lang="en-CA" sz="2400" dirty="0" smtClean="0"/>
              <a:t>pornography.</a:t>
            </a:r>
          </a:p>
          <a:p>
            <a:pPr lvl="0"/>
            <a:r>
              <a:rPr lang="en-CA" sz="2400" dirty="0" smtClean="0"/>
              <a:t>1. Production </a:t>
            </a:r>
            <a:r>
              <a:rPr lang="en-CA" sz="2400" dirty="0" smtClean="0"/>
              <a:t>of pornography involves coercion of women into </a:t>
            </a:r>
            <a:r>
              <a:rPr lang="en-CA" sz="2400" dirty="0" smtClean="0"/>
              <a:t>sex.</a:t>
            </a:r>
          </a:p>
          <a:p>
            <a:pPr lvl="0"/>
            <a:r>
              <a:rPr lang="en-CA" sz="2400" dirty="0" smtClean="0"/>
              <a:t>2. Consumption of pornography engenders violence against women.</a:t>
            </a:r>
          </a:p>
          <a:p>
            <a:pPr lvl="1"/>
            <a:r>
              <a:rPr lang="en-CA" sz="2400" dirty="0" smtClean="0"/>
              <a:t>Desensitizes </a:t>
            </a:r>
            <a:r>
              <a:rPr lang="en-CA" sz="2400" dirty="0" smtClean="0"/>
              <a:t>male viewers to violence against women</a:t>
            </a:r>
            <a:endParaRPr lang="en-CA" sz="2400" dirty="0" smtClean="0"/>
          </a:p>
          <a:p>
            <a:pPr lvl="1"/>
            <a:r>
              <a:rPr lang="en-CA" sz="2400" dirty="0" smtClean="0"/>
              <a:t>Turns female </a:t>
            </a:r>
            <a:r>
              <a:rPr lang="en-CA" sz="2400" dirty="0" smtClean="0"/>
              <a:t>sexuality into an image, a commodity to be </a:t>
            </a:r>
            <a:r>
              <a:rPr lang="en-CA" sz="2400" dirty="0" smtClean="0"/>
              <a:t>exchanged.</a:t>
            </a:r>
          </a:p>
          <a:p>
            <a:pPr lvl="1"/>
            <a:r>
              <a:rPr lang="en-CA" sz="2400" dirty="0" err="1" smtClean="0"/>
              <a:t>Dworkin</a:t>
            </a:r>
            <a:r>
              <a:rPr lang="en-CA" sz="2400" dirty="0" smtClean="0"/>
              <a:t>: pornography = “graphic depiction of whores”.</a:t>
            </a:r>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Alliance With The Religious Right</a:t>
            </a:r>
            <a:endParaRPr lang="en-US" dirty="0"/>
          </a:p>
        </p:txBody>
      </p:sp>
      <p:sp>
        <p:nvSpPr>
          <p:cNvPr id="3" name="Content Placeholder 2"/>
          <p:cNvSpPr>
            <a:spLocks noGrp="1"/>
          </p:cNvSpPr>
          <p:nvPr>
            <p:ph sz="quarter" idx="1"/>
          </p:nvPr>
        </p:nvSpPr>
        <p:spPr/>
        <p:txBody>
          <a:bodyPr>
            <a:normAutofit/>
          </a:bodyPr>
          <a:lstStyle/>
          <a:p>
            <a:r>
              <a:rPr lang="en-CA" sz="2200" dirty="0" smtClean="0"/>
              <a:t>Aside from motivating violence, pornography </a:t>
            </a:r>
            <a:r>
              <a:rPr lang="en-CA" sz="2200" dirty="0" smtClean="0"/>
              <a:t>is symptomatic of a society that reduces women to sexual </a:t>
            </a:r>
            <a:r>
              <a:rPr lang="en-CA" sz="2200" dirty="0" smtClean="0"/>
              <a:t>chattel</a:t>
            </a:r>
            <a:r>
              <a:rPr lang="en-CA" sz="2200" dirty="0" smtClean="0"/>
              <a:t>.</a:t>
            </a:r>
            <a:endParaRPr lang="en-CA" sz="2200" dirty="0" smtClean="0"/>
          </a:p>
          <a:p>
            <a:pPr lvl="1"/>
            <a:r>
              <a:rPr lang="en-CA" sz="2200" dirty="0" smtClean="0"/>
              <a:t>By selling </a:t>
            </a:r>
            <a:r>
              <a:rPr lang="en-CA" sz="2200" dirty="0" smtClean="0"/>
              <a:t>female sexuality as a </a:t>
            </a:r>
            <a:r>
              <a:rPr lang="en-CA" sz="2200" dirty="0" err="1" smtClean="0"/>
              <a:t>commodified</a:t>
            </a:r>
            <a:r>
              <a:rPr lang="en-CA" sz="2200" dirty="0" smtClean="0"/>
              <a:t> image, it amounts to coerced </a:t>
            </a:r>
            <a:r>
              <a:rPr lang="en-CA" sz="2200" dirty="0" smtClean="0"/>
              <a:t>prostitution.</a:t>
            </a:r>
          </a:p>
          <a:p>
            <a:pPr lvl="1"/>
            <a:r>
              <a:rPr lang="en-CA" sz="2200" dirty="0" smtClean="0"/>
              <a:t>So not only does pornography motivate sexual violence, but it is also produced by a social system that endorses that violence: </a:t>
            </a:r>
            <a:endParaRPr lang="en-CA" sz="2200" dirty="0" smtClean="0"/>
          </a:p>
          <a:p>
            <a:pPr lvl="1"/>
            <a:r>
              <a:rPr lang="en-CA" sz="2200" dirty="0" smtClean="0"/>
              <a:t>“</a:t>
            </a:r>
            <a:r>
              <a:rPr lang="en-CA" sz="2200" dirty="0" smtClean="0"/>
              <a:t>Feminists are often asked whether pornography causes rape.  The fact is that rape and prostitution caused and continue to case pornography.  Politically, culturally, socially, sexually, and economically, rape and </a:t>
            </a:r>
            <a:r>
              <a:rPr lang="en-CA" sz="2200" dirty="0" smtClean="0"/>
              <a:t>prostitution </a:t>
            </a:r>
            <a:r>
              <a:rPr lang="en-CA" sz="2200" dirty="0" smtClean="0"/>
              <a:t>generated pornography; and pornography depends for its continued existence on the rape and prostitution of </a:t>
            </a:r>
            <a:r>
              <a:rPr lang="en-CA" sz="2200" dirty="0" smtClean="0"/>
              <a:t>women” (</a:t>
            </a:r>
            <a:r>
              <a:rPr lang="en-CA" sz="2200" dirty="0" err="1" smtClean="0"/>
              <a:t>Dworkin</a:t>
            </a:r>
            <a:r>
              <a:rPr lang="en-CA" sz="2200" dirty="0" smtClean="0"/>
              <a:t>).</a:t>
            </a:r>
            <a:endParaRPr lang="en-US" sz="2200" dirty="0" smtClean="0"/>
          </a:p>
          <a:p>
            <a:pPr lvl="1"/>
            <a:endParaRPr lang="en-CA" sz="22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Alliance With The Religious Right</a:t>
            </a:r>
            <a:endParaRPr lang="en-US" dirty="0"/>
          </a:p>
        </p:txBody>
      </p:sp>
      <p:sp>
        <p:nvSpPr>
          <p:cNvPr id="3" name="Content Placeholder 2"/>
          <p:cNvSpPr>
            <a:spLocks noGrp="1"/>
          </p:cNvSpPr>
          <p:nvPr>
            <p:ph sz="quarter" idx="1"/>
          </p:nvPr>
        </p:nvSpPr>
        <p:spPr/>
        <p:txBody>
          <a:bodyPr>
            <a:noAutofit/>
          </a:bodyPr>
          <a:lstStyle/>
          <a:p>
            <a:r>
              <a:rPr lang="en-CA" sz="2400" dirty="0" smtClean="0"/>
              <a:t>In Gilead, the Jezebels illustrate the commodification of women for sexual purposes in much the same way as the </a:t>
            </a:r>
            <a:r>
              <a:rPr lang="en-CA" sz="2400" dirty="0" smtClean="0"/>
              <a:t>handmaids.</a:t>
            </a:r>
            <a:endParaRPr lang="en-US" sz="2400" dirty="0" smtClean="0"/>
          </a:p>
          <a:p>
            <a:pPr lvl="1"/>
            <a:r>
              <a:rPr lang="en-CA" sz="2400" dirty="0" smtClean="0"/>
              <a:t>Help </a:t>
            </a:r>
            <a:r>
              <a:rPr lang="en-CA" sz="2400" dirty="0" smtClean="0"/>
              <a:t>facilitate international trade – serve an economic </a:t>
            </a:r>
            <a:r>
              <a:rPr lang="en-CA" sz="2400" dirty="0" smtClean="0"/>
              <a:t>function.</a:t>
            </a:r>
            <a:endParaRPr lang="en-US" sz="2400" dirty="0" smtClean="0"/>
          </a:p>
          <a:p>
            <a:pPr lvl="1"/>
            <a:r>
              <a:rPr lang="en-CA" sz="2400" dirty="0" smtClean="0"/>
              <a:t>Jezebels are also reduced to images of </a:t>
            </a:r>
            <a:r>
              <a:rPr lang="en-CA" sz="2400" dirty="0" smtClean="0"/>
              <a:t>sexuality:</a:t>
            </a:r>
            <a:endParaRPr lang="en-US" sz="2400" dirty="0" smtClean="0"/>
          </a:p>
          <a:p>
            <a:pPr lvl="2"/>
            <a:r>
              <a:rPr lang="en-CA" sz="2400" dirty="0" smtClean="0"/>
              <a:t>They </a:t>
            </a:r>
            <a:r>
              <a:rPr lang="en-CA" sz="2400" dirty="0" smtClean="0"/>
              <a:t>have to look a certain way: “You have to watch your weight, that’s for </a:t>
            </a:r>
            <a:r>
              <a:rPr lang="en-CA" sz="2400" dirty="0" smtClean="0"/>
              <a:t>sure. … They’re </a:t>
            </a:r>
            <a:r>
              <a:rPr lang="en-CA" sz="2400" dirty="0" smtClean="0"/>
              <a:t>strict about that.  Gain ten pounds and they put you in Solitary” (299).  </a:t>
            </a:r>
            <a:endParaRPr lang="en-CA" sz="2400" dirty="0" smtClean="0"/>
          </a:p>
          <a:p>
            <a:pPr lvl="2"/>
            <a:r>
              <a:rPr lang="en-CA" sz="2400" dirty="0" smtClean="0"/>
              <a:t>“</a:t>
            </a:r>
            <a:r>
              <a:rPr lang="en-CA" sz="2400" dirty="0" smtClean="0"/>
              <a:t>You need to know here, what you look like” (303).</a:t>
            </a:r>
            <a:endParaRPr lang="en-US" sz="2400" dirty="0" smtClean="0"/>
          </a:p>
          <a:p>
            <a:pPr lvl="2"/>
            <a:r>
              <a:rPr lang="en-CA" sz="2400" dirty="0" smtClean="0"/>
              <a:t>Also: </a:t>
            </a:r>
            <a:r>
              <a:rPr lang="en-CA" sz="2400" dirty="0" smtClean="0"/>
              <a:t>the Jezebels are dressed in costumes of various pre-</a:t>
            </a:r>
            <a:r>
              <a:rPr lang="en-CA" sz="2400" dirty="0" err="1" smtClean="0"/>
              <a:t>Gileadean</a:t>
            </a:r>
            <a:r>
              <a:rPr lang="en-CA" sz="2400" dirty="0" smtClean="0"/>
              <a:t> sexual </a:t>
            </a:r>
            <a:r>
              <a:rPr lang="en-CA" sz="2400" dirty="0" smtClean="0"/>
              <a:t>stereotypes.</a:t>
            </a:r>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Alliance With Religious Right</a:t>
            </a:r>
            <a:endParaRPr lang="en-US" dirty="0"/>
          </a:p>
        </p:txBody>
      </p:sp>
      <p:sp>
        <p:nvSpPr>
          <p:cNvPr id="3" name="Content Placeholder 2"/>
          <p:cNvSpPr>
            <a:spLocks noGrp="1"/>
          </p:cNvSpPr>
          <p:nvPr>
            <p:ph sz="quarter" idx="1"/>
          </p:nvPr>
        </p:nvSpPr>
        <p:spPr/>
        <p:txBody>
          <a:bodyPr>
            <a:noAutofit/>
          </a:bodyPr>
          <a:lstStyle/>
          <a:p>
            <a:pPr lvl="0"/>
            <a:r>
              <a:rPr lang="en-CA" sz="2300" dirty="0" smtClean="0"/>
              <a:t>Alliance </a:t>
            </a:r>
            <a:r>
              <a:rPr lang="en-CA" sz="2300" dirty="0" smtClean="0"/>
              <a:t>of </a:t>
            </a:r>
            <a:r>
              <a:rPr lang="en-CA" sz="2300" dirty="0" smtClean="0"/>
              <a:t>feminist </a:t>
            </a:r>
            <a:r>
              <a:rPr lang="en-CA" sz="2300" dirty="0" smtClean="0"/>
              <a:t>groups with the Religious Right during the 1980s </a:t>
            </a:r>
            <a:r>
              <a:rPr lang="en-CA" sz="2300" dirty="0" smtClean="0"/>
              <a:t>led </a:t>
            </a:r>
            <a:r>
              <a:rPr lang="en-CA" sz="2300" dirty="0" smtClean="0"/>
              <a:t>to legislative efforts to ban </a:t>
            </a:r>
            <a:r>
              <a:rPr lang="en-CA" sz="2300" dirty="0" smtClean="0"/>
              <a:t>pornography.</a:t>
            </a:r>
          </a:p>
          <a:p>
            <a:pPr lvl="1"/>
            <a:r>
              <a:rPr lang="en-CA" sz="2300" dirty="0" smtClean="0"/>
              <a:t>Civil ordinances by some cities struck down as unconstitutional by Supreme Court.</a:t>
            </a:r>
          </a:p>
          <a:p>
            <a:pPr lvl="1"/>
            <a:r>
              <a:rPr lang="en-CA" sz="2300" dirty="0" smtClean="0"/>
              <a:t>In Canada, the 1992 decision in R. v. Butler held that obscenity laws did not violate free speech if they were enforced in order to provide sexual equality.</a:t>
            </a:r>
          </a:p>
          <a:p>
            <a:pPr lvl="1"/>
            <a:r>
              <a:rPr lang="en-CA" sz="2300" dirty="0" smtClean="0"/>
              <a:t>While </a:t>
            </a:r>
            <a:r>
              <a:rPr lang="en-CA" sz="2300" dirty="0" smtClean="0"/>
              <a:t>the decision was </a:t>
            </a:r>
            <a:r>
              <a:rPr lang="en-CA" sz="2300" dirty="0" smtClean="0"/>
              <a:t>influenced by the writings of </a:t>
            </a:r>
            <a:r>
              <a:rPr lang="en-CA" sz="2300" dirty="0" err="1" smtClean="0"/>
              <a:t>Dworking</a:t>
            </a:r>
            <a:r>
              <a:rPr lang="en-CA" sz="2300" dirty="0" smtClean="0"/>
              <a:t> and MacKinnon, </a:t>
            </a:r>
            <a:r>
              <a:rPr lang="en-CA" sz="2300" dirty="0" smtClean="0"/>
              <a:t>its application ended up targeting women and sexual minorities: the first two anti-obscenity actions targeted two lesbian bookstores for importing </a:t>
            </a:r>
            <a:r>
              <a:rPr lang="en-CA" sz="2300" dirty="0" err="1" smtClean="0"/>
              <a:t>sado</a:t>
            </a:r>
            <a:r>
              <a:rPr lang="en-CA" sz="2300" dirty="0" smtClean="0"/>
              <a:t>-masochistic material.</a:t>
            </a:r>
            <a:endParaRPr lang="en-US" sz="2300" dirty="0" smtClean="0"/>
          </a:p>
          <a:p>
            <a:endParaRPr lang="en-US" sz="23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Alliance With Religious Right</a:t>
            </a:r>
            <a:endParaRPr lang="en-US" dirty="0"/>
          </a:p>
        </p:txBody>
      </p:sp>
      <p:sp>
        <p:nvSpPr>
          <p:cNvPr id="3" name="Content Placeholder 2"/>
          <p:cNvSpPr>
            <a:spLocks noGrp="1"/>
          </p:cNvSpPr>
          <p:nvPr>
            <p:ph sz="quarter" idx="1"/>
          </p:nvPr>
        </p:nvSpPr>
        <p:spPr/>
        <p:txBody>
          <a:bodyPr>
            <a:noAutofit/>
          </a:bodyPr>
          <a:lstStyle/>
          <a:p>
            <a:pPr lvl="0"/>
            <a:r>
              <a:rPr lang="en-CA" sz="2200" dirty="0" smtClean="0"/>
              <a:t>The anti-pornography movement, as led by </a:t>
            </a:r>
            <a:r>
              <a:rPr lang="en-CA" sz="2200" dirty="0" err="1" smtClean="0"/>
              <a:t>Dworkin</a:t>
            </a:r>
            <a:r>
              <a:rPr lang="en-CA" sz="2200" dirty="0" smtClean="0"/>
              <a:t> and MacKinnon, led to a division within feminist thought.</a:t>
            </a:r>
            <a:endParaRPr lang="en-US" sz="2200" dirty="0" smtClean="0"/>
          </a:p>
          <a:p>
            <a:pPr lvl="1"/>
            <a:r>
              <a:rPr lang="en-CA" sz="2200" dirty="0" smtClean="0"/>
              <a:t>Pornography can be a medium for female sexual expression.</a:t>
            </a:r>
          </a:p>
          <a:p>
            <a:pPr lvl="1"/>
            <a:r>
              <a:rPr lang="en-CA" sz="2200" dirty="0" err="1" smtClean="0"/>
              <a:t>Dworkin’s</a:t>
            </a:r>
            <a:r>
              <a:rPr lang="en-CA" sz="2200" dirty="0" smtClean="0"/>
              <a:t> view of pornography as inherently violent reflects a distorted view of the medium – snuff movie in Training Center (148).</a:t>
            </a:r>
          </a:p>
          <a:p>
            <a:pPr lvl="1"/>
            <a:r>
              <a:rPr lang="en-CA" sz="2200" dirty="0" smtClean="0"/>
              <a:t>Reflects oppressive and patriarchal attitudes towards sexuality. </a:t>
            </a:r>
          </a:p>
          <a:p>
            <a:pPr lvl="1"/>
            <a:r>
              <a:rPr lang="en-CA" sz="2200" dirty="0" smtClean="0"/>
              <a:t>Ellen Willis: “As we saw it, the claim that ‘pornography is violence against women’ was code for the neo-Victorian idea that men want sex and women endure it.” </a:t>
            </a:r>
          </a:p>
          <a:p>
            <a:pPr lvl="1"/>
            <a:r>
              <a:rPr lang="en-US" sz="2200" dirty="0" err="1" smtClean="0"/>
              <a:t>Offred</a:t>
            </a:r>
            <a:r>
              <a:rPr lang="en-US" sz="2200" dirty="0" smtClean="0"/>
              <a:t> cites Queen Victoria during the Ceremony: “Close your eyes and think of England” (116).</a:t>
            </a:r>
          </a:p>
          <a:p>
            <a:pPr lvl="1"/>
            <a:endParaRPr lang="en-CA" sz="2200" dirty="0" smtClean="0"/>
          </a:p>
          <a:p>
            <a:pPr lvl="1"/>
            <a:endParaRPr lang="en-US" sz="2200" dirty="0" smtClean="0"/>
          </a:p>
          <a:p>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Alliance With The Religious Right</a:t>
            </a:r>
            <a:endParaRPr lang="en-US" dirty="0"/>
          </a:p>
        </p:txBody>
      </p:sp>
      <p:sp>
        <p:nvSpPr>
          <p:cNvPr id="3" name="Content Placeholder 2"/>
          <p:cNvSpPr>
            <a:spLocks noGrp="1"/>
          </p:cNvSpPr>
          <p:nvPr>
            <p:ph sz="quarter" idx="1"/>
          </p:nvPr>
        </p:nvSpPr>
        <p:spPr/>
        <p:txBody>
          <a:bodyPr>
            <a:normAutofit fontScale="92500"/>
          </a:bodyPr>
          <a:lstStyle/>
          <a:p>
            <a:r>
              <a:rPr lang="en-US" sz="2400" dirty="0" smtClean="0"/>
              <a:t>Danger of censorship:</a:t>
            </a:r>
          </a:p>
          <a:p>
            <a:pPr lvl="1"/>
            <a:r>
              <a:rPr lang="en-US" sz="2400" dirty="0" smtClean="0"/>
              <a:t>Historically, censorship campaigns have attacked the writings of women and sexual minorities.</a:t>
            </a:r>
          </a:p>
          <a:p>
            <a:pPr lvl="1"/>
            <a:r>
              <a:rPr lang="en-CA" sz="2400" dirty="0" smtClean="0"/>
              <a:t>Focusing </a:t>
            </a:r>
            <a:r>
              <a:rPr lang="en-CA" sz="2400" dirty="0" smtClean="0"/>
              <a:t>on pornography ignores how society and culture as a whole tend to be sexist and the focus on pornography reflects not a concern with sexual equality as it purports,  but rather a concern with depictions of sexuality in general</a:t>
            </a:r>
            <a:r>
              <a:rPr lang="en-CA" sz="2400" dirty="0" smtClean="0"/>
              <a:t>.</a:t>
            </a:r>
          </a:p>
          <a:p>
            <a:pPr lvl="1"/>
            <a:r>
              <a:rPr lang="en-CA" sz="2400" dirty="0" smtClean="0"/>
              <a:t>Susie Bright: “</a:t>
            </a:r>
            <a:r>
              <a:rPr lang="en-CA" sz="2400" dirty="0" smtClean="0"/>
              <a:t>It’s a far different criticism to note that porn is sexist.  So are all commercial media.  That’s like tasting several glasses of salt water and insisting only one of them  is salty.  The difference with porn is that it is people fucking, and we live in a world that cannot tolerate that image in public.”</a:t>
            </a:r>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Alliance With Religious Right</a:t>
            </a:r>
            <a:endParaRPr lang="en-US" dirty="0"/>
          </a:p>
        </p:txBody>
      </p:sp>
      <p:sp>
        <p:nvSpPr>
          <p:cNvPr id="3" name="Content Placeholder 2"/>
          <p:cNvSpPr>
            <a:spLocks noGrp="1"/>
          </p:cNvSpPr>
          <p:nvPr>
            <p:ph sz="quarter" idx="1"/>
          </p:nvPr>
        </p:nvSpPr>
        <p:spPr/>
        <p:txBody>
          <a:bodyPr>
            <a:noAutofit/>
          </a:bodyPr>
          <a:lstStyle/>
          <a:p>
            <a:pPr lvl="0"/>
            <a:r>
              <a:rPr lang="en-CA" sz="2200" dirty="0" smtClean="0"/>
              <a:t>Long before </a:t>
            </a:r>
            <a:r>
              <a:rPr lang="en-CA" sz="2200" dirty="0" smtClean="0"/>
              <a:t>the President’s Day Massacre, we are given a depiction of an incident that foreshadowed the coming of </a:t>
            </a:r>
            <a:r>
              <a:rPr lang="en-CA" sz="2200" dirty="0" smtClean="0"/>
              <a:t>Gilead</a:t>
            </a:r>
            <a:r>
              <a:rPr lang="en-CA" sz="2200" dirty="0" smtClean="0"/>
              <a:t>: </a:t>
            </a:r>
            <a:endParaRPr lang="en-CA" sz="2200" dirty="0" smtClean="0"/>
          </a:p>
          <a:p>
            <a:pPr lvl="0"/>
            <a:r>
              <a:rPr lang="en-CA" sz="2200" dirty="0" err="1" smtClean="0"/>
              <a:t>Offred’s</a:t>
            </a:r>
            <a:r>
              <a:rPr lang="en-CA" sz="2200" dirty="0" smtClean="0"/>
              <a:t> </a:t>
            </a:r>
            <a:r>
              <a:rPr lang="en-CA" sz="2200" dirty="0" smtClean="0"/>
              <a:t>memory of book-burning with her mother: burns a pornographic photograph of a woman chained to a </a:t>
            </a:r>
            <a:r>
              <a:rPr lang="en-CA" sz="2200" dirty="0" smtClean="0"/>
              <a:t>ceiling.</a:t>
            </a:r>
            <a:endParaRPr lang="en-US" sz="2200" dirty="0" smtClean="0"/>
          </a:p>
          <a:p>
            <a:pPr marL="320040" lvl="1" indent="-320040">
              <a:spcBef>
                <a:spcPts val="700"/>
              </a:spcBef>
              <a:buClr>
                <a:schemeClr val="accent2"/>
              </a:buClr>
              <a:buSzPct val="60000"/>
              <a:buFont typeface="Wingdings"/>
              <a:buChar char=""/>
            </a:pPr>
            <a:r>
              <a:rPr lang="en-CA" sz="2200" dirty="0" smtClean="0"/>
              <a:t>Produces more </a:t>
            </a:r>
            <a:r>
              <a:rPr lang="en-CA" sz="2200" dirty="0" smtClean="0"/>
              <a:t>violence against the female body: “I threw the magazine into the flames.  It riffled open in the wind of its burning; big flakes of paper came loose, sailed into the air, still on fire, parts of women’s bodies, turning to black ash, in the air, before my eyes” (49</a:t>
            </a:r>
            <a:r>
              <a:rPr lang="en-CA" sz="2200" dirty="0" smtClean="0"/>
              <a:t>).</a:t>
            </a:r>
          </a:p>
          <a:p>
            <a:pPr marL="320040" lvl="1" indent="-320040">
              <a:spcBef>
                <a:spcPts val="700"/>
              </a:spcBef>
              <a:buClr>
                <a:schemeClr val="accent2"/>
              </a:buClr>
              <a:buSzPct val="60000"/>
              <a:buFont typeface="Wingdings"/>
              <a:buChar char=""/>
            </a:pPr>
            <a:r>
              <a:rPr lang="en-CA" sz="2200" dirty="0" smtClean="0"/>
              <a:t>Image of hanging woman recurs in Gilead.</a:t>
            </a:r>
          </a:p>
          <a:p>
            <a:pPr marL="594360" lvl="2" indent="-320040">
              <a:spcBef>
                <a:spcPts val="700"/>
              </a:spcBef>
              <a:buSzPct val="60000"/>
              <a:buFont typeface="Wingdings"/>
              <a:buChar char=""/>
            </a:pPr>
            <a:r>
              <a:rPr lang="en-CA" sz="2200" dirty="0" smtClean="0"/>
              <a:t>Pork chop hanging from chains outside All Flesh butcher shop.</a:t>
            </a:r>
          </a:p>
          <a:p>
            <a:pPr marL="594360" lvl="2" indent="-320040">
              <a:spcBef>
                <a:spcPts val="700"/>
              </a:spcBef>
              <a:buSzPct val="60000"/>
              <a:buFont typeface="Wingdings"/>
              <a:buChar char=""/>
            </a:pPr>
            <a:r>
              <a:rPr lang="en-CA" sz="2200" dirty="0" smtClean="0"/>
              <a:t>Handmaid suicides: </a:t>
            </a:r>
            <a:r>
              <a:rPr lang="en-CA" sz="2200" dirty="0" err="1" smtClean="0"/>
              <a:t>Ofglen</a:t>
            </a:r>
            <a:r>
              <a:rPr lang="en-CA" sz="2200" dirty="0" smtClean="0"/>
              <a:t> </a:t>
            </a:r>
            <a:r>
              <a:rPr lang="en-CA" sz="2200" dirty="0" smtClean="0"/>
              <a:t>and </a:t>
            </a:r>
            <a:r>
              <a:rPr lang="en-CA" sz="2200" dirty="0" err="1" smtClean="0"/>
              <a:t>Offred’s</a:t>
            </a:r>
            <a:r>
              <a:rPr lang="en-CA" sz="2200" dirty="0" smtClean="0"/>
              <a:t> predecessor.</a:t>
            </a:r>
            <a:endParaRPr lang="en-US" sz="2200" dirty="0" smtClean="0"/>
          </a:p>
          <a:p>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Problem of Freedom</a:t>
            </a:r>
            <a:endParaRPr lang="en-US" dirty="0"/>
          </a:p>
        </p:txBody>
      </p:sp>
      <p:sp>
        <p:nvSpPr>
          <p:cNvPr id="3" name="Content Placeholder 2"/>
          <p:cNvSpPr>
            <a:spLocks noGrp="1"/>
          </p:cNvSpPr>
          <p:nvPr>
            <p:ph sz="quarter" idx="1"/>
          </p:nvPr>
        </p:nvSpPr>
        <p:spPr/>
        <p:txBody>
          <a:bodyPr>
            <a:normAutofit/>
          </a:bodyPr>
          <a:lstStyle/>
          <a:p>
            <a:pPr lvl="0"/>
            <a:r>
              <a:rPr lang="en-CA" sz="2200" dirty="0" smtClean="0"/>
              <a:t>Two </a:t>
            </a:r>
            <a:r>
              <a:rPr lang="en-CA" sz="2200" dirty="0" smtClean="0"/>
              <a:t>definitions of freedom: </a:t>
            </a:r>
            <a:r>
              <a:rPr lang="en-CA" sz="2200" b="1" dirty="0" smtClean="0"/>
              <a:t>freedom to </a:t>
            </a:r>
            <a:r>
              <a:rPr lang="en-CA" sz="2200" dirty="0" smtClean="0"/>
              <a:t>/ </a:t>
            </a:r>
            <a:r>
              <a:rPr lang="en-CA" sz="2200" b="1" dirty="0" smtClean="0"/>
              <a:t>freedom </a:t>
            </a:r>
            <a:r>
              <a:rPr lang="en-CA" sz="2200" b="1" dirty="0" smtClean="0"/>
              <a:t>from</a:t>
            </a:r>
            <a:r>
              <a:rPr lang="en-CA" sz="2200" dirty="0" smtClean="0"/>
              <a:t>.</a:t>
            </a:r>
            <a:endParaRPr lang="en-US" sz="2200" dirty="0" smtClean="0"/>
          </a:p>
          <a:p>
            <a:pPr lvl="1"/>
            <a:r>
              <a:rPr lang="en-CA" sz="2200" dirty="0" smtClean="0"/>
              <a:t>Classic </a:t>
            </a:r>
            <a:r>
              <a:rPr lang="en-CA" sz="2200" dirty="0" smtClean="0"/>
              <a:t>problem of liberty vs. security: “There is more than one kind of freedom, said Aunt Lydia. Freedom to and freedom from.  In the days of anarchy, it was freedom to.  Now you are being given freedom from.  Don’t underrate it” (31</a:t>
            </a:r>
            <a:r>
              <a:rPr lang="en-CA" sz="2200" dirty="0" smtClean="0"/>
              <a:t>).</a:t>
            </a:r>
          </a:p>
          <a:p>
            <a:pPr lvl="1"/>
            <a:r>
              <a:rPr lang="en-CA" sz="2200" dirty="0" smtClean="0"/>
              <a:t>Reflects </a:t>
            </a:r>
            <a:r>
              <a:rPr lang="en-CA" sz="2200" dirty="0" smtClean="0"/>
              <a:t>the concepts of positive and negative liberty – terms derived from the 1950s work of political philosopher Isaiah </a:t>
            </a:r>
            <a:r>
              <a:rPr lang="en-CA" sz="2200" dirty="0" smtClean="0"/>
              <a:t>Berlin.</a:t>
            </a:r>
          </a:p>
          <a:p>
            <a:pPr lvl="2"/>
            <a:r>
              <a:rPr lang="en-CA" sz="2200" b="1" dirty="0" smtClean="0"/>
              <a:t>Negative liberty </a:t>
            </a:r>
            <a:r>
              <a:rPr lang="en-CA" sz="2200" dirty="0" smtClean="0"/>
              <a:t>= the </a:t>
            </a:r>
            <a:r>
              <a:rPr lang="en-CA" sz="2200" b="1" dirty="0" smtClean="0"/>
              <a:t>freedom to</a:t>
            </a:r>
            <a:r>
              <a:rPr lang="en-CA" sz="2200" dirty="0" smtClean="0"/>
              <a:t> do something without </a:t>
            </a:r>
            <a:r>
              <a:rPr lang="en-CA" sz="2200" dirty="0" smtClean="0"/>
              <a:t>constraints.</a:t>
            </a:r>
            <a:endParaRPr lang="en-US" sz="2200" dirty="0" smtClean="0"/>
          </a:p>
          <a:p>
            <a:pPr lvl="2"/>
            <a:r>
              <a:rPr lang="en-CA" sz="2200" b="1" dirty="0" smtClean="0"/>
              <a:t>Positive liberty </a:t>
            </a:r>
            <a:r>
              <a:rPr lang="en-CA" sz="2200" dirty="0" smtClean="0"/>
              <a:t>= the </a:t>
            </a:r>
            <a:r>
              <a:rPr lang="en-CA" sz="2200" b="1" dirty="0" smtClean="0"/>
              <a:t>freedom from</a:t>
            </a:r>
            <a:r>
              <a:rPr lang="en-CA" sz="2200" dirty="0" smtClean="0"/>
              <a:t> harmful effects not in the individual’s or collective’s </a:t>
            </a:r>
            <a:r>
              <a:rPr lang="en-CA" sz="2200" dirty="0" smtClean="0"/>
              <a:t>self-interests.</a:t>
            </a:r>
            <a:endParaRPr lang="en-US" sz="2200" dirty="0" smtClean="0"/>
          </a:p>
          <a:p>
            <a:pPr lvl="1"/>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Problem of Freedom</a:t>
            </a:r>
            <a:endParaRPr lang="en-US" dirty="0"/>
          </a:p>
        </p:txBody>
      </p:sp>
      <p:sp>
        <p:nvSpPr>
          <p:cNvPr id="3" name="Content Placeholder 2"/>
          <p:cNvSpPr>
            <a:spLocks noGrp="1"/>
          </p:cNvSpPr>
          <p:nvPr>
            <p:ph sz="quarter" idx="1"/>
          </p:nvPr>
        </p:nvSpPr>
        <p:spPr>
          <a:xfrm>
            <a:off x="612648" y="1600200"/>
            <a:ext cx="8153400" cy="4648200"/>
          </a:xfrm>
        </p:spPr>
        <p:txBody>
          <a:bodyPr>
            <a:noAutofit/>
          </a:bodyPr>
          <a:lstStyle/>
          <a:p>
            <a:pPr marL="320040" lvl="1" indent="-320040">
              <a:spcBef>
                <a:spcPts val="700"/>
              </a:spcBef>
              <a:buClr>
                <a:schemeClr val="accent2"/>
              </a:buClr>
              <a:buSzPct val="60000"/>
              <a:buFont typeface="Wingdings"/>
              <a:buChar char=""/>
            </a:pPr>
            <a:r>
              <a:rPr lang="en-CA" sz="2200" dirty="0" smtClean="0"/>
              <a:t>In </a:t>
            </a:r>
            <a:r>
              <a:rPr lang="en-CA" sz="2200" u="sng" dirty="0" smtClean="0"/>
              <a:t>The Handmaid’s Tale</a:t>
            </a:r>
            <a:r>
              <a:rPr lang="en-CA" sz="2200" dirty="0" smtClean="0"/>
              <a:t>, these two opposing concepts of freedom are illustrated </a:t>
            </a:r>
            <a:r>
              <a:rPr lang="en-CA" sz="2200" dirty="0" smtClean="0"/>
              <a:t>when </a:t>
            </a:r>
            <a:r>
              <a:rPr lang="en-CA" sz="2200" dirty="0" err="1" smtClean="0"/>
              <a:t>Offred</a:t>
            </a:r>
            <a:r>
              <a:rPr lang="en-CA" sz="2200" dirty="0" smtClean="0"/>
              <a:t> </a:t>
            </a:r>
            <a:r>
              <a:rPr lang="en-CA" sz="2200" dirty="0" smtClean="0"/>
              <a:t>thinks of how she used to go to the </a:t>
            </a:r>
            <a:r>
              <a:rPr lang="en-CA" sz="2200" dirty="0" err="1" smtClean="0"/>
              <a:t>laundromat</a:t>
            </a:r>
            <a:r>
              <a:rPr lang="en-CA" sz="2200" dirty="0" smtClean="0"/>
              <a:t> before the institution of Gilead</a:t>
            </a:r>
            <a:r>
              <a:rPr lang="en-CA" sz="2200" dirty="0" smtClean="0"/>
              <a:t>.</a:t>
            </a:r>
          </a:p>
          <a:p>
            <a:pPr lvl="2"/>
            <a:r>
              <a:rPr lang="en-CA" sz="2200" dirty="0" smtClean="0"/>
              <a:t>Describes </a:t>
            </a:r>
            <a:r>
              <a:rPr lang="en-CA" sz="2200" dirty="0" smtClean="0"/>
              <a:t>the dangers women experienced – threat of male </a:t>
            </a:r>
            <a:r>
              <a:rPr lang="en-CA" sz="2200" dirty="0" smtClean="0"/>
              <a:t>violence.</a:t>
            </a:r>
            <a:endParaRPr lang="en-US" sz="2200" dirty="0" smtClean="0"/>
          </a:p>
          <a:p>
            <a:pPr lvl="2"/>
            <a:r>
              <a:rPr lang="en-CA" sz="2200" dirty="0" smtClean="0"/>
              <a:t>Also describes </a:t>
            </a:r>
            <a:r>
              <a:rPr lang="en-CA" sz="2200" dirty="0" smtClean="0"/>
              <a:t>how she had individual agency: “I think about </a:t>
            </a:r>
            <a:r>
              <a:rPr lang="en-CA" sz="2200" dirty="0" err="1" smtClean="0"/>
              <a:t>laundromats</a:t>
            </a:r>
            <a:r>
              <a:rPr lang="en-CA" sz="2200" dirty="0" smtClean="0"/>
              <a:t>.  What I wore to them: shorts, jeans, jogging pants.  What I put into them: my own clothes, my own soap, my own money, money I had earned myself.  I think about having such control” (30-31).</a:t>
            </a:r>
            <a:endParaRPr lang="en-US" sz="2200" dirty="0" smtClean="0"/>
          </a:p>
          <a:p>
            <a:pPr marL="320040" lvl="1" indent="-320040">
              <a:spcBef>
                <a:spcPts val="700"/>
              </a:spcBef>
              <a:buClr>
                <a:schemeClr val="accent2"/>
              </a:buClr>
              <a:buSzPct val="60000"/>
              <a:buFont typeface="Wingdings"/>
              <a:buChar char=""/>
            </a:pPr>
            <a:r>
              <a:rPr lang="en-CA" sz="2200" dirty="0" smtClean="0"/>
              <a:t>Atwood seems to be suggesting that exchanging one freedom for the other has resulted in a tyranny worse than the possible violence in the former </a:t>
            </a:r>
            <a:r>
              <a:rPr lang="en-CA" sz="2200" dirty="0" smtClean="0"/>
              <a:t>system.</a:t>
            </a:r>
            <a:endParaRPr lang="en-US" sz="2200" dirty="0" smtClean="0"/>
          </a:p>
          <a:p>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Feminist Utopia</a:t>
            </a:r>
            <a:endParaRPr lang="en-US" dirty="0"/>
          </a:p>
        </p:txBody>
      </p:sp>
      <p:sp>
        <p:nvSpPr>
          <p:cNvPr id="3" name="Content Placeholder 2"/>
          <p:cNvSpPr>
            <a:spLocks noGrp="1"/>
          </p:cNvSpPr>
          <p:nvPr>
            <p:ph sz="quarter" idx="1"/>
          </p:nvPr>
        </p:nvSpPr>
        <p:spPr/>
        <p:txBody>
          <a:bodyPr>
            <a:noAutofit/>
          </a:bodyPr>
          <a:lstStyle/>
          <a:p>
            <a:pPr lvl="0"/>
            <a:r>
              <a:rPr lang="en-CA" sz="2400" dirty="0" smtClean="0"/>
              <a:t>Handmaids</a:t>
            </a:r>
            <a:r>
              <a:rPr lang="en-CA" sz="2400" dirty="0" smtClean="0"/>
              <a:t>’ existence like a purely feminine society, but utterly subverted and travestied – “Mother, ... you wanted a women’s culture.  Well, now there is one” (159</a:t>
            </a:r>
            <a:r>
              <a:rPr lang="en-CA" sz="2400" dirty="0" smtClean="0"/>
              <a:t>).</a:t>
            </a:r>
          </a:p>
          <a:p>
            <a:pPr lvl="1"/>
            <a:r>
              <a:rPr lang="en-CA" sz="2400" dirty="0" smtClean="0"/>
              <a:t>Critique of radical feminists’ call for female separation from male society (or male separation from female society).</a:t>
            </a:r>
          </a:p>
          <a:p>
            <a:pPr lvl="1"/>
            <a:r>
              <a:rPr lang="en-CA" sz="2400" dirty="0" smtClean="0"/>
              <a:t>Adrienne </a:t>
            </a:r>
            <a:r>
              <a:rPr lang="en-CA" sz="2400" dirty="0" smtClean="0"/>
              <a:t>Rich articulated such a view in her 1980 essay “Compulsory Heterosexuality and Lesbian Existence” in which she argued that women could best escape the tyranny of patriarchy through inter-woman </a:t>
            </a:r>
            <a:r>
              <a:rPr lang="en-CA" sz="2400" dirty="0" smtClean="0"/>
              <a:t>relationships.</a:t>
            </a:r>
            <a:endParaRPr lang="en-US" sz="2400" dirty="0" smtClean="0"/>
          </a:p>
          <a:p>
            <a:pPr lvl="1"/>
            <a:r>
              <a:rPr lang="en-CA" sz="2400" dirty="0" smtClean="0"/>
              <a:t>Compulsory </a:t>
            </a:r>
            <a:r>
              <a:rPr lang="en-CA" sz="2400" dirty="0" smtClean="0"/>
              <a:t>heterosexuality is a means of undermining these relationships and cementing male </a:t>
            </a:r>
            <a:r>
              <a:rPr lang="en-CA" sz="2400" dirty="0" smtClean="0"/>
              <a:t>power.</a:t>
            </a:r>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Feminist Utopia</a:t>
            </a:r>
            <a:endParaRPr lang="en-US" dirty="0"/>
          </a:p>
        </p:txBody>
      </p:sp>
      <p:sp>
        <p:nvSpPr>
          <p:cNvPr id="3" name="Content Placeholder 2"/>
          <p:cNvSpPr>
            <a:spLocks noGrp="1"/>
          </p:cNvSpPr>
          <p:nvPr>
            <p:ph sz="quarter" idx="1"/>
          </p:nvPr>
        </p:nvSpPr>
        <p:spPr/>
        <p:txBody>
          <a:bodyPr>
            <a:normAutofit/>
          </a:bodyPr>
          <a:lstStyle/>
          <a:p>
            <a:pPr lvl="0"/>
            <a:r>
              <a:rPr lang="en-CA" sz="2200" dirty="0" smtClean="0"/>
              <a:t>Aunt Lydia echoes this utopian view: “For the generations that come after, Aunt Lydia said, it will be so much better.  The women will live in harmony together, all in one family” (203</a:t>
            </a:r>
            <a:r>
              <a:rPr lang="en-CA" sz="2200" dirty="0" smtClean="0"/>
              <a:t>).</a:t>
            </a:r>
          </a:p>
          <a:p>
            <a:pPr lvl="1"/>
            <a:r>
              <a:rPr lang="en-CA" sz="2200" dirty="0" smtClean="0"/>
              <a:t>But, really, Gilead is set up to serve male interests.</a:t>
            </a:r>
            <a:endParaRPr lang="en-US" sz="2200" dirty="0" smtClean="0"/>
          </a:p>
          <a:p>
            <a:pPr lvl="0"/>
            <a:r>
              <a:rPr lang="en-CA" sz="2200" dirty="0" smtClean="0"/>
              <a:t>Use of women to control </a:t>
            </a:r>
            <a:r>
              <a:rPr lang="en-CA" sz="2200" dirty="0" smtClean="0"/>
              <a:t>women.</a:t>
            </a:r>
          </a:p>
          <a:p>
            <a:pPr lvl="1"/>
            <a:r>
              <a:rPr lang="en-CA" sz="2200" dirty="0" smtClean="0"/>
              <a:t>Women are turned against each other: Janine’s pregnancy – a conspicuous show of “wealth” – is resented by other women (33).</a:t>
            </a:r>
          </a:p>
          <a:p>
            <a:pPr lvl="1"/>
            <a:r>
              <a:rPr lang="en-CA" sz="2200" dirty="0" smtClean="0"/>
              <a:t>Other women form part of the surveillance regime (23). </a:t>
            </a:r>
          </a:p>
          <a:p>
            <a:pPr lvl="1"/>
            <a:r>
              <a:rPr lang="en-CA" sz="2200" dirty="0" smtClean="0"/>
              <a:t>The </a:t>
            </a:r>
            <a:r>
              <a:rPr lang="en-CA" sz="2200" dirty="0" err="1" smtClean="0"/>
              <a:t>interwoman</a:t>
            </a:r>
            <a:r>
              <a:rPr lang="en-CA" sz="2200" dirty="0" smtClean="0"/>
              <a:t> relationships valued by Adrienne Rich are not possible in Gilead – women aren’t meant to be </a:t>
            </a:r>
            <a:r>
              <a:rPr lang="en-CA" sz="2200" dirty="0" smtClean="0"/>
              <a:t>friends - </a:t>
            </a:r>
            <a:r>
              <a:rPr lang="en-CA" sz="2200" dirty="0" err="1" smtClean="0"/>
              <a:t>Offred</a:t>
            </a:r>
            <a:r>
              <a:rPr lang="en-CA" sz="2200" dirty="0" smtClean="0"/>
              <a:t> on Cora: “</a:t>
            </a:r>
            <a:r>
              <a:rPr lang="en-CA" sz="2200" dirty="0" smtClean="0"/>
              <a:t>Why tempt her into friendship?” </a:t>
            </a:r>
            <a:r>
              <a:rPr lang="en-CA" sz="2200" dirty="0" smtClean="0"/>
              <a:t>(13).</a:t>
            </a:r>
            <a:endParaRPr lang="en-US" sz="2200" dirty="0" smtClean="0"/>
          </a:p>
          <a:p>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Problem of Love</a:t>
            </a:r>
            <a:endParaRPr lang="en-US" dirty="0"/>
          </a:p>
        </p:txBody>
      </p:sp>
      <p:sp>
        <p:nvSpPr>
          <p:cNvPr id="3" name="Content Placeholder 2"/>
          <p:cNvSpPr>
            <a:spLocks noGrp="1"/>
          </p:cNvSpPr>
          <p:nvPr>
            <p:ph sz="quarter" idx="1"/>
          </p:nvPr>
        </p:nvSpPr>
        <p:spPr/>
        <p:txBody>
          <a:bodyPr>
            <a:normAutofit/>
          </a:bodyPr>
          <a:lstStyle/>
          <a:p>
            <a:pPr lvl="0"/>
            <a:r>
              <a:rPr lang="en-CA" sz="2400" dirty="0" smtClean="0"/>
              <a:t>The </a:t>
            </a:r>
            <a:r>
              <a:rPr lang="en-CA" sz="2400" dirty="0" smtClean="0"/>
              <a:t>lack of authorized female relationships is symptomatic of a broader lack – </a:t>
            </a:r>
            <a:r>
              <a:rPr lang="en-CA" sz="2400" dirty="0" smtClean="0"/>
              <a:t>the lack </a:t>
            </a:r>
            <a:r>
              <a:rPr lang="en-CA" sz="2400" dirty="0" smtClean="0"/>
              <a:t>of </a:t>
            </a:r>
            <a:r>
              <a:rPr lang="en-CA" sz="2400" dirty="0" smtClean="0"/>
              <a:t>intimacy.</a:t>
            </a:r>
          </a:p>
          <a:p>
            <a:pPr lvl="0">
              <a:buNone/>
            </a:pPr>
            <a:endParaRPr lang="en-CA" sz="2400" dirty="0" smtClean="0"/>
          </a:p>
          <a:p>
            <a:r>
              <a:rPr lang="en-CA" sz="2400" dirty="0" smtClean="0"/>
              <a:t>Authorized </a:t>
            </a:r>
            <a:r>
              <a:rPr lang="en-CA" sz="2400" dirty="0" smtClean="0"/>
              <a:t>sex acts in Gilead are public displays – The Ceremony is spectacle for the whole </a:t>
            </a:r>
            <a:r>
              <a:rPr lang="en-CA" sz="2400" dirty="0" smtClean="0"/>
              <a:t>household.</a:t>
            </a:r>
          </a:p>
          <a:p>
            <a:pPr>
              <a:buNone/>
            </a:pPr>
            <a:endParaRPr lang="en-CA" sz="2400" dirty="0" smtClean="0"/>
          </a:p>
          <a:p>
            <a:r>
              <a:rPr lang="en-CA" sz="2400" dirty="0" smtClean="0"/>
              <a:t>A</a:t>
            </a:r>
            <a:r>
              <a:rPr lang="en-CA" sz="2400" dirty="0" smtClean="0"/>
              <a:t>side </a:t>
            </a:r>
            <a:r>
              <a:rPr lang="en-CA" sz="2400" dirty="0" smtClean="0"/>
              <a:t>from her illicit friendships with </a:t>
            </a:r>
            <a:r>
              <a:rPr lang="en-CA" sz="2400" dirty="0" err="1" smtClean="0"/>
              <a:t>Ofglen</a:t>
            </a:r>
            <a:r>
              <a:rPr lang="en-CA" sz="2400" dirty="0" smtClean="0"/>
              <a:t>, Moira, and – to a certain extent - Cora, </a:t>
            </a:r>
            <a:r>
              <a:rPr lang="en-CA" sz="2400" dirty="0" err="1" smtClean="0"/>
              <a:t>Offred</a:t>
            </a:r>
            <a:r>
              <a:rPr lang="en-CA" sz="2400" dirty="0" smtClean="0"/>
              <a:t> has three relationships with men that point towards this lost intimacy</a:t>
            </a:r>
            <a:r>
              <a:rPr lang="en-CA" sz="2400" dirty="0" smtClean="0"/>
              <a:t>.</a:t>
            </a:r>
          </a:p>
          <a:p>
            <a:pPr>
              <a:buNone/>
            </a:pPr>
            <a:endParaRPr lang="en-US" sz="2400" dirty="0" smtClean="0"/>
          </a:p>
          <a:p>
            <a:pPr lvl="0"/>
            <a:endParaRPr lang="en-US" sz="2400" dirty="0" smtClean="0"/>
          </a:p>
          <a:p>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Problem of Love</a:t>
            </a:r>
            <a:endParaRPr lang="en-US" dirty="0"/>
          </a:p>
        </p:txBody>
      </p:sp>
      <p:sp>
        <p:nvSpPr>
          <p:cNvPr id="3" name="Content Placeholder 2"/>
          <p:cNvSpPr>
            <a:spLocks noGrp="1"/>
          </p:cNvSpPr>
          <p:nvPr>
            <p:ph sz="quarter" idx="1"/>
          </p:nvPr>
        </p:nvSpPr>
        <p:spPr/>
        <p:txBody>
          <a:bodyPr/>
          <a:lstStyle/>
          <a:p>
            <a:r>
              <a:rPr lang="en-US" dirty="0" smtClean="0"/>
              <a:t>1. Fred</a:t>
            </a:r>
          </a:p>
          <a:p>
            <a:pPr lvl="1"/>
            <a:r>
              <a:rPr lang="en-CA" dirty="0" smtClean="0"/>
              <a:t>Sexual </a:t>
            </a:r>
            <a:r>
              <a:rPr lang="en-CA" dirty="0" smtClean="0"/>
              <a:t>relationship of the Ceremony doesn’t fulfill his social desires for a relationship with a </a:t>
            </a:r>
            <a:r>
              <a:rPr lang="en-CA" dirty="0" smtClean="0"/>
              <a:t>woman.</a:t>
            </a:r>
          </a:p>
          <a:p>
            <a:pPr lvl="1"/>
            <a:r>
              <a:rPr lang="en-CA" dirty="0" smtClean="0"/>
              <a:t>Scrabble game = eroticized </a:t>
            </a:r>
            <a:r>
              <a:rPr lang="en-CA" dirty="0" smtClean="0"/>
              <a:t>friendship.</a:t>
            </a:r>
          </a:p>
          <a:p>
            <a:pPr lvl="1"/>
            <a:r>
              <a:rPr lang="en-CA" dirty="0" smtClean="0"/>
              <a:t>He seems to be </a:t>
            </a:r>
            <a:r>
              <a:rPr lang="en-CA" dirty="0" smtClean="0"/>
              <a:t>motivated by a desire for a social relationship with </a:t>
            </a:r>
            <a:r>
              <a:rPr lang="en-CA" dirty="0" err="1" smtClean="0"/>
              <a:t>Offred</a:t>
            </a:r>
            <a:r>
              <a:rPr lang="en-CA" dirty="0" smtClean="0"/>
              <a:t>, something he can’t have with Serena </a:t>
            </a:r>
            <a:r>
              <a:rPr lang="en-CA" dirty="0" smtClean="0"/>
              <a:t>Joy:</a:t>
            </a:r>
            <a:endParaRPr lang="en-US" dirty="0" smtClean="0"/>
          </a:p>
          <a:p>
            <a:pPr lvl="1"/>
            <a:r>
              <a:rPr lang="en-US" dirty="0" smtClean="0"/>
              <a:t>“His wife didn’t understand him” (197).</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Problem of Love</a:t>
            </a:r>
            <a:endParaRPr lang="en-US" dirty="0"/>
          </a:p>
        </p:txBody>
      </p:sp>
      <p:sp>
        <p:nvSpPr>
          <p:cNvPr id="3" name="Content Placeholder 2"/>
          <p:cNvSpPr>
            <a:spLocks noGrp="1"/>
          </p:cNvSpPr>
          <p:nvPr>
            <p:ph sz="quarter" idx="1"/>
          </p:nvPr>
        </p:nvSpPr>
        <p:spPr/>
        <p:txBody>
          <a:bodyPr>
            <a:normAutofit/>
          </a:bodyPr>
          <a:lstStyle/>
          <a:p>
            <a:r>
              <a:rPr lang="en-US" sz="2400" dirty="0" smtClean="0"/>
              <a:t>But, Fred is problematic:</a:t>
            </a:r>
          </a:p>
          <a:p>
            <a:pPr lvl="1"/>
            <a:r>
              <a:rPr lang="en-US" sz="2400" dirty="0" err="1" smtClean="0"/>
              <a:t>Offred’s</a:t>
            </a:r>
            <a:r>
              <a:rPr lang="en-US" sz="2400" dirty="0" smtClean="0"/>
              <a:t> liberated acts (reading/writing) are images to be consumed by Fred.</a:t>
            </a:r>
          </a:p>
          <a:p>
            <a:pPr lvl="1"/>
            <a:r>
              <a:rPr lang="en-US" sz="2400" dirty="0" smtClean="0"/>
              <a:t>Takes her to the brothel where she is something to be shown off (296</a:t>
            </a:r>
            <a:r>
              <a:rPr lang="en-US" sz="2400" dirty="0" smtClean="0"/>
              <a:t>).</a:t>
            </a:r>
          </a:p>
          <a:p>
            <a:pPr lvl="1"/>
            <a:r>
              <a:rPr lang="en-US" sz="2400" dirty="0" smtClean="0"/>
              <a:t>Paralleled with the concentration camp commandant from the documentary </a:t>
            </a:r>
            <a:r>
              <a:rPr lang="en-US" sz="2400" dirty="0" err="1" smtClean="0"/>
              <a:t>Offred</a:t>
            </a:r>
            <a:r>
              <a:rPr lang="en-US" sz="2400" dirty="0" smtClean="0"/>
              <a:t> saw as a child.</a:t>
            </a:r>
          </a:p>
          <a:p>
            <a:pPr lvl="1"/>
            <a:r>
              <a:rPr lang="en-CA" sz="2400" dirty="0" smtClean="0"/>
              <a:t>Possible sympathy for Fred is undercut by </a:t>
            </a:r>
            <a:r>
              <a:rPr lang="en-CA" sz="2400" dirty="0" err="1" smtClean="0"/>
              <a:t>Offred’s</a:t>
            </a:r>
            <a:r>
              <a:rPr lang="en-CA" sz="2400" dirty="0" smtClean="0"/>
              <a:t> realization that underneath his humanity, he, like the commandant, is still a monster, responsible for the brutalization under Gilead.</a:t>
            </a:r>
            <a:endParaRPr lang="en-US" sz="2400" dirty="0" smtClean="0"/>
          </a:p>
          <a:p>
            <a:pPr lvl="1"/>
            <a:endParaRPr lang="en-US" sz="2400" dirty="0" smtClean="0"/>
          </a:p>
          <a:p>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Problem of Love</a:t>
            </a:r>
            <a:endParaRPr lang="en-US" dirty="0"/>
          </a:p>
        </p:txBody>
      </p:sp>
      <p:sp>
        <p:nvSpPr>
          <p:cNvPr id="3" name="Content Placeholder 2"/>
          <p:cNvSpPr>
            <a:spLocks noGrp="1"/>
          </p:cNvSpPr>
          <p:nvPr>
            <p:ph sz="quarter" idx="1"/>
          </p:nvPr>
        </p:nvSpPr>
        <p:spPr>
          <a:xfrm>
            <a:off x="612648" y="1600200"/>
            <a:ext cx="8153400" cy="4800600"/>
          </a:xfrm>
        </p:spPr>
        <p:txBody>
          <a:bodyPr>
            <a:noAutofit/>
          </a:bodyPr>
          <a:lstStyle/>
          <a:p>
            <a:r>
              <a:rPr lang="en-US" sz="2200" dirty="0" smtClean="0"/>
              <a:t>2. Nick: a</a:t>
            </a:r>
            <a:r>
              <a:rPr lang="en-CA" sz="2200" dirty="0" err="1" smtClean="0"/>
              <a:t>nother</a:t>
            </a:r>
            <a:r>
              <a:rPr lang="en-CA" sz="2200" dirty="0" smtClean="0"/>
              <a:t> </a:t>
            </a:r>
            <a:r>
              <a:rPr lang="en-CA" sz="2200" dirty="0" smtClean="0"/>
              <a:t>ambiguous </a:t>
            </a:r>
            <a:r>
              <a:rPr lang="en-CA" sz="2200" dirty="0" smtClean="0"/>
              <a:t>figure: Is </a:t>
            </a:r>
            <a:r>
              <a:rPr lang="en-CA" sz="2200" dirty="0" smtClean="0"/>
              <a:t>he an Eye, or part of the </a:t>
            </a:r>
            <a:r>
              <a:rPr lang="en-CA" sz="2200" dirty="0" smtClean="0"/>
              <a:t>resistance?</a:t>
            </a:r>
          </a:p>
          <a:p>
            <a:pPr lvl="1"/>
            <a:r>
              <a:rPr lang="en-CA" sz="2200" dirty="0" err="1" smtClean="0"/>
              <a:t>Offred’s</a:t>
            </a:r>
            <a:r>
              <a:rPr lang="en-CA" sz="2200" dirty="0" smtClean="0"/>
              <a:t> relationship with Nick appears to be a more genuine relationship of </a:t>
            </a:r>
            <a:r>
              <a:rPr lang="en-CA" sz="2200" dirty="0" smtClean="0"/>
              <a:t>love.</a:t>
            </a:r>
          </a:p>
          <a:p>
            <a:pPr lvl="1"/>
            <a:r>
              <a:rPr lang="en-CA" sz="2200" dirty="0" smtClean="0"/>
              <a:t>Represents the </a:t>
            </a:r>
            <a:r>
              <a:rPr lang="en-CA" sz="2200" dirty="0" smtClean="0"/>
              <a:t>courtly love of the minstrel </a:t>
            </a:r>
            <a:r>
              <a:rPr lang="en-CA" sz="2200" dirty="0" smtClean="0"/>
              <a:t>tradition.</a:t>
            </a:r>
          </a:p>
          <a:p>
            <a:pPr lvl="2"/>
            <a:r>
              <a:rPr lang="en-CA" sz="2200" dirty="0" smtClean="0"/>
              <a:t>Nick plays the role of the proverbial hero who, at the end, sweeps in to save the damsel in distress.</a:t>
            </a:r>
          </a:p>
          <a:p>
            <a:pPr lvl="2"/>
            <a:r>
              <a:rPr lang="en-CA" sz="2200" dirty="0" err="1" smtClean="0"/>
              <a:t>Offred</a:t>
            </a:r>
            <a:r>
              <a:rPr lang="en-CA" sz="2200" dirty="0" smtClean="0"/>
              <a:t> sees Nick below her window, a recurrent image in stories of courtly love: “We look at each other.  I have no rose, he has no lute.  But it’s the same kind of hunger” (240</a:t>
            </a:r>
            <a:r>
              <a:rPr lang="en-CA" sz="2200" dirty="0" smtClean="0"/>
              <a:t>).</a:t>
            </a:r>
          </a:p>
          <a:p>
            <a:pPr lvl="2"/>
            <a:r>
              <a:rPr lang="en-CA" sz="2200" dirty="0" smtClean="0"/>
              <a:t>Fred: “Was </a:t>
            </a:r>
            <a:r>
              <a:rPr lang="en-CA" sz="2200" dirty="0" smtClean="0"/>
              <a:t>it really worth it, </a:t>
            </a:r>
            <a:r>
              <a:rPr lang="en-CA" sz="2200" i="1" dirty="0" smtClean="0"/>
              <a:t>falling in love</a:t>
            </a:r>
            <a:r>
              <a:rPr lang="en-CA" sz="2200" dirty="0" smtClean="0"/>
              <a:t>?  Arranged marriages have always worked out just as well, if not </a:t>
            </a:r>
            <a:r>
              <a:rPr lang="en-CA" sz="2200" dirty="0" smtClean="0"/>
              <a:t>better” (275).</a:t>
            </a:r>
            <a:endParaRPr lang="en-US" sz="2200" dirty="0" smtClean="0"/>
          </a:p>
          <a:p>
            <a:pPr lvl="1"/>
            <a:endParaRPr lang="en-US" sz="2200" dirty="0" smtClean="0"/>
          </a:p>
          <a:p>
            <a:pPr lvl="1"/>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Problem of Love</a:t>
            </a:r>
            <a:endParaRPr lang="en-US" dirty="0"/>
          </a:p>
        </p:txBody>
      </p:sp>
      <p:sp>
        <p:nvSpPr>
          <p:cNvPr id="3" name="Content Placeholder 2"/>
          <p:cNvSpPr>
            <a:spLocks noGrp="1"/>
          </p:cNvSpPr>
          <p:nvPr>
            <p:ph sz="quarter" idx="1"/>
          </p:nvPr>
        </p:nvSpPr>
        <p:spPr/>
        <p:txBody>
          <a:bodyPr>
            <a:normAutofit/>
          </a:bodyPr>
          <a:lstStyle/>
          <a:p>
            <a:r>
              <a:rPr lang="en-US" sz="2200" dirty="0" smtClean="0"/>
              <a:t>3. Luke</a:t>
            </a:r>
          </a:p>
          <a:p>
            <a:pPr lvl="1"/>
            <a:r>
              <a:rPr lang="en-CA" sz="2200" dirty="0" smtClean="0"/>
              <a:t>Throughout, </a:t>
            </a:r>
            <a:r>
              <a:rPr lang="en-CA" sz="2200" dirty="0" err="1" smtClean="0"/>
              <a:t>Offred</a:t>
            </a:r>
            <a:r>
              <a:rPr lang="en-CA" sz="2200" dirty="0" smtClean="0"/>
              <a:t> remembers her marriage to Luke.</a:t>
            </a:r>
          </a:p>
          <a:p>
            <a:pPr lvl="1"/>
            <a:r>
              <a:rPr lang="en-CA" sz="2200" dirty="0" smtClean="0"/>
              <a:t>Like Winston’s memories of the Golden  Country and his mother, the memory of this relationship sustains her throughout the novel and, along with a desire to see her daughter – the product of that relationship, motivates her to escape.</a:t>
            </a:r>
            <a:endParaRPr lang="en-US" sz="2200" dirty="0" smtClean="0"/>
          </a:p>
          <a:p>
            <a:pPr lvl="1"/>
            <a:r>
              <a:rPr lang="en-CA" sz="2200" dirty="0" smtClean="0"/>
              <a:t>By keeping him in her memory, she tries to keep him alive (even though he is most likely dead).</a:t>
            </a:r>
          </a:p>
          <a:p>
            <a:pPr lvl="1"/>
            <a:r>
              <a:rPr lang="en-CA" sz="2200" dirty="0" err="1" smtClean="0"/>
              <a:t>Offred’s</a:t>
            </a:r>
            <a:r>
              <a:rPr lang="en-CA" sz="2200" dirty="0" smtClean="0"/>
              <a:t> – June’s – relationship </a:t>
            </a:r>
            <a:r>
              <a:rPr lang="en-CA" sz="2200" smtClean="0"/>
              <a:t>with Luke</a:t>
            </a:r>
            <a:r>
              <a:rPr lang="en-CA" sz="2200" dirty="0" smtClean="0"/>
              <a:t>, or at least her memory of it, acts as a foil to the lack of intimacy and genuine love in Gilead – in which both partners are equal subjects.</a:t>
            </a:r>
            <a:endParaRPr lang="en-US" sz="2200" dirty="0" smtClean="0"/>
          </a:p>
          <a:p>
            <a:pPr lvl="1"/>
            <a:endParaRPr lang="en-US" sz="2200" dirty="0" smtClean="0"/>
          </a:p>
          <a:p>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47</TotalTime>
  <Words>1844</Words>
  <Application>Microsoft Office PowerPoint</Application>
  <PresentationFormat>On-screen Show (4:3)</PresentationFormat>
  <Paragraphs>123</Paragraphs>
  <Slides>18</Slides>
  <Notes>18</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Median</vt:lpstr>
      <vt:lpstr>The Handmaid’s Tale </vt:lpstr>
      <vt:lpstr>The Handmaid’s Tale &amp; Feminism</vt:lpstr>
      <vt:lpstr>Alliance With The Religious Right</vt:lpstr>
      <vt:lpstr>Alliance With The Religious Right</vt:lpstr>
      <vt:lpstr>Alliance With The Religious Right</vt:lpstr>
      <vt:lpstr>Alliance With Religious Right</vt:lpstr>
      <vt:lpstr>Alliance With Religious Right</vt:lpstr>
      <vt:lpstr>Alliance With The Religious Right</vt:lpstr>
      <vt:lpstr>Alliance With Religious Right</vt:lpstr>
      <vt:lpstr>Problem of Freedom</vt:lpstr>
      <vt:lpstr>Problem of Freedom</vt:lpstr>
      <vt:lpstr>Feminist Utopia</vt:lpstr>
      <vt:lpstr>Feminist Utopia</vt:lpstr>
      <vt:lpstr>Problem of Love</vt:lpstr>
      <vt:lpstr>Problem of Love</vt:lpstr>
      <vt:lpstr>Problem of Love</vt:lpstr>
      <vt:lpstr>Problem of Love</vt:lpstr>
      <vt:lpstr>Problem of Love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Handmaid’s Tale</dc:title>
  <dc:creator>Michael Phillips</dc:creator>
  <cp:lastModifiedBy>Michael Phillips</cp:lastModifiedBy>
  <cp:revision>8</cp:revision>
  <dcterms:created xsi:type="dcterms:W3CDTF">2011-12-01T19:30:27Z</dcterms:created>
  <dcterms:modified xsi:type="dcterms:W3CDTF">2011-12-01T20:17:31Z</dcterms:modified>
</cp:coreProperties>
</file>