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7" r:id="rId1"/>
  </p:sldMasterIdLst>
  <p:notesMasterIdLst>
    <p:notesMasterId r:id="rId34"/>
  </p:notesMasterIdLst>
  <p:sldIdLst>
    <p:sldId id="256" r:id="rId2"/>
    <p:sldId id="258" r:id="rId3"/>
    <p:sldId id="259" r:id="rId4"/>
    <p:sldId id="260" r:id="rId5"/>
    <p:sldId id="264" r:id="rId6"/>
    <p:sldId id="311" r:id="rId7"/>
    <p:sldId id="266" r:id="rId8"/>
    <p:sldId id="267" r:id="rId9"/>
    <p:sldId id="269" r:id="rId10"/>
    <p:sldId id="272" r:id="rId11"/>
    <p:sldId id="273" r:id="rId12"/>
    <p:sldId id="274" r:id="rId13"/>
    <p:sldId id="275" r:id="rId14"/>
    <p:sldId id="305" r:id="rId15"/>
    <p:sldId id="276" r:id="rId16"/>
    <p:sldId id="277" r:id="rId17"/>
    <p:sldId id="278" r:id="rId18"/>
    <p:sldId id="280" r:id="rId19"/>
    <p:sldId id="281" r:id="rId20"/>
    <p:sldId id="282" r:id="rId21"/>
    <p:sldId id="283" r:id="rId22"/>
    <p:sldId id="284" r:id="rId23"/>
    <p:sldId id="285" r:id="rId24"/>
    <p:sldId id="312" r:id="rId25"/>
    <p:sldId id="286" r:id="rId26"/>
    <p:sldId id="287" r:id="rId27"/>
    <p:sldId id="288" r:id="rId28"/>
    <p:sldId id="299" r:id="rId29"/>
    <p:sldId id="297" r:id="rId30"/>
    <p:sldId id="300" r:id="rId31"/>
    <p:sldId id="313" r:id="rId32"/>
    <p:sldId id="301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29A3FF"/>
    <a:srgbClr val="009242"/>
    <a:srgbClr val="960000"/>
    <a:srgbClr val="FF9900"/>
    <a:srgbClr val="D67F00"/>
    <a:srgbClr val="A80000"/>
    <a:srgbClr val="500000"/>
    <a:srgbClr val="00AC4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D06C846-A436-4A49-9C3A-FBB34E8228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8570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06C846-A436-4A49-9C3A-FBB34E82285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54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72D94F0-6BC5-495C-815E-30775713FB17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EFBDE59-7168-4407-98B4-566B2434B351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D53EC238-C657-425E-8A68-4812E90F4AF9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C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4A31B0B-1590-4116-8FA3-82178DF2748F}" type="slidenum">
              <a:rPr lang="en-US" smtClean="0"/>
              <a:pPr eaLnBrk="1" hangingPunct="1"/>
              <a:t>17</a:t>
            </a:fld>
            <a:endParaRPr lang="en-US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C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B2CC388-18CF-45B5-B5CB-D9E697D79612}" type="slidenum">
              <a:rPr lang="en-US" smtClean="0"/>
              <a:pPr eaLnBrk="1" hangingPunct="1"/>
              <a:t>19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E0D800B-35D8-4EAB-AADC-586C84DDFE45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408AACF-2564-4A57-8E97-53FBD4F0AF33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C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A5F6871-C2E4-40C5-ADD1-27449A1A8075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CA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16ED5B2-41B9-4D25-AD65-82D1DC6340DC}" type="slidenum">
              <a:rPr lang="en-US" smtClean="0"/>
              <a:pPr eaLnBrk="1" hangingPunct="1"/>
              <a:t>28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86AA3F-D043-40F0-891F-02608D2F35A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935C94-788C-49F4-A0A7-5B7F683FACA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1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5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3DDFC-5D6E-4129-8286-BE9C6C0AF9D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B6E536-CAA5-4089-A228-F069B0DCF15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F9BE80-352E-4CE1-A2CE-9683EC185C1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5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4ED2C-77AE-441D-9B63-60B7B8DE30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E6764-33BF-448E-979B-301DE5EE4C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3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379DE-F270-4C6B-8870-DC6CE04EF42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2"/>
            <a:ext cx="5904391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F0200F-9D27-40DF-86EF-A67F1652D6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55D2-A81B-449D-ACC7-896BB548DE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DFDE8D-13FD-4401-82ED-7048BEFBB9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1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90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90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7</a:t>
            </a: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F6E13-4D6E-4745-A700-317DD24B5E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004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1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90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7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55851-864C-4BA7-A0C6-B8E4C012F8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265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©2013 Curtis - 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AE00D4E-9F37-402F-9E6E-AB27EEF231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8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7434" y="762000"/>
            <a:ext cx="8020767" cy="1676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80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Government Sector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1400"/>
            <a:ext cx="6400800" cy="609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</a:t>
            </a:r>
            <a:endParaRPr lang="en-US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endParaRPr lang="en-US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209802" y="4343400"/>
            <a:ext cx="3147015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en-US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Curtis, Irvine ©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229600" cy="715962"/>
          </a:xfrm>
        </p:spPr>
        <p:txBody>
          <a:bodyPr>
            <a:normAutofit fontScale="90000"/>
          </a:bodyPr>
          <a:lstStyle/>
          <a:p>
            <a:pPr marL="182880" lvl="0" indent="-182880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2400" i="1" spc="0" dirty="0">
                <a:solidFill>
                  <a:srgbClr val="AD8F67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  <a:cs typeface="+mn-cs"/>
              </a:rPr>
              <a:t/>
            </a:r>
            <a:br>
              <a:rPr lang="en-US" sz="2400" i="1" spc="0" dirty="0">
                <a:solidFill>
                  <a:srgbClr val="AD8F67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  <a:cs typeface="+mn-cs"/>
              </a:rPr>
            </a:br>
            <a:r>
              <a:rPr lang="en-US" b="1" spc="0" dirty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I</a:t>
            </a:r>
            <a:r>
              <a:rPr lang="en-US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b="1" dirty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this chapter we </a:t>
            </a:r>
            <a:r>
              <a:rPr lang="en-US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explain</a:t>
            </a:r>
            <a:r>
              <a:rPr lang="en-US" b="1" dirty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b="1" dirty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en-US" b="1" dirty="0" smtClean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066801"/>
            <a:ext cx="8458200" cy="52117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400" i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 in Canada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 expenditure, taxes and equilibrium real GDP</a:t>
            </a:r>
          </a:p>
          <a:p>
            <a:pPr marL="0" indent="0" eaLnBrk="1" hangingPunct="1">
              <a:lnSpc>
                <a:spcPct val="80000"/>
              </a:lnSpc>
              <a:buClr>
                <a:srgbClr val="002060"/>
              </a:buClr>
              <a:buSzPct val="110000"/>
              <a:buNone/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government’s budget &amp; budget balance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policy and government budgets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Automatic and discretionary fiscal policy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public debt and the budget balance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10000"/>
              <a:defRPr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Aggregate demand, and equilibrium real GDP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400" dirty="0" smtClean="0"/>
          </a:p>
        </p:txBody>
      </p:sp>
      <p:sp>
        <p:nvSpPr>
          <p:cNvPr id="819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819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806DC2C-3300-4549-9D56-DC98B324CF33}" type="slidenum">
              <a:rPr lang="en-US" smtClean="0"/>
              <a:pPr eaLnBrk="1" hangingPunct="1"/>
              <a:t>2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in Canada</a:t>
            </a:r>
            <a:r>
              <a:rPr lang="en-US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sp>
        <p:nvSpPr>
          <p:cNvPr id="921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921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92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9B149C5-12CA-4319-890B-7AF348D6E73B}" type="slidenum">
              <a:rPr lang="en-US" smtClean="0"/>
              <a:pPr eaLnBrk="1" hangingPunct="1"/>
              <a:t>3</a:t>
            </a:fld>
            <a:endParaRPr lang="en-US" smtClean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7467600" cy="31242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52516"/>
            <a:ext cx="8763000" cy="715962"/>
          </a:xfrm>
        </p:spPr>
        <p:txBody>
          <a:bodyPr/>
          <a:lstStyle/>
          <a:p>
            <a:r>
              <a:rPr lang="en-US" sz="28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in Canada</a:t>
            </a:r>
            <a:endParaRPr lang="en-US" sz="2800" dirty="0" smtClean="0"/>
          </a:p>
        </p:txBody>
      </p:sp>
      <p:sp>
        <p:nvSpPr>
          <p:cNvPr id="1024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  <a:endParaRPr lang="en-US" dirty="0" smtClean="0"/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AC5E525-4589-49E4-BD14-E595559DD79B}" type="slidenum">
              <a:rPr lang="en-US" smtClean="0"/>
              <a:pPr eaLnBrk="1" hangingPunct="1"/>
              <a:t>4</a:t>
            </a:fld>
            <a:endParaRPr lang="en-US" smtClean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50939"/>
            <a:ext cx="7239000" cy="444172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3" name="Rounded Rectangle 2"/>
          <p:cNvSpPr/>
          <p:nvPr/>
        </p:nvSpPr>
        <p:spPr>
          <a:xfrm flipV="1">
            <a:off x="1371600" y="2743201"/>
            <a:ext cx="6324600" cy="282677"/>
          </a:xfrm>
          <a:prstGeom prst="roundRect">
            <a:avLst/>
          </a:prstGeom>
          <a:noFill/>
          <a:ln>
            <a:solidFill>
              <a:srgbClr val="9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ounded Rectangle 12"/>
          <p:cNvSpPr/>
          <p:nvPr/>
        </p:nvSpPr>
        <p:spPr>
          <a:xfrm flipV="1">
            <a:off x="1066800" y="4419601"/>
            <a:ext cx="6629400" cy="282677"/>
          </a:xfrm>
          <a:prstGeom prst="roundRect">
            <a:avLst/>
          </a:prstGeom>
          <a:noFill/>
          <a:ln>
            <a:solidFill>
              <a:srgbClr val="9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2133600" y="5282350"/>
            <a:ext cx="5257800" cy="152349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financial crisis and recession of 2008 – 2010 reduced government revenues, increased government transfers and led to discretionary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stimulus. Budget balances declined and debt and debt ratios increased in Canada and the G7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>
          <a:xfrm>
            <a:off x="24581" y="457200"/>
            <a:ext cx="8458200" cy="7159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Expenditure, Taxes and Equilibrium GDP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600202"/>
            <a:ext cx="8915400" cy="4525963"/>
          </a:xfrm>
        </p:spPr>
        <p:txBody>
          <a:bodyPr/>
          <a:lstStyle/>
          <a:p>
            <a:pPr eaLnBrk="1" hangingPunct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 expenditure </a:t>
            </a:r>
            <a:r>
              <a:rPr lang="en-US" sz="2400" b="1" dirty="0" smtClean="0">
                <a:solidFill>
                  <a:srgbClr val="D67F00"/>
                </a:solidFill>
                <a:latin typeface="Times New Roman" pitchFamily="18" charset="0"/>
                <a:cs typeface="Times New Roman" pitchFamily="18" charset="0"/>
              </a:rPr>
              <a:t>G = G</a:t>
            </a:r>
            <a:r>
              <a:rPr lang="en-US" sz="2400" b="1" baseline="-25000" dirty="0" smtClean="0">
                <a:solidFill>
                  <a:srgbClr val="D67F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D67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an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autonomous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part of AE</a:t>
            </a:r>
          </a:p>
          <a:p>
            <a:pPr eaLnBrk="1" hangingPunct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endParaRPr lang="en-US" sz="1600" dirty="0" smtClean="0"/>
          </a:p>
          <a:p>
            <a:pPr eaLnBrk="1" hangingPunct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 A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400" b="1" dirty="0" smtClean="0">
                <a:solidFill>
                  <a:srgbClr val="D67F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baseline="-25000" dirty="0" smtClean="0">
                <a:solidFill>
                  <a:srgbClr val="D67F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X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IM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Clr>
                <a:srgbClr val="002060"/>
              </a:buClr>
              <a:buSzPct val="110000"/>
              <a:buNone/>
            </a:pPr>
            <a:endParaRPr lang="en-US" sz="1600" dirty="0" smtClean="0"/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tax,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US" sz="24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where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</a:t>
            </a:r>
            <a:r>
              <a:rPr lang="en-US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net tax rate =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∆NT/∆Y</a:t>
            </a:r>
          </a:p>
          <a:p>
            <a:pPr marL="0" indent="0" eaLnBrk="1" hangingPunct="1">
              <a:buClr>
                <a:srgbClr val="002060"/>
              </a:buClr>
              <a:buSzPct val="110000"/>
              <a:buNone/>
            </a:pPr>
            <a:endParaRPr lang="en-US" sz="1600" b="1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Disposable income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NT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∆NT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induced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∆slope AE  ∆multiplier ∆Y/∆A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  <a:endParaRPr lang="en-US" dirty="0" smtClean="0"/>
          </a:p>
        </p:txBody>
      </p:sp>
      <p:sp>
        <p:nvSpPr>
          <p:cNvPr id="1331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EE9CED0-3CDB-49C0-9AA3-020A8562BEF0}" type="slidenum">
              <a:rPr lang="en-US" smtClean="0"/>
              <a:pPr eaLnBrk="1" hangingPunct="1"/>
              <a:t>5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072009"/>
            <a:ext cx="3886200" cy="715962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Net Taxes &amp; Consumption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505131" y="1751935"/>
            <a:ext cx="7924800" cy="4801266"/>
          </a:xfrm>
        </p:spPr>
        <p:txBody>
          <a:bodyPr/>
          <a:lstStyle/>
          <a:p>
            <a:pPr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Taxes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US" sz="28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reduce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YD at every Y</a:t>
            </a: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YD = Y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- </a:t>
            </a:r>
            <a:r>
              <a:rPr lang="en-US" sz="28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(1 –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)Y  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2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 C = C</a:t>
            </a:r>
            <a:r>
              <a:rPr lang="en-US" sz="28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cYD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C = C</a:t>
            </a:r>
            <a:r>
              <a:rPr lang="en-US" sz="28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+ c(Y – </a:t>
            </a:r>
            <a:r>
              <a:rPr lang="en-US" sz="28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C = C</a:t>
            </a:r>
            <a:r>
              <a:rPr lang="en-US" sz="28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+ c(1 –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)Y</a:t>
            </a:r>
          </a:p>
          <a:p>
            <a:endParaRPr lang="en-US" sz="16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Clr>
                <a:srgbClr val="C00000"/>
              </a:buClr>
              <a:buSzPct val="110000"/>
            </a:pP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 is lower at every Y when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0</a:t>
            </a:r>
          </a:p>
          <a:p>
            <a:endParaRPr lang="en-US" sz="1400" dirty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Clr>
                <a:schemeClr val="tx2">
                  <a:lumMod val="75000"/>
                </a:schemeClr>
              </a:buClr>
              <a:buSzPct val="110000"/>
            </a:pP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∆C at every Y,     ∆C/∆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&lt; 0</a:t>
            </a:r>
            <a:endParaRPr lang="en-US" sz="28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/>
          </a:p>
        </p:txBody>
      </p:sp>
      <p:sp>
        <p:nvSpPr>
          <p:cNvPr id="1536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1536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153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52EBE28-4993-4F72-BB0B-EAB9FBC62838}" type="slidenum">
              <a:rPr lang="en-US" smtClean="0"/>
              <a:pPr eaLnBrk="1" hangingPunct="1"/>
              <a:t>6</a:t>
            </a:fld>
            <a:endParaRPr lang="en-US" smtClean="0"/>
          </a:p>
        </p:txBody>
      </p:sp>
      <p:sp>
        <p:nvSpPr>
          <p:cNvPr id="4" name="Rectangle 3"/>
          <p:cNvSpPr/>
          <p:nvPr/>
        </p:nvSpPr>
        <p:spPr>
          <a:xfrm>
            <a:off x="19664" y="533401"/>
            <a:ext cx="8895735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00" b="1" spc="-100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Government </a:t>
            </a:r>
            <a:r>
              <a:rPr lang="en-US" sz="29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Expenditure, Taxes and Equilibrium </a:t>
            </a:r>
            <a:r>
              <a:rPr lang="en-US" sz="2900" b="1" spc="-100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GDP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5465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1066800"/>
            <a:ext cx="3962400" cy="792162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en-CA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Net Taxes &amp; Consumption</a:t>
            </a:r>
            <a:endParaRPr lang="en-CA" sz="28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17411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1741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D7AB440-1D8A-4686-B331-D848CC6B8368}" type="slidenum">
              <a:rPr lang="en-US" smtClean="0"/>
              <a:pPr eaLnBrk="1" hangingPunct="1"/>
              <a:t>7</a:t>
            </a:fld>
            <a:endParaRPr lang="en-US" smtClean="0"/>
          </a:p>
        </p:txBody>
      </p:sp>
      <p:sp>
        <p:nvSpPr>
          <p:cNvPr id="8" name="TextBox 7"/>
          <p:cNvSpPr txBox="1"/>
          <p:nvPr/>
        </p:nvSpPr>
        <p:spPr>
          <a:xfrm>
            <a:off x="762000" y="2133600"/>
            <a:ext cx="4800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Numerical example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CA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∆C/∆t &lt; 0</a:t>
            </a:r>
          </a:p>
          <a:p>
            <a:endParaRPr lang="en-C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Assume: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NT = 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0.15Y,  </a:t>
            </a:r>
          </a:p>
          <a:p>
            <a:r>
              <a:rPr lang="en-CA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YD = Y – NT = Y – 0.15Y</a:t>
            </a:r>
          </a:p>
          <a:p>
            <a:endParaRPr lang="en-CA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Then: C = 20 + 0.8YD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 = 20 + 0.8(Y – 0.15)Y</a:t>
            </a:r>
          </a:p>
          <a:p>
            <a:r>
              <a:rPr lang="en-CA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 = 20 + 0.68Y</a:t>
            </a:r>
          </a:p>
          <a:p>
            <a:endParaRPr lang="en-C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1" y="416496"/>
            <a:ext cx="832683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Expenditure, Taxes and Equilibrium GDP</a:t>
            </a:r>
            <a:endParaRPr lang="en-CA" dirty="0">
              <a:solidFill>
                <a:srgbClr val="292934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05400" y="4572001"/>
            <a:ext cx="3575018" cy="120032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lvl="0"/>
            <a:r>
              <a:rPr lang="en-CA" sz="2400" b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Now ∆C/∆Y = </a:t>
            </a:r>
            <a:r>
              <a:rPr lang="en-CA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0.68</a:t>
            </a:r>
          </a:p>
          <a:p>
            <a:pPr lvl="0"/>
            <a:endParaRPr lang="en-CA" sz="2400" b="1" dirty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CA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Slope </a:t>
            </a:r>
            <a:r>
              <a:rPr lang="en-CA" sz="2400" b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of C function = 0.68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>
          <a:xfrm>
            <a:off x="60689" y="1260773"/>
            <a:ext cx="3581400" cy="639762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n-CA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Net Taxes &amp; Consumption</a:t>
            </a:r>
            <a:endParaRPr lang="en-US" sz="2800" b="1" dirty="0" smtClean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  <a:endParaRPr lang="en-US" dirty="0" smtClean="0"/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F268B93-E9A8-4C09-AD59-49A209D1821D}" type="slidenum">
              <a:rPr lang="en-US" smtClean="0"/>
              <a:pPr eaLnBrk="1" hangingPunct="1"/>
              <a:t>8</a:t>
            </a:fld>
            <a:endParaRPr lang="en-US" smtClean="0"/>
          </a:p>
        </p:txBody>
      </p:sp>
      <p:sp>
        <p:nvSpPr>
          <p:cNvPr id="18438" name="Line 3"/>
          <p:cNvSpPr>
            <a:spLocks noChangeShapeType="1"/>
          </p:cNvSpPr>
          <p:nvPr/>
        </p:nvSpPr>
        <p:spPr bwMode="auto">
          <a:xfrm>
            <a:off x="1048472" y="2051050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9" name="Line 4"/>
          <p:cNvSpPr>
            <a:spLocks noChangeShapeType="1"/>
          </p:cNvSpPr>
          <p:nvPr/>
        </p:nvSpPr>
        <p:spPr bwMode="auto">
          <a:xfrm>
            <a:off x="1048475" y="5867400"/>
            <a:ext cx="38893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0" name="Line 5"/>
          <p:cNvSpPr>
            <a:spLocks noChangeShapeType="1"/>
          </p:cNvSpPr>
          <p:nvPr/>
        </p:nvSpPr>
        <p:spPr bwMode="auto">
          <a:xfrm flipV="1">
            <a:off x="1048473" y="2438400"/>
            <a:ext cx="3675136" cy="2819400"/>
          </a:xfrm>
          <a:prstGeom prst="line">
            <a:avLst/>
          </a:prstGeom>
          <a:noFill/>
          <a:ln w="34925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1" name="Text Box 6"/>
          <p:cNvSpPr txBox="1">
            <a:spLocks noChangeArrowheads="1"/>
          </p:cNvSpPr>
          <p:nvPr/>
        </p:nvSpPr>
        <p:spPr bwMode="auto">
          <a:xfrm>
            <a:off x="685800" y="1900535"/>
            <a:ext cx="4175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2" name="Text Box 7"/>
          <p:cNvSpPr txBox="1">
            <a:spLocks noChangeArrowheads="1"/>
          </p:cNvSpPr>
          <p:nvPr/>
        </p:nvSpPr>
        <p:spPr bwMode="auto">
          <a:xfrm>
            <a:off x="4723610" y="5862935"/>
            <a:ext cx="496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4800600" y="2133601"/>
            <a:ext cx="3352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C = 20 + 0.8Y,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assuming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CA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0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4976969" y="2543560"/>
            <a:ext cx="22280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Increase t to t = 0.15</a:t>
            </a:r>
          </a:p>
          <a:p>
            <a:pPr>
              <a:spcBef>
                <a:spcPts val="0"/>
              </a:spcBef>
            </a:pP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= 20 +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0.68Y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, 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5" name="Text Box 10"/>
          <p:cNvSpPr txBox="1">
            <a:spLocks noChangeArrowheads="1"/>
          </p:cNvSpPr>
          <p:nvPr/>
        </p:nvSpPr>
        <p:spPr bwMode="auto">
          <a:xfrm>
            <a:off x="2743200" y="5879068"/>
            <a:ext cx="649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300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46" name="Line 11"/>
          <p:cNvSpPr>
            <a:spLocks noChangeShapeType="1"/>
          </p:cNvSpPr>
          <p:nvPr/>
        </p:nvSpPr>
        <p:spPr bwMode="auto">
          <a:xfrm flipH="1">
            <a:off x="1042988" y="4114800"/>
            <a:ext cx="2016125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7" name="Line 12"/>
          <p:cNvSpPr>
            <a:spLocks noChangeShapeType="1"/>
          </p:cNvSpPr>
          <p:nvPr/>
        </p:nvSpPr>
        <p:spPr bwMode="auto">
          <a:xfrm flipV="1">
            <a:off x="3059113" y="3666808"/>
            <a:ext cx="0" cy="2200592"/>
          </a:xfrm>
          <a:prstGeom prst="line">
            <a:avLst/>
          </a:prstGeom>
          <a:noFill/>
          <a:ln w="22225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8" name="Line 13"/>
          <p:cNvSpPr>
            <a:spLocks noChangeShapeType="1"/>
          </p:cNvSpPr>
          <p:nvPr/>
        </p:nvSpPr>
        <p:spPr bwMode="auto">
          <a:xfrm flipH="1">
            <a:off x="1051720" y="3681556"/>
            <a:ext cx="2016125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9" name="Text Box 14"/>
          <p:cNvSpPr txBox="1">
            <a:spLocks noChangeArrowheads="1"/>
          </p:cNvSpPr>
          <p:nvPr/>
        </p:nvSpPr>
        <p:spPr bwMode="auto">
          <a:xfrm>
            <a:off x="574676" y="5117068"/>
            <a:ext cx="7207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20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0" name="Text Box 15"/>
          <p:cNvSpPr txBox="1">
            <a:spLocks noChangeArrowheads="1"/>
          </p:cNvSpPr>
          <p:nvPr/>
        </p:nvSpPr>
        <p:spPr bwMode="auto">
          <a:xfrm>
            <a:off x="457200" y="3968234"/>
            <a:ext cx="76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224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1" name="Text Box 16"/>
          <p:cNvSpPr txBox="1">
            <a:spLocks noChangeArrowheads="1"/>
          </p:cNvSpPr>
          <p:nvPr/>
        </p:nvSpPr>
        <p:spPr bwMode="auto">
          <a:xfrm>
            <a:off x="457200" y="3496890"/>
            <a:ext cx="7207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260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2" name="Line 17"/>
          <p:cNvSpPr>
            <a:spLocks noChangeShapeType="1"/>
          </p:cNvSpPr>
          <p:nvPr/>
        </p:nvSpPr>
        <p:spPr bwMode="auto">
          <a:xfrm flipV="1">
            <a:off x="1099275" y="3048000"/>
            <a:ext cx="3838576" cy="2209800"/>
          </a:xfrm>
          <a:prstGeom prst="line">
            <a:avLst/>
          </a:prstGeom>
          <a:noFill/>
          <a:ln w="34925">
            <a:solidFill>
              <a:srgbClr val="FF9900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4" name="Text Box 19"/>
          <p:cNvSpPr txBox="1">
            <a:spLocks noChangeArrowheads="1"/>
          </p:cNvSpPr>
          <p:nvPr/>
        </p:nvSpPr>
        <p:spPr bwMode="auto">
          <a:xfrm>
            <a:off x="4572000" y="4582438"/>
            <a:ext cx="3962400" cy="36933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381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C/</a:t>
            </a: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MPC(1-t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0.8 x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0.85 = 0.68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1597" y="4038600"/>
            <a:ext cx="3573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∆C = 0.8(</a:t>
            </a:r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 = 0.8(0.15 x 300) = 36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276600" y="3581401"/>
            <a:ext cx="0" cy="422275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330312" y="3810001"/>
            <a:ext cx="479688" cy="357847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972052" y="3396735"/>
            <a:ext cx="3429000" cy="36933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Taxes ∆C at every Y by  – </a:t>
            </a:r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ctY</a:t>
            </a:r>
            <a:endParaRPr lang="en-C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713" y="492696"/>
            <a:ext cx="832683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Expenditure, Taxes and Equilibrium GDP</a:t>
            </a:r>
            <a:endParaRPr lang="en-CA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animBg="1"/>
      <p:bldP spid="18450" grpId="0"/>
      <p:bldP spid="18452" grpId="0" animBg="1"/>
      <p:bldP spid="1845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5916"/>
            <a:ext cx="8534400" cy="99060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en-US" sz="29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Government Expenditure, Taxes and Equilibrium GDP</a:t>
            </a:r>
            <a:r>
              <a:rPr lang="en-CA" sz="1800" spc="0" dirty="0">
                <a:solidFill>
                  <a:srgbClr val="292934"/>
                </a:solidFill>
                <a:latin typeface="Arial" pitchFamily="34" charset="0"/>
                <a:ea typeface="+mn-ea"/>
                <a:cs typeface="+mn-cs"/>
              </a:rPr>
              <a:t/>
            </a:r>
            <a:br>
              <a:rPr lang="en-CA" sz="1800" spc="0" dirty="0">
                <a:solidFill>
                  <a:srgbClr val="292934"/>
                </a:solidFill>
                <a:latin typeface="Arial" pitchFamily="34" charset="0"/>
                <a:ea typeface="+mn-ea"/>
                <a:cs typeface="+mn-cs"/>
              </a:rPr>
            </a:br>
            <a:endParaRPr lang="en-US" sz="2800" dirty="0" smtClean="0"/>
          </a:p>
        </p:txBody>
      </p:sp>
      <p:sp>
        <p:nvSpPr>
          <p:cNvPr id="20482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0483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048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E922D7F-4F70-4524-8828-69A7715D879D}" type="slidenum">
              <a:rPr lang="en-US" smtClean="0"/>
              <a:pPr eaLnBrk="1" hangingPunct="1"/>
              <a:t>9</a:t>
            </a:fld>
            <a:endParaRPr lang="en-US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574" name="Rectangle 94"/>
              <p:cNvSpPr>
                <a:spLocks noChangeArrowheads="1"/>
              </p:cNvSpPr>
              <p:nvPr/>
            </p:nvSpPr>
            <p:spPr bwMode="auto">
              <a:xfrm>
                <a:off x="304800" y="1143000"/>
                <a:ext cx="8686800" cy="52958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2"/>
                <a:r>
                  <a:rPr lang="en-US" sz="2400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Case 1: No  Govt</a:t>
                </a:r>
                <a:r>
                  <a:rPr lang="en-US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		</a:t>
                </a:r>
                <a:r>
                  <a:rPr lang="en-US" sz="2400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Case 2: Govt Expend &amp; Tax</a:t>
                </a:r>
              </a:p>
              <a:p>
                <a:pPr lvl="2"/>
                <a:endParaRPr lang="en-US" b="1" dirty="0"/>
              </a:p>
              <a:p>
                <a:pPr lvl="2"/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Y 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= C + I + X –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IM		Y 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= C + I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+ G + 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X –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IM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	</a:t>
                </a:r>
                <a:endParaRPr lang="en-US" sz="20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lvl="3"/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C = 20 + 0.8YD		       C = 20 + 0.8YD</a:t>
                </a:r>
              </a:p>
              <a:p>
                <a:pPr lvl="3"/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I 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20			        I = 20</a:t>
                </a:r>
              </a:p>
              <a:p>
                <a:pPr lvl="2"/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    </a:t>
                </a:r>
                <a:r>
                  <a:rPr lang="en-US" sz="20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G </a:t>
                </a:r>
                <a:r>
                  <a:rPr lang="en-US" sz="2000" b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en-US" sz="20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0, </a:t>
                </a:r>
                <a:r>
                  <a:rPr lang="en-US" sz="2000" b="1" dirty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NT = </a:t>
                </a:r>
                <a:r>
                  <a:rPr lang="en-US" sz="20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		       </a:t>
                </a:r>
                <a:r>
                  <a:rPr lang="en-US" sz="2000" b="1" dirty="0" smtClean="0">
                    <a:solidFill>
                      <a:srgbClr val="C00000"/>
                    </a:solidFill>
                    <a:latin typeface="Times New Roman" pitchFamily="18" charset="0"/>
                    <a:cs typeface="Times New Roman" pitchFamily="18" charset="0"/>
                  </a:rPr>
                  <a:t>G = 25,  NT = 0.125Y</a:t>
                </a:r>
              </a:p>
              <a:p>
                <a:pPr lvl="2"/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     X 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50			       X = 50</a:t>
                </a:r>
              </a:p>
              <a:p>
                <a:pPr lvl="2"/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     IM = 10 + 0.2Y		      IM </a:t>
                </a:r>
                <a:r>
                  <a:rPr lang="en-US" sz="20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= 10 + </a:t>
                </a:r>
                <a:r>
                  <a:rPr lang="en-US" sz="20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0.2Y</a:t>
                </a:r>
                <a:endParaRPr lang="en-US" sz="2000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n-US" b="1" dirty="0" smtClean="0"/>
              </a:p>
              <a:p>
                <a:r>
                  <a:rPr lang="en-US" sz="2000" b="1" dirty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000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         Equilibrium Y</a:t>
                </a:r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		          </a:t>
                </a:r>
                <a:r>
                  <a:rPr lang="en-US" sz="2000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Equilibrium Y</a:t>
                </a:r>
              </a:p>
              <a:p>
                <a:r>
                  <a:rPr lang="en-US" b="1" dirty="0" smtClean="0">
                    <a:latin typeface="Times New Roman" pitchFamily="18" charset="0"/>
                    <a:cs typeface="Times New Roman" pitchFamily="18" charset="0"/>
                  </a:rPr>
                  <a:t>			          	                </a:t>
                </a:r>
                <a:r>
                  <a:rPr lang="en-US" sz="2000" b="1" dirty="0" smtClean="0">
                    <a:latin typeface="Times New Roman" pitchFamily="18" charset="0"/>
                    <a:cs typeface="Times New Roman" pitchFamily="18" charset="0"/>
                  </a:rPr>
                  <a:t>Y = 105 + 0.8(</a:t>
                </a:r>
                <a:r>
                  <a:rPr lang="en-US" sz="2000" b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1 – 0.125</a:t>
                </a:r>
                <a:r>
                  <a:rPr lang="en-US" sz="2000" b="1" dirty="0" smtClean="0">
                    <a:latin typeface="Times New Roman" pitchFamily="18" charset="0"/>
                    <a:cs typeface="Times New Roman" pitchFamily="18" charset="0"/>
                  </a:rPr>
                  <a:t>)Y – 0.2Y</a:t>
                </a:r>
                <a:endParaRPr lang="en-US" sz="20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lvl="2"/>
                <a:r>
                  <a:rPr lang="en-US" sz="2000" b="1" dirty="0" smtClean="0">
                    <a:latin typeface="Times New Roman" pitchFamily="18" charset="0"/>
                    <a:cs typeface="Times New Roman" pitchFamily="18" charset="0"/>
                  </a:rPr>
                  <a:t>Y = 80 + 0.6Y			Y = </a:t>
                </a:r>
                <a:r>
                  <a:rPr lang="en-US" sz="2000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</a:rPr>
                  <a:t>105 + 0.5Y </a:t>
                </a:r>
              </a:p>
              <a:p>
                <a:pPr lvl="2"/>
                <a:r>
                  <a:rPr lang="en-US" sz="2400" b="1" dirty="0">
                    <a:latin typeface="Times New Roman" pitchFamily="18" charset="0"/>
                    <a:cs typeface="Times New Roman" pitchFamily="18" charset="0"/>
                  </a:rPr>
                  <a:t>Y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𝟖𝟎</m:t>
                        </m:r>
                      </m:num>
                      <m:den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−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CA" sz="2400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𝟖𝟎</m:t>
                        </m:r>
                      </m:num>
                      <m:den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𝟎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.</m:t>
                        </m:r>
                        <m:r>
                          <a:rPr lang="en-CA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sz="2400" b="1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b="1" dirty="0" smtClean="0">
                    <a:latin typeface="Times New Roman" pitchFamily="18" charset="0"/>
                    <a:cs typeface="Times New Roman" pitchFamily="18" charset="0"/>
                  </a:rPr>
                  <a:t>= 200	</a:t>
                </a:r>
                <a14:m>
                  <m:oMath xmlns:m="http://schemas.openxmlformats.org/officeDocument/2006/math">
                    <m:r>
                      <a:rPr lang="en-CA" sz="2400" b="1" i="0" smtClean="0">
                        <a:latin typeface="Cambria Math"/>
                      </a:rPr>
                      <m:t>𝐘</m:t>
                    </m:r>
                    <m:r>
                      <a:rPr lang="en-CA" sz="2400" b="1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CA" sz="2400" b="1" i="1" smtClean="0">
                            <a:latin typeface="Cambria Math"/>
                          </a:rPr>
                          <m:t>𝟏𝟎𝟓</m:t>
                        </m:r>
                      </m:num>
                      <m:den>
                        <m:r>
                          <a:rPr lang="en-CA" sz="2400" b="1" i="1" smtClean="0">
                            <a:latin typeface="Cambria Math"/>
                          </a:rPr>
                          <m:t>(</m:t>
                        </m:r>
                        <m:r>
                          <a:rPr lang="en-CA" sz="2400" b="1" i="1" smtClean="0">
                            <a:latin typeface="Cambria Math"/>
                          </a:rPr>
                          <m:t>𝟏</m:t>
                        </m:r>
                        <m:r>
                          <a:rPr lang="en-CA" sz="2400" b="1" i="1" smtClean="0">
                            <a:latin typeface="Cambria Math"/>
                          </a:rPr>
                          <m:t> −</m:t>
                        </m:r>
                        <m:r>
                          <a:rPr lang="en-CA" sz="2400" b="1" i="1" smtClean="0">
                            <a:latin typeface="Cambria Math"/>
                          </a:rPr>
                          <m:t>𝟎</m:t>
                        </m:r>
                        <m:r>
                          <a:rPr lang="en-CA" sz="2400" b="1" i="1" smtClean="0">
                            <a:latin typeface="Cambria Math"/>
                          </a:rPr>
                          <m:t>.</m:t>
                        </m:r>
                        <m:r>
                          <a:rPr lang="en-CA" sz="2400" b="1" i="1" smtClean="0">
                            <a:latin typeface="Cambria Math"/>
                          </a:rPr>
                          <m:t>𝟓</m:t>
                        </m:r>
                        <m:r>
                          <a:rPr lang="en-CA" sz="2400" b="1" i="1" smtClean="0"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CA" sz="2400" b="1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CA" sz="2400" b="1" i="1" smtClean="0">
                            <a:latin typeface="Cambria Math"/>
                          </a:rPr>
                          <m:t>𝟏𝟎𝟓</m:t>
                        </m:r>
                      </m:num>
                      <m:den>
                        <m:r>
                          <a:rPr lang="en-CA" sz="2400" b="1" i="1" smtClean="0">
                            <a:latin typeface="Cambria Math"/>
                          </a:rPr>
                          <m:t>𝟎</m:t>
                        </m:r>
                        <m:r>
                          <a:rPr lang="en-CA" sz="2400" b="1" i="1" smtClean="0">
                            <a:latin typeface="Cambria Math"/>
                          </a:rPr>
                          <m:t>.</m:t>
                        </m:r>
                        <m:r>
                          <a:rPr lang="en-CA" sz="2400" b="1" i="1" smtClean="0">
                            <a:latin typeface="Cambria Math"/>
                          </a:rPr>
                          <m:t>𝟓</m:t>
                        </m:r>
                      </m:den>
                    </m:f>
                    <m:r>
                      <a:rPr lang="en-CA" sz="2400" b="1" i="1" smtClean="0">
                        <a:latin typeface="Cambria Math"/>
                      </a:rPr>
                      <m:t>=</m:t>
                    </m:r>
                    <m:r>
                      <a:rPr lang="en-CA" sz="2400" b="1" i="1" smtClean="0">
                        <a:latin typeface="Cambria Math"/>
                      </a:rPr>
                      <m:t>𝟐𝟏𝟎</m:t>
                    </m:r>
                  </m:oMath>
                </a14:m>
                <a:endParaRPr lang="en-CA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342900" indent="-342900">
                  <a:buFont typeface="Arial" pitchFamily="34" charset="0"/>
                  <a:buChar char="•"/>
                </a:pPr>
                <a:r>
                  <a:rPr lang="en-US" sz="2400" b="1" dirty="0" smtClean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NT </a:t>
                </a:r>
                <a:r>
                  <a:rPr lang="en-US" sz="3600" b="1" dirty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↓</a:t>
                </a:r>
                <a:r>
                  <a:rPr lang="en-US" sz="2400" b="1" dirty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slope AE: 0.6 to 0.5  </a:t>
                </a:r>
                <a:r>
                  <a:rPr lang="en-US" sz="3600" b="1" dirty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↓</a:t>
                </a:r>
                <a:r>
                  <a:rPr lang="en-US" sz="2400" b="1" dirty="0">
                    <a:solidFill>
                      <a:srgbClr val="9600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multiplier: 2.5  2.0</a:t>
                </a:r>
                <a:endParaRPr lang="en-US" sz="2400" b="1" dirty="0">
                  <a:solidFill>
                    <a:srgbClr val="96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lvl="2"/>
                <a:endParaRPr lang="en-US" sz="2400" b="1" dirty="0"/>
              </a:p>
            </p:txBody>
          </p:sp>
        </mc:Choice>
        <mc:Fallback xmlns="">
          <p:sp>
            <p:nvSpPr>
              <p:cNvPr id="20574" name="Rectangle 9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4800" y="1143000"/>
                <a:ext cx="8686800" cy="5295809"/>
              </a:xfrm>
              <a:prstGeom prst="rect">
                <a:avLst/>
              </a:prstGeom>
              <a:blipFill rotWithShape="1">
                <a:blip r:embed="rId2"/>
                <a:stretch>
                  <a:fillRect l="-912" t="-92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6189408" y="1828800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Oval 2"/>
          <p:cNvSpPr/>
          <p:nvPr/>
        </p:nvSpPr>
        <p:spPr>
          <a:xfrm>
            <a:off x="6172200" y="2667000"/>
            <a:ext cx="1659192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75" name="Rectangle 24"/>
          <p:cNvSpPr>
            <a:spLocks noGrp="1" noChangeArrowheads="1"/>
          </p:cNvSpPr>
          <p:nvPr>
            <p:ph type="title"/>
          </p:nvPr>
        </p:nvSpPr>
        <p:spPr>
          <a:xfrm>
            <a:off x="144985" y="329116"/>
            <a:ext cx="8229600" cy="654050"/>
          </a:xfrm>
        </p:spPr>
        <p:txBody>
          <a:bodyPr>
            <a:normAutofit fontScale="90000"/>
          </a:bodyPr>
          <a:lstStyle/>
          <a:p>
            <a:r>
              <a:rPr lang="en-US" sz="29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Expenditure, Taxes and Equilibrium GDP</a:t>
            </a:r>
            <a:endParaRPr lang="en-US" sz="3200" dirty="0" smtClean="0"/>
          </a:p>
        </p:txBody>
      </p:sp>
      <p:sp>
        <p:nvSpPr>
          <p:cNvPr id="23554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3555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355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ED88563-753A-4967-9CDC-49397251A49A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23557" name="Arc 2"/>
          <p:cNvSpPr>
            <a:spLocks/>
          </p:cNvSpPr>
          <p:nvPr/>
        </p:nvSpPr>
        <p:spPr bwMode="auto">
          <a:xfrm>
            <a:off x="2770191" y="5705476"/>
            <a:ext cx="242887" cy="390525"/>
          </a:xfrm>
          <a:custGeom>
            <a:avLst/>
            <a:gdLst>
              <a:gd name="T0" fmla="*/ 0 w 21600"/>
              <a:gd name="T1" fmla="*/ 0 h 21600"/>
              <a:gd name="T2" fmla="*/ 34534695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2225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1" name="Line 11"/>
          <p:cNvSpPr>
            <a:spLocks noChangeShapeType="1"/>
          </p:cNvSpPr>
          <p:nvPr/>
        </p:nvSpPr>
        <p:spPr bwMode="auto">
          <a:xfrm flipV="1">
            <a:off x="2317753" y="2633662"/>
            <a:ext cx="3476625" cy="3462338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5691414" y="2678026"/>
            <a:ext cx="1861600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’ = 105 + 0.6Y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4" name="Line 14"/>
          <p:cNvSpPr>
            <a:spLocks noChangeShapeType="1"/>
          </p:cNvSpPr>
          <p:nvPr/>
        </p:nvSpPr>
        <p:spPr bwMode="auto">
          <a:xfrm flipV="1">
            <a:off x="2268539" y="3216275"/>
            <a:ext cx="3783012" cy="2041525"/>
          </a:xfrm>
          <a:prstGeom prst="line">
            <a:avLst/>
          </a:prstGeom>
          <a:noFill/>
          <a:ln w="50800">
            <a:solidFill>
              <a:srgbClr val="00B05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5988946" y="2982826"/>
            <a:ext cx="1686359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 = 80 + 0.6Y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8" name="Line 18"/>
          <p:cNvSpPr>
            <a:spLocks noChangeShapeType="1"/>
          </p:cNvSpPr>
          <p:nvPr/>
        </p:nvSpPr>
        <p:spPr bwMode="auto">
          <a:xfrm flipV="1">
            <a:off x="2338390" y="2819401"/>
            <a:ext cx="3486151" cy="1919287"/>
          </a:xfrm>
          <a:prstGeom prst="line">
            <a:avLst/>
          </a:prstGeom>
          <a:noFill/>
          <a:ln w="50800">
            <a:solidFill>
              <a:srgbClr val="00B050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5619" name="Rectangle 19"/>
          <p:cNvSpPr>
            <a:spLocks noChangeArrowheads="1"/>
          </p:cNvSpPr>
          <p:nvPr/>
        </p:nvSpPr>
        <p:spPr bwMode="auto">
          <a:xfrm>
            <a:off x="3849690" y="6030826"/>
            <a:ext cx="532197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200</a:t>
            </a:r>
          </a:p>
        </p:txBody>
      </p:sp>
      <p:sp>
        <p:nvSpPr>
          <p:cNvPr id="23572" name="Rectangle 21"/>
          <p:cNvSpPr>
            <a:spLocks noChangeArrowheads="1"/>
          </p:cNvSpPr>
          <p:nvPr/>
        </p:nvSpPr>
        <p:spPr bwMode="auto">
          <a:xfrm>
            <a:off x="1762127" y="4583026"/>
            <a:ext cx="555624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105</a:t>
            </a:r>
          </a:p>
        </p:txBody>
      </p:sp>
      <p:sp>
        <p:nvSpPr>
          <p:cNvPr id="23573" name="Rectangle 22"/>
          <p:cNvSpPr>
            <a:spLocks noChangeArrowheads="1"/>
          </p:cNvSpPr>
          <p:nvPr/>
        </p:nvSpPr>
        <p:spPr bwMode="auto">
          <a:xfrm>
            <a:off x="1793877" y="5040226"/>
            <a:ext cx="416781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80</a:t>
            </a:r>
          </a:p>
        </p:txBody>
      </p:sp>
      <p:sp>
        <p:nvSpPr>
          <p:cNvPr id="25623" name="Text Box 23"/>
          <p:cNvSpPr txBox="1">
            <a:spLocks noChangeArrowheads="1"/>
          </p:cNvSpPr>
          <p:nvPr/>
        </p:nvSpPr>
        <p:spPr bwMode="auto">
          <a:xfrm>
            <a:off x="5410201" y="2373868"/>
            <a:ext cx="12239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4953001" y="6030826"/>
            <a:ext cx="705321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262.5</a:t>
            </a:r>
          </a:p>
        </p:txBody>
      </p:sp>
      <p:cxnSp>
        <p:nvCxnSpPr>
          <p:cNvPr id="3" name="Straight Connector 2"/>
          <p:cNvCxnSpPr/>
          <p:nvPr/>
        </p:nvCxnSpPr>
        <p:spPr>
          <a:xfrm flipH="1" flipV="1">
            <a:off x="2284416" y="2504004"/>
            <a:ext cx="33337" cy="359199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2317751" y="6083301"/>
            <a:ext cx="3809207" cy="1270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126956" y="58790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52602" y="24500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891631" y="4459816"/>
            <a:ext cx="0" cy="41698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222353" y="4166672"/>
            <a:ext cx="0" cy="1929329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340925" y="3094874"/>
            <a:ext cx="0" cy="300112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855914" y="4355068"/>
            <a:ext cx="1030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∆G=25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199330" y="5269468"/>
            <a:ext cx="1134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+mn-lt"/>
              </a:rPr>
              <a:t>∆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 = 62.5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222355" y="5715000"/>
            <a:ext cx="1118572" cy="0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739302" y="3877269"/>
            <a:ext cx="3018199" cy="92333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∆G = 25</a:t>
            </a:r>
          </a:p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∆A = 25</a:t>
            </a:r>
          </a:p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∆Y = 25 x (1/(1-0.6) = 62.5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323" y="1066801"/>
            <a:ext cx="4769896" cy="132343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∆G on equilibrium Y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Assume NT = 0,  ∆G =25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Then increase in G,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an increase in A,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Increase in G 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∆Y = ∆A x multiplier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14603" y="5757446"/>
            <a:ext cx="4587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sz="16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8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8" name="Rectangle 24"/>
          <p:cNvSpPr>
            <a:spLocks noGrp="1" noChangeArrowheads="1"/>
          </p:cNvSpPr>
          <p:nvPr>
            <p:ph type="title"/>
          </p:nvPr>
        </p:nvSpPr>
        <p:spPr>
          <a:xfrm>
            <a:off x="156067" y="381001"/>
            <a:ext cx="8229600" cy="654050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Expenditure, Taxes and Equilibrium GDP</a:t>
            </a:r>
            <a:endParaRPr lang="en-US" sz="3200" dirty="0" smtClean="0"/>
          </a:p>
        </p:txBody>
      </p:sp>
      <p:sp>
        <p:nvSpPr>
          <p:cNvPr id="24578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4579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458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0B7A057-39C1-440F-B7DE-DBBEAAC5F6A3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sp>
        <p:nvSpPr>
          <p:cNvPr id="24581" name="Arc 2"/>
          <p:cNvSpPr>
            <a:spLocks/>
          </p:cNvSpPr>
          <p:nvPr/>
        </p:nvSpPr>
        <p:spPr bwMode="auto">
          <a:xfrm>
            <a:off x="2843215" y="5156201"/>
            <a:ext cx="242887" cy="390525"/>
          </a:xfrm>
          <a:custGeom>
            <a:avLst/>
            <a:gdLst>
              <a:gd name="T0" fmla="*/ 0 w 21600"/>
              <a:gd name="T1" fmla="*/ 0 h 21600"/>
              <a:gd name="T2" fmla="*/ 34534695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24582" name="Group 3"/>
          <p:cNvGrpSpPr>
            <a:grpSpLocks/>
          </p:cNvGrpSpPr>
          <p:nvPr/>
        </p:nvGrpSpPr>
        <p:grpSpPr bwMode="auto">
          <a:xfrm>
            <a:off x="2368551" y="2525714"/>
            <a:ext cx="5435600" cy="3033712"/>
            <a:chOff x="1583" y="577"/>
            <a:chExt cx="3424" cy="1911"/>
          </a:xfrm>
        </p:grpSpPr>
        <p:sp>
          <p:nvSpPr>
            <p:cNvPr id="24604" name="Line 4"/>
            <p:cNvSpPr>
              <a:spLocks noChangeShapeType="1"/>
            </p:cNvSpPr>
            <p:nvPr/>
          </p:nvSpPr>
          <p:spPr bwMode="auto">
            <a:xfrm>
              <a:off x="1597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4605" name="Line 5"/>
            <p:cNvSpPr>
              <a:spLocks noChangeShapeType="1"/>
            </p:cNvSpPr>
            <p:nvPr/>
          </p:nvSpPr>
          <p:spPr bwMode="auto">
            <a:xfrm>
              <a:off x="1583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24583" name="Rectangle 6"/>
          <p:cNvSpPr>
            <a:spLocks noChangeArrowheads="1"/>
          </p:cNvSpPr>
          <p:nvPr/>
        </p:nvSpPr>
        <p:spPr bwMode="auto">
          <a:xfrm>
            <a:off x="2051053" y="5313365"/>
            <a:ext cx="339837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o</a:t>
            </a:r>
          </a:p>
        </p:txBody>
      </p:sp>
      <p:sp>
        <p:nvSpPr>
          <p:cNvPr id="27659" name="Line 11"/>
          <p:cNvSpPr>
            <a:spLocks noChangeShapeType="1"/>
          </p:cNvSpPr>
          <p:nvPr/>
        </p:nvSpPr>
        <p:spPr bwMode="auto">
          <a:xfrm flipV="1">
            <a:off x="2390778" y="2085976"/>
            <a:ext cx="3476625" cy="346233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200054" y="1985529"/>
            <a:ext cx="1861600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’ = 105 + 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0.6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 flipV="1">
            <a:off x="2411414" y="2133602"/>
            <a:ext cx="3783012" cy="2041525"/>
          </a:xfrm>
          <a:prstGeom prst="line">
            <a:avLst/>
          </a:prstGeom>
          <a:noFill/>
          <a:ln w="50800">
            <a:solidFill>
              <a:srgbClr val="00AC4E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66" name="Line 18"/>
          <p:cNvSpPr>
            <a:spLocks noChangeShapeType="1"/>
          </p:cNvSpPr>
          <p:nvPr/>
        </p:nvSpPr>
        <p:spPr bwMode="auto">
          <a:xfrm flipV="1">
            <a:off x="2411413" y="2708275"/>
            <a:ext cx="4032251" cy="1466850"/>
          </a:xfrm>
          <a:prstGeom prst="line">
            <a:avLst/>
          </a:prstGeom>
          <a:noFill/>
          <a:ln w="50800">
            <a:solidFill>
              <a:srgbClr val="009242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4270867" y="5614988"/>
            <a:ext cx="532197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210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95" name="Rectangle 21"/>
          <p:cNvSpPr>
            <a:spLocks noChangeArrowheads="1"/>
          </p:cNvSpPr>
          <p:nvPr/>
        </p:nvSpPr>
        <p:spPr bwMode="auto">
          <a:xfrm>
            <a:off x="1835153" y="4030664"/>
            <a:ext cx="532197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105</a:t>
            </a:r>
          </a:p>
        </p:txBody>
      </p:sp>
      <p:sp>
        <p:nvSpPr>
          <p:cNvPr id="27671" name="Text Box 23"/>
          <p:cNvSpPr txBox="1">
            <a:spLocks noChangeArrowheads="1"/>
          </p:cNvSpPr>
          <p:nvPr/>
        </p:nvSpPr>
        <p:spPr bwMode="auto">
          <a:xfrm>
            <a:off x="5329237" y="1676401"/>
            <a:ext cx="12239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95522" y="1168570"/>
            <a:ext cx="3206647" cy="1015663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on equilibrium Y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adding </a:t>
            </a: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CA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0.125Y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finance </a:t>
            </a: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G.</a:t>
            </a:r>
            <a:endParaRPr lang="en-C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1" y="2514600"/>
            <a:ext cx="1920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AE’’ = 105 + 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0.5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5370803" y="2611580"/>
            <a:ext cx="5096" cy="287496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72000" y="3441702"/>
            <a:ext cx="0" cy="2098675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955717" y="5585897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262.5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43800" y="55626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5002" y="2362200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0803" y="5181602"/>
            <a:ext cx="4507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+mn-lt"/>
              </a:rPr>
              <a:t>45</a:t>
            </a:r>
            <a:r>
              <a:rPr lang="en-CA" sz="1400" b="1" baseline="30000" dirty="0" smtClean="0">
                <a:latin typeface="+mn-lt"/>
              </a:rPr>
              <a:t>0</a:t>
            </a:r>
            <a:endParaRPr lang="en-CA" sz="1400" b="1" dirty="0"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96532" y="2145891"/>
            <a:ext cx="111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∆t =0.125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302919" y="3154362"/>
            <a:ext cx="0" cy="28733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019800" y="2399438"/>
            <a:ext cx="0" cy="34376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4577098" y="5181600"/>
            <a:ext cx="757239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724402" y="4800600"/>
            <a:ext cx="567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r>
              <a:rPr lang="en-CA" sz="2000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89747" y="3708142"/>
            <a:ext cx="3269100" cy="132343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∆t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∆YD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∆C 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(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∆AE/∆Y) ≡ </a:t>
            </a: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 slope of AE</a:t>
            </a:r>
          </a:p>
          <a:p>
            <a:pPr marL="742950" lvl="1" indent="-285750">
              <a:buFont typeface="Wingdings"/>
              <a:buChar char="à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∆Multiplier</a:t>
            </a:r>
          </a:p>
          <a:p>
            <a:pPr marL="285750" indent="-285750">
              <a:buFont typeface="Wingdings"/>
              <a:buChar char="à"/>
            </a:pP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∆Y</a:t>
            </a:r>
            <a:r>
              <a:rPr lang="en-CA" sz="2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endParaRPr lang="en-C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086352" y="2514601"/>
            <a:ext cx="781051" cy="9698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6" grpId="0" animBg="1"/>
      <p:bldP spid="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609600"/>
            <a:ext cx="8229600" cy="563562"/>
          </a:xfrm>
        </p:spPr>
        <p:txBody>
          <a:bodyPr>
            <a:normAutofit/>
          </a:bodyPr>
          <a:lstStyle/>
          <a:p>
            <a:r>
              <a:rPr lang="en-US" sz="2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Government Expenditure, Taxes and Equilibrium GDP</a:t>
            </a:r>
            <a:endParaRPr lang="en-US" dirty="0" smtClean="0"/>
          </a:p>
        </p:txBody>
      </p:sp>
      <p:graphicFrame>
        <p:nvGraphicFramePr>
          <p:cNvPr id="29700" name="Object 4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6911146"/>
              </p:ext>
            </p:extLst>
          </p:nvPr>
        </p:nvGraphicFramePr>
        <p:xfrm>
          <a:off x="2243139" y="2190751"/>
          <a:ext cx="4446587" cy="133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" name="Equation" r:id="rId3" imgW="2844720" imgH="850680" progId="Equation.DSMT4">
                  <p:embed/>
                </p:oleObj>
              </mc:Choice>
              <mc:Fallback>
                <p:oleObj name="Equation" r:id="rId3" imgW="2844720" imgH="8506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3139" y="2190751"/>
                        <a:ext cx="4446587" cy="1330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2" name="Object 6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745627450"/>
              </p:ext>
            </p:extLst>
          </p:nvPr>
        </p:nvGraphicFramePr>
        <p:xfrm>
          <a:off x="2514600" y="3460751"/>
          <a:ext cx="320040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" name="Equation" r:id="rId5" imgW="2057400" imgH="545760" progId="Equation.DSMT4">
                  <p:embed/>
                </p:oleObj>
              </mc:Choice>
              <mc:Fallback>
                <p:oleObj name="Equation" r:id="rId5" imgW="2057400" imgH="5457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3460751"/>
                        <a:ext cx="3200400" cy="849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Date Placeholder 6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1031" name="Footer Placeholder 7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1032" name="Slide Number Placehold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5B8D4F1-93FA-448A-B5A5-C03684DDA657}" type="slidenum">
              <a:rPr lang="en-US" smtClean="0"/>
              <a:pPr eaLnBrk="1" hangingPunct="1"/>
              <a:t>12</a:t>
            </a:fld>
            <a:endParaRPr lang="en-US" smtClean="0"/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457200" y="5015175"/>
            <a:ext cx="8382000" cy="1015663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m &amp; t reduce the slope of AE</a:t>
            </a:r>
          </a:p>
          <a:p>
            <a:pPr marL="342900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Lower  </a:t>
            </a:r>
            <a:r>
              <a:rPr lang="en-US" sz="2400" b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AE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slopes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smaller Multipliers</a:t>
            </a:r>
            <a:endParaRPr lang="en-US" sz="2400" b="1" dirty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2" y="1524001"/>
            <a:ext cx="3417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Multiplier revisited: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Govt Budget and Budget Balance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Government revenue &amp; spending:</a:t>
            </a:r>
          </a:p>
          <a:p>
            <a:pPr eaLnBrk="1" hangingPunct="1"/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tax revenue: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 on goods &amp; services: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eaLnBrk="1" hangingPunct="1">
              <a:buClr>
                <a:srgbClr val="002060"/>
              </a:buClr>
              <a:buSzPct val="110000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 budget balance: BB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revenue - expenditure</a:t>
            </a:r>
          </a:p>
          <a:p>
            <a:pPr lvl="1" eaLnBrk="1" hangingPunct="1">
              <a:buFontTx/>
              <a:buNone/>
            </a:pP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			</a:t>
            </a:r>
            <a:r>
              <a:rPr lang="en-US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BB = </a:t>
            </a:r>
            <a:r>
              <a:rPr lang="en-US" sz="3200" b="1" dirty="0" err="1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– G</a:t>
            </a:r>
            <a:r>
              <a:rPr lang="en-US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eaLnBrk="1" hangingPunct="1">
              <a:buFontTx/>
              <a:buNone/>
            </a:pPr>
            <a:endParaRPr lang="en-US" dirty="0" smtClean="0"/>
          </a:p>
        </p:txBody>
      </p:sp>
      <p:sp>
        <p:nvSpPr>
          <p:cNvPr id="2560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560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BF9A87A-36F8-421B-82D5-ECF62E01DC22}" type="slidenum">
              <a:rPr lang="en-US" smtClean="0"/>
              <a:pPr eaLnBrk="1" hangingPunct="1"/>
              <a:t>13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Govt Budget and Budget Balance</a:t>
            </a:r>
            <a:endParaRPr lang="en-US" sz="3200" dirty="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229600" cy="426720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3600" dirty="0" smtClean="0"/>
              <a:t>  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BB depends on </a:t>
            </a:r>
            <a:r>
              <a:rPr lang="en-US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three things:</a:t>
            </a:r>
          </a:p>
          <a:p>
            <a:pPr marL="742950" indent="-742950">
              <a:buClr>
                <a:srgbClr val="002060"/>
              </a:buClr>
              <a:buSzPct val="97000"/>
              <a:buFont typeface="+mj-lt"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tax 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set by the govt</a:t>
            </a:r>
          </a:p>
          <a:p>
            <a:pPr marL="742950" indent="-742950">
              <a:buClr>
                <a:srgbClr val="002060"/>
              </a:buClr>
              <a:buSzPct val="97000"/>
              <a:buFont typeface="+mj-lt"/>
              <a:buAutoNum type="arabicPeriod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Clr>
                <a:srgbClr val="002060"/>
              </a:buClr>
              <a:buSzPct val="97000"/>
              <a:buFont typeface="+mj-lt"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 expenditure (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set by the govt</a:t>
            </a:r>
          </a:p>
          <a:p>
            <a:pPr marL="742950" indent="-742950">
              <a:buClr>
                <a:srgbClr val="002060"/>
              </a:buClr>
              <a:buSzPct val="97000"/>
              <a:buFont typeface="+mj-lt"/>
              <a:buAutoNum type="arabicPeriod"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Clr>
                <a:srgbClr val="002060"/>
              </a:buClr>
              <a:buSzPct val="97000"/>
              <a:buFont typeface="+mj-lt"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GDP (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determined by AE and AD</a:t>
            </a:r>
          </a:p>
        </p:txBody>
      </p:sp>
      <p:sp>
        <p:nvSpPr>
          <p:cNvPr id="2662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662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66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905784E-3DBA-4C32-9A54-E5027A0A66FB}" type="slidenum">
              <a:rPr lang="en-US" smtClean="0"/>
              <a:pPr eaLnBrk="1" hangingPunct="1"/>
              <a:t>14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12" name="Rectangle 20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229600" cy="990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Govt Budget and Budget Balance</a:t>
            </a:r>
            <a:endParaRPr lang="en-CA" sz="3200" dirty="0" smtClean="0"/>
          </a:p>
        </p:txBody>
      </p:sp>
      <p:sp>
        <p:nvSpPr>
          <p:cNvPr id="29698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9699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80CD5BF-C567-4D47-8890-5BEB8C4D1B43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29701" name="Line 2"/>
          <p:cNvSpPr>
            <a:spLocks noChangeShapeType="1"/>
          </p:cNvSpPr>
          <p:nvPr/>
        </p:nvSpPr>
        <p:spPr bwMode="auto">
          <a:xfrm>
            <a:off x="1693863" y="2943227"/>
            <a:ext cx="0" cy="279241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9702" name="Line 3"/>
          <p:cNvSpPr>
            <a:spLocks noChangeShapeType="1"/>
          </p:cNvSpPr>
          <p:nvPr/>
        </p:nvSpPr>
        <p:spPr bwMode="auto">
          <a:xfrm>
            <a:off x="1695453" y="5735638"/>
            <a:ext cx="5395913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827089" y="2754226"/>
            <a:ext cx="801501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G, NT</a:t>
            </a:r>
          </a:p>
        </p:txBody>
      </p:sp>
      <p:sp>
        <p:nvSpPr>
          <p:cNvPr id="29704" name="Line 5"/>
          <p:cNvSpPr>
            <a:spLocks noChangeShapeType="1"/>
          </p:cNvSpPr>
          <p:nvPr/>
        </p:nvSpPr>
        <p:spPr bwMode="auto">
          <a:xfrm flipV="1">
            <a:off x="1692275" y="3789365"/>
            <a:ext cx="3887788" cy="1944687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5638800" y="3409248"/>
            <a:ext cx="1763368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baseline="-25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= 0.2Y</a:t>
            </a:r>
          </a:p>
        </p:txBody>
      </p:sp>
      <p:sp>
        <p:nvSpPr>
          <p:cNvPr id="29706" name="Line 7"/>
          <p:cNvSpPr>
            <a:spLocks noChangeShapeType="1"/>
          </p:cNvSpPr>
          <p:nvPr/>
        </p:nvSpPr>
        <p:spPr bwMode="auto">
          <a:xfrm>
            <a:off x="1695451" y="4656138"/>
            <a:ext cx="4357688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6130925" y="4416425"/>
            <a:ext cx="1565275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= 200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8" name="Line 9"/>
          <p:cNvSpPr>
            <a:spLocks noChangeShapeType="1"/>
          </p:cNvSpPr>
          <p:nvPr/>
        </p:nvSpPr>
        <p:spPr bwMode="auto">
          <a:xfrm>
            <a:off x="5148263" y="4005265"/>
            <a:ext cx="0" cy="1728787"/>
          </a:xfrm>
          <a:prstGeom prst="line">
            <a:avLst/>
          </a:prstGeom>
          <a:noFill/>
          <a:ln w="22225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4838787" y="5734050"/>
            <a:ext cx="647613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1500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61" name="Text Box 21"/>
          <p:cNvSpPr txBox="1">
            <a:spLocks noChangeArrowheads="1"/>
          </p:cNvSpPr>
          <p:nvPr/>
        </p:nvSpPr>
        <p:spPr bwMode="auto">
          <a:xfrm>
            <a:off x="989013" y="4400490"/>
            <a:ext cx="763587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200</a:t>
            </a:r>
          </a:p>
        </p:txBody>
      </p:sp>
      <p:sp>
        <p:nvSpPr>
          <p:cNvPr id="35865" name="Text Box 25"/>
          <p:cNvSpPr txBox="1">
            <a:spLocks noChangeArrowheads="1"/>
          </p:cNvSpPr>
          <p:nvPr/>
        </p:nvSpPr>
        <p:spPr bwMode="auto">
          <a:xfrm>
            <a:off x="3059115" y="4005263"/>
            <a:ext cx="1584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Balanced</a:t>
            </a:r>
          </a:p>
        </p:txBody>
      </p:sp>
      <p:sp>
        <p:nvSpPr>
          <p:cNvPr id="29726" name="Text Box 30"/>
          <p:cNvSpPr txBox="1">
            <a:spLocks noChangeArrowheads="1"/>
          </p:cNvSpPr>
          <p:nvPr/>
        </p:nvSpPr>
        <p:spPr bwMode="auto">
          <a:xfrm>
            <a:off x="697708" y="1066800"/>
            <a:ext cx="7391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Assume:</a:t>
            </a:r>
          </a:p>
          <a:p>
            <a:pPr marL="342900" indent="-342900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 by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govt’s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Budget Plan</a:t>
            </a:r>
          </a:p>
          <a:p>
            <a:pPr marL="342900" indent="-342900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Then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is determined by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∆Y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∆BB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2743200" y="4656138"/>
            <a:ext cx="0" cy="10795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636171" y="4312446"/>
            <a:ext cx="238125" cy="28810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086600" y="56388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5257802" y="4205320"/>
            <a:ext cx="873127" cy="10712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286000" y="3962400"/>
            <a:ext cx="457200" cy="10668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019055" y="3593068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Deficit</a:t>
            </a:r>
            <a:endParaRPr lang="en-C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38402" y="57150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3" y="3962400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9242"/>
                </a:solidFill>
                <a:latin typeface="Times New Roman" pitchFamily="18" charset="0"/>
                <a:cs typeface="Times New Roman" pitchFamily="18" charset="0"/>
              </a:rPr>
              <a:t>Surplus</a:t>
            </a:r>
            <a:endParaRPr lang="en-CA" b="1" dirty="0">
              <a:solidFill>
                <a:srgbClr val="00924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819401" y="5410200"/>
            <a:ext cx="2236011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6858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Govt Budget and 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Budget Balance</a:t>
            </a:r>
            <a:endParaRPr lang="en-US" sz="3200" dirty="0" smtClean="0"/>
          </a:p>
        </p:txBody>
      </p:sp>
      <p:sp>
        <p:nvSpPr>
          <p:cNvPr id="30722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0723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072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4411E86-BC11-4F45-A97D-1422593F5A6E}" type="slidenum">
              <a:rPr lang="en-US" smtClean="0"/>
              <a:pPr eaLnBrk="1" hangingPunct="1"/>
              <a:t>16</a:t>
            </a:fld>
            <a:endParaRPr lang="en-US" smtClean="0"/>
          </a:p>
        </p:txBody>
      </p:sp>
      <p:sp>
        <p:nvSpPr>
          <p:cNvPr id="30768" name="Text Box 45"/>
          <p:cNvSpPr txBox="1">
            <a:spLocks noChangeArrowheads="1"/>
          </p:cNvSpPr>
          <p:nvPr/>
        </p:nvSpPr>
        <p:spPr bwMode="auto">
          <a:xfrm>
            <a:off x="914401" y="1877974"/>
            <a:ext cx="4895851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Govt’s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Plan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sets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NT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Y,  	G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Budget Function: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E.g. if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0.2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	 NT	  G	   BB</a:t>
            </a:r>
            <a:endParaRPr lang="en-US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	 40	200	-160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600	 120	200	- 80        	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1000 	 200	200	    0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1600	320	200	  120</a:t>
            </a:r>
            <a:r>
              <a:rPr lang="en-US" sz="20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4800" y="1367136"/>
            <a:ext cx="3072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A numerical example:</a:t>
            </a:r>
            <a:endParaRPr lang="en-CA" sz="24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86400" y="3126939"/>
            <a:ext cx="3429000" cy="313932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 this fiscal plan the budget balance depends on Y.</a:t>
            </a:r>
          </a:p>
          <a:p>
            <a:endParaRPr lang="en-CA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Y rises from 200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1000 the budget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balance increases from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deficit of 160 to a surplus of 120</a:t>
            </a:r>
          </a:p>
          <a:p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fall in Y would reduce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budget balance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7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7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7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7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307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307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07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307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5" name="Rectangle 19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8229600" cy="6858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Govt Budget and Budget Balance</a:t>
            </a:r>
            <a:endParaRPr lang="en-CA" sz="3200" dirty="0" smtClean="0"/>
          </a:p>
        </p:txBody>
      </p:sp>
      <p:sp>
        <p:nvSpPr>
          <p:cNvPr id="31746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1747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174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A3224943-C557-4AD4-95BD-3E75B4FE44C4}" type="slidenum">
              <a:rPr lang="en-US" smtClean="0"/>
              <a:pPr eaLnBrk="1" hangingPunct="1"/>
              <a:t>17</a:t>
            </a:fld>
            <a:endParaRPr lang="en-US" smtClean="0"/>
          </a:p>
        </p:txBody>
      </p:sp>
      <p:sp>
        <p:nvSpPr>
          <p:cNvPr id="31749" name="Line 2"/>
          <p:cNvSpPr>
            <a:spLocks noChangeShapeType="1"/>
          </p:cNvSpPr>
          <p:nvPr/>
        </p:nvSpPr>
        <p:spPr bwMode="auto">
          <a:xfrm>
            <a:off x="1693863" y="2438402"/>
            <a:ext cx="0" cy="2792413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990604" y="2205038"/>
            <a:ext cx="625171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+BB</a:t>
            </a:r>
          </a:p>
        </p:txBody>
      </p:sp>
      <p:sp>
        <p:nvSpPr>
          <p:cNvPr id="31751" name="Line 5"/>
          <p:cNvSpPr>
            <a:spLocks noChangeShapeType="1"/>
          </p:cNvSpPr>
          <p:nvPr/>
        </p:nvSpPr>
        <p:spPr bwMode="auto">
          <a:xfrm flipV="1">
            <a:off x="1722150" y="2895602"/>
            <a:ext cx="3816351" cy="1944687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5492462" y="2494848"/>
            <a:ext cx="167481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= 0.2Y-200</a:t>
            </a:r>
          </a:p>
        </p:txBody>
      </p:sp>
      <p:sp>
        <p:nvSpPr>
          <p:cNvPr id="31753" name="Line 7"/>
          <p:cNvSpPr>
            <a:spLocks noChangeShapeType="1"/>
          </p:cNvSpPr>
          <p:nvPr/>
        </p:nvSpPr>
        <p:spPr bwMode="auto">
          <a:xfrm>
            <a:off x="1692275" y="3810000"/>
            <a:ext cx="4357688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4500565" y="3886200"/>
            <a:ext cx="647613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1400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1325564" y="3581400"/>
            <a:ext cx="503237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1758" name="Line 26"/>
          <p:cNvSpPr>
            <a:spLocks noChangeShapeType="1"/>
          </p:cNvSpPr>
          <p:nvPr/>
        </p:nvSpPr>
        <p:spPr bwMode="auto">
          <a:xfrm>
            <a:off x="1676401" y="4267200"/>
            <a:ext cx="1223963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9" name="Line 27"/>
          <p:cNvSpPr>
            <a:spLocks noChangeShapeType="1"/>
          </p:cNvSpPr>
          <p:nvPr/>
        </p:nvSpPr>
        <p:spPr bwMode="auto">
          <a:xfrm flipV="1">
            <a:off x="2916239" y="3810000"/>
            <a:ext cx="0" cy="4572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0988" name="Text Box 28"/>
          <p:cNvSpPr txBox="1">
            <a:spLocks noChangeArrowheads="1"/>
          </p:cNvSpPr>
          <p:nvPr/>
        </p:nvSpPr>
        <p:spPr bwMode="auto">
          <a:xfrm>
            <a:off x="1108076" y="4038600"/>
            <a:ext cx="720725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-80</a:t>
            </a: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2627315" y="3429000"/>
            <a:ext cx="53219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600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62" name="Line 30"/>
          <p:cNvSpPr>
            <a:spLocks noChangeShapeType="1"/>
          </p:cNvSpPr>
          <p:nvPr/>
        </p:nvSpPr>
        <p:spPr bwMode="auto">
          <a:xfrm>
            <a:off x="1692278" y="3276600"/>
            <a:ext cx="3167063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63" name="Line 31"/>
          <p:cNvSpPr>
            <a:spLocks noChangeShapeType="1"/>
          </p:cNvSpPr>
          <p:nvPr/>
        </p:nvSpPr>
        <p:spPr bwMode="auto">
          <a:xfrm>
            <a:off x="4859339" y="3283525"/>
            <a:ext cx="0" cy="50482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3352801" y="3810000"/>
            <a:ext cx="647613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1000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65" name="Text Box 33"/>
          <p:cNvSpPr txBox="1">
            <a:spLocks noChangeArrowheads="1"/>
          </p:cNvSpPr>
          <p:nvPr/>
        </p:nvSpPr>
        <p:spPr bwMode="auto">
          <a:xfrm>
            <a:off x="5914747" y="3790890"/>
            <a:ext cx="6384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5" name="Text Box 35"/>
          <p:cNvSpPr txBox="1">
            <a:spLocks noChangeArrowheads="1"/>
          </p:cNvSpPr>
          <p:nvPr/>
        </p:nvSpPr>
        <p:spPr bwMode="auto">
          <a:xfrm>
            <a:off x="1143001" y="3048000"/>
            <a:ext cx="865187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+80</a:t>
            </a:r>
          </a:p>
        </p:txBody>
      </p:sp>
      <p:sp>
        <p:nvSpPr>
          <p:cNvPr id="40996" name="Text Box 36"/>
          <p:cNvSpPr txBox="1">
            <a:spLocks noChangeArrowheads="1"/>
          </p:cNvSpPr>
          <p:nvPr/>
        </p:nvSpPr>
        <p:spPr bwMode="auto">
          <a:xfrm>
            <a:off x="1052514" y="4629090"/>
            <a:ext cx="1081087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-200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54805" y="5486401"/>
            <a:ext cx="5165388" cy="1015663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This fiscal program with t = 0.2 &amp; G = 200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BB depends on Y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∆BB/∆Y &gt; 0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6095" y="1524002"/>
            <a:ext cx="57266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Govt Budget Function: BB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0.2Y - 200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 animBg="1"/>
      <p:bldP spid="40966" grpId="0"/>
      <p:bldP spid="31758" grpId="0" animBg="1"/>
      <p:bldP spid="31759" grpId="0" animBg="1"/>
      <p:bldP spid="31762" grpId="0" animBg="1"/>
      <p:bldP spid="31763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229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Fiscal Policy &amp; Govt Budget Balance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Fiscal policy objectives: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8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Stabilize equilibrium 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 = Y</a:t>
            </a:r>
            <a:r>
              <a:rPr lang="en-US" sz="2400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 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&amp;/or,</a:t>
            </a:r>
          </a:p>
          <a:p>
            <a:pPr>
              <a:buClr>
                <a:srgbClr val="002060"/>
              </a:buClr>
              <a:buSzPct val="108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Manage budget 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deficits &amp; public debt</a:t>
            </a:r>
          </a:p>
          <a:p>
            <a:pPr marL="0" indent="0" eaLnBrk="1" hangingPunct="1">
              <a:buNone/>
            </a:pPr>
            <a:endParaRPr lang="en-US" dirty="0" smtClean="0"/>
          </a:p>
          <a:p>
            <a:pPr marL="0" indent="0" eaLnBrk="1" hangingPunct="1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Fiscal policy instruments:  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 net tax rate (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both taxes &amp; transfers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Set government expenditure (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 eaLnBrk="1" hangingPunct="1">
              <a:buNone/>
            </a:pPr>
            <a:endParaRPr lang="en-US" dirty="0" smtClean="0">
              <a:cs typeface="Arial" pitchFamily="34" charset="0"/>
            </a:endParaRPr>
          </a:p>
          <a:p>
            <a:pPr marL="0" indent="0" eaLnBrk="1" hangingPunct="1">
              <a:buNone/>
            </a:pPr>
            <a:r>
              <a:rPr lang="en-US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∆ Fiscal Policy ≡ ∆Fiscal Plan </a:t>
            </a:r>
            <a:r>
              <a:rPr lang="en-US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∆BB function</a:t>
            </a:r>
            <a:r>
              <a:rPr lang="en-US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379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379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70282A3-B4EF-421A-8B78-F2F6287DDA99}" type="slidenum">
              <a:rPr lang="en-US" smtClean="0"/>
              <a:pPr eaLnBrk="1" hangingPunct="1"/>
              <a:t>18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89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41" name="Rectangle 30"/>
          <p:cNvSpPr>
            <a:spLocks noGrp="1" noChangeArrowheads="1"/>
          </p:cNvSpPr>
          <p:nvPr>
            <p:ph type="title"/>
          </p:nvPr>
        </p:nvSpPr>
        <p:spPr>
          <a:xfrm>
            <a:off x="2459" y="533400"/>
            <a:ext cx="8229600" cy="777886"/>
          </a:xfrm>
        </p:spPr>
        <p:txBody>
          <a:bodyPr/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Fiscal Policy &amp; Govt Budget Balance</a:t>
            </a:r>
            <a:endParaRPr lang="en-US" dirty="0" smtClean="0"/>
          </a:p>
        </p:txBody>
      </p:sp>
      <p:sp>
        <p:nvSpPr>
          <p:cNvPr id="34818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  <a:endParaRPr lang="en-US" dirty="0" smtClean="0"/>
          </a:p>
        </p:txBody>
      </p:sp>
      <p:sp>
        <p:nvSpPr>
          <p:cNvPr id="34819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482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B60F912-7FE1-4298-8DF6-0EDD8A2BE84E}" type="slidenum">
              <a:rPr lang="en-US" smtClean="0"/>
              <a:pPr eaLnBrk="1" hangingPunct="1"/>
              <a:t>19</a:t>
            </a:fld>
            <a:endParaRPr lang="en-US" smtClean="0"/>
          </a:p>
        </p:txBody>
      </p:sp>
      <p:sp>
        <p:nvSpPr>
          <p:cNvPr id="44035" name="Line 3"/>
          <p:cNvSpPr>
            <a:spLocks noChangeShapeType="1"/>
          </p:cNvSpPr>
          <p:nvPr/>
        </p:nvSpPr>
        <p:spPr bwMode="auto">
          <a:xfrm>
            <a:off x="6461921" y="2057401"/>
            <a:ext cx="15081" cy="38862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 type="none" w="sm" len="sm"/>
            <a:tailEnd type="non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823" name="Rectangle 4"/>
          <p:cNvSpPr>
            <a:spLocks noChangeArrowheads="1"/>
          </p:cNvSpPr>
          <p:nvPr/>
        </p:nvSpPr>
        <p:spPr bwMode="auto">
          <a:xfrm>
            <a:off x="7239002" y="5939981"/>
            <a:ext cx="380999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7638093" y="2385782"/>
            <a:ext cx="583493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4825" name="Arc 6"/>
          <p:cNvSpPr>
            <a:spLocks/>
          </p:cNvSpPr>
          <p:nvPr/>
        </p:nvSpPr>
        <p:spPr bwMode="auto">
          <a:xfrm>
            <a:off x="3581401" y="5640290"/>
            <a:ext cx="270667" cy="303311"/>
          </a:xfrm>
          <a:custGeom>
            <a:avLst/>
            <a:gdLst>
              <a:gd name="T0" fmla="*/ 0 w 21707"/>
              <a:gd name="T1" fmla="*/ 0 h 21600"/>
              <a:gd name="T2" fmla="*/ 1033857128 w 21707"/>
              <a:gd name="T3" fmla="*/ 2147483647 h 21600"/>
              <a:gd name="T4" fmla="*/ 5097162 w 2170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07"/>
              <a:gd name="T10" fmla="*/ 0 h 21600"/>
              <a:gd name="T11" fmla="*/ 21707 w 2170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07" h="21600" fill="none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</a:path>
              <a:path w="21707" h="21600" stroke="0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  <a:lnTo>
                  <a:pt x="107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827" name="Rectangle 10"/>
          <p:cNvSpPr>
            <a:spLocks noChangeArrowheads="1"/>
          </p:cNvSpPr>
          <p:nvPr/>
        </p:nvSpPr>
        <p:spPr bwMode="auto">
          <a:xfrm>
            <a:off x="2975237" y="5791200"/>
            <a:ext cx="30136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29" name="Line 14"/>
          <p:cNvSpPr>
            <a:spLocks noChangeShapeType="1"/>
          </p:cNvSpPr>
          <p:nvPr/>
        </p:nvSpPr>
        <p:spPr bwMode="auto">
          <a:xfrm flipV="1">
            <a:off x="3281362" y="1738315"/>
            <a:ext cx="4186239" cy="4186237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47" name="Line 15"/>
          <p:cNvSpPr>
            <a:spLocks noChangeShapeType="1"/>
          </p:cNvSpPr>
          <p:nvPr/>
        </p:nvSpPr>
        <p:spPr bwMode="auto">
          <a:xfrm flipV="1">
            <a:off x="3298826" y="2667000"/>
            <a:ext cx="4473575" cy="2393950"/>
          </a:xfrm>
          <a:prstGeom prst="line">
            <a:avLst/>
          </a:prstGeom>
          <a:noFill/>
          <a:ln w="34925">
            <a:solidFill>
              <a:srgbClr val="00924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4048" name="Line 16"/>
          <p:cNvSpPr>
            <a:spLocks noChangeShapeType="1"/>
          </p:cNvSpPr>
          <p:nvPr/>
        </p:nvSpPr>
        <p:spPr bwMode="auto">
          <a:xfrm flipV="1">
            <a:off x="3308349" y="2010696"/>
            <a:ext cx="4464051" cy="2389188"/>
          </a:xfrm>
          <a:prstGeom prst="line">
            <a:avLst/>
          </a:prstGeom>
          <a:noFill/>
          <a:ln w="34925">
            <a:solidFill>
              <a:srgbClr val="009242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832" name="Rectangle 17"/>
          <p:cNvSpPr>
            <a:spLocks noChangeArrowheads="1"/>
          </p:cNvSpPr>
          <p:nvPr/>
        </p:nvSpPr>
        <p:spPr bwMode="auto">
          <a:xfrm>
            <a:off x="4616449" y="2965452"/>
            <a:ext cx="42068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7714293" y="1740500"/>
            <a:ext cx="583493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44059" name="Line 27"/>
          <p:cNvSpPr>
            <a:spLocks noChangeShapeType="1"/>
          </p:cNvSpPr>
          <p:nvPr/>
        </p:nvSpPr>
        <p:spPr bwMode="auto">
          <a:xfrm flipV="1">
            <a:off x="3581400" y="4368801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839" name="Text Box 28"/>
          <p:cNvSpPr txBox="1">
            <a:spLocks noChangeArrowheads="1"/>
          </p:cNvSpPr>
          <p:nvPr/>
        </p:nvSpPr>
        <p:spPr bwMode="auto">
          <a:xfrm>
            <a:off x="3348041" y="4508501"/>
            <a:ext cx="7191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44061" name="Text Box 29"/>
          <p:cNvSpPr txBox="1">
            <a:spLocks noChangeArrowheads="1"/>
          </p:cNvSpPr>
          <p:nvPr/>
        </p:nvSpPr>
        <p:spPr bwMode="auto">
          <a:xfrm>
            <a:off x="2333626" y="4584702"/>
            <a:ext cx="1019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 &gt; 0</a:t>
            </a:r>
            <a:endParaRPr lang="el-GR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59644" y="5911850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8850" y="1752600"/>
            <a:ext cx="476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10286" y="5712024"/>
            <a:ext cx="4235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sz="1400" b="1" baseline="30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073444" y="4191001"/>
            <a:ext cx="0" cy="172085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165546" y="5486400"/>
            <a:ext cx="1235255" cy="0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76800" y="5925066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27358" y="5073134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endParaRPr lang="en-C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8002" y="19166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40261" y="48768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56770" y="4267200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∆G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15512" y="1391950"/>
            <a:ext cx="897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 = 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6858000" y="2570771"/>
            <a:ext cx="0" cy="47723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6563" y="1316504"/>
            <a:ext cx="56821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stimulus to close a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recessi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onary gap</a:t>
            </a:r>
          </a:p>
          <a:p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∆G &gt; 0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AE up</a:t>
            </a:r>
          </a:p>
          <a:p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∆Y = ∆G x multiplier</a:t>
            </a: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281361" y="5865912"/>
            <a:ext cx="4356731" cy="7769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3281361" y="2121933"/>
            <a:ext cx="0" cy="3821668"/>
          </a:xfrm>
          <a:prstGeom prst="straightConnector1">
            <a:avLst/>
          </a:prstGeom>
          <a:ln w="349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451158" y="548640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Gap</a:t>
            </a:r>
            <a:endParaRPr lang="en-CA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nimBg="1"/>
      <p:bldP spid="44048" grpId="0" animBg="1"/>
      <p:bldP spid="4405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5" name="Rectangle 26"/>
          <p:cNvSpPr>
            <a:spLocks noGrp="1" noChangeArrowheads="1"/>
          </p:cNvSpPr>
          <p:nvPr>
            <p:ph type="title"/>
          </p:nvPr>
        </p:nvSpPr>
        <p:spPr>
          <a:xfrm>
            <a:off x="-47623" y="392411"/>
            <a:ext cx="8229600" cy="674389"/>
          </a:xfrm>
        </p:spPr>
        <p:txBody>
          <a:bodyPr/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Fiscal Policy &amp; Govt Budget Balance</a:t>
            </a:r>
            <a:endParaRPr lang="en-US" dirty="0" smtClean="0"/>
          </a:p>
        </p:txBody>
      </p:sp>
      <p:sp>
        <p:nvSpPr>
          <p:cNvPr id="35842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5843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5844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32CB3FA-B1C6-4A53-80D2-A32831B0D242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sp>
        <p:nvSpPr>
          <p:cNvPr id="55298" name="Line 2"/>
          <p:cNvSpPr>
            <a:spLocks noChangeShapeType="1"/>
          </p:cNvSpPr>
          <p:nvPr/>
        </p:nvSpPr>
        <p:spPr bwMode="auto">
          <a:xfrm>
            <a:off x="6324600" y="3173414"/>
            <a:ext cx="0" cy="2770187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 type="none" w="sm" len="sm"/>
            <a:tailEnd type="non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5299" name="Line 3"/>
          <p:cNvSpPr>
            <a:spLocks noChangeShapeType="1"/>
          </p:cNvSpPr>
          <p:nvPr/>
        </p:nvSpPr>
        <p:spPr bwMode="auto">
          <a:xfrm>
            <a:off x="5380037" y="2785270"/>
            <a:ext cx="30163" cy="3158331"/>
          </a:xfrm>
          <a:prstGeom prst="line">
            <a:avLst/>
          </a:prstGeom>
          <a:noFill/>
          <a:ln w="34925">
            <a:solidFill>
              <a:srgbClr val="A80000"/>
            </a:solidFill>
            <a:round/>
            <a:headEnd type="none" w="sm" len="sm"/>
            <a:tailEnd type="non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7257093" y="2373226"/>
            <a:ext cx="583493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5849" name="Arc 6"/>
          <p:cNvSpPr>
            <a:spLocks/>
          </p:cNvSpPr>
          <p:nvPr/>
        </p:nvSpPr>
        <p:spPr bwMode="auto">
          <a:xfrm>
            <a:off x="3962401" y="5562602"/>
            <a:ext cx="320675" cy="380999"/>
          </a:xfrm>
          <a:custGeom>
            <a:avLst/>
            <a:gdLst>
              <a:gd name="T0" fmla="*/ 0 w 21707"/>
              <a:gd name="T1" fmla="*/ 0 h 21600"/>
              <a:gd name="T2" fmla="*/ 1033857128 w 21707"/>
              <a:gd name="T3" fmla="*/ 2147483647 h 21600"/>
              <a:gd name="T4" fmla="*/ 5097162 w 2170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07"/>
              <a:gd name="T10" fmla="*/ 0 h 21600"/>
              <a:gd name="T11" fmla="*/ 21707 w 2170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07" h="21600" fill="none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</a:path>
              <a:path w="21707" h="21600" stroke="0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  <a:lnTo>
                  <a:pt x="107" y="21600"/>
                </a:lnTo>
                <a:close/>
              </a:path>
            </a:pathLst>
          </a:custGeom>
          <a:noFill/>
          <a:ln w="254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5851" name="Rectangle 10"/>
          <p:cNvSpPr>
            <a:spLocks noChangeArrowheads="1"/>
          </p:cNvSpPr>
          <p:nvPr/>
        </p:nvSpPr>
        <p:spPr bwMode="auto">
          <a:xfrm>
            <a:off x="3276601" y="5802226"/>
            <a:ext cx="30136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53" name="Line 14"/>
          <p:cNvSpPr>
            <a:spLocks noChangeShapeType="1"/>
          </p:cNvSpPr>
          <p:nvPr/>
        </p:nvSpPr>
        <p:spPr bwMode="auto">
          <a:xfrm flipV="1">
            <a:off x="3490480" y="2354264"/>
            <a:ext cx="3596120" cy="3589337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 flipV="1">
            <a:off x="3476626" y="2439988"/>
            <a:ext cx="3838575" cy="2665412"/>
          </a:xfrm>
          <a:prstGeom prst="line">
            <a:avLst/>
          </a:prstGeom>
          <a:noFill/>
          <a:ln w="50800">
            <a:solidFill>
              <a:srgbClr val="00924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5312" name="Line 16"/>
          <p:cNvSpPr>
            <a:spLocks noChangeShapeType="1"/>
          </p:cNvSpPr>
          <p:nvPr/>
        </p:nvSpPr>
        <p:spPr bwMode="auto">
          <a:xfrm flipV="1">
            <a:off x="3546476" y="2910349"/>
            <a:ext cx="3844925" cy="2177533"/>
          </a:xfrm>
          <a:prstGeom prst="line">
            <a:avLst/>
          </a:prstGeom>
          <a:noFill/>
          <a:ln w="50800">
            <a:solidFill>
              <a:srgbClr val="009242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5856" name="Rectangle 17"/>
          <p:cNvSpPr>
            <a:spLocks noChangeArrowheads="1"/>
          </p:cNvSpPr>
          <p:nvPr/>
        </p:nvSpPr>
        <p:spPr bwMode="auto">
          <a:xfrm>
            <a:off x="4616449" y="2965452"/>
            <a:ext cx="42068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5" name="Rectangle 19"/>
          <p:cNvSpPr>
            <a:spLocks noChangeArrowheads="1"/>
          </p:cNvSpPr>
          <p:nvPr/>
        </p:nvSpPr>
        <p:spPr bwMode="auto">
          <a:xfrm>
            <a:off x="7180893" y="2830426"/>
            <a:ext cx="583493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5316" name="Rectangle 20"/>
          <p:cNvSpPr>
            <a:spLocks noChangeArrowheads="1"/>
          </p:cNvSpPr>
          <p:nvPr/>
        </p:nvSpPr>
        <p:spPr bwMode="auto">
          <a:xfrm>
            <a:off x="5123492" y="5878426"/>
            <a:ext cx="2648909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/>
            <a:r>
              <a:rPr lang="en-CA" b="1" dirty="0" smtClean="0"/>
              <a:t>  </a:t>
            </a:r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/>
              <a:t>          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b="1" dirty="0" smtClean="0"/>
              <a:t>            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19" name="Line 23"/>
          <p:cNvSpPr>
            <a:spLocks noChangeShapeType="1"/>
          </p:cNvSpPr>
          <p:nvPr/>
        </p:nvSpPr>
        <p:spPr bwMode="auto">
          <a:xfrm flipV="1">
            <a:off x="6781800" y="2844801"/>
            <a:ext cx="0" cy="431800"/>
          </a:xfrm>
          <a:prstGeom prst="line">
            <a:avLst/>
          </a:prstGeom>
          <a:noFill/>
          <a:ln w="22225">
            <a:solidFill>
              <a:srgbClr val="C00000"/>
            </a:solidFill>
            <a:round/>
            <a:headEnd type="arrow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5863" name="Text Box 24"/>
          <p:cNvSpPr txBox="1">
            <a:spLocks noChangeArrowheads="1"/>
          </p:cNvSpPr>
          <p:nvPr/>
        </p:nvSpPr>
        <p:spPr bwMode="auto">
          <a:xfrm>
            <a:off x="3348041" y="4508501"/>
            <a:ext cx="7191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55321" name="Text Box 25"/>
          <p:cNvSpPr txBox="1">
            <a:spLocks noChangeArrowheads="1"/>
          </p:cNvSpPr>
          <p:nvPr/>
        </p:nvSpPr>
        <p:spPr bwMode="auto">
          <a:xfrm>
            <a:off x="6750050" y="2678668"/>
            <a:ext cx="8699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 &gt; 0</a:t>
            </a:r>
            <a:endParaRPr lang="el-GR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3505200" y="2545514"/>
            <a:ext cx="0" cy="3398087"/>
          </a:xfrm>
          <a:prstGeom prst="line">
            <a:avLst/>
          </a:prstGeom>
          <a:ln w="349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3546476" y="5918812"/>
            <a:ext cx="4149725" cy="24789"/>
          </a:xfrm>
          <a:prstGeom prst="line">
            <a:avLst/>
          </a:prstGeom>
          <a:ln w="349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767486" y="5635824"/>
            <a:ext cx="4235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sz="14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92844" y="2450068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24200" y="48884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99934" y="25262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5402173" y="5169933"/>
            <a:ext cx="922427" cy="1166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458017" y="4800600"/>
            <a:ext cx="846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 &lt; 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841" name="Straight Arrow Connector 35840"/>
          <p:cNvCxnSpPr/>
          <p:nvPr/>
        </p:nvCxnSpPr>
        <p:spPr>
          <a:xfrm flipV="1">
            <a:off x="5546546" y="5783306"/>
            <a:ext cx="701855" cy="7895"/>
          </a:xfrm>
          <a:prstGeom prst="straightConnector1">
            <a:avLst/>
          </a:prstGeom>
          <a:ln w="2222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62777" y="1239660"/>
            <a:ext cx="62983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austerity 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close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inflationary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gap</a:t>
            </a:r>
          </a:p>
          <a:p>
            <a:pPr lvl="0"/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∆t </a:t>
            </a:r>
            <a:r>
              <a:rPr lang="en-C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&gt; 0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reduces slope of  </a:t>
            </a:r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AE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 the multiplier</a:t>
            </a:r>
          </a:p>
          <a:p>
            <a:pPr lvl="0"/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∆t 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lowers Y</a:t>
            </a:r>
            <a:r>
              <a:rPr lang="en-CA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87509" y="2145268"/>
            <a:ext cx="100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 = 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25603" y="5421868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nimBg="1"/>
      <p:bldP spid="55312" grpId="0" animBg="1"/>
      <p:bldP spid="55319" grpId="0" animBg="1"/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US" sz="31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</a:t>
            </a:r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&amp; Govt Budget 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Balance</a:t>
            </a:r>
            <a:endParaRPr lang="en-US" sz="3200" dirty="0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905000"/>
            <a:ext cx="8839200" cy="4637088"/>
          </a:xfrm>
        </p:spPr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 indicator of Fiscal Policy Stance</a:t>
            </a:r>
          </a:p>
          <a:p>
            <a:pPr marL="0" indent="0" eaLnBrk="1" hangingPunct="1"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Actual BB: an </a:t>
            </a:r>
            <a:r>
              <a:rPr lang="en-US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ambiguous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fiscal indicator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 &amp;/or ∆Fiscal program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∆BB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endParaRPr lang="en-US" sz="18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Structural budget balance (</a:t>
            </a:r>
            <a:r>
              <a:rPr 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SBB</a:t>
            </a:r>
            <a:r>
              <a:rPr lang="en-US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) ≡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BB estimated @ 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SBB = t</a:t>
            </a:r>
            <a:r>
              <a:rPr lang="en-US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G</a:t>
            </a:r>
            <a:r>
              <a:rPr lang="en-US" sz="2400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endParaRPr lang="en-US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program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&amp;/or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∆SBB </a:t>
            </a:r>
          </a:p>
          <a:p>
            <a:pPr>
              <a:buClr>
                <a:srgbClr val="002060"/>
              </a:buClr>
              <a:buSzPct val="110000"/>
            </a:pPr>
            <a:endParaRPr lang="en-US" sz="1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∆SBB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shift BB function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∆Fiscal Policy Stance</a:t>
            </a:r>
          </a:p>
        </p:txBody>
      </p:sp>
      <p:sp>
        <p:nvSpPr>
          <p:cNvPr id="3686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686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68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C6D117D-C4A8-46DF-A559-6E032A8131D9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2" name="TextBox 1"/>
          <p:cNvSpPr txBox="1"/>
          <p:nvPr/>
        </p:nvSpPr>
        <p:spPr>
          <a:xfrm>
            <a:off x="1600202" y="1231613"/>
            <a:ext cx="39068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spc="-100" dirty="0">
                <a:solidFill>
                  <a:srgbClr val="96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The Structural Budget Balance</a:t>
            </a:r>
            <a:endParaRPr lang="en-CA" sz="2400" b="1" dirty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3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3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7" name="Rectangle 8"/>
          <p:cNvSpPr>
            <a:spLocks noGrp="1" noChangeArrowheads="1"/>
          </p:cNvSpPr>
          <p:nvPr>
            <p:ph type="title"/>
          </p:nvPr>
        </p:nvSpPr>
        <p:spPr>
          <a:xfrm>
            <a:off x="1993772" y="1157626"/>
            <a:ext cx="4807975" cy="601230"/>
          </a:xfrm>
        </p:spPr>
        <p:txBody>
          <a:bodyPr>
            <a:normAutofit/>
          </a:bodyPr>
          <a:lstStyle/>
          <a:p>
            <a:pPr eaLnBrk="1" hangingPunct="1"/>
            <a:r>
              <a:rPr lang="en-CA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Actual &amp; Structural Budget Balances</a:t>
            </a:r>
          </a:p>
        </p:txBody>
      </p:sp>
      <p:sp>
        <p:nvSpPr>
          <p:cNvPr id="37890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7891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789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333DC43-651A-4930-BEB4-C9127B011E10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sp>
        <p:nvSpPr>
          <p:cNvPr id="37893" name="Line 2"/>
          <p:cNvSpPr>
            <a:spLocks noChangeShapeType="1"/>
          </p:cNvSpPr>
          <p:nvPr/>
        </p:nvSpPr>
        <p:spPr bwMode="auto">
          <a:xfrm>
            <a:off x="1693863" y="2943227"/>
            <a:ext cx="0" cy="2792413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894" name="Line 4"/>
          <p:cNvSpPr>
            <a:spLocks noChangeShapeType="1"/>
          </p:cNvSpPr>
          <p:nvPr/>
        </p:nvSpPr>
        <p:spPr bwMode="auto">
          <a:xfrm flipV="1">
            <a:off x="1763715" y="2708277"/>
            <a:ext cx="5329237" cy="2736850"/>
          </a:xfrm>
          <a:prstGeom prst="line">
            <a:avLst/>
          </a:prstGeom>
          <a:noFill/>
          <a:ln w="34925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895" name="Rectangle 5"/>
          <p:cNvSpPr>
            <a:spLocks noChangeArrowheads="1"/>
          </p:cNvSpPr>
          <p:nvPr/>
        </p:nvSpPr>
        <p:spPr bwMode="auto">
          <a:xfrm>
            <a:off x="6808790" y="2362200"/>
            <a:ext cx="3097212" cy="40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0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= t</a:t>
            </a:r>
            <a:r>
              <a:rPr lang="en-US" sz="20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Y –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6" name="Line 6"/>
          <p:cNvSpPr>
            <a:spLocks noChangeShapeType="1"/>
          </p:cNvSpPr>
          <p:nvPr/>
        </p:nvSpPr>
        <p:spPr bwMode="auto">
          <a:xfrm>
            <a:off x="1692276" y="4365625"/>
            <a:ext cx="5759451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898" name="Text Box 9"/>
          <p:cNvSpPr txBox="1">
            <a:spLocks noChangeArrowheads="1"/>
          </p:cNvSpPr>
          <p:nvPr/>
        </p:nvSpPr>
        <p:spPr bwMode="auto">
          <a:xfrm>
            <a:off x="1401764" y="4202668"/>
            <a:ext cx="5032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>
            <a:off x="1692276" y="4868863"/>
            <a:ext cx="1223963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00" name="Line 12"/>
          <p:cNvSpPr>
            <a:spLocks noChangeShapeType="1"/>
          </p:cNvSpPr>
          <p:nvPr/>
        </p:nvSpPr>
        <p:spPr bwMode="auto">
          <a:xfrm flipV="1">
            <a:off x="2916239" y="4365625"/>
            <a:ext cx="0" cy="503238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971553" y="4652963"/>
            <a:ext cx="9366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dirty="0">
                <a:latin typeface="Tahoma" pitchFamily="34" charset="0"/>
              </a:rPr>
              <a:t>-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000" b="1" baseline="-25000" dirty="0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7902" name="Line 15"/>
          <p:cNvSpPr>
            <a:spLocks noChangeShapeType="1"/>
          </p:cNvSpPr>
          <p:nvPr/>
        </p:nvSpPr>
        <p:spPr bwMode="auto">
          <a:xfrm>
            <a:off x="1692278" y="3860800"/>
            <a:ext cx="3167063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03" name="Line 16"/>
          <p:cNvSpPr>
            <a:spLocks noChangeShapeType="1"/>
          </p:cNvSpPr>
          <p:nvPr/>
        </p:nvSpPr>
        <p:spPr bwMode="auto">
          <a:xfrm>
            <a:off x="4859340" y="2781301"/>
            <a:ext cx="1" cy="1714500"/>
          </a:xfrm>
          <a:prstGeom prst="line">
            <a:avLst/>
          </a:prstGeom>
          <a:noFill/>
          <a:ln w="34925">
            <a:solidFill>
              <a:srgbClr val="A8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06" name="Text Box 21"/>
          <p:cNvSpPr txBox="1">
            <a:spLocks noChangeArrowheads="1"/>
          </p:cNvSpPr>
          <p:nvPr/>
        </p:nvSpPr>
        <p:spPr bwMode="auto">
          <a:xfrm>
            <a:off x="1204912" y="5229225"/>
            <a:ext cx="10810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-G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7907" name="Rectangle 22"/>
          <p:cNvSpPr>
            <a:spLocks noChangeArrowheads="1"/>
          </p:cNvSpPr>
          <p:nvPr/>
        </p:nvSpPr>
        <p:spPr bwMode="auto">
          <a:xfrm>
            <a:off x="4643441" y="4437063"/>
            <a:ext cx="50482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CA" b="1" dirty="0"/>
              <a:t>    </a:t>
            </a:r>
            <a:endParaRPr lang="en-CA" b="1" baseline="-25000" dirty="0"/>
          </a:p>
        </p:txBody>
      </p:sp>
      <p:sp>
        <p:nvSpPr>
          <p:cNvPr id="37908" name="Text Box 23"/>
          <p:cNvSpPr txBox="1">
            <a:spLocks noChangeArrowheads="1"/>
          </p:cNvSpPr>
          <p:nvPr/>
        </p:nvSpPr>
        <p:spPr bwMode="auto">
          <a:xfrm>
            <a:off x="914402" y="3068638"/>
            <a:ext cx="936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+BB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37909" name="Text Box 24"/>
          <p:cNvSpPr txBox="1">
            <a:spLocks noChangeArrowheads="1"/>
          </p:cNvSpPr>
          <p:nvPr/>
        </p:nvSpPr>
        <p:spPr bwMode="auto">
          <a:xfrm>
            <a:off x="971553" y="3644900"/>
            <a:ext cx="936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SBB</a:t>
            </a:r>
            <a:r>
              <a:rPr lang="en-US" b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7910" name="Line 25"/>
          <p:cNvSpPr>
            <a:spLocks noChangeShapeType="1"/>
          </p:cNvSpPr>
          <p:nvPr/>
        </p:nvSpPr>
        <p:spPr bwMode="auto">
          <a:xfrm>
            <a:off x="1692277" y="3284538"/>
            <a:ext cx="4248151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11" name="Line 26"/>
          <p:cNvSpPr>
            <a:spLocks noChangeShapeType="1"/>
          </p:cNvSpPr>
          <p:nvPr/>
        </p:nvSpPr>
        <p:spPr bwMode="auto">
          <a:xfrm>
            <a:off x="5940425" y="3284540"/>
            <a:ext cx="0" cy="1081087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12" name="Rectangle 27"/>
          <p:cNvSpPr>
            <a:spLocks noChangeArrowheads="1"/>
          </p:cNvSpPr>
          <p:nvPr/>
        </p:nvSpPr>
        <p:spPr bwMode="auto">
          <a:xfrm>
            <a:off x="5724528" y="4437063"/>
            <a:ext cx="50482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b="1" dirty="0"/>
              <a:t>      </a:t>
            </a:r>
            <a:endParaRPr lang="en-CA" b="1" baseline="-25000" dirty="0"/>
          </a:p>
        </p:txBody>
      </p:sp>
      <p:sp>
        <p:nvSpPr>
          <p:cNvPr id="37913" name="Rectangle 28"/>
          <p:cNvSpPr>
            <a:spLocks noChangeArrowheads="1"/>
          </p:cNvSpPr>
          <p:nvPr/>
        </p:nvSpPr>
        <p:spPr bwMode="auto">
          <a:xfrm>
            <a:off x="2743202" y="4038601"/>
            <a:ext cx="50482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/>
              <a:t>      </a:t>
            </a:r>
            <a:endParaRPr lang="en-CA" b="1" baseline="-25000" dirty="0"/>
          </a:p>
        </p:txBody>
      </p:sp>
      <p:sp>
        <p:nvSpPr>
          <p:cNvPr id="58400" name="Text Box 32"/>
          <p:cNvSpPr txBox="1">
            <a:spLocks noChangeArrowheads="1"/>
          </p:cNvSpPr>
          <p:nvPr/>
        </p:nvSpPr>
        <p:spPr bwMode="auto">
          <a:xfrm>
            <a:off x="2771778" y="4814888"/>
            <a:ext cx="5048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58402" name="Text Box 34"/>
          <p:cNvSpPr txBox="1">
            <a:spLocks noChangeArrowheads="1"/>
          </p:cNvSpPr>
          <p:nvPr/>
        </p:nvSpPr>
        <p:spPr bwMode="auto">
          <a:xfrm>
            <a:off x="4859341" y="3789363"/>
            <a:ext cx="5048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58403" name="Text Box 35"/>
          <p:cNvSpPr txBox="1">
            <a:spLocks noChangeArrowheads="1"/>
          </p:cNvSpPr>
          <p:nvPr/>
        </p:nvSpPr>
        <p:spPr bwMode="auto">
          <a:xfrm>
            <a:off x="5715002" y="2895600"/>
            <a:ext cx="5048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auto">
          <a:xfrm>
            <a:off x="5943601" y="3500439"/>
            <a:ext cx="1501684" cy="338554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Actual BB &gt; 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2889253" y="4495800"/>
            <a:ext cx="1539081" cy="338554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Actual BB &lt; 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3542" y="1757433"/>
            <a:ext cx="46396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budget plan: BB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t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G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CA" sz="800" b="1" dirty="0"/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structural  balance SBB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t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G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69595" y="43434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9203" y="5715000"/>
            <a:ext cx="723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– BB 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16739" y="2678668"/>
            <a:ext cx="681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+ BB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31246" y="5178390"/>
            <a:ext cx="1633909" cy="70788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∆BB/∆Y &gt; 0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∆SBB/∆Y = 0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118" y="545813"/>
            <a:ext cx="6163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Fiscal </a:t>
            </a:r>
            <a:r>
              <a:rPr lang="en-US" sz="31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Policy</a:t>
            </a:r>
            <a:r>
              <a:rPr lang="en-US" sz="32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&amp; Govt Budget Balance</a:t>
            </a:r>
            <a:endParaRPr lang="en-CA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8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8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8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8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  <p:bldP spid="37894" grpId="0" animBg="1"/>
      <p:bldP spid="37899" grpId="0" animBg="1"/>
      <p:bldP spid="37900" grpId="0" animBg="1"/>
      <p:bldP spid="37902" grpId="0" animBg="1"/>
      <p:bldP spid="37903" grpId="0" animBg="1"/>
      <p:bldP spid="37910" grpId="0" animBg="1"/>
      <p:bldP spid="37911" grpId="0" animBg="1"/>
      <p:bldP spid="58405" grpId="0" animBg="1"/>
      <p:bldP spid="58406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1041976"/>
            <a:ext cx="5257800" cy="55822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Automatic &amp; Discretionary Fiscal Policy</a:t>
            </a:r>
          </a:p>
        </p:txBody>
      </p:sp>
      <p:sp>
        <p:nvSpPr>
          <p:cNvPr id="3891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90000"/>
              </a:lnSpc>
            </a:pPr>
            <a:endParaRPr lang="en-US" b="1" dirty="0" smtClean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sz="9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Automatic fiscal stabilizers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sz="7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8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Reduce slope of AE 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reduce 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∆Y/∆A (the multiplier)</a:t>
            </a: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110000"/>
            </a:pPr>
            <a:endParaRPr lang="en-US" sz="8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US" sz="8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(∆AE/∆Y) = [(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en-US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)(c – m)]</a:t>
            </a: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110000"/>
            </a:pPr>
            <a:endParaRPr lang="en-US" sz="7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Built into budget program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by setting </a:t>
            </a:r>
            <a:r>
              <a:rPr lang="en-US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NT = </a:t>
            </a:r>
            <a:r>
              <a:rPr lang="en-US" sz="8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8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US" sz="8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110000"/>
            </a:pPr>
            <a:endParaRPr lang="en-US" sz="7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∆BB changes </a:t>
            </a:r>
            <a:r>
              <a:rPr lang="en-US" sz="8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with ∆Y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8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moving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8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along BB function</a:t>
            </a:r>
            <a:endParaRPr lang="en-US" sz="8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sz="7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sz="9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Discretionary fiscal policies</a:t>
            </a:r>
          </a:p>
          <a:p>
            <a:pPr lvl="1">
              <a:lnSpc>
                <a:spcPct val="90000"/>
              </a:lnSpc>
            </a:pPr>
            <a:endParaRPr lang="en-US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C00000"/>
              </a:buClr>
              <a:buSzPct val="112000"/>
            </a:pPr>
            <a:r>
              <a:rPr lang="en-US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∆t &amp;/or </a:t>
            </a:r>
            <a:r>
              <a:rPr lang="en-US" sz="8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∆G </a:t>
            </a:r>
            <a:r>
              <a:rPr lang="en-US" sz="8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8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shift BB function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8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∆SBB</a:t>
            </a:r>
          </a:p>
          <a:p>
            <a:pPr lvl="1">
              <a:lnSpc>
                <a:spcPct val="90000"/>
              </a:lnSpc>
              <a:buClr>
                <a:srgbClr val="C00000"/>
              </a:buClr>
              <a:buSzPct val="112000"/>
            </a:pPr>
            <a:endParaRPr lang="en-US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C00000"/>
              </a:buClr>
              <a:buSzPct val="112000"/>
            </a:pPr>
            <a:r>
              <a:rPr lang="en-US" sz="8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Shift</a:t>
            </a:r>
            <a:r>
              <a:rPr lang="en-US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AE &amp; AD 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functions &amp; ∆slopes 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AE </a:t>
            </a:r>
            <a:r>
              <a:rPr lang="en-US" sz="8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∆Y</a:t>
            </a:r>
            <a:r>
              <a:rPr lang="en-US" sz="7400" dirty="0" smtClean="0">
                <a:latin typeface="Times New Roman" pitchFamily="18" charset="0"/>
                <a:cs typeface="Times New Roman" pitchFamily="18" charset="0"/>
              </a:rPr>
              <a:t>								</a:t>
            </a:r>
            <a:r>
              <a:rPr lang="en-US" dirty="0" smtClean="0"/>
              <a:t>			</a:t>
            </a:r>
          </a:p>
        </p:txBody>
      </p:sp>
      <p:sp>
        <p:nvSpPr>
          <p:cNvPr id="3891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891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89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EFC2346-CFCB-4D30-BE94-4B2D2FE3E697}" type="slidenum">
              <a:rPr lang="en-US" smtClean="0"/>
              <a:pPr eaLnBrk="1" hangingPunct="1"/>
              <a:t>23</a:t>
            </a:fld>
            <a:endParaRPr lang="en-US" smtClean="0"/>
          </a:p>
        </p:txBody>
      </p:sp>
      <p:sp>
        <p:nvSpPr>
          <p:cNvPr id="3" name="TextBox 2"/>
          <p:cNvSpPr txBox="1"/>
          <p:nvPr/>
        </p:nvSpPr>
        <p:spPr>
          <a:xfrm>
            <a:off x="2" y="457201"/>
            <a:ext cx="61638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2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US" sz="31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</a:t>
            </a:r>
            <a:r>
              <a:rPr lang="en-US" sz="32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&amp; Govt Budget Balance</a:t>
            </a:r>
            <a:endParaRPr lang="en-CA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89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89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89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389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9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9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89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89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©2013 Curtis - 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6E6764-33BF-448E-979B-301DE5EE4C40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" y="680762"/>
            <a:ext cx="7058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Automatic and Discretionary Fiscal Policy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342360" y="1445794"/>
            <a:ext cx="8801640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budget plan  sets t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G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give 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BB = t</a:t>
            </a:r>
            <a:r>
              <a:rPr lang="en-CA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 – G</a:t>
            </a:r>
            <a:r>
              <a:rPr lang="en-CA" sz="24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SzPct val="113000"/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Automatic </a:t>
            </a:r>
            <a:r>
              <a:rPr lang="en-C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fiscal 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stabilization: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tax rate </a:t>
            </a:r>
            <a:r>
              <a:rPr lang="en-C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reduces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size </a:t>
            </a:r>
          </a:p>
          <a:p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the multiplier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the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effects of transitory fluctuations</a:t>
            </a:r>
          </a:p>
          <a:p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autonomous expenditures on equilibrium GDP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Discretionary fiscal policy: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in net tax rates </a:t>
            </a:r>
            <a:r>
              <a:rPr lang="en-C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∆t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en-CA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CA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CA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introduced in a </a:t>
            </a:r>
            <a:r>
              <a:rPr lang="en-CA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new budget plan 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offset </a:t>
            </a:r>
            <a:r>
              <a:rPr lang="en-C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persistent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autonomous expenditure </a:t>
            </a:r>
          </a:p>
          <a:p>
            <a:r>
              <a:rPr lang="en-CA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shifts and stabilize equilibrium GDP at Y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C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98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5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457201"/>
            <a:ext cx="8229600" cy="685801"/>
          </a:xfrm>
        </p:spPr>
        <p:txBody>
          <a:bodyPr>
            <a:normAutofit/>
          </a:bodyPr>
          <a:lstStyle/>
          <a:p>
            <a:pPr eaLnBrk="1" hangingPunct="1"/>
            <a:r>
              <a:rPr lang="en-CA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Automatic and Discretionary Fiscal </a:t>
            </a:r>
            <a:r>
              <a:rPr lang="en-CA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</a:t>
            </a:r>
            <a:endParaRPr lang="en-CA" sz="3200" b="1" dirty="0" smtClean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8" name="Date Placeholder 2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39939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3994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153515B-8A0C-41F7-B99A-F934108C096E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39941" name="Line 2"/>
          <p:cNvSpPr>
            <a:spLocks noChangeShapeType="1"/>
          </p:cNvSpPr>
          <p:nvPr/>
        </p:nvSpPr>
        <p:spPr bwMode="auto">
          <a:xfrm>
            <a:off x="1692275" y="2558214"/>
            <a:ext cx="1588" cy="3177426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42" name="Line 3"/>
          <p:cNvSpPr>
            <a:spLocks noChangeShapeType="1"/>
          </p:cNvSpPr>
          <p:nvPr/>
        </p:nvSpPr>
        <p:spPr bwMode="auto">
          <a:xfrm flipV="1">
            <a:off x="1763715" y="2708277"/>
            <a:ext cx="5329237" cy="2736850"/>
          </a:xfrm>
          <a:prstGeom prst="line">
            <a:avLst/>
          </a:prstGeom>
          <a:noFill/>
          <a:ln w="34925">
            <a:solidFill>
              <a:srgbClr val="FF99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43" name="Rectangle 4"/>
          <p:cNvSpPr>
            <a:spLocks noChangeArrowheads="1"/>
          </p:cNvSpPr>
          <p:nvPr/>
        </p:nvSpPr>
        <p:spPr bwMode="auto">
          <a:xfrm>
            <a:off x="6751637" y="2373226"/>
            <a:ext cx="2087563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/>
            <a:r>
              <a:rPr lang="en-US" b="1" dirty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= t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Y – G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9944" name="Line 5"/>
          <p:cNvSpPr>
            <a:spLocks noChangeShapeType="1"/>
          </p:cNvSpPr>
          <p:nvPr/>
        </p:nvSpPr>
        <p:spPr bwMode="auto">
          <a:xfrm>
            <a:off x="1692276" y="4365625"/>
            <a:ext cx="5759451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9946" name="Text Box 7"/>
          <p:cNvSpPr txBox="1">
            <a:spLocks noChangeArrowheads="1"/>
          </p:cNvSpPr>
          <p:nvPr/>
        </p:nvSpPr>
        <p:spPr bwMode="auto">
          <a:xfrm>
            <a:off x="1325564" y="4149725"/>
            <a:ext cx="5032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9947" name="Line 8"/>
          <p:cNvSpPr>
            <a:spLocks noChangeShapeType="1"/>
          </p:cNvSpPr>
          <p:nvPr/>
        </p:nvSpPr>
        <p:spPr bwMode="auto">
          <a:xfrm>
            <a:off x="1692277" y="4149725"/>
            <a:ext cx="2519363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48" name="Line 9"/>
          <p:cNvSpPr>
            <a:spLocks noChangeShapeType="1"/>
          </p:cNvSpPr>
          <p:nvPr/>
        </p:nvSpPr>
        <p:spPr bwMode="auto">
          <a:xfrm flipV="1">
            <a:off x="4284663" y="4130677"/>
            <a:ext cx="0" cy="288925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49" name="Text Box 10"/>
          <p:cNvSpPr txBox="1">
            <a:spLocks noChangeArrowheads="1"/>
          </p:cNvSpPr>
          <p:nvPr/>
        </p:nvSpPr>
        <p:spPr bwMode="auto">
          <a:xfrm>
            <a:off x="1149725" y="3886200"/>
            <a:ext cx="6790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50" name="Line 11"/>
          <p:cNvSpPr>
            <a:spLocks noChangeShapeType="1"/>
          </p:cNvSpPr>
          <p:nvPr/>
        </p:nvSpPr>
        <p:spPr bwMode="auto">
          <a:xfrm>
            <a:off x="1692275" y="3716338"/>
            <a:ext cx="3454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51" name="Line 12"/>
          <p:cNvSpPr>
            <a:spLocks noChangeShapeType="1"/>
          </p:cNvSpPr>
          <p:nvPr/>
        </p:nvSpPr>
        <p:spPr bwMode="auto">
          <a:xfrm flipH="1">
            <a:off x="5117307" y="2426732"/>
            <a:ext cx="30956" cy="2700208"/>
          </a:xfrm>
          <a:prstGeom prst="line">
            <a:avLst/>
          </a:prstGeom>
          <a:noFill/>
          <a:ln w="34925">
            <a:solidFill>
              <a:srgbClr val="A8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54" name="Text Box 15"/>
          <p:cNvSpPr txBox="1">
            <a:spLocks noChangeArrowheads="1"/>
          </p:cNvSpPr>
          <p:nvPr/>
        </p:nvSpPr>
        <p:spPr bwMode="auto">
          <a:xfrm>
            <a:off x="1143001" y="5229226"/>
            <a:ext cx="6056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-G</a:t>
            </a:r>
            <a:r>
              <a:rPr lang="en-US" sz="20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9955" name="Rectangle 16"/>
          <p:cNvSpPr>
            <a:spLocks noChangeArrowheads="1"/>
          </p:cNvSpPr>
          <p:nvPr/>
        </p:nvSpPr>
        <p:spPr bwMode="auto">
          <a:xfrm>
            <a:off x="4876801" y="5056910"/>
            <a:ext cx="50482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dirty="0" smtClean="0"/>
              <a:t>      </a:t>
            </a:r>
            <a:endParaRPr lang="en-CA" b="1" baseline="-25000" dirty="0"/>
          </a:p>
        </p:txBody>
      </p:sp>
      <p:sp>
        <p:nvSpPr>
          <p:cNvPr id="39956" name="Text Box 17"/>
          <p:cNvSpPr txBox="1">
            <a:spLocks noChangeArrowheads="1"/>
          </p:cNvSpPr>
          <p:nvPr/>
        </p:nvSpPr>
        <p:spPr bwMode="auto">
          <a:xfrm>
            <a:off x="971553" y="3068638"/>
            <a:ext cx="9366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dirty="0">
                <a:latin typeface="Tahoma" pitchFamily="34" charset="0"/>
              </a:rPr>
              <a:t> </a:t>
            </a:r>
            <a:r>
              <a:rPr lang="en-US" sz="2000" dirty="0" smtClean="0">
                <a:latin typeface="Tahoma" pitchFamily="34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000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57" name="Text Box 18"/>
          <p:cNvSpPr txBox="1">
            <a:spLocks noChangeArrowheads="1"/>
          </p:cNvSpPr>
          <p:nvPr/>
        </p:nvSpPr>
        <p:spPr bwMode="auto">
          <a:xfrm>
            <a:off x="971553" y="3505200"/>
            <a:ext cx="9366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SBB</a:t>
            </a:r>
            <a:r>
              <a:rPr lang="en-US" sz="20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39958" name="Line 19"/>
          <p:cNvSpPr>
            <a:spLocks noChangeShapeType="1"/>
          </p:cNvSpPr>
          <p:nvPr/>
        </p:nvSpPr>
        <p:spPr bwMode="auto">
          <a:xfrm>
            <a:off x="1692277" y="3284538"/>
            <a:ext cx="4248151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59" name="Line 20"/>
          <p:cNvSpPr>
            <a:spLocks noChangeShapeType="1"/>
          </p:cNvSpPr>
          <p:nvPr/>
        </p:nvSpPr>
        <p:spPr bwMode="auto">
          <a:xfrm>
            <a:off x="5940425" y="3284540"/>
            <a:ext cx="0" cy="1081087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60" name="Rectangle 21"/>
          <p:cNvSpPr>
            <a:spLocks noChangeArrowheads="1"/>
          </p:cNvSpPr>
          <p:nvPr/>
        </p:nvSpPr>
        <p:spPr bwMode="auto">
          <a:xfrm>
            <a:off x="5724528" y="4450918"/>
            <a:ext cx="50482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b="1" dirty="0"/>
              <a:t>      </a:t>
            </a:r>
            <a:endParaRPr lang="en-CA" b="1" baseline="-25000" dirty="0"/>
          </a:p>
        </p:txBody>
      </p:sp>
      <p:sp>
        <p:nvSpPr>
          <p:cNvPr id="39961" name="Rectangle 22"/>
          <p:cNvSpPr>
            <a:spLocks noChangeArrowheads="1"/>
          </p:cNvSpPr>
          <p:nvPr/>
        </p:nvSpPr>
        <p:spPr bwMode="auto">
          <a:xfrm>
            <a:off x="4140202" y="4437063"/>
            <a:ext cx="504825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/>
              <a:t>     </a:t>
            </a:r>
            <a:endParaRPr lang="en-CA" b="1" baseline="-25000" dirty="0"/>
          </a:p>
        </p:txBody>
      </p:sp>
      <p:sp>
        <p:nvSpPr>
          <p:cNvPr id="61466" name="Text Box 26"/>
          <p:cNvSpPr txBox="1">
            <a:spLocks noChangeArrowheads="1"/>
          </p:cNvSpPr>
          <p:nvPr/>
        </p:nvSpPr>
        <p:spPr bwMode="auto">
          <a:xfrm>
            <a:off x="4114802" y="3886200"/>
            <a:ext cx="5048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sp>
        <p:nvSpPr>
          <p:cNvPr id="39966" name="Text Box 27"/>
          <p:cNvSpPr txBox="1">
            <a:spLocks noChangeArrowheads="1"/>
          </p:cNvSpPr>
          <p:nvPr/>
        </p:nvSpPr>
        <p:spPr bwMode="auto">
          <a:xfrm>
            <a:off x="5105402" y="3457143"/>
            <a:ext cx="5048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61468" name="Text Box 28"/>
          <p:cNvSpPr txBox="1">
            <a:spLocks noChangeArrowheads="1"/>
          </p:cNvSpPr>
          <p:nvPr/>
        </p:nvSpPr>
        <p:spPr bwMode="auto">
          <a:xfrm>
            <a:off x="5867402" y="2985655"/>
            <a:ext cx="5048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sp>
        <p:nvSpPr>
          <p:cNvPr id="61469" name="Text Box 29"/>
          <p:cNvSpPr txBox="1">
            <a:spLocks noChangeArrowheads="1"/>
          </p:cNvSpPr>
          <p:nvPr/>
        </p:nvSpPr>
        <p:spPr bwMode="auto">
          <a:xfrm>
            <a:off x="2025696" y="1639669"/>
            <a:ext cx="3308304" cy="646331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Discretionary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Policy: ∆t or ∆G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Shift BB line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BB</a:t>
            </a:r>
            <a:r>
              <a:rPr lang="en-US" b="1" i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∆SBB </a:t>
            </a:r>
            <a:endParaRPr lang="en-US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0" name="Text Box 30"/>
          <p:cNvSpPr txBox="1">
            <a:spLocks noChangeArrowheads="1"/>
          </p:cNvSpPr>
          <p:nvPr/>
        </p:nvSpPr>
        <p:spPr bwMode="auto">
          <a:xfrm>
            <a:off x="5610228" y="5126941"/>
            <a:ext cx="2917553" cy="646331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Automatic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Stabilization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∆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∆BB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along BB line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3" name="Line 33"/>
          <p:cNvSpPr>
            <a:spLocks noChangeShapeType="1"/>
          </p:cNvSpPr>
          <p:nvPr/>
        </p:nvSpPr>
        <p:spPr bwMode="auto">
          <a:xfrm flipH="1">
            <a:off x="4367214" y="3485750"/>
            <a:ext cx="1500188" cy="789389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7315200" y="4357255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95403" y="5638800"/>
            <a:ext cx="665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– BB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5403" y="2209800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+BB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437190" y="3886200"/>
            <a:ext cx="354012" cy="124074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1693864" y="2373227"/>
            <a:ext cx="4283075" cy="2683684"/>
          </a:xfrm>
          <a:prstGeom prst="line">
            <a:avLst/>
          </a:prstGeom>
          <a:ln w="38100">
            <a:solidFill>
              <a:srgbClr val="FF99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815737" y="1411070"/>
            <a:ext cx="2069087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Suppose BB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has</a:t>
            </a:r>
          </a:p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t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&lt; G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7402" y="2057400"/>
            <a:ext cx="2514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BB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t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G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1692275" y="2895600"/>
            <a:ext cx="3455988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971554" y="271549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SBB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Arrow Connector 15"/>
          <p:cNvCxnSpPr>
            <a:stCxn id="39966" idx="0"/>
          </p:cNvCxnSpPr>
          <p:nvPr/>
        </p:nvCxnSpPr>
        <p:spPr>
          <a:xfrm flipV="1">
            <a:off x="5357815" y="2837659"/>
            <a:ext cx="0" cy="61948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066801" y="487680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G</a:t>
            </a:r>
            <a:r>
              <a:rPr lang="en-CA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 flipV="1">
            <a:off x="1981200" y="4971846"/>
            <a:ext cx="0" cy="28595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5208" y="1099658"/>
            <a:ext cx="35028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Initial budget plan is BB</a:t>
            </a:r>
            <a:r>
              <a:rPr lang="en-CA" sz="2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61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61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61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7" grpId="0" animBg="1"/>
      <p:bldP spid="39948" grpId="0" animBg="1"/>
      <p:bldP spid="39958" grpId="0" animBg="1"/>
      <p:bldP spid="39959" grpId="0" animBg="1"/>
      <p:bldP spid="61469" grpId="0" animBg="1"/>
      <p:bldP spid="61470" grpId="0" animBg="1"/>
      <p:bldP spid="61473" grpId="0" animBg="1"/>
      <p:bldP spid="8" grpId="0" animBg="1"/>
      <p:bldP spid="10" grpId="0"/>
      <p:bldP spid="14" grpId="0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Public Debt and the Budget Balance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None/>
              <a:defRPr/>
            </a:pPr>
            <a:endParaRPr lang="en-US" sz="2400" b="1" i="1" dirty="0" smtClean="0"/>
          </a:p>
          <a:p>
            <a:pPr marL="0" indent="0" eaLnBrk="1" hangingPunct="1">
              <a:buNone/>
              <a:defRPr/>
            </a:pP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Public Debt (PD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govt bonds issued to finance BB &lt; 0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				</a:t>
            </a:r>
          </a:p>
          <a:p>
            <a:pPr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outstanding 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PD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∑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past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BB, + &amp; - )</a:t>
            </a:r>
          </a:p>
          <a:p>
            <a:pPr eaLnBrk="1" hangingPunct="1">
              <a:defRPr/>
            </a:pPr>
            <a:endParaRPr lang="en-CA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Annual </a:t>
            </a:r>
            <a:r>
              <a:rPr lang="el-G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PD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- BB</a:t>
            </a:r>
          </a:p>
          <a:p>
            <a:pPr marL="0" indent="0" eaLnBrk="1" hangingPunct="1"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Public Debt Ratio ≡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PD/Y</a:t>
            </a:r>
            <a:endParaRPr lang="el-GR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4096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409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03DD0E1-AF44-465C-B691-8416DD5B8169}" type="slidenum">
              <a:rPr lang="en-US" smtClean="0"/>
              <a:pPr eaLnBrk="1" hangingPunct="1"/>
              <a:t>26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" y="2590800"/>
            <a:ext cx="3810000" cy="18288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Federal </a:t>
            </a: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Govt Budget Balances &amp; </a:t>
            </a: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Changes in Public </a:t>
            </a: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Debt Ratios </a:t>
            </a: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Canada </a:t>
            </a:r>
            <a:r>
              <a:rPr lang="en-US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1980/83 - 2010</a:t>
            </a:r>
            <a:endParaRPr lang="en-US" sz="24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4198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E76C15C-FCE9-44E5-8B4D-C6D6C1C21118}" type="slidenum">
              <a:rPr lang="en-US" smtClean="0"/>
              <a:pPr eaLnBrk="1" hangingPunct="1"/>
              <a:t>27</a:t>
            </a:fld>
            <a:endParaRPr lang="en-US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533400"/>
            <a:ext cx="4833937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581399"/>
            <a:ext cx="4833937" cy="3106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6" name="Rectangle 18"/>
          <p:cNvSpPr>
            <a:spLocks noGrp="1" noChangeArrowheads="1"/>
          </p:cNvSpPr>
          <p:nvPr>
            <p:ph type="title"/>
          </p:nvPr>
        </p:nvSpPr>
        <p:spPr>
          <a:xfrm>
            <a:off x="124268" y="381000"/>
            <a:ext cx="8534400" cy="762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Demand &amp; Equilibrium Output</a:t>
            </a:r>
            <a:endParaRPr lang="en-US" sz="2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4915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491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6418E7C-BCB3-4285-991D-85EE7BDDE587}" type="slidenum">
              <a:rPr lang="en-US" smtClean="0"/>
              <a:pPr eaLnBrk="1" hangingPunct="1"/>
              <a:t>28</a:t>
            </a:fld>
            <a:endParaRPr lang="en-US" smtClean="0"/>
          </a:p>
        </p:txBody>
      </p:sp>
      <p:sp>
        <p:nvSpPr>
          <p:cNvPr id="2" name="TextBox 1"/>
          <p:cNvSpPr txBox="1"/>
          <p:nvPr/>
        </p:nvSpPr>
        <p:spPr>
          <a:xfrm>
            <a:off x="632080" y="1069538"/>
            <a:ext cx="26533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Equil Y = AE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 = 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[c(1 – t) –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m]Y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 = 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/ (1 - </a:t>
            </a:r>
            <a:r>
              <a:rPr lang="en-C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c(1 </a:t>
            </a:r>
            <a:r>
              <a:rPr lang="en-CA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t) </a:t>
            </a:r>
            <a:r>
              <a:rPr lang="en-C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C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6400" y="1535668"/>
            <a:ext cx="2448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Equil Y &amp; P: AD = AS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762000" y="2362200"/>
            <a:ext cx="0" cy="289560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62000" y="5257800"/>
            <a:ext cx="3200400" cy="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62001" y="2590800"/>
            <a:ext cx="2581844" cy="266700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762001" y="3276600"/>
            <a:ext cx="2581844" cy="990600"/>
          </a:xfrm>
          <a:prstGeom prst="line">
            <a:avLst/>
          </a:prstGeom>
          <a:ln w="34925">
            <a:solidFill>
              <a:srgbClr val="00924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62001" y="3657600"/>
            <a:ext cx="2581844" cy="990600"/>
          </a:xfrm>
          <a:prstGeom prst="line">
            <a:avLst/>
          </a:prstGeom>
          <a:ln w="34925">
            <a:solidFill>
              <a:srgbClr val="009242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76400" y="4267200"/>
            <a:ext cx="0" cy="990600"/>
          </a:xfrm>
          <a:prstGeom prst="line">
            <a:avLst/>
          </a:prstGeom>
          <a:ln w="22225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286000" y="3657600"/>
            <a:ext cx="0" cy="160020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181600" y="2362200"/>
            <a:ext cx="0" cy="289560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181600" y="5257800"/>
            <a:ext cx="3200400" cy="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181600" y="3771900"/>
            <a:ext cx="3124200" cy="38100"/>
          </a:xfrm>
          <a:prstGeom prst="line">
            <a:avLst/>
          </a:prstGeom>
          <a:ln w="34925">
            <a:solidFill>
              <a:srgbClr val="00B0F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6248400" y="3771900"/>
            <a:ext cx="0" cy="1485900"/>
          </a:xfrm>
          <a:prstGeom prst="line">
            <a:avLst/>
          </a:prstGeom>
          <a:ln w="22225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6934200" y="3790950"/>
            <a:ext cx="0" cy="1466850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867400" y="2590800"/>
            <a:ext cx="1828800" cy="2057400"/>
          </a:xfrm>
          <a:prstGeom prst="line">
            <a:avLst/>
          </a:prstGeom>
          <a:ln w="34925">
            <a:solidFill>
              <a:srgbClr val="00206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017" name="Straight Connector 86016"/>
          <p:cNvCxnSpPr/>
          <p:nvPr/>
        </p:nvCxnSpPr>
        <p:spPr>
          <a:xfrm>
            <a:off x="5590311" y="3048000"/>
            <a:ext cx="1524000" cy="1714500"/>
          </a:xfrm>
          <a:prstGeom prst="line">
            <a:avLst/>
          </a:prstGeom>
          <a:ln w="34925">
            <a:solidFill>
              <a:srgbClr val="00206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019" name="Straight Arrow Connector 86018"/>
          <p:cNvCxnSpPr/>
          <p:nvPr/>
        </p:nvCxnSpPr>
        <p:spPr>
          <a:xfrm flipH="1">
            <a:off x="6172200" y="3733800"/>
            <a:ext cx="68580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023" name="Straight Arrow Connector 86022"/>
          <p:cNvCxnSpPr/>
          <p:nvPr/>
        </p:nvCxnSpPr>
        <p:spPr>
          <a:xfrm flipH="1">
            <a:off x="6248400" y="5029200"/>
            <a:ext cx="68580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025" name="Straight Arrow Connector 86024"/>
          <p:cNvCxnSpPr/>
          <p:nvPr/>
        </p:nvCxnSpPr>
        <p:spPr>
          <a:xfrm flipH="1">
            <a:off x="1676400" y="5029200"/>
            <a:ext cx="60960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027" name="Straight Arrow Connector 86026"/>
          <p:cNvCxnSpPr/>
          <p:nvPr/>
        </p:nvCxnSpPr>
        <p:spPr>
          <a:xfrm>
            <a:off x="1066800" y="4152901"/>
            <a:ext cx="0" cy="371475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029" name="Arc 86028"/>
          <p:cNvSpPr/>
          <p:nvPr/>
        </p:nvSpPr>
        <p:spPr>
          <a:xfrm>
            <a:off x="914400" y="4876800"/>
            <a:ext cx="533400" cy="609600"/>
          </a:xfrm>
          <a:prstGeom prst="arc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6030" name="TextBox 86029"/>
          <p:cNvSpPr txBox="1"/>
          <p:nvPr/>
        </p:nvSpPr>
        <p:spPr>
          <a:xfrm>
            <a:off x="914400" y="4953000"/>
            <a:ext cx="4587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sz="16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1" name="TextBox 86030"/>
          <p:cNvSpPr txBox="1"/>
          <p:nvPr/>
        </p:nvSpPr>
        <p:spPr>
          <a:xfrm>
            <a:off x="990602" y="4126468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∆A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2" name="TextBox 86031"/>
          <p:cNvSpPr txBox="1"/>
          <p:nvPr/>
        </p:nvSpPr>
        <p:spPr>
          <a:xfrm>
            <a:off x="1752600" y="4583668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3" name="TextBox 86032"/>
          <p:cNvSpPr txBox="1"/>
          <p:nvPr/>
        </p:nvSpPr>
        <p:spPr>
          <a:xfrm>
            <a:off x="2895601" y="2362200"/>
            <a:ext cx="909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 = 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4" name="TextBox 86033"/>
          <p:cNvSpPr txBox="1"/>
          <p:nvPr/>
        </p:nvSpPr>
        <p:spPr>
          <a:xfrm>
            <a:off x="304801" y="2209800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6" name="TextBox 86035"/>
          <p:cNvSpPr txBox="1"/>
          <p:nvPr/>
        </p:nvSpPr>
        <p:spPr>
          <a:xfrm>
            <a:off x="304800" y="403860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7" name="TextBox 86036"/>
          <p:cNvSpPr txBox="1"/>
          <p:nvPr/>
        </p:nvSpPr>
        <p:spPr>
          <a:xfrm>
            <a:off x="304800" y="4495800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38" name="TextBox 86037"/>
          <p:cNvSpPr txBox="1"/>
          <p:nvPr/>
        </p:nvSpPr>
        <p:spPr>
          <a:xfrm>
            <a:off x="2971800" y="2971800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+[c(1-t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)-m]Y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41" name="TextBox 86040"/>
          <p:cNvSpPr txBox="1"/>
          <p:nvPr/>
        </p:nvSpPr>
        <p:spPr>
          <a:xfrm>
            <a:off x="2971800" y="3657600"/>
            <a:ext cx="1675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+[</a:t>
            </a:r>
            <a:r>
              <a:rPr lang="en-CA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c(1-t</a:t>
            </a:r>
            <a:r>
              <a:rPr lang="en-CA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)-m]Y</a:t>
            </a:r>
            <a:endParaRPr lang="en-CA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6043" name="Straight Arrow Connector 86042"/>
          <p:cNvCxnSpPr/>
          <p:nvPr/>
        </p:nvCxnSpPr>
        <p:spPr>
          <a:xfrm>
            <a:off x="2895600" y="3505200"/>
            <a:ext cx="0" cy="337066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049" name="TextBox 86048"/>
          <p:cNvSpPr txBox="1"/>
          <p:nvPr/>
        </p:nvSpPr>
        <p:spPr>
          <a:xfrm>
            <a:off x="1447800" y="52694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0" name="TextBox 86049"/>
          <p:cNvSpPr txBox="1"/>
          <p:nvPr/>
        </p:nvSpPr>
        <p:spPr>
          <a:xfrm>
            <a:off x="2113701" y="5257800"/>
            <a:ext cx="1727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latin typeface="+mn-lt"/>
              </a:rPr>
              <a:t>                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1" name="TextBox 86050"/>
          <p:cNvSpPr txBox="1"/>
          <p:nvPr/>
        </p:nvSpPr>
        <p:spPr>
          <a:xfrm>
            <a:off x="4957385" y="19928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2" name="TextBox 86051"/>
          <p:cNvSpPr txBox="1"/>
          <p:nvPr/>
        </p:nvSpPr>
        <p:spPr>
          <a:xfrm>
            <a:off x="4810758" y="3645477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4" name="TextBox 86053"/>
          <p:cNvSpPr txBox="1"/>
          <p:nvPr/>
        </p:nvSpPr>
        <p:spPr>
          <a:xfrm>
            <a:off x="8153401" y="3581400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6" name="TextBox 86055"/>
          <p:cNvSpPr txBox="1"/>
          <p:nvPr/>
        </p:nvSpPr>
        <p:spPr>
          <a:xfrm>
            <a:off x="7620001" y="4419600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7" name="TextBox 86056"/>
          <p:cNvSpPr txBox="1"/>
          <p:nvPr/>
        </p:nvSpPr>
        <p:spPr>
          <a:xfrm>
            <a:off x="7114311" y="4680466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59" name="TextBox 86058"/>
          <p:cNvSpPr txBox="1"/>
          <p:nvPr/>
        </p:nvSpPr>
        <p:spPr>
          <a:xfrm>
            <a:off x="6019800" y="52694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62" name="TextBox 86061"/>
          <p:cNvSpPr txBox="1"/>
          <p:nvPr/>
        </p:nvSpPr>
        <p:spPr>
          <a:xfrm>
            <a:off x="6781800" y="5269468"/>
            <a:ext cx="1791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latin typeface="+mn-lt"/>
              </a:rPr>
              <a:t>                 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63" name="TextBox 86062"/>
          <p:cNvSpPr txBox="1"/>
          <p:nvPr/>
        </p:nvSpPr>
        <p:spPr>
          <a:xfrm>
            <a:off x="6400801" y="464820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64" name="TextBox 86063"/>
          <p:cNvSpPr txBox="1"/>
          <p:nvPr/>
        </p:nvSpPr>
        <p:spPr>
          <a:xfrm>
            <a:off x="6172202" y="335280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</a:p>
        </p:txBody>
      </p:sp>
      <p:sp>
        <p:nvSpPr>
          <p:cNvPr id="86065" name="TextBox 86064"/>
          <p:cNvSpPr txBox="1"/>
          <p:nvPr/>
        </p:nvSpPr>
        <p:spPr>
          <a:xfrm>
            <a:off x="1528442" y="5650468"/>
            <a:ext cx="6083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∆A 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AE  ∆Y  Shift AD = ∆Y  ∆Y</a:t>
            </a:r>
            <a:r>
              <a:rPr lang="en-CA" sz="2000" b="1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@ P</a:t>
            </a:r>
            <a:r>
              <a:rPr lang="en-CA" sz="2000" b="1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6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6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229600" cy="5635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Multiplier in Canada </a:t>
            </a:r>
          </a:p>
        </p:txBody>
      </p:sp>
      <p:graphicFrame>
        <p:nvGraphicFramePr>
          <p:cNvPr id="80902" name="Object 6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430684437"/>
              </p:ext>
            </p:extLst>
          </p:nvPr>
        </p:nvGraphicFramePr>
        <p:xfrm>
          <a:off x="2209800" y="1676400"/>
          <a:ext cx="4856162" cy="90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9" name="Equation" r:id="rId3" imgW="3060360" imgH="571320" progId="Equation.DSMT4">
                  <p:embed/>
                </p:oleObj>
              </mc:Choice>
              <mc:Fallback>
                <p:oleObj name="Equation" r:id="rId3" imgW="3060360" imgH="57132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1676400"/>
                        <a:ext cx="4856162" cy="906674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  <a:ln w="222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905" name="Object 9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580656278"/>
              </p:ext>
            </p:extLst>
          </p:nvPr>
        </p:nvGraphicFramePr>
        <p:xfrm>
          <a:off x="2192339" y="4953001"/>
          <a:ext cx="5138737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0" name="Equation" r:id="rId5" imgW="2247840" imgH="393480" progId="Equation.3">
                  <p:embed/>
                </p:oleObj>
              </mc:Choice>
              <mc:Fallback>
                <p:oleObj name="Equation" r:id="rId5" imgW="2247840" imgH="393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2339" y="4953001"/>
                        <a:ext cx="5138737" cy="900113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  <a:ln w="222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2053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2054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2204296-6853-443F-8F0F-7DFFE9E2FAA8}" type="slidenum">
              <a:rPr lang="en-US" smtClean="0"/>
              <a:pPr eaLnBrk="1" hangingPunct="1"/>
              <a:t>29</a:t>
            </a:fld>
            <a:endParaRPr lang="en-US" smtClean="0"/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602673" y="4358153"/>
            <a:ext cx="7127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The Multiplier </a:t>
            </a:r>
            <a:r>
              <a:rPr lang="en-US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4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Canada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09600" y="2743200"/>
            <a:ext cx="5715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Estimates </a:t>
            </a:r>
            <a:r>
              <a:rPr lang="en-US" sz="24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Canada</a:t>
            </a:r>
            <a:r>
              <a:rPr lang="en-US" sz="24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en-US" sz="24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400" dirty="0" smtClean="0">
                <a:latin typeface="+mn-lt"/>
              </a:rPr>
              <a:t>	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c(1-t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0.54</a:t>
            </a:r>
          </a:p>
          <a:p>
            <a:pPr>
              <a:spcBef>
                <a:spcPct val="50000"/>
              </a:spcBef>
            </a:pPr>
            <a:r>
              <a:rPr lang="en-US" sz="2400" b="1" dirty="0" smtClean="0">
                <a:latin typeface="+mn-lt"/>
              </a:rPr>
              <a:t>		   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0.34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0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Summary</a:t>
            </a:r>
            <a:endParaRPr lang="en-US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066800"/>
            <a:ext cx="8689848" cy="5181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Government expenditure G</a:t>
            </a:r>
            <a:r>
              <a:rPr lang="en-US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policy variable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part 	of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autonomous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expenditure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(A)</a:t>
            </a:r>
            <a:r>
              <a:rPr lang="en-US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AE &amp; AD.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endParaRPr lang="en-US" sz="1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Net 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tax revenue, 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NT = </a:t>
            </a:r>
            <a:r>
              <a:rPr lang="en-US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is tax revenue net of transfer 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payments. The </a:t>
            </a:r>
            <a:r>
              <a:rPr lang="en-US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net tax rate (t)</a:t>
            </a:r>
            <a:r>
              <a:rPr lang="en-US" sz="28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is a policy variable</a:t>
            </a:r>
            <a:endParaRPr lang="en-US" sz="2800" i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lnSpc>
                <a:spcPct val="90000"/>
              </a:lnSpc>
              <a:buClr>
                <a:srgbClr val="002060"/>
              </a:buClr>
              <a:buSzPct val="111000"/>
              <a:buNone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Disposable income (YD)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national income minus net 	taxes (Y – NT).  ∆YD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∆C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Government expenditure </a:t>
            </a:r>
            <a:r>
              <a:rPr lang="en-US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net taxes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affect equilibrium 	Y through both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multiplier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Government Budget</a:t>
            </a:r>
            <a:r>
              <a:rPr lang="en-US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describes government 	expenditure plans and sources of funds to pay for 	expenditures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11000"/>
            </a:pPr>
            <a:endParaRPr lang="en-US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i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5017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5017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807D487-7D43-4C67-84D1-EC33E2158902}" type="slidenum">
              <a:rPr lang="en-US" smtClean="0"/>
              <a:pPr eaLnBrk="1" hangingPunct="1"/>
              <a:t>30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80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85800"/>
          </a:xfrm>
        </p:spPr>
        <p:txBody>
          <a:bodyPr/>
          <a:lstStyle/>
          <a:p>
            <a:r>
              <a:rPr lang="en-U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Summary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 lnSpcReduction="10000"/>
          </a:bodyPr>
          <a:lstStyle/>
          <a:p>
            <a:pPr>
              <a:buClr>
                <a:srgbClr val="002060"/>
              </a:buClr>
              <a:buSzPct val="111000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government budget balance</a:t>
            </a: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</a:t>
            </a:r>
            <a:r>
              <a:rPr lang="en-CA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difference between net 	revenues and government expenditures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The 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actual 	budget </a:t>
            </a:r>
            <a:r>
              <a:rPr lang="en-CA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alance</a:t>
            </a: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determined by the 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budget plan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the 	level of 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national income</a:t>
            </a:r>
          </a:p>
          <a:p>
            <a:pPr>
              <a:buClr>
                <a:srgbClr val="002060"/>
              </a:buClr>
              <a:buSzPct val="111000"/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structural budget balance (SBB)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an estimate of the 	budget balance at potential output : 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SBB = </a:t>
            </a:r>
            <a:r>
              <a:rPr lang="en-CA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CA" b="1" i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G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Clr>
                <a:srgbClr val="002060"/>
              </a:buClr>
              <a:buSzPct val="111000"/>
            </a:pP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Automatic (fiscal) stabilizers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reduce the effects of </a:t>
            </a:r>
            <a:r>
              <a:rPr lang="en-CA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transitory 	fluctuations</a:t>
            </a: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A on Y</a:t>
            </a:r>
            <a:r>
              <a:rPr lang="en-CA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</a:p>
          <a:p>
            <a:pPr>
              <a:buClr>
                <a:srgbClr val="002060"/>
              </a:buClr>
              <a:buSzPct val="111000"/>
            </a:pP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Discretionary fiscal policy</a:t>
            </a: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the </a:t>
            </a:r>
            <a:r>
              <a:rPr lang="en-CA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net tax rate t and G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	offset </a:t>
            </a:r>
            <a:r>
              <a:rPr lang="en-CA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persistent shifts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A that cause output gaps</a:t>
            </a:r>
          </a:p>
          <a:p>
            <a:pPr>
              <a:buClr>
                <a:srgbClr val="002060"/>
              </a:buClr>
              <a:buSzPct val="111000"/>
            </a:pP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Public debt</a:t>
            </a: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(PD) 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outstanding stock of government bonds 	issued to finance past deficits minus the net retirement of 	bonds in times of budget surpluses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©2013 Curtis - 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935C94-788C-49F4-A0A7-5B7F683FACAF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31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59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2296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Summary</a:t>
            </a:r>
            <a:endParaRPr lang="en-US" sz="32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public debt ratio (PD/Y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the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ratio of outstanding 	government debt to GDP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sovereign debt crisis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several European countries 	provide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xamples of the importance of 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controlling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public 	debt ratios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government sector and fiscal policies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important 	determinants of aggregate expenditure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(AE)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	aggregate demand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(AD)</a:t>
            </a:r>
            <a:endParaRPr lang="en-US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©2013 Curtis - Irvine Macroeconomics</a:t>
            </a: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smtClean="0"/>
              <a:t>Chapter 7</a:t>
            </a:r>
          </a:p>
        </p:txBody>
      </p:sp>
      <p:sp>
        <p:nvSpPr>
          <p:cNvPr id="512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A3F928B-51F9-4E72-8E9A-4D1FA6CA6AD0}" type="slidenum">
              <a:rPr lang="en-US" smtClean="0"/>
              <a:pPr eaLnBrk="1" hangingPunct="1"/>
              <a:t>32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4759</TotalTime>
  <Words>1745</Words>
  <Application>Microsoft Office PowerPoint</Application>
  <PresentationFormat>On-screen Show (4:3)</PresentationFormat>
  <Paragraphs>500</Paragraphs>
  <Slides>32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Clarity</vt:lpstr>
      <vt:lpstr>Equation</vt:lpstr>
      <vt:lpstr>MathType 6.0 Equation</vt:lpstr>
      <vt:lpstr>7 The Government Sector</vt:lpstr>
      <vt:lpstr> In this chapter we explain: </vt:lpstr>
      <vt:lpstr>  Government in Canada  </vt:lpstr>
      <vt:lpstr>Government in Canada</vt:lpstr>
      <vt:lpstr>Government Expenditure, Taxes and Equilibrium GDP</vt:lpstr>
      <vt:lpstr>Net Taxes &amp; Consumption</vt:lpstr>
      <vt:lpstr>Net Taxes &amp; Consumption</vt:lpstr>
      <vt:lpstr>Net Taxes &amp; Consumption</vt:lpstr>
      <vt:lpstr>Government Expenditure, Taxes and Equilibrium GDP </vt:lpstr>
      <vt:lpstr>Government Expenditure, Taxes and Equilibrium GDP</vt:lpstr>
      <vt:lpstr>Government Expenditure, Taxes and Equilibrium GDP</vt:lpstr>
      <vt:lpstr>Government Expenditure, Taxes and Equilibrium GDP</vt:lpstr>
      <vt:lpstr>The Govt Budget and Budget Balance</vt:lpstr>
      <vt:lpstr>The Govt Budget and Budget Balance</vt:lpstr>
      <vt:lpstr>The Govt Budget and Budget Balance</vt:lpstr>
      <vt:lpstr>The Govt Budget and Budget Balance</vt:lpstr>
      <vt:lpstr>The Govt Budget and Budget Balance</vt:lpstr>
      <vt:lpstr>Fiscal Policy &amp; Govt Budget Balance</vt:lpstr>
      <vt:lpstr>Fiscal Policy &amp; Govt Budget Balance</vt:lpstr>
      <vt:lpstr>Fiscal Policy &amp; Govt Budget Balance</vt:lpstr>
      <vt:lpstr>Fiscal Policy &amp; Govt Budget Balance</vt:lpstr>
      <vt:lpstr>Actual &amp; Structural Budget Balances</vt:lpstr>
      <vt:lpstr>Automatic &amp; Discretionary Fiscal Policy</vt:lpstr>
      <vt:lpstr>PowerPoint Presentation</vt:lpstr>
      <vt:lpstr>Automatic and Discretionary Fiscal Policy</vt:lpstr>
      <vt:lpstr>The Public Debt and the Budget Balance</vt:lpstr>
      <vt:lpstr>Federal Govt Budget Balances &amp; Changes in Public Debt Ratios  Canada 1980/83 - 2010</vt:lpstr>
      <vt:lpstr>Aggregate Demand &amp; Equilibrium Output</vt:lpstr>
      <vt:lpstr>The Multiplier in Canada </vt:lpstr>
      <vt:lpstr>Summary</vt:lpstr>
      <vt:lpstr>Summary</vt:lpstr>
      <vt:lpstr>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287</cp:revision>
  <dcterms:created xsi:type="dcterms:W3CDTF">2010-06-04T16:19:13Z</dcterms:created>
  <dcterms:modified xsi:type="dcterms:W3CDTF">2013-02-01T22:31:40Z</dcterms:modified>
</cp:coreProperties>
</file>