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288" r:id="rId2"/>
    <p:sldId id="258" r:id="rId3"/>
    <p:sldId id="281" r:id="rId4"/>
    <p:sldId id="259" r:id="rId5"/>
    <p:sldId id="290" r:id="rId6"/>
    <p:sldId id="282" r:id="rId7"/>
    <p:sldId id="261" r:id="rId8"/>
    <p:sldId id="262" r:id="rId9"/>
    <p:sldId id="263" r:id="rId10"/>
    <p:sldId id="265" r:id="rId11"/>
    <p:sldId id="283" r:id="rId12"/>
    <p:sldId id="268" r:id="rId13"/>
    <p:sldId id="269" r:id="rId14"/>
    <p:sldId id="270" r:id="rId15"/>
    <p:sldId id="295" r:id="rId16"/>
    <p:sldId id="284" r:id="rId17"/>
    <p:sldId id="271" r:id="rId18"/>
    <p:sldId id="272" r:id="rId19"/>
    <p:sldId id="273" r:id="rId20"/>
    <p:sldId id="285" r:id="rId21"/>
    <p:sldId id="274" r:id="rId22"/>
    <p:sldId id="291" r:id="rId23"/>
    <p:sldId id="292" r:id="rId24"/>
    <p:sldId id="275" r:id="rId25"/>
    <p:sldId id="276" r:id="rId26"/>
    <p:sldId id="286" r:id="rId27"/>
    <p:sldId id="277" r:id="rId28"/>
    <p:sldId id="278" r:id="rId29"/>
    <p:sldId id="287" r:id="rId30"/>
    <p:sldId id="279" r:id="rId31"/>
    <p:sldId id="294" r:id="rId32"/>
    <p:sldId id="289" r:id="rId33"/>
  </p:sldIdLst>
  <p:sldSz cx="9144000" cy="6858000" type="screen4x3"/>
  <p:notesSz cx="6858000" cy="9236075"/>
  <p:defaultTextStyle>
    <a:defPPr>
      <a:defRPr lang="en-US"/>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993300"/>
    <a:srgbClr val="990000"/>
    <a:srgbClr val="008000"/>
    <a:srgbClr val="CC6600"/>
    <a:srgbClr val="33CCFF"/>
    <a:srgbClr val="FF99FF"/>
    <a:srgbClr val="336699"/>
    <a:srgbClr val="6666FF"/>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03" autoAdjust="0"/>
    <p:restoredTop sz="74189" autoAdjust="0"/>
  </p:normalViewPr>
  <p:slideViewPr>
    <p:cSldViewPr snapToGrid="0">
      <p:cViewPr>
        <p:scale>
          <a:sx n="49" d="100"/>
          <a:sy n="49" d="100"/>
        </p:scale>
        <p:origin x="1940" y="48"/>
      </p:cViewPr>
      <p:guideLst>
        <p:guide orient="horz" pos="2160"/>
        <p:guide pos="2880"/>
      </p:guideLst>
    </p:cSldViewPr>
  </p:slideViewPr>
  <p:notesTextViewPr>
    <p:cViewPr>
      <p:scale>
        <a:sx n="100" d="100"/>
        <a:sy n="100" d="100"/>
      </p:scale>
      <p:origin x="0" y="-424"/>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180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1804"/>
          </a:xfrm>
          <a:prstGeom prst="rect">
            <a:avLst/>
          </a:prstGeom>
        </p:spPr>
        <p:txBody>
          <a:bodyPr vert="horz" lIns="91440" tIns="45720" rIns="91440" bIns="45720" rtlCol="0"/>
          <a:lstStyle>
            <a:lvl1pPr algn="r">
              <a:defRPr sz="1200"/>
            </a:lvl1pPr>
          </a:lstStyle>
          <a:p>
            <a:fld id="{A830633F-2E5E-4A0A-A4D5-00A1826086D9}" type="datetimeFigureOut">
              <a:rPr lang="en-US" smtClean="0"/>
              <a:pPr/>
              <a:t>11/8/2019</a:t>
            </a:fld>
            <a:endParaRPr lang="en-US"/>
          </a:p>
        </p:txBody>
      </p:sp>
      <p:sp>
        <p:nvSpPr>
          <p:cNvPr id="4" name="Footer Placeholder 3"/>
          <p:cNvSpPr>
            <a:spLocks noGrp="1"/>
          </p:cNvSpPr>
          <p:nvPr>
            <p:ph type="ftr" sz="quarter" idx="2"/>
          </p:nvPr>
        </p:nvSpPr>
        <p:spPr>
          <a:xfrm>
            <a:off x="0" y="8772668"/>
            <a:ext cx="2971800" cy="46180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772668"/>
            <a:ext cx="2971800" cy="461804"/>
          </a:xfrm>
          <a:prstGeom prst="rect">
            <a:avLst/>
          </a:prstGeom>
        </p:spPr>
        <p:txBody>
          <a:bodyPr vert="horz" lIns="91440" tIns="45720" rIns="91440" bIns="45720" rtlCol="0" anchor="b"/>
          <a:lstStyle>
            <a:lvl1pPr algn="r">
              <a:defRPr sz="1200"/>
            </a:lvl1pPr>
          </a:lstStyle>
          <a:p>
            <a:fld id="{14657708-12B7-4CD1-9DF2-A53CD8B84BC7}" type="slidenum">
              <a:rPr lang="en-US" smtClean="0"/>
              <a:pPr/>
              <a:t>‹#›</a:t>
            </a:fld>
            <a:endParaRPr lang="en-US"/>
          </a:p>
        </p:txBody>
      </p:sp>
    </p:spTree>
    <p:extLst>
      <p:ext uri="{BB962C8B-B14F-4D97-AF65-F5344CB8AC3E}">
        <p14:creationId xmlns:p14="http://schemas.microsoft.com/office/powerpoint/2010/main" val="31991077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1800" cy="4618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4339" name="Rectangle 3"/>
          <p:cNvSpPr>
            <a:spLocks noGrp="1" noChangeArrowheads="1"/>
          </p:cNvSpPr>
          <p:nvPr>
            <p:ph type="dt" idx="1"/>
          </p:nvPr>
        </p:nvSpPr>
        <p:spPr bwMode="auto">
          <a:xfrm>
            <a:off x="3884613" y="0"/>
            <a:ext cx="2971800" cy="4618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30724" name="Rectangle 4"/>
          <p:cNvSpPr>
            <a:spLocks noGrp="1" noRot="1" noChangeAspect="1" noChangeArrowheads="1" noTextEdit="1"/>
          </p:cNvSpPr>
          <p:nvPr>
            <p:ph type="sldImg" idx="2"/>
          </p:nvPr>
        </p:nvSpPr>
        <p:spPr bwMode="auto">
          <a:xfrm>
            <a:off x="1120775" y="692150"/>
            <a:ext cx="4616450" cy="3463925"/>
          </a:xfrm>
          <a:prstGeom prst="rect">
            <a:avLst/>
          </a:prstGeom>
          <a:noFill/>
          <a:ln w="9525">
            <a:solidFill>
              <a:srgbClr val="000000"/>
            </a:solidFill>
            <a:miter lim="800000"/>
            <a:headEnd/>
            <a:tailEnd/>
          </a:ln>
        </p:spPr>
      </p:sp>
      <p:sp>
        <p:nvSpPr>
          <p:cNvPr id="14341" name="Rectangle 5"/>
          <p:cNvSpPr>
            <a:spLocks noGrp="1" noChangeArrowheads="1"/>
          </p:cNvSpPr>
          <p:nvPr>
            <p:ph type="body" sz="quarter" idx="3"/>
          </p:nvPr>
        </p:nvSpPr>
        <p:spPr bwMode="auto">
          <a:xfrm>
            <a:off x="685800" y="4387136"/>
            <a:ext cx="5486400" cy="415623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342" name="Rectangle 6"/>
          <p:cNvSpPr>
            <a:spLocks noGrp="1" noChangeArrowheads="1"/>
          </p:cNvSpPr>
          <p:nvPr>
            <p:ph type="ftr" sz="quarter" idx="4"/>
          </p:nvPr>
        </p:nvSpPr>
        <p:spPr bwMode="auto">
          <a:xfrm>
            <a:off x="0" y="8772668"/>
            <a:ext cx="2971800" cy="461804"/>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4343" name="Rectangle 7"/>
          <p:cNvSpPr>
            <a:spLocks noGrp="1" noChangeArrowheads="1"/>
          </p:cNvSpPr>
          <p:nvPr>
            <p:ph type="sldNum" sz="quarter" idx="5"/>
          </p:nvPr>
        </p:nvSpPr>
        <p:spPr bwMode="auto">
          <a:xfrm>
            <a:off x="3884613" y="8772668"/>
            <a:ext cx="2971800" cy="461804"/>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5723262-FD58-4BE0-BC49-DBDA4D48A940}" type="slidenum">
              <a:rPr lang="en-US"/>
              <a:pPr>
                <a:defRPr/>
              </a:pPr>
              <a:t>‹#›</a:t>
            </a:fld>
            <a:endParaRPr lang="en-US"/>
          </a:p>
        </p:txBody>
      </p:sp>
    </p:spTree>
    <p:extLst>
      <p:ext uri="{BB962C8B-B14F-4D97-AF65-F5344CB8AC3E}">
        <p14:creationId xmlns:p14="http://schemas.microsoft.com/office/powerpoint/2010/main" val="27608832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text.pearson.com/eps/pearson-reader/api/item/1d2e1a4b-8282-4d8f-ae97-70e41c5167f0/1/file/marieb-hap-11e_eText_v5_052518/OPS/xhtml/glossary.xhtml#P700101489100000000000000000A9BA"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s://etext.pearson.com/eps/pearson-reader/api/item/1d2e1a4b-8282-4d8f-ae97-70e41c5167f0/1/file/marieb-hap-11e_eText_v5_052518/OPS/xhtml/glossary.xhtml#P7001014891000000000000000009FE3" TargetMode="External"/><Relationship Id="rId4" Type="http://schemas.openxmlformats.org/officeDocument/2006/relationships/hyperlink" Target="https://etext.pearson.com/eps/pearson-reader/api/item/1d2e1a4b-8282-4d8f-ae97-70e41c5167f0/1/file/marieb-hap-11e_eText_v5_052518/OPS/xhtml/glossary.xhtml#P700101489100000000000000000A9B4"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a:t>
            </a:fld>
            <a:endParaRPr lang="en-US"/>
          </a:p>
        </p:txBody>
      </p:sp>
    </p:spTree>
    <p:extLst>
      <p:ext uri="{BB962C8B-B14F-4D97-AF65-F5344CB8AC3E}">
        <p14:creationId xmlns:p14="http://schemas.microsoft.com/office/powerpoint/2010/main" val="53063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0" dirty="0"/>
              <a:t>(ii) So blood is propelled to all body tissues </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a:t>
            </a:fld>
            <a:endParaRPr lang="en-US"/>
          </a:p>
        </p:txBody>
      </p:sp>
    </p:spTree>
    <p:extLst>
      <p:ext uri="{BB962C8B-B14F-4D97-AF65-F5344CB8AC3E}">
        <p14:creationId xmlns:p14="http://schemas.microsoft.com/office/powerpoint/2010/main" val="1303170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Communication accomplished by nervous (neural electrical impulses) &amp; endocrine systems (bloodborne hormones)</a:t>
            </a:r>
          </a:p>
          <a:p>
            <a:pPr marL="171450" indent="-171450">
              <a:buFont typeface="Arial" panose="020B0604020202020204" pitchFamily="34" charset="0"/>
              <a:buChar char="•"/>
            </a:pPr>
            <a:r>
              <a:rPr lang="en-CA" b="1" u="sng" dirty="0"/>
              <a:t>Receptor</a:t>
            </a:r>
            <a:r>
              <a:rPr lang="en-CA" b="1" u="none" dirty="0"/>
              <a:t> </a:t>
            </a:r>
            <a:r>
              <a:rPr lang="en-CA" b="0" u="none" dirty="0"/>
              <a:t>cell or nerve ending of sensory neuron</a:t>
            </a:r>
          </a:p>
          <a:p>
            <a:pPr marL="628650" lvl="1" indent="-171450">
              <a:buFont typeface="Arial" panose="020B0604020202020204" pitchFamily="34" charset="0"/>
              <a:buChar char="•"/>
            </a:pPr>
            <a:r>
              <a:rPr lang="en-CA" b="0" u="none" dirty="0"/>
              <a:t>Monitors environment</a:t>
            </a:r>
          </a:p>
          <a:p>
            <a:pPr marL="628650" lvl="1" indent="-171450">
              <a:buFont typeface="Arial" panose="020B0604020202020204" pitchFamily="34" charset="0"/>
              <a:buChar char="•"/>
            </a:pPr>
            <a:r>
              <a:rPr lang="en-CA" b="0" u="none" dirty="0"/>
              <a:t>Responds to s</a:t>
            </a:r>
            <a:r>
              <a:rPr lang="en-CA" b="0" i="1" u="none" dirty="0"/>
              <a:t>timuli </a:t>
            </a:r>
            <a:r>
              <a:rPr lang="en-CA" b="0" i="0" u="none" dirty="0"/>
              <a:t>(changes) by sending info. (input) along a</a:t>
            </a:r>
            <a:r>
              <a:rPr lang="en-CA" b="0" i="1" u="none" dirty="0"/>
              <a:t>fferent pathway </a:t>
            </a:r>
            <a:r>
              <a:rPr lang="en-CA" b="0" i="0" u="none" dirty="0"/>
              <a:t>to control centre</a:t>
            </a:r>
          </a:p>
          <a:p>
            <a:pPr marL="171450" lvl="0" indent="-171450">
              <a:buFont typeface="Arial" panose="020B0604020202020204" pitchFamily="34" charset="0"/>
              <a:buChar char="•"/>
            </a:pPr>
            <a:r>
              <a:rPr lang="en-CA" b="1" i="0" u="sng" dirty="0"/>
              <a:t>Effector</a:t>
            </a:r>
            <a:r>
              <a:rPr lang="en-CA" b="0" i="0" u="none" dirty="0"/>
              <a:t> muscle or gland or other organ capable of being activated by nerve endings</a:t>
            </a:r>
          </a:p>
          <a:p>
            <a:pPr marL="628650" lvl="1" indent="-171450">
              <a:buFont typeface="Arial" panose="020B0604020202020204" pitchFamily="34" charset="0"/>
              <a:buChar char="•"/>
            </a:pPr>
            <a:r>
              <a:rPr lang="en-CA" b="0" i="0" u="none" dirty="0"/>
              <a:t>Carries out control centre’s response to stimulus </a:t>
            </a:r>
          </a:p>
          <a:p>
            <a:pPr marL="628650" marR="0" lvl="1"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CA" b="0" i="0" u="none" dirty="0"/>
              <a:t>Info. (output) flows from control centre along e</a:t>
            </a:r>
            <a:r>
              <a:rPr lang="en-CA" b="0" i="1" u="none" dirty="0"/>
              <a:t>fferent pathway </a:t>
            </a:r>
            <a:r>
              <a:rPr lang="en-CA" b="0" i="0" u="none" dirty="0"/>
              <a:t>to effector</a:t>
            </a:r>
            <a:endParaRPr lang="en-CA" b="0" u="none" dirty="0"/>
          </a:p>
          <a:p>
            <a:pPr marL="171450" indent="-171450">
              <a:buFont typeface="Arial" panose="020B0604020202020204" pitchFamily="34" charset="0"/>
              <a:buChar char="•"/>
            </a:pPr>
            <a:r>
              <a:rPr lang="en-CA" dirty="0"/>
              <a:t>Need to sense if there’s a change, evaluate the change, initiate certain response, effector to carry out response</a:t>
            </a:r>
          </a:p>
          <a:p>
            <a:pPr marL="171450" indent="-171450">
              <a:buFont typeface="Arial" panose="020B0604020202020204" pitchFamily="34" charset="0"/>
              <a:buChar char="•"/>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3</a:t>
            </a:fld>
            <a:endParaRPr lang="en-US"/>
          </a:p>
        </p:txBody>
      </p:sp>
    </p:spTree>
    <p:extLst>
      <p:ext uri="{BB962C8B-B14F-4D97-AF65-F5344CB8AC3E}">
        <p14:creationId xmlns:p14="http://schemas.microsoft.com/office/powerpoint/2010/main" val="2525844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Fig. 16.17</a:t>
            </a:r>
          </a:p>
          <a:p>
            <a:pPr marL="628650" lvl="1" indent="-171450">
              <a:buFont typeface="Arial" panose="020B0604020202020204" pitchFamily="34" charset="0"/>
              <a:buChar char="•"/>
            </a:pPr>
            <a:r>
              <a:rPr lang="en-CA" dirty="0"/>
              <a:t>As blood sugar rises, receptors in body sense change, &amp; pancreas (control centre) secretes insulin into the blood. This prompts body cells to absorb more glucose, removing it from bloodstream. As blood sugar falls, stimulus for insulin release ends. </a:t>
            </a:r>
          </a:p>
          <a:p>
            <a:pPr marL="171450" indent="-171450">
              <a:buFont typeface="Arial" panose="020B0604020202020204" pitchFamily="34" charset="0"/>
              <a:buChar char="•"/>
            </a:pPr>
            <a:r>
              <a:rPr lang="en-CA" dirty="0"/>
              <a:t>Regulation of blood glucose levels. Need to maintain 90mg/100mL</a:t>
            </a:r>
          </a:p>
          <a:p>
            <a:pPr marL="171450" indent="-171450">
              <a:buFont typeface="Arial" panose="020B0604020202020204" pitchFamily="34" charset="0"/>
              <a:buChar char="•"/>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4</a:t>
            </a:fld>
            <a:endParaRPr lang="en-US"/>
          </a:p>
        </p:txBody>
      </p:sp>
    </p:spTree>
    <p:extLst>
      <p:ext uri="{BB962C8B-B14F-4D97-AF65-F5344CB8AC3E}">
        <p14:creationId xmlns:p14="http://schemas.microsoft.com/office/powerpoint/2010/main" val="2173522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If too cold, shiver because muscle action (contracting, relaxing, contracting, relaxing, etc.) generates heat as by-product</a:t>
            </a:r>
          </a:p>
          <a:p>
            <a:pPr marL="171450" indent="-171450">
              <a:buFont typeface="Arial" panose="020B0604020202020204" pitchFamily="34" charset="0"/>
              <a:buChar char="•"/>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5</a:t>
            </a:fld>
            <a:endParaRPr lang="en-US"/>
          </a:p>
        </p:txBody>
      </p:sp>
    </p:spTree>
    <p:extLst>
      <p:ext uri="{BB962C8B-B14F-4D97-AF65-F5344CB8AC3E}">
        <p14:creationId xmlns:p14="http://schemas.microsoft.com/office/powerpoint/2010/main" val="198528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Usually control infrequent events that do not require continuous adjustments</a:t>
            </a:r>
          </a:p>
          <a:p>
            <a:pPr marL="171450" indent="-171450">
              <a:buFont typeface="Arial" panose="020B0604020202020204" pitchFamily="34" charset="0"/>
              <a:buChar char="•"/>
            </a:pPr>
            <a:r>
              <a:rPr lang="en-CA" dirty="0"/>
              <a:t>(ex. Enhancement of labor contractions during birth &amp; blood blotting) </a:t>
            </a:r>
          </a:p>
          <a:p>
            <a:pPr marL="171450" indent="-171450">
              <a:buFont typeface="Arial" panose="020B0604020202020204" pitchFamily="34" charset="0"/>
              <a:buChar char="•"/>
            </a:pPr>
            <a:r>
              <a:rPr lang="en-CA" b="0" i="0" dirty="0"/>
              <a:t>Blood clotting - </a:t>
            </a:r>
            <a:r>
              <a:rPr lang="en-CA" b="1" i="1" dirty="0"/>
              <a:t>how is this still overall, maintaining homeostasis?? </a:t>
            </a:r>
            <a:r>
              <a:rPr lang="en-CA" b="0" i="0" dirty="0"/>
              <a:t>Once vessel has been broken, platelets immediately begin to cling to injured site &amp; release chemicals that attract more platelets. Rapidly growing pileup of platelets forms a clot. (BP, adequate flow to tissues)</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Accelerated in injured vessels, but does not normally spread to entire circulation</a:t>
            </a:r>
            <a:endParaRPr lang="en-CA" b="0" i="0" dirty="0"/>
          </a:p>
          <a:p>
            <a:pPr marL="171450" indent="-171450">
              <a:buFont typeface="Arial" panose="020B0604020202020204" pitchFamily="34" charset="0"/>
              <a:buChar char="•"/>
            </a:pPr>
            <a:r>
              <a:rPr lang="en-CA" dirty="0"/>
              <a:t>Few mechanisms in body that use (+) feedback</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As we age, body’s control systems become less efficient, &amp; our internal environment becomes less &amp; less stable. These events increase our risk for illness &amp; produce the changes we associate with aging.</a:t>
            </a:r>
            <a:endParaRPr lang="en-CA" i="1"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6</a:t>
            </a:fld>
            <a:endParaRPr lang="en-US"/>
          </a:p>
        </p:txBody>
      </p:sp>
    </p:spTree>
    <p:extLst>
      <p:ext uri="{BB962C8B-B14F-4D97-AF65-F5344CB8AC3E}">
        <p14:creationId xmlns:p14="http://schemas.microsoft.com/office/powerpoint/2010/main" val="2048849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ANS controls functions, both we’re aware of &amp; those we’re not </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7</a:t>
            </a:fld>
            <a:endParaRPr lang="en-US"/>
          </a:p>
        </p:txBody>
      </p:sp>
    </p:spTree>
    <p:extLst>
      <p:ext uri="{BB962C8B-B14F-4D97-AF65-F5344CB8AC3E}">
        <p14:creationId xmlns:p14="http://schemas.microsoft.com/office/powerpoint/2010/main" val="272236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Similarities between somatic &amp; nervous systems:</a:t>
            </a:r>
          </a:p>
          <a:p>
            <a:pPr marL="628650" lvl="1" indent="-171450">
              <a:buFont typeface="Arial" panose="020B0604020202020204" pitchFamily="34" charset="0"/>
              <a:buChar char="•"/>
            </a:pPr>
            <a:r>
              <a:rPr lang="en-CA" dirty="0"/>
              <a:t>Their effectors</a:t>
            </a:r>
          </a:p>
          <a:p>
            <a:pPr marL="628650" lvl="1" indent="-171450">
              <a:buFont typeface="Arial" panose="020B0604020202020204" pitchFamily="34" charset="0"/>
              <a:buChar char="•"/>
            </a:pPr>
            <a:r>
              <a:rPr lang="en-CA" dirty="0"/>
              <a:t>Their efferent pathways &amp; ganglia </a:t>
            </a:r>
          </a:p>
          <a:p>
            <a:pPr marL="628650" lvl="1" indent="-171450">
              <a:buFont typeface="Arial" panose="020B0604020202020204" pitchFamily="34" charset="0"/>
              <a:buChar char="•"/>
            </a:pPr>
            <a:r>
              <a:rPr lang="en-CA" dirty="0"/>
              <a:t>Target organ responses to their NTs</a:t>
            </a:r>
          </a:p>
          <a:p>
            <a:pPr marL="171450" lvl="0" indent="-171450">
              <a:buFont typeface="Arial" panose="020B0604020202020204" pitchFamily="34" charset="0"/>
              <a:buChar char="•"/>
            </a:pPr>
            <a:r>
              <a:rPr lang="en-CA" dirty="0"/>
              <a:t>Differences in the physiology of the effector organs account for most of the differences between somatic &amp; autonomic effects on their target organs </a:t>
            </a:r>
          </a:p>
          <a:p>
            <a:pPr marL="171450" indent="-171450">
              <a:buFont typeface="Arial" panose="020B0604020202020204" pitchFamily="34" charset="0"/>
              <a:buChar char="•"/>
            </a:pPr>
            <a:r>
              <a:rPr lang="en-CA" dirty="0"/>
              <a:t>Comparing organization of neural pathways</a:t>
            </a:r>
          </a:p>
          <a:p>
            <a:pPr marL="171450" indent="-171450">
              <a:buFont typeface="Arial" panose="020B0604020202020204" pitchFamily="34" charset="0"/>
              <a:buChar char="•"/>
            </a:pPr>
            <a:r>
              <a:rPr lang="en-CA" dirty="0"/>
              <a:t>Cell bodies, what axons look like, &amp; what NTs are being used, targets &amp; effects</a:t>
            </a:r>
          </a:p>
          <a:p>
            <a:pPr marL="0" indent="0">
              <a:buFont typeface="Arial" panose="020B0604020202020204" pitchFamily="34" charset="0"/>
              <a:buNone/>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8</a:t>
            </a:fld>
            <a:endParaRPr lang="en-US"/>
          </a:p>
        </p:txBody>
      </p:sp>
    </p:spTree>
    <p:extLst>
      <p:ext uri="{BB962C8B-B14F-4D97-AF65-F5344CB8AC3E}">
        <p14:creationId xmlns:p14="http://schemas.microsoft.com/office/powerpoint/2010/main" val="696330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1" i="1" dirty="0"/>
              <a:t>Somatic</a:t>
            </a:r>
          </a:p>
          <a:p>
            <a:pPr marL="171450" indent="-171450">
              <a:buFont typeface="Arial" panose="020B0604020202020204" pitchFamily="34" charset="0"/>
              <a:buChar char="•"/>
            </a:pPr>
            <a:r>
              <a:rPr lang="en-CA" b="0" i="0" dirty="0"/>
              <a:t>Motor neuron cell bodies in CNS</a:t>
            </a:r>
          </a:p>
          <a:p>
            <a:pPr marL="0" indent="0">
              <a:buFont typeface="Arial" panose="020B0604020202020204" pitchFamily="34" charset="0"/>
              <a:buNone/>
            </a:pPr>
            <a:r>
              <a:rPr lang="en-CA" b="1" i="1" dirty="0"/>
              <a:t>ANS</a:t>
            </a:r>
          </a:p>
          <a:p>
            <a:pPr marL="171450" indent="-171450">
              <a:buFont typeface="Arial" panose="020B0604020202020204" pitchFamily="34" charset="0"/>
              <a:buChar char="•"/>
            </a:pPr>
            <a:r>
              <a:rPr lang="en-CA" b="0" i="1" dirty="0"/>
              <a:t>Two-neuron chain </a:t>
            </a:r>
            <a:r>
              <a:rPr lang="en-CA" b="0" i="0" dirty="0"/>
              <a:t>to reach its effectors: </a:t>
            </a:r>
            <a:endParaRPr lang="en-CA" b="0" i="1" dirty="0"/>
          </a:p>
          <a:p>
            <a:pPr marL="685800" lvl="1" indent="-228600">
              <a:buFont typeface="+mj-lt"/>
              <a:buAutoNum type="arabicPeriod"/>
            </a:pPr>
            <a:r>
              <a:rPr lang="en-US" sz="1200" b="0" u="none" strike="noStrike" kern="1200" dirty="0">
                <a:solidFill>
                  <a:schemeClr val="tx1"/>
                </a:solidFill>
                <a:effectLst/>
                <a:latin typeface="Arial" charset="0"/>
                <a:ea typeface="+mn-ea"/>
                <a:cs typeface="+mn-cs"/>
              </a:rPr>
              <a:t>Cell body of first neuron, the </a:t>
            </a:r>
            <a:r>
              <a:rPr lang="en-US" sz="1200" b="1" u="none" strike="noStrike" kern="1200" dirty="0">
                <a:solidFill>
                  <a:schemeClr val="tx1"/>
                </a:solidFill>
                <a:effectLst/>
                <a:latin typeface="Arial" charset="0"/>
                <a:ea typeface="+mn-ea"/>
                <a:cs typeface="+mn-cs"/>
                <a:hlinkClick r:id="rId3">
                  <a:extLst>
                    <a:ext uri="{A12FA001-AC4F-418D-AE19-62706E023703}">
                      <ahyp:hlinkClr xmlns:ahyp="http://schemas.microsoft.com/office/drawing/2018/hyperlinkcolor" val="tx"/>
                    </a:ext>
                  </a:extLst>
                </a:hlinkClick>
              </a:rPr>
              <a:t>preganglionic neuron</a:t>
            </a:r>
            <a:r>
              <a:rPr lang="en-US" sz="1200" b="0" u="none" strike="noStrike" kern="1200" dirty="0">
                <a:solidFill>
                  <a:schemeClr val="tx1"/>
                </a:solidFill>
                <a:effectLst/>
                <a:latin typeface="Arial" charset="0"/>
                <a:ea typeface="+mn-ea"/>
                <a:cs typeface="+mn-cs"/>
              </a:rPr>
              <a:t>, resides in the brain stem or spinal cord. Its axon, the </a:t>
            </a:r>
            <a:r>
              <a:rPr lang="en-US" sz="1200" b="1" u="none" strike="noStrike" kern="1200" dirty="0">
                <a:solidFill>
                  <a:schemeClr val="tx1"/>
                </a:solidFill>
                <a:effectLst/>
                <a:latin typeface="Arial" charset="0"/>
                <a:ea typeface="+mn-ea"/>
                <a:cs typeface="+mn-cs"/>
              </a:rPr>
              <a:t>preganglionic axon</a:t>
            </a:r>
            <a:r>
              <a:rPr lang="en-US" sz="1200" b="0" u="none" strike="noStrike" kern="1200" dirty="0">
                <a:solidFill>
                  <a:schemeClr val="tx1"/>
                </a:solidFill>
                <a:effectLst/>
                <a:latin typeface="Arial" charset="0"/>
                <a:ea typeface="+mn-ea"/>
                <a:cs typeface="+mn-cs"/>
              </a:rPr>
              <a:t>, synapses with the second motor neuron.</a:t>
            </a:r>
            <a:endParaRPr lang="en-CA" sz="1200" b="0" i="0" u="none" strike="noStrike" kern="1200" dirty="0">
              <a:solidFill>
                <a:schemeClr val="tx1"/>
              </a:solidFill>
              <a:effectLst/>
              <a:latin typeface="Arial" charset="0"/>
              <a:ea typeface="+mn-ea"/>
              <a:cs typeface="+mn-cs"/>
            </a:endParaRPr>
          </a:p>
          <a:p>
            <a:pPr marL="1143000" lvl="2" indent="-228600">
              <a:buFont typeface="Arial" panose="020B0604020202020204" pitchFamily="34" charset="0"/>
              <a:buChar char="•"/>
            </a:pPr>
            <a:r>
              <a:rPr lang="en-CA" b="1" i="0" dirty="0"/>
              <a:t>Preganglionic neuron </a:t>
            </a:r>
            <a:r>
              <a:rPr lang="en-CA" b="0" i="0" dirty="0"/>
              <a:t>automatic motor neuron that has its cell body in the CNS &amp; projects it axon to an automatic ganglion </a:t>
            </a:r>
          </a:p>
          <a:p>
            <a:pPr marL="685800" lvl="1" indent="-228600">
              <a:buFont typeface="+mj-lt"/>
              <a:buAutoNum type="arabicPeriod"/>
            </a:pPr>
            <a:r>
              <a:rPr lang="en-US" sz="1200" b="1" u="none" strike="noStrike" kern="1200" dirty="0">
                <a:solidFill>
                  <a:schemeClr val="tx1"/>
                </a:solidFill>
                <a:effectLst/>
                <a:latin typeface="Arial" charset="0"/>
                <a:ea typeface="+mn-ea"/>
                <a:cs typeface="+mn-cs"/>
                <a:hlinkClick r:id="rId4">
                  <a:extLst>
                    <a:ext uri="{A12FA001-AC4F-418D-AE19-62706E023703}">
                      <ahyp:hlinkClr xmlns:ahyp="http://schemas.microsoft.com/office/drawing/2018/hyperlinkcolor" val="tx"/>
                    </a:ext>
                  </a:extLst>
                </a:hlinkClick>
              </a:rPr>
              <a:t>Postganglionic neuron</a:t>
            </a:r>
            <a:r>
              <a:rPr lang="en-US" sz="1200" b="0" u="none" strike="noStrike" kern="1200" dirty="0">
                <a:solidFill>
                  <a:schemeClr val="tx1"/>
                </a:solidFill>
                <a:effectLst/>
                <a:latin typeface="Arial" charset="0"/>
                <a:ea typeface="+mn-ea"/>
                <a:cs typeface="+mn-cs"/>
              </a:rPr>
              <a:t> is the second motor neuron. Its cell body is in an </a:t>
            </a:r>
            <a:r>
              <a:rPr lang="en-US" sz="1200" b="1" u="none" strike="noStrike" kern="1200" dirty="0">
                <a:solidFill>
                  <a:schemeClr val="tx1"/>
                </a:solidFill>
                <a:effectLst/>
                <a:latin typeface="Arial" charset="0"/>
                <a:ea typeface="+mn-ea"/>
                <a:cs typeface="+mn-cs"/>
                <a:hlinkClick r:id="rId5">
                  <a:extLst>
                    <a:ext uri="{A12FA001-AC4F-418D-AE19-62706E023703}">
                      <ahyp:hlinkClr xmlns:ahyp="http://schemas.microsoft.com/office/drawing/2018/hyperlinkcolor" val="tx"/>
                    </a:ext>
                  </a:extLst>
                </a:hlinkClick>
              </a:rPr>
              <a:t>autonomic ganglion</a:t>
            </a:r>
            <a:r>
              <a:rPr lang="en-US" sz="1200" b="0" u="none" strike="noStrike" kern="1200" dirty="0">
                <a:solidFill>
                  <a:schemeClr val="tx1"/>
                </a:solidFill>
                <a:effectLst/>
                <a:latin typeface="Arial" charset="0"/>
                <a:ea typeface="+mn-ea"/>
                <a:cs typeface="+mn-cs"/>
              </a:rPr>
              <a:t> outside the CNS. Its axon, the </a:t>
            </a:r>
            <a:r>
              <a:rPr lang="en-US" sz="1200" b="1" u="none" strike="noStrike" kern="1200" dirty="0">
                <a:solidFill>
                  <a:schemeClr val="tx1"/>
                </a:solidFill>
                <a:effectLst/>
                <a:latin typeface="Arial" charset="0"/>
                <a:ea typeface="+mn-ea"/>
                <a:cs typeface="+mn-cs"/>
              </a:rPr>
              <a:t>postganglionic axon,</a:t>
            </a:r>
            <a:r>
              <a:rPr lang="en-US" sz="1200" b="0" u="none" strike="noStrike" kern="1200" dirty="0">
                <a:solidFill>
                  <a:schemeClr val="tx1"/>
                </a:solidFill>
                <a:effectLst/>
                <a:latin typeface="Arial" charset="0"/>
                <a:ea typeface="+mn-ea"/>
                <a:cs typeface="+mn-cs"/>
              </a:rPr>
              <a:t> extends to the effector organ.</a:t>
            </a:r>
          </a:p>
          <a:p>
            <a:pPr marL="1143000" lvl="2" indent="-228600">
              <a:buFont typeface="Arial" panose="020B0604020202020204" pitchFamily="34" charset="0"/>
              <a:buChar char="•"/>
            </a:pPr>
            <a:r>
              <a:rPr lang="en-US" b="1" i="0" u="none" strike="noStrike" kern="1200" dirty="0">
                <a:solidFill>
                  <a:schemeClr val="tx1"/>
                </a:solidFill>
                <a:effectLst/>
                <a:latin typeface="Arial" charset="0"/>
                <a:ea typeface="+mn-ea"/>
                <a:cs typeface="+mn-cs"/>
              </a:rPr>
              <a:t>Postganglionic neuron </a:t>
            </a:r>
            <a:r>
              <a:rPr lang="en-US" b="0" i="0" u="none" strike="noStrike" kern="1200" dirty="0">
                <a:solidFill>
                  <a:schemeClr val="tx1"/>
                </a:solidFill>
                <a:effectLst/>
                <a:latin typeface="Arial" charset="0"/>
                <a:ea typeface="+mn-ea"/>
                <a:cs typeface="+mn-cs"/>
              </a:rPr>
              <a:t>automatic motor neuron that has its cell body in automatic ganglion &amp; projects its axon to an effector.</a:t>
            </a:r>
            <a:endParaRPr lang="en-US" b="1" i="0" u="none" strike="noStrike" kern="1200" dirty="0">
              <a:solidFill>
                <a:schemeClr val="tx1"/>
              </a:solidFill>
              <a:effectLst/>
              <a:latin typeface="Arial" charset="0"/>
              <a:ea typeface="+mn-ea"/>
              <a:cs typeface="+mn-cs"/>
            </a:endParaRPr>
          </a:p>
          <a:p>
            <a:pPr marL="1143000" lvl="2" indent="-228600">
              <a:buFont typeface="Arial" panose="020B0604020202020204" pitchFamily="34" charset="0"/>
              <a:buChar char="•"/>
            </a:pPr>
            <a:r>
              <a:rPr lang="en-US" b="1" i="0" u="none" strike="noStrike" kern="1200" dirty="0">
                <a:solidFill>
                  <a:schemeClr val="tx1"/>
                </a:solidFill>
                <a:effectLst/>
                <a:latin typeface="Arial" charset="0"/>
                <a:ea typeface="+mn-ea"/>
                <a:cs typeface="+mn-cs"/>
              </a:rPr>
              <a:t>Automatic ganglion </a:t>
            </a:r>
            <a:r>
              <a:rPr lang="en-US" b="0" i="0" u="none" strike="noStrike" kern="1200" dirty="0">
                <a:solidFill>
                  <a:schemeClr val="tx1"/>
                </a:solidFill>
                <a:effectLst/>
                <a:latin typeface="Arial" charset="0"/>
                <a:ea typeface="+mn-ea"/>
                <a:cs typeface="+mn-cs"/>
              </a:rPr>
              <a:t>collection of sympathetic or parasympathetic postganglionic neuronal cell bodies.</a:t>
            </a:r>
          </a:p>
          <a:p>
            <a:pPr marL="0" lvl="0" indent="0">
              <a:buFont typeface="Arial" panose="020B0604020202020204" pitchFamily="34" charset="0"/>
              <a:buNone/>
            </a:pPr>
            <a:r>
              <a:rPr lang="en-US" b="0" i="0" u="none" strike="noStrike" kern="1200" dirty="0">
                <a:solidFill>
                  <a:schemeClr val="tx1"/>
                </a:solidFill>
                <a:effectLst/>
                <a:latin typeface="Arial" charset="0"/>
                <a:ea typeface="+mn-ea"/>
                <a:cs typeface="+mn-cs"/>
              </a:rPr>
              <a:t>Conduction through automatic efferent chain is slower than conduction in somatic motor system. </a:t>
            </a:r>
            <a:endParaRPr lang="en-CA" b="1" i="0"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9</a:t>
            </a:fld>
            <a:endParaRPr lang="en-US"/>
          </a:p>
        </p:txBody>
      </p:sp>
    </p:spTree>
    <p:extLst>
      <p:ext uri="{BB962C8B-B14F-4D97-AF65-F5344CB8AC3E}">
        <p14:creationId xmlns:p14="http://schemas.microsoft.com/office/powerpoint/2010/main" val="3878877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1" i="1" u="sng" dirty="0"/>
              <a:t>Parasympathetic Division:</a:t>
            </a:r>
          </a:p>
          <a:p>
            <a:pPr marL="171450" indent="-171450">
              <a:buFont typeface="Arial" panose="020B0604020202020204" pitchFamily="34" charset="0"/>
              <a:buChar char="•"/>
            </a:pPr>
            <a:r>
              <a:rPr lang="en-CA" b="0" i="0" u="none" dirty="0"/>
              <a:t>Promotes maintenance functions &amp; conserves body energy</a:t>
            </a:r>
          </a:p>
          <a:p>
            <a:pPr marL="171450" indent="-171450">
              <a:buFont typeface="Arial" panose="020B0604020202020204" pitchFamily="34" charset="0"/>
              <a:buChar char="•"/>
            </a:pPr>
            <a:r>
              <a:rPr lang="en-CA" b="1" i="1" dirty="0"/>
              <a:t>What are the predominate effects of the parasympathetic NS when reading a newspaper after a meal?? </a:t>
            </a:r>
            <a:r>
              <a:rPr lang="en-US" sz="1200" u="none" strike="noStrike" kern="1200" dirty="0">
                <a:solidFill>
                  <a:schemeClr val="tx1"/>
                </a:solidFill>
                <a:effectLst/>
                <a:latin typeface="Arial" charset="0"/>
                <a:ea typeface="+mn-ea"/>
                <a:cs typeface="+mn-cs"/>
              </a:rPr>
              <a:t>BP &amp; HR are regulated at low normal levels &amp; the GI tract is actively digesting food. In the eyes, the pupils are constricted &amp; the lenses are accommodated for close vision to improve the clarity of the close-up image.</a:t>
            </a:r>
            <a:endParaRPr lang="en-CA" b="1" i="1" dirty="0"/>
          </a:p>
          <a:p>
            <a:pPr marL="0" indent="0">
              <a:buFont typeface="Arial" panose="020B0604020202020204" pitchFamily="34" charset="0"/>
              <a:buNone/>
            </a:pPr>
            <a:r>
              <a:rPr lang="en-CA" b="1" i="1" u="sng" dirty="0"/>
              <a:t>Sympathetic Division:</a:t>
            </a:r>
          </a:p>
          <a:p>
            <a:pPr marL="171450" indent="-171450">
              <a:buFont typeface="Arial" panose="020B0604020202020204" pitchFamily="34" charset="0"/>
              <a:buChar char="•"/>
            </a:pPr>
            <a:r>
              <a:rPr lang="en-CA" b="0" i="0" dirty="0"/>
              <a:t>Mobilizes the body during activity</a:t>
            </a:r>
          </a:p>
          <a:p>
            <a:pPr marL="171450" indent="-171450">
              <a:buFont typeface="Arial" panose="020B0604020202020204" pitchFamily="34" charset="0"/>
              <a:buChar char="•"/>
            </a:pPr>
            <a:r>
              <a:rPr lang="en-CA" b="1" i="1" dirty="0"/>
              <a:t>Why? </a:t>
            </a:r>
            <a:r>
              <a:rPr lang="en-US" sz="1200" u="none" strike="noStrike" kern="1200" dirty="0">
                <a:solidFill>
                  <a:schemeClr val="tx1"/>
                </a:solidFill>
                <a:effectLst/>
                <a:latin typeface="Arial" charset="0"/>
                <a:ea typeface="+mn-ea"/>
                <a:cs typeface="+mn-cs"/>
              </a:rPr>
              <a:t>enables the body to cope with potential threats to homeostasis. It provides the optimal conditions for an appropriate response, whether that response is to run, see distant objects better, or think more clearly.</a:t>
            </a:r>
            <a:endParaRPr lang="en-CA" b="0" i="0" dirty="0"/>
          </a:p>
          <a:p>
            <a:pPr marL="0" indent="0">
              <a:buFont typeface="Arial" panose="020B0604020202020204" pitchFamily="34" charset="0"/>
              <a:buNone/>
            </a:pPr>
            <a:endParaRPr lang="en-CA" i="1"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10</a:t>
            </a:fld>
            <a:endParaRPr lang="en-US"/>
          </a:p>
        </p:txBody>
      </p:sp>
    </p:spTree>
    <p:extLst>
      <p:ext uri="{BB962C8B-B14F-4D97-AF65-F5344CB8AC3E}">
        <p14:creationId xmlns:p14="http://schemas.microsoft.com/office/powerpoint/2010/main" val="33849933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1" dirty="0"/>
              <a:t>SNS and vascular tone:</a:t>
            </a:r>
          </a:p>
          <a:p>
            <a:pPr marL="171450" indent="-171450">
              <a:buFont typeface="Arial" panose="020B0604020202020204" pitchFamily="34" charset="0"/>
              <a:buChar char="•"/>
            </a:pPr>
            <a:r>
              <a:rPr lang="en-CA" b="0" dirty="0"/>
              <a:t>Sympathetic division is major actor in controlling BP even at rest.</a:t>
            </a:r>
          </a:p>
          <a:p>
            <a:pPr marL="171450" indent="-171450">
              <a:buFont typeface="Arial" panose="020B0604020202020204" pitchFamily="34" charset="0"/>
              <a:buChar char="•"/>
            </a:pPr>
            <a:r>
              <a:rPr lang="en-CA" b="1" dirty="0"/>
              <a:t>Sympathetic (vasomotor tone)</a:t>
            </a:r>
            <a:r>
              <a:rPr lang="en-CA" b="0" dirty="0"/>
              <a:t> state of partial vasoconstriction of blood vessels maintained by sympathetic fibres</a:t>
            </a:r>
            <a:endParaRPr lang="en-CA" b="1" dirty="0"/>
          </a:p>
          <a:p>
            <a:pPr marL="0" indent="0">
              <a:buFont typeface="Arial" panose="020B0604020202020204" pitchFamily="34" charset="0"/>
              <a:buNone/>
            </a:pPr>
            <a:r>
              <a:rPr lang="en-CA" b="1" dirty="0"/>
              <a:t>PNS &amp; tone:</a:t>
            </a:r>
          </a:p>
          <a:p>
            <a:pPr marL="171450" indent="-171450">
              <a:buFont typeface="Arial" panose="020B0604020202020204" pitchFamily="34" charset="0"/>
              <a:buChar char="•"/>
            </a:pPr>
            <a:r>
              <a:rPr lang="en-CA" b="0" dirty="0"/>
              <a:t>Parasympathetic effects normally dominate heart &amp; smooth muscle of digestive &amp; urinary tracts or organs </a:t>
            </a:r>
          </a:p>
          <a:p>
            <a:pPr marL="171450" indent="-171450">
              <a:buFont typeface="Arial" panose="020B0604020202020204" pitchFamily="34" charset="0"/>
              <a:buChar char="•"/>
            </a:pPr>
            <a:r>
              <a:rPr lang="en-CA" b="1" dirty="0"/>
              <a:t>Parasympathetic tone </a:t>
            </a:r>
            <a:r>
              <a:rPr lang="en-CA" b="0" dirty="0"/>
              <a:t>normal level of parasympathetic output; sustains normal GI &amp; urinary tract activity, lowers HR.</a:t>
            </a:r>
          </a:p>
          <a:p>
            <a:pPr marL="171450" indent="-171450">
              <a:buFont typeface="Arial" panose="020B0604020202020204" pitchFamily="34" charset="0"/>
              <a:buChar char="•"/>
            </a:pPr>
            <a:r>
              <a:rPr lang="en-CA" b="0" dirty="0"/>
              <a:t>Sympathetic division can override these parasympathetic effect during times of stress.</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11</a:t>
            </a:fld>
            <a:endParaRPr lang="en-US"/>
          </a:p>
        </p:txBody>
      </p:sp>
    </p:spTree>
    <p:extLst>
      <p:ext uri="{BB962C8B-B14F-4D97-AF65-F5344CB8AC3E}">
        <p14:creationId xmlns:p14="http://schemas.microsoft.com/office/powerpoint/2010/main" val="2430722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b="1" i="0" u="sng" strike="noStrike" kern="1200" dirty="0">
                <a:solidFill>
                  <a:schemeClr val="tx1"/>
                </a:solidFill>
                <a:effectLst/>
                <a:latin typeface="Arial" charset="0"/>
                <a:ea typeface="+mn-ea"/>
                <a:cs typeface="+mn-cs"/>
              </a:rPr>
              <a:t>Interactions of the Automatic Divisions</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Both divisions generally serve the same visceral organs but cause opposite effects: While one stimulates certain smooth muscles to contract or a gland to secrete, the other inhibits that action.</a:t>
            </a:r>
            <a:endParaRPr lang="en-US" sz="1200" b="0" i="0" u="none" strike="noStrike" kern="1200" dirty="0">
              <a:solidFill>
                <a:schemeClr val="tx1"/>
              </a:solidFill>
              <a:effectLst/>
              <a:latin typeface="Arial" charset="0"/>
              <a:ea typeface="+mn-ea"/>
              <a:cs typeface="+mn-cs"/>
            </a:endParaRPr>
          </a:p>
          <a:p>
            <a:pPr marL="0" indent="0">
              <a:buFont typeface="Arial" panose="020B0604020202020204" pitchFamily="34" charset="0"/>
              <a:buNone/>
            </a:pPr>
            <a:r>
              <a:rPr lang="en-US" sz="1200" b="1" i="1" u="sng" strike="noStrike" kern="1200" dirty="0">
                <a:solidFill>
                  <a:schemeClr val="tx1"/>
                </a:solidFill>
                <a:effectLst/>
                <a:latin typeface="Arial" charset="0"/>
                <a:ea typeface="+mn-ea"/>
                <a:cs typeface="+mn-cs"/>
              </a:rPr>
              <a:t>Antagonistic Interactions:</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In a fight-or-flight situation, the sympathetic division increases HR, dilates airways, &amp; inhibits digestion &amp; elimination. When emergency is over, the parasympathetic division restores HR &amp; airway diameter to resting levels &amp; then attends to processes that refuel body cells &amp; discard wastes.</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12</a:t>
            </a:fld>
            <a:endParaRPr lang="en-US"/>
          </a:p>
        </p:txBody>
      </p:sp>
    </p:spTree>
    <p:extLst>
      <p:ext uri="{BB962C8B-B14F-4D97-AF65-F5344CB8AC3E}">
        <p14:creationId xmlns:p14="http://schemas.microsoft.com/office/powerpoint/2010/main" val="1504672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Responses to heat only in SNS, dilate blood at surface of skin if hot, constrict if cold</a:t>
            </a:r>
          </a:p>
          <a:p>
            <a:pPr marL="171450" indent="-171450">
              <a:buFont typeface="Arial" panose="020B0604020202020204" pitchFamily="34" charset="0"/>
              <a:buChar char="•"/>
            </a:pPr>
            <a:r>
              <a:rPr lang="en-CA" dirty="0"/>
              <a:t>Renin – regulate what’s going on in blood vessels</a:t>
            </a:r>
          </a:p>
          <a:p>
            <a:pPr marL="171450" indent="-171450">
              <a:buFont typeface="Arial" panose="020B0604020202020204" pitchFamily="34" charset="0"/>
              <a:buChar char="•"/>
            </a:pPr>
            <a:r>
              <a:rPr lang="en-CA" dirty="0"/>
              <a:t>Link to stress – emotional, physical</a:t>
            </a:r>
          </a:p>
          <a:p>
            <a:pPr marL="628650" lvl="1" indent="-171450">
              <a:buFont typeface="Arial" panose="020B0604020202020204" pitchFamily="34" charset="0"/>
              <a:buChar char="•"/>
            </a:pPr>
            <a:r>
              <a:rPr lang="en-CA" dirty="0"/>
              <a:t>Response to blood vessel diameter</a:t>
            </a:r>
          </a:p>
          <a:p>
            <a:pPr marL="171450" lvl="0" indent="-171450">
              <a:buFont typeface="Arial" panose="020B0604020202020204" pitchFamily="34" charset="0"/>
              <a:buChar char="•"/>
            </a:pPr>
            <a:r>
              <a:rPr lang="en-CA" dirty="0"/>
              <a:t>Sympathetic neurons travel to adrenal medulla</a:t>
            </a:r>
          </a:p>
          <a:p>
            <a:pPr marL="171450" lvl="0" indent="-171450">
              <a:buFont typeface="Arial" panose="020B0604020202020204" pitchFamily="34" charset="0"/>
              <a:buChar char="•"/>
            </a:pPr>
            <a:r>
              <a:rPr lang="en-CA" dirty="0"/>
              <a:t>Arrector pili – allows you to create goosebumps while under stress</a:t>
            </a:r>
          </a:p>
          <a:p>
            <a:pPr marL="171450" lvl="0" indent="-171450">
              <a:buFont typeface="Arial" panose="020B0604020202020204" pitchFamily="34" charset="0"/>
              <a:buChar char="•"/>
            </a:pPr>
            <a:r>
              <a:rPr lang="en-CA" dirty="0"/>
              <a:t>Kidneys – when regulating rate of filtration, we’re really regulating blood vessel diameter </a:t>
            </a:r>
          </a:p>
          <a:p>
            <a:pPr marL="171450" lvl="0" indent="-171450">
              <a:buFont typeface="Arial" panose="020B0604020202020204" pitchFamily="34" charset="0"/>
              <a:buChar char="•"/>
            </a:pPr>
            <a:r>
              <a:rPr lang="en-CA" dirty="0"/>
              <a:t>Hot – vasodilate, cold – vasoconstrict</a:t>
            </a:r>
          </a:p>
          <a:p>
            <a:pPr marL="171450" lvl="0" indent="-171450">
              <a:buFont typeface="Arial" panose="020B0604020202020204" pitchFamily="34" charset="0"/>
              <a:buChar char="•"/>
            </a:pPr>
            <a:r>
              <a:rPr lang="en-CA" dirty="0"/>
              <a:t>Metabolic </a:t>
            </a:r>
            <a:r>
              <a:rPr lang="en-CA" dirty="0" err="1"/>
              <a:t>rxn’s</a:t>
            </a:r>
            <a:r>
              <a:rPr lang="en-CA" dirty="0"/>
              <a:t> that would provide energy as fast as possible</a:t>
            </a:r>
          </a:p>
          <a:p>
            <a:pPr marL="171450" lvl="0" indent="-171450">
              <a:buFont typeface="Arial" panose="020B0604020202020204" pitchFamily="34" charset="0"/>
              <a:buChar char="•"/>
            </a:pPr>
            <a:endParaRPr lang="en-CA" dirty="0"/>
          </a:p>
          <a:p>
            <a:pPr marL="171450" lvl="0" indent="-171450">
              <a:buFont typeface="Arial" panose="020B0604020202020204" pitchFamily="34" charset="0"/>
              <a:buChar char="•"/>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13</a:t>
            </a:fld>
            <a:endParaRPr lang="en-US"/>
          </a:p>
        </p:txBody>
      </p:sp>
    </p:spTree>
    <p:extLst>
      <p:ext uri="{BB962C8B-B14F-4D97-AF65-F5344CB8AC3E}">
        <p14:creationId xmlns:p14="http://schemas.microsoft.com/office/powerpoint/2010/main" val="3231692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Motor output to targets</a:t>
            </a:r>
          </a:p>
          <a:p>
            <a:pPr marL="171450" indent="-171450">
              <a:buFont typeface="Arial" panose="020B0604020202020204" pitchFamily="34" charset="0"/>
              <a:buChar char="•"/>
            </a:pPr>
            <a:r>
              <a:rPr lang="en-CA" dirty="0"/>
              <a:t>Pre-ganglionic – darker blue, post-ganglionic short arrows</a:t>
            </a:r>
          </a:p>
          <a:p>
            <a:pPr marL="171450" indent="-171450">
              <a:buFont typeface="Arial" panose="020B0604020202020204" pitchFamily="34" charset="0"/>
              <a:buChar char="•"/>
            </a:pPr>
            <a:r>
              <a:rPr lang="en-CA" dirty="0"/>
              <a:t>Ganglia – where you have a concentration of neurons</a:t>
            </a:r>
          </a:p>
          <a:p>
            <a:pPr marL="171450" indent="-171450">
              <a:buFont typeface="Arial" panose="020B0604020202020204" pitchFamily="34" charset="0"/>
              <a:buChar char="•"/>
            </a:pPr>
            <a:r>
              <a:rPr lang="en-CA" dirty="0"/>
              <a:t>If post-ganglionic short, ganglia has to be located near neurons </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14</a:t>
            </a:fld>
            <a:endParaRPr lang="en-US"/>
          </a:p>
        </p:txBody>
      </p:sp>
    </p:spTree>
    <p:extLst>
      <p:ext uri="{BB962C8B-B14F-4D97-AF65-F5344CB8AC3E}">
        <p14:creationId xmlns:p14="http://schemas.microsoft.com/office/powerpoint/2010/main" val="109300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Ganglia fibres located closer to spinal cord then target organs</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15</a:t>
            </a:fld>
            <a:endParaRPr lang="en-US"/>
          </a:p>
        </p:txBody>
      </p:sp>
    </p:spTree>
    <p:extLst>
      <p:ext uri="{BB962C8B-B14F-4D97-AF65-F5344CB8AC3E}">
        <p14:creationId xmlns:p14="http://schemas.microsoft.com/office/powerpoint/2010/main" val="981609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Although the ANS is not usually considered to be under voluntary control, its activity is regulated by CNS controls in the spinal cord, brain stem, hypothalamus &amp; cerebral cortex</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In general, the hypothalamus is the integrative center at the top of ANS control hierarchy. From there, orders flow to lower &amp; lower CNS centers for execution</a:t>
            </a:r>
            <a:endParaRPr lang="en-CA" sz="1200" u="none" strike="noStrike" kern="1200" dirty="0">
              <a:solidFill>
                <a:schemeClr val="tx1"/>
              </a:solidFill>
              <a:effectLst/>
              <a:latin typeface="Arial" charset="0"/>
              <a:ea typeface="+mn-ea"/>
              <a:cs typeface="+mn-cs"/>
            </a:endParaRPr>
          </a:p>
          <a:p>
            <a:pPr marL="171450" indent="-171450">
              <a:buFont typeface="Arial" panose="020B0604020202020204" pitchFamily="34" charset="0"/>
              <a:buChar char="•"/>
            </a:pPr>
            <a:r>
              <a:rPr lang="en-CA" dirty="0"/>
              <a:t>Lower to higher areas of CNS</a:t>
            </a:r>
          </a:p>
          <a:p>
            <a:pPr marL="0" indent="0">
              <a:buFont typeface="+mj-lt"/>
              <a:buNone/>
            </a:pPr>
            <a:r>
              <a:rPr lang="en-CA" b="1" i="1" u="sng" dirty="0"/>
              <a:t>1. Brain Stem &amp; Spinal Cord Controls:</a:t>
            </a:r>
          </a:p>
          <a:p>
            <a:pPr marL="171450" indent="-171450">
              <a:buFont typeface="Arial" panose="020B0604020202020204" pitchFamily="34" charset="0"/>
              <a:buChar char="•"/>
            </a:pPr>
            <a:r>
              <a:rPr lang="en-CA" dirty="0"/>
              <a:t>Brain stem leads directly to spinal cord</a:t>
            </a:r>
          </a:p>
          <a:p>
            <a:pPr marL="171450" indent="-171450">
              <a:buFont typeface="Arial" panose="020B0604020202020204" pitchFamily="34" charset="0"/>
              <a:buChar char="•"/>
            </a:pPr>
            <a:r>
              <a:rPr lang="en-CA" dirty="0"/>
              <a:t>Brain stem -&gt; medulla oblongata </a:t>
            </a:r>
          </a:p>
          <a:p>
            <a:pPr marL="628650" lvl="1" indent="-171450">
              <a:buFont typeface="Arial" panose="020B0604020202020204" pitchFamily="34" charset="0"/>
              <a:buChar char="•"/>
            </a:pPr>
            <a:r>
              <a:rPr lang="en-CA" dirty="0"/>
              <a:t>If damaged, no stimulation to breath in </a:t>
            </a:r>
          </a:p>
          <a:p>
            <a:pPr marL="628650" lvl="1" indent="-171450">
              <a:buFont typeface="Arial" panose="020B0604020202020204" pitchFamily="34" charset="0"/>
              <a:buChar char="•"/>
            </a:pPr>
            <a:r>
              <a:rPr lang="en-CA" dirty="0"/>
              <a:t>Motor output going to heart, diaphragm</a:t>
            </a:r>
            <a:endParaRPr lang="en-CA" b="0" i="0" u="none" dirty="0"/>
          </a:p>
          <a:p>
            <a:pPr marL="0" indent="0">
              <a:buFont typeface="+mj-lt"/>
              <a:buNone/>
            </a:pPr>
            <a:r>
              <a:rPr lang="en-CA" b="1" i="1" u="sng" dirty="0"/>
              <a:t>2. Hypothalamic Controls:</a:t>
            </a:r>
          </a:p>
          <a:p>
            <a:pPr marL="171450" lvl="0" indent="-171450">
              <a:buFont typeface="Arial" panose="020B0604020202020204" pitchFamily="34" charset="0"/>
              <a:buChar char="•"/>
            </a:pPr>
            <a:r>
              <a:rPr lang="en-CA" dirty="0"/>
              <a:t>“Boss” </a:t>
            </a:r>
          </a:p>
          <a:p>
            <a:pPr marL="171450" lvl="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Hypothalamic centers exert their effects both directly &amp; via relays through </a:t>
            </a:r>
            <a:r>
              <a:rPr lang="en-US" sz="1200" i="1" u="none" strike="noStrike" kern="1200" dirty="0">
                <a:solidFill>
                  <a:schemeClr val="tx1"/>
                </a:solidFill>
                <a:effectLst/>
                <a:latin typeface="Arial" charset="0"/>
                <a:ea typeface="+mn-ea"/>
                <a:cs typeface="+mn-cs"/>
              </a:rPr>
              <a:t>reticular formation</a:t>
            </a:r>
            <a:r>
              <a:rPr lang="en-US" sz="1200" u="none" strike="noStrike" kern="1200" dirty="0">
                <a:solidFill>
                  <a:schemeClr val="tx1"/>
                </a:solidFill>
                <a:effectLst/>
                <a:latin typeface="Arial" charset="0"/>
                <a:ea typeface="+mn-ea"/>
                <a:cs typeface="+mn-cs"/>
              </a:rPr>
              <a:t>, which in turn influences the preganglionic motor neurons in the brain stem &amp; spinal cord</a:t>
            </a:r>
            <a:endParaRPr lang="en-CA" dirty="0"/>
          </a:p>
          <a:p>
            <a:pPr marL="171450" lvl="0" indent="-171450">
              <a:buFont typeface="Arial" panose="020B0604020202020204" pitchFamily="34" charset="0"/>
              <a:buChar char="•"/>
            </a:pPr>
            <a:r>
              <a:rPr lang="en-CA" dirty="0"/>
              <a:t>Communicates with centres in medulla. (e.g. increase HR, decrease HR) </a:t>
            </a:r>
          </a:p>
          <a:p>
            <a:pPr marL="457200" lvl="1" indent="0">
              <a:buFont typeface="Arial" panose="020B0604020202020204" pitchFamily="34" charset="0"/>
              <a:buNone/>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16</a:t>
            </a:fld>
            <a:endParaRPr lang="en-US"/>
          </a:p>
        </p:txBody>
      </p:sp>
    </p:spTree>
    <p:extLst>
      <p:ext uri="{BB962C8B-B14F-4D97-AF65-F5344CB8AC3E}">
        <p14:creationId xmlns:p14="http://schemas.microsoft.com/office/powerpoint/2010/main" val="2001946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1" i="1" u="sng" dirty="0"/>
              <a:t>3. Cortical Controls:</a:t>
            </a:r>
          </a:p>
          <a:p>
            <a:pPr marL="171450" indent="-171450">
              <a:buFont typeface="Arial" panose="020B0604020202020204" pitchFamily="34" charset="0"/>
              <a:buChar char="•"/>
            </a:pPr>
            <a:r>
              <a:rPr lang="en-CA" dirty="0"/>
              <a:t>Things having to do with regulation of HR, breathing, metabolism – we have a rate of conscious control (i.e. meditation) </a:t>
            </a:r>
          </a:p>
          <a:p>
            <a:pPr marL="0" indent="0">
              <a:buFont typeface="Arial" panose="020B0604020202020204" pitchFamily="34" charset="0"/>
              <a:buNone/>
            </a:pPr>
            <a:r>
              <a:rPr lang="en-CA" b="1" i="1" u="sng" dirty="0"/>
              <a:t>Homeostatic Imbalances of ANS</a:t>
            </a:r>
          </a:p>
          <a:p>
            <a:pPr marL="171450" indent="-171450">
              <a:buFont typeface="Arial" panose="020B0604020202020204" pitchFamily="34" charset="0"/>
              <a:buChar char="•"/>
            </a:pPr>
            <a:r>
              <a:rPr lang="en-CA" sz="1200" u="none" strike="noStrike" kern="1200" dirty="0">
                <a:solidFill>
                  <a:schemeClr val="tx1"/>
                </a:solidFill>
                <a:effectLst/>
                <a:latin typeface="Arial" charset="0"/>
                <a:ea typeface="+mn-ea"/>
                <a:cs typeface="+mn-cs"/>
              </a:rPr>
              <a:t>Most autonomic disorders reflect exaggerated or deficient controls of smooth muscle activity. The most devastating involve blood vessels &amp; include conditions such as hypertension, Raynaud’s disease, &amp; autonomic dysreflexia.</a:t>
            </a:r>
          </a:p>
          <a:p>
            <a:pPr marL="628650" lvl="1" indent="-171450">
              <a:buFont typeface="Arial" panose="020B0604020202020204" pitchFamily="34" charset="0"/>
              <a:buChar char="•"/>
            </a:pPr>
            <a:r>
              <a:rPr lang="en-CA" u="none" strike="noStrike" kern="1200" dirty="0">
                <a:solidFill>
                  <a:schemeClr val="tx1"/>
                </a:solidFill>
                <a:effectLst/>
                <a:latin typeface="Arial" charset="0"/>
                <a:ea typeface="+mn-ea"/>
                <a:cs typeface="+mn-cs"/>
              </a:rPr>
              <a:t>Hypertension (high BP) </a:t>
            </a:r>
          </a:p>
          <a:p>
            <a:pPr marL="1085850" lvl="2"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May result from an overactive sympathetic vasoconstrictor response promoted by continuous high levels of stress</a:t>
            </a:r>
          </a:p>
          <a:p>
            <a:pPr marL="1085850" lvl="2"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Forces heart to work harder &amp; increases wear &amp; tear on artery walls</a:t>
            </a:r>
          </a:p>
          <a:p>
            <a:pPr marL="1085850" lvl="2"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Sometimes treated with adrenergic receptor–blocking drugs that counteract the effects of the SNS on the cardiovascular system</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17</a:t>
            </a:fld>
            <a:endParaRPr lang="en-US"/>
          </a:p>
        </p:txBody>
      </p:sp>
    </p:spTree>
    <p:extLst>
      <p:ext uri="{BB962C8B-B14F-4D97-AF65-F5344CB8AC3E}">
        <p14:creationId xmlns:p14="http://schemas.microsoft.com/office/powerpoint/2010/main" val="27957592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CA" dirty="0"/>
              <a:t>Parasympathetic</a:t>
            </a:r>
          </a:p>
          <a:p>
            <a:pPr marL="228600" indent="-228600">
              <a:buFont typeface="+mj-lt"/>
              <a:buAutoNum type="arabicPeriod"/>
            </a:pPr>
            <a:r>
              <a:rPr lang="en-CA" dirty="0"/>
              <a:t>Stressed -&gt; increase activity of NS. Send blood to some areas, losing blood in other areas</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18</a:t>
            </a:fld>
            <a:endParaRPr lang="en-US"/>
          </a:p>
        </p:txBody>
      </p:sp>
    </p:spTree>
    <p:extLst>
      <p:ext uri="{BB962C8B-B14F-4D97-AF65-F5344CB8AC3E}">
        <p14:creationId xmlns:p14="http://schemas.microsoft.com/office/powerpoint/2010/main" val="3233821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b="0" i="0" dirty="0"/>
              <a:t>Endocrine system influences metabolic activity by means of </a:t>
            </a:r>
            <a:r>
              <a:rPr lang="en-CA" b="0" i="1" dirty="0"/>
              <a:t>hormones</a:t>
            </a:r>
            <a:endParaRPr lang="en-CA" b="0" i="0" dirty="0"/>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Hormones travel through blood &amp; regulate metabolic function of other cells in the body. Binding of a hormone to cellular receptors initiates responses that typically occur after a lag period of seconds or even days. But, once initiated, those responses tend to last much longer than those induced by the nervous system. </a:t>
            </a:r>
            <a:r>
              <a:rPr lang="en-CA" b="0" i="0" dirty="0"/>
              <a:t>Hormones start by going to the ECF, &amp; many use bloodstream to get from point A to point B</a:t>
            </a:r>
          </a:p>
          <a:p>
            <a:pPr marL="171450" indent="-171450">
              <a:buFont typeface="Arial" panose="020B0604020202020204" pitchFamily="34" charset="0"/>
              <a:buChar char="•"/>
            </a:pPr>
            <a:r>
              <a:rPr lang="en-CA" b="0" i="0" dirty="0"/>
              <a:t>If a hormone is going to a target, target has to be displaying a receptor. Helps them to be specific. </a:t>
            </a:r>
          </a:p>
          <a:p>
            <a:pPr marL="171450" indent="-171450">
              <a:buFont typeface="Arial" panose="020B0604020202020204" pitchFamily="34" charset="0"/>
              <a:buChar char="•"/>
            </a:pPr>
            <a:r>
              <a:rPr lang="en-CA" b="0" i="0" dirty="0"/>
              <a:t>(</a:t>
            </a:r>
            <a:r>
              <a:rPr lang="en-CA" b="0" i="0" dirty="0" err="1"/>
              <a:t>i</a:t>
            </a:r>
            <a:r>
              <a:rPr lang="en-CA" b="0" i="0" dirty="0"/>
              <a:t>) </a:t>
            </a:r>
            <a:r>
              <a:rPr lang="en-CA" b="1" i="0" dirty="0"/>
              <a:t>Hormone concentration </a:t>
            </a:r>
            <a:r>
              <a:rPr lang="en-CA" b="0" i="0" dirty="0"/>
              <a:t>How much hormone is in vicinity or cell or target tissue</a:t>
            </a:r>
          </a:p>
          <a:p>
            <a:pPr marL="171450" indent="-171450">
              <a:buFont typeface="Arial" panose="020B0604020202020204" pitchFamily="34" charset="0"/>
              <a:buChar char="•"/>
            </a:pPr>
            <a:r>
              <a:rPr lang="en-CA" b="0" i="0" dirty="0"/>
              <a:t>(ii) </a:t>
            </a:r>
            <a:r>
              <a:rPr lang="en-CA" b="1" i="0" dirty="0"/>
              <a:t>Affinity </a:t>
            </a:r>
            <a:r>
              <a:rPr lang="en-CA" b="0" i="0" dirty="0"/>
              <a:t>of hormone for receptor. How strongly it’s attracted to the receptor. If low affinity, need a lot of hormone to lead to response. </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19</a:t>
            </a:fld>
            <a:endParaRPr lang="en-US"/>
          </a:p>
        </p:txBody>
      </p:sp>
    </p:spTree>
    <p:extLst>
      <p:ext uri="{BB962C8B-B14F-4D97-AF65-F5344CB8AC3E}">
        <p14:creationId xmlns:p14="http://schemas.microsoft.com/office/powerpoint/2010/main" val="26337053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b="0" i="0" u="sng" strike="noStrike" kern="1200" dirty="0">
                <a:solidFill>
                  <a:schemeClr val="tx1"/>
                </a:solidFill>
                <a:effectLst/>
                <a:latin typeface="Arial" charset="0"/>
                <a:ea typeface="+mn-ea"/>
                <a:cs typeface="+mn-cs"/>
              </a:rPr>
              <a:t>Mechanism of Hormone Action:</a:t>
            </a:r>
          </a:p>
          <a:p>
            <a:pPr marL="171450" indent="-171450">
              <a:buFont typeface="Arial" panose="020B0604020202020204" pitchFamily="34" charset="0"/>
              <a:buChar char="•"/>
            </a:pPr>
            <a:r>
              <a:rPr lang="en-CA" dirty="0"/>
              <a:t>Hormones regulate rate &amp; intensity of cellular activity </a:t>
            </a:r>
          </a:p>
          <a:p>
            <a:pPr marL="171450" indent="-171450">
              <a:buFont typeface="Arial" panose="020B0604020202020204" pitchFamily="34" charset="0"/>
              <a:buChar char="•"/>
            </a:pPr>
            <a:r>
              <a:rPr lang="en-CA" dirty="0"/>
              <a:t>Stimulating release of product that was already present in cell </a:t>
            </a:r>
            <a:endParaRPr lang="en-US" sz="1200" b="0" i="0" u="none" strike="noStrike" kern="1200" dirty="0">
              <a:solidFill>
                <a:schemeClr val="tx1"/>
              </a:solidFill>
              <a:effectLst/>
              <a:latin typeface="Arial" charset="0"/>
              <a:ea typeface="+mn-ea"/>
              <a:cs typeface="+mn-cs"/>
            </a:endParaRPr>
          </a:p>
          <a:p>
            <a:pPr marL="0" indent="0">
              <a:buFont typeface="Arial" panose="020B0604020202020204" pitchFamily="34" charset="0"/>
              <a:buNone/>
            </a:pPr>
            <a:r>
              <a:rPr lang="en-US" sz="1200" b="1" i="1" u="none" strike="noStrike" kern="1200" dirty="0">
                <a:solidFill>
                  <a:schemeClr val="tx1"/>
                </a:solidFill>
                <a:effectLst/>
                <a:latin typeface="Arial" charset="0"/>
                <a:ea typeface="+mn-ea"/>
                <a:cs typeface="+mn-cs"/>
              </a:rPr>
              <a:t>3 structural groups of hormones:</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Hormone’s chemical structure determines its solubility in water</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Its water solubility in turn affects how that hormone is transported in the blood (which is mostly water), how long it lasts before it is degraded, &amp; what receptors it can act upon.</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Amino acid based:</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Molecular size varies widely</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Usually water soluble &amp; cannot cross PM</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Act on </a:t>
            </a:r>
            <a:r>
              <a:rPr lang="en-US" sz="1200" i="1" u="none" strike="noStrike" kern="1200" dirty="0">
                <a:solidFill>
                  <a:schemeClr val="tx1"/>
                </a:solidFill>
                <a:effectLst/>
                <a:latin typeface="Arial" charset="0"/>
                <a:ea typeface="+mn-ea"/>
                <a:cs typeface="+mn-cs"/>
              </a:rPr>
              <a:t>receptors in the PM </a:t>
            </a:r>
            <a:r>
              <a:rPr lang="en-US" sz="1200" i="0" u="none" strike="noStrike" kern="1200" dirty="0">
                <a:solidFill>
                  <a:schemeClr val="tx1"/>
                </a:solidFill>
                <a:effectLst/>
                <a:latin typeface="Arial" charset="0"/>
                <a:ea typeface="+mn-ea"/>
                <a:cs typeface="+mn-cs"/>
              </a:rPr>
              <a:t>(r</a:t>
            </a:r>
            <a:r>
              <a:rPr lang="en-US" sz="1200" u="none" strike="noStrike" kern="1200" dirty="0">
                <a:solidFill>
                  <a:schemeClr val="tx1"/>
                </a:solidFill>
                <a:effectLst/>
                <a:latin typeface="Arial" charset="0"/>
                <a:ea typeface="+mn-ea"/>
                <a:cs typeface="+mn-cs"/>
              </a:rPr>
              <a:t>eceptors for water-soluble hormones must be in the PM since these hormones </a:t>
            </a:r>
            <a:r>
              <a:rPr lang="en-US" sz="1200" i="1" u="none" strike="noStrike" kern="1200" dirty="0">
                <a:solidFill>
                  <a:schemeClr val="tx1"/>
                </a:solidFill>
                <a:effectLst/>
                <a:latin typeface="Arial" charset="0"/>
                <a:ea typeface="+mn-ea"/>
                <a:cs typeface="+mn-cs"/>
              </a:rPr>
              <a:t>cannot</a:t>
            </a:r>
            <a:r>
              <a:rPr lang="en-US" sz="1200" u="none" strike="noStrike" kern="1200" dirty="0">
                <a:solidFill>
                  <a:schemeClr val="tx1"/>
                </a:solidFill>
                <a:effectLst/>
                <a:latin typeface="Arial" charset="0"/>
                <a:ea typeface="+mn-ea"/>
                <a:cs typeface="+mn-cs"/>
              </a:rPr>
              <a:t> diffuse across the PM)</a:t>
            </a:r>
          </a:p>
          <a:p>
            <a:pPr marL="171450" lvl="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Steroids:</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Synthesized from cholesterol</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All lipid soluble &amp; can cross PM</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Act on </a:t>
            </a:r>
            <a:r>
              <a:rPr lang="en-US" sz="1200" i="1" u="none" strike="noStrike" kern="1200" dirty="0">
                <a:solidFill>
                  <a:schemeClr val="tx1"/>
                </a:solidFill>
                <a:effectLst/>
                <a:latin typeface="Arial" charset="0"/>
                <a:ea typeface="+mn-ea"/>
                <a:cs typeface="+mn-cs"/>
              </a:rPr>
              <a:t>receptors inside the cell</a:t>
            </a:r>
            <a:r>
              <a:rPr lang="en-US" sz="1200" u="none" strike="noStrike" kern="1200" dirty="0">
                <a:solidFill>
                  <a:schemeClr val="tx1"/>
                </a:solidFill>
                <a:effectLst/>
                <a:latin typeface="Arial" charset="0"/>
                <a:ea typeface="+mn-ea"/>
                <a:cs typeface="+mn-cs"/>
              </a:rPr>
              <a:t>, which directly activate genes. (inside the cell because these hormones </a:t>
            </a:r>
            <a:r>
              <a:rPr lang="en-US" sz="1200" i="1" u="none" strike="noStrike" kern="1200" dirty="0">
                <a:solidFill>
                  <a:schemeClr val="tx1"/>
                </a:solidFill>
                <a:effectLst/>
                <a:latin typeface="Arial" charset="0"/>
                <a:ea typeface="+mn-ea"/>
                <a:cs typeface="+mn-cs"/>
              </a:rPr>
              <a:t>can</a:t>
            </a:r>
            <a:r>
              <a:rPr lang="en-US" sz="1200" u="none" strike="noStrike" kern="1200" dirty="0">
                <a:solidFill>
                  <a:schemeClr val="tx1"/>
                </a:solidFill>
                <a:effectLst/>
                <a:latin typeface="Arial" charset="0"/>
                <a:ea typeface="+mn-ea"/>
                <a:cs typeface="+mn-cs"/>
              </a:rPr>
              <a:t> diffuse across the PM into the cell)</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Eicosanoids:</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Typically highly localized, affecting only nearby cells</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Carbons at each bends of the structure</a:t>
            </a: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20</a:t>
            </a:fld>
            <a:endParaRPr lang="en-US"/>
          </a:p>
        </p:txBody>
      </p:sp>
    </p:spTree>
    <p:extLst>
      <p:ext uri="{BB962C8B-B14F-4D97-AF65-F5344CB8AC3E}">
        <p14:creationId xmlns:p14="http://schemas.microsoft.com/office/powerpoint/2010/main" val="1259555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b="1" dirty="0"/>
              <a:t>Second messengers </a:t>
            </a:r>
            <a:r>
              <a:rPr lang="en-CA" b="0" dirty="0"/>
              <a:t>intracellular molecule generated by the binding of a chemical (e.g. hormone or NT) to receptor protein; mediates intracellular response to the chemical messenger. </a:t>
            </a:r>
            <a:endParaRPr lang="en-CA" b="1" dirty="0"/>
          </a:p>
          <a:p>
            <a:pPr marL="171450" indent="-171450">
              <a:buFont typeface="Arial" panose="020B0604020202020204" pitchFamily="34" charset="0"/>
              <a:buChar char="•"/>
            </a:pPr>
            <a:r>
              <a:rPr lang="en-CA" dirty="0"/>
              <a:t>Act on their target cell by binding to cell receptors</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21</a:t>
            </a:fld>
            <a:endParaRPr lang="en-US"/>
          </a:p>
        </p:txBody>
      </p:sp>
    </p:spTree>
    <p:extLst>
      <p:ext uri="{BB962C8B-B14F-4D97-AF65-F5344CB8AC3E}">
        <p14:creationId xmlns:p14="http://schemas.microsoft.com/office/powerpoint/2010/main" val="10378168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Mechanism involves the interaction of 3 plasma membrane components—a hormone receptor, a G protein, &amp; an effector enzyme (adenylate cyclase)—to determine intracellular levels of cyclic AMP</a:t>
            </a:r>
            <a:endParaRPr lang="en-CA" b="0" dirty="0"/>
          </a:p>
          <a:p>
            <a:pPr marL="0" indent="0">
              <a:buFont typeface="+mj-lt"/>
              <a:buNone/>
            </a:pPr>
            <a:r>
              <a:rPr lang="en-CA" b="1" dirty="0"/>
              <a:t>1. Hormone (1</a:t>
            </a:r>
            <a:r>
              <a:rPr lang="en-CA" b="1" baseline="30000" dirty="0"/>
              <a:t>st</a:t>
            </a:r>
            <a:r>
              <a:rPr lang="en-CA" b="1" dirty="0"/>
              <a:t> messenger) binds receptor</a:t>
            </a:r>
            <a:endParaRPr lang="en-CA" b="0" dirty="0"/>
          </a:p>
          <a:p>
            <a:pPr marL="171450" indent="-171450">
              <a:buFont typeface="Arial" panose="020B0604020202020204" pitchFamily="34" charset="0"/>
              <a:buChar char="•"/>
            </a:pPr>
            <a:r>
              <a:rPr lang="en-CA" b="0" dirty="0"/>
              <a:t>Hormone, acting as 1</a:t>
            </a:r>
            <a:r>
              <a:rPr lang="en-CA" b="0" baseline="30000" dirty="0"/>
              <a:t>st</a:t>
            </a:r>
            <a:r>
              <a:rPr lang="en-CA" b="0" dirty="0"/>
              <a:t> messenger, binds to receptor in PM</a:t>
            </a:r>
            <a:endParaRPr lang="en-CA" b="1" dirty="0"/>
          </a:p>
          <a:p>
            <a:pPr marL="0" indent="0">
              <a:buFont typeface="+mj-lt"/>
              <a:buNone/>
            </a:pPr>
            <a:r>
              <a:rPr lang="en-CA" b="1" dirty="0"/>
              <a:t>2. Receptor activates G protein (</a:t>
            </a:r>
            <a:r>
              <a:rPr lang="en-US" sz="1200" b="1" u="none" strike="noStrike" kern="1200" dirty="0">
                <a:solidFill>
                  <a:schemeClr val="tx1"/>
                </a:solidFill>
                <a:effectLst/>
                <a:latin typeface="Arial" charset="0"/>
                <a:ea typeface="+mn-ea"/>
                <a:cs typeface="+mn-cs"/>
              </a:rPr>
              <a:t>G</a:t>
            </a:r>
            <a:r>
              <a:rPr lang="en-US" sz="1200" b="1" u="none" strike="noStrike" kern="1200" baseline="-25000" dirty="0">
                <a:solidFill>
                  <a:schemeClr val="tx1"/>
                </a:solidFill>
                <a:effectLst/>
                <a:latin typeface="Arial" charset="0"/>
                <a:ea typeface="+mn-ea"/>
                <a:cs typeface="+mn-cs"/>
              </a:rPr>
              <a:t>s</a:t>
            </a:r>
            <a:r>
              <a:rPr lang="en-CA" b="1" dirty="0"/>
              <a:t>).</a:t>
            </a:r>
          </a:p>
          <a:p>
            <a:pPr marL="171450" indent="-171450">
              <a:buFont typeface="Arial" panose="020B0604020202020204" pitchFamily="34" charset="0"/>
              <a:buChar char="•"/>
            </a:pPr>
            <a:r>
              <a:rPr lang="en-CA" b="0" dirty="0"/>
              <a:t>Hormone binding causes receptor to change shape, allowing it to bind to a nearby inactive G protein. Allows G protein to be activated as GDP </a:t>
            </a:r>
            <a:r>
              <a:rPr lang="en-US" sz="1200" b="0" u="none" strike="noStrike" kern="1200" dirty="0">
                <a:solidFill>
                  <a:schemeClr val="tx1"/>
                </a:solidFill>
                <a:effectLst/>
                <a:latin typeface="Arial" charset="0"/>
                <a:ea typeface="+mn-ea"/>
                <a:cs typeface="+mn-cs"/>
              </a:rPr>
              <a:t>bound to it is displaced by the high-energy compound GTP.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CA" dirty="0"/>
              <a:t>G-protein (GTP binding protein)</a:t>
            </a:r>
            <a:endParaRPr lang="en-CA" b="0" dirty="0"/>
          </a:p>
          <a:p>
            <a:pPr marL="0" indent="0">
              <a:buFont typeface="+mj-lt"/>
              <a:buNone/>
            </a:pPr>
            <a:r>
              <a:rPr lang="en-CA" b="1" dirty="0"/>
              <a:t>3. G protein activates adenylate cyclase.</a:t>
            </a:r>
          </a:p>
          <a:p>
            <a:pPr marL="171450" indent="-171450">
              <a:buFont typeface="Arial" panose="020B0604020202020204" pitchFamily="34" charset="0"/>
              <a:buChar char="•"/>
            </a:pPr>
            <a:r>
              <a:rPr lang="en-CA" b="0" dirty="0"/>
              <a:t>Activated G protein (moving along membrane) binds to its effector enzyme adenylate cyclase.</a:t>
            </a:r>
          </a:p>
          <a:p>
            <a:pPr marL="171450" indent="-171450">
              <a:buFont typeface="Arial" panose="020B0604020202020204" pitchFamily="34" charset="0"/>
              <a:buChar char="•"/>
            </a:pPr>
            <a:r>
              <a:rPr lang="en-US" sz="1200" b="0" u="none" strike="noStrike" kern="1200" dirty="0">
                <a:solidFill>
                  <a:schemeClr val="tx1"/>
                </a:solidFill>
                <a:effectLst/>
                <a:latin typeface="Arial" charset="0"/>
                <a:ea typeface="+mn-ea"/>
                <a:cs typeface="+mn-cs"/>
              </a:rPr>
              <a:t>Some G proteins (G</a:t>
            </a:r>
            <a:r>
              <a:rPr lang="en-US" sz="1200" u="none" strike="noStrike" kern="1200" baseline="-25000" dirty="0">
                <a:solidFill>
                  <a:schemeClr val="tx1"/>
                </a:solidFill>
                <a:effectLst/>
                <a:latin typeface="Arial" charset="0"/>
                <a:ea typeface="+mn-ea"/>
                <a:cs typeface="+mn-cs"/>
              </a:rPr>
              <a:t>s</a:t>
            </a:r>
            <a:r>
              <a:rPr lang="en-US" sz="1200" b="0" u="none" strike="noStrike" kern="1200" dirty="0">
                <a:solidFill>
                  <a:schemeClr val="tx1"/>
                </a:solidFill>
                <a:effectLst/>
                <a:latin typeface="Arial" charset="0"/>
                <a:ea typeface="+mn-ea"/>
                <a:cs typeface="+mn-cs"/>
              </a:rPr>
              <a:t>) </a:t>
            </a:r>
            <a:r>
              <a:rPr lang="en-US" sz="1200" i="1" u="none" strike="noStrike" kern="1200" dirty="0">
                <a:solidFill>
                  <a:schemeClr val="tx1"/>
                </a:solidFill>
                <a:effectLst/>
                <a:latin typeface="Arial" charset="0"/>
                <a:ea typeface="+mn-ea"/>
                <a:cs typeface="+mn-cs"/>
              </a:rPr>
              <a:t>stimulate</a:t>
            </a:r>
            <a:r>
              <a:rPr lang="en-US" sz="1200" b="0" u="none" strike="noStrike" kern="1200" dirty="0">
                <a:solidFill>
                  <a:schemeClr val="tx1"/>
                </a:solidFill>
                <a:effectLst/>
                <a:latin typeface="Arial" charset="0"/>
                <a:ea typeface="+mn-ea"/>
                <a:cs typeface="+mn-cs"/>
              </a:rPr>
              <a:t> adenylate cyclase, but others (G</a:t>
            </a:r>
            <a:r>
              <a:rPr lang="en-US" sz="1200" u="none" strike="noStrike" kern="1200" baseline="-25000" dirty="0">
                <a:solidFill>
                  <a:schemeClr val="tx1"/>
                </a:solidFill>
                <a:effectLst/>
                <a:latin typeface="Arial" charset="0"/>
                <a:ea typeface="+mn-ea"/>
                <a:cs typeface="+mn-cs"/>
              </a:rPr>
              <a:t>i</a:t>
            </a:r>
            <a:r>
              <a:rPr lang="en-US" sz="1200" b="0" u="none" strike="noStrike" kern="1200" dirty="0">
                <a:solidFill>
                  <a:schemeClr val="tx1"/>
                </a:solidFill>
                <a:effectLst/>
                <a:latin typeface="Arial" charset="0"/>
                <a:ea typeface="+mn-ea"/>
                <a:cs typeface="+mn-cs"/>
              </a:rPr>
              <a:t>) </a:t>
            </a:r>
            <a:r>
              <a:rPr lang="en-US" sz="1200" i="1" u="none" strike="noStrike" kern="1200" dirty="0">
                <a:solidFill>
                  <a:schemeClr val="tx1"/>
                </a:solidFill>
                <a:effectLst/>
                <a:latin typeface="Arial" charset="0"/>
                <a:ea typeface="+mn-ea"/>
                <a:cs typeface="+mn-cs"/>
              </a:rPr>
              <a:t>inhibit</a:t>
            </a:r>
            <a:r>
              <a:rPr lang="en-US" sz="1200" b="0" u="none" strike="noStrike" kern="1200" dirty="0">
                <a:solidFill>
                  <a:schemeClr val="tx1"/>
                </a:solidFill>
                <a:effectLst/>
                <a:latin typeface="Arial" charset="0"/>
                <a:ea typeface="+mn-ea"/>
                <a:cs typeface="+mn-cs"/>
              </a:rPr>
              <a:t> adenylate cyclase. </a:t>
            </a:r>
            <a:r>
              <a:rPr lang="en-CA" b="0" dirty="0"/>
              <a:t> </a:t>
            </a:r>
          </a:p>
          <a:p>
            <a:pPr marL="171450" indent="-171450">
              <a:buFont typeface="Arial" panose="020B0604020202020204" pitchFamily="34" charset="0"/>
              <a:buChar char="•"/>
            </a:pPr>
            <a:r>
              <a:rPr lang="en-US" sz="1200" b="0" u="none" strike="noStrike" kern="1200" dirty="0">
                <a:solidFill>
                  <a:schemeClr val="tx1"/>
                </a:solidFill>
                <a:effectLst/>
                <a:latin typeface="Arial" charset="0"/>
                <a:ea typeface="+mn-ea"/>
                <a:cs typeface="+mn-cs"/>
              </a:rPr>
              <a:t>Eventually, the GTP bound to the G protein is hydrolyzed to GDP and the G protein becomes inactive once again</a:t>
            </a:r>
            <a:endParaRPr lang="en-CA" b="0" dirty="0"/>
          </a:p>
          <a:p>
            <a:pPr marL="0" indent="0">
              <a:buFont typeface="+mj-lt"/>
              <a:buNone/>
            </a:pPr>
            <a:r>
              <a:rPr lang="en-CA" b="1" dirty="0"/>
              <a:t>4. Adenylate cyclase converts ATP to cAMP (2</a:t>
            </a:r>
            <a:r>
              <a:rPr lang="en-CA" b="1" baseline="30000" dirty="0"/>
              <a:t>nd</a:t>
            </a:r>
            <a:r>
              <a:rPr lang="en-CA" b="1" dirty="0"/>
              <a:t> messenger)</a:t>
            </a:r>
          </a:p>
          <a:p>
            <a:pPr marL="171450" indent="-171450">
              <a:buFont typeface="Arial" panose="020B0604020202020204" pitchFamily="34" charset="0"/>
              <a:buChar char="•"/>
            </a:pPr>
            <a:r>
              <a:rPr lang="en-US" sz="1200" b="0" u="none" strike="noStrike" kern="1200" dirty="0">
                <a:solidFill>
                  <a:schemeClr val="tx1"/>
                </a:solidFill>
                <a:effectLst/>
                <a:latin typeface="Arial" charset="0"/>
                <a:ea typeface="+mn-ea"/>
                <a:cs typeface="+mn-cs"/>
              </a:rPr>
              <a:t>For as long as activated G</a:t>
            </a:r>
            <a:r>
              <a:rPr lang="en-US" sz="1200" u="none" strike="noStrike" kern="1200" baseline="-25000" dirty="0">
                <a:solidFill>
                  <a:schemeClr val="tx1"/>
                </a:solidFill>
                <a:effectLst/>
                <a:latin typeface="Arial" charset="0"/>
                <a:ea typeface="+mn-ea"/>
                <a:cs typeface="+mn-cs"/>
              </a:rPr>
              <a:t>s</a:t>
            </a:r>
            <a:r>
              <a:rPr lang="en-US" sz="1200" b="0" u="none" strike="noStrike" kern="1200" dirty="0">
                <a:solidFill>
                  <a:schemeClr val="tx1"/>
                </a:solidFill>
                <a:effectLst/>
                <a:latin typeface="Arial" charset="0"/>
                <a:ea typeface="+mn-ea"/>
                <a:cs typeface="+mn-cs"/>
              </a:rPr>
              <a:t> is bound to it, adenylate cyclase generates the </a:t>
            </a:r>
            <a:r>
              <a:rPr lang="en-US" sz="1200" i="1" u="none" strike="noStrike" kern="1200" dirty="0">
                <a:solidFill>
                  <a:schemeClr val="tx1"/>
                </a:solidFill>
                <a:effectLst/>
                <a:latin typeface="Arial" charset="0"/>
                <a:ea typeface="+mn-ea"/>
                <a:cs typeface="+mn-cs"/>
              </a:rPr>
              <a:t>second messenger</a:t>
            </a:r>
            <a:r>
              <a:rPr lang="en-US" sz="1200" b="0" u="none" strike="noStrike" kern="1200" dirty="0">
                <a:solidFill>
                  <a:schemeClr val="tx1"/>
                </a:solidFill>
                <a:effectLst/>
                <a:latin typeface="Arial" charset="0"/>
                <a:ea typeface="+mn-ea"/>
                <a:cs typeface="+mn-cs"/>
              </a:rPr>
              <a:t> cAMP from ATP.</a:t>
            </a:r>
          </a:p>
          <a:p>
            <a:pPr marL="171450" indent="-171450">
              <a:buFont typeface="Arial" panose="020B0604020202020204" pitchFamily="34" charset="0"/>
              <a:buChar char="•"/>
            </a:pPr>
            <a:r>
              <a:rPr lang="en-US" sz="1200" b="0" u="none" strike="noStrike" kern="1200" dirty="0">
                <a:solidFill>
                  <a:schemeClr val="tx1"/>
                </a:solidFill>
                <a:effectLst/>
                <a:latin typeface="Arial" charset="0"/>
                <a:ea typeface="+mn-ea"/>
                <a:cs typeface="+mn-cs"/>
              </a:rPr>
              <a:t>Cyclic AMP (2</a:t>
            </a:r>
            <a:r>
              <a:rPr lang="en-US" sz="1200" b="0" u="none" strike="noStrike" kern="1200" baseline="30000" dirty="0">
                <a:solidFill>
                  <a:schemeClr val="tx1"/>
                </a:solidFill>
                <a:effectLst/>
                <a:latin typeface="Arial" charset="0"/>
                <a:ea typeface="+mn-ea"/>
                <a:cs typeface="+mn-cs"/>
              </a:rPr>
              <a:t>nd</a:t>
            </a:r>
            <a:r>
              <a:rPr lang="en-US" sz="1200" b="0" u="none" strike="noStrike" kern="1200" dirty="0">
                <a:solidFill>
                  <a:schemeClr val="tx1"/>
                </a:solidFill>
                <a:effectLst/>
                <a:latin typeface="Arial" charset="0"/>
                <a:ea typeface="+mn-ea"/>
                <a:cs typeface="+mn-cs"/>
              </a:rPr>
              <a:t> messenger) binds to a 1:1 ratio. </a:t>
            </a:r>
            <a:endParaRPr lang="en-CA" b="0" dirty="0"/>
          </a:p>
          <a:p>
            <a:pPr marL="0" indent="0">
              <a:buFont typeface="+mj-lt"/>
              <a:buNone/>
            </a:pPr>
            <a:r>
              <a:rPr lang="en-CA" b="1" dirty="0"/>
              <a:t>5. cAMP activates protein kinases.</a:t>
            </a:r>
          </a:p>
          <a:p>
            <a:pPr marL="171450" indent="-171450">
              <a:buFont typeface="Arial" panose="020B0604020202020204" pitchFamily="34" charset="0"/>
              <a:buChar char="•"/>
            </a:pPr>
            <a:r>
              <a:rPr lang="en-US" sz="1200" b="0" u="none" strike="noStrike" kern="1200" dirty="0">
                <a:solidFill>
                  <a:schemeClr val="tx1"/>
                </a:solidFill>
                <a:effectLst/>
                <a:latin typeface="Arial" charset="0"/>
                <a:ea typeface="+mn-ea"/>
                <a:cs typeface="+mn-cs"/>
              </a:rPr>
              <a:t>cAMP, which is free to diffuse throughout the cell, triggers a cascade of chemical reactions by activating protein kinases.</a:t>
            </a:r>
          </a:p>
          <a:p>
            <a:pPr marL="171450" indent="-171450">
              <a:buFont typeface="Arial" panose="020B0604020202020204" pitchFamily="34" charset="0"/>
              <a:buChar char="•"/>
            </a:pPr>
            <a:r>
              <a:rPr lang="en-US" sz="1200" b="1" u="none" strike="noStrike" kern="1200" dirty="0">
                <a:solidFill>
                  <a:schemeClr val="tx1"/>
                </a:solidFill>
                <a:effectLst/>
                <a:latin typeface="Arial" charset="0"/>
                <a:ea typeface="+mn-ea"/>
                <a:cs typeface="+mn-cs"/>
              </a:rPr>
              <a:t>Protein kinases</a:t>
            </a:r>
            <a:r>
              <a:rPr lang="en-US" sz="1200" b="0" u="none" strike="noStrike" kern="1200" dirty="0">
                <a:solidFill>
                  <a:schemeClr val="tx1"/>
                </a:solidFill>
                <a:effectLst/>
                <a:latin typeface="Arial" charset="0"/>
                <a:ea typeface="+mn-ea"/>
                <a:cs typeface="+mn-cs"/>
              </a:rPr>
              <a:t> are enzymes that </a:t>
            </a:r>
            <a:r>
              <a:rPr lang="en-US" sz="1200" i="1" u="none" strike="noStrike" kern="1200" dirty="0">
                <a:solidFill>
                  <a:schemeClr val="tx1"/>
                </a:solidFill>
                <a:effectLst/>
                <a:latin typeface="Arial" charset="0"/>
                <a:ea typeface="+mn-ea"/>
                <a:cs typeface="+mn-cs"/>
              </a:rPr>
              <a:t>phosphorylate</a:t>
            </a:r>
            <a:r>
              <a:rPr lang="en-US" sz="1200" b="0" u="none" strike="noStrike" kern="1200" dirty="0">
                <a:solidFill>
                  <a:schemeClr val="tx1"/>
                </a:solidFill>
                <a:effectLst/>
                <a:latin typeface="Arial" charset="0"/>
                <a:ea typeface="+mn-ea"/>
                <a:cs typeface="+mn-cs"/>
              </a:rPr>
              <a:t> (add a phosphate group to) various proteins, many of which are other enzymes. Because phosphorylation activates some of these proteins &amp; inhibits others, it may affect a variety of processes in the same target cell at the same time.</a:t>
            </a:r>
            <a:endParaRPr lang="en-CA" b="0" dirty="0"/>
          </a:p>
          <a:p>
            <a:pPr marL="171450" indent="-171450">
              <a:buFont typeface="Arial" panose="020B0604020202020204" pitchFamily="34" charset="0"/>
              <a:buChar char="•"/>
            </a:pPr>
            <a:r>
              <a:rPr lang="en-CA" dirty="0"/>
              <a:t>Hormone stays on outside, but binding to receptor it causes a chain of </a:t>
            </a:r>
            <a:r>
              <a:rPr lang="en-CA" dirty="0" err="1"/>
              <a:t>rxns</a:t>
            </a:r>
            <a:r>
              <a:rPr lang="en-CA" dirty="0"/>
              <a:t> that leads to a cellular response</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Each activated adenylate cyclase generates large numbers of cAMP molecules, and a single kinase enzyme can catalyze hundreds of reactions</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Action of cAMP persists only briefly because the molecule is rapidly degraded by the intracellular enzyme </a:t>
            </a:r>
            <a:r>
              <a:rPr lang="en-US" sz="1200" b="1" u="none" strike="noStrike" kern="1200" dirty="0">
                <a:solidFill>
                  <a:schemeClr val="tx1"/>
                </a:solidFill>
                <a:effectLst/>
                <a:latin typeface="Arial" charset="0"/>
                <a:ea typeface="+mn-ea"/>
                <a:cs typeface="+mn-cs"/>
              </a:rPr>
              <a:t>phosphodiesterase</a:t>
            </a:r>
            <a:r>
              <a:rPr lang="en-US" sz="1200" u="none" strike="noStrike" kern="1200" dirty="0">
                <a:solidFill>
                  <a:schemeClr val="tx1"/>
                </a:solidFill>
                <a:effectLst/>
                <a:latin typeface="Arial" charset="0"/>
                <a:ea typeface="+mn-ea"/>
                <a:cs typeface="+mn-cs"/>
              </a:rPr>
              <a:t>. While at first glance this may appear to be a problem, it is quite the opposite. Because of the amplification effect, most hormones need to be present only briefly to cause results, &amp; the quick work of phosphodiesterase means that no extracellular controls are necessary to stop the activity.</a:t>
            </a: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22</a:t>
            </a:fld>
            <a:endParaRPr lang="en-US"/>
          </a:p>
        </p:txBody>
      </p:sp>
    </p:spTree>
    <p:extLst>
      <p:ext uri="{BB962C8B-B14F-4D97-AF65-F5344CB8AC3E}">
        <p14:creationId xmlns:p14="http://schemas.microsoft.com/office/powerpoint/2010/main" val="35393162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23</a:t>
            </a:fld>
            <a:endParaRPr lang="en-US"/>
          </a:p>
        </p:txBody>
      </p:sp>
    </p:spTree>
    <p:extLst>
      <p:ext uri="{BB962C8B-B14F-4D97-AF65-F5344CB8AC3E}">
        <p14:creationId xmlns:p14="http://schemas.microsoft.com/office/powerpoint/2010/main" val="773750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CA" dirty="0"/>
              <a:t>Lipid-soluble steroid hormones (derivatives of cholesterol, hard for them to be in aqueous, &amp; must be attached to binding protein) are able to diffuse through PM into target cells. </a:t>
            </a:r>
          </a:p>
          <a:p>
            <a:pPr marL="171450" indent="-171450">
              <a:buFont typeface="Arial" panose="020B0604020202020204" pitchFamily="34" charset="0"/>
              <a:buChar char="•"/>
            </a:pPr>
            <a:r>
              <a:rPr lang="en-CA" dirty="0"/>
              <a:t>Bind to &amp; activate intracellular receptors </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Activated receptor-hormone complex then makes its way to the nuclear chromatin &amp; binds to a specific region of DNA.</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When the receptor-hormone complex binds to DNA, it “turns on” a gene; that is, it prompts transcription of DNA to produce a messenger RNA (mRNA)</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mRNA is then translated on the cytoplasmic ribosomes, producing specific proteins. These proteins include enzymes that promote the metabolic activities induced by that particular hormone &amp;, in some cases, promote synthesis of either structural proteins or proteins to be exported from the target cell.</a:t>
            </a:r>
            <a:endParaRPr lang="en-CA" dirty="0"/>
          </a:p>
          <a:p>
            <a:pPr marL="171450" indent="-171450">
              <a:buFont typeface="Arial" panose="020B0604020202020204" pitchFamily="34" charset="0"/>
              <a:buChar char="•"/>
            </a:pPr>
            <a:r>
              <a:rPr lang="en-CA" dirty="0"/>
              <a:t>Tend to get all the way into nucleus, where there very specific receptor is located (either in cytoplasm or nucleus). </a:t>
            </a:r>
          </a:p>
          <a:p>
            <a:pPr marL="171450" indent="-171450">
              <a:buFont typeface="Arial" panose="020B0604020202020204" pitchFamily="34" charset="0"/>
              <a:buChar char="•"/>
            </a:pPr>
            <a:r>
              <a:rPr lang="en-CA" dirty="0"/>
              <a:t>Mechanism used by steroid hormones involves activation of gene</a:t>
            </a:r>
          </a:p>
          <a:p>
            <a:pPr marL="171450" indent="-171450">
              <a:buFont typeface="Arial" panose="020B0604020202020204" pitchFamily="34" charset="0"/>
              <a:buChar char="•"/>
            </a:pPr>
            <a:r>
              <a:rPr lang="en-CA" dirty="0"/>
              <a:t>Takes more time than protein-elicited hormones (open/close channel) </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24</a:t>
            </a:fld>
            <a:endParaRPr lang="en-US"/>
          </a:p>
        </p:txBody>
      </p:sp>
    </p:spTree>
    <p:extLst>
      <p:ext uri="{BB962C8B-B14F-4D97-AF65-F5344CB8AC3E}">
        <p14:creationId xmlns:p14="http://schemas.microsoft.com/office/powerpoint/2010/main" val="38165734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b="1" dirty="0"/>
              <a:t>Potent</a:t>
            </a:r>
            <a:r>
              <a:rPr lang="en-CA" dirty="0"/>
              <a:t> </a:t>
            </a:r>
            <a:r>
              <a:rPr lang="en-US" sz="1200" u="none" strike="noStrike" kern="1200" dirty="0">
                <a:solidFill>
                  <a:schemeClr val="tx1"/>
                </a:solidFill>
                <a:effectLst/>
                <a:latin typeface="Arial" charset="0"/>
                <a:ea typeface="+mn-ea"/>
                <a:cs typeface="+mn-cs"/>
              </a:rPr>
              <a:t>exert profound effects on their target organs even at very low concentrations</a:t>
            </a:r>
          </a:p>
          <a:p>
            <a:pPr marL="171450" indent="-171450">
              <a:buFont typeface="Arial" panose="020B0604020202020204" pitchFamily="34" charset="0"/>
              <a:buChar char="•"/>
            </a:pPr>
            <a:r>
              <a:rPr lang="en-CA" dirty="0"/>
              <a:t>Synthesis – how quickly it’s being made &amp; therefore released</a:t>
            </a:r>
          </a:p>
          <a:p>
            <a:pPr marL="171450" indent="-171450">
              <a:buFont typeface="Arial" panose="020B0604020202020204" pitchFamily="34" charset="0"/>
              <a:buChar char="•"/>
            </a:pPr>
            <a:r>
              <a:rPr lang="en-CA" dirty="0"/>
              <a:t>Degradation – how quickly it’s cleared, determined by half-life of hormone. Depends on what hormone. </a:t>
            </a:r>
            <a:endParaRPr lang="en-US" sz="1200" u="none" strike="noStrike" kern="1200" dirty="0">
              <a:solidFill>
                <a:schemeClr val="tx1"/>
              </a:solidFill>
              <a:effectLst/>
              <a:latin typeface="Arial" charset="0"/>
              <a:ea typeface="+mn-ea"/>
              <a:cs typeface="+mn-cs"/>
            </a:endParaRP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The length of time for a hormone’s blood level to decrease by half, referred to as its </a:t>
            </a:r>
            <a:r>
              <a:rPr lang="en-US" sz="1200" b="1" u="none" strike="noStrike" kern="1200" dirty="0">
                <a:solidFill>
                  <a:schemeClr val="tx1"/>
                </a:solidFill>
                <a:effectLst/>
                <a:latin typeface="Arial" charset="0"/>
                <a:ea typeface="+mn-ea"/>
                <a:cs typeface="+mn-cs"/>
              </a:rPr>
              <a:t>half-life</a:t>
            </a:r>
            <a:r>
              <a:rPr lang="en-US" sz="1200" u="none" strike="noStrike" kern="1200" dirty="0">
                <a:solidFill>
                  <a:schemeClr val="tx1"/>
                </a:solidFill>
                <a:effectLst/>
                <a:latin typeface="Arial" charset="0"/>
                <a:ea typeface="+mn-ea"/>
                <a:cs typeface="+mn-cs"/>
              </a:rPr>
              <a:t>, varies from a fraction of a minute to a week</a:t>
            </a:r>
            <a:endParaRPr lang="en-CA" dirty="0"/>
          </a:p>
          <a:p>
            <a:pPr marL="171450" indent="-171450">
              <a:buFont typeface="Arial" panose="020B0604020202020204" pitchFamily="34" charset="0"/>
              <a:buChar char="•"/>
            </a:pPr>
            <a:r>
              <a:rPr lang="en-CA" dirty="0"/>
              <a:t>When activating transcription, amplification occurs </a:t>
            </a:r>
          </a:p>
          <a:p>
            <a:pPr marL="171450" indent="-171450">
              <a:buFont typeface="Arial" panose="020B0604020202020204" pitchFamily="34" charset="0"/>
              <a:buChar char="•"/>
            </a:pPr>
            <a:r>
              <a:rPr lang="en-CA" dirty="0"/>
              <a:t>If hormone is acting to just change the activity of something present in the cell, occurs quickly</a:t>
            </a:r>
          </a:p>
          <a:p>
            <a:pPr marL="171450" indent="-171450">
              <a:buFont typeface="Arial" panose="020B0604020202020204" pitchFamily="34" charset="0"/>
              <a:buChar char="•"/>
            </a:pPr>
            <a:r>
              <a:rPr lang="en-CA" dirty="0"/>
              <a:t>Many hormones are released in their active state, others secreted as prohormones (e.g., insulin, testosterone – often gets converted into estrogen or more active Duration – how quickly it’s going to be cleared out of body </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25</a:t>
            </a:fld>
            <a:endParaRPr lang="en-US"/>
          </a:p>
        </p:txBody>
      </p:sp>
    </p:spTree>
    <p:extLst>
      <p:ext uri="{BB962C8B-B14F-4D97-AF65-F5344CB8AC3E}">
        <p14:creationId xmlns:p14="http://schemas.microsoft.com/office/powerpoint/2010/main" val="9896988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1" u="sng" dirty="0"/>
              <a:t>Control of Hormone Release</a:t>
            </a:r>
          </a:p>
          <a:p>
            <a:pPr marL="171450" indent="-171450">
              <a:buFont typeface="Arial" panose="020B0604020202020204" pitchFamily="34" charset="0"/>
              <a:buChar char="•"/>
            </a:pPr>
            <a:r>
              <a:rPr lang="en-CA" b="0" u="none" dirty="0"/>
              <a:t>Synthesis &amp; release of most hormones regulated by some type of </a:t>
            </a:r>
            <a:r>
              <a:rPr lang="en-CA" b="1" u="none" dirty="0"/>
              <a:t>negative feedback mechanism</a:t>
            </a:r>
          </a:p>
          <a:p>
            <a:pPr marL="628650" lvl="1" indent="-171450">
              <a:buFont typeface="Arial" panose="020B0604020202020204" pitchFamily="34" charset="0"/>
              <a:buChar char="•"/>
            </a:pPr>
            <a:r>
              <a:rPr lang="en-CA" b="1" u="none" dirty="0"/>
              <a:t>Negative feedback mechanism </a:t>
            </a:r>
            <a:r>
              <a:rPr lang="en-CA" b="0" u="none" dirty="0"/>
              <a:t>net effect is that the output of the system shuts off original stimulus or reduces its intensity.</a:t>
            </a:r>
          </a:p>
          <a:p>
            <a:pPr marL="228600" indent="-228600">
              <a:buFont typeface="Arial" panose="020B0604020202020204" pitchFamily="34" charset="0"/>
              <a:buAutoNum type="alphaLcParenR"/>
            </a:pPr>
            <a:r>
              <a:rPr lang="en-CA" b="1" i="1" u="sng" dirty="0"/>
              <a:t>Humoral </a:t>
            </a:r>
            <a:r>
              <a:rPr lang="en-CA" b="1" u="sng" dirty="0"/>
              <a:t>stimuli:</a:t>
            </a:r>
            <a:r>
              <a:rPr lang="en-CA" b="0" u="none" dirty="0"/>
              <a:t> whole body</a:t>
            </a:r>
          </a:p>
          <a:p>
            <a:pPr marL="685800" lvl="1" indent="-228600">
              <a:buFont typeface="Arial" panose="020B0604020202020204" pitchFamily="34" charset="0"/>
              <a:buChar char="•"/>
            </a:pPr>
            <a:r>
              <a:rPr lang="en-US" sz="1200" u="none" strike="noStrike" kern="1200" dirty="0">
                <a:solidFill>
                  <a:schemeClr val="tx1"/>
                </a:solidFill>
                <a:effectLst/>
                <a:latin typeface="Arial" charset="0"/>
                <a:ea typeface="+mn-ea"/>
                <a:cs typeface="+mn-cs"/>
              </a:rPr>
              <a:t>Cells of the parathyroid glands monitor the body’s crucial blood Ca</a:t>
            </a:r>
            <a:r>
              <a:rPr lang="en-US" sz="1200" u="none" strike="noStrike" kern="1200" baseline="30000" dirty="0">
                <a:solidFill>
                  <a:schemeClr val="tx1"/>
                </a:solidFill>
                <a:effectLst/>
                <a:latin typeface="Arial" charset="0"/>
                <a:ea typeface="+mn-ea"/>
                <a:cs typeface="+mn-cs"/>
              </a:rPr>
              <a:t>2+</a:t>
            </a:r>
            <a:r>
              <a:rPr lang="en-US" sz="1200" u="none" strike="noStrike" kern="1200" dirty="0">
                <a:solidFill>
                  <a:schemeClr val="tx1"/>
                </a:solidFill>
                <a:effectLst/>
                <a:latin typeface="Arial" charset="0"/>
                <a:ea typeface="+mn-ea"/>
                <a:cs typeface="+mn-cs"/>
              </a:rPr>
              <a:t> levels &amp; release parathyroid hormone as needed </a:t>
            </a:r>
          </a:p>
          <a:p>
            <a:pPr marL="685800" lvl="1" indent="-228600">
              <a:buFont typeface="Arial" panose="020B0604020202020204" pitchFamily="34" charset="0"/>
              <a:buChar char="•"/>
            </a:pPr>
            <a:r>
              <a:rPr lang="en-US" sz="1200" b="0" u="none" strike="noStrike" kern="1200" dirty="0">
                <a:solidFill>
                  <a:schemeClr val="tx1"/>
                </a:solidFill>
                <a:effectLst/>
                <a:latin typeface="Arial" charset="0"/>
                <a:ea typeface="+mn-ea"/>
                <a:cs typeface="+mn-cs"/>
              </a:rPr>
              <a:t>Other hormones released in response to humoral stimuli: Insulin in response to increased blood glucose</a:t>
            </a:r>
            <a:endParaRPr lang="en-CA" b="0" u="sng" dirty="0"/>
          </a:p>
          <a:p>
            <a:pPr marL="228600" indent="-228600">
              <a:buFont typeface="Arial" panose="020B0604020202020204" pitchFamily="34" charset="0"/>
              <a:buAutoNum type="alphaLcParenR"/>
            </a:pPr>
            <a:r>
              <a:rPr lang="en-CA" b="1" i="1" u="sng" dirty="0"/>
              <a:t>Neural</a:t>
            </a:r>
            <a:r>
              <a:rPr lang="en-CA" b="1" u="sng" dirty="0"/>
              <a:t> stimuli:</a:t>
            </a:r>
            <a:endParaRPr lang="en-CA" b="0" u="none" dirty="0"/>
          </a:p>
          <a:p>
            <a:pPr marL="685800" lvl="1" indent="-228600">
              <a:buFont typeface="Arial" panose="020B0604020202020204" pitchFamily="34" charset="0"/>
              <a:buChar char="•"/>
            </a:pPr>
            <a:r>
              <a:rPr lang="en-US" sz="1200" u="none" strike="noStrike" kern="1200" dirty="0">
                <a:solidFill>
                  <a:schemeClr val="tx1"/>
                </a:solidFill>
                <a:effectLst/>
                <a:latin typeface="Arial" charset="0"/>
                <a:ea typeface="+mn-ea"/>
                <a:cs typeface="+mn-cs"/>
              </a:rPr>
              <a:t>Nerve fibers stimulate hormone release</a:t>
            </a:r>
          </a:p>
          <a:p>
            <a:pPr marL="685800" lvl="1" indent="-228600">
              <a:buFont typeface="Arial" panose="020B0604020202020204" pitchFamily="34" charset="0"/>
              <a:buChar char="•"/>
            </a:pPr>
            <a:r>
              <a:rPr lang="en-US" sz="1200" u="none" strike="noStrike" kern="1200" dirty="0">
                <a:solidFill>
                  <a:schemeClr val="tx1"/>
                </a:solidFill>
                <a:effectLst/>
                <a:latin typeface="Arial" charset="0"/>
                <a:ea typeface="+mn-ea"/>
                <a:cs typeface="+mn-cs"/>
              </a:rPr>
              <a:t>The classic example of neural stimuli is the response to stress, in which the SNS stimulates the adrenal medulla to release norepinephrine &amp; epinephrine</a:t>
            </a:r>
          </a:p>
          <a:p>
            <a:pPr marL="685800" marR="0" lvl="1" indent="-22860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CA" dirty="0"/>
              <a:t>Oxytocin that travels through bloodstream to stimulate uterine contractions </a:t>
            </a:r>
            <a:endParaRPr lang="en-CA" b="0" u="none" dirty="0"/>
          </a:p>
          <a:p>
            <a:pPr marL="228600" indent="-228600">
              <a:buFont typeface="Arial" panose="020B0604020202020204" pitchFamily="34" charset="0"/>
              <a:buAutoNum type="alphaLcParenR"/>
            </a:pPr>
            <a:r>
              <a:rPr lang="en-CA" b="1" i="1" u="sng" dirty="0"/>
              <a:t>Hormonal</a:t>
            </a:r>
            <a:r>
              <a:rPr lang="en-CA" b="1" u="sng" dirty="0"/>
              <a:t> stimuli:</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Many endocrine glands release their hormones in response to hormones produced by other endocrine organs</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For example, releasing &amp; inhibiting hormones produced by the hypothalamus regulate the secretion of most anterior pituitary hormones, &amp; many anterior pituitary hormones in turn stimulate other endocrine organs to release their hormones</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As blood levels of the hormones produced by the final target glands increase, they inhibit the release of anterior pituitary hormones and thus their own release.</a:t>
            </a:r>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26</a:t>
            </a:fld>
            <a:endParaRPr lang="en-US"/>
          </a:p>
        </p:txBody>
      </p:sp>
    </p:spTree>
    <p:extLst>
      <p:ext uri="{BB962C8B-B14F-4D97-AF65-F5344CB8AC3E}">
        <p14:creationId xmlns:p14="http://schemas.microsoft.com/office/powerpoint/2010/main" val="27893295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dirty="0"/>
              <a:t>Hormonal </a:t>
            </a:r>
          </a:p>
          <a:p>
            <a:pPr marL="628650" lvl="1" indent="-171450">
              <a:buFont typeface="Arial" panose="020B0604020202020204" pitchFamily="34" charset="0"/>
              <a:buChar char="•"/>
            </a:pPr>
            <a:r>
              <a:rPr lang="en-CA" dirty="0"/>
              <a:t>Hypothalamus produces # of diff. hormones</a:t>
            </a:r>
          </a:p>
          <a:p>
            <a:pPr marL="628650" lvl="1" indent="-171450">
              <a:buFont typeface="Arial" panose="020B0604020202020204" pitchFamily="34" charset="0"/>
              <a:buChar char="•"/>
            </a:pPr>
            <a:r>
              <a:rPr lang="en-CA" dirty="0"/>
              <a:t>Aren’t travelling by synapses, travelling by bloodstream </a:t>
            </a:r>
          </a:p>
          <a:p>
            <a:pPr marL="457200" lvl="1" indent="0">
              <a:buFont typeface="Arial" panose="020B0604020202020204" pitchFamily="34" charset="0"/>
              <a:buNone/>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27</a:t>
            </a:fld>
            <a:endParaRPr lang="en-US"/>
          </a:p>
        </p:txBody>
      </p:sp>
    </p:spTree>
    <p:extLst>
      <p:ext uri="{BB962C8B-B14F-4D97-AF65-F5344CB8AC3E}">
        <p14:creationId xmlns:p14="http://schemas.microsoft.com/office/powerpoint/2010/main" val="38664708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CA" b="1" dirty="0"/>
              <a:t>Thyroid stimulating hormone (TSH) </a:t>
            </a:r>
            <a:r>
              <a:rPr lang="en-CA" b="0" dirty="0"/>
              <a:t>anterior pituitary hormone that regulates secretion of thyroid hormones. </a:t>
            </a:r>
            <a:r>
              <a:rPr lang="en-US" sz="1200" u="none" strike="noStrike" kern="1200" dirty="0">
                <a:solidFill>
                  <a:schemeClr val="tx1"/>
                </a:solidFill>
                <a:effectLst/>
                <a:latin typeface="Arial" charset="0"/>
                <a:ea typeface="+mn-ea"/>
                <a:cs typeface="+mn-cs"/>
              </a:rPr>
              <a:t>Its release follows the hypothalamic–pituitary–target endocrine organ feedback loop </a:t>
            </a:r>
          </a:p>
          <a:p>
            <a:pPr marL="171450"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The hypothalamic peptide </a:t>
            </a:r>
            <a:r>
              <a:rPr lang="en-US" sz="1200" b="1" u="none" strike="noStrike" kern="1200" dirty="0">
                <a:solidFill>
                  <a:schemeClr val="tx1"/>
                </a:solidFill>
                <a:effectLst/>
                <a:latin typeface="Arial" charset="0"/>
                <a:ea typeface="+mn-ea"/>
                <a:cs typeface="+mn-cs"/>
              </a:rPr>
              <a:t>thyrotropin-releasing hormone (TRH)</a:t>
            </a:r>
            <a:r>
              <a:rPr lang="en-US" sz="1200" u="none" strike="noStrike" kern="1200" dirty="0">
                <a:solidFill>
                  <a:schemeClr val="tx1"/>
                </a:solidFill>
                <a:effectLst/>
                <a:latin typeface="Arial" charset="0"/>
                <a:ea typeface="+mn-ea"/>
                <a:cs typeface="+mn-cs"/>
              </a:rPr>
              <a:t> triggers the release of TSH from </a:t>
            </a:r>
            <a:r>
              <a:rPr lang="en-US" sz="1200" b="1" u="none" strike="noStrike" kern="1200" dirty="0">
                <a:solidFill>
                  <a:schemeClr val="tx1"/>
                </a:solidFill>
                <a:effectLst/>
                <a:latin typeface="Arial" charset="0"/>
                <a:ea typeface="+mn-ea"/>
                <a:cs typeface="+mn-cs"/>
              </a:rPr>
              <a:t>thyrotropic cells</a:t>
            </a:r>
            <a:r>
              <a:rPr lang="en-US" sz="1200" u="none" strike="noStrike" kern="1200" dirty="0">
                <a:solidFill>
                  <a:schemeClr val="tx1"/>
                </a:solidFill>
                <a:effectLst/>
                <a:latin typeface="Arial" charset="0"/>
                <a:ea typeface="+mn-ea"/>
                <a:cs typeface="+mn-cs"/>
              </a:rPr>
              <a:t> of the anterior pituitary. Rising blood levels of thyroid hormones act on both the pituitary and the hypothalamus to inhibit TSH secretion.</a:t>
            </a:r>
            <a:endParaRPr lang="en-CA" b="1" dirty="0"/>
          </a:p>
          <a:p>
            <a:pPr marL="171450" indent="-171450">
              <a:buFont typeface="Arial" panose="020B0604020202020204" pitchFamily="34" charset="0"/>
              <a:buChar char="•"/>
            </a:pPr>
            <a:r>
              <a:rPr lang="en-CA" dirty="0"/>
              <a:t>TRH – neural hormone that travels by bloodstream to stimulate cells to produce TSH</a:t>
            </a:r>
          </a:p>
          <a:p>
            <a:pPr marL="171450" indent="-171450">
              <a:buFont typeface="Arial" panose="020B0604020202020204" pitchFamily="34" charset="0"/>
              <a:buChar char="•"/>
            </a:pPr>
            <a:r>
              <a:rPr lang="en-CA" dirty="0"/>
              <a:t>TSH – travel by systemic to stimulate T3 &amp; T4</a:t>
            </a:r>
          </a:p>
          <a:p>
            <a:pPr marL="171450" indent="-171450">
              <a:buFont typeface="Arial" panose="020B0604020202020204" pitchFamily="34" charset="0"/>
              <a:buChar char="•"/>
            </a:pPr>
            <a:r>
              <a:rPr lang="en-CA" b="1" i="0" dirty="0"/>
              <a:t>Hypophyseal portal system </a:t>
            </a:r>
            <a:r>
              <a:rPr lang="en-US" sz="1200" b="0" i="0" u="none" strike="noStrike" kern="1200" dirty="0">
                <a:solidFill>
                  <a:schemeClr val="tx1"/>
                </a:solidFill>
                <a:effectLst/>
                <a:latin typeface="Arial" charset="0"/>
                <a:ea typeface="+mn-ea"/>
                <a:cs typeface="+mn-cs"/>
              </a:rPr>
              <a:t>t</a:t>
            </a:r>
            <a:r>
              <a:rPr lang="en-US" sz="1200" u="none" strike="noStrike" kern="1200" dirty="0">
                <a:solidFill>
                  <a:schemeClr val="tx1"/>
                </a:solidFill>
                <a:effectLst/>
                <a:latin typeface="Arial" charset="0"/>
                <a:ea typeface="+mn-ea"/>
                <a:cs typeface="+mn-cs"/>
              </a:rPr>
              <a:t>he primary &amp; secondary capillary plexuses and the intervening hypophyseal portal veins </a:t>
            </a:r>
            <a:endParaRPr lang="en-CA" b="1" i="0" dirty="0"/>
          </a:p>
          <a:p>
            <a:pPr marL="171450" indent="-171450">
              <a:buFont typeface="Arial" panose="020B0604020202020204" pitchFamily="34" charset="0"/>
              <a:buChar char="•"/>
            </a:pPr>
            <a:r>
              <a:rPr lang="en-CA" i="1" dirty="0"/>
              <a:t>What is a </a:t>
            </a:r>
            <a:r>
              <a:rPr lang="en-CA" b="1" i="1" dirty="0"/>
              <a:t>portal</a:t>
            </a:r>
            <a:r>
              <a:rPr lang="en-CA" i="1" dirty="0"/>
              <a:t> system? </a:t>
            </a:r>
            <a:r>
              <a:rPr lang="en-CA" i="0" dirty="0"/>
              <a:t>2 capillary beds joined by small veins</a:t>
            </a:r>
          </a:p>
          <a:p>
            <a:pPr marL="628650" lvl="1" indent="-171450">
              <a:buFont typeface="Arial" panose="020B0604020202020204" pitchFamily="34" charset="0"/>
              <a:buChar char="•"/>
            </a:pPr>
            <a:r>
              <a:rPr lang="en-US" sz="1200" u="none" strike="noStrike" kern="1200" dirty="0">
                <a:solidFill>
                  <a:schemeClr val="tx1"/>
                </a:solidFill>
                <a:effectLst/>
                <a:latin typeface="Arial" charset="0"/>
                <a:ea typeface="+mn-ea"/>
                <a:cs typeface="+mn-cs"/>
              </a:rPr>
              <a:t>An unusual arrangement of blood vessels in which a capillary bed feeds into veins, which in turn feed into a second capillary bed.</a:t>
            </a:r>
            <a:endParaRPr lang="en-CA" i="0" dirty="0"/>
          </a:p>
          <a:p>
            <a:pPr marL="171450" lvl="0" indent="-171450">
              <a:buFont typeface="Arial" panose="020B0604020202020204" pitchFamily="34" charset="0"/>
              <a:buChar char="•"/>
            </a:pPr>
            <a:r>
              <a:rPr lang="en-CA" i="0" dirty="0"/>
              <a:t>Structurally hypothalamus – all neural tissue</a:t>
            </a:r>
          </a:p>
          <a:p>
            <a:pPr marL="0" lvl="0" indent="0">
              <a:buFont typeface="Arial" panose="020B0604020202020204" pitchFamily="34" charset="0"/>
              <a:buNone/>
            </a:pPr>
            <a:endParaRPr lang="en-CA" i="0" dirty="0"/>
          </a:p>
          <a:p>
            <a:pPr marL="171450" lvl="0" indent="-171450">
              <a:buFont typeface="Arial" panose="020B0604020202020204" pitchFamily="34" charset="0"/>
              <a:buChar char="•"/>
            </a:pPr>
            <a:endParaRPr lang="en-CA" i="0"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28</a:t>
            </a:fld>
            <a:endParaRPr lang="en-US"/>
          </a:p>
        </p:txBody>
      </p:sp>
    </p:spTree>
    <p:extLst>
      <p:ext uri="{BB962C8B-B14F-4D97-AF65-F5344CB8AC3E}">
        <p14:creationId xmlns:p14="http://schemas.microsoft.com/office/powerpoint/2010/main" val="35380371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1" u="sng" dirty="0"/>
              <a:t>Pituitary Gland:</a:t>
            </a:r>
          </a:p>
          <a:p>
            <a:pPr marL="171450" indent="-171450">
              <a:buFont typeface="Arial" panose="020B0604020202020204" pitchFamily="34" charset="0"/>
              <a:buChar char="•"/>
            </a:pPr>
            <a:r>
              <a:rPr lang="en-CA" b="1" u="none" dirty="0"/>
              <a:t>Infundibulum </a:t>
            </a:r>
            <a:r>
              <a:rPr lang="en-CA" b="0" u="none" dirty="0"/>
              <a:t>stalk of tissue </a:t>
            </a:r>
          </a:p>
          <a:p>
            <a:pPr marL="0" indent="0">
              <a:buFont typeface="Arial" panose="020B0604020202020204" pitchFamily="34" charset="0"/>
              <a:buNone/>
            </a:pPr>
            <a:r>
              <a:rPr lang="en-CA" b="1" i="1" u="sng" dirty="0"/>
              <a:t>Posterior lobe:</a:t>
            </a:r>
          </a:p>
          <a:p>
            <a:pPr marL="171450" indent="-171450">
              <a:buFont typeface="Arial" panose="020B0604020202020204" pitchFamily="34" charset="0"/>
              <a:buChar char="•"/>
            </a:pPr>
            <a:r>
              <a:rPr lang="en-CA" b="0" i="0" u="none" dirty="0">
                <a:effectLst/>
              </a:rPr>
              <a:t>Composed largely of neural tissue &amp; nerve fibers </a:t>
            </a:r>
          </a:p>
          <a:p>
            <a:pPr marL="171450" indent="-171450">
              <a:buFont typeface="Arial" panose="020B0604020202020204" pitchFamily="34" charset="0"/>
              <a:buChar char="•"/>
            </a:pPr>
            <a:r>
              <a:rPr lang="en-CA" b="0" i="0" u="none" dirty="0">
                <a:effectLst/>
              </a:rPr>
              <a:t>Not a true endocrine gland that manufactures hormones</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sz="1200" u="none" strike="noStrike" kern="1200" dirty="0">
                <a:solidFill>
                  <a:schemeClr val="tx1"/>
                </a:solidFill>
                <a:effectLst/>
                <a:latin typeface="Arial" charset="0"/>
                <a:ea typeface="+mn-ea"/>
                <a:cs typeface="+mn-cs"/>
              </a:rPr>
              <a:t>Oxytocin &amp; ADH, each composed of 9 amino acids. They differ in only 2 amino acids, &amp; yet they have dramatically different physiological effects</a:t>
            </a:r>
            <a:endParaRPr lang="en-CA" b="0" dirty="0"/>
          </a:p>
          <a:p>
            <a:pPr marL="171450" indent="-171450">
              <a:buFont typeface="Arial" panose="020B0604020202020204" pitchFamily="34" charset="0"/>
              <a:buChar char="•"/>
            </a:pPr>
            <a:r>
              <a:rPr lang="en-CA" b="1" dirty="0"/>
              <a:t>Antidiuretic hormone (SON) </a:t>
            </a:r>
            <a:r>
              <a:rPr lang="en-CA" b="0" dirty="0"/>
              <a:t>hormone produced by the hypothalamus &amp; released by the posterior pituitary; stimulates the kidneys to reabsorb more water, reducing urine volume.</a:t>
            </a:r>
          </a:p>
          <a:p>
            <a:pPr marL="628650" lvl="1" indent="-171450">
              <a:buFont typeface="Arial" panose="020B0604020202020204" pitchFamily="34" charset="0"/>
              <a:buChar char="•"/>
            </a:pPr>
            <a:r>
              <a:rPr lang="en-CA" b="1" dirty="0"/>
              <a:t>Vasopressin </a:t>
            </a:r>
            <a:r>
              <a:rPr lang="en-US" sz="1200" b="0" u="none" strike="noStrike" kern="1200" dirty="0">
                <a:solidFill>
                  <a:schemeClr val="tx1"/>
                </a:solidFill>
                <a:effectLst/>
                <a:latin typeface="Arial" charset="0"/>
                <a:ea typeface="+mn-ea"/>
                <a:cs typeface="+mn-cs"/>
              </a:rPr>
              <a:t>u</a:t>
            </a:r>
            <a:r>
              <a:rPr lang="en-US" sz="1200" u="none" strike="noStrike" kern="1200" dirty="0">
                <a:solidFill>
                  <a:schemeClr val="tx1"/>
                </a:solidFill>
                <a:effectLst/>
                <a:latin typeface="Arial" charset="0"/>
                <a:ea typeface="+mn-ea"/>
                <a:cs typeface="+mn-cs"/>
              </a:rPr>
              <a:t>nder certain conditions, such as severe blood loss, exceptionally large amounts of ADH are released, causing vasoconstriction &amp; raising BP. This response targets different ADH receptors found on vascular smooth muscle.</a:t>
            </a:r>
            <a:endParaRPr lang="en-CA" b="1" dirty="0"/>
          </a:p>
          <a:p>
            <a:pPr marL="171450" indent="-171450">
              <a:buFont typeface="Arial" panose="020B0604020202020204" pitchFamily="34" charset="0"/>
              <a:buChar char="•"/>
            </a:pPr>
            <a:r>
              <a:rPr lang="en-CA" b="1" dirty="0"/>
              <a:t>Oxytocin (PVN) </a:t>
            </a:r>
            <a:r>
              <a:rPr lang="en-CA" b="0" dirty="0"/>
              <a:t>hormone synthesized in the hypothalamus &amp; secreted by the posterior pituitary; stimulates contraction of smooth muscles of the uterus during childbirth &amp; ejection of milk during nursing.</a:t>
            </a:r>
            <a:endParaRPr lang="en-CA" b="1"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29</a:t>
            </a:fld>
            <a:endParaRPr lang="en-US"/>
          </a:p>
        </p:txBody>
      </p:sp>
    </p:spTree>
    <p:extLst>
      <p:ext uri="{BB962C8B-B14F-4D97-AF65-F5344CB8AC3E}">
        <p14:creationId xmlns:p14="http://schemas.microsoft.com/office/powerpoint/2010/main" val="26099643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CA" b="1" u="sng" dirty="0"/>
              <a:t>Anterior Pituitary Hormone</a:t>
            </a:r>
          </a:p>
          <a:p>
            <a:pPr marL="171450" indent="-171450">
              <a:buFont typeface="Arial" panose="020B0604020202020204" pitchFamily="34" charset="0"/>
              <a:buChar char="•"/>
            </a:pPr>
            <a:r>
              <a:rPr lang="en-CA" b="1" dirty="0"/>
              <a:t>Thyroid stimulating hormone (TSH) </a:t>
            </a:r>
            <a:r>
              <a:rPr lang="en-CA" b="0" dirty="0"/>
              <a:t>stimulated by TRH. Hormone that regulates secretion of thyroid hormones.</a:t>
            </a:r>
          </a:p>
          <a:p>
            <a:pPr marL="171450" indent="-171450">
              <a:buFont typeface="Arial" panose="020B0604020202020204" pitchFamily="34" charset="0"/>
              <a:buChar char="•"/>
            </a:pPr>
            <a:r>
              <a:rPr lang="en-CA" b="1" dirty="0"/>
              <a:t>Adrenocorticotropic hormone (ACTH) </a:t>
            </a:r>
            <a:r>
              <a:rPr lang="en-CA" b="0" dirty="0"/>
              <a:t>stimulated by CRH; stimuli that increase CRH release include fever &amp; other stressors. Hormone that influences the activity of the adrenal cortex.</a:t>
            </a:r>
            <a:endParaRPr lang="en-CA" b="1" dirty="0"/>
          </a:p>
          <a:p>
            <a:pPr marL="171450" indent="-171450">
              <a:buFont typeface="Arial" panose="020B0604020202020204" pitchFamily="34" charset="0"/>
              <a:buChar char="•"/>
            </a:pPr>
            <a:r>
              <a:rPr lang="en-CA" b="1" dirty="0"/>
              <a:t>Growth Hormone</a:t>
            </a:r>
            <a:r>
              <a:rPr lang="en-CA" b="0" dirty="0"/>
              <a:t> stimulated by GHRH release which is triggered by levels of GH as well as by a # of secondary triggers including deep sleep, increases in blood levels of AAs, low levels of FAs, exercise, etc. Hormone that stimulates growth in general.</a:t>
            </a:r>
          </a:p>
          <a:p>
            <a:pPr marL="171450" indent="-171450">
              <a:buFont typeface="Arial" panose="020B0604020202020204" pitchFamily="34" charset="0"/>
              <a:buChar char="•"/>
            </a:pPr>
            <a:r>
              <a:rPr lang="en-CA" b="1" dirty="0"/>
              <a:t>Follicle-stimulating hormone (FSH) </a:t>
            </a:r>
            <a:r>
              <a:rPr lang="en-CA" b="0" dirty="0"/>
              <a:t>stimulated by GnRH. Hormone that stimulates ovarian follicle production in females &amp; sperm in men.</a:t>
            </a:r>
            <a:endParaRPr lang="en-CA" b="1" dirty="0"/>
          </a:p>
          <a:p>
            <a:pPr marL="171450" indent="-171450">
              <a:buFont typeface="Arial" panose="020B0604020202020204" pitchFamily="34" charset="0"/>
              <a:buChar char="•"/>
            </a:pPr>
            <a:r>
              <a:rPr lang="en-CA" b="1" dirty="0"/>
              <a:t>Luteinizing hormone (LH) </a:t>
            </a:r>
            <a:r>
              <a:rPr lang="en-CA" b="0" dirty="0"/>
              <a:t>stimulated by GnRH. Hormone that aids in the maturation of cells in the ovary &amp; triggers ovulation in females. In males, causes the interstitial endocrine cells of the testis to produce testosterone. </a:t>
            </a:r>
          </a:p>
          <a:p>
            <a:pPr marL="171450" indent="-171450">
              <a:buFont typeface="Arial" panose="020B0604020202020204" pitchFamily="34" charset="0"/>
              <a:buChar char="•"/>
            </a:pPr>
            <a:r>
              <a:rPr lang="en-CA" b="1" dirty="0"/>
              <a:t>Prolactin </a:t>
            </a:r>
            <a:r>
              <a:rPr lang="en-CA" b="0" dirty="0"/>
              <a:t>stimulated by decreases PIH; release enhanced by estrogens, birth control pills, breast-feeding, &amp; dopamine-blocking drugs (PIH). Hormone that stimulates the breast </a:t>
            </a:r>
            <a:r>
              <a:rPr lang="en-CA" b="0"/>
              <a:t>to produce milk.</a:t>
            </a:r>
            <a:endParaRPr lang="en-CA" b="1"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30</a:t>
            </a:fld>
            <a:endParaRPr lang="en-US"/>
          </a:p>
        </p:txBody>
      </p:sp>
    </p:spTree>
    <p:extLst>
      <p:ext uri="{BB962C8B-B14F-4D97-AF65-F5344CB8AC3E}">
        <p14:creationId xmlns:p14="http://schemas.microsoft.com/office/powerpoint/2010/main" val="36820174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CA" dirty="0"/>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31</a:t>
            </a:fld>
            <a:endParaRPr lang="en-US"/>
          </a:p>
        </p:txBody>
      </p:sp>
    </p:spTree>
    <p:extLst>
      <p:ext uri="{BB962C8B-B14F-4D97-AF65-F5344CB8AC3E}">
        <p14:creationId xmlns:p14="http://schemas.microsoft.com/office/powerpoint/2010/main" val="21507573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5"/>
          </p:nvPr>
        </p:nvSpPr>
        <p:spPr/>
        <p:txBody>
          <a:bodyPr/>
          <a:lstStyle/>
          <a:p>
            <a:pPr>
              <a:defRPr/>
            </a:pPr>
            <a:fld id="{D5723262-FD58-4BE0-BC49-DBDA4D48A940}" type="slidenum">
              <a:rPr lang="en-US" smtClean="0"/>
              <a:pPr>
                <a:defRPr/>
              </a:pPr>
              <a:t>32</a:t>
            </a:fld>
            <a:endParaRPr lang="en-US"/>
          </a:p>
        </p:txBody>
      </p:sp>
    </p:spTree>
    <p:extLst>
      <p:ext uri="{BB962C8B-B14F-4D97-AF65-F5344CB8AC3E}">
        <p14:creationId xmlns:p14="http://schemas.microsoft.com/office/powerpoint/2010/main" val="2563900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8778BCC-0E07-4213-B082-1A4E192AD3F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05472C3-C8BE-4C36-B1CB-4263BE816B4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963AD89-7BAE-4F82-AB73-D9D9224B725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19BB75A-B3D6-485E-BEE4-29D25B675C8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B3659CA-66FF-4A75-BC6B-EFB665D8A3B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36D4BEB-B6C3-4F4C-BFE4-E18D07DDE06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9921D2A-272D-4ED5-80FD-15DA4CB7A10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9CDFFB6-6AF2-4CA0-880C-23F490DB386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1A598FF-D28B-4440-860A-E6846C68603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B2F2BAC-DF2C-42C5-9212-E03EFB51407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D032C37-5D04-40E5-B7DC-CC000C7F09B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0FDF0A19-84D1-46F9-A73C-9A1BAF0491D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del.icio.us/jleather/Temperatur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hyperlink" Target="http://www.gremi.asso.fr/mediator_inflammation-uk.html" TargetMode="Externa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31.emf"/><Relationship Id="rId4" Type="http://schemas.openxmlformats.org/officeDocument/2006/relationships/oleObject" Target="../embeddings/oleObject1.bin"/></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32.png"/><Relationship Id="rId4" Type="http://schemas.openxmlformats.org/officeDocument/2006/relationships/oleObject" Target="../embeddings/oleObject2.bin"/></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Text Box 4" descr="Newsprint"/>
          <p:cNvSpPr txBox="1">
            <a:spLocks noChangeArrowheads="1"/>
          </p:cNvSpPr>
          <p:nvPr/>
        </p:nvSpPr>
        <p:spPr bwMode="auto">
          <a:xfrm>
            <a:off x="269875" y="266700"/>
            <a:ext cx="8529638" cy="2133600"/>
          </a:xfrm>
          <a:prstGeom prst="rect">
            <a:avLst/>
          </a:prstGeom>
          <a:noFill/>
          <a:ln w="76200">
            <a:noFill/>
            <a:miter lim="800000"/>
            <a:headEnd/>
            <a:tailEnd/>
          </a:ln>
          <a:effectLst/>
        </p:spPr>
        <p:txBody>
          <a:bodyPr>
            <a:spAutoFit/>
          </a:bodyPr>
          <a:lstStyle/>
          <a:p>
            <a:pPr algn="ctr" eaLnBrk="0" hangingPunct="0">
              <a:spcBef>
                <a:spcPct val="50000"/>
              </a:spcBef>
              <a:defRPr/>
            </a:pPr>
            <a:r>
              <a:rPr lang="en-CA" sz="2400" b="1" dirty="0">
                <a:solidFill>
                  <a:srgbClr val="0066CC"/>
                </a:solidFill>
                <a:effectLst>
                  <a:outerShdw blurRad="38100" dist="38100" dir="2700000" algn="tl">
                    <a:srgbClr val="C0C0C0"/>
                  </a:outerShdw>
                </a:effectLst>
              </a:rPr>
              <a:t>3. HOMEOSTASIS:  CONTROL MECHANISMS</a:t>
            </a:r>
            <a:endParaRPr lang="en-US" sz="2400" b="1" dirty="0">
              <a:solidFill>
                <a:srgbClr val="0066CC"/>
              </a:solidFill>
              <a:effectLst>
                <a:outerShdw blurRad="38100" dist="38100" dir="2700000" algn="tl">
                  <a:srgbClr val="C0C0C0"/>
                </a:outerShdw>
              </a:effectLst>
            </a:endParaRPr>
          </a:p>
          <a:p>
            <a:pPr algn="ctr" eaLnBrk="0" hangingPunct="0">
              <a:spcBef>
                <a:spcPct val="50000"/>
              </a:spcBef>
              <a:defRPr/>
            </a:pPr>
            <a:r>
              <a:rPr lang="en-US" b="1" dirty="0">
                <a:solidFill>
                  <a:srgbClr val="0066CC"/>
                </a:solidFill>
              </a:rPr>
              <a:t>3.1 Define &amp; identify the principal characteristics of homeostasis (pp.9-12)</a:t>
            </a:r>
          </a:p>
          <a:p>
            <a:pPr algn="ctr" eaLnBrk="0" hangingPunct="0">
              <a:spcBef>
                <a:spcPct val="50000"/>
              </a:spcBef>
              <a:defRPr/>
            </a:pPr>
            <a:r>
              <a:rPr lang="en-US" b="1" dirty="0">
                <a:solidFill>
                  <a:srgbClr val="0066CC"/>
                </a:solidFill>
              </a:rPr>
              <a:t>3.2  Introduction to the Nervous System (pp. 531-535, 543-547)</a:t>
            </a:r>
          </a:p>
          <a:p>
            <a:pPr algn="ctr" eaLnBrk="0" hangingPunct="0">
              <a:spcBef>
                <a:spcPct val="50000"/>
              </a:spcBef>
              <a:defRPr/>
            </a:pPr>
            <a:r>
              <a:rPr lang="en-US" b="1" dirty="0">
                <a:solidFill>
                  <a:srgbClr val="0066CC"/>
                </a:solidFill>
              </a:rPr>
              <a:t>3.3 Introduction to the Endocrine System (pp. 602-617)</a:t>
            </a:r>
            <a:endParaRPr lang="en-CA" b="1" dirty="0">
              <a:solidFill>
                <a:srgbClr val="0066CC"/>
              </a:solidFill>
            </a:endParaRPr>
          </a:p>
        </p:txBody>
      </p:sp>
      <p:sp>
        <p:nvSpPr>
          <p:cNvPr id="4099" name="Text Box 5" descr="Newsprint"/>
          <p:cNvSpPr txBox="1">
            <a:spLocks noChangeArrowheads="1"/>
          </p:cNvSpPr>
          <p:nvPr/>
        </p:nvSpPr>
        <p:spPr bwMode="auto">
          <a:xfrm>
            <a:off x="7727950" y="6492875"/>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spcBef>
                <a:spcPct val="50000"/>
              </a:spcBef>
            </a:pPr>
            <a:r>
              <a:rPr lang="en-US" sz="1000" b="1" i="1">
                <a:latin typeface="NuptialScript" pitchFamily="18" charset="0"/>
              </a:rPr>
              <a:t>J. Carnegie, UofO</a:t>
            </a:r>
            <a:endParaRPr lang="en-CA" sz="1000" b="1" i="1">
              <a:latin typeface="NuptialScript" pitchFamily="18" charset="0"/>
            </a:endParaRPr>
          </a:p>
        </p:txBody>
      </p:sp>
      <p:pic>
        <p:nvPicPr>
          <p:cNvPr id="4100" name="Picture 6" descr="homeostasis"/>
          <p:cNvPicPr>
            <a:picLocks noChangeAspect="1" noChangeArrowheads="1"/>
          </p:cNvPicPr>
          <p:nvPr/>
        </p:nvPicPr>
        <p:blipFill>
          <a:blip r:embed="rId4" cstate="print">
            <a:lum bright="-12000" contrast="18000"/>
          </a:blip>
          <a:srcRect l="3883" t="5914" r="5132" b="12729"/>
          <a:stretch>
            <a:fillRect/>
          </a:stretch>
        </p:blipFill>
        <p:spPr bwMode="auto">
          <a:xfrm>
            <a:off x="1524000" y="2743200"/>
            <a:ext cx="6248400" cy="37338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42875" y="269875"/>
            <a:ext cx="8797925" cy="3066930"/>
          </a:xfrm>
          <a:prstGeom prst="rect">
            <a:avLst/>
          </a:prstGeom>
          <a:solidFill>
            <a:schemeClr val="bg1"/>
          </a:solidFill>
          <a:ln w="28575">
            <a:noFill/>
            <a:miter lim="800000"/>
            <a:headEnd/>
            <a:tailEnd/>
          </a:ln>
        </p:spPr>
        <p:txBody>
          <a:bodyPr>
            <a:spAutoFit/>
          </a:bodyPr>
          <a:lstStyle/>
          <a:p>
            <a:pPr marL="236538" indent="-236538" eaLnBrk="0" hangingPunct="0">
              <a:lnSpc>
                <a:spcPct val="75000"/>
              </a:lnSpc>
              <a:spcBef>
                <a:spcPct val="50000"/>
              </a:spcBef>
            </a:pPr>
            <a:r>
              <a:rPr lang="en-US" b="1" i="1" dirty="0">
                <a:solidFill>
                  <a:srgbClr val="336699"/>
                </a:solidFill>
              </a:rPr>
              <a:t>3.1.1  define homeostasis, giving at least 2 physiological examples</a:t>
            </a:r>
            <a:endParaRPr lang="en-CA" b="1" i="1" dirty="0">
              <a:solidFill>
                <a:srgbClr val="336699"/>
              </a:solidFill>
            </a:endParaRPr>
          </a:p>
          <a:p>
            <a:pPr marL="236538" indent="-236538" eaLnBrk="0" hangingPunct="0">
              <a:lnSpc>
                <a:spcPct val="75000"/>
              </a:lnSpc>
              <a:spcBef>
                <a:spcPct val="50000"/>
              </a:spcBef>
            </a:pPr>
            <a:r>
              <a:rPr lang="en-CA" dirty="0"/>
              <a:t>Walter Cannon</a:t>
            </a:r>
            <a:r>
              <a:rPr lang="en-US" dirty="0"/>
              <a:t>:  </a:t>
            </a:r>
            <a:r>
              <a:rPr lang="en-CA" dirty="0"/>
              <a:t>ability of</a:t>
            </a:r>
            <a:r>
              <a:rPr lang="en-US" dirty="0"/>
              <a:t> the </a:t>
            </a:r>
            <a:r>
              <a:rPr lang="en-CA" dirty="0"/>
              <a:t>body:</a:t>
            </a:r>
            <a:r>
              <a:rPr lang="en-CA" b="1" dirty="0"/>
              <a:t>  “</a:t>
            </a:r>
            <a:r>
              <a:rPr lang="en-CA" b="1" i="1" dirty="0"/>
              <a:t>to maintain relatively stable internal conditions even though there is continuous change in the outside world”</a:t>
            </a:r>
            <a:endParaRPr lang="en-CA" b="1" dirty="0"/>
          </a:p>
          <a:p>
            <a:pPr marL="236538" indent="-236538" eaLnBrk="0" hangingPunct="0">
              <a:lnSpc>
                <a:spcPct val="80000"/>
              </a:lnSpc>
              <a:spcBef>
                <a:spcPct val="50000"/>
              </a:spcBef>
            </a:pPr>
            <a:r>
              <a:rPr lang="en-CA" b="1" dirty="0"/>
              <a:t>• not unchanging - </a:t>
            </a:r>
            <a:r>
              <a:rPr lang="en-CA" dirty="0"/>
              <a:t>rather a</a:t>
            </a:r>
            <a:r>
              <a:rPr lang="en-CA" b="1" dirty="0"/>
              <a:t> dynamic </a:t>
            </a:r>
            <a:r>
              <a:rPr lang="en-CA" dirty="0"/>
              <a:t>state of equilibrium involving many systems:</a:t>
            </a:r>
          </a:p>
          <a:p>
            <a:pPr marL="236538" indent="-236538" eaLnBrk="0" hangingPunct="0">
              <a:lnSpc>
                <a:spcPct val="50000"/>
              </a:lnSpc>
              <a:spcBef>
                <a:spcPct val="50000"/>
              </a:spcBef>
            </a:pPr>
            <a:r>
              <a:rPr lang="en-CA" dirty="0"/>
              <a:t>  	 (</a:t>
            </a:r>
            <a:r>
              <a:rPr lang="en-CA" dirty="0" err="1"/>
              <a:t>i</a:t>
            </a:r>
            <a:r>
              <a:rPr lang="en-CA" dirty="0"/>
              <a:t>)  adequate blood levels of vital nutrients</a:t>
            </a:r>
          </a:p>
          <a:p>
            <a:pPr marL="236538" indent="-236538" eaLnBrk="0" hangingPunct="0">
              <a:lnSpc>
                <a:spcPct val="50000"/>
              </a:lnSpc>
              <a:spcBef>
                <a:spcPct val="50000"/>
              </a:spcBef>
            </a:pPr>
            <a:r>
              <a:rPr lang="en-CA" dirty="0"/>
              <a:t>	(ii)  heart activity/blood pressure monitored &amp; adjusted as needed</a:t>
            </a:r>
          </a:p>
          <a:p>
            <a:pPr marL="236538" indent="-236538" eaLnBrk="0" hangingPunct="0">
              <a:lnSpc>
                <a:spcPct val="50000"/>
              </a:lnSpc>
              <a:spcBef>
                <a:spcPct val="50000"/>
              </a:spcBef>
            </a:pPr>
            <a:r>
              <a:rPr lang="en-CA" dirty="0"/>
              <a:t>	(iii)  wastes must not accumulate</a:t>
            </a:r>
          </a:p>
          <a:p>
            <a:pPr marL="236538" indent="-236538" eaLnBrk="0" hangingPunct="0">
              <a:lnSpc>
                <a:spcPct val="50000"/>
              </a:lnSpc>
              <a:spcBef>
                <a:spcPct val="50000"/>
              </a:spcBef>
            </a:pPr>
            <a:r>
              <a:rPr lang="en-CA" dirty="0"/>
              <a:t>   	(iv)  core body temperature must remain within range</a:t>
            </a:r>
          </a:p>
        </p:txBody>
      </p:sp>
      <p:pic>
        <p:nvPicPr>
          <p:cNvPr id="5123" name="Picture 8" descr="dp_heat_wave"/>
          <p:cNvPicPr>
            <a:picLocks noChangeAspect="1" noChangeArrowheads="1"/>
          </p:cNvPicPr>
          <p:nvPr/>
        </p:nvPicPr>
        <p:blipFill rotWithShape="1">
          <a:blip r:embed="rId3" cstate="print"/>
          <a:srcRect t="5678"/>
          <a:stretch/>
        </p:blipFill>
        <p:spPr bwMode="auto">
          <a:xfrm>
            <a:off x="4281488" y="3438144"/>
            <a:ext cx="4646612" cy="3237294"/>
          </a:xfrm>
          <a:prstGeom prst="rect">
            <a:avLst/>
          </a:prstGeom>
          <a:noFill/>
          <a:ln w="9525">
            <a:noFill/>
            <a:miter lim="800000"/>
            <a:headEnd/>
            <a:tailEnd/>
          </a:ln>
        </p:spPr>
      </p:pic>
      <p:sp>
        <p:nvSpPr>
          <p:cNvPr id="5124" name="Rectangle 9"/>
          <p:cNvSpPr>
            <a:spLocks noChangeArrowheads="1"/>
          </p:cNvSpPr>
          <p:nvPr/>
        </p:nvSpPr>
        <p:spPr bwMode="auto">
          <a:xfrm>
            <a:off x="1409700" y="6183313"/>
            <a:ext cx="2736850" cy="274637"/>
          </a:xfrm>
          <a:prstGeom prst="rect">
            <a:avLst/>
          </a:prstGeom>
          <a:noFill/>
          <a:ln w="9525">
            <a:noFill/>
            <a:miter lim="800000"/>
            <a:headEnd/>
            <a:tailEnd/>
          </a:ln>
        </p:spPr>
        <p:txBody>
          <a:bodyPr wrap="none">
            <a:spAutoFit/>
          </a:bodyPr>
          <a:lstStyle/>
          <a:p>
            <a:r>
              <a:rPr lang="en-US" sz="1200">
                <a:hlinkClick r:id="rId4"/>
              </a:rPr>
              <a:t>http://del.icio.us/jleather/Temperature</a:t>
            </a:r>
            <a:r>
              <a:rPr lang="en-US" sz="120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Text Box 4"/>
          <p:cNvSpPr txBox="1">
            <a:spLocks noChangeArrowheads="1"/>
          </p:cNvSpPr>
          <p:nvPr/>
        </p:nvSpPr>
        <p:spPr bwMode="auto">
          <a:xfrm>
            <a:off x="0" y="687388"/>
            <a:ext cx="8570913" cy="2324100"/>
          </a:xfrm>
          <a:prstGeom prst="rect">
            <a:avLst/>
          </a:prstGeom>
          <a:noFill/>
          <a:ln w="28575">
            <a:noFill/>
            <a:miter lim="800000"/>
            <a:headEnd/>
            <a:tailEnd/>
          </a:ln>
        </p:spPr>
        <p:txBody>
          <a:bodyPr>
            <a:spAutoFit/>
          </a:bodyPr>
          <a:lstStyle/>
          <a:p>
            <a:pPr marL="173038" indent="-173038" eaLnBrk="0" hangingPunct="0">
              <a:lnSpc>
                <a:spcPct val="75000"/>
              </a:lnSpc>
              <a:spcBef>
                <a:spcPct val="50000"/>
              </a:spcBef>
            </a:pPr>
            <a:r>
              <a:rPr lang="en-CA" dirty="0"/>
              <a:t>•  </a:t>
            </a:r>
            <a:r>
              <a:rPr lang="en-CA" b="1" u="sng" dirty="0"/>
              <a:t>3 essential characteristics:</a:t>
            </a:r>
          </a:p>
          <a:p>
            <a:pPr marL="173038" indent="-173038" eaLnBrk="0" hangingPunct="0">
              <a:lnSpc>
                <a:spcPct val="75000"/>
              </a:lnSpc>
              <a:spcBef>
                <a:spcPct val="50000"/>
              </a:spcBef>
            </a:pPr>
            <a:r>
              <a:rPr lang="en-CA" b="1" dirty="0"/>
              <a:t> </a:t>
            </a:r>
            <a:r>
              <a:rPr lang="en-CA" b="1" u="sng" dirty="0">
                <a:solidFill>
                  <a:srgbClr val="336699"/>
                </a:solidFill>
              </a:rPr>
              <a:t>receptor:</a:t>
            </a:r>
            <a:r>
              <a:rPr lang="en-CA" b="1" dirty="0"/>
              <a:t>  </a:t>
            </a:r>
            <a:r>
              <a:rPr lang="en-CA" dirty="0"/>
              <a:t>senses change</a:t>
            </a:r>
            <a:r>
              <a:rPr lang="en-CA" b="1" dirty="0"/>
              <a:t> (</a:t>
            </a:r>
            <a:r>
              <a:rPr lang="en-CA" i="1" dirty="0">
                <a:solidFill>
                  <a:srgbClr val="336699"/>
                </a:solidFill>
              </a:rPr>
              <a:t>stimulus</a:t>
            </a:r>
            <a:r>
              <a:rPr lang="en-CA" b="1" dirty="0"/>
              <a:t>) </a:t>
            </a:r>
            <a:r>
              <a:rPr lang="en-CA" dirty="0"/>
              <a:t>&amp; sends info</a:t>
            </a:r>
            <a:r>
              <a:rPr lang="en-CA" b="1" dirty="0"/>
              <a:t> (</a:t>
            </a:r>
            <a:r>
              <a:rPr lang="en-CA" i="1" dirty="0">
                <a:solidFill>
                  <a:srgbClr val="336699"/>
                </a:solidFill>
              </a:rPr>
              <a:t>afferent</a:t>
            </a:r>
            <a:r>
              <a:rPr lang="en-CA" b="1" i="1" dirty="0">
                <a:solidFill>
                  <a:srgbClr val="336699"/>
                </a:solidFill>
              </a:rPr>
              <a:t> </a:t>
            </a:r>
            <a:r>
              <a:rPr lang="en-CA" i="1" dirty="0">
                <a:solidFill>
                  <a:srgbClr val="336699"/>
                </a:solidFill>
              </a:rPr>
              <a:t>pathway</a:t>
            </a:r>
            <a:r>
              <a:rPr lang="en-CA" b="1" dirty="0"/>
              <a:t>) </a:t>
            </a:r>
            <a:r>
              <a:rPr lang="en-CA" dirty="0"/>
              <a:t>to:</a:t>
            </a:r>
          </a:p>
          <a:p>
            <a:pPr marL="173038" indent="-173038" eaLnBrk="0" hangingPunct="0">
              <a:lnSpc>
                <a:spcPct val="75000"/>
              </a:lnSpc>
              <a:spcBef>
                <a:spcPct val="50000"/>
              </a:spcBef>
            </a:pPr>
            <a:r>
              <a:rPr lang="en-CA" b="1" dirty="0">
                <a:solidFill>
                  <a:srgbClr val="336699"/>
                </a:solidFill>
              </a:rPr>
              <a:t> </a:t>
            </a:r>
            <a:r>
              <a:rPr lang="en-CA" b="1" u="sng" dirty="0">
                <a:solidFill>
                  <a:srgbClr val="336699"/>
                </a:solidFill>
              </a:rPr>
              <a:t>control centre: </a:t>
            </a:r>
            <a:r>
              <a:rPr lang="en-CA" dirty="0"/>
              <a:t>determines </a:t>
            </a:r>
            <a:r>
              <a:rPr lang="en-CA" i="1" dirty="0">
                <a:solidFill>
                  <a:srgbClr val="336699"/>
                </a:solidFill>
              </a:rPr>
              <a:t>set point</a:t>
            </a:r>
            <a:r>
              <a:rPr lang="en-CA" b="1" dirty="0">
                <a:solidFill>
                  <a:srgbClr val="336699"/>
                </a:solidFill>
              </a:rPr>
              <a:t> </a:t>
            </a:r>
            <a:r>
              <a:rPr lang="en-CA" dirty="0"/>
              <a:t>for </a:t>
            </a:r>
            <a:r>
              <a:rPr lang="en-CA" i="1" dirty="0">
                <a:solidFill>
                  <a:srgbClr val="336699"/>
                </a:solidFill>
              </a:rPr>
              <a:t>variable</a:t>
            </a:r>
            <a:r>
              <a:rPr lang="en-CA" b="1" dirty="0"/>
              <a:t> </a:t>
            </a:r>
            <a:r>
              <a:rPr lang="en-CA" dirty="0"/>
              <a:t>maintenance;  analyzes info &amp; determines correct response</a:t>
            </a:r>
          </a:p>
          <a:p>
            <a:pPr marL="173038" indent="-173038" eaLnBrk="0" hangingPunct="0">
              <a:lnSpc>
                <a:spcPct val="75000"/>
              </a:lnSpc>
              <a:spcBef>
                <a:spcPct val="50000"/>
              </a:spcBef>
            </a:pPr>
            <a:r>
              <a:rPr lang="en-CA" b="1" dirty="0"/>
              <a:t> </a:t>
            </a:r>
            <a:r>
              <a:rPr lang="en-CA" b="1" u="sng" dirty="0">
                <a:solidFill>
                  <a:srgbClr val="336699"/>
                </a:solidFill>
              </a:rPr>
              <a:t>effector</a:t>
            </a:r>
            <a:r>
              <a:rPr lang="en-CA" b="1" dirty="0">
                <a:solidFill>
                  <a:srgbClr val="336699"/>
                </a:solidFill>
              </a:rPr>
              <a:t>:</a:t>
            </a:r>
            <a:r>
              <a:rPr lang="en-CA" b="1" dirty="0"/>
              <a:t>  </a:t>
            </a:r>
            <a:r>
              <a:rPr lang="en-CA" dirty="0"/>
              <a:t>provides means for response</a:t>
            </a:r>
            <a:r>
              <a:rPr lang="en-CA" b="1" dirty="0"/>
              <a:t> (</a:t>
            </a:r>
            <a:r>
              <a:rPr lang="en-CA" i="1" dirty="0">
                <a:solidFill>
                  <a:srgbClr val="336699"/>
                </a:solidFill>
              </a:rPr>
              <a:t>output</a:t>
            </a:r>
            <a:r>
              <a:rPr lang="en-CA" b="1" dirty="0"/>
              <a:t> </a:t>
            </a:r>
            <a:r>
              <a:rPr lang="en-CA" dirty="0"/>
              <a:t>along</a:t>
            </a:r>
            <a:r>
              <a:rPr lang="en-CA" b="1" dirty="0">
                <a:solidFill>
                  <a:srgbClr val="008000"/>
                </a:solidFill>
              </a:rPr>
              <a:t> </a:t>
            </a:r>
            <a:r>
              <a:rPr lang="en-CA" i="1" dirty="0">
                <a:solidFill>
                  <a:srgbClr val="336699"/>
                </a:solidFill>
              </a:rPr>
              <a:t>efferent</a:t>
            </a:r>
            <a:r>
              <a:rPr lang="en-CA" b="1" i="1" dirty="0">
                <a:solidFill>
                  <a:srgbClr val="336699"/>
                </a:solidFill>
              </a:rPr>
              <a:t> </a:t>
            </a:r>
            <a:r>
              <a:rPr lang="en-CA" dirty="0">
                <a:solidFill>
                  <a:srgbClr val="336699"/>
                </a:solidFill>
              </a:rPr>
              <a:t>pathway</a:t>
            </a:r>
            <a:r>
              <a:rPr lang="en-CA" b="1" dirty="0"/>
              <a:t>)</a:t>
            </a:r>
          </a:p>
          <a:p>
            <a:pPr marL="173038" indent="-173038" algn="ctr" eaLnBrk="0" hangingPunct="0">
              <a:lnSpc>
                <a:spcPct val="75000"/>
              </a:lnSpc>
              <a:spcBef>
                <a:spcPct val="50000"/>
              </a:spcBef>
            </a:pPr>
            <a:r>
              <a:rPr lang="en-CA" b="1" dirty="0">
                <a:solidFill>
                  <a:srgbClr val="336699"/>
                </a:solidFill>
              </a:rPr>
              <a:t>feedback</a:t>
            </a:r>
            <a:r>
              <a:rPr lang="en-CA" b="1" dirty="0"/>
              <a:t> </a:t>
            </a:r>
            <a:r>
              <a:rPr lang="en-CA" dirty="0"/>
              <a:t>(negative/positive) allows for regulation within a range/enhanced response</a:t>
            </a:r>
          </a:p>
        </p:txBody>
      </p:sp>
      <p:sp>
        <p:nvSpPr>
          <p:cNvPr id="6147" name="Rectangle 7"/>
          <p:cNvSpPr>
            <a:spLocks noChangeArrowheads="1"/>
          </p:cNvSpPr>
          <p:nvPr/>
        </p:nvSpPr>
        <p:spPr bwMode="auto">
          <a:xfrm>
            <a:off x="171450" y="76200"/>
            <a:ext cx="8278813" cy="555625"/>
          </a:xfrm>
          <a:prstGeom prst="rect">
            <a:avLst/>
          </a:prstGeom>
          <a:noFill/>
          <a:ln w="9525">
            <a:noFill/>
            <a:miter lim="800000"/>
            <a:headEnd/>
            <a:tailEnd/>
          </a:ln>
        </p:spPr>
        <p:txBody>
          <a:bodyPr>
            <a:spAutoFit/>
          </a:bodyPr>
          <a:lstStyle/>
          <a:p>
            <a:pPr marL="236538" indent="-236538" eaLnBrk="0" hangingPunct="0">
              <a:lnSpc>
                <a:spcPct val="75000"/>
              </a:lnSpc>
              <a:spcBef>
                <a:spcPct val="50000"/>
              </a:spcBef>
            </a:pPr>
            <a:r>
              <a:rPr lang="en-US" b="1" i="1">
                <a:solidFill>
                  <a:srgbClr val="336699"/>
                </a:solidFill>
              </a:rPr>
              <a:t>3.1.2  list the 3 essential components of a homeostatic control mechanism, defining the roles of each</a:t>
            </a:r>
          </a:p>
        </p:txBody>
      </p:sp>
      <p:pic>
        <p:nvPicPr>
          <p:cNvPr id="6148" name="Picture 8" descr="E:\Chapter_01\B_JPEG_Images_and_Tables\a_labeled\figure_01_04_labeled.jpg"/>
          <p:cNvPicPr>
            <a:picLocks noChangeAspect="1" noChangeArrowheads="1"/>
          </p:cNvPicPr>
          <p:nvPr/>
        </p:nvPicPr>
        <p:blipFill>
          <a:blip r:embed="rId3" cstate="print"/>
          <a:srcRect t="2605" b="7465"/>
          <a:stretch>
            <a:fillRect/>
          </a:stretch>
        </p:blipFill>
        <p:spPr bwMode="auto">
          <a:xfrm>
            <a:off x="2122488" y="3098800"/>
            <a:ext cx="6824662" cy="3689350"/>
          </a:xfrm>
          <a:prstGeom prst="rect">
            <a:avLst/>
          </a:prstGeom>
          <a:noFill/>
          <a:ln w="9525">
            <a:noFill/>
            <a:miter lim="800000"/>
            <a:headEnd/>
            <a:tailEnd/>
          </a:ln>
        </p:spPr>
      </p:pic>
      <p:sp>
        <p:nvSpPr>
          <p:cNvPr id="6149" name="Text Box 6"/>
          <p:cNvSpPr txBox="1">
            <a:spLocks noChangeArrowheads="1"/>
          </p:cNvSpPr>
          <p:nvPr/>
        </p:nvSpPr>
        <p:spPr bwMode="auto">
          <a:xfrm>
            <a:off x="2898775" y="6184900"/>
            <a:ext cx="990600" cy="376238"/>
          </a:xfrm>
          <a:prstGeom prst="rect">
            <a:avLst/>
          </a:prstGeom>
          <a:solidFill>
            <a:schemeClr val="bg1"/>
          </a:solidFill>
          <a:ln w="9525">
            <a:solidFill>
              <a:srgbClr val="336699"/>
            </a:solidFill>
            <a:miter lim="800000"/>
            <a:headEnd/>
            <a:tailEnd/>
          </a:ln>
        </p:spPr>
        <p:txBody>
          <a:bodyPr>
            <a:spAutoFit/>
          </a:bodyPr>
          <a:lstStyle/>
          <a:p>
            <a:pPr eaLnBrk="0" hangingPunct="0">
              <a:spcBef>
                <a:spcPct val="50000"/>
              </a:spcBef>
            </a:pPr>
            <a:r>
              <a:rPr lang="fr-CA" sz="1800" b="1" dirty="0"/>
              <a:t>Fig. 1.5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wipe(left)">
                                      <p:cBhvr>
                                        <p:cTn id="7" dur="5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7" descr="Newsprint"/>
          <p:cNvSpPr txBox="1">
            <a:spLocks noChangeArrowheads="1"/>
          </p:cNvSpPr>
          <p:nvPr/>
        </p:nvSpPr>
        <p:spPr bwMode="auto">
          <a:xfrm>
            <a:off x="279400" y="6270625"/>
            <a:ext cx="1387475" cy="246063"/>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spcBef>
                <a:spcPct val="50000"/>
              </a:spcBef>
            </a:pPr>
            <a:r>
              <a:rPr lang="en-US" sz="1000" b="1" i="1">
                <a:latin typeface="NuptialScript" pitchFamily="18" charset="0"/>
              </a:rPr>
              <a:t>J. Carnegie, UofO</a:t>
            </a:r>
            <a:endParaRPr lang="en-CA" sz="1000" b="1" i="1">
              <a:latin typeface="NuptialScript" pitchFamily="18" charset="0"/>
            </a:endParaRPr>
          </a:p>
        </p:txBody>
      </p:sp>
      <p:sp>
        <p:nvSpPr>
          <p:cNvPr id="7171" name="Rectangle 8"/>
          <p:cNvSpPr>
            <a:spLocks noChangeArrowheads="1"/>
          </p:cNvSpPr>
          <p:nvPr/>
        </p:nvSpPr>
        <p:spPr bwMode="auto">
          <a:xfrm>
            <a:off x="298450" y="4754563"/>
            <a:ext cx="3530600" cy="877887"/>
          </a:xfrm>
          <a:prstGeom prst="rect">
            <a:avLst/>
          </a:prstGeom>
          <a:noFill/>
          <a:ln w="9525">
            <a:noFill/>
            <a:miter lim="800000"/>
            <a:headEnd/>
            <a:tailEnd/>
          </a:ln>
        </p:spPr>
        <p:txBody>
          <a:bodyPr>
            <a:spAutoFit/>
          </a:bodyPr>
          <a:lstStyle/>
          <a:p>
            <a:pPr algn="ctr" eaLnBrk="0" hangingPunct="0">
              <a:lnSpc>
                <a:spcPct val="85000"/>
              </a:lnSpc>
              <a:spcBef>
                <a:spcPct val="50000"/>
              </a:spcBef>
            </a:pPr>
            <a:r>
              <a:rPr lang="en-CA" b="1" dirty="0">
                <a:solidFill>
                  <a:srgbClr val="990000"/>
                </a:solidFill>
              </a:rPr>
              <a:t>goal of negative feedback: </a:t>
            </a:r>
            <a:r>
              <a:rPr lang="en-CA" dirty="0"/>
              <a:t>prevent sudden, severe changes</a:t>
            </a:r>
          </a:p>
        </p:txBody>
      </p:sp>
      <p:pic>
        <p:nvPicPr>
          <p:cNvPr id="7172" name="Picture 9" descr="E:\Chapter_16\B_JPEG_Images_and_Tables\a_labeled\figure_16_18_labeled.jpg"/>
          <p:cNvPicPr>
            <a:picLocks noChangeAspect="1" noChangeArrowheads="1"/>
          </p:cNvPicPr>
          <p:nvPr/>
        </p:nvPicPr>
        <p:blipFill>
          <a:blip r:embed="rId4" cstate="print"/>
          <a:srcRect l="2534" r="2740" b="5498"/>
          <a:stretch>
            <a:fillRect/>
          </a:stretch>
        </p:blipFill>
        <p:spPr bwMode="auto">
          <a:xfrm>
            <a:off x="3646488" y="984250"/>
            <a:ext cx="5411787" cy="5813425"/>
          </a:xfrm>
          <a:prstGeom prst="rect">
            <a:avLst/>
          </a:prstGeom>
          <a:noFill/>
          <a:ln w="9525">
            <a:noFill/>
            <a:miter lim="800000"/>
            <a:headEnd/>
            <a:tailEnd/>
          </a:ln>
        </p:spPr>
      </p:pic>
      <p:sp>
        <p:nvSpPr>
          <p:cNvPr id="7173" name="Rectangle 9"/>
          <p:cNvSpPr>
            <a:spLocks noChangeArrowheads="1"/>
          </p:cNvSpPr>
          <p:nvPr/>
        </p:nvSpPr>
        <p:spPr bwMode="auto">
          <a:xfrm>
            <a:off x="0" y="171450"/>
            <a:ext cx="9144000" cy="554038"/>
          </a:xfrm>
          <a:prstGeom prst="rect">
            <a:avLst/>
          </a:prstGeom>
          <a:noFill/>
          <a:ln w="9525">
            <a:noFill/>
            <a:miter lim="800000"/>
            <a:headEnd/>
            <a:tailEnd/>
          </a:ln>
        </p:spPr>
        <p:txBody>
          <a:bodyPr>
            <a:spAutoFit/>
          </a:bodyPr>
          <a:lstStyle/>
          <a:p>
            <a:pPr marL="495300" indent="-495300" eaLnBrk="0" hangingPunct="0">
              <a:lnSpc>
                <a:spcPct val="75000"/>
              </a:lnSpc>
              <a:spcBef>
                <a:spcPct val="50000"/>
              </a:spcBef>
            </a:pPr>
            <a:r>
              <a:rPr lang="en-CA" b="1" i="1" dirty="0">
                <a:solidFill>
                  <a:srgbClr val="990000"/>
                </a:solidFill>
              </a:rPr>
              <a:t>3.1.3  differentiate between positive and negative fee</a:t>
            </a:r>
            <a:r>
              <a:rPr lang="en-US" b="1" i="1" dirty="0">
                <a:solidFill>
                  <a:srgbClr val="990000"/>
                </a:solidFill>
              </a:rPr>
              <a:t>d</a:t>
            </a:r>
            <a:r>
              <a:rPr lang="en-CA" b="1" i="1" dirty="0">
                <a:solidFill>
                  <a:srgbClr val="990000"/>
                </a:solidFill>
              </a:rPr>
              <a:t>back; define disease and aging in terms of homeostasis</a:t>
            </a:r>
          </a:p>
        </p:txBody>
      </p:sp>
      <p:sp>
        <p:nvSpPr>
          <p:cNvPr id="7174" name="Text Box 3"/>
          <p:cNvSpPr txBox="1">
            <a:spLocks noChangeArrowheads="1"/>
          </p:cNvSpPr>
          <p:nvPr/>
        </p:nvSpPr>
        <p:spPr bwMode="auto">
          <a:xfrm>
            <a:off x="52754" y="1289339"/>
            <a:ext cx="4021992" cy="2343655"/>
          </a:xfrm>
          <a:prstGeom prst="rect">
            <a:avLst/>
          </a:prstGeom>
          <a:noFill/>
          <a:ln w="38100">
            <a:noFill/>
            <a:miter lim="800000"/>
            <a:headEnd/>
            <a:tailEnd/>
          </a:ln>
        </p:spPr>
        <p:txBody>
          <a:bodyPr wrap="square">
            <a:spAutoFit/>
          </a:bodyPr>
          <a:lstStyle/>
          <a:p>
            <a:pPr marL="495300" indent="-495300" eaLnBrk="0" hangingPunct="0">
              <a:lnSpc>
                <a:spcPct val="70000"/>
              </a:lnSpc>
              <a:spcBef>
                <a:spcPct val="50000"/>
              </a:spcBef>
            </a:pPr>
            <a:r>
              <a:rPr lang="en-CA" b="1" dirty="0"/>
              <a:t>•  </a:t>
            </a:r>
            <a:r>
              <a:rPr lang="en-CA" dirty="0"/>
              <a:t>output </a:t>
            </a:r>
            <a:r>
              <a:rPr lang="en-CA" b="1" dirty="0">
                <a:solidFill>
                  <a:srgbClr val="990000"/>
                </a:solidFill>
              </a:rPr>
              <a:t>reduces</a:t>
            </a:r>
            <a:r>
              <a:rPr lang="en-CA" dirty="0">
                <a:solidFill>
                  <a:srgbClr val="990000"/>
                </a:solidFill>
              </a:rPr>
              <a:t> </a:t>
            </a:r>
            <a:r>
              <a:rPr lang="en-CA" dirty="0"/>
              <a:t>or shuts off</a:t>
            </a:r>
            <a:r>
              <a:rPr lang="en-US" dirty="0"/>
              <a:t> </a:t>
            </a:r>
            <a:r>
              <a:rPr lang="en-CA" dirty="0"/>
              <a:t>stimulus – 2 options:</a:t>
            </a:r>
          </a:p>
          <a:p>
            <a:pPr marL="339725" indent="-339725" eaLnBrk="0" hangingPunct="0">
              <a:lnSpc>
                <a:spcPct val="70000"/>
              </a:lnSpc>
              <a:spcBef>
                <a:spcPct val="50000"/>
              </a:spcBef>
              <a:buFontTx/>
              <a:buAutoNum type="romanLcParenBoth"/>
            </a:pPr>
            <a:r>
              <a:rPr lang="en-US" dirty="0">
                <a:cs typeface="Arial" charset="0"/>
              </a:rPr>
              <a:t>1 hormone or neural pathway regulating a process:  negative feedback </a:t>
            </a:r>
            <a:r>
              <a:rPr lang="en-US" b="1" dirty="0">
                <a:solidFill>
                  <a:srgbClr val="990000"/>
                </a:solidFill>
                <a:cs typeface="Arial" charset="0"/>
                <a:sym typeface="Symbol" pitchFamily="18" charset="2"/>
              </a:rPr>
              <a:t></a:t>
            </a:r>
            <a:r>
              <a:rPr lang="en-US" dirty="0">
                <a:cs typeface="Arial" charset="0"/>
              </a:rPr>
              <a:t> secretion</a:t>
            </a:r>
          </a:p>
          <a:p>
            <a:pPr marL="339725" indent="-339725" eaLnBrk="0" hangingPunct="0">
              <a:lnSpc>
                <a:spcPct val="70000"/>
              </a:lnSpc>
              <a:spcBef>
                <a:spcPct val="50000"/>
              </a:spcBef>
              <a:buFontTx/>
              <a:buAutoNum type="romanLcParenBoth"/>
            </a:pPr>
            <a:r>
              <a:rPr lang="en-US" dirty="0"/>
              <a:t>process regulated in opposite directions by 2 different hormones or neural pathways – </a:t>
            </a:r>
            <a:r>
              <a:rPr lang="en-US" dirty="0" err="1"/>
              <a:t>eg</a:t>
            </a:r>
            <a:r>
              <a:rPr lang="en-US" dirty="0"/>
              <a:t>: blood glucose</a:t>
            </a:r>
            <a:endParaRPr lang="en-CA" u="sng" dirty="0"/>
          </a:p>
        </p:txBody>
      </p:sp>
      <p:sp>
        <p:nvSpPr>
          <p:cNvPr id="7175" name="TextBox 11"/>
          <p:cNvSpPr txBox="1">
            <a:spLocks noChangeArrowheads="1"/>
          </p:cNvSpPr>
          <p:nvPr/>
        </p:nvSpPr>
        <p:spPr bwMode="auto">
          <a:xfrm>
            <a:off x="2506663" y="6281738"/>
            <a:ext cx="1419225" cy="400050"/>
          </a:xfrm>
          <a:prstGeom prst="rect">
            <a:avLst/>
          </a:prstGeom>
          <a:noFill/>
          <a:ln w="9525">
            <a:noFill/>
            <a:miter lim="800000"/>
            <a:headEnd/>
            <a:tailEnd/>
          </a:ln>
        </p:spPr>
        <p:txBody>
          <a:bodyPr>
            <a:spAutoFit/>
          </a:bodyPr>
          <a:lstStyle/>
          <a:p>
            <a:r>
              <a:rPr lang="en-US" dirty="0"/>
              <a:t>Fig.  16.17</a:t>
            </a:r>
          </a:p>
        </p:txBody>
      </p:sp>
      <p:sp>
        <p:nvSpPr>
          <p:cNvPr id="2" name="Rectangle 1"/>
          <p:cNvSpPr/>
          <p:nvPr/>
        </p:nvSpPr>
        <p:spPr>
          <a:xfrm>
            <a:off x="279400" y="899534"/>
            <a:ext cx="4118435" cy="312330"/>
          </a:xfrm>
          <a:prstGeom prst="rect">
            <a:avLst/>
          </a:prstGeom>
        </p:spPr>
        <p:txBody>
          <a:bodyPr wrap="none">
            <a:spAutoFit/>
          </a:bodyPr>
          <a:lstStyle/>
          <a:p>
            <a:pPr marL="495300" indent="-495300" eaLnBrk="0" hangingPunct="0">
              <a:lnSpc>
                <a:spcPct val="70000"/>
              </a:lnSpc>
              <a:spcBef>
                <a:spcPct val="50000"/>
              </a:spcBef>
            </a:pPr>
            <a:r>
              <a:rPr lang="en-CA" b="1" u="sng" dirty="0">
                <a:solidFill>
                  <a:srgbClr val="990000"/>
                </a:solidFill>
              </a:rPr>
              <a:t>Negative Feedback Mechanisms</a:t>
            </a:r>
            <a:endParaRPr lang="en-CA" b="1" dirty="0">
              <a:solidFill>
                <a:srgbClr val="99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E:\Chapter_01\D_JPEG_Images_and_Tables\Labeled\figure_01_05_labeled.jpg"/>
          <p:cNvPicPr>
            <a:picLocks noChangeAspect="1" noChangeArrowheads="1"/>
          </p:cNvPicPr>
          <p:nvPr/>
        </p:nvPicPr>
        <p:blipFill>
          <a:blip r:embed="rId3" cstate="print"/>
          <a:srcRect l="708" t="951" r="708" b="3425"/>
          <a:stretch>
            <a:fillRect/>
          </a:stretch>
        </p:blipFill>
        <p:spPr bwMode="auto">
          <a:xfrm>
            <a:off x="92052" y="70647"/>
            <a:ext cx="7307031" cy="6722965"/>
          </a:xfrm>
          <a:prstGeom prst="rect">
            <a:avLst/>
          </a:prstGeom>
          <a:noFill/>
        </p:spPr>
      </p:pic>
      <p:sp>
        <p:nvSpPr>
          <p:cNvPr id="3" name="TextBox 2"/>
          <p:cNvSpPr txBox="1"/>
          <p:nvPr/>
        </p:nvSpPr>
        <p:spPr>
          <a:xfrm>
            <a:off x="5563525" y="5776083"/>
            <a:ext cx="3436095" cy="923330"/>
          </a:xfrm>
          <a:prstGeom prst="rect">
            <a:avLst/>
          </a:prstGeom>
          <a:noFill/>
        </p:spPr>
        <p:txBody>
          <a:bodyPr wrap="square" rtlCol="0">
            <a:spAutoFit/>
          </a:bodyPr>
          <a:lstStyle/>
          <a:p>
            <a:pPr algn="ctr"/>
            <a:r>
              <a:rPr lang="en-US" sz="1800" b="1" dirty="0"/>
              <a:t>Fig. 1.6: Regulation of Body Temperature by Negative Feedback</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230188" y="3515450"/>
            <a:ext cx="3805364" cy="2862322"/>
          </a:xfrm>
          <a:prstGeom prst="rect">
            <a:avLst/>
          </a:prstGeom>
          <a:noFill/>
          <a:ln w="6350">
            <a:solidFill>
              <a:srgbClr val="993300"/>
            </a:solidFill>
            <a:miter lim="800000"/>
            <a:headEnd/>
            <a:tailEnd/>
          </a:ln>
        </p:spPr>
        <p:txBody>
          <a:bodyPr wrap="square">
            <a:spAutoFit/>
          </a:bodyPr>
          <a:lstStyle/>
          <a:p>
            <a:pPr eaLnBrk="0" hangingPunct="0">
              <a:lnSpc>
                <a:spcPct val="80000"/>
              </a:lnSpc>
              <a:spcBef>
                <a:spcPct val="50000"/>
              </a:spcBef>
            </a:pPr>
            <a:r>
              <a:rPr lang="en-CA" b="1" u="sng" dirty="0">
                <a:solidFill>
                  <a:srgbClr val="993300"/>
                </a:solidFill>
              </a:rPr>
              <a:t>Homeostatic Imbalance</a:t>
            </a:r>
            <a:endParaRPr lang="en-CA" b="1" dirty="0"/>
          </a:p>
          <a:p>
            <a:pPr marL="457200" indent="-457200" eaLnBrk="0" hangingPunct="0">
              <a:lnSpc>
                <a:spcPct val="80000"/>
              </a:lnSpc>
              <a:spcBef>
                <a:spcPct val="50000"/>
              </a:spcBef>
              <a:buFont typeface="+mj-lt"/>
              <a:buAutoNum type="arabicPeriod"/>
            </a:pPr>
            <a:r>
              <a:rPr lang="en-CA" dirty="0"/>
              <a:t>most disease seen as a</a:t>
            </a:r>
            <a:r>
              <a:rPr lang="en-CA" b="1" dirty="0"/>
              <a:t> </a:t>
            </a:r>
            <a:r>
              <a:rPr lang="en-CA" b="1" i="1" dirty="0">
                <a:solidFill>
                  <a:srgbClr val="993300"/>
                </a:solidFill>
              </a:rPr>
              <a:t>disturbance</a:t>
            </a:r>
            <a:r>
              <a:rPr lang="en-CA" b="1" dirty="0"/>
              <a:t> </a:t>
            </a:r>
            <a:r>
              <a:rPr lang="en-CA" dirty="0"/>
              <a:t>of homeostasis = a</a:t>
            </a:r>
            <a:r>
              <a:rPr lang="en-CA" b="1" dirty="0"/>
              <a:t>  </a:t>
            </a:r>
            <a:r>
              <a:rPr lang="en-CA" b="1" dirty="0">
                <a:solidFill>
                  <a:srgbClr val="993300"/>
                </a:solidFill>
              </a:rPr>
              <a:t>homeostatic imbalance</a:t>
            </a:r>
          </a:p>
          <a:p>
            <a:pPr marL="457200" indent="-457200" eaLnBrk="0" hangingPunct="0">
              <a:lnSpc>
                <a:spcPct val="80000"/>
              </a:lnSpc>
              <a:spcBef>
                <a:spcPct val="50000"/>
              </a:spcBef>
              <a:buFont typeface="+mj-lt"/>
              <a:buAutoNum type="arabicPeriod"/>
            </a:pPr>
            <a:r>
              <a:rPr lang="en-CA" b="1" dirty="0">
                <a:solidFill>
                  <a:srgbClr val="993300"/>
                </a:solidFill>
              </a:rPr>
              <a:t>aging</a:t>
            </a:r>
            <a:r>
              <a:rPr lang="en-CA" dirty="0"/>
              <a:t> is associated with progressive decrease in our ability to maintain homeostasis</a:t>
            </a:r>
            <a:r>
              <a:rPr lang="en-CA" dirty="0">
                <a:solidFill>
                  <a:srgbClr val="993300"/>
                </a:solidFill>
              </a:rPr>
              <a:t> </a:t>
            </a:r>
            <a:r>
              <a:rPr lang="en-US" dirty="0">
                <a:solidFill>
                  <a:srgbClr val="993300"/>
                </a:solidFill>
              </a:rPr>
              <a:t> </a:t>
            </a:r>
            <a:r>
              <a:rPr lang="en-CA" b="1" dirty="0">
                <a:solidFill>
                  <a:srgbClr val="993300"/>
                </a:solidFill>
                <a:sym typeface="WP IconicSymbolsA" pitchFamily="2" charset="2"/>
              </a:rPr>
              <a:t></a:t>
            </a:r>
            <a:r>
              <a:rPr lang="en-CA" b="1" dirty="0">
                <a:sym typeface="WP IconicSymbolsA" pitchFamily="2" charset="2"/>
              </a:rPr>
              <a:t>  </a:t>
            </a:r>
            <a:r>
              <a:rPr lang="en-CA" b="1" dirty="0">
                <a:solidFill>
                  <a:srgbClr val="993300"/>
                </a:solidFill>
                <a:sym typeface="WP IconicSymbolsA" pitchFamily="2" charset="2"/>
              </a:rPr>
              <a:t>greater risk for illness</a:t>
            </a:r>
            <a:endParaRPr lang="en-CA" b="1" u="sng" dirty="0">
              <a:solidFill>
                <a:srgbClr val="993300"/>
              </a:solidFill>
            </a:endParaRPr>
          </a:p>
        </p:txBody>
      </p:sp>
      <p:pic>
        <p:nvPicPr>
          <p:cNvPr id="8195" name="Picture 8" descr="E:\Chapter_01\B_JPEG_Images_and_Tables\a_labeled\figure_01_06_labeled.jpg"/>
          <p:cNvPicPr>
            <a:picLocks noChangeAspect="1" noChangeArrowheads="1"/>
          </p:cNvPicPr>
          <p:nvPr/>
        </p:nvPicPr>
        <p:blipFill>
          <a:blip r:embed="rId3" cstate="print"/>
          <a:srcRect l="2039" t="1807" r="2039" b="6091"/>
          <a:stretch>
            <a:fillRect/>
          </a:stretch>
        </p:blipFill>
        <p:spPr bwMode="auto">
          <a:xfrm>
            <a:off x="4170363" y="1344613"/>
            <a:ext cx="4899025" cy="5411787"/>
          </a:xfrm>
          <a:prstGeom prst="rect">
            <a:avLst/>
          </a:prstGeom>
          <a:noFill/>
          <a:ln w="9525">
            <a:noFill/>
            <a:miter lim="800000"/>
            <a:headEnd/>
            <a:tailEnd/>
          </a:ln>
        </p:spPr>
      </p:pic>
      <p:sp>
        <p:nvSpPr>
          <p:cNvPr id="8196" name="Text Box 5"/>
          <p:cNvSpPr txBox="1">
            <a:spLocks noChangeArrowheads="1"/>
          </p:cNvSpPr>
          <p:nvPr/>
        </p:nvSpPr>
        <p:spPr bwMode="auto">
          <a:xfrm>
            <a:off x="230188" y="196850"/>
            <a:ext cx="5197475" cy="2939972"/>
          </a:xfrm>
          <a:prstGeom prst="rect">
            <a:avLst/>
          </a:prstGeom>
          <a:noFill/>
          <a:ln w="38100">
            <a:noFill/>
            <a:miter lim="800000"/>
            <a:headEnd/>
            <a:tailEnd/>
          </a:ln>
        </p:spPr>
        <p:txBody>
          <a:bodyPr>
            <a:spAutoFit/>
          </a:bodyPr>
          <a:lstStyle/>
          <a:p>
            <a:pPr marL="179388" indent="-179388" eaLnBrk="0" hangingPunct="0">
              <a:lnSpc>
                <a:spcPct val="75000"/>
              </a:lnSpc>
              <a:spcBef>
                <a:spcPct val="50000"/>
              </a:spcBef>
            </a:pPr>
            <a:r>
              <a:rPr lang="en-CA" b="1" u="sng" dirty="0">
                <a:solidFill>
                  <a:srgbClr val="336699"/>
                </a:solidFill>
              </a:rPr>
              <a:t>Positive Feedback</a:t>
            </a:r>
            <a:endParaRPr lang="en-CA" b="1" dirty="0">
              <a:solidFill>
                <a:srgbClr val="336699"/>
              </a:solidFill>
            </a:endParaRPr>
          </a:p>
          <a:p>
            <a:pPr marL="179388" indent="-179388" eaLnBrk="0" hangingPunct="0">
              <a:lnSpc>
                <a:spcPct val="75000"/>
              </a:lnSpc>
              <a:spcBef>
                <a:spcPct val="50000"/>
              </a:spcBef>
            </a:pPr>
            <a:r>
              <a:rPr lang="en-CA" i="1" u="sng" dirty="0">
                <a:solidFill>
                  <a:srgbClr val="336699"/>
                </a:solidFill>
              </a:rPr>
              <a:t>Mechanism</a:t>
            </a:r>
            <a:endParaRPr lang="en-CA" dirty="0">
              <a:solidFill>
                <a:srgbClr val="336699"/>
              </a:solidFill>
            </a:endParaRPr>
          </a:p>
          <a:p>
            <a:pPr marL="179388" indent="-179388" eaLnBrk="0" hangingPunct="0">
              <a:lnSpc>
                <a:spcPct val="75000"/>
              </a:lnSpc>
              <a:spcBef>
                <a:spcPct val="50000"/>
              </a:spcBef>
            </a:pPr>
            <a:r>
              <a:rPr lang="en-CA" dirty="0"/>
              <a:t>• response of mechanism </a:t>
            </a:r>
            <a:r>
              <a:rPr lang="en-CA" b="1" dirty="0">
                <a:solidFill>
                  <a:srgbClr val="336699"/>
                </a:solidFill>
              </a:rPr>
              <a:t>enhances</a:t>
            </a:r>
            <a:r>
              <a:rPr lang="en-CA" dirty="0"/>
              <a:t> original stimulus </a:t>
            </a:r>
            <a:r>
              <a:rPr lang="en-CA" dirty="0">
                <a:sym typeface="WP IconicSymbolsA" pitchFamily="2" charset="2"/>
              </a:rPr>
              <a:t>  output is </a:t>
            </a:r>
            <a:r>
              <a:rPr lang="en-CA" b="1" dirty="0">
                <a:solidFill>
                  <a:srgbClr val="336699"/>
                </a:solidFill>
                <a:sym typeface="WP IconicSymbolsA" pitchFamily="2" charset="2"/>
              </a:rPr>
              <a:t>further stimulated</a:t>
            </a:r>
            <a:endParaRPr lang="en-CA" dirty="0">
              <a:solidFill>
                <a:srgbClr val="336699"/>
              </a:solidFill>
              <a:sym typeface="WP IconicSymbolsA" pitchFamily="2" charset="2"/>
            </a:endParaRPr>
          </a:p>
          <a:p>
            <a:pPr marL="179388" indent="-179388" eaLnBrk="0" hangingPunct="0">
              <a:lnSpc>
                <a:spcPct val="75000"/>
              </a:lnSpc>
              <a:spcBef>
                <a:spcPct val="50000"/>
              </a:spcBef>
            </a:pPr>
            <a:r>
              <a:rPr lang="en-CA" dirty="0">
                <a:sym typeface="WP IconicSymbolsA" pitchFamily="2" charset="2"/>
              </a:rPr>
              <a:t>•  change occurs in </a:t>
            </a:r>
            <a:r>
              <a:rPr lang="en-CA" b="1" dirty="0">
                <a:solidFill>
                  <a:srgbClr val="336699"/>
                </a:solidFill>
                <a:sym typeface="WP IconicSymbolsA" pitchFamily="2" charset="2"/>
              </a:rPr>
              <a:t>same direction</a:t>
            </a:r>
            <a:r>
              <a:rPr lang="en-CA" dirty="0">
                <a:sym typeface="WP IconicSymbolsA" pitchFamily="2" charset="2"/>
              </a:rPr>
              <a:t> as original response </a:t>
            </a:r>
          </a:p>
          <a:p>
            <a:pPr marL="179388" indent="-179388" eaLnBrk="0" hangingPunct="0">
              <a:lnSpc>
                <a:spcPct val="75000"/>
              </a:lnSpc>
              <a:spcBef>
                <a:spcPct val="50000"/>
              </a:spcBef>
            </a:pPr>
            <a:r>
              <a:rPr lang="en-CA" dirty="0">
                <a:sym typeface="WP IconicSymbolsA" pitchFamily="2" charset="2"/>
              </a:rPr>
              <a:t>•  there is a </a:t>
            </a:r>
            <a:r>
              <a:rPr lang="en-CA" b="1" dirty="0">
                <a:solidFill>
                  <a:srgbClr val="336699"/>
                </a:solidFill>
                <a:sym typeface="WP IconicSymbolsA" pitchFamily="2" charset="2"/>
              </a:rPr>
              <a:t>goal</a:t>
            </a:r>
            <a:r>
              <a:rPr lang="en-CA" dirty="0">
                <a:sym typeface="WP IconicSymbolsA" pitchFamily="2" charset="2"/>
              </a:rPr>
              <a:t> to be attained</a:t>
            </a:r>
          </a:p>
          <a:p>
            <a:pPr marL="179388" indent="-179388" eaLnBrk="0" hangingPunct="0">
              <a:lnSpc>
                <a:spcPct val="75000"/>
              </a:lnSpc>
              <a:spcBef>
                <a:spcPct val="50000"/>
              </a:spcBef>
            </a:pPr>
            <a:r>
              <a:rPr lang="en-CA" dirty="0">
                <a:sym typeface="WP IconicSymbolsA" pitchFamily="2" charset="2"/>
              </a:rPr>
              <a:t>•  </a:t>
            </a:r>
            <a:r>
              <a:rPr lang="en-CA" dirty="0" err="1">
                <a:sym typeface="WP IconicSymbolsA" pitchFamily="2" charset="2"/>
              </a:rPr>
              <a:t>eg</a:t>
            </a:r>
            <a:r>
              <a:rPr lang="en-CA" dirty="0">
                <a:sym typeface="WP IconicSymbolsA" pitchFamily="2" charset="2"/>
              </a:rPr>
              <a:t>:  blood clotting - </a:t>
            </a:r>
            <a:r>
              <a:rPr lang="en-CA" b="1" i="1" dirty="0">
                <a:solidFill>
                  <a:srgbClr val="336699"/>
                </a:solidFill>
                <a:sym typeface="WP IconicSymbolsA" pitchFamily="2" charset="2"/>
              </a:rPr>
              <a:t>how is this still,</a:t>
            </a:r>
            <a:r>
              <a:rPr lang="en-CA" b="1" i="1" dirty="0">
                <a:solidFill>
                  <a:srgbClr val="339966"/>
                </a:solidFill>
                <a:sym typeface="WP IconicSymbolsA" pitchFamily="2" charset="2"/>
              </a:rPr>
              <a:t> </a:t>
            </a:r>
            <a:r>
              <a:rPr lang="en-CA" b="1" i="1" dirty="0">
                <a:solidFill>
                  <a:srgbClr val="336699"/>
                </a:solidFill>
                <a:sym typeface="WP IconicSymbolsA" pitchFamily="2" charset="2"/>
              </a:rPr>
              <a:t>overall, maintaining homeostasis??</a:t>
            </a:r>
            <a:endParaRPr lang="en-CA" b="1" i="1" u="sng" dirty="0">
              <a:solidFill>
                <a:srgbClr val="336699"/>
              </a:solidFill>
            </a:endParaRPr>
          </a:p>
        </p:txBody>
      </p:sp>
      <p:sp>
        <p:nvSpPr>
          <p:cNvPr id="8197" name="Text Box 7"/>
          <p:cNvSpPr txBox="1">
            <a:spLocks noChangeArrowheads="1"/>
          </p:cNvSpPr>
          <p:nvPr/>
        </p:nvSpPr>
        <p:spPr bwMode="auto">
          <a:xfrm>
            <a:off x="4673600" y="5365750"/>
            <a:ext cx="1066800" cy="376238"/>
          </a:xfrm>
          <a:prstGeom prst="rect">
            <a:avLst/>
          </a:prstGeom>
          <a:noFill/>
          <a:ln w="9525">
            <a:solidFill>
              <a:srgbClr val="336699"/>
            </a:solidFill>
            <a:miter lim="800000"/>
            <a:headEnd/>
            <a:tailEnd/>
          </a:ln>
        </p:spPr>
        <p:txBody>
          <a:bodyPr>
            <a:spAutoFit/>
          </a:bodyPr>
          <a:lstStyle/>
          <a:p>
            <a:pPr eaLnBrk="0" hangingPunct="0">
              <a:spcBef>
                <a:spcPct val="50000"/>
              </a:spcBef>
            </a:pPr>
            <a:r>
              <a:rPr lang="fr-CA" sz="1800" b="1"/>
              <a:t>Fig. 1.6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4"/>
          <p:cNvSpPr txBox="1">
            <a:spLocks noChangeArrowheads="1"/>
          </p:cNvSpPr>
          <p:nvPr/>
        </p:nvSpPr>
        <p:spPr bwMode="auto">
          <a:xfrm>
            <a:off x="0" y="0"/>
            <a:ext cx="9144000" cy="1768475"/>
          </a:xfrm>
          <a:prstGeom prst="rect">
            <a:avLst/>
          </a:prstGeom>
          <a:noFill/>
          <a:ln w="38100">
            <a:noFill/>
            <a:miter lim="800000"/>
            <a:headEnd/>
            <a:tailEnd/>
          </a:ln>
        </p:spPr>
        <p:txBody>
          <a:bodyPr>
            <a:spAutoFit/>
          </a:bodyPr>
          <a:lstStyle/>
          <a:p>
            <a:pPr marL="236538" indent="-236538" eaLnBrk="0" hangingPunct="0">
              <a:lnSpc>
                <a:spcPct val="75000"/>
              </a:lnSpc>
              <a:spcBef>
                <a:spcPct val="50000"/>
              </a:spcBef>
            </a:pPr>
            <a:r>
              <a:rPr lang="en-US" b="1" i="1">
                <a:solidFill>
                  <a:srgbClr val="006699"/>
                </a:solidFill>
              </a:rPr>
              <a:t>3.2.1.1 Using a flow chart, indicate the positions of the autonomic and somatic nervous systems in the structural organization of the nervous system as a whole</a:t>
            </a:r>
          </a:p>
          <a:p>
            <a:pPr marL="236538" indent="-236538" eaLnBrk="0" hangingPunct="0">
              <a:lnSpc>
                <a:spcPct val="75000"/>
              </a:lnSpc>
              <a:spcBef>
                <a:spcPct val="50000"/>
              </a:spcBef>
            </a:pPr>
            <a:r>
              <a:rPr lang="en-CA"/>
              <a:t>•  </a:t>
            </a:r>
            <a:r>
              <a:rPr lang="en-CA" i="1"/>
              <a:t>auto</a:t>
            </a:r>
            <a:r>
              <a:rPr lang="en-CA"/>
              <a:t> = self; </a:t>
            </a:r>
            <a:r>
              <a:rPr lang="en-CA" i="1"/>
              <a:t>nom</a:t>
            </a:r>
            <a:r>
              <a:rPr lang="en-CA"/>
              <a:t> = govern </a:t>
            </a:r>
          </a:p>
          <a:p>
            <a:pPr marL="236538" indent="-236538" eaLnBrk="0" hangingPunct="0">
              <a:lnSpc>
                <a:spcPct val="75000"/>
              </a:lnSpc>
              <a:spcBef>
                <a:spcPct val="50000"/>
              </a:spcBef>
            </a:pPr>
            <a:r>
              <a:rPr lang="en-CA"/>
              <a:t>•  ANS = system of motor neurons to smooth &amp; cardiac muscle &amp; glands to allow responses usually </a:t>
            </a:r>
            <a:r>
              <a:rPr lang="en-CA">
                <a:solidFill>
                  <a:srgbClr val="336699"/>
                </a:solidFill>
              </a:rPr>
              <a:t>without</a:t>
            </a:r>
            <a:r>
              <a:rPr lang="en-CA"/>
              <a:t> our </a:t>
            </a:r>
            <a:r>
              <a:rPr lang="en-US"/>
              <a:t>awareness</a:t>
            </a:r>
            <a:r>
              <a:rPr lang="en-CA"/>
              <a:t>  </a:t>
            </a:r>
          </a:p>
        </p:txBody>
      </p:sp>
      <p:sp>
        <p:nvSpPr>
          <p:cNvPr id="10244" name="Text Box 7"/>
          <p:cNvSpPr txBox="1">
            <a:spLocks noChangeArrowheads="1"/>
          </p:cNvSpPr>
          <p:nvPr/>
        </p:nvSpPr>
        <p:spPr bwMode="auto">
          <a:xfrm>
            <a:off x="4971317" y="5927604"/>
            <a:ext cx="1143000" cy="376237"/>
          </a:xfrm>
          <a:prstGeom prst="rect">
            <a:avLst/>
          </a:prstGeom>
          <a:solidFill>
            <a:schemeClr val="bg1"/>
          </a:solidFill>
          <a:ln w="9525">
            <a:solidFill>
              <a:srgbClr val="336699"/>
            </a:solidFill>
            <a:miter lim="800000"/>
            <a:headEnd/>
            <a:tailEnd/>
          </a:ln>
        </p:spPr>
        <p:txBody>
          <a:bodyPr>
            <a:spAutoFit/>
          </a:bodyPr>
          <a:lstStyle/>
          <a:p>
            <a:pPr eaLnBrk="0" hangingPunct="0">
              <a:spcBef>
                <a:spcPct val="50000"/>
              </a:spcBef>
            </a:pPr>
            <a:r>
              <a:rPr lang="fr-CA" sz="1800"/>
              <a:t>Fig. 14.1</a:t>
            </a:r>
          </a:p>
        </p:txBody>
      </p:sp>
      <p:pic>
        <p:nvPicPr>
          <p:cNvPr id="21505" name="Picture 1" descr="E:\Chapter_14\D_JPEG_Images_and_Tables\Labeled\figure_14_01_labeled.jpg"/>
          <p:cNvPicPr>
            <a:picLocks noChangeAspect="1" noChangeArrowheads="1"/>
          </p:cNvPicPr>
          <p:nvPr/>
        </p:nvPicPr>
        <p:blipFill>
          <a:blip r:embed="rId3" cstate="print">
            <a:lum bright="-10000" contrast="30000"/>
          </a:blip>
          <a:srcRect b="5668"/>
          <a:stretch>
            <a:fillRect/>
          </a:stretch>
        </p:blipFill>
        <p:spPr bwMode="auto">
          <a:xfrm>
            <a:off x="0" y="2017072"/>
            <a:ext cx="9120196" cy="3316928"/>
          </a:xfrm>
          <a:prstGeom prst="rect">
            <a:avLst/>
          </a:prstGeom>
          <a:noFill/>
        </p:spPr>
      </p:pic>
      <p:sp>
        <p:nvSpPr>
          <p:cNvPr id="7" name="Text Box 9" descr="Blue tissue paper"/>
          <p:cNvSpPr txBox="1">
            <a:spLocks noChangeArrowheads="1"/>
          </p:cNvSpPr>
          <p:nvPr/>
        </p:nvSpPr>
        <p:spPr bwMode="auto">
          <a:xfrm>
            <a:off x="386861" y="3948845"/>
            <a:ext cx="4172947" cy="1962076"/>
          </a:xfrm>
          <a:prstGeom prst="rect">
            <a:avLst/>
          </a:prstGeom>
          <a:noFill/>
          <a:ln w="38100">
            <a:noFill/>
            <a:miter lim="800000"/>
            <a:headEnd/>
            <a:tailEnd/>
          </a:ln>
        </p:spPr>
        <p:txBody>
          <a:bodyPr wrap="square">
            <a:spAutoFit/>
          </a:bodyPr>
          <a:lstStyle/>
          <a:p>
            <a:pPr marL="284163" indent="-284163" eaLnBrk="0" hangingPunct="0">
              <a:lnSpc>
                <a:spcPct val="75000"/>
              </a:lnSpc>
              <a:spcBef>
                <a:spcPct val="50000"/>
              </a:spcBef>
            </a:pPr>
            <a:r>
              <a:rPr lang="fr-CA" sz="1800" b="1" dirty="0"/>
              <a:t>(i)	</a:t>
            </a:r>
            <a:r>
              <a:rPr lang="en-CA" sz="1800" b="1" dirty="0"/>
              <a:t>shunt blood to more needy areas</a:t>
            </a:r>
          </a:p>
          <a:p>
            <a:pPr marL="354013" indent="-354013" eaLnBrk="0" hangingPunct="0">
              <a:lnSpc>
                <a:spcPct val="75000"/>
              </a:lnSpc>
              <a:spcBef>
                <a:spcPct val="50000"/>
              </a:spcBef>
            </a:pPr>
            <a:r>
              <a:rPr lang="en-CA" sz="1800" b="1" dirty="0"/>
              <a:t>(ii) speed/slow heart &amp; respiratory rates</a:t>
            </a:r>
          </a:p>
          <a:p>
            <a:pPr marL="354013" indent="-354013" eaLnBrk="0" hangingPunct="0">
              <a:lnSpc>
                <a:spcPct val="75000"/>
              </a:lnSpc>
              <a:spcBef>
                <a:spcPct val="50000"/>
              </a:spcBef>
            </a:pPr>
            <a:r>
              <a:rPr lang="en-CA" sz="1800" b="1" dirty="0"/>
              <a:t>(iii) adjust blood pressure, body temperature</a:t>
            </a:r>
          </a:p>
          <a:p>
            <a:pPr marL="354013" indent="-354013" eaLnBrk="0" hangingPunct="0">
              <a:lnSpc>
                <a:spcPct val="75000"/>
              </a:lnSpc>
              <a:spcBef>
                <a:spcPct val="50000"/>
              </a:spcBef>
            </a:pPr>
            <a:r>
              <a:rPr lang="en-CA" sz="1800" b="1" dirty="0"/>
              <a:t>(iv) increase/decrease gastric secretions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4"/>
          <p:cNvSpPr txBox="1">
            <a:spLocks noChangeArrowheads="1"/>
          </p:cNvSpPr>
          <p:nvPr/>
        </p:nvSpPr>
        <p:spPr bwMode="auto">
          <a:xfrm>
            <a:off x="0" y="0"/>
            <a:ext cx="8915400" cy="549275"/>
          </a:xfrm>
          <a:prstGeom prst="rect">
            <a:avLst/>
          </a:prstGeom>
          <a:noFill/>
          <a:ln w="38100">
            <a:noFill/>
            <a:miter lim="800000"/>
            <a:headEnd/>
            <a:tailEnd/>
          </a:ln>
        </p:spPr>
        <p:txBody>
          <a:bodyPr>
            <a:spAutoFit/>
          </a:bodyPr>
          <a:lstStyle/>
          <a:p>
            <a:pPr algn="ctr" eaLnBrk="0" hangingPunct="0">
              <a:lnSpc>
                <a:spcPct val="75000"/>
              </a:lnSpc>
              <a:spcBef>
                <a:spcPct val="50000"/>
              </a:spcBef>
            </a:pPr>
            <a:r>
              <a:rPr lang="en-US" b="1" i="1" dirty="0">
                <a:solidFill>
                  <a:srgbClr val="CC6600"/>
                </a:solidFill>
              </a:rPr>
              <a:t>3.2.1.2  compare the autonomic and somatic nervous systems in terms of effectors, pathways, use of ganglia, transmitter effects</a:t>
            </a:r>
            <a:endParaRPr lang="en-CA" b="1" i="1" dirty="0">
              <a:solidFill>
                <a:srgbClr val="CC6600"/>
              </a:solidFill>
            </a:endParaRPr>
          </a:p>
        </p:txBody>
      </p:sp>
      <p:pic>
        <p:nvPicPr>
          <p:cNvPr id="20481" name="Picture 1" descr="E:\Chapter_14\D_JPEG_Images_and_Tables\Labeled\figure_14_02_labeled.jpg"/>
          <p:cNvPicPr>
            <a:picLocks noChangeAspect="1" noChangeArrowheads="1"/>
          </p:cNvPicPr>
          <p:nvPr/>
        </p:nvPicPr>
        <p:blipFill>
          <a:blip r:embed="rId3" cstate="print">
            <a:lum bright="-10000" contrast="20000"/>
          </a:blip>
          <a:srcRect b="3276"/>
          <a:stretch>
            <a:fillRect/>
          </a:stretch>
        </p:blipFill>
        <p:spPr bwMode="auto">
          <a:xfrm>
            <a:off x="-16435" y="558254"/>
            <a:ext cx="9090873" cy="5537747"/>
          </a:xfrm>
          <a:prstGeom prst="rect">
            <a:avLst/>
          </a:prstGeom>
          <a:noFill/>
        </p:spPr>
      </p:pic>
      <p:sp>
        <p:nvSpPr>
          <p:cNvPr id="6" name="Text Box 3"/>
          <p:cNvSpPr txBox="1">
            <a:spLocks noChangeArrowheads="1"/>
          </p:cNvSpPr>
          <p:nvPr/>
        </p:nvSpPr>
        <p:spPr bwMode="auto">
          <a:xfrm>
            <a:off x="7643447" y="5414961"/>
            <a:ext cx="1219200" cy="376238"/>
          </a:xfrm>
          <a:prstGeom prst="rect">
            <a:avLst/>
          </a:prstGeom>
          <a:solidFill>
            <a:schemeClr val="bg1"/>
          </a:solidFill>
          <a:ln w="9525">
            <a:solidFill>
              <a:srgbClr val="FFCC99"/>
            </a:solidFill>
            <a:miter lim="800000"/>
            <a:headEnd/>
            <a:tailEnd/>
          </a:ln>
        </p:spPr>
        <p:txBody>
          <a:bodyPr>
            <a:spAutoFit/>
          </a:bodyPr>
          <a:lstStyle/>
          <a:p>
            <a:pPr eaLnBrk="0" hangingPunct="0">
              <a:spcBef>
                <a:spcPct val="50000"/>
              </a:spcBef>
            </a:pPr>
            <a:r>
              <a:rPr lang="fr-CA" sz="1800" b="1"/>
              <a:t>Fig. 14.2</a:t>
            </a:r>
          </a:p>
        </p:txBody>
      </p:sp>
      <p:sp>
        <p:nvSpPr>
          <p:cNvPr id="7" name="Rectangle 6"/>
          <p:cNvSpPr/>
          <p:nvPr/>
        </p:nvSpPr>
        <p:spPr>
          <a:xfrm>
            <a:off x="93784" y="6144195"/>
            <a:ext cx="8968155" cy="677108"/>
          </a:xfrm>
          <a:prstGeom prst="rect">
            <a:avLst/>
          </a:prstGeom>
        </p:spPr>
        <p:txBody>
          <a:bodyPr wrap="square">
            <a:spAutoFit/>
          </a:bodyPr>
          <a:lstStyle/>
          <a:p>
            <a:pPr eaLnBrk="0" hangingPunct="0">
              <a:lnSpc>
                <a:spcPct val="75000"/>
              </a:lnSpc>
              <a:spcBef>
                <a:spcPct val="50000"/>
              </a:spcBef>
            </a:pPr>
            <a:r>
              <a:rPr lang="en-CA" b="1" i="1" u="sng" dirty="0">
                <a:solidFill>
                  <a:srgbClr val="CC6600"/>
                </a:solidFill>
              </a:rPr>
              <a:t>Effectors:</a:t>
            </a:r>
            <a:endParaRPr lang="en-CA" b="1" i="1" u="sng" dirty="0"/>
          </a:p>
          <a:p>
            <a:pPr eaLnBrk="0" hangingPunct="0">
              <a:lnSpc>
                <a:spcPct val="65000"/>
              </a:lnSpc>
              <a:spcBef>
                <a:spcPct val="50000"/>
              </a:spcBef>
            </a:pPr>
            <a:r>
              <a:rPr lang="en-CA" b="1" dirty="0"/>
              <a:t>•  </a:t>
            </a:r>
            <a:r>
              <a:rPr lang="en-CA" b="1" i="1" dirty="0">
                <a:solidFill>
                  <a:srgbClr val="CC6600"/>
                </a:solidFill>
              </a:rPr>
              <a:t>somatic:</a:t>
            </a:r>
            <a:r>
              <a:rPr lang="en-CA" b="1" dirty="0"/>
              <a:t>  </a:t>
            </a:r>
            <a:r>
              <a:rPr lang="en-CA" dirty="0"/>
              <a:t>skeletal muscle;</a:t>
            </a:r>
            <a:r>
              <a:rPr lang="en-CA" b="1" dirty="0"/>
              <a:t>  </a:t>
            </a:r>
            <a:r>
              <a:rPr lang="en-CA" b="1" i="1" dirty="0">
                <a:solidFill>
                  <a:srgbClr val="CC6600"/>
                </a:solidFill>
              </a:rPr>
              <a:t>ANS:</a:t>
            </a:r>
            <a:r>
              <a:rPr lang="en-CA" b="1" dirty="0"/>
              <a:t>  </a:t>
            </a:r>
            <a:r>
              <a:rPr lang="en-CA" dirty="0"/>
              <a:t>smooth muscle, cardiac muscle &amp; glands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0" y="4836421"/>
            <a:ext cx="9144000" cy="2021579"/>
          </a:xfrm>
          <a:prstGeom prst="rect">
            <a:avLst/>
          </a:prstGeom>
          <a:noFill/>
          <a:ln w="38100">
            <a:noFill/>
            <a:miter lim="800000"/>
            <a:headEnd/>
            <a:tailEnd/>
          </a:ln>
        </p:spPr>
        <p:txBody>
          <a:bodyPr>
            <a:spAutoFit/>
          </a:bodyPr>
          <a:lstStyle/>
          <a:p>
            <a:pPr eaLnBrk="0" hangingPunct="0">
              <a:lnSpc>
                <a:spcPct val="65000"/>
              </a:lnSpc>
              <a:spcBef>
                <a:spcPct val="50000"/>
              </a:spcBef>
            </a:pPr>
            <a:r>
              <a:rPr lang="en-CA" sz="1800" b="1" i="1" u="sng" dirty="0">
                <a:solidFill>
                  <a:srgbClr val="CC6600"/>
                </a:solidFill>
              </a:rPr>
              <a:t>Pathways &amp; Ganglia:</a:t>
            </a:r>
            <a:endParaRPr lang="en-CA" sz="1800" b="1" dirty="0">
              <a:solidFill>
                <a:srgbClr val="CC6600"/>
              </a:solidFill>
            </a:endParaRPr>
          </a:p>
          <a:p>
            <a:pPr eaLnBrk="0" hangingPunct="0">
              <a:lnSpc>
                <a:spcPct val="65000"/>
              </a:lnSpc>
              <a:spcBef>
                <a:spcPct val="50000"/>
              </a:spcBef>
            </a:pPr>
            <a:r>
              <a:rPr lang="en-CA" sz="1800" b="1" dirty="0"/>
              <a:t>•  </a:t>
            </a:r>
            <a:r>
              <a:rPr lang="en-CA" sz="1800" b="1" i="1" dirty="0">
                <a:solidFill>
                  <a:srgbClr val="CC6600"/>
                </a:solidFill>
              </a:rPr>
              <a:t>somatic:</a:t>
            </a:r>
            <a:r>
              <a:rPr lang="en-CA" sz="1800" b="1" dirty="0"/>
              <a:t>  </a:t>
            </a:r>
            <a:r>
              <a:rPr lang="en-CA" sz="1800" dirty="0"/>
              <a:t>thick, myelinated axon from spinal cord to skeletal muscle; rapid </a:t>
            </a:r>
            <a:r>
              <a:rPr lang="en-US" sz="1800" dirty="0"/>
              <a:t>	</a:t>
            </a:r>
            <a:r>
              <a:rPr lang="en-CA" sz="1800" dirty="0"/>
              <a:t>conduction of impulses (no ganglia)</a:t>
            </a:r>
          </a:p>
          <a:p>
            <a:pPr eaLnBrk="0" hangingPunct="0">
              <a:lnSpc>
                <a:spcPct val="70000"/>
              </a:lnSpc>
              <a:spcBef>
                <a:spcPct val="50000"/>
              </a:spcBef>
            </a:pPr>
            <a:r>
              <a:rPr lang="en-CA" sz="1800" b="1" dirty="0"/>
              <a:t>•  </a:t>
            </a:r>
            <a:r>
              <a:rPr lang="en-CA" sz="1800" b="1" i="1" dirty="0">
                <a:solidFill>
                  <a:srgbClr val="CC6600"/>
                </a:solidFill>
              </a:rPr>
              <a:t>ANS:</a:t>
            </a:r>
            <a:r>
              <a:rPr lang="en-CA" sz="1800" b="1" dirty="0"/>
              <a:t>  </a:t>
            </a:r>
            <a:r>
              <a:rPr lang="en-CA" sz="1800" dirty="0"/>
              <a:t>two-neuron chain:</a:t>
            </a:r>
            <a:r>
              <a:rPr lang="en-CA" sz="1800" b="1" dirty="0"/>
              <a:t> </a:t>
            </a:r>
            <a:r>
              <a:rPr lang="en-CA" sz="1800" b="1" dirty="0">
                <a:solidFill>
                  <a:srgbClr val="CC6600"/>
                </a:solidFill>
              </a:rPr>
              <a:t>preganglionic neuron:</a:t>
            </a:r>
            <a:r>
              <a:rPr lang="en-CA" sz="1800" b="1" dirty="0"/>
              <a:t> </a:t>
            </a:r>
            <a:r>
              <a:rPr lang="en-CA" sz="1800" dirty="0"/>
              <a:t>originates in brain or spinal cord; </a:t>
            </a:r>
            <a:r>
              <a:rPr lang="en-US" sz="1800" dirty="0"/>
              <a:t>	</a:t>
            </a:r>
            <a:r>
              <a:rPr lang="en-CA" sz="1800" dirty="0"/>
              <a:t>preganglionic axon synapses with 2nd motor neuron</a:t>
            </a:r>
            <a:r>
              <a:rPr lang="en-CA" sz="1800" b="1" dirty="0"/>
              <a:t> </a:t>
            </a:r>
            <a:r>
              <a:rPr lang="en-CA" sz="1800" b="1" dirty="0">
                <a:solidFill>
                  <a:srgbClr val="CC6600"/>
                </a:solidFill>
              </a:rPr>
              <a:t>(postganglionic)</a:t>
            </a:r>
            <a:r>
              <a:rPr lang="en-CA" sz="1800" b="1" dirty="0"/>
              <a:t> </a:t>
            </a:r>
            <a:r>
              <a:rPr lang="en-CA" sz="1800" dirty="0"/>
              <a:t>in </a:t>
            </a:r>
            <a:r>
              <a:rPr lang="en-US" sz="1800" dirty="0"/>
              <a:t>	</a:t>
            </a:r>
            <a:r>
              <a:rPr lang="en-CA" sz="1800" dirty="0"/>
              <a:t>ganglion outside CNS </a:t>
            </a:r>
            <a:r>
              <a:rPr lang="en-CA" sz="1800" dirty="0">
                <a:sym typeface="WP IconicSymbolsA" pitchFamily="2" charset="2"/>
              </a:rPr>
              <a:t>  </a:t>
            </a:r>
            <a:r>
              <a:rPr lang="en-CA" sz="1800" b="1" dirty="0">
                <a:solidFill>
                  <a:srgbClr val="CC6600"/>
                </a:solidFill>
              </a:rPr>
              <a:t>postganglionic axon</a:t>
            </a:r>
            <a:r>
              <a:rPr lang="en-CA" sz="1800" dirty="0"/>
              <a:t> to effector organ</a:t>
            </a:r>
          </a:p>
          <a:p>
            <a:pPr eaLnBrk="0" hangingPunct="0">
              <a:lnSpc>
                <a:spcPct val="70000"/>
              </a:lnSpc>
              <a:spcBef>
                <a:spcPct val="50000"/>
              </a:spcBef>
            </a:pPr>
            <a:r>
              <a:rPr lang="en-CA" sz="1800" dirty="0"/>
              <a:t>•  conduction is slow; preganglionic axons are thin &amp; lightly myelinated; postganglionic </a:t>
            </a:r>
            <a:r>
              <a:rPr lang="en-US" sz="1800" dirty="0"/>
              <a:t>	ax</a:t>
            </a:r>
            <a:r>
              <a:rPr lang="en-CA" sz="1800" dirty="0" err="1"/>
              <a:t>ons</a:t>
            </a:r>
            <a:r>
              <a:rPr lang="en-CA" sz="1800" dirty="0"/>
              <a:t> are thinner &amp; unmyelinated</a:t>
            </a:r>
            <a:endParaRPr lang="en-CA" sz="1800" u="sng" dirty="0"/>
          </a:p>
        </p:txBody>
      </p:sp>
      <p:pic>
        <p:nvPicPr>
          <p:cNvPr id="5" name="Picture 1" descr="E:\Chapter_14\D_JPEG_Images_and_Tables\Labeled\figure_14_02_labeled.jpg"/>
          <p:cNvPicPr>
            <a:picLocks noChangeAspect="1" noChangeArrowheads="1"/>
          </p:cNvPicPr>
          <p:nvPr/>
        </p:nvPicPr>
        <p:blipFill>
          <a:blip r:embed="rId3" cstate="print">
            <a:lum bright="-10000" contrast="20000"/>
          </a:blip>
          <a:srcRect b="3276"/>
          <a:stretch>
            <a:fillRect/>
          </a:stretch>
        </p:blipFill>
        <p:spPr bwMode="auto">
          <a:xfrm>
            <a:off x="715109" y="11723"/>
            <a:ext cx="7764273" cy="47296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checkerboard(down)">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0" y="85725"/>
            <a:ext cx="9144000" cy="4128759"/>
          </a:xfrm>
          <a:prstGeom prst="rect">
            <a:avLst/>
          </a:prstGeom>
          <a:noFill/>
          <a:ln w="38100">
            <a:noFill/>
            <a:miter lim="800000"/>
            <a:headEnd/>
            <a:tailEnd/>
          </a:ln>
        </p:spPr>
        <p:txBody>
          <a:bodyPr>
            <a:spAutoFit/>
          </a:bodyPr>
          <a:lstStyle/>
          <a:p>
            <a:pPr marL="293688" indent="-293688" eaLnBrk="0" hangingPunct="0">
              <a:lnSpc>
                <a:spcPct val="70000"/>
              </a:lnSpc>
              <a:spcBef>
                <a:spcPct val="50000"/>
              </a:spcBef>
            </a:pPr>
            <a:r>
              <a:rPr lang="en-CA" b="1" i="1" u="sng" dirty="0">
                <a:solidFill>
                  <a:srgbClr val="0033CC"/>
                </a:solidFill>
              </a:rPr>
              <a:t>3.2.2.1 Distinguish between the PNS and SNS in terms of the types of processes regulated</a:t>
            </a:r>
          </a:p>
          <a:p>
            <a:pPr marL="293688" indent="-293688" eaLnBrk="0" hangingPunct="0">
              <a:lnSpc>
                <a:spcPct val="70000"/>
              </a:lnSpc>
              <a:spcBef>
                <a:spcPct val="50000"/>
              </a:spcBef>
            </a:pPr>
            <a:r>
              <a:rPr lang="en-CA" b="1" i="1" u="sng" dirty="0">
                <a:solidFill>
                  <a:srgbClr val="0033CC"/>
                </a:solidFill>
              </a:rPr>
              <a:t>Parasympathetic Division:</a:t>
            </a:r>
            <a:endParaRPr lang="en-CA" b="1" dirty="0">
              <a:solidFill>
                <a:srgbClr val="0033CC"/>
              </a:solidFill>
            </a:endParaRPr>
          </a:p>
          <a:p>
            <a:pPr marL="293688" indent="-293688" eaLnBrk="0" hangingPunct="0">
              <a:lnSpc>
                <a:spcPct val="70000"/>
              </a:lnSpc>
              <a:spcBef>
                <a:spcPct val="50000"/>
              </a:spcBef>
            </a:pPr>
            <a:r>
              <a:rPr lang="en-CA" dirty="0"/>
              <a:t>•  active in non</a:t>
            </a:r>
            <a:r>
              <a:rPr lang="en-US" dirty="0"/>
              <a:t>-</a:t>
            </a:r>
            <a:r>
              <a:rPr lang="en-CA" dirty="0"/>
              <a:t>stressful situations - « </a:t>
            </a:r>
            <a:r>
              <a:rPr lang="en-CA" i="1" dirty="0"/>
              <a:t>resting &amp; digesting system »</a:t>
            </a:r>
            <a:endParaRPr lang="en-CA" dirty="0"/>
          </a:p>
          <a:p>
            <a:pPr marL="293688" indent="-293688" eaLnBrk="0" hangingPunct="0">
              <a:lnSpc>
                <a:spcPct val="70000"/>
              </a:lnSpc>
              <a:spcBef>
                <a:spcPct val="50000"/>
              </a:spcBef>
            </a:pPr>
            <a:r>
              <a:rPr lang="en-CA" dirty="0"/>
              <a:t>•  keeps body’s energy use low while regulating « housekeeping » activities (digestion, elimination of feces &amp; urine)</a:t>
            </a:r>
          </a:p>
          <a:p>
            <a:pPr marL="293688" indent="-293688" algn="ctr" eaLnBrk="0" hangingPunct="0">
              <a:lnSpc>
                <a:spcPct val="70000"/>
              </a:lnSpc>
              <a:spcBef>
                <a:spcPct val="50000"/>
              </a:spcBef>
            </a:pPr>
            <a:r>
              <a:rPr lang="en-CA" b="1" i="1" dirty="0">
                <a:solidFill>
                  <a:srgbClr val="0033CC"/>
                </a:solidFill>
              </a:rPr>
              <a:t>what are the predominate effects of the parasympathetic ns when reading a newspaper after a meal??</a:t>
            </a:r>
          </a:p>
          <a:p>
            <a:pPr marL="293688" indent="-293688" eaLnBrk="0" hangingPunct="0">
              <a:lnSpc>
                <a:spcPct val="70000"/>
              </a:lnSpc>
              <a:spcBef>
                <a:spcPct val="50000"/>
              </a:spcBef>
            </a:pPr>
            <a:r>
              <a:rPr lang="en-CA" b="1" dirty="0">
                <a:solidFill>
                  <a:srgbClr val="0033CC"/>
                </a:solidFill>
              </a:rPr>
              <a:t>•  “D” system:  </a:t>
            </a:r>
            <a:r>
              <a:rPr lang="en-CA" dirty="0"/>
              <a:t>digestion, defecation, diuresis</a:t>
            </a:r>
          </a:p>
          <a:p>
            <a:pPr marL="293688" indent="-293688" eaLnBrk="0" hangingPunct="0">
              <a:lnSpc>
                <a:spcPct val="70000"/>
              </a:lnSpc>
              <a:spcBef>
                <a:spcPct val="50000"/>
              </a:spcBef>
            </a:pPr>
            <a:r>
              <a:rPr lang="en-CA" b="1" i="1" u="sng" dirty="0">
                <a:solidFill>
                  <a:srgbClr val="C00000"/>
                </a:solidFill>
              </a:rPr>
              <a:t>B2.  Sympathetic Division:</a:t>
            </a:r>
            <a:endParaRPr lang="en-CA" b="1" dirty="0">
              <a:solidFill>
                <a:srgbClr val="C00000"/>
              </a:solidFill>
            </a:endParaRPr>
          </a:p>
          <a:p>
            <a:pPr marL="293688" indent="-293688" eaLnBrk="0" hangingPunct="0">
              <a:lnSpc>
                <a:spcPct val="70000"/>
              </a:lnSpc>
              <a:spcBef>
                <a:spcPct val="50000"/>
              </a:spcBef>
            </a:pPr>
            <a:r>
              <a:rPr lang="en-CA" b="1" dirty="0">
                <a:solidFill>
                  <a:srgbClr val="C00000"/>
                </a:solidFill>
              </a:rPr>
              <a:t>•</a:t>
            </a:r>
            <a:r>
              <a:rPr lang="en-CA" b="1" dirty="0">
                <a:solidFill>
                  <a:srgbClr val="0033CC"/>
                </a:solidFill>
              </a:rPr>
              <a:t>  </a:t>
            </a:r>
            <a:r>
              <a:rPr lang="en-CA" b="1" dirty="0">
                <a:solidFill>
                  <a:srgbClr val="C00000"/>
                </a:solidFill>
              </a:rPr>
              <a:t>“ fight or flight” </a:t>
            </a:r>
            <a:r>
              <a:rPr lang="en-CA" dirty="0">
                <a:solidFill>
                  <a:srgbClr val="C00000"/>
                </a:solidFill>
              </a:rPr>
              <a:t>system; </a:t>
            </a:r>
            <a:r>
              <a:rPr lang="en-CA" dirty="0"/>
              <a:t>also important during exercise: increased heart rate, rapid, deep breathing, cold sweaty skin(</a:t>
            </a:r>
            <a:r>
              <a:rPr lang="en-CA" b="1" i="1" dirty="0"/>
              <a:t>why?</a:t>
            </a:r>
            <a:r>
              <a:rPr lang="en-CA" dirty="0"/>
              <a:t>), dilated eye pupils</a:t>
            </a:r>
          </a:p>
          <a:p>
            <a:pPr marL="293688" indent="-293688" eaLnBrk="0" hangingPunct="0">
              <a:lnSpc>
                <a:spcPct val="70000"/>
              </a:lnSpc>
              <a:spcBef>
                <a:spcPct val="50000"/>
              </a:spcBef>
            </a:pPr>
            <a:r>
              <a:rPr lang="en-CA" b="1" dirty="0">
                <a:solidFill>
                  <a:srgbClr val="C00000"/>
                </a:solidFill>
              </a:rPr>
              <a:t>•  “E” system:  </a:t>
            </a:r>
            <a:r>
              <a:rPr lang="en-CA" dirty="0"/>
              <a:t>exercise, excitement, emergency, embarrassment</a:t>
            </a:r>
            <a:endParaRPr lang="en-CA" u="sng" dirty="0"/>
          </a:p>
        </p:txBody>
      </p:sp>
      <p:pic>
        <p:nvPicPr>
          <p:cNvPr id="45062" name="Picture 6" descr="http://2.bp.blogspot.com/-VVy0yc7HGi8/U0DTyfWsizI/AAAAAAAAGCs/O7e3gPfXgc4/s1600/Snip20140406_22.png"/>
          <p:cNvPicPr>
            <a:picLocks noChangeAspect="1" noChangeArrowheads="1"/>
          </p:cNvPicPr>
          <p:nvPr/>
        </p:nvPicPr>
        <p:blipFill rotWithShape="1">
          <a:blip r:embed="rId3">
            <a:extLst>
              <a:ext uri="{28A0092B-C50C-407E-A947-70E740481C1C}">
                <a14:useLocalDpi xmlns:a14="http://schemas.microsoft.com/office/drawing/2010/main" val="0"/>
              </a:ext>
            </a:extLst>
          </a:blip>
          <a:srcRect t="14462" b="19667"/>
          <a:stretch/>
        </p:blipFill>
        <p:spPr bwMode="auto">
          <a:xfrm>
            <a:off x="1050453" y="4256780"/>
            <a:ext cx="2716875" cy="2449776"/>
          </a:xfrm>
          <a:prstGeom prst="rect">
            <a:avLst/>
          </a:prstGeom>
          <a:noFill/>
          <a:extLst>
            <a:ext uri="{909E8E84-426E-40DD-AFC4-6F175D3DCCD1}">
              <a14:hiddenFill xmlns:a14="http://schemas.microsoft.com/office/drawing/2010/main">
                <a:solidFill>
                  <a:srgbClr val="FFFFFF"/>
                </a:solidFill>
              </a14:hiddenFill>
            </a:ext>
          </a:extLst>
        </p:spPr>
      </p:pic>
      <p:pic>
        <p:nvPicPr>
          <p:cNvPr id="45064" name="Picture 8" descr="https://kimfalconer.files.wordpress.com/2012/02/fight-or-flight.jpg?w=300&amp;h=286"/>
          <p:cNvPicPr>
            <a:picLocks noChangeAspect="1" noChangeArrowheads="1"/>
          </p:cNvPicPr>
          <p:nvPr/>
        </p:nvPicPr>
        <p:blipFill rotWithShape="1">
          <a:blip r:embed="rId4">
            <a:extLst>
              <a:ext uri="{28A0092B-C50C-407E-A947-70E740481C1C}">
                <a14:useLocalDpi xmlns:a14="http://schemas.microsoft.com/office/drawing/2010/main" val="0"/>
              </a:ext>
            </a:extLst>
          </a:blip>
          <a:srcRect t="8472"/>
          <a:stretch/>
        </p:blipFill>
        <p:spPr bwMode="auto">
          <a:xfrm>
            <a:off x="5032375" y="4256780"/>
            <a:ext cx="2857500" cy="25020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1" y="122542"/>
            <a:ext cx="5999967" cy="3477875"/>
          </a:xfrm>
          <a:prstGeom prst="rect">
            <a:avLst/>
          </a:prstGeom>
          <a:noFill/>
          <a:ln w="9525">
            <a:noFill/>
            <a:miter lim="800000"/>
            <a:headEnd/>
            <a:tailEnd/>
          </a:ln>
        </p:spPr>
        <p:txBody>
          <a:bodyPr wrap="square">
            <a:spAutoFit/>
          </a:bodyPr>
          <a:lstStyle/>
          <a:p>
            <a:r>
              <a:rPr lang="en-CA" b="1" i="1" dirty="0"/>
              <a:t>3.2.2.2 Define: sympathetic tone, parasympathetic tone</a:t>
            </a:r>
          </a:p>
          <a:p>
            <a:endParaRPr lang="en-US" b="1" dirty="0">
              <a:solidFill>
                <a:srgbClr val="006600"/>
              </a:solidFill>
            </a:endParaRPr>
          </a:p>
          <a:p>
            <a:r>
              <a:rPr lang="en-US" b="1" dirty="0"/>
              <a:t>S</a:t>
            </a:r>
            <a:r>
              <a:rPr lang="en-CA" b="1" dirty="0"/>
              <a:t>NS and vascular tone</a:t>
            </a:r>
            <a:r>
              <a:rPr lang="en-CA" dirty="0"/>
              <a:t>: </a:t>
            </a:r>
            <a:r>
              <a:rPr lang="en-CA" dirty="0">
                <a:sym typeface="WP IconicSymbolsA" pitchFamily="2" charset="2"/>
              </a:rPr>
              <a:t>  blood vessels kept in a state of partial vasoconstriction; blood shunting possible via variations in sympathetic output to specific vessels</a:t>
            </a:r>
          </a:p>
          <a:p>
            <a:endParaRPr lang="en-US" b="1" dirty="0">
              <a:sym typeface="WP IconicSymbolsA" pitchFamily="2" charset="2"/>
            </a:endParaRPr>
          </a:p>
          <a:p>
            <a:r>
              <a:rPr lang="en-US" b="1" dirty="0">
                <a:sym typeface="WP IconicSymbolsA" pitchFamily="2" charset="2"/>
              </a:rPr>
              <a:t>PNS &amp;</a:t>
            </a:r>
            <a:r>
              <a:rPr lang="en-CA" b="1" dirty="0">
                <a:sym typeface="WP IconicSymbolsA" pitchFamily="2" charset="2"/>
              </a:rPr>
              <a:t> tone</a:t>
            </a:r>
            <a:r>
              <a:rPr lang="en-CA" dirty="0">
                <a:sym typeface="WP IconicSymbolsA" pitchFamily="2" charset="2"/>
              </a:rPr>
              <a:t>: </a:t>
            </a:r>
            <a:r>
              <a:rPr lang="en-US" dirty="0">
                <a:sym typeface="WP IconicSymbolsA" pitchFamily="2" charset="2"/>
              </a:rPr>
              <a:t> tonic slowing effect on </a:t>
            </a:r>
            <a:r>
              <a:rPr lang="en-CA" dirty="0">
                <a:sym typeface="WP IconicSymbolsA" pitchFamily="2" charset="2"/>
              </a:rPr>
              <a:t>heart, regulation of contractile activity of smooth muscle of GI &amp; urinary tracts- can be overridden by </a:t>
            </a:r>
            <a:r>
              <a:rPr lang="en-US" dirty="0">
                <a:sym typeface="WP IconicSymbolsA" pitchFamily="2" charset="2"/>
              </a:rPr>
              <a:t>S</a:t>
            </a:r>
            <a:r>
              <a:rPr lang="en-CA" dirty="0">
                <a:sym typeface="WP IconicSymbolsA" pitchFamily="2" charset="2"/>
              </a:rPr>
              <a:t>NS</a:t>
            </a:r>
            <a:r>
              <a:rPr lang="en-CA" dirty="0"/>
              <a:t> </a:t>
            </a:r>
          </a:p>
        </p:txBody>
      </p:sp>
      <p:pic>
        <p:nvPicPr>
          <p:cNvPr id="14339" name="Picture 5" descr="gisystem1a"/>
          <p:cNvPicPr>
            <a:picLocks noChangeAspect="1" noChangeArrowheads="1"/>
          </p:cNvPicPr>
          <p:nvPr/>
        </p:nvPicPr>
        <p:blipFill>
          <a:blip r:embed="rId3" cstate="print">
            <a:lum bright="-12000" contrast="18000"/>
          </a:blip>
          <a:srcRect/>
          <a:stretch>
            <a:fillRect/>
          </a:stretch>
        </p:blipFill>
        <p:spPr bwMode="auto">
          <a:xfrm>
            <a:off x="5999966" y="884025"/>
            <a:ext cx="2972584" cy="5910475"/>
          </a:xfrm>
          <a:prstGeom prst="rect">
            <a:avLst/>
          </a:prstGeom>
          <a:noFill/>
          <a:ln w="9525">
            <a:noFill/>
            <a:miter lim="800000"/>
            <a:headEnd/>
            <a:tailEnd/>
          </a:ln>
        </p:spPr>
      </p:pic>
      <p:pic>
        <p:nvPicPr>
          <p:cNvPr id="14340" name="Picture 8" descr="High Up,Tall,Blood,Emotional Stress,Physical Pressure,Hypertensive,Close-up,Mercury,Mercury,Mercury,Mercury,Healthcare And Medicine,Equipment,Office"/>
          <p:cNvPicPr>
            <a:picLocks noChangeAspect="1" noChangeArrowheads="1"/>
          </p:cNvPicPr>
          <p:nvPr/>
        </p:nvPicPr>
        <p:blipFill>
          <a:blip r:embed="rId4" cstate="print"/>
          <a:srcRect/>
          <a:stretch>
            <a:fillRect/>
          </a:stretch>
        </p:blipFill>
        <p:spPr bwMode="auto">
          <a:xfrm>
            <a:off x="2366550" y="4122569"/>
            <a:ext cx="1800225" cy="24003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0" y="0"/>
            <a:ext cx="9144000" cy="3046988"/>
          </a:xfrm>
          <a:prstGeom prst="rect">
            <a:avLst/>
          </a:prstGeom>
          <a:solidFill>
            <a:schemeClr val="bg1"/>
          </a:solidFill>
          <a:ln w="38100">
            <a:noFill/>
            <a:miter lim="800000"/>
            <a:headEnd/>
            <a:tailEnd/>
          </a:ln>
        </p:spPr>
        <p:txBody>
          <a:bodyPr wrap="square">
            <a:spAutoFit/>
          </a:bodyPr>
          <a:lstStyle/>
          <a:p>
            <a:pPr marL="228600" indent="-228600" eaLnBrk="0" hangingPunct="0">
              <a:lnSpc>
                <a:spcPct val="80000"/>
              </a:lnSpc>
              <a:spcBef>
                <a:spcPct val="50000"/>
              </a:spcBef>
            </a:pPr>
            <a:r>
              <a:rPr lang="en-CA" b="1" i="1" dirty="0">
                <a:solidFill>
                  <a:schemeClr val="accent5">
                    <a:lumMod val="50000"/>
                  </a:schemeClr>
                </a:solidFill>
              </a:rPr>
              <a:t>3.2.2.3 identify: (</a:t>
            </a:r>
            <a:r>
              <a:rPr lang="en-CA" b="1" i="1" dirty="0" err="1">
                <a:solidFill>
                  <a:schemeClr val="accent5">
                    <a:lumMod val="50000"/>
                  </a:schemeClr>
                </a:solidFill>
              </a:rPr>
              <a:t>i</a:t>
            </a:r>
            <a:r>
              <a:rPr lang="en-CA" b="1" i="1" dirty="0">
                <a:solidFill>
                  <a:schemeClr val="accent5">
                    <a:lumMod val="50000"/>
                  </a:schemeClr>
                </a:solidFill>
              </a:rPr>
              <a:t>) systems regulated in opposite directions by the SNS and PNS, (ii) cooperative effects of the SNS &amp; PNS, </a:t>
            </a:r>
            <a:r>
              <a:rPr lang="en-US" b="1" i="1" dirty="0">
                <a:solidFill>
                  <a:schemeClr val="accent5">
                    <a:lumMod val="50000"/>
                  </a:schemeClr>
                </a:solidFill>
              </a:rPr>
              <a:t> </a:t>
            </a:r>
            <a:r>
              <a:rPr lang="en-CA" b="1" i="1" dirty="0">
                <a:solidFill>
                  <a:schemeClr val="accent5">
                    <a:lumMod val="50000"/>
                  </a:schemeClr>
                </a:solidFill>
              </a:rPr>
              <a:t>(iii) unique regulatory roles of the SNS</a:t>
            </a:r>
          </a:p>
          <a:p>
            <a:pPr marL="228600" indent="-228600" eaLnBrk="0" hangingPunct="0">
              <a:lnSpc>
                <a:spcPct val="70000"/>
              </a:lnSpc>
              <a:spcBef>
                <a:spcPct val="50000"/>
              </a:spcBef>
            </a:pPr>
            <a:endParaRPr lang="fr-CA" b="1" u="sng" dirty="0">
              <a:solidFill>
                <a:schemeClr val="accent5">
                  <a:lumMod val="50000"/>
                </a:schemeClr>
              </a:solidFill>
            </a:endParaRPr>
          </a:p>
          <a:p>
            <a:pPr marL="228600" indent="-228600" eaLnBrk="0" hangingPunct="0">
              <a:lnSpc>
                <a:spcPct val="70000"/>
              </a:lnSpc>
              <a:spcBef>
                <a:spcPct val="50000"/>
              </a:spcBef>
            </a:pPr>
            <a:r>
              <a:rPr lang="en-CA" b="1" u="sng" dirty="0">
                <a:solidFill>
                  <a:schemeClr val="accent5">
                    <a:lumMod val="50000"/>
                  </a:schemeClr>
                </a:solidFill>
              </a:rPr>
              <a:t>Interactions of the Autonomic Divisions</a:t>
            </a:r>
            <a:endParaRPr lang="en-CA" b="1" dirty="0">
              <a:solidFill>
                <a:schemeClr val="accent5">
                  <a:lumMod val="50000"/>
                </a:schemeClr>
              </a:solidFill>
            </a:endParaRPr>
          </a:p>
          <a:p>
            <a:pPr marL="228600" indent="-228600" eaLnBrk="0" hangingPunct="0">
              <a:lnSpc>
                <a:spcPct val="70000"/>
              </a:lnSpc>
              <a:spcBef>
                <a:spcPct val="50000"/>
              </a:spcBef>
            </a:pPr>
            <a:r>
              <a:rPr lang="en-CA" dirty="0"/>
              <a:t>•  most visceral organs receive dual innervation</a:t>
            </a:r>
          </a:p>
          <a:p>
            <a:pPr marL="228600" indent="-228600" eaLnBrk="0" hangingPunct="0">
              <a:lnSpc>
                <a:spcPct val="70000"/>
              </a:lnSpc>
              <a:spcBef>
                <a:spcPct val="50000"/>
              </a:spcBef>
            </a:pPr>
            <a:r>
              <a:rPr lang="en-CA" b="1" i="1" u="sng" dirty="0">
                <a:solidFill>
                  <a:schemeClr val="accent5">
                    <a:lumMod val="50000"/>
                  </a:schemeClr>
                </a:solidFill>
              </a:rPr>
              <a:t>Antagonistic Interactions:</a:t>
            </a:r>
            <a:endParaRPr lang="en-CA" b="1" u="sng" dirty="0">
              <a:solidFill>
                <a:schemeClr val="accent5">
                  <a:lumMod val="50000"/>
                </a:schemeClr>
              </a:solidFill>
            </a:endParaRPr>
          </a:p>
          <a:p>
            <a:pPr marL="228600" indent="-228600" eaLnBrk="0" hangingPunct="0">
              <a:lnSpc>
                <a:spcPct val="70000"/>
              </a:lnSpc>
              <a:spcBef>
                <a:spcPct val="50000"/>
              </a:spcBef>
            </a:pPr>
            <a:r>
              <a:rPr lang="en-CA" dirty="0"/>
              <a:t>•  </a:t>
            </a:r>
            <a:r>
              <a:rPr lang="en-CA" dirty="0" err="1"/>
              <a:t>eg</a:t>
            </a:r>
            <a:r>
              <a:rPr lang="en-CA" dirty="0"/>
              <a:t>: activity of heart, GI system, respiratory system</a:t>
            </a:r>
          </a:p>
          <a:p>
            <a:pPr marL="228600" indent="-228600" eaLnBrk="0" hangingPunct="0">
              <a:lnSpc>
                <a:spcPct val="70000"/>
              </a:lnSpc>
              <a:spcBef>
                <a:spcPct val="50000"/>
              </a:spcBef>
            </a:pPr>
            <a:r>
              <a:rPr lang="en-CA" b="1" dirty="0">
                <a:solidFill>
                  <a:srgbClr val="006600"/>
                </a:solidFill>
              </a:rPr>
              <a:t>   </a:t>
            </a:r>
          </a:p>
        </p:txBody>
      </p:sp>
      <p:pic>
        <p:nvPicPr>
          <p:cNvPr id="15363" name="Picture 3" descr="heart"/>
          <p:cNvPicPr>
            <a:picLocks noChangeAspect="1" noChangeArrowheads="1"/>
          </p:cNvPicPr>
          <p:nvPr/>
        </p:nvPicPr>
        <p:blipFill>
          <a:blip r:embed="rId3" cstate="print"/>
          <a:srcRect b="3027"/>
          <a:stretch>
            <a:fillRect/>
          </a:stretch>
        </p:blipFill>
        <p:spPr bwMode="auto">
          <a:xfrm>
            <a:off x="7418388" y="833438"/>
            <a:ext cx="1268412" cy="1858962"/>
          </a:xfrm>
          <a:prstGeom prst="rect">
            <a:avLst/>
          </a:prstGeom>
          <a:noFill/>
          <a:ln w="9525">
            <a:noFill/>
            <a:miter lim="800000"/>
            <a:headEnd/>
            <a:tailEnd/>
          </a:ln>
        </p:spPr>
      </p:pic>
      <p:sp>
        <p:nvSpPr>
          <p:cNvPr id="15364" name="Rectangle 6"/>
          <p:cNvSpPr>
            <a:spLocks noChangeArrowheads="1"/>
          </p:cNvSpPr>
          <p:nvPr/>
        </p:nvSpPr>
        <p:spPr bwMode="auto">
          <a:xfrm>
            <a:off x="498353" y="5125549"/>
            <a:ext cx="7553325" cy="1470025"/>
          </a:xfrm>
          <a:prstGeom prst="rect">
            <a:avLst/>
          </a:prstGeom>
          <a:noFill/>
          <a:ln w="6350">
            <a:solidFill>
              <a:schemeClr val="accent5">
                <a:lumMod val="50000"/>
              </a:schemeClr>
            </a:solidFill>
            <a:miter lim="800000"/>
            <a:headEnd/>
            <a:tailEnd/>
          </a:ln>
        </p:spPr>
        <p:txBody>
          <a:bodyPr>
            <a:spAutoFit/>
          </a:bodyPr>
          <a:lstStyle/>
          <a:p>
            <a:r>
              <a:rPr lang="en-CA" b="1" i="1" u="sng" dirty="0">
                <a:solidFill>
                  <a:schemeClr val="accent5">
                    <a:lumMod val="50000"/>
                  </a:schemeClr>
                </a:solidFill>
              </a:rPr>
              <a:t>Cooperative Effects:</a:t>
            </a:r>
          </a:p>
          <a:p>
            <a:r>
              <a:rPr lang="en-CA" dirty="0"/>
              <a:t>•  </a:t>
            </a:r>
            <a:r>
              <a:rPr lang="en-CA" dirty="0" err="1"/>
              <a:t>eg</a:t>
            </a:r>
            <a:r>
              <a:rPr lang="en-CA" dirty="0"/>
              <a:t>: regulation of external genitalia during intercourse:</a:t>
            </a:r>
          </a:p>
          <a:p>
            <a:r>
              <a:rPr lang="en-CA" b="1" dirty="0">
                <a:solidFill>
                  <a:srgbClr val="006600"/>
                </a:solidFill>
              </a:rPr>
              <a:t>	</a:t>
            </a:r>
            <a:r>
              <a:rPr lang="en-CA" b="1" dirty="0">
                <a:solidFill>
                  <a:schemeClr val="accent5">
                    <a:lumMod val="50000"/>
                  </a:schemeClr>
                </a:solidFill>
              </a:rPr>
              <a:t>a) PNS:</a:t>
            </a:r>
            <a:r>
              <a:rPr lang="en-CA" dirty="0">
                <a:solidFill>
                  <a:schemeClr val="accent5">
                    <a:lumMod val="50000"/>
                  </a:schemeClr>
                </a:solidFill>
              </a:rPr>
              <a:t> </a:t>
            </a:r>
            <a:r>
              <a:rPr lang="en-CA" dirty="0"/>
              <a:t>dilation of blood vessels in penis</a:t>
            </a:r>
          </a:p>
          <a:p>
            <a:endParaRPr lang="en-CA" sz="1000" dirty="0"/>
          </a:p>
          <a:p>
            <a:r>
              <a:rPr lang="en-CA" b="1" dirty="0">
                <a:solidFill>
                  <a:srgbClr val="006600"/>
                </a:solidFill>
              </a:rPr>
              <a:t>	</a:t>
            </a:r>
            <a:r>
              <a:rPr lang="en-CA" b="1" dirty="0">
                <a:solidFill>
                  <a:schemeClr val="accent5">
                    <a:lumMod val="50000"/>
                  </a:schemeClr>
                </a:solidFill>
              </a:rPr>
              <a:t>b) SNS:</a:t>
            </a:r>
            <a:r>
              <a:rPr lang="en-CA" dirty="0">
                <a:solidFill>
                  <a:schemeClr val="accent5">
                    <a:lumMod val="50000"/>
                  </a:schemeClr>
                </a:solidFill>
              </a:rPr>
              <a:t> </a:t>
            </a:r>
            <a:r>
              <a:rPr lang="en-CA" dirty="0"/>
              <a:t>ejaculation, reflex peristalsis of female’s vagina</a:t>
            </a:r>
          </a:p>
        </p:txBody>
      </p:sp>
      <p:graphicFrame>
        <p:nvGraphicFramePr>
          <p:cNvPr id="6" name="Table 5"/>
          <p:cNvGraphicFramePr>
            <a:graphicFrameLocks noGrp="1"/>
          </p:cNvGraphicFramePr>
          <p:nvPr>
            <p:extLst>
              <p:ext uri="{D42A27DB-BD31-4B8C-83A1-F6EECF244321}">
                <p14:modId xmlns:p14="http://schemas.microsoft.com/office/powerpoint/2010/main" val="1460627084"/>
              </p:ext>
            </p:extLst>
          </p:nvPr>
        </p:nvGraphicFramePr>
        <p:xfrm>
          <a:off x="1207476" y="2919045"/>
          <a:ext cx="6096000" cy="1840524"/>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460131">
                <a:tc>
                  <a:txBody>
                    <a:bodyPr/>
                    <a:lstStyle/>
                    <a:p>
                      <a:endParaRPr lang="en-US" dirty="0"/>
                    </a:p>
                  </a:txBody>
                  <a:tcPr/>
                </a:tc>
                <a:tc>
                  <a:txBody>
                    <a:bodyPr/>
                    <a:lstStyle/>
                    <a:p>
                      <a:pPr algn="ctr"/>
                      <a:r>
                        <a:rPr lang="en-US" sz="2400" dirty="0">
                          <a:solidFill>
                            <a:schemeClr val="tx1"/>
                          </a:solidFill>
                        </a:rPr>
                        <a:t>PNS</a:t>
                      </a:r>
                    </a:p>
                  </a:txBody>
                  <a:tcPr/>
                </a:tc>
                <a:tc>
                  <a:txBody>
                    <a:bodyPr/>
                    <a:lstStyle/>
                    <a:p>
                      <a:pPr algn="ctr"/>
                      <a:r>
                        <a:rPr lang="en-US" sz="2400" dirty="0">
                          <a:solidFill>
                            <a:schemeClr val="tx1"/>
                          </a:solidFill>
                        </a:rPr>
                        <a:t>SNS</a:t>
                      </a:r>
                    </a:p>
                  </a:txBody>
                  <a:tcPr/>
                </a:tc>
                <a:extLst>
                  <a:ext uri="{0D108BD9-81ED-4DB2-BD59-A6C34878D82A}">
                    <a16:rowId xmlns:a16="http://schemas.microsoft.com/office/drawing/2014/main" val="10000"/>
                  </a:ext>
                </a:extLst>
              </a:tr>
              <a:tr h="460131">
                <a:tc>
                  <a:txBody>
                    <a:bodyPr/>
                    <a:lstStyle/>
                    <a:p>
                      <a:pPr algn="ctr"/>
                      <a:r>
                        <a:rPr lang="en-US" sz="2000" dirty="0"/>
                        <a:t>Heart</a:t>
                      </a:r>
                    </a:p>
                  </a:txBody>
                  <a:tcPr/>
                </a:tc>
                <a:tc>
                  <a:txBody>
                    <a:bodyPr/>
                    <a:lstStyle/>
                    <a:p>
                      <a:pPr algn="ctr"/>
                      <a:r>
                        <a:rPr lang="en-US" dirty="0"/>
                        <a:t>(-)</a:t>
                      </a:r>
                    </a:p>
                  </a:txBody>
                  <a:tcPr/>
                </a:tc>
                <a:tc>
                  <a:txBody>
                    <a:bodyPr/>
                    <a:lstStyle/>
                    <a:p>
                      <a:pPr algn="ctr"/>
                      <a:r>
                        <a:rPr lang="en-US" dirty="0"/>
                        <a:t>(+)</a:t>
                      </a:r>
                    </a:p>
                  </a:txBody>
                  <a:tcPr/>
                </a:tc>
                <a:extLst>
                  <a:ext uri="{0D108BD9-81ED-4DB2-BD59-A6C34878D82A}">
                    <a16:rowId xmlns:a16="http://schemas.microsoft.com/office/drawing/2014/main" val="10001"/>
                  </a:ext>
                </a:extLst>
              </a:tr>
              <a:tr h="460131">
                <a:tc>
                  <a:txBody>
                    <a:bodyPr/>
                    <a:lstStyle/>
                    <a:p>
                      <a:pPr algn="ctr"/>
                      <a:r>
                        <a:rPr lang="en-US" sz="2000" dirty="0"/>
                        <a:t>GI System</a:t>
                      </a:r>
                    </a:p>
                  </a:txBody>
                  <a:tcPr/>
                </a:tc>
                <a:tc>
                  <a:txBody>
                    <a:bodyPr/>
                    <a:lstStyle/>
                    <a:p>
                      <a:pPr algn="ctr"/>
                      <a:r>
                        <a:rPr lang="en-US" dirty="0"/>
                        <a:t>(+)</a:t>
                      </a:r>
                    </a:p>
                  </a:txBody>
                  <a:tcPr/>
                </a:tc>
                <a:tc>
                  <a:txBody>
                    <a:bodyPr/>
                    <a:lstStyle/>
                    <a:p>
                      <a:pPr algn="ctr"/>
                      <a:r>
                        <a:rPr lang="en-US" dirty="0"/>
                        <a:t>(-)</a:t>
                      </a:r>
                    </a:p>
                  </a:txBody>
                  <a:tcPr/>
                </a:tc>
                <a:extLst>
                  <a:ext uri="{0D108BD9-81ED-4DB2-BD59-A6C34878D82A}">
                    <a16:rowId xmlns:a16="http://schemas.microsoft.com/office/drawing/2014/main" val="10002"/>
                  </a:ext>
                </a:extLst>
              </a:tr>
              <a:tr h="460131">
                <a:tc>
                  <a:txBody>
                    <a:bodyPr/>
                    <a:lstStyle/>
                    <a:p>
                      <a:pPr algn="ctr"/>
                      <a:r>
                        <a:rPr lang="en-US" sz="2000" dirty="0"/>
                        <a:t>Resp.</a:t>
                      </a:r>
                      <a:r>
                        <a:rPr lang="en-US" sz="2000" baseline="0" dirty="0"/>
                        <a:t> System</a:t>
                      </a:r>
                      <a:endParaRPr lang="en-US" sz="2000" dirty="0"/>
                    </a:p>
                  </a:txBody>
                  <a:tcPr/>
                </a:tc>
                <a:tc>
                  <a:txBody>
                    <a:bodyPr/>
                    <a:lstStyle/>
                    <a:p>
                      <a:pPr algn="ctr"/>
                      <a:r>
                        <a:rPr lang="en-US" dirty="0"/>
                        <a:t>(-)</a:t>
                      </a:r>
                    </a:p>
                  </a:txBody>
                  <a:tcPr/>
                </a:tc>
                <a:tc>
                  <a:txBody>
                    <a:bodyPr/>
                    <a:lstStyle/>
                    <a:p>
                      <a:pPr algn="ctr"/>
                      <a:r>
                        <a:rPr lang="en-US" dirty="0"/>
                        <a:t>(+)</a:t>
                      </a:r>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descr="Newsprint"/>
          <p:cNvSpPr txBox="1">
            <a:spLocks noChangeArrowheads="1"/>
          </p:cNvSpPr>
          <p:nvPr/>
        </p:nvSpPr>
        <p:spPr bwMode="auto">
          <a:xfrm>
            <a:off x="469900" y="6208713"/>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spcBef>
                <a:spcPct val="50000"/>
              </a:spcBef>
            </a:pPr>
            <a:r>
              <a:rPr lang="en-US" sz="1000" b="1" i="1">
                <a:latin typeface="NuptialScript" pitchFamily="18" charset="0"/>
              </a:rPr>
              <a:t>J. Carnegie, UofO</a:t>
            </a:r>
            <a:endParaRPr lang="en-CA" sz="1000" b="1" i="1">
              <a:latin typeface="NuptialScript" pitchFamily="18" charset="0"/>
            </a:endParaRPr>
          </a:p>
        </p:txBody>
      </p:sp>
      <p:pic>
        <p:nvPicPr>
          <p:cNvPr id="16387" name="Picture 6" descr="skin"/>
          <p:cNvPicPr>
            <a:picLocks noChangeAspect="1" noChangeArrowheads="1"/>
          </p:cNvPicPr>
          <p:nvPr/>
        </p:nvPicPr>
        <p:blipFill>
          <a:blip r:embed="rId4" cstate="print">
            <a:lum bright="-6000" contrast="6000"/>
          </a:blip>
          <a:srcRect b="1465"/>
          <a:stretch>
            <a:fillRect/>
          </a:stretch>
        </p:blipFill>
        <p:spPr bwMode="auto">
          <a:xfrm>
            <a:off x="5718175" y="3481388"/>
            <a:ext cx="3394075" cy="3344862"/>
          </a:xfrm>
          <a:prstGeom prst="rect">
            <a:avLst/>
          </a:prstGeom>
          <a:noFill/>
          <a:ln w="9525">
            <a:noFill/>
            <a:miter lim="800000"/>
            <a:headEnd/>
            <a:tailEnd/>
          </a:ln>
        </p:spPr>
      </p:pic>
      <p:sp>
        <p:nvSpPr>
          <p:cNvPr id="16388" name="Text Box 7"/>
          <p:cNvSpPr txBox="1">
            <a:spLocks noChangeArrowheads="1"/>
          </p:cNvSpPr>
          <p:nvPr/>
        </p:nvSpPr>
        <p:spPr bwMode="auto">
          <a:xfrm>
            <a:off x="149225" y="114300"/>
            <a:ext cx="8202613" cy="4351897"/>
          </a:xfrm>
          <a:prstGeom prst="rect">
            <a:avLst/>
          </a:prstGeom>
          <a:noFill/>
          <a:ln w="38100">
            <a:noFill/>
            <a:miter lim="800000"/>
            <a:headEnd/>
            <a:tailEnd/>
          </a:ln>
        </p:spPr>
        <p:txBody>
          <a:bodyPr>
            <a:spAutoFit/>
          </a:bodyPr>
          <a:lstStyle/>
          <a:p>
            <a:pPr marL="236538" indent="-236538" eaLnBrk="0" hangingPunct="0">
              <a:lnSpc>
                <a:spcPct val="75000"/>
              </a:lnSpc>
              <a:spcBef>
                <a:spcPct val="50000"/>
              </a:spcBef>
            </a:pPr>
            <a:r>
              <a:rPr lang="en-CA" b="1" i="1" u="sng" dirty="0">
                <a:solidFill>
                  <a:srgbClr val="009999"/>
                </a:solidFill>
              </a:rPr>
              <a:t>Unique Roles of Sympathetic NS:</a:t>
            </a:r>
            <a:endParaRPr lang="en-CA" b="1" dirty="0">
              <a:solidFill>
                <a:srgbClr val="009999"/>
              </a:solidFill>
            </a:endParaRPr>
          </a:p>
          <a:p>
            <a:pPr marL="236538" indent="-236538" eaLnBrk="0" hangingPunct="0">
              <a:spcBef>
                <a:spcPct val="50000"/>
              </a:spcBef>
            </a:pPr>
            <a:r>
              <a:rPr lang="en-CA" b="1" i="1" u="sng" dirty="0">
                <a:solidFill>
                  <a:srgbClr val="009999"/>
                </a:solidFill>
              </a:rPr>
              <a:t>SNS regulation only:</a:t>
            </a:r>
            <a:r>
              <a:rPr lang="en-CA" b="1" dirty="0"/>
              <a:t>  </a:t>
            </a:r>
            <a:r>
              <a:rPr lang="en-CA" dirty="0"/>
              <a:t>adrenal medulla, sweat glands, arrector pili muscles of skin, kidneys, most blood vessels</a:t>
            </a:r>
          </a:p>
          <a:p>
            <a:pPr marL="236538" indent="-236538" eaLnBrk="0" hangingPunct="0">
              <a:lnSpc>
                <a:spcPct val="75000"/>
              </a:lnSpc>
              <a:spcBef>
                <a:spcPct val="50000"/>
              </a:spcBef>
            </a:pPr>
            <a:r>
              <a:rPr lang="en-CA" b="1" i="1" u="sng" dirty="0">
                <a:solidFill>
                  <a:srgbClr val="009999"/>
                </a:solidFill>
              </a:rPr>
              <a:t>also:</a:t>
            </a:r>
            <a:endParaRPr lang="en-CA" b="1" dirty="0"/>
          </a:p>
          <a:p>
            <a:pPr marL="236538" indent="-236538" eaLnBrk="0" hangingPunct="0">
              <a:lnSpc>
                <a:spcPct val="75000"/>
              </a:lnSpc>
              <a:spcBef>
                <a:spcPct val="50000"/>
              </a:spcBef>
            </a:pPr>
            <a:r>
              <a:rPr lang="en-CA" b="1" dirty="0"/>
              <a:t>  </a:t>
            </a:r>
            <a:r>
              <a:rPr lang="en-CA" dirty="0"/>
              <a:t>&gt; thermoregulatory responses to heat</a:t>
            </a:r>
          </a:p>
          <a:p>
            <a:pPr marL="236538" indent="-236538" eaLnBrk="0" hangingPunct="0">
              <a:lnSpc>
                <a:spcPct val="75000"/>
              </a:lnSpc>
              <a:spcBef>
                <a:spcPct val="50000"/>
              </a:spcBef>
            </a:pPr>
            <a:r>
              <a:rPr lang="en-CA" dirty="0"/>
              <a:t>  &gt; renin release from kidneys - result will be increased blood pressure</a:t>
            </a:r>
          </a:p>
          <a:p>
            <a:pPr marL="236538" indent="-236538" eaLnBrk="0" hangingPunct="0">
              <a:lnSpc>
                <a:spcPct val="80000"/>
              </a:lnSpc>
              <a:spcBef>
                <a:spcPct val="50000"/>
              </a:spcBef>
            </a:pPr>
            <a:r>
              <a:rPr lang="en-CA" b="1" i="1" u="sng" dirty="0">
                <a:solidFill>
                  <a:schemeClr val="accent5">
                    <a:lumMod val="50000"/>
                  </a:schemeClr>
                </a:solidFill>
              </a:rPr>
              <a:t>metabolic effects:</a:t>
            </a:r>
          </a:p>
          <a:p>
            <a:pPr marL="236538" indent="-236538" eaLnBrk="0" hangingPunct="0">
              <a:lnSpc>
                <a:spcPct val="60000"/>
              </a:lnSpc>
              <a:spcBef>
                <a:spcPct val="50000"/>
              </a:spcBef>
            </a:pPr>
            <a:r>
              <a:rPr lang="en-CA" dirty="0"/>
              <a:t>(</a:t>
            </a:r>
            <a:r>
              <a:rPr lang="en-CA" dirty="0" err="1"/>
              <a:t>i</a:t>
            </a:r>
            <a:r>
              <a:rPr lang="en-CA" dirty="0"/>
              <a:t>)  increases metabolic rate of body cells</a:t>
            </a:r>
          </a:p>
          <a:p>
            <a:pPr marL="236538" indent="-236538" eaLnBrk="0" hangingPunct="0">
              <a:lnSpc>
                <a:spcPct val="60000"/>
              </a:lnSpc>
              <a:spcBef>
                <a:spcPct val="50000"/>
              </a:spcBef>
            </a:pPr>
            <a:r>
              <a:rPr lang="en-CA" dirty="0"/>
              <a:t>(ii)  raises blood glucose levels</a:t>
            </a:r>
          </a:p>
          <a:p>
            <a:pPr marL="236538" indent="-236538" eaLnBrk="0" hangingPunct="0">
              <a:lnSpc>
                <a:spcPct val="60000"/>
              </a:lnSpc>
              <a:spcBef>
                <a:spcPct val="50000"/>
              </a:spcBef>
            </a:pPr>
            <a:r>
              <a:rPr lang="en-CA" dirty="0"/>
              <a:t>(iii)  stimulates mobilization of fats</a:t>
            </a:r>
          </a:p>
          <a:p>
            <a:pPr marL="236538" indent="-236538" eaLnBrk="0" hangingPunct="0">
              <a:lnSpc>
                <a:spcPct val="60000"/>
              </a:lnSpc>
              <a:spcBef>
                <a:spcPct val="50000"/>
              </a:spcBef>
            </a:pPr>
            <a:r>
              <a:rPr lang="en-CA" dirty="0"/>
              <a:t>(iv)  increases mental alertness</a:t>
            </a:r>
          </a:p>
          <a:p>
            <a:pPr marL="236538" indent="-236538" eaLnBrk="0" hangingPunct="0">
              <a:lnSpc>
                <a:spcPct val="60000"/>
              </a:lnSpc>
              <a:spcBef>
                <a:spcPct val="50000"/>
              </a:spcBef>
            </a:pPr>
            <a:r>
              <a:rPr lang="en-CA" dirty="0"/>
              <a:t>(v)  increases speed/strength of muscle contraction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3"/>
          <p:cNvSpPr txBox="1">
            <a:spLocks noChangeArrowheads="1"/>
          </p:cNvSpPr>
          <p:nvPr/>
        </p:nvSpPr>
        <p:spPr bwMode="auto">
          <a:xfrm>
            <a:off x="1447800" y="6096000"/>
            <a:ext cx="1330236" cy="369332"/>
          </a:xfrm>
          <a:prstGeom prst="rect">
            <a:avLst/>
          </a:prstGeom>
          <a:solidFill>
            <a:schemeClr val="bg1"/>
          </a:solidFill>
          <a:ln w="9525">
            <a:solidFill>
              <a:schemeClr val="accent6"/>
            </a:solidFill>
            <a:miter lim="800000"/>
            <a:headEnd/>
            <a:tailEnd/>
          </a:ln>
        </p:spPr>
        <p:txBody>
          <a:bodyPr wrap="none">
            <a:spAutoFit/>
          </a:bodyPr>
          <a:lstStyle/>
          <a:p>
            <a:pPr eaLnBrk="0" hangingPunct="0"/>
            <a:r>
              <a:rPr lang="en-US" sz="1800" b="1" dirty="0">
                <a:solidFill>
                  <a:schemeClr val="accent6"/>
                </a:solidFill>
              </a:rPr>
              <a:t>Fig. 14.3 A</a:t>
            </a:r>
            <a:endParaRPr lang="en-CA" sz="1800" b="1" dirty="0">
              <a:solidFill>
                <a:schemeClr val="accent6"/>
              </a:solidFill>
            </a:endParaRPr>
          </a:p>
        </p:txBody>
      </p:sp>
      <p:sp>
        <p:nvSpPr>
          <p:cNvPr id="4" name="TextBox 3"/>
          <p:cNvSpPr txBox="1"/>
          <p:nvPr/>
        </p:nvSpPr>
        <p:spPr>
          <a:xfrm>
            <a:off x="175847" y="1055077"/>
            <a:ext cx="3193654" cy="2554545"/>
          </a:xfrm>
          <a:prstGeom prst="rect">
            <a:avLst/>
          </a:prstGeom>
          <a:noFill/>
        </p:spPr>
        <p:txBody>
          <a:bodyPr wrap="square" rtlCol="0">
            <a:spAutoFit/>
          </a:bodyPr>
          <a:lstStyle/>
          <a:p>
            <a:pPr marL="263525" indent="-263525"/>
            <a:r>
              <a:rPr lang="en-US" b="1" u="sng" dirty="0">
                <a:solidFill>
                  <a:schemeClr val="accent6">
                    <a:lumMod val="60000"/>
                    <a:lumOff val="40000"/>
                  </a:schemeClr>
                </a:solidFill>
              </a:rPr>
              <a:t>The PNS and SNS differ as to:</a:t>
            </a:r>
          </a:p>
          <a:p>
            <a:pPr marL="280988" indent="-280988">
              <a:buFont typeface="+mj-lt"/>
              <a:buAutoNum type="arabicPeriod"/>
            </a:pPr>
            <a:r>
              <a:rPr lang="en-US" dirty="0"/>
              <a:t>Sites where nerves originate</a:t>
            </a:r>
          </a:p>
          <a:p>
            <a:pPr marL="280988" indent="-280988">
              <a:buFont typeface="+mj-lt"/>
              <a:buAutoNum type="arabicPeriod"/>
            </a:pPr>
            <a:r>
              <a:rPr lang="en-US" dirty="0"/>
              <a:t>Relative lengths of pre- and post-</a:t>
            </a:r>
            <a:r>
              <a:rPr lang="en-US" dirty="0" err="1"/>
              <a:t>ganglionic</a:t>
            </a:r>
            <a:r>
              <a:rPr lang="en-US" dirty="0"/>
              <a:t> fibers</a:t>
            </a:r>
          </a:p>
          <a:p>
            <a:pPr marL="280988" indent="-280988">
              <a:buFont typeface="+mj-lt"/>
              <a:buAutoNum type="arabicPeriod"/>
            </a:pPr>
            <a:r>
              <a:rPr lang="en-US" dirty="0"/>
              <a:t>Locations of ganglia</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1332" b="5441"/>
          <a:stretch/>
        </p:blipFill>
        <p:spPr>
          <a:xfrm>
            <a:off x="3770335" y="87682"/>
            <a:ext cx="5322132" cy="663191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1151" b="5432"/>
          <a:stretch/>
        </p:blipFill>
        <p:spPr>
          <a:xfrm>
            <a:off x="2107170" y="200415"/>
            <a:ext cx="5345816" cy="6569325"/>
          </a:xfrm>
          <a:prstGeom prst="rect">
            <a:avLst/>
          </a:prstGeom>
        </p:spPr>
      </p:pic>
      <p:sp>
        <p:nvSpPr>
          <p:cNvPr id="3" name="TextBox 2"/>
          <p:cNvSpPr txBox="1"/>
          <p:nvPr/>
        </p:nvSpPr>
        <p:spPr>
          <a:xfrm>
            <a:off x="350729" y="5799551"/>
            <a:ext cx="1528175" cy="400110"/>
          </a:xfrm>
          <a:prstGeom prst="rect">
            <a:avLst/>
          </a:prstGeom>
          <a:noFill/>
          <a:ln>
            <a:solidFill>
              <a:srgbClr val="008000"/>
            </a:solidFill>
          </a:ln>
        </p:spPr>
        <p:txBody>
          <a:bodyPr wrap="square" rtlCol="0">
            <a:spAutoFit/>
          </a:bodyPr>
          <a:lstStyle/>
          <a:p>
            <a:r>
              <a:rPr lang="en-CA" b="1" dirty="0">
                <a:solidFill>
                  <a:srgbClr val="008000"/>
                </a:solidFill>
              </a:rPr>
              <a:t>Fig. 14.3 B</a:t>
            </a:r>
          </a:p>
        </p:txBody>
      </p:sp>
    </p:spTree>
    <p:extLst>
      <p:ext uri="{BB962C8B-B14F-4D97-AF65-F5344CB8AC3E}">
        <p14:creationId xmlns:p14="http://schemas.microsoft.com/office/powerpoint/2010/main" val="3876149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109728" y="438912"/>
            <a:ext cx="8947150" cy="1985159"/>
          </a:xfrm>
          <a:prstGeom prst="rect">
            <a:avLst/>
          </a:prstGeom>
          <a:noFill/>
          <a:ln w="38100">
            <a:noFill/>
            <a:miter lim="800000"/>
            <a:headEnd/>
            <a:tailEnd/>
          </a:ln>
        </p:spPr>
        <p:txBody>
          <a:bodyPr>
            <a:spAutoFit/>
          </a:bodyPr>
          <a:lstStyle/>
          <a:p>
            <a:pPr marL="284163" indent="-284163" eaLnBrk="0" hangingPunct="0">
              <a:lnSpc>
                <a:spcPct val="75000"/>
              </a:lnSpc>
              <a:spcBef>
                <a:spcPct val="50000"/>
              </a:spcBef>
            </a:pPr>
            <a:r>
              <a:rPr lang="en-CA" b="1" i="1" dirty="0">
                <a:solidFill>
                  <a:srgbClr val="990000"/>
                </a:solidFill>
              </a:rPr>
              <a:t>3.2.2.4 List the 3 levels of regulation of autonomic function, giving examples</a:t>
            </a:r>
          </a:p>
          <a:p>
            <a:pPr marL="284163" indent="-284163" eaLnBrk="0" hangingPunct="0">
              <a:lnSpc>
                <a:spcPct val="75000"/>
              </a:lnSpc>
              <a:spcBef>
                <a:spcPct val="50000"/>
              </a:spcBef>
            </a:pPr>
            <a:r>
              <a:rPr lang="en-CA" b="1" i="1" u="sng" dirty="0">
                <a:solidFill>
                  <a:srgbClr val="990000"/>
                </a:solidFill>
              </a:rPr>
              <a:t>1.  Brain Stem &amp; Spinal Cord Controls</a:t>
            </a:r>
            <a:endParaRPr lang="en-CA" b="1" dirty="0">
              <a:solidFill>
                <a:srgbClr val="990000"/>
              </a:solidFill>
            </a:endParaRPr>
          </a:p>
          <a:p>
            <a:pPr marL="284163" indent="-284163" eaLnBrk="0" hangingPunct="0">
              <a:lnSpc>
                <a:spcPct val="80000"/>
              </a:lnSpc>
              <a:spcBef>
                <a:spcPct val="50000"/>
              </a:spcBef>
              <a:buFontTx/>
              <a:buChar char="•"/>
            </a:pPr>
            <a:r>
              <a:rPr lang="en-CA" dirty="0"/>
              <a:t>significant direct effects on ANS-regulated activities</a:t>
            </a:r>
          </a:p>
          <a:p>
            <a:pPr marL="284163" indent="-284163" eaLnBrk="0" hangingPunct="0">
              <a:lnSpc>
                <a:spcPct val="80000"/>
              </a:lnSpc>
              <a:spcBef>
                <a:spcPct val="50000"/>
              </a:spcBef>
              <a:buFontTx/>
              <a:buChar char="•"/>
            </a:pPr>
            <a:r>
              <a:rPr lang="en-CA" dirty="0"/>
              <a:t>motor centres in </a:t>
            </a:r>
            <a:r>
              <a:rPr lang="en-CA" dirty="0" err="1"/>
              <a:t>ventro</a:t>
            </a:r>
            <a:r>
              <a:rPr lang="en-CA" dirty="0"/>
              <a:t>-lateral medulla (</a:t>
            </a:r>
            <a:r>
              <a:rPr lang="en-CA" dirty="0" err="1"/>
              <a:t>eg</a:t>
            </a:r>
            <a:r>
              <a:rPr lang="en-CA" dirty="0"/>
              <a:t>:</a:t>
            </a:r>
            <a:r>
              <a:rPr lang="en-CA" b="1" dirty="0"/>
              <a:t> </a:t>
            </a:r>
            <a:r>
              <a:rPr lang="en-CA" b="1" i="1" dirty="0">
                <a:solidFill>
                  <a:srgbClr val="990000"/>
                </a:solidFill>
              </a:rPr>
              <a:t>cardiovascular centre</a:t>
            </a:r>
            <a:r>
              <a:rPr lang="en-CA" b="1" dirty="0">
                <a:solidFill>
                  <a:srgbClr val="990000"/>
                </a:solidFill>
              </a:rPr>
              <a:t> </a:t>
            </a:r>
            <a:r>
              <a:rPr lang="en-CA" b="1" dirty="0">
                <a:sym typeface="WP IconicSymbolsA" pitchFamily="2" charset="2"/>
              </a:rPr>
              <a:t> </a:t>
            </a:r>
            <a:r>
              <a:rPr lang="en-CA" dirty="0"/>
              <a:t>heart rate, blood vessels</a:t>
            </a:r>
            <a:r>
              <a:rPr lang="en-CA" dirty="0">
                <a:sym typeface="WP IconicSymbolsA" pitchFamily="2" charset="2"/>
              </a:rPr>
              <a:t>; also GI, respiratory centres</a:t>
            </a:r>
          </a:p>
        </p:txBody>
      </p:sp>
      <p:pic>
        <p:nvPicPr>
          <p:cNvPr id="46082" name="Picture 2"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l="9029" t="4365" r="3752" b="7587"/>
          <a:stretch/>
        </p:blipFill>
        <p:spPr bwMode="auto">
          <a:xfrm>
            <a:off x="4814951" y="2377440"/>
            <a:ext cx="4043657" cy="26700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2128" y="4174182"/>
            <a:ext cx="7516368" cy="2246769"/>
          </a:xfrm>
          <a:prstGeom prst="rect">
            <a:avLst/>
          </a:prstGeom>
        </p:spPr>
        <p:txBody>
          <a:bodyPr wrap="square">
            <a:spAutoFit/>
          </a:bodyPr>
          <a:lstStyle/>
          <a:p>
            <a:pPr marL="284163" indent="-284163"/>
            <a:r>
              <a:rPr lang="en-CA" b="1" i="1" u="sng" dirty="0">
                <a:solidFill>
                  <a:srgbClr val="990000"/>
                </a:solidFill>
              </a:rPr>
              <a:t>2.  Hypothalamic Controls:</a:t>
            </a:r>
          </a:p>
          <a:p>
            <a:pPr marL="284163" indent="-284163"/>
            <a:r>
              <a:rPr lang="en-CA" b="1" dirty="0">
                <a:solidFill>
                  <a:srgbClr val="990000"/>
                </a:solidFill>
              </a:rPr>
              <a:t>hypothalamus = integration centre of ANS</a:t>
            </a:r>
          </a:p>
          <a:p>
            <a:pPr marL="284163" indent="-284163"/>
            <a:r>
              <a:rPr lang="en-CA" b="1" dirty="0"/>
              <a:t> </a:t>
            </a:r>
            <a:r>
              <a:rPr lang="en-CA" dirty="0"/>
              <a:t>&gt; </a:t>
            </a:r>
            <a:r>
              <a:rPr lang="en-CA" i="1" dirty="0"/>
              <a:t>anterior regions </a:t>
            </a:r>
            <a:r>
              <a:rPr lang="en-CA" dirty="0">
                <a:sym typeface="WP IconicSymbolsA" pitchFamily="2" charset="2"/>
              </a:rPr>
              <a:t></a:t>
            </a:r>
            <a:r>
              <a:rPr lang="en-CA" i="1" dirty="0">
                <a:sym typeface="WP IconicSymbolsA" pitchFamily="2" charset="2"/>
              </a:rPr>
              <a:t> </a:t>
            </a:r>
            <a:r>
              <a:rPr lang="en-CA" i="1" dirty="0"/>
              <a:t> </a:t>
            </a:r>
            <a:r>
              <a:rPr lang="en-CA" dirty="0"/>
              <a:t>parasympathetic</a:t>
            </a:r>
          </a:p>
          <a:p>
            <a:pPr marL="284163" indent="-284163"/>
            <a:r>
              <a:rPr lang="en-CA" dirty="0"/>
              <a:t> &gt; </a:t>
            </a:r>
            <a:r>
              <a:rPr lang="en-CA" i="1" dirty="0"/>
              <a:t>posterior</a:t>
            </a:r>
            <a:r>
              <a:rPr lang="en-CA" dirty="0"/>
              <a:t> areas </a:t>
            </a:r>
            <a:r>
              <a:rPr lang="en-CA" dirty="0">
                <a:sym typeface="WP IconicSymbolsA" pitchFamily="2" charset="2"/>
              </a:rPr>
              <a:t> sympathetic</a:t>
            </a:r>
          </a:p>
          <a:p>
            <a:pPr marL="234950" indent="-234950"/>
            <a:r>
              <a:rPr lang="en-CA" dirty="0">
                <a:sym typeface="WP IconicSymbolsA" pitchFamily="2" charset="2"/>
              </a:rPr>
              <a:t>•  hypothalamus contains centres to coordinate heart activity, blood pressure, body temp, water balance, endocrine activity; also centres that help mediate emotions &amp; biological drives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5" descr="Newsprint"/>
          <p:cNvSpPr txBox="1">
            <a:spLocks noChangeArrowheads="1"/>
          </p:cNvSpPr>
          <p:nvPr/>
        </p:nvSpPr>
        <p:spPr bwMode="auto">
          <a:xfrm>
            <a:off x="7631723" y="6477000"/>
            <a:ext cx="1359877" cy="246221"/>
          </a:xfrm>
          <a:prstGeom prst="rect">
            <a:avLst/>
          </a:prstGeom>
          <a:blipFill dpi="0" rotWithShape="0">
            <a:blip r:embed="rId3" cstate="print"/>
            <a:srcRect/>
            <a:tile tx="0" ty="0" sx="100000" sy="100000" flip="none" algn="tl"/>
          </a:blipFill>
          <a:ln w="9525">
            <a:noFill/>
            <a:miter lim="800000"/>
            <a:headEnd/>
            <a:tailEnd/>
          </a:ln>
        </p:spPr>
        <p:txBody>
          <a:bodyPr wrap="square">
            <a:spAutoFit/>
          </a:bodyPr>
          <a:lstStyle/>
          <a:p>
            <a:pPr algn="ctr" eaLnBrk="0" hangingPunct="0">
              <a:spcBef>
                <a:spcPct val="50000"/>
              </a:spcBef>
            </a:pPr>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pic>
        <p:nvPicPr>
          <p:cNvPr id="19459" name="Picture 6" descr="E:\Chapter_14\B_JPEG_Images_and_Tables\a_labeled\figure_14_09_labeled.jpg"/>
          <p:cNvPicPr>
            <a:picLocks noChangeAspect="1" noChangeArrowheads="1"/>
          </p:cNvPicPr>
          <p:nvPr/>
        </p:nvPicPr>
        <p:blipFill>
          <a:blip r:embed="rId4" cstate="print"/>
          <a:srcRect l="2409" t="1807" r="2043" b="5588"/>
          <a:stretch>
            <a:fillRect/>
          </a:stretch>
        </p:blipFill>
        <p:spPr bwMode="auto">
          <a:xfrm>
            <a:off x="4119563" y="441325"/>
            <a:ext cx="4945062" cy="5238750"/>
          </a:xfrm>
          <a:prstGeom prst="rect">
            <a:avLst/>
          </a:prstGeom>
          <a:noFill/>
          <a:ln w="9525">
            <a:noFill/>
            <a:miter lim="800000"/>
            <a:headEnd/>
            <a:tailEnd/>
          </a:ln>
        </p:spPr>
      </p:pic>
      <p:sp>
        <p:nvSpPr>
          <p:cNvPr id="19460" name="Text Box 4"/>
          <p:cNvSpPr txBox="1">
            <a:spLocks noChangeArrowheads="1"/>
          </p:cNvSpPr>
          <p:nvPr/>
        </p:nvSpPr>
        <p:spPr bwMode="auto">
          <a:xfrm>
            <a:off x="98425" y="1257300"/>
            <a:ext cx="4146550" cy="4294188"/>
          </a:xfrm>
          <a:prstGeom prst="rect">
            <a:avLst/>
          </a:prstGeom>
          <a:noFill/>
          <a:ln w="38100">
            <a:noFill/>
            <a:miter lim="800000"/>
            <a:headEnd/>
            <a:tailEnd/>
          </a:ln>
        </p:spPr>
        <p:txBody>
          <a:bodyPr>
            <a:spAutoFit/>
          </a:bodyPr>
          <a:lstStyle/>
          <a:p>
            <a:pPr marL="228600" indent="-228600" eaLnBrk="0" hangingPunct="0">
              <a:lnSpc>
                <a:spcPct val="85000"/>
              </a:lnSpc>
              <a:spcBef>
                <a:spcPct val="50000"/>
              </a:spcBef>
            </a:pPr>
            <a:r>
              <a:rPr lang="en-CA" b="1" i="1" u="sng" dirty="0">
                <a:solidFill>
                  <a:srgbClr val="993300"/>
                </a:solidFill>
                <a:sym typeface="WP IconicSymbolsA" pitchFamily="2" charset="2"/>
              </a:rPr>
              <a:t>3.  Cortical Controls:</a:t>
            </a:r>
            <a:endParaRPr lang="en-CA" b="1" dirty="0">
              <a:sym typeface="WP IconicSymbolsA" pitchFamily="2" charset="2"/>
            </a:endParaRPr>
          </a:p>
          <a:p>
            <a:pPr marL="228600" indent="-228600" eaLnBrk="0" hangingPunct="0">
              <a:lnSpc>
                <a:spcPct val="85000"/>
              </a:lnSpc>
              <a:spcBef>
                <a:spcPct val="50000"/>
              </a:spcBef>
            </a:pPr>
            <a:r>
              <a:rPr lang="en-CA" dirty="0">
                <a:sym typeface="WP IconicSymbolsA" pitchFamily="2" charset="2"/>
              </a:rPr>
              <a:t>•  e g: meditation &amp; biofeedback allow some conscious control over visceral activities</a:t>
            </a:r>
          </a:p>
          <a:p>
            <a:pPr marL="228600" indent="-228600" eaLnBrk="0" hangingPunct="0">
              <a:lnSpc>
                <a:spcPct val="85000"/>
              </a:lnSpc>
              <a:spcBef>
                <a:spcPct val="50000"/>
              </a:spcBef>
            </a:pPr>
            <a:r>
              <a:rPr lang="en-CA" dirty="0">
                <a:sym typeface="WP IconicSymbolsA" pitchFamily="2" charset="2"/>
              </a:rPr>
              <a:t> &gt; e g: during meditation, can lower heart &amp; breathing rates, oxygen use, metabolic rate</a:t>
            </a:r>
          </a:p>
          <a:p>
            <a:pPr marL="228600" indent="-228600" eaLnBrk="0" hangingPunct="0">
              <a:lnSpc>
                <a:spcPct val="85000"/>
              </a:lnSpc>
              <a:spcBef>
                <a:spcPct val="50000"/>
              </a:spcBef>
            </a:pPr>
            <a:r>
              <a:rPr lang="en-CA" dirty="0">
                <a:sym typeface="WP IconicSymbolsA" pitchFamily="2" charset="2"/>
              </a:rPr>
              <a:t> &gt; biofeedback to improve management of migraine headaches, stress &amp; cardiac function</a:t>
            </a:r>
          </a:p>
          <a:p>
            <a:pPr marL="228600" indent="-228600" eaLnBrk="0" hangingPunct="0">
              <a:lnSpc>
                <a:spcPct val="90000"/>
              </a:lnSpc>
              <a:spcBef>
                <a:spcPct val="50000"/>
              </a:spcBef>
            </a:pPr>
            <a:r>
              <a:rPr lang="en-CA" b="1" i="1" u="sng" dirty="0">
                <a:solidFill>
                  <a:srgbClr val="993300"/>
                </a:solidFill>
                <a:sym typeface="WP IconicSymbolsA" pitchFamily="2" charset="2"/>
              </a:rPr>
              <a:t>Homeostatic Imbalances of ANS</a:t>
            </a:r>
            <a:endParaRPr lang="en-CA" b="1" i="1" dirty="0">
              <a:sym typeface="WP IconicSymbolsA" pitchFamily="2" charset="2"/>
            </a:endParaRPr>
          </a:p>
          <a:p>
            <a:pPr marL="228600" indent="-228600" eaLnBrk="0" hangingPunct="0">
              <a:lnSpc>
                <a:spcPct val="90000"/>
              </a:lnSpc>
              <a:spcBef>
                <a:spcPct val="50000"/>
              </a:spcBef>
            </a:pPr>
            <a:r>
              <a:rPr lang="en-CA" dirty="0">
                <a:sym typeface="WP IconicSymbolsA" pitchFamily="2" charset="2"/>
              </a:rPr>
              <a:t>•  e g:  </a:t>
            </a:r>
            <a:r>
              <a:rPr lang="en-CA" i="1" dirty="0">
                <a:sym typeface="WP IconicSymbolsA" pitchFamily="2" charset="2"/>
              </a:rPr>
              <a:t>hypertension:</a:t>
            </a:r>
            <a:endParaRPr lang="fr-CA" i="1" u="sng" dirty="0"/>
          </a:p>
        </p:txBody>
      </p:sp>
      <p:sp>
        <p:nvSpPr>
          <p:cNvPr id="19461" name="Text Box 3"/>
          <p:cNvSpPr txBox="1">
            <a:spLocks noChangeArrowheads="1"/>
          </p:cNvSpPr>
          <p:nvPr/>
        </p:nvSpPr>
        <p:spPr bwMode="auto">
          <a:xfrm>
            <a:off x="4592638" y="5245100"/>
            <a:ext cx="1219200" cy="376238"/>
          </a:xfrm>
          <a:prstGeom prst="rect">
            <a:avLst/>
          </a:prstGeom>
          <a:noFill/>
          <a:ln w="9525">
            <a:solidFill>
              <a:srgbClr val="993300"/>
            </a:solidFill>
            <a:miter lim="800000"/>
            <a:headEnd/>
            <a:tailEnd/>
          </a:ln>
        </p:spPr>
        <p:txBody>
          <a:bodyPr>
            <a:spAutoFit/>
          </a:bodyPr>
          <a:lstStyle/>
          <a:p>
            <a:pPr eaLnBrk="0" hangingPunct="0">
              <a:spcBef>
                <a:spcPct val="50000"/>
              </a:spcBef>
            </a:pPr>
            <a:r>
              <a:rPr lang="fr-CA" sz="1800" b="1"/>
              <a:t>Fig. 14.9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6" descr="Stationery"/>
          <p:cNvSpPr txBox="1">
            <a:spLocks noChangeArrowheads="1"/>
          </p:cNvSpPr>
          <p:nvPr/>
        </p:nvSpPr>
        <p:spPr bwMode="auto">
          <a:xfrm>
            <a:off x="316992" y="341088"/>
            <a:ext cx="8436864" cy="2077492"/>
          </a:xfrm>
          <a:prstGeom prst="rect">
            <a:avLst/>
          </a:prstGeom>
          <a:noFill/>
          <a:ln w="12700">
            <a:noFill/>
            <a:miter lim="800000"/>
            <a:headEnd/>
            <a:tailEnd/>
          </a:ln>
        </p:spPr>
        <p:txBody>
          <a:bodyPr wrap="square">
            <a:spAutoFit/>
          </a:bodyPr>
          <a:lstStyle/>
          <a:p>
            <a:pPr marL="342900" indent="-342900" eaLnBrk="0" hangingPunct="0">
              <a:lnSpc>
                <a:spcPct val="85000"/>
              </a:lnSpc>
              <a:spcBef>
                <a:spcPct val="50000"/>
              </a:spcBef>
            </a:pPr>
            <a:r>
              <a:rPr lang="en-CA" b="1" dirty="0"/>
              <a:t>1.  After surgery, patients are often unable to urinate and bowel sounds are absent.  What division of the ANS is affected by anaesthetic?  </a:t>
            </a:r>
          </a:p>
          <a:p>
            <a:pPr marL="342900" indent="-342900" eaLnBrk="0" hangingPunct="0">
              <a:lnSpc>
                <a:spcPct val="85000"/>
              </a:lnSpc>
              <a:spcBef>
                <a:spcPct val="50000"/>
              </a:spcBef>
            </a:pPr>
            <a:r>
              <a:rPr lang="en-CA" b="1" dirty="0"/>
              <a:t>2.  A risk factor for ulcers can be stress and the associated excess activity of the sympathetic nervous system.  For example, one contributing factor to ulcers is a severe reduction in blood flow to the stomach wall.  How is this related to sympathetic function?</a:t>
            </a:r>
          </a:p>
        </p:txBody>
      </p:sp>
      <p:pic>
        <p:nvPicPr>
          <p:cNvPr id="47106"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1495" y="2621280"/>
            <a:ext cx="5222007" cy="38225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0" y="0"/>
            <a:ext cx="9144000" cy="1619250"/>
          </a:xfrm>
          <a:prstGeom prst="rect">
            <a:avLst/>
          </a:prstGeom>
          <a:noFill/>
          <a:ln w="38100">
            <a:noFill/>
            <a:miter lim="800000"/>
            <a:headEnd/>
            <a:tailEnd/>
          </a:ln>
        </p:spPr>
        <p:txBody>
          <a:bodyPr>
            <a:spAutoFit/>
          </a:bodyPr>
          <a:lstStyle/>
          <a:p>
            <a:pPr marL="293688" indent="-293688" algn="r" eaLnBrk="0" hangingPunct="0">
              <a:lnSpc>
                <a:spcPct val="80000"/>
              </a:lnSpc>
              <a:spcBef>
                <a:spcPct val="50000"/>
              </a:spcBef>
            </a:pPr>
            <a:r>
              <a:rPr lang="en-US" b="1" u="sng">
                <a:solidFill>
                  <a:srgbClr val="996633"/>
                </a:solidFill>
              </a:rPr>
              <a:t>THE ENDOCRINE SYSTEM</a:t>
            </a:r>
            <a:r>
              <a:rPr lang="en-US" b="1">
                <a:solidFill>
                  <a:srgbClr val="996633"/>
                </a:solidFill>
              </a:rPr>
              <a:t>						</a:t>
            </a:r>
            <a:r>
              <a:rPr lang="en-US">
                <a:solidFill>
                  <a:srgbClr val="996633"/>
                </a:solidFill>
                <a:sym typeface="WP IconicSymbolsA" pitchFamily="2" charset="2"/>
              </a:rPr>
              <a:t></a:t>
            </a:r>
            <a:endParaRPr lang="en-US">
              <a:solidFill>
                <a:srgbClr val="996633"/>
              </a:solidFill>
            </a:endParaRPr>
          </a:p>
          <a:p>
            <a:pPr marL="293688" indent="-293688" eaLnBrk="0" hangingPunct="0">
              <a:lnSpc>
                <a:spcPct val="80000"/>
              </a:lnSpc>
              <a:spcBef>
                <a:spcPct val="50000"/>
              </a:spcBef>
            </a:pPr>
            <a:r>
              <a:rPr lang="en-US" b="1" i="1">
                <a:solidFill>
                  <a:srgbClr val="996633"/>
                </a:solidFill>
              </a:rPr>
              <a:t>3.3.1.1  Hormones: define receptor, specificity, affinity</a:t>
            </a:r>
          </a:p>
          <a:p>
            <a:pPr marL="293688" indent="-293688" eaLnBrk="0" hangingPunct="0">
              <a:lnSpc>
                <a:spcPct val="80000"/>
              </a:lnSpc>
              <a:spcBef>
                <a:spcPct val="50000"/>
              </a:spcBef>
            </a:pPr>
            <a:r>
              <a:rPr lang="en-US" b="1" i="1">
                <a:solidFill>
                  <a:srgbClr val="996633"/>
                </a:solidFill>
              </a:rPr>
              <a:t>3.3.1.2  List the 3 structural groups of hormones &amp; differentiate between steroid hormones and protein/peptide hormones  in terms of their mechanisms of action</a:t>
            </a:r>
          </a:p>
        </p:txBody>
      </p:sp>
      <p:sp>
        <p:nvSpPr>
          <p:cNvPr id="21507" name="Text Box 4"/>
          <p:cNvSpPr txBox="1">
            <a:spLocks noChangeArrowheads="1"/>
          </p:cNvSpPr>
          <p:nvPr/>
        </p:nvSpPr>
        <p:spPr bwMode="auto">
          <a:xfrm>
            <a:off x="4233863" y="1776413"/>
            <a:ext cx="4735512" cy="4032250"/>
          </a:xfrm>
          <a:prstGeom prst="rect">
            <a:avLst/>
          </a:prstGeom>
          <a:noFill/>
          <a:ln w="38100">
            <a:noFill/>
            <a:miter lim="800000"/>
            <a:headEnd/>
            <a:tailEnd/>
          </a:ln>
        </p:spPr>
        <p:txBody>
          <a:bodyPr>
            <a:spAutoFit/>
          </a:bodyPr>
          <a:lstStyle/>
          <a:p>
            <a:pPr marL="228600" indent="-228600" eaLnBrk="0" hangingPunct="0">
              <a:lnSpc>
                <a:spcPct val="75000"/>
              </a:lnSpc>
              <a:spcBef>
                <a:spcPct val="50000"/>
              </a:spcBef>
            </a:pPr>
            <a:r>
              <a:rPr lang="en-US" b="1" i="1">
                <a:solidFill>
                  <a:srgbClr val="996633"/>
                </a:solidFill>
              </a:rPr>
              <a:t>What is a hormone?  </a:t>
            </a:r>
          </a:p>
          <a:p>
            <a:pPr marL="228600" indent="-228600" algn="ctr" eaLnBrk="0" hangingPunct="0">
              <a:lnSpc>
                <a:spcPct val="75000"/>
              </a:lnSpc>
              <a:spcBef>
                <a:spcPct val="50000"/>
              </a:spcBef>
            </a:pPr>
            <a:r>
              <a:rPr lang="en-US" b="1">
                <a:solidFill>
                  <a:srgbClr val="996633"/>
                </a:solidFill>
              </a:rPr>
              <a:t>Chemical substance released into the ECF that regulates the metabolic function of other cells in the body</a:t>
            </a:r>
          </a:p>
          <a:p>
            <a:pPr marL="228600" indent="-228600" eaLnBrk="0" hangingPunct="0">
              <a:lnSpc>
                <a:spcPct val="75000"/>
              </a:lnSpc>
              <a:spcBef>
                <a:spcPct val="50000"/>
              </a:spcBef>
            </a:pPr>
            <a:r>
              <a:rPr lang="en-US" b="1" i="1" u="sng">
                <a:solidFill>
                  <a:srgbClr val="996633"/>
                </a:solidFill>
              </a:rPr>
              <a:t>Remember:</a:t>
            </a:r>
            <a:endParaRPr lang="en-US" b="1">
              <a:solidFill>
                <a:srgbClr val="996633"/>
              </a:solidFill>
            </a:endParaRPr>
          </a:p>
          <a:p>
            <a:pPr marL="228600" indent="-228600" eaLnBrk="0" hangingPunct="0">
              <a:lnSpc>
                <a:spcPct val="75000"/>
              </a:lnSpc>
              <a:spcBef>
                <a:spcPct val="50000"/>
              </a:spcBef>
            </a:pPr>
            <a:r>
              <a:rPr lang="en-US"/>
              <a:t>•  hormones must bind to specific </a:t>
            </a:r>
            <a:r>
              <a:rPr lang="en-US" b="1">
                <a:solidFill>
                  <a:srgbClr val="996633"/>
                </a:solidFill>
              </a:rPr>
              <a:t>receptors</a:t>
            </a:r>
            <a:r>
              <a:rPr lang="en-US"/>
              <a:t> to influence target cell function</a:t>
            </a:r>
          </a:p>
          <a:p>
            <a:pPr marL="228600" indent="-228600" eaLnBrk="0" hangingPunct="0">
              <a:lnSpc>
                <a:spcPct val="75000"/>
              </a:lnSpc>
              <a:spcBef>
                <a:spcPct val="50000"/>
              </a:spcBef>
            </a:pPr>
            <a:r>
              <a:rPr lang="en-US"/>
              <a:t>•  hormones are </a:t>
            </a:r>
            <a:r>
              <a:rPr lang="en-US" b="1">
                <a:solidFill>
                  <a:srgbClr val="996633"/>
                </a:solidFill>
              </a:rPr>
              <a:t>specific</a:t>
            </a:r>
            <a:r>
              <a:rPr lang="en-US"/>
              <a:t>; level of target cell activation depends on: </a:t>
            </a:r>
          </a:p>
          <a:p>
            <a:pPr marL="228600" indent="-228600" eaLnBrk="0" hangingPunct="0">
              <a:lnSpc>
                <a:spcPct val="60000"/>
              </a:lnSpc>
              <a:spcBef>
                <a:spcPct val="50000"/>
              </a:spcBef>
            </a:pPr>
            <a:r>
              <a:rPr lang="en-US"/>
              <a:t>	(i)	</a:t>
            </a:r>
            <a:r>
              <a:rPr lang="en-US" b="1">
                <a:solidFill>
                  <a:srgbClr val="996633"/>
                </a:solidFill>
              </a:rPr>
              <a:t>hormone concentration</a:t>
            </a:r>
          </a:p>
          <a:p>
            <a:pPr marL="228600" indent="-228600" eaLnBrk="0" hangingPunct="0">
              <a:lnSpc>
                <a:spcPct val="60000"/>
              </a:lnSpc>
              <a:spcBef>
                <a:spcPct val="50000"/>
              </a:spcBef>
            </a:pPr>
            <a:r>
              <a:rPr lang="en-US" b="1"/>
              <a:t>	</a:t>
            </a:r>
            <a:r>
              <a:rPr lang="en-US"/>
              <a:t>(ii)</a:t>
            </a:r>
            <a:r>
              <a:rPr lang="en-US" b="1"/>
              <a:t>	</a:t>
            </a:r>
            <a:r>
              <a:rPr lang="en-US"/>
              <a:t>target cell </a:t>
            </a:r>
            <a:r>
              <a:rPr lang="en-US" b="1">
                <a:solidFill>
                  <a:srgbClr val="996633"/>
                </a:solidFill>
              </a:rPr>
              <a:t>receptor content</a:t>
            </a:r>
          </a:p>
          <a:p>
            <a:pPr marL="228600" indent="-228600" eaLnBrk="0" hangingPunct="0">
              <a:lnSpc>
                <a:spcPct val="60000"/>
              </a:lnSpc>
              <a:spcBef>
                <a:spcPct val="50000"/>
              </a:spcBef>
            </a:pPr>
            <a:r>
              <a:rPr lang="en-US"/>
              <a:t>	(iii)</a:t>
            </a:r>
            <a:r>
              <a:rPr lang="en-US" b="1"/>
              <a:t>	</a:t>
            </a:r>
            <a:r>
              <a:rPr lang="en-US" b="1">
                <a:solidFill>
                  <a:srgbClr val="996633"/>
                </a:solidFill>
              </a:rPr>
              <a:t>affinity</a:t>
            </a:r>
            <a:r>
              <a:rPr lang="en-US"/>
              <a:t> of hormone for receptor</a:t>
            </a:r>
          </a:p>
        </p:txBody>
      </p:sp>
      <p:sp>
        <p:nvSpPr>
          <p:cNvPr id="21508" name="Text Box 5"/>
          <p:cNvSpPr txBox="1">
            <a:spLocks noChangeArrowheads="1"/>
          </p:cNvSpPr>
          <p:nvPr/>
        </p:nvSpPr>
        <p:spPr bwMode="auto">
          <a:xfrm>
            <a:off x="5262563" y="6281738"/>
            <a:ext cx="990600" cy="346075"/>
          </a:xfrm>
          <a:prstGeom prst="rect">
            <a:avLst/>
          </a:prstGeom>
          <a:noFill/>
          <a:ln w="9525">
            <a:solidFill>
              <a:srgbClr val="996633"/>
            </a:solidFill>
            <a:miter lim="800000"/>
            <a:headEnd/>
            <a:tailEnd/>
          </a:ln>
        </p:spPr>
        <p:txBody>
          <a:bodyPr>
            <a:spAutoFit/>
          </a:bodyPr>
          <a:lstStyle/>
          <a:p>
            <a:pPr eaLnBrk="0" hangingPunct="0">
              <a:spcBef>
                <a:spcPct val="50000"/>
              </a:spcBef>
            </a:pPr>
            <a:r>
              <a:rPr lang="en-US" sz="1600"/>
              <a:t>Fig. 16.1</a:t>
            </a:r>
            <a:endParaRPr lang="en-CA" sz="1600"/>
          </a:p>
        </p:txBody>
      </p:sp>
      <p:sp>
        <p:nvSpPr>
          <p:cNvPr id="21509" name="Text Box 8" descr="Newsprint"/>
          <p:cNvSpPr txBox="1">
            <a:spLocks noChangeArrowheads="1"/>
          </p:cNvSpPr>
          <p:nvPr/>
        </p:nvSpPr>
        <p:spPr bwMode="auto">
          <a:xfrm>
            <a:off x="7626350" y="6297613"/>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pic>
        <p:nvPicPr>
          <p:cNvPr id="21510" name="Picture 9" descr="E:\Chapter_16\B_JPEG_Images_and_Tables\a_labeled\figure_16_01_labeled.jpg"/>
          <p:cNvPicPr>
            <a:picLocks noChangeAspect="1" noChangeArrowheads="1"/>
          </p:cNvPicPr>
          <p:nvPr/>
        </p:nvPicPr>
        <p:blipFill>
          <a:blip r:embed="rId4" cstate="print"/>
          <a:srcRect l="2357" t="2380" r="4097" b="8333"/>
          <a:stretch>
            <a:fillRect/>
          </a:stretch>
        </p:blipFill>
        <p:spPr bwMode="auto">
          <a:xfrm>
            <a:off x="53975" y="1698625"/>
            <a:ext cx="4092575" cy="4995863"/>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347663" y="307975"/>
            <a:ext cx="5929312" cy="2225675"/>
          </a:xfrm>
          <a:prstGeom prst="rect">
            <a:avLst/>
          </a:prstGeom>
          <a:noFill/>
          <a:ln w="9525">
            <a:noFill/>
            <a:miter lim="800000"/>
            <a:headEnd/>
            <a:tailEnd/>
          </a:ln>
        </p:spPr>
        <p:txBody>
          <a:bodyPr>
            <a:spAutoFit/>
          </a:bodyPr>
          <a:lstStyle/>
          <a:p>
            <a:r>
              <a:rPr lang="en-US" u="sng">
                <a:solidFill>
                  <a:srgbClr val="996633"/>
                </a:solidFill>
              </a:rPr>
              <a:t>Mechanism of Hormone Action:</a:t>
            </a:r>
            <a:endParaRPr lang="en-US">
              <a:solidFill>
                <a:srgbClr val="996633"/>
              </a:solidFill>
            </a:endParaRPr>
          </a:p>
          <a:p>
            <a:r>
              <a:rPr lang="en-US"/>
              <a:t>•  hormones alter </a:t>
            </a:r>
            <a:r>
              <a:rPr lang="en-US" b="1">
                <a:solidFill>
                  <a:srgbClr val="996633"/>
                </a:solidFill>
              </a:rPr>
              <a:t>levels of cell activity</a:t>
            </a:r>
            <a:r>
              <a:rPr lang="en-US"/>
              <a:t>:</a:t>
            </a:r>
          </a:p>
          <a:p>
            <a:r>
              <a:rPr lang="en-US"/>
              <a:t>     »  membrane permeability/potential (channels)</a:t>
            </a:r>
          </a:p>
          <a:p>
            <a:r>
              <a:rPr lang="en-US"/>
              <a:t>     »  synthesis of enzymes within cells</a:t>
            </a:r>
          </a:p>
          <a:p>
            <a:r>
              <a:rPr lang="en-US"/>
              <a:t>     »  enzyme activation/deactivation</a:t>
            </a:r>
          </a:p>
          <a:p>
            <a:r>
              <a:rPr lang="en-US"/>
              <a:t>     »  induction of secretory activity</a:t>
            </a:r>
          </a:p>
          <a:p>
            <a:r>
              <a:rPr lang="en-US"/>
              <a:t>     »  stimulation of mitosis</a:t>
            </a:r>
          </a:p>
        </p:txBody>
      </p:sp>
      <p:sp>
        <p:nvSpPr>
          <p:cNvPr id="22531" name="Text Box 5"/>
          <p:cNvSpPr txBox="1">
            <a:spLocks noChangeArrowheads="1"/>
          </p:cNvSpPr>
          <p:nvPr/>
        </p:nvSpPr>
        <p:spPr bwMode="auto">
          <a:xfrm>
            <a:off x="255016" y="3260586"/>
            <a:ext cx="5630863" cy="1760482"/>
          </a:xfrm>
          <a:prstGeom prst="rect">
            <a:avLst/>
          </a:prstGeom>
          <a:solidFill>
            <a:srgbClr val="FFFFFF"/>
          </a:solidFill>
          <a:ln w="9525">
            <a:solidFill>
              <a:srgbClr val="0099FF"/>
            </a:solidFill>
            <a:miter lim="800000"/>
            <a:headEnd/>
            <a:tailEnd/>
          </a:ln>
        </p:spPr>
        <p:txBody>
          <a:bodyPr>
            <a:spAutoFit/>
          </a:bodyPr>
          <a:lstStyle/>
          <a:p>
            <a:pPr marL="495300" indent="-495300" eaLnBrk="0" hangingPunct="0">
              <a:lnSpc>
                <a:spcPct val="65000"/>
              </a:lnSpc>
              <a:spcBef>
                <a:spcPct val="50000"/>
              </a:spcBef>
            </a:pPr>
            <a:endParaRPr lang="en-US" sz="800" b="1" i="1" dirty="0">
              <a:solidFill>
                <a:srgbClr val="996633"/>
              </a:solidFill>
              <a:latin typeface="Arial Narrow" pitchFamily="34" charset="0"/>
            </a:endParaRPr>
          </a:p>
          <a:p>
            <a:pPr marL="495300" indent="-495300" eaLnBrk="0" hangingPunct="0">
              <a:lnSpc>
                <a:spcPct val="65000"/>
              </a:lnSpc>
              <a:spcBef>
                <a:spcPct val="50000"/>
              </a:spcBef>
            </a:pPr>
            <a:r>
              <a:rPr lang="en-US" sz="2400" b="1" i="1" dirty="0">
                <a:solidFill>
                  <a:srgbClr val="996633"/>
                </a:solidFill>
                <a:latin typeface="Arial Narrow" pitchFamily="34" charset="0"/>
              </a:rPr>
              <a:t>3 structural groups of hormones:</a:t>
            </a:r>
          </a:p>
          <a:p>
            <a:pPr marL="495300" indent="-495300" eaLnBrk="0" hangingPunct="0">
              <a:lnSpc>
                <a:spcPct val="55000"/>
              </a:lnSpc>
              <a:spcBef>
                <a:spcPct val="50000"/>
              </a:spcBef>
            </a:pPr>
            <a:r>
              <a:rPr lang="en-US" sz="2400" dirty="0">
                <a:latin typeface="Arial Narrow" pitchFamily="34" charset="0"/>
              </a:rPr>
              <a:t>(</a:t>
            </a:r>
            <a:r>
              <a:rPr lang="en-US" sz="2400" dirty="0" err="1">
                <a:latin typeface="Arial Narrow" pitchFamily="34" charset="0"/>
              </a:rPr>
              <a:t>i</a:t>
            </a:r>
            <a:r>
              <a:rPr lang="en-US" sz="2400" dirty="0">
                <a:latin typeface="Arial Narrow" pitchFamily="34" charset="0"/>
              </a:rPr>
              <a:t>)  amino acids, peptides, proteins</a:t>
            </a:r>
          </a:p>
          <a:p>
            <a:pPr marL="495300" indent="-495300" eaLnBrk="0" hangingPunct="0">
              <a:lnSpc>
                <a:spcPct val="55000"/>
              </a:lnSpc>
              <a:spcBef>
                <a:spcPct val="50000"/>
              </a:spcBef>
            </a:pPr>
            <a:r>
              <a:rPr lang="en-US" sz="2400" dirty="0">
                <a:latin typeface="Arial Narrow" pitchFamily="34" charset="0"/>
              </a:rPr>
              <a:t>(ii)  steroid hormones (derivatives of cholesterol)</a:t>
            </a:r>
          </a:p>
          <a:p>
            <a:pPr marL="495300" indent="-495300" eaLnBrk="0" hangingPunct="0">
              <a:lnSpc>
                <a:spcPct val="55000"/>
              </a:lnSpc>
              <a:spcBef>
                <a:spcPct val="50000"/>
              </a:spcBef>
            </a:pPr>
            <a:r>
              <a:rPr lang="en-US" sz="2400" dirty="0">
                <a:latin typeface="Arial Narrow" pitchFamily="34" charset="0"/>
              </a:rPr>
              <a:t>(iii)  eicosanoids (from arachidonic acid)</a:t>
            </a:r>
            <a:endParaRPr lang="en-CA" sz="2400" dirty="0">
              <a:latin typeface="Times New Roman" pitchFamily="18" charset="0"/>
            </a:endParaRPr>
          </a:p>
        </p:txBody>
      </p:sp>
      <p:pic>
        <p:nvPicPr>
          <p:cNvPr id="22532" name="Picture 6" descr="f11-3_structure_of_repr_c"/>
          <p:cNvPicPr>
            <a:picLocks noChangeAspect="1" noChangeArrowheads="1"/>
          </p:cNvPicPr>
          <p:nvPr/>
        </p:nvPicPr>
        <p:blipFill>
          <a:blip r:embed="rId3" cstate="print">
            <a:lum bright="-18000" contrast="36000"/>
          </a:blip>
          <a:srcRect l="27205" t="53929" r="27205" b="-2696"/>
          <a:stretch>
            <a:fillRect/>
          </a:stretch>
        </p:blipFill>
        <p:spPr bwMode="auto">
          <a:xfrm>
            <a:off x="5434746" y="1365129"/>
            <a:ext cx="3487737" cy="2009775"/>
          </a:xfrm>
          <a:prstGeom prst="rect">
            <a:avLst/>
          </a:prstGeom>
          <a:noFill/>
          <a:ln w="9525">
            <a:noFill/>
            <a:miter lim="800000"/>
            <a:headEnd/>
            <a:tailEnd/>
          </a:ln>
        </p:spPr>
      </p:pic>
      <p:grpSp>
        <p:nvGrpSpPr>
          <p:cNvPr id="22533" name="Group 12"/>
          <p:cNvGrpSpPr>
            <a:grpSpLocks/>
          </p:cNvGrpSpPr>
          <p:nvPr/>
        </p:nvGrpSpPr>
        <p:grpSpPr bwMode="auto">
          <a:xfrm>
            <a:off x="4740275" y="5035550"/>
            <a:ext cx="4124325" cy="1601788"/>
            <a:chOff x="3046" y="3202"/>
            <a:chExt cx="2538" cy="979"/>
          </a:xfrm>
        </p:grpSpPr>
        <p:pic>
          <p:nvPicPr>
            <p:cNvPr id="22535" name="Picture 8" descr="eicosa"/>
            <p:cNvPicPr>
              <a:picLocks noChangeAspect="1" noChangeArrowheads="1"/>
            </p:cNvPicPr>
            <p:nvPr/>
          </p:nvPicPr>
          <p:blipFill>
            <a:blip r:embed="rId4" cstate="print"/>
            <a:srcRect l="13724" r="14218" b="63091"/>
            <a:stretch>
              <a:fillRect/>
            </a:stretch>
          </p:blipFill>
          <p:spPr bwMode="auto">
            <a:xfrm>
              <a:off x="3046" y="3202"/>
              <a:ext cx="2538" cy="975"/>
            </a:xfrm>
            <a:prstGeom prst="rect">
              <a:avLst/>
            </a:prstGeom>
            <a:noFill/>
            <a:ln w="9525">
              <a:noFill/>
              <a:miter lim="800000"/>
              <a:headEnd/>
              <a:tailEnd/>
            </a:ln>
          </p:spPr>
        </p:pic>
        <p:sp>
          <p:nvSpPr>
            <p:cNvPr id="22536" name="Line 9"/>
            <p:cNvSpPr>
              <a:spLocks noChangeShapeType="1"/>
            </p:cNvSpPr>
            <p:nvPr/>
          </p:nvSpPr>
          <p:spPr bwMode="auto">
            <a:xfrm flipH="1">
              <a:off x="3069" y="3992"/>
              <a:ext cx="427" cy="149"/>
            </a:xfrm>
            <a:prstGeom prst="line">
              <a:avLst/>
            </a:prstGeom>
            <a:noFill/>
            <a:ln w="76200">
              <a:solidFill>
                <a:schemeClr val="bg1"/>
              </a:solidFill>
              <a:round/>
              <a:headEnd/>
              <a:tailEnd type="triangle" w="med" len="med"/>
            </a:ln>
          </p:spPr>
          <p:txBody>
            <a:bodyPr/>
            <a:lstStyle/>
            <a:p>
              <a:endParaRPr lang="en-US"/>
            </a:p>
          </p:txBody>
        </p:sp>
        <p:sp>
          <p:nvSpPr>
            <p:cNvPr id="22537" name="Line 11"/>
            <p:cNvSpPr>
              <a:spLocks noChangeShapeType="1"/>
            </p:cNvSpPr>
            <p:nvPr/>
          </p:nvSpPr>
          <p:spPr bwMode="auto">
            <a:xfrm>
              <a:off x="4956" y="4022"/>
              <a:ext cx="317" cy="159"/>
            </a:xfrm>
            <a:prstGeom prst="line">
              <a:avLst/>
            </a:prstGeom>
            <a:noFill/>
            <a:ln w="76200">
              <a:solidFill>
                <a:schemeClr val="bg1"/>
              </a:solidFill>
              <a:round/>
              <a:headEnd/>
              <a:tailEnd type="triangle" w="med" len="med"/>
            </a:ln>
          </p:spPr>
          <p:txBody>
            <a:bodyPr/>
            <a:lstStyle/>
            <a:p>
              <a:endParaRPr lang="en-US"/>
            </a:p>
          </p:txBody>
        </p:sp>
      </p:grpSp>
      <p:sp>
        <p:nvSpPr>
          <p:cNvPr id="22534" name="Rectangle 13"/>
          <p:cNvSpPr>
            <a:spLocks noChangeArrowheads="1"/>
          </p:cNvSpPr>
          <p:nvPr/>
        </p:nvSpPr>
        <p:spPr bwMode="auto">
          <a:xfrm>
            <a:off x="1444625" y="6370638"/>
            <a:ext cx="3979863" cy="274637"/>
          </a:xfrm>
          <a:prstGeom prst="rect">
            <a:avLst/>
          </a:prstGeom>
          <a:noFill/>
          <a:ln w="9525">
            <a:noFill/>
            <a:miter lim="800000"/>
            <a:headEnd/>
            <a:tailEnd/>
          </a:ln>
        </p:spPr>
        <p:txBody>
          <a:bodyPr wrap="none">
            <a:spAutoFit/>
          </a:bodyPr>
          <a:lstStyle/>
          <a:p>
            <a:r>
              <a:rPr lang="en-US" sz="1200">
                <a:hlinkClick r:id="rId5"/>
              </a:rPr>
              <a:t>http://www.gremi.asso.fr/mediator_inflammation-uk.html</a:t>
            </a:r>
            <a:r>
              <a:rPr lang="en-US" sz="1200"/>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0" y="76200"/>
            <a:ext cx="8269152" cy="2092881"/>
          </a:xfrm>
          <a:prstGeom prst="rect">
            <a:avLst/>
          </a:prstGeom>
          <a:noFill/>
          <a:ln w="19050">
            <a:noFill/>
            <a:miter lim="800000"/>
            <a:headEnd/>
            <a:tailEnd/>
          </a:ln>
        </p:spPr>
        <p:txBody>
          <a:bodyPr wrap="square">
            <a:spAutoFit/>
          </a:bodyPr>
          <a:lstStyle/>
          <a:p>
            <a:pPr marL="457200" indent="-457200" eaLnBrk="0" hangingPunct="0">
              <a:spcBef>
                <a:spcPct val="50000"/>
              </a:spcBef>
            </a:pPr>
            <a:r>
              <a:rPr lang="en-US" b="1" i="1" u="sng" dirty="0">
                <a:solidFill>
                  <a:srgbClr val="006699"/>
                </a:solidFill>
              </a:rPr>
              <a:t>2 main mechanisms of action:</a:t>
            </a:r>
            <a:r>
              <a:rPr lang="en-US" dirty="0">
                <a:solidFill>
                  <a:srgbClr val="006699"/>
                </a:solidFill>
              </a:rPr>
              <a:t>				</a:t>
            </a:r>
            <a:r>
              <a:rPr lang="en-US" b="1" i="1" dirty="0">
                <a:solidFill>
                  <a:srgbClr val="990033"/>
                </a:solidFill>
              </a:rPr>
              <a:t>	</a:t>
            </a:r>
            <a:r>
              <a:rPr lang="en-US" b="1" dirty="0">
                <a:solidFill>
                  <a:srgbClr val="990033"/>
                </a:solidFill>
              </a:rPr>
              <a:t>	      </a:t>
            </a:r>
            <a:endParaRPr lang="en-US" b="1" dirty="0">
              <a:solidFill>
                <a:srgbClr val="006699"/>
              </a:solidFill>
            </a:endParaRPr>
          </a:p>
          <a:p>
            <a:pPr marL="457200" indent="-457200" eaLnBrk="0" hangingPunct="0">
              <a:spcBef>
                <a:spcPct val="50000"/>
              </a:spcBef>
            </a:pPr>
            <a:r>
              <a:rPr lang="en-US" b="1" dirty="0">
                <a:solidFill>
                  <a:srgbClr val="006699"/>
                </a:solidFill>
              </a:rPr>
              <a:t>Peptide/protein hormones:</a:t>
            </a:r>
            <a:r>
              <a:rPr lang="en-US" dirty="0"/>
              <a:t> bind to cell surface receptor » activation of membrane-bound G protein » production of 2nd messenger (</a:t>
            </a:r>
            <a:r>
              <a:rPr lang="en-US" dirty="0" err="1"/>
              <a:t>eg</a:t>
            </a:r>
            <a:r>
              <a:rPr lang="en-US" dirty="0"/>
              <a:t>: cyclic AMP (</a:t>
            </a:r>
            <a:r>
              <a:rPr lang="en-US" dirty="0" err="1"/>
              <a:t>cAMP</a:t>
            </a:r>
            <a:r>
              <a:rPr lang="en-US" dirty="0"/>
              <a:t>), calcium) </a:t>
            </a:r>
            <a:r>
              <a:rPr lang="en-US" dirty="0">
                <a:solidFill>
                  <a:srgbClr val="006699"/>
                </a:solidFill>
                <a:sym typeface="WP IconicSymbolsA" pitchFamily="2" charset="2"/>
              </a:rPr>
              <a:t> </a:t>
            </a:r>
            <a:r>
              <a:rPr lang="en-US" dirty="0"/>
              <a:t>activation of protein kinases to regulate activity of key enzymes</a:t>
            </a:r>
          </a:p>
        </p:txBody>
      </p:sp>
      <p:pic>
        <p:nvPicPr>
          <p:cNvPr id="8193" name="Picture 1" descr="E:\Chapter_16\D_JPEG_Images_and_Tables\Labeled\figure_16_02_labeled.jpg"/>
          <p:cNvPicPr>
            <a:picLocks noChangeAspect="1" noChangeArrowheads="1"/>
          </p:cNvPicPr>
          <p:nvPr/>
        </p:nvPicPr>
        <p:blipFill rotWithShape="1">
          <a:blip r:embed="rId3" cstate="print">
            <a:lum bright="-10000" contrast="20000"/>
          </a:blip>
          <a:srcRect l="46798" r="11675" b="78591"/>
          <a:stretch/>
        </p:blipFill>
        <p:spPr bwMode="auto">
          <a:xfrm>
            <a:off x="1102653" y="2621280"/>
            <a:ext cx="7166499" cy="2670048"/>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E:\Chapter_16\B_JPEG_Images_and_Tables\a_labeled\figure_16_02_labeled.jpg"/>
          <p:cNvPicPr>
            <a:picLocks noChangeAspect="1" noChangeArrowheads="1"/>
          </p:cNvPicPr>
          <p:nvPr/>
        </p:nvPicPr>
        <p:blipFill>
          <a:blip r:embed="rId3" cstate="print"/>
          <a:srcRect l="1785" t="4393" r="2042" b="8746"/>
          <a:stretch>
            <a:fillRect/>
          </a:stretch>
        </p:blipFill>
        <p:spPr bwMode="auto">
          <a:xfrm>
            <a:off x="271975" y="1727044"/>
            <a:ext cx="8745416" cy="4760181"/>
          </a:xfrm>
          <a:prstGeom prst="rect">
            <a:avLst/>
          </a:prstGeom>
          <a:noFill/>
          <a:ln w="9525">
            <a:noFill/>
            <a:miter lim="800000"/>
            <a:headEnd/>
            <a:tailEnd/>
          </a:ln>
        </p:spPr>
      </p:pic>
      <p:sp>
        <p:nvSpPr>
          <p:cNvPr id="3" name="Text Box 8"/>
          <p:cNvSpPr txBox="1">
            <a:spLocks noChangeArrowheads="1"/>
          </p:cNvSpPr>
          <p:nvPr/>
        </p:nvSpPr>
        <p:spPr bwMode="auto">
          <a:xfrm>
            <a:off x="1028878" y="506065"/>
            <a:ext cx="7020248" cy="707886"/>
          </a:xfrm>
          <a:prstGeom prst="rect">
            <a:avLst/>
          </a:prstGeom>
          <a:noFill/>
          <a:ln w="9525">
            <a:noFill/>
            <a:miter lim="800000"/>
            <a:headEnd/>
            <a:tailEnd/>
          </a:ln>
        </p:spPr>
        <p:txBody>
          <a:bodyPr wrap="square">
            <a:spAutoFit/>
          </a:bodyPr>
          <a:lstStyle/>
          <a:p>
            <a:pPr algn="ctr"/>
            <a:r>
              <a:rPr lang="en-US" b="1" dirty="0"/>
              <a:t>Fig. 16.2  Cyclic AMP Second Messenger Mechanism of Water-Soluble Hormones (proteins, peptides)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l="1457" t="25838" r="16163" b="19781"/>
          <a:stretch>
            <a:fillRect/>
          </a:stretch>
        </p:blipFill>
        <p:spPr bwMode="auto">
          <a:xfrm>
            <a:off x="2378927" y="2730987"/>
            <a:ext cx="4250608" cy="2843561"/>
          </a:xfrm>
          <a:prstGeom prst="rect">
            <a:avLst/>
          </a:prstGeom>
          <a:noFill/>
          <a:ln w="9525">
            <a:noFill/>
            <a:miter lim="800000"/>
            <a:headEnd/>
            <a:tailEnd/>
          </a:ln>
        </p:spPr>
      </p:pic>
      <p:sp>
        <p:nvSpPr>
          <p:cNvPr id="3" name="TextBox 2"/>
          <p:cNvSpPr txBox="1"/>
          <p:nvPr/>
        </p:nvSpPr>
        <p:spPr>
          <a:xfrm>
            <a:off x="1364963" y="1180966"/>
            <a:ext cx="6579219" cy="830997"/>
          </a:xfrm>
          <a:prstGeom prst="rect">
            <a:avLst/>
          </a:prstGeom>
          <a:noFill/>
        </p:spPr>
        <p:txBody>
          <a:bodyPr wrap="square" rtlCol="0">
            <a:spAutoFit/>
          </a:bodyPr>
          <a:lstStyle/>
          <a:p>
            <a:pPr algn="ctr"/>
            <a:r>
              <a:rPr lang="en-US" sz="2400" b="1" dirty="0">
                <a:solidFill>
                  <a:srgbClr val="33CCFF"/>
                </a:solidFill>
              </a:rPr>
              <a:t>A &amp; P </a:t>
            </a:r>
            <a:r>
              <a:rPr lang="en-US" sz="2400" b="1" dirty="0" err="1">
                <a:solidFill>
                  <a:srgbClr val="33CCFF"/>
                </a:solidFill>
              </a:rPr>
              <a:t>Flix</a:t>
            </a:r>
            <a:r>
              <a:rPr lang="en-US" sz="2400" b="1" dirty="0">
                <a:solidFill>
                  <a:srgbClr val="33CCFF"/>
                </a:solidFill>
              </a:rPr>
              <a:t> (Chapter 16):  Mechanism of Hormone Action: Second Messenger </a:t>
            </a:r>
            <a:r>
              <a:rPr lang="en-US" sz="2400" b="1" dirty="0" err="1">
                <a:solidFill>
                  <a:srgbClr val="33CCFF"/>
                </a:solidFill>
              </a:rPr>
              <a:t>cAMP</a:t>
            </a:r>
            <a:endParaRPr lang="en-US" sz="2400" b="1" dirty="0">
              <a:solidFill>
                <a:srgbClr val="33CCFF"/>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5"/>
          <p:cNvSpPr txBox="1">
            <a:spLocks noChangeArrowheads="1"/>
          </p:cNvSpPr>
          <p:nvPr/>
        </p:nvSpPr>
        <p:spPr bwMode="auto">
          <a:xfrm>
            <a:off x="1225061" y="6018345"/>
            <a:ext cx="1212913" cy="369887"/>
          </a:xfrm>
          <a:prstGeom prst="rect">
            <a:avLst/>
          </a:prstGeom>
          <a:solidFill>
            <a:schemeClr val="bg1"/>
          </a:solidFill>
          <a:ln w="9525">
            <a:noFill/>
            <a:miter lim="800000"/>
            <a:headEnd/>
            <a:tailEnd/>
          </a:ln>
        </p:spPr>
        <p:txBody>
          <a:bodyPr wrap="square">
            <a:spAutoFit/>
          </a:bodyPr>
          <a:lstStyle/>
          <a:p>
            <a:pPr algn="ctr" eaLnBrk="0" hangingPunct="0">
              <a:spcBef>
                <a:spcPct val="50000"/>
              </a:spcBef>
            </a:pPr>
            <a:r>
              <a:rPr lang="en-US" sz="1800" dirty="0">
                <a:solidFill>
                  <a:srgbClr val="996633"/>
                </a:solidFill>
              </a:rPr>
              <a:t>Fig. 16.3:</a:t>
            </a:r>
          </a:p>
        </p:txBody>
      </p:sp>
      <p:sp>
        <p:nvSpPr>
          <p:cNvPr id="4" name="Rectangle 3"/>
          <p:cNvSpPr/>
          <p:nvPr/>
        </p:nvSpPr>
        <p:spPr>
          <a:xfrm>
            <a:off x="0" y="1350277"/>
            <a:ext cx="2450123" cy="1631216"/>
          </a:xfrm>
          <a:prstGeom prst="rect">
            <a:avLst/>
          </a:prstGeom>
        </p:spPr>
        <p:txBody>
          <a:bodyPr wrap="square">
            <a:spAutoFit/>
          </a:bodyPr>
          <a:lstStyle/>
          <a:p>
            <a:pPr algn="ctr"/>
            <a:r>
              <a:rPr lang="en-US" b="1" dirty="0">
                <a:solidFill>
                  <a:srgbClr val="996633"/>
                </a:solidFill>
              </a:rPr>
              <a:t>Steroid hormones:</a:t>
            </a:r>
            <a:r>
              <a:rPr lang="en-US" dirty="0"/>
              <a:t> </a:t>
            </a:r>
          </a:p>
          <a:p>
            <a:pPr algn="ctr"/>
            <a:endParaRPr lang="en-US" dirty="0"/>
          </a:p>
          <a:p>
            <a:pPr algn="ctr"/>
            <a:r>
              <a:rPr lang="en-US" dirty="0"/>
              <a:t> entry into nucleus and activation of gene transcription</a:t>
            </a:r>
          </a:p>
        </p:txBody>
      </p:sp>
      <p:pic>
        <p:nvPicPr>
          <p:cNvPr id="5" name="Picture 4" descr="HAP_11e_Figure_16_03_L"/>
          <p:cNvPicPr>
            <a:picLocks noGrp="1" noChangeAspect="1"/>
          </p:cNvPicPr>
          <p:nvPr/>
        </p:nvPicPr>
        <p:blipFill rotWithShape="1">
          <a:blip r:embed="rId3">
            <a:lum/>
            <a:extLst>
              <a:ext uri="{28A0092B-C50C-407E-A947-70E740481C1C}">
                <a14:useLocalDpi xmlns:a14="http://schemas.microsoft.com/office/drawing/2010/main" val="0"/>
              </a:ext>
            </a:extLst>
          </a:blip>
          <a:srcRect t="3494" b="2655"/>
          <a:stretch/>
        </p:blipFill>
        <p:spPr>
          <a:xfrm>
            <a:off x="2475807" y="101403"/>
            <a:ext cx="5802561" cy="669296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 Box 3"/>
          <p:cNvSpPr txBox="1">
            <a:spLocks noChangeArrowheads="1"/>
          </p:cNvSpPr>
          <p:nvPr/>
        </p:nvSpPr>
        <p:spPr bwMode="auto">
          <a:xfrm>
            <a:off x="0" y="0"/>
            <a:ext cx="9144000" cy="5940088"/>
          </a:xfrm>
          <a:prstGeom prst="rect">
            <a:avLst/>
          </a:prstGeom>
          <a:noFill/>
          <a:ln w="9525">
            <a:noFill/>
            <a:miter lim="800000"/>
            <a:headEnd/>
            <a:tailEnd/>
          </a:ln>
        </p:spPr>
        <p:txBody>
          <a:bodyPr>
            <a:spAutoFit/>
          </a:bodyPr>
          <a:lstStyle/>
          <a:p>
            <a:pPr marL="236538" indent="-236538"/>
            <a:r>
              <a:rPr lang="en-US" b="1" i="1" dirty="0">
                <a:solidFill>
                  <a:srgbClr val="990000"/>
                </a:solidFill>
              </a:rPr>
              <a:t>3.3.1.3 differentiate between positive and negative feedback as well as between humoral </a:t>
            </a:r>
            <a:r>
              <a:rPr lang="en-US" b="1" i="1" dirty="0" err="1">
                <a:solidFill>
                  <a:srgbClr val="990000"/>
                </a:solidFill>
              </a:rPr>
              <a:t>vs</a:t>
            </a:r>
            <a:r>
              <a:rPr lang="en-US" b="1" i="1" dirty="0">
                <a:solidFill>
                  <a:srgbClr val="990000"/>
                </a:solidFill>
              </a:rPr>
              <a:t> neural </a:t>
            </a:r>
            <a:r>
              <a:rPr lang="en-US" b="1" i="1" dirty="0" err="1">
                <a:solidFill>
                  <a:srgbClr val="990000"/>
                </a:solidFill>
              </a:rPr>
              <a:t>vs</a:t>
            </a:r>
            <a:r>
              <a:rPr lang="en-US" b="1" i="1" dirty="0">
                <a:solidFill>
                  <a:srgbClr val="990000"/>
                </a:solidFill>
              </a:rPr>
              <a:t> hormonal regulation of hormone release</a:t>
            </a:r>
          </a:p>
          <a:p>
            <a:pPr marL="236538" indent="-236538"/>
            <a:endParaRPr lang="en-US" b="1" i="1" dirty="0">
              <a:solidFill>
                <a:srgbClr val="990000"/>
              </a:solidFill>
            </a:endParaRPr>
          </a:p>
          <a:p>
            <a:pPr marL="236538" indent="-236538"/>
            <a:r>
              <a:rPr lang="en-US" b="1" u="sng" dirty="0">
                <a:solidFill>
                  <a:srgbClr val="990000"/>
                </a:solidFill>
              </a:rPr>
              <a:t>Half-life, Onset &amp; Duration of Hormone Activity</a:t>
            </a:r>
          </a:p>
          <a:p>
            <a:pPr marL="236538" indent="-236538"/>
            <a:endParaRPr lang="en-US" b="1" dirty="0">
              <a:solidFill>
                <a:srgbClr val="990000"/>
              </a:solidFill>
            </a:endParaRPr>
          </a:p>
          <a:p>
            <a:pPr marL="236538" indent="-236538"/>
            <a:r>
              <a:rPr lang="en-US" dirty="0"/>
              <a:t>•  hormones are </a:t>
            </a:r>
            <a:r>
              <a:rPr lang="en-US" b="1" dirty="0">
                <a:solidFill>
                  <a:srgbClr val="990000"/>
                </a:solidFill>
              </a:rPr>
              <a:t>potent</a:t>
            </a:r>
          </a:p>
          <a:p>
            <a:pPr marL="236538" indent="-236538"/>
            <a:endParaRPr lang="en-US" dirty="0">
              <a:solidFill>
                <a:srgbClr val="990000"/>
              </a:solidFill>
            </a:endParaRPr>
          </a:p>
          <a:p>
            <a:pPr marL="236538" indent="-236538"/>
            <a:r>
              <a:rPr lang="en-US" dirty="0"/>
              <a:t>•  blood level of hormone depends on:</a:t>
            </a:r>
          </a:p>
          <a:p>
            <a:pPr marL="236538" indent="-236538"/>
            <a:r>
              <a:rPr lang="en-US" dirty="0"/>
              <a:t>	»  rate of synthesis</a:t>
            </a:r>
          </a:p>
          <a:p>
            <a:pPr marL="236538" indent="-236538"/>
            <a:r>
              <a:rPr lang="en-US" dirty="0"/>
              <a:t>	»  rate of degradation/clearance from blood</a:t>
            </a:r>
          </a:p>
          <a:p>
            <a:pPr marL="236538" indent="-236538"/>
            <a:endParaRPr lang="en-US" dirty="0"/>
          </a:p>
          <a:p>
            <a:pPr marL="236538" indent="-236538"/>
            <a:r>
              <a:rPr lang="en-US" dirty="0"/>
              <a:t>•  </a:t>
            </a:r>
            <a:r>
              <a:rPr lang="en-US" b="1" dirty="0">
                <a:solidFill>
                  <a:srgbClr val="990000"/>
                </a:solidFill>
              </a:rPr>
              <a:t>half-life:</a:t>
            </a:r>
            <a:r>
              <a:rPr lang="en-US" dirty="0"/>
              <a:t>  persistence of a hormone in the blood; usually &lt; 1 min to </a:t>
            </a:r>
            <a:r>
              <a:rPr lang="en-US"/>
              <a:t>a week</a:t>
            </a:r>
            <a:endParaRPr lang="en-US" dirty="0"/>
          </a:p>
          <a:p>
            <a:pPr marL="236538" indent="-236538"/>
            <a:endParaRPr lang="en-US" dirty="0"/>
          </a:p>
          <a:p>
            <a:pPr marL="236538" indent="-236538"/>
            <a:r>
              <a:rPr lang="en-US" dirty="0"/>
              <a:t>•  time to </a:t>
            </a:r>
            <a:r>
              <a:rPr lang="en-US" b="1" dirty="0">
                <a:solidFill>
                  <a:srgbClr val="990000"/>
                </a:solidFill>
              </a:rPr>
              <a:t>onset</a:t>
            </a:r>
            <a:r>
              <a:rPr lang="en-US" b="1" dirty="0"/>
              <a:t> </a:t>
            </a:r>
            <a:r>
              <a:rPr lang="en-US" dirty="0"/>
              <a:t>of hormone action variable: </a:t>
            </a:r>
            <a:r>
              <a:rPr lang="en-US" b="1" dirty="0">
                <a:solidFill>
                  <a:srgbClr val="990000"/>
                </a:solidFill>
              </a:rPr>
              <a:t>enzyme activation</a:t>
            </a:r>
            <a:r>
              <a:rPr lang="en-US" b="1" dirty="0"/>
              <a:t> </a:t>
            </a:r>
            <a:r>
              <a:rPr lang="en-US" dirty="0"/>
              <a:t>- rapid (minutes); </a:t>
            </a:r>
            <a:r>
              <a:rPr lang="en-US" b="1" dirty="0">
                <a:solidFill>
                  <a:srgbClr val="990000"/>
                </a:solidFill>
              </a:rPr>
              <a:t>enzyme synthesis</a:t>
            </a:r>
            <a:r>
              <a:rPr lang="en-US" dirty="0"/>
              <a:t> - hours to days</a:t>
            </a:r>
          </a:p>
          <a:p>
            <a:pPr marL="236538" indent="-236538"/>
            <a:endParaRPr lang="en-US" dirty="0"/>
          </a:p>
          <a:p>
            <a:pPr marL="236538" indent="-236538"/>
            <a:r>
              <a:rPr lang="en-US" dirty="0"/>
              <a:t>•  some hormones secreted as </a:t>
            </a:r>
            <a:r>
              <a:rPr lang="en-US" b="1" i="1" dirty="0" err="1">
                <a:solidFill>
                  <a:srgbClr val="990000"/>
                </a:solidFill>
              </a:rPr>
              <a:t>prohormones</a:t>
            </a:r>
            <a:r>
              <a:rPr lang="en-US" dirty="0"/>
              <a:t>; activated once reach target cell</a:t>
            </a:r>
          </a:p>
          <a:p>
            <a:pPr marL="236538" indent="-236538"/>
            <a:endParaRPr lang="en-US" dirty="0"/>
          </a:p>
          <a:p>
            <a:pPr marL="236538" indent="-236538"/>
            <a:r>
              <a:rPr lang="en-US" dirty="0"/>
              <a:t>•  </a:t>
            </a:r>
            <a:r>
              <a:rPr lang="en-US" b="1" dirty="0">
                <a:solidFill>
                  <a:srgbClr val="990000"/>
                </a:solidFill>
              </a:rPr>
              <a:t>duration</a:t>
            </a:r>
            <a:r>
              <a:rPr lang="en-US" dirty="0"/>
              <a:t> of hormone action also variable (hours to days)</a:t>
            </a:r>
          </a:p>
        </p:txBody>
      </p:sp>
      <p:sp>
        <p:nvSpPr>
          <p:cNvPr id="25603" name="Text Box 4" descr="Newsprint"/>
          <p:cNvSpPr txBox="1">
            <a:spLocks noChangeArrowheads="1"/>
          </p:cNvSpPr>
          <p:nvPr/>
        </p:nvSpPr>
        <p:spPr bwMode="auto">
          <a:xfrm>
            <a:off x="7364413" y="6216650"/>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grpId="0" nodeType="clickEffect">
                                  <p:stCondLst>
                                    <p:cond delay="0"/>
                                  </p:stCondLst>
                                  <p:childTnLst>
                                    <p:anim calcmode="lin" valueType="num">
                                      <p:cBhvr>
                                        <p:cTn id="6" dur="500"/>
                                        <p:tgtEl>
                                          <p:spTgt spid="24579"/>
                                        </p:tgtEl>
                                        <p:attrNameLst>
                                          <p:attrName>ppt_w</p:attrName>
                                        </p:attrNameLst>
                                      </p:cBhvr>
                                      <p:tavLst>
                                        <p:tav tm="0">
                                          <p:val>
                                            <p:strVal val="ppt_w"/>
                                          </p:val>
                                        </p:tav>
                                        <p:tav tm="100000">
                                          <p:val>
                                            <p:fltVal val="0"/>
                                          </p:val>
                                        </p:tav>
                                      </p:tavLst>
                                    </p:anim>
                                    <p:anim calcmode="lin" valueType="num">
                                      <p:cBhvr>
                                        <p:cTn id="7" dur="500"/>
                                        <p:tgtEl>
                                          <p:spTgt spid="24579"/>
                                        </p:tgtEl>
                                        <p:attrNameLst>
                                          <p:attrName>ppt_h</p:attrName>
                                        </p:attrNameLst>
                                      </p:cBhvr>
                                      <p:tavLst>
                                        <p:tav tm="0">
                                          <p:val>
                                            <p:strVal val="ppt_h"/>
                                          </p:val>
                                        </p:tav>
                                        <p:tav tm="100000">
                                          <p:val>
                                            <p:fltVal val="0"/>
                                          </p:val>
                                        </p:tav>
                                      </p:tavLst>
                                    </p:anim>
                                    <p:animEffect transition="out" filter="fade">
                                      <p:cBhvr>
                                        <p:cTn id="8" dur="500"/>
                                        <p:tgtEl>
                                          <p:spTgt spid="24579"/>
                                        </p:tgtEl>
                                      </p:cBhvr>
                                    </p:animEffect>
                                    <p:set>
                                      <p:cBhvr>
                                        <p:cTn id="9" dur="1" fill="hold">
                                          <p:stCondLst>
                                            <p:cond delay="499"/>
                                          </p:stCondLst>
                                        </p:cTn>
                                        <p:tgtEl>
                                          <p:spTgt spid="245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4" descr="Pink tissue paper"/>
          <p:cNvSpPr txBox="1">
            <a:spLocks noChangeArrowheads="1"/>
          </p:cNvSpPr>
          <p:nvPr/>
        </p:nvSpPr>
        <p:spPr bwMode="auto">
          <a:xfrm>
            <a:off x="117475" y="422275"/>
            <a:ext cx="8915400" cy="4308872"/>
          </a:xfrm>
          <a:prstGeom prst="rect">
            <a:avLst/>
          </a:prstGeom>
          <a:noFill/>
          <a:ln w="57150">
            <a:noFill/>
            <a:miter lim="800000"/>
            <a:headEnd/>
            <a:tailEnd/>
          </a:ln>
        </p:spPr>
        <p:txBody>
          <a:bodyPr>
            <a:spAutoFit/>
          </a:bodyPr>
          <a:lstStyle/>
          <a:p>
            <a:pPr marL="284163" indent="-284163" eaLnBrk="0" hangingPunct="0">
              <a:lnSpc>
                <a:spcPct val="85000"/>
              </a:lnSpc>
              <a:spcBef>
                <a:spcPct val="50000"/>
              </a:spcBef>
            </a:pPr>
            <a:r>
              <a:rPr lang="en-US" b="1" u="sng" dirty="0">
                <a:solidFill>
                  <a:srgbClr val="990000"/>
                </a:solidFill>
              </a:rPr>
              <a:t>Control of Hormone Release</a:t>
            </a:r>
            <a:endParaRPr lang="en-US" b="1" dirty="0">
              <a:solidFill>
                <a:srgbClr val="990000"/>
              </a:solidFill>
            </a:endParaRPr>
          </a:p>
          <a:p>
            <a:pPr marL="284163" indent="-284163" eaLnBrk="0" hangingPunct="0">
              <a:lnSpc>
                <a:spcPct val="85000"/>
              </a:lnSpc>
              <a:spcBef>
                <a:spcPct val="50000"/>
              </a:spcBef>
            </a:pPr>
            <a:r>
              <a:rPr lang="en-US" dirty="0"/>
              <a:t>•  usually </a:t>
            </a:r>
            <a:r>
              <a:rPr lang="en-US" b="1" dirty="0">
                <a:solidFill>
                  <a:srgbClr val="990000"/>
                </a:solidFill>
              </a:rPr>
              <a:t>negative</a:t>
            </a:r>
            <a:r>
              <a:rPr lang="en-US" dirty="0"/>
              <a:t> feedback (</a:t>
            </a:r>
            <a:r>
              <a:rPr lang="en-US" b="1" dirty="0" err="1">
                <a:solidFill>
                  <a:srgbClr val="990000"/>
                </a:solidFill>
              </a:rPr>
              <a:t>setpoint</a:t>
            </a:r>
            <a:r>
              <a:rPr lang="en-US" dirty="0"/>
              <a:t>); sometimes </a:t>
            </a:r>
            <a:r>
              <a:rPr lang="en-US" b="1" dirty="0">
                <a:solidFill>
                  <a:srgbClr val="990000"/>
                </a:solidFill>
              </a:rPr>
              <a:t>positive</a:t>
            </a:r>
            <a:r>
              <a:rPr lang="en-US" dirty="0"/>
              <a:t> feedback (</a:t>
            </a:r>
            <a:r>
              <a:rPr lang="en-US" b="1" dirty="0">
                <a:solidFill>
                  <a:srgbClr val="990000"/>
                </a:solidFill>
              </a:rPr>
              <a:t>goal</a:t>
            </a:r>
            <a:r>
              <a:rPr lang="en-US" dirty="0"/>
              <a:t>)</a:t>
            </a:r>
            <a:endParaRPr lang="en-US" u="sng" dirty="0"/>
          </a:p>
          <a:p>
            <a:pPr marL="284163" indent="-284163" eaLnBrk="0" hangingPunct="0">
              <a:lnSpc>
                <a:spcPct val="85000"/>
              </a:lnSpc>
              <a:spcBef>
                <a:spcPct val="50000"/>
              </a:spcBef>
            </a:pPr>
            <a:r>
              <a:rPr lang="en-US" dirty="0"/>
              <a:t>•  3 types of stimuli:  humoral, neural &amp; hormonal</a:t>
            </a:r>
          </a:p>
          <a:p>
            <a:pPr marL="284163" indent="-284163" eaLnBrk="0" hangingPunct="0">
              <a:lnSpc>
                <a:spcPct val="85000"/>
              </a:lnSpc>
              <a:spcBef>
                <a:spcPct val="50000"/>
              </a:spcBef>
            </a:pPr>
            <a:r>
              <a:rPr lang="en-US" u="sng" dirty="0">
                <a:solidFill>
                  <a:srgbClr val="990000"/>
                </a:solidFill>
              </a:rPr>
              <a:t>a) </a:t>
            </a:r>
            <a:r>
              <a:rPr lang="en-US" b="1" i="1" u="sng" dirty="0">
                <a:solidFill>
                  <a:srgbClr val="990000"/>
                </a:solidFill>
              </a:rPr>
              <a:t> Humoral </a:t>
            </a:r>
            <a:r>
              <a:rPr lang="en-US" u="sng" dirty="0">
                <a:solidFill>
                  <a:srgbClr val="990000"/>
                </a:solidFill>
              </a:rPr>
              <a:t>stimuli:</a:t>
            </a:r>
            <a:r>
              <a:rPr lang="en-US" dirty="0"/>
              <a:t>  hormone secretion in direct response to change in blood level of a nutrient, ion [</a:t>
            </a:r>
            <a:r>
              <a:rPr lang="en-US" dirty="0" err="1"/>
              <a:t>eg</a:t>
            </a:r>
            <a:r>
              <a:rPr lang="en-US" dirty="0"/>
              <a:t>: parathyroid hormone (</a:t>
            </a:r>
            <a:r>
              <a:rPr lang="en-US" b="1" dirty="0">
                <a:solidFill>
                  <a:srgbClr val="990000"/>
                </a:solidFill>
              </a:rPr>
              <a:t>PTH</a:t>
            </a:r>
            <a:r>
              <a:rPr lang="en-US" dirty="0"/>
              <a:t>) &amp; blood </a:t>
            </a:r>
            <a:r>
              <a:rPr lang="en-US" b="1" dirty="0">
                <a:solidFill>
                  <a:srgbClr val="990000"/>
                </a:solidFill>
              </a:rPr>
              <a:t>calcium</a:t>
            </a:r>
            <a:r>
              <a:rPr lang="en-US" dirty="0"/>
              <a:t>; </a:t>
            </a:r>
            <a:r>
              <a:rPr lang="en-US" b="1" dirty="0">
                <a:solidFill>
                  <a:srgbClr val="990000"/>
                </a:solidFill>
              </a:rPr>
              <a:t>insulin</a:t>
            </a:r>
            <a:r>
              <a:rPr lang="en-US" dirty="0"/>
              <a:t> &amp; blood </a:t>
            </a:r>
            <a:r>
              <a:rPr lang="en-US" b="1" dirty="0">
                <a:solidFill>
                  <a:srgbClr val="990000"/>
                </a:solidFill>
              </a:rPr>
              <a:t>glucose</a:t>
            </a:r>
            <a:r>
              <a:rPr lang="en-US" dirty="0"/>
              <a:t>]</a:t>
            </a:r>
          </a:p>
          <a:p>
            <a:pPr marL="284163" indent="-284163" eaLnBrk="0" hangingPunct="0">
              <a:lnSpc>
                <a:spcPct val="85000"/>
              </a:lnSpc>
              <a:spcBef>
                <a:spcPct val="50000"/>
              </a:spcBef>
            </a:pPr>
            <a:endParaRPr lang="en-US" u="sng" dirty="0">
              <a:solidFill>
                <a:srgbClr val="990000"/>
              </a:solidFill>
            </a:endParaRPr>
          </a:p>
          <a:p>
            <a:pPr marL="284163" indent="-284163" eaLnBrk="0" hangingPunct="0">
              <a:lnSpc>
                <a:spcPct val="85000"/>
              </a:lnSpc>
              <a:spcBef>
                <a:spcPct val="50000"/>
              </a:spcBef>
            </a:pPr>
            <a:r>
              <a:rPr lang="en-US" u="sng" dirty="0">
                <a:solidFill>
                  <a:srgbClr val="990000"/>
                </a:solidFill>
              </a:rPr>
              <a:t>b)  </a:t>
            </a:r>
            <a:r>
              <a:rPr lang="en-US" b="1" i="1" u="sng" dirty="0">
                <a:solidFill>
                  <a:srgbClr val="990000"/>
                </a:solidFill>
              </a:rPr>
              <a:t>Neural</a:t>
            </a:r>
            <a:r>
              <a:rPr lang="en-US" u="sng" dirty="0">
                <a:solidFill>
                  <a:srgbClr val="990000"/>
                </a:solidFill>
              </a:rPr>
              <a:t> stimuli:</a:t>
            </a:r>
            <a:r>
              <a:rPr lang="en-US" dirty="0"/>
              <a:t>  not as common, </a:t>
            </a:r>
            <a:r>
              <a:rPr lang="en-US" dirty="0" err="1"/>
              <a:t>eg</a:t>
            </a:r>
            <a:r>
              <a:rPr lang="en-US" dirty="0"/>
              <a:t>: </a:t>
            </a:r>
            <a:r>
              <a:rPr lang="en-US" b="1" dirty="0">
                <a:solidFill>
                  <a:srgbClr val="990000"/>
                </a:solidFill>
              </a:rPr>
              <a:t>sympathetic</a:t>
            </a:r>
            <a:r>
              <a:rPr lang="en-US" dirty="0">
                <a:solidFill>
                  <a:srgbClr val="990000"/>
                </a:solidFill>
              </a:rPr>
              <a:t> </a:t>
            </a:r>
            <a:r>
              <a:rPr lang="en-US" b="1" dirty="0">
                <a:solidFill>
                  <a:srgbClr val="990000"/>
                </a:solidFill>
              </a:rPr>
              <a:t>ns</a:t>
            </a:r>
            <a:r>
              <a:rPr lang="en-US" dirty="0"/>
              <a:t> &amp; </a:t>
            </a:r>
            <a:r>
              <a:rPr lang="en-US" b="1" dirty="0">
                <a:solidFill>
                  <a:srgbClr val="990000"/>
                </a:solidFill>
              </a:rPr>
              <a:t>epinephrine</a:t>
            </a:r>
            <a:r>
              <a:rPr lang="en-US" dirty="0"/>
              <a:t> release by adrenal medulla, </a:t>
            </a:r>
            <a:r>
              <a:rPr lang="en-US" b="1" dirty="0">
                <a:solidFill>
                  <a:srgbClr val="990000"/>
                </a:solidFill>
              </a:rPr>
              <a:t>hypothalamic</a:t>
            </a:r>
            <a:r>
              <a:rPr lang="en-US" dirty="0">
                <a:solidFill>
                  <a:srgbClr val="990000"/>
                </a:solidFill>
              </a:rPr>
              <a:t> </a:t>
            </a:r>
            <a:r>
              <a:rPr lang="en-US" b="1" dirty="0">
                <a:solidFill>
                  <a:srgbClr val="990000"/>
                </a:solidFill>
              </a:rPr>
              <a:t>neurons</a:t>
            </a:r>
            <a:r>
              <a:rPr lang="en-US" dirty="0"/>
              <a:t> &amp; </a:t>
            </a:r>
            <a:r>
              <a:rPr lang="en-US" b="1" dirty="0">
                <a:solidFill>
                  <a:srgbClr val="990000"/>
                </a:solidFill>
              </a:rPr>
              <a:t>oxytocin</a:t>
            </a:r>
            <a:r>
              <a:rPr lang="en-US" dirty="0"/>
              <a:t> release</a:t>
            </a:r>
          </a:p>
          <a:p>
            <a:pPr marL="284163" indent="-284163" eaLnBrk="0" hangingPunct="0">
              <a:lnSpc>
                <a:spcPct val="85000"/>
              </a:lnSpc>
              <a:spcBef>
                <a:spcPct val="50000"/>
              </a:spcBef>
            </a:pPr>
            <a:endParaRPr lang="en-US" u="sng" dirty="0">
              <a:solidFill>
                <a:srgbClr val="990000"/>
              </a:solidFill>
            </a:endParaRPr>
          </a:p>
          <a:p>
            <a:pPr marL="284163" indent="-284163" eaLnBrk="0" hangingPunct="0">
              <a:lnSpc>
                <a:spcPct val="85000"/>
              </a:lnSpc>
              <a:spcBef>
                <a:spcPct val="50000"/>
              </a:spcBef>
            </a:pPr>
            <a:r>
              <a:rPr lang="en-US" u="sng" dirty="0">
                <a:solidFill>
                  <a:srgbClr val="990000"/>
                </a:solidFill>
              </a:rPr>
              <a:t>c)  </a:t>
            </a:r>
            <a:r>
              <a:rPr lang="en-US" b="1" i="1" u="sng" dirty="0">
                <a:solidFill>
                  <a:srgbClr val="990000"/>
                </a:solidFill>
              </a:rPr>
              <a:t>Hormonal</a:t>
            </a:r>
            <a:r>
              <a:rPr lang="en-US" u="sng" dirty="0">
                <a:solidFill>
                  <a:srgbClr val="990000"/>
                </a:solidFill>
              </a:rPr>
              <a:t> stimuli:</a:t>
            </a:r>
            <a:r>
              <a:rPr lang="en-US" dirty="0"/>
              <a:t>  3-tiered system involving </a:t>
            </a:r>
            <a:r>
              <a:rPr lang="en-US" b="1" dirty="0">
                <a:solidFill>
                  <a:srgbClr val="990000"/>
                </a:solidFill>
              </a:rPr>
              <a:t>hypothalamus</a:t>
            </a:r>
            <a:r>
              <a:rPr lang="en-US" dirty="0"/>
              <a:t>, </a:t>
            </a:r>
            <a:r>
              <a:rPr lang="en-US" b="1" dirty="0">
                <a:solidFill>
                  <a:srgbClr val="990000"/>
                </a:solidFill>
              </a:rPr>
              <a:t>pituitary</a:t>
            </a:r>
            <a:r>
              <a:rPr lang="en-US" dirty="0"/>
              <a:t> &amp; </a:t>
            </a:r>
            <a:r>
              <a:rPr lang="en-US" b="1" dirty="0">
                <a:solidFill>
                  <a:srgbClr val="990000"/>
                </a:solidFill>
              </a:rPr>
              <a:t>target endocrine gland</a:t>
            </a:r>
            <a:r>
              <a:rPr lang="en-US" dirty="0"/>
              <a:t> - concept of </a:t>
            </a:r>
            <a:r>
              <a:rPr lang="en-US" b="1" dirty="0">
                <a:solidFill>
                  <a:srgbClr val="990000"/>
                </a:solidFill>
              </a:rPr>
              <a:t>hypothalamic-pituitary axis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animEffect transition="in" filter="blinds(vertical)">
                                      <p:cBhvr>
                                        <p:cTn id="7" dur="500"/>
                                        <p:tgtEl>
                                          <p:spTgt spid="34820">
                                            <p:txEl>
                                              <p:pRg st="0" end="0"/>
                                            </p:txEl>
                                          </p:spTgt>
                                        </p:tgtEl>
                                      </p:cBhvr>
                                    </p:animEffect>
                                  </p:childTnLst>
                                </p:cTn>
                              </p:par>
                              <p:par>
                                <p:cTn id="8" presetID="3" presetClass="entr" presetSubtype="5" fill="hold" nodeType="withEffect">
                                  <p:stCondLst>
                                    <p:cond delay="0"/>
                                  </p:stCondLst>
                                  <p:childTnLst>
                                    <p:set>
                                      <p:cBhvr>
                                        <p:cTn id="9" dur="1" fill="hold">
                                          <p:stCondLst>
                                            <p:cond delay="0"/>
                                          </p:stCondLst>
                                        </p:cTn>
                                        <p:tgtEl>
                                          <p:spTgt spid="34820">
                                            <p:txEl>
                                              <p:pRg st="1" end="1"/>
                                            </p:txEl>
                                          </p:spTgt>
                                        </p:tgtEl>
                                        <p:attrNameLst>
                                          <p:attrName>style.visibility</p:attrName>
                                        </p:attrNameLst>
                                      </p:cBhvr>
                                      <p:to>
                                        <p:strVal val="visible"/>
                                      </p:to>
                                    </p:set>
                                    <p:animEffect transition="in" filter="blinds(vertical)">
                                      <p:cBhvr>
                                        <p:cTn id="10" dur="500"/>
                                        <p:tgtEl>
                                          <p:spTgt spid="34820">
                                            <p:txEl>
                                              <p:pRg st="1" end="1"/>
                                            </p:txEl>
                                          </p:spTgt>
                                        </p:tgtEl>
                                      </p:cBhvr>
                                    </p:animEffect>
                                  </p:childTnLst>
                                </p:cTn>
                              </p:par>
                              <p:par>
                                <p:cTn id="11" presetID="3" presetClass="entr" presetSubtype="5" fill="hold" nodeType="withEffect">
                                  <p:stCondLst>
                                    <p:cond delay="0"/>
                                  </p:stCondLst>
                                  <p:childTnLst>
                                    <p:set>
                                      <p:cBhvr>
                                        <p:cTn id="12" dur="1" fill="hold">
                                          <p:stCondLst>
                                            <p:cond delay="0"/>
                                          </p:stCondLst>
                                        </p:cTn>
                                        <p:tgtEl>
                                          <p:spTgt spid="34820">
                                            <p:txEl>
                                              <p:pRg st="2" end="2"/>
                                            </p:txEl>
                                          </p:spTgt>
                                        </p:tgtEl>
                                        <p:attrNameLst>
                                          <p:attrName>style.visibility</p:attrName>
                                        </p:attrNameLst>
                                      </p:cBhvr>
                                      <p:to>
                                        <p:strVal val="visible"/>
                                      </p:to>
                                    </p:set>
                                    <p:animEffect transition="in" filter="blinds(vertical)">
                                      <p:cBhvr>
                                        <p:cTn id="13" dur="500"/>
                                        <p:tgtEl>
                                          <p:spTgt spid="34820">
                                            <p:txEl>
                                              <p:pRg st="2" end="2"/>
                                            </p:txEl>
                                          </p:spTgt>
                                        </p:tgtEl>
                                      </p:cBhvr>
                                    </p:animEffect>
                                  </p:childTnLst>
                                </p:cTn>
                              </p:par>
                              <p:par>
                                <p:cTn id="14" presetID="3" presetClass="entr" presetSubtype="5" fill="hold" nodeType="withEffect">
                                  <p:stCondLst>
                                    <p:cond delay="0"/>
                                  </p:stCondLst>
                                  <p:childTnLst>
                                    <p:set>
                                      <p:cBhvr>
                                        <p:cTn id="15" dur="1" fill="hold">
                                          <p:stCondLst>
                                            <p:cond delay="0"/>
                                          </p:stCondLst>
                                        </p:cTn>
                                        <p:tgtEl>
                                          <p:spTgt spid="34820">
                                            <p:txEl>
                                              <p:pRg st="3" end="3"/>
                                            </p:txEl>
                                          </p:spTgt>
                                        </p:tgtEl>
                                        <p:attrNameLst>
                                          <p:attrName>style.visibility</p:attrName>
                                        </p:attrNameLst>
                                      </p:cBhvr>
                                      <p:to>
                                        <p:strVal val="visible"/>
                                      </p:to>
                                    </p:set>
                                    <p:animEffect transition="in" filter="blinds(vertical)">
                                      <p:cBhvr>
                                        <p:cTn id="16" dur="500"/>
                                        <p:tgtEl>
                                          <p:spTgt spid="34820">
                                            <p:txEl>
                                              <p:pRg st="3" end="3"/>
                                            </p:txEl>
                                          </p:spTgt>
                                        </p:tgtEl>
                                      </p:cBhvr>
                                    </p:animEffect>
                                  </p:childTnLst>
                                </p:cTn>
                              </p:par>
                              <p:par>
                                <p:cTn id="17" presetID="3" presetClass="entr" presetSubtype="5" fill="hold" nodeType="withEffect">
                                  <p:stCondLst>
                                    <p:cond delay="0"/>
                                  </p:stCondLst>
                                  <p:childTnLst>
                                    <p:set>
                                      <p:cBhvr>
                                        <p:cTn id="18" dur="1" fill="hold">
                                          <p:stCondLst>
                                            <p:cond delay="0"/>
                                          </p:stCondLst>
                                        </p:cTn>
                                        <p:tgtEl>
                                          <p:spTgt spid="34820">
                                            <p:txEl>
                                              <p:pRg st="5" end="5"/>
                                            </p:txEl>
                                          </p:spTgt>
                                        </p:tgtEl>
                                        <p:attrNameLst>
                                          <p:attrName>style.visibility</p:attrName>
                                        </p:attrNameLst>
                                      </p:cBhvr>
                                      <p:to>
                                        <p:strVal val="visible"/>
                                      </p:to>
                                    </p:set>
                                    <p:animEffect transition="in" filter="blinds(vertical)">
                                      <p:cBhvr>
                                        <p:cTn id="19" dur="500"/>
                                        <p:tgtEl>
                                          <p:spTgt spid="34820">
                                            <p:txEl>
                                              <p:pRg st="5" end="5"/>
                                            </p:txEl>
                                          </p:spTgt>
                                        </p:tgtEl>
                                      </p:cBhvr>
                                    </p:animEffect>
                                  </p:childTnLst>
                                </p:cTn>
                              </p:par>
                              <p:par>
                                <p:cTn id="20" presetID="3" presetClass="entr" presetSubtype="5" fill="hold" nodeType="withEffect">
                                  <p:stCondLst>
                                    <p:cond delay="0"/>
                                  </p:stCondLst>
                                  <p:childTnLst>
                                    <p:set>
                                      <p:cBhvr>
                                        <p:cTn id="21" dur="1" fill="hold">
                                          <p:stCondLst>
                                            <p:cond delay="0"/>
                                          </p:stCondLst>
                                        </p:cTn>
                                        <p:tgtEl>
                                          <p:spTgt spid="34820">
                                            <p:txEl>
                                              <p:pRg st="7" end="7"/>
                                            </p:txEl>
                                          </p:spTgt>
                                        </p:tgtEl>
                                        <p:attrNameLst>
                                          <p:attrName>style.visibility</p:attrName>
                                        </p:attrNameLst>
                                      </p:cBhvr>
                                      <p:to>
                                        <p:strVal val="visible"/>
                                      </p:to>
                                    </p:set>
                                    <p:animEffect transition="in" filter="blinds(vertical)">
                                      <p:cBhvr>
                                        <p:cTn id="22" dur="500"/>
                                        <p:tgtEl>
                                          <p:spTgt spid="3482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 Box 6" descr="Pink tissue paper"/>
          <p:cNvSpPr txBox="1">
            <a:spLocks noChangeArrowheads="1"/>
          </p:cNvSpPr>
          <p:nvPr/>
        </p:nvSpPr>
        <p:spPr bwMode="auto">
          <a:xfrm>
            <a:off x="3162300" y="6299200"/>
            <a:ext cx="5622925" cy="366713"/>
          </a:xfrm>
          <a:prstGeom prst="rect">
            <a:avLst/>
          </a:prstGeom>
          <a:noFill/>
          <a:ln w="9525">
            <a:noFill/>
            <a:miter lim="800000"/>
            <a:headEnd/>
            <a:tailEnd/>
          </a:ln>
        </p:spPr>
        <p:txBody>
          <a:bodyPr>
            <a:spAutoFit/>
          </a:bodyPr>
          <a:lstStyle/>
          <a:p>
            <a:pPr algn="ctr" eaLnBrk="0" hangingPunct="0"/>
            <a:r>
              <a:rPr lang="en-US" sz="1800" b="1"/>
              <a:t>Fig. 16.4:  Endocrine stimulation – 3 mechanisms</a:t>
            </a:r>
            <a:endParaRPr lang="en-CA" sz="1800" b="1"/>
          </a:p>
        </p:txBody>
      </p:sp>
      <p:pic>
        <p:nvPicPr>
          <p:cNvPr id="27652" name="Picture 7" descr="E:\Chapter_16\B_JPEG_Images_and_Tables\a_labeled\figure_16_04_labeled.jpg"/>
          <p:cNvPicPr>
            <a:picLocks noChangeAspect="1" noChangeArrowheads="1"/>
          </p:cNvPicPr>
          <p:nvPr/>
        </p:nvPicPr>
        <p:blipFill>
          <a:blip r:embed="rId3" cstate="print"/>
          <a:srcRect l="1785" t="2303" r="1913" b="6000"/>
          <a:stretch>
            <a:fillRect/>
          </a:stretch>
        </p:blipFill>
        <p:spPr bwMode="auto">
          <a:xfrm>
            <a:off x="434975" y="239713"/>
            <a:ext cx="8218488" cy="56705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
          <p:cNvSpPr txBox="1">
            <a:spLocks noChangeArrowheads="1"/>
          </p:cNvSpPr>
          <p:nvPr/>
        </p:nvSpPr>
        <p:spPr bwMode="auto">
          <a:xfrm>
            <a:off x="404446" y="781044"/>
            <a:ext cx="3886200" cy="595313"/>
          </a:xfrm>
          <a:prstGeom prst="rect">
            <a:avLst/>
          </a:prstGeom>
          <a:solidFill>
            <a:schemeClr val="bg1"/>
          </a:solidFill>
          <a:ln w="9525">
            <a:noFill/>
            <a:miter lim="800000"/>
            <a:headEnd/>
            <a:tailEnd/>
          </a:ln>
        </p:spPr>
        <p:txBody>
          <a:bodyPr>
            <a:spAutoFit/>
          </a:bodyPr>
          <a:lstStyle/>
          <a:p>
            <a:pPr algn="ctr" eaLnBrk="0" hangingPunct="0">
              <a:lnSpc>
                <a:spcPct val="65000"/>
              </a:lnSpc>
              <a:spcBef>
                <a:spcPct val="50000"/>
              </a:spcBef>
            </a:pPr>
            <a:r>
              <a:rPr lang="en-US" sz="1800" dirty="0"/>
              <a:t>Thyroid-releasing hormone (</a:t>
            </a:r>
            <a:r>
              <a:rPr lang="en-US" sz="1800" b="1" dirty="0">
                <a:solidFill>
                  <a:srgbClr val="6600FF"/>
                </a:solidFill>
              </a:rPr>
              <a:t>TRH</a:t>
            </a:r>
            <a:r>
              <a:rPr lang="en-US" sz="1800" dirty="0"/>
              <a:t>)</a:t>
            </a:r>
          </a:p>
          <a:p>
            <a:pPr algn="ctr" eaLnBrk="0" hangingPunct="0">
              <a:lnSpc>
                <a:spcPct val="65000"/>
              </a:lnSpc>
              <a:spcBef>
                <a:spcPct val="50000"/>
              </a:spcBef>
            </a:pPr>
            <a:r>
              <a:rPr lang="en-US" sz="1800" dirty="0"/>
              <a:t>(hypothalamus)</a:t>
            </a:r>
          </a:p>
        </p:txBody>
      </p:sp>
      <p:sp>
        <p:nvSpPr>
          <p:cNvPr id="28675" name="Text Box 5"/>
          <p:cNvSpPr txBox="1">
            <a:spLocks noChangeArrowheads="1"/>
          </p:cNvSpPr>
          <p:nvPr/>
        </p:nvSpPr>
        <p:spPr bwMode="auto">
          <a:xfrm>
            <a:off x="392722" y="1733056"/>
            <a:ext cx="3962400" cy="595313"/>
          </a:xfrm>
          <a:prstGeom prst="rect">
            <a:avLst/>
          </a:prstGeom>
          <a:solidFill>
            <a:schemeClr val="bg1"/>
          </a:solidFill>
          <a:ln w="9525">
            <a:noFill/>
            <a:miter lim="800000"/>
            <a:headEnd/>
            <a:tailEnd/>
          </a:ln>
        </p:spPr>
        <p:txBody>
          <a:bodyPr>
            <a:spAutoFit/>
          </a:bodyPr>
          <a:lstStyle/>
          <a:p>
            <a:pPr algn="ctr" eaLnBrk="0" hangingPunct="0">
              <a:lnSpc>
                <a:spcPct val="65000"/>
              </a:lnSpc>
              <a:spcBef>
                <a:spcPct val="50000"/>
              </a:spcBef>
            </a:pPr>
            <a:r>
              <a:rPr lang="en-US" sz="1800" dirty="0"/>
              <a:t>Thyroid-stimulating hormone (</a:t>
            </a:r>
            <a:r>
              <a:rPr lang="en-US" sz="1800" b="1" dirty="0">
                <a:solidFill>
                  <a:srgbClr val="6600FF"/>
                </a:solidFill>
              </a:rPr>
              <a:t>TSH</a:t>
            </a:r>
            <a:r>
              <a:rPr lang="en-US" sz="1800" dirty="0"/>
              <a:t>)</a:t>
            </a:r>
          </a:p>
          <a:p>
            <a:pPr algn="ctr" eaLnBrk="0" hangingPunct="0">
              <a:lnSpc>
                <a:spcPct val="65000"/>
              </a:lnSpc>
              <a:spcBef>
                <a:spcPct val="50000"/>
              </a:spcBef>
            </a:pPr>
            <a:r>
              <a:rPr lang="en-US" sz="1800" dirty="0"/>
              <a:t>(anterior pituitary)</a:t>
            </a:r>
          </a:p>
        </p:txBody>
      </p:sp>
      <p:sp>
        <p:nvSpPr>
          <p:cNvPr id="28676" name="Text Box 6"/>
          <p:cNvSpPr txBox="1">
            <a:spLocks noChangeArrowheads="1"/>
          </p:cNvSpPr>
          <p:nvPr/>
        </p:nvSpPr>
        <p:spPr bwMode="auto">
          <a:xfrm>
            <a:off x="498229" y="2792040"/>
            <a:ext cx="3581400" cy="595313"/>
          </a:xfrm>
          <a:prstGeom prst="rect">
            <a:avLst/>
          </a:prstGeom>
          <a:solidFill>
            <a:schemeClr val="bg1"/>
          </a:solidFill>
          <a:ln w="9525">
            <a:noFill/>
            <a:miter lim="800000"/>
            <a:headEnd/>
            <a:tailEnd/>
          </a:ln>
        </p:spPr>
        <p:txBody>
          <a:bodyPr>
            <a:spAutoFit/>
          </a:bodyPr>
          <a:lstStyle/>
          <a:p>
            <a:pPr algn="ctr" eaLnBrk="0" hangingPunct="0">
              <a:lnSpc>
                <a:spcPct val="65000"/>
              </a:lnSpc>
              <a:spcBef>
                <a:spcPct val="50000"/>
              </a:spcBef>
            </a:pPr>
            <a:r>
              <a:rPr lang="en-US" sz="1800"/>
              <a:t>Thyroid hormones (</a:t>
            </a:r>
            <a:r>
              <a:rPr lang="en-US" sz="1800" b="1">
                <a:solidFill>
                  <a:srgbClr val="6600FF"/>
                </a:solidFill>
              </a:rPr>
              <a:t>T</a:t>
            </a:r>
            <a:r>
              <a:rPr lang="en-US" sz="1800" b="1" baseline="-25000">
                <a:solidFill>
                  <a:srgbClr val="6600FF"/>
                </a:solidFill>
              </a:rPr>
              <a:t>3</a:t>
            </a:r>
            <a:r>
              <a:rPr lang="en-US" sz="1800" b="1">
                <a:solidFill>
                  <a:srgbClr val="6600FF"/>
                </a:solidFill>
              </a:rPr>
              <a:t> &amp; T</a:t>
            </a:r>
            <a:r>
              <a:rPr lang="en-US" sz="1800" b="1" baseline="-25000">
                <a:solidFill>
                  <a:srgbClr val="6600FF"/>
                </a:solidFill>
              </a:rPr>
              <a:t>4</a:t>
            </a:r>
            <a:r>
              <a:rPr lang="en-US" sz="1800"/>
              <a:t>)</a:t>
            </a:r>
          </a:p>
          <a:p>
            <a:pPr algn="ctr" eaLnBrk="0" hangingPunct="0">
              <a:lnSpc>
                <a:spcPct val="65000"/>
              </a:lnSpc>
              <a:spcBef>
                <a:spcPct val="50000"/>
              </a:spcBef>
            </a:pPr>
            <a:r>
              <a:rPr lang="en-US" sz="1800"/>
              <a:t>(thyroid gland)</a:t>
            </a:r>
          </a:p>
        </p:txBody>
      </p:sp>
      <p:sp>
        <p:nvSpPr>
          <p:cNvPr id="28677" name="Text Box 8"/>
          <p:cNvSpPr txBox="1">
            <a:spLocks noChangeArrowheads="1"/>
          </p:cNvSpPr>
          <p:nvPr/>
        </p:nvSpPr>
        <p:spPr bwMode="auto">
          <a:xfrm>
            <a:off x="246185" y="3856036"/>
            <a:ext cx="4173415" cy="2092881"/>
          </a:xfrm>
          <a:prstGeom prst="rect">
            <a:avLst/>
          </a:prstGeom>
          <a:solidFill>
            <a:schemeClr val="bg1"/>
          </a:solidFill>
          <a:ln w="9525">
            <a:solidFill>
              <a:srgbClr val="336699"/>
            </a:solidFill>
            <a:miter lim="800000"/>
            <a:headEnd/>
            <a:tailEnd/>
          </a:ln>
        </p:spPr>
        <p:txBody>
          <a:bodyPr wrap="square">
            <a:spAutoFit/>
          </a:bodyPr>
          <a:lstStyle/>
          <a:p>
            <a:pPr algn="ctr" eaLnBrk="0" hangingPunct="0">
              <a:spcBef>
                <a:spcPct val="50000"/>
              </a:spcBef>
            </a:pPr>
            <a:r>
              <a:rPr lang="en-US" u="sng" dirty="0"/>
              <a:t>Hypothalamus</a:t>
            </a:r>
            <a:r>
              <a:rPr lang="en-US" dirty="0"/>
              <a:t> is </a:t>
            </a:r>
            <a:r>
              <a:rPr lang="en-US" b="1" dirty="0">
                <a:solidFill>
                  <a:srgbClr val="6600FF"/>
                </a:solidFill>
              </a:rPr>
              <a:t>neural</a:t>
            </a:r>
            <a:r>
              <a:rPr lang="en-US" dirty="0"/>
              <a:t>; produces a number of </a:t>
            </a:r>
            <a:r>
              <a:rPr lang="en-US" b="1" dirty="0">
                <a:solidFill>
                  <a:srgbClr val="6600FF"/>
                </a:solidFill>
              </a:rPr>
              <a:t>releasing factors (hormones</a:t>
            </a:r>
            <a:r>
              <a:rPr lang="en-US" dirty="0"/>
              <a:t>) which travel to </a:t>
            </a:r>
            <a:r>
              <a:rPr lang="en-US" b="1" dirty="0">
                <a:solidFill>
                  <a:srgbClr val="6600FF"/>
                </a:solidFill>
              </a:rPr>
              <a:t>anterior pituitary</a:t>
            </a:r>
            <a:r>
              <a:rPr lang="en-US" dirty="0"/>
              <a:t> via </a:t>
            </a:r>
            <a:r>
              <a:rPr lang="en-US" b="1" dirty="0">
                <a:solidFill>
                  <a:srgbClr val="6600FF"/>
                </a:solidFill>
              </a:rPr>
              <a:t>hypophyseal portal system </a:t>
            </a:r>
          </a:p>
          <a:p>
            <a:pPr algn="ctr" eaLnBrk="0" hangingPunct="0">
              <a:spcBef>
                <a:spcPct val="50000"/>
              </a:spcBef>
            </a:pPr>
            <a:r>
              <a:rPr lang="en-US" dirty="0"/>
              <a:t>(</a:t>
            </a:r>
            <a:r>
              <a:rPr lang="en-US" i="1" dirty="0"/>
              <a:t>what is a </a:t>
            </a:r>
            <a:r>
              <a:rPr lang="en-US" b="1" i="1" dirty="0">
                <a:solidFill>
                  <a:srgbClr val="6600FF"/>
                </a:solidFill>
              </a:rPr>
              <a:t>portal</a:t>
            </a:r>
            <a:r>
              <a:rPr lang="en-US" i="1" dirty="0"/>
              <a:t> system</a:t>
            </a:r>
            <a:r>
              <a:rPr lang="en-US" dirty="0"/>
              <a:t>?)</a:t>
            </a:r>
          </a:p>
        </p:txBody>
      </p:sp>
      <p:grpSp>
        <p:nvGrpSpPr>
          <p:cNvPr id="28678" name="Group 14"/>
          <p:cNvGrpSpPr>
            <a:grpSpLocks/>
          </p:cNvGrpSpPr>
          <p:nvPr/>
        </p:nvGrpSpPr>
        <p:grpSpPr bwMode="auto">
          <a:xfrm>
            <a:off x="4594225" y="566738"/>
            <a:ext cx="4298950" cy="5616575"/>
            <a:chOff x="4593771" y="566057"/>
            <a:chExt cx="4299858" cy="5617029"/>
          </a:xfrm>
        </p:grpSpPr>
        <p:pic>
          <p:nvPicPr>
            <p:cNvPr id="28680" name="Picture 16" descr="E:\Chapter_16\B_JPEG_Images_and_Tables\b_unlabeled\figure_16_05b_unlabeled.jpg"/>
            <p:cNvPicPr>
              <a:picLocks noChangeAspect="1" noChangeArrowheads="1"/>
            </p:cNvPicPr>
            <p:nvPr/>
          </p:nvPicPr>
          <p:blipFill>
            <a:blip r:embed="rId3" cstate="print"/>
            <a:srcRect l="16199" t="2380" r="33418" b="9863"/>
            <a:stretch>
              <a:fillRect/>
            </a:stretch>
          </p:blipFill>
          <p:spPr bwMode="auto">
            <a:xfrm>
              <a:off x="4593771" y="566057"/>
              <a:ext cx="4299858" cy="5617029"/>
            </a:xfrm>
            <a:prstGeom prst="rect">
              <a:avLst/>
            </a:prstGeom>
            <a:noFill/>
            <a:ln w="9525">
              <a:noFill/>
              <a:miter lim="800000"/>
              <a:headEnd/>
              <a:tailEnd/>
            </a:ln>
          </p:spPr>
        </p:pic>
        <p:sp>
          <p:nvSpPr>
            <p:cNvPr id="13" name="Rectangle 12"/>
            <p:cNvSpPr/>
            <p:nvPr/>
          </p:nvSpPr>
          <p:spPr>
            <a:xfrm>
              <a:off x="4593771" y="577170"/>
              <a:ext cx="1436991" cy="1089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Oval 13"/>
            <p:cNvSpPr/>
            <p:nvPr/>
          </p:nvSpPr>
          <p:spPr>
            <a:xfrm>
              <a:off x="8382346" y="2830015"/>
              <a:ext cx="381080" cy="45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8679" name="TextBox 15"/>
          <p:cNvSpPr txBox="1">
            <a:spLocks noChangeArrowheads="1"/>
          </p:cNvSpPr>
          <p:nvPr/>
        </p:nvSpPr>
        <p:spPr bwMode="auto">
          <a:xfrm>
            <a:off x="827088" y="6205538"/>
            <a:ext cx="5432425" cy="400050"/>
          </a:xfrm>
          <a:prstGeom prst="rect">
            <a:avLst/>
          </a:prstGeom>
          <a:noFill/>
          <a:ln w="9525">
            <a:noFill/>
            <a:miter lim="800000"/>
            <a:headEnd/>
            <a:tailEnd/>
          </a:ln>
        </p:spPr>
        <p:txBody>
          <a:bodyPr>
            <a:spAutoFit/>
          </a:bodyPr>
          <a:lstStyle/>
          <a:p>
            <a:r>
              <a:rPr lang="en-US"/>
              <a:t>Fig. 16.5b:  Hypothalamus-Anterior Pituitary</a:t>
            </a:r>
          </a:p>
        </p:txBody>
      </p:sp>
      <p:sp>
        <p:nvSpPr>
          <p:cNvPr id="11" name="TextBox 10"/>
          <p:cNvSpPr txBox="1"/>
          <p:nvPr/>
        </p:nvSpPr>
        <p:spPr>
          <a:xfrm>
            <a:off x="480647" y="164123"/>
            <a:ext cx="4161692" cy="461665"/>
          </a:xfrm>
          <a:prstGeom prst="rect">
            <a:avLst/>
          </a:prstGeom>
          <a:noFill/>
        </p:spPr>
        <p:txBody>
          <a:bodyPr wrap="square" rtlCol="0">
            <a:spAutoFit/>
          </a:bodyPr>
          <a:lstStyle/>
          <a:p>
            <a:r>
              <a:rPr lang="en-US" sz="2400" b="1" dirty="0"/>
              <a:t>Hormonal Stimulus (cont.)</a:t>
            </a:r>
          </a:p>
        </p:txBody>
      </p:sp>
      <p:sp>
        <p:nvSpPr>
          <p:cNvPr id="12" name="TextBox 11"/>
          <p:cNvSpPr txBox="1"/>
          <p:nvPr/>
        </p:nvSpPr>
        <p:spPr>
          <a:xfrm>
            <a:off x="6775938" y="996462"/>
            <a:ext cx="1782860" cy="369332"/>
          </a:xfrm>
          <a:prstGeom prst="rect">
            <a:avLst/>
          </a:prstGeom>
          <a:noFill/>
        </p:spPr>
        <p:txBody>
          <a:bodyPr wrap="none" rtlCol="0">
            <a:spAutoFit/>
          </a:bodyPr>
          <a:lstStyle/>
          <a:p>
            <a:r>
              <a:rPr lang="en-US" sz="1800" dirty="0">
                <a:latin typeface="Aharoni" pitchFamily="2" charset="-79"/>
                <a:cs typeface="Aharoni" pitchFamily="2" charset="-79"/>
              </a:rPr>
              <a:t>Hypothalamus</a:t>
            </a:r>
          </a:p>
        </p:txBody>
      </p:sp>
      <p:sp>
        <p:nvSpPr>
          <p:cNvPr id="16" name="Down Arrow 15"/>
          <p:cNvSpPr/>
          <p:nvPr/>
        </p:nvSpPr>
        <p:spPr>
          <a:xfrm>
            <a:off x="2145323" y="1441938"/>
            <a:ext cx="234462" cy="269631"/>
          </a:xfrm>
          <a:prstGeom prst="down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own Arrow 16"/>
          <p:cNvSpPr/>
          <p:nvPr/>
        </p:nvSpPr>
        <p:spPr>
          <a:xfrm>
            <a:off x="2157046" y="2450123"/>
            <a:ext cx="234462" cy="269631"/>
          </a:xfrm>
          <a:prstGeom prst="down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6" descr="E:\Chapter_16\B_JPEG_Images_and_Tables\b_unlabeled\figure_16_05a_unlabeled.jpg"/>
          <p:cNvPicPr>
            <a:picLocks noChangeAspect="1" noChangeArrowheads="1"/>
          </p:cNvPicPr>
          <p:nvPr/>
        </p:nvPicPr>
        <p:blipFill>
          <a:blip r:embed="rId3" cstate="print"/>
          <a:srcRect l="1659" t="1701" r="42474" b="10715"/>
          <a:stretch>
            <a:fillRect/>
          </a:stretch>
        </p:blipFill>
        <p:spPr bwMode="auto">
          <a:xfrm>
            <a:off x="3919538" y="369888"/>
            <a:ext cx="4767262" cy="5607050"/>
          </a:xfrm>
          <a:prstGeom prst="rect">
            <a:avLst/>
          </a:prstGeom>
          <a:noFill/>
          <a:ln w="9525">
            <a:noFill/>
            <a:miter lim="800000"/>
            <a:headEnd/>
            <a:tailEnd/>
          </a:ln>
        </p:spPr>
      </p:pic>
      <p:sp>
        <p:nvSpPr>
          <p:cNvPr id="29700" name="TextBox 6"/>
          <p:cNvSpPr txBox="1">
            <a:spLocks noChangeArrowheads="1"/>
          </p:cNvSpPr>
          <p:nvPr/>
        </p:nvSpPr>
        <p:spPr bwMode="auto">
          <a:xfrm>
            <a:off x="6781800" y="762000"/>
            <a:ext cx="1711325" cy="369888"/>
          </a:xfrm>
          <a:prstGeom prst="rect">
            <a:avLst/>
          </a:prstGeom>
          <a:noFill/>
          <a:ln w="9525">
            <a:noFill/>
            <a:miter lim="800000"/>
            <a:headEnd/>
            <a:tailEnd/>
          </a:ln>
        </p:spPr>
        <p:txBody>
          <a:bodyPr wrap="none">
            <a:spAutoFit/>
          </a:bodyPr>
          <a:lstStyle/>
          <a:p>
            <a:r>
              <a:rPr lang="en-US" sz="1800"/>
              <a:t>paraventricular</a:t>
            </a:r>
          </a:p>
        </p:txBody>
      </p:sp>
      <p:sp>
        <p:nvSpPr>
          <p:cNvPr id="29701" name="TextBox 7"/>
          <p:cNvSpPr txBox="1">
            <a:spLocks noChangeArrowheads="1"/>
          </p:cNvSpPr>
          <p:nvPr/>
        </p:nvSpPr>
        <p:spPr bwMode="auto">
          <a:xfrm>
            <a:off x="5356225" y="1741488"/>
            <a:ext cx="1524000" cy="369887"/>
          </a:xfrm>
          <a:prstGeom prst="rect">
            <a:avLst/>
          </a:prstGeom>
          <a:noFill/>
          <a:ln w="9525">
            <a:noFill/>
            <a:miter lim="800000"/>
            <a:headEnd/>
            <a:tailEnd/>
          </a:ln>
        </p:spPr>
        <p:txBody>
          <a:bodyPr>
            <a:spAutoFit/>
          </a:bodyPr>
          <a:lstStyle/>
          <a:p>
            <a:r>
              <a:rPr lang="en-US" sz="1800"/>
              <a:t>supraoptic</a:t>
            </a:r>
          </a:p>
        </p:txBody>
      </p:sp>
      <p:sp>
        <p:nvSpPr>
          <p:cNvPr id="29702" name="TextBox 8"/>
          <p:cNvSpPr txBox="1">
            <a:spLocks noChangeArrowheads="1"/>
          </p:cNvSpPr>
          <p:nvPr/>
        </p:nvSpPr>
        <p:spPr bwMode="auto">
          <a:xfrm>
            <a:off x="3646488" y="6369050"/>
            <a:ext cx="5497512" cy="400050"/>
          </a:xfrm>
          <a:prstGeom prst="rect">
            <a:avLst/>
          </a:prstGeom>
          <a:noFill/>
          <a:ln w="9525">
            <a:noFill/>
            <a:miter lim="800000"/>
            <a:headEnd/>
            <a:tailEnd/>
          </a:ln>
        </p:spPr>
        <p:txBody>
          <a:bodyPr>
            <a:spAutoFit/>
          </a:bodyPr>
          <a:lstStyle/>
          <a:p>
            <a:r>
              <a:rPr lang="en-US" dirty="0"/>
              <a:t>Fig. 16.5a:  Hypothalamus &amp; posterior pituitary</a:t>
            </a:r>
          </a:p>
        </p:txBody>
      </p:sp>
      <p:sp>
        <p:nvSpPr>
          <p:cNvPr id="7" name="Text Box 5"/>
          <p:cNvSpPr txBox="1">
            <a:spLocks noChangeArrowheads="1"/>
          </p:cNvSpPr>
          <p:nvPr/>
        </p:nvSpPr>
        <p:spPr bwMode="auto">
          <a:xfrm>
            <a:off x="0" y="609600"/>
            <a:ext cx="5162550" cy="6093976"/>
          </a:xfrm>
          <a:prstGeom prst="rect">
            <a:avLst/>
          </a:prstGeom>
          <a:noFill/>
          <a:ln w="9525">
            <a:noFill/>
            <a:miter lim="800000"/>
            <a:headEnd/>
            <a:tailEnd/>
          </a:ln>
        </p:spPr>
        <p:txBody>
          <a:bodyPr wrap="square">
            <a:spAutoFit/>
          </a:bodyPr>
          <a:lstStyle/>
          <a:p>
            <a:pPr eaLnBrk="0" hangingPunct="0">
              <a:spcBef>
                <a:spcPct val="50000"/>
              </a:spcBef>
            </a:pPr>
            <a:r>
              <a:rPr lang="en-US" b="1" u="sng" dirty="0">
                <a:solidFill>
                  <a:srgbClr val="6666FF"/>
                </a:solidFill>
              </a:rPr>
              <a:t>Pituitary Gland:</a:t>
            </a:r>
          </a:p>
          <a:p>
            <a:pPr eaLnBrk="0" hangingPunct="0">
              <a:spcBef>
                <a:spcPct val="50000"/>
              </a:spcBef>
            </a:pPr>
            <a:r>
              <a:rPr lang="en-US" dirty="0"/>
              <a:t>•  size &amp; shape of a pea</a:t>
            </a:r>
          </a:p>
          <a:p>
            <a:pPr marL="234950" indent="-234950" eaLnBrk="0" hangingPunct="0">
              <a:spcBef>
                <a:spcPct val="50000"/>
              </a:spcBef>
            </a:pPr>
            <a:r>
              <a:rPr lang="en-US" dirty="0"/>
              <a:t>•  infundibulum connects pituitary to hypothalamus</a:t>
            </a:r>
          </a:p>
          <a:p>
            <a:pPr eaLnBrk="0" hangingPunct="0">
              <a:spcBef>
                <a:spcPct val="50000"/>
              </a:spcBef>
            </a:pPr>
            <a:r>
              <a:rPr lang="en-US" b="1" i="1" u="sng" dirty="0">
                <a:solidFill>
                  <a:srgbClr val="6666FF"/>
                </a:solidFill>
              </a:rPr>
              <a:t>posterior lobe:</a:t>
            </a:r>
            <a:endParaRPr lang="en-US" dirty="0">
              <a:solidFill>
                <a:srgbClr val="6666FF"/>
              </a:solidFill>
            </a:endParaRPr>
          </a:p>
          <a:p>
            <a:pPr eaLnBrk="0" hangingPunct="0">
              <a:spcBef>
                <a:spcPct val="50000"/>
              </a:spcBef>
            </a:pPr>
            <a:r>
              <a:rPr lang="en-US" dirty="0"/>
              <a:t>•  axon terminals</a:t>
            </a:r>
          </a:p>
          <a:p>
            <a:pPr eaLnBrk="0" hangingPunct="0">
              <a:spcBef>
                <a:spcPct val="50000"/>
              </a:spcBef>
            </a:pPr>
            <a:r>
              <a:rPr lang="en-US" dirty="0"/>
              <a:t>•  hormone storage area</a:t>
            </a:r>
          </a:p>
          <a:p>
            <a:pPr eaLnBrk="0" hangingPunct="0">
              <a:spcBef>
                <a:spcPct val="50000"/>
              </a:spcBef>
            </a:pPr>
            <a:r>
              <a:rPr lang="en-US" dirty="0"/>
              <a:t>•  </a:t>
            </a:r>
            <a:r>
              <a:rPr lang="en-US" b="1" dirty="0">
                <a:solidFill>
                  <a:srgbClr val="6666FF"/>
                </a:solidFill>
              </a:rPr>
              <a:t>antidiuretic hormone (SON)</a:t>
            </a:r>
            <a:endParaRPr lang="en-US" dirty="0">
              <a:solidFill>
                <a:srgbClr val="6666FF"/>
              </a:solidFill>
            </a:endParaRPr>
          </a:p>
          <a:p>
            <a:pPr eaLnBrk="0" hangingPunct="0">
              <a:spcBef>
                <a:spcPct val="50000"/>
              </a:spcBef>
            </a:pPr>
            <a:r>
              <a:rPr lang="en-US" dirty="0">
                <a:solidFill>
                  <a:srgbClr val="6666FF"/>
                </a:solidFill>
              </a:rPr>
              <a:t>   </a:t>
            </a:r>
            <a:r>
              <a:rPr lang="en-US" b="1" dirty="0">
                <a:solidFill>
                  <a:srgbClr val="6666FF"/>
                </a:solidFill>
              </a:rPr>
              <a:t>oxytocin</a:t>
            </a:r>
            <a:r>
              <a:rPr lang="en-US" dirty="0"/>
              <a:t> </a:t>
            </a:r>
            <a:r>
              <a:rPr lang="en-US" b="1" dirty="0">
                <a:solidFill>
                  <a:srgbClr val="6666FF"/>
                </a:solidFill>
              </a:rPr>
              <a:t>(PVN)</a:t>
            </a:r>
            <a:endParaRPr lang="en-US" b="1" u="sng" dirty="0">
              <a:solidFill>
                <a:srgbClr val="6666FF"/>
              </a:solidFill>
            </a:endParaRPr>
          </a:p>
          <a:p>
            <a:pPr algn="ctr" eaLnBrk="0" hangingPunct="0">
              <a:spcBef>
                <a:spcPct val="50000"/>
              </a:spcBef>
            </a:pPr>
            <a:r>
              <a:rPr lang="en-US" i="1" dirty="0"/>
              <a:t>Structurally similar (both are </a:t>
            </a:r>
            <a:r>
              <a:rPr lang="en-US" i="1" dirty="0" err="1"/>
              <a:t>nonapeptides</a:t>
            </a:r>
            <a:r>
              <a:rPr lang="en-US" i="1" dirty="0"/>
              <a:t>); but very different functions!!</a:t>
            </a:r>
          </a:p>
          <a:p>
            <a:pPr eaLnBrk="0" hangingPunct="0">
              <a:spcBef>
                <a:spcPct val="50000"/>
              </a:spcBef>
            </a:pPr>
            <a:r>
              <a:rPr lang="en-US" b="1" dirty="0">
                <a:solidFill>
                  <a:srgbClr val="6666FF"/>
                </a:solidFill>
              </a:rPr>
              <a:t>antidiuretic hormone:  …………………….</a:t>
            </a:r>
            <a:endParaRPr lang="en-US" dirty="0">
              <a:solidFill>
                <a:srgbClr val="6666FF"/>
              </a:solidFill>
            </a:endParaRPr>
          </a:p>
          <a:p>
            <a:pPr eaLnBrk="0" hangingPunct="0">
              <a:spcBef>
                <a:spcPct val="50000"/>
              </a:spcBef>
            </a:pPr>
            <a:r>
              <a:rPr lang="en-US" b="1" dirty="0">
                <a:solidFill>
                  <a:srgbClr val="6666FF"/>
                </a:solidFill>
              </a:rPr>
              <a:t>oxytocin: …………...…………………………</a:t>
            </a:r>
            <a:endParaRPr lang="en-US" b="1" u="sng" dirty="0">
              <a:solidFill>
                <a:srgbClr val="6666FF"/>
              </a:solidFill>
            </a:endParaRPr>
          </a:p>
          <a:p>
            <a:pPr algn="ctr" eaLnBrk="0" hangingPunct="0">
              <a:spcBef>
                <a:spcPct val="50000"/>
              </a:spcBef>
            </a:pPr>
            <a:endParaRPr lang="en-US" b="1" u="sng"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descr="Parchment"/>
          <p:cNvSpPr>
            <a:spLocks noChangeArrowheads="1"/>
          </p:cNvSpPr>
          <p:nvPr/>
        </p:nvSpPr>
        <p:spPr bwMode="auto">
          <a:xfrm>
            <a:off x="609600" y="603250"/>
            <a:ext cx="7848600" cy="5445858"/>
          </a:xfrm>
          <a:prstGeom prst="rect">
            <a:avLst/>
          </a:prstGeom>
          <a:noFill/>
          <a:ln w="38100">
            <a:noFill/>
            <a:miter lim="800000"/>
            <a:headEnd/>
            <a:tailEnd/>
          </a:ln>
        </p:spPr>
        <p:txBody>
          <a:bodyPr wrap="none" anchor="ctr"/>
          <a:lstStyle/>
          <a:p>
            <a:endParaRPr lang="en-US"/>
          </a:p>
        </p:txBody>
      </p:sp>
      <p:sp>
        <p:nvSpPr>
          <p:cNvPr id="1028" name="Text Box 3"/>
          <p:cNvSpPr txBox="1">
            <a:spLocks noChangeArrowheads="1"/>
          </p:cNvSpPr>
          <p:nvPr/>
        </p:nvSpPr>
        <p:spPr bwMode="auto">
          <a:xfrm>
            <a:off x="228600" y="0"/>
            <a:ext cx="8534400" cy="457200"/>
          </a:xfrm>
          <a:prstGeom prst="rect">
            <a:avLst/>
          </a:prstGeom>
          <a:noFill/>
          <a:ln w="9525">
            <a:noFill/>
            <a:miter lim="800000"/>
            <a:headEnd/>
            <a:tailEnd/>
          </a:ln>
        </p:spPr>
        <p:txBody>
          <a:bodyPr>
            <a:spAutoFit/>
          </a:bodyPr>
          <a:lstStyle/>
          <a:p>
            <a:pPr eaLnBrk="0" hangingPunct="0">
              <a:spcBef>
                <a:spcPct val="50000"/>
              </a:spcBef>
            </a:pPr>
            <a:endParaRPr lang="en-US" sz="2400">
              <a:solidFill>
                <a:srgbClr val="336600"/>
              </a:solidFill>
            </a:endParaRPr>
          </a:p>
        </p:txBody>
      </p:sp>
      <p:graphicFrame>
        <p:nvGraphicFramePr>
          <p:cNvPr id="1026" name="Object 4"/>
          <p:cNvGraphicFramePr>
            <a:graphicFrameLocks noChangeAspect="1"/>
          </p:cNvGraphicFramePr>
          <p:nvPr/>
        </p:nvGraphicFramePr>
        <p:xfrm>
          <a:off x="266701" y="301171"/>
          <a:ext cx="8550728" cy="6328422"/>
        </p:xfrm>
        <a:graphic>
          <a:graphicData uri="http://schemas.openxmlformats.org/presentationml/2006/ole">
            <mc:AlternateContent xmlns:mc="http://schemas.openxmlformats.org/markup-compatibility/2006">
              <mc:Choice xmlns:v="urn:schemas-microsoft-com:vml" Requires="v">
                <p:oleObj spid="_x0000_s1112" name="Document" r:id="rId4" imgW="7547268" imgH="5948903" progId="Word.Document.8">
                  <p:embed/>
                </p:oleObj>
              </mc:Choice>
              <mc:Fallback>
                <p:oleObj name="Document" r:id="rId4" imgW="7547268" imgH="5948903" progId="Word.Documen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1" y="301171"/>
                        <a:ext cx="8550728" cy="632842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9" name="Text Box 5"/>
          <p:cNvSpPr txBox="1">
            <a:spLocks noChangeArrowheads="1"/>
          </p:cNvSpPr>
          <p:nvPr/>
        </p:nvSpPr>
        <p:spPr bwMode="auto">
          <a:xfrm>
            <a:off x="8747125" y="90488"/>
            <a:ext cx="363538" cy="366712"/>
          </a:xfrm>
          <a:prstGeom prst="rect">
            <a:avLst/>
          </a:prstGeom>
          <a:noFill/>
          <a:ln w="9525">
            <a:noFill/>
            <a:miter lim="800000"/>
            <a:headEnd/>
            <a:tailEnd/>
          </a:ln>
        </p:spPr>
        <p:txBody>
          <a:bodyPr wrap="none">
            <a:spAutoFit/>
          </a:bodyPr>
          <a:lstStyle/>
          <a:p>
            <a:pPr eaLnBrk="0" hangingPunct="0">
              <a:spcBef>
                <a:spcPct val="50000"/>
              </a:spcBef>
            </a:pPr>
            <a:r>
              <a:rPr lang="en-US" sz="1800">
                <a:solidFill>
                  <a:srgbClr val="336600"/>
                </a:solidFill>
                <a:sym typeface="WP IconicSymbolsA" pitchFamily="2" charset="2"/>
              </a:rPr>
              <a:t></a:t>
            </a:r>
            <a:endParaRPr lang="en-CA" sz="2400">
              <a:solidFill>
                <a:srgbClr val="336600"/>
              </a:solidFill>
              <a:latin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nvGraphicFramePr>
        <p:xfrm>
          <a:off x="76198" y="1555750"/>
          <a:ext cx="9002486" cy="4664075"/>
        </p:xfrm>
        <a:graphic>
          <a:graphicData uri="http://schemas.openxmlformats.org/presentationml/2006/ole">
            <mc:AlternateContent xmlns:mc="http://schemas.openxmlformats.org/markup-compatibility/2006">
              <mc:Choice xmlns:v="urn:schemas-microsoft-com:vml" Requires="v">
                <p:oleObj spid="_x0000_s44117" name="Photo Editor Photo" r:id="rId4" imgW="7621064" imgH="4029637" progId="">
                  <p:embed/>
                </p:oleObj>
              </mc:Choice>
              <mc:Fallback>
                <p:oleObj name="Photo Editor Photo" r:id="rId4" imgW="7621064" imgH="4029637" progId="">
                  <p:embed/>
                  <p:pic>
                    <p:nvPicPr>
                      <p:cNvPr id="0" name="Object 2"/>
                      <p:cNvPicPr>
                        <a:picLocks noChangeAspect="1" noChangeArrowheads="1"/>
                      </p:cNvPicPr>
                      <p:nvPr/>
                    </p:nvPicPr>
                    <p:blipFill>
                      <a:blip r:embed="rId5">
                        <a:lum bright="-18000" contrast="36000"/>
                        <a:extLst>
                          <a:ext uri="{28A0092B-C50C-407E-A947-70E740481C1C}">
                            <a14:useLocalDpi xmlns:a14="http://schemas.microsoft.com/office/drawing/2010/main" val="0"/>
                          </a:ext>
                        </a:extLst>
                      </a:blip>
                      <a:srcRect t="3506"/>
                      <a:stretch>
                        <a:fillRect/>
                      </a:stretch>
                    </p:blipFill>
                    <p:spPr bwMode="auto">
                      <a:xfrm>
                        <a:off x="76198" y="1555750"/>
                        <a:ext cx="9002486" cy="466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5" name="Text Box 3"/>
          <p:cNvSpPr txBox="1">
            <a:spLocks noChangeArrowheads="1"/>
          </p:cNvSpPr>
          <p:nvPr/>
        </p:nvSpPr>
        <p:spPr bwMode="auto">
          <a:xfrm>
            <a:off x="10349" y="731838"/>
            <a:ext cx="9055043" cy="430887"/>
          </a:xfrm>
          <a:prstGeom prst="rect">
            <a:avLst/>
          </a:prstGeom>
          <a:noFill/>
          <a:ln w="9525">
            <a:noFill/>
            <a:miter lim="800000"/>
            <a:headEnd/>
            <a:tailEnd/>
          </a:ln>
        </p:spPr>
        <p:txBody>
          <a:bodyPr wrap="none">
            <a:spAutoFit/>
          </a:bodyPr>
          <a:lstStyle/>
          <a:p>
            <a:pPr algn="ctr"/>
            <a:r>
              <a:rPr lang="en-US" sz="2200" b="1" u="sng" dirty="0">
                <a:solidFill>
                  <a:srgbClr val="CC6600"/>
                </a:solidFill>
                <a:latin typeface="Arial Narrow" pitchFamily="34" charset="0"/>
              </a:rPr>
              <a:t>Fig. 11-18 (</a:t>
            </a:r>
            <a:r>
              <a:rPr lang="en-US" u="sng" dirty="0" err="1">
                <a:solidFill>
                  <a:srgbClr val="CC6600"/>
                </a:solidFill>
                <a:latin typeface="Arial Narrow" pitchFamily="34" charset="0"/>
              </a:rPr>
              <a:t>Vanders</a:t>
            </a:r>
            <a:r>
              <a:rPr lang="en-US" sz="2200" b="1" u="sng" dirty="0">
                <a:solidFill>
                  <a:srgbClr val="CC6600"/>
                </a:solidFill>
                <a:latin typeface="Arial Narrow" pitchFamily="34" charset="0"/>
              </a:rPr>
              <a:t>):  The Complete Hypothalamic-Pituitary-Target Organ System</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2708" y="621325"/>
            <a:ext cx="7913077" cy="5447645"/>
          </a:xfrm>
          <a:prstGeom prst="rect">
            <a:avLst/>
          </a:prstGeom>
          <a:noFill/>
        </p:spPr>
        <p:txBody>
          <a:bodyPr wrap="square" rtlCol="0">
            <a:spAutoFit/>
          </a:bodyPr>
          <a:lstStyle/>
          <a:p>
            <a:pPr algn="ctr"/>
            <a:r>
              <a:rPr lang="en-US" sz="2800" b="1" u="sng" dirty="0">
                <a:solidFill>
                  <a:schemeClr val="accent5">
                    <a:lumMod val="50000"/>
                  </a:schemeClr>
                </a:solidFill>
              </a:rPr>
              <a:t>To Summarize:</a:t>
            </a:r>
          </a:p>
          <a:p>
            <a:endParaRPr lang="en-US" dirty="0"/>
          </a:p>
          <a:p>
            <a:r>
              <a:rPr lang="en-US" i="1" u="sng" dirty="0"/>
              <a:t>2 key homeostatic regulatory systems:</a:t>
            </a:r>
          </a:p>
          <a:p>
            <a:endParaRPr lang="en-US" i="1" u="sng" dirty="0"/>
          </a:p>
          <a:p>
            <a:pPr marL="339725" indent="-339725">
              <a:buFont typeface="Arial" pitchFamily="34" charset="0"/>
              <a:buChar char="•"/>
            </a:pPr>
            <a:r>
              <a:rPr lang="en-US" b="1" dirty="0">
                <a:solidFill>
                  <a:schemeClr val="accent5">
                    <a:lumMod val="50000"/>
                  </a:schemeClr>
                </a:solidFill>
              </a:rPr>
              <a:t>Autonomic nervous system</a:t>
            </a:r>
          </a:p>
          <a:p>
            <a:pPr marL="796925" lvl="1" indent="-339725">
              <a:buFont typeface="Arial" pitchFamily="34" charset="0"/>
              <a:buChar char="•"/>
            </a:pPr>
            <a:r>
              <a:rPr lang="en-US" dirty="0"/>
              <a:t>sympathetic versus parasympathetic</a:t>
            </a:r>
          </a:p>
          <a:p>
            <a:pPr marL="796925" lvl="1" indent="-339725">
              <a:buFont typeface="Arial" pitchFamily="34" charset="0"/>
              <a:buChar char="•"/>
            </a:pPr>
            <a:r>
              <a:rPr lang="en-US" dirty="0"/>
              <a:t>sensory and motor neural pathways</a:t>
            </a:r>
          </a:p>
          <a:p>
            <a:pPr marL="796925" lvl="1" indent="-339725">
              <a:buFont typeface="Arial" pitchFamily="34" charset="0"/>
              <a:buChar char="•"/>
            </a:pPr>
            <a:r>
              <a:rPr lang="en-US" dirty="0"/>
              <a:t>fast response</a:t>
            </a:r>
          </a:p>
          <a:p>
            <a:pPr marL="796925" lvl="1" indent="-339725">
              <a:buFont typeface="Arial" pitchFamily="34" charset="0"/>
              <a:buChar char="•"/>
            </a:pPr>
            <a:endParaRPr lang="en-US" dirty="0"/>
          </a:p>
          <a:p>
            <a:pPr marL="339725" indent="-339725">
              <a:buFont typeface="Arial" pitchFamily="34" charset="0"/>
              <a:buChar char="•"/>
            </a:pPr>
            <a:r>
              <a:rPr lang="en-US" b="1" dirty="0">
                <a:solidFill>
                  <a:schemeClr val="accent5">
                    <a:lumMod val="50000"/>
                  </a:schemeClr>
                </a:solidFill>
              </a:rPr>
              <a:t>Endocrine system</a:t>
            </a:r>
          </a:p>
          <a:p>
            <a:pPr marL="796925" lvl="1" indent="-339725">
              <a:buFont typeface="Arial" pitchFamily="34" charset="0"/>
              <a:buChar char="•"/>
            </a:pPr>
            <a:r>
              <a:rPr lang="en-US" dirty="0"/>
              <a:t>hormones released into extracellular fluid and often travel to target organs via bloodstream</a:t>
            </a:r>
          </a:p>
          <a:p>
            <a:pPr marL="796925" lvl="1" indent="-339725">
              <a:buFont typeface="Arial" pitchFamily="34" charset="0"/>
              <a:buChar char="•"/>
            </a:pPr>
            <a:r>
              <a:rPr lang="en-US" dirty="0"/>
              <a:t>slower response time but response can be long-lived</a:t>
            </a:r>
          </a:p>
          <a:p>
            <a:pPr marL="796925" lvl="1" indent="-339725">
              <a:buFont typeface="Arial" pitchFamily="34" charset="0"/>
              <a:buChar char="•"/>
            </a:pPr>
            <a:r>
              <a:rPr lang="en-US" dirty="0"/>
              <a:t>different chemical classes of hormones with associated mechanisms of action</a:t>
            </a:r>
          </a:p>
          <a:p>
            <a:pPr marL="339725" indent="-339725"/>
            <a:endParaRPr lang="en-US" dirty="0"/>
          </a:p>
          <a:p>
            <a:endParaRPr lang="en-US" dirty="0"/>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4579</TotalTime>
  <Words>4750</Words>
  <Application>Microsoft Office PowerPoint</Application>
  <PresentationFormat>On-screen Show (4:3)</PresentationFormat>
  <Paragraphs>451</Paragraphs>
  <Slides>32</Slides>
  <Notes>32</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32</vt:i4>
      </vt:variant>
    </vt:vector>
  </HeadingPairs>
  <TitlesOfParts>
    <vt:vector size="40" baseType="lpstr">
      <vt:lpstr>Aharoni</vt:lpstr>
      <vt:lpstr>Arial</vt:lpstr>
      <vt:lpstr>Arial Narrow</vt:lpstr>
      <vt:lpstr>NuptialScript</vt:lpstr>
      <vt:lpstr>Times New Roman</vt:lpstr>
      <vt:lpstr>Default Design</vt:lpstr>
      <vt:lpstr>Document</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Ottawa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Faculty of Medicine</dc:creator>
  <cp:lastModifiedBy>Chloe Law</cp:lastModifiedBy>
  <cp:revision>125</cp:revision>
  <dcterms:created xsi:type="dcterms:W3CDTF">2007-09-27T19:17:42Z</dcterms:created>
  <dcterms:modified xsi:type="dcterms:W3CDTF">2019-11-10T04:19:45Z</dcterms:modified>
</cp:coreProperties>
</file>