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fntdata" ContentType="application/x-fontdata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92" r:id="rId1"/>
  </p:sldMasterIdLst>
  <p:notesMasterIdLst>
    <p:notesMasterId r:id="rId43"/>
  </p:notesMasterIdLst>
  <p:handoutMasterIdLst>
    <p:handoutMasterId r:id="rId44"/>
  </p:handoutMasterIdLst>
  <p:sldIdLst>
    <p:sldId id="271" r:id="rId2"/>
    <p:sldId id="272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86" r:id="rId17"/>
    <p:sldId id="287" r:id="rId18"/>
    <p:sldId id="288" r:id="rId19"/>
    <p:sldId id="289" r:id="rId20"/>
    <p:sldId id="290" r:id="rId21"/>
    <p:sldId id="291" r:id="rId22"/>
    <p:sldId id="292" r:id="rId23"/>
    <p:sldId id="293" r:id="rId24"/>
    <p:sldId id="294" r:id="rId25"/>
    <p:sldId id="295" r:id="rId26"/>
    <p:sldId id="296" r:id="rId27"/>
    <p:sldId id="297" r:id="rId28"/>
    <p:sldId id="298" r:id="rId29"/>
    <p:sldId id="299" r:id="rId30"/>
    <p:sldId id="300" r:id="rId31"/>
    <p:sldId id="301" r:id="rId32"/>
    <p:sldId id="302" r:id="rId33"/>
    <p:sldId id="303" r:id="rId34"/>
    <p:sldId id="304" r:id="rId35"/>
    <p:sldId id="305" r:id="rId36"/>
    <p:sldId id="306" r:id="rId37"/>
    <p:sldId id="307" r:id="rId38"/>
    <p:sldId id="308" r:id="rId39"/>
    <p:sldId id="310" r:id="rId40"/>
    <p:sldId id="309" r:id="rId41"/>
    <p:sldId id="311" r:id="rId42"/>
  </p:sldIdLst>
  <p:sldSz cx="9144000" cy="6858000" type="screen4x3"/>
  <p:notesSz cx="7010400" cy="9236075"/>
  <p:embeddedFontLst>
    <p:embeddedFont>
      <p:font typeface="Times" panose="02020603050405020304" pitchFamily="18" charset="0"/>
      <p:regular r:id="rId45"/>
      <p:bold r:id="rId46"/>
      <p:italic r:id="rId47"/>
      <p:boldItalic r:id="rId48"/>
    </p:embeddedFont>
    <p:embeddedFont>
      <p:font typeface="Formata-Medium" panose="020B0604020202020204"/>
      <p:regular r:id="rId49"/>
    </p:embeddedFont>
    <p:embeddedFont>
      <p:font typeface="MS PGothic" panose="020B0600070205080204" pitchFamily="34" charset="-128"/>
      <p:regular r:id="rId50"/>
    </p:embeddedFont>
    <p:embeddedFont>
      <p:font typeface="Arial Unicode MS" panose="020B0604020202020204" pitchFamily="34" charset="-128"/>
      <p:regular r:id="rId51"/>
    </p:embeddedFont>
    <p:embeddedFont>
      <p:font typeface="BlissMedium" panose="020B0604020202020204"/>
      <p:regular r:id="rId52"/>
    </p:embeddedFont>
  </p:embeddedFontLst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9pPr>
  </p:defaultTextStyle>
  <p:extLst>
    <p:ext uri="{EFAFB233-063F-42B5-8137-9DF3F51BA10A}">
      <p15:sldGuideLst xmlns:mc="http://schemas.openxmlformats.org/markup-compatibility/2006" xmlns:mv="urn:schemas-microsoft-com:mac:vml" xmlns:p15="http://schemas.microsoft.com/office/powerpoint/2012/main" xmlns="">
        <p15:guide id="1" orient="horz" pos="3838">
          <p15:clr>
            <a:srgbClr val="A4A3A4"/>
          </p15:clr>
        </p15:guide>
        <p15:guide id="2" orient="horz" pos="4269">
          <p15:clr>
            <a:srgbClr val="A4A3A4"/>
          </p15:clr>
        </p15:guide>
        <p15:guide id="3" pos="5494">
          <p15:clr>
            <a:srgbClr val="A4A3A4"/>
          </p15:clr>
        </p15:guide>
        <p15:guide id="4" pos="139">
          <p15:clr>
            <a:srgbClr val="A4A3A4"/>
          </p15:clr>
        </p15:guide>
      </p15:sldGuideLst>
    </p:ext>
    <p:ext uri="{2D200454-40CA-4A62-9FC3-DE9A4176ACB9}">
      <p15:notesGuideLst xmlns:mc="http://schemas.openxmlformats.org/markup-compatibility/2006" xmlns:mv="urn:schemas-microsoft-com:mac:vml" xmlns:p15="http://schemas.microsoft.com/office/powerpoint/2012/main" xmlns="">
        <p15:guide id="1" orient="horz" pos="2909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C4745"/>
    <a:srgbClr val="4D4126"/>
    <a:srgbClr val="D4642B"/>
    <a:srgbClr val="7A7E7D"/>
    <a:srgbClr val="6B859E"/>
    <a:srgbClr val="204275"/>
    <a:srgbClr val="CB203C"/>
    <a:srgbClr val="273D5F"/>
    <a:srgbClr val="9A1F23"/>
    <a:srgbClr val="0042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mc="http://schemas.openxmlformats.org/markup-compatibility/2006" xmlns:mv="urn:schemas-microsoft-com:mac:vml"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65" autoAdjust="0"/>
    <p:restoredTop sz="92317" autoAdjust="0"/>
  </p:normalViewPr>
  <p:slideViewPr>
    <p:cSldViewPr showGuides="1">
      <p:cViewPr>
        <p:scale>
          <a:sx n="150" d="100"/>
          <a:sy n="150" d="100"/>
        </p:scale>
        <p:origin x="996" y="1620"/>
      </p:cViewPr>
      <p:guideLst>
        <p:guide orient="horz" pos="3838"/>
        <p:guide orient="horz" pos="4269"/>
        <p:guide pos="5494"/>
        <p:guide pos="13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80"/>
    </p:cViewPr>
  </p:sorterViewPr>
  <p:notesViewPr>
    <p:cSldViewPr showGuides="1">
      <p:cViewPr>
        <p:scale>
          <a:sx n="106" d="100"/>
          <a:sy n="106" d="100"/>
        </p:scale>
        <p:origin x="-5250" y="-522"/>
      </p:cViewPr>
      <p:guideLst>
        <p:guide orient="horz" pos="2909"/>
        <p:guide pos="220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3.fntdata"/><Relationship Id="rId50" Type="http://schemas.openxmlformats.org/officeDocument/2006/relationships/font" Target="fonts/font6.fntdata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1.fntdata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52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font" Target="fonts/font4.fntdata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font" Target="fonts/font7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2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5.fntdata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772525"/>
            <a:ext cx="3038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b" anchorCtr="0" compatLnSpc="1">
            <a:prstTxWarp prst="textNoShape">
              <a:avLst/>
            </a:prstTxWarp>
          </a:bodyPr>
          <a:lstStyle>
            <a:lvl1pPr defTabSz="928688">
              <a:defRPr sz="1200">
                <a:latin typeface="Arial" charset="0"/>
                <a:ea typeface="Osaka" pitchFamily="-4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3"/>
          </p:nvPr>
        </p:nvSpPr>
        <p:spPr>
          <a:xfrm>
            <a:off x="3970338" y="8772525"/>
            <a:ext cx="3038475" cy="4619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ea typeface="Osaka" pitchFamily="52" charset="-128"/>
              </a:defRPr>
            </a:lvl1pPr>
          </a:lstStyle>
          <a:p>
            <a:pPr>
              <a:defRPr/>
            </a:pPr>
            <a:fld id="{97834233-6072-4E67-9B55-28F62049FB30}" type="slidenum">
              <a:rPr lang="fr-CA"/>
              <a:pPr>
                <a:defRPr/>
              </a:pPr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15204945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t" anchorCtr="0" compatLnSpc="1">
            <a:prstTxWarp prst="textNoShape">
              <a:avLst/>
            </a:prstTxWarp>
          </a:bodyPr>
          <a:lstStyle>
            <a:lvl1pPr defTabSz="928688">
              <a:defRPr sz="1200">
                <a:latin typeface="Arial" charset="0"/>
                <a:ea typeface="Osaka" pitchFamily="-4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t" anchorCtr="0" compatLnSpc="1">
            <a:prstTxWarp prst="textNoShape">
              <a:avLst/>
            </a:prstTxWarp>
          </a:bodyPr>
          <a:lstStyle>
            <a:lvl1pPr algn="r" defTabSz="928688">
              <a:defRPr sz="1200">
                <a:latin typeface="Arial" charset="0"/>
                <a:ea typeface="Osaka" pitchFamily="-4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96975" y="692150"/>
            <a:ext cx="4618038" cy="34639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387850"/>
            <a:ext cx="5607050" cy="415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noProof="0" dirty="0" smtClean="0"/>
              <a:t>Cliquez pour modifier les styles du texte du masque</a:t>
            </a:r>
          </a:p>
          <a:p>
            <a:pPr lvl="1"/>
            <a:r>
              <a:rPr lang="fr-CA" noProof="0" dirty="0" smtClean="0"/>
              <a:t>Deuxième niveau</a:t>
            </a:r>
          </a:p>
          <a:p>
            <a:pPr lvl="2"/>
            <a:r>
              <a:rPr lang="fr-CA" noProof="0" dirty="0" smtClean="0"/>
              <a:t>Troisième niveau</a:t>
            </a:r>
          </a:p>
          <a:p>
            <a:pPr lvl="3"/>
            <a:r>
              <a:rPr lang="fr-CA" noProof="0" dirty="0" smtClean="0"/>
              <a:t>Quatrième niveau</a:t>
            </a:r>
          </a:p>
          <a:p>
            <a:pPr lvl="4"/>
            <a:r>
              <a:rPr lang="fr-CA" noProof="0" dirty="0" smtClean="0"/>
              <a:t>Cinquième niveau</a:t>
            </a:r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72525"/>
            <a:ext cx="3038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b" anchorCtr="0" compatLnSpc="1">
            <a:prstTxWarp prst="textNoShape">
              <a:avLst/>
            </a:prstTxWarp>
          </a:bodyPr>
          <a:lstStyle>
            <a:lvl1pPr defTabSz="928688">
              <a:defRPr sz="1200">
                <a:latin typeface="Arial" charset="0"/>
                <a:ea typeface="Osaka" pitchFamily="-4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8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772525"/>
            <a:ext cx="3038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b" anchorCtr="0" compatLnSpc="1">
            <a:prstTxWarp prst="textNoShape">
              <a:avLst/>
            </a:prstTxWarp>
          </a:bodyPr>
          <a:lstStyle>
            <a:lvl1pPr algn="r" defTabSz="928688">
              <a:defRPr sz="1200">
                <a:latin typeface="Arial" charset="0"/>
                <a:ea typeface="Osaka" pitchFamily="-44" charset="-128"/>
              </a:defRPr>
            </a:lvl1pPr>
          </a:lstStyle>
          <a:p>
            <a:pPr>
              <a:defRPr/>
            </a:pPr>
            <a:fld id="{2C02CAD0-EEDB-481F-B918-496328B7E2A3}" type="slidenum">
              <a:rPr lang="fr-CA"/>
              <a:pPr>
                <a:defRPr/>
              </a:pPr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81494248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647677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167124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icro-chapt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6215_montage_PPT_macro-micro_01_macro-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24575"/>
            <a:ext cx="9144000" cy="733425"/>
          </a:xfrm>
          <a:prstGeom prst="rect">
            <a:avLst/>
          </a:prstGeom>
        </p:spPr>
      </p:pic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1857355" y="199767"/>
            <a:ext cx="5572165" cy="1157531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CA" dirty="0"/>
          </a:p>
        </p:txBody>
      </p:sp>
      <p:sp>
        <p:nvSpPr>
          <p:cNvPr id="6" name="Espace réservé du texte 10"/>
          <p:cNvSpPr>
            <a:spLocks noGrp="1"/>
          </p:cNvSpPr>
          <p:nvPr>
            <p:ph type="body" sz="quarter" idx="13"/>
          </p:nvPr>
        </p:nvSpPr>
        <p:spPr>
          <a:xfrm>
            <a:off x="7421526" y="407338"/>
            <a:ext cx="1552353" cy="1000125"/>
          </a:xfrm>
        </p:spPr>
        <p:txBody>
          <a:bodyPr/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err="1" smtClean="0"/>
              <a:t>Cli</a:t>
            </a:r>
            <a:endParaRPr lang="fr-FR" dirty="0" smtClean="0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43966" y="6522662"/>
            <a:ext cx="432000" cy="406800"/>
          </a:xfrm>
          <a:prstGeom prst="rect">
            <a:avLst/>
          </a:prstGeom>
        </p:spPr>
        <p:txBody>
          <a:bodyPr anchor="ctr" anchorCtr="0"/>
          <a:lstStyle>
            <a:lvl1pPr algn="r">
              <a:defRPr sz="1000" b="1">
                <a:solidFill>
                  <a:srgbClr val="3C4745"/>
                </a:solidFill>
              </a:defRPr>
            </a:lvl1pPr>
          </a:lstStyle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‹N°›</a:t>
            </a:fld>
            <a:endParaRPr lang="fr-CA" dirty="0"/>
          </a:p>
        </p:txBody>
      </p:sp>
      <p:sp>
        <p:nvSpPr>
          <p:cNvPr id="10" name="Espace réservé du contenu 9"/>
          <p:cNvSpPr>
            <a:spLocks noGrp="1"/>
          </p:cNvSpPr>
          <p:nvPr>
            <p:ph sz="quarter" idx="12"/>
          </p:nvPr>
        </p:nvSpPr>
        <p:spPr>
          <a:xfrm>
            <a:off x="110945" y="1643050"/>
            <a:ext cx="8610780" cy="4449775"/>
          </a:xfrm>
        </p:spPr>
        <p:txBody>
          <a:bodyPr/>
          <a:lstStyle>
            <a:lvl1pPr>
              <a:buClrTx/>
              <a:defRPr>
                <a:solidFill>
                  <a:schemeClr val="tx1"/>
                </a:solidFill>
              </a:defRPr>
            </a:lvl1pPr>
            <a:lvl2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2pPr>
            <a:lvl3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3pPr>
            <a:lvl4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4pPr>
            <a:lvl5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CA" dirty="0"/>
          </a:p>
        </p:txBody>
      </p:sp>
      <p:sp>
        <p:nvSpPr>
          <p:cNvPr id="11" name="ZoneTexte 5"/>
          <p:cNvSpPr txBox="1">
            <a:spLocks noChangeArrowheads="1"/>
          </p:cNvSpPr>
          <p:nvPr userDrawn="1"/>
        </p:nvSpPr>
        <p:spPr bwMode="auto">
          <a:xfrm>
            <a:off x="5836814" y="6655878"/>
            <a:ext cx="2868093" cy="146194"/>
          </a:xfrm>
          <a:prstGeom prst="rect">
            <a:avLst/>
          </a:prstGeom>
          <a:noFill/>
          <a:ln>
            <a:noFill/>
          </a:ln>
          <a:extLst/>
        </p:spPr>
        <p:txBody>
          <a:bodyPr wrap="none" tIns="0" bIns="0">
            <a:spAutoFit/>
          </a:bodyPr>
          <a:lstStyle/>
          <a:p>
            <a:pPr algn="r">
              <a:defRPr/>
            </a:pPr>
            <a:r>
              <a:rPr lang="fr-FR" sz="950" b="0" spc="50" baseline="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Reproduction interdite © Groupe Modulo Inc.</a:t>
            </a:r>
            <a:endParaRPr lang="fr-FR" sz="950" b="0" spc="50" baseline="0" dirty="0">
              <a:solidFill>
                <a:schemeClr val="tx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3" name="ZoneTexte 5"/>
          <p:cNvSpPr txBox="1">
            <a:spLocks noChangeArrowheads="1"/>
          </p:cNvSpPr>
          <p:nvPr userDrawn="1"/>
        </p:nvSpPr>
        <p:spPr bwMode="auto">
          <a:xfrm>
            <a:off x="1979712" y="6655878"/>
            <a:ext cx="767646" cy="146194"/>
          </a:xfrm>
          <a:prstGeom prst="rect">
            <a:avLst/>
          </a:prstGeom>
          <a:noFill/>
          <a:ln>
            <a:noFill/>
          </a:ln>
          <a:extLst/>
        </p:spPr>
        <p:txBody>
          <a:bodyPr wrap="none" tIns="0" bIns="0">
            <a:spAutoFit/>
          </a:bodyPr>
          <a:lstStyle/>
          <a:p>
            <a:pPr algn="l">
              <a:defRPr/>
            </a:pPr>
            <a:r>
              <a:rPr lang="fr-FR" sz="90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2</a:t>
            </a:r>
            <a:r>
              <a:rPr lang="fr-FR" sz="950" b="0" spc="50" baseline="250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</a:t>
            </a:r>
            <a:r>
              <a:rPr lang="fr-FR" sz="95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fr-FR" sz="90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édition</a:t>
            </a:r>
            <a:endParaRPr lang="fr-FR" sz="900" b="0" spc="50" baseline="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icro-inter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6215_montage_PPT_macro-micro_01_macro-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24575"/>
            <a:ext cx="9144000" cy="733425"/>
          </a:xfrm>
          <a:prstGeom prst="rect">
            <a:avLst/>
          </a:prstGeom>
        </p:spPr>
      </p:pic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1857355" y="199767"/>
            <a:ext cx="6864370" cy="1157531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CA" dirty="0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43966" y="6522662"/>
            <a:ext cx="432000" cy="406800"/>
          </a:xfrm>
          <a:prstGeom prst="rect">
            <a:avLst/>
          </a:prstGeom>
        </p:spPr>
        <p:txBody>
          <a:bodyPr anchor="ctr" anchorCtr="0"/>
          <a:lstStyle>
            <a:lvl1pPr algn="r">
              <a:defRPr sz="1000" b="1">
                <a:solidFill>
                  <a:srgbClr val="3C4745"/>
                </a:solidFill>
              </a:defRPr>
            </a:lvl1pPr>
          </a:lstStyle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‹N°›</a:t>
            </a:fld>
            <a:endParaRPr lang="fr-CA" dirty="0"/>
          </a:p>
        </p:txBody>
      </p:sp>
      <p:sp>
        <p:nvSpPr>
          <p:cNvPr id="10" name="Espace réservé du contenu 9"/>
          <p:cNvSpPr>
            <a:spLocks noGrp="1"/>
          </p:cNvSpPr>
          <p:nvPr>
            <p:ph sz="quarter" idx="12"/>
          </p:nvPr>
        </p:nvSpPr>
        <p:spPr>
          <a:xfrm>
            <a:off x="110945" y="1643050"/>
            <a:ext cx="8610780" cy="4449775"/>
          </a:xfrm>
        </p:spPr>
        <p:txBody>
          <a:bodyPr/>
          <a:lstStyle>
            <a:lvl1pPr>
              <a:buClrTx/>
              <a:defRPr>
                <a:solidFill>
                  <a:schemeClr val="tx1"/>
                </a:solidFill>
              </a:defRPr>
            </a:lvl1pPr>
            <a:lvl2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2pPr>
            <a:lvl3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3pPr>
            <a:lvl4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4pPr>
            <a:lvl5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CA" dirty="0"/>
          </a:p>
        </p:txBody>
      </p:sp>
      <p:sp>
        <p:nvSpPr>
          <p:cNvPr id="8" name="ZoneTexte 5"/>
          <p:cNvSpPr txBox="1">
            <a:spLocks noChangeArrowheads="1"/>
          </p:cNvSpPr>
          <p:nvPr userDrawn="1"/>
        </p:nvSpPr>
        <p:spPr bwMode="auto">
          <a:xfrm>
            <a:off x="5836814" y="6655878"/>
            <a:ext cx="2868093" cy="146194"/>
          </a:xfrm>
          <a:prstGeom prst="rect">
            <a:avLst/>
          </a:prstGeom>
          <a:noFill/>
          <a:ln>
            <a:noFill/>
          </a:ln>
          <a:extLst/>
        </p:spPr>
        <p:txBody>
          <a:bodyPr wrap="none" tIns="0" bIns="0">
            <a:spAutoFit/>
          </a:bodyPr>
          <a:lstStyle/>
          <a:p>
            <a:pPr algn="r">
              <a:defRPr/>
            </a:pPr>
            <a:r>
              <a:rPr lang="fr-FR" sz="950" b="0" spc="50" baseline="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Reproduction interdite © Groupe Modulo Inc.</a:t>
            </a:r>
            <a:endParaRPr lang="fr-FR" sz="950" b="0" spc="50" baseline="0" dirty="0">
              <a:solidFill>
                <a:schemeClr val="tx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2" name="ZoneTexte 5"/>
          <p:cNvSpPr txBox="1">
            <a:spLocks noChangeArrowheads="1"/>
          </p:cNvSpPr>
          <p:nvPr userDrawn="1"/>
        </p:nvSpPr>
        <p:spPr bwMode="auto">
          <a:xfrm>
            <a:off x="1979712" y="6655878"/>
            <a:ext cx="767646" cy="146194"/>
          </a:xfrm>
          <a:prstGeom prst="rect">
            <a:avLst/>
          </a:prstGeom>
          <a:noFill/>
          <a:ln>
            <a:noFill/>
          </a:ln>
          <a:extLst/>
        </p:spPr>
        <p:txBody>
          <a:bodyPr wrap="none" tIns="0" bIns="0">
            <a:spAutoFit/>
          </a:bodyPr>
          <a:lstStyle/>
          <a:p>
            <a:pPr algn="l">
              <a:defRPr/>
            </a:pPr>
            <a:r>
              <a:rPr lang="fr-FR" sz="90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2</a:t>
            </a:r>
            <a:r>
              <a:rPr lang="fr-FR" sz="950" b="0" spc="50" baseline="250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</a:t>
            </a:r>
            <a:r>
              <a:rPr lang="fr-FR" sz="95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fr-FR" sz="90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édition</a:t>
            </a:r>
            <a:endParaRPr lang="fr-FR" sz="900" b="0" spc="50" baseline="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6215_montage_PPT_macro-micro_01_macro-1.jp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28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1857356" y="249939"/>
            <a:ext cx="5500726" cy="11073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 smtClean="0"/>
              <a:t>Cliquez pour modifier le style du titre</a:t>
            </a:r>
            <a:endParaRPr lang="fr-CA" dirty="0" smtClean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02940"/>
            <a:ext cx="9144000" cy="762000"/>
          </a:xfrm>
          <a:prstGeom prst="rect">
            <a:avLst/>
          </a:prstGeom>
        </p:spPr>
      </p:pic>
      <p:sp>
        <p:nvSpPr>
          <p:cNvPr id="1029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113938" y="1714488"/>
            <a:ext cx="8607787" cy="4378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CA" dirty="0" smtClean="0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40594" y="6456932"/>
            <a:ext cx="432000" cy="408008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1000" b="0">
                <a:solidFill>
                  <a:srgbClr val="6B859E"/>
                </a:solidFill>
              </a:defRPr>
            </a:lvl1pPr>
          </a:lstStyle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‹N°›</a:t>
            </a:fld>
            <a:endParaRPr lang="fr-CA" dirty="0"/>
          </a:p>
        </p:txBody>
      </p:sp>
      <p:sp>
        <p:nvSpPr>
          <p:cNvPr id="8" name="ZoneTexte 5"/>
          <p:cNvSpPr txBox="1">
            <a:spLocks noChangeArrowheads="1"/>
          </p:cNvSpPr>
          <p:nvPr userDrawn="1"/>
        </p:nvSpPr>
        <p:spPr bwMode="auto">
          <a:xfrm>
            <a:off x="5836814" y="6655878"/>
            <a:ext cx="2868093" cy="146194"/>
          </a:xfrm>
          <a:prstGeom prst="rect">
            <a:avLst/>
          </a:prstGeom>
          <a:noFill/>
          <a:ln>
            <a:noFill/>
          </a:ln>
          <a:extLst/>
        </p:spPr>
        <p:txBody>
          <a:bodyPr wrap="none" tIns="0" bIns="0">
            <a:spAutoFit/>
          </a:bodyPr>
          <a:lstStyle/>
          <a:p>
            <a:pPr algn="r">
              <a:defRPr/>
            </a:pPr>
            <a:r>
              <a:rPr lang="fr-FR" sz="950" b="0" spc="50" baseline="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Reproduction interdite © Groupe Modulo Inc.</a:t>
            </a:r>
            <a:endParaRPr lang="fr-FR" sz="950" b="0" spc="50" baseline="0" dirty="0">
              <a:solidFill>
                <a:schemeClr val="tx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1" name="ZoneTexte 5"/>
          <p:cNvSpPr txBox="1">
            <a:spLocks noChangeArrowheads="1"/>
          </p:cNvSpPr>
          <p:nvPr userDrawn="1"/>
        </p:nvSpPr>
        <p:spPr bwMode="auto">
          <a:xfrm>
            <a:off x="1979712" y="6655878"/>
            <a:ext cx="767646" cy="146194"/>
          </a:xfrm>
          <a:prstGeom prst="rect">
            <a:avLst/>
          </a:prstGeom>
          <a:noFill/>
          <a:ln>
            <a:noFill/>
          </a:ln>
          <a:extLst/>
        </p:spPr>
        <p:txBody>
          <a:bodyPr wrap="none" tIns="0" bIns="0">
            <a:spAutoFit/>
          </a:bodyPr>
          <a:lstStyle/>
          <a:p>
            <a:pPr algn="l">
              <a:defRPr/>
            </a:pPr>
            <a:r>
              <a:rPr lang="fr-FR" sz="90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2</a:t>
            </a:r>
            <a:r>
              <a:rPr lang="fr-FR" sz="950" b="0" spc="50" baseline="250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</a:t>
            </a:r>
            <a:r>
              <a:rPr lang="fr-FR" sz="95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fr-FR" sz="90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édition</a:t>
            </a:r>
            <a:endParaRPr lang="fr-FR" sz="900" b="0" spc="50" baseline="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7" r:id="rId2"/>
    <p:sldLayoutId id="2147484017" r:id="rId3"/>
    <p:sldLayoutId id="2147484029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ts val="3400"/>
        </a:lnSpc>
        <a:spcBef>
          <a:spcPct val="0"/>
        </a:spcBef>
        <a:spcAft>
          <a:spcPct val="0"/>
        </a:spcAft>
        <a:defRPr sz="3000" b="1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524A3F"/>
          </a:solidFill>
          <a:latin typeface="Formata-Medium" pitchFamily="34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524A3F"/>
          </a:solidFill>
          <a:latin typeface="Formata-Medium" pitchFamily="34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524A3F"/>
          </a:solidFill>
          <a:latin typeface="Formata-Medium" pitchFamily="34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524A3F"/>
          </a:solidFill>
          <a:latin typeface="Formata-Medium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BlissMedium" pitchFamily="2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BlissMedium" pitchFamily="2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BlissMedium" pitchFamily="2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BlissMedium" pitchFamily="2" charset="0"/>
        </a:defRPr>
      </a:lvl9pPr>
    </p:titleStyle>
    <p:bodyStyle>
      <a:lvl1pPr marL="0" indent="0" algn="l" rtl="0" eaLnBrk="0" fontAlgn="base" hangingPunct="0">
        <a:spcBef>
          <a:spcPct val="20000"/>
        </a:spcBef>
        <a:spcAft>
          <a:spcPct val="0"/>
        </a:spcAft>
        <a:buClr>
          <a:srgbClr val="D9C59E"/>
        </a:buClr>
        <a:buSzPct val="110000"/>
        <a:buFontTx/>
        <a:buNone/>
        <a:defRPr sz="2600" b="0" kern="1200">
          <a:solidFill>
            <a:srgbClr val="6B859E"/>
          </a:solidFill>
          <a:latin typeface="Arial" pitchFamily="34" charset="0"/>
          <a:ea typeface="+mn-ea"/>
          <a:cs typeface="Arial" pitchFamily="34" charset="0"/>
        </a:defRPr>
      </a:lvl1pPr>
      <a:lvl2pPr marL="361950" indent="-180975" algn="l" rtl="0" eaLnBrk="0" fontAlgn="base" hangingPunct="0">
        <a:spcBef>
          <a:spcPct val="20000"/>
        </a:spcBef>
        <a:spcAft>
          <a:spcPts val="300"/>
        </a:spcAft>
        <a:buClr>
          <a:srgbClr val="D4642B"/>
        </a:buClr>
        <a:buFont typeface="Wingdings" pitchFamily="2" charset="2"/>
        <a:buChar char="§"/>
        <a:defRPr sz="2500" kern="1200">
          <a:solidFill>
            <a:srgbClr val="272525"/>
          </a:solidFill>
          <a:latin typeface="Arial" pitchFamily="34" charset="0"/>
          <a:ea typeface="+mn-ea"/>
          <a:cs typeface="Arial" pitchFamily="34" charset="0"/>
        </a:defRPr>
      </a:lvl2pPr>
      <a:lvl3pPr marL="714375" indent="-171450" algn="l" rtl="0" eaLnBrk="0" fontAlgn="base" hangingPunct="0">
        <a:spcBef>
          <a:spcPct val="20000"/>
        </a:spcBef>
        <a:spcAft>
          <a:spcPts val="300"/>
        </a:spcAft>
        <a:buClr>
          <a:srgbClr val="D4642B"/>
        </a:buClr>
        <a:buFont typeface="Wingdings" pitchFamily="2" charset="2"/>
        <a:buChar char="§"/>
        <a:defRPr sz="2300" kern="1200">
          <a:solidFill>
            <a:srgbClr val="272525"/>
          </a:solidFill>
          <a:latin typeface="Arial" pitchFamily="34" charset="0"/>
          <a:ea typeface="+mn-ea"/>
          <a:cs typeface="Arial" pitchFamily="34" charset="0"/>
        </a:defRPr>
      </a:lvl3pPr>
      <a:lvl4pPr marL="1076325" indent="-180975" algn="l" rtl="0" eaLnBrk="0" fontAlgn="base" hangingPunct="0">
        <a:spcBef>
          <a:spcPct val="20000"/>
        </a:spcBef>
        <a:spcAft>
          <a:spcPts val="300"/>
        </a:spcAft>
        <a:buClr>
          <a:srgbClr val="D4642B"/>
        </a:buClr>
        <a:buFont typeface="Wingdings" pitchFamily="2" charset="2"/>
        <a:buChar char="§"/>
        <a:defRPr sz="2000" kern="1200">
          <a:solidFill>
            <a:srgbClr val="272525"/>
          </a:solidFill>
          <a:latin typeface="Arial" pitchFamily="34" charset="0"/>
          <a:ea typeface="+mn-ea"/>
          <a:cs typeface="Arial" pitchFamily="34" charset="0"/>
        </a:defRPr>
      </a:lvl4pPr>
      <a:lvl5pPr marL="1438275" indent="-180975" algn="l" rtl="0" eaLnBrk="0" fontAlgn="base" hangingPunct="0">
        <a:spcBef>
          <a:spcPct val="20000"/>
        </a:spcBef>
        <a:spcAft>
          <a:spcPct val="0"/>
        </a:spcAft>
        <a:buClr>
          <a:srgbClr val="D4642B"/>
        </a:buClr>
        <a:buFont typeface="Wingdings" pitchFamily="2" charset="2"/>
        <a:buChar char="§"/>
        <a:defRPr sz="1700" kern="1200">
          <a:solidFill>
            <a:srgbClr val="272525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9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1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10.wmf"/><Relationship Id="rId4" Type="http://schemas.openxmlformats.org/officeDocument/2006/relationships/oleObject" Target="../embeddings/oleObject3.bin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7.wmf"/><Relationship Id="rId4" Type="http://schemas.openxmlformats.org/officeDocument/2006/relationships/oleObject" Target="../embeddings/oleObject5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4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23.wm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5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26.wmf"/><Relationship Id="rId4" Type="http://schemas.openxmlformats.org/officeDocument/2006/relationships/oleObject" Target="../embeddings/oleObject9.bin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/>
          <p:cNvSpPr>
            <a:spLocks noGrp="1"/>
          </p:cNvSpPr>
          <p:nvPr>
            <p:ph type="sldNum" sz="quarter" idx="4294967295"/>
          </p:nvPr>
        </p:nvSpPr>
        <p:spPr>
          <a:xfrm>
            <a:off x="8712200" y="6523038"/>
            <a:ext cx="431800" cy="406400"/>
          </a:xfrm>
        </p:spPr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</a:t>
            </a:fld>
            <a:endParaRPr lang="fr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1828800" y="304800"/>
            <a:ext cx="5572165" cy="1157531"/>
          </a:xfrm>
        </p:spPr>
        <p:txBody>
          <a:bodyPr/>
          <a:lstStyle/>
          <a:p>
            <a:r>
              <a:rPr lang="fr-CA" sz="2600" dirty="0" smtClean="0"/>
              <a:t>Partie 2 </a:t>
            </a:r>
            <a:r>
              <a:rPr lang="fr-CA" sz="2800" dirty="0" smtClean="0"/>
              <a:t/>
            </a:r>
            <a:br>
              <a:rPr lang="fr-CA" sz="2800" dirty="0" smtClean="0"/>
            </a:br>
            <a:r>
              <a:rPr lang="fr-CA" sz="2800" dirty="0" smtClean="0"/>
              <a:t>L’offre et la demande : </a:t>
            </a:r>
            <a:br>
              <a:rPr lang="fr-CA" sz="2800" dirty="0" smtClean="0"/>
            </a:br>
            <a:r>
              <a:rPr lang="fr-CA" sz="2800" dirty="0" smtClean="0"/>
              <a:t>le fonctionnement des marchés</a:t>
            </a:r>
            <a:endParaRPr lang="fr-CA" sz="28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</a:t>
            </a:fld>
            <a:endParaRPr lang="fr-CA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2"/>
          </p:nvPr>
        </p:nvSpPr>
        <p:spPr>
          <a:xfrm>
            <a:off x="304800" y="3048000"/>
            <a:ext cx="8610780" cy="2520280"/>
          </a:xfrm>
        </p:spPr>
        <p:txBody>
          <a:bodyPr/>
          <a:lstStyle/>
          <a:p>
            <a:pPr algn="ctr"/>
            <a:r>
              <a:rPr lang="fr-CA" sz="4400" b="1" dirty="0" smtClean="0">
                <a:solidFill>
                  <a:schemeClr val="accent3">
                    <a:lumMod val="75000"/>
                  </a:schemeClr>
                </a:solidFill>
              </a:rPr>
              <a:t>L’élasticité et ses applications</a:t>
            </a:r>
            <a:endParaRPr lang="fr-CA" sz="4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CA" dirty="0" smtClean="0"/>
              <a:t>5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569365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Introduction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</a:t>
            </a:fld>
            <a:endParaRPr lang="fr-CA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2"/>
          </p:nvPr>
        </p:nvSpPr>
        <p:spPr>
          <a:xfrm>
            <a:off x="110945" y="1643050"/>
            <a:ext cx="8499655" cy="4449775"/>
          </a:xfrm>
        </p:spPr>
        <p:txBody>
          <a:bodyPr/>
          <a:lstStyle/>
          <a:p>
            <a:pPr lvl="1"/>
            <a:r>
              <a:rPr lang="fr-CA" dirty="0" smtClean="0"/>
              <a:t>Supposons qu’un événement quelconque fasse bondir le prix de l’essence au Canada. </a:t>
            </a:r>
          </a:p>
          <a:p>
            <a:pPr lvl="2"/>
            <a:r>
              <a:rPr lang="fr-CA" dirty="0" smtClean="0"/>
              <a:t>Comment les consommateurs canadiens réagiraient-ils    à la hausse du prix de l’essence ? </a:t>
            </a:r>
          </a:p>
          <a:p>
            <a:pPr lvl="2"/>
            <a:r>
              <a:rPr lang="fr-CA" dirty="0" smtClean="0"/>
              <a:t>Quelle serait l’ampleur de la diminution de                        la consommation d’essence ? </a:t>
            </a:r>
          </a:p>
          <a:p>
            <a:pPr lvl="1"/>
            <a:r>
              <a:rPr lang="fr-CA" dirty="0" smtClean="0"/>
              <a:t>Le concept d’élasticité, expliqué dans le présent chapitre, permet de répondre à ces questions.</a:t>
            </a:r>
          </a:p>
          <a:p>
            <a:pPr lvl="1"/>
            <a:endParaRPr lang="fr-CA" dirty="0" smtClean="0"/>
          </a:p>
          <a:p>
            <a:pPr marL="457200" indent="-457200"/>
            <a:endParaRPr lang="fr-CA" dirty="0" smtClean="0"/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CA" dirty="0" smtClean="0"/>
              <a:t>5</a:t>
            </a:r>
            <a:endParaRPr lang="fr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L’élasticité de la demande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4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>
          <a:xfrm>
            <a:off x="110944" y="1643050"/>
            <a:ext cx="8804455" cy="4449775"/>
          </a:xfrm>
        </p:spPr>
        <p:txBody>
          <a:bodyPr/>
          <a:lstStyle/>
          <a:p>
            <a:r>
              <a:rPr lang="fr-CA" b="1" dirty="0" smtClean="0"/>
              <a:t>L’élasticité-prix de la demande et ses déterminants</a:t>
            </a:r>
          </a:p>
          <a:p>
            <a:pPr lvl="1"/>
            <a:r>
              <a:rPr lang="fr-CA" b="1" dirty="0" smtClean="0"/>
              <a:t>Élasticité-prix </a:t>
            </a:r>
            <a:r>
              <a:rPr lang="fr-CA" b="1" dirty="0"/>
              <a:t>de la demande </a:t>
            </a:r>
            <a:r>
              <a:rPr lang="fr-CA" dirty="0"/>
              <a:t>: </a:t>
            </a:r>
            <a:r>
              <a:rPr lang="fr-CA" dirty="0" smtClean="0"/>
              <a:t>Mesure </a:t>
            </a:r>
            <a:r>
              <a:rPr lang="fr-CA" dirty="0"/>
              <a:t>de la sensibilité de la quantité demandée d’un bien aux variations</a:t>
            </a:r>
            <a:r>
              <a:rPr lang="fr-CA" dirty="0" smtClean="0"/>
              <a:t>            du </a:t>
            </a:r>
            <a:r>
              <a:rPr lang="fr-CA" dirty="0"/>
              <a:t>prix de ce </a:t>
            </a:r>
            <a:r>
              <a:rPr lang="fr-CA" dirty="0" smtClean="0"/>
              <a:t>bien.</a:t>
            </a:r>
          </a:p>
          <a:p>
            <a:pPr lvl="1"/>
            <a:r>
              <a:rPr lang="fr-CA" dirty="0" smtClean="0"/>
              <a:t>C’est </a:t>
            </a:r>
            <a:r>
              <a:rPr lang="fr-CA" dirty="0"/>
              <a:t>le pourcentage de variation de la quantité demandée divisé par le pourcentage de variation du prix.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L’élasticité de la </a:t>
            </a:r>
            <a:r>
              <a:rPr lang="fr-CA" dirty="0" smtClean="0"/>
              <a:t>demande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5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/>
              <a:t>L’élasticité-prix de la demande </a:t>
            </a:r>
            <a:r>
              <a:rPr lang="fr-CA" b="1" dirty="0" smtClean="0"/>
              <a:t>et </a:t>
            </a:r>
            <a:r>
              <a:rPr lang="fr-CA" b="1" dirty="0"/>
              <a:t>ses </a:t>
            </a:r>
            <a:r>
              <a:rPr lang="fr-CA" b="1" dirty="0" smtClean="0"/>
              <a:t>déterminants (suite)</a:t>
            </a:r>
            <a:endParaRPr lang="fr-CA" b="1" dirty="0"/>
          </a:p>
          <a:p>
            <a:pPr lvl="1"/>
            <a:r>
              <a:rPr lang="fr-CA" dirty="0"/>
              <a:t>L’expérience montre que les déterminants </a:t>
            </a:r>
            <a:r>
              <a:rPr lang="fr-CA" dirty="0" smtClean="0"/>
              <a:t>sont             les </a:t>
            </a:r>
            <a:r>
              <a:rPr lang="fr-CA" dirty="0"/>
              <a:t>suivants :</a:t>
            </a:r>
          </a:p>
          <a:p>
            <a:pPr lvl="2"/>
            <a:r>
              <a:rPr lang="fr-CA" dirty="0"/>
              <a:t>L’existence de biens substituts.</a:t>
            </a:r>
          </a:p>
          <a:p>
            <a:pPr lvl="2"/>
            <a:r>
              <a:rPr lang="fr-CA" dirty="0"/>
              <a:t>Les biens essentiels, par opposition aux articles de luxe.</a:t>
            </a:r>
          </a:p>
          <a:p>
            <a:pPr lvl="2"/>
            <a:r>
              <a:rPr lang="fr-CA" dirty="0"/>
              <a:t>Les contours du marché.</a:t>
            </a:r>
            <a:endParaRPr lang="fr-CA" dirty="0" smtClean="0"/>
          </a:p>
          <a:p>
            <a:pPr lvl="2"/>
            <a:r>
              <a:rPr lang="fr-CA" dirty="0" smtClean="0"/>
              <a:t>L’horizon </a:t>
            </a:r>
            <a:r>
              <a:rPr lang="fr-CA" dirty="0"/>
              <a:t>temporel.</a:t>
            </a:r>
          </a:p>
        </p:txBody>
      </p:sp>
    </p:spTree>
    <p:extLst>
      <p:ext uri="{BB962C8B-B14F-4D97-AF65-F5344CB8AC3E}">
        <p14:creationId xmlns:p14="http://schemas.microsoft.com/office/powerpoint/2010/main" val="1685107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L’élasticité de la </a:t>
            </a:r>
            <a:r>
              <a:rPr lang="fr-CA" dirty="0" smtClean="0"/>
              <a:t>demande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6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/>
              <a:t>Le calcul de l’élasticité-prix de la </a:t>
            </a:r>
            <a:r>
              <a:rPr lang="fr-CA" b="1" dirty="0" smtClean="0"/>
              <a:t>demande</a:t>
            </a:r>
          </a:p>
          <a:p>
            <a:pPr lvl="1">
              <a:buFont typeface="Arial"/>
              <a:buChar char="•"/>
            </a:pPr>
            <a:r>
              <a:rPr lang="fr-CA" dirty="0" smtClean="0"/>
              <a:t>L’</a:t>
            </a:r>
            <a:r>
              <a:rPr lang="fr-CA" dirty="0" err="1" smtClean="0"/>
              <a:t>élasticité-prix</a:t>
            </a:r>
            <a:r>
              <a:rPr lang="fr-CA" dirty="0" smtClean="0"/>
              <a:t> de la demande se calcule à l’aide de       la formule suivante :</a:t>
            </a:r>
          </a:p>
          <a:p>
            <a:endParaRPr lang="fr-CA" dirty="0" smtClean="0"/>
          </a:p>
          <a:p>
            <a:endParaRPr lang="fr-CA" b="1" dirty="0"/>
          </a:p>
        </p:txBody>
      </p:sp>
      <p:graphicFrame>
        <p:nvGraphicFramePr>
          <p:cNvPr id="12292" name="Object 4"/>
          <p:cNvGraphicFramePr>
            <a:graphicFrameLocks noChangeAspect="1"/>
          </p:cNvGraphicFramePr>
          <p:nvPr/>
        </p:nvGraphicFramePr>
        <p:xfrm>
          <a:off x="762000" y="3124200"/>
          <a:ext cx="7543800" cy="7900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3" name="Équation" r:id="rId3" imgW="3759200" imgH="393700" progId="Equation.3">
                  <p:embed/>
                </p:oleObj>
              </mc:Choice>
              <mc:Fallback>
                <p:oleObj name="Équation" r:id="rId3" imgW="3759200" imgH="39370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0" y="3124200"/>
                        <a:ext cx="7543800" cy="79006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7783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L’élasticité de la </a:t>
            </a:r>
            <a:r>
              <a:rPr lang="fr-CA" dirty="0" smtClean="0"/>
              <a:t>demande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7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>
          <a:xfrm>
            <a:off x="110944" y="1643050"/>
            <a:ext cx="8804455" cy="4449775"/>
          </a:xfrm>
        </p:spPr>
        <p:txBody>
          <a:bodyPr/>
          <a:lstStyle/>
          <a:p>
            <a:pPr indent="-180975"/>
            <a:r>
              <a:rPr lang="fr-CA" b="1" dirty="0" smtClean="0"/>
              <a:t>Le calcul de l’élasticité-prix de la demande (suite)</a:t>
            </a:r>
          </a:p>
          <a:p>
            <a:pPr lvl="1"/>
            <a:r>
              <a:rPr lang="fr-CA" dirty="0" smtClean="0"/>
              <a:t>Exemple :</a:t>
            </a:r>
          </a:p>
          <a:p>
            <a:pPr lvl="2"/>
            <a:r>
              <a:rPr lang="fr-CA" dirty="0" smtClean="0"/>
              <a:t>Une </a:t>
            </a:r>
            <a:r>
              <a:rPr lang="fr-CA" dirty="0"/>
              <a:t>augmentation de 10 % du prix de la crème glacée provoque une diminution de 20 % de la </a:t>
            </a:r>
            <a:r>
              <a:rPr lang="fr-CA" dirty="0" smtClean="0"/>
              <a:t>quantité demandée</a:t>
            </a:r>
            <a:r>
              <a:rPr lang="fr-CA" dirty="0"/>
              <a:t>. </a:t>
            </a:r>
            <a:endParaRPr lang="fr-CA" dirty="0" smtClean="0"/>
          </a:p>
          <a:p>
            <a:pPr lvl="2"/>
            <a:r>
              <a:rPr lang="fr-CA" dirty="0" smtClean="0"/>
              <a:t>Pour calculer </a:t>
            </a:r>
            <a:r>
              <a:rPr lang="fr-CA" dirty="0"/>
              <a:t>l’élasticité-prix de la </a:t>
            </a:r>
            <a:r>
              <a:rPr lang="fr-CA" dirty="0" smtClean="0"/>
              <a:t>demande : </a:t>
            </a:r>
            <a:endParaRPr lang="fr-CA" dirty="0"/>
          </a:p>
        </p:txBody>
      </p:sp>
      <p:graphicFrame>
        <p:nvGraphicFramePr>
          <p:cNvPr id="13315" name="Object 3"/>
          <p:cNvGraphicFramePr>
            <a:graphicFrameLocks noChangeAspect="1"/>
          </p:cNvGraphicFramePr>
          <p:nvPr/>
        </p:nvGraphicFramePr>
        <p:xfrm>
          <a:off x="3276600" y="4114800"/>
          <a:ext cx="2686050" cy="677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6" name="Équation" r:id="rId3" imgW="1409700" imgH="355600" progId="Equation.3">
                  <p:embed/>
                </p:oleObj>
              </mc:Choice>
              <mc:Fallback>
                <p:oleObj name="Équation" r:id="rId3" imgW="1409700" imgH="35560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6600" y="4114800"/>
                        <a:ext cx="2686050" cy="677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12140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L’élasticité de la </a:t>
            </a:r>
            <a:r>
              <a:rPr lang="fr-CA" dirty="0" smtClean="0"/>
              <a:t>demande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8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/>
              <a:t>La méthode du point </a:t>
            </a:r>
            <a:r>
              <a:rPr lang="fr-CA" b="1" dirty="0" smtClean="0"/>
              <a:t>milieu :                                      une meilleure façon de calculer l’élasticité</a:t>
            </a:r>
            <a:endParaRPr lang="fr-CA" sz="2200" b="1" dirty="0" smtClean="0"/>
          </a:p>
          <a:p>
            <a:pPr marL="608013" lvl="1" indent="-246063">
              <a:spcAft>
                <a:spcPct val="20000"/>
              </a:spcAft>
              <a:buSzPct val="100000"/>
              <a:buFont typeface="Times" charset="0"/>
              <a:buChar char="•"/>
              <a:tabLst>
                <a:tab pos="896938" algn="l"/>
                <a:tab pos="1346200" algn="l"/>
                <a:tab pos="1795463" algn="l"/>
                <a:tab pos="2244725" algn="l"/>
                <a:tab pos="2693988" algn="l"/>
                <a:tab pos="304800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CA" dirty="0" smtClean="0"/>
              <a:t>Point </a:t>
            </a:r>
            <a:r>
              <a:rPr lang="fr-CA" dirty="0"/>
              <a:t>A : </a:t>
            </a:r>
            <a:r>
              <a:rPr lang="fr-CA" dirty="0" smtClean="0"/>
              <a:t>	Prix </a:t>
            </a:r>
            <a:r>
              <a:rPr lang="fr-CA" dirty="0"/>
              <a:t>= 4 $	</a:t>
            </a:r>
            <a:r>
              <a:rPr lang="fr-CA" dirty="0" smtClean="0"/>
              <a:t>		Quantité </a:t>
            </a:r>
            <a:r>
              <a:rPr lang="fr-CA" dirty="0"/>
              <a:t>= 120</a:t>
            </a:r>
          </a:p>
          <a:p>
            <a:pPr marL="608013" lvl="1" indent="-246063">
              <a:spcAft>
                <a:spcPct val="20000"/>
              </a:spcAft>
              <a:buSzPct val="100000"/>
              <a:buFont typeface="Times" charset="0"/>
              <a:buChar char="•"/>
              <a:tabLst>
                <a:tab pos="896938" algn="l"/>
                <a:tab pos="1346200" algn="l"/>
                <a:tab pos="1795463" algn="l"/>
                <a:tab pos="2244725" algn="l"/>
                <a:tab pos="2693988" algn="l"/>
                <a:tab pos="304800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CA" dirty="0"/>
              <a:t>Point B : </a:t>
            </a:r>
            <a:r>
              <a:rPr lang="fr-CA" dirty="0" smtClean="0"/>
              <a:t>	Prix </a:t>
            </a:r>
            <a:r>
              <a:rPr lang="fr-CA" dirty="0"/>
              <a:t>= 6 $	</a:t>
            </a:r>
            <a:r>
              <a:rPr lang="fr-CA" dirty="0" smtClean="0"/>
              <a:t>		Quantité </a:t>
            </a:r>
            <a:r>
              <a:rPr lang="fr-CA" dirty="0"/>
              <a:t>=   80</a:t>
            </a:r>
          </a:p>
          <a:p>
            <a:pPr marL="1047750" lvl="2" indent="-342900">
              <a:spcAft>
                <a:spcPct val="20000"/>
              </a:spcAft>
              <a:tabLst>
                <a:tab pos="896938" algn="l"/>
                <a:tab pos="1346200" algn="l"/>
                <a:tab pos="1795463" algn="l"/>
                <a:tab pos="2244725" algn="l"/>
                <a:tab pos="2693988" algn="l"/>
                <a:tab pos="304800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CA" dirty="0" smtClean="0"/>
              <a:t>Du </a:t>
            </a:r>
            <a:r>
              <a:rPr lang="fr-CA" dirty="0"/>
              <a:t>point A au point B : </a:t>
            </a:r>
            <a:br>
              <a:rPr lang="fr-CA" dirty="0"/>
            </a:br>
            <a:r>
              <a:rPr lang="fr-CA" dirty="0" smtClean="0"/>
              <a:t>Hausse </a:t>
            </a:r>
            <a:r>
              <a:rPr lang="fr-CA" dirty="0"/>
              <a:t>de prix = 50 % et baisse de quantité = 33 %.</a:t>
            </a:r>
          </a:p>
          <a:p>
            <a:pPr marL="1047750" lvl="2" indent="-342900">
              <a:spcAft>
                <a:spcPct val="20000"/>
              </a:spcAft>
              <a:tabLst>
                <a:tab pos="896938" algn="l"/>
                <a:tab pos="1346200" algn="l"/>
                <a:tab pos="1795463" algn="l"/>
                <a:tab pos="2244725" algn="l"/>
                <a:tab pos="2693988" algn="l"/>
                <a:tab pos="304800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CA" dirty="0" smtClean="0"/>
              <a:t>Du </a:t>
            </a:r>
            <a:r>
              <a:rPr lang="fr-CA" dirty="0"/>
              <a:t>point B au point A : </a:t>
            </a:r>
            <a:br>
              <a:rPr lang="fr-CA" dirty="0"/>
            </a:br>
            <a:r>
              <a:rPr lang="fr-CA" dirty="0" smtClean="0"/>
              <a:t>Baisse </a:t>
            </a:r>
            <a:r>
              <a:rPr lang="fr-CA" dirty="0"/>
              <a:t>de prix = 33 % et hausse de quantité = 50 %.</a:t>
            </a:r>
          </a:p>
        </p:txBody>
      </p:sp>
    </p:spTree>
    <p:extLst>
      <p:ext uri="{BB962C8B-B14F-4D97-AF65-F5344CB8AC3E}">
        <p14:creationId xmlns:p14="http://schemas.microsoft.com/office/powerpoint/2010/main" val="3471962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L’élasticité de la </a:t>
            </a:r>
            <a:r>
              <a:rPr lang="fr-CA" dirty="0" smtClean="0"/>
              <a:t>demande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9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 smtClean="0"/>
              <a:t>La méthode du point milieu :                                     une meilleure façon de calculer l’élasticité (suite) </a:t>
            </a:r>
          </a:p>
          <a:p>
            <a:pPr lvl="1">
              <a:buFont typeface="Arial"/>
              <a:buChar char="•"/>
            </a:pPr>
            <a:r>
              <a:rPr lang="fr-CA" dirty="0" smtClean="0"/>
              <a:t>La méthode du point milieu peut se formuler ainsi :</a:t>
            </a:r>
          </a:p>
          <a:p>
            <a:pPr lvl="1">
              <a:buNone/>
            </a:pPr>
            <a:endParaRPr lang="fr-CA" sz="2400" dirty="0" smtClean="0"/>
          </a:p>
          <a:p>
            <a:pPr lvl="1">
              <a:buNone/>
            </a:pPr>
            <a:endParaRPr lang="fr-CA" sz="2400" dirty="0" smtClean="0"/>
          </a:p>
          <a:p>
            <a:pPr lvl="1">
              <a:buFont typeface="Arial"/>
              <a:buChar char="•"/>
            </a:pPr>
            <a:r>
              <a:rPr lang="fr-CA" dirty="0" smtClean="0"/>
              <a:t>Exemple :</a:t>
            </a:r>
          </a:p>
          <a:p>
            <a:endParaRPr lang="fr-CA" sz="3200" b="1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graphicFrame>
        <p:nvGraphicFramePr>
          <p:cNvPr id="15363" name="Object 3"/>
          <p:cNvGraphicFramePr>
            <a:graphicFrameLocks noChangeAspect="1"/>
          </p:cNvGraphicFramePr>
          <p:nvPr/>
        </p:nvGraphicFramePr>
        <p:xfrm>
          <a:off x="2590800" y="3066650"/>
          <a:ext cx="3429000" cy="7433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5" name="Équation" r:id="rId4" imgW="1816100" imgH="393700" progId="Equation.3">
                  <p:embed/>
                </p:oleObj>
              </mc:Choice>
              <mc:Fallback>
                <p:oleObj name="Équation" r:id="rId4" imgW="1816100" imgH="39370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0800" y="3066650"/>
                        <a:ext cx="3429000" cy="74334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4" name="Object 4"/>
          <p:cNvGraphicFramePr>
            <a:graphicFrameLocks noChangeAspect="1"/>
          </p:cNvGraphicFramePr>
          <p:nvPr/>
        </p:nvGraphicFramePr>
        <p:xfrm>
          <a:off x="2362200" y="4495800"/>
          <a:ext cx="454914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6" name="Équation" r:id="rId6" imgW="2527300" imgH="381000" progId="Equation.3">
                  <p:embed/>
                </p:oleObj>
              </mc:Choice>
              <mc:Fallback>
                <p:oleObj name="Équation" r:id="rId6" imgW="2527300" imgH="38100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62200" y="4495800"/>
                        <a:ext cx="4549140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66361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L’élasticité de la </a:t>
            </a:r>
            <a:r>
              <a:rPr lang="fr-CA" dirty="0" smtClean="0"/>
              <a:t>demande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10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>
          <a:xfrm>
            <a:off x="110945" y="1643050"/>
            <a:ext cx="7989447" cy="4449775"/>
          </a:xfrm>
        </p:spPr>
        <p:txBody>
          <a:bodyPr/>
          <a:lstStyle/>
          <a:p>
            <a:r>
              <a:rPr lang="fr-CA" b="1" dirty="0"/>
              <a:t>La diversité des courbes de </a:t>
            </a:r>
            <a:r>
              <a:rPr lang="fr-CA" b="1" dirty="0" smtClean="0"/>
              <a:t>demande</a:t>
            </a:r>
          </a:p>
          <a:p>
            <a:pPr lvl="1"/>
            <a:r>
              <a:rPr lang="fr-CA" dirty="0"/>
              <a:t>Les économistes classent les courbes de demande en fonction de leur élasticité. </a:t>
            </a:r>
            <a:endParaRPr lang="fr-CA" dirty="0" smtClean="0"/>
          </a:p>
          <a:p>
            <a:pPr lvl="2"/>
            <a:r>
              <a:rPr lang="fr-CA" dirty="0" smtClean="0"/>
              <a:t>La demande </a:t>
            </a:r>
            <a:r>
              <a:rPr lang="fr-CA" dirty="0"/>
              <a:t>est</a:t>
            </a:r>
            <a:r>
              <a:rPr lang="fr-CA" dirty="0" smtClean="0"/>
              <a:t> « élastique » </a:t>
            </a:r>
            <a:r>
              <a:rPr lang="fr-CA" dirty="0"/>
              <a:t>lorsque l’élasticité est supérieure à </a:t>
            </a:r>
            <a:r>
              <a:rPr lang="fr-CA" dirty="0" smtClean="0"/>
              <a:t>1.</a:t>
            </a:r>
          </a:p>
          <a:p>
            <a:pPr lvl="2"/>
            <a:r>
              <a:rPr lang="fr-CA" dirty="0" smtClean="0"/>
              <a:t>La demande </a:t>
            </a:r>
            <a:r>
              <a:rPr lang="fr-CA" dirty="0"/>
              <a:t>est</a:t>
            </a:r>
            <a:r>
              <a:rPr lang="fr-CA" dirty="0" smtClean="0"/>
              <a:t> « inélastique » </a:t>
            </a:r>
            <a:r>
              <a:rPr lang="fr-CA" dirty="0"/>
              <a:t>lorsque l’élasticité est inférieure à </a:t>
            </a:r>
            <a:r>
              <a:rPr lang="fr-CA" dirty="0" smtClean="0"/>
              <a:t>1.</a:t>
            </a:r>
          </a:p>
          <a:p>
            <a:pPr lvl="2"/>
            <a:r>
              <a:rPr lang="fr-CA" dirty="0" smtClean="0"/>
              <a:t>La demande est dite « à élasticité unitaire » lorsque l’élasticité </a:t>
            </a:r>
            <a:r>
              <a:rPr lang="fr-CA" dirty="0"/>
              <a:t>est de </a:t>
            </a:r>
            <a:r>
              <a:rPr lang="fr-CA" dirty="0" smtClean="0"/>
              <a:t>1. </a:t>
            </a:r>
            <a:endParaRPr lang="fr-CA" sz="30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4667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5.1 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L’</a:t>
            </a:r>
            <a:r>
              <a:rPr lang="fr-CA" sz="2600" dirty="0" err="1" smtClean="0"/>
              <a:t>élasticité</a:t>
            </a:r>
            <a:r>
              <a:rPr lang="fr-CA" sz="2600" dirty="0" err="1"/>
              <a:t>-prix</a:t>
            </a:r>
            <a:r>
              <a:rPr lang="fr-CA" sz="2600" dirty="0"/>
              <a:t> de la demande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11</a:t>
            </a:fld>
            <a:endParaRPr lang="fr-CA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>
          <a:xfrm>
            <a:off x="110944" y="1643050"/>
            <a:ext cx="8880655" cy="4449775"/>
          </a:xfrm>
        </p:spPr>
        <p:txBody>
          <a:bodyPr/>
          <a:lstStyle/>
          <a:p>
            <a:r>
              <a:rPr lang="en-US" sz="2300" b="1" dirty="0" smtClean="0"/>
              <a:t>a) </a:t>
            </a:r>
            <a:r>
              <a:rPr lang="en-US" sz="2300" b="1" dirty="0" err="1" smtClean="0"/>
              <a:t>Demande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parfaitement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inélastique</a:t>
            </a:r>
            <a:r>
              <a:rPr lang="en-US" sz="2300" b="1" dirty="0" smtClean="0"/>
              <a:t> : </a:t>
            </a:r>
            <a:r>
              <a:rPr lang="en-US" sz="2300" b="1" dirty="0" err="1" smtClean="0"/>
              <a:t>l’élasticité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est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égale</a:t>
            </a:r>
            <a:r>
              <a:rPr lang="en-US" sz="2300" b="1" dirty="0" smtClean="0"/>
              <a:t> à 0</a:t>
            </a:r>
            <a:endParaRPr lang="en-US" sz="23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6" name="Image 5" descr="micro_figure5-1_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2201" y="2133600"/>
            <a:ext cx="4724400" cy="3770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667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5.1 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L’</a:t>
            </a:r>
            <a:r>
              <a:rPr lang="fr-CA" sz="2600" dirty="0" err="1" smtClean="0"/>
              <a:t>élasticité</a:t>
            </a:r>
            <a:r>
              <a:rPr lang="fr-CA" sz="2600" dirty="0" err="1"/>
              <a:t>-prix</a:t>
            </a:r>
            <a:r>
              <a:rPr lang="fr-CA" sz="2600" dirty="0"/>
              <a:t> de la </a:t>
            </a:r>
            <a:r>
              <a:rPr lang="fr-CA" sz="2600" dirty="0" smtClean="0"/>
              <a:t>demande (suite)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12</a:t>
            </a:fld>
            <a:endParaRPr lang="fr-CA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sz="2300" b="1" dirty="0" smtClean="0"/>
              <a:t>b) </a:t>
            </a:r>
            <a:r>
              <a:rPr lang="en-US" sz="2300" b="1" dirty="0" err="1" smtClean="0"/>
              <a:t>Demande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inélastique</a:t>
            </a:r>
            <a:r>
              <a:rPr lang="en-US" sz="2300" b="1" dirty="0" smtClean="0"/>
              <a:t> : </a:t>
            </a:r>
            <a:r>
              <a:rPr lang="en-US" sz="2300" b="1" dirty="0" err="1" smtClean="0"/>
              <a:t>l’élasticité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est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inférieure</a:t>
            </a:r>
            <a:r>
              <a:rPr lang="en-US" sz="2300" b="1" dirty="0" smtClean="0"/>
              <a:t> à 1</a:t>
            </a:r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6" name="Image 5" descr="micro_figure5-1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800" y="2209800"/>
            <a:ext cx="4876800" cy="3937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882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5.1 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L’</a:t>
            </a:r>
            <a:r>
              <a:rPr lang="fr-CA" sz="2600" dirty="0" err="1" smtClean="0"/>
              <a:t>élasticité</a:t>
            </a:r>
            <a:r>
              <a:rPr lang="fr-CA" sz="2600" dirty="0" err="1"/>
              <a:t>-prix</a:t>
            </a:r>
            <a:r>
              <a:rPr lang="fr-CA" sz="2600" dirty="0"/>
              <a:t> de la </a:t>
            </a:r>
            <a:r>
              <a:rPr lang="fr-CA" sz="2600" dirty="0" smtClean="0"/>
              <a:t>demande (suite)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13</a:t>
            </a:fld>
            <a:endParaRPr lang="fr-CA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sz="2300" b="1" dirty="0" smtClean="0"/>
              <a:t>c) </a:t>
            </a:r>
            <a:r>
              <a:rPr lang="en-US" sz="2300" b="1" dirty="0" err="1" smtClean="0"/>
              <a:t>Élasticité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unitaire</a:t>
            </a:r>
            <a:r>
              <a:rPr lang="en-US" sz="2300" b="1" dirty="0" smtClean="0"/>
              <a:t> : </a:t>
            </a:r>
            <a:r>
              <a:rPr lang="en-US" sz="2300" b="1" dirty="0" err="1" smtClean="0"/>
              <a:t>l’élasticité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est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égale</a:t>
            </a:r>
            <a:r>
              <a:rPr lang="en-US" sz="2300" b="1" dirty="0" smtClean="0"/>
              <a:t> à 1</a:t>
            </a:r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6" name="Image 5" descr="micro_figure5-1_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800" y="2209800"/>
            <a:ext cx="5334000" cy="38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36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5.1 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L’</a:t>
            </a:r>
            <a:r>
              <a:rPr lang="fr-CA" sz="2600" dirty="0" err="1" smtClean="0"/>
              <a:t>élasticité</a:t>
            </a:r>
            <a:r>
              <a:rPr lang="fr-CA" sz="2600" dirty="0" err="1"/>
              <a:t>-prix</a:t>
            </a:r>
            <a:r>
              <a:rPr lang="fr-CA" sz="2600" dirty="0"/>
              <a:t> de la </a:t>
            </a:r>
            <a:r>
              <a:rPr lang="fr-CA" sz="2600" dirty="0" smtClean="0"/>
              <a:t>demande (suite)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14</a:t>
            </a:fld>
            <a:endParaRPr lang="fr-CA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sz="2300" b="1" dirty="0" smtClean="0"/>
              <a:t>d) </a:t>
            </a:r>
            <a:r>
              <a:rPr lang="en-US" sz="2300" b="1" dirty="0" err="1" smtClean="0"/>
              <a:t>Demande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élastique</a:t>
            </a:r>
            <a:r>
              <a:rPr lang="en-US" sz="2300" b="1" dirty="0" smtClean="0"/>
              <a:t> : </a:t>
            </a:r>
            <a:r>
              <a:rPr lang="en-US" sz="2300" b="1" dirty="0" err="1" smtClean="0"/>
              <a:t>l’élasticité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est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supérieure</a:t>
            </a:r>
            <a:r>
              <a:rPr lang="en-US" sz="2300" b="1" dirty="0" smtClean="0"/>
              <a:t> à 1</a:t>
            </a:r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6" name="Image 5" descr="micro_figure5-1_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3600" y="2286000"/>
            <a:ext cx="5297613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36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5.1 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L’</a:t>
            </a:r>
            <a:r>
              <a:rPr lang="fr-CA" sz="2600" dirty="0" err="1" smtClean="0"/>
              <a:t>élasticité</a:t>
            </a:r>
            <a:r>
              <a:rPr lang="fr-CA" sz="2600" dirty="0" err="1"/>
              <a:t>-prix</a:t>
            </a:r>
            <a:r>
              <a:rPr lang="fr-CA" sz="2600" dirty="0"/>
              <a:t> de la </a:t>
            </a:r>
            <a:r>
              <a:rPr lang="fr-CA" sz="2600" dirty="0" smtClean="0"/>
              <a:t>demande (suite)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15</a:t>
            </a:fld>
            <a:endParaRPr lang="fr-CA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sz="2300" b="1" dirty="0" smtClean="0"/>
              <a:t>e) </a:t>
            </a:r>
            <a:r>
              <a:rPr lang="en-US" sz="2300" b="1" dirty="0" err="1" smtClean="0"/>
              <a:t>Demande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parfaitement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élastique</a:t>
            </a:r>
            <a:r>
              <a:rPr lang="en-US" sz="2300" b="1" dirty="0" smtClean="0"/>
              <a:t> : </a:t>
            </a:r>
            <a:r>
              <a:rPr lang="en-US" sz="2300" b="1" dirty="0" err="1" smtClean="0"/>
              <a:t>l’élasticité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est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infinie</a:t>
            </a:r>
            <a:endParaRPr lang="en-US" sz="2300" b="1" dirty="0" smtClean="0"/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6" name="Image 5" descr="micro_figure5-1_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4600" y="2209799"/>
            <a:ext cx="4072398" cy="3810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36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L’élasticité de la </a:t>
            </a:r>
            <a:r>
              <a:rPr lang="fr-CA" dirty="0" smtClean="0"/>
              <a:t>demande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16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 smtClean="0"/>
              <a:t>La </a:t>
            </a:r>
            <a:r>
              <a:rPr lang="fr-CA" b="1" dirty="0"/>
              <a:t>recette </a:t>
            </a:r>
            <a:r>
              <a:rPr lang="fr-CA" b="1" dirty="0" smtClean="0"/>
              <a:t>totale </a:t>
            </a:r>
            <a:r>
              <a:rPr lang="fr-CA" b="1" dirty="0"/>
              <a:t>et l’</a:t>
            </a:r>
            <a:r>
              <a:rPr lang="fr-CA" b="1" dirty="0" err="1"/>
              <a:t>élasticité-prix</a:t>
            </a:r>
            <a:r>
              <a:rPr lang="fr-CA" b="1" dirty="0" smtClean="0"/>
              <a:t> de </a:t>
            </a:r>
            <a:r>
              <a:rPr lang="fr-CA" b="1" dirty="0"/>
              <a:t>la demande</a:t>
            </a:r>
          </a:p>
          <a:p>
            <a:pPr lvl="1"/>
            <a:r>
              <a:rPr lang="fr-CA" b="1" dirty="0" smtClean="0"/>
              <a:t>Recette totale </a:t>
            </a:r>
            <a:r>
              <a:rPr lang="fr-CA" dirty="0"/>
              <a:t>: </a:t>
            </a:r>
            <a:r>
              <a:rPr lang="fr-CA" dirty="0" smtClean="0"/>
              <a:t>Somme </a:t>
            </a:r>
            <a:r>
              <a:rPr lang="fr-CA" dirty="0"/>
              <a:t>déboursée par les acheteurs et reçue par les vendeurs d’un bien, qui est égale </a:t>
            </a:r>
            <a:r>
              <a:rPr lang="fr-CA" dirty="0" smtClean="0"/>
              <a:t>au prix multiplié par </a:t>
            </a:r>
            <a:r>
              <a:rPr lang="fr-CA" dirty="0"/>
              <a:t>la quantité vendue. </a:t>
            </a:r>
            <a:br>
              <a:rPr lang="fr-CA" dirty="0"/>
            </a:br>
            <a:endParaRPr lang="fr-CA" dirty="0"/>
          </a:p>
        </p:txBody>
      </p:sp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graphicFrame>
        <p:nvGraphicFramePr>
          <p:cNvPr id="29700" name="Object 4"/>
          <p:cNvGraphicFramePr>
            <a:graphicFrameLocks noChangeAspect="1"/>
          </p:cNvGraphicFramePr>
          <p:nvPr/>
        </p:nvGraphicFramePr>
        <p:xfrm>
          <a:off x="3124200" y="3733800"/>
          <a:ext cx="2362200" cy="3114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1" name="Équation" r:id="rId4" imgW="1155700" imgH="152400" progId="Equation.3">
                  <p:embed/>
                </p:oleObj>
              </mc:Choice>
              <mc:Fallback>
                <p:oleObj name="Équation" r:id="rId4" imgW="1155700" imgH="15240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4200" y="3733800"/>
                        <a:ext cx="2362200" cy="31149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33933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5.2 :</a:t>
            </a:r>
            <a:r>
              <a:rPr lang="fr-CA" sz="2600" dirty="0" smtClean="0"/>
              <a:t> La recette totale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17</a:t>
            </a:fld>
            <a:endParaRPr lang="fr-CA" dirty="0"/>
          </a:p>
        </p:txBody>
      </p:sp>
      <p:pic>
        <p:nvPicPr>
          <p:cNvPr id="6" name="Espace réservé du contenu 5" descr="micro_figure5-2.jpg"/>
          <p:cNvPicPr>
            <a:picLocks noGrp="1" noChangeAspect="1"/>
          </p:cNvPicPr>
          <p:nvPr>
            <p:ph sz="quarter" idx="12"/>
          </p:nvPr>
        </p:nvPicPr>
        <p:blipFill>
          <a:blip r:embed="rId3"/>
          <a:srcRect l="-26343" r="-26343"/>
          <a:stretch>
            <a:fillRect/>
          </a:stretch>
        </p:blipFill>
        <p:spPr/>
      </p:pic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0526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5.3 : Les effets d’une variation de prix </a:t>
            </a:r>
            <a:r>
              <a:rPr lang="fr-CA" sz="2600" dirty="0" smtClean="0"/>
              <a:t>sur la recette totale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18</a:t>
            </a:fld>
            <a:endParaRPr lang="fr-CA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sz="2300" b="1" dirty="0" smtClean="0"/>
              <a:t>a) </a:t>
            </a:r>
            <a:r>
              <a:rPr lang="en-US" sz="2300" b="1" dirty="0" err="1" smtClean="0"/>
              <a:t>Demande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inélastique</a:t>
            </a:r>
            <a:endParaRPr lang="en-US" sz="23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6" name="Image 5" descr="micro_figure5-3_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6200" y="1752600"/>
            <a:ext cx="4724400" cy="4245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320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5.3 : Les effets d’une variation de prix </a:t>
            </a:r>
            <a:r>
              <a:rPr lang="fr-CA" sz="2600" dirty="0" smtClean="0"/>
              <a:t>sur la recette totale (suite)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19</a:t>
            </a:fld>
            <a:endParaRPr lang="fr-CA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sz="2300" b="1" dirty="0" smtClean="0"/>
              <a:t>b) </a:t>
            </a:r>
            <a:r>
              <a:rPr lang="en-US" sz="2300" b="1" dirty="0" err="1" smtClean="0"/>
              <a:t>Demande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élastique</a:t>
            </a:r>
            <a:endParaRPr lang="en-US" sz="23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6" name="Image 5" descr="micro_figure5-3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6200" y="1600200"/>
            <a:ext cx="4495800" cy="450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320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L’élasticité de la </a:t>
            </a:r>
            <a:r>
              <a:rPr lang="fr-CA" dirty="0" smtClean="0"/>
              <a:t>demande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20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/>
              <a:t>L’élasticité et </a:t>
            </a:r>
            <a:r>
              <a:rPr lang="fr-CA" b="1" dirty="0" smtClean="0"/>
              <a:t>la recette totale </a:t>
            </a:r>
            <a:r>
              <a:rPr lang="fr-CA" b="1" dirty="0"/>
              <a:t>le long</a:t>
            </a:r>
            <a:r>
              <a:rPr lang="fr-CA" b="1" dirty="0" smtClean="0"/>
              <a:t> d’une </a:t>
            </a:r>
            <a:r>
              <a:rPr lang="fr-CA" b="1" dirty="0"/>
              <a:t>courbe</a:t>
            </a:r>
            <a:r>
              <a:rPr lang="fr-CA" b="1" dirty="0" smtClean="0"/>
              <a:t>  de </a:t>
            </a:r>
            <a:r>
              <a:rPr lang="fr-CA" b="1" dirty="0"/>
              <a:t>demande linéaire</a:t>
            </a:r>
          </a:p>
          <a:p>
            <a:pPr lvl="1">
              <a:spcAft>
                <a:spcPct val="20000"/>
              </a:spcAft>
              <a:buFont typeface="Arial" charset="0"/>
              <a:buChar char="•"/>
            </a:pPr>
            <a:r>
              <a:rPr lang="fr-CA" dirty="0"/>
              <a:t>Certaines courbes de demande présentent la même élasticité sur toute la longueur, mais il n’en est pas toujours ainsi. </a:t>
            </a:r>
          </a:p>
          <a:p>
            <a:pPr lvl="1">
              <a:spcAft>
                <a:spcPct val="20000"/>
              </a:spcAft>
              <a:buFont typeface="Arial" charset="0"/>
              <a:buChar char="•"/>
            </a:pPr>
            <a:r>
              <a:rPr lang="fr-CA" dirty="0"/>
              <a:t>Une droite constitue un bon exemple de courbe de demande où l’élasticité n’est pas la même</a:t>
            </a:r>
            <a:r>
              <a:rPr lang="fr-CA" dirty="0" smtClean="0"/>
              <a:t> en </a:t>
            </a:r>
            <a:r>
              <a:rPr lang="fr-CA" dirty="0"/>
              <a:t>tout point.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1166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</a:t>
            </a:r>
            <a:r>
              <a:rPr lang="fr-CA" sz="2600" dirty="0" smtClean="0"/>
              <a:t>5.4 </a:t>
            </a:r>
            <a:r>
              <a:rPr lang="fr-CA" sz="2600" dirty="0"/>
              <a:t>: L’élasticité le long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d’une </a:t>
            </a:r>
            <a:r>
              <a:rPr lang="fr-CA" sz="2600" dirty="0"/>
              <a:t>courbe </a:t>
            </a:r>
            <a:r>
              <a:rPr lang="fr-CA" sz="2600" dirty="0" smtClean="0"/>
              <a:t>de </a:t>
            </a:r>
            <a:r>
              <a:rPr lang="fr-CA" sz="2600" dirty="0"/>
              <a:t>demande linéaire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21</a:t>
            </a:fld>
            <a:endParaRPr lang="fr-CA" dirty="0"/>
          </a:p>
        </p:txBody>
      </p:sp>
      <p:pic>
        <p:nvPicPr>
          <p:cNvPr id="6" name="Espace réservé du contenu 5" descr="micro_figure5-4_a.jpg"/>
          <p:cNvPicPr>
            <a:picLocks noGrp="1" noChangeAspect="1"/>
          </p:cNvPicPr>
          <p:nvPr>
            <p:ph sz="quarter" idx="12"/>
          </p:nvPr>
        </p:nvPicPr>
        <p:blipFill>
          <a:blip r:embed="rId3"/>
          <a:srcRect l="-46753" r="-46753"/>
          <a:stretch>
            <a:fillRect/>
          </a:stretch>
        </p:blipFill>
        <p:spPr/>
      </p:pic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626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</a:t>
            </a:r>
            <a:r>
              <a:rPr lang="fr-CA" sz="2600" dirty="0" smtClean="0"/>
              <a:t>5.4 </a:t>
            </a:r>
            <a:r>
              <a:rPr lang="fr-CA" sz="2600" dirty="0"/>
              <a:t>: L’élasticité le long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d’une </a:t>
            </a:r>
            <a:r>
              <a:rPr lang="fr-CA" sz="2600" dirty="0"/>
              <a:t>courbe </a:t>
            </a:r>
            <a:r>
              <a:rPr lang="fr-CA" sz="2600" dirty="0" smtClean="0"/>
              <a:t>de </a:t>
            </a:r>
            <a:r>
              <a:rPr lang="fr-CA" sz="2600" dirty="0"/>
              <a:t>demande </a:t>
            </a:r>
            <a:r>
              <a:rPr lang="fr-CA" sz="2600" dirty="0" smtClean="0"/>
              <a:t>linéaire (suite)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22</a:t>
            </a:fld>
            <a:endParaRPr lang="fr-CA" dirty="0"/>
          </a:p>
        </p:txBody>
      </p:sp>
      <p:pic>
        <p:nvPicPr>
          <p:cNvPr id="6" name="Espace réservé du contenu 5" descr="micro_figure5-4_b.jpg"/>
          <p:cNvPicPr>
            <a:picLocks noGrp="1" noChangeAspect="1"/>
          </p:cNvPicPr>
          <p:nvPr>
            <p:ph sz="quarter" idx="12"/>
          </p:nvPr>
        </p:nvPicPr>
        <p:blipFill>
          <a:blip r:embed="rId3"/>
          <a:srcRect l="-11762" r="-11762"/>
          <a:stretch>
            <a:fillRect/>
          </a:stretch>
        </p:blipFill>
        <p:spPr>
          <a:xfrm>
            <a:off x="76201" y="1524000"/>
            <a:ext cx="8915400" cy="4607193"/>
          </a:xfrm>
        </p:spPr>
      </p:pic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626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L’élasticité de la </a:t>
            </a:r>
            <a:r>
              <a:rPr lang="fr-CA" dirty="0" smtClean="0"/>
              <a:t>demande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23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/>
              <a:t>D’autres élasticités de la </a:t>
            </a:r>
            <a:r>
              <a:rPr lang="fr-CA" b="1" dirty="0" smtClean="0"/>
              <a:t>demande</a:t>
            </a:r>
          </a:p>
          <a:p>
            <a:pPr lvl="1">
              <a:spcAft>
                <a:spcPct val="20000"/>
              </a:spcAft>
              <a:buFont typeface="Arial" charset="0"/>
              <a:buChar char="•"/>
            </a:pPr>
            <a:r>
              <a:rPr lang="fr-CA" dirty="0"/>
              <a:t>L’élasticité-revenu de la demande </a:t>
            </a:r>
            <a:r>
              <a:rPr lang="fr-CA" dirty="0" smtClean="0"/>
              <a:t>:</a:t>
            </a:r>
          </a:p>
          <a:p>
            <a:pPr lvl="1">
              <a:spcAft>
                <a:spcPct val="20000"/>
              </a:spcAft>
              <a:buFont typeface="Arial" charset="0"/>
              <a:buChar char="•"/>
            </a:pPr>
            <a:endParaRPr lang="fr-CA" sz="2800" dirty="0"/>
          </a:p>
          <a:p>
            <a:pPr marL="180975" lvl="1" indent="0">
              <a:spcAft>
                <a:spcPct val="20000"/>
              </a:spcAft>
              <a:buNone/>
            </a:pPr>
            <a:endParaRPr lang="fr-CA" sz="2800" dirty="0"/>
          </a:p>
          <a:p>
            <a:pPr lvl="1">
              <a:spcAft>
                <a:spcPct val="20000"/>
              </a:spcAft>
              <a:buFont typeface="Arial" charset="0"/>
              <a:buChar char="•"/>
            </a:pPr>
            <a:r>
              <a:rPr lang="fr-CA" dirty="0" smtClean="0"/>
              <a:t>L’élasticité croisée </a:t>
            </a:r>
            <a:r>
              <a:rPr lang="fr-CA" dirty="0"/>
              <a:t>de la demande :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graphicFrame>
        <p:nvGraphicFramePr>
          <p:cNvPr id="41986" name="Object 2"/>
          <p:cNvGraphicFramePr>
            <a:graphicFrameLocks noChangeAspect="1"/>
          </p:cNvGraphicFramePr>
          <p:nvPr/>
        </p:nvGraphicFramePr>
        <p:xfrm>
          <a:off x="838200" y="2743200"/>
          <a:ext cx="7467600" cy="782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88" name="Équation" r:id="rId3" imgW="3759200" imgH="393700" progId="Equation.3">
                  <p:embed/>
                </p:oleObj>
              </mc:Choice>
              <mc:Fallback>
                <p:oleObj name="Équation" r:id="rId3" imgW="3759200" imgH="3937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2743200"/>
                        <a:ext cx="7467600" cy="78208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987" name="Object 3"/>
          <p:cNvGraphicFramePr>
            <a:graphicFrameLocks noChangeAspect="1"/>
          </p:cNvGraphicFramePr>
          <p:nvPr/>
        </p:nvGraphicFramePr>
        <p:xfrm>
          <a:off x="228600" y="4495800"/>
          <a:ext cx="8750710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89" name="Équation" r:id="rId5" imgW="4521200" imgH="393700" progId="Equation.3">
                  <p:embed/>
                </p:oleObj>
              </mc:Choice>
              <mc:Fallback>
                <p:oleObj name="Équation" r:id="rId5" imgW="4521200" imgH="39370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600" y="4495800"/>
                        <a:ext cx="8750710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67220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L’élasticité de </a:t>
            </a:r>
            <a:r>
              <a:rPr lang="fr-CA" dirty="0" smtClean="0"/>
              <a:t>l’offre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24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>
              <a:spcAft>
                <a:spcPct val="20000"/>
              </a:spcAft>
            </a:pPr>
            <a:r>
              <a:rPr lang="fr-CA" b="1" dirty="0" smtClean="0"/>
              <a:t>L’élasticité-prix de l’offre et ses déterminants</a:t>
            </a:r>
          </a:p>
          <a:p>
            <a:pPr lvl="1">
              <a:spcAft>
                <a:spcPct val="20000"/>
              </a:spcAft>
              <a:buFont typeface="Arial" charset="0"/>
              <a:buChar char="•"/>
            </a:pPr>
            <a:r>
              <a:rPr lang="fr-CA" b="1" dirty="0" smtClean="0"/>
              <a:t>Élasticité-prix </a:t>
            </a:r>
            <a:r>
              <a:rPr lang="fr-CA" b="1" dirty="0"/>
              <a:t>de l’offre </a:t>
            </a:r>
            <a:r>
              <a:rPr lang="fr-CA" dirty="0"/>
              <a:t>:</a:t>
            </a:r>
            <a:r>
              <a:rPr lang="fr-CA" dirty="0" smtClean="0"/>
              <a:t> Mesure </a:t>
            </a:r>
            <a:r>
              <a:rPr lang="fr-CA" dirty="0"/>
              <a:t>de la sensibilité </a:t>
            </a:r>
            <a:br>
              <a:rPr lang="fr-CA" dirty="0"/>
            </a:br>
            <a:r>
              <a:rPr lang="fr-CA" dirty="0"/>
              <a:t>de la quantité offerte d’un bien aux variations du</a:t>
            </a:r>
            <a:r>
              <a:rPr lang="fr-CA" dirty="0" smtClean="0"/>
              <a:t> prix     de </a:t>
            </a:r>
            <a:r>
              <a:rPr lang="fr-CA" dirty="0"/>
              <a:t>ce bien. </a:t>
            </a:r>
            <a:endParaRPr lang="fr-CA" dirty="0" smtClean="0"/>
          </a:p>
          <a:p>
            <a:pPr lvl="1">
              <a:spcAft>
                <a:spcPct val="20000"/>
              </a:spcAft>
              <a:buFont typeface="Arial" charset="0"/>
              <a:buChar char="•"/>
            </a:pPr>
            <a:r>
              <a:rPr lang="fr-CA" dirty="0" smtClean="0"/>
              <a:t>C’est </a:t>
            </a:r>
            <a:r>
              <a:rPr lang="fr-CA" dirty="0"/>
              <a:t>le pourcentage de variation </a:t>
            </a:r>
            <a:r>
              <a:rPr lang="fr-CA" dirty="0" smtClean="0"/>
              <a:t>de </a:t>
            </a:r>
            <a:r>
              <a:rPr lang="fr-CA" dirty="0"/>
              <a:t>la quantité offerte divisé par le pourcentage de variation du prix.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2654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L’élasticité de </a:t>
            </a:r>
            <a:r>
              <a:rPr lang="fr-CA" dirty="0" smtClean="0"/>
              <a:t>l’offre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25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 smtClean="0"/>
              <a:t>L’élasticité-prix de l’offre et </a:t>
            </a:r>
            <a:r>
              <a:rPr lang="fr-CA" b="1" dirty="0"/>
              <a:t>ses </a:t>
            </a:r>
            <a:r>
              <a:rPr lang="fr-CA" b="1" dirty="0" smtClean="0"/>
              <a:t>déterminants (suite)</a:t>
            </a:r>
            <a:endParaRPr lang="fr-CA" b="1" dirty="0"/>
          </a:p>
          <a:p>
            <a:pPr lvl="1"/>
            <a:r>
              <a:rPr lang="fr-CA" dirty="0"/>
              <a:t>L’expérience montre que les déterminants </a:t>
            </a:r>
            <a:r>
              <a:rPr lang="fr-CA" dirty="0" smtClean="0"/>
              <a:t>sont             les </a:t>
            </a:r>
            <a:r>
              <a:rPr lang="fr-CA" dirty="0"/>
              <a:t>suivants :</a:t>
            </a:r>
          </a:p>
          <a:p>
            <a:pPr lvl="2"/>
            <a:r>
              <a:rPr lang="fr-CA" dirty="0" smtClean="0"/>
              <a:t>La </a:t>
            </a:r>
            <a:r>
              <a:rPr lang="fr-CA" dirty="0"/>
              <a:t>flexibilité de l’offre.</a:t>
            </a:r>
          </a:p>
          <a:p>
            <a:pPr lvl="2"/>
            <a:r>
              <a:rPr lang="fr-CA" dirty="0" smtClean="0"/>
              <a:t>L’horizon </a:t>
            </a:r>
            <a:r>
              <a:rPr lang="fr-CA" dirty="0"/>
              <a:t>temporel.</a:t>
            </a:r>
          </a:p>
        </p:txBody>
      </p:sp>
    </p:spTree>
    <p:extLst>
      <p:ext uri="{BB962C8B-B14F-4D97-AF65-F5344CB8AC3E}">
        <p14:creationId xmlns:p14="http://schemas.microsoft.com/office/powerpoint/2010/main" val="72543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L’élasticité de </a:t>
            </a:r>
            <a:r>
              <a:rPr lang="fr-CA" dirty="0" smtClean="0"/>
              <a:t>l’offre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26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/>
              <a:t>Le calcul de l’élasticité-prix </a:t>
            </a:r>
            <a:r>
              <a:rPr lang="fr-CA" b="1" dirty="0" smtClean="0"/>
              <a:t>de l’offre</a:t>
            </a:r>
          </a:p>
          <a:p>
            <a:pPr lvl="1">
              <a:buFont typeface="Arial"/>
              <a:buChar char="•"/>
            </a:pPr>
            <a:r>
              <a:rPr lang="fr-CA" dirty="0" smtClean="0"/>
              <a:t>L’</a:t>
            </a:r>
            <a:r>
              <a:rPr lang="fr-CA" dirty="0" err="1" smtClean="0"/>
              <a:t>élasticité-prix</a:t>
            </a:r>
            <a:r>
              <a:rPr lang="fr-CA" dirty="0" smtClean="0"/>
              <a:t> de l’offre se calcule à l’aide de                 la formule suivante :</a:t>
            </a:r>
          </a:p>
        </p:txBody>
      </p:sp>
      <p:graphicFrame>
        <p:nvGraphicFramePr>
          <p:cNvPr id="45058" name="Object 2"/>
          <p:cNvGraphicFramePr>
            <a:graphicFrameLocks noChangeAspect="1"/>
          </p:cNvGraphicFramePr>
          <p:nvPr/>
        </p:nvGraphicFramePr>
        <p:xfrm>
          <a:off x="1143000" y="3124200"/>
          <a:ext cx="6858000" cy="7787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59" name="Équation" r:id="rId3" imgW="3467100" imgH="393700" progId="Equation.3">
                  <p:embed/>
                </p:oleObj>
              </mc:Choice>
              <mc:Fallback>
                <p:oleObj name="Équation" r:id="rId3" imgW="3467100" imgH="3937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3124200"/>
                        <a:ext cx="6858000" cy="77874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17712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L’élasticité de </a:t>
            </a:r>
            <a:r>
              <a:rPr lang="fr-CA" dirty="0" smtClean="0"/>
              <a:t>l’offre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27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>
          <a:xfrm>
            <a:off x="110945" y="1643050"/>
            <a:ext cx="8781536" cy="4449775"/>
          </a:xfrm>
        </p:spPr>
        <p:txBody>
          <a:bodyPr/>
          <a:lstStyle/>
          <a:p>
            <a:r>
              <a:rPr lang="fr-CA" b="1" dirty="0" smtClean="0"/>
              <a:t>Le calcul de l’élasticité-prix de l’offre (suite)</a:t>
            </a:r>
          </a:p>
          <a:p>
            <a:pPr>
              <a:buFont typeface="Arial"/>
              <a:buChar char="•"/>
            </a:pPr>
            <a:r>
              <a:rPr lang="fr-CA" sz="2500" b="1" dirty="0" smtClean="0"/>
              <a:t> La </a:t>
            </a:r>
            <a:r>
              <a:rPr lang="fr-CA" sz="2500" b="1" dirty="0"/>
              <a:t>méthode du point </a:t>
            </a:r>
            <a:r>
              <a:rPr lang="fr-CA" sz="2500" b="1" dirty="0" smtClean="0"/>
              <a:t>milieu</a:t>
            </a:r>
          </a:p>
          <a:p>
            <a:pPr>
              <a:lnSpc>
                <a:spcPct val="80000"/>
              </a:lnSpc>
            </a:pPr>
            <a:endParaRPr lang="fr-CA" sz="1800" b="1" dirty="0"/>
          </a:p>
          <a:p>
            <a:pPr marL="608013" lvl="1" indent="-246063">
              <a:spcAft>
                <a:spcPct val="20000"/>
              </a:spcAft>
              <a:buFont typeface="Times" charset="0"/>
              <a:buChar char="•"/>
              <a:tabLst>
                <a:tab pos="896938" algn="l"/>
                <a:tab pos="1346200" algn="l"/>
                <a:tab pos="1795463" algn="l"/>
                <a:tab pos="2244725" algn="l"/>
                <a:tab pos="2693988" algn="l"/>
                <a:tab pos="304800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CA" sz="2300" dirty="0" smtClean="0"/>
              <a:t>Point </a:t>
            </a:r>
            <a:r>
              <a:rPr lang="fr-CA" sz="2300" dirty="0"/>
              <a:t>A : </a:t>
            </a:r>
            <a:r>
              <a:rPr lang="fr-CA" sz="2300" dirty="0" smtClean="0"/>
              <a:t>	Prix </a:t>
            </a:r>
            <a:r>
              <a:rPr lang="fr-CA" sz="2300" dirty="0"/>
              <a:t>= </a:t>
            </a:r>
            <a:r>
              <a:rPr lang="fr-CA" sz="2300" dirty="0" smtClean="0"/>
              <a:t>1,90 </a:t>
            </a:r>
            <a:r>
              <a:rPr lang="fr-CA" sz="2300" dirty="0"/>
              <a:t>$	</a:t>
            </a:r>
            <a:r>
              <a:rPr lang="fr-CA" sz="2300" dirty="0" smtClean="0"/>
              <a:t>		Quantité </a:t>
            </a:r>
            <a:r>
              <a:rPr lang="fr-CA" sz="2300" dirty="0"/>
              <a:t>= </a:t>
            </a:r>
            <a:r>
              <a:rPr lang="fr-CA" sz="2300" dirty="0" smtClean="0"/>
              <a:t>9 000</a:t>
            </a:r>
            <a:endParaRPr lang="fr-CA" sz="2300" dirty="0"/>
          </a:p>
          <a:p>
            <a:pPr marL="608013" lvl="1" indent="-246063">
              <a:spcAft>
                <a:spcPct val="20000"/>
              </a:spcAft>
              <a:buFont typeface="Times" charset="0"/>
              <a:buChar char="•"/>
              <a:tabLst>
                <a:tab pos="896938" algn="l"/>
                <a:tab pos="1346200" algn="l"/>
                <a:tab pos="1795463" algn="l"/>
                <a:tab pos="2244725" algn="l"/>
                <a:tab pos="2693988" algn="l"/>
                <a:tab pos="304800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CA" sz="2300" dirty="0"/>
              <a:t>Point B : </a:t>
            </a:r>
            <a:r>
              <a:rPr lang="fr-CA" sz="2300" dirty="0" smtClean="0"/>
              <a:t>	Prix </a:t>
            </a:r>
            <a:r>
              <a:rPr lang="fr-CA" sz="2300" dirty="0"/>
              <a:t>= </a:t>
            </a:r>
            <a:r>
              <a:rPr lang="fr-CA" sz="2300" dirty="0" smtClean="0"/>
              <a:t>2,10 </a:t>
            </a:r>
            <a:r>
              <a:rPr lang="fr-CA" sz="2300" dirty="0"/>
              <a:t>$	</a:t>
            </a:r>
            <a:r>
              <a:rPr lang="fr-CA" sz="2300" dirty="0" smtClean="0"/>
              <a:t>		Quantité </a:t>
            </a:r>
            <a:r>
              <a:rPr lang="fr-CA" sz="2300" dirty="0"/>
              <a:t>= </a:t>
            </a:r>
            <a:r>
              <a:rPr lang="fr-CA" sz="2300" dirty="0" smtClean="0"/>
              <a:t>11 000</a:t>
            </a:r>
            <a:endParaRPr lang="fr-CA" sz="2300" dirty="0"/>
          </a:p>
        </p:txBody>
      </p:sp>
      <p:graphicFrame>
        <p:nvGraphicFramePr>
          <p:cNvPr id="46082" name="Object 2"/>
          <p:cNvGraphicFramePr>
            <a:graphicFrameLocks noChangeAspect="1"/>
          </p:cNvGraphicFramePr>
          <p:nvPr/>
        </p:nvGraphicFramePr>
        <p:xfrm>
          <a:off x="1371600" y="4419600"/>
          <a:ext cx="6172200" cy="77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83" name="Équation" r:id="rId4" imgW="3048000" imgH="381000" progId="Equation.3">
                  <p:embed/>
                </p:oleObj>
              </mc:Choice>
              <mc:Fallback>
                <p:oleObj name="Équation" r:id="rId4" imgW="3048000" imgH="3810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1600" y="4419600"/>
                        <a:ext cx="6172200" cy="771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68463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L’élasticité de </a:t>
            </a:r>
            <a:r>
              <a:rPr lang="fr-CA" dirty="0" smtClean="0"/>
              <a:t>l’offre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28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indent="-180975"/>
            <a:r>
              <a:rPr lang="fr-CA" b="1" dirty="0" smtClean="0"/>
              <a:t>La diversité des courbes d’offre</a:t>
            </a:r>
          </a:p>
          <a:p>
            <a:pPr lvl="1"/>
            <a:r>
              <a:rPr lang="fr-CA" dirty="0"/>
              <a:t>Puisque l’élasticité-prix de l’offre mesure la sensibilité</a:t>
            </a:r>
            <a:r>
              <a:rPr lang="fr-CA" dirty="0" smtClean="0"/>
              <a:t>   de </a:t>
            </a:r>
            <a:r>
              <a:rPr lang="fr-CA" dirty="0"/>
              <a:t>la quantité offerte aux variations du prix, elle se reflète </a:t>
            </a:r>
            <a:r>
              <a:rPr lang="fr-CA" dirty="0" smtClean="0"/>
              <a:t>dans </a:t>
            </a:r>
            <a:r>
              <a:rPr lang="fr-CA" dirty="0"/>
              <a:t>l’allure de la courbe d’offre. </a:t>
            </a:r>
          </a:p>
        </p:txBody>
      </p:sp>
    </p:spTree>
    <p:extLst>
      <p:ext uri="{BB962C8B-B14F-4D97-AF65-F5344CB8AC3E}">
        <p14:creationId xmlns:p14="http://schemas.microsoft.com/office/powerpoint/2010/main" val="1353169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</a:t>
            </a:r>
            <a:r>
              <a:rPr lang="fr-CA" sz="2600" dirty="0" smtClean="0"/>
              <a:t>5.5 </a:t>
            </a:r>
            <a:r>
              <a:rPr lang="fr-CA" sz="2600" dirty="0"/>
              <a:t>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L’</a:t>
            </a:r>
            <a:r>
              <a:rPr lang="fr-CA" sz="2600" dirty="0" err="1" smtClean="0"/>
              <a:t>élasticité</a:t>
            </a:r>
            <a:r>
              <a:rPr lang="fr-CA" sz="2600" dirty="0" err="1"/>
              <a:t>-prix</a:t>
            </a:r>
            <a:r>
              <a:rPr lang="fr-CA" sz="2600" dirty="0"/>
              <a:t> de </a:t>
            </a:r>
            <a:r>
              <a:rPr lang="fr-CA" sz="2600" dirty="0" smtClean="0"/>
              <a:t>l’offre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29</a:t>
            </a:fld>
            <a:endParaRPr lang="fr-CA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sz="2300" b="1" dirty="0" smtClean="0"/>
              <a:t>a) </a:t>
            </a:r>
            <a:r>
              <a:rPr lang="en-US" sz="2300" b="1" dirty="0" err="1" smtClean="0"/>
              <a:t>Offre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parfaitement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inélastique</a:t>
            </a:r>
            <a:r>
              <a:rPr lang="en-US" sz="2300" b="1" dirty="0" smtClean="0"/>
              <a:t> : </a:t>
            </a:r>
            <a:r>
              <a:rPr lang="en-US" sz="2300" b="1" dirty="0" err="1" smtClean="0"/>
              <a:t>l’élasticité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est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égale</a:t>
            </a:r>
            <a:r>
              <a:rPr lang="en-US" sz="2300" b="1" dirty="0" smtClean="0"/>
              <a:t> à 0</a:t>
            </a:r>
            <a:endParaRPr lang="en-US" sz="23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6" name="Image 5" descr="micro_figure5-5_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2209799"/>
            <a:ext cx="4953000" cy="3904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667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</a:t>
            </a:r>
            <a:r>
              <a:rPr lang="fr-CA" sz="2600" dirty="0" smtClean="0"/>
              <a:t>5.5 </a:t>
            </a:r>
            <a:r>
              <a:rPr lang="fr-CA" sz="2600" dirty="0"/>
              <a:t>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L’</a:t>
            </a:r>
            <a:r>
              <a:rPr lang="fr-CA" sz="2600" dirty="0" err="1" smtClean="0"/>
              <a:t>élasticité</a:t>
            </a:r>
            <a:r>
              <a:rPr lang="fr-CA" sz="2600" dirty="0" err="1"/>
              <a:t>-prix</a:t>
            </a:r>
            <a:r>
              <a:rPr lang="fr-CA" sz="2600" dirty="0"/>
              <a:t> de </a:t>
            </a:r>
            <a:r>
              <a:rPr lang="fr-CA" sz="2600" dirty="0" smtClean="0"/>
              <a:t>l’offre (suite)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30</a:t>
            </a:fld>
            <a:endParaRPr lang="fr-CA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sz="2300" b="1" dirty="0" smtClean="0"/>
              <a:t>b) </a:t>
            </a:r>
            <a:r>
              <a:rPr lang="en-US" sz="2300" b="1" dirty="0" err="1" smtClean="0"/>
              <a:t>Offre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inélastique</a:t>
            </a:r>
            <a:r>
              <a:rPr lang="en-US" sz="2300" b="1" dirty="0" smtClean="0"/>
              <a:t> : </a:t>
            </a:r>
            <a:r>
              <a:rPr lang="en-US" sz="2300" b="1" dirty="0" err="1" smtClean="0"/>
              <a:t>l’élasticité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est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inférieure</a:t>
            </a:r>
            <a:r>
              <a:rPr lang="en-US" sz="2300" b="1" dirty="0" smtClean="0"/>
              <a:t> à 1</a:t>
            </a:r>
            <a:endParaRPr lang="en-US" sz="23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6" name="Image 5" descr="micro_figure5-5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2133600"/>
            <a:ext cx="4914247" cy="4023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667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</a:t>
            </a:r>
            <a:r>
              <a:rPr lang="fr-CA" sz="2600" dirty="0" smtClean="0"/>
              <a:t>5.5 </a:t>
            </a:r>
            <a:r>
              <a:rPr lang="fr-CA" sz="2600" dirty="0"/>
              <a:t>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L’</a:t>
            </a:r>
            <a:r>
              <a:rPr lang="fr-CA" sz="2600" dirty="0" err="1" smtClean="0"/>
              <a:t>élasticité</a:t>
            </a:r>
            <a:r>
              <a:rPr lang="fr-CA" sz="2600" dirty="0" err="1"/>
              <a:t>-prix</a:t>
            </a:r>
            <a:r>
              <a:rPr lang="fr-CA" sz="2600" dirty="0"/>
              <a:t> de </a:t>
            </a:r>
            <a:r>
              <a:rPr lang="fr-CA" sz="2600" dirty="0" smtClean="0"/>
              <a:t>l’offre (suite)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31</a:t>
            </a:fld>
            <a:endParaRPr lang="fr-CA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sz="2300" b="1" dirty="0" smtClean="0"/>
              <a:t>c) </a:t>
            </a:r>
            <a:r>
              <a:rPr lang="en-US" sz="2300" b="1" dirty="0" err="1" smtClean="0"/>
              <a:t>Élasticité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unitaire</a:t>
            </a:r>
            <a:r>
              <a:rPr lang="en-US" sz="2300" b="1" dirty="0" smtClean="0"/>
              <a:t> : </a:t>
            </a:r>
            <a:r>
              <a:rPr lang="en-US" sz="2300" b="1" dirty="0" err="1" smtClean="0"/>
              <a:t>l’élasticité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est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égale</a:t>
            </a:r>
            <a:r>
              <a:rPr lang="en-US" sz="2300" b="1" dirty="0" smtClean="0"/>
              <a:t> à 1</a:t>
            </a:r>
            <a:endParaRPr lang="en-US" sz="23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6" name="Image 5" descr="micro_figure5-5_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400" y="2133600"/>
            <a:ext cx="5692877" cy="396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667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</a:t>
            </a:r>
            <a:r>
              <a:rPr lang="fr-CA" sz="2600" dirty="0" smtClean="0"/>
              <a:t>5.5 </a:t>
            </a:r>
            <a:r>
              <a:rPr lang="fr-CA" sz="2600" dirty="0"/>
              <a:t>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L’</a:t>
            </a:r>
            <a:r>
              <a:rPr lang="fr-CA" sz="2600" dirty="0" err="1" smtClean="0"/>
              <a:t>élasticité</a:t>
            </a:r>
            <a:r>
              <a:rPr lang="fr-CA" sz="2600" dirty="0" err="1"/>
              <a:t>-prix</a:t>
            </a:r>
            <a:r>
              <a:rPr lang="fr-CA" sz="2600" dirty="0"/>
              <a:t> de </a:t>
            </a:r>
            <a:r>
              <a:rPr lang="fr-CA" sz="2600" dirty="0" smtClean="0"/>
              <a:t>l’offre (suite)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32</a:t>
            </a:fld>
            <a:endParaRPr lang="fr-CA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sz="2300" b="1" dirty="0" smtClean="0"/>
              <a:t>d) </a:t>
            </a:r>
            <a:r>
              <a:rPr lang="en-US" sz="2300" b="1" dirty="0" err="1" smtClean="0"/>
              <a:t>Offre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élastique</a:t>
            </a:r>
            <a:r>
              <a:rPr lang="en-US" sz="2300" b="1" dirty="0" smtClean="0"/>
              <a:t> : </a:t>
            </a:r>
            <a:r>
              <a:rPr lang="en-US" sz="2300" b="1" dirty="0" err="1" smtClean="0"/>
              <a:t>l’élasticité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est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supérieure</a:t>
            </a:r>
            <a:r>
              <a:rPr lang="en-US" sz="2300" b="1" dirty="0" smtClean="0"/>
              <a:t> à 1</a:t>
            </a:r>
            <a:endParaRPr lang="en-US" sz="23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6" name="Image 5" descr="micro_figure5-5_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2200" y="2133600"/>
            <a:ext cx="5128393" cy="396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667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</a:t>
            </a:r>
            <a:r>
              <a:rPr lang="fr-CA" sz="2600" dirty="0" smtClean="0"/>
              <a:t>5.5 </a:t>
            </a:r>
            <a:r>
              <a:rPr lang="fr-CA" sz="2600" dirty="0"/>
              <a:t>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L’</a:t>
            </a:r>
            <a:r>
              <a:rPr lang="fr-CA" sz="2600" dirty="0" err="1" smtClean="0"/>
              <a:t>élasticité</a:t>
            </a:r>
            <a:r>
              <a:rPr lang="fr-CA" sz="2600" dirty="0" err="1"/>
              <a:t>-prix</a:t>
            </a:r>
            <a:r>
              <a:rPr lang="fr-CA" sz="2600" dirty="0"/>
              <a:t> de </a:t>
            </a:r>
            <a:r>
              <a:rPr lang="fr-CA" sz="2600" dirty="0" smtClean="0"/>
              <a:t>l’offre (suite)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33</a:t>
            </a:fld>
            <a:endParaRPr lang="fr-CA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sz="2300" b="1" dirty="0" smtClean="0"/>
              <a:t>e) </a:t>
            </a:r>
            <a:r>
              <a:rPr lang="en-US" sz="2300" b="1" dirty="0" err="1" smtClean="0"/>
              <a:t>Offre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parfaitement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élastique</a:t>
            </a:r>
            <a:r>
              <a:rPr lang="en-US" sz="2300" b="1" dirty="0" smtClean="0"/>
              <a:t> : </a:t>
            </a:r>
            <a:r>
              <a:rPr lang="en-US" sz="2300" b="1" dirty="0" err="1" smtClean="0"/>
              <a:t>l’élasticité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est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infinie</a:t>
            </a:r>
            <a:endParaRPr lang="en-US" sz="23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6" name="Image 5" descr="micro_figure5-5_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4600" y="2133600"/>
            <a:ext cx="4440406" cy="4005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667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</a:t>
            </a:r>
            <a:r>
              <a:rPr lang="fr-CA" sz="2600" dirty="0" smtClean="0"/>
              <a:t>5.6 </a:t>
            </a:r>
            <a:r>
              <a:rPr lang="fr-CA" sz="2600" dirty="0"/>
              <a:t>: Les variations</a:t>
            </a:r>
            <a:r>
              <a:rPr lang="fr-CA" sz="2600" dirty="0" smtClean="0"/>
              <a:t> de </a:t>
            </a:r>
            <a:br>
              <a:rPr lang="fr-CA" sz="2600" dirty="0" smtClean="0"/>
            </a:br>
            <a:r>
              <a:rPr lang="fr-CA" sz="2600" dirty="0" smtClean="0"/>
              <a:t>l’</a:t>
            </a:r>
            <a:r>
              <a:rPr lang="fr-CA" sz="2600" dirty="0" err="1" smtClean="0"/>
              <a:t>élasticité</a:t>
            </a:r>
            <a:r>
              <a:rPr lang="fr-CA" sz="2600" dirty="0" err="1"/>
              <a:t>-prix</a:t>
            </a:r>
            <a:r>
              <a:rPr lang="fr-CA" sz="2600" dirty="0"/>
              <a:t> de l’offre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34</a:t>
            </a:fld>
            <a:endParaRPr lang="fr-CA" dirty="0"/>
          </a:p>
        </p:txBody>
      </p:sp>
      <p:pic>
        <p:nvPicPr>
          <p:cNvPr id="6" name="Espace réservé du contenu 5" descr="micro_figure5-6.jpg"/>
          <p:cNvPicPr>
            <a:picLocks noGrp="1" noChangeAspect="1"/>
          </p:cNvPicPr>
          <p:nvPr>
            <p:ph sz="quarter" idx="12"/>
          </p:nvPr>
        </p:nvPicPr>
        <p:blipFill>
          <a:blip r:embed="rId3"/>
          <a:srcRect l="-14592" r="-14592"/>
          <a:stretch>
            <a:fillRect/>
          </a:stretch>
        </p:blipFill>
        <p:spPr>
          <a:xfrm>
            <a:off x="228600" y="1600200"/>
            <a:ext cx="8610780" cy="4449775"/>
          </a:xfrm>
        </p:spPr>
      </p:pic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8569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dirty="0" smtClean="0"/>
              <a:t>Trois illustrations de l’offre, </a:t>
            </a:r>
            <a:br>
              <a:rPr lang="fr-CA" dirty="0" smtClean="0"/>
            </a:br>
            <a:r>
              <a:rPr lang="fr-CA" dirty="0" smtClean="0"/>
              <a:t>de la demande et de l’élasticité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35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lvl="1"/>
            <a:r>
              <a:rPr lang="fr-CA" b="1" dirty="0" smtClean="0"/>
              <a:t>Question 1 : </a:t>
            </a:r>
            <a:r>
              <a:rPr lang="fr-CA" dirty="0" smtClean="0"/>
              <a:t>Une </a:t>
            </a:r>
            <a:r>
              <a:rPr lang="fr-CA" dirty="0"/>
              <a:t>bonne nouvelle pour l’agriculture</a:t>
            </a:r>
            <a:r>
              <a:rPr lang="fr-CA" dirty="0" smtClean="0"/>
              <a:t>  peut</a:t>
            </a:r>
            <a:r>
              <a:rPr lang="fr-CA" dirty="0"/>
              <a:t>-elle s’avérer mauvaise pour les agriculteurs ? </a:t>
            </a:r>
            <a:endParaRPr lang="fr-CA" dirty="0" smtClean="0"/>
          </a:p>
          <a:p>
            <a:pPr lvl="1"/>
            <a:r>
              <a:rPr lang="fr-CA" b="1" dirty="0" smtClean="0"/>
              <a:t>Question 2 : </a:t>
            </a:r>
            <a:r>
              <a:rPr lang="fr-CA" dirty="0" smtClean="0"/>
              <a:t>Pourquoi </a:t>
            </a:r>
            <a:r>
              <a:rPr lang="fr-CA" dirty="0"/>
              <a:t>l’Organisation des pays exportateurs de pétrole (OPEP) ne réussit-elle pas toujours à maintenir élevé le prix du brut ? </a:t>
            </a:r>
            <a:endParaRPr lang="fr-CA" dirty="0" smtClean="0"/>
          </a:p>
          <a:p>
            <a:pPr lvl="1"/>
            <a:r>
              <a:rPr lang="fr-CA" b="1" dirty="0" smtClean="0"/>
              <a:t>Question 3 : </a:t>
            </a:r>
            <a:r>
              <a:rPr lang="fr-CA" dirty="0" smtClean="0"/>
              <a:t>L’interdiction </a:t>
            </a:r>
            <a:r>
              <a:rPr lang="fr-CA" dirty="0"/>
              <a:t>des drogues favorise-t-elle</a:t>
            </a:r>
            <a:r>
              <a:rPr lang="fr-CA" dirty="0" smtClean="0"/>
              <a:t>   ou </a:t>
            </a:r>
            <a:r>
              <a:rPr lang="fr-CA" dirty="0"/>
              <a:t>limite-t-elle la criminalité liée à la consommation</a:t>
            </a:r>
            <a:r>
              <a:rPr lang="fr-CA" dirty="0" smtClean="0"/>
              <a:t>       de </a:t>
            </a:r>
            <a:r>
              <a:rPr lang="fr-CA" dirty="0"/>
              <a:t>drogues ? </a:t>
            </a:r>
            <a:endParaRPr lang="fr-CA" dirty="0" smtClean="0"/>
          </a:p>
        </p:txBody>
      </p:sp>
    </p:spTree>
    <p:extLst>
      <p:ext uri="{BB962C8B-B14F-4D97-AF65-F5344CB8AC3E}">
        <p14:creationId xmlns:p14="http://schemas.microsoft.com/office/powerpoint/2010/main" val="2893651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1857354" y="199767"/>
            <a:ext cx="7134245" cy="1157531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fr-CA" dirty="0" smtClean="0"/>
              <a:t>Trois illustrations de l’offre, </a:t>
            </a:r>
            <a:br>
              <a:rPr lang="fr-CA" dirty="0" smtClean="0"/>
            </a:br>
            <a:r>
              <a:rPr lang="fr-CA" dirty="0" smtClean="0"/>
              <a:t>de la demande et de l’élasticité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36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lvl="1"/>
            <a:r>
              <a:rPr lang="fr-CA" dirty="0" smtClean="0"/>
              <a:t>À première vue, ces trois questions n’ont rien à voir   l’une avec l’autre. </a:t>
            </a:r>
          </a:p>
          <a:p>
            <a:pPr lvl="1"/>
            <a:r>
              <a:rPr lang="fr-CA" dirty="0" smtClean="0"/>
              <a:t>En fait, elles relèvent toutes trois des mécanismes        de marché, lesquels sont soumis au jeu de l’offre et de  la demande. </a:t>
            </a:r>
          </a:p>
          <a:p>
            <a:pPr lvl="1"/>
            <a:r>
              <a:rPr lang="fr-CA" dirty="0" smtClean="0"/>
              <a:t>À l’aide des concepts d’offre, de demande et d’élasticité, nous pouvons répondre à ces questions apparemment complexes.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396299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</a:t>
            </a:r>
            <a:r>
              <a:rPr lang="fr-CA" sz="2600" dirty="0" smtClean="0"/>
              <a:t>5.7 </a:t>
            </a:r>
            <a:r>
              <a:rPr lang="fr-CA" sz="2600" dirty="0"/>
              <a:t>: L’augmentation de </a:t>
            </a:r>
            <a:r>
              <a:rPr lang="fr-CA" sz="2600" dirty="0" smtClean="0"/>
              <a:t>l’offre </a:t>
            </a:r>
            <a:br>
              <a:rPr lang="fr-CA" sz="2600" dirty="0" smtClean="0"/>
            </a:br>
            <a:r>
              <a:rPr lang="fr-CA" sz="2600" dirty="0" smtClean="0"/>
              <a:t>sur </a:t>
            </a:r>
            <a:r>
              <a:rPr lang="fr-CA" sz="2600" dirty="0"/>
              <a:t>le marché du blé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37</a:t>
            </a:fld>
            <a:endParaRPr lang="fr-CA" dirty="0"/>
          </a:p>
        </p:txBody>
      </p:sp>
      <p:pic>
        <p:nvPicPr>
          <p:cNvPr id="9" name="Espace réservé du contenu 8" descr="micro_figure5-7.jpg"/>
          <p:cNvPicPr>
            <a:picLocks noGrp="1" noChangeAspect="1"/>
          </p:cNvPicPr>
          <p:nvPr>
            <p:ph sz="quarter" idx="12"/>
          </p:nvPr>
        </p:nvPicPr>
        <p:blipFill>
          <a:blip r:embed="rId3"/>
          <a:srcRect l="-32800" r="-32800"/>
          <a:stretch>
            <a:fillRect/>
          </a:stretch>
        </p:blipFill>
        <p:spPr>
          <a:xfrm>
            <a:off x="-1" y="1524000"/>
            <a:ext cx="8994753" cy="4648200"/>
          </a:xfrm>
        </p:spPr>
      </p:pic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1208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</a:t>
            </a:r>
            <a:r>
              <a:rPr lang="fr-CA" sz="2600" dirty="0" smtClean="0"/>
              <a:t>5.8 </a:t>
            </a:r>
            <a:r>
              <a:rPr lang="fr-CA" sz="2600" dirty="0"/>
              <a:t>: Les réductions de l’offre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sur </a:t>
            </a:r>
            <a:r>
              <a:rPr lang="fr-CA" sz="2600" dirty="0"/>
              <a:t>le marché mondial du pétrole 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38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>
          <a:xfrm>
            <a:off x="187145" y="1524000"/>
            <a:ext cx="8956855" cy="4449775"/>
          </a:xfrm>
        </p:spPr>
        <p:txBody>
          <a:bodyPr/>
          <a:lstStyle/>
          <a:p>
            <a:pPr marL="457200" indent="-457200">
              <a:spcBef>
                <a:spcPts val="450"/>
              </a:spcBef>
              <a:buSzPct val="100000"/>
              <a:buAutoNum type="alphaLcParenR"/>
            </a:pPr>
            <a:r>
              <a:rPr lang="fr-CA" sz="2300" b="1" dirty="0" smtClean="0"/>
              <a:t>Marché du pétrole à court terme</a:t>
            </a:r>
            <a:endParaRPr lang="fr-CA" sz="23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8" name="Image 7" descr="micro_figure5-8_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8400" y="1981199"/>
            <a:ext cx="4419600" cy="4151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231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Aft>
                <a:spcPts val="0"/>
              </a:spcAft>
            </a:pPr>
            <a:r>
              <a:rPr lang="fr-CA" sz="2600" dirty="0" smtClean="0"/>
              <a:t>Figure 5.8 : Les réductions de l’offre </a:t>
            </a:r>
            <a:br>
              <a:rPr lang="fr-CA" sz="2600" dirty="0" smtClean="0"/>
            </a:br>
            <a:r>
              <a:rPr lang="fr-CA" sz="2600" dirty="0" smtClean="0"/>
              <a:t>sur le marché mondial du pétrole (suite)</a:t>
            </a:r>
            <a:endParaRPr lang="fr-FR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39</a:t>
            </a:fld>
            <a:endParaRPr lang="fr-CA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12"/>
          </p:nvPr>
        </p:nvSpPr>
        <p:spPr>
          <a:xfrm>
            <a:off x="152400" y="1524000"/>
            <a:ext cx="8610780" cy="4449775"/>
          </a:xfrm>
        </p:spPr>
        <p:txBody>
          <a:bodyPr/>
          <a:lstStyle/>
          <a:p>
            <a:r>
              <a:rPr lang="fr-FR" sz="2300" b="1" dirty="0" smtClean="0"/>
              <a:t>b) Marché du pétrole à long terme</a:t>
            </a:r>
            <a:endParaRPr lang="fr-FR" sz="2300" b="1" dirty="0"/>
          </a:p>
        </p:txBody>
      </p:sp>
      <p:pic>
        <p:nvPicPr>
          <p:cNvPr id="5" name="Image 4" descr="micro_figure5-8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4600" y="1981200"/>
            <a:ext cx="4492364" cy="4191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 smtClean="0"/>
              <a:t>Figure 5.9 : La politique de lutte </a:t>
            </a:r>
            <a:br>
              <a:rPr lang="fr-CA" sz="2600" dirty="0" smtClean="0"/>
            </a:br>
            <a:r>
              <a:rPr lang="fr-CA" sz="2600" dirty="0" smtClean="0"/>
              <a:t>contre les drogues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40</a:t>
            </a:fld>
            <a:endParaRPr lang="fr-CA" dirty="0"/>
          </a:p>
        </p:txBody>
      </p:sp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2"/>
          </p:nvPr>
        </p:nvSpPr>
        <p:spPr>
          <a:xfrm>
            <a:off x="152400" y="1524000"/>
            <a:ext cx="8610780" cy="4449775"/>
          </a:xfrm>
        </p:spPr>
        <p:txBody>
          <a:bodyPr/>
          <a:lstStyle/>
          <a:p>
            <a:r>
              <a:rPr lang="fr-FR" sz="2300" b="1" dirty="0" smtClean="0"/>
              <a:t>a) Interdiction des drogues</a:t>
            </a:r>
            <a:endParaRPr lang="fr-FR" sz="2300" b="1" dirty="0"/>
          </a:p>
        </p:txBody>
      </p:sp>
      <p:pic>
        <p:nvPicPr>
          <p:cNvPr id="14" name="Image 13" descr="micro_figure5-9_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0799" y="1981200"/>
            <a:ext cx="4118463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305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z="2600" dirty="0" smtClean="0"/>
              <a:t>Figure 5.9 : La politique de lutte </a:t>
            </a:r>
            <a:br>
              <a:rPr lang="fr-CA" sz="2600" dirty="0" smtClean="0"/>
            </a:br>
            <a:r>
              <a:rPr lang="fr-CA" sz="2600" dirty="0" smtClean="0"/>
              <a:t>contre les drogues (suite)</a:t>
            </a:r>
            <a:endParaRPr lang="fr-FR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41</a:t>
            </a:fld>
            <a:endParaRPr lang="fr-CA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12"/>
          </p:nvPr>
        </p:nvSpPr>
        <p:spPr>
          <a:xfrm>
            <a:off x="152400" y="1524000"/>
            <a:ext cx="8610780" cy="4449775"/>
          </a:xfrm>
        </p:spPr>
        <p:txBody>
          <a:bodyPr/>
          <a:lstStyle/>
          <a:p>
            <a:r>
              <a:rPr lang="fr-FR" sz="2300" b="1" dirty="0" smtClean="0"/>
              <a:t>b) Prévention contre les drogues</a:t>
            </a:r>
            <a:endParaRPr lang="fr-FR" sz="2300" b="1" dirty="0"/>
          </a:p>
        </p:txBody>
      </p:sp>
      <p:pic>
        <p:nvPicPr>
          <p:cNvPr id="6" name="Image 5" descr="micro_figure5-9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0800" y="1981200"/>
            <a:ext cx="4114800" cy="41872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nception personnalisée">
  <a:themeElements>
    <a:clrScheme name="Marketing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5D87A1"/>
      </a:hlink>
      <a:folHlink>
        <a:srgbClr val="8EABBD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9864</TotalTime>
  <Words>1003</Words>
  <Application>Microsoft Office PowerPoint</Application>
  <PresentationFormat>Affichage à l'écran (4:3)</PresentationFormat>
  <Paragraphs>166</Paragraphs>
  <Slides>41</Slides>
  <Notes>23</Notes>
  <HiddenSlides>0</HiddenSlides>
  <MMClips>0</MMClips>
  <ScaleCrop>false</ScaleCrop>
  <HeadingPairs>
    <vt:vector size="8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41</vt:i4>
      </vt:variant>
    </vt:vector>
  </HeadingPairs>
  <TitlesOfParts>
    <vt:vector size="51" baseType="lpstr">
      <vt:lpstr>Arial</vt:lpstr>
      <vt:lpstr>Times</vt:lpstr>
      <vt:lpstr>Formata-Medium</vt:lpstr>
      <vt:lpstr>MS PGothic</vt:lpstr>
      <vt:lpstr>Wingdings</vt:lpstr>
      <vt:lpstr>Arial Unicode MS</vt:lpstr>
      <vt:lpstr>Osaka</vt:lpstr>
      <vt:lpstr>BlissMedium</vt:lpstr>
      <vt:lpstr>Conception personnalisée</vt:lpstr>
      <vt:lpstr>Équation</vt:lpstr>
      <vt:lpstr>Présentation PowerPoint</vt:lpstr>
      <vt:lpstr>Partie 2  L’offre et la demande :  le fonctionnement des marchés</vt:lpstr>
      <vt:lpstr>Introduction</vt:lpstr>
      <vt:lpstr>L’élasticité de la demande</vt:lpstr>
      <vt:lpstr>L’élasticité de la demande (suite)</vt:lpstr>
      <vt:lpstr>L’élasticité de la demande (suite)</vt:lpstr>
      <vt:lpstr>L’élasticité de la demande (suite)</vt:lpstr>
      <vt:lpstr>L’élasticité de la demande (suite)</vt:lpstr>
      <vt:lpstr>L’élasticité de la demande (suite)</vt:lpstr>
      <vt:lpstr>L’élasticité de la demande (suite)</vt:lpstr>
      <vt:lpstr>Figure 5.1 :  L’élasticité-prix de la demande</vt:lpstr>
      <vt:lpstr>Figure 5.1 :  L’élasticité-prix de la demande (suite)</vt:lpstr>
      <vt:lpstr>Figure 5.1 :  L’élasticité-prix de la demande (suite)</vt:lpstr>
      <vt:lpstr>Figure 5.1 :  L’élasticité-prix de la demande (suite)</vt:lpstr>
      <vt:lpstr>Figure 5.1 :  L’élasticité-prix de la demande (suite)</vt:lpstr>
      <vt:lpstr>L’élasticité de la demande (suite)</vt:lpstr>
      <vt:lpstr>Figure 5.2 : La recette totale</vt:lpstr>
      <vt:lpstr>Figure 5.3 : Les effets d’une variation de prix sur la recette totale</vt:lpstr>
      <vt:lpstr>Figure 5.3 : Les effets d’une variation de prix sur la recette totale (suite)</vt:lpstr>
      <vt:lpstr>L’élasticité de la demande (suite)</vt:lpstr>
      <vt:lpstr>Figure 5.4 : L’élasticité le long  d’une courbe de demande linéaire</vt:lpstr>
      <vt:lpstr>Figure 5.4 : L’élasticité le long  d’une courbe de demande linéaire (suite)</vt:lpstr>
      <vt:lpstr>L’élasticité de la demande (suite)</vt:lpstr>
      <vt:lpstr>L’élasticité de l’offre</vt:lpstr>
      <vt:lpstr>L’élasticité de l’offre (suite)</vt:lpstr>
      <vt:lpstr>L’élasticité de l’offre (suite)</vt:lpstr>
      <vt:lpstr>L’élasticité de l’offre (suite)</vt:lpstr>
      <vt:lpstr>L’élasticité de l’offre (suite)</vt:lpstr>
      <vt:lpstr>Figure 5.5 :  L’élasticité-prix de l’offre</vt:lpstr>
      <vt:lpstr>Figure 5.5 :  L’élasticité-prix de l’offre (suite)</vt:lpstr>
      <vt:lpstr>Figure 5.5 :  L’élasticité-prix de l’offre (suite)</vt:lpstr>
      <vt:lpstr>Figure 5.5 :  L’élasticité-prix de l’offre (suite)</vt:lpstr>
      <vt:lpstr>Figure 5.5 :  L’élasticité-prix de l’offre (suite)</vt:lpstr>
      <vt:lpstr>Figure 5.6 : Les variations de  l’élasticité-prix de l’offre</vt:lpstr>
      <vt:lpstr>Trois illustrations de l’offre,  de la demande et de l’élasticité</vt:lpstr>
      <vt:lpstr>Trois illustrations de l’offre,  de la demande et de l’élasticité (suite)</vt:lpstr>
      <vt:lpstr>Figure 5.7 : L’augmentation de l’offre  sur le marché du blé</vt:lpstr>
      <vt:lpstr>Figure 5.8 : Les réductions de l’offre  sur le marché mondial du pétrole </vt:lpstr>
      <vt:lpstr>Figure 5.8 : Les réductions de l’offre  sur le marché mondial du pétrole (suite)</vt:lpstr>
      <vt:lpstr>Figure 5.9 : La politique de lutte  contre les drogues</vt:lpstr>
      <vt:lpstr>Figure 5.9 : La politique de lutte  contre les drogues (suite)</vt:lpstr>
    </vt:vector>
  </TitlesOfParts>
  <Company>Cheneliere-Education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Potter Nouvelle génération</dc:title>
  <dc:creator>Maria Sheink</dc:creator>
  <cp:lastModifiedBy>Utilisateur</cp:lastModifiedBy>
  <cp:revision>1009</cp:revision>
  <cp:lastPrinted>2014-05-06T19:26:45Z</cp:lastPrinted>
  <dcterms:created xsi:type="dcterms:W3CDTF">2014-05-13T14:03:20Z</dcterms:created>
  <dcterms:modified xsi:type="dcterms:W3CDTF">2016-12-07T15:16:15Z</dcterms:modified>
</cp:coreProperties>
</file>