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7" d="100"/>
          <a:sy n="97" d="100"/>
        </p:scale>
        <p:origin x="-9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Cliquez pour modifier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AF3-CE3D-8741-827E-299C9F963438}" type="datetimeFigureOut">
              <a:rPr lang="fr-FR" smtClean="0"/>
              <a:t>16-12-05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8EC71-D5D1-2A42-8897-254E13D71C1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6576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AF3-CE3D-8741-827E-299C9F963438}" type="datetimeFigureOut">
              <a:rPr lang="fr-FR" smtClean="0"/>
              <a:t>16-12-05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8EC71-D5D1-2A42-8897-254E13D71C1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4338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AF3-CE3D-8741-827E-299C9F963438}" type="datetimeFigureOut">
              <a:rPr lang="fr-FR" smtClean="0"/>
              <a:t>16-12-05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8EC71-D5D1-2A42-8897-254E13D71C1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6963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AF3-CE3D-8741-827E-299C9F963438}" type="datetimeFigureOut">
              <a:rPr lang="fr-FR" smtClean="0"/>
              <a:t>16-12-05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8EC71-D5D1-2A42-8897-254E13D71C1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9007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AF3-CE3D-8741-827E-299C9F963438}" type="datetimeFigureOut">
              <a:rPr lang="fr-FR" smtClean="0"/>
              <a:t>16-12-05</a:t>
            </a:fld>
            <a:endParaRPr lang="en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8EC71-D5D1-2A42-8897-254E13D71C1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52819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AF3-CE3D-8741-827E-299C9F963438}" type="datetimeFigureOut">
              <a:rPr lang="fr-FR" smtClean="0"/>
              <a:t>16-12-05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8EC71-D5D1-2A42-8897-254E13D71C1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8091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AF3-CE3D-8741-827E-299C9F963438}" type="datetimeFigureOut">
              <a:rPr lang="fr-FR" smtClean="0"/>
              <a:t>16-12-05</a:t>
            </a:fld>
            <a:endParaRPr lang="en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8EC71-D5D1-2A42-8897-254E13D71C1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3638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AF3-CE3D-8741-827E-299C9F963438}" type="datetimeFigureOut">
              <a:rPr lang="fr-FR" smtClean="0"/>
              <a:t>16-12-05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8EC71-D5D1-2A42-8897-254E13D71C1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6392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AF3-CE3D-8741-827E-299C9F963438}" type="datetimeFigureOut">
              <a:rPr lang="fr-FR" smtClean="0"/>
              <a:t>16-12-05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8EC71-D5D1-2A42-8897-254E13D71C1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85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AF3-CE3D-8741-827E-299C9F963438}" type="datetimeFigureOut">
              <a:rPr lang="fr-FR" smtClean="0"/>
              <a:t>16-12-05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8EC71-D5D1-2A42-8897-254E13D71C1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2658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0CAF3-CE3D-8741-827E-299C9F963438}" type="datetimeFigureOut">
              <a:rPr lang="fr-FR" smtClean="0"/>
              <a:t>16-12-05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8EC71-D5D1-2A42-8897-254E13D71C1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1549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re. Texte et diagram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44EF00-AF48-BF41-A2A7-3EAA3D0123D5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3344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0CAF3-CE3D-8741-827E-299C9F963438}" type="datetimeFigureOut">
              <a:rPr lang="fr-FR" smtClean="0"/>
              <a:t>16-12-05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8EC71-D5D1-2A42-8897-254E13D71C1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066867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PAP2700 - 24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Synthèse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et conclusion</a:t>
            </a:r>
          </a:p>
        </p:txBody>
      </p:sp>
    </p:spTree>
    <p:extLst>
      <p:ext uri="{BB962C8B-B14F-4D97-AF65-F5344CB8AC3E}">
        <p14:creationId xmlns:p14="http://schemas.microsoft.com/office/powerpoint/2010/main" val="3599221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Synthèse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b="1" i="1" dirty="0" err="1">
                <a:latin typeface="Arial" charset="0"/>
                <a:ea typeface="ＭＳ Ｐゴシック" charset="0"/>
                <a:cs typeface="ＭＳ Ｐゴシック" charset="0"/>
              </a:rPr>
              <a:t>L’administration</a:t>
            </a:r>
            <a:r>
              <a:rPr lang="en-US" sz="2400" b="1" i="1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400" b="1" i="1" dirty="0" err="1">
                <a:latin typeface="Arial" charset="0"/>
                <a:ea typeface="ＭＳ Ｐゴシック" charset="0"/>
                <a:cs typeface="ＭＳ Ｐゴシック" charset="0"/>
              </a:rPr>
              <a:t>publique</a:t>
            </a:r>
            <a:endParaRPr lang="en-US" sz="2400" b="1" i="1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Notion descriptive</a:t>
            </a:r>
          </a:p>
          <a:p>
            <a:pPr eaLnBrk="1" hangingPunct="1">
              <a:lnSpc>
                <a:spcPct val="80000"/>
              </a:lnSpc>
            </a:pPr>
            <a:r>
              <a:rPr lang="fr-FR" sz="2400" b="1" dirty="0">
                <a:latin typeface="Arial" charset="0"/>
                <a:ea typeface="ＭＳ Ｐゴシック" charset="0"/>
                <a:cs typeface="ＭＳ Ｐゴシック" charset="0"/>
              </a:rPr>
              <a:t>L’administration publique est entendue comme un ensemble d’activités, de personnes, de ressources et de connaissances, qui participent à la décision politique (incluant l’émergence, la formulation et la mise en œuvre)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dirty="0">
                <a:latin typeface="Arial" charset="0"/>
                <a:ea typeface="ＭＳ Ｐゴシック" charset="0"/>
              </a:rPr>
              <a:t>Des </a:t>
            </a:r>
            <a:r>
              <a:rPr lang="en-US" sz="2000" dirty="0" err="1">
                <a:latin typeface="Arial" charset="0"/>
                <a:ea typeface="ＭＳ Ｐゴシック" charset="0"/>
              </a:rPr>
              <a:t>activités</a:t>
            </a:r>
            <a:endParaRPr lang="en-US" sz="2000" dirty="0">
              <a:latin typeface="Arial" charset="0"/>
              <a:ea typeface="ＭＳ Ｐゴシック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sz="2000" dirty="0">
                <a:latin typeface="Arial" charset="0"/>
                <a:ea typeface="ＭＳ Ｐゴシック" charset="0"/>
              </a:rPr>
              <a:t>Des </a:t>
            </a:r>
            <a:r>
              <a:rPr lang="en-US" sz="2000" dirty="0" err="1">
                <a:latin typeface="Arial" charset="0"/>
                <a:ea typeface="ＭＳ Ｐゴシック" charset="0"/>
              </a:rPr>
              <a:t>personnes</a:t>
            </a:r>
            <a:endParaRPr lang="en-US" sz="2000" dirty="0">
              <a:latin typeface="Arial" charset="0"/>
              <a:ea typeface="ＭＳ Ｐゴシック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sz="2000" dirty="0">
                <a:latin typeface="Arial" charset="0"/>
                <a:ea typeface="ＭＳ Ｐゴシック" charset="0"/>
              </a:rPr>
              <a:t>Des </a:t>
            </a:r>
            <a:r>
              <a:rPr lang="en-US" sz="2000" dirty="0" err="1">
                <a:latin typeface="Arial" charset="0"/>
                <a:ea typeface="ＭＳ Ｐゴシック" charset="0"/>
              </a:rPr>
              <a:t>connaissances</a:t>
            </a:r>
            <a:endParaRPr lang="en-US" sz="2000" dirty="0">
              <a:latin typeface="Arial" charset="0"/>
              <a:ea typeface="ＭＳ Ｐゴシック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sz="2000" dirty="0" err="1">
                <a:latin typeface="Arial" charset="0"/>
                <a:ea typeface="ＭＳ Ｐゴシック" charset="0"/>
              </a:rPr>
              <a:t>Autour</a:t>
            </a:r>
            <a:r>
              <a:rPr lang="en-US" sz="2000" dirty="0">
                <a:latin typeface="Arial" charset="0"/>
                <a:ea typeface="ＭＳ Ｐゴシック" charset="0"/>
              </a:rPr>
              <a:t> de la </a:t>
            </a:r>
            <a:r>
              <a:rPr lang="en-US" sz="2000" dirty="0" err="1">
                <a:latin typeface="Arial" charset="0"/>
                <a:ea typeface="ＭＳ Ｐゴシック" charset="0"/>
              </a:rPr>
              <a:t>décision</a:t>
            </a:r>
            <a:r>
              <a:rPr lang="en-US" sz="2000" dirty="0">
                <a:latin typeface="Arial" charset="0"/>
                <a:ea typeface="ＭＳ Ｐゴシック" charset="0"/>
              </a:rPr>
              <a:t> (</a:t>
            </a:r>
            <a:r>
              <a:rPr lang="en-US" sz="2000" dirty="0" err="1">
                <a:latin typeface="Arial" charset="0"/>
                <a:ea typeface="ＭＳ Ｐゴシック" charset="0"/>
              </a:rPr>
              <a:t>préparation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  <a:r>
              <a:rPr lang="en-US" sz="2000" dirty="0" err="1">
                <a:latin typeface="Arial" charset="0"/>
                <a:ea typeface="ＭＳ Ｐゴシック" charset="0"/>
              </a:rPr>
              <a:t>ou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  <a:r>
              <a:rPr lang="en-US" sz="2000" dirty="0" err="1">
                <a:latin typeface="Arial" charset="0"/>
                <a:ea typeface="ＭＳ Ｐゴシック" charset="0"/>
              </a:rPr>
              <a:t>mise</a:t>
            </a:r>
            <a:r>
              <a:rPr lang="en-US" sz="2000" dirty="0">
                <a:latin typeface="Arial" charset="0"/>
                <a:ea typeface="ＭＳ Ｐゴシック" charset="0"/>
              </a:rPr>
              <a:t> en oeuvre)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Différentes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disciplines pour </a:t>
            </a: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comprendre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l’AP</a:t>
            </a: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2 </a:t>
            </a: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constituantes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: le cadre de </a:t>
            </a: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l’AP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et le </a:t>
            </a: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processus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des </a:t>
            </a: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politiques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publiques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4557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>
                <a:latin typeface="Arial" charset="0"/>
                <a:ea typeface="ＭＳ Ｐゴシック" charset="0"/>
                <a:cs typeface="ＭＳ Ｐゴシック" charset="0"/>
              </a:rPr>
              <a:t>Le cadre des institutions publiques (1)</a:t>
            </a:r>
            <a:endParaRPr lang="en-CA" sz="400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eaLnBrk="1" hangingPunct="1">
              <a:buFontTx/>
              <a:buNone/>
            </a:pP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Des </a:t>
            </a:r>
            <a:r>
              <a:rPr lang="en-US" sz="2800" dirty="0" err="1" smtClean="0">
                <a:latin typeface="Arial" charset="0"/>
                <a:ea typeface="ＭＳ Ｐゴシック" charset="0"/>
                <a:cs typeface="ＭＳ Ｐゴシック" charset="0"/>
              </a:rPr>
              <a:t>principes</a:t>
            </a: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 smtClean="0">
                <a:latin typeface="Arial" charset="0"/>
                <a:ea typeface="ＭＳ Ｐゴシック" charset="0"/>
                <a:cs typeface="ＭＳ Ｐゴシック" charset="0"/>
              </a:rPr>
              <a:t>transversaux</a:t>
            </a:r>
            <a:endParaRPr lang="en-US" sz="2800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>
              <a:buFontTx/>
              <a:buChar char="-"/>
            </a:pPr>
            <a:r>
              <a:rPr lang="en-US" sz="2400" dirty="0" err="1" smtClean="0">
                <a:latin typeface="Arial" charset="0"/>
                <a:ea typeface="ＭＳ Ｐゴシック" charset="0"/>
                <a:cs typeface="ＭＳ Ｐゴシック" charset="0"/>
              </a:rPr>
              <a:t>Dichotomie</a:t>
            </a:r>
            <a:r>
              <a:rPr lang="en-US" sz="2400" dirty="0" smtClean="0">
                <a:latin typeface="Arial" charset="0"/>
                <a:ea typeface="ＭＳ Ｐゴシック" charset="0"/>
                <a:cs typeface="ＭＳ Ｐゴシック" charset="0"/>
              </a:rPr>
              <a:t> public/</a:t>
            </a:r>
            <a:r>
              <a:rPr lang="en-US" sz="2400" dirty="0" err="1" smtClean="0">
                <a:latin typeface="Arial" charset="0"/>
                <a:ea typeface="ＭＳ Ｐゴシック" charset="0"/>
                <a:cs typeface="ＭＳ Ｐゴシック" charset="0"/>
              </a:rPr>
              <a:t>privé</a:t>
            </a:r>
            <a:endParaRPr lang="en-US" sz="2400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>
              <a:buFontTx/>
              <a:buChar char="-"/>
            </a:pPr>
            <a:r>
              <a:rPr lang="en-US" sz="2400" dirty="0" err="1" smtClean="0">
                <a:latin typeface="Arial" charset="0"/>
                <a:ea typeface="ＭＳ Ｐゴシック" charset="0"/>
                <a:cs typeface="ＭＳ Ｐゴシック" charset="0"/>
              </a:rPr>
              <a:t>Dichotomie</a:t>
            </a:r>
            <a:r>
              <a:rPr lang="en-US" sz="2400" dirty="0" smtClean="0">
                <a:latin typeface="Arial" charset="0"/>
                <a:ea typeface="ＭＳ Ｐゴシック" charset="0"/>
                <a:cs typeface="ＭＳ Ｐゴシック" charset="0"/>
              </a:rPr>
              <a:t> politico-administrative</a:t>
            </a:r>
          </a:p>
          <a:p>
            <a:pPr eaLnBrk="1" hangingPunct="1">
              <a:buFontTx/>
              <a:buChar char="-"/>
            </a:pP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0" indent="0" eaLnBrk="1" hangingPunct="1">
              <a:buNone/>
            </a:pP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Cadre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légal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et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constitutionnel</a:t>
            </a: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 eaLnBrk="1" hangingPunct="1"/>
            <a:r>
              <a:rPr lang="en-US" sz="2400" dirty="0">
                <a:latin typeface="Arial" charset="0"/>
                <a:ea typeface="ＭＳ Ｐゴシック" charset="0"/>
              </a:rPr>
              <a:t>La constitution </a:t>
            </a:r>
            <a:r>
              <a:rPr lang="en-US" sz="2400" dirty="0" err="1">
                <a:latin typeface="Arial" charset="0"/>
                <a:ea typeface="ＭＳ Ｐゴシック" charset="0"/>
              </a:rPr>
              <a:t>comme</a:t>
            </a:r>
            <a:r>
              <a:rPr lang="en-US" sz="2400" dirty="0">
                <a:latin typeface="Arial" charset="0"/>
                <a:ea typeface="ＭＳ Ｐゴシック" charset="0"/>
              </a:rPr>
              <a:t> </a:t>
            </a:r>
            <a:r>
              <a:rPr lang="en-US" sz="2400" dirty="0" err="1">
                <a:latin typeface="Arial" charset="0"/>
                <a:ea typeface="ＭＳ Ｐゴシック" charset="0"/>
              </a:rPr>
              <a:t>l’ultime</a:t>
            </a:r>
            <a:r>
              <a:rPr lang="en-US" sz="2400" dirty="0">
                <a:latin typeface="Arial" charset="0"/>
                <a:ea typeface="ＭＳ Ｐゴシック" charset="0"/>
              </a:rPr>
              <a:t> </a:t>
            </a:r>
            <a:r>
              <a:rPr lang="en-US" sz="2400" dirty="0" err="1">
                <a:latin typeface="Arial" charset="0"/>
                <a:ea typeface="ＭＳ Ｐゴシック" charset="0"/>
              </a:rPr>
              <a:t>référence</a:t>
            </a:r>
            <a:r>
              <a:rPr lang="en-US" sz="2400" dirty="0">
                <a:latin typeface="Arial" charset="0"/>
                <a:ea typeface="ＭＳ Ｐゴシック" charset="0"/>
              </a:rPr>
              <a:t> </a:t>
            </a:r>
            <a:r>
              <a:rPr lang="en-US" sz="2400" dirty="0" err="1">
                <a:latin typeface="Arial" charset="0"/>
                <a:ea typeface="ＭＳ Ｐゴシック" charset="0"/>
              </a:rPr>
              <a:t>légale</a:t>
            </a:r>
            <a:r>
              <a:rPr lang="en-US" sz="2400" dirty="0">
                <a:latin typeface="Arial" charset="0"/>
                <a:ea typeface="ＭＳ Ｐゴシック" charset="0"/>
              </a:rPr>
              <a:t> </a:t>
            </a:r>
          </a:p>
          <a:p>
            <a:pPr lvl="1" eaLnBrk="1" hangingPunct="1"/>
            <a:r>
              <a:rPr lang="en-US" sz="2400" dirty="0" err="1">
                <a:latin typeface="Arial" charset="0"/>
                <a:ea typeface="ＭＳ Ｐゴシック" charset="0"/>
              </a:rPr>
              <a:t>Modèle</a:t>
            </a:r>
            <a:r>
              <a:rPr lang="en-US" sz="2400" dirty="0">
                <a:latin typeface="Arial" charset="0"/>
                <a:ea typeface="ＭＳ Ｐゴシック" charset="0"/>
              </a:rPr>
              <a:t> de Westminster</a:t>
            </a:r>
          </a:p>
          <a:p>
            <a:pPr lvl="1" eaLnBrk="1" hangingPunct="1"/>
            <a:r>
              <a:rPr lang="en-US" sz="2400" dirty="0">
                <a:latin typeface="Arial" charset="0"/>
                <a:ea typeface="ＭＳ Ｐゴシック" charset="0"/>
              </a:rPr>
              <a:t>Relations entre </a:t>
            </a:r>
            <a:r>
              <a:rPr lang="en-US" sz="2400" dirty="0" err="1">
                <a:latin typeface="Arial" charset="0"/>
                <a:ea typeface="ＭＳ Ｐゴシック" charset="0"/>
              </a:rPr>
              <a:t>Parlement</a:t>
            </a:r>
            <a:r>
              <a:rPr lang="en-US" sz="2400" dirty="0">
                <a:latin typeface="Arial" charset="0"/>
                <a:ea typeface="ＭＳ Ｐゴシック" charset="0"/>
              </a:rPr>
              <a:t>, </a:t>
            </a:r>
            <a:r>
              <a:rPr lang="en-US" sz="2400" dirty="0" err="1" smtClean="0">
                <a:latin typeface="Arial" charset="0"/>
                <a:ea typeface="ＭＳ Ｐゴシック" charset="0"/>
              </a:rPr>
              <a:t>gouvernement</a:t>
            </a:r>
            <a:r>
              <a:rPr lang="en-US" sz="2400" dirty="0" smtClean="0">
                <a:latin typeface="Arial" charset="0"/>
                <a:ea typeface="ＭＳ Ｐゴシック" charset="0"/>
              </a:rPr>
              <a:t> et </a:t>
            </a:r>
            <a:r>
              <a:rPr lang="en-US" sz="2400" dirty="0" err="1" smtClean="0">
                <a:latin typeface="Arial" charset="0"/>
                <a:ea typeface="ＭＳ Ｐゴシック" charset="0"/>
              </a:rPr>
              <a:t>fonction</a:t>
            </a:r>
            <a:r>
              <a:rPr lang="en-US" sz="2400" dirty="0" smtClean="0">
                <a:latin typeface="Arial" charset="0"/>
                <a:ea typeface="ＭＳ Ｐゴシック" charset="0"/>
              </a:rPr>
              <a:t> </a:t>
            </a:r>
            <a:r>
              <a:rPr lang="en-US" sz="2400" dirty="0" err="1" smtClean="0">
                <a:latin typeface="Arial" charset="0"/>
                <a:ea typeface="ＭＳ Ｐゴシック" charset="0"/>
              </a:rPr>
              <a:t>publique</a:t>
            </a:r>
            <a:r>
              <a:rPr lang="en-US" sz="2400" dirty="0" smtClean="0">
                <a:latin typeface="Arial" charset="0"/>
                <a:ea typeface="ＭＳ Ｐゴシック" charset="0"/>
              </a:rPr>
              <a:t>. </a:t>
            </a:r>
            <a:endParaRPr lang="en-US" sz="2000" dirty="0">
              <a:latin typeface="Arial" charset="0"/>
              <a:ea typeface="ＭＳ Ｐゴシック" charset="0"/>
            </a:endParaRPr>
          </a:p>
          <a:p>
            <a:pPr lvl="1" eaLnBrk="1" hangingPunct="1"/>
            <a:endParaRPr lang="en-US" sz="2400" dirty="0">
              <a:latin typeface="Arial" charset="0"/>
              <a:ea typeface="ＭＳ Ｐゴシック" charset="0"/>
            </a:endParaRPr>
          </a:p>
          <a:p>
            <a:pPr eaLnBrk="1" hangingPunct="1">
              <a:buFontTx/>
              <a:buNone/>
            </a:pP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Des institutions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spécifiques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 :</a:t>
            </a:r>
          </a:p>
          <a:p>
            <a:pPr lvl="1" eaLnBrk="1" hangingPunct="1"/>
            <a:r>
              <a:rPr lang="en-US" sz="2400" dirty="0" err="1">
                <a:latin typeface="Arial" charset="0"/>
                <a:ea typeface="ＭＳ Ｐゴシック" charset="0"/>
              </a:rPr>
              <a:t>Conseil</a:t>
            </a:r>
            <a:r>
              <a:rPr lang="en-US" sz="2400" dirty="0">
                <a:latin typeface="Arial" charset="0"/>
                <a:ea typeface="ＭＳ Ｐゴシック" charset="0"/>
              </a:rPr>
              <a:t> des </a:t>
            </a:r>
            <a:r>
              <a:rPr lang="en-US" sz="2400" dirty="0" err="1">
                <a:latin typeface="Arial" charset="0"/>
                <a:ea typeface="ＭＳ Ｐゴシック" charset="0"/>
              </a:rPr>
              <a:t>ministres</a:t>
            </a:r>
            <a:endParaRPr lang="en-US" sz="2400" dirty="0">
              <a:latin typeface="Arial" charset="0"/>
              <a:ea typeface="ＭＳ Ｐゴシック" charset="0"/>
            </a:endParaRPr>
          </a:p>
          <a:p>
            <a:pPr lvl="1" eaLnBrk="1" hangingPunct="1"/>
            <a:r>
              <a:rPr lang="en-US" sz="2400" dirty="0" err="1">
                <a:latin typeface="Arial" charset="0"/>
                <a:ea typeface="ＭＳ Ｐゴシック" charset="0"/>
              </a:rPr>
              <a:t>Agences</a:t>
            </a:r>
            <a:r>
              <a:rPr lang="en-US" sz="2400" dirty="0">
                <a:latin typeface="Arial" charset="0"/>
                <a:ea typeface="ＭＳ Ｐゴシック" charset="0"/>
              </a:rPr>
              <a:t> </a:t>
            </a:r>
            <a:r>
              <a:rPr lang="en-US" sz="2400" dirty="0" err="1">
                <a:latin typeface="Arial" charset="0"/>
                <a:ea typeface="ＭＳ Ｐゴシック" charset="0"/>
              </a:rPr>
              <a:t>centrales</a:t>
            </a:r>
            <a:endParaRPr lang="en-US" sz="2400" dirty="0">
              <a:latin typeface="Arial" charset="0"/>
              <a:ea typeface="ＭＳ Ｐゴシック" charset="0"/>
            </a:endParaRPr>
          </a:p>
          <a:p>
            <a:pPr eaLnBrk="1" hangingPunct="1">
              <a:buFontTx/>
              <a:buNone/>
            </a:pP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 eaLnBrk="1" hangingPunct="1">
              <a:buFontTx/>
              <a:buNone/>
            </a:pPr>
            <a:endParaRPr lang="en-CA" sz="200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819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>
                <a:latin typeface="Arial" charset="0"/>
                <a:ea typeface="ＭＳ Ｐゴシック" charset="0"/>
                <a:cs typeface="ＭＳ Ｐゴシック" charset="0"/>
              </a:rPr>
              <a:t>Le cadre des institutions publiques (2)</a:t>
            </a:r>
            <a:endParaRPr lang="en-CA" sz="400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La </a:t>
            </a:r>
            <a:r>
              <a:rPr lang="en-US" dirty="0" err="1">
                <a:latin typeface="Arial" charset="0"/>
                <a:ea typeface="ＭＳ Ｐゴシック" charset="0"/>
                <a:cs typeface="ＭＳ Ｐゴシック" charset="0"/>
              </a:rPr>
              <a:t>fonction</a:t>
            </a:r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err="1">
                <a:latin typeface="Arial" charset="0"/>
                <a:ea typeface="ＭＳ Ｐゴシック" charset="0"/>
                <a:cs typeface="ＭＳ Ｐゴシック" charset="0"/>
              </a:rPr>
              <a:t>publique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 eaLnBrk="1" hangingPunct="1"/>
            <a:r>
              <a:rPr lang="en-US" dirty="0">
                <a:latin typeface="Arial" charset="0"/>
                <a:ea typeface="ＭＳ Ｐゴシック" charset="0"/>
              </a:rPr>
              <a:t>Les </a:t>
            </a:r>
            <a:r>
              <a:rPr lang="en-US" dirty="0" err="1">
                <a:latin typeface="Arial" charset="0"/>
                <a:ea typeface="ＭＳ Ｐゴシック" charset="0"/>
              </a:rPr>
              <a:t>principes</a:t>
            </a:r>
            <a:r>
              <a:rPr lang="en-US" dirty="0">
                <a:latin typeface="Arial" charset="0"/>
                <a:ea typeface="ＭＳ Ｐゴシック" charset="0"/>
              </a:rPr>
              <a:t> (</a:t>
            </a:r>
            <a:r>
              <a:rPr lang="en-US" dirty="0" err="1">
                <a:latin typeface="Arial" charset="0"/>
                <a:ea typeface="ＭＳ Ｐゴシック" charset="0"/>
              </a:rPr>
              <a:t>mérite</a:t>
            </a:r>
            <a:r>
              <a:rPr lang="en-US" dirty="0">
                <a:latin typeface="Arial" charset="0"/>
                <a:ea typeface="ＭＳ Ｐゴシック" charset="0"/>
              </a:rPr>
              <a:t> ; </a:t>
            </a:r>
            <a:r>
              <a:rPr lang="en-US" dirty="0" err="1">
                <a:latin typeface="Arial" charset="0"/>
                <a:ea typeface="ＭＳ Ｐゴシック" charset="0"/>
              </a:rPr>
              <a:t>neutralité</a:t>
            </a:r>
            <a:r>
              <a:rPr lang="en-US" dirty="0">
                <a:latin typeface="Arial" charset="0"/>
                <a:ea typeface="ＭＳ Ｐゴシック" charset="0"/>
              </a:rPr>
              <a:t> </a:t>
            </a:r>
            <a:r>
              <a:rPr lang="en-US" dirty="0" err="1">
                <a:latin typeface="Arial" charset="0"/>
                <a:ea typeface="ＭＳ Ｐゴシック" charset="0"/>
              </a:rPr>
              <a:t>politique</a:t>
            </a:r>
            <a:r>
              <a:rPr lang="en-US" dirty="0">
                <a:latin typeface="Arial" charset="0"/>
                <a:ea typeface="ＭＳ Ｐゴシック" charset="0"/>
              </a:rPr>
              <a:t>)</a:t>
            </a:r>
          </a:p>
          <a:p>
            <a:pPr lvl="1" eaLnBrk="1" hangingPunct="1"/>
            <a:r>
              <a:rPr lang="en-US" dirty="0">
                <a:latin typeface="Arial" charset="0"/>
                <a:ea typeface="ＭＳ Ｐゴシック" charset="0"/>
              </a:rPr>
              <a:t>La </a:t>
            </a:r>
            <a:r>
              <a:rPr lang="en-US" dirty="0" err="1">
                <a:latin typeface="Arial" charset="0"/>
                <a:ea typeface="ＭＳ Ｐゴシック" charset="0"/>
              </a:rPr>
              <a:t>représentativité</a:t>
            </a:r>
            <a:r>
              <a:rPr lang="en-US" dirty="0">
                <a:latin typeface="Arial" charset="0"/>
                <a:ea typeface="ＭＳ Ｐゴシック" charset="0"/>
              </a:rPr>
              <a:t> (</a:t>
            </a:r>
            <a:r>
              <a:rPr lang="en-US" dirty="0" smtClean="0">
                <a:latin typeface="Arial" charset="0"/>
                <a:ea typeface="ＭＳ Ｐゴシック" charset="0"/>
              </a:rPr>
              <a:t>femmes, </a:t>
            </a:r>
            <a:r>
              <a:rPr lang="en-US" dirty="0" err="1" smtClean="0">
                <a:latin typeface="Arial" charset="0"/>
                <a:ea typeface="ＭＳ Ｐゴシック" charset="0"/>
              </a:rPr>
              <a:t>minorités</a:t>
            </a:r>
            <a:r>
              <a:rPr lang="en-US" dirty="0" smtClean="0">
                <a:latin typeface="Arial" charset="0"/>
                <a:ea typeface="ＭＳ Ｐゴシック" charset="0"/>
              </a:rPr>
              <a:t> </a:t>
            </a:r>
            <a:r>
              <a:rPr lang="en-US" dirty="0" err="1" smtClean="0">
                <a:latin typeface="Arial" charset="0"/>
                <a:ea typeface="ＭＳ Ｐゴシック" charset="0"/>
              </a:rPr>
              <a:t>visibles</a:t>
            </a:r>
            <a:r>
              <a:rPr lang="en-US" dirty="0" smtClean="0">
                <a:latin typeface="Arial" charset="0"/>
                <a:ea typeface="ＭＳ Ｐゴシック" charset="0"/>
              </a:rPr>
              <a:t>, </a:t>
            </a:r>
            <a:r>
              <a:rPr lang="en-US" dirty="0" err="1" smtClean="0">
                <a:latin typeface="Arial" charset="0"/>
                <a:ea typeface="ＭＳ Ｐゴシック" charset="0"/>
              </a:rPr>
              <a:t>handicapés</a:t>
            </a:r>
            <a:r>
              <a:rPr lang="en-US" dirty="0" smtClean="0">
                <a:latin typeface="Arial" charset="0"/>
                <a:ea typeface="ＭＳ Ｐゴシック" charset="0"/>
              </a:rPr>
              <a:t>, les </a:t>
            </a:r>
            <a:r>
              <a:rPr lang="en-US" dirty="0" err="1" smtClean="0">
                <a:latin typeface="Arial" charset="0"/>
                <a:ea typeface="ＭＳ Ｐゴシック" charset="0"/>
              </a:rPr>
              <a:t>autochtones</a:t>
            </a:r>
            <a:r>
              <a:rPr lang="en-US" dirty="0" smtClean="0">
                <a:latin typeface="Arial" charset="0"/>
                <a:ea typeface="ＭＳ Ｐゴシック" charset="0"/>
              </a:rPr>
              <a:t>)</a:t>
            </a:r>
            <a:r>
              <a:rPr lang="en-US" dirty="0">
                <a:latin typeface="Arial" charset="0"/>
                <a:ea typeface="ＭＳ Ｐゴシック" charset="0"/>
              </a:rPr>
              <a:t>, question </a:t>
            </a:r>
            <a:r>
              <a:rPr lang="en-US" dirty="0" err="1">
                <a:latin typeface="Arial" charset="0"/>
                <a:ea typeface="ＭＳ Ｐゴシック" charset="0"/>
              </a:rPr>
              <a:t>démographique</a:t>
            </a:r>
            <a:endParaRPr lang="en-US" dirty="0">
              <a:latin typeface="Arial" charset="0"/>
              <a:ea typeface="ＭＳ Ｐゴシック" charset="0"/>
            </a:endParaRPr>
          </a:p>
          <a:p>
            <a:pPr lvl="1" eaLnBrk="1" hangingPunct="1"/>
            <a:r>
              <a:rPr lang="en-US" dirty="0">
                <a:latin typeface="Arial" charset="0"/>
                <a:ea typeface="ＭＳ Ｐゴシック" charset="0"/>
              </a:rPr>
              <a:t>Les sous-</a:t>
            </a:r>
            <a:r>
              <a:rPr lang="en-US" dirty="0" err="1">
                <a:latin typeface="Arial" charset="0"/>
                <a:ea typeface="ＭＳ Ｐゴシック" charset="0"/>
              </a:rPr>
              <a:t>ministres</a:t>
            </a:r>
            <a:r>
              <a:rPr lang="en-US" dirty="0">
                <a:latin typeface="Arial" charset="0"/>
                <a:ea typeface="ＭＳ Ｐゴシック" charset="0"/>
              </a:rPr>
              <a:t> (</a:t>
            </a:r>
            <a:r>
              <a:rPr lang="en-US" dirty="0" err="1">
                <a:latin typeface="Arial" charset="0"/>
                <a:ea typeface="ＭＳ Ｐゴシック" charset="0"/>
              </a:rPr>
              <a:t>rôle</a:t>
            </a:r>
            <a:r>
              <a:rPr lang="en-US" dirty="0">
                <a:latin typeface="Arial" charset="0"/>
                <a:ea typeface="ＭＳ Ｐゴシック" charset="0"/>
              </a:rPr>
              <a:t>, </a:t>
            </a:r>
            <a:r>
              <a:rPr lang="en-US" dirty="0" err="1">
                <a:latin typeface="Arial" charset="0"/>
                <a:ea typeface="ＭＳ Ｐゴシック" charset="0"/>
              </a:rPr>
              <a:t>évolution</a:t>
            </a:r>
            <a:r>
              <a:rPr lang="en-US" dirty="0">
                <a:latin typeface="Arial" charset="0"/>
                <a:ea typeface="ＭＳ Ｐゴシック" charset="0"/>
              </a:rPr>
              <a:t> du </a:t>
            </a:r>
            <a:r>
              <a:rPr lang="en-US" dirty="0" err="1">
                <a:latin typeface="Arial" charset="0"/>
                <a:ea typeface="ＭＳ Ｐゴシック" charset="0"/>
              </a:rPr>
              <a:t>profil</a:t>
            </a:r>
            <a:r>
              <a:rPr lang="en-US" dirty="0">
                <a:latin typeface="Arial" charset="0"/>
                <a:ea typeface="ＭＳ Ｐゴシック" charset="0"/>
              </a:rPr>
              <a:t>, </a:t>
            </a:r>
            <a:r>
              <a:rPr lang="en-US" dirty="0" err="1">
                <a:latin typeface="Arial" charset="0"/>
                <a:ea typeface="ＭＳ Ｐゴシック" charset="0"/>
              </a:rPr>
              <a:t>responsabilité</a:t>
            </a:r>
            <a:r>
              <a:rPr lang="en-US" dirty="0">
                <a:latin typeface="Arial" charset="0"/>
                <a:ea typeface="ＭＳ Ｐゴシック" charset="0"/>
              </a:rPr>
              <a:t>)</a:t>
            </a:r>
          </a:p>
          <a:p>
            <a:pPr lvl="1" eaLnBrk="1" hangingPunct="1">
              <a:buFontTx/>
              <a:buNone/>
            </a:pPr>
            <a:endParaRPr lang="en-CA" sz="240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5408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>
                <a:latin typeface="Arial" charset="0"/>
                <a:ea typeface="ＭＳ Ｐゴシック" charset="0"/>
                <a:cs typeface="ＭＳ Ｐゴシック" charset="0"/>
              </a:rPr>
              <a:t>Le processus des politiques publiques (1)</a:t>
            </a:r>
            <a:endParaRPr lang="en-CA" sz="400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Définition des politiques publiques</a:t>
            </a:r>
          </a:p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Approche séquentielle en 5 étapes</a:t>
            </a:r>
          </a:p>
        </p:txBody>
      </p:sp>
    </p:spTree>
    <p:extLst>
      <p:ext uri="{BB962C8B-B14F-4D97-AF65-F5344CB8AC3E}">
        <p14:creationId xmlns:p14="http://schemas.microsoft.com/office/powerpoint/2010/main" val="1240485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Cycle des politiques publiques </a:t>
            </a:r>
          </a:p>
        </p:txBody>
      </p:sp>
      <p:grpSp>
        <p:nvGrpSpPr>
          <p:cNvPr id="25603" name="Group 3"/>
          <p:cNvGrpSpPr>
            <a:grpSpLocks noChangeAspect="1"/>
          </p:cNvGrpSpPr>
          <p:nvPr>
            <p:ph idx="4294967295"/>
          </p:nvPr>
        </p:nvGrpSpPr>
        <p:grpSpPr bwMode="auto">
          <a:xfrm>
            <a:off x="381000" y="1066800"/>
            <a:ext cx="8229600" cy="5791200"/>
            <a:chOff x="288" y="192"/>
            <a:chExt cx="5184" cy="3648"/>
          </a:xfrm>
        </p:grpSpPr>
        <p:sp>
          <p:nvSpPr>
            <p:cNvPr id="25604" name="AutoShape 4"/>
            <p:cNvSpPr>
              <a:spLocks noChangeAspect="1" noChangeArrowheads="1" noTextEdit="1"/>
            </p:cNvSpPr>
            <p:nvPr/>
          </p:nvSpPr>
          <p:spPr bwMode="auto">
            <a:xfrm>
              <a:off x="288" y="192"/>
              <a:ext cx="5184" cy="3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5605" name="_s21509"/>
            <p:cNvSpPr>
              <a:spLocks noChangeArrowheads="1" noTextEdit="1"/>
            </p:cNvSpPr>
            <p:nvPr/>
          </p:nvSpPr>
          <p:spPr bwMode="auto">
            <a:xfrm>
              <a:off x="1949" y="465"/>
              <a:ext cx="1862" cy="1862"/>
            </a:xfrm>
            <a:custGeom>
              <a:avLst/>
              <a:gdLst>
                <a:gd name="T0" fmla="*/ 68 w 21600"/>
                <a:gd name="T1" fmla="*/ 1 h 21600"/>
                <a:gd name="T2" fmla="*/ 53 w 21600"/>
                <a:gd name="T3" fmla="*/ 19 h 21600"/>
                <a:gd name="T4" fmla="*/ 72 w 21600"/>
                <a:gd name="T5" fmla="*/ 27 h 21600"/>
                <a:gd name="T6" fmla="*/ 91 w 21600"/>
                <a:gd name="T7" fmla="*/ -19 h 21600"/>
                <a:gd name="T8" fmla="*/ 121 w 21600"/>
                <a:gd name="T9" fmla="*/ 17 h 21600"/>
                <a:gd name="T10" fmla="*/ 84 w 21600"/>
                <a:gd name="T11" fmla="*/ 4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7 w 21600"/>
                <a:gd name="T19" fmla="*/ 3167 h 21600"/>
                <a:gd name="T20" fmla="*/ 18433 w 21600"/>
                <a:gd name="T21" fmla="*/ 18433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1552" y="3639"/>
                  </a:moveTo>
                  <a:cubicBezTo>
                    <a:pt x="11302" y="3613"/>
                    <a:pt x="11051" y="3599"/>
                    <a:pt x="10800" y="3599"/>
                  </a:cubicBezTo>
                  <a:cubicBezTo>
                    <a:pt x="9790" y="3599"/>
                    <a:pt x="8793" y="3812"/>
                    <a:pt x="7871" y="4222"/>
                  </a:cubicBezTo>
                  <a:lnTo>
                    <a:pt x="6407" y="933"/>
                  </a:lnTo>
                  <a:cubicBezTo>
                    <a:pt x="7789" y="318"/>
                    <a:pt x="9286" y="-1"/>
                    <a:pt x="10800" y="-1"/>
                  </a:cubicBezTo>
                  <a:cubicBezTo>
                    <a:pt x="11177" y="-1"/>
                    <a:pt x="11553" y="19"/>
                    <a:pt x="11928" y="59"/>
                  </a:cubicBezTo>
                  <a:lnTo>
                    <a:pt x="12211" y="-2627"/>
                  </a:lnTo>
                  <a:lnTo>
                    <a:pt x="16215" y="2319"/>
                  </a:lnTo>
                  <a:lnTo>
                    <a:pt x="11270" y="6324"/>
                  </a:lnTo>
                  <a:lnTo>
                    <a:pt x="11552" y="363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endParaRPr lang="en-CA"/>
            </a:p>
          </p:txBody>
        </p:sp>
        <p:sp>
          <p:nvSpPr>
            <p:cNvPr id="25606" name="_s21510"/>
            <p:cNvSpPr>
              <a:spLocks noChangeArrowheads="1" noTextEdit="1"/>
            </p:cNvSpPr>
            <p:nvPr/>
          </p:nvSpPr>
          <p:spPr bwMode="auto">
            <a:xfrm rot="4320000">
              <a:off x="2539" y="893"/>
              <a:ext cx="1862" cy="1862"/>
            </a:xfrm>
            <a:custGeom>
              <a:avLst/>
              <a:gdLst>
                <a:gd name="T0" fmla="*/ 68 w 21600"/>
                <a:gd name="T1" fmla="*/ 1 h 21600"/>
                <a:gd name="T2" fmla="*/ 53 w 21600"/>
                <a:gd name="T3" fmla="*/ 19 h 21600"/>
                <a:gd name="T4" fmla="*/ 72 w 21600"/>
                <a:gd name="T5" fmla="*/ 27 h 21600"/>
                <a:gd name="T6" fmla="*/ 91 w 21600"/>
                <a:gd name="T7" fmla="*/ -19 h 21600"/>
                <a:gd name="T8" fmla="*/ 121 w 21600"/>
                <a:gd name="T9" fmla="*/ 17 h 21600"/>
                <a:gd name="T10" fmla="*/ 84 w 21600"/>
                <a:gd name="T11" fmla="*/ 4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7 w 21600"/>
                <a:gd name="T19" fmla="*/ 3167 h 21600"/>
                <a:gd name="T20" fmla="*/ 18433 w 21600"/>
                <a:gd name="T21" fmla="*/ 18433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1552" y="3639"/>
                  </a:moveTo>
                  <a:cubicBezTo>
                    <a:pt x="11302" y="3613"/>
                    <a:pt x="11051" y="3599"/>
                    <a:pt x="10800" y="3599"/>
                  </a:cubicBezTo>
                  <a:cubicBezTo>
                    <a:pt x="9790" y="3599"/>
                    <a:pt x="8793" y="3812"/>
                    <a:pt x="7871" y="4222"/>
                  </a:cubicBezTo>
                  <a:lnTo>
                    <a:pt x="6407" y="933"/>
                  </a:lnTo>
                  <a:cubicBezTo>
                    <a:pt x="7789" y="318"/>
                    <a:pt x="9286" y="-1"/>
                    <a:pt x="10800" y="-1"/>
                  </a:cubicBezTo>
                  <a:cubicBezTo>
                    <a:pt x="11177" y="-1"/>
                    <a:pt x="11553" y="19"/>
                    <a:pt x="11928" y="59"/>
                  </a:cubicBezTo>
                  <a:lnTo>
                    <a:pt x="12211" y="-2627"/>
                  </a:lnTo>
                  <a:lnTo>
                    <a:pt x="16215" y="2319"/>
                  </a:lnTo>
                  <a:lnTo>
                    <a:pt x="11270" y="6324"/>
                  </a:lnTo>
                  <a:lnTo>
                    <a:pt x="11552" y="363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endParaRPr lang="en-CA"/>
            </a:p>
          </p:txBody>
        </p:sp>
        <p:sp>
          <p:nvSpPr>
            <p:cNvPr id="25607" name="_s21511"/>
            <p:cNvSpPr>
              <a:spLocks noChangeArrowheads="1" noTextEdit="1"/>
            </p:cNvSpPr>
            <p:nvPr/>
          </p:nvSpPr>
          <p:spPr bwMode="auto">
            <a:xfrm rot="8640000">
              <a:off x="2314" y="1587"/>
              <a:ext cx="1862" cy="1862"/>
            </a:xfrm>
            <a:custGeom>
              <a:avLst/>
              <a:gdLst>
                <a:gd name="T0" fmla="*/ 68 w 21600"/>
                <a:gd name="T1" fmla="*/ 1 h 21600"/>
                <a:gd name="T2" fmla="*/ 53 w 21600"/>
                <a:gd name="T3" fmla="*/ 19 h 21600"/>
                <a:gd name="T4" fmla="*/ 72 w 21600"/>
                <a:gd name="T5" fmla="*/ 27 h 21600"/>
                <a:gd name="T6" fmla="*/ 91 w 21600"/>
                <a:gd name="T7" fmla="*/ -19 h 21600"/>
                <a:gd name="T8" fmla="*/ 121 w 21600"/>
                <a:gd name="T9" fmla="*/ 17 h 21600"/>
                <a:gd name="T10" fmla="*/ 84 w 21600"/>
                <a:gd name="T11" fmla="*/ 4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7 w 21600"/>
                <a:gd name="T19" fmla="*/ 3167 h 21600"/>
                <a:gd name="T20" fmla="*/ 18433 w 21600"/>
                <a:gd name="T21" fmla="*/ 18433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1552" y="3639"/>
                  </a:moveTo>
                  <a:cubicBezTo>
                    <a:pt x="11302" y="3613"/>
                    <a:pt x="11051" y="3599"/>
                    <a:pt x="10800" y="3599"/>
                  </a:cubicBezTo>
                  <a:cubicBezTo>
                    <a:pt x="9790" y="3599"/>
                    <a:pt x="8793" y="3812"/>
                    <a:pt x="7871" y="4222"/>
                  </a:cubicBezTo>
                  <a:lnTo>
                    <a:pt x="6407" y="933"/>
                  </a:lnTo>
                  <a:cubicBezTo>
                    <a:pt x="7789" y="318"/>
                    <a:pt x="9286" y="-1"/>
                    <a:pt x="10800" y="-1"/>
                  </a:cubicBezTo>
                  <a:cubicBezTo>
                    <a:pt x="11177" y="-1"/>
                    <a:pt x="11553" y="19"/>
                    <a:pt x="11928" y="59"/>
                  </a:cubicBezTo>
                  <a:lnTo>
                    <a:pt x="12211" y="-2627"/>
                  </a:lnTo>
                  <a:lnTo>
                    <a:pt x="16215" y="2319"/>
                  </a:lnTo>
                  <a:lnTo>
                    <a:pt x="11270" y="6324"/>
                  </a:lnTo>
                  <a:lnTo>
                    <a:pt x="11552" y="363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endParaRPr lang="en-CA"/>
            </a:p>
          </p:txBody>
        </p:sp>
        <p:sp>
          <p:nvSpPr>
            <p:cNvPr id="25608" name="_s21512"/>
            <p:cNvSpPr>
              <a:spLocks noChangeArrowheads="1" noTextEdit="1"/>
            </p:cNvSpPr>
            <p:nvPr/>
          </p:nvSpPr>
          <p:spPr bwMode="auto">
            <a:xfrm rot="-8640000">
              <a:off x="1585" y="1587"/>
              <a:ext cx="1862" cy="1862"/>
            </a:xfrm>
            <a:custGeom>
              <a:avLst/>
              <a:gdLst>
                <a:gd name="T0" fmla="*/ 68 w 21600"/>
                <a:gd name="T1" fmla="*/ 1 h 21600"/>
                <a:gd name="T2" fmla="*/ 53 w 21600"/>
                <a:gd name="T3" fmla="*/ 19 h 21600"/>
                <a:gd name="T4" fmla="*/ 72 w 21600"/>
                <a:gd name="T5" fmla="*/ 27 h 21600"/>
                <a:gd name="T6" fmla="*/ 91 w 21600"/>
                <a:gd name="T7" fmla="*/ -19 h 21600"/>
                <a:gd name="T8" fmla="*/ 121 w 21600"/>
                <a:gd name="T9" fmla="*/ 17 h 21600"/>
                <a:gd name="T10" fmla="*/ 84 w 21600"/>
                <a:gd name="T11" fmla="*/ 4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7 w 21600"/>
                <a:gd name="T19" fmla="*/ 3167 h 21600"/>
                <a:gd name="T20" fmla="*/ 18433 w 21600"/>
                <a:gd name="T21" fmla="*/ 18433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1552" y="3639"/>
                  </a:moveTo>
                  <a:cubicBezTo>
                    <a:pt x="11302" y="3613"/>
                    <a:pt x="11051" y="3599"/>
                    <a:pt x="10800" y="3599"/>
                  </a:cubicBezTo>
                  <a:cubicBezTo>
                    <a:pt x="9790" y="3599"/>
                    <a:pt x="8793" y="3812"/>
                    <a:pt x="7871" y="4222"/>
                  </a:cubicBezTo>
                  <a:lnTo>
                    <a:pt x="6407" y="933"/>
                  </a:lnTo>
                  <a:cubicBezTo>
                    <a:pt x="7789" y="318"/>
                    <a:pt x="9286" y="-1"/>
                    <a:pt x="10800" y="-1"/>
                  </a:cubicBezTo>
                  <a:cubicBezTo>
                    <a:pt x="11177" y="-1"/>
                    <a:pt x="11553" y="19"/>
                    <a:pt x="11928" y="59"/>
                  </a:cubicBezTo>
                  <a:lnTo>
                    <a:pt x="12211" y="-2627"/>
                  </a:lnTo>
                  <a:lnTo>
                    <a:pt x="16215" y="2319"/>
                  </a:lnTo>
                  <a:lnTo>
                    <a:pt x="11270" y="6324"/>
                  </a:lnTo>
                  <a:lnTo>
                    <a:pt x="11552" y="363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endParaRPr lang="en-CA"/>
            </a:p>
          </p:txBody>
        </p:sp>
        <p:sp>
          <p:nvSpPr>
            <p:cNvPr id="25609" name="_s21513"/>
            <p:cNvSpPr>
              <a:spLocks noChangeArrowheads="1" noTextEdit="1"/>
            </p:cNvSpPr>
            <p:nvPr/>
          </p:nvSpPr>
          <p:spPr bwMode="auto">
            <a:xfrm rot="-4320000">
              <a:off x="1359" y="894"/>
              <a:ext cx="1862" cy="1862"/>
            </a:xfrm>
            <a:custGeom>
              <a:avLst/>
              <a:gdLst>
                <a:gd name="T0" fmla="*/ 68 w 21600"/>
                <a:gd name="T1" fmla="*/ 1 h 21600"/>
                <a:gd name="T2" fmla="*/ 53 w 21600"/>
                <a:gd name="T3" fmla="*/ 19 h 21600"/>
                <a:gd name="T4" fmla="*/ 72 w 21600"/>
                <a:gd name="T5" fmla="*/ 27 h 21600"/>
                <a:gd name="T6" fmla="*/ 91 w 21600"/>
                <a:gd name="T7" fmla="*/ -19 h 21600"/>
                <a:gd name="T8" fmla="*/ 121 w 21600"/>
                <a:gd name="T9" fmla="*/ 17 h 21600"/>
                <a:gd name="T10" fmla="*/ 84 w 21600"/>
                <a:gd name="T11" fmla="*/ 47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7 w 21600"/>
                <a:gd name="T19" fmla="*/ 3167 h 21600"/>
                <a:gd name="T20" fmla="*/ 18433 w 21600"/>
                <a:gd name="T21" fmla="*/ 18433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1552" y="3639"/>
                  </a:moveTo>
                  <a:cubicBezTo>
                    <a:pt x="11302" y="3613"/>
                    <a:pt x="11051" y="3599"/>
                    <a:pt x="10800" y="3599"/>
                  </a:cubicBezTo>
                  <a:cubicBezTo>
                    <a:pt x="9790" y="3599"/>
                    <a:pt x="8793" y="3812"/>
                    <a:pt x="7871" y="4222"/>
                  </a:cubicBezTo>
                  <a:lnTo>
                    <a:pt x="6407" y="933"/>
                  </a:lnTo>
                  <a:cubicBezTo>
                    <a:pt x="7789" y="318"/>
                    <a:pt x="9286" y="-1"/>
                    <a:pt x="10800" y="-1"/>
                  </a:cubicBezTo>
                  <a:cubicBezTo>
                    <a:pt x="11177" y="-1"/>
                    <a:pt x="11553" y="19"/>
                    <a:pt x="11928" y="59"/>
                  </a:cubicBezTo>
                  <a:lnTo>
                    <a:pt x="12211" y="-2627"/>
                  </a:lnTo>
                  <a:lnTo>
                    <a:pt x="16215" y="2319"/>
                  </a:lnTo>
                  <a:lnTo>
                    <a:pt x="11270" y="6324"/>
                  </a:lnTo>
                  <a:lnTo>
                    <a:pt x="11552" y="363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endParaRPr lang="en-CA"/>
            </a:p>
          </p:txBody>
        </p:sp>
        <p:sp>
          <p:nvSpPr>
            <p:cNvPr id="25610" name="_s21514"/>
            <p:cNvSpPr>
              <a:spLocks noChangeArrowheads="1"/>
            </p:cNvSpPr>
            <p:nvPr/>
          </p:nvSpPr>
          <p:spPr bwMode="auto">
            <a:xfrm>
              <a:off x="3358" y="544"/>
              <a:ext cx="685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r>
                <a:rPr lang="en-CA" sz="2000"/>
                <a:t>Mise à l</a:t>
              </a:r>
              <a:r>
                <a:rPr lang="ja-JP" altLang="en-CA" sz="2000"/>
                <a:t>’</a:t>
              </a:r>
              <a:r>
                <a:rPr lang="en-CA" sz="2000"/>
                <a:t>agenda</a:t>
              </a:r>
            </a:p>
          </p:txBody>
        </p:sp>
        <p:sp>
          <p:nvSpPr>
            <p:cNvPr id="25611" name="_s21515"/>
            <p:cNvSpPr>
              <a:spLocks noChangeArrowheads="1"/>
            </p:cNvSpPr>
            <p:nvPr/>
          </p:nvSpPr>
          <p:spPr bwMode="auto">
            <a:xfrm>
              <a:off x="3866" y="2104"/>
              <a:ext cx="685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r>
                <a:rPr lang="en-CA" sz="2000"/>
                <a:t>Formulation</a:t>
              </a:r>
            </a:p>
          </p:txBody>
        </p:sp>
        <p:sp>
          <p:nvSpPr>
            <p:cNvPr id="25612" name="_s21516"/>
            <p:cNvSpPr>
              <a:spLocks noChangeArrowheads="1"/>
            </p:cNvSpPr>
            <p:nvPr/>
          </p:nvSpPr>
          <p:spPr bwMode="auto">
            <a:xfrm>
              <a:off x="2539" y="3069"/>
              <a:ext cx="685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r>
                <a:rPr lang="en-CA" sz="2000"/>
                <a:t>Adoption</a:t>
              </a:r>
            </a:p>
          </p:txBody>
        </p:sp>
        <p:sp>
          <p:nvSpPr>
            <p:cNvPr id="25613" name="_s21517"/>
            <p:cNvSpPr>
              <a:spLocks noChangeArrowheads="1"/>
            </p:cNvSpPr>
            <p:nvPr/>
          </p:nvSpPr>
          <p:spPr bwMode="auto">
            <a:xfrm>
              <a:off x="1211" y="2106"/>
              <a:ext cx="685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r>
                <a:rPr lang="en-CA" sz="2000"/>
                <a:t>Mise en oeuvre</a:t>
              </a:r>
            </a:p>
          </p:txBody>
        </p:sp>
        <p:sp>
          <p:nvSpPr>
            <p:cNvPr id="25614" name="_s21518"/>
            <p:cNvSpPr>
              <a:spLocks noChangeArrowheads="1"/>
            </p:cNvSpPr>
            <p:nvPr/>
          </p:nvSpPr>
          <p:spPr bwMode="auto">
            <a:xfrm>
              <a:off x="1717" y="545"/>
              <a:ext cx="685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r>
                <a:rPr lang="en-CA" sz="2000"/>
                <a:t>évaluation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53988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>
                <a:latin typeface="Arial" charset="0"/>
                <a:ea typeface="ＭＳ Ｐゴシック" charset="0"/>
                <a:cs typeface="ＭＳ Ｐゴシック" charset="0"/>
              </a:rPr>
              <a:t>Le processus des politiques publiques</a:t>
            </a:r>
            <a:r>
              <a:rPr lang="en-CA" sz="4000">
                <a:latin typeface="Arial" charset="0"/>
                <a:ea typeface="ＭＳ Ｐゴシック" charset="0"/>
                <a:cs typeface="ＭＳ Ｐゴシック" charset="0"/>
              </a:rPr>
              <a:t>(2)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000" dirty="0">
                <a:latin typeface="Arial" charset="0"/>
                <a:ea typeface="ＭＳ Ｐゴシック" charset="0"/>
              </a:rPr>
              <a:t>1. </a:t>
            </a:r>
            <a:r>
              <a:rPr lang="en-US" sz="2000" dirty="0" err="1">
                <a:latin typeface="Arial" charset="0"/>
                <a:ea typeface="ＭＳ Ｐゴシック" charset="0"/>
              </a:rPr>
              <a:t>Mise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  <a:r>
              <a:rPr lang="en-US" sz="2000" dirty="0" err="1">
                <a:latin typeface="Arial" charset="0"/>
                <a:ea typeface="ＭＳ Ｐゴシック" charset="0"/>
              </a:rPr>
              <a:t>à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  <a:r>
              <a:rPr lang="en-US" sz="2000" dirty="0" err="1">
                <a:latin typeface="Arial" charset="0"/>
                <a:ea typeface="ＭＳ Ｐゴシック" charset="0"/>
              </a:rPr>
              <a:t>l’agenda</a:t>
            </a:r>
            <a:r>
              <a:rPr lang="en-US" sz="2000" dirty="0">
                <a:latin typeface="Arial" charset="0"/>
                <a:ea typeface="ＭＳ Ｐゴシック" charset="0"/>
              </a:rPr>
              <a:t> 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>
                <a:latin typeface="Arial" charset="0"/>
                <a:ea typeface="ＭＳ Ｐゴシック" charset="0"/>
              </a:rPr>
              <a:t>Comment les </a:t>
            </a:r>
            <a:r>
              <a:rPr lang="en-US" sz="2000" dirty="0" err="1">
                <a:latin typeface="Arial" charset="0"/>
                <a:ea typeface="ＭＳ Ｐゴシック" charset="0"/>
              </a:rPr>
              <a:t>problèmes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  <a:r>
              <a:rPr lang="en-US" sz="2000" dirty="0" err="1" smtClean="0">
                <a:latin typeface="Arial" charset="0"/>
                <a:ea typeface="ＭＳ Ｐゴシック" charset="0"/>
              </a:rPr>
              <a:t>deviennent-ils</a:t>
            </a:r>
            <a:r>
              <a:rPr lang="en-US" sz="2000" dirty="0" smtClean="0">
                <a:latin typeface="Arial" charset="0"/>
                <a:ea typeface="ＭＳ Ｐゴシック" charset="0"/>
              </a:rPr>
              <a:t> des </a:t>
            </a:r>
            <a:r>
              <a:rPr lang="en-US" sz="2000" dirty="0" err="1">
                <a:latin typeface="Arial" charset="0"/>
                <a:ea typeface="ＭＳ Ｐゴシック" charset="0"/>
              </a:rPr>
              <a:t>problèmes</a:t>
            </a:r>
            <a:r>
              <a:rPr lang="en-US" sz="2000" dirty="0">
                <a:latin typeface="Arial" charset="0"/>
                <a:ea typeface="ＭＳ Ｐゴシック" charset="0"/>
              </a:rPr>
              <a:t> publics ?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err="1">
                <a:latin typeface="Arial" charset="0"/>
                <a:ea typeface="ＭＳ Ｐゴシック" charset="0"/>
              </a:rPr>
              <a:t>Mise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  <a:r>
              <a:rPr lang="en-US" sz="2000" dirty="0" err="1">
                <a:latin typeface="Arial" charset="0"/>
                <a:ea typeface="ＭＳ Ｐゴシック" charset="0"/>
              </a:rPr>
              <a:t>à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  <a:r>
              <a:rPr lang="en-US" sz="2000" dirty="0" err="1">
                <a:latin typeface="Arial" charset="0"/>
                <a:ea typeface="ＭＳ Ｐゴシック" charset="0"/>
              </a:rPr>
              <a:t>l’agenda</a:t>
            </a:r>
            <a:r>
              <a:rPr lang="en-US" sz="2000" dirty="0">
                <a:latin typeface="Arial" charset="0"/>
                <a:ea typeface="ＭＳ Ｐゴシック" charset="0"/>
              </a:rPr>
              <a:t> ;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>
                <a:latin typeface="Arial" charset="0"/>
                <a:ea typeface="ＭＳ Ｐゴシック" charset="0"/>
              </a:rPr>
              <a:t>courants et </a:t>
            </a:r>
            <a:r>
              <a:rPr lang="en-US" sz="2000" dirty="0" err="1" smtClean="0">
                <a:latin typeface="Arial" charset="0"/>
                <a:ea typeface="ＭＳ Ｐゴシック" charset="0"/>
              </a:rPr>
              <a:t>fenêtre</a:t>
            </a:r>
            <a:r>
              <a:rPr lang="en-US" sz="2000" dirty="0" smtClean="0">
                <a:latin typeface="Arial" charset="0"/>
                <a:ea typeface="ＭＳ Ｐゴシック" charset="0"/>
              </a:rPr>
              <a:t> (</a:t>
            </a:r>
            <a:r>
              <a:rPr lang="en-US" sz="2000" dirty="0" err="1" smtClean="0">
                <a:latin typeface="Arial" charset="0"/>
                <a:ea typeface="ＭＳ Ｐゴシック" charset="0"/>
              </a:rPr>
              <a:t>Kingdon</a:t>
            </a:r>
            <a:r>
              <a:rPr lang="en-US" sz="2000" dirty="0" smtClean="0">
                <a:latin typeface="Arial" charset="0"/>
                <a:ea typeface="ＭＳ Ｐゴシック" charset="0"/>
              </a:rPr>
              <a:t>).</a:t>
            </a:r>
            <a:endParaRPr lang="en-US" sz="2000" dirty="0">
              <a:latin typeface="Arial" charset="0"/>
              <a:ea typeface="ＭＳ Ｐゴシック" charset="0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z="2000" dirty="0">
              <a:latin typeface="Arial" charset="0"/>
              <a:ea typeface="ＭＳ Ｐゴシック" charset="0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000" dirty="0">
                <a:latin typeface="Arial" charset="0"/>
                <a:ea typeface="ＭＳ Ｐゴシック" charset="0"/>
              </a:rPr>
              <a:t>2. Formulation</a:t>
            </a:r>
          </a:p>
          <a:p>
            <a:pPr lvl="1" eaLnBrk="1" hangingPunct="1">
              <a:lnSpc>
                <a:spcPct val="90000"/>
              </a:lnSpc>
              <a:buFontTx/>
              <a:buChar char="-"/>
            </a:pPr>
            <a:r>
              <a:rPr lang="fr-FR" sz="2000" dirty="0">
                <a:latin typeface="Arial" charset="0"/>
                <a:ea typeface="ＭＳ Ｐゴシック" charset="0"/>
              </a:rPr>
              <a:t>Temps</a:t>
            </a:r>
          </a:p>
          <a:p>
            <a:pPr lvl="1" eaLnBrk="1" hangingPunct="1">
              <a:lnSpc>
                <a:spcPct val="90000"/>
              </a:lnSpc>
              <a:buFontTx/>
              <a:buChar char="-"/>
            </a:pPr>
            <a:r>
              <a:rPr lang="fr-FR" sz="2000" dirty="0">
                <a:latin typeface="Arial" charset="0"/>
                <a:ea typeface="ＭＳ Ｐゴシック" charset="0"/>
              </a:rPr>
              <a:t>nombre d’acteurs</a:t>
            </a:r>
          </a:p>
          <a:p>
            <a:pPr lvl="1" eaLnBrk="1" hangingPunct="1">
              <a:lnSpc>
                <a:spcPct val="90000"/>
              </a:lnSpc>
              <a:buFontTx/>
              <a:buChar char="-"/>
            </a:pPr>
            <a:r>
              <a:rPr lang="fr-FR" sz="2000" dirty="0">
                <a:latin typeface="Arial" charset="0"/>
                <a:ea typeface="ＭＳ Ｐゴシック" charset="0"/>
              </a:rPr>
              <a:t>instabilité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z="2000" dirty="0">
              <a:latin typeface="Arial" charset="0"/>
              <a:ea typeface="ＭＳ Ｐゴシック" charset="0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000" dirty="0">
                <a:latin typeface="Arial" charset="0"/>
                <a:ea typeface="ＭＳ Ｐゴシック" charset="0"/>
              </a:rPr>
              <a:t>3. </a:t>
            </a:r>
            <a:r>
              <a:rPr lang="en-US" sz="2000" dirty="0" err="1">
                <a:latin typeface="Arial" charset="0"/>
                <a:ea typeface="ＭＳ Ｐゴシック" charset="0"/>
              </a:rPr>
              <a:t>Décision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err="1">
                <a:latin typeface="Arial" charset="0"/>
                <a:ea typeface="ＭＳ Ｐゴシック" charset="0"/>
              </a:rPr>
              <a:t>Modèle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  <a:r>
              <a:rPr lang="en-US" sz="2000" dirty="0" err="1">
                <a:latin typeface="Arial" charset="0"/>
                <a:ea typeface="ＭＳ Ｐゴシック" charset="0"/>
              </a:rPr>
              <a:t>rationnel</a:t>
            </a:r>
            <a:r>
              <a:rPr lang="en-US" sz="2000" dirty="0">
                <a:latin typeface="Arial" charset="0"/>
                <a:ea typeface="ＭＳ Ｐゴシック" charset="0"/>
              </a:rPr>
              <a:t>,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err="1">
                <a:latin typeface="Arial" charset="0"/>
                <a:ea typeface="ＭＳ Ｐゴシック" charset="0"/>
              </a:rPr>
              <a:t>Modèle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  <a:r>
              <a:rPr lang="en-US" sz="2000" dirty="0" err="1">
                <a:latin typeface="Arial" charset="0"/>
                <a:ea typeface="ＭＳ Ｐゴシック" charset="0"/>
              </a:rPr>
              <a:t>incrémental</a:t>
            </a:r>
            <a:r>
              <a:rPr lang="en-US" sz="2000" dirty="0">
                <a:latin typeface="Arial" charset="0"/>
                <a:ea typeface="ＭＳ Ｐゴシック" charset="0"/>
              </a:rPr>
              <a:t>,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dirty="0" err="1">
                <a:latin typeface="Arial" charset="0"/>
                <a:ea typeface="ＭＳ Ｐゴシック" charset="0"/>
              </a:rPr>
              <a:t>Modèle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  <a:r>
              <a:rPr lang="en-US" sz="2000" dirty="0" err="1">
                <a:latin typeface="Arial" charset="0"/>
                <a:ea typeface="ＭＳ Ｐゴシック" charset="0"/>
              </a:rPr>
              <a:t>mixte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en-CA" sz="2000" dirty="0" err="1">
                <a:latin typeface="Arial" charset="0"/>
                <a:ea typeface="ＭＳ Ｐゴシック" charset="0"/>
              </a:rPr>
              <a:t>Modèle</a:t>
            </a:r>
            <a:r>
              <a:rPr lang="en-CA" sz="2000" dirty="0">
                <a:latin typeface="Arial" charset="0"/>
                <a:ea typeface="ＭＳ Ｐゴシック" charset="0"/>
              </a:rPr>
              <a:t> de la </a:t>
            </a:r>
            <a:r>
              <a:rPr lang="en-CA" sz="2000" dirty="0" err="1">
                <a:latin typeface="Arial" charset="0"/>
                <a:ea typeface="ＭＳ Ｐゴシック" charset="0"/>
              </a:rPr>
              <a:t>poubelle</a:t>
            </a:r>
            <a:endParaRPr lang="en-CA" sz="200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274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>
                <a:latin typeface="Arial" charset="0"/>
                <a:ea typeface="ＭＳ Ｐゴシック" charset="0"/>
                <a:cs typeface="ＭＳ Ｐゴシック" charset="0"/>
              </a:rPr>
              <a:t>Le processus des politiques publiques</a:t>
            </a:r>
            <a:r>
              <a:rPr lang="en-CA" sz="4000">
                <a:latin typeface="Arial" charset="0"/>
                <a:ea typeface="ＭＳ Ｐゴシック" charset="0"/>
                <a:cs typeface="ＭＳ Ｐゴシック" charset="0"/>
              </a:rPr>
              <a:t>(3)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5715000" cy="4876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4.Mise en oeuvre:</a:t>
            </a:r>
          </a:p>
          <a:p>
            <a:pPr eaLnBrk="1" hangingPunct="1">
              <a:buFontTx/>
              <a:buNone/>
            </a:pP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- </a:t>
            </a: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Typologie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d’instruments</a:t>
            </a: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None/>
            </a:pP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(coercion). </a:t>
            </a:r>
          </a:p>
          <a:p>
            <a:pPr eaLnBrk="1" hangingPunct="1">
              <a:buFontTx/>
              <a:buChar char="-"/>
            </a:pP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Choix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des instruments</a:t>
            </a:r>
          </a:p>
          <a:p>
            <a:pPr eaLnBrk="1" hangingPunct="1">
              <a:buFontTx/>
              <a:buNone/>
            </a:pP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(</a:t>
            </a: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faisabilité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)</a:t>
            </a:r>
          </a:p>
          <a:p>
            <a:pPr eaLnBrk="1" hangingPunct="1">
              <a:buFontTx/>
              <a:buChar char="-"/>
            </a:pP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Problèmes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de </a:t>
            </a:r>
            <a:r>
              <a:rPr lang="en-US" sz="2400" dirty="0" err="1">
                <a:latin typeface="Arial" charset="0"/>
                <a:ea typeface="ＭＳ Ｐゴシック" charset="0"/>
                <a:cs typeface="ＭＳ Ｐゴシック" charset="0"/>
              </a:rPr>
              <a:t>mise</a:t>
            </a:r>
            <a:r>
              <a:rPr lang="en-US" sz="2400" dirty="0">
                <a:latin typeface="Arial" charset="0"/>
                <a:ea typeface="ＭＳ Ｐゴシック" charset="0"/>
                <a:cs typeface="ＭＳ Ｐゴシック" charset="0"/>
              </a:rPr>
              <a:t> en oeuvre</a:t>
            </a:r>
          </a:p>
          <a:p>
            <a:pPr eaLnBrk="1" hangingPunct="1">
              <a:buFontTx/>
              <a:buNone/>
            </a:pP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(communication ; </a:t>
            </a:r>
            <a:r>
              <a:rPr lang="en-CA" sz="2400" dirty="0" err="1" smtClean="0">
                <a:latin typeface="Arial" charset="0"/>
                <a:ea typeface="ＭＳ Ｐゴシック" charset="0"/>
                <a:cs typeface="ＭＳ Ｐゴシック" charset="0"/>
              </a:rPr>
              <a:t>rigidité</a:t>
            </a:r>
            <a:r>
              <a:rPr lang="en-CA" sz="240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organisationnelle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 ; </a:t>
            </a:r>
            <a:r>
              <a:rPr lang="en-CA" sz="2400" dirty="0" err="1" smtClean="0">
                <a:latin typeface="Arial" charset="0"/>
                <a:ea typeface="ＭＳ Ｐゴシック" charset="0"/>
                <a:cs typeface="ＭＳ Ｐゴシック" charset="0"/>
              </a:rPr>
              <a:t>ressources</a:t>
            </a:r>
            <a:r>
              <a:rPr lang="en-CA" sz="240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insuffisantes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 ; </a:t>
            </a:r>
            <a:r>
              <a:rPr lang="en-CA" sz="2400" dirty="0" err="1" smtClean="0">
                <a:latin typeface="Arial" charset="0"/>
                <a:ea typeface="ＭＳ Ｐゴシック" charset="0"/>
                <a:cs typeface="ＭＳ Ｐゴシック" charset="0"/>
              </a:rPr>
              <a:t>complexité</a:t>
            </a:r>
            <a:r>
              <a:rPr lang="en-CA" sz="240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sz="2400" dirty="0" err="1" smtClean="0">
                <a:latin typeface="Arial" charset="0"/>
                <a:ea typeface="ＭＳ Ｐゴシック" charset="0"/>
                <a:cs typeface="ＭＳ Ｐゴシック" charset="0"/>
              </a:rPr>
              <a:t>interorganisationnelle</a:t>
            </a:r>
            <a:r>
              <a:rPr lang="en-CA" sz="240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; </a:t>
            </a:r>
            <a:r>
              <a:rPr lang="en-CA" sz="2400" dirty="0" err="1" smtClean="0">
                <a:latin typeface="Arial" charset="0"/>
                <a:ea typeface="ＭＳ Ｐゴシック" charset="0"/>
                <a:cs typeface="ＭＳ Ｐゴシック" charset="0"/>
              </a:rPr>
              <a:t>inertie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/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défense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 ; Participation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inadéquate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)</a:t>
            </a: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None/>
            </a:pP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graphicFrame>
        <p:nvGraphicFramePr>
          <p:cNvPr id="11309" name="Group 45"/>
          <p:cNvGraphicFramePr>
            <a:graphicFrameLocks noGrp="1"/>
          </p:cNvGraphicFramePr>
          <p:nvPr>
            <p:ph sz="half" idx="2"/>
          </p:nvPr>
        </p:nvGraphicFramePr>
        <p:xfrm>
          <a:off x="5180013" y="1752600"/>
          <a:ext cx="3673475" cy="4664079"/>
        </p:xfrm>
        <a:graphic>
          <a:graphicData uri="http://schemas.openxmlformats.org/drawingml/2006/table">
            <a:tbl>
              <a:tblPr/>
              <a:tblGrid>
                <a:gridCol w="3201987"/>
                <a:gridCol w="471488"/>
              </a:tblGrid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Laisser au privé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Symbolique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Incitation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Déduction fiscale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Dépenses publiques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Régulation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Impôsition 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Entreprises publiques 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État d’urgence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fr-CA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03125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>
                <a:latin typeface="Arial" charset="0"/>
                <a:ea typeface="ＭＳ Ｐゴシック" charset="0"/>
                <a:cs typeface="ＭＳ Ｐゴシック" charset="0"/>
              </a:rPr>
              <a:t>Le processus des politiques publiques</a:t>
            </a:r>
            <a:r>
              <a:rPr lang="en-CA" sz="4000">
                <a:latin typeface="Arial" charset="0"/>
                <a:ea typeface="ＭＳ Ｐゴシック" charset="0"/>
                <a:cs typeface="ＭＳ Ｐゴシック" charset="0"/>
              </a:rPr>
              <a:t>(4)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5. Évaluation</a:t>
            </a:r>
          </a:p>
          <a:p>
            <a:pPr eaLnBrk="1" hangingPunct="1">
              <a:buFontTx/>
              <a:buChar char="-"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Comprendre, juger, guider l</a:t>
            </a:r>
            <a:r>
              <a:rPr lang="ja-JP" altLang="en-CA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action, </a:t>
            </a:r>
          </a:p>
          <a:p>
            <a:pPr eaLnBrk="1" hangingPunct="1">
              <a:buFontTx/>
              <a:buChar char="-"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3 usages : </a:t>
            </a:r>
            <a:r>
              <a:rPr lang="fr-FR">
                <a:latin typeface="Arial" charset="0"/>
                <a:ea typeface="ＭＳ Ｐゴシック" charset="0"/>
                <a:cs typeface="ＭＳ Ｐゴシック" charset="0"/>
              </a:rPr>
              <a:t>Produire un savoir ; outil de gestion ; outil de démocratisation</a:t>
            </a:r>
          </a:p>
          <a:p>
            <a:pPr eaLnBrk="1" hangingPunct="1">
              <a:buFontTx/>
              <a:buChar char="-"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Les limites pratiques de l</a:t>
            </a:r>
            <a:r>
              <a:rPr lang="ja-JP" altLang="en-CA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évaluation</a:t>
            </a:r>
          </a:p>
        </p:txBody>
      </p:sp>
    </p:spTree>
    <p:extLst>
      <p:ext uri="{BB962C8B-B14F-4D97-AF65-F5344CB8AC3E}">
        <p14:creationId xmlns:p14="http://schemas.microsoft.com/office/powerpoint/2010/main" val="29771496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>
                <a:latin typeface="Arial" charset="0"/>
                <a:ea typeface="ＭＳ Ｐゴシック" charset="0"/>
                <a:cs typeface="ＭＳ Ｐゴシック" charset="0"/>
              </a:rPr>
              <a:t>Les enjeux contemporains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>
                <a:latin typeface="Arial" charset="0"/>
                <a:ea typeface="ＭＳ Ｐゴシック" charset="0"/>
                <a:cs typeface="ＭＳ Ｐゴシック" charset="0"/>
              </a:rPr>
              <a:t>Modes alternatifs de prestation de services</a:t>
            </a:r>
          </a:p>
          <a:p>
            <a:pPr lvl="1" eaLnBrk="1" hangingPunct="1"/>
            <a:r>
              <a:rPr lang="fr-CA">
                <a:latin typeface="Arial" charset="0"/>
                <a:ea typeface="ＭＳ Ｐゴシック" charset="0"/>
              </a:rPr>
              <a:t>Dans la sphère publique (horizontalité)</a:t>
            </a:r>
          </a:p>
          <a:p>
            <a:pPr lvl="1" eaLnBrk="1" hangingPunct="1"/>
            <a:r>
              <a:rPr lang="fr-CA">
                <a:latin typeface="Arial" charset="0"/>
                <a:ea typeface="ＭＳ Ｐゴシック" charset="0"/>
              </a:rPr>
              <a:t>En dehors de la sphère traditionnelle (PPP)</a:t>
            </a:r>
          </a:p>
        </p:txBody>
      </p:sp>
    </p:spTree>
    <p:extLst>
      <p:ext uri="{BB962C8B-B14F-4D97-AF65-F5344CB8AC3E}">
        <p14:creationId xmlns:p14="http://schemas.microsoft.com/office/powerpoint/2010/main" val="7928439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2. Les thèmes transversaux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Thèmes théoriques</a:t>
            </a:r>
          </a:p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Thèmes pratiques</a:t>
            </a:r>
          </a:p>
          <a:p>
            <a:pPr eaLnBrk="1" hangingPunct="1">
              <a:buFontTx/>
              <a:buNone/>
            </a:pPr>
            <a:endParaRPr lang="en-CA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4784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>
                <a:latin typeface="Arial" charset="0"/>
                <a:ea typeface="ＭＳ Ｐゴシック" charset="0"/>
                <a:cs typeface="ＭＳ Ｐゴシック" charset="0"/>
              </a:rPr>
              <a:t>Approches théoriques (1)</a:t>
            </a:r>
            <a:endParaRPr lang="en-CA" sz="360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b="1">
                <a:latin typeface="Arial" charset="0"/>
                <a:ea typeface="ＭＳ Ｐゴシック" charset="0"/>
                <a:cs typeface="ＭＳ Ｐゴシック" charset="0"/>
              </a:rPr>
              <a:t>Paradigme rationnel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Réalité est compréhensible par l’esprit humain. Le rationalisme est lié au développement scientifique.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La meilleure connaissance permet la meilleure décision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Difficulté d’inclure les contraintes réelles et sociologiques (inconstance humaine, forces politiques ) </a:t>
            </a:r>
          </a:p>
        </p:txBody>
      </p:sp>
    </p:spTree>
    <p:extLst>
      <p:ext uri="{BB962C8B-B14F-4D97-AF65-F5344CB8AC3E}">
        <p14:creationId xmlns:p14="http://schemas.microsoft.com/office/powerpoint/2010/main" val="7003900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>
                <a:latin typeface="Arial" charset="0"/>
                <a:ea typeface="ＭＳ Ｐゴシック" charset="0"/>
                <a:cs typeface="ＭＳ Ｐゴシック" charset="0"/>
              </a:rPr>
              <a:t>Approches théoriques (2)</a:t>
            </a:r>
            <a:endParaRPr lang="en-CA" sz="360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US" sz="2800" b="1" dirty="0" err="1">
                <a:latin typeface="Arial" charset="0"/>
                <a:ea typeface="ＭＳ Ｐゴシック" charset="0"/>
                <a:cs typeface="ＭＳ Ｐゴシック" charset="0"/>
              </a:rPr>
              <a:t>Dichotomie</a:t>
            </a:r>
            <a:r>
              <a:rPr lang="en-US" sz="2800" b="1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b="1" dirty="0" err="1">
                <a:latin typeface="Arial" charset="0"/>
                <a:ea typeface="ＭＳ Ｐゴシック" charset="0"/>
                <a:cs typeface="ＭＳ Ｐゴシック" charset="0"/>
              </a:rPr>
              <a:t>politique</a:t>
            </a:r>
            <a:r>
              <a:rPr lang="en-US" sz="2800" b="1" dirty="0">
                <a:latin typeface="Arial" charset="0"/>
                <a:ea typeface="ＭＳ Ｐゴシック" charset="0"/>
                <a:cs typeface="ＭＳ Ｐゴシック" charset="0"/>
              </a:rPr>
              <a:t>/administration </a:t>
            </a:r>
          </a:p>
          <a:p>
            <a:pPr eaLnBrk="1" hangingPunct="1">
              <a:buFontTx/>
              <a:buChar char="-"/>
            </a:pP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Jusqu’à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la guerre : la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dichotomie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est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évidente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et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recherchée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.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Chaque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domaine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a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ses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règles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ses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valeurs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ses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méthodes</a:t>
            </a: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Char char="-"/>
            </a:pP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Après la guerre : reconnaissance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d’une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distinction beaucoup plus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floue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entre le </a:t>
            </a:r>
            <a:r>
              <a:rPr lang="en-US" sz="2800" dirty="0" err="1" smtClean="0">
                <a:latin typeface="Arial" charset="0"/>
                <a:ea typeface="ＭＳ Ｐゴシック" charset="0"/>
                <a:cs typeface="ＭＳ Ｐゴシック" charset="0"/>
              </a:rPr>
              <a:t>politique</a:t>
            </a: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 et </a:t>
            </a:r>
            <a:r>
              <a:rPr lang="en-US" sz="2800" dirty="0" err="1" smtClean="0">
                <a:latin typeface="Arial" charset="0"/>
                <a:ea typeface="ＭＳ Ｐゴシック" charset="0"/>
                <a:cs typeface="ＭＳ Ｐゴシック" charset="0"/>
              </a:rPr>
              <a:t>l’adminsitraif</a:t>
            </a: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 (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zone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grise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)</a:t>
            </a:r>
          </a:p>
          <a:p>
            <a:pPr eaLnBrk="1" hangingPunct="1">
              <a:buFontTx/>
              <a:buChar char="-"/>
            </a:pP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Aujourd’hui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: le NMP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réaffirme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le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besoin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d’une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dichotomie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stricte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(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gouverner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vs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ramer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)</a:t>
            </a:r>
          </a:p>
          <a:p>
            <a:pPr eaLnBrk="1" hangingPunct="1">
              <a:buFontTx/>
              <a:buNone/>
            </a:pPr>
            <a:endParaRPr lang="en-CA" sz="2800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7053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>
                <a:latin typeface="Arial" charset="0"/>
                <a:ea typeface="ＭＳ Ｐゴシック" charset="0"/>
                <a:cs typeface="ＭＳ Ｐゴシック" charset="0"/>
              </a:rPr>
              <a:t>Approches théoriques </a:t>
            </a:r>
            <a:r>
              <a:rPr lang="en-US" sz="4000">
                <a:latin typeface="Arial" charset="0"/>
                <a:ea typeface="ＭＳ Ｐゴシック" charset="0"/>
                <a:cs typeface="ＭＳ Ｐゴシック" charset="0"/>
              </a:rPr>
              <a:t>(3)</a:t>
            </a:r>
            <a:endParaRPr lang="en-CA" sz="400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b="1">
                <a:latin typeface="Arial" charset="0"/>
                <a:ea typeface="ＭＳ Ｐゴシック" charset="0"/>
                <a:cs typeface="ＭＳ Ｐゴシック" charset="0"/>
              </a:rPr>
              <a:t>Bureaucratie vs NMP management</a:t>
            </a:r>
          </a:p>
          <a:p>
            <a:pPr eaLnBrk="1" hangingPunct="1">
              <a:buFontTx/>
              <a:buNone/>
            </a:pPr>
            <a:endParaRPr lang="en-US" b="1">
              <a:latin typeface="Arial" charset="0"/>
              <a:ea typeface="ＭＳ Ｐゴシック" charset="0"/>
              <a:cs typeface="ＭＳ Ｐゴシック" charset="0"/>
            </a:endParaRPr>
          </a:p>
          <a:p>
            <a:pPr algn="ctr" eaLnBrk="1" hangingPunct="1">
              <a:buFontTx/>
              <a:buNone/>
            </a:pPr>
            <a:r>
              <a:rPr lang="en-US" b="1">
                <a:latin typeface="Arial" charset="0"/>
                <a:ea typeface="ＭＳ Ｐゴシック" charset="0"/>
                <a:cs typeface="ＭＳ Ｐゴシック" charset="0"/>
              </a:rPr>
              <a:t>Weber n’est pas mort !</a:t>
            </a:r>
          </a:p>
          <a:p>
            <a:pPr eaLnBrk="1" hangingPunct="1">
              <a:buFontTx/>
              <a:buNone/>
            </a:pPr>
            <a:endParaRPr lang="en-US" b="1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/>
            <a:endParaRPr lang="en-CA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4793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Complexité et pratiques (1)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dirty="0" err="1">
                <a:latin typeface="Arial" charset="0"/>
                <a:ea typeface="ＭＳ Ｐゴシック" charset="0"/>
                <a:cs typeface="ＭＳ Ｐゴシック" charset="0"/>
              </a:rPr>
              <a:t>Complexité</a:t>
            </a:r>
            <a:r>
              <a:rPr lang="en-US" sz="2800" b="1" dirty="0">
                <a:latin typeface="Arial" charset="0"/>
                <a:ea typeface="ＭＳ Ｐゴシック" charset="0"/>
                <a:cs typeface="ＭＳ Ｐゴシック" charset="0"/>
              </a:rPr>
              <a:t> de </a:t>
            </a:r>
            <a:r>
              <a:rPr lang="en-US" sz="2800" b="1" dirty="0" err="1">
                <a:latin typeface="Arial" charset="0"/>
                <a:ea typeface="ＭＳ Ｐゴシック" charset="0"/>
                <a:cs typeface="ＭＳ Ｐゴシック" charset="0"/>
              </a:rPr>
              <a:t>l’administration</a:t>
            </a:r>
            <a:r>
              <a:rPr lang="en-US" sz="2800" b="1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b="1" dirty="0" err="1">
                <a:latin typeface="Arial" charset="0"/>
                <a:ea typeface="ＭＳ Ｐゴシック" charset="0"/>
                <a:cs typeface="ＭＳ Ｐゴシック" charset="0"/>
              </a:rPr>
              <a:t>publique</a:t>
            </a:r>
            <a:endParaRPr lang="en-US" sz="2800" b="1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Construction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historique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, accumulation continue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d’institutions</a:t>
            </a: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Cadre </a:t>
            </a: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stable, </a:t>
            </a:r>
            <a:r>
              <a:rPr lang="en-US" sz="2800" dirty="0" err="1" smtClean="0">
                <a:latin typeface="Arial" charset="0"/>
                <a:ea typeface="ＭＳ Ｐゴシック" charset="0"/>
                <a:cs typeface="ＭＳ Ｐゴシック" charset="0"/>
              </a:rPr>
              <a:t>mais</a:t>
            </a: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des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pratiques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politiques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différentes</a:t>
            </a: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Taille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et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l’éventail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de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domaines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pris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en charge par le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secteur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public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Horizontalité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partenariats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: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défi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de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l’efficience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vs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l’idéal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 de la transparence et de la </a:t>
            </a:r>
            <a:r>
              <a:rPr lang="en-US" sz="2800" dirty="0" err="1" smtClean="0">
                <a:latin typeface="Arial" charset="0"/>
                <a:ea typeface="ＭＳ Ｐゴシック" charset="0"/>
                <a:cs typeface="ＭＳ Ｐゴシック" charset="0"/>
              </a:rPr>
              <a:t>chaîne</a:t>
            </a: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>
                <a:latin typeface="Arial" charset="0"/>
                <a:ea typeface="ＭＳ Ｐゴシック" charset="0"/>
                <a:cs typeface="ＭＳ Ｐゴシック" charset="0"/>
              </a:rPr>
              <a:t>de </a:t>
            </a:r>
            <a:r>
              <a:rPr lang="en-US" sz="2800" dirty="0" err="1">
                <a:latin typeface="Arial" charset="0"/>
                <a:ea typeface="ＭＳ Ｐゴシック" charset="0"/>
                <a:cs typeface="ＭＳ Ｐゴシック" charset="0"/>
              </a:rPr>
              <a:t>responsabilité</a:t>
            </a: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90000"/>
              </a:lnSpc>
            </a:pPr>
            <a:endParaRPr lang="en-CA" sz="2800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3106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Complexité et pratiques (2)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5181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CA" i="1" dirty="0" err="1">
                <a:solidFill>
                  <a:schemeClr val="hlink"/>
                </a:solidFill>
                <a:latin typeface="Arial" charset="0"/>
                <a:ea typeface="ＭＳ Ｐゴシック" charset="0"/>
                <a:cs typeface="ＭＳ Ｐゴシック" charset="0"/>
              </a:rPr>
              <a:t>Gouvernement</a:t>
            </a:r>
            <a:r>
              <a:rPr lang="en-CA" i="1" dirty="0">
                <a:solidFill>
                  <a:schemeClr val="hlink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i="1" dirty="0" err="1">
                <a:solidFill>
                  <a:schemeClr val="hlink"/>
                </a:solidFill>
                <a:latin typeface="Arial" charset="0"/>
                <a:ea typeface="ＭＳ Ｐゴシック" charset="0"/>
                <a:cs typeface="ＭＳ Ｐゴシック" charset="0"/>
              </a:rPr>
              <a:t>vs</a:t>
            </a:r>
            <a:r>
              <a:rPr lang="en-CA" i="1" dirty="0">
                <a:solidFill>
                  <a:schemeClr val="hlink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i="1" dirty="0" err="1">
                <a:solidFill>
                  <a:schemeClr val="hlink"/>
                </a:solidFill>
                <a:latin typeface="Arial" charset="0"/>
                <a:ea typeface="ＭＳ Ｐゴシック" charset="0"/>
                <a:cs typeface="ＭＳ Ｐゴシック" charset="0"/>
              </a:rPr>
              <a:t>gouvernance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  <a:p>
            <a:pPr eaLnBrk="1" hangingPunct="1"/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Multiplication du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nombre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</a:t>
            </a:r>
            <a:r>
              <a:rPr lang="ja-JP" altLang="en-CA" dirty="0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intervenants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dans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l</a:t>
            </a:r>
            <a:r>
              <a:rPr lang="ja-JP" altLang="en-CA" dirty="0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action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publique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Le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politique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doit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tenir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compte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</a:t>
            </a:r>
            <a:r>
              <a:rPr lang="ja-JP" altLang="en-CA" dirty="0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autres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intérêts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None/>
            </a:pP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Question 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:</a:t>
            </a:r>
          </a:p>
          <a:p>
            <a:pPr eaLnBrk="1" hangingPunct="1">
              <a:buFontTx/>
              <a:buChar char="-"/>
            </a:pP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Qui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est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garant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de l</a:t>
            </a:r>
            <a:r>
              <a:rPr lang="ja-JP" altLang="en-CA" dirty="0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intérêt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général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?</a:t>
            </a:r>
          </a:p>
          <a:p>
            <a:pPr eaLnBrk="1" hangingPunct="1"/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4631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CONCLUSION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AP comme une notion descriptive et évolutive</a:t>
            </a:r>
          </a:p>
          <a:p>
            <a:pPr lvl="1" eaLnBrk="1" hangingPunct="1"/>
            <a:r>
              <a:rPr lang="en-CA">
                <a:latin typeface="Arial" charset="0"/>
                <a:ea typeface="ＭＳ Ｐゴシック" charset="0"/>
              </a:rPr>
              <a:t> L</a:t>
            </a:r>
            <a:r>
              <a:rPr lang="ja-JP" altLang="en-CA">
                <a:latin typeface="Arial" charset="0"/>
                <a:ea typeface="ＭＳ Ｐゴシック" charset="0"/>
              </a:rPr>
              <a:t>’</a:t>
            </a:r>
            <a:r>
              <a:rPr lang="en-CA">
                <a:latin typeface="Arial" charset="0"/>
                <a:ea typeface="ＭＳ Ｐゴシック" charset="0"/>
              </a:rPr>
              <a:t>AP n</a:t>
            </a:r>
            <a:r>
              <a:rPr lang="ja-JP" altLang="en-CA">
                <a:latin typeface="Arial" charset="0"/>
                <a:ea typeface="ＭＳ Ｐゴシック" charset="0"/>
              </a:rPr>
              <a:t>’</a:t>
            </a:r>
            <a:r>
              <a:rPr lang="en-CA">
                <a:latin typeface="Arial" charset="0"/>
                <a:ea typeface="ＭＳ Ｐゴシック" charset="0"/>
              </a:rPr>
              <a:t>est pas déconnectée de son contexte national, social et historique</a:t>
            </a:r>
          </a:p>
          <a:p>
            <a:pPr lvl="1" eaLnBrk="1" hangingPunct="1"/>
            <a:r>
              <a:rPr lang="en-CA">
                <a:latin typeface="Arial" charset="0"/>
                <a:ea typeface="ＭＳ Ｐゴシック" charset="0"/>
              </a:rPr>
              <a:t>Changements viennent de l</a:t>
            </a:r>
            <a:r>
              <a:rPr lang="ja-JP" altLang="en-CA">
                <a:latin typeface="Arial" charset="0"/>
                <a:ea typeface="ＭＳ Ｐゴシック" charset="0"/>
              </a:rPr>
              <a:t>’</a:t>
            </a:r>
            <a:r>
              <a:rPr lang="en-CA">
                <a:latin typeface="Arial" charset="0"/>
                <a:ea typeface="ＭＳ Ｐゴシック" charset="0"/>
              </a:rPr>
              <a:t>intérieur et de l</a:t>
            </a:r>
            <a:r>
              <a:rPr lang="ja-JP" altLang="en-CA">
                <a:latin typeface="Arial" charset="0"/>
                <a:ea typeface="ＭＳ Ｐゴシック" charset="0"/>
              </a:rPr>
              <a:t>’</a:t>
            </a:r>
            <a:r>
              <a:rPr lang="en-CA">
                <a:latin typeface="Arial" charset="0"/>
                <a:ea typeface="ＭＳ Ｐゴシック" charset="0"/>
              </a:rPr>
              <a:t>extérieur</a:t>
            </a:r>
          </a:p>
          <a:p>
            <a:pPr lvl="1" eaLnBrk="1" hangingPunct="1">
              <a:buFontTx/>
              <a:buNone/>
            </a:pPr>
            <a:endParaRPr lang="en-CA">
              <a:latin typeface="Arial" charset="0"/>
              <a:ea typeface="ＭＳ Ｐゴシック" charset="0"/>
            </a:endParaRPr>
          </a:p>
          <a:p>
            <a:pPr lvl="1" eaLnBrk="1" hangingPunct="1">
              <a:buFontTx/>
              <a:buNone/>
            </a:pPr>
            <a:r>
              <a:rPr lang="en-CA">
                <a:latin typeface="Arial" charset="0"/>
                <a:ea typeface="ＭＳ Ｐゴシック" charset="0"/>
              </a:rPr>
              <a:t>Importance de la perspective historique</a:t>
            </a:r>
          </a:p>
        </p:txBody>
      </p:sp>
    </p:spTree>
    <p:extLst>
      <p:ext uri="{BB962C8B-B14F-4D97-AF65-F5344CB8AC3E}">
        <p14:creationId xmlns:p14="http://schemas.microsoft.com/office/powerpoint/2010/main" val="11723651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fr-CA" sz="4000" dirty="0">
                <a:latin typeface="Arial" charset="0"/>
                <a:ea typeface="ＭＳ Ｐゴシック" charset="0"/>
                <a:cs typeface="ＭＳ Ｐゴシック" charset="0"/>
              </a:rPr>
              <a:t>Examen </a:t>
            </a:r>
            <a:r>
              <a:rPr lang="fr-CA" sz="4000" dirty="0" smtClean="0">
                <a:latin typeface="Arial" charset="0"/>
                <a:ea typeface="ＭＳ Ｐゴシック" charset="0"/>
                <a:cs typeface="ＭＳ Ｐゴシック" charset="0"/>
              </a:rPr>
              <a:t>final</a:t>
            </a:r>
            <a:endParaRPr lang="fr-CA" sz="4000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fr-CA" sz="2800" b="1" dirty="0" smtClean="0">
                <a:latin typeface="Arial" charset="0"/>
                <a:ea typeface="ＭＳ Ｐゴシック" charset="0"/>
                <a:cs typeface="ＭＳ Ｐゴシック" charset="0"/>
              </a:rPr>
              <a:t>Les examens doivent </a:t>
            </a: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fr-CA" sz="2800" b="1" dirty="0" smtClean="0">
                <a:latin typeface="Arial" charset="0"/>
                <a:ea typeface="ＭＳ Ｐゴシック" charset="0"/>
                <a:cs typeface="ＭＳ Ｐゴシック" charset="0"/>
              </a:rPr>
              <a:t>me parvenir d’ici </a:t>
            </a: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fr-CA" sz="2800" b="1" dirty="0" smtClean="0">
                <a:latin typeface="Arial" charset="0"/>
                <a:ea typeface="ＭＳ Ｐゴシック" charset="0"/>
                <a:cs typeface="ＭＳ Ｐゴシック" charset="0"/>
              </a:rPr>
              <a:t>le 19 novembre à 16h  </a:t>
            </a: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endParaRPr lang="fr-CA" sz="2800" b="1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endParaRPr lang="fr-CA" sz="2800" b="1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fr-CA" sz="2800" b="1" dirty="0" smtClean="0">
                <a:latin typeface="Arial" charset="0"/>
                <a:ea typeface="ＭＳ Ｐゴシック" charset="0"/>
                <a:cs typeface="ＭＳ Ｐゴシック" charset="0"/>
              </a:rPr>
              <a:t>- voir consignes spécifiques à cet effet</a:t>
            </a:r>
            <a:endParaRPr lang="fr-CA" sz="2800" b="1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0324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theme/theme1.xml><?xml version="1.0" encoding="utf-8"?>
<a:theme xmlns:a="http://schemas.openxmlformats.org/drawingml/2006/main" name="Thème Office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1138</TotalTime>
  <Words>665</Words>
  <Application>Microsoft Macintosh PowerPoint</Application>
  <PresentationFormat>Présentation à l'écran (4:3)</PresentationFormat>
  <Paragraphs>123</Paragraphs>
  <Slides>18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19" baseType="lpstr">
      <vt:lpstr>Thème Office</vt:lpstr>
      <vt:lpstr>PAP2700 - 24</vt:lpstr>
      <vt:lpstr>Synthèse</vt:lpstr>
      <vt:lpstr>Le cadre des institutions publiques (1)</vt:lpstr>
      <vt:lpstr>Le cadre des institutions publiques (2)</vt:lpstr>
      <vt:lpstr>Le processus des politiques publiques (1)</vt:lpstr>
      <vt:lpstr>Cycle des politiques publiques </vt:lpstr>
      <vt:lpstr>Le processus des politiques publiques(2)</vt:lpstr>
      <vt:lpstr>Le processus des politiques publiques(3)</vt:lpstr>
      <vt:lpstr>Le processus des politiques publiques(4)</vt:lpstr>
      <vt:lpstr>Les enjeux contemporains</vt:lpstr>
      <vt:lpstr>2. Les thèmes transversaux</vt:lpstr>
      <vt:lpstr>Approches théoriques (1)</vt:lpstr>
      <vt:lpstr>Approches théoriques (2)</vt:lpstr>
      <vt:lpstr>Approches théoriques (3)</vt:lpstr>
      <vt:lpstr>Complexité et pratiques (1)</vt:lpstr>
      <vt:lpstr>Complexité et pratiques (2)</vt:lpstr>
      <vt:lpstr>CONCLUSION</vt:lpstr>
      <vt:lpstr>Examen final</vt:lpstr>
    </vt:vector>
  </TitlesOfParts>
  <Company>Université d'Ottawa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PAP2700 - 24</dc:title>
  <dc:creator>Anne Mevellec2</dc:creator>
  <cp:lastModifiedBy>Anne Mevellec2</cp:lastModifiedBy>
  <cp:revision>4</cp:revision>
  <dcterms:created xsi:type="dcterms:W3CDTF">2016-12-05T18:54:01Z</dcterms:created>
  <dcterms:modified xsi:type="dcterms:W3CDTF">2016-12-06T13:52:24Z</dcterms:modified>
</cp:coreProperties>
</file>