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6"/>
  </p:notesMasterIdLst>
  <p:sldIdLst>
    <p:sldId id="257" r:id="rId3"/>
    <p:sldId id="258" r:id="rId4"/>
    <p:sldId id="289" r:id="rId5"/>
    <p:sldId id="290" r:id="rId6"/>
    <p:sldId id="259" r:id="rId7"/>
    <p:sldId id="292" r:id="rId8"/>
    <p:sldId id="293" r:id="rId9"/>
    <p:sldId id="291" r:id="rId10"/>
    <p:sldId id="294" r:id="rId11"/>
    <p:sldId id="260" r:id="rId12"/>
    <p:sldId id="295" r:id="rId13"/>
    <p:sldId id="261" r:id="rId14"/>
    <p:sldId id="273" r:id="rId15"/>
    <p:sldId id="288" r:id="rId16"/>
    <p:sldId id="262" r:id="rId17"/>
    <p:sldId id="263" r:id="rId18"/>
    <p:sldId id="276" r:id="rId19"/>
    <p:sldId id="264" r:id="rId20"/>
    <p:sldId id="265" r:id="rId21"/>
    <p:sldId id="266" r:id="rId22"/>
    <p:sldId id="267" r:id="rId23"/>
    <p:sldId id="285" r:id="rId24"/>
    <p:sldId id="268" r:id="rId25"/>
    <p:sldId id="269" r:id="rId26"/>
    <p:sldId id="270" r:id="rId27"/>
    <p:sldId id="271" r:id="rId28"/>
    <p:sldId id="283" r:id="rId29"/>
    <p:sldId id="284" r:id="rId30"/>
    <p:sldId id="278" r:id="rId31"/>
    <p:sldId id="282" r:id="rId32"/>
    <p:sldId id="287" r:id="rId33"/>
    <p:sldId id="280" r:id="rId34"/>
    <p:sldId id="281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737CC-D715-4698-8EC0-C2ED1FDACCAE}" type="datetimeFigureOut">
              <a:rPr lang="en-US" smtClean="0"/>
              <a:t>9/8/2018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3789DB-4F5F-4646-A7A6-D466AFBD2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65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349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070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8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974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886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55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204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55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250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656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96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75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148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75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942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656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055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861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456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963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7222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963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7633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065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7190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168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4281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27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71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373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4990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475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9823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577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2996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680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5418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782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018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E2BA09-CF86-45C5-AF03-EAB0485914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D0A28-1E83-4EB3-8B44-196D319E2F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57ABE3-89E2-4A5B-8945-6BC351439B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7FB8C7-5F7B-4826-B88A-A5B9A5B789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3179BA-1F13-42A1-91F5-FD1DD2AA26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E0D93C-3562-4E3C-B825-DF7CFBC1F9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E03BA-1B9D-447A-A068-24FE4D35B9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C65F59-8D9C-4134-9CAB-0578756D84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C83CE5-0ED5-498C-9A8F-E4A080100E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DFE69F-47B6-4766-8C5C-45D375DEB4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5BFEB8-72E1-4C29-802F-7E1CCABE50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FEBD8-FFDA-443F-9621-F645B4036B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54E6D-41EC-47AB-82A3-3F27B3DDB9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5480A-BD80-4BA2-BF60-31C84344F7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9BE76-24A8-4A94-A117-6F74E6E1C5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FF1D6-6CEE-4183-BCE1-E9770B21C7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9B681-BB65-4BF2-BBA1-1C87BB1FBC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459F6-7886-451C-8CC5-A3A7B0640D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7057A-1405-4EA2-8487-9A9F4FBF81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16498-C90E-48A4-BDC9-ADB252DB8E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A2C34-BB29-4A4E-8E3E-7471D91EF8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0BA27-C192-4E7D-965D-8E2E315303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228600" y="2889250"/>
            <a:ext cx="8609013" cy="200025"/>
            <a:chOff x="144" y="1820"/>
            <a:chExt cx="5423" cy="126"/>
          </a:xfrm>
        </p:grpSpPr>
        <p:sp>
          <p:nvSpPr>
            <p:cNvPr id="2" name="Rectangle 2"/>
            <p:cNvSpPr>
              <a:spLocks noChangeArrowheads="1"/>
            </p:cNvSpPr>
            <p:nvPr/>
          </p:nvSpPr>
          <p:spPr bwMode="auto">
            <a:xfrm>
              <a:off x="144" y="1820"/>
              <a:ext cx="1807" cy="126"/>
            </a:xfrm>
            <a:prstGeom prst="rect">
              <a:avLst/>
            </a:prstGeom>
            <a:solidFill>
              <a:srgbClr val="6666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1952" y="1820"/>
              <a:ext cx="1807" cy="126"/>
            </a:xfrm>
            <a:prstGeom prst="rect">
              <a:avLst/>
            </a:prstGeom>
            <a:solidFill>
              <a:srgbClr val="99CC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3760" y="1820"/>
              <a:ext cx="1807" cy="126"/>
            </a:xfrm>
            <a:prstGeom prst="rect">
              <a:avLst/>
            </a:prstGeom>
            <a:solidFill>
              <a:srgbClr val="9999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05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8013" cy="1138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205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9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SzPct val="45000"/>
              <a:buFont typeface="Wingdings" charset="2"/>
              <a:buNone/>
              <a:defRPr sz="100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fld id="{1C837ED0-B0BC-44BF-8B87-ADEE59421A0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8013" cy="1138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9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fld id="{E40A474B-3C15-429B-9496-7AB3F74744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rgbClr val="666600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457200" y="1447800"/>
            <a:ext cx="8077200" cy="1588"/>
          </a:xfrm>
          <a:prstGeom prst="line">
            <a:avLst/>
          </a:prstGeom>
          <a:noFill/>
          <a:ln w="19080" cap="sq">
            <a:solidFill>
              <a:srgbClr val="999900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rgbClr val="CCCC66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rgbClr val="999900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685800" y="911225"/>
            <a:ext cx="7772400" cy="1654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algn="ct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5800" dirty="0">
                <a:solidFill>
                  <a:srgbClr val="999900"/>
                </a:solidFill>
                <a:latin typeface="Garamond" pitchFamily="16" charset="0"/>
              </a:rPr>
              <a:t>Expansion Options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External Expansion - USB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8288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USB (Universal Serial Bus) is a common standard used with all modern computers to </a:t>
            </a:r>
            <a:r>
              <a:rPr lang="en-US" sz="2800" dirty="0" smtClean="0">
                <a:solidFill>
                  <a:srgbClr val="000000"/>
                </a:solidFill>
              </a:rPr>
              <a:t>connect peripherals such as printers, smartphones</a:t>
            </a:r>
            <a:r>
              <a:rPr lang="en-US" sz="2800" dirty="0">
                <a:solidFill>
                  <a:srgbClr val="000000"/>
                </a:solidFill>
              </a:rPr>
              <a:t>, </a:t>
            </a:r>
            <a:r>
              <a:rPr lang="en-US" sz="2800" dirty="0" smtClean="0">
                <a:solidFill>
                  <a:srgbClr val="000000"/>
                </a:solidFill>
              </a:rPr>
              <a:t>cameras, </a:t>
            </a:r>
            <a:r>
              <a:rPr lang="en-US" sz="2800" dirty="0">
                <a:solidFill>
                  <a:srgbClr val="000000"/>
                </a:solidFill>
              </a:rPr>
              <a:t>and storage </a:t>
            </a:r>
            <a:r>
              <a:rPr lang="en-US" sz="2800" dirty="0" smtClean="0">
                <a:solidFill>
                  <a:srgbClr val="000000"/>
                </a:solidFill>
              </a:rPr>
              <a:t>devices such as hard drives, flash drives.</a:t>
            </a: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USB has almost completely replaced previous industry standards for connection such as serial and parallel ports.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External Expansion - USB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8288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All USB ports are not created equally however. Some are build to do things others aren’t. 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For example, you might have noticed that your phone charges faster when you connect it to a certain USB port and slower when you connect it to a different one. </a:t>
            </a: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344488"/>
            <a:ext cx="2181225" cy="1058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273342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External Expansion - USB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8288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To identify a USB port look for the following symbols next to one that you want to connect a device to. 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344488"/>
            <a:ext cx="2181225" cy="1058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761999" y="3352799"/>
            <a:ext cx="4681551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133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457200" y="228600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USB </a:t>
            </a:r>
            <a:r>
              <a:rPr lang="en-US" sz="4400" dirty="0" smtClean="0">
                <a:solidFill>
                  <a:srgbClr val="999900"/>
                </a:solidFill>
                <a:latin typeface="Garamond" pitchFamily="16" charset="0"/>
              </a:rPr>
              <a:t>1.1 &amp; 2.0 </a:t>
            </a:r>
            <a:endParaRPr lang="en-US" sz="4400" dirty="0">
              <a:solidFill>
                <a:srgbClr val="999900"/>
              </a:solidFill>
              <a:latin typeface="Garamond" pitchFamily="16" charset="0"/>
            </a:endParaRP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Both USB 1.1 and 2.0 Ports use the same symbol shown below known as the “USB Tree” </a:t>
            </a: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 smtClean="0">
              <a:solidFill>
                <a:srgbClr val="000000"/>
              </a:solidFill>
            </a:endParaRP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 smtClean="0">
                <a:solidFill>
                  <a:srgbClr val="000000"/>
                </a:solidFill>
              </a:rPr>
              <a:t>The difference between the two are the speed of the ports and the colour of the ports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4724400"/>
            <a:ext cx="3205198" cy="151292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USB 1.1 Port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28800"/>
            <a:ext cx="3805023" cy="2675039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6666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 smtClean="0"/>
          </a:p>
          <a:p>
            <a:pPr>
              <a:lnSpc>
                <a:spcPct val="90000"/>
              </a:lnSpc>
              <a:buClr>
                <a:srgbClr val="6666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 smtClean="0"/>
          </a:p>
          <a:p>
            <a:pPr>
              <a:lnSpc>
                <a:spcPct val="90000"/>
              </a:lnSpc>
              <a:buClr>
                <a:srgbClr val="6666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/>
          </a:p>
          <a:p>
            <a:pPr>
              <a:lnSpc>
                <a:spcPct val="90000"/>
              </a:lnSpc>
              <a:buClr>
                <a:srgbClr val="6666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b="0" dirty="0" smtClean="0"/>
              <a:t>Known as “</a:t>
            </a:r>
            <a:r>
              <a:rPr lang="en-US" sz="2800" b="0" dirty="0" smtClean="0">
                <a:solidFill>
                  <a:srgbClr val="FF0000"/>
                </a:solidFill>
              </a:rPr>
              <a:t>Full Speed Port</a:t>
            </a:r>
            <a:endParaRPr lang="en-US" sz="2800" b="0" dirty="0">
              <a:solidFill>
                <a:srgbClr val="FF0000"/>
              </a:solidFill>
            </a:endParaRPr>
          </a:p>
          <a:p>
            <a:pPr marL="741363" lvl="1" indent="-284163">
              <a:lnSpc>
                <a:spcPct val="90000"/>
              </a:lnSpc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b="0" dirty="0"/>
              <a:t>White colour </a:t>
            </a:r>
          </a:p>
          <a:p>
            <a:pPr marL="741363" lvl="1" indent="-284163">
              <a:lnSpc>
                <a:spcPct val="90000"/>
              </a:lnSpc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b="0" dirty="0"/>
              <a:t>Max </a:t>
            </a:r>
            <a:r>
              <a:rPr lang="en-US" sz="2400" b="0" dirty="0" smtClean="0"/>
              <a:t>data speed</a:t>
            </a:r>
          </a:p>
          <a:p>
            <a:pPr lvl="1">
              <a:lnSpc>
                <a:spcPct val="90000"/>
              </a:lnSpc>
              <a:buClr>
                <a:srgbClr val="999900"/>
              </a:buClr>
              <a:buSzPct val="75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b="0" dirty="0"/>
              <a:t>	</a:t>
            </a:r>
            <a:r>
              <a:rPr lang="en-US" sz="2400" b="0" dirty="0" smtClean="0"/>
              <a:t>12 </a:t>
            </a:r>
            <a:r>
              <a:rPr lang="en-US" sz="2400" b="0" dirty="0"/>
              <a:t>Mbps</a:t>
            </a: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60613" y="2500759"/>
            <a:ext cx="3733373" cy="1331119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06413" y="1981200"/>
            <a:ext cx="4041775" cy="3951288"/>
          </a:xfrm>
        </p:spPr>
        <p:txBody>
          <a:bodyPr/>
          <a:lstStyle/>
          <a:p>
            <a:r>
              <a:rPr lang="en-US" dirty="0" smtClean="0"/>
              <a:t>USB 1.1 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86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USB 2.0 Port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504773" y="1752600"/>
            <a:ext cx="4040188" cy="3951288"/>
          </a:xfrm>
        </p:spPr>
        <p:txBody>
          <a:bodyPr/>
          <a:lstStyle/>
          <a:p>
            <a:pPr marL="341313" lvl="0" indent="-341313" defTabSz="91440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kern="1200" dirty="0"/>
              <a:t>USB 2.0 </a:t>
            </a:r>
            <a:endParaRPr lang="en-US" sz="2800" kern="1200" dirty="0" smtClean="0"/>
          </a:p>
          <a:p>
            <a:pPr marL="741363" lvl="1" indent="-341313" defTabSz="91440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kern="1200" dirty="0" smtClean="0"/>
              <a:t>Known </a:t>
            </a:r>
            <a:r>
              <a:rPr lang="en-US" sz="2400" kern="1200" dirty="0"/>
              <a:t>as “</a:t>
            </a:r>
            <a:r>
              <a:rPr lang="en-US" sz="2400" kern="1200" dirty="0">
                <a:solidFill>
                  <a:srgbClr val="FF0000"/>
                </a:solidFill>
              </a:rPr>
              <a:t>Hi-Speed”</a:t>
            </a:r>
          </a:p>
          <a:p>
            <a:pPr marL="741363" lvl="1" indent="-284163" defTabSz="91440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kern="1200" dirty="0"/>
              <a:t>Black colour</a:t>
            </a:r>
          </a:p>
          <a:p>
            <a:pPr marL="741363" lvl="1" indent="-284163" defTabSz="91440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kern="1200" dirty="0"/>
              <a:t>Max 480 Mbps</a:t>
            </a:r>
          </a:p>
          <a:p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5102225" y="4876800"/>
            <a:ext cx="2517775" cy="487362"/>
          </a:xfrm>
        </p:spPr>
        <p:txBody>
          <a:bodyPr/>
          <a:lstStyle/>
          <a:p>
            <a:r>
              <a:rPr lang="en-US" dirty="0" smtClean="0"/>
              <a:t>USB 2.0 Port</a:t>
            </a:r>
            <a:endParaRPr lang="en-US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300810" y="3124201"/>
            <a:ext cx="2017566" cy="151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601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457200" y="228600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USB </a:t>
            </a:r>
            <a:r>
              <a:rPr lang="en-US" sz="4400" dirty="0" smtClean="0">
                <a:solidFill>
                  <a:srgbClr val="999900"/>
                </a:solidFill>
                <a:latin typeface="Garamond" pitchFamily="16" charset="0"/>
              </a:rPr>
              <a:t>3.0 Port</a:t>
            </a:r>
            <a:endParaRPr lang="en-US" sz="4400" dirty="0">
              <a:solidFill>
                <a:srgbClr val="999900"/>
              </a:solidFill>
              <a:latin typeface="Garamond" pitchFamily="16" charset="0"/>
            </a:endParaRP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25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USB 3.0  Known as “</a:t>
            </a:r>
            <a:r>
              <a:rPr lang="en-US" sz="2800" dirty="0">
                <a:solidFill>
                  <a:srgbClr val="FF0000"/>
                </a:solidFill>
              </a:rPr>
              <a:t>SuperSpeed</a:t>
            </a:r>
            <a:r>
              <a:rPr lang="en-US" sz="2800" dirty="0" smtClean="0">
                <a:solidFill>
                  <a:srgbClr val="000000"/>
                </a:solidFill>
              </a:rPr>
              <a:t>”</a:t>
            </a:r>
            <a:endParaRPr lang="en-US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90000"/>
              </a:lnSpc>
              <a:spcBef>
                <a:spcPts val="600"/>
              </a:spcBef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>
                <a:solidFill>
                  <a:srgbClr val="000000"/>
                </a:solidFill>
              </a:rPr>
              <a:t>Blue colour</a:t>
            </a:r>
          </a:p>
          <a:p>
            <a:pPr marL="741363" lvl="1" indent="-284163">
              <a:lnSpc>
                <a:spcPct val="90000"/>
              </a:lnSpc>
              <a:spcBef>
                <a:spcPts val="600"/>
              </a:spcBef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>
                <a:solidFill>
                  <a:srgbClr val="000000"/>
                </a:solidFill>
              </a:rPr>
              <a:t>Max 5 </a:t>
            </a:r>
            <a:r>
              <a:rPr lang="en-US" sz="2400" dirty="0" smtClean="0">
                <a:solidFill>
                  <a:srgbClr val="000000"/>
                </a:solidFill>
              </a:rPr>
              <a:t>Gbps</a:t>
            </a:r>
          </a:p>
          <a:p>
            <a:pPr marL="741363" lvl="1" indent="-284163">
              <a:lnSpc>
                <a:spcPct val="90000"/>
              </a:lnSpc>
              <a:spcBef>
                <a:spcPts val="600"/>
              </a:spcBef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4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90000"/>
              </a:lnSpc>
              <a:spcBef>
                <a:spcPts val="600"/>
              </a:spcBef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400" dirty="0">
              <a:solidFill>
                <a:srgbClr val="000000"/>
              </a:solidFill>
            </a:endParaRP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352800"/>
            <a:ext cx="706755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4940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USB 3.0 Port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535" y="1535113"/>
            <a:ext cx="4040188" cy="3951288"/>
          </a:xfrm>
        </p:spPr>
        <p:txBody>
          <a:bodyPr/>
          <a:lstStyle/>
          <a:p>
            <a:pPr marL="341313" indent="-341313">
              <a:lnSpc>
                <a:spcPct val="90000"/>
              </a:lnSpc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/>
              <a:t>USB 3.0  Known as “</a:t>
            </a:r>
            <a:r>
              <a:rPr lang="en-US" sz="2800" dirty="0">
                <a:solidFill>
                  <a:srgbClr val="FF0000"/>
                </a:solidFill>
              </a:rPr>
              <a:t>SuperSpeed”</a:t>
            </a:r>
          </a:p>
          <a:p>
            <a:pPr marL="741363" lvl="1" indent="-284163">
              <a:lnSpc>
                <a:spcPct val="90000"/>
              </a:lnSpc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/>
              <a:t>Blue colour</a:t>
            </a:r>
          </a:p>
          <a:p>
            <a:pPr marL="741363" lvl="1" indent="-284163">
              <a:lnSpc>
                <a:spcPct val="90000"/>
              </a:lnSpc>
              <a:buClr>
                <a:srgbClr val="999900"/>
              </a:buClr>
              <a:buSzPct val="75000"/>
              <a:buFont typeface="Wingdings" charset="2"/>
              <a:buChar char="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400" dirty="0"/>
              <a:t>Max 5 Gbps</a:t>
            </a: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029200" y="1676400"/>
            <a:ext cx="2543175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775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 smtClean="0">
                <a:solidFill>
                  <a:srgbClr val="999900"/>
                </a:solidFill>
                <a:latin typeface="Garamond" pitchFamily="16" charset="0"/>
              </a:rPr>
              <a:t>USB 3.1 Ports</a:t>
            </a:r>
            <a:endParaRPr lang="en-US" sz="4400" dirty="0">
              <a:solidFill>
                <a:srgbClr val="999900"/>
              </a:solidFill>
              <a:latin typeface="Garamond" pitchFamily="16" charset="0"/>
            </a:endParaRPr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>
                <a:solidFill>
                  <a:srgbClr val="000000"/>
                </a:solidFill>
              </a:rPr>
              <a:t>Some USB connectors are red or yellow in colour.  These ports are sleep-and-charge ports that allow the charging of devices while the computer is in sleep mode.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 smtClean="0">
                <a:solidFill>
                  <a:srgbClr val="000000"/>
                </a:solidFill>
              </a:rPr>
              <a:t>The </a:t>
            </a:r>
            <a:r>
              <a:rPr lang="en-US" sz="2800" dirty="0">
                <a:solidFill>
                  <a:srgbClr val="000000"/>
                </a:solidFill>
              </a:rPr>
              <a:t>USB 3.1 standard </a:t>
            </a:r>
            <a:r>
              <a:rPr lang="en-US" sz="2800" dirty="0" smtClean="0">
                <a:solidFill>
                  <a:srgbClr val="000000"/>
                </a:solidFill>
              </a:rPr>
              <a:t>offers </a:t>
            </a:r>
            <a:r>
              <a:rPr lang="en-US" sz="2800" dirty="0">
                <a:solidFill>
                  <a:srgbClr val="000000"/>
                </a:solidFill>
              </a:rPr>
              <a:t>up to 10 Gbps transfer rates and is known as SuperSpeed+.</a:t>
            </a: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USB-C Port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7200" y="2263326"/>
            <a:ext cx="4040188" cy="3774386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USB-C connectors connect to both hosts and devices, replacing various USB-B and USB-A </a:t>
            </a:r>
            <a:r>
              <a:rPr lang="en-US" dirty="0" smtClean="0"/>
              <a:t>connectors </a:t>
            </a:r>
            <a:r>
              <a:rPr lang="en-US" dirty="0"/>
              <a:t>and </a:t>
            </a:r>
            <a:r>
              <a:rPr lang="en-US" dirty="0" smtClean="0"/>
              <a:t>cables.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Beware of non-compliant cables.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74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Common USB Connectors</a:t>
            </a: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A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B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Mini-B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USB Micro-B connector</a:t>
            </a:r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1600200"/>
            <a:ext cx="1905000" cy="3844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Common USB Symbols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275" y="2000250"/>
            <a:ext cx="62674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302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 smtClean="0">
                <a:solidFill>
                  <a:srgbClr val="999900"/>
                </a:solidFill>
                <a:latin typeface="Garamond" pitchFamily="16" charset="0"/>
              </a:rPr>
              <a:t>Common USB Symbols</a:t>
            </a:r>
            <a:endParaRPr lang="en-US" sz="4400" dirty="0">
              <a:solidFill>
                <a:srgbClr val="999900"/>
              </a:solidFill>
              <a:latin typeface="Garamond" pitchFamily="16" charset="0"/>
            </a:endParaRPr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 smtClean="0">
                <a:solidFill>
                  <a:srgbClr val="000000"/>
                </a:solidFill>
              </a:rPr>
              <a:t>Sometimes you will see the symbols combined.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 smtClean="0">
                <a:solidFill>
                  <a:srgbClr val="000000"/>
                </a:solidFill>
              </a:rPr>
              <a:t>This means that the port is meant for USB 3.0 and can charge a device.</a:t>
            </a:r>
            <a:endParaRPr lang="en-US" sz="2800" dirty="0">
              <a:solidFill>
                <a:srgbClr val="000000"/>
              </a:solidFill>
            </a:endParaRP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2" y="2762250"/>
            <a:ext cx="6200775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71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533400" y="30480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IEEE 1394 (FireWire)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304800" y="1524000"/>
            <a:ext cx="8686800" cy="480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Developed by </a:t>
            </a:r>
            <a:r>
              <a:rPr lang="en-US" sz="2800" dirty="0">
                <a:solidFill>
                  <a:srgbClr val="FF0000"/>
                </a:solidFill>
              </a:rPr>
              <a:t>Apple </a:t>
            </a:r>
            <a:r>
              <a:rPr lang="en-US" sz="2800" dirty="0">
                <a:solidFill>
                  <a:srgbClr val="000000"/>
                </a:solidFill>
              </a:rPr>
              <a:t>to be the successor to USB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Used for: External storage devices, PVRs and digital cameras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Original version of FireWire called FireWire 400 (officially known as IEEE 1394a) supported up to 400 Mbps.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FireWire 800 (IEEE 1394b) doubled that to 800 Mbps.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Still in use by the military 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0" y="357188"/>
            <a:ext cx="1001713" cy="1038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IEEE 1394 (FireWire) Connectors</a:t>
            </a:r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057400"/>
            <a:ext cx="3276600" cy="3910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2590800"/>
            <a:ext cx="3429000" cy="2595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 dirty="0">
                <a:solidFill>
                  <a:srgbClr val="999900"/>
                </a:solidFill>
                <a:latin typeface="Garamond" pitchFamily="16" charset="0"/>
              </a:rPr>
              <a:t>IEEE 1394 (FireWire) Connectors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437" y="2438400"/>
            <a:ext cx="59531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258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Firewire vs USB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Both are hot-pluggable and fully plug-and-play compatible.  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In both cases, devices can be externally powered or non-externally powered 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FF0000"/>
                </a:solidFill>
              </a:rPr>
              <a:t>USB supports up to 127 devices, </a:t>
            </a:r>
            <a:r>
              <a:rPr lang="en-US" sz="2800" dirty="0" err="1">
                <a:solidFill>
                  <a:srgbClr val="FF0000"/>
                </a:solidFill>
              </a:rPr>
              <a:t>Firewire</a:t>
            </a:r>
            <a:r>
              <a:rPr lang="en-US" sz="2800" dirty="0">
                <a:solidFill>
                  <a:srgbClr val="FF0000"/>
                </a:solidFill>
              </a:rPr>
              <a:t> supports up to 63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The use of </a:t>
            </a:r>
            <a:r>
              <a:rPr lang="en-US" sz="2800" dirty="0" err="1">
                <a:solidFill>
                  <a:srgbClr val="000000"/>
                </a:solidFill>
              </a:rPr>
              <a:t>Firewire</a:t>
            </a:r>
            <a:r>
              <a:rPr lang="en-US" sz="2800" dirty="0">
                <a:solidFill>
                  <a:srgbClr val="000000"/>
                </a:solidFill>
              </a:rPr>
              <a:t> requires that royalties be paid, USB is royalty-free</a:t>
            </a: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 eaLnBrk="1" hangingPunct="1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Firewire vs USB</a:t>
            </a: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FireWire devices are designed so that they can all daisy-chain to one another, but USB devices don’t and require a hub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FireWire is considered “peer to peer” because the devices don’t need a computer to communicate with each other.  USB is “host based” because devices must be connected to the computer to communicate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Thunderbolt</a:t>
            </a:r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610600" cy="5105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Thunderbolt is a recent development in PC external expansion that was developed by </a:t>
            </a:r>
            <a:r>
              <a:rPr lang="en-US" sz="2800" dirty="0">
                <a:solidFill>
                  <a:srgbClr val="FF0000"/>
                </a:solidFill>
              </a:rPr>
              <a:t>Intel</a:t>
            </a:r>
            <a:r>
              <a:rPr lang="en-US" sz="2800" dirty="0">
                <a:solidFill>
                  <a:srgbClr val="000000"/>
                </a:solidFill>
              </a:rPr>
              <a:t> and first release on Apple computers (though now widely available on PC-based laptop and desktop computers.)</a:t>
            </a: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Thunderbolt is capable of 10 Gbps (in each direction) data transfers in its first generation, and doubles that to </a:t>
            </a:r>
            <a:r>
              <a:rPr lang="en-US" sz="2800" dirty="0" smtClean="0">
                <a:solidFill>
                  <a:srgbClr val="000000"/>
                </a:solidFill>
              </a:rPr>
              <a:t>20 Gbps (2</a:t>
            </a:r>
            <a:r>
              <a:rPr lang="en-US" sz="2800" baseline="30000" dirty="0" smtClean="0">
                <a:solidFill>
                  <a:srgbClr val="000000"/>
                </a:solidFill>
              </a:rPr>
              <a:t>nd</a:t>
            </a:r>
            <a:r>
              <a:rPr lang="en-US" sz="2800" dirty="0" smtClean="0">
                <a:solidFill>
                  <a:srgbClr val="000000"/>
                </a:solidFill>
              </a:rPr>
              <a:t> generation) or 40 Gbps (short cable) </a:t>
            </a:r>
            <a:r>
              <a:rPr lang="en-US" sz="2800" dirty="0">
                <a:solidFill>
                  <a:srgbClr val="000000"/>
                </a:solidFill>
              </a:rPr>
              <a:t>in its </a:t>
            </a:r>
            <a:r>
              <a:rPr lang="en-US" sz="2800" dirty="0" smtClean="0">
                <a:solidFill>
                  <a:srgbClr val="000000"/>
                </a:solidFill>
              </a:rPr>
              <a:t>third </a:t>
            </a:r>
            <a:r>
              <a:rPr lang="en-US" sz="2800" dirty="0">
                <a:solidFill>
                  <a:srgbClr val="000000"/>
                </a:solidFill>
              </a:rPr>
              <a:t>generation.</a:t>
            </a:r>
          </a:p>
          <a:p>
            <a:pPr marL="341313" indent="-341313">
              <a:lnSpc>
                <a:spcPct val="90000"/>
              </a:lnSpc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Thunderbolt supports hot plugging and can daisy-chain up to a maximum of 6 devices.</a:t>
            </a:r>
          </a:p>
        </p:txBody>
      </p:sp>
      <p:pic>
        <p:nvPicPr>
          <p:cNvPr id="348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215900"/>
            <a:ext cx="990600" cy="1201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Thunderbolt Connector</a:t>
            </a:r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Thunderbolt uses a Mini DisplayPort connector and supports Mini DisplayPort devices and Thunderbolt devices.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Note: While Mini DisplayPort devices work with Thunderbolt ports, but the reverse is not true.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>
                <a:solidFill>
                  <a:srgbClr val="000000"/>
                </a:solidFill>
              </a:rPr>
              <a:t>Check for the symbol beside the port to know which you are using.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>
              <a:solidFill>
                <a:srgbClr val="000000"/>
              </a:solidFill>
            </a:endParaRPr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5257800"/>
            <a:ext cx="4330700" cy="1447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RJ45 </a:t>
            </a:r>
            <a:r>
              <a:rPr lang="en-US" dirty="0"/>
              <a:t>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8013" cy="5334000"/>
          </a:xfrm>
        </p:spPr>
        <p:txBody>
          <a:bodyPr/>
          <a:lstStyle/>
          <a:p>
            <a:r>
              <a:rPr lang="en-CA" sz="2400" dirty="0">
                <a:solidFill>
                  <a:schemeClr val="tx1"/>
                </a:solidFill>
              </a:rPr>
              <a:t>Most Laptops include one built-in </a:t>
            </a:r>
            <a:r>
              <a:rPr lang="en-CA" sz="2400" dirty="0" smtClean="0">
                <a:solidFill>
                  <a:schemeClr val="tx1"/>
                </a:solidFill>
              </a:rPr>
              <a:t>RJ45 </a:t>
            </a:r>
            <a:r>
              <a:rPr lang="en-CA" sz="2400" dirty="0">
                <a:solidFill>
                  <a:schemeClr val="tx1"/>
                </a:solidFill>
              </a:rPr>
              <a:t>port for connecting the device to a wired network. (A notable exception, the MacBook Air, does not but allows connecting an Ethernet dongle to its USB port.) A computer’s </a:t>
            </a:r>
            <a:r>
              <a:rPr lang="en-CA" sz="2400" dirty="0" smtClean="0">
                <a:solidFill>
                  <a:schemeClr val="tx1"/>
                </a:solidFill>
              </a:rPr>
              <a:t>RJ45 </a:t>
            </a:r>
            <a:r>
              <a:rPr lang="en-CA" sz="2400" dirty="0">
                <a:solidFill>
                  <a:schemeClr val="tx1"/>
                </a:solidFill>
              </a:rPr>
              <a:t>Port is connected to its internal Ethernet Network adaptor.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4" name="Picture 2" descr="Image result for rj45 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343400"/>
            <a:ext cx="4114800" cy="233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3966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Video Ports</a:t>
            </a: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" y="1600200"/>
            <a:ext cx="7486650" cy="434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8" name="Text Box 3"/>
          <p:cNvSpPr txBox="1">
            <a:spLocks noChangeArrowheads="1"/>
          </p:cNvSpPr>
          <p:nvPr/>
        </p:nvSpPr>
        <p:spPr bwMode="auto">
          <a:xfrm>
            <a:off x="4495800" y="5715000"/>
            <a:ext cx="12731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 dirty="0">
                <a:solidFill>
                  <a:srgbClr val="000000"/>
                </a:solidFill>
              </a:rPr>
              <a:t>Mini-DVI</a:t>
            </a:r>
          </a:p>
        </p:txBody>
      </p:sp>
      <p:sp>
        <p:nvSpPr>
          <p:cNvPr id="36869" name="Text Box 4"/>
          <p:cNvSpPr txBox="1">
            <a:spLocks noChangeArrowheads="1"/>
          </p:cNvSpPr>
          <p:nvPr/>
        </p:nvSpPr>
        <p:spPr bwMode="auto">
          <a:xfrm>
            <a:off x="5943600" y="5715000"/>
            <a:ext cx="14382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="1">
                <a:solidFill>
                  <a:srgbClr val="000000"/>
                </a:solidFill>
              </a:rPr>
              <a:t>Micro-DVI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VGA</a:t>
            </a:r>
          </a:p>
        </p:txBody>
      </p:sp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534400" cy="495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Video Graphics Adapter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15 pin D-Subminiature or D-Sub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2900" lvl="0" indent="-342900" defTabSz="449263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Char char="•"/>
            </a:pPr>
            <a:r>
              <a:rPr lang="en-US" sz="2800" dirty="0">
                <a:solidFill>
                  <a:srgbClr val="000000"/>
                </a:solidFill>
              </a:rPr>
              <a:t>Analog </a:t>
            </a:r>
            <a:r>
              <a:rPr lang="en-US" sz="2800" dirty="0" smtClean="0">
                <a:solidFill>
                  <a:srgbClr val="000000"/>
                </a:solidFill>
              </a:rPr>
              <a:t>Output </a:t>
            </a:r>
            <a:r>
              <a:rPr lang="en-US" sz="2800" kern="0" dirty="0" smtClean="0">
                <a:solidFill>
                  <a:srgbClr val="000000"/>
                </a:solidFill>
              </a:rPr>
              <a:t>VGA </a:t>
            </a:r>
            <a:r>
              <a:rPr lang="en-US" sz="2800" kern="0" dirty="0">
                <a:solidFill>
                  <a:srgbClr val="000000"/>
                </a:solidFill>
              </a:rPr>
              <a:t>port on a laptop</a:t>
            </a:r>
          </a:p>
          <a:p>
            <a:pPr marL="342900" lvl="0" indent="-342900" defTabSz="449263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Char char="•"/>
            </a:pPr>
            <a:r>
              <a:rPr lang="en-US" sz="2800" kern="0" dirty="0">
                <a:solidFill>
                  <a:srgbClr val="000000"/>
                </a:solidFill>
              </a:rPr>
              <a:t>Used to connect monitors/projectors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4724400"/>
            <a:ext cx="3407959" cy="201136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636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HDMI</a:t>
            </a:r>
          </a:p>
        </p:txBody>
      </p:sp>
      <p:sp>
        <p:nvSpPr>
          <p:cNvPr id="38915" name="Text Box 2"/>
          <p:cNvSpPr txBox="1">
            <a:spLocks noChangeArrowheads="1"/>
          </p:cNvSpPr>
          <p:nvPr/>
        </p:nvSpPr>
        <p:spPr bwMode="auto">
          <a:xfrm>
            <a:off x="457200" y="914400"/>
            <a:ext cx="84582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High Definition Multimedia Interface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19 Pin Connector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Digital Video (and Audio) Output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US" sz="2800" dirty="0">
                <a:solidFill>
                  <a:srgbClr val="000000"/>
                </a:solidFill>
              </a:rPr>
              <a:t>10 Gbps transfer rate or better with newer versions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5257800"/>
            <a:ext cx="6267231" cy="1481456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4400">
                <a:solidFill>
                  <a:srgbClr val="999900"/>
                </a:solidFill>
                <a:latin typeface="Garamond" pitchFamily="16" charset="0"/>
              </a:rPr>
              <a:t>DVI</a:t>
            </a:r>
          </a:p>
        </p:txBody>
      </p:sp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686800" cy="510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>
                <a:solidFill>
                  <a:srgbClr val="000000"/>
                </a:solidFill>
              </a:rPr>
              <a:t>Digital Visual Interface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>
                <a:solidFill>
                  <a:srgbClr val="000000"/>
                </a:solidFill>
              </a:rPr>
              <a:t>29 pin connector available in many configuration</a:t>
            </a:r>
          </a:p>
          <a:p>
            <a:pPr marL="342900" indent="-341313">
              <a:spcBef>
                <a:spcPts val="700"/>
              </a:spcBef>
              <a:buClrTx/>
              <a:buSzPct val="75000"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>
                <a:solidFill>
                  <a:srgbClr val="000000"/>
                </a:solidFill>
              </a:rPr>
              <a:t>Digital Output no Audio support (White Connector)</a:t>
            </a: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28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Clr>
                <a:srgbClr val="666600"/>
              </a:buClr>
              <a:buSzPct val="75000"/>
              <a:buFont typeface="Wingdings" charset="2"/>
              <a:buChar char="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2800" dirty="0">
                <a:solidFill>
                  <a:srgbClr val="000000"/>
                </a:solidFill>
              </a:rPr>
              <a:t>Analog variants available (Blue Connector)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847725"/>
            <a:ext cx="2733675" cy="166687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Card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8013" cy="4800600"/>
          </a:xfrm>
        </p:spPr>
        <p:txBody>
          <a:bodyPr/>
          <a:lstStyle/>
          <a:p>
            <a:r>
              <a:rPr lang="en-US" dirty="0"/>
              <a:t>Smartcard slots are used by companies that support two-factor authentication for logins.</a:t>
            </a:r>
          </a:p>
          <a:p>
            <a:r>
              <a:rPr lang="en-US" dirty="0"/>
              <a:t>You generally find smartcard readers on enterprise-grade laptops, since they don't have a use in the consumer space.</a:t>
            </a:r>
          </a:p>
          <a:p>
            <a:r>
              <a:rPr lang="en-US" dirty="0"/>
              <a:t>You'll usually find this in larger companies with mature IT infrastructure.</a:t>
            </a:r>
          </a:p>
          <a:p>
            <a:r>
              <a:rPr lang="en-US" dirty="0"/>
              <a:t>You need both the password AND physical smartcard to log in.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3067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Card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plug in the smartcard to the laptop, and type in your username / password, in order to log in.</a:t>
            </a:r>
          </a:p>
          <a:p>
            <a:r>
              <a:rPr lang="en-US" dirty="0"/>
              <a:t>This way you are protected against single-factor authentication attacks; such as password-based attacks </a:t>
            </a:r>
            <a:r>
              <a:rPr lang="en-US" dirty="0" smtClean="0"/>
              <a:t>(key logger, </a:t>
            </a:r>
            <a:r>
              <a:rPr lang="en-US" dirty="0"/>
              <a:t>weak passwords, leaked passwords)</a:t>
            </a:r>
          </a:p>
          <a:p>
            <a:r>
              <a:rPr lang="en-US" dirty="0"/>
              <a:t>You protect against stolen keys / smartcards.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750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Card Port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916832"/>
            <a:ext cx="5904656" cy="3756310"/>
          </a:xfrm>
        </p:spPr>
      </p:pic>
    </p:spTree>
    <p:extLst>
      <p:ext uri="{BB962C8B-B14F-4D97-AF65-F5344CB8AC3E}">
        <p14:creationId xmlns:p14="http://schemas.microsoft.com/office/powerpoint/2010/main" val="1789871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Kensington Lock Port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0199" y="2438400"/>
            <a:ext cx="674464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1794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Kensington Lock 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Kensington slot may be marked with a small icon that looks like a padlock with a capital "K", or the slot may be </a:t>
            </a:r>
            <a:r>
              <a:rPr lang="en-US" dirty="0" smtClean="0"/>
              <a:t>unlabeled.</a:t>
            </a:r>
          </a:p>
          <a:p>
            <a:r>
              <a:rPr lang="en-US" dirty="0" smtClean="0"/>
              <a:t>The </a:t>
            </a:r>
            <a:r>
              <a:rPr lang="en-US" dirty="0"/>
              <a:t>hole is found in most laptops, although a lock for it is typically not included.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099346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Bookman Old Style" panose="020506040505050202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ookman Old Style" panose="020506040505050202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ookman Old Style" panose="020506040505050202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0C2CC5-4E8F-487A-A465-53D8E0B03B6B}" type="slidenum">
              <a:rPr lang="en-US" altLang="en-US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32</a:t>
            </a:fld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35843" name="Date Placeholder 3"/>
          <p:cNvSpPr>
            <a:spLocks noGrp="1"/>
          </p:cNvSpPr>
          <p:nvPr>
            <p:ph type="dt" sz="quarter" idx="4294967295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Bookman Old Style" panose="020506040505050202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ookman Old Style" panose="020506040505050202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ookman Old Style" panose="020506040505050202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FAE5699-D2E2-48C8-AE4B-F4D5150C5A8B}" type="datetime1">
              <a:rPr lang="en-CA" altLang="en-US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2018-09-08</a:t>
            </a:fld>
            <a:endParaRPr lang="en-CA" altLang="en-US" sz="1400">
              <a:latin typeface="Times New Roman" panose="02020603050405020304" pitchFamily="18" charset="0"/>
            </a:endParaRPr>
          </a:p>
        </p:txBody>
      </p:sp>
      <p:sp>
        <p:nvSpPr>
          <p:cNvPr id="35845" name="Slide Number Placeholder 5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Bookman Old Style" panose="020506040505050202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ookman Old Style" panose="020506040505050202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ookman Old Style" panose="020506040505050202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anose="020506040505050202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</a:rPr>
              <a:t>3 - </a:t>
            </a:r>
            <a:fld id="{00736453-A7D6-47F6-B16E-79D734B1C347}" type="slidenum">
              <a:rPr lang="en-CA" altLang="en-US" sz="1400"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32</a:t>
            </a:fld>
            <a:endParaRPr lang="en-CA" altLang="en-US" sz="1400">
              <a:latin typeface="Times New Roman" panose="02020603050405020304" pitchFamily="18" charset="0"/>
            </a:endParaRPr>
          </a:p>
        </p:txBody>
      </p:sp>
      <p:sp>
        <p:nvSpPr>
          <p:cNvPr id="3584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1" y="277814"/>
            <a:ext cx="8001000" cy="944562"/>
          </a:xfrm>
        </p:spPr>
        <p:txBody>
          <a:bodyPr/>
          <a:lstStyle/>
          <a:p>
            <a:pPr eaLnBrk="1" hangingPunct="1"/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/>
              <a:t>Parallel Port – obsolete but in use</a:t>
            </a:r>
          </a:p>
        </p:txBody>
      </p:sp>
      <p:sp>
        <p:nvSpPr>
          <p:cNvPr id="3584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395288" y="1416050"/>
            <a:ext cx="8229600" cy="4306888"/>
          </a:xfrm>
        </p:spPr>
        <p:txBody>
          <a:bodyPr/>
          <a:lstStyle/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 smtClean="0"/>
              <a:t>Bandwidth is  </a:t>
            </a:r>
            <a:r>
              <a:rPr lang="en-US" altLang="en-US" dirty="0"/>
              <a:t>- </a:t>
            </a:r>
            <a:r>
              <a:rPr lang="en-US" altLang="en-US" dirty="0">
                <a:cs typeface="Arial" panose="020B0604020202020204" pitchFamily="34" charset="0"/>
              </a:rPr>
              <a:t>115 kbps to 3 </a:t>
            </a:r>
            <a:r>
              <a:rPr lang="en-US" altLang="en-US" dirty="0" err="1">
                <a:cs typeface="Arial" panose="020B0604020202020204" pitchFamily="34" charset="0"/>
              </a:rPr>
              <a:t>MBps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endParaRPr lang="en-US" altLang="en-US" dirty="0"/>
          </a:p>
          <a:p>
            <a:pPr eaLnBrk="1" hangingPunct="1"/>
            <a:r>
              <a:rPr lang="en-US" altLang="en-US" dirty="0"/>
              <a:t>Historically used by printers, scanners, </a:t>
            </a:r>
            <a:r>
              <a:rPr lang="en-US" altLang="en-US" dirty="0" err="1"/>
              <a:t>etc</a:t>
            </a:r>
            <a:r>
              <a:rPr lang="en-US" altLang="en-US" dirty="0"/>
              <a:t>…</a:t>
            </a:r>
          </a:p>
          <a:p>
            <a:pPr eaLnBrk="1" hangingPunct="1"/>
            <a:endParaRPr lang="en-US" altLang="en-US" dirty="0"/>
          </a:p>
        </p:txBody>
      </p:sp>
      <p:graphicFrame>
        <p:nvGraphicFramePr>
          <p:cNvPr id="35848" name="Object 3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47825310"/>
              </p:ext>
            </p:extLst>
          </p:nvPr>
        </p:nvGraphicFramePr>
        <p:xfrm>
          <a:off x="764276" y="3569494"/>
          <a:ext cx="8388350" cy="185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Bitmap Image" r:id="rId3" imgW="3610479" imgH="800212" progId="Paint.Picture">
                  <p:embed/>
                </p:oleObj>
              </mc:Choice>
              <mc:Fallback>
                <p:oleObj name="Bitmap Image" r:id="rId3" imgW="3610479" imgH="800212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276" y="3569494"/>
                        <a:ext cx="8388350" cy="1858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41069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Parallel Port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Can Be Used For	</a:t>
            </a:r>
          </a:p>
          <a:p>
            <a:pPr lvl="1" eaLnBrk="1" hangingPunct="1"/>
            <a:r>
              <a:rPr lang="en-US" altLang="en-US" dirty="0"/>
              <a:t>Tape Back-up Devices</a:t>
            </a:r>
          </a:p>
          <a:p>
            <a:pPr lvl="1" eaLnBrk="1" hangingPunct="1"/>
            <a:r>
              <a:rPr lang="en-US" altLang="en-US" dirty="0"/>
              <a:t>Zip Drives</a:t>
            </a:r>
          </a:p>
          <a:p>
            <a:pPr lvl="1" eaLnBrk="1" hangingPunct="1"/>
            <a:r>
              <a:rPr lang="en-US" altLang="en-US" dirty="0"/>
              <a:t>Line Printers are still used Hospitals such as the Heart Institute located here in Ottawa</a:t>
            </a:r>
          </a:p>
        </p:txBody>
      </p:sp>
    </p:spTree>
    <p:extLst>
      <p:ext uri="{BB962C8B-B14F-4D97-AF65-F5344CB8AC3E}">
        <p14:creationId xmlns:p14="http://schemas.microsoft.com/office/powerpoint/2010/main" val="194233814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aramond"/>
        <a:ea typeface="Noto Sans CJK SC Regular"/>
        <a:cs typeface="Noto Sans CJK SC Regular"/>
      </a:majorFont>
      <a:minorFont>
        <a:latin typeface="Verdana"/>
        <a:ea typeface="Noto Sans CJK SC Regular"/>
        <a:cs typeface="Noto Sans CJK SC Regula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aramond"/>
        <a:ea typeface="Noto Sans CJK SC Regular"/>
        <a:cs typeface="Noto Sans CJK SC Regular"/>
      </a:majorFont>
      <a:minorFont>
        <a:latin typeface="Verdana"/>
        <a:ea typeface="Noto Sans CJK SC Regular"/>
        <a:cs typeface="Noto Sans CJK SC Regula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1015</Words>
  <Application>Microsoft Office PowerPoint</Application>
  <PresentationFormat>On-screen Show (4:3)</PresentationFormat>
  <Paragraphs>142</Paragraphs>
  <Slides>33</Slides>
  <Notes>21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4" baseType="lpstr">
      <vt:lpstr>Arial</vt:lpstr>
      <vt:lpstr>Calibri</vt:lpstr>
      <vt:lpstr>DejaVu Sans</vt:lpstr>
      <vt:lpstr>Garamond</vt:lpstr>
      <vt:lpstr>Noto Sans CJK SC Regular</vt:lpstr>
      <vt:lpstr>Times New Roman</vt:lpstr>
      <vt:lpstr>Verdana</vt:lpstr>
      <vt:lpstr>Wingdings</vt:lpstr>
      <vt:lpstr>1_Office Theme</vt:lpstr>
      <vt:lpstr>2_Office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USB 1.1 Port</vt:lpstr>
      <vt:lpstr>USB 2.0 Port</vt:lpstr>
      <vt:lpstr>PowerPoint Presentation</vt:lpstr>
      <vt:lpstr>USB 3.0 Port</vt:lpstr>
      <vt:lpstr>PowerPoint Presentation</vt:lpstr>
      <vt:lpstr>USB-C Port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RJ45 Port</vt:lpstr>
      <vt:lpstr>PowerPoint Presentation</vt:lpstr>
      <vt:lpstr>PowerPoint Presentation</vt:lpstr>
      <vt:lpstr>PowerPoint Presentation</vt:lpstr>
      <vt:lpstr>PowerPoint Presentation</vt:lpstr>
      <vt:lpstr>Smart Card</vt:lpstr>
      <vt:lpstr>Smart Card</vt:lpstr>
      <vt:lpstr>Smart Card Port</vt:lpstr>
      <vt:lpstr>Kensington Lock Port</vt:lpstr>
      <vt:lpstr>Kensington Lock Port</vt:lpstr>
      <vt:lpstr>   Parallel Port – obsolete but in use</vt:lpstr>
      <vt:lpstr>Parallel Port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</dc:creator>
  <cp:lastModifiedBy>Mahmoud Rezae</cp:lastModifiedBy>
  <cp:revision>33</cp:revision>
  <dcterms:created xsi:type="dcterms:W3CDTF">2016-07-15T15:12:53Z</dcterms:created>
  <dcterms:modified xsi:type="dcterms:W3CDTF">2018-09-08T04:18:13Z</dcterms:modified>
</cp:coreProperties>
</file>