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notesMasterIdLst>
    <p:notesMasterId r:id="rId70"/>
  </p:notesMasterIdLst>
  <p:handoutMasterIdLst>
    <p:handoutMasterId r:id="rId71"/>
  </p:handoutMasterIdLst>
  <p:sldIdLst>
    <p:sldId id="363" r:id="rId2"/>
    <p:sldId id="405" r:id="rId3"/>
    <p:sldId id="364" r:id="rId4"/>
    <p:sldId id="381" r:id="rId5"/>
    <p:sldId id="406" r:id="rId6"/>
    <p:sldId id="366" r:id="rId7"/>
    <p:sldId id="367" r:id="rId8"/>
    <p:sldId id="368" r:id="rId9"/>
    <p:sldId id="369" r:id="rId10"/>
    <p:sldId id="370" r:id="rId11"/>
    <p:sldId id="371" r:id="rId12"/>
    <p:sldId id="372" r:id="rId13"/>
    <p:sldId id="373" r:id="rId14"/>
    <p:sldId id="374" r:id="rId15"/>
    <p:sldId id="375" r:id="rId16"/>
    <p:sldId id="376" r:id="rId17"/>
    <p:sldId id="398" r:id="rId18"/>
    <p:sldId id="410" r:id="rId19"/>
    <p:sldId id="378" r:id="rId20"/>
    <p:sldId id="331" r:id="rId21"/>
    <p:sldId id="332" r:id="rId22"/>
    <p:sldId id="383" r:id="rId23"/>
    <p:sldId id="384" r:id="rId24"/>
    <p:sldId id="385" r:id="rId25"/>
    <p:sldId id="386" r:id="rId26"/>
    <p:sldId id="401" r:id="rId27"/>
    <p:sldId id="402" r:id="rId28"/>
    <p:sldId id="387" r:id="rId29"/>
    <p:sldId id="388" r:id="rId30"/>
    <p:sldId id="389" r:id="rId31"/>
    <p:sldId id="390" r:id="rId32"/>
    <p:sldId id="391" r:id="rId33"/>
    <p:sldId id="392" r:id="rId34"/>
    <p:sldId id="393" r:id="rId35"/>
    <p:sldId id="394" r:id="rId36"/>
    <p:sldId id="396" r:id="rId37"/>
    <p:sldId id="397" r:id="rId38"/>
    <p:sldId id="333" r:id="rId39"/>
    <p:sldId id="335" r:id="rId40"/>
    <p:sldId id="336" r:id="rId41"/>
    <p:sldId id="337" r:id="rId42"/>
    <p:sldId id="361" r:id="rId43"/>
    <p:sldId id="338" r:id="rId44"/>
    <p:sldId id="339" r:id="rId45"/>
    <p:sldId id="340" r:id="rId46"/>
    <p:sldId id="403" r:id="rId47"/>
    <p:sldId id="341" r:id="rId48"/>
    <p:sldId id="342" r:id="rId49"/>
    <p:sldId id="343" r:id="rId50"/>
    <p:sldId id="344" r:id="rId51"/>
    <p:sldId id="345" r:id="rId52"/>
    <p:sldId id="346" r:id="rId53"/>
    <p:sldId id="407" r:id="rId54"/>
    <p:sldId id="347" r:id="rId55"/>
    <p:sldId id="348" r:id="rId56"/>
    <p:sldId id="349" r:id="rId57"/>
    <p:sldId id="350" r:id="rId58"/>
    <p:sldId id="351" r:id="rId59"/>
    <p:sldId id="352" r:id="rId60"/>
    <p:sldId id="353" r:id="rId61"/>
    <p:sldId id="354" r:id="rId62"/>
    <p:sldId id="355" r:id="rId63"/>
    <p:sldId id="356" r:id="rId64"/>
    <p:sldId id="357" r:id="rId65"/>
    <p:sldId id="358" r:id="rId66"/>
    <p:sldId id="408" r:id="rId67"/>
    <p:sldId id="411" r:id="rId68"/>
    <p:sldId id="409" r:id="rId6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74" autoAdjust="0"/>
    <p:restoredTop sz="64364" autoAdjust="0"/>
  </p:normalViewPr>
  <p:slideViewPr>
    <p:cSldViewPr>
      <p:cViewPr varScale="1">
        <p:scale>
          <a:sx n="43" d="100"/>
          <a:sy n="43" d="100"/>
        </p:scale>
        <p:origin x="1902" y="60"/>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48" d="100"/>
          <a:sy n="48" d="100"/>
        </p:scale>
        <p:origin x="-203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smtClean="0"/>
            </a:lvl1pPr>
          </a:lstStyle>
          <a:p>
            <a:pPr>
              <a:defRPr/>
            </a:pPr>
            <a:endParaRPr lang="en-US" altLang="en-US"/>
          </a:p>
        </p:txBody>
      </p:sp>
      <p:sp>
        <p:nvSpPr>
          <p:cNvPr id="5325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smtClean="0"/>
            </a:lvl1pPr>
          </a:lstStyle>
          <a:p>
            <a:pPr>
              <a:defRPr/>
            </a:pPr>
            <a:fld id="{126A466D-3972-42DD-81EF-8B72B66C7C45}" type="datetime1">
              <a:rPr lang="en-US" altLang="en-US"/>
              <a:pPr>
                <a:defRPr/>
              </a:pPr>
              <a:t>14-Sep-17</a:t>
            </a:fld>
            <a:endParaRPr lang="en-US" altLang="en-US"/>
          </a:p>
        </p:txBody>
      </p:sp>
      <p:sp>
        <p:nvSpPr>
          <p:cNvPr id="5325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smtClean="0"/>
            </a:lvl1pPr>
          </a:lstStyle>
          <a:p>
            <a:pPr>
              <a:defRPr/>
            </a:pPr>
            <a:endParaRPr lang="en-US" altLang="en-US"/>
          </a:p>
        </p:txBody>
      </p:sp>
      <p:sp>
        <p:nvSpPr>
          <p:cNvPr id="5325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88B99531-5F65-4406-99CA-DF08A9F403C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anose="020F0502020204030204" pitchFamily="34" charset="0"/>
              </a:defRPr>
            </a:lvl1pPr>
          </a:lstStyle>
          <a:p>
            <a:pPr>
              <a:defRPr/>
            </a:pPr>
            <a:endParaRPr lang="en-GB"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C3CFB2F-F6C5-45BF-BD24-1A604073A138}" type="datetime1">
              <a:rPr lang="en-US" altLang="en-US"/>
              <a:pPr>
                <a:defRPr/>
              </a:pPr>
              <a:t>14-Sep-17</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GB" alt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anose="020F0502020204030204" pitchFamily="34" charset="0"/>
              </a:defRPr>
            </a:lvl1pPr>
          </a:lstStyle>
          <a:p>
            <a:pPr>
              <a:defRPr/>
            </a:pPr>
            <a:endParaRPr lang="en-GB"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14ABD2BA-B0F5-4695-96C6-0480FF6F9C9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1F8C9AAF-1F30-4182-A3B3-DED9A1713E8B}" type="slidenum">
              <a:rPr lang="en-US" altLang="en-US">
                <a:ea typeface="ＭＳ Ｐゴシック" panose="020B0600070205080204" pitchFamily="34" charset="-128"/>
              </a:rPr>
              <a:pPr eaLnBrk="1" hangingPunct="1"/>
              <a:t>5</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018916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5B58FAB4-45E9-4685-A167-7A191272AEB2}" type="slidenum">
              <a:rPr lang="en-US" altLang="en-US">
                <a:ea typeface="ＭＳ Ｐゴシック" panose="020B0600070205080204" pitchFamily="34" charset="-128"/>
              </a:rPr>
              <a:pPr eaLnBrk="1" hangingPunct="1"/>
              <a:t>6</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604681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E632F321-5894-4E62-8B14-94C009335C01}" type="slidenum">
              <a:rPr lang="en-US" altLang="en-US">
                <a:ea typeface="ＭＳ Ｐゴシック" panose="020B0600070205080204" pitchFamily="34" charset="-128"/>
              </a:rPr>
              <a:pPr eaLnBrk="1" hangingPunct="1"/>
              <a:t>7</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958744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9B610BDF-D509-4181-BF34-6413C07B1FA9}" type="slidenum">
              <a:rPr lang="en-US" altLang="en-US">
                <a:ea typeface="ＭＳ Ｐゴシック" panose="020B0600070205080204" pitchFamily="34" charset="-128"/>
              </a:rPr>
              <a:pPr eaLnBrk="1" hangingPunct="1"/>
              <a:t>8</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4117977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03C86B9-3EE0-4D40-8BCE-6690D263E4B0}" type="slidenum">
              <a:rPr lang="en-US" altLang="en-US">
                <a:ea typeface="ＭＳ Ｐゴシック" panose="020B0600070205080204" pitchFamily="34" charset="-128"/>
              </a:rPr>
              <a:pPr eaLnBrk="1" hangingPunct="1"/>
              <a:t>9</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910775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dirty="0" smtClean="0">
              <a:ea typeface="ヒラギノ角ゴ Pro W3"/>
            </a:endParaRPr>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87C2B27-DE2E-4097-923A-A30DD3022BA0}" type="slidenum">
              <a:rPr lang="en-US" altLang="en-US">
                <a:ea typeface="ＭＳ Ｐゴシック" panose="020B0600070205080204" pitchFamily="34" charset="-128"/>
              </a:rPr>
              <a:pPr eaLnBrk="1" hangingPunct="1"/>
              <a:t>10</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970605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9523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r" eaLnBrk="1" hangingPunct="1"/>
            <a:fld id="{E5915C5E-A45A-4058-A800-A09D543C957F}" type="slidenum">
              <a:rPr lang="en-US" altLang="en-US" sz="1200">
                <a:ea typeface="ＭＳ Ｐゴシック" panose="020B0600070205080204" pitchFamily="34" charset="-128"/>
              </a:rPr>
              <a:pPr algn="r" eaLnBrk="1" hangingPunct="1"/>
              <a:t>11</a:t>
            </a:fld>
            <a:endParaRPr lang="en-US" altLang="en-US" sz="1200">
              <a:ea typeface="ＭＳ Ｐゴシック" panose="020B0600070205080204" pitchFamily="34" charset="-128"/>
            </a:endParaRPr>
          </a:p>
        </p:txBody>
      </p:sp>
    </p:spTree>
    <p:extLst>
      <p:ext uri="{BB962C8B-B14F-4D97-AF65-F5344CB8AC3E}">
        <p14:creationId xmlns:p14="http://schemas.microsoft.com/office/powerpoint/2010/main" val="2350887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ヒラギノ角ゴ Pro W3"/>
            </a:endParaRPr>
          </a:p>
        </p:txBody>
      </p:sp>
      <p:sp>
        <p:nvSpPr>
          <p:cNvPr id="9728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r" eaLnBrk="1" hangingPunct="1"/>
            <a:fld id="{2F609632-7791-41D6-87FF-901941DF6775}" type="slidenum">
              <a:rPr lang="en-US" altLang="en-US" sz="1200">
                <a:ea typeface="ＭＳ Ｐゴシック" panose="020B0600070205080204" pitchFamily="34" charset="-128"/>
              </a:rPr>
              <a:pPr algn="r" eaLnBrk="1" hangingPunct="1"/>
              <a:t>12</a:t>
            </a:fld>
            <a:endParaRPr lang="en-US" altLang="en-US" sz="1200">
              <a:ea typeface="ＭＳ Ｐゴシック" panose="020B0600070205080204" pitchFamily="34" charset="-128"/>
            </a:endParaRPr>
          </a:p>
        </p:txBody>
      </p:sp>
    </p:spTree>
    <p:extLst>
      <p:ext uri="{BB962C8B-B14F-4D97-AF65-F5344CB8AC3E}">
        <p14:creationId xmlns:p14="http://schemas.microsoft.com/office/powerpoint/2010/main" val="2972897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B2A4BC62-779D-4D7A-A833-F88C89DAC28B}" type="slidenum">
              <a:rPr lang="en-US" altLang="en-US">
                <a:ea typeface="ＭＳ Ｐゴシック" panose="020B0600070205080204" pitchFamily="34" charset="-128"/>
              </a:rPr>
              <a:pPr eaLnBrk="1" hangingPunct="1"/>
              <a:t>13</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641107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3B9AEE5-8A0E-4D44-B245-C817B457EFE9}" type="slidenum">
              <a:rPr lang="en-US" altLang="en-US">
                <a:ea typeface="ＭＳ Ｐゴシック" panose="020B0600070205080204" pitchFamily="34" charset="-128"/>
              </a:rPr>
              <a:pPr eaLnBrk="1" hangingPunct="1"/>
              <a:t>14</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123850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endParaRPr lang="en-CA" dirty="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D3BFC718-5EDB-44A0-A1AA-AB9424BEEAC2}" type="slidenum">
              <a:rPr lang="en-US" altLang="en-US">
                <a:cs typeface="Arial" panose="020B0604020202020204" pitchFamily="34" charset="0"/>
              </a:rPr>
              <a:pPr eaLnBrk="1" hangingPunct="1"/>
              <a:t>15</a:t>
            </a:fld>
            <a:endParaRPr lang="en-US" altLang="en-US">
              <a:cs typeface="Arial" panose="020B0604020202020204" pitchFamily="34" charset="0"/>
            </a:endParaRPr>
          </a:p>
        </p:txBody>
      </p:sp>
    </p:spTree>
    <p:extLst>
      <p:ext uri="{BB962C8B-B14F-4D97-AF65-F5344CB8AC3E}">
        <p14:creationId xmlns:p14="http://schemas.microsoft.com/office/powerpoint/2010/main" val="4135046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095A743E-D986-43AE-BC1C-25CADAA74B81}" type="slidenum">
              <a:rPr lang="en-US" altLang="en-US">
                <a:ea typeface="ＭＳ Ｐゴシック" panose="020B0600070205080204" pitchFamily="34" charset="-128"/>
              </a:rPr>
              <a:pPr eaLnBrk="1" hangingPunct="1"/>
              <a:t>16</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347052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4ABD2BA-B0F5-4695-96C6-0480FF6F9C93}" type="slidenum">
              <a:rPr lang="en-US" altLang="en-US" smtClean="0"/>
              <a:pPr>
                <a:defRPr/>
              </a:pPr>
              <a:t>17</a:t>
            </a:fld>
            <a:endParaRPr lang="en-US" altLang="en-US"/>
          </a:p>
        </p:txBody>
      </p:sp>
    </p:spTree>
    <p:extLst>
      <p:ext uri="{BB962C8B-B14F-4D97-AF65-F5344CB8AC3E}">
        <p14:creationId xmlns:p14="http://schemas.microsoft.com/office/powerpoint/2010/main" val="2493948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D8668CC-0215-4F92-AD3D-ED7F5E8DDDDD}" type="slidenum">
              <a:rPr lang="en-US" altLang="en-US">
                <a:ea typeface="ＭＳ Ｐゴシック" panose="020B0600070205080204" pitchFamily="34" charset="-128"/>
                <a:cs typeface="Arial" panose="020B0604020202020204" pitchFamily="34" charset="0"/>
              </a:rPr>
              <a:pPr eaLnBrk="1" hangingPunct="1"/>
              <a:t>22</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2745182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095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668E415-2B25-4189-941B-52AF502C6BCD}" type="slidenum">
              <a:rPr lang="en-US" altLang="en-US">
                <a:ea typeface="ＭＳ Ｐゴシック" panose="020B0600070205080204" pitchFamily="34" charset="-128"/>
                <a:cs typeface="Arial" panose="020B0604020202020204" pitchFamily="34" charset="0"/>
              </a:rPr>
              <a:pPr eaLnBrk="1" hangingPunct="1"/>
              <a:t>23</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807696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05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F240B4F-501D-4A1B-8EA3-69E892D3699B}" type="slidenum">
              <a:rPr lang="en-US" altLang="en-US">
                <a:ea typeface="ＭＳ Ｐゴシック" panose="020B0600070205080204" pitchFamily="34" charset="-128"/>
                <a:cs typeface="Arial" panose="020B0604020202020204" pitchFamily="34" charset="0"/>
              </a:rPr>
              <a:pPr eaLnBrk="1" hangingPunct="1"/>
              <a:t>24</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090957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16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A595F1BE-5EC4-42F5-88A0-B3E8CC503DFE}" type="slidenum">
              <a:rPr lang="en-US" altLang="en-US">
                <a:ea typeface="ＭＳ Ｐゴシック" panose="020B0600070205080204" pitchFamily="34" charset="-128"/>
                <a:cs typeface="Arial" panose="020B0604020202020204" pitchFamily="34" charset="0"/>
              </a:rPr>
              <a:pPr eaLnBrk="1" hangingPunct="1"/>
              <a:t>25</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995132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26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DD0597B3-27BE-4E81-9008-33CC81A9EDA9}" type="slidenum">
              <a:rPr lang="en-US" altLang="en-US">
                <a:ea typeface="ＭＳ Ｐゴシック" panose="020B0600070205080204" pitchFamily="34" charset="-128"/>
                <a:cs typeface="Arial" panose="020B0604020202020204" pitchFamily="34" charset="0"/>
              </a:rPr>
              <a:pPr eaLnBrk="1" hangingPunct="1"/>
              <a:t>28</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969043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36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7141E757-F99F-4B85-A272-24F8D0166BDD}" type="slidenum">
              <a:rPr lang="en-US" altLang="en-US">
                <a:ea typeface="ＭＳ Ｐゴシック" panose="020B0600070205080204" pitchFamily="34" charset="-128"/>
                <a:cs typeface="Arial" panose="020B0604020202020204" pitchFamily="34" charset="0"/>
              </a:rPr>
              <a:pPr eaLnBrk="1" hangingPunct="1"/>
              <a:t>29</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787387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46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27268735-D76A-48CE-8069-04077A8BD161}" type="slidenum">
              <a:rPr lang="en-US" altLang="en-US">
                <a:ea typeface="ＭＳ Ｐゴシック" panose="020B0600070205080204" pitchFamily="34" charset="-128"/>
                <a:cs typeface="Arial" panose="020B0604020202020204" pitchFamily="34" charset="0"/>
              </a:rPr>
              <a:pPr eaLnBrk="1" hangingPunct="1"/>
              <a:t>30</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4266051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24E914A-5169-4BB9-A3D6-DFA4D732E974}" type="slidenum">
              <a:rPr lang="en-US" altLang="en-US">
                <a:ea typeface="ＭＳ Ｐゴシック" panose="020B0600070205080204" pitchFamily="34" charset="-128"/>
                <a:cs typeface="Arial" panose="020B0604020202020204" pitchFamily="34" charset="0"/>
              </a:rPr>
              <a:pPr eaLnBrk="1" hangingPunct="1"/>
              <a:t>31</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8962937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67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10BB890-776E-4492-8A82-86ED32C1A93C}" type="slidenum">
              <a:rPr lang="en-US" altLang="en-US">
                <a:ea typeface="ＭＳ Ｐゴシック" panose="020B0600070205080204" pitchFamily="34" charset="-128"/>
                <a:cs typeface="Arial" panose="020B0604020202020204" pitchFamily="34" charset="0"/>
              </a:rPr>
              <a:pPr eaLnBrk="1" hangingPunct="1"/>
              <a:t>32</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614916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2455493F-707A-46DC-B205-E033A3EA1CB1}" type="slidenum">
              <a:rPr lang="en-US" altLang="en-US">
                <a:ea typeface="ＭＳ Ｐゴシック" panose="020B0600070205080204" pitchFamily="34" charset="-128"/>
                <a:cs typeface="Arial" panose="020B0604020202020204" pitchFamily="34" charset="0"/>
              </a:rPr>
              <a:pPr eaLnBrk="1" hangingPunct="1"/>
              <a:t>33</a:t>
            </a:fld>
            <a:endParaRPr lang="en-US" altLang="en-US">
              <a:ea typeface="ＭＳ Ｐゴシック" panose="020B0600070205080204" pitchFamily="34" charset="-128"/>
              <a:cs typeface="Arial" panose="020B0604020202020204" pitchFamily="34" charset="0"/>
            </a:endParaRPr>
          </a:p>
        </p:txBody>
      </p:sp>
      <p:sp>
        <p:nvSpPr>
          <p:cNvPr id="1177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12483682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BC97086C-60DD-44B2-A267-A03BBB9AF711}" type="slidenum">
              <a:rPr lang="en-US" altLang="en-US">
                <a:ea typeface="ＭＳ Ｐゴシック" panose="020B0600070205080204" pitchFamily="34" charset="-128"/>
                <a:cs typeface="Arial" panose="020B0604020202020204" pitchFamily="34" charset="0"/>
              </a:rPr>
              <a:pPr eaLnBrk="1" hangingPunct="1"/>
              <a:t>34</a:t>
            </a:fld>
            <a:endParaRPr lang="en-US" altLang="en-US">
              <a:ea typeface="ＭＳ Ｐゴシック" panose="020B0600070205080204" pitchFamily="34" charset="-128"/>
              <a:cs typeface="Arial" panose="020B0604020202020204" pitchFamily="34" charset="0"/>
            </a:endParaRPr>
          </a:p>
        </p:txBody>
      </p:sp>
      <p:sp>
        <p:nvSpPr>
          <p:cNvPr id="1187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2" name="Rectangle 3"/>
          <p:cNvSpPr>
            <a:spLocks noGrp="1" noChangeArrowheads="1"/>
          </p:cNvSpPr>
          <p:nvPr>
            <p:ph type="body" idx="1"/>
          </p:nvPr>
        </p:nvSpPr>
        <p:spPr bwMode="auto">
          <a:xfrm>
            <a:off x="914400" y="4343400"/>
            <a:ext cx="5029200" cy="4114800"/>
          </a:xfrm>
          <a:extLst/>
        </p:spPr>
        <p:txBody>
          <a:bodyPr>
            <a:normAutofit/>
          </a:bodyPr>
          <a:lstStyle/>
          <a:p>
            <a:pPr eaLnBrk="1" hangingPunct="1">
              <a:defRPr/>
            </a:pPr>
            <a:endParaRPr lang="en-US" altLang="en-US" dirty="0" smtClean="0">
              <a:ea typeface="MS PGothic" panose="020B0600070205080204" pitchFamily="34" charset="-128"/>
            </a:endParaRPr>
          </a:p>
        </p:txBody>
      </p:sp>
    </p:spTree>
    <p:extLst>
      <p:ext uri="{BB962C8B-B14F-4D97-AF65-F5344CB8AC3E}">
        <p14:creationId xmlns:p14="http://schemas.microsoft.com/office/powerpoint/2010/main" val="13486138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198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B8BA17F-8385-4A14-9F15-782C2BF82D2B}" type="slidenum">
              <a:rPr lang="en-US" altLang="en-US">
                <a:ea typeface="ＭＳ Ｐゴシック" panose="020B0600070205080204" pitchFamily="34" charset="-128"/>
                <a:cs typeface="Arial" panose="020B0604020202020204" pitchFamily="34" charset="0"/>
              </a:rPr>
              <a:pPr eaLnBrk="1" hangingPunct="1"/>
              <a:t>35</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037109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8845B40E-7EB4-4E05-831A-B929E6F759C4}" type="slidenum">
              <a:rPr lang="en-US" altLang="en-US">
                <a:ea typeface="ＭＳ Ｐゴシック" panose="020B0600070205080204" pitchFamily="34" charset="-128"/>
                <a:cs typeface="Arial" panose="020B0604020202020204" pitchFamily="34" charset="0"/>
              </a:rPr>
              <a:pPr eaLnBrk="1" hangingPunct="1"/>
              <a:t>36</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681895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ヒラギノ角ゴ Pro W3"/>
            </a:endParaRPr>
          </a:p>
        </p:txBody>
      </p:sp>
      <p:sp>
        <p:nvSpPr>
          <p:cNvPr id="7168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r" eaLnBrk="1" hangingPunct="1"/>
            <a:fld id="{7DEC0D9B-E40F-4796-8ACA-FF7005B589B9}" type="slidenum">
              <a:rPr lang="en-US" altLang="en-US" sz="1200">
                <a:solidFill>
                  <a:srgbClr val="000000"/>
                </a:solidFill>
                <a:cs typeface="Arial" panose="020B0604020202020204" pitchFamily="34" charset="0"/>
              </a:rPr>
              <a:pPr algn="r" eaLnBrk="1" hangingPunct="1"/>
              <a:t>39</a:t>
            </a:fld>
            <a:endParaRPr lang="en-US" altLang="en-US" sz="1200">
              <a:solidFill>
                <a:srgbClr val="000000"/>
              </a:solidFill>
              <a:cs typeface="Arial" panose="020B0604020202020204" pitchFamily="34" charset="0"/>
            </a:endParaRPr>
          </a:p>
        </p:txBody>
      </p:sp>
    </p:spTree>
    <p:extLst>
      <p:ext uri="{BB962C8B-B14F-4D97-AF65-F5344CB8AC3E}">
        <p14:creationId xmlns:p14="http://schemas.microsoft.com/office/powerpoint/2010/main" val="23520272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ja-JP" dirty="0" smtClean="0">
              <a:ea typeface="ＭＳ Ｐゴシック" panose="020B0600070205080204" pitchFamily="34" charset="-128"/>
            </a:endParaRPr>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203AECAE-0993-459B-8DDB-EBA4AF7B3D1F}" type="slidenum">
              <a:rPr lang="en-US" altLang="en-US">
                <a:ea typeface="ＭＳ Ｐゴシック" panose="020B0600070205080204" pitchFamily="34" charset="-128"/>
                <a:cs typeface="Arial" panose="020B0604020202020204" pitchFamily="34" charset="0"/>
              </a:rPr>
              <a:pPr eaLnBrk="1" hangingPunct="1"/>
              <a:t>40</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477473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ja-JP" dirty="0" smtClean="0">
              <a:ea typeface="ＭＳ Ｐゴシック" panose="020B0600070205080204" pitchFamily="34" charset="-128"/>
            </a:endParaRPr>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887178A2-C98E-4D20-B58E-C3C459E9CE45}" type="slidenum">
              <a:rPr lang="en-US" altLang="en-US">
                <a:ea typeface="ＭＳ Ｐゴシック" panose="020B0600070205080204" pitchFamily="34" charset="-128"/>
                <a:cs typeface="Arial" panose="020B0604020202020204" pitchFamily="34" charset="0"/>
              </a:rPr>
              <a:pPr eaLnBrk="1" hangingPunct="1"/>
              <a:t>41</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788338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4ABD2BA-B0F5-4695-96C6-0480FF6F9C93}" type="slidenum">
              <a:rPr lang="en-US" altLang="en-US" smtClean="0"/>
              <a:pPr>
                <a:defRPr/>
              </a:pPr>
              <a:t>42</a:t>
            </a:fld>
            <a:endParaRPr lang="en-US" altLang="en-US"/>
          </a:p>
        </p:txBody>
      </p:sp>
    </p:spTree>
    <p:extLst>
      <p:ext uri="{BB962C8B-B14F-4D97-AF65-F5344CB8AC3E}">
        <p14:creationId xmlns:p14="http://schemas.microsoft.com/office/powerpoint/2010/main" val="3174235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extLst/>
        </p:spPr>
        <p:txBody>
          <a:bodyPr>
            <a:normAutofit/>
          </a:bodyPr>
          <a:lstStyle/>
          <a:p>
            <a:pPr>
              <a:defRPr/>
            </a:pPr>
            <a:endParaRPr lang="en-US" altLang="en-US" dirty="0" smtClean="0">
              <a:latin typeface="Arial" panose="020B0604020202020204" pitchFamily="34" charset="0"/>
              <a:ea typeface="MS PGothic" panose="020B0600070205080204" pitchFamily="34" charset="-128"/>
            </a:endParaRPr>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EDC70CE0-2FCE-426F-A1A7-C4DB80F8CE2B}" type="slidenum">
              <a:rPr lang="en-US" altLang="en-US">
                <a:ea typeface="ＭＳ Ｐゴシック" panose="020B0600070205080204" pitchFamily="34" charset="-128"/>
                <a:cs typeface="Arial" panose="020B0604020202020204" pitchFamily="34" charset="0"/>
              </a:rPr>
              <a:pPr eaLnBrk="1" hangingPunct="1"/>
              <a:t>43</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5958522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B7214F64-D350-4125-B903-CDC5958ECC50}" type="slidenum">
              <a:rPr lang="en-US" altLang="en-US">
                <a:ea typeface="ＭＳ Ｐゴシック" panose="020B0600070205080204" pitchFamily="34" charset="-128"/>
                <a:cs typeface="Arial" panose="020B0604020202020204" pitchFamily="34" charset="0"/>
              </a:rPr>
              <a:pPr eaLnBrk="1" hangingPunct="1"/>
              <a:t>44</a:t>
            </a:fld>
            <a:endParaRPr lang="en-US" altLang="en-US">
              <a:ea typeface="ＭＳ Ｐゴシック" panose="020B0600070205080204" pitchFamily="34" charset="-128"/>
              <a:cs typeface="Arial" panose="020B0604020202020204" pitchFamily="34"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8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ja-JP" dirty="0" smtClean="0">
              <a:ea typeface="ＭＳ Ｐゴシック" panose="020B0600070205080204" pitchFamily="34" charset="-128"/>
            </a:endParaRPr>
          </a:p>
        </p:txBody>
      </p:sp>
    </p:spTree>
    <p:extLst>
      <p:ext uri="{BB962C8B-B14F-4D97-AF65-F5344CB8AC3E}">
        <p14:creationId xmlns:p14="http://schemas.microsoft.com/office/powerpoint/2010/main" val="1133123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2E67756-AB73-4230-A79F-FA9E61A33F67}" type="slidenum">
              <a:rPr lang="en-US" altLang="en-US">
                <a:ea typeface="ＭＳ Ｐゴシック" panose="020B0600070205080204" pitchFamily="34" charset="-128"/>
                <a:cs typeface="Arial" panose="020B0604020202020204" pitchFamily="34" charset="0"/>
              </a:rPr>
              <a:pPr eaLnBrk="1" hangingPunct="1"/>
              <a:t>45</a:t>
            </a:fld>
            <a:endParaRPr lang="en-US" altLang="en-US">
              <a:ea typeface="ＭＳ Ｐゴシック" panose="020B0600070205080204" pitchFamily="34" charset="-128"/>
              <a:cs typeface="Arial" panose="020B0604020202020204" pitchFamily="34"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ja-JP" baseline="0" dirty="0" smtClean="0">
              <a:ea typeface="ＭＳ Ｐゴシック" panose="020B0600070205080204" pitchFamily="34" charset="-128"/>
            </a:endParaRPr>
          </a:p>
        </p:txBody>
      </p:sp>
    </p:spTree>
    <p:extLst>
      <p:ext uri="{BB962C8B-B14F-4D97-AF65-F5344CB8AC3E}">
        <p14:creationId xmlns:p14="http://schemas.microsoft.com/office/powerpoint/2010/main" val="30394670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2E67756-AB73-4230-A79F-FA9E61A33F67}" type="slidenum">
              <a:rPr lang="en-US" altLang="en-US">
                <a:ea typeface="ＭＳ Ｐゴシック" panose="020B0600070205080204" pitchFamily="34" charset="-128"/>
                <a:cs typeface="Arial" panose="020B0604020202020204" pitchFamily="34" charset="0"/>
              </a:rPr>
              <a:pPr eaLnBrk="1" hangingPunct="1"/>
              <a:t>46</a:t>
            </a:fld>
            <a:endParaRPr lang="en-US" altLang="en-US">
              <a:ea typeface="ＭＳ Ｐゴシック" panose="020B0600070205080204" pitchFamily="34" charset="-128"/>
              <a:cs typeface="Arial" panose="020B0604020202020204" pitchFamily="34"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ja-JP" dirty="0" smtClean="0">
              <a:ea typeface="ＭＳ Ｐゴシック" panose="020B0600070205080204" pitchFamily="34" charset="-128"/>
            </a:endParaRPr>
          </a:p>
        </p:txBody>
      </p:sp>
    </p:spTree>
    <p:extLst>
      <p:ext uri="{BB962C8B-B14F-4D97-AF65-F5344CB8AC3E}">
        <p14:creationId xmlns:p14="http://schemas.microsoft.com/office/powerpoint/2010/main" val="18780861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a typeface="ＭＳ Ｐゴシック" panose="020B0600070205080204" pitchFamily="34" charset="-128"/>
            </a:endParaRPr>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C62F8BB-ABF7-4C35-9425-852BC00E292B}" type="slidenum">
              <a:rPr lang="en-US" altLang="en-US">
                <a:ea typeface="ＭＳ Ｐゴシック" panose="020B0600070205080204" pitchFamily="34" charset="-128"/>
                <a:cs typeface="Arial" panose="020B0604020202020204" pitchFamily="34" charset="0"/>
              </a:rPr>
              <a:pPr eaLnBrk="1" hangingPunct="1"/>
              <a:t>47</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8303534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4785827-E6AB-4279-B0B1-F3AB40C26BC5}" type="slidenum">
              <a:rPr lang="en-US" altLang="en-US">
                <a:ea typeface="ＭＳ Ｐゴシック" panose="020B0600070205080204" pitchFamily="34" charset="-128"/>
                <a:cs typeface="Arial" panose="020B0604020202020204" pitchFamily="34" charset="0"/>
              </a:rPr>
              <a:pPr eaLnBrk="1" hangingPunct="1"/>
              <a:t>48</a:t>
            </a:fld>
            <a:endParaRPr lang="en-US" altLang="en-US">
              <a:ea typeface="ＭＳ Ｐゴシック" panose="020B0600070205080204" pitchFamily="34" charset="-128"/>
              <a:cs typeface="Arial" panose="020B0604020202020204" pitchFamily="34" charset="0"/>
            </a:endParaRPr>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40940078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339436A-39AA-4D34-90C6-985CBFE5AC12}" type="slidenum">
              <a:rPr lang="en-US" altLang="en-US">
                <a:ea typeface="ＭＳ Ｐゴシック" panose="020B0600070205080204" pitchFamily="34" charset="-128"/>
                <a:cs typeface="Arial" panose="020B0604020202020204" pitchFamily="34" charset="0"/>
              </a:rPr>
              <a:pPr eaLnBrk="1" hangingPunct="1"/>
              <a:t>49</a:t>
            </a:fld>
            <a:endParaRPr lang="en-US" altLang="en-US">
              <a:ea typeface="ＭＳ Ｐゴシック" panose="020B0600070205080204" pitchFamily="34" charset="-128"/>
              <a:cs typeface="Arial" panose="020B0604020202020204" pitchFamily="34" charset="0"/>
            </a:endParaRPr>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xfrm>
            <a:off x="914400" y="4343400"/>
            <a:ext cx="5029200" cy="4114800"/>
          </a:xfrm>
          <a:extLst/>
        </p:spPr>
        <p:txBody>
          <a:bodyPr>
            <a:normAutofit/>
          </a:bodyPr>
          <a:lstStyle/>
          <a:p>
            <a:pPr eaLnBrk="1" hangingPunct="1">
              <a:defRPr/>
            </a:pPr>
            <a:endParaRPr lang="en-US" altLang="en-US" dirty="0" smtClean="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36353038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9DC50903-BC1B-4797-A7A9-2263D671A9D4}" type="slidenum">
              <a:rPr lang="en-US" altLang="en-US">
                <a:ea typeface="ＭＳ Ｐゴシック" panose="020B0600070205080204" pitchFamily="34" charset="-128"/>
                <a:cs typeface="Arial" panose="020B0604020202020204" pitchFamily="34" charset="0"/>
              </a:rPr>
              <a:pPr eaLnBrk="1" hangingPunct="1"/>
              <a:t>50</a:t>
            </a:fld>
            <a:endParaRPr lang="en-US" altLang="en-US">
              <a:ea typeface="ＭＳ Ｐゴシック" panose="020B0600070205080204" pitchFamily="34" charset="-128"/>
              <a:cs typeface="Arial" panose="020B0604020202020204" pitchFamily="34" charset="0"/>
            </a:endParaRPr>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8217509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B63C831-3105-4D16-AB9B-DA9657443FF9}" type="slidenum">
              <a:rPr lang="en-US" altLang="en-US">
                <a:ea typeface="ＭＳ Ｐゴシック" panose="020B0600070205080204" pitchFamily="34" charset="-128"/>
                <a:cs typeface="Arial" panose="020B0604020202020204" pitchFamily="34" charset="0"/>
              </a:rPr>
              <a:pPr eaLnBrk="1" hangingPunct="1"/>
              <a:t>51</a:t>
            </a:fld>
            <a:endParaRPr lang="en-US" altLang="en-US">
              <a:ea typeface="ＭＳ Ｐゴシック" panose="020B0600070205080204" pitchFamily="34" charset="-128"/>
              <a:cs typeface="Arial" panose="020B0604020202020204" pitchFamily="34"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ea typeface="ＭＳ Ｐゴシック" panose="020B0600070205080204" pitchFamily="34" charset="-128"/>
            </a:endParaRPr>
          </a:p>
        </p:txBody>
      </p:sp>
    </p:spTree>
    <p:extLst>
      <p:ext uri="{BB962C8B-B14F-4D97-AF65-F5344CB8AC3E}">
        <p14:creationId xmlns:p14="http://schemas.microsoft.com/office/powerpoint/2010/main" val="1283577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51417053-374E-4505-A5DC-5D4BE17F6889}" type="slidenum">
              <a:rPr lang="en-US" altLang="en-US">
                <a:ea typeface="ＭＳ Ｐゴシック" panose="020B0600070205080204" pitchFamily="34" charset="-128"/>
                <a:cs typeface="Arial" panose="020B0604020202020204" pitchFamily="34" charset="0"/>
              </a:rPr>
              <a:pPr eaLnBrk="1" hangingPunct="1"/>
              <a:t>52</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3758394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51417053-374E-4505-A5DC-5D4BE17F6889}" type="slidenum">
              <a:rPr lang="en-US" altLang="en-US">
                <a:ea typeface="ＭＳ Ｐゴシック" panose="020B0600070205080204" pitchFamily="34" charset="-128"/>
                <a:cs typeface="Arial" panose="020B0604020202020204" pitchFamily="34" charset="0"/>
              </a:rPr>
              <a:pPr eaLnBrk="1" hangingPunct="1"/>
              <a:t>53</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6818578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01FD65A0-0ECF-4CD7-B935-1683D222453D}" type="slidenum">
              <a:rPr lang="en-US" altLang="en-US">
                <a:ea typeface="ＭＳ Ｐゴシック" panose="020B0600070205080204" pitchFamily="34" charset="-128"/>
                <a:cs typeface="Arial" panose="020B0604020202020204" pitchFamily="34" charset="0"/>
              </a:rPr>
              <a:pPr eaLnBrk="1" hangingPunct="1"/>
              <a:t>54</a:t>
            </a:fld>
            <a:endParaRPr lang="en-US" altLang="en-US">
              <a:ea typeface="ＭＳ Ｐゴシック" panose="020B0600070205080204" pitchFamily="34" charset="-128"/>
              <a:cs typeface="Arial" panose="020B0604020202020204" pitchFamily="34" charset="0"/>
            </a:endParaRPr>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4" name="Rectangle 3"/>
          <p:cNvSpPr>
            <a:spLocks noGrp="1" noChangeArrowheads="1"/>
          </p:cNvSpPr>
          <p:nvPr>
            <p:ph type="body" idx="1"/>
          </p:nvPr>
        </p:nvSpPr>
        <p:spPr bwMode="auto">
          <a:extLst/>
        </p:spPr>
        <p:txBody>
          <a:bodyPr>
            <a:normAutofit/>
          </a:bodyPr>
          <a:lstStyle/>
          <a:p>
            <a:pPr eaLnBrk="1" hangingPunct="1">
              <a:defRPr/>
            </a:pPr>
            <a:endParaRPr lang="en-US" altLang="en-US" sz="2400" dirty="0" smtClean="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19716971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4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8AB93F20-ACAA-4094-9116-BEECE98CCA1A}" type="slidenum">
              <a:rPr lang="en-US" altLang="en-US">
                <a:ea typeface="ＭＳ Ｐゴシック" panose="020B0600070205080204" pitchFamily="34" charset="-128"/>
                <a:cs typeface="Arial" panose="020B0604020202020204" pitchFamily="34" charset="0"/>
              </a:rPr>
              <a:pPr eaLnBrk="1" hangingPunct="1"/>
              <a:t>55</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41871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extLst/>
        </p:spPr>
        <p:txBody>
          <a:bodyPr/>
          <a:lstStyle/>
          <a:p>
            <a:pPr>
              <a:defRPr/>
            </a:pPr>
            <a:endParaRPr lang="en-US" altLang="en-US" dirty="0" smtClean="0">
              <a:latin typeface="Arial" pitchFamily="34" charset="0"/>
              <a:ea typeface="ＭＳ Ｐゴシック" pitchFamily="50" charset="-128"/>
            </a:endParaRPr>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833F18FC-F19A-4C06-B4D0-AD1C493160FF}" type="slidenum">
              <a:rPr lang="en-US" altLang="en-US">
                <a:ea typeface="ＭＳ Ｐゴシック" panose="020B0600070205080204" pitchFamily="34" charset="-128"/>
                <a:cs typeface="Arial" panose="020B0604020202020204" pitchFamily="34" charset="0"/>
              </a:rPr>
              <a:pPr eaLnBrk="1" hangingPunct="1"/>
              <a:t>56</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0684508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70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2F027456-E645-4237-A7C9-C0EC59133BF6}" type="slidenum">
              <a:rPr lang="en-US" altLang="en-US">
                <a:ea typeface="ＭＳ Ｐゴシック" panose="020B0600070205080204" pitchFamily="34" charset="-128"/>
                <a:cs typeface="Arial" panose="020B0604020202020204" pitchFamily="34" charset="0"/>
              </a:rPr>
              <a:pPr eaLnBrk="1" hangingPunct="1"/>
              <a:t>57</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51634127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6393D7C-D233-4E7D-99CC-06B832BAD1D5}" type="slidenum">
              <a:rPr lang="en-US" altLang="en-US">
                <a:ea typeface="ＭＳ Ｐゴシック" panose="020B0600070205080204" pitchFamily="34" charset="-128"/>
                <a:cs typeface="Arial" panose="020B0604020202020204" pitchFamily="34" charset="0"/>
              </a:rPr>
              <a:pPr eaLnBrk="1" hangingPunct="1"/>
              <a:t>58</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0986895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890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64A20253-55B6-4E52-B70B-052846476CE4}" type="slidenum">
              <a:rPr lang="en-US" altLang="en-US">
                <a:ea typeface="ＭＳ Ｐゴシック" panose="020B0600070205080204" pitchFamily="34" charset="-128"/>
                <a:cs typeface="Arial" panose="020B0604020202020204" pitchFamily="34" charset="0"/>
              </a:rPr>
              <a:pPr eaLnBrk="1" hangingPunct="1"/>
              <a:t>59</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54198643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extLst/>
        </p:spPr>
        <p:txBody>
          <a:bodyPr/>
          <a:lstStyle/>
          <a:p>
            <a:pPr>
              <a:defRPr/>
            </a:pPr>
            <a:endParaRPr lang="en-US" altLang="en-US" dirty="0" smtClean="0">
              <a:ea typeface="ＭＳ Ｐゴシック" pitchFamily="50" charset="-128"/>
            </a:endParaRPr>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35DDC0C-E735-4D17-A4F6-28E366EEFC0D}" type="slidenum">
              <a:rPr lang="en-US" altLang="en-US">
                <a:ea typeface="ＭＳ Ｐゴシック" panose="020B0600070205080204" pitchFamily="34" charset="-128"/>
                <a:cs typeface="Arial" panose="020B0604020202020204" pitchFamily="34" charset="0"/>
              </a:rPr>
              <a:pPr eaLnBrk="1" hangingPunct="1"/>
              <a:t>60</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2166217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911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F8D67C25-EFB8-4063-A2C6-D020BCF98F65}" type="slidenum">
              <a:rPr lang="en-US" altLang="en-US">
                <a:ea typeface="ＭＳ Ｐゴシック" panose="020B0600070205080204" pitchFamily="34" charset="-128"/>
                <a:cs typeface="Arial" panose="020B0604020202020204" pitchFamily="34" charset="0"/>
              </a:rPr>
              <a:pPr eaLnBrk="1" hangingPunct="1"/>
              <a:t>61</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41289754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70BE5BEB-0354-4B4E-81F4-AD9BEB9E95CC}" type="slidenum">
              <a:rPr lang="en-US" altLang="en-US">
                <a:ea typeface="ＭＳ Ｐゴシック" panose="020B0600070205080204" pitchFamily="34" charset="-128"/>
                <a:cs typeface="Arial" panose="020B0604020202020204" pitchFamily="34" charset="0"/>
              </a:rPr>
              <a:pPr eaLnBrk="1" hangingPunct="1"/>
              <a:t>62</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42246831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FB209A7D-AD0D-429D-A6E8-3473B4EB636F}" type="slidenum">
              <a:rPr lang="en-US" altLang="en-US">
                <a:ea typeface="ＭＳ Ｐゴシック" panose="020B0600070205080204" pitchFamily="34" charset="-128"/>
                <a:cs typeface="Arial" panose="020B0604020202020204" pitchFamily="34" charset="0"/>
              </a:rPr>
              <a:pPr eaLnBrk="1" hangingPunct="1"/>
              <a:t>63</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6240293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AE4EBF3-2556-47E9-BEA3-55BDAE92A8C9}" type="slidenum">
              <a:rPr lang="en-US" altLang="en-US">
                <a:ea typeface="ＭＳ Ｐゴシック" panose="020B0600070205080204" pitchFamily="34" charset="-128"/>
                <a:cs typeface="Arial" panose="020B0604020202020204" pitchFamily="34" charset="0"/>
              </a:rPr>
              <a:pPr eaLnBrk="1" hangingPunct="1"/>
              <a:t>64</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79118447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a typeface="ＭＳ Ｐゴシック" panose="020B0600070205080204" pitchFamily="34" charset="-128"/>
            </a:endParaRPr>
          </a:p>
        </p:txBody>
      </p:sp>
      <p:sp>
        <p:nvSpPr>
          <p:cNvPr id="952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C60CE0C-88DA-49EE-A444-61E48589196F}" type="slidenum">
              <a:rPr lang="en-US" altLang="en-US">
                <a:ea typeface="ＭＳ Ｐゴシック" panose="020B0600070205080204" pitchFamily="34" charset="-128"/>
                <a:cs typeface="Arial" panose="020B0604020202020204" pitchFamily="34" charset="0"/>
              </a:rPr>
              <a:pPr eaLnBrk="1" hangingPunct="1"/>
              <a:t>65</a:t>
            </a:fld>
            <a:endParaRPr lang="en-US" altLang="en-US">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315507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14ABD2BA-B0F5-4695-96C6-0480FF6F9C93}" type="slidenum">
              <a:rPr lang="en-US" altLang="en-US" smtClean="0"/>
              <a:pPr>
                <a:defRPr/>
              </a:pPr>
              <a:t>68</a:t>
            </a:fld>
            <a:endParaRPr lang="en-US" altLang="en-US"/>
          </a:p>
        </p:txBody>
      </p:sp>
    </p:spTree>
    <p:extLst>
      <p:ext uri="{BB962C8B-B14F-4D97-AF65-F5344CB8AC3E}">
        <p14:creationId xmlns:p14="http://schemas.microsoft.com/office/powerpoint/2010/main" val="1150684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921CA31C-B3A3-40B3-AAB3-880263BD42AF}" type="datetime1">
              <a:rPr lang="en-US" altLang="en-US"/>
              <a:pPr>
                <a:defRPr/>
              </a:pPr>
              <a:t>14-Sep-17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5BE26C9D-1866-4150-A2AB-2E678285869D}" type="slidenum">
              <a:rPr lang="en-US"/>
              <a:pPr>
                <a:defRPr/>
              </a:pPr>
              <a:t>‹#›</a:t>
            </a:fld>
            <a:endParaRPr lang="en-US" dirty="0"/>
          </a:p>
        </p:txBody>
      </p:sp>
    </p:spTree>
    <p:extLst>
      <p:ext uri="{BB962C8B-B14F-4D97-AF65-F5344CB8AC3E}">
        <p14:creationId xmlns:p14="http://schemas.microsoft.com/office/powerpoint/2010/main" val="206145956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2FBEB28-83A1-4A15-B7A7-FAD66F0F7E82}" type="datetime1">
              <a:rPr lang="en-US" altLang="en-US"/>
              <a:pPr>
                <a:defRPr/>
              </a:pPr>
              <a:t>14-Sep-17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54F4FCA-4947-4B58-9F5F-0EC650E6050C}" type="slidenum">
              <a:rPr lang="en-US"/>
              <a:pPr>
                <a:defRPr/>
              </a:pPr>
              <a:t>‹#›</a:t>
            </a:fld>
            <a:endParaRPr lang="en-US" dirty="0"/>
          </a:p>
        </p:txBody>
      </p:sp>
    </p:spTree>
    <p:extLst>
      <p:ext uri="{BB962C8B-B14F-4D97-AF65-F5344CB8AC3E}">
        <p14:creationId xmlns:p14="http://schemas.microsoft.com/office/powerpoint/2010/main" val="1285046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2960" y="758952"/>
            <a:ext cx="7543800" cy="3566160"/>
          </a:xfrm>
        </p:spPr>
        <p:txBody>
          <a:bodyPr anchorCtr="0"/>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7" name="Date Placeholder 3"/>
          <p:cNvSpPr>
            <a:spLocks noGrp="1"/>
          </p:cNvSpPr>
          <p:nvPr>
            <p:ph type="dt" sz="half" idx="10"/>
          </p:nvPr>
        </p:nvSpPr>
        <p:spPr/>
        <p:txBody>
          <a:bodyPr/>
          <a:lstStyle>
            <a:lvl1pPr>
              <a:defRPr/>
            </a:lvl1pPr>
          </a:lstStyle>
          <a:p>
            <a:pPr>
              <a:defRPr/>
            </a:pPr>
            <a:fld id="{0D744346-982C-4311-A0A8-903DDF5CAC82}" type="datetime1">
              <a:rPr lang="en-US" altLang="en-US"/>
              <a:pPr>
                <a:defRPr/>
              </a:pPr>
              <a:t>14-Sep-17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8B39B37-7FEA-4D8B-AF39-4DC4F59A04BB}" type="slidenum">
              <a:rPr lang="en-US"/>
              <a:pPr>
                <a:defRPr/>
              </a:pPr>
              <a:t>‹#›</a:t>
            </a:fld>
            <a:endParaRPr lang="en-US" dirty="0"/>
          </a:p>
        </p:txBody>
      </p:sp>
    </p:spTree>
    <p:extLst>
      <p:ext uri="{BB962C8B-B14F-4D97-AF65-F5344CB8AC3E}">
        <p14:creationId xmlns:p14="http://schemas.microsoft.com/office/powerpoint/2010/main" val="220320589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EB1F5CB-7B6F-4069-960E-8EA1D24784F9}" type="datetime1">
              <a:rPr lang="en-US" altLang="en-US"/>
              <a:pPr>
                <a:defRPr/>
              </a:pPr>
              <a:t>14-Sep-17</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2E53220-09B6-4B5B-9EF6-6F1B85F10FF8}" type="slidenum">
              <a:rPr lang="en-US"/>
              <a:pPr>
                <a:defRPr/>
              </a:pPr>
              <a:t>‹#›</a:t>
            </a:fld>
            <a:endParaRPr lang="en-US" dirty="0"/>
          </a:p>
        </p:txBody>
      </p:sp>
    </p:spTree>
    <p:extLst>
      <p:ext uri="{BB962C8B-B14F-4D97-AF65-F5344CB8AC3E}">
        <p14:creationId xmlns:p14="http://schemas.microsoft.com/office/powerpoint/2010/main" val="3865237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9695B175-6ED5-45F4-8B7B-10D242B90F2E}" type="datetime1">
              <a:rPr lang="en-US" altLang="en-US"/>
              <a:pPr>
                <a:defRPr/>
              </a:pPr>
              <a:t>14-Sep-17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C76E59CA-614B-4839-8CAE-3D3F52E7B319}" type="slidenum">
              <a:rPr lang="en-US"/>
              <a:pPr>
                <a:defRPr/>
              </a:pPr>
              <a:t>‹#›</a:t>
            </a:fld>
            <a:endParaRPr lang="en-US" dirty="0"/>
          </a:p>
        </p:txBody>
      </p:sp>
    </p:spTree>
    <p:extLst>
      <p:ext uri="{BB962C8B-B14F-4D97-AF65-F5344CB8AC3E}">
        <p14:creationId xmlns:p14="http://schemas.microsoft.com/office/powerpoint/2010/main" val="41719950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4A626786-2975-4CD8-8C64-6741A473B24A}" type="datetime1">
              <a:rPr lang="en-US" altLang="en-US"/>
              <a:pPr>
                <a:defRPr/>
              </a:pPr>
              <a:t>14-Sep-17</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C521626-68DA-485D-8E74-CD2F0630248E}" type="slidenum">
              <a:rPr lang="en-US"/>
              <a:pPr>
                <a:defRPr/>
              </a:pPr>
              <a:t>‹#›</a:t>
            </a:fld>
            <a:endParaRPr lang="en-US" dirty="0"/>
          </a:p>
        </p:txBody>
      </p:sp>
    </p:spTree>
    <p:extLst>
      <p:ext uri="{BB962C8B-B14F-4D97-AF65-F5344CB8AC3E}">
        <p14:creationId xmlns:p14="http://schemas.microsoft.com/office/powerpoint/2010/main" val="2074735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3" name="Rectangle 2"/>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3"/>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Slide Number Placeholder 5"/>
          <p:cNvSpPr txBox="1">
            <a:spLocks/>
          </p:cNvSpPr>
          <p:nvPr userDrawn="1"/>
        </p:nvSpPr>
        <p:spPr>
          <a:xfrm>
            <a:off x="8382000" y="6324600"/>
            <a:ext cx="5334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defRPr/>
            </a:pPr>
            <a:r>
              <a:rPr lang="en-US" altLang="en-US" sz="1200" smtClean="0">
                <a:solidFill>
                  <a:schemeClr val="bg1"/>
                </a:solidFill>
                <a:latin typeface="Calibri" panose="020F0502020204030204" pitchFamily="34" charset="0"/>
              </a:rPr>
              <a:t>1-</a:t>
            </a:r>
          </a:p>
        </p:txBody>
      </p:sp>
      <p:sp>
        <p:nvSpPr>
          <p:cNvPr id="6" name="Slide Number Placeholder 5"/>
          <p:cNvSpPr txBox="1">
            <a:spLocks/>
          </p:cNvSpPr>
          <p:nvPr userDrawn="1"/>
        </p:nvSpPr>
        <p:spPr>
          <a:xfrm>
            <a:off x="8763000" y="6324600"/>
            <a:ext cx="3810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defRPr/>
            </a:pPr>
            <a:fld id="{3F2DA27D-4E14-4F62-96DF-E078BB2C8488}" type="slidenum">
              <a:rPr lang="en-US" altLang="en-US" sz="1200" smtClean="0">
                <a:solidFill>
                  <a:schemeClr val="bg1"/>
                </a:solidFill>
                <a:latin typeface="Calibri" panose="020F0502020204030204" pitchFamily="34" charset="0"/>
              </a:rPr>
              <a:pPr eaLnBrk="1" hangingPunct="1">
                <a:defRPr/>
              </a:pPr>
              <a:t>‹#›</a:t>
            </a:fld>
            <a:endParaRPr lang="en-US" altLang="en-US" sz="1200" smtClean="0">
              <a:solidFill>
                <a:schemeClr val="bg1"/>
              </a:solidFill>
              <a:latin typeface="Calibri" panose="020F0502020204030204" pitchFamily="34" charset="0"/>
            </a:endParaRPr>
          </a:p>
        </p:txBody>
      </p:sp>
      <p:sp>
        <p:nvSpPr>
          <p:cNvPr id="14"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7" name="Date Placeholder 6"/>
          <p:cNvSpPr>
            <a:spLocks noGrp="1"/>
          </p:cNvSpPr>
          <p:nvPr>
            <p:ph type="dt" sz="half" idx="10"/>
          </p:nvPr>
        </p:nvSpPr>
        <p:spPr/>
        <p:txBody>
          <a:bodyPr/>
          <a:lstStyle>
            <a:lvl1pPr>
              <a:defRPr/>
            </a:lvl1pPr>
          </a:lstStyle>
          <a:p>
            <a:pPr>
              <a:defRPr/>
            </a:pPr>
            <a:fld id="{38E6B223-9320-4EEF-A5F5-17F618495E25}" type="datetime1">
              <a:rPr lang="en-US" altLang="en-US"/>
              <a:pPr>
                <a:defRPr/>
              </a:pPr>
              <a:t>14-Sep-17</a:t>
            </a:fld>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altLang="en-US"/>
          </a:p>
        </p:txBody>
      </p:sp>
      <p:sp>
        <p:nvSpPr>
          <p:cNvPr id="9" name="Slide Number Placeholder 8"/>
          <p:cNvSpPr>
            <a:spLocks noGrp="1"/>
          </p:cNvSpPr>
          <p:nvPr>
            <p:ph type="sldNum" sz="quarter" idx="12"/>
          </p:nvPr>
        </p:nvSpPr>
        <p:spPr/>
        <p:txBody>
          <a:bodyPr/>
          <a:lstStyle>
            <a:lvl1pPr>
              <a:defRPr/>
            </a:lvl1pPr>
          </a:lstStyle>
          <a:p>
            <a:pPr>
              <a:defRPr/>
            </a:pPr>
            <a:fld id="{626C2A1B-51AC-4A7D-9E2B-4B6FE9AFC169}" type="slidenum">
              <a:rPr lang="en-US"/>
              <a:pPr>
                <a:defRPr/>
              </a:pPr>
              <a:t>‹#›</a:t>
            </a:fld>
            <a:endParaRPr lang="en-US" dirty="0"/>
          </a:p>
        </p:txBody>
      </p:sp>
    </p:spTree>
    <p:extLst>
      <p:ext uri="{BB962C8B-B14F-4D97-AF65-F5344CB8AC3E}">
        <p14:creationId xmlns:p14="http://schemas.microsoft.com/office/powerpoint/2010/main" val="4196573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Blank">
    <p:spTree>
      <p:nvGrpSpPr>
        <p:cNvPr id="1" name=""/>
        <p:cNvGrpSpPr/>
        <p:nvPr/>
      </p:nvGrpSpPr>
      <p:grpSpPr>
        <a:xfrm>
          <a:off x="0" y="0"/>
          <a:ext cx="0" cy="0"/>
          <a:chOff x="0" y="0"/>
          <a:chExt cx="0" cy="0"/>
        </a:xfrm>
      </p:grpSpPr>
      <p:sp>
        <p:nvSpPr>
          <p:cNvPr id="3" name="Rectangle 2"/>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3"/>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Slide Number Placeholder 5"/>
          <p:cNvSpPr txBox="1">
            <a:spLocks/>
          </p:cNvSpPr>
          <p:nvPr userDrawn="1"/>
        </p:nvSpPr>
        <p:spPr>
          <a:xfrm>
            <a:off x="8382000" y="6324600"/>
            <a:ext cx="5334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defRPr/>
            </a:pPr>
            <a:r>
              <a:rPr lang="en-US" altLang="en-US" sz="1200" smtClean="0">
                <a:solidFill>
                  <a:schemeClr val="bg1"/>
                </a:solidFill>
                <a:latin typeface="Calibri" panose="020F0502020204030204" pitchFamily="34" charset="0"/>
              </a:rPr>
              <a:t>1-</a:t>
            </a:r>
          </a:p>
        </p:txBody>
      </p:sp>
      <p:sp>
        <p:nvSpPr>
          <p:cNvPr id="6" name="Slide Number Placeholder 5"/>
          <p:cNvSpPr txBox="1">
            <a:spLocks/>
          </p:cNvSpPr>
          <p:nvPr userDrawn="1"/>
        </p:nvSpPr>
        <p:spPr>
          <a:xfrm>
            <a:off x="8763000" y="6324600"/>
            <a:ext cx="3810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defRPr/>
            </a:pPr>
            <a:fld id="{34152F80-FEF8-4051-8910-ABB0F63E4B70}" type="slidenum">
              <a:rPr lang="en-US" altLang="en-US" sz="1200" smtClean="0">
                <a:solidFill>
                  <a:schemeClr val="bg1"/>
                </a:solidFill>
                <a:latin typeface="Calibri" panose="020F0502020204030204" pitchFamily="34" charset="0"/>
              </a:rPr>
              <a:pPr eaLnBrk="1" hangingPunct="1">
                <a:defRPr/>
              </a:pPr>
              <a:t>‹#›</a:t>
            </a:fld>
            <a:endParaRPr lang="en-US" altLang="en-US" sz="1200" smtClean="0">
              <a:solidFill>
                <a:schemeClr val="bg1"/>
              </a:solidFill>
              <a:latin typeface="Calibri" panose="020F0502020204030204" pitchFamily="34" charset="0"/>
            </a:endParaRPr>
          </a:p>
        </p:txBody>
      </p:sp>
      <p:sp>
        <p:nvSpPr>
          <p:cNvPr id="14"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7" name="Date Placeholder 6"/>
          <p:cNvSpPr>
            <a:spLocks noGrp="1"/>
          </p:cNvSpPr>
          <p:nvPr>
            <p:ph type="dt" sz="half" idx="10"/>
          </p:nvPr>
        </p:nvSpPr>
        <p:spPr/>
        <p:txBody>
          <a:bodyPr/>
          <a:lstStyle>
            <a:lvl1pPr>
              <a:defRPr/>
            </a:lvl1pPr>
          </a:lstStyle>
          <a:p>
            <a:pPr>
              <a:defRPr/>
            </a:pPr>
            <a:fld id="{7E117945-7801-4179-813E-DD860BB3694D}" type="datetime1">
              <a:rPr lang="en-US" altLang="en-US"/>
              <a:pPr>
                <a:defRPr/>
              </a:pPr>
              <a:t>14-Sep-17</a:t>
            </a:fld>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altLang="en-US"/>
          </a:p>
        </p:txBody>
      </p:sp>
      <p:sp>
        <p:nvSpPr>
          <p:cNvPr id="9" name="Slide Number Placeholder 8"/>
          <p:cNvSpPr>
            <a:spLocks noGrp="1"/>
          </p:cNvSpPr>
          <p:nvPr>
            <p:ph type="sldNum" sz="quarter" idx="12"/>
          </p:nvPr>
        </p:nvSpPr>
        <p:spPr/>
        <p:txBody>
          <a:bodyPr/>
          <a:lstStyle>
            <a:lvl1pPr>
              <a:defRPr/>
            </a:lvl1pPr>
          </a:lstStyle>
          <a:p>
            <a:pPr>
              <a:defRPr/>
            </a:pPr>
            <a:fld id="{4DE281FF-D6C6-4E78-A44C-43A4053FEA61}" type="slidenum">
              <a:rPr lang="en-US"/>
              <a:pPr>
                <a:defRPr/>
              </a:pPr>
              <a:t>‹#›</a:t>
            </a:fld>
            <a:endParaRPr lang="en-US" dirty="0"/>
          </a:p>
        </p:txBody>
      </p:sp>
    </p:spTree>
    <p:extLst>
      <p:ext uri="{BB962C8B-B14F-4D97-AF65-F5344CB8AC3E}">
        <p14:creationId xmlns:p14="http://schemas.microsoft.com/office/powerpoint/2010/main" val="4102784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a:xfrm>
            <a:off x="349250" y="6459538"/>
            <a:ext cx="1963738" cy="365125"/>
          </a:xfrm>
        </p:spPr>
        <p:txBody>
          <a:bodyPr/>
          <a:lstStyle>
            <a:lvl1pPr algn="l">
              <a:defRPr smtClean="0"/>
            </a:lvl1pPr>
          </a:lstStyle>
          <a:p>
            <a:pPr>
              <a:defRPr/>
            </a:pPr>
            <a:fld id="{B4A1D6AE-AD64-4E3F-950E-9809E6CF07AF}" type="datetime1">
              <a:rPr lang="en-US" altLang="en-US"/>
              <a:pPr>
                <a:defRPr/>
              </a:pPr>
              <a:t>14-Sep-17</a:t>
            </a:fld>
            <a:endParaRPr lang="en-US" altLang="en-US"/>
          </a:p>
        </p:txBody>
      </p:sp>
      <p:sp>
        <p:nvSpPr>
          <p:cNvPr id="8" name="Footer Placeholder 5"/>
          <p:cNvSpPr>
            <a:spLocks noGrp="1"/>
          </p:cNvSpPr>
          <p:nvPr>
            <p:ph type="ftr" sz="quarter" idx="11"/>
          </p:nvPr>
        </p:nvSpPr>
        <p:spPr>
          <a:xfrm>
            <a:off x="3600450" y="6459538"/>
            <a:ext cx="3486150" cy="365125"/>
          </a:xfrm>
        </p:spPr>
        <p:txBody>
          <a:bodyPr/>
          <a:lstStyle>
            <a:lvl1pPr algn="l">
              <a:defRPr>
                <a:solidFill>
                  <a:schemeClr val="tx2"/>
                </a:solidFill>
              </a:defRPr>
            </a:lvl1pPr>
          </a:lstStyle>
          <a:p>
            <a:pPr>
              <a:defRPr/>
            </a:pPr>
            <a:endParaRPr lang="en-GB" altLang="en-US"/>
          </a:p>
        </p:txBody>
      </p:sp>
      <p:sp>
        <p:nvSpPr>
          <p:cNvPr id="9" name="Slide Number Placeholder 6"/>
          <p:cNvSpPr>
            <a:spLocks noGrp="1"/>
          </p:cNvSpPr>
          <p:nvPr>
            <p:ph type="sldNum" sz="quarter" idx="12"/>
          </p:nvPr>
        </p:nvSpPr>
        <p:spPr/>
        <p:txBody>
          <a:bodyPr/>
          <a:lstStyle>
            <a:lvl1pPr>
              <a:defRPr smtClean="0">
                <a:solidFill>
                  <a:schemeClr val="tx2"/>
                </a:solidFill>
              </a:defRPr>
            </a:lvl1pPr>
          </a:lstStyle>
          <a:p>
            <a:pPr>
              <a:defRPr/>
            </a:pPr>
            <a:fld id="{86151973-3C0A-4D61-AD15-BD2BEC7501E3}" type="slidenum">
              <a:rPr lang="en-US"/>
              <a:pPr>
                <a:defRPr/>
              </a:pPr>
              <a:t>‹#›</a:t>
            </a:fld>
            <a:endParaRPr lang="en-US" dirty="0"/>
          </a:p>
        </p:txBody>
      </p:sp>
    </p:spTree>
    <p:extLst>
      <p:ext uri="{BB962C8B-B14F-4D97-AF65-F5344CB8AC3E}">
        <p14:creationId xmlns:p14="http://schemas.microsoft.com/office/powerpoint/2010/main" val="385048064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lvl1pPr>
              <a:defRPr/>
            </a:lvl1pPr>
          </a:lstStyle>
          <a:p>
            <a:pPr>
              <a:defRPr/>
            </a:pPr>
            <a:fld id="{FE5E95E8-868D-4EF8-A3EC-D8BAB9296A4E}" type="datetime1">
              <a:rPr lang="en-US" altLang="en-US"/>
              <a:pPr>
                <a:defRPr/>
              </a:pPr>
              <a:t>14-Sep-17</a:t>
            </a:fld>
            <a:endParaRPr lang="en-US" altLang="en-US"/>
          </a:p>
        </p:txBody>
      </p:sp>
      <p:sp>
        <p:nvSpPr>
          <p:cNvPr id="8" name="Footer Placeholder 5"/>
          <p:cNvSpPr>
            <a:spLocks noGrp="1"/>
          </p:cNvSpPr>
          <p:nvPr>
            <p:ph type="ftr" sz="quarter" idx="11"/>
          </p:nvPr>
        </p:nvSpPr>
        <p:spPr/>
        <p:txBody>
          <a:bodyPr/>
          <a:lstStyle>
            <a:lvl1pPr>
              <a:defRPr/>
            </a:lvl1pPr>
          </a:lstStyle>
          <a:p>
            <a:pPr>
              <a:defRPr/>
            </a:pPr>
            <a:endParaRPr lang="en-GB" altLang="en-US"/>
          </a:p>
        </p:txBody>
      </p:sp>
      <p:sp>
        <p:nvSpPr>
          <p:cNvPr id="9" name="Slide Number Placeholder 6"/>
          <p:cNvSpPr>
            <a:spLocks noGrp="1"/>
          </p:cNvSpPr>
          <p:nvPr>
            <p:ph type="sldNum" sz="quarter" idx="12"/>
          </p:nvPr>
        </p:nvSpPr>
        <p:spPr/>
        <p:txBody>
          <a:bodyPr/>
          <a:lstStyle>
            <a:lvl1pPr>
              <a:defRPr/>
            </a:lvl1pPr>
          </a:lstStyle>
          <a:p>
            <a:pPr>
              <a:defRPr/>
            </a:pPr>
            <a:fld id="{5D12CA70-B91F-476D-9650-2065BCFB3595}" type="slidenum">
              <a:rPr lang="en-US"/>
              <a:pPr>
                <a:defRPr/>
              </a:pPr>
              <a:t>‹#›</a:t>
            </a:fld>
            <a:endParaRPr lang="en-US" dirty="0"/>
          </a:p>
        </p:txBody>
      </p:sp>
    </p:spTree>
    <p:extLst>
      <p:ext uri="{BB962C8B-B14F-4D97-AF65-F5344CB8AC3E}">
        <p14:creationId xmlns:p14="http://schemas.microsoft.com/office/powerpoint/2010/main" val="82957898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C115B94-18FA-42EC-B1BB-192509D7FB0F}" type="datetime1">
              <a:rPr lang="en-US" altLang="en-US"/>
              <a:pPr>
                <a:defRPr/>
              </a:pPr>
              <a:t>14-Sep-17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171E956D-7655-45C1-96A7-AD87F6F180C3}" type="slidenum">
              <a:rPr lang="en-US"/>
              <a:pPr>
                <a:defRPr/>
              </a:pPr>
              <a:t>‹#›</a:t>
            </a:fld>
            <a:endParaRPr lang="en-US" dirty="0"/>
          </a:p>
        </p:txBody>
      </p:sp>
    </p:spTree>
    <p:extLst>
      <p:ext uri="{BB962C8B-B14F-4D97-AF65-F5344CB8AC3E}">
        <p14:creationId xmlns:p14="http://schemas.microsoft.com/office/powerpoint/2010/main" val="214384547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a:defRPr/>
            </a:lvl1pPr>
          </a:lstStyle>
          <a:p>
            <a:pPr>
              <a:defRPr/>
            </a:pPr>
            <a:fld id="{A991681E-4CDD-491A-84F6-07946F5E4B38}" type="datetime1">
              <a:rPr lang="en-US" altLang="en-US"/>
              <a:pPr>
                <a:defRPr/>
              </a:pPr>
              <a:t>14-Sep-17</a:t>
            </a:fld>
            <a:endParaRPr lang="en-US" altLang="en-US"/>
          </a:p>
        </p:txBody>
      </p:sp>
      <p:sp>
        <p:nvSpPr>
          <p:cNvPr id="7" name="Footer Placeholder 4"/>
          <p:cNvSpPr>
            <a:spLocks noGrp="1"/>
          </p:cNvSpPr>
          <p:nvPr>
            <p:ph type="ftr" sz="quarter" idx="11"/>
          </p:nvPr>
        </p:nvSpPr>
        <p:spPr/>
        <p:txBody>
          <a:bodyPr/>
          <a:lstStyle>
            <a:lvl1pPr>
              <a:defRPr/>
            </a:lvl1pPr>
          </a:lstStyle>
          <a:p>
            <a:pPr>
              <a:defRPr/>
            </a:pPr>
            <a:endParaRPr lang="en-GB" altLang="en-US"/>
          </a:p>
        </p:txBody>
      </p:sp>
      <p:sp>
        <p:nvSpPr>
          <p:cNvPr id="8" name="Slide Number Placeholder 5"/>
          <p:cNvSpPr>
            <a:spLocks noGrp="1"/>
          </p:cNvSpPr>
          <p:nvPr>
            <p:ph type="sldNum" sz="quarter" idx="12"/>
          </p:nvPr>
        </p:nvSpPr>
        <p:spPr/>
        <p:txBody>
          <a:bodyPr/>
          <a:lstStyle>
            <a:lvl1pPr>
              <a:defRPr/>
            </a:lvl1pPr>
          </a:lstStyle>
          <a:p>
            <a:pPr>
              <a:defRPr/>
            </a:pPr>
            <a:fld id="{576BDFBB-5877-454E-A05D-0B6D40680CE3}" type="slidenum">
              <a:rPr lang="en-US"/>
              <a:pPr>
                <a:defRPr/>
              </a:pPr>
              <a:t>‹#›</a:t>
            </a:fld>
            <a:endParaRPr lang="en-US" dirty="0"/>
          </a:p>
        </p:txBody>
      </p:sp>
    </p:spTree>
    <p:extLst>
      <p:ext uri="{BB962C8B-B14F-4D97-AF65-F5344CB8AC3E}">
        <p14:creationId xmlns:p14="http://schemas.microsoft.com/office/powerpoint/2010/main" val="201686978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p:cNvSpPr/>
          <p:nvPr userDrawn="1"/>
        </p:nvSpPr>
        <p:spPr>
          <a:xfrm>
            <a:off x="304800" y="3810000"/>
            <a:ext cx="86868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endParaRPr lang="en-GB" altLang="en-US" sz="1800" smtClean="0">
              <a:solidFill>
                <a:srgbClr val="FFFFFF"/>
              </a:solidFill>
              <a:latin typeface="Calibri" panose="020F0502020204030204" pitchFamily="34" charset="0"/>
            </a:endParaRPr>
          </a:p>
        </p:txBody>
      </p:sp>
      <p:sp>
        <p:nvSpPr>
          <p:cNvPr id="3" name="Subtitle 2"/>
          <p:cNvSpPr>
            <a:spLocks noGrp="1"/>
          </p:cNvSpPr>
          <p:nvPr>
            <p:ph type="subTitle" idx="1"/>
          </p:nvPr>
        </p:nvSpPr>
        <p:spPr>
          <a:xfrm>
            <a:off x="304800" y="4343400"/>
            <a:ext cx="6400800" cy="1752600"/>
          </a:xfrm>
        </p:spPr>
        <p:txBody>
          <a:bodyPr>
            <a:noAutofit/>
          </a:bodyPr>
          <a:lstStyle>
            <a:lvl1pPr marL="0" indent="0" algn="l">
              <a:buNone/>
              <a:defRPr kumimoji="0" lang="en-US" sz="4800" b="0" i="0" u="none" strike="noStrike" kern="1200" cap="none" spc="0" normalizeH="0" baseline="0" noProof="0" dirty="0">
                <a:ln>
                  <a:noFill/>
                </a:ln>
                <a:solidFill>
                  <a:schemeClr val="tx1"/>
                </a:solidFill>
                <a:effectLst/>
                <a:uLnTx/>
                <a:uFillTx/>
                <a:latin typeface="+mj-lt"/>
                <a:ea typeface="+mn-ea"/>
                <a:cs typeface="Times New Roman"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1138347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TitleandContent">
    <p:spTree>
      <p:nvGrpSpPr>
        <p:cNvPr id="1" name=""/>
        <p:cNvGrpSpPr/>
        <p:nvPr/>
      </p:nvGrpSpPr>
      <p:grpSpPr>
        <a:xfrm>
          <a:off x="0" y="0"/>
          <a:ext cx="0" cy="0"/>
          <a:chOff x="0" y="0"/>
          <a:chExt cx="0" cy="0"/>
        </a:xfrm>
      </p:grpSpPr>
      <p:pic>
        <p:nvPicPr>
          <p:cNvPr id="4" name="Picture 7" descr="Pearson_Bound_White"/>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771669" y="6507164"/>
            <a:ext cx="1187988" cy="22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ine 8"/>
          <p:cNvSpPr>
            <a:spLocks noChangeShapeType="1"/>
          </p:cNvSpPr>
          <p:nvPr userDrawn="1"/>
        </p:nvSpPr>
        <p:spPr bwMode="gray">
          <a:xfrm>
            <a:off x="0" y="6408738"/>
            <a:ext cx="9124981" cy="0"/>
          </a:xfrm>
          <a:prstGeom prst="line">
            <a:avLst/>
          </a:prstGeom>
          <a:noFill/>
          <a:ln w="6350">
            <a:solidFill>
              <a:schemeClr val="bg2"/>
            </a:solidFill>
            <a:round/>
            <a:headEnd/>
            <a:tailEnd/>
          </a:ln>
          <a:extLst/>
        </p:spPr>
        <p:txBody>
          <a:bodyPr/>
          <a:lstStyle/>
          <a:p>
            <a:pPr>
              <a:defRPr/>
            </a:pPr>
            <a:endParaRPr lang="en-CA">
              <a:solidFill>
                <a:prstClr val="black"/>
              </a:solidFill>
            </a:endParaRPr>
          </a:p>
        </p:txBody>
      </p:sp>
      <p:sp>
        <p:nvSpPr>
          <p:cNvPr id="6" name="Rectangle 5"/>
          <p:cNvSpPr>
            <a:spLocks noChangeArrowheads="1"/>
          </p:cNvSpPr>
          <p:nvPr userDrawn="1"/>
        </p:nvSpPr>
        <p:spPr bwMode="gray">
          <a:xfrm>
            <a:off x="0" y="6400800"/>
            <a:ext cx="9144000" cy="4572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defRPr>
                <a:solidFill>
                  <a:schemeClr val="tx1"/>
                </a:solidFill>
                <a:latin typeface="Arial" pitchFamily="34" charset="0"/>
                <a:ea typeface="ヒラギノ角ゴ Pro W3"/>
                <a:cs typeface="ヒラギノ角ゴ Pro W3"/>
              </a:defRPr>
            </a:lvl1pPr>
            <a:lvl2pPr marL="742950" indent="-285750" eaLnBrk="0" hangingPunct="0">
              <a:defRPr>
                <a:solidFill>
                  <a:schemeClr val="tx1"/>
                </a:solidFill>
                <a:latin typeface="Arial" pitchFamily="34" charset="0"/>
                <a:ea typeface="ヒラギノ角ゴ Pro W3"/>
                <a:cs typeface="ヒラギノ角ゴ Pro W3"/>
              </a:defRPr>
            </a:lvl2pPr>
            <a:lvl3pPr marL="1143000" indent="-228600" eaLnBrk="0" hangingPunct="0">
              <a:defRPr>
                <a:solidFill>
                  <a:schemeClr val="tx1"/>
                </a:solidFill>
                <a:latin typeface="Arial" pitchFamily="34" charset="0"/>
                <a:ea typeface="ヒラギノ角ゴ Pro W3"/>
                <a:cs typeface="ヒラギノ角ゴ Pro W3"/>
              </a:defRPr>
            </a:lvl3pPr>
            <a:lvl4pPr marL="1600200" indent="-228600" eaLnBrk="0" hangingPunct="0">
              <a:defRPr>
                <a:solidFill>
                  <a:schemeClr val="tx1"/>
                </a:solidFill>
                <a:latin typeface="Arial" pitchFamily="34" charset="0"/>
                <a:ea typeface="ヒラギノ角ゴ Pro W3"/>
                <a:cs typeface="ヒラギノ角ゴ Pro W3"/>
              </a:defRPr>
            </a:lvl4pPr>
            <a:lvl5pPr marL="2057400" indent="-228600" eaLnBrk="0" hangingPunct="0">
              <a:defRPr>
                <a:solidFill>
                  <a:schemeClr val="tx1"/>
                </a:solidFill>
                <a:latin typeface="Arial"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9pPr>
          </a:lstStyle>
          <a:p>
            <a:pPr eaLnBrk="1" hangingPunct="1">
              <a:defRPr/>
            </a:pPr>
            <a:endParaRPr lang="en-US" altLang="en-US" smtClean="0">
              <a:solidFill>
                <a:prstClr val="black"/>
              </a:solidFill>
              <a:latin typeface="Verdana" pitchFamily="34" charset="0"/>
            </a:endParaRPr>
          </a:p>
        </p:txBody>
      </p:sp>
      <p:pic>
        <p:nvPicPr>
          <p:cNvPr id="7" name="Picture 18" descr="Pearson_Bound_White"/>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600493" y="6380163"/>
            <a:ext cx="152595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2"/>
          <p:cNvSpPr txBox="1">
            <a:spLocks/>
          </p:cNvSpPr>
          <p:nvPr userDrawn="1"/>
        </p:nvSpPr>
        <p:spPr>
          <a:xfrm>
            <a:off x="165324" y="6507164"/>
            <a:ext cx="541325" cy="223837"/>
          </a:xfrm>
          <a:prstGeom prst="rect">
            <a:avLst/>
          </a:prstGeom>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r>
              <a:rPr lang="en-US" altLang="en-US" sz="1014">
                <a:solidFill>
                  <a:srgbClr val="FFFFFF"/>
                </a:solidFill>
                <a:latin typeface="Verdana" panose="020B0604030504040204" pitchFamily="34" charset="0"/>
              </a:rPr>
              <a:t>4-</a:t>
            </a:r>
            <a:fld id="{49A8B5D9-D11C-4F02-BCB1-C3DC112867E9}" type="slidenum">
              <a:rPr lang="en-US" altLang="en-US" sz="1014">
                <a:solidFill>
                  <a:srgbClr val="FFFFFF"/>
                </a:solidFill>
                <a:latin typeface="Verdana" panose="020B0604030504040204" pitchFamily="34" charset="0"/>
              </a:rPr>
              <a:pPr eaLnBrk="1" hangingPunct="1"/>
              <a:t>‹#›</a:t>
            </a:fld>
            <a:endParaRPr lang="en-US" altLang="en-US" sz="1014">
              <a:solidFill>
                <a:srgbClr val="FFFFFF"/>
              </a:solidFill>
              <a:latin typeface="Verdana" panose="020B0604030504040204" pitchFamily="34" charset="0"/>
            </a:endParaRPr>
          </a:p>
        </p:txBody>
      </p:sp>
      <p:sp>
        <p:nvSpPr>
          <p:cNvPr id="9" name="TextBox 8"/>
          <p:cNvSpPr txBox="1"/>
          <p:nvPr userDrawn="1"/>
        </p:nvSpPr>
        <p:spPr>
          <a:xfrm>
            <a:off x="724206" y="6380163"/>
            <a:ext cx="4579315" cy="457200"/>
          </a:xfrm>
          <a:prstGeom prst="rect">
            <a:avLst/>
          </a:prstGeom>
          <a:noFill/>
          <a:effectLst/>
        </p:spPr>
        <p:txBody>
          <a:bodyPr lIns="42136" tIns="84271" rIns="42136" anchor="ctr"/>
          <a:lstStyle>
            <a:lvl1pPr eaLnBrk="0" hangingPunct="0">
              <a:defRPr>
                <a:solidFill>
                  <a:schemeClr val="tx1"/>
                </a:solidFill>
                <a:latin typeface="Arial" pitchFamily="34" charset="0"/>
                <a:ea typeface="ヒラギノ角ゴ Pro W3"/>
                <a:cs typeface="ヒラギノ角ゴ Pro W3"/>
              </a:defRPr>
            </a:lvl1pPr>
            <a:lvl2pPr marL="742950" indent="-285750" eaLnBrk="0" hangingPunct="0">
              <a:defRPr>
                <a:solidFill>
                  <a:schemeClr val="tx1"/>
                </a:solidFill>
                <a:latin typeface="Arial" pitchFamily="34" charset="0"/>
                <a:ea typeface="ヒラギノ角ゴ Pro W3"/>
                <a:cs typeface="ヒラギノ角ゴ Pro W3"/>
              </a:defRPr>
            </a:lvl2pPr>
            <a:lvl3pPr marL="1143000" indent="-228600" eaLnBrk="0" hangingPunct="0">
              <a:defRPr>
                <a:solidFill>
                  <a:schemeClr val="tx1"/>
                </a:solidFill>
                <a:latin typeface="Arial" pitchFamily="34" charset="0"/>
                <a:ea typeface="ヒラギノ角ゴ Pro W3"/>
                <a:cs typeface="ヒラギノ角ゴ Pro W3"/>
              </a:defRPr>
            </a:lvl3pPr>
            <a:lvl4pPr marL="1600200" indent="-228600" eaLnBrk="0" hangingPunct="0">
              <a:defRPr>
                <a:solidFill>
                  <a:schemeClr val="tx1"/>
                </a:solidFill>
                <a:latin typeface="Arial" pitchFamily="34" charset="0"/>
                <a:ea typeface="ヒラギノ角ゴ Pro W3"/>
                <a:cs typeface="ヒラギノ角ゴ Pro W3"/>
              </a:defRPr>
            </a:lvl4pPr>
            <a:lvl5pPr marL="2057400" indent="-228600" eaLnBrk="0" hangingPunct="0">
              <a:defRPr>
                <a:solidFill>
                  <a:schemeClr val="tx1"/>
                </a:solidFill>
                <a:latin typeface="Arial"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9pPr>
          </a:lstStyle>
          <a:p>
            <a:pPr eaLnBrk="1" hangingPunct="1">
              <a:lnSpc>
                <a:spcPct val="85000"/>
              </a:lnSpc>
              <a:spcBef>
                <a:spcPts val="645"/>
              </a:spcBef>
              <a:defRPr/>
            </a:pPr>
            <a:r>
              <a:rPr lang="en-US" altLang="en-US" sz="922" dirty="0" smtClean="0">
                <a:solidFill>
                  <a:prstClr val="white"/>
                </a:solidFill>
                <a:latin typeface="Verdana" pitchFamily="34" charset="0"/>
              </a:rPr>
              <a:t>Copyright </a:t>
            </a:r>
            <a:r>
              <a:rPr lang="en-US" altLang="en-US" sz="829" dirty="0" smtClean="0">
                <a:solidFill>
                  <a:prstClr val="white"/>
                </a:solidFill>
                <a:latin typeface="Verdana" pitchFamily="34" charset="0"/>
              </a:rPr>
              <a:t>©</a:t>
            </a:r>
            <a:r>
              <a:rPr lang="en-US" altLang="en-US" sz="829" baseline="30000" dirty="0" smtClean="0">
                <a:solidFill>
                  <a:prstClr val="white"/>
                </a:solidFill>
                <a:latin typeface="Verdana" pitchFamily="34" charset="0"/>
              </a:rPr>
              <a:t> </a:t>
            </a:r>
            <a:r>
              <a:rPr lang="en-US" altLang="en-US" sz="922" dirty="0" smtClean="0">
                <a:solidFill>
                  <a:prstClr val="white"/>
                </a:solidFill>
                <a:latin typeface="Verdana" pitchFamily="34" charset="0"/>
              </a:rPr>
              <a:t>2017 Pearson Canada Inc.</a:t>
            </a:r>
            <a:endParaRPr lang="en-US" altLang="en-US" sz="461" baseline="30000" dirty="0" smtClean="0">
              <a:solidFill>
                <a:prstClr val="white"/>
              </a:solidFill>
              <a:latin typeface="Verdana" pitchFamily="34" charset="0"/>
            </a:endParaRPr>
          </a:p>
        </p:txBody>
      </p:sp>
      <p:sp>
        <p:nvSpPr>
          <p:cNvPr id="11" name="Rectangle 10"/>
          <p:cNvSpPr/>
          <p:nvPr userDrawn="1"/>
        </p:nvSpPr>
        <p:spPr>
          <a:xfrm>
            <a:off x="0" y="1"/>
            <a:ext cx="9124981" cy="71596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r>
              <a:rPr lang="en-CA" altLang="en-US" sz="1843" b="1">
                <a:solidFill>
                  <a:srgbClr val="FFFFFF"/>
                </a:solidFill>
                <a:latin typeface="Verdana" panose="020B0604030504040204" pitchFamily="34" charset="0"/>
              </a:rPr>
              <a:t>Chapter 4: Analyzing the Marketing Environment</a:t>
            </a:r>
          </a:p>
        </p:txBody>
      </p:sp>
      <p:pic>
        <p:nvPicPr>
          <p:cNvPr id="12" name="Picture 21" descr="armstrong_mkg6ce_CRV"/>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8513430" y="0"/>
            <a:ext cx="630570"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28235" y="987426"/>
            <a:ext cx="8681679" cy="685800"/>
          </a:xfrm>
        </p:spPr>
        <p:txBody>
          <a:bodyPr/>
          <a:lstStyle>
            <a:lvl1pPr algn="ctr">
              <a:defRPr sz="3318">
                <a:solidFill>
                  <a:srgbClr val="002060"/>
                </a:solidFill>
              </a:defRPr>
            </a:lvl1pPr>
          </a:lstStyle>
          <a:p>
            <a:r>
              <a:rPr lang="en-US" dirty="0" smtClean="0"/>
              <a:t>Click to edit Master title style</a:t>
            </a:r>
            <a:endParaRPr lang="en-US" dirty="0"/>
          </a:p>
        </p:txBody>
      </p:sp>
      <p:sp>
        <p:nvSpPr>
          <p:cNvPr id="10" name="Text Placeholder 9"/>
          <p:cNvSpPr>
            <a:spLocks noGrp="1"/>
          </p:cNvSpPr>
          <p:nvPr>
            <p:ph type="body" sz="quarter" idx="11"/>
          </p:nvPr>
        </p:nvSpPr>
        <p:spPr>
          <a:xfrm>
            <a:off x="228235" y="1771650"/>
            <a:ext cx="8681679" cy="3581400"/>
          </a:xfrm>
          <a:prstGeom prst="rect">
            <a:avLst/>
          </a:prstGeom>
        </p:spPr>
        <p:txBody>
          <a:bodyPr/>
          <a:lstStyle>
            <a:lvl1pPr marL="210678" indent="-210678">
              <a:lnSpc>
                <a:spcPct val="100000"/>
              </a:lnSpc>
              <a:buClr>
                <a:srgbClr val="002060"/>
              </a:buClr>
              <a:buSzPct val="100000"/>
              <a:buFont typeface="Arial" panose="020B0604020202020204" pitchFamily="34" charset="0"/>
              <a:buChar char="•"/>
              <a:defRPr sz="2212">
                <a:solidFill>
                  <a:srgbClr val="002060"/>
                </a:solidFill>
                <a:latin typeface="+mn-lt"/>
              </a:defRPr>
            </a:lvl1pPr>
            <a:lvl2pPr marL="485604" indent="-263347">
              <a:lnSpc>
                <a:spcPct val="100000"/>
              </a:lnSpc>
              <a:buClr>
                <a:srgbClr val="002060"/>
              </a:buClr>
              <a:buSzPct val="100000"/>
              <a:buFont typeface="Arial" panose="020B0604020202020204" pitchFamily="34" charset="0"/>
              <a:buChar char="•"/>
              <a:defRPr sz="2212">
                <a:solidFill>
                  <a:srgbClr val="002060"/>
                </a:solidFill>
                <a:latin typeface="+mn-lt"/>
              </a:defRPr>
            </a:lvl2pPr>
            <a:lvl3pPr marL="735910" indent="-261885">
              <a:lnSpc>
                <a:spcPct val="100000"/>
              </a:lnSpc>
              <a:buClr>
                <a:srgbClr val="002060"/>
              </a:buClr>
              <a:buSzPct val="100000"/>
              <a:buFont typeface="Arial" panose="020B0604020202020204" pitchFamily="34" charset="0"/>
              <a:buChar char="•"/>
              <a:defRPr sz="2212">
                <a:solidFill>
                  <a:srgbClr val="002060"/>
                </a:solidFill>
                <a:latin typeface="+mn-lt"/>
              </a:defRPr>
            </a:lvl3pPr>
            <a:lvl4pPr marL="945991" indent="-263347">
              <a:lnSpc>
                <a:spcPct val="100000"/>
              </a:lnSpc>
              <a:buClr>
                <a:srgbClr val="002060"/>
              </a:buClr>
              <a:buSzPct val="100000"/>
              <a:buFont typeface="Arial" panose="020B0604020202020204" pitchFamily="34" charset="0"/>
              <a:buChar char="•"/>
              <a:defRPr sz="2212">
                <a:solidFill>
                  <a:srgbClr val="002060"/>
                </a:solidFill>
                <a:latin typeface="+mn-lt"/>
              </a:defRPr>
            </a:lvl4pPr>
            <a:lvl5pPr marL="1177773" indent="-263347">
              <a:lnSpc>
                <a:spcPct val="100000"/>
              </a:lnSpc>
              <a:buClr>
                <a:srgbClr val="002060"/>
              </a:buClr>
              <a:buSzPct val="100000"/>
              <a:buFont typeface="Arial" panose="020B0604020202020204" pitchFamily="34" charset="0"/>
              <a:buChar char="•"/>
              <a:defRPr sz="2212">
                <a:solidFill>
                  <a:srgbClr val="002060"/>
                </a:solidFill>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66037169"/>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1029" name="Text Placeholder 2"/>
          <p:cNvSpPr>
            <a:spLocks noGrp="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eaLnBrk="1" hangingPunct="1">
              <a:defRPr sz="900" smtClean="0">
                <a:solidFill>
                  <a:srgbClr val="FFFFFF"/>
                </a:solidFill>
              </a:defRPr>
            </a:lvl1pPr>
          </a:lstStyle>
          <a:p>
            <a:pPr>
              <a:defRPr/>
            </a:pPr>
            <a:fld id="{4FA3D366-AC45-4913-8834-137BF81AD8AD}" type="datetime1">
              <a:rPr lang="en-US" altLang="en-US"/>
              <a:pPr>
                <a:defRPr/>
              </a:pPr>
              <a:t>14-Sep-17</a:t>
            </a:fld>
            <a:endParaRPr lang="en-US" altLang="en-US"/>
          </a:p>
        </p:txBody>
      </p:sp>
      <p:sp>
        <p:nvSpPr>
          <p:cNvPr id="5" name="Footer Placeholder 4"/>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eaLnBrk="1" hangingPunct="1">
              <a:defRPr sz="900" cap="all" baseline="0">
                <a:solidFill>
                  <a:srgbClr val="FFFFFF"/>
                </a:solidFill>
              </a:defRPr>
            </a:lvl1pPr>
          </a:lstStyle>
          <a:p>
            <a:pPr>
              <a:defRPr/>
            </a:pPr>
            <a:endParaRPr lang="en-GB" altLang="en-US"/>
          </a:p>
        </p:txBody>
      </p:sp>
      <p:sp>
        <p:nvSpPr>
          <p:cNvPr id="6" name="Slide Number Placeholder 5"/>
          <p:cNvSpPr>
            <a:spLocks noGrp="1"/>
          </p:cNvSpPr>
          <p:nvPr>
            <p:ph type="sldNum" sz="quarter" idx="4"/>
          </p:nvPr>
        </p:nvSpPr>
        <p:spPr>
          <a:xfrm>
            <a:off x="7424738" y="6459538"/>
            <a:ext cx="984250" cy="365125"/>
          </a:xfrm>
          <a:prstGeom prst="rect">
            <a:avLst/>
          </a:prstGeom>
        </p:spPr>
        <p:txBody>
          <a:bodyPr vert="horz" lIns="91440" tIns="45720" rIns="91440" bIns="45720" rtlCol="0" anchor="ctr"/>
          <a:lstStyle>
            <a:lvl1pPr algn="r" eaLnBrk="1" hangingPunct="1">
              <a:defRPr sz="1050" smtClean="0">
                <a:solidFill>
                  <a:srgbClr val="FFFFFF"/>
                </a:solidFill>
              </a:defRPr>
            </a:lvl1pPr>
          </a:lstStyle>
          <a:p>
            <a:pPr>
              <a:defRPr/>
            </a:pPr>
            <a:fld id="{D7FF7241-5E20-4BF8-A1EA-E8AC1C479AA2}" type="slidenum">
              <a:rPr lang="en-US"/>
              <a:pPr>
                <a:defRPr/>
              </a:pPr>
              <a:t>‹#›</a:t>
            </a:fld>
            <a:endParaRPr lang="en-US" dirty="0"/>
          </a:p>
        </p:txBody>
      </p:sp>
      <p:cxnSp>
        <p:nvCxnSpPr>
          <p:cNvPr id="10" name="Straight Connector 9"/>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28" r:id="rId1"/>
    <p:sldLayoutId id="2147483823" r:id="rId2"/>
    <p:sldLayoutId id="2147483829" r:id="rId3"/>
    <p:sldLayoutId id="2147483824" r:id="rId4"/>
    <p:sldLayoutId id="2147483825" r:id="rId5"/>
    <p:sldLayoutId id="2147483826" r:id="rId6"/>
    <p:sldLayoutId id="2147483830" r:id="rId7"/>
    <p:sldLayoutId id="2147483831" r:id="rId8"/>
    <p:sldLayoutId id="2147483832" r:id="rId9"/>
    <p:sldLayoutId id="2147483833" r:id="rId10"/>
    <p:sldLayoutId id="2147483827" r:id="rId11"/>
    <p:sldLayoutId id="2147483834" r:id="rId12"/>
    <p:sldLayoutId id="2147483835" r:id="rId13"/>
    <p:sldLayoutId id="2147483836" r:id="rId14"/>
  </p:sldLayoutIdLst>
  <p:hf hdr="0" ftr="0" dt="0"/>
  <p:txStyles>
    <p:titleStyle>
      <a:lvl1pPr algn="l" rtl="0" fontAlgn="base">
        <a:lnSpc>
          <a:spcPct val="85000"/>
        </a:lnSpc>
        <a:spcBef>
          <a:spcPct val="0"/>
        </a:spcBef>
        <a:spcAft>
          <a:spcPct val="0"/>
        </a:spcAft>
        <a:defRPr sz="4800" kern="1200" spc="-50">
          <a:solidFill>
            <a:srgbClr val="404040"/>
          </a:solidFill>
          <a:latin typeface="+mj-lt"/>
          <a:ea typeface="+mj-ea"/>
          <a:cs typeface="+mj-cs"/>
        </a:defRPr>
      </a:lvl1pPr>
      <a:lvl2pPr algn="l" rtl="0" fontAlgn="base">
        <a:lnSpc>
          <a:spcPct val="85000"/>
        </a:lnSpc>
        <a:spcBef>
          <a:spcPct val="0"/>
        </a:spcBef>
        <a:spcAft>
          <a:spcPct val="0"/>
        </a:spcAft>
        <a:defRPr sz="4800">
          <a:solidFill>
            <a:srgbClr val="404040"/>
          </a:solidFill>
          <a:latin typeface="Calibri Light" panose="020F0302020204030204" pitchFamily="34" charset="0"/>
        </a:defRPr>
      </a:lvl2pPr>
      <a:lvl3pPr algn="l" rtl="0" fontAlgn="base">
        <a:lnSpc>
          <a:spcPct val="85000"/>
        </a:lnSpc>
        <a:spcBef>
          <a:spcPct val="0"/>
        </a:spcBef>
        <a:spcAft>
          <a:spcPct val="0"/>
        </a:spcAft>
        <a:defRPr sz="4800">
          <a:solidFill>
            <a:srgbClr val="404040"/>
          </a:solidFill>
          <a:latin typeface="Calibri Light" panose="020F0302020204030204" pitchFamily="34" charset="0"/>
        </a:defRPr>
      </a:lvl3pPr>
      <a:lvl4pPr algn="l" rtl="0" fontAlgn="base">
        <a:lnSpc>
          <a:spcPct val="85000"/>
        </a:lnSpc>
        <a:spcBef>
          <a:spcPct val="0"/>
        </a:spcBef>
        <a:spcAft>
          <a:spcPct val="0"/>
        </a:spcAft>
        <a:defRPr sz="4800">
          <a:solidFill>
            <a:srgbClr val="404040"/>
          </a:solidFill>
          <a:latin typeface="Calibri Light" panose="020F0302020204030204" pitchFamily="34" charset="0"/>
        </a:defRPr>
      </a:lvl4pPr>
      <a:lvl5pPr algn="l" rtl="0" fontAlgn="base">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fontAlgn="base">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8.jpeg"/></Relationships>
</file>

<file path=ppt/slides/_rels/slide5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822325" y="758825"/>
            <a:ext cx="7543800" cy="3565525"/>
          </a:xfrm>
        </p:spPr>
        <p:txBody>
          <a:bodyPr/>
          <a:lstStyle/>
          <a:p>
            <a:pPr fontAlgn="auto">
              <a:spcAft>
                <a:spcPts val="0"/>
              </a:spcAft>
              <a:defRPr/>
            </a:pPr>
            <a:r>
              <a:rPr lang="en-US" sz="4800" b="1" cap="small" dirty="0"/>
              <a:t>Marketing Management I </a:t>
            </a:r>
            <a:r>
              <a:rPr lang="en-US" sz="4800" b="1" cap="small" dirty="0" smtClean="0"/>
              <a:t>:</a:t>
            </a:r>
            <a:br>
              <a:rPr lang="en-US" sz="4800" b="1" cap="small" dirty="0" smtClean="0"/>
            </a:br>
            <a:r>
              <a:rPr lang="en-US" sz="4800" b="1" cap="small" dirty="0" smtClean="0"/>
              <a:t>Introduction </a:t>
            </a:r>
            <a:r>
              <a:rPr lang="en-US" sz="4800" b="1" cap="small" dirty="0"/>
              <a:t>to Marketing</a:t>
            </a:r>
            <a:endParaRPr lang="en-US" sz="4800" dirty="0"/>
          </a:p>
        </p:txBody>
      </p:sp>
      <p:sp>
        <p:nvSpPr>
          <p:cNvPr id="6" name="Subtitle 5"/>
          <p:cNvSpPr>
            <a:spLocks noGrp="1"/>
          </p:cNvSpPr>
          <p:nvPr>
            <p:ph type="subTitle" idx="1"/>
          </p:nvPr>
        </p:nvSpPr>
        <p:spPr>
          <a:xfrm>
            <a:off x="825500" y="4456113"/>
            <a:ext cx="7543800" cy="1143000"/>
          </a:xfrm>
          <a:solidFill>
            <a:srgbClr val="FFFFFF"/>
          </a:solidFill>
        </p:spPr>
        <p:txBody>
          <a:bodyPr rtlCol="0">
            <a:normAutofit fontScale="70000" lnSpcReduction="20000"/>
          </a:bodyPr>
          <a:lstStyle/>
          <a:p>
            <a:pPr algn="r" fontAlgn="auto">
              <a:defRPr/>
            </a:pPr>
            <a:r>
              <a:rPr lang="en-US" altLang="en-US" sz="3600" dirty="0" smtClean="0">
                <a:ea typeface="ＭＳ Ｐゴシック" panose="020B0600070205080204" pitchFamily="34" charset="-128"/>
              </a:rPr>
              <a:t>Week 2</a:t>
            </a:r>
          </a:p>
          <a:p>
            <a:pPr algn="r" fontAlgn="auto">
              <a:defRPr/>
            </a:pPr>
            <a:r>
              <a:rPr lang="en-US" altLang="en-US" sz="3600" dirty="0" smtClean="0">
                <a:ea typeface="ＭＳ Ｐゴシック" panose="020B0600070205080204" pitchFamily="34" charset="-128"/>
              </a:rPr>
              <a:t>End of Chapter (1, assigned parts of chapter 2) </a:t>
            </a:r>
            <a:endParaRPr altLang="en-US" sz="3600" dirty="0" smtClean="0">
              <a:ea typeface="ＭＳ Ｐゴシック" panose="020B0600070205080204" pitchFamily="34" charset="-128"/>
            </a:endParaRPr>
          </a:p>
        </p:txBody>
      </p:sp>
      <p:sp>
        <p:nvSpPr>
          <p:cNvPr id="12292" name="TextBox 6"/>
          <p:cNvSpPr txBox="1">
            <a:spLocks noChangeArrowheads="1"/>
          </p:cNvSpPr>
          <p:nvPr/>
        </p:nvSpPr>
        <p:spPr bwMode="auto">
          <a:xfrm>
            <a:off x="457200" y="609600"/>
            <a:ext cx="914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37931725" indent="-37474525">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9600">
                <a:solidFill>
                  <a:schemeClr val="bg1"/>
                </a:solidFill>
                <a:latin typeface="Times New Roman" panose="02020603050405020304" pitchFamily="18" charset="0"/>
                <a:cs typeface="Times New Roman" panose="02020603050405020304" pitchFamily="18" charset="0"/>
              </a:rPr>
              <a:t>1</a:t>
            </a:r>
          </a:p>
        </p:txBody>
      </p:sp>
      <p:pic>
        <p:nvPicPr>
          <p:cNvPr id="1229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120650"/>
            <a:ext cx="5564188" cy="1969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4354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626C2A1B-51AC-4A7D-9E2B-4B6FE9AFC169}" type="slidenum">
              <a:rPr lang="en-US" smtClean="0"/>
              <a:pPr>
                <a:defRPr/>
              </a:pPr>
              <a:t>2</a:t>
            </a:fld>
            <a:endParaRPr lang="en-US" dirty="0"/>
          </a:p>
        </p:txBody>
      </p:sp>
      <p:pic>
        <p:nvPicPr>
          <p:cNvPr id="4" name="Picture 3"/>
          <p:cNvPicPr>
            <a:picLocks noChangeAspect="1"/>
          </p:cNvPicPr>
          <p:nvPr/>
        </p:nvPicPr>
        <p:blipFill rotWithShape="1">
          <a:blip r:embed="rId2"/>
          <a:srcRect l="11932" t="11459" r="35945" b="5209"/>
          <a:stretch/>
        </p:blipFill>
        <p:spPr>
          <a:xfrm>
            <a:off x="1135063" y="228600"/>
            <a:ext cx="6781800" cy="6096000"/>
          </a:xfrm>
          <a:prstGeom prst="rect">
            <a:avLst/>
          </a:prstGeom>
        </p:spPr>
      </p:pic>
    </p:spTree>
    <p:extLst>
      <p:ext uri="{BB962C8B-B14F-4D97-AF65-F5344CB8AC3E}">
        <p14:creationId xmlns:p14="http://schemas.microsoft.com/office/powerpoint/2010/main" val="3824741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did we cover last week </a:t>
            </a:r>
            <a:r>
              <a:rPr lang="en-US" dirty="0" smtClean="0">
                <a:sym typeface="Wingdings" panose="05000000000000000000" pitchFamily="2" charset="2"/>
              </a:rPr>
              <a:t> </a:t>
            </a:r>
            <a:endParaRPr lang="en-US" dirty="0"/>
          </a:p>
        </p:txBody>
      </p:sp>
      <p:sp>
        <p:nvSpPr>
          <p:cNvPr id="4" name="Slide Number Placeholder 3"/>
          <p:cNvSpPr>
            <a:spLocks noGrp="1"/>
          </p:cNvSpPr>
          <p:nvPr>
            <p:ph type="sldNum" sz="quarter" idx="12"/>
          </p:nvPr>
        </p:nvSpPr>
        <p:spPr/>
        <p:txBody>
          <a:bodyPr/>
          <a:lstStyle/>
          <a:p>
            <a:pPr>
              <a:defRPr/>
            </a:pPr>
            <a:fld id="{454F4FCA-4947-4B58-9F5F-0EC650E6050C}" type="slidenum">
              <a:rPr lang="en-US" smtClean="0"/>
              <a:pPr>
                <a:defRPr/>
              </a:pPr>
              <a:t>3</a:t>
            </a:fld>
            <a:endParaRPr lang="en-US" dirty="0"/>
          </a:p>
        </p:txBody>
      </p:sp>
    </p:spTree>
    <p:extLst>
      <p:ext uri="{BB962C8B-B14F-4D97-AF65-F5344CB8AC3E}">
        <p14:creationId xmlns:p14="http://schemas.microsoft.com/office/powerpoint/2010/main" val="708065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Rest of chapter (1) </a:t>
            </a:r>
            <a:endParaRPr lang="en-US" dirty="0"/>
          </a:p>
        </p:txBody>
      </p:sp>
      <p:sp>
        <p:nvSpPr>
          <p:cNvPr id="5" name="Subtitle 4"/>
          <p:cNvSpPr>
            <a:spLocks noGrp="1"/>
          </p:cNvSpPr>
          <p:nvPr>
            <p:ph type="subTitle" idx="1"/>
          </p:nvPr>
        </p:nvSpPr>
        <p:spPr/>
        <p:txBody>
          <a:bodyPr/>
          <a:lstStyle/>
          <a:p>
            <a:endParaRPr lang="en-US"/>
          </a:p>
        </p:txBody>
      </p:sp>
      <p:sp>
        <p:nvSpPr>
          <p:cNvPr id="3" name="Slide Number Placeholder 2"/>
          <p:cNvSpPr>
            <a:spLocks noGrp="1"/>
          </p:cNvSpPr>
          <p:nvPr>
            <p:ph type="sldNum" sz="quarter" idx="12"/>
          </p:nvPr>
        </p:nvSpPr>
        <p:spPr/>
        <p:txBody>
          <a:bodyPr/>
          <a:lstStyle/>
          <a:p>
            <a:pPr>
              <a:defRPr/>
            </a:pPr>
            <a:fld id="{4DE281FF-D6C6-4E78-A44C-43A4053FEA61}" type="slidenum">
              <a:rPr lang="en-US" smtClean="0"/>
              <a:pPr>
                <a:defRPr/>
              </a:pPr>
              <a:t>4</a:t>
            </a:fld>
            <a:endParaRPr lang="en-US" dirty="0"/>
          </a:p>
        </p:txBody>
      </p:sp>
    </p:spTree>
    <p:extLst>
      <p:ext uri="{BB962C8B-B14F-4D97-AF65-F5344CB8AC3E}">
        <p14:creationId xmlns:p14="http://schemas.microsoft.com/office/powerpoint/2010/main" val="3247872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xfrm>
            <a:off x="609600" y="685800"/>
            <a:ext cx="8077200" cy="932596"/>
          </a:xfrm>
        </p:spPr>
        <p:txBody>
          <a:bodyPr rtlCol="0">
            <a:noAutofit/>
          </a:bodyPr>
          <a:lstStyle/>
          <a:p>
            <a:pPr fontAlgn="auto">
              <a:spcAft>
                <a:spcPts val="0"/>
              </a:spcAft>
              <a:defRPr/>
            </a:pPr>
            <a:r>
              <a:rPr lang="en-US" sz="4000" dirty="0" smtClean="0">
                <a:ea typeface="+mj-ea"/>
              </a:rPr>
              <a:t>Customer Driven Marketing Strategy:</a:t>
            </a:r>
            <a:br>
              <a:rPr lang="en-US" sz="4000" dirty="0" smtClean="0">
                <a:ea typeface="+mj-ea"/>
              </a:rPr>
            </a:br>
            <a:r>
              <a:rPr lang="en-US" sz="4000" dirty="0" smtClean="0">
                <a:ea typeface="+mj-ea"/>
              </a:rPr>
              <a:t>Marketing Management Orientations</a:t>
            </a:r>
          </a:p>
        </p:txBody>
      </p:sp>
      <p:sp>
        <p:nvSpPr>
          <p:cNvPr id="32771" name="Rectangle 3"/>
          <p:cNvSpPr>
            <a:spLocks noGrp="1" noChangeArrowheads="1"/>
          </p:cNvSpPr>
          <p:nvPr>
            <p:ph type="body" sz="quarter" idx="4294967295"/>
          </p:nvPr>
        </p:nvSpPr>
        <p:spPr bwMode="auto">
          <a:xfrm>
            <a:off x="944562" y="2438400"/>
            <a:ext cx="7742238" cy="3429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smtClean="0">
                <a:solidFill>
                  <a:srgbClr val="002060"/>
                </a:solidFill>
                <a:ea typeface="ヒラギノ角ゴ Pro W3"/>
                <a:cs typeface="ヒラギノ角ゴ Pro W3"/>
              </a:rPr>
              <a:t>Strategies based upon one or more orientations:</a:t>
            </a:r>
          </a:p>
          <a:p>
            <a:pPr marL="455006" lvl="1" indent="-226772">
              <a:spcBef>
                <a:spcPts val="553"/>
              </a:spcBef>
            </a:pPr>
            <a:r>
              <a:rPr lang="en-US" altLang="en-US" smtClean="0">
                <a:solidFill>
                  <a:srgbClr val="002060"/>
                </a:solidFill>
                <a:ea typeface="ヒラギノ角ゴ Pro W3"/>
              </a:rPr>
              <a:t>Production Concept</a:t>
            </a:r>
          </a:p>
          <a:p>
            <a:pPr marL="455006" lvl="1" indent="-226772">
              <a:spcBef>
                <a:spcPts val="553"/>
              </a:spcBef>
            </a:pPr>
            <a:r>
              <a:rPr lang="en-US" altLang="en-US" smtClean="0">
                <a:solidFill>
                  <a:srgbClr val="002060"/>
                </a:solidFill>
                <a:ea typeface="ヒラギノ角ゴ Pro W3"/>
              </a:rPr>
              <a:t>Product Concept</a:t>
            </a:r>
          </a:p>
          <a:p>
            <a:pPr marL="455006" lvl="1" indent="-226772">
              <a:spcBef>
                <a:spcPts val="553"/>
              </a:spcBef>
            </a:pPr>
            <a:r>
              <a:rPr lang="en-US" altLang="en-US" smtClean="0">
                <a:solidFill>
                  <a:srgbClr val="002060"/>
                </a:solidFill>
                <a:ea typeface="ヒラギノ角ゴ Pro W3"/>
              </a:rPr>
              <a:t>Selling Concept</a:t>
            </a:r>
          </a:p>
          <a:p>
            <a:pPr marL="455006" lvl="1" indent="-226772">
              <a:spcBef>
                <a:spcPts val="553"/>
              </a:spcBef>
            </a:pPr>
            <a:r>
              <a:rPr lang="en-US" altLang="en-US" smtClean="0">
                <a:solidFill>
                  <a:srgbClr val="002060"/>
                </a:solidFill>
                <a:ea typeface="ヒラギノ角ゴ Pro W3"/>
              </a:rPr>
              <a:t>Marketing Concept</a:t>
            </a:r>
          </a:p>
          <a:p>
            <a:pPr marL="455006" lvl="1" indent="-226772">
              <a:spcBef>
                <a:spcPts val="553"/>
              </a:spcBef>
            </a:pPr>
            <a:r>
              <a:rPr lang="en-US" altLang="en-US" smtClean="0">
                <a:solidFill>
                  <a:srgbClr val="002060"/>
                </a:solidFill>
                <a:ea typeface="ヒラギノ角ゴ Pro W3"/>
              </a:rPr>
              <a:t>Societal Marketing Concept</a:t>
            </a:r>
          </a:p>
        </p:txBody>
      </p:sp>
    </p:spTree>
    <p:extLst>
      <p:ext uri="{BB962C8B-B14F-4D97-AF65-F5344CB8AC3E}">
        <p14:creationId xmlns:p14="http://schemas.microsoft.com/office/powerpoint/2010/main" val="1658285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8200" y="4572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Customer Relationship Management</a:t>
            </a:r>
          </a:p>
        </p:txBody>
      </p:sp>
      <p:sp>
        <p:nvSpPr>
          <p:cNvPr id="37891" name="Rectangle 3"/>
          <p:cNvSpPr>
            <a:spLocks noGrp="1" noChangeArrowheads="1"/>
          </p:cNvSpPr>
          <p:nvPr>
            <p:ph type="body" sz="quarter" idx="4294967295"/>
          </p:nvPr>
        </p:nvSpPr>
        <p:spPr bwMode="auto">
          <a:xfrm>
            <a:off x="0" y="1957388"/>
            <a:ext cx="4371975" cy="3984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b="1" smtClean="0">
                <a:solidFill>
                  <a:srgbClr val="002060"/>
                </a:solidFill>
                <a:ea typeface="ヒラギノ角ゴ Pro W3"/>
                <a:cs typeface="ヒラギノ角ゴ Pro W3"/>
              </a:rPr>
              <a:t>Profitable Customer Relationships:</a:t>
            </a:r>
          </a:p>
          <a:p>
            <a:pPr marL="484267" lvl="1">
              <a:spcBef>
                <a:spcPts val="553"/>
              </a:spcBef>
            </a:pPr>
            <a:r>
              <a:rPr lang="en-US" altLang="en-US" sz="2028">
                <a:solidFill>
                  <a:srgbClr val="002060"/>
                </a:solidFill>
                <a:ea typeface="ヒラギノ角ゴ Pro W3"/>
              </a:rPr>
              <a:t>Building and maintaining profitable customer relationships by delivering superior customer value and satisfaction</a:t>
            </a:r>
          </a:p>
          <a:p>
            <a:pPr marL="484267" lvl="1">
              <a:spcBef>
                <a:spcPts val="553"/>
              </a:spcBef>
            </a:pPr>
            <a:r>
              <a:rPr lang="en-US" altLang="en-US" sz="2028">
                <a:solidFill>
                  <a:srgbClr val="002060"/>
                </a:solidFill>
                <a:ea typeface="ヒラギノ角ゴ Pro W3"/>
              </a:rPr>
              <a:t>Deals with all aspects of acquiring, keeping, and increasing customers</a:t>
            </a:r>
          </a:p>
        </p:txBody>
      </p:sp>
      <p:pic>
        <p:nvPicPr>
          <p:cNvPr id="37894" name="Picture 6" descr="exh01_06"/>
          <p:cNvPicPr>
            <a:picLocks noChangeAspect="1" noChangeArrowheads="1"/>
          </p:cNvPicPr>
          <p:nvPr/>
        </p:nvPicPr>
        <p:blipFill>
          <a:blip r:embed="rId3">
            <a:extLst>
              <a:ext uri="{28A0092B-C50C-407E-A947-70E740481C1C}">
                <a14:useLocalDpi xmlns:a14="http://schemas.microsoft.com/office/drawing/2010/main" val="0"/>
              </a:ext>
            </a:extLst>
          </a:blip>
          <a:srcRect b="5469"/>
          <a:stretch>
            <a:fillRect/>
          </a:stretch>
        </p:blipFill>
        <p:spPr bwMode="auto">
          <a:xfrm>
            <a:off x="5740970" y="1901587"/>
            <a:ext cx="2835372" cy="4210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0522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957263" y="609600"/>
            <a:ext cx="7543800" cy="932596"/>
          </a:xfrm>
          <a:solidFill>
            <a:srgbClr val="FFFFFF"/>
          </a:solidFill>
          <a:ln>
            <a:noFill/>
            <a:miter lim="800000"/>
            <a:headEnd/>
            <a:tailEnd/>
          </a:ln>
        </p:spPr>
        <p:txBody>
          <a:bodyPr>
            <a:normAutofit fontScale="90000"/>
          </a:bodyPr>
          <a:lstStyle/>
          <a:p>
            <a:r>
              <a:rPr lang="en-US" altLang="en-US" dirty="0" smtClean="0">
                <a:ea typeface="ＭＳ Ｐゴシック" panose="020B0600070205080204" pitchFamily="34" charset="-128"/>
                <a:cs typeface="Arial" panose="020B0604020202020204" pitchFamily="34" charset="0"/>
              </a:rPr>
              <a:t>Customer Relationship Management</a:t>
            </a:r>
            <a:endParaRPr lang="en-CA" altLang="en-US" dirty="0" smtClean="0">
              <a:ea typeface="ＭＳ Ｐゴシック" panose="020B0600070205080204" pitchFamily="34" charset="-128"/>
              <a:cs typeface="Arial" panose="020B0604020202020204" pitchFamily="34" charset="0"/>
            </a:endParaRPr>
          </a:p>
        </p:txBody>
      </p:sp>
      <p:sp>
        <p:nvSpPr>
          <p:cNvPr id="38915" name="Rectangle 3"/>
          <p:cNvSpPr>
            <a:spLocks noGrp="1" noChangeArrowheads="1"/>
          </p:cNvSpPr>
          <p:nvPr>
            <p:ph type="body" sz="quarter" idx="4294967295"/>
          </p:nvPr>
        </p:nvSpPr>
        <p:spPr bwMode="auto">
          <a:xfrm>
            <a:off x="0" y="2593975"/>
            <a:ext cx="4729163" cy="2830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buClr>
                <a:schemeClr val="bg2"/>
              </a:buClr>
            </a:pPr>
            <a:r>
              <a:rPr lang="en-US" altLang="en-US" b="1" smtClean="0">
                <a:solidFill>
                  <a:srgbClr val="002060"/>
                </a:solidFill>
                <a:ea typeface="ヒラギノ角ゴ Pro W3"/>
                <a:cs typeface="ヒラギノ角ゴ Pro W3"/>
              </a:rPr>
              <a:t>Customer-Perceived Value:</a:t>
            </a:r>
          </a:p>
          <a:p>
            <a:pPr marL="455006" lvl="1" indent="-226772">
              <a:spcBef>
                <a:spcPts val="553"/>
              </a:spcBef>
              <a:buClr>
                <a:schemeClr val="bg2"/>
              </a:buClr>
            </a:pPr>
            <a:r>
              <a:rPr lang="en-US" altLang="en-US" smtClean="0">
                <a:solidFill>
                  <a:srgbClr val="002060"/>
                </a:solidFill>
                <a:ea typeface="ヒラギノ角ゴ Pro W3"/>
              </a:rPr>
              <a:t>Customer’s evaluation of the difference between all benefits and costs of a marketing offer relative to those of the competitors </a:t>
            </a:r>
          </a:p>
          <a:p>
            <a:pPr marL="226772" indent="-226772">
              <a:spcBef>
                <a:spcPts val="553"/>
              </a:spcBef>
            </a:pPr>
            <a:endParaRPr lang="en-US" altLang="en-US" smtClean="0">
              <a:solidFill>
                <a:srgbClr val="002060"/>
              </a:solidFill>
              <a:ea typeface="ヒラギノ角ゴ Pro W3"/>
              <a:cs typeface="ヒラギノ角ゴ Pro W3"/>
            </a:endParaRPr>
          </a:p>
        </p:txBody>
      </p:sp>
      <p:pic>
        <p:nvPicPr>
          <p:cNvPr id="38926" name="Picture 14" descr="exh01_12"/>
          <p:cNvPicPr>
            <a:picLocks noChangeAspect="1" noChangeArrowheads="1"/>
          </p:cNvPicPr>
          <p:nvPr/>
        </p:nvPicPr>
        <p:blipFill>
          <a:blip r:embed="rId3">
            <a:extLst>
              <a:ext uri="{28A0092B-C50C-407E-A947-70E740481C1C}">
                <a14:useLocalDpi xmlns:a14="http://schemas.microsoft.com/office/drawing/2010/main" val="0"/>
              </a:ext>
            </a:extLst>
          </a:blip>
          <a:srcRect b="7640"/>
          <a:stretch>
            <a:fillRect/>
          </a:stretch>
        </p:blipFill>
        <p:spPr bwMode="auto">
          <a:xfrm>
            <a:off x="5127957" y="2353667"/>
            <a:ext cx="3542019" cy="3237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9792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914400" y="390988"/>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Customer Relationship Management</a:t>
            </a:r>
          </a:p>
        </p:txBody>
      </p:sp>
      <p:sp>
        <p:nvSpPr>
          <p:cNvPr id="39939" name="Rectangle 3"/>
          <p:cNvSpPr>
            <a:spLocks noGrp="1" noChangeArrowheads="1"/>
          </p:cNvSpPr>
          <p:nvPr>
            <p:ph type="body" sz="quarter" idx="4294967295"/>
          </p:nvPr>
        </p:nvSpPr>
        <p:spPr bwMode="auto">
          <a:xfrm>
            <a:off x="0" y="2419350"/>
            <a:ext cx="5187950" cy="17907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b="1" smtClean="0">
                <a:solidFill>
                  <a:srgbClr val="002060"/>
                </a:solidFill>
                <a:ea typeface="ヒラギノ角ゴ Pro W3"/>
                <a:cs typeface="ヒラギノ角ゴ Pro W3"/>
              </a:rPr>
              <a:t>Customer Satisfaction</a:t>
            </a:r>
            <a:r>
              <a:rPr lang="en-US" altLang="en-US" smtClean="0">
                <a:solidFill>
                  <a:srgbClr val="002060"/>
                </a:solidFill>
                <a:ea typeface="ヒラギノ角ゴ Pro W3"/>
                <a:cs typeface="ヒラギノ角ゴ Pro W3"/>
              </a:rPr>
              <a:t>:</a:t>
            </a:r>
          </a:p>
          <a:p>
            <a:pPr marL="455006" lvl="1" indent="-226772">
              <a:spcBef>
                <a:spcPts val="553"/>
              </a:spcBef>
            </a:pPr>
            <a:r>
              <a:rPr lang="en-US" altLang="en-US" smtClean="0">
                <a:solidFill>
                  <a:srgbClr val="002060"/>
                </a:solidFill>
                <a:ea typeface="ヒラギノ角ゴ Pro W3"/>
              </a:rPr>
              <a:t>Extent to which the product’s perceived performance matches a buyer’s expectations</a:t>
            </a:r>
          </a:p>
        </p:txBody>
      </p:sp>
      <p:sp>
        <p:nvSpPr>
          <p:cNvPr id="39940" name="Rectangle 2"/>
          <p:cNvSpPr>
            <a:spLocks noChangeArrowheads="1"/>
          </p:cNvSpPr>
          <p:nvPr/>
        </p:nvSpPr>
        <p:spPr bwMode="auto">
          <a:xfrm>
            <a:off x="207752" y="4306824"/>
            <a:ext cx="5363505" cy="60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120" b="1">
                <a:solidFill>
                  <a:srgbClr val="7030A0"/>
                </a:solidFill>
                <a:latin typeface="Verdana" panose="020B0604030504040204" pitchFamily="34" charset="0"/>
                <a:ea typeface="ＭＳ Ｐゴシック" panose="020B0600070205080204" pitchFamily="34" charset="-128"/>
                <a:cs typeface="Arial" panose="020B0604020202020204" pitchFamily="34" charset="0"/>
              </a:rPr>
              <a:t>Meets Expectations = Loyalty</a:t>
            </a:r>
            <a:br>
              <a:rPr lang="en-US" altLang="en-US" sz="2120" b="1">
                <a:solidFill>
                  <a:srgbClr val="7030A0"/>
                </a:solidFill>
                <a:latin typeface="Verdana" panose="020B0604030504040204" pitchFamily="34" charset="0"/>
                <a:ea typeface="ＭＳ Ｐゴシック" panose="020B0600070205080204" pitchFamily="34" charset="-128"/>
                <a:cs typeface="Arial" panose="020B0604020202020204" pitchFamily="34" charset="0"/>
              </a:rPr>
            </a:br>
            <a:r>
              <a:rPr lang="en-US" altLang="en-US" sz="2120" b="1">
                <a:solidFill>
                  <a:srgbClr val="7030A0"/>
                </a:solidFill>
                <a:latin typeface="Verdana" panose="020B0604030504040204" pitchFamily="34" charset="0"/>
                <a:ea typeface="ＭＳ Ｐゴシック" panose="020B0600070205080204" pitchFamily="34" charset="-128"/>
                <a:cs typeface="Arial" panose="020B0604020202020204" pitchFamily="34" charset="0"/>
              </a:rPr>
              <a:t>Exceeds Expectations = Advocacy</a:t>
            </a:r>
          </a:p>
        </p:txBody>
      </p:sp>
      <p:pic>
        <p:nvPicPr>
          <p:cNvPr id="39942" name="Picture 6" descr="exh01_07"/>
          <p:cNvPicPr>
            <a:picLocks noChangeAspect="1" noChangeArrowheads="1"/>
          </p:cNvPicPr>
          <p:nvPr/>
        </p:nvPicPr>
        <p:blipFill>
          <a:blip r:embed="rId3">
            <a:extLst>
              <a:ext uri="{28A0092B-C50C-407E-A947-70E740481C1C}">
                <a14:useLocalDpi xmlns:a14="http://schemas.microsoft.com/office/drawing/2010/main" val="0"/>
              </a:ext>
            </a:extLst>
          </a:blip>
          <a:srcRect b="4332"/>
          <a:stretch>
            <a:fillRect/>
          </a:stretch>
        </p:blipFill>
        <p:spPr bwMode="auto">
          <a:xfrm>
            <a:off x="5688300" y="1769912"/>
            <a:ext cx="3202595" cy="4396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3722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a:xfrm>
            <a:off x="914400" y="634944"/>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Customer Relationship Management</a:t>
            </a:r>
            <a:endParaRPr lang="en-CA" altLang="en-US" smtClean="0">
              <a:ea typeface="ＭＳ Ｐゴシック" panose="020B0600070205080204" pitchFamily="34" charset="-128"/>
              <a:cs typeface="Arial" panose="020B0604020202020204" pitchFamily="34" charset="0"/>
            </a:endParaRPr>
          </a:p>
        </p:txBody>
      </p:sp>
      <p:sp>
        <p:nvSpPr>
          <p:cNvPr id="40963" name="Rectangle 3"/>
          <p:cNvSpPr>
            <a:spLocks noGrp="1" noChangeArrowheads="1"/>
          </p:cNvSpPr>
          <p:nvPr>
            <p:ph type="body" sz="quarter" idx="4294967295"/>
          </p:nvPr>
        </p:nvSpPr>
        <p:spPr bwMode="auto">
          <a:xfrm>
            <a:off x="461963" y="1891824"/>
            <a:ext cx="8682037" cy="619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r>
              <a:rPr lang="en-US" altLang="en-US" dirty="0" smtClean="0">
                <a:solidFill>
                  <a:srgbClr val="002060"/>
                </a:solidFill>
                <a:ea typeface="ヒラギノ角ゴ Pro W3"/>
                <a:cs typeface="ヒラギノ角ゴ Pro W3"/>
              </a:rPr>
              <a:t>Firms build relationships at different levels</a:t>
            </a:r>
          </a:p>
          <a:p>
            <a:pPr marL="226772" indent="-226772"/>
            <a:endParaRPr lang="en-US" altLang="en-US" dirty="0" smtClean="0">
              <a:solidFill>
                <a:srgbClr val="002060"/>
              </a:solidFill>
              <a:ea typeface="ヒラギノ角ゴ Pro W3"/>
              <a:cs typeface="ヒラギノ角ゴ Pro W3"/>
            </a:endParaRPr>
          </a:p>
        </p:txBody>
      </p:sp>
      <p:sp>
        <p:nvSpPr>
          <p:cNvPr id="2" name="TextBox 1"/>
          <p:cNvSpPr txBox="1"/>
          <p:nvPr/>
        </p:nvSpPr>
        <p:spPr>
          <a:xfrm>
            <a:off x="610089" y="5358453"/>
            <a:ext cx="5411784" cy="432747"/>
          </a:xfrm>
          <a:prstGeom prst="rect">
            <a:avLst/>
          </a:prstGeom>
          <a:noFill/>
          <a:ln w="57150" cmpd="sng">
            <a:solidFill>
              <a:srgbClr val="7030A0"/>
            </a:solidFill>
          </a:ln>
        </p:spPr>
        <p:txBody>
          <a:bodyPr>
            <a:spAutoFit/>
          </a:bodyPr>
          <a:lstStyle/>
          <a:p>
            <a:pPr algn="ctr">
              <a:defRPr/>
            </a:pPr>
            <a:r>
              <a:rPr lang="en-US" sz="2212" dirty="0" smtClean="0">
                <a:latin typeface="+mn-lt"/>
                <a:ea typeface="ヒラギノ角ゴ Pro W3" pitchFamily="-95" charset="-128"/>
              </a:rPr>
              <a:t>Loyalty</a:t>
            </a:r>
            <a:endParaRPr lang="en-US" sz="2212" dirty="0">
              <a:latin typeface="+mn-lt"/>
              <a:ea typeface="ヒラギノ角ゴ Pro W3" pitchFamily="-95" charset="-128"/>
            </a:endParaRPr>
          </a:p>
        </p:txBody>
      </p:sp>
      <p:sp>
        <p:nvSpPr>
          <p:cNvPr id="6" name="TextBox 5"/>
          <p:cNvSpPr txBox="1"/>
          <p:nvPr/>
        </p:nvSpPr>
        <p:spPr>
          <a:xfrm>
            <a:off x="610089" y="4160461"/>
            <a:ext cx="5411784" cy="432747"/>
          </a:xfrm>
          <a:prstGeom prst="rect">
            <a:avLst/>
          </a:prstGeom>
          <a:noFill/>
          <a:ln w="57150" cmpd="sng">
            <a:solidFill>
              <a:srgbClr val="7030A0"/>
            </a:solidFill>
          </a:ln>
        </p:spPr>
        <p:txBody>
          <a:bodyPr>
            <a:spAutoFit/>
          </a:bodyPr>
          <a:lstStyle/>
          <a:p>
            <a:pPr algn="ctr">
              <a:defRPr/>
            </a:pPr>
            <a:r>
              <a:rPr lang="en-US" sz="2212" dirty="0" smtClean="0">
                <a:latin typeface="+mn-lt"/>
                <a:ea typeface="ヒラギノ角ゴ Pro W3" pitchFamily="-95" charset="-128"/>
              </a:rPr>
              <a:t>Frequency</a:t>
            </a:r>
            <a:endParaRPr lang="en-US" sz="2212" dirty="0">
              <a:latin typeface="+mn-lt"/>
              <a:ea typeface="ヒラギノ角ゴ Pro W3" pitchFamily="-95" charset="-128"/>
            </a:endParaRPr>
          </a:p>
        </p:txBody>
      </p:sp>
      <p:cxnSp>
        <p:nvCxnSpPr>
          <p:cNvPr id="8" name="Straight Connector 7"/>
          <p:cNvCxnSpPr/>
          <p:nvPr/>
        </p:nvCxnSpPr>
        <p:spPr>
          <a:xfrm>
            <a:off x="610089" y="2905125"/>
            <a:ext cx="7390911" cy="0"/>
          </a:xfrm>
          <a:prstGeom prst="line">
            <a:avLst/>
          </a:prstGeom>
          <a:ln w="571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96396" y="3074353"/>
            <a:ext cx="2890837" cy="369332"/>
          </a:xfrm>
          <a:prstGeom prst="rect">
            <a:avLst/>
          </a:prstGeom>
          <a:noFill/>
        </p:spPr>
        <p:txBody>
          <a:bodyPr wrap="square" rtlCol="0">
            <a:spAutoFit/>
          </a:bodyPr>
          <a:lstStyle/>
          <a:p>
            <a:r>
              <a:rPr lang="en-US" dirty="0" smtClean="0"/>
              <a:t>Basic relations </a:t>
            </a:r>
            <a:endParaRPr lang="en-US" dirty="0"/>
          </a:p>
        </p:txBody>
      </p:sp>
      <p:sp>
        <p:nvSpPr>
          <p:cNvPr id="13" name="TextBox 12"/>
          <p:cNvSpPr txBox="1"/>
          <p:nvPr/>
        </p:nvSpPr>
        <p:spPr>
          <a:xfrm>
            <a:off x="6450544" y="3074353"/>
            <a:ext cx="2890837" cy="369332"/>
          </a:xfrm>
          <a:prstGeom prst="rect">
            <a:avLst/>
          </a:prstGeom>
          <a:noFill/>
        </p:spPr>
        <p:txBody>
          <a:bodyPr wrap="square" rtlCol="0">
            <a:spAutoFit/>
          </a:bodyPr>
          <a:lstStyle/>
          <a:p>
            <a:r>
              <a:rPr lang="en-US" dirty="0" smtClean="0"/>
              <a:t>Full partnership </a:t>
            </a:r>
            <a:endParaRPr lang="en-US" dirty="0"/>
          </a:p>
        </p:txBody>
      </p:sp>
      <p:sp>
        <p:nvSpPr>
          <p:cNvPr id="15" name="TextBox 14"/>
          <p:cNvSpPr txBox="1"/>
          <p:nvPr/>
        </p:nvSpPr>
        <p:spPr>
          <a:xfrm>
            <a:off x="610089" y="4748853"/>
            <a:ext cx="5411784" cy="432747"/>
          </a:xfrm>
          <a:prstGeom prst="rect">
            <a:avLst/>
          </a:prstGeom>
          <a:noFill/>
          <a:ln w="57150" cmpd="sng">
            <a:solidFill>
              <a:srgbClr val="7030A0"/>
            </a:solidFill>
          </a:ln>
        </p:spPr>
        <p:txBody>
          <a:bodyPr>
            <a:spAutoFit/>
          </a:bodyPr>
          <a:lstStyle/>
          <a:p>
            <a:pPr algn="ctr">
              <a:defRPr/>
            </a:pPr>
            <a:r>
              <a:rPr lang="en-US" sz="2212" dirty="0" smtClean="0">
                <a:latin typeface="+mn-lt"/>
                <a:ea typeface="ヒラギノ角ゴ Pro W3" pitchFamily="-95" charset="-128"/>
              </a:rPr>
              <a:t>Club marketing programs </a:t>
            </a:r>
            <a:endParaRPr lang="en-US" sz="2212" dirty="0">
              <a:latin typeface="+mn-lt"/>
              <a:ea typeface="ヒラギノ角ゴ Pro W3" pitchFamily="-95" charset="-128"/>
            </a:endParaRPr>
          </a:p>
        </p:txBody>
      </p:sp>
    </p:spTree>
    <p:extLst>
      <p:ext uri="{BB962C8B-B14F-4D97-AF65-F5344CB8AC3E}">
        <p14:creationId xmlns:p14="http://schemas.microsoft.com/office/powerpoint/2010/main" val="35268149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82727" y="344015"/>
            <a:ext cx="7543800" cy="932596"/>
          </a:xfrm>
          <a:solidFill>
            <a:srgbClr val="FFFFFF"/>
          </a:solidFill>
          <a:ln>
            <a:noFill/>
            <a:miter lim="800000"/>
            <a:headEnd/>
            <a:tailEnd/>
          </a:ln>
        </p:spPr>
        <p:txBody>
          <a:bodyPr/>
          <a:lstStyle/>
          <a:p>
            <a:pPr>
              <a:lnSpc>
                <a:spcPct val="100000"/>
              </a:lnSpc>
              <a:spcAft>
                <a:spcPts val="645"/>
              </a:spcAft>
            </a:pPr>
            <a:r>
              <a:rPr lang="en-US" altLang="en-US" dirty="0" smtClean="0">
                <a:ea typeface="ヒラギノ角ゴ Pro W3"/>
              </a:rPr>
              <a:t>Engaging Customers</a:t>
            </a:r>
          </a:p>
        </p:txBody>
      </p:sp>
      <p:pic>
        <p:nvPicPr>
          <p:cNvPr id="41989" name="Picture 5" descr="exh01_09"/>
          <p:cNvPicPr>
            <a:picLocks noChangeAspect="1" noChangeArrowheads="1"/>
          </p:cNvPicPr>
          <p:nvPr/>
        </p:nvPicPr>
        <p:blipFill>
          <a:blip r:embed="rId3">
            <a:extLst>
              <a:ext uri="{28A0092B-C50C-407E-A947-70E740481C1C}">
                <a14:useLocalDpi xmlns:a14="http://schemas.microsoft.com/office/drawing/2010/main" val="0"/>
              </a:ext>
            </a:extLst>
          </a:blip>
          <a:srcRect b="5293"/>
          <a:stretch>
            <a:fillRect/>
          </a:stretch>
        </p:blipFill>
        <p:spPr bwMode="auto">
          <a:xfrm>
            <a:off x="5969204" y="1919143"/>
            <a:ext cx="2702235" cy="41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 Placeholder 2"/>
          <p:cNvSpPr>
            <a:spLocks/>
          </p:cNvSpPr>
          <p:nvPr/>
        </p:nvSpPr>
        <p:spPr bwMode="auto">
          <a:xfrm>
            <a:off x="586680" y="2072763"/>
            <a:ext cx="4174053" cy="87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defTabSz="992188" eaLnBrk="0" hangingPunct="0">
              <a:lnSpc>
                <a:spcPct val="85000"/>
              </a:lnSpc>
              <a:spcAft>
                <a:spcPts val="650"/>
              </a:spcAft>
              <a:buClr>
                <a:schemeClr val="accent2"/>
              </a:buClr>
              <a:buSzPct val="8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buChar char="•"/>
              <a:defRPr sz="20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buChar char="•"/>
              <a:defRPr>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buChar char="•"/>
              <a:defRPr sz="1600">
                <a:solidFill>
                  <a:srgbClr val="595959"/>
                </a:solidFill>
                <a:latin typeface="Verdana" panose="020B0604030504040204" pitchFamily="34" charset="0"/>
                <a:ea typeface="ヒラギノ角ゴ Pro W3"/>
                <a:cs typeface="ヒラギノ角ゴ Pro W3"/>
              </a:defRPr>
            </a:lvl9pPr>
          </a:lstStyle>
          <a:p>
            <a:pPr>
              <a:lnSpc>
                <a:spcPct val="100000"/>
              </a:lnSpc>
              <a:buClr>
                <a:srgbClr val="002060"/>
              </a:buClr>
              <a:buSzPct val="100000"/>
            </a:pPr>
            <a:r>
              <a:rPr lang="en-CA" altLang="en-US" sz="2028" b="1">
                <a:solidFill>
                  <a:srgbClr val="002060"/>
                </a:solidFill>
              </a:rPr>
              <a:t>Customer-Engagement Marketing</a:t>
            </a:r>
            <a:endParaRPr lang="en-CA" altLang="en-US" sz="2028">
              <a:solidFill>
                <a:srgbClr val="002060"/>
              </a:solidFill>
            </a:endParaRPr>
          </a:p>
        </p:txBody>
      </p:sp>
      <p:sp>
        <p:nvSpPr>
          <p:cNvPr id="4" name="Rectangle 3"/>
          <p:cNvSpPr/>
          <p:nvPr/>
        </p:nvSpPr>
        <p:spPr>
          <a:xfrm>
            <a:off x="782727" y="2808672"/>
            <a:ext cx="4570537" cy="3211970"/>
          </a:xfrm>
          <a:prstGeom prst="rect">
            <a:avLst/>
          </a:prstGeom>
        </p:spPr>
        <p:txBody>
          <a:bodyPr>
            <a:spAutoFit/>
          </a:bodyPr>
          <a:lstStyle/>
          <a:p>
            <a:pPr marL="316017" indent="-316017">
              <a:buFont typeface="Wingdings" panose="05000000000000000000" pitchFamily="2" charset="2"/>
              <a:buChar char="Ø"/>
              <a:defRPr/>
            </a:pPr>
            <a:r>
              <a:rPr lang="en-CA" sz="1843" dirty="0" smtClean="0">
                <a:solidFill>
                  <a:srgbClr val="002060"/>
                </a:solidFill>
                <a:latin typeface="+mj-lt"/>
                <a:ea typeface="MS Mincho" panose="02020609040205080304" pitchFamily="49" charset="-128"/>
              </a:rPr>
              <a:t>Involving the consumers in brand conversations, experiences and brand community </a:t>
            </a:r>
          </a:p>
          <a:p>
            <a:pPr marL="316017" indent="-316017">
              <a:buFont typeface="Wingdings" panose="05000000000000000000" pitchFamily="2" charset="2"/>
              <a:buChar char="Ø"/>
              <a:defRPr/>
            </a:pPr>
            <a:endParaRPr lang="en-CA" sz="1843" b="1" dirty="0" smtClean="0">
              <a:solidFill>
                <a:srgbClr val="002060"/>
              </a:solidFill>
              <a:latin typeface="+mj-lt"/>
              <a:ea typeface="MS Mincho" panose="02020609040205080304" pitchFamily="49" charset="-128"/>
            </a:endParaRPr>
          </a:p>
          <a:p>
            <a:pPr marL="316017" indent="-316017">
              <a:buFont typeface="Wingdings" panose="05000000000000000000" pitchFamily="2" charset="2"/>
              <a:buChar char="Ø"/>
              <a:defRPr/>
            </a:pPr>
            <a:r>
              <a:rPr lang="en-CA" sz="1843" b="1" dirty="0" smtClean="0">
                <a:solidFill>
                  <a:srgbClr val="002060"/>
                </a:solidFill>
                <a:latin typeface="+mj-lt"/>
                <a:ea typeface="MS Mincho" panose="02020609040205080304" pitchFamily="49" charset="-128"/>
              </a:rPr>
              <a:t>Customer </a:t>
            </a:r>
            <a:r>
              <a:rPr lang="en-CA" sz="1843" b="1" dirty="0">
                <a:solidFill>
                  <a:srgbClr val="002060"/>
                </a:solidFill>
                <a:latin typeface="+mj-lt"/>
                <a:ea typeface="MS Mincho" panose="02020609040205080304" pitchFamily="49" charset="-128"/>
              </a:rPr>
              <a:t>engagement and social media:</a:t>
            </a:r>
            <a:r>
              <a:rPr lang="en-CA" sz="1843" dirty="0">
                <a:solidFill>
                  <a:srgbClr val="002060"/>
                </a:solidFill>
                <a:latin typeface="+mj-lt"/>
                <a:ea typeface="MS Mincho" panose="02020609040205080304" pitchFamily="49" charset="-128"/>
              </a:rPr>
              <a:t> Hertz’s “Share It Up” social media campaign gave larger discounts to customers who shared Hertz coupons with social network friends. At least 45 percent of users who saw the coupons ended up sharing them. </a:t>
            </a:r>
            <a:endParaRPr lang="en-CA" sz="1843" dirty="0">
              <a:solidFill>
                <a:srgbClr val="002060"/>
              </a:solidFill>
              <a:latin typeface="+mj-lt"/>
            </a:endParaRPr>
          </a:p>
        </p:txBody>
      </p:sp>
    </p:spTree>
    <p:extLst>
      <p:ext uri="{BB962C8B-B14F-4D97-AF65-F5344CB8AC3E}">
        <p14:creationId xmlns:p14="http://schemas.microsoft.com/office/powerpoint/2010/main" val="2485480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838200" y="457200"/>
            <a:ext cx="7543800" cy="932596"/>
          </a:xfrm>
          <a:solidFill>
            <a:srgbClr val="FFFFFF"/>
          </a:solidFill>
          <a:ln>
            <a:noFill/>
            <a:miter lim="800000"/>
            <a:headEnd/>
            <a:tailEnd/>
          </a:ln>
        </p:spPr>
        <p:txBody>
          <a:bodyPr/>
          <a:lstStyle/>
          <a:p>
            <a:pPr algn="ctr"/>
            <a:r>
              <a:rPr lang="en-US" altLang="en-US" sz="3318">
                <a:solidFill>
                  <a:srgbClr val="002060"/>
                </a:solidFill>
                <a:ea typeface="ヒラギノ角ゴ Pro W3"/>
              </a:rPr>
              <a:t>Customer Relationship Management</a:t>
            </a:r>
          </a:p>
        </p:txBody>
      </p:sp>
      <p:sp>
        <p:nvSpPr>
          <p:cNvPr id="94211" name="Rectangle 3"/>
          <p:cNvSpPr>
            <a:spLocks noGrp="1" noChangeArrowheads="1"/>
          </p:cNvSpPr>
          <p:nvPr>
            <p:ph type="body" sz="quarter" idx="4294967295"/>
          </p:nvPr>
        </p:nvSpPr>
        <p:spPr bwMode="auto">
          <a:xfrm>
            <a:off x="1143000" y="2057400"/>
            <a:ext cx="7861300" cy="23272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10678" indent="-210678">
              <a:lnSpc>
                <a:spcPts val="3226"/>
              </a:lnSpc>
              <a:spcBef>
                <a:spcPts val="461"/>
              </a:spcBef>
              <a:spcAft>
                <a:spcPts val="461"/>
              </a:spcAft>
              <a:buClr>
                <a:srgbClr val="002060"/>
              </a:buClr>
            </a:pPr>
            <a:r>
              <a:rPr lang="en-US" altLang="en-US" sz="2212" dirty="0">
                <a:solidFill>
                  <a:srgbClr val="002060"/>
                </a:solidFill>
                <a:ea typeface="ヒラギノ角ゴ Pro W3"/>
                <a:cs typeface="ヒラギノ角ゴ Pro W3"/>
              </a:rPr>
              <a:t>Trends:</a:t>
            </a:r>
          </a:p>
          <a:p>
            <a:pPr lvl="1">
              <a:lnSpc>
                <a:spcPts val="3226"/>
              </a:lnSpc>
              <a:spcBef>
                <a:spcPts val="461"/>
              </a:spcBef>
              <a:spcAft>
                <a:spcPts val="461"/>
              </a:spcAft>
              <a:buClr>
                <a:srgbClr val="002060"/>
              </a:buClr>
              <a:buFont typeface="Wingdings" panose="05000000000000000000" pitchFamily="2" charset="2"/>
              <a:buChar char="ü"/>
            </a:pPr>
            <a:r>
              <a:rPr lang="en-US" altLang="en-US" sz="2212" dirty="0">
                <a:solidFill>
                  <a:srgbClr val="002060"/>
                </a:solidFill>
                <a:ea typeface="ヒラギノ角ゴ Pro W3"/>
              </a:rPr>
              <a:t>Targeting fewer, more profitable customers </a:t>
            </a:r>
          </a:p>
          <a:p>
            <a:pPr lvl="1">
              <a:lnSpc>
                <a:spcPts val="3226"/>
              </a:lnSpc>
              <a:spcBef>
                <a:spcPts val="461"/>
              </a:spcBef>
              <a:spcAft>
                <a:spcPts val="461"/>
              </a:spcAft>
              <a:buClr>
                <a:srgbClr val="002060"/>
              </a:buClr>
              <a:buFont typeface="Wingdings" panose="05000000000000000000" pitchFamily="2" charset="2"/>
              <a:buChar char="ü"/>
            </a:pPr>
            <a:r>
              <a:rPr lang="en-US" altLang="en-US" sz="2212" dirty="0">
                <a:solidFill>
                  <a:srgbClr val="002060"/>
                </a:solidFill>
                <a:ea typeface="ヒラギノ角ゴ Pro W3"/>
              </a:rPr>
              <a:t>Building two-way relationships through digital</a:t>
            </a:r>
          </a:p>
          <a:p>
            <a:pPr lvl="1">
              <a:lnSpc>
                <a:spcPts val="3226"/>
              </a:lnSpc>
              <a:spcBef>
                <a:spcPts val="461"/>
              </a:spcBef>
              <a:spcAft>
                <a:spcPts val="461"/>
              </a:spcAft>
              <a:buClr>
                <a:srgbClr val="002060"/>
              </a:buClr>
              <a:buFont typeface="Wingdings" panose="05000000000000000000" pitchFamily="2" charset="2"/>
              <a:buChar char="ü"/>
            </a:pPr>
            <a:r>
              <a:rPr lang="en-US" altLang="en-US" sz="2212" dirty="0">
                <a:solidFill>
                  <a:srgbClr val="002060"/>
                </a:solidFill>
                <a:ea typeface="ヒラギノ角ゴ Pro W3"/>
              </a:rPr>
              <a:t>Attracting, rather than intruding upon, the market</a:t>
            </a:r>
          </a:p>
        </p:txBody>
      </p:sp>
    </p:spTree>
    <p:extLst>
      <p:ext uri="{BB962C8B-B14F-4D97-AF65-F5344CB8AC3E}">
        <p14:creationId xmlns:p14="http://schemas.microsoft.com/office/powerpoint/2010/main" val="967811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762000" y="457200"/>
            <a:ext cx="7543800" cy="932596"/>
          </a:xfrm>
          <a:solidFill>
            <a:srgbClr val="FFFFFF"/>
          </a:solidFill>
          <a:ln>
            <a:noFill/>
            <a:miter lim="800000"/>
            <a:headEnd/>
            <a:tailEnd/>
          </a:ln>
        </p:spPr>
        <p:txBody>
          <a:bodyPr/>
          <a:lstStyle/>
          <a:p>
            <a:pPr algn="ctr"/>
            <a:r>
              <a:rPr lang="en-US" altLang="en-US" sz="3318" dirty="0">
                <a:solidFill>
                  <a:srgbClr val="002060"/>
                </a:solidFill>
                <a:ea typeface="ヒラギノ角ゴ Pro W3"/>
              </a:rPr>
              <a:t>Customer Relationship Management</a:t>
            </a:r>
          </a:p>
        </p:txBody>
      </p:sp>
      <p:sp>
        <p:nvSpPr>
          <p:cNvPr id="96259" name="Rectangle 3"/>
          <p:cNvSpPr>
            <a:spLocks noGrp="1" noChangeArrowheads="1"/>
          </p:cNvSpPr>
          <p:nvPr>
            <p:ph type="body" sz="quarter" idx="4294967295"/>
          </p:nvPr>
        </p:nvSpPr>
        <p:spPr bwMode="auto">
          <a:xfrm>
            <a:off x="0" y="1901825"/>
            <a:ext cx="5294313" cy="33004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10678" indent="-210678">
              <a:lnSpc>
                <a:spcPts val="2765"/>
              </a:lnSpc>
              <a:spcBef>
                <a:spcPts val="461"/>
              </a:spcBef>
              <a:spcAft>
                <a:spcPts val="461"/>
              </a:spcAft>
              <a:buClr>
                <a:srgbClr val="002060"/>
              </a:buClr>
            </a:pPr>
            <a:r>
              <a:rPr lang="en-US" altLang="en-US" sz="2212" dirty="0">
                <a:solidFill>
                  <a:srgbClr val="002060"/>
                </a:solidFill>
                <a:ea typeface="ヒラギノ角ゴ Pro W3"/>
                <a:cs typeface="ヒラギノ角ゴ Pro W3"/>
              </a:rPr>
              <a:t>Trends:</a:t>
            </a:r>
          </a:p>
          <a:p>
            <a:pPr lvl="1">
              <a:lnSpc>
                <a:spcPts val="2765"/>
              </a:lnSpc>
              <a:spcBef>
                <a:spcPts val="461"/>
              </a:spcBef>
              <a:spcAft>
                <a:spcPts val="461"/>
              </a:spcAft>
              <a:buClr>
                <a:srgbClr val="002060"/>
              </a:buClr>
              <a:buFont typeface="Wingdings" panose="05000000000000000000" pitchFamily="2" charset="2"/>
              <a:buChar char="ü"/>
            </a:pPr>
            <a:r>
              <a:rPr lang="en-US" altLang="en-US" sz="2212" dirty="0">
                <a:solidFill>
                  <a:srgbClr val="002060"/>
                </a:solidFill>
                <a:ea typeface="ヒラギノ角ゴ Pro W3"/>
              </a:rPr>
              <a:t>Consumer-generated </a:t>
            </a:r>
            <a:r>
              <a:rPr lang="en-US" altLang="en-US" sz="2212" dirty="0" smtClean="0">
                <a:solidFill>
                  <a:srgbClr val="002060"/>
                </a:solidFill>
                <a:ea typeface="ヒラギノ角ゴ Pro W3"/>
              </a:rPr>
              <a:t>marketing</a:t>
            </a:r>
          </a:p>
          <a:p>
            <a:pPr lvl="2">
              <a:lnSpc>
                <a:spcPts val="2765"/>
              </a:lnSpc>
              <a:spcBef>
                <a:spcPts val="461"/>
              </a:spcBef>
              <a:spcAft>
                <a:spcPts val="461"/>
              </a:spcAft>
              <a:buClr>
                <a:srgbClr val="002060"/>
              </a:buClr>
              <a:buFont typeface="Wingdings" panose="05000000000000000000" pitchFamily="2" charset="2"/>
              <a:buChar char="ü"/>
            </a:pPr>
            <a:r>
              <a:rPr lang="en-US" altLang="en-US" sz="1812" dirty="0" smtClean="0">
                <a:solidFill>
                  <a:srgbClr val="002060"/>
                </a:solidFill>
                <a:ea typeface="ヒラギノ角ゴ Pro W3"/>
              </a:rPr>
              <a:t>Uninvited (C2, blogs, video sharing, social media and digital forums) </a:t>
            </a:r>
          </a:p>
          <a:p>
            <a:pPr lvl="2">
              <a:lnSpc>
                <a:spcPts val="2765"/>
              </a:lnSpc>
              <a:spcBef>
                <a:spcPts val="461"/>
              </a:spcBef>
              <a:spcAft>
                <a:spcPts val="461"/>
              </a:spcAft>
              <a:buClr>
                <a:srgbClr val="002060"/>
              </a:buClr>
              <a:buFont typeface="Wingdings" panose="05000000000000000000" pitchFamily="2" charset="2"/>
              <a:buChar char="ü"/>
            </a:pPr>
            <a:r>
              <a:rPr lang="en-US" altLang="en-US" sz="1812" dirty="0" smtClean="0">
                <a:solidFill>
                  <a:srgbClr val="002060"/>
                </a:solidFill>
                <a:ea typeface="ヒラギノ角ゴ Pro W3"/>
              </a:rPr>
              <a:t>Invited (companies are pulling consumer) </a:t>
            </a:r>
            <a:endParaRPr lang="en-US" altLang="en-US" sz="1812" dirty="0">
              <a:solidFill>
                <a:srgbClr val="002060"/>
              </a:solidFill>
              <a:ea typeface="ヒラギノ角ゴ Pro W3"/>
            </a:endParaRPr>
          </a:p>
          <a:p>
            <a:pPr lvl="1">
              <a:lnSpc>
                <a:spcPts val="2765"/>
              </a:lnSpc>
              <a:spcBef>
                <a:spcPts val="461"/>
              </a:spcBef>
              <a:spcAft>
                <a:spcPts val="461"/>
              </a:spcAft>
              <a:buClr>
                <a:srgbClr val="002060"/>
              </a:buClr>
              <a:buFont typeface="Wingdings" panose="05000000000000000000" pitchFamily="2" charset="2"/>
              <a:buChar char="ü"/>
            </a:pPr>
            <a:r>
              <a:rPr lang="en-US" altLang="en-US" sz="2212" dirty="0">
                <a:solidFill>
                  <a:srgbClr val="002060"/>
                </a:solidFill>
                <a:ea typeface="ヒラギノ角ゴ Pro W3"/>
              </a:rPr>
              <a:t>Partner-relationship marketing</a:t>
            </a:r>
          </a:p>
          <a:p>
            <a:pPr marL="735910" lvl="2" indent="-261885">
              <a:lnSpc>
                <a:spcPts val="2765"/>
              </a:lnSpc>
              <a:spcBef>
                <a:spcPts val="461"/>
              </a:spcBef>
              <a:spcAft>
                <a:spcPts val="461"/>
              </a:spcAft>
              <a:buClr>
                <a:srgbClr val="002060"/>
              </a:buClr>
              <a:buSzPct val="100000"/>
              <a:buFont typeface="Wingdings" panose="05000000000000000000" pitchFamily="2" charset="2"/>
              <a:buChar char="Ø"/>
            </a:pPr>
            <a:r>
              <a:rPr lang="en-US" altLang="en-US" dirty="0" smtClean="0">
                <a:solidFill>
                  <a:srgbClr val="002060"/>
                </a:solidFill>
                <a:ea typeface="ヒラギノ角ゴ Pro W3"/>
              </a:rPr>
              <a:t>Internally</a:t>
            </a:r>
          </a:p>
          <a:p>
            <a:pPr marL="735910" lvl="2" indent="-261885">
              <a:lnSpc>
                <a:spcPts val="2765"/>
              </a:lnSpc>
              <a:spcBef>
                <a:spcPts val="461"/>
              </a:spcBef>
              <a:spcAft>
                <a:spcPts val="461"/>
              </a:spcAft>
              <a:buClr>
                <a:srgbClr val="002060"/>
              </a:buClr>
              <a:buSzPct val="100000"/>
              <a:buFont typeface="Wingdings" panose="05000000000000000000" pitchFamily="2" charset="2"/>
              <a:buChar char="Ø"/>
            </a:pPr>
            <a:r>
              <a:rPr lang="en-US" altLang="en-US" dirty="0" smtClean="0">
                <a:solidFill>
                  <a:srgbClr val="002060"/>
                </a:solidFill>
                <a:ea typeface="ヒラギノ角ゴ Pro W3"/>
              </a:rPr>
              <a:t>Externally</a:t>
            </a:r>
          </a:p>
        </p:txBody>
      </p:sp>
      <p:pic>
        <p:nvPicPr>
          <p:cNvPr id="2" name="Picture 1"/>
          <p:cNvPicPr>
            <a:picLocks noChangeAspect="1"/>
          </p:cNvPicPr>
          <p:nvPr/>
        </p:nvPicPr>
        <p:blipFill>
          <a:blip r:embed="rId3"/>
          <a:stretch>
            <a:fillRect/>
          </a:stretch>
        </p:blipFill>
        <p:spPr>
          <a:xfrm>
            <a:off x="5105400" y="1962271"/>
            <a:ext cx="3751996" cy="3751996"/>
          </a:xfrm>
          <a:prstGeom prst="rect">
            <a:avLst/>
          </a:prstGeom>
        </p:spPr>
      </p:pic>
    </p:spTree>
    <p:extLst>
      <p:ext uri="{BB962C8B-B14F-4D97-AF65-F5344CB8AC3E}">
        <p14:creationId xmlns:p14="http://schemas.microsoft.com/office/powerpoint/2010/main" val="6027468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838200" y="457200"/>
            <a:ext cx="7543800" cy="932596"/>
          </a:xfrm>
          <a:solidFill>
            <a:srgbClr val="FFFFFF"/>
          </a:solidFill>
          <a:ln>
            <a:noFill/>
            <a:miter lim="800000"/>
            <a:headEnd/>
            <a:tailEnd/>
          </a:ln>
        </p:spPr>
        <p:txBody>
          <a:bodyPr>
            <a:normAutofit fontScale="90000"/>
          </a:bodyPr>
          <a:lstStyle/>
          <a:p>
            <a:r>
              <a:rPr lang="en-US" altLang="en-US" dirty="0" smtClean="0">
                <a:ea typeface="ヒラギノ角ゴ Pro W3"/>
              </a:rPr>
              <a:t>Customer Relationship Management</a:t>
            </a:r>
          </a:p>
        </p:txBody>
      </p:sp>
      <p:sp>
        <p:nvSpPr>
          <p:cNvPr id="43011" name="Rectangle 3"/>
          <p:cNvSpPr>
            <a:spLocks noGrp="1" noChangeArrowheads="1"/>
          </p:cNvSpPr>
          <p:nvPr>
            <p:ph type="body" sz="quarter" idx="4294967295"/>
          </p:nvPr>
        </p:nvSpPr>
        <p:spPr bwMode="auto">
          <a:xfrm>
            <a:off x="0" y="2339975"/>
            <a:ext cx="7953375"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smtClean="0">
                <a:solidFill>
                  <a:srgbClr val="002060"/>
                </a:solidFill>
                <a:ea typeface="ヒラギノ角ゴ Pro W3"/>
                <a:cs typeface="ヒラギノ角ゴ Pro W3"/>
              </a:rPr>
              <a:t>Value </a:t>
            </a:r>
            <a:r>
              <a:rPr lang="en-US" altLang="en-US" i="1" smtClean="0">
                <a:solidFill>
                  <a:srgbClr val="002060"/>
                </a:solidFill>
                <a:ea typeface="ヒラギノ角ゴ Pro W3"/>
                <a:cs typeface="ヒラギノ角ゴ Pro W3"/>
              </a:rPr>
              <a:t>from</a:t>
            </a:r>
            <a:r>
              <a:rPr lang="en-US" altLang="en-US" smtClean="0">
                <a:solidFill>
                  <a:srgbClr val="002060"/>
                </a:solidFill>
                <a:ea typeface="ヒラギノ角ゴ Pro W3"/>
                <a:cs typeface="ヒラギノ角ゴ Pro W3"/>
              </a:rPr>
              <a:t> customers in purchases</a:t>
            </a:r>
          </a:p>
          <a:p>
            <a:pPr>
              <a:spcBef>
                <a:spcPts val="553"/>
              </a:spcBef>
            </a:pPr>
            <a:r>
              <a:rPr lang="en-US" altLang="en-US" smtClean="0">
                <a:solidFill>
                  <a:srgbClr val="002060"/>
                </a:solidFill>
                <a:ea typeface="ヒラギノ角ゴ Pro W3"/>
                <a:cs typeface="ヒラギノ角ゴ Pro W3"/>
              </a:rPr>
              <a:t>Value </a:t>
            </a:r>
            <a:r>
              <a:rPr lang="en-US" altLang="en-US" i="1" smtClean="0">
                <a:solidFill>
                  <a:srgbClr val="002060"/>
                </a:solidFill>
                <a:ea typeface="ヒラギノ角ゴ Pro W3"/>
                <a:cs typeface="ヒラギノ角ゴ Pro W3"/>
              </a:rPr>
              <a:t>to</a:t>
            </a:r>
            <a:r>
              <a:rPr lang="en-US" altLang="en-US" smtClean="0">
                <a:solidFill>
                  <a:srgbClr val="002060"/>
                </a:solidFill>
                <a:ea typeface="ヒラギノ角ゴ Pro W3"/>
                <a:cs typeface="ヒラギノ角ゴ Pro W3"/>
              </a:rPr>
              <a:t> customers in benefit offered</a:t>
            </a:r>
          </a:p>
          <a:p>
            <a:pPr marL="484267" lvl="1">
              <a:spcBef>
                <a:spcPts val="553"/>
              </a:spcBef>
            </a:pPr>
            <a:r>
              <a:rPr lang="en-US" altLang="en-US" smtClean="0">
                <a:solidFill>
                  <a:srgbClr val="002060"/>
                </a:solidFill>
                <a:ea typeface="ヒラギノ角ゴ Pro W3"/>
              </a:rPr>
              <a:t>Satisfied loyal customers buy more</a:t>
            </a:r>
          </a:p>
          <a:p>
            <a:pPr marL="484267" lvl="1">
              <a:spcBef>
                <a:spcPts val="553"/>
              </a:spcBef>
            </a:pPr>
            <a:r>
              <a:rPr lang="en-US" altLang="en-US" smtClean="0">
                <a:solidFill>
                  <a:srgbClr val="002060"/>
                </a:solidFill>
                <a:ea typeface="ヒラギノ角ゴ Pro W3"/>
              </a:rPr>
              <a:t>Creates customer loyalty and retention, share of market, share of customer, and customer equity</a:t>
            </a:r>
          </a:p>
        </p:txBody>
      </p:sp>
      <p:pic>
        <p:nvPicPr>
          <p:cNvPr id="2" name="Picture 1"/>
          <p:cNvPicPr>
            <a:picLocks noChangeAspect="1"/>
          </p:cNvPicPr>
          <p:nvPr/>
        </p:nvPicPr>
        <p:blipFill>
          <a:blip r:embed="rId3"/>
          <a:stretch>
            <a:fillRect/>
          </a:stretch>
        </p:blipFill>
        <p:spPr>
          <a:xfrm>
            <a:off x="1524000" y="4114800"/>
            <a:ext cx="5746737" cy="2105605"/>
          </a:xfrm>
          <a:prstGeom prst="rect">
            <a:avLst/>
          </a:prstGeom>
        </p:spPr>
      </p:pic>
    </p:spTree>
    <p:extLst>
      <p:ext uri="{BB962C8B-B14F-4D97-AF65-F5344CB8AC3E}">
        <p14:creationId xmlns:p14="http://schemas.microsoft.com/office/powerpoint/2010/main" val="2840409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74" name="Picture 42" descr="exh01_13"/>
          <p:cNvPicPr>
            <a:picLocks noChangeAspect="1" noChangeArrowheads="1"/>
          </p:cNvPicPr>
          <p:nvPr/>
        </p:nvPicPr>
        <p:blipFill>
          <a:blip r:embed="rId3">
            <a:extLst>
              <a:ext uri="{28A0092B-C50C-407E-A947-70E740481C1C}">
                <a14:useLocalDpi xmlns:a14="http://schemas.microsoft.com/office/drawing/2010/main" val="0"/>
              </a:ext>
            </a:extLst>
          </a:blip>
          <a:srcRect b="7516"/>
          <a:stretch>
            <a:fillRect/>
          </a:stretch>
        </p:blipFill>
        <p:spPr bwMode="auto">
          <a:xfrm>
            <a:off x="5989686" y="2542398"/>
            <a:ext cx="2909987" cy="2857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8" name="Title 6"/>
          <p:cNvSpPr>
            <a:spLocks noGrp="1"/>
          </p:cNvSpPr>
          <p:nvPr>
            <p:ph type="title"/>
          </p:nvPr>
        </p:nvSpPr>
        <p:spPr>
          <a:xfrm>
            <a:off x="990600" y="3810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Customer Relationship Management</a:t>
            </a:r>
            <a:endParaRPr lang="en-CA" altLang="en-US" smtClean="0">
              <a:ea typeface="ヒラギノ角ゴ Pro W3"/>
            </a:endParaRPr>
          </a:p>
        </p:txBody>
      </p:sp>
      <p:graphicFrame>
        <p:nvGraphicFramePr>
          <p:cNvPr id="44078" name="Group 46"/>
          <p:cNvGraphicFramePr>
            <a:graphicFrameLocks noGrp="1"/>
          </p:cNvGraphicFramePr>
          <p:nvPr/>
        </p:nvGraphicFramePr>
        <p:xfrm>
          <a:off x="412578" y="2334646"/>
          <a:ext cx="5403007" cy="3343357"/>
        </p:xfrm>
        <a:graphic>
          <a:graphicData uri="http://schemas.openxmlformats.org/drawingml/2006/table">
            <a:tbl>
              <a:tblPr/>
              <a:tblGrid>
                <a:gridCol w="1468892">
                  <a:extLst>
                    <a:ext uri="{9D8B030D-6E8A-4147-A177-3AD203B41FA5}">
                      <a16:colId xmlns:a16="http://schemas.microsoft.com/office/drawing/2014/main" val="3194499313"/>
                    </a:ext>
                  </a:extLst>
                </a:gridCol>
                <a:gridCol w="3934115">
                  <a:extLst>
                    <a:ext uri="{9D8B030D-6E8A-4147-A177-3AD203B41FA5}">
                      <a16:colId xmlns:a16="http://schemas.microsoft.com/office/drawing/2014/main" val="972060265"/>
                    </a:ext>
                  </a:extLst>
                </a:gridCol>
              </a:tblGrid>
              <a:tr h="1207895">
                <a:tc>
                  <a:txBody>
                    <a:bodyPr/>
                    <a:lstStyle>
                      <a:lvl1pPr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0" indent="0" algn="ctr" defTabSz="992188"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smtClean="0">
                          <a:ln>
                            <a:noFill/>
                          </a:ln>
                          <a:solidFill>
                            <a:schemeClr val="bg1"/>
                          </a:solidFill>
                          <a:effectLst/>
                          <a:latin typeface="Verdana" panose="020B0604030504040204" pitchFamily="34" charset="0"/>
                          <a:ea typeface="ヒラギノ角ゴ Pro W3"/>
                          <a:cs typeface="ヒラギノ角ゴ Pro W3"/>
                        </a:rPr>
                        <a:t>Customer Lifetime Value</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lvl1pPr marL="342900" indent="-342900" defTabSz="457200"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defTabSz="457200"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457200"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457200"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457200"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1" indent="0" algn="l" defTabSz="4572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rgbClr val="002060"/>
                          </a:solidFill>
                          <a:effectLst/>
                          <a:latin typeface="Verdana" panose="020B0604030504040204" pitchFamily="34" charset="0"/>
                          <a:ea typeface="ＭＳ Ｐゴシック" panose="020B0600070205080204" pitchFamily="34" charset="-128"/>
                          <a:cs typeface="Arial" panose="020B0604020202020204" pitchFamily="34" charset="0"/>
                        </a:rPr>
                        <a:t>The value of the entire stream of purchases that the customer would make over a lifetime of patronage</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237631232"/>
                  </a:ext>
                </a:extLst>
              </a:tr>
              <a:tr h="927567">
                <a:tc>
                  <a:txBody>
                    <a:bodyPr/>
                    <a:lstStyle>
                      <a:lvl1pPr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0" indent="0" algn="ctr" defTabSz="992188"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smtClean="0">
                          <a:ln>
                            <a:noFill/>
                          </a:ln>
                          <a:solidFill>
                            <a:schemeClr val="bg1"/>
                          </a:solidFill>
                          <a:effectLst/>
                          <a:latin typeface="Verdana" panose="020B0604030504040204" pitchFamily="34" charset="0"/>
                          <a:ea typeface="ＭＳ Ｐゴシック" panose="020B0600070205080204" pitchFamily="34" charset="-128"/>
                          <a:cs typeface="Arial" panose="020B0604020202020204" pitchFamily="34" charset="0"/>
                        </a:rPr>
                        <a:t>Share of Customer</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lvl1pPr marL="342900" indent="-342900" defTabSz="457200"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defTabSz="457200"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457200"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457200"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457200"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1" indent="0" algn="l" defTabSz="4572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rgbClr val="002060"/>
                          </a:solidFill>
                          <a:effectLst/>
                          <a:latin typeface="Verdana" panose="020B0604030504040204" pitchFamily="34" charset="0"/>
                          <a:ea typeface="ＭＳ Ｐゴシック" panose="020B0600070205080204" pitchFamily="34" charset="-128"/>
                          <a:cs typeface="Arial" panose="020B0604020202020204" pitchFamily="34" charset="0"/>
                        </a:rPr>
                        <a:t>The portion of the customer’s purchasing that a company gets in their product categories</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742317142"/>
                  </a:ext>
                </a:extLst>
              </a:tr>
              <a:tr h="1207895">
                <a:tc>
                  <a:txBody>
                    <a:bodyPr/>
                    <a:lstStyle>
                      <a:lvl1pPr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0" indent="0" algn="ctr" defTabSz="992188"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smtClean="0">
                          <a:ln>
                            <a:noFill/>
                          </a:ln>
                          <a:solidFill>
                            <a:schemeClr val="bg1"/>
                          </a:solidFill>
                          <a:effectLst/>
                          <a:latin typeface="Verdana" panose="020B0604030504040204" pitchFamily="34" charset="0"/>
                          <a:ea typeface="ヒラギノ角ゴ Pro W3"/>
                          <a:cs typeface="ヒラギノ角ゴ Pro W3"/>
                        </a:rPr>
                        <a:t>Customer Equity</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lvl1pPr marL="342900" indent="-342900" defTabSz="457200"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defTabSz="457200"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457200"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457200"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457200"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457200"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1" indent="0" algn="l" defTabSz="4572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rgbClr val="002060"/>
                          </a:solidFill>
                          <a:effectLst/>
                          <a:latin typeface="Verdana" panose="020B0604030504040204" pitchFamily="34" charset="0"/>
                          <a:ea typeface="ＭＳ Ｐゴシック" panose="020B0600070205080204" pitchFamily="34" charset="-128"/>
                          <a:cs typeface="Arial" panose="020B0604020202020204" pitchFamily="34" charset="0"/>
                        </a:rPr>
                        <a:t>The total combined customer lifetime values of all the company’s current and potential Customers</a:t>
                      </a:r>
                    </a:p>
                  </a:txBody>
                  <a:tcPr marT="42140" marB="4214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842287544"/>
                  </a:ext>
                </a:extLst>
              </a:tr>
            </a:tbl>
          </a:graphicData>
        </a:graphic>
      </p:graphicFrame>
    </p:spTree>
    <p:extLst>
      <p:ext uri="{BB962C8B-B14F-4D97-AF65-F5344CB8AC3E}">
        <p14:creationId xmlns:p14="http://schemas.microsoft.com/office/powerpoint/2010/main" val="42604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781812" y="381000"/>
            <a:ext cx="7543800" cy="932596"/>
          </a:xfrm>
          <a:solidFill>
            <a:srgbClr val="FFFFFF"/>
          </a:solidFill>
          <a:ln>
            <a:noFill/>
            <a:miter lim="800000"/>
            <a:headEnd/>
            <a:tailEnd/>
          </a:ln>
        </p:spPr>
        <p:txBody>
          <a:bodyPr/>
          <a:lstStyle/>
          <a:p>
            <a:r>
              <a:rPr lang="en-CA" altLang="en-US" smtClean="0">
                <a:ea typeface="ヒラギノ角ゴ Pro W3"/>
              </a:rPr>
              <a:t>Customer Relationship Groups</a:t>
            </a:r>
          </a:p>
        </p:txBody>
      </p:sp>
      <p:pic>
        <p:nvPicPr>
          <p:cNvPr id="45063" name="Picture 7" descr="fg01_05"/>
          <p:cNvPicPr>
            <a:picLocks noChangeAspect="1" noChangeArrowheads="1"/>
          </p:cNvPicPr>
          <p:nvPr/>
        </p:nvPicPr>
        <p:blipFill>
          <a:blip r:embed="rId3">
            <a:extLst>
              <a:ext uri="{28A0092B-C50C-407E-A947-70E740481C1C}">
                <a14:useLocalDpi xmlns:a14="http://schemas.microsoft.com/office/drawing/2010/main" val="0"/>
              </a:ext>
            </a:extLst>
          </a:blip>
          <a:srcRect b="8910"/>
          <a:stretch>
            <a:fillRect/>
          </a:stretch>
        </p:blipFill>
        <p:spPr bwMode="auto">
          <a:xfrm>
            <a:off x="1228954" y="2103486"/>
            <a:ext cx="6649517" cy="3796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8127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200" y="3048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Trends in Marketing Landscape</a:t>
            </a:r>
          </a:p>
        </p:txBody>
      </p:sp>
      <p:sp>
        <p:nvSpPr>
          <p:cNvPr id="46083" name="Rectangle 3"/>
          <p:cNvSpPr>
            <a:spLocks noGrp="1" noChangeArrowheads="1"/>
          </p:cNvSpPr>
          <p:nvPr>
            <p:ph type="body" sz="quarter" idx="4294967295"/>
          </p:nvPr>
        </p:nvSpPr>
        <p:spPr bwMode="auto">
          <a:xfrm>
            <a:off x="0" y="2171700"/>
            <a:ext cx="5289550" cy="3854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421356" indent="-421356">
              <a:spcBef>
                <a:spcPts val="553"/>
              </a:spcBef>
              <a:buFont typeface="Verdana" panose="020B0604030504040204" pitchFamily="34" charset="0"/>
              <a:buAutoNum type="arabicPeriod"/>
            </a:pPr>
            <a:r>
              <a:rPr lang="en-US" altLang="en-US" smtClean="0">
                <a:solidFill>
                  <a:srgbClr val="002060"/>
                </a:solidFill>
                <a:ea typeface="ヒラギノ角ゴ Pro W3"/>
                <a:cs typeface="ヒラギノ角ゴ Pro W3"/>
              </a:rPr>
              <a:t>Advancing digitized communication –online, mobile, social media</a:t>
            </a:r>
          </a:p>
          <a:p>
            <a:pPr marL="421356" indent="-421356">
              <a:spcBef>
                <a:spcPts val="553"/>
              </a:spcBef>
              <a:buFont typeface="Verdana" panose="020B0604030504040204" pitchFamily="34" charset="0"/>
              <a:buAutoNum type="arabicPeriod"/>
            </a:pPr>
            <a:r>
              <a:rPr lang="en-US" altLang="en-US" smtClean="0">
                <a:solidFill>
                  <a:srgbClr val="002060"/>
                </a:solidFill>
                <a:ea typeface="ヒラギノ角ゴ Pro W3"/>
                <a:cs typeface="ヒラギノ角ゴ Pro W3"/>
              </a:rPr>
              <a:t>Uncertain economic environment</a:t>
            </a:r>
          </a:p>
          <a:p>
            <a:pPr marL="421356" indent="-421356">
              <a:spcBef>
                <a:spcPts val="553"/>
              </a:spcBef>
              <a:buFont typeface="Verdana" panose="020B0604030504040204" pitchFamily="34" charset="0"/>
              <a:buAutoNum type="arabicPeriod"/>
            </a:pPr>
            <a:r>
              <a:rPr lang="en-US" altLang="en-US" smtClean="0">
                <a:solidFill>
                  <a:srgbClr val="002060"/>
                </a:solidFill>
                <a:ea typeface="ヒラギノ角ゴ Pro W3"/>
                <a:cs typeface="ヒラギノ角ゴ Pro W3"/>
              </a:rPr>
              <a:t>Not-for-profit marketing</a:t>
            </a:r>
          </a:p>
          <a:p>
            <a:pPr marL="421356" indent="-421356">
              <a:spcBef>
                <a:spcPts val="553"/>
              </a:spcBef>
              <a:buFont typeface="Verdana" panose="020B0604030504040204" pitchFamily="34" charset="0"/>
              <a:buAutoNum type="arabicPeriod"/>
            </a:pPr>
            <a:r>
              <a:rPr lang="en-US" altLang="en-US" smtClean="0">
                <a:solidFill>
                  <a:srgbClr val="002060"/>
                </a:solidFill>
                <a:ea typeface="ヒラギノ角ゴ Pro W3"/>
                <a:cs typeface="ヒラギノ角ゴ Pro W3"/>
              </a:rPr>
              <a:t>Rapid globalization</a:t>
            </a:r>
          </a:p>
          <a:p>
            <a:pPr marL="421356" indent="-421356">
              <a:spcBef>
                <a:spcPts val="553"/>
              </a:spcBef>
              <a:buFont typeface="Verdana" panose="020B0604030504040204" pitchFamily="34" charset="0"/>
              <a:buAutoNum type="arabicPeriod"/>
            </a:pPr>
            <a:r>
              <a:rPr lang="en-US" altLang="en-US" smtClean="0">
                <a:solidFill>
                  <a:srgbClr val="002060"/>
                </a:solidFill>
                <a:ea typeface="ヒラギノ角ゴ Pro W3"/>
                <a:cs typeface="ヒラギノ角ゴ Pro W3"/>
              </a:rPr>
              <a:t>Sustainable Marketing – </a:t>
            </a:r>
          </a:p>
          <a:p>
            <a:pPr marL="273589" lvl="1" indent="0">
              <a:spcBef>
                <a:spcPts val="553"/>
              </a:spcBef>
              <a:buNone/>
            </a:pPr>
            <a:r>
              <a:rPr lang="en-US" altLang="en-US" smtClean="0">
                <a:solidFill>
                  <a:srgbClr val="002060"/>
                </a:solidFill>
                <a:ea typeface="ヒラギノ角ゴ Pro W3"/>
              </a:rPr>
              <a:t>  Corporate social responsibility</a:t>
            </a:r>
          </a:p>
          <a:p>
            <a:pPr marL="421356" indent="-421356">
              <a:spcBef>
                <a:spcPts val="553"/>
              </a:spcBef>
              <a:buFont typeface="Verdana" panose="020B0604030504040204" pitchFamily="34" charset="0"/>
              <a:buAutoNum type="arabicPeriod"/>
            </a:pPr>
            <a:endParaRPr lang="en-US" altLang="en-US" smtClean="0">
              <a:solidFill>
                <a:srgbClr val="002060"/>
              </a:solidFill>
              <a:ea typeface="ヒラギノ角ゴ Pro W3"/>
              <a:cs typeface="ヒラギノ角ゴ Pro W3"/>
            </a:endParaRPr>
          </a:p>
        </p:txBody>
      </p:sp>
      <p:pic>
        <p:nvPicPr>
          <p:cNvPr id="46087" name="Picture 7" descr="exh01_14"/>
          <p:cNvPicPr>
            <a:picLocks noChangeAspect="1" noChangeArrowheads="1"/>
          </p:cNvPicPr>
          <p:nvPr/>
        </p:nvPicPr>
        <p:blipFill>
          <a:blip r:embed="rId3">
            <a:extLst>
              <a:ext uri="{28A0092B-C50C-407E-A947-70E740481C1C}">
                <a14:useLocalDpi xmlns:a14="http://schemas.microsoft.com/office/drawing/2010/main" val="0"/>
              </a:ext>
            </a:extLst>
          </a:blip>
          <a:srcRect b="6950"/>
          <a:stretch>
            <a:fillRect/>
          </a:stretch>
        </p:blipFill>
        <p:spPr bwMode="auto">
          <a:xfrm>
            <a:off x="5923851" y="2608235"/>
            <a:ext cx="2921690" cy="2781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408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17</a:t>
            </a:fld>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963" y="0"/>
            <a:ext cx="8763000" cy="6761934"/>
          </a:xfrm>
          <a:prstGeom prst="rect">
            <a:avLst/>
          </a:prstGeom>
        </p:spPr>
      </p:pic>
    </p:spTree>
    <p:extLst>
      <p:ext uri="{BB962C8B-B14F-4D97-AF65-F5344CB8AC3E}">
        <p14:creationId xmlns:p14="http://schemas.microsoft.com/office/powerpoint/2010/main" val="2743948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8B39B37-7FEA-4D8B-AF39-4DC4F59A04BB}" type="slidenum">
              <a:rPr lang="en-US" smtClean="0"/>
              <a:pPr>
                <a:defRPr/>
              </a:pPr>
              <a:t>18</a:t>
            </a:fld>
            <a:endParaRPr lang="en-US" dirty="0"/>
          </a:p>
        </p:txBody>
      </p:sp>
      <p:pic>
        <p:nvPicPr>
          <p:cNvPr id="6" name="Picture 5"/>
          <p:cNvPicPr>
            <a:picLocks noChangeAspect="1"/>
          </p:cNvPicPr>
          <p:nvPr/>
        </p:nvPicPr>
        <p:blipFill>
          <a:blip r:embed="rId2"/>
          <a:stretch>
            <a:fillRect/>
          </a:stretch>
        </p:blipFill>
        <p:spPr>
          <a:xfrm>
            <a:off x="410919" y="1371600"/>
            <a:ext cx="7959969" cy="2667000"/>
          </a:xfrm>
          <a:prstGeom prst="rect">
            <a:avLst/>
          </a:prstGeom>
        </p:spPr>
      </p:pic>
    </p:spTree>
    <p:extLst>
      <p:ext uri="{BB962C8B-B14F-4D97-AF65-F5344CB8AC3E}">
        <p14:creationId xmlns:p14="http://schemas.microsoft.com/office/powerpoint/2010/main" val="42170680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5" y="101601"/>
            <a:ext cx="7543800" cy="1449387"/>
          </a:xfrm>
        </p:spPr>
        <p:txBody>
          <a:bodyPr/>
          <a:lstStyle/>
          <a:p>
            <a:r>
              <a:rPr lang="en-US" dirty="0" smtClean="0"/>
              <a:t>Discussion questions – End of chapter</a:t>
            </a:r>
            <a:endParaRPr lang="en-US" dirty="0"/>
          </a:p>
        </p:txBody>
      </p:sp>
      <p:sp>
        <p:nvSpPr>
          <p:cNvPr id="4" name="Content Placeholder 3"/>
          <p:cNvSpPr>
            <a:spLocks noGrp="1"/>
          </p:cNvSpPr>
          <p:nvPr>
            <p:ph idx="1"/>
          </p:nvPr>
        </p:nvSpPr>
        <p:spPr/>
        <p:txBody>
          <a:bodyPr/>
          <a:lstStyle/>
          <a:p>
            <a:pPr marL="0" indent="0">
              <a:buNone/>
            </a:pPr>
            <a:r>
              <a:rPr lang="en-US" b="1" u="sng" dirty="0" smtClean="0"/>
              <a:t>Chapter (1) </a:t>
            </a:r>
          </a:p>
          <a:p>
            <a:pPr marL="457200" indent="-457200">
              <a:buFont typeface="+mj-lt"/>
              <a:buAutoNum type="arabicPeriod"/>
            </a:pPr>
            <a:r>
              <a:rPr lang="en-US" dirty="0"/>
              <a:t>Define marketing and </a:t>
            </a:r>
            <a:r>
              <a:rPr lang="en-US" dirty="0" smtClean="0"/>
              <a:t>outline </a:t>
            </a:r>
            <a:r>
              <a:rPr lang="en-US" dirty="0"/>
              <a:t>the steps in the marketing </a:t>
            </a:r>
            <a:r>
              <a:rPr lang="en-US" dirty="0" smtClean="0"/>
              <a:t>process</a:t>
            </a:r>
          </a:p>
          <a:p>
            <a:pPr marL="457200" indent="-457200">
              <a:buFont typeface="+mj-lt"/>
              <a:buAutoNum type="arabicPeriod"/>
            </a:pPr>
            <a:r>
              <a:rPr lang="en-US" dirty="0"/>
              <a:t>What is marketing myopia and how can it be avoided? </a:t>
            </a:r>
            <a:endParaRPr lang="en-US" dirty="0" smtClean="0"/>
          </a:p>
          <a:p>
            <a:pPr marL="457200" indent="-457200">
              <a:buFont typeface="+mj-lt"/>
              <a:buAutoNum type="arabicPeriod"/>
            </a:pPr>
            <a:r>
              <a:rPr lang="en-US" dirty="0"/>
              <a:t>What is customer-engagement marketing and how is it related to the surge in digital and social media technologies? </a:t>
            </a:r>
            <a:endParaRPr lang="en-US" dirty="0" smtClean="0"/>
          </a:p>
          <a:p>
            <a:pPr marL="457200" indent="-457200">
              <a:buFont typeface="+mj-lt"/>
              <a:buAutoNum type="arabicPeriod"/>
            </a:pPr>
            <a:r>
              <a:rPr lang="en-US" dirty="0"/>
              <a:t>What is consumer-generated marketing? Describe examples of both invited and uninvited consumer </a:t>
            </a:r>
            <a:r>
              <a:rPr lang="en-US" dirty="0" smtClean="0"/>
              <a:t>exchanges</a:t>
            </a:r>
          </a:p>
          <a:p>
            <a:pPr marL="457200" indent="-457200">
              <a:buFont typeface="+mj-lt"/>
              <a:buAutoNum type="arabicPeriod"/>
            </a:pPr>
            <a:r>
              <a:rPr lang="en-US" dirty="0" smtClean="0"/>
              <a:t>Discuss </a:t>
            </a:r>
            <a:r>
              <a:rPr lang="en-US" dirty="0"/>
              <a:t>trends impacting marketing and the implications of these trends on how marketers deliver value to customers. </a:t>
            </a:r>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19</a:t>
            </a:fld>
            <a:endParaRPr lang="en-US" dirty="0"/>
          </a:p>
        </p:txBody>
      </p:sp>
    </p:spTree>
    <p:extLst>
      <p:ext uri="{BB962C8B-B14F-4D97-AF65-F5344CB8AC3E}">
        <p14:creationId xmlns:p14="http://schemas.microsoft.com/office/powerpoint/2010/main" val="33284222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22325" y="758825"/>
            <a:ext cx="7543800" cy="3565525"/>
          </a:xfrm>
        </p:spPr>
        <p:txBody>
          <a:bodyPr/>
          <a:lstStyle/>
          <a:p>
            <a:pPr fontAlgn="auto">
              <a:spcAft>
                <a:spcPts val="0"/>
              </a:spcAft>
              <a:defRPr/>
            </a:pPr>
            <a:r>
              <a:rPr lang="en-US" dirty="0" smtClean="0"/>
              <a:t>Chapter (2) </a:t>
            </a:r>
            <a:endParaRPr lang="en-US" dirty="0"/>
          </a:p>
        </p:txBody>
      </p:sp>
      <p:sp>
        <p:nvSpPr>
          <p:cNvPr id="5" name="Text Placeholder 4"/>
          <p:cNvSpPr>
            <a:spLocks noGrp="1"/>
          </p:cNvSpPr>
          <p:nvPr>
            <p:ph type="body" idx="1"/>
          </p:nvPr>
        </p:nvSpPr>
        <p:spPr>
          <a:xfrm>
            <a:off x="822325" y="4452938"/>
            <a:ext cx="7543800" cy="1143000"/>
          </a:xfrm>
        </p:spPr>
        <p:txBody>
          <a:bodyPr rtlCol="0"/>
          <a:lstStyle/>
          <a:p>
            <a:pPr fontAlgn="auto">
              <a:defRPr/>
            </a:pPr>
            <a:r>
              <a:rPr lang="en-US" dirty="0" smtClean="0"/>
              <a:t>Marketing: Creating and capturing customer value </a:t>
            </a:r>
            <a:endParaRPr lang="en-US" dirty="0"/>
          </a:p>
        </p:txBody>
      </p:sp>
      <p:sp>
        <p:nvSpPr>
          <p:cNvPr id="3" name="Slide Number Placeholder 2"/>
          <p:cNvSpPr>
            <a:spLocks noGrp="1"/>
          </p:cNvSpPr>
          <p:nvPr>
            <p:ph type="sldNum" sz="quarter" idx="12"/>
          </p:nvPr>
        </p:nvSpPr>
        <p:spPr/>
        <p:txBody>
          <a:bodyPr/>
          <a:lstStyle/>
          <a:p>
            <a:pPr>
              <a:defRPr/>
            </a:pPr>
            <a:fld id="{22F41A63-BCB3-48BE-A51C-FFBCA5CFE259}" type="slidenum">
              <a:rPr lang="en-US"/>
              <a:pPr>
                <a:defRPr/>
              </a:pPr>
              <a:t>20</a:t>
            </a:fld>
            <a:endParaRPr lang="en-US" dirty="0"/>
          </a:p>
        </p:txBody>
      </p:sp>
    </p:spTree>
    <p:extLst>
      <p:ext uri="{BB962C8B-B14F-4D97-AF65-F5344CB8AC3E}">
        <p14:creationId xmlns:p14="http://schemas.microsoft.com/office/powerpoint/2010/main" val="18595069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ltLang="en-US" dirty="0">
                <a:ea typeface="ヒラギノ角ゴ Pro W3"/>
                <a:cs typeface="ヒラギノ角ゴ Pro W3"/>
              </a:rPr>
              <a:t>Chapter </a:t>
            </a:r>
            <a:r>
              <a:rPr lang="en-US" altLang="en-US" dirty="0" smtClean="0">
                <a:ea typeface="ヒラギノ角ゴ Pro W3"/>
                <a:cs typeface="ヒラギノ角ゴ Pro W3"/>
              </a:rPr>
              <a:t>2: </a:t>
            </a:r>
            <a:r>
              <a:rPr lang="en-US" altLang="en-US" dirty="0">
                <a:ea typeface="ヒラギノ角ゴ Pro W3"/>
                <a:cs typeface="ヒラギノ角ゴ Pro W3"/>
              </a:rPr>
              <a:t>Learning Objectives</a:t>
            </a:r>
            <a:endParaRPr lang="en-US" dirty="0"/>
          </a:p>
        </p:txBody>
      </p:sp>
      <p:sp>
        <p:nvSpPr>
          <p:cNvPr id="2" name="Content Placeholder 1"/>
          <p:cNvSpPr>
            <a:spLocks noGrp="1"/>
          </p:cNvSpPr>
          <p:nvPr>
            <p:ph idx="1"/>
          </p:nvPr>
        </p:nvSpPr>
        <p:spPr/>
        <p:txBody>
          <a:bodyPr/>
          <a:lstStyle/>
          <a:p>
            <a:pPr>
              <a:buFont typeface="Wingdings" panose="05000000000000000000" pitchFamily="2" charset="2"/>
              <a:buChar char="Ø"/>
            </a:pPr>
            <a:endParaRPr lang="en-US" sz="2400" dirty="0" smtClean="0"/>
          </a:p>
          <a:p>
            <a:pPr>
              <a:buFont typeface="Wingdings" panose="05000000000000000000" pitchFamily="2" charset="2"/>
              <a:buChar char="Ø"/>
            </a:pPr>
            <a:r>
              <a:rPr lang="en-US" sz="2400" dirty="0" smtClean="0"/>
              <a:t>Marketing strategy and the marketing Mix </a:t>
            </a:r>
          </a:p>
          <a:p>
            <a:pPr>
              <a:buFont typeface="Wingdings" panose="05000000000000000000" pitchFamily="2" charset="2"/>
              <a:buChar char="Ø"/>
            </a:pPr>
            <a:endParaRPr lang="en-US" sz="2400" dirty="0" smtClean="0"/>
          </a:p>
          <a:p>
            <a:pPr>
              <a:buFont typeface="Wingdings" panose="05000000000000000000" pitchFamily="2" charset="2"/>
              <a:buChar char="Ø"/>
            </a:pPr>
            <a:r>
              <a:rPr lang="en-US" sz="2400" dirty="0" smtClean="0"/>
              <a:t>Managing marketing effort </a:t>
            </a:r>
            <a:endParaRPr lang="en-US" sz="2400" dirty="0"/>
          </a:p>
        </p:txBody>
      </p:sp>
      <p:sp>
        <p:nvSpPr>
          <p:cNvPr id="4" name="Slide Number Placeholder 3"/>
          <p:cNvSpPr>
            <a:spLocks noGrp="1"/>
          </p:cNvSpPr>
          <p:nvPr>
            <p:ph type="sldNum" sz="quarter" idx="12"/>
          </p:nvPr>
        </p:nvSpPr>
        <p:spPr/>
        <p:txBody>
          <a:bodyPr/>
          <a:lstStyle/>
          <a:p>
            <a:pPr>
              <a:defRPr/>
            </a:pPr>
            <a:fld id="{B8B39B37-7FEA-4D8B-AF39-4DC4F59A04BB}" type="slidenum">
              <a:rPr lang="en-US" smtClean="0"/>
              <a:pPr>
                <a:defRPr/>
              </a:pPr>
              <a:t>21</a:t>
            </a:fld>
            <a:endParaRPr lang="en-US" dirty="0"/>
          </a:p>
        </p:txBody>
      </p:sp>
    </p:spTree>
    <p:extLst>
      <p:ext uri="{BB962C8B-B14F-4D97-AF65-F5344CB8AC3E}">
        <p14:creationId xmlns:p14="http://schemas.microsoft.com/office/powerpoint/2010/main" val="757206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Marketing Strategy </a:t>
            </a:r>
            <a:br>
              <a:rPr lang="en-US" altLang="en-US" smtClean="0">
                <a:ea typeface="ヒラギノ角ゴ Pro W3"/>
              </a:rPr>
            </a:br>
            <a:r>
              <a:rPr lang="en-US" altLang="en-US" smtClean="0">
                <a:ea typeface="ヒラギノ角ゴ Pro W3"/>
              </a:rPr>
              <a:t>and the Marketing Mix</a:t>
            </a:r>
          </a:p>
        </p:txBody>
      </p:sp>
      <p:sp>
        <p:nvSpPr>
          <p:cNvPr id="7577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737"/>
              </a:spcBef>
            </a:pPr>
            <a:endParaRPr lang="en-US" altLang="en-US" dirty="0" smtClean="0">
              <a:solidFill>
                <a:srgbClr val="002060"/>
              </a:solidFill>
              <a:ea typeface="ヒラギノ角ゴ Pro W3"/>
              <a:cs typeface="ヒラギノ角ゴ Pro W3"/>
            </a:endParaRPr>
          </a:p>
          <a:p>
            <a:pPr>
              <a:spcBef>
                <a:spcPts val="737"/>
              </a:spcBef>
            </a:pPr>
            <a:r>
              <a:rPr lang="en-US" altLang="en-US" dirty="0" smtClean="0">
                <a:solidFill>
                  <a:srgbClr val="002060"/>
                </a:solidFill>
                <a:ea typeface="ヒラギノ角ゴ Pro W3"/>
                <a:cs typeface="ヒラギノ角ゴ Pro W3"/>
              </a:rPr>
              <a:t>Objective: build profitable customer relationships through value creation</a:t>
            </a:r>
          </a:p>
          <a:p>
            <a:pPr>
              <a:spcBef>
                <a:spcPts val="737"/>
              </a:spcBef>
            </a:pPr>
            <a:r>
              <a:rPr lang="en-US" altLang="en-US" dirty="0" smtClean="0">
                <a:solidFill>
                  <a:srgbClr val="002060"/>
                </a:solidFill>
                <a:ea typeface="ヒラギノ角ゴ Pro W3"/>
                <a:cs typeface="ヒラギノ角ゴ Pro W3"/>
              </a:rPr>
              <a:t>Strategies include:</a:t>
            </a:r>
          </a:p>
          <a:p>
            <a:pPr marL="484267" lvl="1">
              <a:spcBef>
                <a:spcPts val="737"/>
              </a:spcBef>
              <a:buFont typeface="Wingdings" panose="05000000000000000000" pitchFamily="2" charset="2"/>
              <a:buChar char="Ø"/>
            </a:pPr>
            <a:r>
              <a:rPr lang="en-US" altLang="en-US" b="1" dirty="0" smtClean="0">
                <a:solidFill>
                  <a:srgbClr val="002060"/>
                </a:solidFill>
                <a:ea typeface="ヒラギノ角ゴ Pro W3"/>
              </a:rPr>
              <a:t>Market segmentation </a:t>
            </a:r>
            <a:r>
              <a:rPr lang="en-US" altLang="en-US" dirty="0" smtClean="0">
                <a:solidFill>
                  <a:srgbClr val="002060"/>
                </a:solidFill>
                <a:ea typeface="ヒラギノ角ゴ Pro W3"/>
              </a:rPr>
              <a:t>and </a:t>
            </a:r>
            <a:r>
              <a:rPr lang="en-US" altLang="en-US" b="1" dirty="0" smtClean="0">
                <a:solidFill>
                  <a:srgbClr val="002060"/>
                </a:solidFill>
                <a:ea typeface="ヒラギノ角ゴ Pro W3"/>
              </a:rPr>
              <a:t>targeting</a:t>
            </a:r>
          </a:p>
          <a:p>
            <a:pPr marL="484267" lvl="1">
              <a:spcBef>
                <a:spcPts val="737"/>
              </a:spcBef>
              <a:buFont typeface="Wingdings" panose="05000000000000000000" pitchFamily="2" charset="2"/>
              <a:buChar char="Ø"/>
            </a:pPr>
            <a:r>
              <a:rPr lang="en-US" altLang="en-US" b="1" dirty="0" smtClean="0">
                <a:solidFill>
                  <a:srgbClr val="002060"/>
                </a:solidFill>
                <a:ea typeface="ヒラギノ角ゴ Pro W3"/>
              </a:rPr>
              <a:t>Differentiation</a:t>
            </a:r>
            <a:r>
              <a:rPr lang="en-US" altLang="en-US" dirty="0" smtClean="0">
                <a:solidFill>
                  <a:srgbClr val="002060"/>
                </a:solidFill>
                <a:ea typeface="ヒラギノ角ゴ Pro W3"/>
              </a:rPr>
              <a:t> and </a:t>
            </a:r>
            <a:r>
              <a:rPr lang="en-US" altLang="en-US" b="1" dirty="0" smtClean="0">
                <a:solidFill>
                  <a:srgbClr val="002060"/>
                </a:solidFill>
                <a:ea typeface="ヒラギノ角ゴ Pro W3"/>
              </a:rPr>
              <a:t>positioning</a:t>
            </a:r>
          </a:p>
          <a:p>
            <a:pPr>
              <a:spcBef>
                <a:spcPts val="737"/>
              </a:spcBef>
            </a:pPr>
            <a:endParaRPr lang="en-US" altLang="en-US" dirty="0" smtClean="0">
              <a:solidFill>
                <a:srgbClr val="002060"/>
              </a:solidFill>
              <a:ea typeface="ヒラギノ角ゴ Pro W3"/>
              <a:cs typeface="ヒラギノ角ゴ Pro W3"/>
            </a:endParaRPr>
          </a:p>
          <a:p>
            <a:pPr>
              <a:spcBef>
                <a:spcPts val="737"/>
              </a:spcBef>
            </a:pPr>
            <a:r>
              <a:rPr lang="en-US" altLang="en-US" dirty="0" smtClean="0">
                <a:solidFill>
                  <a:srgbClr val="002060"/>
                </a:solidFill>
                <a:ea typeface="ヒラギノ角ゴ Pro W3"/>
                <a:cs typeface="ヒラギノ角ゴ Pro W3"/>
              </a:rPr>
              <a:t>Marketing strategy guides </a:t>
            </a:r>
            <a:r>
              <a:rPr lang="en-US" altLang="en-US" b="1" dirty="0" smtClean="0">
                <a:solidFill>
                  <a:srgbClr val="002060"/>
                </a:solidFill>
                <a:ea typeface="ヒラギノ角ゴ Pro W3"/>
                <a:cs typeface="ヒラギノ角ゴ Pro W3"/>
              </a:rPr>
              <a:t>marketing mix </a:t>
            </a:r>
            <a:r>
              <a:rPr lang="en-US" altLang="en-US" dirty="0" smtClean="0">
                <a:solidFill>
                  <a:srgbClr val="002060"/>
                </a:solidFill>
                <a:ea typeface="ヒラギノ角ゴ Pro W3"/>
                <a:cs typeface="ヒラギノ角ゴ Pro W3"/>
              </a:rPr>
              <a:t>decisions</a:t>
            </a:r>
          </a:p>
        </p:txBody>
      </p:sp>
    </p:spTree>
    <p:extLst>
      <p:ext uri="{BB962C8B-B14F-4D97-AF65-F5344CB8AC3E}">
        <p14:creationId xmlns:p14="http://schemas.microsoft.com/office/powerpoint/2010/main" val="295535695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p:cNvSpPr>
            <a:spLocks noGrp="1" noChangeArrowheads="1"/>
          </p:cNvSpPr>
          <p:nvPr>
            <p:ph type="title"/>
          </p:nvPr>
        </p:nvSpPr>
        <p:spPr>
          <a:xfrm>
            <a:off x="685800" y="-55562"/>
            <a:ext cx="7543800" cy="1449387"/>
          </a:xfrm>
          <a:solidFill>
            <a:srgbClr val="FFFFFF"/>
          </a:solidFill>
          <a:ln>
            <a:noFill/>
            <a:miter lim="800000"/>
            <a:headEnd/>
            <a:tailEnd/>
          </a:ln>
        </p:spPr>
        <p:txBody>
          <a:bodyPr/>
          <a:lstStyle/>
          <a:p>
            <a:r>
              <a:rPr lang="en-US" altLang="en-US" smtClean="0">
                <a:ea typeface="ヒラギノ角ゴ Pro W3"/>
              </a:rPr>
              <a:t>Marketing Strategy </a:t>
            </a:r>
            <a:br>
              <a:rPr lang="en-US" altLang="en-US" smtClean="0">
                <a:ea typeface="ヒラギノ角ゴ Pro W3"/>
              </a:rPr>
            </a:br>
            <a:r>
              <a:rPr lang="en-US" altLang="en-US" smtClean="0">
                <a:ea typeface="ヒラギノ角ゴ Pro W3"/>
              </a:rPr>
              <a:t>and the Marketing Mix</a:t>
            </a:r>
          </a:p>
        </p:txBody>
      </p:sp>
      <p:pic>
        <p:nvPicPr>
          <p:cNvPr id="5" name="Picture 5" descr="fg02_0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b="6711"/>
          <a:stretch>
            <a:fillRect/>
          </a:stretch>
        </p:blipFill>
        <p:spPr bwMode="auto">
          <a:xfrm>
            <a:off x="1143001" y="1513216"/>
            <a:ext cx="5638800" cy="4880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6124191"/>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822324" y="493932"/>
            <a:ext cx="7543800" cy="1449387"/>
          </a:xfrm>
        </p:spPr>
        <p:txBody>
          <a:bodyPr>
            <a:normAutofit fontScale="90000"/>
          </a:bodyPr>
          <a:lstStyle/>
          <a:p>
            <a:r>
              <a:rPr lang="en-US" dirty="0"/>
              <a:t>Marketing Strategy </a:t>
            </a:r>
            <a:br>
              <a:rPr lang="en-US" dirty="0"/>
            </a:br>
            <a:r>
              <a:rPr lang="en-US" dirty="0"/>
              <a:t>and the Marketing Mix</a:t>
            </a:r>
            <a:br>
              <a:rPr lang="en-US" dirty="0"/>
            </a:br>
            <a:endParaRPr lang="en-US" dirty="0"/>
          </a:p>
        </p:txBody>
      </p:sp>
      <p:sp>
        <p:nvSpPr>
          <p:cNvPr id="77826" name="Rectangle 2"/>
          <p:cNvSpPr>
            <a:spLocks noGrp="1" noChangeArrowheads="1"/>
          </p:cNvSpPr>
          <p:nvPr>
            <p:ph idx="1"/>
          </p:nvPr>
        </p:nvSpPr>
        <p:spPr bwMode="auto">
          <a:xfrm>
            <a:off x="593752" y="1808269"/>
            <a:ext cx="7543800" cy="4022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b="1" dirty="0" smtClean="0">
                <a:solidFill>
                  <a:srgbClr val="002060"/>
                </a:solidFill>
                <a:ea typeface="ヒラギノ角ゴ Pro W3"/>
                <a:cs typeface="ヒラギノ角ゴ Pro W3"/>
              </a:rPr>
              <a:t>Segmentation:</a:t>
            </a:r>
          </a:p>
          <a:p>
            <a:pPr marL="484267" lvl="1">
              <a:buFont typeface="Wingdings" panose="05000000000000000000" pitchFamily="2" charset="2"/>
              <a:buChar char="Ø"/>
            </a:pPr>
            <a:r>
              <a:rPr lang="en-US" altLang="en-US" dirty="0" smtClean="0">
                <a:solidFill>
                  <a:srgbClr val="002060"/>
                </a:solidFill>
                <a:ea typeface="ヒラギノ角ゴ Pro W3"/>
              </a:rPr>
              <a:t>Dividing a market into segments of buyers according to needs</a:t>
            </a:r>
          </a:p>
          <a:p>
            <a:r>
              <a:rPr lang="en-US" altLang="en-US" b="1" dirty="0" smtClean="0">
                <a:solidFill>
                  <a:srgbClr val="002060"/>
                </a:solidFill>
                <a:ea typeface="ヒラギノ角ゴ Pro W3"/>
                <a:cs typeface="ヒラギノ角ゴ Pro W3"/>
              </a:rPr>
              <a:t>Targeting:</a:t>
            </a:r>
          </a:p>
          <a:p>
            <a:pPr marL="484267" lvl="1">
              <a:buFont typeface="Wingdings" panose="05000000000000000000" pitchFamily="2" charset="2"/>
              <a:buChar char="Ø"/>
            </a:pPr>
            <a:r>
              <a:rPr lang="en-US" altLang="en-US" dirty="0" smtClean="0">
                <a:solidFill>
                  <a:srgbClr val="002060"/>
                </a:solidFill>
                <a:ea typeface="ヒラギノ角ゴ Pro W3"/>
              </a:rPr>
              <a:t>Evaluating each segment and selecting which to pursue</a:t>
            </a:r>
          </a:p>
        </p:txBody>
      </p:sp>
      <p:sp>
        <p:nvSpPr>
          <p:cNvPr id="3" name="Rectangle 2"/>
          <p:cNvSpPr>
            <a:spLocks noChangeArrowheads="1"/>
          </p:cNvSpPr>
          <p:nvPr/>
        </p:nvSpPr>
        <p:spPr bwMode="auto">
          <a:xfrm>
            <a:off x="5765570" y="3280990"/>
            <a:ext cx="838322"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7" name="Rectangle 6"/>
          <p:cNvSpPr>
            <a:spLocks noChangeArrowheads="1"/>
          </p:cNvSpPr>
          <p:nvPr/>
        </p:nvSpPr>
        <p:spPr bwMode="auto">
          <a:xfrm>
            <a:off x="5765570" y="5598445"/>
            <a:ext cx="838322"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8" name="Rectangle 7"/>
          <p:cNvSpPr>
            <a:spLocks noChangeArrowheads="1"/>
          </p:cNvSpPr>
          <p:nvPr/>
        </p:nvSpPr>
        <p:spPr bwMode="auto">
          <a:xfrm>
            <a:off x="5765570" y="4053475"/>
            <a:ext cx="838322"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12" name="Rectangle 11"/>
          <p:cNvSpPr>
            <a:spLocks noChangeArrowheads="1"/>
          </p:cNvSpPr>
          <p:nvPr/>
        </p:nvSpPr>
        <p:spPr bwMode="auto">
          <a:xfrm>
            <a:off x="5765570" y="4825960"/>
            <a:ext cx="838322"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4" name="Right Arrow 3"/>
          <p:cNvSpPr>
            <a:spLocks noChangeArrowheads="1"/>
          </p:cNvSpPr>
          <p:nvPr/>
        </p:nvSpPr>
        <p:spPr bwMode="auto">
          <a:xfrm>
            <a:off x="6832128" y="4474830"/>
            <a:ext cx="838321" cy="632033"/>
          </a:xfrm>
          <a:prstGeom prst="rightArrow">
            <a:avLst>
              <a:gd name="adj1" fmla="val 50000"/>
              <a:gd name="adj2" fmla="val 49997"/>
            </a:avLst>
          </a:prstGeom>
          <a:solidFill>
            <a:srgbClr val="364395"/>
          </a:solidFill>
          <a:ln w="9525">
            <a:solidFill>
              <a:srgbClr val="4A7EBB"/>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2" name="Rectangle 2"/>
          <p:cNvSpPr>
            <a:spLocks noChangeArrowheads="1"/>
          </p:cNvSpPr>
          <p:nvPr/>
        </p:nvSpPr>
        <p:spPr bwMode="auto">
          <a:xfrm>
            <a:off x="7946964" y="3276600"/>
            <a:ext cx="838321"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r>
              <a:rPr lang="en-US" altLang="en-US" sz="6083"/>
              <a:t>✗</a:t>
            </a:r>
          </a:p>
        </p:txBody>
      </p:sp>
      <p:sp>
        <p:nvSpPr>
          <p:cNvPr id="5" name="Rectangle 6"/>
          <p:cNvSpPr>
            <a:spLocks noChangeArrowheads="1"/>
          </p:cNvSpPr>
          <p:nvPr/>
        </p:nvSpPr>
        <p:spPr bwMode="auto">
          <a:xfrm>
            <a:off x="7946964" y="5594055"/>
            <a:ext cx="838321"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r>
              <a:rPr lang="en-US" altLang="en-US" sz="6083"/>
              <a:t>✗</a:t>
            </a:r>
          </a:p>
        </p:txBody>
      </p:sp>
      <p:sp>
        <p:nvSpPr>
          <p:cNvPr id="6" name="Rectangle 7"/>
          <p:cNvSpPr>
            <a:spLocks noChangeArrowheads="1"/>
          </p:cNvSpPr>
          <p:nvPr/>
        </p:nvSpPr>
        <p:spPr bwMode="auto">
          <a:xfrm>
            <a:off x="7946964" y="4049085"/>
            <a:ext cx="838321"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r>
              <a:rPr lang="en-US" altLang="en-US" sz="6083"/>
              <a:t>✗</a:t>
            </a:r>
          </a:p>
        </p:txBody>
      </p:sp>
      <p:sp>
        <p:nvSpPr>
          <p:cNvPr id="9" name="Rectangle 11"/>
          <p:cNvSpPr>
            <a:spLocks noChangeArrowheads="1"/>
          </p:cNvSpPr>
          <p:nvPr/>
        </p:nvSpPr>
        <p:spPr bwMode="auto">
          <a:xfrm>
            <a:off x="7946964" y="4821570"/>
            <a:ext cx="838321" cy="702259"/>
          </a:xfrm>
          <a:prstGeom prst="rect">
            <a:avLst/>
          </a:prstGeom>
          <a:solidFill>
            <a:srgbClr val="9D1348"/>
          </a:solidFill>
          <a:ln w="38100">
            <a:solidFill>
              <a:schemeClr val="tx1"/>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r>
              <a:rPr lang="en-US" altLang="en-US" sz="6083">
                <a:sym typeface="Zapf Dingbats" pitchFamily="82" charset="0"/>
              </a:rPr>
              <a:t>✔</a:t>
            </a:r>
          </a:p>
        </p:txBody>
      </p:sp>
    </p:spTree>
    <p:extLst>
      <p:ext uri="{BB962C8B-B14F-4D97-AF65-F5344CB8AC3E}">
        <p14:creationId xmlns:p14="http://schemas.microsoft.com/office/powerpoint/2010/main" val="151424934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b">
            <a:normAutofit/>
          </a:bodyPr>
          <a:lstStyle/>
          <a:p>
            <a:r>
              <a:rPr lang="en-US" altLang="en-US" dirty="0"/>
              <a:t>Marketing Strategy and the Marketing Mix</a:t>
            </a:r>
          </a:p>
        </p:txBody>
      </p:sp>
      <p:sp>
        <p:nvSpPr>
          <p:cNvPr id="78850"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b="1" smtClean="0">
                <a:solidFill>
                  <a:srgbClr val="002060"/>
                </a:solidFill>
                <a:ea typeface="ヒラギノ角ゴ Pro W3"/>
                <a:cs typeface="ヒラギノ角ゴ Pro W3"/>
              </a:rPr>
              <a:t>Positioning:</a:t>
            </a:r>
            <a:r>
              <a:rPr lang="en-US" altLang="en-US" smtClean="0">
                <a:solidFill>
                  <a:srgbClr val="002060"/>
                </a:solidFill>
                <a:ea typeface="ヒラギノ角ゴ Pro W3"/>
                <a:cs typeface="ヒラギノ角ゴ Pro W3"/>
              </a:rPr>
              <a:t>	</a:t>
            </a:r>
          </a:p>
          <a:p>
            <a:pPr marL="484267" lvl="1">
              <a:buFont typeface="Wingdings" panose="05000000000000000000" pitchFamily="2" charset="2"/>
              <a:buChar char="Ø"/>
            </a:pPr>
            <a:r>
              <a:rPr lang="en-US" altLang="en-US" smtClean="0">
                <a:solidFill>
                  <a:srgbClr val="002060"/>
                </a:solidFill>
                <a:ea typeface="ヒラギノ角ゴ Pro W3"/>
              </a:rPr>
              <a:t>Attempting to occupy a desirable place in the minds of target consumers</a:t>
            </a:r>
          </a:p>
          <a:p>
            <a:endParaRPr lang="en-US" altLang="en-US" sz="553" b="1">
              <a:ea typeface="ヒラギノ角ゴ Pro W3"/>
              <a:cs typeface="ヒラギノ角ゴ Pro W3"/>
            </a:endParaRPr>
          </a:p>
          <a:p>
            <a:r>
              <a:rPr lang="en-US" altLang="en-US" b="1" smtClean="0">
                <a:solidFill>
                  <a:srgbClr val="002060"/>
                </a:solidFill>
                <a:ea typeface="ヒラギノ角ゴ Pro W3"/>
                <a:cs typeface="ヒラギノ角ゴ Pro W3"/>
              </a:rPr>
              <a:t>Differentiation:</a:t>
            </a:r>
          </a:p>
          <a:p>
            <a:pPr marL="484267" lvl="1">
              <a:buFont typeface="Wingdings" panose="05000000000000000000" pitchFamily="2" charset="2"/>
              <a:buChar char="Ø"/>
            </a:pPr>
            <a:r>
              <a:rPr lang="en-US" altLang="en-US" smtClean="0">
                <a:solidFill>
                  <a:srgbClr val="002060"/>
                </a:solidFill>
                <a:ea typeface="ヒラギノ角ゴ Pro W3"/>
              </a:rPr>
              <a:t>Creating unique and superior customer value</a:t>
            </a:r>
          </a:p>
        </p:txBody>
      </p:sp>
      <p:sp>
        <p:nvSpPr>
          <p:cNvPr id="78851" name="Rectangle 2"/>
          <p:cNvSpPr txBox="1">
            <a:spLocks noChangeArrowheads="1"/>
          </p:cNvSpPr>
          <p:nvPr/>
        </p:nvSpPr>
        <p:spPr bwMode="auto">
          <a:xfrm>
            <a:off x="462322" y="1093988"/>
            <a:ext cx="8681679" cy="1012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lnSpc>
                <a:spcPct val="85000"/>
              </a:lnSpc>
              <a:spcAft>
                <a:spcPts val="599"/>
              </a:spcAft>
            </a:pPr>
            <a:endParaRPr lang="en-US" altLang="en-US" sz="3318" b="1" dirty="0">
              <a:solidFill>
                <a:srgbClr val="002060"/>
              </a:solidFill>
              <a:latin typeface="Californian FB" panose="0207040306080B030204" pitchFamily="18" charset="0"/>
              <a:ea typeface="ＭＳ Ｐゴシック" panose="020B0600070205080204" pitchFamily="34" charset="-128"/>
            </a:endParaRPr>
          </a:p>
        </p:txBody>
      </p:sp>
      <p:pic>
        <p:nvPicPr>
          <p:cNvPr id="78852" name="Picture 8" descr="DCTM_PI_UK_CM_AL10957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8007" y="3581400"/>
            <a:ext cx="3877056" cy="2665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1727113"/>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question </a:t>
            </a:r>
            <a:endParaRPr lang="en-US" dirty="0"/>
          </a:p>
        </p:txBody>
      </p:sp>
      <p:sp>
        <p:nvSpPr>
          <p:cNvPr id="6" name="Content Placeholder 5"/>
          <p:cNvSpPr>
            <a:spLocks noGrp="1"/>
          </p:cNvSpPr>
          <p:nvPr>
            <p:ph sz="half" idx="2"/>
          </p:nvPr>
        </p:nvSpPr>
        <p:spPr>
          <a:xfrm>
            <a:off x="4705668" y="2123283"/>
            <a:ext cx="3703320" cy="4023359"/>
          </a:xfrm>
        </p:spPr>
        <p:txBody>
          <a:bodyPr/>
          <a:lstStyle/>
          <a:p>
            <a:pPr marL="0" indent="0">
              <a:buNone/>
            </a:pPr>
            <a:r>
              <a:rPr lang="en-US" sz="2800" dirty="0" smtClean="0"/>
              <a:t>Who are the target market and what is the value they get from the following: </a:t>
            </a:r>
          </a:p>
          <a:p>
            <a:pPr marL="0" indent="0">
              <a:buNone/>
            </a:pPr>
            <a:endParaRPr lang="en-US" sz="2800" dirty="0"/>
          </a:p>
          <a:p>
            <a:pPr marL="0" indent="0">
              <a:buNone/>
            </a:pPr>
            <a:r>
              <a:rPr lang="en-US" sz="2800" dirty="0" smtClean="0"/>
              <a:t>1- Apple </a:t>
            </a:r>
            <a:r>
              <a:rPr lang="en-US" sz="2800" dirty="0" err="1" smtClean="0"/>
              <a:t>iphone</a:t>
            </a:r>
            <a:r>
              <a:rPr lang="en-US" sz="2800" dirty="0" smtClean="0"/>
              <a:t> 7 </a:t>
            </a:r>
          </a:p>
          <a:p>
            <a:pPr marL="0" indent="0">
              <a:buNone/>
            </a:pPr>
            <a:r>
              <a:rPr lang="en-US" sz="2800" dirty="0" smtClean="0"/>
              <a:t>2- Walmart</a:t>
            </a:r>
          </a:p>
          <a:p>
            <a:pPr marL="0" indent="0">
              <a:buNone/>
            </a:pPr>
            <a:r>
              <a:rPr lang="en-US" sz="2800" dirty="0" smtClean="0"/>
              <a:t>3-Royal Bank of Canada </a:t>
            </a:r>
            <a:endParaRPr lang="en-US" sz="2800" dirty="0"/>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26</a:t>
            </a:fld>
            <a:endParaRPr lang="en-US" dirty="0"/>
          </a:p>
        </p:txBody>
      </p:sp>
      <p:pic>
        <p:nvPicPr>
          <p:cNvPr id="7" name="Content Placeholder 6" descr="Red and Green Question Marks.jpg"/>
          <p:cNvPicPr>
            <a:picLocks noGrp="1" noChangeAspect="1"/>
          </p:cNvPicPr>
          <p:nvPr>
            <p:ph sz="half" idx="1"/>
          </p:nvPr>
        </p:nvPicPr>
        <p:blipFill>
          <a:blip r:embed="rId2" cstate="screen"/>
          <a:stretch>
            <a:fillRect/>
          </a:stretch>
        </p:blipFill>
        <p:spPr>
          <a:xfrm>
            <a:off x="1166278" y="1846263"/>
            <a:ext cx="3015732" cy="402272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12512209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CARS </a:t>
            </a:r>
            <a:endParaRPr lang="en-US" dirty="0"/>
          </a:p>
        </p:txBody>
      </p:sp>
      <p:sp>
        <p:nvSpPr>
          <p:cNvPr id="5" name="Slide Number Placeholder 4"/>
          <p:cNvSpPr>
            <a:spLocks noGrp="1"/>
          </p:cNvSpPr>
          <p:nvPr>
            <p:ph type="sldNum" sz="quarter" idx="12"/>
          </p:nvPr>
        </p:nvSpPr>
        <p:spPr/>
        <p:txBody>
          <a:bodyPr/>
          <a:lstStyle/>
          <a:p>
            <a:pPr>
              <a:defRPr/>
            </a:pPr>
            <a:fld id="{62E53220-09B6-4B5B-9EF6-6F1B85F10FF8}" type="slidenum">
              <a:rPr lang="en-US" smtClean="0"/>
              <a:pPr>
                <a:defRPr/>
              </a:pPr>
              <a:t>27</a:t>
            </a:fld>
            <a:endParaRPr lang="en-US" dirty="0"/>
          </a:p>
        </p:txBody>
      </p:sp>
      <p:pic>
        <p:nvPicPr>
          <p:cNvPr id="6" name="Picture 5"/>
          <p:cNvPicPr>
            <a:picLocks noChangeAspect="1"/>
          </p:cNvPicPr>
          <p:nvPr/>
        </p:nvPicPr>
        <p:blipFill>
          <a:blip r:embed="rId2"/>
          <a:stretch>
            <a:fillRect/>
          </a:stretch>
        </p:blipFill>
        <p:spPr>
          <a:xfrm>
            <a:off x="0" y="2017550"/>
            <a:ext cx="3962400" cy="2230519"/>
          </a:xfrm>
          <a:prstGeom prst="rect">
            <a:avLst/>
          </a:prstGeom>
        </p:spPr>
      </p:pic>
      <p:pic>
        <p:nvPicPr>
          <p:cNvPr id="1026" name="Picture 2" descr="Image result for mini cooper"/>
          <p:cNvPicPr>
            <a:picLocks noChangeAspect="1" noChangeArrowheads="1"/>
          </p:cNvPicPr>
          <p:nvPr/>
        </p:nvPicPr>
        <p:blipFill rotWithShape="1">
          <a:blip r:embed="rId3">
            <a:extLst>
              <a:ext uri="{28A0092B-C50C-407E-A947-70E740481C1C}">
                <a14:useLocalDpi xmlns:a14="http://schemas.microsoft.com/office/drawing/2010/main" val="0"/>
              </a:ext>
            </a:extLst>
          </a:blip>
          <a:srcRect l="5203" t="7474"/>
          <a:stretch/>
        </p:blipFill>
        <p:spPr bwMode="auto">
          <a:xfrm>
            <a:off x="4953000" y="2017550"/>
            <a:ext cx="3794760" cy="22639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4"/>
          <a:srcRect l="23800" t="28677"/>
          <a:stretch/>
        </p:blipFill>
        <p:spPr>
          <a:xfrm>
            <a:off x="2492216" y="4337300"/>
            <a:ext cx="4205288" cy="2066465"/>
          </a:xfrm>
          <a:prstGeom prst="rect">
            <a:avLst/>
          </a:prstGeom>
        </p:spPr>
      </p:pic>
      <p:sp>
        <p:nvSpPr>
          <p:cNvPr id="10" name="TextBox 9"/>
          <p:cNvSpPr txBox="1"/>
          <p:nvPr/>
        </p:nvSpPr>
        <p:spPr>
          <a:xfrm>
            <a:off x="0" y="1863359"/>
            <a:ext cx="1806416" cy="646331"/>
          </a:xfrm>
          <a:prstGeom prst="rect">
            <a:avLst/>
          </a:prstGeom>
          <a:solidFill>
            <a:schemeClr val="bg1">
              <a:lumMod val="50000"/>
            </a:schemeClr>
          </a:solidFill>
          <a:ln>
            <a:solidFill>
              <a:schemeClr val="bg1">
                <a:lumMod val="50000"/>
              </a:schemeClr>
            </a:solidFill>
          </a:ln>
        </p:spPr>
        <p:txBody>
          <a:bodyPr wrap="square" rtlCol="0">
            <a:spAutoFit/>
          </a:bodyPr>
          <a:lstStyle/>
          <a:p>
            <a:r>
              <a:rPr lang="en-US" sz="3600" dirty="0" smtClean="0"/>
              <a:t>BMW </a:t>
            </a:r>
            <a:endParaRPr lang="en-US" sz="3600" dirty="0"/>
          </a:p>
        </p:txBody>
      </p:sp>
      <p:sp>
        <p:nvSpPr>
          <p:cNvPr id="12" name="TextBox 11"/>
          <p:cNvSpPr txBox="1"/>
          <p:nvPr/>
        </p:nvSpPr>
        <p:spPr>
          <a:xfrm>
            <a:off x="7337584" y="3986248"/>
            <a:ext cx="1806416" cy="646331"/>
          </a:xfrm>
          <a:prstGeom prst="rect">
            <a:avLst/>
          </a:prstGeom>
          <a:solidFill>
            <a:schemeClr val="bg1">
              <a:lumMod val="50000"/>
            </a:schemeClr>
          </a:solidFill>
          <a:ln>
            <a:solidFill>
              <a:schemeClr val="bg1">
                <a:lumMod val="50000"/>
              </a:schemeClr>
            </a:solidFill>
          </a:ln>
        </p:spPr>
        <p:txBody>
          <a:bodyPr wrap="square" rtlCol="0">
            <a:spAutoFit/>
          </a:bodyPr>
          <a:lstStyle/>
          <a:p>
            <a:r>
              <a:rPr lang="en-US" sz="3600" dirty="0" smtClean="0"/>
              <a:t>MINI </a:t>
            </a:r>
            <a:endParaRPr lang="en-US" sz="3600" dirty="0"/>
          </a:p>
        </p:txBody>
      </p:sp>
      <p:sp>
        <p:nvSpPr>
          <p:cNvPr id="13" name="TextBox 12"/>
          <p:cNvSpPr txBox="1"/>
          <p:nvPr/>
        </p:nvSpPr>
        <p:spPr>
          <a:xfrm>
            <a:off x="0" y="4463298"/>
            <a:ext cx="2819400" cy="646331"/>
          </a:xfrm>
          <a:prstGeom prst="rect">
            <a:avLst/>
          </a:prstGeom>
          <a:solidFill>
            <a:schemeClr val="bg1">
              <a:lumMod val="50000"/>
            </a:schemeClr>
          </a:solidFill>
          <a:ln>
            <a:solidFill>
              <a:schemeClr val="bg1">
                <a:lumMod val="50000"/>
              </a:schemeClr>
            </a:solidFill>
          </a:ln>
        </p:spPr>
        <p:txBody>
          <a:bodyPr wrap="square" rtlCol="0">
            <a:spAutoFit/>
          </a:bodyPr>
          <a:lstStyle>
            <a:defPPr>
              <a:defRPr lang="en-US"/>
            </a:defPPr>
            <a:lvl1pPr>
              <a:defRPr sz="3600"/>
            </a:lvl1pPr>
          </a:lstStyle>
          <a:p>
            <a:r>
              <a:rPr lang="en-US" dirty="0"/>
              <a:t>Rolls-Royce</a:t>
            </a:r>
          </a:p>
        </p:txBody>
      </p:sp>
    </p:spTree>
    <p:extLst>
      <p:ext uri="{BB962C8B-B14F-4D97-AF65-F5344CB8AC3E}">
        <p14:creationId xmlns:p14="http://schemas.microsoft.com/office/powerpoint/2010/main" val="4459151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Title 1"/>
          <p:cNvSpPr>
            <a:spLocks noGrp="1"/>
          </p:cNvSpPr>
          <p:nvPr>
            <p:ph type="title"/>
          </p:nvPr>
        </p:nvSpPr>
        <p:spPr/>
        <p:txBody>
          <a:bodyPr vert="horz" lIns="91440" tIns="45720" rIns="91440" bIns="45720" rtlCol="0" anchor="b">
            <a:normAutofit/>
          </a:bodyPr>
          <a:lstStyle/>
          <a:p>
            <a:r>
              <a:rPr lang="en-CA" altLang="en-US"/>
              <a:t>Marketing Strategy and the Marketing Mix</a:t>
            </a:r>
          </a:p>
        </p:txBody>
      </p:sp>
      <p:sp>
        <p:nvSpPr>
          <p:cNvPr id="79874" name="Rectangle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b="1" smtClean="0">
                <a:solidFill>
                  <a:srgbClr val="002060"/>
                </a:solidFill>
                <a:ea typeface="ヒラギノ角ゴ Pro W3"/>
                <a:cs typeface="ヒラギノ角ゴ Pro W3"/>
              </a:rPr>
              <a:t>Marketing Mix:</a:t>
            </a:r>
          </a:p>
          <a:p>
            <a:pPr lvl="2">
              <a:spcBef>
                <a:spcPts val="553"/>
              </a:spcBef>
              <a:buFont typeface="Wingdings" panose="05000000000000000000" pitchFamily="2" charset="2"/>
              <a:buChar char="Ø"/>
            </a:pPr>
            <a:r>
              <a:rPr lang="en-US" altLang="en-US" smtClean="0">
                <a:solidFill>
                  <a:srgbClr val="002060"/>
                </a:solidFill>
                <a:ea typeface="ヒラギノ角ゴ Pro W3"/>
              </a:rPr>
              <a:t>Product</a:t>
            </a:r>
          </a:p>
          <a:p>
            <a:pPr lvl="2">
              <a:spcBef>
                <a:spcPts val="553"/>
              </a:spcBef>
              <a:buFont typeface="Wingdings" panose="05000000000000000000" pitchFamily="2" charset="2"/>
              <a:buChar char="Ø"/>
            </a:pPr>
            <a:r>
              <a:rPr lang="en-US" altLang="en-US" smtClean="0">
                <a:solidFill>
                  <a:srgbClr val="002060"/>
                </a:solidFill>
                <a:ea typeface="ヒラギノ角ゴ Pro W3"/>
              </a:rPr>
              <a:t>Price</a:t>
            </a:r>
          </a:p>
          <a:p>
            <a:pPr lvl="2">
              <a:spcBef>
                <a:spcPts val="553"/>
              </a:spcBef>
              <a:buFont typeface="Wingdings" panose="05000000000000000000" pitchFamily="2" charset="2"/>
              <a:buChar char="Ø"/>
            </a:pPr>
            <a:r>
              <a:rPr lang="en-US" altLang="en-US" smtClean="0">
                <a:solidFill>
                  <a:srgbClr val="002060"/>
                </a:solidFill>
                <a:ea typeface="ヒラギノ角ゴ Pro W3"/>
              </a:rPr>
              <a:t>Place </a:t>
            </a:r>
          </a:p>
          <a:p>
            <a:pPr lvl="2">
              <a:spcBef>
                <a:spcPts val="553"/>
              </a:spcBef>
              <a:buFont typeface="Wingdings" panose="05000000000000000000" pitchFamily="2" charset="2"/>
              <a:buChar char="Ø"/>
            </a:pPr>
            <a:r>
              <a:rPr lang="en-US" altLang="en-US" smtClean="0">
                <a:solidFill>
                  <a:srgbClr val="002060"/>
                </a:solidFill>
                <a:ea typeface="ヒラギノ角ゴ Pro W3"/>
              </a:rPr>
              <a:t>Promotion</a:t>
            </a:r>
          </a:p>
        </p:txBody>
      </p:sp>
      <p:pic>
        <p:nvPicPr>
          <p:cNvPr id="79878" name="Picture 6" descr="fg02_05"/>
          <p:cNvPicPr>
            <a:picLocks noChangeAspect="1" noChangeArrowheads="1"/>
          </p:cNvPicPr>
          <p:nvPr/>
        </p:nvPicPr>
        <p:blipFill>
          <a:blip r:embed="rId3">
            <a:extLst>
              <a:ext uri="{28A0092B-C50C-407E-A947-70E740481C1C}">
                <a14:useLocalDpi xmlns:a14="http://schemas.microsoft.com/office/drawing/2010/main" val="0"/>
              </a:ext>
            </a:extLst>
          </a:blip>
          <a:srcRect b="7408"/>
          <a:stretch>
            <a:fillRect/>
          </a:stretch>
        </p:blipFill>
        <p:spPr bwMode="auto">
          <a:xfrm>
            <a:off x="3844870" y="2191268"/>
            <a:ext cx="4798771" cy="377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382462"/>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26182" y="2889139"/>
          <a:ext cx="7508321" cy="2162815"/>
        </p:xfrm>
        <a:graphic>
          <a:graphicData uri="http://schemas.openxmlformats.org/drawingml/2006/table">
            <a:tbl>
              <a:tblPr firstRow="1" bandRow="1">
                <a:tableStyleId>{7E9639D4-E3E2-4D34-9284-5A2195B3D0D7}</a:tableStyleId>
              </a:tblPr>
              <a:tblGrid>
                <a:gridCol w="3660984">
                  <a:extLst>
                    <a:ext uri="{9D8B030D-6E8A-4147-A177-3AD203B41FA5}">
                      <a16:colId xmlns:a16="http://schemas.microsoft.com/office/drawing/2014/main" val="20000"/>
                    </a:ext>
                  </a:extLst>
                </a:gridCol>
                <a:gridCol w="3847337">
                  <a:extLst>
                    <a:ext uri="{9D8B030D-6E8A-4147-A177-3AD203B41FA5}">
                      <a16:colId xmlns:a16="http://schemas.microsoft.com/office/drawing/2014/main" val="20001"/>
                    </a:ext>
                  </a:extLst>
                </a:gridCol>
              </a:tblGrid>
              <a:tr h="477451">
                <a:tc>
                  <a:txBody>
                    <a:bodyPr/>
                    <a:lstStyle/>
                    <a:p>
                      <a:pPr algn="ctr"/>
                      <a:r>
                        <a:rPr lang="en-US" sz="2200" dirty="0" smtClean="0">
                          <a:solidFill>
                            <a:srgbClr val="002060"/>
                          </a:solidFill>
                        </a:rPr>
                        <a:t>Seller View – Four </a:t>
                      </a:r>
                      <a:r>
                        <a:rPr lang="en-US" sz="2200" i="1" dirty="0" smtClean="0">
                          <a:solidFill>
                            <a:srgbClr val="002060"/>
                          </a:solidFill>
                        </a:rPr>
                        <a:t>P</a:t>
                      </a:r>
                      <a:r>
                        <a:rPr lang="en-US" sz="2200" dirty="0" smtClean="0">
                          <a:solidFill>
                            <a:srgbClr val="002060"/>
                          </a:solidFill>
                        </a:rPr>
                        <a:t>s</a:t>
                      </a:r>
                      <a:endParaRPr lang="en-US" sz="2200" dirty="0">
                        <a:solidFill>
                          <a:srgbClr val="002060"/>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2"/>
                    </a:solidFill>
                  </a:tcPr>
                </a:tc>
                <a:tc>
                  <a:txBody>
                    <a:bodyPr/>
                    <a:lstStyle/>
                    <a:p>
                      <a:pPr algn="ctr"/>
                      <a:r>
                        <a:rPr lang="en-US" sz="2200" dirty="0" smtClean="0">
                          <a:solidFill>
                            <a:srgbClr val="002060"/>
                          </a:solidFill>
                        </a:rPr>
                        <a:t>Buyer View – Four</a:t>
                      </a:r>
                      <a:r>
                        <a:rPr lang="en-US" sz="2200" baseline="0" dirty="0" smtClean="0">
                          <a:solidFill>
                            <a:srgbClr val="002060"/>
                          </a:solidFill>
                        </a:rPr>
                        <a:t> </a:t>
                      </a:r>
                      <a:r>
                        <a:rPr lang="en-US" sz="2200" i="1" baseline="0" dirty="0" smtClean="0">
                          <a:solidFill>
                            <a:srgbClr val="002060"/>
                          </a:solidFill>
                        </a:rPr>
                        <a:t>C</a:t>
                      </a:r>
                      <a:r>
                        <a:rPr lang="en-US" sz="2200" baseline="0" dirty="0" smtClean="0">
                          <a:solidFill>
                            <a:srgbClr val="002060"/>
                          </a:solidFill>
                        </a:rPr>
                        <a:t>s</a:t>
                      </a:r>
                      <a:endParaRPr lang="en-US" sz="2200" dirty="0">
                        <a:solidFill>
                          <a:srgbClr val="002060"/>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421341">
                <a:tc>
                  <a:txBody>
                    <a:bodyPr/>
                    <a:lstStyle/>
                    <a:p>
                      <a:pPr algn="ctr"/>
                      <a:r>
                        <a:rPr lang="en-US" sz="2200" dirty="0" smtClean="0">
                          <a:solidFill>
                            <a:schemeClr val="bg1"/>
                          </a:solidFill>
                        </a:rPr>
                        <a:t>Product</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tc>
                  <a:txBody>
                    <a:bodyPr/>
                    <a:lstStyle/>
                    <a:p>
                      <a:pPr algn="ctr"/>
                      <a:r>
                        <a:rPr lang="en-US" sz="2200" dirty="0" smtClean="0">
                          <a:solidFill>
                            <a:schemeClr val="bg1"/>
                          </a:solidFill>
                        </a:rPr>
                        <a:t>Customer Solution</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extLst>
                  <a:ext uri="{0D108BD9-81ED-4DB2-BD59-A6C34878D82A}">
                    <a16:rowId xmlns:a16="http://schemas.microsoft.com/office/drawing/2014/main" val="10001"/>
                  </a:ext>
                </a:extLst>
              </a:tr>
              <a:tr h="421341">
                <a:tc>
                  <a:txBody>
                    <a:bodyPr/>
                    <a:lstStyle/>
                    <a:p>
                      <a:pPr algn="ctr"/>
                      <a:r>
                        <a:rPr lang="en-US" sz="2200" dirty="0" smtClean="0">
                          <a:solidFill>
                            <a:schemeClr val="bg1"/>
                          </a:solidFill>
                        </a:rPr>
                        <a:t>Price</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tc>
                  <a:txBody>
                    <a:bodyPr/>
                    <a:lstStyle/>
                    <a:p>
                      <a:pPr algn="ctr"/>
                      <a:r>
                        <a:rPr lang="en-US" sz="2200" dirty="0" smtClean="0">
                          <a:solidFill>
                            <a:schemeClr val="bg1"/>
                          </a:solidFill>
                        </a:rPr>
                        <a:t>Customer Cost</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extLst>
                  <a:ext uri="{0D108BD9-81ED-4DB2-BD59-A6C34878D82A}">
                    <a16:rowId xmlns:a16="http://schemas.microsoft.com/office/drawing/2014/main" val="10002"/>
                  </a:ext>
                </a:extLst>
              </a:tr>
              <a:tr h="421341">
                <a:tc>
                  <a:txBody>
                    <a:bodyPr/>
                    <a:lstStyle/>
                    <a:p>
                      <a:pPr algn="ctr"/>
                      <a:r>
                        <a:rPr lang="en-US" sz="2200" dirty="0" smtClean="0">
                          <a:solidFill>
                            <a:schemeClr val="bg1"/>
                          </a:solidFill>
                        </a:rPr>
                        <a:t>Place</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tc>
                  <a:txBody>
                    <a:bodyPr/>
                    <a:lstStyle/>
                    <a:p>
                      <a:pPr algn="ctr"/>
                      <a:r>
                        <a:rPr lang="en-US" sz="2200" dirty="0" smtClean="0">
                          <a:solidFill>
                            <a:schemeClr val="bg1"/>
                          </a:solidFill>
                        </a:rPr>
                        <a:t>Convenience</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extLst>
                  <a:ext uri="{0D108BD9-81ED-4DB2-BD59-A6C34878D82A}">
                    <a16:rowId xmlns:a16="http://schemas.microsoft.com/office/drawing/2014/main" val="10003"/>
                  </a:ext>
                </a:extLst>
              </a:tr>
              <a:tr h="421341">
                <a:tc>
                  <a:txBody>
                    <a:bodyPr/>
                    <a:lstStyle/>
                    <a:p>
                      <a:pPr algn="ctr"/>
                      <a:r>
                        <a:rPr lang="en-US" sz="2200" dirty="0" smtClean="0">
                          <a:solidFill>
                            <a:schemeClr val="bg1"/>
                          </a:solidFill>
                        </a:rPr>
                        <a:t>Promotion</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tc>
                  <a:txBody>
                    <a:bodyPr/>
                    <a:lstStyle/>
                    <a:p>
                      <a:pPr algn="ctr"/>
                      <a:r>
                        <a:rPr lang="en-US" sz="2200" dirty="0" smtClean="0">
                          <a:solidFill>
                            <a:schemeClr val="bg1"/>
                          </a:solidFill>
                        </a:rPr>
                        <a:t>Communication</a:t>
                      </a:r>
                      <a:endParaRPr lang="en-US" sz="2200" dirty="0">
                        <a:solidFill>
                          <a:schemeClr val="bg1"/>
                        </a:solidFill>
                      </a:endParaRPr>
                    </a:p>
                  </a:txBody>
                  <a:tcPr marL="91452" marR="91452" marT="42128" marB="4212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solidFill>
                  </a:tcPr>
                </a:tc>
                <a:extLst>
                  <a:ext uri="{0D108BD9-81ED-4DB2-BD59-A6C34878D82A}">
                    <a16:rowId xmlns:a16="http://schemas.microsoft.com/office/drawing/2014/main" val="10004"/>
                  </a:ext>
                </a:extLst>
              </a:tr>
            </a:tbl>
          </a:graphicData>
        </a:graphic>
      </p:graphicFrame>
      <p:sp>
        <p:nvSpPr>
          <p:cNvPr id="80918" name="Rectangle 2"/>
          <p:cNvSpPr txBox="1">
            <a:spLocks noChangeArrowheads="1"/>
          </p:cNvSpPr>
          <p:nvPr/>
        </p:nvSpPr>
        <p:spPr bwMode="auto">
          <a:xfrm>
            <a:off x="383318" y="1459748"/>
            <a:ext cx="8681679" cy="974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lnSpc>
                <a:spcPct val="85000"/>
              </a:lnSpc>
              <a:spcAft>
                <a:spcPts val="599"/>
              </a:spcAft>
            </a:pPr>
            <a:endParaRPr lang="en-US" altLang="en-US" sz="3318" b="1" dirty="0">
              <a:solidFill>
                <a:srgbClr val="002060"/>
              </a:solidFill>
              <a:latin typeface="Californian FB" panose="0207040306080B030204" pitchFamily="18" charset="0"/>
              <a:ea typeface="ＭＳ Ｐゴシック" panose="020B0600070205080204" pitchFamily="34" charset="-128"/>
            </a:endParaRPr>
          </a:p>
        </p:txBody>
      </p:sp>
      <p:sp>
        <p:nvSpPr>
          <p:cNvPr id="2" name="Title 1"/>
          <p:cNvSpPr>
            <a:spLocks noGrp="1"/>
          </p:cNvSpPr>
          <p:nvPr>
            <p:ph type="title"/>
          </p:nvPr>
        </p:nvSpPr>
        <p:spPr>
          <a:xfrm>
            <a:off x="762000" y="507552"/>
            <a:ext cx="7543800" cy="1449387"/>
          </a:xfrm>
        </p:spPr>
        <p:txBody>
          <a:bodyPr>
            <a:normAutofit fontScale="90000"/>
          </a:bodyPr>
          <a:lstStyle/>
          <a:p>
            <a:r>
              <a:rPr lang="en-US" dirty="0"/>
              <a:t>Marketing Strategy and the Marketing Mix</a:t>
            </a:r>
            <a:br>
              <a:rPr lang="en-US" dirty="0"/>
            </a:br>
            <a:endParaRPr lang="en-US" dirty="0"/>
          </a:p>
        </p:txBody>
      </p:sp>
    </p:spTree>
    <p:extLst>
      <p:ext uri="{BB962C8B-B14F-4D97-AF65-F5344CB8AC3E}">
        <p14:creationId xmlns:p14="http://schemas.microsoft.com/office/powerpoint/2010/main" val="956107311"/>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Managing Marketing</a:t>
            </a:r>
          </a:p>
        </p:txBody>
      </p:sp>
      <p:pic>
        <p:nvPicPr>
          <p:cNvPr id="81925" name="Picture 5" descr="fg02_07"/>
          <p:cNvPicPr>
            <a:picLocks noChangeAspect="1" noChangeArrowheads="1"/>
          </p:cNvPicPr>
          <p:nvPr/>
        </p:nvPicPr>
        <p:blipFill>
          <a:blip r:embed="rId3">
            <a:extLst>
              <a:ext uri="{28A0092B-C50C-407E-A947-70E740481C1C}">
                <a14:useLocalDpi xmlns:a14="http://schemas.microsoft.com/office/drawing/2010/main" val="0"/>
              </a:ext>
            </a:extLst>
          </a:blip>
          <a:srcRect b="9268"/>
          <a:stretch>
            <a:fillRect/>
          </a:stretch>
        </p:blipFill>
        <p:spPr bwMode="auto">
          <a:xfrm>
            <a:off x="1501080" y="2336109"/>
            <a:ext cx="6311555" cy="3410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621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Marketing Management: Function 1</a:t>
            </a:r>
          </a:p>
        </p:txBody>
      </p:sp>
      <p:sp>
        <p:nvSpPr>
          <p:cNvPr id="82947" name="Rectangle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mtClean="0">
                <a:solidFill>
                  <a:srgbClr val="002060"/>
                </a:solidFill>
                <a:ea typeface="ヒラギノ角ゴ Pro W3"/>
                <a:cs typeface="ヒラギノ角ゴ Pro W3"/>
              </a:rPr>
              <a:t>SWOT Analysis:</a:t>
            </a:r>
          </a:p>
          <a:p>
            <a:endParaRPr lang="en-US" altLang="en-US" smtClean="0">
              <a:solidFill>
                <a:srgbClr val="002060"/>
              </a:solidFill>
              <a:ea typeface="ヒラギノ角ゴ Pro W3"/>
              <a:cs typeface="ヒラギノ角ゴ Pro W3"/>
            </a:endParaRPr>
          </a:p>
          <a:p>
            <a:endParaRPr lang="en-US" altLang="en-US" smtClean="0">
              <a:solidFill>
                <a:srgbClr val="002060"/>
              </a:solidFill>
              <a:ea typeface="ヒラギノ角ゴ Pro W3"/>
              <a:cs typeface="ヒラギノ角ゴ Pro W3"/>
            </a:endParaRPr>
          </a:p>
        </p:txBody>
      </p:sp>
      <p:pic>
        <p:nvPicPr>
          <p:cNvPr id="82950" name="Picture 6" descr="fg02_08"/>
          <p:cNvPicPr>
            <a:picLocks noChangeAspect="1" noChangeArrowheads="1"/>
          </p:cNvPicPr>
          <p:nvPr/>
        </p:nvPicPr>
        <p:blipFill>
          <a:blip r:embed="rId3">
            <a:extLst>
              <a:ext uri="{28A0092B-C50C-407E-A947-70E740481C1C}">
                <a14:useLocalDpi xmlns:a14="http://schemas.microsoft.com/office/drawing/2010/main" val="0"/>
              </a:ext>
            </a:extLst>
          </a:blip>
          <a:srcRect b="9438"/>
          <a:stretch>
            <a:fillRect/>
          </a:stretch>
        </p:blipFill>
        <p:spPr bwMode="auto">
          <a:xfrm>
            <a:off x="1645921" y="2612624"/>
            <a:ext cx="6295461" cy="3343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9758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943662" y="1730411"/>
            <a:ext cx="4298412" cy="4143329"/>
          </a:xfrm>
          <a:prstGeom prst="rect">
            <a:avLst/>
          </a:prstGeom>
          <a:solidFill>
            <a:schemeClr val="bg1">
              <a:lumMod val="95000"/>
            </a:schemeClr>
          </a:solidFill>
          <a:ln w="9525">
            <a:solidFill>
              <a:srgbClr val="4A7EBB"/>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83971" name="Rectangle 3"/>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Marketing Management: Function 2</a:t>
            </a:r>
          </a:p>
        </p:txBody>
      </p:sp>
      <p:sp>
        <p:nvSpPr>
          <p:cNvPr id="83972" name="Rectangle 2"/>
          <p:cNvSpPr>
            <a:spLocks noGrp="1" noChangeArrowheads="1"/>
          </p:cNvSpPr>
          <p:nvPr>
            <p:ph idx="1"/>
          </p:nvPr>
        </p:nvSpPr>
        <p:spPr bwMode="auto">
          <a:xfrm>
            <a:off x="841375" y="2068546"/>
            <a:ext cx="7543800" cy="4022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endParaRPr lang="en-US" altLang="en-US" sz="2028" dirty="0" smtClean="0">
              <a:ea typeface="ヒラギノ角ゴ Pro W3"/>
              <a:cs typeface="ヒラギノ角ゴ Pro W3"/>
            </a:endParaRPr>
          </a:p>
          <a:p>
            <a:r>
              <a:rPr lang="en-US" altLang="en-US" sz="2028" dirty="0" smtClean="0">
                <a:ea typeface="ヒラギノ角ゴ Pro W3"/>
                <a:cs typeface="ヒラギノ角ゴ Pro W3"/>
              </a:rPr>
              <a:t>Executive </a:t>
            </a:r>
            <a:r>
              <a:rPr lang="en-US" altLang="en-US" sz="2028" dirty="0">
                <a:ea typeface="ヒラギノ角ゴ Pro W3"/>
                <a:cs typeface="ヒラギノ角ゴ Pro W3"/>
              </a:rPr>
              <a:t>Summary</a:t>
            </a:r>
          </a:p>
          <a:p>
            <a:r>
              <a:rPr lang="en-US" altLang="en-US" sz="2028" dirty="0">
                <a:ea typeface="ヒラギノ角ゴ Pro W3"/>
                <a:cs typeface="ヒラギノ角ゴ Pro W3"/>
              </a:rPr>
              <a:t>Current Marketing Situation</a:t>
            </a:r>
          </a:p>
          <a:p>
            <a:pPr marL="484267" lvl="1">
              <a:buFont typeface="Wingdings" panose="05000000000000000000" pitchFamily="2" charset="2"/>
              <a:buChar char="Ø"/>
            </a:pPr>
            <a:r>
              <a:rPr lang="en-US" altLang="en-US" sz="2028" dirty="0">
                <a:ea typeface="ヒラギノ角ゴ Pro W3"/>
              </a:rPr>
              <a:t>SWOT</a:t>
            </a:r>
          </a:p>
          <a:p>
            <a:r>
              <a:rPr lang="en-US" altLang="en-US" sz="2028" dirty="0">
                <a:ea typeface="ヒラギノ角ゴ Pro W3"/>
                <a:cs typeface="ヒラギノ角ゴ Pro W3"/>
              </a:rPr>
              <a:t>Objectives and Issues</a:t>
            </a:r>
          </a:p>
          <a:p>
            <a:r>
              <a:rPr lang="en-US" altLang="en-US" sz="2028" dirty="0">
                <a:ea typeface="ヒラギノ角ゴ Pro W3"/>
                <a:cs typeface="ヒラギノ角ゴ Pro W3"/>
              </a:rPr>
              <a:t>Marketing Strategy</a:t>
            </a:r>
          </a:p>
          <a:p>
            <a:r>
              <a:rPr lang="en-US" altLang="en-US" sz="2028" dirty="0">
                <a:ea typeface="ヒラギノ角ゴ Pro W3"/>
                <a:cs typeface="ヒラギノ角ゴ Pro W3"/>
              </a:rPr>
              <a:t>Action Programs</a:t>
            </a:r>
          </a:p>
          <a:p>
            <a:r>
              <a:rPr lang="en-US" altLang="en-US" sz="2028" dirty="0">
                <a:ea typeface="ヒラギノ角ゴ Pro W3"/>
                <a:cs typeface="ヒラギノ角ゴ Pro W3"/>
              </a:rPr>
              <a:t>Budgets</a:t>
            </a:r>
          </a:p>
          <a:p>
            <a:r>
              <a:rPr lang="en-US" altLang="en-US" sz="2028" dirty="0">
                <a:ea typeface="ヒラギノ角ゴ Pro W3"/>
                <a:cs typeface="ヒラギノ角ゴ Pro W3"/>
              </a:rPr>
              <a:t>Controls</a:t>
            </a:r>
          </a:p>
        </p:txBody>
      </p:sp>
      <p:sp>
        <p:nvSpPr>
          <p:cNvPr id="83973" name="Rectangle 3"/>
          <p:cNvSpPr>
            <a:spLocks noChangeArrowheads="1"/>
          </p:cNvSpPr>
          <p:nvPr/>
        </p:nvSpPr>
        <p:spPr bwMode="auto">
          <a:xfrm>
            <a:off x="1151722" y="1841511"/>
            <a:ext cx="3461553" cy="381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580" b="1" u="sng" dirty="0">
                <a:solidFill>
                  <a:srgbClr val="002060"/>
                </a:solidFill>
                <a:latin typeface="Verdana" panose="020B0604030504040204" pitchFamily="34" charset="0"/>
                <a:ea typeface="ＭＳ Ｐゴシック" panose="020B0600070205080204" pitchFamily="34" charset="-128"/>
              </a:rPr>
              <a:t>Marketing Plan</a:t>
            </a:r>
          </a:p>
        </p:txBody>
      </p:sp>
      <p:pic>
        <p:nvPicPr>
          <p:cNvPr id="83974" name="Picture 9" descr="DCTM_PI_UK_CM_AL1084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0261" y="1954256"/>
            <a:ext cx="2569098" cy="3697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391962" y="5813426"/>
            <a:ext cx="4191000" cy="369332"/>
          </a:xfrm>
          <a:prstGeom prst="rect">
            <a:avLst/>
          </a:prstGeom>
          <a:noFill/>
        </p:spPr>
        <p:txBody>
          <a:bodyPr wrap="square" rtlCol="0">
            <a:spAutoFit/>
          </a:bodyPr>
          <a:lstStyle/>
          <a:p>
            <a:r>
              <a:rPr lang="en-US" dirty="0" smtClean="0"/>
              <a:t>Table 2.2 p.65</a:t>
            </a:r>
            <a:endParaRPr lang="en-US" dirty="0"/>
          </a:p>
        </p:txBody>
      </p:sp>
    </p:spTree>
    <p:extLst>
      <p:ext uri="{BB962C8B-B14F-4D97-AF65-F5344CB8AC3E}">
        <p14:creationId xmlns:p14="http://schemas.microsoft.com/office/powerpoint/2010/main" val="2464924730"/>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type="title"/>
          </p:nvPr>
        </p:nvSpPr>
        <p:spPr>
          <a:solidFill>
            <a:srgbClr val="FFFFFF"/>
          </a:solidFill>
          <a:ln>
            <a:noFill/>
            <a:miter lim="800000"/>
            <a:headEnd/>
            <a:tailEnd/>
          </a:ln>
        </p:spPr>
        <p:txBody>
          <a:bodyPr/>
          <a:lstStyle/>
          <a:p>
            <a:r>
              <a:rPr lang="en-US" altLang="en-US" dirty="0" smtClean="0">
                <a:ea typeface="ヒラギノ角ゴ Pro W3"/>
              </a:rPr>
              <a:t>Marketing Management: Function 3</a:t>
            </a:r>
          </a:p>
        </p:txBody>
      </p:sp>
      <p:sp>
        <p:nvSpPr>
          <p:cNvPr id="84995" name="Rectangle 2"/>
          <p:cNvSpPr>
            <a:spLocks noGrp="1" noChangeArrowheads="1"/>
          </p:cNvSpPr>
          <p:nvPr>
            <p:ph idx="1"/>
          </p:nvPr>
        </p:nvSpPr>
        <p:spPr bwMode="auto">
          <a:xfrm>
            <a:off x="609600" y="2063156"/>
            <a:ext cx="5334000" cy="4022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z="3200" b="1" dirty="0" smtClean="0">
                <a:solidFill>
                  <a:srgbClr val="002060"/>
                </a:solidFill>
                <a:ea typeface="ヒラギノ角ゴ Pro W3"/>
                <a:cs typeface="ヒラギノ角ゴ Pro W3"/>
              </a:rPr>
              <a:t>Implementation</a:t>
            </a:r>
            <a:r>
              <a:rPr lang="en-US" altLang="en-US" sz="3200" dirty="0" smtClean="0">
                <a:solidFill>
                  <a:srgbClr val="002060"/>
                </a:solidFill>
                <a:ea typeface="ヒラギノ角ゴ Pro W3"/>
                <a:cs typeface="ヒラギノ角ゴ Pro W3"/>
              </a:rPr>
              <a:t>:</a:t>
            </a:r>
          </a:p>
          <a:p>
            <a:r>
              <a:rPr lang="en-US" altLang="en-US" sz="3200" dirty="0" smtClean="0">
                <a:solidFill>
                  <a:srgbClr val="002060"/>
                </a:solidFill>
                <a:ea typeface="ヒラギノ角ゴ Pro W3"/>
                <a:cs typeface="ヒラギノ角ゴ Pro W3"/>
              </a:rPr>
              <a:t> Plans converted to actions by assigning:</a:t>
            </a:r>
          </a:p>
          <a:p>
            <a:pPr lvl="2">
              <a:buFont typeface="Wingdings" panose="05000000000000000000" pitchFamily="2" charset="2"/>
              <a:buChar char="ü"/>
            </a:pPr>
            <a:r>
              <a:rPr lang="en-US" altLang="en-US" sz="2000" dirty="0" smtClean="0">
                <a:solidFill>
                  <a:srgbClr val="002060"/>
                </a:solidFill>
                <a:ea typeface="ヒラギノ角ゴ Pro W3"/>
              </a:rPr>
              <a:t>Who</a:t>
            </a:r>
          </a:p>
          <a:p>
            <a:pPr lvl="2">
              <a:buFont typeface="Wingdings" panose="05000000000000000000" pitchFamily="2" charset="2"/>
              <a:buChar char="ü"/>
            </a:pPr>
            <a:r>
              <a:rPr lang="en-US" altLang="en-US" sz="2000" dirty="0" smtClean="0">
                <a:solidFill>
                  <a:srgbClr val="002060"/>
                </a:solidFill>
                <a:ea typeface="ヒラギノ角ゴ Pro W3"/>
              </a:rPr>
              <a:t>Where</a:t>
            </a:r>
          </a:p>
          <a:p>
            <a:pPr lvl="2">
              <a:buFont typeface="Wingdings" panose="05000000000000000000" pitchFamily="2" charset="2"/>
              <a:buChar char="ü"/>
            </a:pPr>
            <a:r>
              <a:rPr lang="en-US" altLang="en-US" sz="2000" dirty="0" smtClean="0">
                <a:solidFill>
                  <a:srgbClr val="002060"/>
                </a:solidFill>
                <a:ea typeface="ヒラギノ角ゴ Pro W3"/>
              </a:rPr>
              <a:t>When</a:t>
            </a:r>
          </a:p>
          <a:p>
            <a:pPr lvl="2">
              <a:buFont typeface="Wingdings" panose="05000000000000000000" pitchFamily="2" charset="2"/>
              <a:buChar char="ü"/>
            </a:pPr>
            <a:r>
              <a:rPr lang="en-US" altLang="en-US" sz="2000" dirty="0" smtClean="0">
                <a:solidFill>
                  <a:srgbClr val="002060"/>
                </a:solidFill>
                <a:ea typeface="ヒラギノ角ゴ Pro W3"/>
              </a:rPr>
              <a:t>How</a:t>
            </a:r>
          </a:p>
          <a:p>
            <a:endParaRPr lang="en-US" altLang="en-US" sz="3200" dirty="0" smtClean="0">
              <a:solidFill>
                <a:srgbClr val="002060"/>
              </a:solidFill>
              <a:ea typeface="ヒラギノ角ゴ Pro W3"/>
              <a:cs typeface="ヒラギノ角ゴ Pro W3"/>
            </a:endParaRPr>
          </a:p>
        </p:txBody>
      </p:sp>
      <p:pic>
        <p:nvPicPr>
          <p:cNvPr id="84998" name="Picture 6" descr="exh02_11"/>
          <p:cNvPicPr>
            <a:picLocks noChangeAspect="1" noChangeArrowheads="1"/>
          </p:cNvPicPr>
          <p:nvPr/>
        </p:nvPicPr>
        <p:blipFill>
          <a:blip r:embed="rId3">
            <a:extLst>
              <a:ext uri="{28A0092B-C50C-407E-A947-70E740481C1C}">
                <a14:useLocalDpi xmlns:a14="http://schemas.microsoft.com/office/drawing/2010/main" val="0"/>
              </a:ext>
            </a:extLst>
          </a:blip>
          <a:srcRect b="5005"/>
          <a:stretch>
            <a:fillRect/>
          </a:stretch>
        </p:blipFill>
        <p:spPr bwMode="auto">
          <a:xfrm>
            <a:off x="5943600" y="2063156"/>
            <a:ext cx="2905597" cy="419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402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type="title"/>
          </p:nvPr>
        </p:nvSpPr>
        <p:spPr>
          <a:xfrm>
            <a:off x="822325" y="379413"/>
            <a:ext cx="7543800" cy="1449387"/>
          </a:xfrm>
          <a:solidFill>
            <a:srgbClr val="FFFFFF"/>
          </a:solidFill>
          <a:ln>
            <a:noFill/>
            <a:miter lim="800000"/>
            <a:headEnd/>
            <a:tailEnd/>
          </a:ln>
        </p:spPr>
        <p:txBody>
          <a:bodyPr/>
          <a:lstStyle/>
          <a:p>
            <a:pPr eaLnBrk="1" hangingPunct="1"/>
            <a:r>
              <a:rPr lang="en-US" altLang="en-US" smtClean="0">
                <a:ea typeface="ＭＳ Ｐゴシック" panose="020B0600070205080204" pitchFamily="34" charset="-128"/>
                <a:cs typeface="ヒラギノ角ゴ Pro W3"/>
              </a:rPr>
              <a:t>Marketing Department Organization</a:t>
            </a:r>
          </a:p>
        </p:txBody>
      </p:sp>
      <p:sp>
        <p:nvSpPr>
          <p:cNvPr id="2" name="Right Brace 1"/>
          <p:cNvSpPr>
            <a:spLocks/>
          </p:cNvSpPr>
          <p:nvPr/>
        </p:nvSpPr>
        <p:spPr bwMode="auto">
          <a:xfrm rot="16200000">
            <a:off x="2214312" y="1732606"/>
            <a:ext cx="561807" cy="4115531"/>
          </a:xfrm>
          <a:prstGeom prst="rightBrace">
            <a:avLst>
              <a:gd name="adj1" fmla="val 8344"/>
              <a:gd name="adj2" fmla="val 50000"/>
            </a:avLst>
          </a:prstGeom>
          <a:noFill/>
          <a:ln w="38100">
            <a:solidFill>
              <a:schemeClr val="tx1"/>
            </a:solidFill>
            <a:round/>
            <a:headEnd/>
            <a:tailEnd/>
          </a:ln>
          <a:effectLst>
            <a:outerShdw blurRad="40000" dist="20000" dir="5400000" rotWithShape="0">
              <a:srgbClr val="808080">
                <a:alpha val="37999"/>
              </a:srgbClr>
            </a:outerShdw>
          </a:effectLst>
          <a:extLst/>
        </p:spPr>
        <p:txBody>
          <a:bodyPr anchor="ctr"/>
          <a:lstStyle>
            <a:lvl1pPr eaLnBrk="0" hangingPunct="0">
              <a:defRPr>
                <a:solidFill>
                  <a:schemeClr val="tx1"/>
                </a:solidFill>
                <a:latin typeface="Arial" pitchFamily="34" charset="0"/>
                <a:ea typeface="ヒラギノ角ゴ Pro W3"/>
                <a:cs typeface="ヒラギノ角ゴ Pro W3"/>
              </a:defRPr>
            </a:lvl1pPr>
            <a:lvl2pPr marL="742950" indent="-285750" eaLnBrk="0" hangingPunct="0">
              <a:defRPr>
                <a:solidFill>
                  <a:schemeClr val="tx1"/>
                </a:solidFill>
                <a:latin typeface="Arial" pitchFamily="34" charset="0"/>
                <a:ea typeface="ヒラギノ角ゴ Pro W3"/>
                <a:cs typeface="ヒラギノ角ゴ Pro W3"/>
              </a:defRPr>
            </a:lvl2pPr>
            <a:lvl3pPr marL="1143000" indent="-228600" eaLnBrk="0" hangingPunct="0">
              <a:defRPr>
                <a:solidFill>
                  <a:schemeClr val="tx1"/>
                </a:solidFill>
                <a:latin typeface="Arial" pitchFamily="34" charset="0"/>
                <a:ea typeface="ヒラギノ角ゴ Pro W3"/>
                <a:cs typeface="ヒラギノ角ゴ Pro W3"/>
              </a:defRPr>
            </a:lvl3pPr>
            <a:lvl4pPr marL="1600200" indent="-228600" eaLnBrk="0" hangingPunct="0">
              <a:defRPr>
                <a:solidFill>
                  <a:schemeClr val="tx1"/>
                </a:solidFill>
                <a:latin typeface="Arial" pitchFamily="34" charset="0"/>
                <a:ea typeface="ヒラギノ角ゴ Pro W3"/>
                <a:cs typeface="ヒラギノ角ゴ Pro W3"/>
              </a:defRPr>
            </a:lvl4pPr>
            <a:lvl5pPr marL="2057400" indent="-228600" eaLnBrk="0" hangingPunct="0">
              <a:defRPr>
                <a:solidFill>
                  <a:schemeClr val="tx1"/>
                </a:solidFill>
                <a:latin typeface="Arial"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9pPr>
          </a:lstStyle>
          <a:p>
            <a:pPr algn="ctr" eaLnBrk="1" hangingPunct="1">
              <a:defRPr/>
            </a:pPr>
            <a:endParaRPr lang="en-US" altLang="en-US" smtClean="0">
              <a:latin typeface="Verdana" pitchFamily="34" charset="0"/>
            </a:endParaRPr>
          </a:p>
        </p:txBody>
      </p:sp>
      <p:sp>
        <p:nvSpPr>
          <p:cNvPr id="86020" name="Rectangle 3"/>
          <p:cNvSpPr>
            <a:spLocks noChangeArrowheads="1"/>
          </p:cNvSpPr>
          <p:nvPr/>
        </p:nvSpPr>
        <p:spPr bwMode="auto">
          <a:xfrm>
            <a:off x="93635" y="2559954"/>
            <a:ext cx="4945075" cy="77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212" b="1">
                <a:solidFill>
                  <a:srgbClr val="002060"/>
                </a:solidFill>
                <a:latin typeface="Verdana" panose="020B0604030504040204" pitchFamily="34" charset="0"/>
                <a:ea typeface="ＭＳ Ｐゴシック" panose="020B0600070205080204" pitchFamily="34" charset="-128"/>
              </a:rPr>
              <a:t>Chief Marketing Officer/</a:t>
            </a:r>
            <a:br>
              <a:rPr lang="en-US" altLang="en-US" sz="2212" b="1">
                <a:solidFill>
                  <a:srgbClr val="002060"/>
                </a:solidFill>
                <a:latin typeface="Verdana" panose="020B0604030504040204" pitchFamily="34" charset="0"/>
                <a:ea typeface="ＭＳ Ｐゴシック" panose="020B0600070205080204" pitchFamily="34" charset="-128"/>
              </a:rPr>
            </a:br>
            <a:r>
              <a:rPr lang="en-US" altLang="en-US" sz="2212" b="1">
                <a:solidFill>
                  <a:srgbClr val="002060"/>
                </a:solidFill>
                <a:latin typeface="Verdana" panose="020B0604030504040204" pitchFamily="34" charset="0"/>
                <a:ea typeface="ＭＳ Ｐゴシック" panose="020B0600070205080204" pitchFamily="34" charset="-128"/>
              </a:rPr>
              <a:t>VP Marketing</a:t>
            </a:r>
          </a:p>
        </p:txBody>
      </p:sp>
      <p:sp>
        <p:nvSpPr>
          <p:cNvPr id="86021" name="Rectangle 3"/>
          <p:cNvSpPr>
            <a:spLocks noChangeArrowheads="1"/>
          </p:cNvSpPr>
          <p:nvPr/>
        </p:nvSpPr>
        <p:spPr bwMode="auto">
          <a:xfrm>
            <a:off x="437450" y="3970600"/>
            <a:ext cx="3905830" cy="1774058"/>
          </a:xfrm>
          <a:prstGeom prst="rect">
            <a:avLst/>
          </a:prstGeom>
          <a:solidFill>
            <a:srgbClr val="7F7F7F"/>
          </a:solidFill>
          <a:ln w="9525">
            <a:solidFill>
              <a:schemeClr val="tx1"/>
            </a:solidFill>
            <a:miter lim="800000"/>
            <a:headEnd/>
            <a:tailEnd/>
          </a:ln>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lnSpc>
                <a:spcPct val="85000"/>
              </a:lnSpc>
              <a:spcAft>
                <a:spcPts val="599"/>
              </a:spcAft>
            </a:pPr>
            <a:r>
              <a:rPr lang="en-US" altLang="en-US" sz="1106" b="1" dirty="0">
                <a:solidFill>
                  <a:schemeClr val="bg2"/>
                </a:solidFill>
                <a:latin typeface="Verdana" panose="020B0604030504040204" pitchFamily="34" charset="0"/>
                <a:ea typeface="ＭＳ Ｐゴシック" panose="020B0600070205080204" pitchFamily="34" charset="-128"/>
              </a:rPr>
              <a:t>•    </a:t>
            </a:r>
            <a:r>
              <a:rPr lang="en-US" altLang="en-US" b="1" dirty="0">
                <a:solidFill>
                  <a:schemeClr val="bg2"/>
                </a:solidFill>
                <a:latin typeface="Verdana" panose="020B0604030504040204" pitchFamily="34" charset="0"/>
                <a:ea typeface="ＭＳ Ｐゴシック" panose="020B0600070205080204" pitchFamily="34" charset="-128"/>
              </a:rPr>
              <a:t>Functional organization</a:t>
            </a:r>
            <a:br>
              <a:rPr lang="en-US" altLang="en-US" b="1" dirty="0">
                <a:solidFill>
                  <a:schemeClr val="bg2"/>
                </a:solidFill>
                <a:latin typeface="Verdana" panose="020B0604030504040204" pitchFamily="34" charset="0"/>
                <a:ea typeface="ＭＳ Ｐゴシック" panose="020B0600070205080204" pitchFamily="34" charset="-128"/>
              </a:rPr>
            </a:br>
            <a:r>
              <a:rPr lang="en-US" altLang="en-US" sz="1106" b="1" dirty="0">
                <a:solidFill>
                  <a:schemeClr val="bg2"/>
                </a:solidFill>
                <a:latin typeface="Verdana" panose="020B0604030504040204" pitchFamily="34" charset="0"/>
                <a:ea typeface="ＭＳ Ｐゴシック" panose="020B0600070205080204" pitchFamily="34" charset="-128"/>
              </a:rPr>
              <a:t>•    </a:t>
            </a:r>
            <a:r>
              <a:rPr lang="en-US" altLang="en-US" b="1" dirty="0">
                <a:solidFill>
                  <a:schemeClr val="bg2"/>
                </a:solidFill>
                <a:latin typeface="Verdana" panose="020B0604030504040204" pitchFamily="34" charset="0"/>
                <a:ea typeface="ＭＳ Ｐゴシック" panose="020B0600070205080204" pitchFamily="34" charset="-128"/>
              </a:rPr>
              <a:t>Geographic organization</a:t>
            </a:r>
            <a:br>
              <a:rPr lang="en-US" altLang="en-US" b="1" dirty="0">
                <a:solidFill>
                  <a:schemeClr val="bg2"/>
                </a:solidFill>
                <a:latin typeface="Verdana" panose="020B0604030504040204" pitchFamily="34" charset="0"/>
                <a:ea typeface="ＭＳ Ｐゴシック" panose="020B0600070205080204" pitchFamily="34" charset="-128"/>
              </a:rPr>
            </a:br>
            <a:r>
              <a:rPr lang="en-US" altLang="en-US" sz="1106" b="1" dirty="0">
                <a:solidFill>
                  <a:schemeClr val="bg2"/>
                </a:solidFill>
                <a:latin typeface="Verdana" panose="020B0604030504040204" pitchFamily="34" charset="0"/>
                <a:ea typeface="ＭＳ Ｐゴシック" panose="020B0600070205080204" pitchFamily="34" charset="-128"/>
              </a:rPr>
              <a:t>•    </a:t>
            </a:r>
            <a:r>
              <a:rPr lang="en-US" altLang="en-US" b="1" dirty="0">
                <a:solidFill>
                  <a:schemeClr val="bg2"/>
                </a:solidFill>
                <a:latin typeface="Verdana" panose="020B0604030504040204" pitchFamily="34" charset="0"/>
                <a:ea typeface="ＭＳ Ｐゴシック" panose="020B0600070205080204" pitchFamily="34" charset="-128"/>
              </a:rPr>
              <a:t>Product management</a:t>
            </a:r>
            <a:br>
              <a:rPr lang="en-US" altLang="en-US" b="1" dirty="0">
                <a:solidFill>
                  <a:schemeClr val="bg2"/>
                </a:solidFill>
                <a:latin typeface="Verdana" panose="020B0604030504040204" pitchFamily="34" charset="0"/>
                <a:ea typeface="ＭＳ Ｐゴシック" panose="020B0600070205080204" pitchFamily="34" charset="-128"/>
              </a:rPr>
            </a:br>
            <a:r>
              <a:rPr lang="en-US" altLang="en-US" sz="1106" b="1" dirty="0">
                <a:solidFill>
                  <a:schemeClr val="bg2"/>
                </a:solidFill>
                <a:latin typeface="Verdana" panose="020B0604030504040204" pitchFamily="34" charset="0"/>
                <a:ea typeface="ＭＳ Ｐゴシック" panose="020B0600070205080204" pitchFamily="34" charset="-128"/>
              </a:rPr>
              <a:t>•    </a:t>
            </a:r>
            <a:r>
              <a:rPr lang="en-US" altLang="en-US" b="1" dirty="0">
                <a:solidFill>
                  <a:schemeClr val="bg2"/>
                </a:solidFill>
                <a:latin typeface="Verdana" panose="020B0604030504040204" pitchFamily="34" charset="0"/>
                <a:ea typeface="ＭＳ Ｐゴシック" panose="020B0600070205080204" pitchFamily="34" charset="-128"/>
              </a:rPr>
              <a:t>Market or customer</a:t>
            </a:r>
            <a:br>
              <a:rPr lang="en-US" altLang="en-US" b="1" dirty="0">
                <a:solidFill>
                  <a:schemeClr val="bg2"/>
                </a:solidFill>
                <a:latin typeface="Verdana" panose="020B0604030504040204" pitchFamily="34" charset="0"/>
                <a:ea typeface="ＭＳ Ｐゴシック" panose="020B0600070205080204" pitchFamily="34" charset="-128"/>
              </a:rPr>
            </a:br>
            <a:r>
              <a:rPr lang="en-US" altLang="en-US" sz="1106" b="1" dirty="0">
                <a:solidFill>
                  <a:schemeClr val="bg2"/>
                </a:solidFill>
                <a:latin typeface="Verdana" panose="020B0604030504040204" pitchFamily="34" charset="0"/>
                <a:ea typeface="ＭＳ Ｐゴシック" panose="020B0600070205080204" pitchFamily="34" charset="-128"/>
              </a:rPr>
              <a:t>•    </a:t>
            </a:r>
            <a:r>
              <a:rPr lang="en-US" altLang="en-US" b="1" dirty="0">
                <a:solidFill>
                  <a:schemeClr val="bg2"/>
                </a:solidFill>
                <a:latin typeface="Verdana" panose="020B0604030504040204" pitchFamily="34" charset="0"/>
                <a:ea typeface="ＭＳ Ｐゴシック" panose="020B0600070205080204" pitchFamily="34" charset="-128"/>
              </a:rPr>
              <a:t>Combination</a:t>
            </a:r>
          </a:p>
        </p:txBody>
      </p:sp>
      <p:pic>
        <p:nvPicPr>
          <p:cNvPr id="86022" name="Picture 13" descr="DCTM_PI_UK_CM_AL48540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7279" y="2637496"/>
            <a:ext cx="3695639" cy="2869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52883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Marketing Management: Function 4</a:t>
            </a:r>
          </a:p>
        </p:txBody>
      </p:sp>
      <p:sp>
        <p:nvSpPr>
          <p:cNvPr id="87043" name="Rectangle 3"/>
          <p:cNvSpPr>
            <a:spLocks noGrp="1" noChangeArrowheads="1"/>
          </p:cNvSpPr>
          <p:nvPr>
            <p:ph idx="1"/>
          </p:nvPr>
        </p:nvSpPr>
        <p:spPr bwMode="auto">
          <a:xfrm>
            <a:off x="841375" y="2057400"/>
            <a:ext cx="7543800" cy="4022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sz="3200" dirty="0" smtClean="0">
                <a:solidFill>
                  <a:srgbClr val="002060"/>
                </a:solidFill>
                <a:ea typeface="ヒラギノ角ゴ Pro W3"/>
                <a:cs typeface="ヒラギノ角ゴ Pro W3"/>
              </a:rPr>
              <a:t>Marketing control involves four steps:</a:t>
            </a:r>
          </a:p>
          <a:p>
            <a:pPr marL="642275" lvl="1" indent="-421356">
              <a:spcBef>
                <a:spcPts val="553"/>
              </a:spcBef>
              <a:buFont typeface="Verdana" panose="020B0604030504040204" pitchFamily="34" charset="0"/>
              <a:buAutoNum type="arabicPeriod"/>
            </a:pPr>
            <a:r>
              <a:rPr lang="en-US" altLang="en-US" sz="2800" dirty="0" smtClean="0">
                <a:solidFill>
                  <a:srgbClr val="002060"/>
                </a:solidFill>
                <a:ea typeface="ヒラギノ角ゴ Pro W3"/>
              </a:rPr>
              <a:t>Set specific marketing goals</a:t>
            </a:r>
          </a:p>
          <a:p>
            <a:pPr marL="642275" lvl="1" indent="-421356">
              <a:spcBef>
                <a:spcPts val="553"/>
              </a:spcBef>
              <a:buFont typeface="Verdana" panose="020B0604030504040204" pitchFamily="34" charset="0"/>
              <a:buAutoNum type="arabicPeriod"/>
            </a:pPr>
            <a:r>
              <a:rPr lang="en-US" altLang="en-US" sz="2800" dirty="0" smtClean="0">
                <a:solidFill>
                  <a:srgbClr val="002060"/>
                </a:solidFill>
                <a:ea typeface="ヒラギノ角ゴ Pro W3"/>
              </a:rPr>
              <a:t>Measure performance in the marketplace</a:t>
            </a:r>
          </a:p>
          <a:p>
            <a:pPr marL="642275" lvl="1" indent="-421356">
              <a:spcBef>
                <a:spcPts val="553"/>
              </a:spcBef>
              <a:buFont typeface="Verdana" panose="020B0604030504040204" pitchFamily="34" charset="0"/>
              <a:buAutoNum type="arabicPeriod"/>
            </a:pPr>
            <a:r>
              <a:rPr lang="en-US" altLang="en-US" sz="2800" dirty="0" smtClean="0">
                <a:solidFill>
                  <a:srgbClr val="002060"/>
                </a:solidFill>
                <a:ea typeface="ヒラギノ角ゴ Pro W3"/>
              </a:rPr>
              <a:t>Evaluate performance</a:t>
            </a:r>
          </a:p>
          <a:p>
            <a:pPr marL="642275" lvl="1" indent="-421356">
              <a:spcBef>
                <a:spcPts val="553"/>
              </a:spcBef>
              <a:buFont typeface="Verdana" panose="020B0604030504040204" pitchFamily="34" charset="0"/>
              <a:buAutoNum type="arabicPeriod"/>
            </a:pPr>
            <a:r>
              <a:rPr lang="en-US" altLang="en-US" sz="2800" dirty="0" smtClean="0">
                <a:solidFill>
                  <a:srgbClr val="002060"/>
                </a:solidFill>
                <a:ea typeface="ヒラギノ角ゴ Pro W3"/>
              </a:rPr>
              <a:t>Take corrective action to close the gaps between goals and performance</a:t>
            </a:r>
          </a:p>
        </p:txBody>
      </p:sp>
    </p:spTree>
    <p:extLst>
      <p:ext uri="{BB962C8B-B14F-4D97-AF65-F5344CB8AC3E}">
        <p14:creationId xmlns:p14="http://schemas.microsoft.com/office/powerpoint/2010/main" val="95076364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418430" y="2489729"/>
            <a:ext cx="8418332" cy="1368965"/>
          </a:xfrm>
          <a:prstGeom prst="rect">
            <a:avLst/>
          </a:prstGeom>
          <a:solidFill>
            <a:schemeClr val="bg1">
              <a:lumMod val="95000"/>
            </a:schemeClr>
          </a:solidFill>
          <a:ln w="28575">
            <a:solidFill>
              <a:schemeClr val="accent1"/>
            </a:solidFill>
            <a:miter lim="800000"/>
            <a:headEnd/>
            <a:tailEnd/>
          </a:ln>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r>
              <a:rPr lang="en-US" sz="1659" dirty="0">
                <a:solidFill>
                  <a:srgbClr val="002060"/>
                </a:solidFill>
                <a:latin typeface="+mn-lt"/>
              </a:rPr>
              <a:t>The elements of SWOT are easy to remember but difficult to apply. </a:t>
            </a:r>
            <a:r>
              <a:rPr lang="en-US" altLang="en-US" sz="1659" dirty="0">
                <a:solidFill>
                  <a:srgbClr val="002060"/>
                </a:solidFill>
                <a:latin typeface="+mn-lt"/>
              </a:rPr>
              <a:t>“</a:t>
            </a:r>
            <a:r>
              <a:rPr lang="en-US" sz="1659" dirty="0">
                <a:solidFill>
                  <a:srgbClr val="002060"/>
                </a:solidFill>
                <a:latin typeface="+mn-lt"/>
              </a:rPr>
              <a:t>S</a:t>
            </a:r>
            <a:r>
              <a:rPr lang="en-US" altLang="en-US" sz="1659" dirty="0">
                <a:solidFill>
                  <a:srgbClr val="002060"/>
                </a:solidFill>
                <a:latin typeface="+mn-lt"/>
              </a:rPr>
              <a:t>”</a:t>
            </a:r>
            <a:r>
              <a:rPr lang="en-US" sz="1659" dirty="0">
                <a:solidFill>
                  <a:srgbClr val="002060"/>
                </a:solidFill>
                <a:latin typeface="+mn-lt"/>
              </a:rPr>
              <a:t> and </a:t>
            </a:r>
            <a:r>
              <a:rPr lang="en-US" altLang="en-US" sz="1659" dirty="0">
                <a:solidFill>
                  <a:srgbClr val="002060"/>
                </a:solidFill>
                <a:latin typeface="+mn-lt"/>
              </a:rPr>
              <a:t>“</a:t>
            </a:r>
            <a:r>
              <a:rPr lang="en-US" sz="1659" dirty="0">
                <a:solidFill>
                  <a:srgbClr val="002060"/>
                </a:solidFill>
                <a:latin typeface="+mn-lt"/>
              </a:rPr>
              <a:t>O</a:t>
            </a:r>
            <a:r>
              <a:rPr lang="en-US" altLang="en-US" sz="1659" dirty="0">
                <a:solidFill>
                  <a:srgbClr val="002060"/>
                </a:solidFill>
                <a:latin typeface="+mn-lt"/>
              </a:rPr>
              <a:t>”</a:t>
            </a:r>
            <a:r>
              <a:rPr lang="en-US" sz="1659" dirty="0">
                <a:solidFill>
                  <a:srgbClr val="002060"/>
                </a:solidFill>
                <a:latin typeface="+mn-lt"/>
              </a:rPr>
              <a:t> are good. </a:t>
            </a:r>
            <a:r>
              <a:rPr lang="en-US" altLang="en-US" sz="1659" dirty="0">
                <a:solidFill>
                  <a:srgbClr val="002060"/>
                </a:solidFill>
                <a:latin typeface="+mn-lt"/>
              </a:rPr>
              <a:t>“</a:t>
            </a:r>
            <a:r>
              <a:rPr lang="en-US" sz="1659" dirty="0">
                <a:solidFill>
                  <a:srgbClr val="002060"/>
                </a:solidFill>
                <a:latin typeface="+mn-lt"/>
              </a:rPr>
              <a:t>W</a:t>
            </a:r>
            <a:r>
              <a:rPr lang="en-US" altLang="en-US" sz="1659" dirty="0">
                <a:solidFill>
                  <a:srgbClr val="002060"/>
                </a:solidFill>
                <a:latin typeface="+mn-lt"/>
              </a:rPr>
              <a:t>”</a:t>
            </a:r>
            <a:r>
              <a:rPr lang="en-US" sz="1659" dirty="0">
                <a:solidFill>
                  <a:srgbClr val="002060"/>
                </a:solidFill>
                <a:latin typeface="+mn-lt"/>
              </a:rPr>
              <a:t> and </a:t>
            </a:r>
            <a:r>
              <a:rPr lang="en-US" altLang="en-US" sz="1659" dirty="0">
                <a:solidFill>
                  <a:srgbClr val="002060"/>
                </a:solidFill>
                <a:latin typeface="+mn-lt"/>
              </a:rPr>
              <a:t>“</a:t>
            </a:r>
            <a:r>
              <a:rPr lang="en-US" sz="1659" dirty="0">
                <a:solidFill>
                  <a:srgbClr val="002060"/>
                </a:solidFill>
                <a:latin typeface="+mn-lt"/>
              </a:rPr>
              <a:t>T</a:t>
            </a:r>
            <a:r>
              <a:rPr lang="en-US" altLang="en-US" sz="1659" dirty="0">
                <a:solidFill>
                  <a:srgbClr val="002060"/>
                </a:solidFill>
                <a:latin typeface="+mn-lt"/>
              </a:rPr>
              <a:t>”</a:t>
            </a:r>
            <a:r>
              <a:rPr lang="en-US" sz="1659" dirty="0">
                <a:solidFill>
                  <a:srgbClr val="002060"/>
                </a:solidFill>
                <a:latin typeface="+mn-lt"/>
              </a:rPr>
              <a:t> are bad. The differences between the two positive forces and the two negative forces lies in where they originate. Strengths and weaknesses come from within and are totally controlled by the firm. Opportunities and threats come from outside and are uncontrollable by the firm. Assign an S, W, O, or T to the statements on the right.</a:t>
            </a:r>
          </a:p>
        </p:txBody>
      </p:sp>
      <p:sp>
        <p:nvSpPr>
          <p:cNvPr id="9" name="TextBox 8"/>
          <p:cNvSpPr txBox="1">
            <a:spLocks noChangeArrowheads="1"/>
          </p:cNvSpPr>
          <p:nvPr/>
        </p:nvSpPr>
        <p:spPr bwMode="auto">
          <a:xfrm>
            <a:off x="399411" y="4447276"/>
            <a:ext cx="8457834" cy="1113638"/>
          </a:xfrm>
          <a:prstGeom prst="rect">
            <a:avLst/>
          </a:prstGeom>
          <a:solidFill>
            <a:schemeClr val="bg1">
              <a:lumMod val="95000"/>
            </a:schemeClr>
          </a:solidFill>
          <a:ln w="28575">
            <a:solidFill>
              <a:schemeClr val="accent1"/>
            </a:solidFill>
            <a:miter lim="800000"/>
            <a:headEnd/>
            <a:tailEnd/>
          </a:ln>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r>
              <a:rPr lang="en-US" sz="1659" dirty="0">
                <a:solidFill>
                  <a:srgbClr val="002060"/>
                </a:solidFill>
                <a:latin typeface="+mn-lt"/>
              </a:rPr>
              <a:t>1. A slow economy will decrease consumer demand. ____</a:t>
            </a:r>
          </a:p>
          <a:p>
            <a:pPr eaLnBrk="1" hangingPunct="1">
              <a:buFontTx/>
              <a:buAutoNum type="arabicPeriod" startAt="2"/>
              <a:defRPr/>
            </a:pPr>
            <a:r>
              <a:rPr lang="en-US" sz="1659" dirty="0">
                <a:solidFill>
                  <a:srgbClr val="002060"/>
                </a:solidFill>
                <a:latin typeface="+mn-lt"/>
              </a:rPr>
              <a:t> The firm has a high customer satisfaction rating. _____</a:t>
            </a:r>
          </a:p>
          <a:p>
            <a:pPr eaLnBrk="1" hangingPunct="1">
              <a:buFontTx/>
              <a:buAutoNum type="arabicPeriod" startAt="2"/>
              <a:defRPr/>
            </a:pPr>
            <a:r>
              <a:rPr lang="en-US" sz="1659" dirty="0">
                <a:solidFill>
                  <a:srgbClr val="002060"/>
                </a:solidFill>
                <a:latin typeface="+mn-lt"/>
              </a:rPr>
              <a:t> The firm will postpone expansion due to shortage of capital. _____</a:t>
            </a:r>
          </a:p>
          <a:p>
            <a:pPr eaLnBrk="1" hangingPunct="1">
              <a:buFontTx/>
              <a:buAutoNum type="arabicPeriod" startAt="2"/>
              <a:defRPr/>
            </a:pPr>
            <a:r>
              <a:rPr lang="en-US" sz="1659" dirty="0">
                <a:solidFill>
                  <a:srgbClr val="002060"/>
                </a:solidFill>
                <a:latin typeface="+mn-lt"/>
              </a:rPr>
              <a:t> There is a growing demand for the firm</a:t>
            </a:r>
            <a:r>
              <a:rPr lang="en-US" altLang="en-US" sz="1659" dirty="0">
                <a:solidFill>
                  <a:srgbClr val="002060"/>
                </a:solidFill>
                <a:latin typeface="+mn-lt"/>
              </a:rPr>
              <a:t>’</a:t>
            </a:r>
            <a:r>
              <a:rPr lang="en-US" sz="1659" dirty="0">
                <a:solidFill>
                  <a:srgbClr val="002060"/>
                </a:solidFill>
                <a:latin typeface="+mn-lt"/>
              </a:rPr>
              <a:t>s type of goods. _____</a:t>
            </a:r>
          </a:p>
        </p:txBody>
      </p:sp>
      <p:sp>
        <p:nvSpPr>
          <p:cNvPr id="89092" name="Rectangle 2"/>
          <p:cNvSpPr>
            <a:spLocks noChangeArrowheads="1"/>
          </p:cNvSpPr>
          <p:nvPr/>
        </p:nvSpPr>
        <p:spPr bwMode="auto">
          <a:xfrm>
            <a:off x="437450" y="1958646"/>
            <a:ext cx="3025567" cy="377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212" b="1">
                <a:solidFill>
                  <a:srgbClr val="0070C0"/>
                </a:solidFill>
                <a:latin typeface="Verdana" panose="020B0604030504040204" pitchFamily="34" charset="0"/>
                <a:ea typeface="ＭＳ Ｐゴシック" panose="020B0600070205080204" pitchFamily="34" charset="-128"/>
              </a:rPr>
              <a:t>SWOT Breakdown</a:t>
            </a:r>
          </a:p>
        </p:txBody>
      </p:sp>
      <p:sp>
        <p:nvSpPr>
          <p:cNvPr id="89093" name="Title 6"/>
          <p:cNvSpPr>
            <a:spLocks noGrp="1"/>
          </p:cNvSpPr>
          <p:nvPr>
            <p:ph type="title"/>
          </p:nvPr>
        </p:nvSpPr>
        <p:spPr>
          <a:solidFill>
            <a:srgbClr val="FFFFFF"/>
          </a:solidFill>
          <a:ln>
            <a:noFill/>
            <a:miter lim="800000"/>
            <a:headEnd/>
            <a:tailEnd/>
          </a:ln>
        </p:spPr>
        <p:txBody>
          <a:bodyPr/>
          <a:lstStyle/>
          <a:p>
            <a:r>
              <a:rPr lang="en-CA" altLang="en-US" smtClean="0">
                <a:ea typeface="ヒラギノ角ゴ Pro W3"/>
              </a:rPr>
              <a:t>Check Your Understanding</a:t>
            </a:r>
          </a:p>
        </p:txBody>
      </p:sp>
    </p:spTree>
    <p:extLst>
      <p:ext uri="{BB962C8B-B14F-4D97-AF65-F5344CB8AC3E}">
        <p14:creationId xmlns:p14="http://schemas.microsoft.com/office/powerpoint/2010/main" val="3476465207"/>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4" name="Title 6"/>
          <p:cNvSpPr>
            <a:spLocks noGrp="1"/>
          </p:cNvSpPr>
          <p:nvPr>
            <p:ph type="title"/>
          </p:nvPr>
        </p:nvSpPr>
        <p:spPr>
          <a:solidFill>
            <a:srgbClr val="FFFFFF"/>
          </a:solidFill>
          <a:ln>
            <a:noFill/>
            <a:miter lim="800000"/>
            <a:headEnd/>
            <a:tailEnd/>
          </a:ln>
        </p:spPr>
        <p:txBody>
          <a:bodyPr/>
          <a:lstStyle/>
          <a:p>
            <a:r>
              <a:rPr lang="en-US" altLang="en-US" dirty="0" smtClean="0">
                <a:ea typeface="ヒラギノ角ゴ Pro W3"/>
              </a:rPr>
              <a:t>You are the CMO of.. </a:t>
            </a:r>
          </a:p>
        </p:txBody>
      </p:sp>
      <p:pic>
        <p:nvPicPr>
          <p:cNvPr id="3" name="Picture 2"/>
          <p:cNvPicPr>
            <a:picLocks noChangeAspect="1"/>
          </p:cNvPicPr>
          <p:nvPr/>
        </p:nvPicPr>
        <p:blipFill>
          <a:blip r:embed="rId2"/>
          <a:stretch>
            <a:fillRect/>
          </a:stretch>
        </p:blipFill>
        <p:spPr>
          <a:xfrm>
            <a:off x="2651125" y="2057400"/>
            <a:ext cx="3886200" cy="3634937"/>
          </a:xfrm>
          <a:prstGeom prst="rect">
            <a:avLst/>
          </a:prstGeom>
        </p:spPr>
      </p:pic>
    </p:spTree>
    <p:extLst>
      <p:ext uri="{BB962C8B-B14F-4D97-AF65-F5344CB8AC3E}">
        <p14:creationId xmlns:p14="http://schemas.microsoft.com/office/powerpoint/2010/main" val="882695348"/>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22325" y="758825"/>
            <a:ext cx="7543800" cy="3565525"/>
          </a:xfrm>
        </p:spPr>
        <p:txBody>
          <a:bodyPr/>
          <a:lstStyle/>
          <a:p>
            <a:pPr fontAlgn="auto">
              <a:spcAft>
                <a:spcPts val="0"/>
              </a:spcAft>
              <a:defRPr/>
            </a:pPr>
            <a:r>
              <a:rPr lang="en-US" dirty="0" smtClean="0"/>
              <a:t>Chapter (4) </a:t>
            </a:r>
            <a:endParaRPr lang="en-US" dirty="0"/>
          </a:p>
        </p:txBody>
      </p:sp>
      <p:sp>
        <p:nvSpPr>
          <p:cNvPr id="5" name="Text Placeholder 4"/>
          <p:cNvSpPr>
            <a:spLocks noGrp="1"/>
          </p:cNvSpPr>
          <p:nvPr>
            <p:ph type="body" idx="1"/>
          </p:nvPr>
        </p:nvSpPr>
        <p:spPr>
          <a:xfrm>
            <a:off x="822325" y="4452938"/>
            <a:ext cx="7543800" cy="1143000"/>
          </a:xfrm>
        </p:spPr>
        <p:txBody>
          <a:bodyPr rtlCol="0"/>
          <a:lstStyle/>
          <a:p>
            <a:pPr fontAlgn="auto">
              <a:defRPr/>
            </a:pPr>
            <a:r>
              <a:rPr lang="en-US" dirty="0" smtClean="0"/>
              <a:t>Analyzing the marketing environment </a:t>
            </a:r>
            <a:endParaRPr lang="en-US" dirty="0"/>
          </a:p>
        </p:txBody>
      </p:sp>
      <p:sp>
        <p:nvSpPr>
          <p:cNvPr id="3" name="Slide Number Placeholder 2"/>
          <p:cNvSpPr>
            <a:spLocks noGrp="1"/>
          </p:cNvSpPr>
          <p:nvPr>
            <p:ph type="sldNum" sz="quarter" idx="12"/>
          </p:nvPr>
        </p:nvSpPr>
        <p:spPr/>
        <p:txBody>
          <a:bodyPr/>
          <a:lstStyle/>
          <a:p>
            <a:pPr>
              <a:defRPr/>
            </a:pPr>
            <a:fld id="{22F41A63-BCB3-48BE-A51C-FFBCA5CFE259}" type="slidenum">
              <a:rPr lang="en-US"/>
              <a:pPr>
                <a:defRPr/>
              </a:pPr>
              <a:t>38</a:t>
            </a:fld>
            <a:endParaRPr lang="en-US" dirty="0"/>
          </a:p>
        </p:txBody>
      </p:sp>
    </p:spTree>
    <p:extLst>
      <p:ext uri="{BB962C8B-B14F-4D97-AF65-F5344CB8AC3E}">
        <p14:creationId xmlns:p14="http://schemas.microsoft.com/office/powerpoint/2010/main" val="11240292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
          <p:cNvSpPr>
            <a:spLocks noGrp="1"/>
          </p:cNvSpPr>
          <p:nvPr>
            <p:ph type="title"/>
          </p:nvPr>
        </p:nvSpPr>
        <p:spPr>
          <a:xfrm>
            <a:off x="830276" y="455296"/>
            <a:ext cx="7543800" cy="932596"/>
          </a:xfrm>
          <a:solidFill>
            <a:srgbClr val="FFFFFF"/>
          </a:solidFill>
          <a:ln>
            <a:noFill/>
            <a:miter lim="800000"/>
            <a:headEnd/>
            <a:tailEnd/>
          </a:ln>
        </p:spPr>
        <p:txBody>
          <a:bodyPr/>
          <a:lstStyle/>
          <a:p>
            <a:pPr eaLnBrk="1" hangingPunct="1"/>
            <a:r>
              <a:rPr lang="en-US" altLang="en-US" smtClean="0">
                <a:ea typeface="ヒラギノ角ゴ Pro W3"/>
                <a:cs typeface="ヒラギノ角ゴ Pro W3"/>
              </a:rPr>
              <a:t>Chapter 4: Learning Objectives</a:t>
            </a:r>
          </a:p>
        </p:txBody>
      </p:sp>
      <p:sp>
        <p:nvSpPr>
          <p:cNvPr id="17411" name="Content Placeholder 3"/>
          <p:cNvSpPr>
            <a:spLocks noGrp="1"/>
          </p:cNvSpPr>
          <p:nvPr>
            <p:ph type="body" sz="quarter" idx="4294967295"/>
          </p:nvPr>
        </p:nvSpPr>
        <p:spPr bwMode="auto">
          <a:xfrm>
            <a:off x="1193814" y="1981536"/>
            <a:ext cx="7180262" cy="3949700"/>
          </a:xfrm>
          <a:extLst/>
        </p:spPr>
        <p:txBody>
          <a:bodyPr/>
          <a:lstStyle/>
          <a:p>
            <a:pPr marL="0" indent="0">
              <a:spcBef>
                <a:spcPts val="1106"/>
              </a:spcBef>
              <a:buNone/>
              <a:defRPr/>
            </a:pPr>
            <a:r>
              <a:rPr lang="en-US" altLang="en-US" sz="1843" dirty="0">
                <a:ea typeface="ヒラギノ角ゴ Pro W3"/>
                <a:cs typeface="ヒラギノ角ゴ Pro W3"/>
              </a:rPr>
              <a:t>Describe the environmental forces that affect the company’s ability to serve its customers</a:t>
            </a:r>
            <a:r>
              <a:rPr lang="en-US" altLang="en-US" sz="1843" dirty="0" smtClean="0">
                <a:ea typeface="ヒラギノ角ゴ Pro W3"/>
                <a:cs typeface="ヒラギノ角ゴ Pro W3"/>
              </a:rPr>
              <a:t>.</a:t>
            </a:r>
          </a:p>
          <a:p>
            <a:pPr marL="0" indent="0">
              <a:spcBef>
                <a:spcPts val="1106"/>
              </a:spcBef>
              <a:buNone/>
              <a:defRPr/>
            </a:pPr>
            <a:r>
              <a:rPr lang="en-US" altLang="en-US" sz="1843" dirty="0" smtClean="0">
                <a:ea typeface="ヒラギノ角ゴ Pro W3"/>
                <a:cs typeface="ヒラギノ角ゴ Pro W3"/>
              </a:rPr>
              <a:t>Explain </a:t>
            </a:r>
            <a:r>
              <a:rPr lang="en-US" altLang="en-US" sz="1843" dirty="0">
                <a:ea typeface="ヒラギノ角ゴ Pro W3"/>
                <a:cs typeface="ヒラギノ角ゴ Pro W3"/>
              </a:rPr>
              <a:t>how changes in the demographic and economic environments affect marketing decisions.</a:t>
            </a:r>
          </a:p>
          <a:p>
            <a:pPr marL="0" indent="0">
              <a:spcBef>
                <a:spcPts val="1106"/>
              </a:spcBef>
              <a:buNone/>
              <a:defRPr/>
            </a:pPr>
            <a:endParaRPr lang="en-US" altLang="en-US" sz="1843" dirty="0" smtClean="0">
              <a:ea typeface="ヒラギノ角ゴ Pro W3"/>
              <a:cs typeface="ヒラギノ角ゴ Pro W3"/>
            </a:endParaRPr>
          </a:p>
          <a:p>
            <a:pPr marL="0" indent="0">
              <a:spcBef>
                <a:spcPts val="1106"/>
              </a:spcBef>
              <a:buNone/>
              <a:defRPr/>
            </a:pPr>
            <a:r>
              <a:rPr lang="en-US" altLang="en-US" sz="1843" dirty="0" smtClean="0">
                <a:ea typeface="ヒラギノ角ゴ Pro W3"/>
                <a:cs typeface="ヒラギノ角ゴ Pro W3"/>
              </a:rPr>
              <a:t>Identify </a:t>
            </a:r>
            <a:r>
              <a:rPr lang="en-US" altLang="en-US" sz="1843" dirty="0">
                <a:ea typeface="ヒラギノ角ゴ Pro W3"/>
                <a:cs typeface="ヒラギノ角ゴ Pro W3"/>
              </a:rPr>
              <a:t>the major trends in the firm’s natural and technological environments.</a:t>
            </a:r>
          </a:p>
          <a:p>
            <a:pPr marL="0" indent="0">
              <a:spcBef>
                <a:spcPts val="1106"/>
              </a:spcBef>
              <a:buNone/>
              <a:defRPr/>
            </a:pPr>
            <a:r>
              <a:rPr lang="en-US" altLang="en-US" sz="1843" dirty="0">
                <a:ea typeface="ヒラギノ角ゴ Pro W3"/>
                <a:cs typeface="ヒラギノ角ゴ Pro W3"/>
              </a:rPr>
              <a:t>Explain the key changes in the political and cultural environments.</a:t>
            </a:r>
          </a:p>
          <a:p>
            <a:pPr marL="0" indent="0">
              <a:spcBef>
                <a:spcPts val="1106"/>
              </a:spcBef>
              <a:buNone/>
              <a:defRPr/>
            </a:pPr>
            <a:endParaRPr lang="en-US" altLang="en-US" sz="1843" dirty="0" smtClean="0">
              <a:ea typeface="ヒラギノ角ゴ Pro W3"/>
              <a:cs typeface="ヒラギノ角ゴ Pro W3"/>
            </a:endParaRPr>
          </a:p>
          <a:p>
            <a:pPr marL="0" indent="0">
              <a:spcBef>
                <a:spcPts val="1106"/>
              </a:spcBef>
              <a:buNone/>
              <a:defRPr/>
            </a:pPr>
            <a:r>
              <a:rPr lang="en-US" altLang="en-US" sz="1843" dirty="0" smtClean="0">
                <a:ea typeface="ヒラギノ角ゴ Pro W3"/>
                <a:cs typeface="ヒラギノ角ゴ Pro W3"/>
              </a:rPr>
              <a:t>Discuss </a:t>
            </a:r>
            <a:r>
              <a:rPr lang="en-US" altLang="en-US" sz="1843" dirty="0">
                <a:ea typeface="ヒラギノ角ゴ Pro W3"/>
                <a:cs typeface="ヒラギノ角ゴ Pro W3"/>
              </a:rPr>
              <a:t>how companies can react to the marketing environment.</a:t>
            </a:r>
          </a:p>
          <a:p>
            <a:pPr marL="0" indent="0">
              <a:spcBef>
                <a:spcPts val="553"/>
              </a:spcBef>
              <a:buNone/>
              <a:defRPr/>
            </a:pPr>
            <a:endParaRPr lang="en-US" altLang="en-US" sz="1659" dirty="0">
              <a:solidFill>
                <a:srgbClr val="0D0D0D"/>
              </a:solidFill>
              <a:latin typeface="+mj-lt"/>
              <a:ea typeface="MS PGothic" panose="020B0600070205080204" pitchFamily="34" charset="-128"/>
              <a:cs typeface="ヒラギノ角ゴ Pro W3"/>
            </a:endParaRPr>
          </a:p>
        </p:txBody>
      </p:sp>
      <p:sp>
        <p:nvSpPr>
          <p:cNvPr id="2" name="Rounded Rectangle 1"/>
          <p:cNvSpPr/>
          <p:nvPr/>
        </p:nvSpPr>
        <p:spPr>
          <a:xfrm>
            <a:off x="598385" y="1952793"/>
            <a:ext cx="463783" cy="4784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43" dirty="0">
                <a:solidFill>
                  <a:prstClr val="white"/>
                </a:solidFill>
              </a:rPr>
              <a:t>1</a:t>
            </a:r>
          </a:p>
        </p:txBody>
      </p:sp>
      <p:sp>
        <p:nvSpPr>
          <p:cNvPr id="34" name="Rounded Rectangle 33"/>
          <p:cNvSpPr/>
          <p:nvPr/>
        </p:nvSpPr>
        <p:spPr>
          <a:xfrm>
            <a:off x="598385" y="2780874"/>
            <a:ext cx="463783"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43" dirty="0">
                <a:solidFill>
                  <a:prstClr val="white"/>
                </a:solidFill>
              </a:rPr>
              <a:t>2</a:t>
            </a:r>
          </a:p>
        </p:txBody>
      </p:sp>
      <p:sp>
        <p:nvSpPr>
          <p:cNvPr id="35" name="Rounded Rectangle 34"/>
          <p:cNvSpPr/>
          <p:nvPr/>
        </p:nvSpPr>
        <p:spPr>
          <a:xfrm>
            <a:off x="582290" y="3560674"/>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43" dirty="0">
                <a:solidFill>
                  <a:prstClr val="white"/>
                </a:solidFill>
              </a:rPr>
              <a:t>3</a:t>
            </a:r>
          </a:p>
        </p:txBody>
      </p:sp>
      <p:sp>
        <p:nvSpPr>
          <p:cNvPr id="36" name="Rounded Rectangle 35"/>
          <p:cNvSpPr/>
          <p:nvPr/>
        </p:nvSpPr>
        <p:spPr>
          <a:xfrm>
            <a:off x="582290" y="4388755"/>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43" dirty="0">
                <a:solidFill>
                  <a:prstClr val="white"/>
                </a:solidFill>
              </a:rPr>
              <a:t>4</a:t>
            </a:r>
          </a:p>
        </p:txBody>
      </p:sp>
      <p:sp>
        <p:nvSpPr>
          <p:cNvPr id="37" name="Rounded Rectangle 36"/>
          <p:cNvSpPr/>
          <p:nvPr/>
        </p:nvSpPr>
        <p:spPr>
          <a:xfrm>
            <a:off x="582290" y="5216835"/>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sz="1843" dirty="0">
                <a:solidFill>
                  <a:prstClr val="white"/>
                </a:solidFill>
              </a:rPr>
              <a:t>5</a:t>
            </a:r>
          </a:p>
        </p:txBody>
      </p:sp>
    </p:spTree>
    <p:extLst>
      <p:ext uri="{BB962C8B-B14F-4D97-AF65-F5344CB8AC3E}">
        <p14:creationId xmlns:p14="http://schemas.microsoft.com/office/powerpoint/2010/main" val="2847860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914400" y="304800"/>
            <a:ext cx="7543800" cy="932596"/>
          </a:xfrm>
          <a:solidFill>
            <a:srgbClr val="FFFFFF"/>
          </a:solidFill>
          <a:ln>
            <a:noFill/>
            <a:miter lim="800000"/>
            <a:headEnd/>
            <a:tailEnd/>
          </a:ln>
        </p:spPr>
        <p:txBody>
          <a:bodyPr/>
          <a:lstStyle/>
          <a:p>
            <a:r>
              <a:rPr lang="en-US" altLang="en-US" smtClean="0">
                <a:ea typeface="ヒラギノ角ゴ Pro W3"/>
              </a:rPr>
              <a:t>Environmental Forces</a:t>
            </a:r>
          </a:p>
        </p:txBody>
      </p:sp>
      <p:sp>
        <p:nvSpPr>
          <p:cNvPr id="18435" name="Rectangle 3"/>
          <p:cNvSpPr>
            <a:spLocks noGrp="1" noChangeArrowheads="1"/>
          </p:cNvSpPr>
          <p:nvPr>
            <p:ph type="body" sz="quarter" idx="4294967295"/>
          </p:nvPr>
        </p:nvSpPr>
        <p:spPr>
          <a:xfrm>
            <a:off x="0" y="2349500"/>
            <a:ext cx="4430713" cy="3459163"/>
          </a:xfrm>
        </p:spPr>
        <p:txBody>
          <a:bodyPr/>
          <a:lstStyle/>
          <a:p>
            <a:pPr>
              <a:spcBef>
                <a:spcPts val="553"/>
              </a:spcBef>
              <a:defRPr/>
            </a:pPr>
            <a:r>
              <a:rPr lang="en-US" altLang="en-US" sz="3200" b="1" dirty="0" smtClean="0"/>
              <a:t>The Marketing Environment</a:t>
            </a:r>
          </a:p>
          <a:p>
            <a:pPr lvl="1">
              <a:spcBef>
                <a:spcPts val="553"/>
              </a:spcBef>
              <a:buFont typeface="Wingdings" panose="05000000000000000000" pitchFamily="2" charset="2"/>
              <a:buChar char="Ø"/>
              <a:defRPr/>
            </a:pPr>
            <a:r>
              <a:rPr lang="en-US" altLang="en-US" sz="2800" dirty="0" smtClean="0"/>
              <a:t>Factors outside marketing that affect marketing management’s ability to build and maintain successful relationships with target customers. </a:t>
            </a:r>
          </a:p>
          <a:p>
            <a:pPr marL="0" indent="0">
              <a:spcBef>
                <a:spcPts val="553"/>
              </a:spcBef>
              <a:buNone/>
              <a:defRPr/>
            </a:pPr>
            <a:endParaRPr lang="en-US" altLang="en-US" sz="3200" dirty="0" smtClean="0"/>
          </a:p>
        </p:txBody>
      </p:sp>
      <p:pic>
        <p:nvPicPr>
          <p:cNvPr id="45062" name="Picture 6" descr="exh04_03"/>
          <p:cNvPicPr>
            <a:picLocks noChangeAspect="1" noChangeArrowheads="1"/>
          </p:cNvPicPr>
          <p:nvPr/>
        </p:nvPicPr>
        <p:blipFill>
          <a:blip r:embed="rId3">
            <a:extLst>
              <a:ext uri="{28A0092B-C50C-407E-A947-70E740481C1C}">
                <a14:useLocalDpi xmlns:a14="http://schemas.microsoft.com/office/drawing/2010/main" val="0"/>
              </a:ext>
            </a:extLst>
          </a:blip>
          <a:srcRect b="7225"/>
          <a:stretch>
            <a:fillRect/>
          </a:stretch>
        </p:blipFill>
        <p:spPr bwMode="auto">
          <a:xfrm>
            <a:off x="4877776" y="2442911"/>
            <a:ext cx="3997025" cy="3199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495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200" y="304800"/>
            <a:ext cx="7543800" cy="932596"/>
          </a:xfrm>
          <a:solidFill>
            <a:srgbClr val="FFFFFF"/>
          </a:solidFill>
          <a:ln>
            <a:noFill/>
            <a:miter lim="800000"/>
            <a:headEnd/>
            <a:tailEnd/>
          </a:ln>
        </p:spPr>
        <p:txBody>
          <a:bodyPr/>
          <a:lstStyle/>
          <a:p>
            <a:r>
              <a:rPr lang="en-US" altLang="en-US" smtClean="0">
                <a:ea typeface="ヒラギノ角ゴ Pro W3"/>
              </a:rPr>
              <a:t>Environmental Forces</a:t>
            </a:r>
          </a:p>
        </p:txBody>
      </p:sp>
      <p:sp>
        <p:nvSpPr>
          <p:cNvPr id="18435" name="Rectangle 3"/>
          <p:cNvSpPr>
            <a:spLocks noGrp="1" noChangeArrowheads="1"/>
          </p:cNvSpPr>
          <p:nvPr>
            <p:ph type="body" sz="quarter" idx="4294967295"/>
          </p:nvPr>
        </p:nvSpPr>
        <p:spPr>
          <a:xfrm>
            <a:off x="254000" y="2209800"/>
            <a:ext cx="8890000" cy="3581400"/>
          </a:xfrm>
        </p:spPr>
        <p:txBody>
          <a:bodyPr/>
          <a:lstStyle/>
          <a:p>
            <a:pPr>
              <a:defRPr/>
            </a:pPr>
            <a:r>
              <a:rPr lang="en-US" altLang="en-US" sz="3600" b="1" dirty="0" smtClean="0"/>
              <a:t>Microenvironment:</a:t>
            </a:r>
            <a:r>
              <a:rPr lang="en-US" altLang="en-US" sz="3600" dirty="0" smtClean="0"/>
              <a:t> </a:t>
            </a:r>
          </a:p>
          <a:p>
            <a:pPr lvl="2">
              <a:buFont typeface="Wingdings" panose="05000000000000000000" pitchFamily="2" charset="2"/>
              <a:buChar char="Ø"/>
              <a:defRPr/>
            </a:pPr>
            <a:r>
              <a:rPr lang="en-US" altLang="en-US" sz="2400" dirty="0" smtClean="0"/>
              <a:t>Forces with direct impact to the company</a:t>
            </a:r>
          </a:p>
          <a:p>
            <a:pPr lvl="2">
              <a:buFont typeface="Wingdings" panose="05000000000000000000" pitchFamily="2" charset="2"/>
              <a:buChar char="Ø"/>
              <a:defRPr/>
            </a:pPr>
            <a:r>
              <a:rPr lang="en-US" altLang="en-US" sz="2400" dirty="0" smtClean="0"/>
              <a:t>Internal &amp; external</a:t>
            </a:r>
          </a:p>
          <a:p>
            <a:pPr marL="474025" lvl="2" indent="0">
              <a:buNone/>
              <a:defRPr/>
            </a:pPr>
            <a:endParaRPr lang="en-US" altLang="en-US" sz="2800" dirty="0"/>
          </a:p>
          <a:p>
            <a:pPr>
              <a:defRPr/>
            </a:pPr>
            <a:r>
              <a:rPr lang="en-US" altLang="en-US" sz="3600" b="1" dirty="0" smtClean="0"/>
              <a:t>Macroenvironment: </a:t>
            </a:r>
          </a:p>
          <a:p>
            <a:pPr lvl="2">
              <a:buFont typeface="Wingdings" panose="05000000000000000000" pitchFamily="2" charset="2"/>
              <a:buChar char="Ø"/>
              <a:defRPr/>
            </a:pPr>
            <a:r>
              <a:rPr lang="en-US" altLang="en-US" sz="2400" dirty="0" smtClean="0"/>
              <a:t>External forces with direct impact across industries</a:t>
            </a:r>
          </a:p>
          <a:p>
            <a:pPr>
              <a:defRPr/>
            </a:pPr>
            <a:endParaRPr lang="en-US" altLang="en-US" sz="3600" dirty="0" smtClean="0"/>
          </a:p>
        </p:txBody>
      </p:sp>
    </p:spTree>
    <p:extLst>
      <p:ext uri="{BB962C8B-B14F-4D97-AF65-F5344CB8AC3E}">
        <p14:creationId xmlns:p14="http://schemas.microsoft.com/office/powerpoint/2010/main" val="3983032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Question </a:t>
            </a:r>
            <a:endParaRPr lang="en-US" dirty="0"/>
          </a:p>
        </p:txBody>
      </p:sp>
      <p:sp>
        <p:nvSpPr>
          <p:cNvPr id="5" name="Content Placeholder 4"/>
          <p:cNvSpPr>
            <a:spLocks noGrp="1"/>
          </p:cNvSpPr>
          <p:nvPr>
            <p:ph sz="half" idx="2"/>
          </p:nvPr>
        </p:nvSpPr>
        <p:spPr>
          <a:xfrm>
            <a:off x="4114800" y="2325690"/>
            <a:ext cx="4800600" cy="4023359"/>
          </a:xfrm>
        </p:spPr>
        <p:txBody>
          <a:bodyPr/>
          <a:lstStyle/>
          <a:p>
            <a:pPr>
              <a:buFont typeface="Wingdings" panose="05000000000000000000" pitchFamily="2" charset="2"/>
              <a:buChar char="Ø"/>
            </a:pPr>
            <a:r>
              <a:rPr lang="en-US" sz="2800" dirty="0" smtClean="0"/>
              <a:t>Thinking of the apple smart watch, what can be the micro and macro environmental factors having an impact on its performance? </a:t>
            </a:r>
            <a:endParaRPr lang="en-US" sz="2800" dirty="0"/>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42</a:t>
            </a:fld>
            <a:endParaRPr lang="en-US" dirty="0"/>
          </a:p>
        </p:txBody>
      </p:sp>
      <p:pic>
        <p:nvPicPr>
          <p:cNvPr id="7" name="Picture 2" descr="Image result for apple watch"/>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85800" y="2111165"/>
            <a:ext cx="3429000" cy="349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1312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838200" y="304800"/>
            <a:ext cx="7543800" cy="932596"/>
          </a:xfrm>
          <a:solidFill>
            <a:srgbClr val="FFFFFF"/>
          </a:solidFill>
          <a:ln>
            <a:noFill/>
            <a:miter lim="800000"/>
            <a:headEnd/>
            <a:tailEnd/>
          </a:ln>
        </p:spPr>
        <p:txBody>
          <a:bodyPr/>
          <a:lstStyle/>
          <a:p>
            <a:r>
              <a:rPr lang="en-US" altLang="en-US" smtClean="0">
                <a:ea typeface="ヒラギノ角ゴ Pro W3"/>
              </a:rPr>
              <a:t>The Microenvironment</a:t>
            </a:r>
          </a:p>
        </p:txBody>
      </p:sp>
      <p:pic>
        <p:nvPicPr>
          <p:cNvPr id="47109" name="Picture 5" descr="fg04_01"/>
          <p:cNvPicPr>
            <a:picLocks noChangeAspect="1" noChangeArrowheads="1"/>
          </p:cNvPicPr>
          <p:nvPr/>
        </p:nvPicPr>
        <p:blipFill>
          <a:blip r:embed="rId3">
            <a:extLst>
              <a:ext uri="{28A0092B-C50C-407E-A947-70E740481C1C}">
                <a14:useLocalDpi xmlns:a14="http://schemas.microsoft.com/office/drawing/2010/main" val="0"/>
              </a:ext>
            </a:extLst>
          </a:blip>
          <a:srcRect b="10999"/>
          <a:stretch>
            <a:fillRect/>
          </a:stretch>
        </p:blipFill>
        <p:spPr bwMode="auto">
          <a:xfrm>
            <a:off x="1037297" y="2450227"/>
            <a:ext cx="6036503" cy="295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879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914400" y="304800"/>
            <a:ext cx="7543800" cy="932596"/>
          </a:xfrm>
          <a:solidFill>
            <a:srgbClr val="FFFFFF"/>
          </a:solidFill>
          <a:ln>
            <a:noFill/>
            <a:miter lim="800000"/>
            <a:headEnd/>
            <a:tailEnd/>
          </a:ln>
        </p:spPr>
        <p:txBody>
          <a:bodyPr/>
          <a:lstStyle/>
          <a:p>
            <a:r>
              <a:rPr lang="en-US" altLang="en-US" smtClean="0">
                <a:ea typeface="ＭＳ Ｐゴシック" panose="020B0600070205080204" pitchFamily="34" charset="-128"/>
                <a:cs typeface="Arial" panose="020B0604020202020204" pitchFamily="34" charset="0"/>
              </a:rPr>
              <a:t>The Microenvironment </a:t>
            </a:r>
          </a:p>
        </p:txBody>
      </p:sp>
      <p:sp>
        <p:nvSpPr>
          <p:cNvPr id="20483" name="Rectangle 2"/>
          <p:cNvSpPr>
            <a:spLocks noGrp="1" noChangeArrowheads="1"/>
          </p:cNvSpPr>
          <p:nvPr>
            <p:ph type="body" sz="quarter" idx="4294967295"/>
          </p:nvPr>
        </p:nvSpPr>
        <p:spPr bwMode="auto">
          <a:xfrm>
            <a:off x="0" y="2265363"/>
            <a:ext cx="5064125" cy="2160587"/>
          </a:xfrm>
          <a:extLst/>
        </p:spPr>
        <p:txBody>
          <a:bodyPr vert="horz" wrap="square" lIns="84271" tIns="42136" rIns="84271" bIns="42136" numCol="1" anchor="t" anchorCtr="0" compatLnSpc="1">
            <a:prstTxWarp prst="textNoShape">
              <a:avLst/>
            </a:prstTxWarp>
          </a:bodyPr>
          <a:lstStyle/>
          <a:p>
            <a:pPr>
              <a:spcBef>
                <a:spcPts val="553"/>
              </a:spcBef>
              <a:defRPr/>
            </a:pPr>
            <a:r>
              <a:rPr lang="en-US" altLang="en-US" b="1" dirty="0" smtClean="0">
                <a:ea typeface="MS PGothic" panose="020B0600070205080204" pitchFamily="34" charset="-128"/>
                <a:cs typeface="Arial" panose="020B0604020202020204" pitchFamily="34" charset="0"/>
              </a:rPr>
              <a:t>Marketing Intermediaries</a:t>
            </a:r>
          </a:p>
          <a:p>
            <a:pPr lvl="1">
              <a:spcBef>
                <a:spcPts val="553"/>
              </a:spcBef>
              <a:buFont typeface="Wingdings" panose="05000000000000000000" pitchFamily="2" charset="2"/>
              <a:buChar char="Ø"/>
              <a:defRPr/>
            </a:pPr>
            <a:r>
              <a:rPr lang="en-US" altLang="en-US" dirty="0" smtClean="0">
                <a:ea typeface="MS PGothic" panose="020B0600070205080204" pitchFamily="34" charset="-128"/>
                <a:cs typeface="Arial" panose="020B0604020202020204" pitchFamily="34" charset="0"/>
              </a:rPr>
              <a:t>Resellers</a:t>
            </a:r>
          </a:p>
          <a:p>
            <a:pPr lvl="1">
              <a:spcBef>
                <a:spcPts val="553"/>
              </a:spcBef>
              <a:buFont typeface="Wingdings" panose="05000000000000000000" pitchFamily="2" charset="2"/>
              <a:buChar char="Ø"/>
              <a:defRPr/>
            </a:pPr>
            <a:r>
              <a:rPr lang="en-US" altLang="en-US" dirty="0" smtClean="0">
                <a:ea typeface="MS PGothic" panose="020B0600070205080204" pitchFamily="34" charset="-128"/>
                <a:cs typeface="Arial" panose="020B0604020202020204" pitchFamily="34" charset="0"/>
              </a:rPr>
              <a:t>Physical distribution firms</a:t>
            </a:r>
          </a:p>
          <a:p>
            <a:pPr lvl="1">
              <a:spcBef>
                <a:spcPts val="553"/>
              </a:spcBef>
              <a:buFont typeface="Wingdings" panose="05000000000000000000" pitchFamily="2" charset="2"/>
              <a:buChar char="Ø"/>
              <a:defRPr/>
            </a:pPr>
            <a:r>
              <a:rPr lang="en-US" altLang="en-US" dirty="0" smtClean="0">
                <a:ea typeface="MS PGothic" panose="020B0600070205080204" pitchFamily="34" charset="-128"/>
                <a:cs typeface="Arial" panose="020B0604020202020204" pitchFamily="34" charset="0"/>
              </a:rPr>
              <a:t>Marketing service agencies</a:t>
            </a:r>
          </a:p>
          <a:p>
            <a:pPr marL="0" indent="0">
              <a:spcBef>
                <a:spcPts val="553"/>
              </a:spcBef>
              <a:buNone/>
              <a:defRPr/>
            </a:pPr>
            <a:endParaRPr lang="en-US" altLang="en-US" dirty="0" smtClean="0">
              <a:ea typeface="MS PGothic" panose="020B0600070205080204" pitchFamily="34" charset="-128"/>
              <a:cs typeface="Arial" panose="020B0604020202020204" pitchFamily="34" charset="0"/>
            </a:endParaRPr>
          </a:p>
          <a:p>
            <a:pPr marL="0" indent="0">
              <a:spcBef>
                <a:spcPts val="553"/>
              </a:spcBef>
              <a:buClr>
                <a:schemeClr val="bg2"/>
              </a:buClr>
              <a:defRPr/>
            </a:pPr>
            <a:r>
              <a:rPr lang="en-US" altLang="en-US" dirty="0" smtClean="0">
                <a:ea typeface="MS PGothic" panose="020B0600070205080204" pitchFamily="34" charset="-128"/>
                <a:cs typeface="Arial" panose="020B0604020202020204" pitchFamily="34" charset="0"/>
              </a:rPr>
              <a:t>  </a:t>
            </a:r>
          </a:p>
        </p:txBody>
      </p:sp>
      <p:pic>
        <p:nvPicPr>
          <p:cNvPr id="48133" name="Picture 5" descr="exh04_01"/>
          <p:cNvPicPr>
            <a:picLocks noChangeAspect="1" noChangeArrowheads="1"/>
          </p:cNvPicPr>
          <p:nvPr/>
        </p:nvPicPr>
        <p:blipFill>
          <a:blip r:embed="rId3">
            <a:extLst>
              <a:ext uri="{28A0092B-C50C-407E-A947-70E740481C1C}">
                <a14:useLocalDpi xmlns:a14="http://schemas.microsoft.com/office/drawing/2010/main" val="0"/>
              </a:ext>
            </a:extLst>
          </a:blip>
          <a:srcRect b="5064"/>
          <a:stretch>
            <a:fillRect/>
          </a:stretch>
        </p:blipFill>
        <p:spPr bwMode="auto">
          <a:xfrm>
            <a:off x="5929702" y="2012778"/>
            <a:ext cx="2719791" cy="3866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022747"/>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solidFill>
            <a:srgbClr val="FFFFFF"/>
          </a:solidFill>
          <a:ln>
            <a:noFill/>
            <a:miter lim="800000"/>
            <a:headEnd/>
            <a:tailEnd/>
          </a:ln>
        </p:spPr>
        <p:txBody>
          <a:bodyPr/>
          <a:lstStyle/>
          <a:p>
            <a:r>
              <a:rPr lang="en-US" altLang="en-US" smtClean="0">
                <a:ea typeface="ＭＳ Ｐゴシック" panose="020B0600070205080204" pitchFamily="34" charset="-128"/>
                <a:cs typeface="Arial" panose="020B0604020202020204" pitchFamily="34" charset="0"/>
              </a:rPr>
              <a:t>The Microenvironment </a:t>
            </a:r>
          </a:p>
        </p:txBody>
      </p:sp>
      <p:sp>
        <p:nvSpPr>
          <p:cNvPr id="20483" name="Rectangle 2"/>
          <p:cNvSpPr>
            <a:spLocks noGrp="1" noChangeArrowheads="1"/>
          </p:cNvSpPr>
          <p:nvPr>
            <p:ph type="body" sz="quarter" idx="4294967295"/>
          </p:nvPr>
        </p:nvSpPr>
        <p:spPr bwMode="auto">
          <a:xfrm>
            <a:off x="0" y="2265363"/>
            <a:ext cx="3897313" cy="3300412"/>
          </a:xfrm>
          <a:extLst/>
        </p:spPr>
        <p:txBody>
          <a:bodyPr vert="horz" wrap="square" lIns="84271" tIns="42136" rIns="84271" bIns="42136" numCol="1" anchor="t" anchorCtr="0" compatLnSpc="1">
            <a:prstTxWarp prst="textNoShape">
              <a:avLst/>
            </a:prstTxWarp>
          </a:bodyPr>
          <a:lstStyle/>
          <a:p>
            <a:r>
              <a:rPr lang="en-US" altLang="en-US" b="1" dirty="0" smtClean="0">
                <a:ea typeface="ＭＳ Ｐゴシック" panose="020B0600070205080204" pitchFamily="34" charset="-128"/>
                <a:cs typeface="Arial" panose="020B0604020202020204" pitchFamily="34" charset="0"/>
              </a:rPr>
              <a:t>Competitors </a:t>
            </a:r>
          </a:p>
          <a:p>
            <a:pPr eaLnBrk="1" hangingPunct="1">
              <a:buFontTx/>
              <a:buChar char="-"/>
            </a:pPr>
            <a:r>
              <a:rPr lang="en-US" altLang="ja-JP" dirty="0"/>
              <a:t>pure </a:t>
            </a:r>
            <a:r>
              <a:rPr lang="en-US" altLang="ja-JP" dirty="0" smtClean="0"/>
              <a:t>competition</a:t>
            </a:r>
          </a:p>
          <a:p>
            <a:pPr eaLnBrk="1" hangingPunct="1">
              <a:buFontTx/>
              <a:buChar char="-"/>
            </a:pPr>
            <a:r>
              <a:rPr lang="en-US" altLang="ja-JP" dirty="0" smtClean="0"/>
              <a:t> </a:t>
            </a:r>
            <a:r>
              <a:rPr lang="en-US" altLang="ja-JP" dirty="0"/>
              <a:t>monopolistic competition, </a:t>
            </a:r>
          </a:p>
          <a:p>
            <a:pPr eaLnBrk="1" hangingPunct="1">
              <a:buFontTx/>
              <a:buChar char="-"/>
            </a:pPr>
            <a:r>
              <a:rPr lang="en-US" altLang="ja-JP" dirty="0" smtClean="0"/>
              <a:t>Oligopolies</a:t>
            </a:r>
          </a:p>
          <a:p>
            <a:pPr eaLnBrk="1" hangingPunct="1">
              <a:buFontTx/>
              <a:buChar char="-"/>
            </a:pPr>
            <a:r>
              <a:rPr lang="en-US" altLang="ja-JP" dirty="0" smtClean="0"/>
              <a:t>monopolies</a:t>
            </a:r>
            <a:endParaRPr lang="en-US" altLang="ja-JP" dirty="0"/>
          </a:p>
          <a:p>
            <a:pPr>
              <a:buClr>
                <a:schemeClr val="bg2"/>
              </a:buClr>
              <a:buFont typeface="Arial" panose="020B0604020202020204" pitchFamily="34" charset="0"/>
              <a:buNone/>
            </a:pPr>
            <a:endParaRPr lang="en-US" altLang="en-US" dirty="0" smtClean="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77605995"/>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solidFill>
            <a:srgbClr val="FFFFFF"/>
          </a:solidFill>
          <a:ln>
            <a:noFill/>
            <a:miter lim="800000"/>
            <a:headEnd/>
            <a:tailEnd/>
          </a:ln>
        </p:spPr>
        <p:txBody>
          <a:bodyPr/>
          <a:lstStyle/>
          <a:p>
            <a:r>
              <a:rPr lang="en-US" altLang="en-US" smtClean="0">
                <a:ea typeface="ＭＳ Ｐゴシック" panose="020B0600070205080204" pitchFamily="34" charset="-128"/>
                <a:cs typeface="Arial" panose="020B0604020202020204" pitchFamily="34" charset="0"/>
              </a:rPr>
              <a:t>The Microenvironment </a:t>
            </a:r>
          </a:p>
        </p:txBody>
      </p:sp>
      <p:sp>
        <p:nvSpPr>
          <p:cNvPr id="20483" name="Rectangle 2"/>
          <p:cNvSpPr>
            <a:spLocks noGrp="1" noChangeArrowheads="1"/>
          </p:cNvSpPr>
          <p:nvPr>
            <p:ph type="body" sz="quarter" idx="4294967295"/>
          </p:nvPr>
        </p:nvSpPr>
        <p:spPr bwMode="auto">
          <a:xfrm>
            <a:off x="381000" y="2040576"/>
            <a:ext cx="3897313" cy="3690308"/>
          </a:xfrm>
          <a:extLst/>
        </p:spPr>
        <p:txBody>
          <a:bodyPr vert="horz" wrap="square" lIns="84271" tIns="42136" rIns="84271" bIns="42136" numCol="1" anchor="t" anchorCtr="0" compatLnSpc="1">
            <a:prstTxWarp prst="textNoShape">
              <a:avLst/>
            </a:prstTxWarp>
          </a:bodyPr>
          <a:lstStyle/>
          <a:p>
            <a:r>
              <a:rPr lang="en-US" altLang="en-US" sz="2800" b="1" dirty="0" smtClean="0">
                <a:ea typeface="ＭＳ Ｐゴシック" panose="020B0600070205080204" pitchFamily="34" charset="-128"/>
                <a:cs typeface="Arial" panose="020B0604020202020204" pitchFamily="34" charset="0"/>
              </a:rPr>
              <a:t>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Financial 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Media 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Government 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Citizen-action 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Legal publics</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General public</a:t>
            </a:r>
          </a:p>
          <a:p>
            <a:pPr marL="457200" lvl="1" indent="-457200">
              <a:spcBef>
                <a:spcPts val="1200"/>
              </a:spcBef>
              <a:spcAft>
                <a:spcPts val="200"/>
              </a:spcAft>
              <a:buSzPct val="100000"/>
              <a:buFont typeface="+mj-lt"/>
              <a:buAutoNum type="arabicPeriod"/>
            </a:pPr>
            <a:r>
              <a:rPr lang="en-US" altLang="en-US" sz="2800" b="1" dirty="0">
                <a:ea typeface="ＭＳ Ｐゴシック" panose="020B0600070205080204" pitchFamily="34" charset="-128"/>
                <a:cs typeface="Arial" panose="020B0604020202020204" pitchFamily="34" charset="0"/>
              </a:rPr>
              <a:t>Internal </a:t>
            </a:r>
            <a:r>
              <a:rPr lang="en-US" altLang="en-US" sz="2800" b="1" dirty="0" smtClean="0">
                <a:ea typeface="ＭＳ Ｐゴシック" panose="020B0600070205080204" pitchFamily="34" charset="-128"/>
                <a:cs typeface="Arial" panose="020B0604020202020204" pitchFamily="34" charset="0"/>
              </a:rPr>
              <a:t>public </a:t>
            </a:r>
            <a:endParaRPr lang="en-US" altLang="en-US" sz="2800" b="1" dirty="0">
              <a:ea typeface="ＭＳ Ｐゴシック" panose="020B0600070205080204" pitchFamily="34" charset="-128"/>
              <a:cs typeface="Arial" panose="020B0604020202020204" pitchFamily="34" charset="0"/>
            </a:endParaRPr>
          </a:p>
          <a:p>
            <a:pPr>
              <a:buClr>
                <a:schemeClr val="bg2"/>
              </a:buClr>
              <a:buFont typeface="Arial" panose="020B0604020202020204" pitchFamily="34" charset="0"/>
              <a:buNone/>
            </a:pPr>
            <a:endParaRPr lang="en-US" altLang="en-US" sz="2800" dirty="0" smtClean="0">
              <a:ea typeface="ＭＳ Ｐゴシック" panose="020B0600070205080204" pitchFamily="34" charset="-128"/>
              <a:cs typeface="Arial" panose="020B0604020202020204" pitchFamily="34" charset="0"/>
            </a:endParaRPr>
          </a:p>
        </p:txBody>
      </p:sp>
      <p:pic>
        <p:nvPicPr>
          <p:cNvPr id="49158" name="Picture 6" descr="exh04_02"/>
          <p:cNvPicPr>
            <a:picLocks noChangeAspect="1" noChangeArrowheads="1"/>
          </p:cNvPicPr>
          <p:nvPr/>
        </p:nvPicPr>
        <p:blipFill>
          <a:blip r:embed="rId3">
            <a:extLst>
              <a:ext uri="{28A0092B-C50C-407E-A947-70E740481C1C}">
                <a14:useLocalDpi xmlns:a14="http://schemas.microsoft.com/office/drawing/2010/main" val="0"/>
              </a:ext>
            </a:extLst>
          </a:blip>
          <a:srcRect b="5940"/>
          <a:stretch>
            <a:fillRect/>
          </a:stretch>
        </p:blipFill>
        <p:spPr bwMode="auto">
          <a:xfrm>
            <a:off x="5461529" y="2040576"/>
            <a:ext cx="3392789" cy="3915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533772"/>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The Macroenvironment</a:t>
            </a:r>
          </a:p>
        </p:txBody>
      </p:sp>
      <p:pic>
        <p:nvPicPr>
          <p:cNvPr id="50181" name="Picture 5" descr="fg04_02"/>
          <p:cNvPicPr>
            <a:picLocks noChangeAspect="1" noChangeArrowheads="1"/>
          </p:cNvPicPr>
          <p:nvPr/>
        </p:nvPicPr>
        <p:blipFill>
          <a:blip r:embed="rId3">
            <a:extLst>
              <a:ext uri="{28A0092B-C50C-407E-A947-70E740481C1C}">
                <a14:useLocalDpi xmlns:a14="http://schemas.microsoft.com/office/drawing/2010/main" val="0"/>
              </a:ext>
            </a:extLst>
          </a:blip>
          <a:srcRect b="10463"/>
          <a:stretch>
            <a:fillRect/>
          </a:stretch>
        </p:blipFill>
        <p:spPr bwMode="auto">
          <a:xfrm>
            <a:off x="785654" y="2224919"/>
            <a:ext cx="6353982" cy="320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364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762000" y="2286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The Demographic Environment</a:t>
            </a:r>
          </a:p>
        </p:txBody>
      </p:sp>
      <p:sp>
        <p:nvSpPr>
          <p:cNvPr id="51203" name="Rectangle 2"/>
          <p:cNvSpPr>
            <a:spLocks noGrp="1" noChangeArrowheads="1"/>
          </p:cNvSpPr>
          <p:nvPr>
            <p:ph type="body" sz="quarter" idx="4294967295"/>
          </p:nvPr>
        </p:nvSpPr>
        <p:spPr bwMode="auto">
          <a:xfrm>
            <a:off x="0" y="2176463"/>
            <a:ext cx="7929563"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1106"/>
              </a:spcBef>
            </a:pPr>
            <a:r>
              <a:rPr lang="en-US" altLang="en-US" b="1" smtClean="0">
                <a:ea typeface="ヒラギノ角ゴ Pro W3"/>
                <a:cs typeface="ヒラギノ角ゴ Pro W3"/>
              </a:rPr>
              <a:t>Demography</a:t>
            </a:r>
            <a:r>
              <a:rPr lang="en-US" altLang="en-US" smtClean="0">
                <a:ea typeface="ヒラギノ角ゴ Pro W3"/>
                <a:cs typeface="ヒラギノ角ゴ Pro W3"/>
              </a:rPr>
              <a:t>: </a:t>
            </a:r>
          </a:p>
          <a:p>
            <a:pPr marL="484267" lvl="1">
              <a:spcBef>
                <a:spcPts val="1106"/>
              </a:spcBef>
              <a:buFont typeface="Wingdings" panose="05000000000000000000" pitchFamily="2" charset="2"/>
              <a:buChar char="Ø"/>
            </a:pPr>
            <a:r>
              <a:rPr lang="en-US" altLang="en-US" smtClean="0">
                <a:ea typeface="ヒラギノ角ゴ Pro W3"/>
              </a:rPr>
              <a:t>Study of human populations </a:t>
            </a:r>
          </a:p>
          <a:p>
            <a:pPr marL="484267" lvl="1">
              <a:spcBef>
                <a:spcPts val="1106"/>
              </a:spcBef>
              <a:buFont typeface="Wingdings" panose="05000000000000000000" pitchFamily="2" charset="2"/>
              <a:buChar char="Ø"/>
            </a:pPr>
            <a:r>
              <a:rPr lang="en-US" altLang="en-US" smtClean="0">
                <a:ea typeface="ヒラギノ角ゴ Pro W3"/>
              </a:rPr>
              <a:t>Strategic decisions often based upon shifts in demographics</a:t>
            </a:r>
          </a:p>
          <a:p>
            <a:pPr>
              <a:spcBef>
                <a:spcPts val="1106"/>
              </a:spcBef>
            </a:pPr>
            <a:r>
              <a:rPr lang="en-US" altLang="en-US" smtClean="0">
                <a:ea typeface="ヒラギノ角ゴ Pro W3"/>
                <a:cs typeface="ヒラギノ角ゴ Pro W3"/>
              </a:rPr>
              <a:t>Changing </a:t>
            </a:r>
            <a:r>
              <a:rPr lang="en-US" altLang="en-US" i="1" smtClean="0">
                <a:ea typeface="ヒラギノ角ゴ Pro W3"/>
                <a:cs typeface="ヒラギノ角ゴ Pro W3"/>
              </a:rPr>
              <a:t>age demographics </a:t>
            </a:r>
            <a:r>
              <a:rPr lang="en-US" altLang="en-US" smtClean="0">
                <a:ea typeface="ヒラギノ角ゴ Pro W3"/>
                <a:cs typeface="ヒラギノ角ゴ Pro W3"/>
              </a:rPr>
              <a:t>of the Canadian population is both an opportunity and a threat</a:t>
            </a:r>
          </a:p>
          <a:p>
            <a:pPr>
              <a:spcBef>
                <a:spcPts val="1106"/>
              </a:spcBef>
            </a:pPr>
            <a:endParaRPr lang="en-US" altLang="en-US" smtClean="0">
              <a:ea typeface="ヒラギノ角ゴ Pro W3"/>
              <a:cs typeface="ヒラギノ角ゴ Pro W3"/>
            </a:endParaRPr>
          </a:p>
        </p:txBody>
      </p:sp>
    </p:spTree>
    <p:extLst>
      <p:ext uri="{BB962C8B-B14F-4D97-AF65-F5344CB8AC3E}">
        <p14:creationId xmlns:p14="http://schemas.microsoft.com/office/powerpoint/2010/main" val="2216635059"/>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The Demographic Environment</a:t>
            </a:r>
          </a:p>
        </p:txBody>
      </p:sp>
      <p:sp>
        <p:nvSpPr>
          <p:cNvPr id="52227" name="Rectangle 2"/>
          <p:cNvSpPr>
            <a:spLocks noGrp="1" noChangeArrowheads="1"/>
          </p:cNvSpPr>
          <p:nvPr>
            <p:ph type="body" sz="quarter" idx="4294967295"/>
          </p:nvPr>
        </p:nvSpPr>
        <p:spPr bwMode="auto">
          <a:xfrm>
            <a:off x="324757" y="1936329"/>
            <a:ext cx="8680450" cy="3300413"/>
          </a:xfrm>
          <a:noFill/>
          <a:ln>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84271" tIns="42136" rIns="84271" bIns="42136" numCol="1" anchor="t" anchorCtr="0" compatLnSpc="1">
            <a:prstTxWarp prst="textNoShape">
              <a:avLst/>
            </a:prstTxWarp>
          </a:bodyPr>
          <a:lstStyle/>
          <a:p>
            <a:pPr marL="0" indent="0">
              <a:buNone/>
            </a:pPr>
            <a:r>
              <a:rPr lang="en-US" altLang="en-US" sz="2028" b="1">
                <a:ea typeface="ＭＳ Ｐゴシック" panose="020B0600070205080204" pitchFamily="34" charset="-128"/>
                <a:cs typeface="Arial" panose="020B0604020202020204" pitchFamily="34" charset="0"/>
              </a:rPr>
              <a:t>Three Largest Generational Groups</a:t>
            </a:r>
          </a:p>
          <a:p>
            <a:pPr marL="0" indent="0">
              <a:buNone/>
            </a:pPr>
            <a:endParaRPr lang="en-US" altLang="en-US" sz="2028" b="1">
              <a:solidFill>
                <a:schemeClr val="accent2"/>
              </a:solidFill>
              <a:ea typeface="ＭＳ Ｐゴシック" panose="020B0600070205080204" pitchFamily="34" charset="-128"/>
              <a:cs typeface="Arial" panose="020B0604020202020204" pitchFamily="34" charset="0"/>
            </a:endParaRPr>
          </a:p>
        </p:txBody>
      </p:sp>
      <p:sp>
        <p:nvSpPr>
          <p:cNvPr id="3" name="Rectangle 2"/>
          <p:cNvSpPr>
            <a:spLocks noChangeArrowheads="1"/>
          </p:cNvSpPr>
          <p:nvPr/>
        </p:nvSpPr>
        <p:spPr bwMode="auto">
          <a:xfrm>
            <a:off x="304313" y="2726741"/>
            <a:ext cx="2406701" cy="3488584"/>
          </a:xfrm>
          <a:prstGeom prst="rect">
            <a:avLst/>
          </a:prstGeom>
          <a:solidFill>
            <a:schemeClr val="bg1">
              <a:lumMod val="95000"/>
            </a:schemeClr>
          </a:solidFill>
          <a:ln w="9525">
            <a:solidFill>
              <a:schemeClr val="accent1"/>
            </a:solidFill>
            <a:miter lim="800000"/>
            <a:headEnd/>
            <a:tailEnd/>
          </a:ln>
        </p:spPr>
        <p:txBody>
          <a:bodyPr>
            <a:spAutoFit/>
          </a:bodyPr>
          <a:lstStyle>
            <a:lvl1pPr marL="231775" indent="-231775" eaLnBrk="0" hangingPunct="0">
              <a:defRPr>
                <a:solidFill>
                  <a:schemeClr val="tx1"/>
                </a:solidFill>
                <a:latin typeface="Arial" panose="020B0604020202020204" pitchFamily="34" charset="0"/>
                <a:ea typeface="ヒラギノ角ゴ Pro W3"/>
                <a:cs typeface="ヒラギノ角ゴ Pro W3"/>
              </a:defRPr>
            </a:lvl1pPr>
            <a:lvl2pPr marL="800100" indent="-342900" eaLnBrk="0" hangingPunct="0">
              <a:defRPr>
                <a:solidFill>
                  <a:schemeClr val="tx1"/>
                </a:solidFill>
                <a:latin typeface="Arial" panose="020B0604020202020204" pitchFamily="34" charset="0"/>
                <a:ea typeface="ヒラギノ角ゴ Pro W3"/>
                <a:cs typeface="ヒラギノ角ゴ Pro W3"/>
              </a:defRPr>
            </a:lvl2pPr>
            <a:lvl3pPr marL="1257300" indent="-342900" eaLnBrk="0" hangingPunct="0">
              <a:defRPr>
                <a:solidFill>
                  <a:schemeClr val="tx1"/>
                </a:solidFill>
                <a:latin typeface="Arial" panose="020B0604020202020204" pitchFamily="34" charset="0"/>
                <a:ea typeface="ヒラギノ角ゴ Pro W3"/>
                <a:cs typeface="ヒラギノ角ゴ Pro W3"/>
              </a:defRPr>
            </a:lvl3pPr>
            <a:lvl4pPr marL="1714500" indent="-342900" eaLnBrk="0" hangingPunct="0">
              <a:defRPr>
                <a:solidFill>
                  <a:schemeClr val="tx1"/>
                </a:solidFill>
                <a:latin typeface="Arial" panose="020B0604020202020204" pitchFamily="34" charset="0"/>
                <a:ea typeface="ヒラギノ角ゴ Pro W3"/>
                <a:cs typeface="ヒラギノ角ゴ Pro W3"/>
              </a:defRPr>
            </a:lvl4pPr>
            <a:lvl5pPr marL="2171700" indent="-342900" eaLnBrk="0" hangingPunct="0">
              <a:defRPr>
                <a:solidFill>
                  <a:schemeClr val="tx1"/>
                </a:solidFill>
                <a:latin typeface="Arial" panose="020B0604020202020204" pitchFamily="34" charset="0"/>
                <a:ea typeface="ヒラギノ角ゴ Pro W3"/>
                <a:cs typeface="ヒラギノ角ゴ Pro W3"/>
              </a:defRPr>
            </a:lvl5pPr>
            <a:lvl6pPr marL="26289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30861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5433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40005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buClr>
                <a:srgbClr val="002060"/>
              </a:buClr>
              <a:defRPr/>
            </a:pPr>
            <a:r>
              <a:rPr lang="en-US" altLang="en-US" sz="2028" b="1" dirty="0">
                <a:solidFill>
                  <a:srgbClr val="002060"/>
                </a:solidFill>
                <a:latin typeface="Verdana" panose="020B0604030504040204" pitchFamily="34" charset="0"/>
                <a:ea typeface="MS PGothic" panose="020B0600070205080204" pitchFamily="34" charset="-128"/>
              </a:rPr>
              <a:t>Baby Boomers</a:t>
            </a:r>
          </a:p>
          <a:p>
            <a:pPr>
              <a:lnSpc>
                <a:spcPct val="85000"/>
              </a:lnSpc>
              <a:spcAft>
                <a:spcPts val="599"/>
              </a:spcAft>
              <a:buClr>
                <a:srgbClr val="002060"/>
              </a:buClr>
              <a:buSzPct val="100000"/>
              <a:buFont typeface="Arial" panose="020B0604020202020204" pitchFamily="34" charset="0"/>
              <a:buChar char="•"/>
              <a:defRPr/>
            </a:pPr>
            <a:endParaRPr lang="en-US" altLang="en-US" sz="2028" dirty="0">
              <a:solidFill>
                <a:srgbClr val="002060"/>
              </a:solidFill>
              <a:latin typeface="Verdana" panose="020B0604030504040204" pitchFamily="34" charset="0"/>
            </a:endParaRP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1947–1966</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9.8 million</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Wealthy but hard hit by </a:t>
            </a:r>
            <a:r>
              <a:rPr lang="en-US" altLang="en-US" sz="2028" dirty="0" smtClean="0">
                <a:solidFill>
                  <a:srgbClr val="002060"/>
                </a:solidFill>
                <a:latin typeface="Verdana" panose="020B0604030504040204" pitchFamily="34" charset="0"/>
              </a:rPr>
              <a:t>recession</a:t>
            </a:r>
          </a:p>
          <a:p>
            <a:pPr>
              <a:lnSpc>
                <a:spcPct val="85000"/>
              </a:lnSpc>
              <a:spcAft>
                <a:spcPts val="599"/>
              </a:spcAft>
              <a:buClr>
                <a:srgbClr val="002060"/>
              </a:buClr>
              <a:buSzPct val="100000"/>
              <a:buFont typeface="Arial" panose="020B0604020202020204" pitchFamily="34" charset="0"/>
              <a:buChar char="•"/>
              <a:defRPr/>
            </a:pPr>
            <a:r>
              <a:rPr lang="en-US" altLang="en-US" sz="2028" dirty="0" smtClean="0">
                <a:solidFill>
                  <a:srgbClr val="002060"/>
                </a:solidFill>
                <a:latin typeface="Verdana" panose="020B0604030504040204" pitchFamily="34" charset="0"/>
              </a:rPr>
              <a:t>Strong target for financial services </a:t>
            </a:r>
            <a:endParaRPr lang="en-US" altLang="en-US" sz="2028" dirty="0">
              <a:solidFill>
                <a:srgbClr val="002060"/>
              </a:solidFill>
              <a:latin typeface="Verdana" panose="020B0604030504040204" pitchFamily="34" charset="0"/>
            </a:endParaRPr>
          </a:p>
          <a:p>
            <a:pPr eaLnBrk="1" hangingPunct="1">
              <a:buClr>
                <a:srgbClr val="002060"/>
              </a:buClr>
              <a:defRPr/>
            </a:pPr>
            <a:endParaRPr lang="en-US" altLang="en-US" sz="2028" dirty="0">
              <a:solidFill>
                <a:srgbClr val="002060"/>
              </a:solidFill>
              <a:ea typeface="MS PGothic" panose="020B0600070205080204" pitchFamily="34" charset="-128"/>
            </a:endParaRPr>
          </a:p>
        </p:txBody>
      </p:sp>
      <p:sp>
        <p:nvSpPr>
          <p:cNvPr id="7" name="Rectangle 6"/>
          <p:cNvSpPr>
            <a:spLocks noChangeArrowheads="1"/>
          </p:cNvSpPr>
          <p:nvPr/>
        </p:nvSpPr>
        <p:spPr bwMode="auto">
          <a:xfrm>
            <a:off x="3186502" y="2726741"/>
            <a:ext cx="2513503" cy="2911246"/>
          </a:xfrm>
          <a:prstGeom prst="rect">
            <a:avLst/>
          </a:prstGeom>
          <a:solidFill>
            <a:schemeClr val="accent1">
              <a:lumMod val="20000"/>
              <a:lumOff val="80000"/>
            </a:schemeClr>
          </a:solidFill>
          <a:ln w="9525">
            <a:solidFill>
              <a:schemeClr val="accent1"/>
            </a:solidFill>
            <a:miter lim="800000"/>
            <a:headEnd/>
            <a:tailEnd/>
          </a:ln>
        </p:spPr>
        <p:txBody>
          <a:bodyPr>
            <a:spAutoFit/>
          </a:bodyPr>
          <a:lstStyle>
            <a:lvl1pPr marL="231775" indent="-231775" eaLnBrk="0" hangingPunct="0">
              <a:defRPr>
                <a:solidFill>
                  <a:schemeClr val="tx1"/>
                </a:solidFill>
                <a:latin typeface="Arial" panose="020B0604020202020204" pitchFamily="34" charset="0"/>
                <a:ea typeface="ヒラギノ角ゴ Pro W3"/>
                <a:cs typeface="ヒラギノ角ゴ Pro W3"/>
              </a:defRPr>
            </a:lvl1pPr>
            <a:lvl2pPr marL="800100" indent="-342900" eaLnBrk="0" hangingPunct="0">
              <a:defRPr>
                <a:solidFill>
                  <a:schemeClr val="tx1"/>
                </a:solidFill>
                <a:latin typeface="Arial" panose="020B0604020202020204" pitchFamily="34" charset="0"/>
                <a:ea typeface="ヒラギノ角ゴ Pro W3"/>
                <a:cs typeface="ヒラギノ角ゴ Pro W3"/>
              </a:defRPr>
            </a:lvl2pPr>
            <a:lvl3pPr marL="1257300" indent="-342900" eaLnBrk="0" hangingPunct="0">
              <a:defRPr>
                <a:solidFill>
                  <a:schemeClr val="tx1"/>
                </a:solidFill>
                <a:latin typeface="Arial" panose="020B0604020202020204" pitchFamily="34" charset="0"/>
                <a:ea typeface="ヒラギノ角ゴ Pro W3"/>
                <a:cs typeface="ヒラギノ角ゴ Pro W3"/>
              </a:defRPr>
            </a:lvl3pPr>
            <a:lvl4pPr marL="1714500" indent="-342900" eaLnBrk="0" hangingPunct="0">
              <a:defRPr>
                <a:solidFill>
                  <a:schemeClr val="tx1"/>
                </a:solidFill>
                <a:latin typeface="Arial" panose="020B0604020202020204" pitchFamily="34" charset="0"/>
                <a:ea typeface="ヒラギノ角ゴ Pro W3"/>
                <a:cs typeface="ヒラギノ角ゴ Pro W3"/>
              </a:defRPr>
            </a:lvl4pPr>
            <a:lvl5pPr marL="2171700" indent="-342900" eaLnBrk="0" hangingPunct="0">
              <a:defRPr>
                <a:solidFill>
                  <a:schemeClr val="tx1"/>
                </a:solidFill>
                <a:latin typeface="Arial" panose="020B0604020202020204" pitchFamily="34" charset="0"/>
                <a:ea typeface="ヒラギノ角ゴ Pro W3"/>
                <a:cs typeface="ヒラギノ角ゴ Pro W3"/>
              </a:defRPr>
            </a:lvl5pPr>
            <a:lvl6pPr marL="26289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30861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5433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40005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buClr>
                <a:srgbClr val="002060"/>
              </a:buClr>
              <a:defRPr/>
            </a:pPr>
            <a:r>
              <a:rPr lang="en-US" altLang="en-US" sz="2028" b="1" dirty="0">
                <a:solidFill>
                  <a:srgbClr val="002060"/>
                </a:solidFill>
                <a:latin typeface="Verdana" panose="020B0604030504040204" pitchFamily="34" charset="0"/>
                <a:ea typeface="MS PGothic" panose="020B0600070205080204" pitchFamily="34" charset="-128"/>
              </a:rPr>
              <a:t>Generation X</a:t>
            </a:r>
          </a:p>
          <a:p>
            <a:pPr>
              <a:lnSpc>
                <a:spcPct val="85000"/>
              </a:lnSpc>
              <a:spcAft>
                <a:spcPts val="599"/>
              </a:spcAft>
              <a:buClr>
                <a:srgbClr val="002060"/>
              </a:buClr>
              <a:buSzPct val="100000"/>
              <a:buFont typeface="Arial" panose="020B0604020202020204" pitchFamily="34" charset="0"/>
              <a:buChar char="•"/>
              <a:defRPr/>
            </a:pPr>
            <a:endParaRPr lang="en-US" altLang="en-US" sz="2028" dirty="0">
              <a:solidFill>
                <a:srgbClr val="002060"/>
              </a:solidFill>
              <a:latin typeface="Verdana" panose="020B0604030504040204" pitchFamily="34" charset="0"/>
            </a:endParaRP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1967–1976</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7 million</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Highly educated</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Experientially driven</a:t>
            </a:r>
          </a:p>
          <a:p>
            <a:pPr>
              <a:lnSpc>
                <a:spcPct val="85000"/>
              </a:lnSpc>
              <a:spcAft>
                <a:spcPts val="599"/>
              </a:spcAft>
              <a:buClr>
                <a:srgbClr val="002060"/>
              </a:buClr>
              <a:buSzPct val="100000"/>
              <a:buFont typeface="Arial" panose="020B0604020202020204" pitchFamily="34" charset="0"/>
              <a:buChar char="•"/>
              <a:defRPr/>
            </a:pPr>
            <a:r>
              <a:rPr lang="en-US" altLang="en-US" sz="2028" dirty="0" smtClean="0">
                <a:solidFill>
                  <a:srgbClr val="002060"/>
                </a:solidFill>
                <a:latin typeface="Verdana" panose="020B0604030504040204" pitchFamily="34" charset="0"/>
              </a:rPr>
              <a:t>Less materialistic </a:t>
            </a:r>
            <a:endParaRPr lang="en-US" altLang="en-US" sz="2028" dirty="0">
              <a:solidFill>
                <a:srgbClr val="002060"/>
              </a:solidFill>
              <a:latin typeface="Verdana" panose="020B0604030504040204" pitchFamily="34" charset="0"/>
            </a:endParaRPr>
          </a:p>
        </p:txBody>
      </p:sp>
      <p:sp>
        <p:nvSpPr>
          <p:cNvPr id="8" name="Rectangle 7"/>
          <p:cNvSpPr>
            <a:spLocks noChangeArrowheads="1"/>
          </p:cNvSpPr>
          <p:nvPr/>
        </p:nvSpPr>
        <p:spPr bwMode="auto">
          <a:xfrm>
            <a:off x="5992613" y="2726741"/>
            <a:ext cx="2665659" cy="3718775"/>
          </a:xfrm>
          <a:prstGeom prst="rect">
            <a:avLst/>
          </a:prstGeom>
          <a:solidFill>
            <a:schemeClr val="accent2">
              <a:lumMod val="40000"/>
              <a:lumOff val="60000"/>
            </a:schemeClr>
          </a:solidFill>
          <a:ln w="9525">
            <a:solidFill>
              <a:schemeClr val="accent1"/>
            </a:solidFill>
            <a:miter lim="800000"/>
            <a:headEnd/>
            <a:tailEnd/>
          </a:ln>
        </p:spPr>
        <p:txBody>
          <a:bodyPr>
            <a:spAutoFit/>
          </a:bodyPr>
          <a:lstStyle>
            <a:lvl1pPr marL="231775" indent="-231775" eaLnBrk="0" hangingPunct="0">
              <a:defRPr>
                <a:solidFill>
                  <a:schemeClr val="tx1"/>
                </a:solidFill>
                <a:latin typeface="Arial" panose="020B0604020202020204" pitchFamily="34" charset="0"/>
                <a:ea typeface="ヒラギノ角ゴ Pro W3"/>
                <a:cs typeface="ヒラギノ角ゴ Pro W3"/>
              </a:defRPr>
            </a:lvl1pPr>
            <a:lvl2pPr marL="800100" indent="-342900" eaLnBrk="0" hangingPunct="0">
              <a:defRPr>
                <a:solidFill>
                  <a:schemeClr val="tx1"/>
                </a:solidFill>
                <a:latin typeface="Arial" panose="020B0604020202020204" pitchFamily="34" charset="0"/>
                <a:ea typeface="ヒラギノ角ゴ Pro W3"/>
                <a:cs typeface="ヒラギノ角ゴ Pro W3"/>
              </a:defRPr>
            </a:lvl2pPr>
            <a:lvl3pPr marL="1257300" indent="-342900" eaLnBrk="0" hangingPunct="0">
              <a:defRPr>
                <a:solidFill>
                  <a:schemeClr val="tx1"/>
                </a:solidFill>
                <a:latin typeface="Arial" panose="020B0604020202020204" pitchFamily="34" charset="0"/>
                <a:ea typeface="ヒラギノ角ゴ Pro W3"/>
                <a:cs typeface="ヒラギノ角ゴ Pro W3"/>
              </a:defRPr>
            </a:lvl3pPr>
            <a:lvl4pPr marL="1714500" indent="-342900" eaLnBrk="0" hangingPunct="0">
              <a:defRPr>
                <a:solidFill>
                  <a:schemeClr val="tx1"/>
                </a:solidFill>
                <a:latin typeface="Arial" panose="020B0604020202020204" pitchFamily="34" charset="0"/>
                <a:ea typeface="ヒラギノ角ゴ Pro W3"/>
                <a:cs typeface="ヒラギノ角ゴ Pro W3"/>
              </a:defRPr>
            </a:lvl4pPr>
            <a:lvl5pPr marL="2171700" indent="-342900" eaLnBrk="0" hangingPunct="0">
              <a:defRPr>
                <a:solidFill>
                  <a:schemeClr val="tx1"/>
                </a:solidFill>
                <a:latin typeface="Arial" panose="020B0604020202020204" pitchFamily="34" charset="0"/>
                <a:ea typeface="ヒラギノ角ゴ Pro W3"/>
                <a:cs typeface="ヒラギノ角ゴ Pro W3"/>
              </a:defRPr>
            </a:lvl5pPr>
            <a:lvl6pPr marL="26289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30861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5433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40005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buClr>
                <a:srgbClr val="002060"/>
              </a:buClr>
              <a:defRPr/>
            </a:pPr>
            <a:r>
              <a:rPr lang="en-US" altLang="en-US" sz="2028" b="1" dirty="0">
                <a:solidFill>
                  <a:srgbClr val="002060"/>
                </a:solidFill>
                <a:latin typeface="Verdana" panose="020B0604030504040204" pitchFamily="34" charset="0"/>
                <a:ea typeface="MS PGothic" panose="020B0600070205080204" pitchFamily="34" charset="-128"/>
              </a:rPr>
              <a:t>Millennials </a:t>
            </a:r>
          </a:p>
          <a:p>
            <a:pPr eaLnBrk="1" hangingPunct="1">
              <a:buClr>
                <a:srgbClr val="002060"/>
              </a:buClr>
              <a:defRPr/>
            </a:pPr>
            <a:r>
              <a:rPr lang="en-US" altLang="en-US" b="1" dirty="0" smtClean="0">
                <a:solidFill>
                  <a:srgbClr val="002060"/>
                </a:solidFill>
                <a:latin typeface="Verdana" panose="020B0604030504040204" pitchFamily="34" charset="0"/>
                <a:ea typeface="MS PGothic" panose="020B0600070205080204" pitchFamily="34" charset="-128"/>
              </a:rPr>
              <a:t>(Gen Y)</a:t>
            </a:r>
            <a:endParaRPr lang="en-US" altLang="en-US" b="1" dirty="0">
              <a:solidFill>
                <a:srgbClr val="002060"/>
              </a:solidFill>
              <a:latin typeface="Verdana" panose="020B0604030504040204" pitchFamily="34" charset="0"/>
              <a:ea typeface="MS PGothic" panose="020B0600070205080204" pitchFamily="34" charset="-128"/>
            </a:endParaRPr>
          </a:p>
          <a:p>
            <a:pPr>
              <a:lnSpc>
                <a:spcPct val="85000"/>
              </a:lnSpc>
              <a:spcAft>
                <a:spcPts val="599"/>
              </a:spcAft>
              <a:buClr>
                <a:srgbClr val="002060"/>
              </a:buClr>
              <a:buSzPct val="100000"/>
              <a:buFont typeface="Arial" panose="020B0604020202020204" pitchFamily="34" charset="0"/>
              <a:buChar char="•"/>
              <a:defRPr/>
            </a:pPr>
            <a:endParaRPr lang="en-US" altLang="en-US" sz="2028" dirty="0">
              <a:solidFill>
                <a:srgbClr val="002060"/>
              </a:solidFill>
              <a:latin typeface="Verdana" panose="020B0604030504040204" pitchFamily="34" charset="0"/>
            </a:endParaRP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1977–2000</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10.4 million</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Tech savvy</a:t>
            </a:r>
          </a:p>
          <a:p>
            <a:pPr>
              <a:lnSpc>
                <a:spcPct val="85000"/>
              </a:lnSpc>
              <a:spcAft>
                <a:spcPts val="599"/>
              </a:spcAft>
              <a:buClr>
                <a:srgbClr val="002060"/>
              </a:buClr>
              <a:buSzPct val="100000"/>
              <a:buFont typeface="Arial" panose="020B0604020202020204" pitchFamily="34" charset="0"/>
              <a:buChar char="•"/>
              <a:defRPr/>
            </a:pPr>
            <a:r>
              <a:rPr lang="en-US" altLang="en-US" sz="2028" dirty="0">
                <a:solidFill>
                  <a:srgbClr val="002060"/>
                </a:solidFill>
                <a:latin typeface="Verdana" panose="020B0604030504040204" pitchFamily="34" charset="0"/>
              </a:rPr>
              <a:t>Personally </a:t>
            </a:r>
            <a:r>
              <a:rPr lang="en-US" altLang="en-US" sz="2028" dirty="0" smtClean="0">
                <a:solidFill>
                  <a:srgbClr val="002060"/>
                </a:solidFill>
                <a:latin typeface="Verdana" panose="020B0604030504040204" pitchFamily="34" charset="0"/>
              </a:rPr>
              <a:t>centered</a:t>
            </a:r>
          </a:p>
          <a:p>
            <a:pPr>
              <a:lnSpc>
                <a:spcPct val="85000"/>
              </a:lnSpc>
              <a:spcAft>
                <a:spcPts val="599"/>
              </a:spcAft>
              <a:buClr>
                <a:srgbClr val="002060"/>
              </a:buClr>
              <a:buSzPct val="100000"/>
              <a:buFont typeface="Arial" panose="020B0604020202020204" pitchFamily="34" charset="0"/>
              <a:buChar char="•"/>
              <a:defRPr/>
            </a:pPr>
            <a:r>
              <a:rPr lang="en-US" altLang="en-US" sz="2028" dirty="0" smtClean="0">
                <a:solidFill>
                  <a:srgbClr val="002060"/>
                </a:solidFill>
                <a:latin typeface="Verdana" panose="020B0604030504040204" pitchFamily="34" charset="0"/>
              </a:rPr>
              <a:t>Personalization and customization are key </a:t>
            </a:r>
            <a:endParaRPr lang="en-US" altLang="en-US" sz="2028" dirty="0">
              <a:solidFill>
                <a:srgbClr val="002060"/>
              </a:solidFill>
              <a:latin typeface="Verdana" panose="020B0604030504040204" pitchFamily="34" charset="0"/>
            </a:endParaRPr>
          </a:p>
        </p:txBody>
      </p:sp>
    </p:spTree>
    <p:extLst>
      <p:ext uri="{BB962C8B-B14F-4D97-AF65-F5344CB8AC3E}">
        <p14:creationId xmlns:p14="http://schemas.microsoft.com/office/powerpoint/2010/main" val="4115540114"/>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solidFill>
            <a:srgbClr val="FFFFFF"/>
          </a:solidFill>
          <a:ln>
            <a:noFill/>
            <a:miter lim="800000"/>
            <a:headEnd/>
            <a:tailEnd/>
          </a:ln>
        </p:spPr>
        <p:txBody>
          <a:bodyPr>
            <a:normAutofit fontScale="90000"/>
          </a:bodyPr>
          <a:lstStyle/>
          <a:p>
            <a:r>
              <a:rPr lang="en-US" altLang="en-US" dirty="0" smtClean="0">
                <a:ea typeface="ヒラギノ角ゴ Pro W3"/>
              </a:rPr>
              <a:t>Targeting Gen Xers and Millennials</a:t>
            </a:r>
          </a:p>
        </p:txBody>
      </p:sp>
      <p:sp>
        <p:nvSpPr>
          <p:cNvPr id="27651" name="Rectangle 2"/>
          <p:cNvSpPr>
            <a:spLocks noGrp="1" noChangeArrowheads="1"/>
          </p:cNvSpPr>
          <p:nvPr>
            <p:ph type="body" sz="quarter" idx="4294967295"/>
          </p:nvPr>
        </p:nvSpPr>
        <p:spPr>
          <a:xfrm>
            <a:off x="346450" y="2286366"/>
            <a:ext cx="4291013" cy="596900"/>
          </a:xfrm>
        </p:spPr>
        <p:txBody>
          <a:bodyPr/>
          <a:lstStyle/>
          <a:p>
            <a:pPr marL="0" indent="0">
              <a:spcAft>
                <a:spcPts val="0"/>
              </a:spcAft>
              <a:buNone/>
              <a:defRPr/>
            </a:pPr>
            <a:r>
              <a:rPr lang="en-US" altLang="en-US" sz="1843" b="1" dirty="0"/>
              <a:t>Targeting Gen Xers: </a:t>
            </a:r>
          </a:p>
          <a:p>
            <a:pPr marL="0" indent="0">
              <a:spcAft>
                <a:spcPts val="0"/>
              </a:spcAft>
              <a:buNone/>
              <a:defRPr/>
            </a:pPr>
            <a:r>
              <a:rPr lang="en-US" altLang="en-US" sz="1843" b="1" dirty="0"/>
              <a:t>Dairy Queen Ad</a:t>
            </a:r>
          </a:p>
          <a:p>
            <a:pPr>
              <a:spcAft>
                <a:spcPts val="0"/>
              </a:spcAft>
              <a:defRPr/>
            </a:pPr>
            <a:endParaRPr lang="en-US" altLang="en-US" sz="1843" b="1" dirty="0"/>
          </a:p>
        </p:txBody>
      </p:sp>
      <p:sp>
        <p:nvSpPr>
          <p:cNvPr id="6" name="Rectangle 5"/>
          <p:cNvSpPr/>
          <p:nvPr/>
        </p:nvSpPr>
        <p:spPr>
          <a:xfrm>
            <a:off x="4573463" y="2286366"/>
            <a:ext cx="4570537" cy="943143"/>
          </a:xfrm>
          <a:prstGeom prst="rect">
            <a:avLst/>
          </a:prstGeom>
        </p:spPr>
        <p:txBody>
          <a:bodyPr>
            <a:spAutoFit/>
          </a:bodyPr>
          <a:lstStyle/>
          <a:p>
            <a:pPr>
              <a:defRPr/>
            </a:pPr>
            <a:r>
              <a:rPr lang="en-US" altLang="en-US" sz="1843" b="1" dirty="0">
                <a:solidFill>
                  <a:srgbClr val="002060"/>
                </a:solidFill>
                <a:latin typeface="+mn-lt"/>
              </a:rPr>
              <a:t>Targeting Millennials: </a:t>
            </a:r>
          </a:p>
          <a:p>
            <a:pPr>
              <a:defRPr/>
            </a:pPr>
            <a:r>
              <a:rPr lang="en-US" altLang="en-US" sz="1843" b="1" dirty="0">
                <a:solidFill>
                  <a:srgbClr val="002060"/>
                </a:solidFill>
                <a:latin typeface="+mn-lt"/>
              </a:rPr>
              <a:t>The Kia Soul</a:t>
            </a:r>
          </a:p>
          <a:p>
            <a:pPr>
              <a:defRPr/>
            </a:pPr>
            <a:endParaRPr lang="en-US" altLang="en-US" sz="1843" b="1" dirty="0">
              <a:solidFill>
                <a:srgbClr val="002060"/>
              </a:solidFill>
              <a:latin typeface="+mn-lt"/>
            </a:endParaRPr>
          </a:p>
        </p:txBody>
      </p:sp>
      <p:pic>
        <p:nvPicPr>
          <p:cNvPr id="53256" name="Picture 8" descr="exh04_04"/>
          <p:cNvPicPr>
            <a:picLocks noChangeAspect="1" noChangeArrowheads="1"/>
          </p:cNvPicPr>
          <p:nvPr/>
        </p:nvPicPr>
        <p:blipFill>
          <a:blip r:embed="rId3">
            <a:extLst>
              <a:ext uri="{28A0092B-C50C-407E-A947-70E740481C1C}">
                <a14:useLocalDpi xmlns:a14="http://schemas.microsoft.com/office/drawing/2010/main" val="0"/>
              </a:ext>
            </a:extLst>
          </a:blip>
          <a:srcRect b="6825"/>
          <a:stretch>
            <a:fillRect/>
          </a:stretch>
        </p:blipFill>
        <p:spPr bwMode="auto">
          <a:xfrm>
            <a:off x="541325" y="3050073"/>
            <a:ext cx="3499592" cy="2816352"/>
          </a:xfrm>
          <a:prstGeom prst="rect">
            <a:avLst/>
          </a:prstGeom>
          <a:noFill/>
          <a:extLst>
            <a:ext uri="{909E8E84-426E-40DD-AFC4-6F175D3DCCD1}">
              <a14:hiddenFill xmlns:a14="http://schemas.microsoft.com/office/drawing/2010/main">
                <a:solidFill>
                  <a:srgbClr val="FFFFFF"/>
                </a:solidFill>
              </a14:hiddenFill>
            </a:ext>
          </a:extLst>
        </p:spPr>
      </p:pic>
      <p:pic>
        <p:nvPicPr>
          <p:cNvPr id="53257" name="Picture 9" descr="exh04_05"/>
          <p:cNvPicPr>
            <a:picLocks noChangeAspect="1" noChangeArrowheads="1"/>
          </p:cNvPicPr>
          <p:nvPr/>
        </p:nvPicPr>
        <p:blipFill>
          <a:blip r:embed="rId4">
            <a:extLst>
              <a:ext uri="{28A0092B-C50C-407E-A947-70E740481C1C}">
                <a14:useLocalDpi xmlns:a14="http://schemas.microsoft.com/office/drawing/2010/main" val="0"/>
              </a:ext>
            </a:extLst>
          </a:blip>
          <a:srcRect b="8037"/>
          <a:stretch>
            <a:fillRect/>
          </a:stretch>
        </p:blipFill>
        <p:spPr bwMode="auto">
          <a:xfrm>
            <a:off x="4591020" y="3072018"/>
            <a:ext cx="4033602" cy="2645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839045"/>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The Demographic Environment</a:t>
            </a:r>
          </a:p>
        </p:txBody>
      </p:sp>
      <p:sp>
        <p:nvSpPr>
          <p:cNvPr id="7" name="Rectangle 6"/>
          <p:cNvSpPr>
            <a:spLocks noChangeArrowheads="1"/>
          </p:cNvSpPr>
          <p:nvPr/>
        </p:nvSpPr>
        <p:spPr bwMode="auto">
          <a:xfrm>
            <a:off x="822229" y="2504359"/>
            <a:ext cx="3746846" cy="2934201"/>
          </a:xfrm>
          <a:prstGeom prst="rect">
            <a:avLst/>
          </a:prstGeom>
          <a:solidFill>
            <a:schemeClr val="bg1"/>
          </a:solidFill>
          <a:ln w="9525">
            <a:solidFill>
              <a:schemeClr val="bg1"/>
            </a:solidFill>
            <a:miter lim="800000"/>
            <a:headEnd/>
            <a:tailEnd/>
          </a:ln>
        </p:spPr>
        <p:txBody>
          <a:bodyPr>
            <a:spAutoFit/>
          </a:bodyPr>
          <a:lstStyle>
            <a:lvl1pPr marL="231775" indent="-231775" eaLnBrk="0" hangingPunct="0">
              <a:defRPr>
                <a:solidFill>
                  <a:schemeClr val="tx1"/>
                </a:solidFill>
                <a:latin typeface="Arial" panose="020B0604020202020204" pitchFamily="34" charset="0"/>
                <a:ea typeface="ヒラギノ角ゴ Pro W3"/>
                <a:cs typeface="ヒラギノ角ゴ Pro W3"/>
              </a:defRPr>
            </a:lvl1pPr>
            <a:lvl2pPr marL="800100" indent="-342900" eaLnBrk="0" hangingPunct="0">
              <a:defRPr>
                <a:solidFill>
                  <a:schemeClr val="tx1"/>
                </a:solidFill>
                <a:latin typeface="Arial" panose="020B0604020202020204" pitchFamily="34" charset="0"/>
                <a:ea typeface="ヒラギノ角ゴ Pro W3"/>
                <a:cs typeface="ヒラギノ角ゴ Pro W3"/>
              </a:defRPr>
            </a:lvl2pPr>
            <a:lvl3pPr marL="1257300" indent="-342900" eaLnBrk="0" hangingPunct="0">
              <a:defRPr>
                <a:solidFill>
                  <a:schemeClr val="tx1"/>
                </a:solidFill>
                <a:latin typeface="Arial" panose="020B0604020202020204" pitchFamily="34" charset="0"/>
                <a:ea typeface="ヒラギノ角ゴ Pro W3"/>
                <a:cs typeface="ヒラギノ角ゴ Pro W3"/>
              </a:defRPr>
            </a:lvl3pPr>
            <a:lvl4pPr marL="1714500" indent="-342900" eaLnBrk="0" hangingPunct="0">
              <a:defRPr>
                <a:solidFill>
                  <a:schemeClr val="tx1"/>
                </a:solidFill>
                <a:latin typeface="Arial" panose="020B0604020202020204" pitchFamily="34" charset="0"/>
                <a:ea typeface="ヒラギノ角ゴ Pro W3"/>
                <a:cs typeface="ヒラギノ角ゴ Pro W3"/>
              </a:defRPr>
            </a:lvl4pPr>
            <a:lvl5pPr marL="2171700" indent="-342900" eaLnBrk="0" hangingPunct="0">
              <a:defRPr>
                <a:solidFill>
                  <a:schemeClr val="tx1"/>
                </a:solidFill>
                <a:latin typeface="Arial" panose="020B0604020202020204" pitchFamily="34" charset="0"/>
                <a:ea typeface="ヒラギノ角ゴ Pro W3"/>
                <a:cs typeface="ヒラギノ角ゴ Pro W3"/>
              </a:defRPr>
            </a:lvl5pPr>
            <a:lvl6pPr marL="26289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30861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5433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4000500" indent="-3429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buClr>
                <a:srgbClr val="002060"/>
              </a:buClr>
              <a:defRPr/>
            </a:pPr>
            <a:r>
              <a:rPr lang="en-US" altLang="en-US" sz="1843" b="1" dirty="0">
                <a:solidFill>
                  <a:srgbClr val="002060"/>
                </a:solidFill>
                <a:latin typeface="Verdana" panose="020B0604030504040204" pitchFamily="34" charset="0"/>
                <a:ea typeface="MS PGothic" panose="020B0600070205080204" pitchFamily="34" charset="-128"/>
              </a:rPr>
              <a:t>Generation z</a:t>
            </a:r>
          </a:p>
          <a:p>
            <a:pPr>
              <a:lnSpc>
                <a:spcPct val="85000"/>
              </a:lnSpc>
              <a:spcAft>
                <a:spcPts val="599"/>
              </a:spcAft>
              <a:buClr>
                <a:srgbClr val="002060"/>
              </a:buClr>
              <a:buSzPct val="100000"/>
              <a:buFont typeface="Arial" panose="020B0604020202020204" pitchFamily="34" charset="0"/>
              <a:buChar char="•"/>
              <a:defRPr/>
            </a:pPr>
            <a:endParaRPr lang="en-US" altLang="en-US" sz="1843" dirty="0">
              <a:solidFill>
                <a:srgbClr val="002060"/>
              </a:solidFill>
              <a:latin typeface="Verdana" panose="020B0604030504040204" pitchFamily="34" charset="0"/>
            </a:endParaRPr>
          </a:p>
          <a:p>
            <a:pPr marL="316017" indent="-316017">
              <a:spcBef>
                <a:spcPts val="553"/>
              </a:spcBef>
              <a:spcAft>
                <a:spcPts val="599"/>
              </a:spcAft>
              <a:buClr>
                <a:srgbClr val="002060"/>
              </a:buClr>
              <a:buSzPct val="100000"/>
              <a:buFont typeface="Wingdings" panose="05000000000000000000" pitchFamily="2" charset="2"/>
              <a:buChar char="Ø"/>
              <a:defRPr/>
            </a:pPr>
            <a:r>
              <a:rPr lang="en-US" altLang="en-US" sz="1843" dirty="0">
                <a:solidFill>
                  <a:srgbClr val="002060"/>
                </a:solidFill>
                <a:latin typeface="Verdana" panose="020B0604030504040204" pitchFamily="34" charset="0"/>
              </a:rPr>
              <a:t>Born after 2000</a:t>
            </a:r>
          </a:p>
          <a:p>
            <a:pPr marL="316017" indent="-316017">
              <a:spcBef>
                <a:spcPts val="553"/>
              </a:spcBef>
              <a:spcAft>
                <a:spcPts val="599"/>
              </a:spcAft>
              <a:buClr>
                <a:srgbClr val="002060"/>
              </a:buClr>
              <a:buSzPct val="100000"/>
              <a:buFont typeface="Wingdings" panose="05000000000000000000" pitchFamily="2" charset="2"/>
              <a:buChar char="Ø"/>
              <a:defRPr/>
            </a:pPr>
            <a:r>
              <a:rPr lang="en-US" altLang="en-US" sz="1843" dirty="0">
                <a:solidFill>
                  <a:srgbClr val="002060"/>
                </a:solidFill>
                <a:latin typeface="Verdana" panose="020B0604030504040204" pitchFamily="34" charset="0"/>
              </a:rPr>
              <a:t>Make up important kid, tween, and teen markets</a:t>
            </a:r>
          </a:p>
          <a:p>
            <a:pPr marL="316017" indent="-316017">
              <a:spcBef>
                <a:spcPts val="553"/>
              </a:spcBef>
              <a:spcAft>
                <a:spcPts val="599"/>
              </a:spcAft>
              <a:buClr>
                <a:srgbClr val="002060"/>
              </a:buClr>
              <a:buSzPct val="100000"/>
              <a:buFont typeface="Wingdings" panose="05000000000000000000" pitchFamily="2" charset="2"/>
              <a:buChar char="Ø"/>
              <a:defRPr/>
            </a:pPr>
            <a:r>
              <a:rPr lang="en-US" altLang="en-US" sz="1843" dirty="0">
                <a:solidFill>
                  <a:srgbClr val="002060"/>
                </a:solidFill>
                <a:latin typeface="Verdana" panose="020B0604030504040204" pitchFamily="34" charset="0"/>
              </a:rPr>
              <a:t>5.6 million</a:t>
            </a:r>
          </a:p>
          <a:p>
            <a:pPr marL="316017" indent="-316017">
              <a:spcBef>
                <a:spcPts val="553"/>
              </a:spcBef>
              <a:spcAft>
                <a:spcPts val="599"/>
              </a:spcAft>
              <a:buClr>
                <a:srgbClr val="002060"/>
              </a:buClr>
              <a:buSzPct val="100000"/>
              <a:buFont typeface="Wingdings" panose="05000000000000000000" pitchFamily="2" charset="2"/>
              <a:buChar char="Ø"/>
              <a:defRPr/>
            </a:pPr>
            <a:r>
              <a:rPr lang="en-US" altLang="en-US" sz="1843" dirty="0">
                <a:solidFill>
                  <a:srgbClr val="002060"/>
                </a:solidFill>
                <a:latin typeface="Verdana" panose="020B0604030504040204" pitchFamily="34" charset="0"/>
              </a:rPr>
              <a:t>Fluent with digital technology</a:t>
            </a:r>
          </a:p>
        </p:txBody>
      </p:sp>
      <p:pic>
        <p:nvPicPr>
          <p:cNvPr id="54278" name="Picture 6" descr="exh04_06"/>
          <p:cNvPicPr>
            <a:picLocks noChangeAspect="1" noChangeArrowheads="1"/>
          </p:cNvPicPr>
          <p:nvPr/>
        </p:nvPicPr>
        <p:blipFill>
          <a:blip r:embed="rId3">
            <a:extLst>
              <a:ext uri="{28A0092B-C50C-407E-A947-70E740481C1C}">
                <a14:useLocalDpi xmlns:a14="http://schemas.microsoft.com/office/drawing/2010/main" val="0"/>
              </a:ext>
            </a:extLst>
          </a:blip>
          <a:srcRect b="7607"/>
          <a:stretch>
            <a:fillRect/>
          </a:stretch>
        </p:blipFill>
        <p:spPr bwMode="auto">
          <a:xfrm>
            <a:off x="4879240" y="2372686"/>
            <a:ext cx="3676619" cy="3285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09495"/>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a:xfrm>
            <a:off x="865563" y="362804"/>
            <a:ext cx="7543800" cy="932596"/>
          </a:xfrm>
          <a:solidFill>
            <a:srgbClr val="FFFFFF"/>
          </a:solidFill>
          <a:ln>
            <a:noFill/>
            <a:miter lim="800000"/>
            <a:headEnd/>
            <a:tailEnd/>
          </a:ln>
        </p:spPr>
        <p:txBody>
          <a:bodyPr>
            <a:normAutofit fontScale="90000"/>
          </a:bodyPr>
          <a:lstStyle/>
          <a:p>
            <a:r>
              <a:rPr lang="en-US" altLang="en-US" dirty="0" smtClean="0">
                <a:ea typeface="ＭＳ Ｐゴシック" panose="020B0600070205080204" pitchFamily="34" charset="-128"/>
                <a:cs typeface="Arial" panose="020B0604020202020204" pitchFamily="34" charset="0"/>
              </a:rPr>
              <a:t>The Demographic Environment changes </a:t>
            </a:r>
          </a:p>
        </p:txBody>
      </p:sp>
      <p:sp>
        <p:nvSpPr>
          <p:cNvPr id="55300" name="Rectangle 3"/>
          <p:cNvSpPr>
            <a:spLocks noGrp="1" noChangeArrowheads="1"/>
          </p:cNvSpPr>
          <p:nvPr>
            <p:ph type="body" sz="quarter" idx="4294967295"/>
          </p:nvPr>
        </p:nvSpPr>
        <p:spPr bwMode="auto">
          <a:xfrm>
            <a:off x="446463" y="2362200"/>
            <a:ext cx="8382000"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742950" indent="-742950">
              <a:buFont typeface="+mj-lt"/>
              <a:buAutoNum type="arabicPeriod"/>
            </a:pPr>
            <a:r>
              <a:rPr lang="en-US" altLang="en-US" sz="3600" b="1" dirty="0" smtClean="0">
                <a:ea typeface="ヒラギノ角ゴ Pro W3"/>
                <a:cs typeface="ヒラギノ角ゴ Pro W3"/>
              </a:rPr>
              <a:t>Canadian family/households are changing</a:t>
            </a:r>
            <a:endParaRPr lang="en-US" altLang="en-US" sz="3600" dirty="0" smtClean="0">
              <a:ea typeface="ヒラギノ角ゴ Pro W3"/>
              <a:cs typeface="ヒラギノ角ゴ Pro W3"/>
            </a:endParaRPr>
          </a:p>
          <a:p>
            <a:pPr marL="742950" indent="-742950">
              <a:buFont typeface="+mj-lt"/>
              <a:buAutoNum type="arabicPeriod"/>
            </a:pPr>
            <a:r>
              <a:rPr lang="en-US" altLang="en-US" sz="3600" b="1" dirty="0">
                <a:ea typeface="ヒラギノ角ゴ Pro W3"/>
                <a:cs typeface="ヒラギノ角ゴ Pro W3"/>
              </a:rPr>
              <a:t>Better Educated, White-Collar </a:t>
            </a:r>
            <a:r>
              <a:rPr lang="en-US" altLang="en-US" sz="3600" b="1" dirty="0" smtClean="0">
                <a:ea typeface="ヒラギノ角ゴ Pro W3"/>
                <a:cs typeface="ヒラギノ角ゴ Pro W3"/>
              </a:rPr>
              <a:t>Population</a:t>
            </a:r>
          </a:p>
          <a:p>
            <a:pPr marL="742950" indent="-742950">
              <a:buFont typeface="+mj-lt"/>
              <a:buAutoNum type="arabicPeriod"/>
            </a:pPr>
            <a:r>
              <a:rPr lang="en-US" altLang="en-US" sz="3600" b="1" dirty="0">
                <a:ea typeface="ヒラギノ角ゴ Pro W3"/>
                <a:cs typeface="ヒラギノ角ゴ Pro W3"/>
              </a:rPr>
              <a:t>Increasing Diversity:</a:t>
            </a:r>
          </a:p>
          <a:p>
            <a:pPr marL="742950" indent="-742950">
              <a:buFont typeface="+mj-lt"/>
              <a:buAutoNum type="arabicPeriod"/>
            </a:pPr>
            <a:endParaRPr lang="en-US" altLang="en-US" sz="3600" dirty="0" smtClean="0">
              <a:ea typeface="ヒラギノ角ゴ Pro W3"/>
              <a:cs typeface="ヒラギノ角ゴ Pro W3"/>
            </a:endParaRPr>
          </a:p>
          <a:p>
            <a:pPr marL="742950" indent="-742950">
              <a:buFont typeface="+mj-lt"/>
              <a:buAutoNum type="arabicPeriod"/>
            </a:pPr>
            <a:endParaRPr lang="en-US" altLang="en-US" sz="3600" dirty="0" smtClean="0">
              <a:ea typeface="ヒラギノ角ゴ Pro W3"/>
              <a:cs typeface="ヒラギノ角ゴ Pro W3"/>
            </a:endParaRPr>
          </a:p>
        </p:txBody>
      </p:sp>
    </p:spTree>
    <p:extLst>
      <p:ext uri="{BB962C8B-B14F-4D97-AF65-F5344CB8AC3E}">
        <p14:creationId xmlns:p14="http://schemas.microsoft.com/office/powerpoint/2010/main" val="517299301"/>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8" descr="DCTM_PI_UK_CM_AL65500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5045" y="3369016"/>
            <a:ext cx="3638581" cy="248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Rectangle 2"/>
          <p:cNvSpPr>
            <a:spLocks noGrp="1" noChangeArrowheads="1"/>
          </p:cNvSpPr>
          <p:nvPr>
            <p:ph type="title"/>
          </p:nvPr>
        </p:nvSpPr>
        <p:spPr>
          <a:xfrm>
            <a:off x="865563" y="362804"/>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The Demographic Environment</a:t>
            </a:r>
          </a:p>
        </p:txBody>
      </p:sp>
      <p:sp>
        <p:nvSpPr>
          <p:cNvPr id="55300" name="Rectangle 3"/>
          <p:cNvSpPr>
            <a:spLocks noGrp="1" noChangeArrowheads="1"/>
          </p:cNvSpPr>
          <p:nvPr>
            <p:ph type="body" sz="quarter" idx="4294967295"/>
          </p:nvPr>
        </p:nvSpPr>
        <p:spPr bwMode="auto">
          <a:xfrm>
            <a:off x="0" y="2281238"/>
            <a:ext cx="7610475"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b="1" smtClean="0">
                <a:ea typeface="ヒラギノ角ゴ Pro W3"/>
                <a:cs typeface="ヒラギノ角ゴ Pro W3"/>
              </a:rPr>
              <a:t>Canadian family/households are changing</a:t>
            </a:r>
            <a:r>
              <a:rPr lang="en-US" altLang="en-US" smtClean="0">
                <a:ea typeface="ヒラギノ角ゴ Pro W3"/>
                <a:cs typeface="ヒラギノ角ゴ Pro W3"/>
              </a:rPr>
              <a:t>:</a:t>
            </a:r>
          </a:p>
          <a:p>
            <a:pPr marL="484267" lvl="1">
              <a:spcBef>
                <a:spcPts val="553"/>
              </a:spcBef>
              <a:buFont typeface="Wingdings" panose="05000000000000000000" pitchFamily="2" charset="2"/>
              <a:buChar char="Ø"/>
            </a:pPr>
            <a:r>
              <a:rPr lang="en-US" altLang="en-US" sz="2028">
                <a:ea typeface="ヒラギノ角ゴ Pro W3"/>
              </a:rPr>
              <a:t>Growing market of “non-traditional” households</a:t>
            </a:r>
          </a:p>
          <a:p>
            <a:pPr marL="484267" lvl="1">
              <a:spcBef>
                <a:spcPts val="553"/>
              </a:spcBef>
              <a:buFont typeface="Wingdings" panose="05000000000000000000" pitchFamily="2" charset="2"/>
              <a:buChar char="Ø"/>
            </a:pPr>
            <a:r>
              <a:rPr lang="en-US" altLang="en-US" sz="2028">
                <a:ea typeface="ヒラギノ角ゴ Pro W3"/>
              </a:rPr>
              <a:t>Growing “</a:t>
            </a:r>
            <a:r>
              <a:rPr lang="en-US" altLang="ja-JP" sz="2028">
                <a:ea typeface="ヒラギノ角ゴ Pro W3"/>
              </a:rPr>
              <a:t>crowded nest” syndrome</a:t>
            </a:r>
          </a:p>
          <a:p>
            <a:pPr marL="484267" lvl="1">
              <a:spcBef>
                <a:spcPts val="553"/>
              </a:spcBef>
              <a:buFont typeface="Wingdings" panose="05000000000000000000" pitchFamily="2" charset="2"/>
              <a:buChar char="Ø"/>
            </a:pPr>
            <a:r>
              <a:rPr lang="en-US" altLang="en-US" sz="2028">
                <a:ea typeface="ヒラギノ角ゴ Pro W3"/>
              </a:rPr>
              <a:t>Fewer families have children</a:t>
            </a:r>
          </a:p>
          <a:p>
            <a:pPr marL="484267" lvl="1">
              <a:spcBef>
                <a:spcPts val="553"/>
              </a:spcBef>
              <a:buFont typeface="Wingdings" panose="05000000000000000000" pitchFamily="2" charset="2"/>
              <a:buChar char="Ø"/>
            </a:pPr>
            <a:r>
              <a:rPr lang="en-US" altLang="en-US" sz="2028">
                <a:ea typeface="ヒラギノ角ゴ Pro W3"/>
              </a:rPr>
              <a:t>More dual-income families</a:t>
            </a:r>
          </a:p>
        </p:txBody>
      </p:sp>
    </p:spTree>
    <p:extLst>
      <p:ext uri="{BB962C8B-B14F-4D97-AF65-F5344CB8AC3E}">
        <p14:creationId xmlns:p14="http://schemas.microsoft.com/office/powerpoint/2010/main" val="3773858613"/>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65563" y="667604"/>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The Demographic Environment</a:t>
            </a:r>
          </a:p>
        </p:txBody>
      </p:sp>
      <p:sp>
        <p:nvSpPr>
          <p:cNvPr id="56323" name="Rectangle 2"/>
          <p:cNvSpPr>
            <a:spLocks noGrp="1" noChangeArrowheads="1"/>
          </p:cNvSpPr>
          <p:nvPr>
            <p:ph type="body" sz="quarter" idx="4294967295"/>
          </p:nvPr>
        </p:nvSpPr>
        <p:spPr bwMode="auto">
          <a:xfrm>
            <a:off x="874713" y="2159000"/>
            <a:ext cx="8269287"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b="1" smtClean="0">
                <a:ea typeface="ヒラギノ角ゴ Pro W3"/>
                <a:cs typeface="ヒラギノ角ゴ Pro W3"/>
              </a:rPr>
              <a:t>Geographic Shifts in Population</a:t>
            </a:r>
          </a:p>
          <a:p>
            <a:pPr marL="484267" lvl="1">
              <a:spcBef>
                <a:spcPts val="553"/>
              </a:spcBef>
              <a:buFont typeface="Wingdings" panose="05000000000000000000" pitchFamily="2" charset="2"/>
              <a:buChar char="Ø"/>
            </a:pPr>
            <a:r>
              <a:rPr lang="en-US" altLang="en-US" sz="2028">
                <a:ea typeface="ヒラギノ角ゴ Pro W3"/>
              </a:rPr>
              <a:t>Growth rates across Canada are not uniform</a:t>
            </a:r>
          </a:p>
          <a:p>
            <a:pPr marL="484267" lvl="1">
              <a:spcBef>
                <a:spcPts val="553"/>
              </a:spcBef>
              <a:buFont typeface="Wingdings" panose="05000000000000000000" pitchFamily="2" charset="2"/>
              <a:buChar char="Ø"/>
            </a:pPr>
            <a:r>
              <a:rPr lang="en-US" altLang="en-US" sz="2028">
                <a:ea typeface="ヒラギノ角ゴ Pro W3"/>
              </a:rPr>
              <a:t>Rural to urban migration continues</a:t>
            </a:r>
          </a:p>
          <a:p>
            <a:pPr marL="484267" lvl="1">
              <a:spcBef>
                <a:spcPts val="553"/>
              </a:spcBef>
              <a:buFont typeface="Wingdings" panose="05000000000000000000" pitchFamily="2" charset="2"/>
              <a:buChar char="Ø"/>
            </a:pPr>
            <a:r>
              <a:rPr lang="en-US" altLang="en-US" sz="2028">
                <a:ea typeface="ヒラギノ角ゴ Pro W3"/>
              </a:rPr>
              <a:t>Buying habits differ by region</a:t>
            </a:r>
          </a:p>
          <a:p>
            <a:pPr marL="484267" lvl="1">
              <a:spcBef>
                <a:spcPts val="553"/>
              </a:spcBef>
              <a:buFont typeface="Wingdings" panose="05000000000000000000" pitchFamily="2" charset="2"/>
              <a:buChar char="Ø"/>
            </a:pPr>
            <a:r>
              <a:rPr lang="en-US" altLang="en-US" sz="2028">
                <a:ea typeface="ヒラギノ角ゴ Pro W3"/>
              </a:rPr>
              <a:t>Growth in telecommuting market</a:t>
            </a:r>
          </a:p>
        </p:txBody>
      </p:sp>
    </p:spTree>
    <p:extLst>
      <p:ext uri="{BB962C8B-B14F-4D97-AF65-F5344CB8AC3E}">
        <p14:creationId xmlns:p14="http://schemas.microsoft.com/office/powerpoint/2010/main" val="322093805"/>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915988" y="3810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The Demographic Environment</a:t>
            </a:r>
          </a:p>
        </p:txBody>
      </p:sp>
      <p:sp>
        <p:nvSpPr>
          <p:cNvPr id="57347" name="Rectangle 2"/>
          <p:cNvSpPr>
            <a:spLocks noGrp="1" noChangeArrowheads="1"/>
          </p:cNvSpPr>
          <p:nvPr>
            <p:ph type="body" sz="quarter" idx="4294967295"/>
          </p:nvPr>
        </p:nvSpPr>
        <p:spPr bwMode="auto">
          <a:xfrm>
            <a:off x="0" y="2322513"/>
            <a:ext cx="4687888"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b="1" dirty="0" smtClean="0">
                <a:ea typeface="ヒラギノ角ゴ Pro W3"/>
                <a:cs typeface="ヒラギノ角ゴ Pro W3"/>
              </a:rPr>
              <a:t>Better Educated, White-Collar Population</a:t>
            </a:r>
            <a:r>
              <a:rPr lang="en-US" altLang="en-US" dirty="0" smtClean="0">
                <a:ea typeface="ヒラギノ角ゴ Pro W3"/>
                <a:cs typeface="ヒラギノ角ゴ Pro W3"/>
              </a:rPr>
              <a:t>:</a:t>
            </a:r>
          </a:p>
          <a:p>
            <a:pPr marL="484267" lvl="1">
              <a:buFont typeface="Wingdings" panose="05000000000000000000" pitchFamily="2" charset="2"/>
              <a:buChar char="Ø"/>
            </a:pPr>
            <a:r>
              <a:rPr lang="en-US" altLang="en-US" sz="2028" dirty="0">
                <a:ea typeface="ヒラギノ角ゴ Pro W3"/>
              </a:rPr>
              <a:t>Increased demand for higher quality</a:t>
            </a:r>
          </a:p>
          <a:p>
            <a:pPr marL="484267" lvl="1">
              <a:buFont typeface="Wingdings" panose="05000000000000000000" pitchFamily="2" charset="2"/>
              <a:buChar char="Ø"/>
            </a:pPr>
            <a:r>
              <a:rPr lang="en-US" altLang="en-US" sz="2028" dirty="0">
                <a:ea typeface="ヒラギノ角ゴ Pro W3"/>
              </a:rPr>
              <a:t>Increased understanding of value</a:t>
            </a:r>
          </a:p>
          <a:p>
            <a:pPr marL="484267" lvl="1">
              <a:buFont typeface="Wingdings" panose="05000000000000000000" pitchFamily="2" charset="2"/>
              <a:buChar char="Ø"/>
            </a:pPr>
            <a:r>
              <a:rPr lang="en-US" altLang="en-US" sz="2028" dirty="0">
                <a:ea typeface="ヒラギノ角ゴ Pro W3"/>
              </a:rPr>
              <a:t>Creates demand in different products</a:t>
            </a:r>
          </a:p>
        </p:txBody>
      </p:sp>
      <p:pic>
        <p:nvPicPr>
          <p:cNvPr id="57348" name="Picture 8" descr="DCTM_PI_UK_CM_AL111359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1365" y="2745761"/>
            <a:ext cx="3602004" cy="2456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4652393"/>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823913" y="304800"/>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The Demographic Environment</a:t>
            </a:r>
          </a:p>
        </p:txBody>
      </p:sp>
      <p:sp>
        <p:nvSpPr>
          <p:cNvPr id="58371" name="Rectangle 2"/>
          <p:cNvSpPr>
            <a:spLocks noGrp="1" noChangeArrowheads="1"/>
          </p:cNvSpPr>
          <p:nvPr>
            <p:ph type="body" sz="quarter" idx="4294967295"/>
          </p:nvPr>
        </p:nvSpPr>
        <p:spPr bwMode="auto">
          <a:xfrm>
            <a:off x="0" y="2520950"/>
            <a:ext cx="4595813"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r>
              <a:rPr lang="en-US" altLang="en-US" b="1" dirty="0" smtClean="0">
                <a:ea typeface="ヒラギノ角ゴ Pro W3"/>
                <a:cs typeface="ヒラギノ角ゴ Pro W3"/>
              </a:rPr>
              <a:t>Increasing Diversity:</a:t>
            </a:r>
          </a:p>
          <a:p>
            <a:pPr marL="544251" lvl="1" indent="-316017">
              <a:spcBef>
                <a:spcPts val="553"/>
              </a:spcBef>
              <a:buFont typeface="Wingdings" panose="05000000000000000000" pitchFamily="2" charset="2"/>
              <a:buChar char="Ø"/>
            </a:pPr>
            <a:r>
              <a:rPr lang="en-US" altLang="en-US" sz="2028" dirty="0">
                <a:ea typeface="ヒラギノ角ゴ Pro W3"/>
              </a:rPr>
              <a:t>Large and growing visible minority market</a:t>
            </a:r>
          </a:p>
          <a:p>
            <a:pPr marL="544251" lvl="1" indent="-316017">
              <a:spcBef>
                <a:spcPts val="553"/>
              </a:spcBef>
              <a:buFont typeface="Wingdings" panose="05000000000000000000" pitchFamily="2" charset="2"/>
              <a:buChar char="Ø"/>
            </a:pPr>
            <a:r>
              <a:rPr lang="en-US" altLang="en-US" sz="2028" dirty="0">
                <a:ea typeface="ヒラギノ角ゴ Pro W3"/>
              </a:rPr>
              <a:t>Growth in recognized                                                           disabilities</a:t>
            </a:r>
          </a:p>
          <a:p>
            <a:pPr marL="544251" lvl="1" indent="-316017">
              <a:spcBef>
                <a:spcPts val="553"/>
              </a:spcBef>
              <a:buFont typeface="Wingdings" panose="05000000000000000000" pitchFamily="2" charset="2"/>
              <a:buChar char="Ø"/>
            </a:pPr>
            <a:r>
              <a:rPr lang="en-US" altLang="en-US" sz="2028" dirty="0">
                <a:ea typeface="ヒラギノ角ゴ Pro W3"/>
              </a:rPr>
              <a:t>Acceptance of LGBT and                                                                   gay marriages</a:t>
            </a:r>
          </a:p>
        </p:txBody>
      </p:sp>
      <p:pic>
        <p:nvPicPr>
          <p:cNvPr id="58375" name="Picture 7" descr="exh04_08"/>
          <p:cNvPicPr>
            <a:picLocks noChangeAspect="1" noChangeArrowheads="1"/>
          </p:cNvPicPr>
          <p:nvPr/>
        </p:nvPicPr>
        <p:blipFill>
          <a:blip r:embed="rId3">
            <a:extLst>
              <a:ext uri="{28A0092B-C50C-407E-A947-70E740481C1C}">
                <a14:useLocalDpi xmlns:a14="http://schemas.microsoft.com/office/drawing/2010/main" val="0"/>
              </a:ext>
            </a:extLst>
          </a:blip>
          <a:srcRect b="7001"/>
          <a:stretch>
            <a:fillRect/>
          </a:stretch>
        </p:blipFill>
        <p:spPr bwMode="auto">
          <a:xfrm>
            <a:off x="5482012" y="2675535"/>
            <a:ext cx="3315249" cy="2857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701679"/>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841375" y="304800"/>
            <a:ext cx="7543800" cy="932596"/>
          </a:xfrm>
          <a:solidFill>
            <a:srgbClr val="FFFFFF"/>
          </a:solidFill>
          <a:ln>
            <a:noFill/>
            <a:miter lim="800000"/>
            <a:headEnd/>
            <a:tailEnd/>
          </a:ln>
        </p:spPr>
        <p:txBody>
          <a:bodyPr/>
          <a:lstStyle/>
          <a:p>
            <a:r>
              <a:rPr lang="en-US" altLang="en-US" smtClean="0">
                <a:ea typeface="ヒラギノ角ゴ Pro W3"/>
              </a:rPr>
              <a:t>The Economic Environment</a:t>
            </a:r>
          </a:p>
        </p:txBody>
      </p:sp>
      <p:sp>
        <p:nvSpPr>
          <p:cNvPr id="59395" name="Content Placeholder 2"/>
          <p:cNvSpPr>
            <a:spLocks noGrp="1"/>
          </p:cNvSpPr>
          <p:nvPr>
            <p:ph type="body" sz="quarter" idx="4294967295"/>
          </p:nvPr>
        </p:nvSpPr>
        <p:spPr bwMode="auto">
          <a:xfrm>
            <a:off x="0" y="2349500"/>
            <a:ext cx="4613275"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484267" lvl="1"/>
            <a:r>
              <a:rPr lang="en-US" altLang="en-US" sz="2028">
                <a:ea typeface="ヒラギノ角ゴ Pro W3"/>
              </a:rPr>
              <a:t>Nations vary greatly in their levels and distribution of income</a:t>
            </a:r>
          </a:p>
          <a:p>
            <a:pPr lvl="2">
              <a:spcBef>
                <a:spcPts val="553"/>
              </a:spcBef>
              <a:buFont typeface="Wingdings" panose="05000000000000000000" pitchFamily="2" charset="2"/>
              <a:buChar char="Ø"/>
            </a:pPr>
            <a:r>
              <a:rPr lang="en-US" altLang="en-US" sz="2028">
                <a:ea typeface="ヒラギノ角ゴ Pro W3"/>
              </a:rPr>
              <a:t>Industrial economies</a:t>
            </a:r>
          </a:p>
          <a:p>
            <a:pPr lvl="2">
              <a:spcBef>
                <a:spcPts val="553"/>
              </a:spcBef>
              <a:buFont typeface="Wingdings" panose="05000000000000000000" pitchFamily="2" charset="2"/>
              <a:buChar char="Ø"/>
            </a:pPr>
            <a:r>
              <a:rPr lang="en-US" altLang="en-US" sz="2028">
                <a:ea typeface="ヒラギノ角ゴ Pro W3"/>
              </a:rPr>
              <a:t>Subsistence economies </a:t>
            </a:r>
          </a:p>
          <a:p>
            <a:pPr lvl="2">
              <a:spcBef>
                <a:spcPts val="553"/>
              </a:spcBef>
              <a:buFont typeface="Wingdings" panose="05000000000000000000" pitchFamily="2" charset="2"/>
              <a:buChar char="Ø"/>
            </a:pPr>
            <a:r>
              <a:rPr lang="en-US" altLang="en-US" sz="2028">
                <a:ea typeface="ヒラギノ角ゴ Pro W3"/>
              </a:rPr>
              <a:t>Developing economies</a:t>
            </a:r>
          </a:p>
          <a:p>
            <a:endParaRPr lang="en-US" altLang="en-US" smtClean="0">
              <a:ea typeface="ヒラギノ角ゴ Pro W3"/>
              <a:cs typeface="ヒラギノ角ゴ Pro W3"/>
            </a:endParaRPr>
          </a:p>
        </p:txBody>
      </p:sp>
      <p:pic>
        <p:nvPicPr>
          <p:cNvPr id="59398" name="Picture 6" descr="exh04_09"/>
          <p:cNvPicPr>
            <a:picLocks noChangeAspect="1" noChangeArrowheads="1"/>
          </p:cNvPicPr>
          <p:nvPr/>
        </p:nvPicPr>
        <p:blipFill>
          <a:blip r:embed="rId3">
            <a:extLst>
              <a:ext uri="{28A0092B-C50C-407E-A947-70E740481C1C}">
                <a14:useLocalDpi xmlns:a14="http://schemas.microsoft.com/office/drawing/2010/main" val="0"/>
              </a:ext>
            </a:extLst>
          </a:blip>
          <a:srcRect b="5399"/>
          <a:stretch>
            <a:fillRect/>
          </a:stretch>
        </p:blipFill>
        <p:spPr bwMode="auto">
          <a:xfrm>
            <a:off x="5264019" y="2042038"/>
            <a:ext cx="3533242" cy="392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36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869950" y="457200"/>
            <a:ext cx="7543800" cy="932596"/>
          </a:xfrm>
          <a:solidFill>
            <a:srgbClr val="FFFFFF"/>
          </a:solidFill>
          <a:ln>
            <a:noFill/>
            <a:miter lim="800000"/>
            <a:headEnd/>
            <a:tailEnd/>
          </a:ln>
        </p:spPr>
        <p:txBody>
          <a:bodyPr/>
          <a:lstStyle/>
          <a:p>
            <a:r>
              <a:rPr lang="en-US" altLang="en-US" smtClean="0">
                <a:ea typeface="ヒラギノ角ゴ Pro W3"/>
              </a:rPr>
              <a:t>The Economic Environment</a:t>
            </a:r>
          </a:p>
        </p:txBody>
      </p:sp>
      <p:sp>
        <p:nvSpPr>
          <p:cNvPr id="32771" name="Content Placeholder 2"/>
          <p:cNvSpPr>
            <a:spLocks noGrp="1"/>
          </p:cNvSpPr>
          <p:nvPr>
            <p:ph type="body" sz="quarter" idx="4294967295"/>
          </p:nvPr>
        </p:nvSpPr>
        <p:spPr>
          <a:xfrm>
            <a:off x="444500" y="1905000"/>
            <a:ext cx="8394700" cy="3951287"/>
          </a:xfrm>
        </p:spPr>
        <p:txBody>
          <a:bodyPr/>
          <a:lstStyle/>
          <a:p>
            <a:pPr>
              <a:spcBef>
                <a:spcPts val="553"/>
              </a:spcBef>
              <a:defRPr/>
            </a:pPr>
            <a:r>
              <a:rPr lang="en-US" altLang="en-US" sz="2028" b="1" dirty="0"/>
              <a:t>Factors that affect spending</a:t>
            </a:r>
          </a:p>
          <a:p>
            <a:pPr marL="643612" lvl="1" indent="-421356">
              <a:spcBef>
                <a:spcPts val="553"/>
              </a:spcBef>
              <a:buFont typeface="+mj-lt"/>
              <a:buAutoNum type="arabicPeriod"/>
              <a:defRPr/>
            </a:pPr>
            <a:r>
              <a:rPr lang="en-US" altLang="en-US" sz="2028" b="1" dirty="0"/>
              <a:t>Changes in income </a:t>
            </a:r>
          </a:p>
          <a:p>
            <a:pPr lvl="2">
              <a:spcBef>
                <a:spcPts val="553"/>
              </a:spcBef>
              <a:defRPr/>
            </a:pPr>
            <a:r>
              <a:rPr lang="en-US" altLang="en-US" sz="2028" dirty="0"/>
              <a:t>Consumption frenzy, record personal debt</a:t>
            </a:r>
          </a:p>
          <a:p>
            <a:pPr lvl="2">
              <a:spcBef>
                <a:spcPts val="553"/>
              </a:spcBef>
              <a:defRPr/>
            </a:pPr>
            <a:r>
              <a:rPr lang="en-US" altLang="en-US" sz="2028" dirty="0"/>
              <a:t>Economic crisis leading to consumer frugality</a:t>
            </a:r>
          </a:p>
          <a:p>
            <a:pPr lvl="2">
              <a:spcBef>
                <a:spcPts val="553"/>
              </a:spcBef>
              <a:defRPr/>
            </a:pPr>
            <a:r>
              <a:rPr lang="en-US" altLang="en-US" sz="2028" dirty="0"/>
              <a:t>Value marketing is key to success</a:t>
            </a:r>
          </a:p>
          <a:p>
            <a:pPr marL="643612" lvl="1" indent="-421356">
              <a:spcBef>
                <a:spcPts val="553"/>
              </a:spcBef>
              <a:buFont typeface="+mj-lt"/>
              <a:buAutoNum type="arabicPeriod"/>
              <a:defRPr/>
            </a:pPr>
            <a:r>
              <a:rPr lang="en-US" altLang="en-US" sz="2028" b="1" dirty="0"/>
              <a:t>Changes in spending patterns</a:t>
            </a:r>
          </a:p>
          <a:p>
            <a:pPr lvl="1">
              <a:spcBef>
                <a:spcPts val="553"/>
              </a:spcBef>
              <a:defRPr/>
            </a:pPr>
            <a:endParaRPr lang="en-US" altLang="en-US" dirty="0" smtClean="0"/>
          </a:p>
          <a:p>
            <a:pPr>
              <a:spcBef>
                <a:spcPts val="553"/>
              </a:spcBef>
              <a:defRPr/>
            </a:pPr>
            <a:endParaRPr lang="en-US" altLang="en-US" dirty="0" smtClean="0"/>
          </a:p>
        </p:txBody>
      </p:sp>
    </p:spTree>
    <p:extLst>
      <p:ext uri="{BB962C8B-B14F-4D97-AF65-F5344CB8AC3E}">
        <p14:creationId xmlns:p14="http://schemas.microsoft.com/office/powerpoint/2010/main" val="30502828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838200" y="589505"/>
            <a:ext cx="7543800" cy="932596"/>
          </a:xfrm>
          <a:solidFill>
            <a:srgbClr val="FFFFFF"/>
          </a:solidFill>
          <a:ln>
            <a:noFill/>
            <a:miter lim="800000"/>
            <a:headEnd/>
            <a:tailEnd/>
          </a:ln>
        </p:spPr>
        <p:txBody>
          <a:bodyPr/>
          <a:lstStyle/>
          <a:p>
            <a:r>
              <a:rPr lang="en-US" altLang="en-US" smtClean="0">
                <a:ea typeface="ヒラギノ角ゴ Pro W3"/>
              </a:rPr>
              <a:t>Natural Environment</a:t>
            </a:r>
          </a:p>
        </p:txBody>
      </p:sp>
      <p:sp>
        <p:nvSpPr>
          <p:cNvPr id="61443" name="Rectangle 3"/>
          <p:cNvSpPr>
            <a:spLocks noGrp="1" noChangeArrowheads="1"/>
          </p:cNvSpPr>
          <p:nvPr>
            <p:ph type="body" sz="quarter" idx="4294967295"/>
          </p:nvPr>
        </p:nvSpPr>
        <p:spPr bwMode="auto">
          <a:xfrm>
            <a:off x="457200" y="2054577"/>
            <a:ext cx="5326063"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sz="2028" b="1" dirty="0">
                <a:ea typeface="ヒラギノ角ゴ Pro W3"/>
                <a:cs typeface="ヒラギノ角ゴ Pro W3"/>
              </a:rPr>
              <a:t>Natural resources used to produce goods</a:t>
            </a:r>
          </a:p>
          <a:p>
            <a:pPr marL="484267" lvl="1">
              <a:spcBef>
                <a:spcPts val="553"/>
              </a:spcBef>
              <a:buFont typeface="Wingdings" panose="05000000000000000000" pitchFamily="2" charset="2"/>
              <a:buChar char="Ø"/>
            </a:pPr>
            <a:r>
              <a:rPr lang="en-US" altLang="en-US" sz="2028" dirty="0">
                <a:ea typeface="ヒラギノ角ゴ Pro W3"/>
              </a:rPr>
              <a:t>Shortage of raw materials</a:t>
            </a:r>
          </a:p>
          <a:p>
            <a:pPr marL="484267" lvl="1">
              <a:spcBef>
                <a:spcPts val="553"/>
              </a:spcBef>
              <a:buFont typeface="Wingdings" panose="05000000000000000000" pitchFamily="2" charset="2"/>
              <a:buChar char="Ø"/>
            </a:pPr>
            <a:r>
              <a:rPr lang="en-US" altLang="en-US" sz="2028" dirty="0">
                <a:ea typeface="ヒラギノ角ゴ Pro W3"/>
              </a:rPr>
              <a:t>Increased pollution</a:t>
            </a:r>
          </a:p>
          <a:p>
            <a:pPr marL="484267" lvl="1">
              <a:spcBef>
                <a:spcPts val="553"/>
              </a:spcBef>
              <a:buFont typeface="Wingdings" panose="05000000000000000000" pitchFamily="2" charset="2"/>
              <a:buChar char="Ø"/>
            </a:pPr>
            <a:r>
              <a:rPr lang="en-US" altLang="en-US" sz="2028" dirty="0">
                <a:ea typeface="ヒラギノ角ゴ Pro W3"/>
              </a:rPr>
              <a:t>Increased government intervention</a:t>
            </a:r>
          </a:p>
          <a:p>
            <a:pPr>
              <a:spcBef>
                <a:spcPts val="553"/>
              </a:spcBef>
            </a:pPr>
            <a:r>
              <a:rPr lang="en-US" altLang="en-US" sz="2028" dirty="0">
                <a:ea typeface="ヒラギノ角ゴ Pro W3"/>
                <a:cs typeface="ヒラギノ角ゴ Pro W3"/>
              </a:rPr>
              <a:t>Strategic decisions around creating environmentally-sustainable products</a:t>
            </a:r>
          </a:p>
        </p:txBody>
      </p:sp>
      <p:pic>
        <p:nvPicPr>
          <p:cNvPr id="61446" name="Picture 6" descr="exh04_10"/>
          <p:cNvPicPr>
            <a:picLocks noChangeAspect="1" noChangeArrowheads="1"/>
          </p:cNvPicPr>
          <p:nvPr/>
        </p:nvPicPr>
        <p:blipFill>
          <a:blip r:embed="rId3">
            <a:extLst>
              <a:ext uri="{28A0092B-C50C-407E-A947-70E740481C1C}">
                <a14:useLocalDpi xmlns:a14="http://schemas.microsoft.com/office/drawing/2010/main" val="0"/>
              </a:ext>
            </a:extLst>
          </a:blip>
          <a:srcRect b="5887"/>
          <a:stretch>
            <a:fillRect/>
          </a:stretch>
        </p:blipFill>
        <p:spPr bwMode="auto">
          <a:xfrm>
            <a:off x="6115508" y="1548994"/>
            <a:ext cx="2490094" cy="4311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312581"/>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noChangeArrowheads="1"/>
          </p:cNvSpPr>
          <p:nvPr>
            <p:ph type="title"/>
          </p:nvPr>
        </p:nvSpPr>
        <p:spPr>
          <a:xfrm>
            <a:off x="820370" y="381000"/>
            <a:ext cx="7543800" cy="932596"/>
          </a:xfrm>
          <a:solidFill>
            <a:srgbClr val="FFFFFF"/>
          </a:solidFill>
          <a:ln>
            <a:noFill/>
            <a:miter lim="800000"/>
            <a:headEnd/>
            <a:tailEnd/>
          </a:ln>
        </p:spPr>
        <p:txBody>
          <a:bodyPr/>
          <a:lstStyle/>
          <a:p>
            <a:r>
              <a:rPr lang="en-US" altLang="en-US" smtClean="0">
                <a:ea typeface="ヒラギノ角ゴ Pro W3"/>
              </a:rPr>
              <a:t>Technological Environment</a:t>
            </a:r>
          </a:p>
        </p:txBody>
      </p:sp>
      <p:sp>
        <p:nvSpPr>
          <p:cNvPr id="62467" name="Rectangle 2"/>
          <p:cNvSpPr>
            <a:spLocks noGrp="1" noChangeArrowheads="1"/>
          </p:cNvSpPr>
          <p:nvPr>
            <p:ph type="body" sz="quarter" idx="4294967295"/>
          </p:nvPr>
        </p:nvSpPr>
        <p:spPr bwMode="auto">
          <a:xfrm>
            <a:off x="609600" y="2327433"/>
            <a:ext cx="5707063"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z="2028" b="1" dirty="0">
                <a:ea typeface="ヒラギノ角ゴ Pro W3"/>
                <a:cs typeface="ヒラギノ角ゴ Pro W3"/>
              </a:rPr>
              <a:t>Technology Advances </a:t>
            </a:r>
          </a:p>
          <a:p>
            <a:pPr marL="484267" lvl="1">
              <a:buFont typeface="Wingdings" panose="05000000000000000000" pitchFamily="2" charset="2"/>
              <a:buChar char="Ø"/>
            </a:pPr>
            <a:r>
              <a:rPr lang="en-US" altLang="en-US" sz="2028" dirty="0">
                <a:ea typeface="ヒラギノ角ゴ Pro W3"/>
              </a:rPr>
              <a:t>Creating new markets and opportunities</a:t>
            </a:r>
          </a:p>
          <a:p>
            <a:pPr marL="484267" lvl="1">
              <a:buFont typeface="Wingdings" panose="05000000000000000000" pitchFamily="2" charset="2"/>
              <a:buChar char="Ø"/>
            </a:pPr>
            <a:r>
              <a:rPr lang="en-US" altLang="en-US" sz="2028" dirty="0">
                <a:ea typeface="ヒラギノ角ゴ Pro W3"/>
              </a:rPr>
              <a:t>Increasing obsolescence </a:t>
            </a:r>
          </a:p>
          <a:p>
            <a:pPr marL="484267" lvl="1">
              <a:buFont typeface="Wingdings" panose="05000000000000000000" pitchFamily="2" charset="2"/>
              <a:buChar char="Ø"/>
            </a:pPr>
            <a:r>
              <a:rPr lang="en-US" altLang="en-US" sz="2028" dirty="0">
                <a:ea typeface="ヒラギノ角ゴ Pro W3"/>
              </a:rPr>
              <a:t>Accelerating customer needs</a:t>
            </a:r>
          </a:p>
          <a:p>
            <a:pPr marL="484267" lvl="1">
              <a:buFont typeface="Wingdings" panose="05000000000000000000" pitchFamily="2" charset="2"/>
              <a:buChar char="Ø"/>
            </a:pPr>
            <a:r>
              <a:rPr lang="en-US" altLang="en-US" sz="2028" dirty="0">
                <a:ea typeface="ヒラギノ角ゴ Pro W3"/>
              </a:rPr>
              <a:t>Resulting in constantly evolving regulations</a:t>
            </a:r>
          </a:p>
        </p:txBody>
      </p:sp>
      <p:pic>
        <p:nvPicPr>
          <p:cNvPr id="62470" name="Picture 6" descr="exh04_11"/>
          <p:cNvPicPr>
            <a:picLocks noChangeAspect="1" noChangeArrowheads="1"/>
          </p:cNvPicPr>
          <p:nvPr/>
        </p:nvPicPr>
        <p:blipFill>
          <a:blip r:embed="rId3">
            <a:extLst>
              <a:ext uri="{28A0092B-C50C-407E-A947-70E740481C1C}">
                <a14:useLocalDpi xmlns:a14="http://schemas.microsoft.com/office/drawing/2010/main" val="0"/>
              </a:ext>
            </a:extLst>
          </a:blip>
          <a:srcRect b="6561"/>
          <a:stretch>
            <a:fillRect/>
          </a:stretch>
        </p:blipFill>
        <p:spPr bwMode="auto">
          <a:xfrm>
            <a:off x="5708783" y="2005462"/>
            <a:ext cx="2674437" cy="394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933877"/>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914400" y="381000"/>
            <a:ext cx="7543800" cy="932596"/>
          </a:xfrm>
          <a:solidFill>
            <a:srgbClr val="FFFFFF"/>
          </a:solidFill>
          <a:ln>
            <a:noFill/>
            <a:miter lim="800000"/>
            <a:headEnd/>
            <a:tailEnd/>
          </a:ln>
        </p:spPr>
        <p:txBody>
          <a:bodyPr/>
          <a:lstStyle/>
          <a:p>
            <a:r>
              <a:rPr lang="en-US" altLang="en-US" smtClean="0">
                <a:ea typeface="ヒラギノ角ゴ Pro W3"/>
              </a:rPr>
              <a:t>Political Environment</a:t>
            </a:r>
          </a:p>
        </p:txBody>
      </p:sp>
      <p:sp>
        <p:nvSpPr>
          <p:cNvPr id="63491" name="Rectangle 3"/>
          <p:cNvSpPr>
            <a:spLocks noGrp="1" noChangeArrowheads="1"/>
          </p:cNvSpPr>
          <p:nvPr>
            <p:ph type="body" sz="quarter" idx="4294967295"/>
          </p:nvPr>
        </p:nvSpPr>
        <p:spPr bwMode="auto">
          <a:xfrm>
            <a:off x="461963" y="2203450"/>
            <a:ext cx="8682037"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a:spcBef>
                <a:spcPts val="553"/>
              </a:spcBef>
            </a:pPr>
            <a:r>
              <a:rPr lang="en-US" altLang="en-US" sz="2028">
                <a:ea typeface="ヒラギノ角ゴ Pro W3"/>
                <a:cs typeface="ヒラギノ角ゴ Pro W3"/>
              </a:rPr>
              <a:t>Regulatory Trends - Evolving laws influence organizations</a:t>
            </a:r>
          </a:p>
          <a:p>
            <a:pPr>
              <a:spcBef>
                <a:spcPts val="553"/>
              </a:spcBef>
            </a:pPr>
            <a:r>
              <a:rPr lang="en-US" altLang="en-US" sz="2028">
                <a:ea typeface="ヒラギノ角ゴ Pro W3"/>
                <a:cs typeface="ヒラギノ角ゴ Pro W3"/>
              </a:rPr>
              <a:t>Business legislation: </a:t>
            </a:r>
          </a:p>
          <a:p>
            <a:pPr marL="484267" lvl="1">
              <a:spcBef>
                <a:spcPts val="553"/>
              </a:spcBef>
              <a:buFont typeface="Wingdings" panose="05000000000000000000" pitchFamily="2" charset="2"/>
              <a:buChar char="ü"/>
            </a:pPr>
            <a:r>
              <a:rPr lang="en-US" altLang="en-US" sz="2028" i="1">
                <a:ea typeface="ヒラギノ角ゴ Pro W3"/>
              </a:rPr>
              <a:t>Protects companies </a:t>
            </a:r>
            <a:r>
              <a:rPr lang="en-US" altLang="en-US" sz="2028">
                <a:ea typeface="ヒラギノ角ゴ Pro W3"/>
              </a:rPr>
              <a:t>from each other</a:t>
            </a:r>
          </a:p>
          <a:p>
            <a:pPr marL="484267" lvl="1">
              <a:spcBef>
                <a:spcPts val="553"/>
              </a:spcBef>
              <a:buFont typeface="Wingdings" panose="05000000000000000000" pitchFamily="2" charset="2"/>
              <a:buChar char="ü"/>
            </a:pPr>
            <a:r>
              <a:rPr lang="en-US" altLang="en-US" sz="2028" i="1">
                <a:ea typeface="ヒラギノ角ゴ Pro W3"/>
              </a:rPr>
              <a:t>Protects consumers </a:t>
            </a:r>
            <a:r>
              <a:rPr lang="en-US" altLang="en-US" sz="2028">
                <a:ea typeface="ヒラギノ角ゴ Pro W3"/>
              </a:rPr>
              <a:t>from unfair business practices</a:t>
            </a:r>
          </a:p>
          <a:p>
            <a:pPr marL="484267" lvl="1">
              <a:spcBef>
                <a:spcPts val="553"/>
              </a:spcBef>
              <a:buFont typeface="Wingdings" panose="05000000000000000000" pitchFamily="2" charset="2"/>
              <a:buChar char="ü"/>
            </a:pPr>
            <a:r>
              <a:rPr lang="en-US" altLang="en-US" sz="2028" i="1">
                <a:ea typeface="ヒラギノ角ゴ Pro W3"/>
              </a:rPr>
              <a:t>Protects</a:t>
            </a:r>
            <a:r>
              <a:rPr lang="en-US" altLang="en-US" sz="2028">
                <a:ea typeface="ヒラギノ角ゴ Pro W3"/>
              </a:rPr>
              <a:t> the interests of society</a:t>
            </a:r>
          </a:p>
          <a:p>
            <a:pPr>
              <a:spcBef>
                <a:spcPts val="553"/>
              </a:spcBef>
            </a:pPr>
            <a:r>
              <a:rPr lang="en-US" altLang="en-US" sz="2028">
                <a:ea typeface="ヒラギノ角ゴ Pro W3"/>
                <a:cs typeface="ヒラギノ角ゴ Pro W3"/>
              </a:rPr>
              <a:t>Increased emphasis on ethics and socially responsible behaviour.</a:t>
            </a:r>
          </a:p>
        </p:txBody>
      </p:sp>
    </p:spTree>
    <p:extLst>
      <p:ext uri="{BB962C8B-B14F-4D97-AF65-F5344CB8AC3E}">
        <p14:creationId xmlns:p14="http://schemas.microsoft.com/office/powerpoint/2010/main" val="3664643453"/>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746700" y="322764"/>
            <a:ext cx="7543800" cy="932596"/>
          </a:xfrm>
          <a:solidFill>
            <a:srgbClr val="FFFFFF"/>
          </a:solidFill>
          <a:ln>
            <a:noFill/>
            <a:miter lim="800000"/>
            <a:headEnd/>
            <a:tailEnd/>
          </a:ln>
        </p:spPr>
        <p:txBody>
          <a:bodyPr/>
          <a:lstStyle/>
          <a:p>
            <a:r>
              <a:rPr lang="en-US" altLang="en-US" smtClean="0">
                <a:ea typeface="ヒラギノ角ゴ Pro W3"/>
              </a:rPr>
              <a:t>Cause-Related Marketing</a:t>
            </a:r>
          </a:p>
        </p:txBody>
      </p:sp>
      <p:sp>
        <p:nvSpPr>
          <p:cNvPr id="64515" name="Rectangle 3"/>
          <p:cNvSpPr>
            <a:spLocks noGrp="1" noChangeArrowheads="1"/>
          </p:cNvSpPr>
          <p:nvPr>
            <p:ph type="body" sz="quarter" idx="4294967295"/>
          </p:nvPr>
        </p:nvSpPr>
        <p:spPr bwMode="auto">
          <a:xfrm>
            <a:off x="461962" y="2057400"/>
            <a:ext cx="8682038"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z="2028" dirty="0">
                <a:ea typeface="ヒラギノ角ゴ Pro W3"/>
                <a:cs typeface="ヒラギノ角ゴ Pro W3"/>
              </a:rPr>
              <a:t>Companies linking themselves with worthwhile causes</a:t>
            </a:r>
          </a:p>
        </p:txBody>
      </p:sp>
      <p:pic>
        <p:nvPicPr>
          <p:cNvPr id="64518" name="Picture 6" descr="exh04_12"/>
          <p:cNvPicPr>
            <a:picLocks noChangeAspect="1" noChangeArrowheads="1"/>
          </p:cNvPicPr>
          <p:nvPr/>
        </p:nvPicPr>
        <p:blipFill>
          <a:blip r:embed="rId3">
            <a:extLst>
              <a:ext uri="{28A0092B-C50C-407E-A947-70E740481C1C}">
                <a14:useLocalDpi xmlns:a14="http://schemas.microsoft.com/office/drawing/2010/main" val="0"/>
              </a:ext>
            </a:extLst>
          </a:blip>
          <a:srcRect b="8543"/>
          <a:stretch>
            <a:fillRect/>
          </a:stretch>
        </p:blipFill>
        <p:spPr bwMode="auto">
          <a:xfrm>
            <a:off x="2190172" y="2717963"/>
            <a:ext cx="4656856" cy="311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076169"/>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6097952" y="3873764"/>
            <a:ext cx="2134576" cy="1825874"/>
          </a:xfrm>
          <a:prstGeom prst="rect">
            <a:avLst/>
          </a:prstGeom>
          <a:solidFill>
            <a:srgbClr val="7F7F7F"/>
          </a:solidFill>
          <a:ln w="76200">
            <a:solidFill>
              <a:srgbClr val="000000"/>
            </a:solidFill>
            <a:prstDash val="sysDash"/>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3" name="Rectangle 2"/>
          <p:cNvSpPr>
            <a:spLocks noChangeArrowheads="1"/>
          </p:cNvSpPr>
          <p:nvPr/>
        </p:nvSpPr>
        <p:spPr bwMode="auto">
          <a:xfrm>
            <a:off x="6441767" y="4643323"/>
            <a:ext cx="1446946" cy="807598"/>
          </a:xfrm>
          <a:prstGeom prst="rect">
            <a:avLst/>
          </a:prstGeom>
          <a:solidFill>
            <a:srgbClr val="7F7F7F"/>
          </a:solidFill>
          <a:ln w="76200">
            <a:solidFill>
              <a:srgbClr val="000000"/>
            </a:solidFill>
            <a:miter lim="800000"/>
            <a:headEnd/>
            <a:tailEnd/>
          </a:ln>
          <a:effectLst>
            <a:outerShdw blurRad="40000" dist="23000" dir="5400000" rotWithShape="0">
              <a:srgbClr val="808080">
                <a:alpha val="34998"/>
              </a:srgbClr>
            </a:outerShdw>
          </a:effec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65540" name="Rectangle 2"/>
          <p:cNvSpPr>
            <a:spLocks noGrp="1" noChangeArrowheads="1"/>
          </p:cNvSpPr>
          <p:nvPr>
            <p:ph type="title"/>
          </p:nvPr>
        </p:nvSpPr>
        <p:spPr>
          <a:solidFill>
            <a:srgbClr val="FFFFFF"/>
          </a:solidFill>
          <a:ln>
            <a:noFill/>
            <a:miter lim="800000"/>
            <a:headEnd/>
            <a:tailEnd/>
          </a:ln>
        </p:spPr>
        <p:txBody>
          <a:bodyPr/>
          <a:lstStyle/>
          <a:p>
            <a:r>
              <a:rPr lang="en-US" altLang="en-US" smtClean="0">
                <a:ea typeface="ヒラギノ角ゴ Pro W3"/>
              </a:rPr>
              <a:t>The Cultural Environment</a:t>
            </a:r>
          </a:p>
        </p:txBody>
      </p:sp>
      <p:sp>
        <p:nvSpPr>
          <p:cNvPr id="65541" name="Rectangle 3"/>
          <p:cNvSpPr>
            <a:spLocks noGrp="1" noChangeArrowheads="1"/>
          </p:cNvSpPr>
          <p:nvPr>
            <p:ph type="body" sz="quarter" idx="4294967295"/>
          </p:nvPr>
        </p:nvSpPr>
        <p:spPr bwMode="auto">
          <a:xfrm>
            <a:off x="804615" y="2223558"/>
            <a:ext cx="7427913" cy="33004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z="2028" dirty="0">
                <a:ea typeface="ヒラギノ角ゴ Pro W3"/>
                <a:cs typeface="ヒラギノ角ゴ Pro W3"/>
              </a:rPr>
              <a:t>Standard acceptable belief system that affects a society</a:t>
            </a:r>
            <a:r>
              <a:rPr lang="en-CA" altLang="en-US" sz="2028" dirty="0">
                <a:ea typeface="ヒラギノ角ゴ Pro W3"/>
                <a:cs typeface="ヒラギノ角ゴ Pro W3"/>
              </a:rPr>
              <a:t>’</a:t>
            </a:r>
            <a:r>
              <a:rPr lang="en-US" altLang="ja-JP" sz="2028" dirty="0">
                <a:ea typeface="ヒラギノ角ゴ Pro W3"/>
                <a:cs typeface="ヒラギノ角ゴ Pro W3"/>
              </a:rPr>
              <a:t>s basic values</a:t>
            </a:r>
          </a:p>
          <a:p>
            <a:pPr marL="484267" lvl="1">
              <a:buFont typeface="Wingdings" panose="05000000000000000000" pitchFamily="2" charset="2"/>
              <a:buChar char="Ø"/>
            </a:pPr>
            <a:r>
              <a:rPr lang="en-US" altLang="en-US" sz="2028" dirty="0">
                <a:ea typeface="ヒラギノ角ゴ Pro W3"/>
              </a:rPr>
              <a:t>Core beliefs slow to change</a:t>
            </a:r>
          </a:p>
          <a:p>
            <a:pPr marL="484267" lvl="1">
              <a:buFont typeface="Wingdings" panose="05000000000000000000" pitchFamily="2" charset="2"/>
              <a:buChar char="Ø"/>
            </a:pPr>
            <a:r>
              <a:rPr lang="en-US" altLang="en-US" sz="2028" dirty="0">
                <a:ea typeface="ヒラギノ角ゴ Pro W3"/>
              </a:rPr>
              <a:t>Secondary beliefs are more open to change</a:t>
            </a:r>
          </a:p>
        </p:txBody>
      </p:sp>
      <p:sp>
        <p:nvSpPr>
          <p:cNvPr id="65542" name="TextBox 1"/>
          <p:cNvSpPr txBox="1">
            <a:spLocks noChangeArrowheads="1"/>
          </p:cNvSpPr>
          <p:nvPr/>
        </p:nvSpPr>
        <p:spPr bwMode="auto">
          <a:xfrm>
            <a:off x="6674390" y="4786701"/>
            <a:ext cx="1005403" cy="432747"/>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r>
              <a:rPr lang="en-US" altLang="en-US" sz="2212" b="1">
                <a:ea typeface="ＭＳ Ｐゴシック" panose="020B0600070205080204" pitchFamily="34" charset="-128"/>
              </a:rPr>
              <a:t>CORE</a:t>
            </a:r>
          </a:p>
        </p:txBody>
      </p:sp>
      <p:sp>
        <p:nvSpPr>
          <p:cNvPr id="65543" name="TextBox 5"/>
          <p:cNvSpPr txBox="1">
            <a:spLocks noChangeArrowheads="1"/>
          </p:cNvSpPr>
          <p:nvPr/>
        </p:nvSpPr>
        <p:spPr bwMode="auto">
          <a:xfrm>
            <a:off x="6361299" y="4047867"/>
            <a:ext cx="1632178" cy="432747"/>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r>
              <a:rPr lang="en-US" altLang="en-US" sz="2212" b="1">
                <a:ea typeface="ＭＳ Ｐゴシック" panose="020B0600070205080204" pitchFamily="34" charset="-128"/>
              </a:rPr>
              <a:t>Secondary</a:t>
            </a:r>
          </a:p>
        </p:txBody>
      </p:sp>
    </p:spTree>
    <p:extLst>
      <p:ext uri="{BB962C8B-B14F-4D97-AF65-F5344CB8AC3E}">
        <p14:creationId xmlns:p14="http://schemas.microsoft.com/office/powerpoint/2010/main" val="2015525645"/>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779466" y="304800"/>
            <a:ext cx="7543800" cy="932596"/>
          </a:xfrm>
          <a:solidFill>
            <a:srgbClr val="FFFFFF"/>
          </a:solidFill>
          <a:ln>
            <a:noFill/>
            <a:miter lim="800000"/>
            <a:headEnd/>
            <a:tailEnd/>
          </a:ln>
        </p:spPr>
        <p:txBody>
          <a:bodyPr/>
          <a:lstStyle/>
          <a:p>
            <a:r>
              <a:rPr lang="en-US" altLang="en-US" smtClean="0">
                <a:ea typeface="ヒラギノ角ゴ Pro W3"/>
              </a:rPr>
              <a:t>The Cultural Environment</a:t>
            </a:r>
          </a:p>
        </p:txBody>
      </p:sp>
      <p:sp>
        <p:nvSpPr>
          <p:cNvPr id="66563" name="Rectangle 3"/>
          <p:cNvSpPr>
            <a:spLocks noGrp="1" noChangeArrowheads="1"/>
          </p:cNvSpPr>
          <p:nvPr>
            <p:ph type="body" sz="quarter" idx="4294967295"/>
          </p:nvPr>
        </p:nvSpPr>
        <p:spPr bwMode="auto">
          <a:xfrm>
            <a:off x="779466" y="2209800"/>
            <a:ext cx="4222750" cy="330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r>
              <a:rPr lang="en-US" altLang="en-US" sz="2028" dirty="0">
                <a:ea typeface="ヒラギノ角ゴ Pro W3"/>
                <a:cs typeface="ヒラギノ角ゴ Pro W3"/>
              </a:rPr>
              <a:t>Society’</a:t>
            </a:r>
            <a:r>
              <a:rPr lang="en-US" altLang="ja-JP" sz="2028" dirty="0">
                <a:ea typeface="ヒラギノ角ゴ Pro W3"/>
                <a:cs typeface="ヒラギノ角ゴ Pro W3"/>
              </a:rPr>
              <a:t>s major cultural views are expressed in people’s views of:</a:t>
            </a:r>
          </a:p>
          <a:p>
            <a:pPr lvl="2">
              <a:buFont typeface="Wingdings" panose="05000000000000000000" pitchFamily="2" charset="2"/>
              <a:buChar char="Ø"/>
            </a:pPr>
            <a:r>
              <a:rPr lang="en-US" altLang="en-US" sz="2028" dirty="0">
                <a:ea typeface="ヒラギノ角ゴ Pro W3"/>
              </a:rPr>
              <a:t>Themselves</a:t>
            </a:r>
          </a:p>
          <a:p>
            <a:pPr lvl="2">
              <a:buFont typeface="Wingdings" panose="05000000000000000000" pitchFamily="2" charset="2"/>
              <a:buChar char="Ø"/>
            </a:pPr>
            <a:r>
              <a:rPr lang="en-US" altLang="en-US" sz="2028" dirty="0">
                <a:ea typeface="ヒラギノ角ゴ Pro W3"/>
              </a:rPr>
              <a:t>Others</a:t>
            </a:r>
          </a:p>
          <a:p>
            <a:pPr lvl="2">
              <a:buFont typeface="Wingdings" panose="05000000000000000000" pitchFamily="2" charset="2"/>
              <a:buChar char="Ø"/>
            </a:pPr>
            <a:r>
              <a:rPr lang="en-US" altLang="en-US" sz="2028" dirty="0">
                <a:ea typeface="ヒラギノ角ゴ Pro W3"/>
              </a:rPr>
              <a:t>Organizations</a:t>
            </a:r>
          </a:p>
          <a:p>
            <a:pPr lvl="2">
              <a:buFont typeface="Wingdings" panose="05000000000000000000" pitchFamily="2" charset="2"/>
              <a:buChar char="Ø"/>
            </a:pPr>
            <a:r>
              <a:rPr lang="en-US" altLang="en-US" sz="2028" dirty="0">
                <a:ea typeface="ヒラギノ角ゴ Pro W3"/>
              </a:rPr>
              <a:t>Society</a:t>
            </a:r>
          </a:p>
          <a:p>
            <a:pPr lvl="2">
              <a:buFont typeface="Wingdings" panose="05000000000000000000" pitchFamily="2" charset="2"/>
              <a:buChar char="Ø"/>
            </a:pPr>
            <a:r>
              <a:rPr lang="en-US" altLang="en-US" sz="2028" dirty="0">
                <a:ea typeface="ヒラギノ角ゴ Pro W3"/>
              </a:rPr>
              <a:t>Nature</a:t>
            </a:r>
          </a:p>
          <a:p>
            <a:pPr lvl="2">
              <a:buFont typeface="Wingdings" panose="05000000000000000000" pitchFamily="2" charset="2"/>
              <a:buChar char="Ø"/>
            </a:pPr>
            <a:r>
              <a:rPr lang="en-US" altLang="en-US" sz="2028" dirty="0">
                <a:ea typeface="ヒラギノ角ゴ Pro W3"/>
              </a:rPr>
              <a:t>The Universe </a:t>
            </a:r>
          </a:p>
          <a:p>
            <a:endParaRPr lang="en-US" altLang="en-US" dirty="0" smtClean="0">
              <a:ea typeface="ヒラギノ角ゴ Pro W3"/>
              <a:cs typeface="ヒラギノ角ゴ Pro W3"/>
            </a:endParaRPr>
          </a:p>
        </p:txBody>
      </p:sp>
      <p:pic>
        <p:nvPicPr>
          <p:cNvPr id="66566" name="Picture 6" descr="exh04_13"/>
          <p:cNvPicPr>
            <a:picLocks noChangeAspect="1" noChangeArrowheads="1"/>
          </p:cNvPicPr>
          <p:nvPr/>
        </p:nvPicPr>
        <p:blipFill>
          <a:blip r:embed="rId3">
            <a:extLst>
              <a:ext uri="{28A0092B-C50C-407E-A947-70E740481C1C}">
                <a14:useLocalDpi xmlns:a14="http://schemas.microsoft.com/office/drawing/2010/main" val="0"/>
              </a:ext>
            </a:extLst>
          </a:blip>
          <a:srcRect b="6253"/>
          <a:stretch>
            <a:fillRect/>
          </a:stretch>
        </p:blipFill>
        <p:spPr bwMode="auto">
          <a:xfrm>
            <a:off x="5439584" y="2042038"/>
            <a:ext cx="2864632" cy="3970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864811"/>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838200" y="609600"/>
            <a:ext cx="7543800" cy="932596"/>
          </a:xfrm>
          <a:solidFill>
            <a:srgbClr val="FFFFFF"/>
          </a:solidFill>
          <a:ln>
            <a:noFill/>
            <a:miter lim="800000"/>
            <a:headEnd/>
            <a:tailEnd/>
          </a:ln>
        </p:spPr>
        <p:txBody>
          <a:bodyPr>
            <a:normAutofit fontScale="90000"/>
          </a:bodyPr>
          <a:lstStyle/>
          <a:p>
            <a:r>
              <a:rPr lang="en-US" altLang="en-US" smtClean="0">
                <a:ea typeface="ヒラギノ角ゴ Pro W3"/>
              </a:rPr>
              <a:t>Responding to the Marketing Environment</a:t>
            </a:r>
          </a:p>
        </p:txBody>
      </p:sp>
      <p:graphicFrame>
        <p:nvGraphicFramePr>
          <p:cNvPr id="3" name="Content Placeholder 2"/>
          <p:cNvGraphicFramePr>
            <a:graphicFrameLocks noGrp="1"/>
          </p:cNvGraphicFramePr>
          <p:nvPr>
            <p:ph idx="4294967295"/>
            <p:extLst>
              <p:ext uri="{D42A27DB-BD31-4B8C-83A1-F6EECF244321}">
                <p14:modId xmlns:p14="http://schemas.microsoft.com/office/powerpoint/2010/main" val="2156150647"/>
              </p:ext>
            </p:extLst>
          </p:nvPr>
        </p:nvGraphicFramePr>
        <p:xfrm>
          <a:off x="495300" y="2743200"/>
          <a:ext cx="8229600" cy="1853674"/>
        </p:xfrm>
        <a:graphic>
          <a:graphicData uri="http://schemas.openxmlformats.org/drawingml/2006/table">
            <a:tbl>
              <a:tblPr/>
              <a:tblGrid>
                <a:gridCol w="4115532">
                  <a:extLst>
                    <a:ext uri="{9D8B030D-6E8A-4147-A177-3AD203B41FA5}">
                      <a16:colId xmlns:a16="http://schemas.microsoft.com/office/drawing/2014/main" val="20000"/>
                    </a:ext>
                  </a:extLst>
                </a:gridCol>
                <a:gridCol w="4114068">
                  <a:extLst>
                    <a:ext uri="{9D8B030D-6E8A-4147-A177-3AD203B41FA5}">
                      <a16:colId xmlns:a16="http://schemas.microsoft.com/office/drawing/2014/main" val="20001"/>
                    </a:ext>
                  </a:extLst>
                </a:gridCol>
              </a:tblGrid>
              <a:tr h="589606">
                <a:tc>
                  <a:txBody>
                    <a:bodyPr/>
                    <a:lstStyle>
                      <a:lvl1pPr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0" indent="0" algn="ctr" defTabSz="992188"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smtClean="0">
                          <a:ln>
                            <a:noFill/>
                          </a:ln>
                          <a:solidFill>
                            <a:schemeClr val="bg1"/>
                          </a:solidFill>
                          <a:effectLst/>
                          <a:latin typeface="Verdana" panose="020B0604030504040204" pitchFamily="34" charset="0"/>
                          <a:ea typeface="ヒラギノ角ゴ Pro W3"/>
                          <a:cs typeface="ヒラギノ角ゴ Pro W3"/>
                        </a:rPr>
                        <a:t>Reactive</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0" marR="0" lvl="0" indent="0" algn="ctr" defTabSz="992188"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smtClean="0">
                          <a:ln>
                            <a:noFill/>
                          </a:ln>
                          <a:solidFill>
                            <a:schemeClr val="bg1"/>
                          </a:solidFill>
                          <a:effectLst/>
                          <a:latin typeface="Verdana" panose="020B0604030504040204" pitchFamily="34" charset="0"/>
                          <a:ea typeface="ヒラギノ角ゴ Pro W3"/>
                          <a:cs typeface="ヒラギノ角ゴ Pro W3"/>
                        </a:rPr>
                        <a:t>Proactive</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21356">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dirty="0" smtClean="0">
                          <a:ln>
                            <a:noFill/>
                          </a:ln>
                          <a:solidFill>
                            <a:srgbClr val="002060"/>
                          </a:solidFill>
                          <a:effectLst/>
                          <a:latin typeface="Verdana" panose="020B0604030504040204" pitchFamily="34" charset="0"/>
                          <a:ea typeface="ヒラギノ角ゴ Pro W3"/>
                          <a:cs typeface="ヒラギノ角ゴ Pro W3"/>
                        </a:rPr>
                        <a:t>Wait for change; then react</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dirty="0" smtClean="0">
                          <a:ln>
                            <a:noFill/>
                          </a:ln>
                          <a:solidFill>
                            <a:srgbClr val="002060"/>
                          </a:solidFill>
                          <a:effectLst/>
                          <a:latin typeface="Verdana" panose="020B0604030504040204" pitchFamily="34" charset="0"/>
                          <a:ea typeface="ヒラギノ角ゴ Pro W3"/>
                          <a:cs typeface="ヒラギノ角ゴ Pro W3"/>
                        </a:rPr>
                        <a:t>Anticipate change; act now</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1"/>
                  </a:ext>
                </a:extLst>
              </a:tr>
              <a:tr h="421356">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dirty="0" smtClean="0">
                          <a:ln>
                            <a:noFill/>
                          </a:ln>
                          <a:solidFill>
                            <a:srgbClr val="002060"/>
                          </a:solidFill>
                          <a:effectLst/>
                          <a:latin typeface="Verdana" panose="020B0604030504040204" pitchFamily="34" charset="0"/>
                          <a:ea typeface="ヒラギノ角ゴ Pro W3"/>
                          <a:cs typeface="ヒラギノ角ゴ Pro W3"/>
                        </a:rPr>
                        <a:t>Missed opportunities</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dirty="0" smtClean="0">
                          <a:ln>
                            <a:noFill/>
                          </a:ln>
                          <a:solidFill>
                            <a:srgbClr val="002060"/>
                          </a:solidFill>
                          <a:effectLst/>
                          <a:latin typeface="Verdana" panose="020B0604030504040204" pitchFamily="34" charset="0"/>
                          <a:ea typeface="ヒラギノ角ゴ Pro W3"/>
                          <a:cs typeface="ヒラギノ角ゴ Pro W3"/>
                        </a:rPr>
                        <a:t>Seized opportunities</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2"/>
                  </a:ext>
                </a:extLst>
              </a:tr>
              <a:tr h="421356">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smtClean="0">
                          <a:ln>
                            <a:noFill/>
                          </a:ln>
                          <a:solidFill>
                            <a:srgbClr val="002060"/>
                          </a:solidFill>
                          <a:effectLst/>
                          <a:latin typeface="Verdana" panose="020B0604030504040204" pitchFamily="34" charset="0"/>
                          <a:ea typeface="ヒラギノ角ゴ Pro W3"/>
                          <a:cs typeface="ヒラギノ角ゴ Pro W3"/>
                        </a:rPr>
                        <a:t>Damage from threats</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tc>
                  <a:txBody>
                    <a:bodyPr/>
                    <a:lstStyle>
                      <a:lvl1pPr marL="246063" indent="-246063" defTabSz="992188" eaLnBrk="0" hangingPunct="0">
                        <a:lnSpc>
                          <a:spcPct val="85000"/>
                        </a:lnSpc>
                        <a:spcAft>
                          <a:spcPts val="650"/>
                        </a:spcAft>
                        <a:buClr>
                          <a:schemeClr val="accent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1pPr>
                      <a:lvl2pPr marL="742950" indent="-285750" defTabSz="992188" eaLnBrk="0" hangingPunct="0">
                        <a:lnSpc>
                          <a:spcPct val="85000"/>
                        </a:lnSpc>
                        <a:spcAft>
                          <a:spcPts val="650"/>
                        </a:spcAft>
                        <a:buClr>
                          <a:schemeClr val="tx2"/>
                        </a:buClr>
                        <a:buSzPct val="100000"/>
                        <a:buFont typeface="Arial" panose="020B0604020202020204" pitchFamily="34" charset="0"/>
                        <a:defRPr sz="2400">
                          <a:solidFill>
                            <a:srgbClr val="595959"/>
                          </a:solidFill>
                          <a:latin typeface="Verdana" panose="020B0604030504040204" pitchFamily="34" charset="0"/>
                          <a:ea typeface="ヒラギノ角ゴ Pro W3"/>
                          <a:cs typeface="ヒラギノ角ゴ Pro W3"/>
                        </a:defRPr>
                      </a:lvl2pPr>
                      <a:lvl3pPr marL="1143000" indent="-228600" defTabSz="992188" eaLnBrk="0" hangingPunct="0">
                        <a:lnSpc>
                          <a:spcPct val="85000"/>
                        </a:lnSpc>
                        <a:spcAft>
                          <a:spcPts val="650"/>
                        </a:spcAft>
                        <a:buClr>
                          <a:schemeClr val="accent1"/>
                        </a:buClr>
                        <a:buSzPct val="70000"/>
                        <a:buFont typeface="Arial" panose="020B0604020202020204" pitchFamily="34" charset="0"/>
                        <a:defRPr sz="2000">
                          <a:solidFill>
                            <a:srgbClr val="595959"/>
                          </a:solidFill>
                          <a:latin typeface="Verdana" panose="020B0604030504040204" pitchFamily="34" charset="0"/>
                          <a:ea typeface="ヒラギノ角ゴ Pro W3"/>
                          <a:cs typeface="ヒラギノ角ゴ Pro W3"/>
                        </a:defRPr>
                      </a:lvl3pPr>
                      <a:lvl4pPr marL="1600200" indent="-228600" defTabSz="992188" eaLnBrk="0" hangingPunct="0">
                        <a:lnSpc>
                          <a:spcPct val="85000"/>
                        </a:lnSpc>
                        <a:spcAft>
                          <a:spcPts val="650"/>
                        </a:spcAft>
                        <a:buClr>
                          <a:schemeClr val="tx2"/>
                        </a:buClr>
                        <a:buSzPct val="8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4pPr>
                      <a:lvl5pPr marL="2057400" indent="-228600" defTabSz="992188" eaLnBrk="0" hangingPunct="0">
                        <a:lnSpc>
                          <a:spcPct val="85000"/>
                        </a:lnSpc>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5pPr>
                      <a:lvl6pPr marL="25146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6pPr>
                      <a:lvl7pPr marL="29718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7pPr>
                      <a:lvl8pPr marL="34290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8pPr>
                      <a:lvl9pPr marL="3886200" indent="-228600" defTabSz="992188" eaLnBrk="0" fontAlgn="base" hangingPunct="0">
                        <a:lnSpc>
                          <a:spcPct val="85000"/>
                        </a:lnSpc>
                        <a:spcBef>
                          <a:spcPct val="0"/>
                        </a:spcBef>
                        <a:spcAft>
                          <a:spcPts val="650"/>
                        </a:spcAft>
                        <a:buClr>
                          <a:schemeClr val="accent1"/>
                        </a:buClr>
                        <a:buSzPct val="100000"/>
                        <a:buFont typeface="Arial" panose="020B0604020202020204" pitchFamily="34" charset="0"/>
                        <a:defRPr>
                          <a:solidFill>
                            <a:srgbClr val="595959"/>
                          </a:solidFill>
                          <a:latin typeface="Verdana" panose="020B0604030504040204" pitchFamily="34" charset="0"/>
                          <a:ea typeface="ヒラギノ角ゴ Pro W3"/>
                          <a:cs typeface="ヒラギノ角ゴ Pro W3"/>
                        </a:defRPr>
                      </a:lvl9pPr>
                    </a:lstStyle>
                    <a:p>
                      <a:pPr marL="246063" marR="0" lvl="0" indent="-246063" algn="l" defTabSz="992188" rtl="0" eaLnBrk="0" fontAlgn="base" latinLnBrk="0" hangingPunct="0">
                        <a:lnSpc>
                          <a:spcPct val="85000"/>
                        </a:lnSpc>
                        <a:spcBef>
                          <a:spcPct val="0"/>
                        </a:spcBef>
                        <a:spcAft>
                          <a:spcPts val="650"/>
                        </a:spcAft>
                        <a:buClr>
                          <a:srgbClr val="002060"/>
                        </a:buClr>
                        <a:buSzPct val="100000"/>
                        <a:buFont typeface="Arial" panose="020B0604020202020204" pitchFamily="34" charset="0"/>
                        <a:buChar char="•"/>
                        <a:tabLst/>
                      </a:pPr>
                      <a:r>
                        <a:rPr kumimoji="0" lang="en-US" altLang="en-US" sz="2000" b="0" i="0" u="none" strike="noStrike" cap="none" normalizeH="0" baseline="0" dirty="0" smtClean="0">
                          <a:ln>
                            <a:noFill/>
                          </a:ln>
                          <a:solidFill>
                            <a:srgbClr val="002060"/>
                          </a:solidFill>
                          <a:effectLst/>
                          <a:latin typeface="Verdana" panose="020B0604030504040204" pitchFamily="34" charset="0"/>
                          <a:ea typeface="ヒラギノ角ゴ Pro W3"/>
                          <a:cs typeface="ヒラギノ角ゴ Pro W3"/>
                        </a:rPr>
                        <a:t>Mitigate impact of threats</a:t>
                      </a:r>
                    </a:p>
                  </a:txBody>
                  <a:tcPr marT="42122" marB="4212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38218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66</a:t>
            </a:fld>
            <a:endParaRPr lang="en-US" dirty="0"/>
          </a:p>
        </p:txBody>
      </p:sp>
      <p:pic>
        <p:nvPicPr>
          <p:cNvPr id="7" name="Picture 6"/>
          <p:cNvPicPr>
            <a:picLocks noChangeAspect="1"/>
          </p:cNvPicPr>
          <p:nvPr/>
        </p:nvPicPr>
        <p:blipFill>
          <a:blip r:embed="rId2"/>
          <a:stretch>
            <a:fillRect/>
          </a:stretch>
        </p:blipFill>
        <p:spPr>
          <a:xfrm>
            <a:off x="0" y="0"/>
            <a:ext cx="9157902" cy="6452104"/>
          </a:xfrm>
          <a:prstGeom prst="rect">
            <a:avLst/>
          </a:prstGeom>
        </p:spPr>
      </p:pic>
    </p:spTree>
    <p:extLst>
      <p:ext uri="{BB962C8B-B14F-4D97-AF65-F5344CB8AC3E}">
        <p14:creationId xmlns:p14="http://schemas.microsoft.com/office/powerpoint/2010/main" val="287289349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to do for next class </a:t>
            </a:r>
            <a:endParaRPr lang="en-US" dirty="0"/>
          </a:p>
        </p:txBody>
      </p:sp>
      <p:sp>
        <p:nvSpPr>
          <p:cNvPr id="5" name="Content Placeholder 4"/>
          <p:cNvSpPr>
            <a:spLocks noGrp="1"/>
          </p:cNvSpPr>
          <p:nvPr>
            <p:ph idx="1"/>
          </p:nvPr>
        </p:nvSpPr>
        <p:spPr/>
        <p:txBody>
          <a:bodyPr/>
          <a:lstStyle/>
          <a:p>
            <a:pPr marL="457200" indent="-457200">
              <a:buFont typeface="+mj-lt"/>
              <a:buAutoNum type="arabicPeriod"/>
            </a:pPr>
            <a:r>
              <a:rPr lang="en-US" sz="3200" dirty="0" smtClean="0"/>
              <a:t>Be ready for quiz (1)  </a:t>
            </a:r>
          </a:p>
          <a:p>
            <a:pPr marL="457200" indent="-457200">
              <a:buFont typeface="+mj-lt"/>
              <a:buAutoNum type="arabicPeriod"/>
            </a:pPr>
            <a:r>
              <a:rPr lang="en-US" sz="3200" dirty="0" smtClean="0"/>
              <a:t>Prepare Answers for</a:t>
            </a:r>
          </a:p>
          <a:p>
            <a:pPr marL="749300" lvl="1" indent="-457200">
              <a:buFont typeface="+mj-lt"/>
              <a:buAutoNum type="arabicPeriod"/>
            </a:pPr>
            <a:r>
              <a:rPr lang="en-US" sz="3000" dirty="0" smtClean="0"/>
              <a:t>Discussion question 5 p.73</a:t>
            </a:r>
          </a:p>
          <a:p>
            <a:pPr marL="749300" lvl="1" indent="-457200">
              <a:buFont typeface="+mj-lt"/>
              <a:buAutoNum type="arabicPeriod"/>
            </a:pPr>
            <a:r>
              <a:rPr lang="en-US" sz="3000" smtClean="0"/>
              <a:t>Exercise </a:t>
            </a:r>
            <a:r>
              <a:rPr lang="en-US" sz="3000" dirty="0" smtClean="0"/>
              <a:t>“Think like a marketing manager</a:t>
            </a:r>
            <a:r>
              <a:rPr lang="en-US" sz="3000" smtClean="0"/>
              <a:t>” p.149</a:t>
            </a:r>
            <a:endParaRPr lang="en-US" sz="3000" dirty="0" smtClean="0"/>
          </a:p>
          <a:p>
            <a:pPr marL="457200" indent="-457200">
              <a:buFont typeface="+mj-lt"/>
              <a:buAutoNum type="arabicPeriod"/>
            </a:pPr>
            <a:r>
              <a:rPr lang="en-US" sz="3200" dirty="0" smtClean="0"/>
              <a:t>Finalize your team and send me a PPT with your names and pictures 24 hours before class </a:t>
            </a:r>
          </a:p>
          <a:p>
            <a:pPr marL="457200" indent="-457200">
              <a:buFont typeface="+mj-lt"/>
              <a:buAutoNum type="arabicPeriod"/>
            </a:pPr>
            <a:endParaRPr lang="en-US" sz="3200" dirty="0"/>
          </a:p>
        </p:txBody>
      </p:sp>
      <p:sp>
        <p:nvSpPr>
          <p:cNvPr id="3" name="Slide Number Placeholder 2"/>
          <p:cNvSpPr>
            <a:spLocks noGrp="1"/>
          </p:cNvSpPr>
          <p:nvPr>
            <p:ph type="sldNum" sz="quarter" idx="12"/>
          </p:nvPr>
        </p:nvSpPr>
        <p:spPr/>
        <p:txBody>
          <a:bodyPr/>
          <a:lstStyle/>
          <a:p>
            <a:pPr>
              <a:defRPr/>
            </a:pPr>
            <a:fld id="{4DE281FF-D6C6-4E78-A44C-43A4053FEA61}" type="slidenum">
              <a:rPr lang="en-US" smtClean="0"/>
              <a:pPr>
                <a:defRPr/>
              </a:pPr>
              <a:t>67</a:t>
            </a:fld>
            <a:endParaRPr lang="en-US" dirty="0"/>
          </a:p>
        </p:txBody>
      </p:sp>
    </p:spTree>
    <p:extLst>
      <p:ext uri="{BB962C8B-B14F-4D97-AF65-F5344CB8AC3E}">
        <p14:creationId xmlns:p14="http://schemas.microsoft.com/office/powerpoint/2010/main" val="119545431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4DE281FF-D6C6-4E78-A44C-43A4053FEA61}" type="slidenum">
              <a:rPr lang="en-US" smtClean="0"/>
              <a:pPr>
                <a:defRPr/>
              </a:pPr>
              <a:t>68</a:t>
            </a:fld>
            <a:endParaRPr lang="en-US" dirty="0"/>
          </a:p>
        </p:txBody>
      </p:sp>
      <p:pic>
        <p:nvPicPr>
          <p:cNvPr id="5" name="Picture 4"/>
          <p:cNvPicPr>
            <a:picLocks noChangeAspect="1"/>
          </p:cNvPicPr>
          <p:nvPr/>
        </p:nvPicPr>
        <p:blipFill>
          <a:blip r:embed="rId3"/>
          <a:stretch>
            <a:fillRect/>
          </a:stretch>
        </p:blipFill>
        <p:spPr>
          <a:xfrm>
            <a:off x="408363" y="497409"/>
            <a:ext cx="8458200" cy="5565433"/>
          </a:xfrm>
          <a:prstGeom prst="rect">
            <a:avLst/>
          </a:prstGeom>
        </p:spPr>
      </p:pic>
    </p:spTree>
    <p:extLst>
      <p:ext uri="{BB962C8B-B14F-4D97-AF65-F5344CB8AC3E}">
        <p14:creationId xmlns:p14="http://schemas.microsoft.com/office/powerpoint/2010/main" val="89075767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2601</TotalTime>
  <Words>1655</Words>
  <Application>Microsoft Office PowerPoint</Application>
  <PresentationFormat>On-screen Show (4:3)</PresentationFormat>
  <Paragraphs>421</Paragraphs>
  <Slides>68</Slides>
  <Notes>54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68</vt:i4>
      </vt:variant>
    </vt:vector>
  </HeadingPairs>
  <TitlesOfParts>
    <vt:vector size="81" baseType="lpstr">
      <vt:lpstr>MS PGothic</vt:lpstr>
      <vt:lpstr>MS PGothic</vt:lpstr>
      <vt:lpstr>Arial</vt:lpstr>
      <vt:lpstr>Calibri</vt:lpstr>
      <vt:lpstr>Calibri Light</vt:lpstr>
      <vt:lpstr>Californian FB</vt:lpstr>
      <vt:lpstr>MS Mincho</vt:lpstr>
      <vt:lpstr>Times New Roman</vt:lpstr>
      <vt:lpstr>Verdana</vt:lpstr>
      <vt:lpstr>Wingdings</vt:lpstr>
      <vt:lpstr>Zapf Dingbats</vt:lpstr>
      <vt:lpstr>ヒラギノ角ゴ Pro W3</vt:lpstr>
      <vt:lpstr>Retrospect</vt:lpstr>
      <vt:lpstr>Marketing Management I : Introduction to Marketing</vt:lpstr>
      <vt:lpstr>PowerPoint Presentation</vt:lpstr>
      <vt:lpstr>What did we cover last week  </vt:lpstr>
      <vt:lpstr>Rest of chapter (1) </vt:lpstr>
      <vt:lpstr>Customer Driven Marketing Strategy: Marketing Management Orientations</vt:lpstr>
      <vt:lpstr>Customer Relationship Management</vt:lpstr>
      <vt:lpstr>Customer Relationship Management</vt:lpstr>
      <vt:lpstr>Customer Relationship Management</vt:lpstr>
      <vt:lpstr>Customer Relationship Management</vt:lpstr>
      <vt:lpstr>Engaging Customers</vt:lpstr>
      <vt:lpstr>Customer Relationship Management</vt:lpstr>
      <vt:lpstr>Customer Relationship Management</vt:lpstr>
      <vt:lpstr>Customer Relationship Management</vt:lpstr>
      <vt:lpstr>Customer Relationship Management</vt:lpstr>
      <vt:lpstr>Customer Relationship Groups</vt:lpstr>
      <vt:lpstr>Trends in Marketing Landscape</vt:lpstr>
      <vt:lpstr>PowerPoint Presentation</vt:lpstr>
      <vt:lpstr>PowerPoint Presentation</vt:lpstr>
      <vt:lpstr>Discussion questions – End of chapter</vt:lpstr>
      <vt:lpstr>Chapter (2) </vt:lpstr>
      <vt:lpstr>Chapter 2: Learning Objectives</vt:lpstr>
      <vt:lpstr>Marketing Strategy  and the Marketing Mix</vt:lpstr>
      <vt:lpstr>Marketing Strategy  and the Marketing Mix</vt:lpstr>
      <vt:lpstr>Marketing Strategy  and the Marketing Mix </vt:lpstr>
      <vt:lpstr>Marketing Strategy and the Marketing Mix</vt:lpstr>
      <vt:lpstr>Discussion question </vt:lpstr>
      <vt:lpstr>CARS </vt:lpstr>
      <vt:lpstr>Marketing Strategy and the Marketing Mix</vt:lpstr>
      <vt:lpstr>Marketing Strategy and the Marketing Mix </vt:lpstr>
      <vt:lpstr>Managing Marketing</vt:lpstr>
      <vt:lpstr>Marketing Management: Function 1</vt:lpstr>
      <vt:lpstr>Marketing Management: Function 2</vt:lpstr>
      <vt:lpstr>Marketing Management: Function 3</vt:lpstr>
      <vt:lpstr>Marketing Department Organization</vt:lpstr>
      <vt:lpstr>Marketing Management: Function 4</vt:lpstr>
      <vt:lpstr>Check Your Understanding</vt:lpstr>
      <vt:lpstr>You are the CMO of.. </vt:lpstr>
      <vt:lpstr>Chapter (4) </vt:lpstr>
      <vt:lpstr>Chapter 4: Learning Objectives</vt:lpstr>
      <vt:lpstr>Environmental Forces</vt:lpstr>
      <vt:lpstr>Environmental Forces</vt:lpstr>
      <vt:lpstr>Discussion Question </vt:lpstr>
      <vt:lpstr>The Microenvironment</vt:lpstr>
      <vt:lpstr>The Microenvironment </vt:lpstr>
      <vt:lpstr>The Microenvironment </vt:lpstr>
      <vt:lpstr>The Microenvironment </vt:lpstr>
      <vt:lpstr>The Macroenvironment</vt:lpstr>
      <vt:lpstr>The Demographic Environment</vt:lpstr>
      <vt:lpstr>The Demographic Environment</vt:lpstr>
      <vt:lpstr>Targeting Gen Xers and Millennials</vt:lpstr>
      <vt:lpstr>The Demographic Environment</vt:lpstr>
      <vt:lpstr>The Demographic Environment changes </vt:lpstr>
      <vt:lpstr>The Demographic Environment</vt:lpstr>
      <vt:lpstr>The Demographic Environment</vt:lpstr>
      <vt:lpstr>The Demographic Environment</vt:lpstr>
      <vt:lpstr>The Demographic Environment</vt:lpstr>
      <vt:lpstr>The Economic Environment</vt:lpstr>
      <vt:lpstr>The Economic Environment</vt:lpstr>
      <vt:lpstr>Natural Environment</vt:lpstr>
      <vt:lpstr>Technological Environment</vt:lpstr>
      <vt:lpstr>Political Environment</vt:lpstr>
      <vt:lpstr>Cause-Related Marketing</vt:lpstr>
      <vt:lpstr>The Cultural Environment</vt:lpstr>
      <vt:lpstr>The Cultural Environment</vt:lpstr>
      <vt:lpstr>Responding to the Marketing Environment</vt:lpstr>
      <vt:lpstr>PowerPoint Presentation</vt:lpstr>
      <vt:lpstr>What to do for next class </vt:lpstr>
      <vt:lpstr>PowerPoint Presentation</vt:lpstr>
    </vt:vector>
  </TitlesOfParts>
  <Company>School of Management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dc:title>
  <dc:creator>L</dc:creator>
  <cp:lastModifiedBy>aya.aboelenien@hotmail.com</cp:lastModifiedBy>
  <cp:revision>189</cp:revision>
  <dcterms:created xsi:type="dcterms:W3CDTF">2010-01-28T03:29:32Z</dcterms:created>
  <dcterms:modified xsi:type="dcterms:W3CDTF">2017-09-14T17:15:17Z</dcterms:modified>
</cp:coreProperties>
</file>