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legacyDiagramTex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6" r:id="rId2"/>
    <p:sldId id="261" r:id="rId3"/>
    <p:sldId id="264" r:id="rId4"/>
    <p:sldId id="270" r:id="rId5"/>
    <p:sldId id="271" r:id="rId6"/>
    <p:sldId id="266" r:id="rId7"/>
    <p:sldId id="267" r:id="rId8"/>
    <p:sldId id="268" r:id="rId9"/>
    <p:sldId id="265" r:id="rId10"/>
    <p:sldId id="262" r:id="rId11"/>
    <p:sldId id="260" r:id="rId12"/>
    <p:sldId id="257" r:id="rId13"/>
    <p:sldId id="26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96" autoAdjust="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legacyDocTextInfo" Target="legacyDocTextInfo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D75AD-2F40-4D39-A311-056DFA6A3D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EADAC-4B24-414B-B3A8-D1160B3243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58E41-E649-423A-B82D-53EC65B347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9DDD6-E05E-4BAB-8C8D-1B90D4630C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17243-361D-4636-8B68-962D66F7D9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CC0E7A-3A15-4F55-AFD9-FF90138CC9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03ECD-ABC0-4A07-BDAA-523515507F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2031F-B3CB-46ED-91D5-BA38FB48FE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B77D3-2D2D-4FD3-A9CD-8539D26ABA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1882A-0BC1-4E79-914E-B0C0D0EFED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6EB10-C1C8-480B-B433-B4A2E87A9A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629A9C-9388-40F8-9087-019880471EC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nation.com/fallacies/index.ht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2781300"/>
            <a:ext cx="7772400" cy="1736725"/>
          </a:xfrm>
        </p:spPr>
        <p:txBody>
          <a:bodyPr/>
          <a:lstStyle/>
          <a:p>
            <a:r>
              <a:rPr lang="en-US" sz="7200" b="1">
                <a:solidFill>
                  <a:schemeClr val="tx1"/>
                </a:solidFill>
              </a:rPr>
              <a:t>FINAL EXAM</a:t>
            </a:r>
            <a:br>
              <a:rPr lang="en-US" sz="7200" b="1">
                <a:solidFill>
                  <a:schemeClr val="tx1"/>
                </a:solidFill>
              </a:rPr>
            </a:br>
            <a:r>
              <a:rPr lang="en-US" sz="8800" b="1"/>
              <a:t>POL1102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5" name="Rectangle 17"/>
          <p:cNvSpPr>
            <a:spLocks noGrp="1" noChangeArrowheads="1"/>
          </p:cNvSpPr>
          <p:nvPr>
            <p:ph type="title"/>
          </p:nvPr>
        </p:nvSpPr>
        <p:spPr>
          <a:xfrm>
            <a:off x="0" y="2492375"/>
            <a:ext cx="9144000" cy="1371600"/>
          </a:xfrm>
        </p:spPr>
        <p:txBody>
          <a:bodyPr/>
          <a:lstStyle/>
          <a:p>
            <a:r>
              <a:rPr lang="en-US" sz="66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20-Dec-10 </a:t>
            </a:r>
            <a:r>
              <a:rPr lang="en-US" sz="6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6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09:30-12:30 </a:t>
            </a:r>
            <a:br>
              <a:rPr lang="en-US" sz="6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6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MRN </a:t>
            </a:r>
            <a:r>
              <a:rPr lang="en-US" sz="66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AUD</a:t>
            </a:r>
            <a:endParaRPr lang="en-US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2" name="Rectangle 10"/>
          <p:cNvSpPr>
            <a:spLocks noGrp="1" noChangeArrowheads="1"/>
          </p:cNvSpPr>
          <p:nvPr>
            <p:ph type="title"/>
          </p:nvPr>
        </p:nvSpPr>
        <p:spPr>
          <a:xfrm>
            <a:off x="914400" y="188913"/>
            <a:ext cx="8229600" cy="1371600"/>
          </a:xfrm>
        </p:spPr>
        <p:txBody>
          <a:bodyPr/>
          <a:lstStyle/>
          <a:p>
            <a:r>
              <a:rPr lang="en-US" sz="4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Final Exam – </a:t>
            </a: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30% </a:t>
            </a:r>
            <a:r>
              <a:rPr lang="en-US" sz="4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of final grade</a:t>
            </a:r>
          </a:p>
        </p:txBody>
      </p:sp>
      <p:sp>
        <p:nvSpPr>
          <p:cNvPr id="28683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5300662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 </a:t>
            </a:r>
            <a:r>
              <a:rPr lang="en-US" sz="4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synthetic essay questions</a:t>
            </a:r>
          </a:p>
          <a:p>
            <a:r>
              <a:rPr lang="en-US" sz="4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Critical evaluation, writing, reading, analysis, and synthesis of material; time management</a:t>
            </a:r>
          </a:p>
          <a:p>
            <a:pPr lvl="1"/>
            <a:r>
              <a:rPr lang="en-US" sz="3600" dirty="0" smtClean="0"/>
              <a:t>2</a:t>
            </a:r>
            <a:r>
              <a:rPr lang="en-US" sz="3600" baseline="30000" dirty="0" smtClean="0"/>
              <a:t>nd</a:t>
            </a:r>
            <a:r>
              <a:rPr lang="en-US" sz="3600" dirty="0" smtClean="0"/>
              <a:t> </a:t>
            </a:r>
            <a:r>
              <a:rPr lang="en-US" sz="3600" dirty="0"/>
              <a:t>term material 			10%</a:t>
            </a:r>
          </a:p>
          <a:p>
            <a:pPr lvl="1"/>
            <a:r>
              <a:rPr lang="en-US" sz="3600" dirty="0"/>
              <a:t>Synthetic question			</a:t>
            </a:r>
            <a:r>
              <a:rPr lang="en-US" sz="3600" dirty="0" smtClean="0"/>
              <a:t>20%</a:t>
            </a:r>
            <a:endParaRPr lang="en-US" sz="3600" dirty="0"/>
          </a:p>
          <a:p>
            <a:pPr lvl="1"/>
            <a:r>
              <a:rPr lang="en-US" sz="3600" dirty="0"/>
              <a:t>Choice of questions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 flipH="1">
            <a:off x="179388" y="1341438"/>
            <a:ext cx="4248150" cy="1470025"/>
          </a:xfrm>
        </p:spPr>
        <p:txBody>
          <a:bodyPr/>
          <a:lstStyle/>
          <a:p>
            <a:r>
              <a:rPr lang="en-US" sz="6600">
                <a:latin typeface="Lithograph" pitchFamily="2" charset="0"/>
              </a:rPr>
              <a:t>Mid-term</a:t>
            </a:r>
          </a:p>
        </p:txBody>
      </p:sp>
      <p:pic>
        <p:nvPicPr>
          <p:cNvPr id="43011" name="Picture 3" descr="moreyouknow-stewie-6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 rot="-738784">
            <a:off x="1477963" y="708025"/>
            <a:ext cx="2941637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chemeClr val="accent1"/>
                  </a:solidFill>
                  <a:round/>
                  <a:headEnd/>
                  <a:tailEnd/>
                </a:ln>
                <a:solidFill>
                  <a:srgbClr val="0066CC">
                    <a:alpha val="82001"/>
                  </a:srgb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Final Exam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781300"/>
            <a:ext cx="7416800" cy="3603625"/>
          </a:xfrm>
        </p:spPr>
        <p:txBody>
          <a:bodyPr/>
          <a:lstStyle/>
          <a:p>
            <a:r>
              <a:rPr lang="en-US" sz="6000">
                <a:solidFill>
                  <a:schemeClr val="tx1"/>
                </a:solidFill>
              </a:rPr>
              <a:t>Be precise</a:t>
            </a:r>
            <a:br>
              <a:rPr lang="en-US" sz="6000">
                <a:solidFill>
                  <a:schemeClr val="tx1"/>
                </a:solidFill>
              </a:rPr>
            </a:br>
            <a:r>
              <a:rPr lang="en-US" sz="6000">
                <a:solidFill>
                  <a:schemeClr val="tx1"/>
                </a:solidFill>
              </a:rPr>
              <a:t>Use course material</a:t>
            </a:r>
            <a:br>
              <a:rPr lang="en-US" sz="6000">
                <a:solidFill>
                  <a:schemeClr val="tx1"/>
                </a:solidFill>
              </a:rPr>
            </a:br>
            <a:r>
              <a:rPr lang="en-US" sz="6000">
                <a:solidFill>
                  <a:schemeClr val="tx1"/>
                </a:solidFill>
              </a:rPr>
              <a:t>Use correct English</a:t>
            </a:r>
            <a:br>
              <a:rPr lang="en-US" sz="6000">
                <a:solidFill>
                  <a:schemeClr val="tx1"/>
                </a:solidFill>
              </a:rPr>
            </a:br>
            <a:r>
              <a:rPr lang="en-US" sz="6000">
                <a:solidFill>
                  <a:schemeClr val="tx1"/>
                </a:solidFill>
              </a:rPr>
              <a:t>Budget your time</a:t>
            </a:r>
          </a:p>
        </p:txBody>
      </p:sp>
      <p:pic>
        <p:nvPicPr>
          <p:cNvPr id="44035" name="Picture 3" descr="stewi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0"/>
            <a:ext cx="2857500" cy="3095625"/>
          </a:xfrm>
          <a:prstGeom prst="rect">
            <a:avLst/>
          </a:prstGeom>
          <a:noFill/>
        </p:spPr>
      </p:pic>
      <p:sp>
        <p:nvSpPr>
          <p:cNvPr id="44036" name="WordArt 4"/>
          <p:cNvSpPr>
            <a:spLocks noChangeArrowheads="1" noChangeShapeType="1" noTextEdit="1"/>
          </p:cNvSpPr>
          <p:nvPr/>
        </p:nvSpPr>
        <p:spPr bwMode="auto">
          <a:xfrm>
            <a:off x="2339975" y="333375"/>
            <a:ext cx="3025775" cy="206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PosterBodoni BT"/>
              </a:rPr>
              <a:t>Tips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371600"/>
          </a:xfrm>
        </p:spPr>
        <p:txBody>
          <a:bodyPr/>
          <a:lstStyle/>
          <a:p>
            <a:r>
              <a:rPr lang="en-US" sz="5400">
                <a:latin typeface="Arial Black" pitchFamily="34" charset="0"/>
              </a:rPr>
              <a:t>General Hints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5111750"/>
          </a:xfrm>
        </p:spPr>
        <p:txBody>
          <a:bodyPr/>
          <a:lstStyle/>
          <a:p>
            <a:r>
              <a:rPr lang="en-US">
                <a:latin typeface="Arial Black" pitchFamily="34" charset="0"/>
              </a:rPr>
              <a:t>Manage your time.</a:t>
            </a:r>
          </a:p>
          <a:p>
            <a:r>
              <a:rPr lang="en-US">
                <a:latin typeface="Arial Black" pitchFamily="34" charset="0"/>
              </a:rPr>
              <a:t>Use point form outlines.</a:t>
            </a:r>
          </a:p>
          <a:p>
            <a:r>
              <a:rPr lang="en-US">
                <a:latin typeface="Arial Black" pitchFamily="34" charset="0"/>
              </a:rPr>
              <a:t>Write in clear, legible, complete sentences. Be precise.</a:t>
            </a:r>
          </a:p>
          <a:p>
            <a:r>
              <a:rPr lang="en-US">
                <a:latin typeface="Arial Black" pitchFamily="34" charset="0"/>
              </a:rPr>
              <a:t>Use course material.</a:t>
            </a:r>
          </a:p>
          <a:p>
            <a:r>
              <a:rPr lang="en-US">
                <a:latin typeface="Arial Black" pitchFamily="34" charset="0"/>
              </a:rPr>
              <a:t>Write legibly – double-Space</a:t>
            </a:r>
          </a:p>
          <a:p>
            <a:r>
              <a:rPr lang="en-US">
                <a:latin typeface="Arial Black" pitchFamily="34" charset="0"/>
              </a:rPr>
              <a:t>Give as much information as you </a:t>
            </a:r>
            <a:r>
              <a:rPr lang="en-US" u="sng">
                <a:latin typeface="Arial Black" pitchFamily="34" charset="0"/>
              </a:rPr>
              <a:t>know</a:t>
            </a:r>
            <a:endParaRPr lang="en-US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u="sng">
                <a:latin typeface="Arial Black" pitchFamily="34" charset="0"/>
              </a:rPr>
              <a:t>Chief pitfalls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43425"/>
          </a:xfrm>
        </p:spPr>
        <p:txBody>
          <a:bodyPr/>
          <a:lstStyle/>
          <a:p>
            <a:r>
              <a:rPr lang="en-US" sz="4400">
                <a:latin typeface="Arial Black" pitchFamily="34" charset="0"/>
              </a:rPr>
              <a:t>Do not make stuff up</a:t>
            </a:r>
          </a:p>
          <a:p>
            <a:r>
              <a:rPr lang="en-US" sz="4400">
                <a:latin typeface="Arial Black" pitchFamily="34" charset="0"/>
              </a:rPr>
              <a:t>Answer the question with course material</a:t>
            </a:r>
          </a:p>
          <a:p>
            <a:r>
              <a:rPr lang="en-US" sz="4400">
                <a:latin typeface="Arial Black" pitchFamily="34" charset="0"/>
              </a:rPr>
              <a:t>Spend the most time on the questions that are worth the most</a:t>
            </a:r>
            <a:r>
              <a:rPr lang="en-US"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>
                <a:latin typeface="Arial Black" pitchFamily="34" charset="0"/>
              </a:rPr>
              <a:t>Logical Fallacies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52292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Straw Man: Setting up false opponent</a:t>
            </a:r>
          </a:p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Ad hominem: attacking the person, not the argument</a:t>
            </a:r>
          </a:p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Slippery slope: arguing that one case will inevitably lead to the extreme</a:t>
            </a:r>
          </a:p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False analogy: case compared to some dissimilar case</a:t>
            </a:r>
          </a:p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Post hoc: Arguing because something occurred afterwards, it was caused by that thing.</a:t>
            </a:r>
          </a:p>
          <a:p>
            <a:pPr>
              <a:lnSpc>
                <a:spcPct val="80000"/>
              </a:lnSpc>
            </a:pPr>
            <a:r>
              <a:rPr lang="en-US" sz="2800">
                <a:latin typeface="Arial Black" pitchFamily="34" charset="0"/>
              </a:rPr>
              <a:t>Begging the question: Truth of the conclusion is assumed by premises</a:t>
            </a:r>
          </a:p>
          <a:p>
            <a:pPr>
              <a:lnSpc>
                <a:spcPct val="80000"/>
              </a:lnSpc>
            </a:pPr>
            <a:r>
              <a:rPr lang="en-US" sz="1200">
                <a:latin typeface="Arial Black" pitchFamily="34" charset="0"/>
                <a:hlinkClick r:id="rId2"/>
              </a:rPr>
              <a:t>http://www.datanation.com/fallacies/index.htm</a:t>
            </a:r>
            <a:r>
              <a:rPr lang="en-US" sz="1200">
                <a:latin typeface="Arial Black" pitchFamily="34" charset="0"/>
              </a:rPr>
              <a:t> </a:t>
            </a:r>
            <a:endParaRPr lang="en-US" sz="240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 Black" pitchFamily="34" charset="0"/>
              </a:rPr>
              <a:t>Good final exam answers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r>
              <a:rPr lang="en-US">
                <a:latin typeface="Arial Black" pitchFamily="34" charset="0"/>
              </a:rPr>
              <a:t>Make a point and prove it</a:t>
            </a:r>
          </a:p>
          <a:p>
            <a:pPr lvl="1"/>
            <a:r>
              <a:rPr lang="en-US">
                <a:latin typeface="Arial Black" pitchFamily="34" charset="0"/>
              </a:rPr>
              <a:t>ANSWER THE QUESTION</a:t>
            </a:r>
          </a:p>
          <a:p>
            <a:pPr lvl="1"/>
            <a:r>
              <a:rPr lang="en-US">
                <a:latin typeface="Arial Black" pitchFamily="34" charset="0"/>
              </a:rPr>
              <a:t>PROVE THAT ANSWER</a:t>
            </a:r>
          </a:p>
          <a:p>
            <a:pPr lvl="1"/>
            <a:r>
              <a:rPr lang="en-US">
                <a:latin typeface="Arial Black" pitchFamily="34" charset="0"/>
              </a:rPr>
              <a:t>REFER TO COURSE MATERIAL</a:t>
            </a:r>
          </a:p>
          <a:p>
            <a:pPr lvl="1"/>
            <a:r>
              <a:rPr lang="en-US">
                <a:latin typeface="Arial Black" pitchFamily="34" charset="0"/>
              </a:rPr>
              <a:t>BE AS SPECIFIC AS POSSIBLE</a:t>
            </a:r>
          </a:p>
          <a:p>
            <a:pPr lvl="2"/>
            <a:r>
              <a:rPr lang="en-US">
                <a:latin typeface="Arial Black" pitchFamily="34" charset="0"/>
              </a:rPr>
              <a:t>DO NOT WORRY ABOUT NAMES </a:t>
            </a:r>
            <a:r>
              <a:rPr lang="en-US" i="1">
                <a:latin typeface="Arial Black" pitchFamily="34" charset="0"/>
              </a:rPr>
              <a:t>AS SUCH</a:t>
            </a:r>
            <a:endParaRPr lang="en-US">
              <a:latin typeface="Arial Black" pitchFamily="34" charset="0"/>
            </a:endParaRPr>
          </a:p>
          <a:p>
            <a:pPr lvl="2"/>
            <a:r>
              <a:rPr lang="en-US">
                <a:latin typeface="Arial Black" pitchFamily="34" charset="0"/>
              </a:rPr>
              <a:t>FOCUS ON CONTENT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81" name="Diagram 5"/>
          <p:cNvGraphicFramePr>
            <a:graphicFrameLocks/>
          </p:cNvGraphicFramePr>
          <p:nvPr/>
        </p:nvGraphicFramePr>
        <p:xfrm>
          <a:off x="611188" y="476250"/>
          <a:ext cx="7777162" cy="6121400"/>
        </p:xfrm>
        <a:graphic>
          <a:graphicData uri="http://schemas.openxmlformats.org/drawingml/2006/compatibility">
            <com:legacyDrawing xmlns:com="http://schemas.openxmlformats.org/drawingml/2006/compatibility" spid="_x0000_s2458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835150" y="1700213"/>
            <a:ext cx="1657350" cy="36004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4000">
                <a:solidFill>
                  <a:schemeClr val="bg1"/>
                </a:solidFill>
              </a:rPr>
              <a:t>POL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5605463" y="0"/>
            <a:ext cx="3538537" cy="1371600"/>
          </a:xfrm>
        </p:spPr>
        <p:txBody>
          <a:bodyPr/>
          <a:lstStyle/>
          <a:p>
            <a:r>
              <a:rPr lang="en-US"/>
              <a:t>Big Schema</a:t>
            </a:r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468313" y="3213100"/>
            <a:ext cx="936625" cy="863600"/>
          </a:xfrm>
          <a:prstGeom prst="rightArrow">
            <a:avLst>
              <a:gd name="adj1" fmla="val 50000"/>
              <a:gd name="adj2" fmla="val 2711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7019925" y="3213100"/>
            <a:ext cx="1008063" cy="863600"/>
          </a:xfrm>
          <a:prstGeom prst="leftArrow">
            <a:avLst>
              <a:gd name="adj1" fmla="val 50000"/>
              <a:gd name="adj2" fmla="val 2918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3924300" y="6065838"/>
            <a:ext cx="647700" cy="792162"/>
          </a:xfrm>
          <a:prstGeom prst="upArrow">
            <a:avLst>
              <a:gd name="adj1" fmla="val 50000"/>
              <a:gd name="adj2" fmla="val 3057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3924300" y="260350"/>
            <a:ext cx="647700" cy="1008063"/>
          </a:xfrm>
          <a:prstGeom prst="downArrow">
            <a:avLst>
              <a:gd name="adj1" fmla="val 50000"/>
              <a:gd name="adj2" fmla="val 3890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3492500" y="1700213"/>
            <a:ext cx="1657350" cy="36004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4000">
                <a:solidFill>
                  <a:schemeClr val="bg1"/>
                </a:solidFill>
              </a:rPr>
              <a:t>ECON</a:t>
            </a:r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5148263" y="1700213"/>
            <a:ext cx="1657350" cy="36004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4000">
                <a:solidFill>
                  <a:schemeClr val="bg1"/>
                </a:solidFill>
              </a:rPr>
              <a:t>SOC</a:t>
            </a:r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 rot="16200000">
            <a:off x="4067175" y="3068638"/>
            <a:ext cx="504825" cy="496887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 eaLnBrk="0" hangingPunct="0"/>
            <a:r>
              <a:rPr lang="en-US" sz="3200"/>
              <a:t>ENV</a:t>
            </a: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1835150" y="1341438"/>
            <a:ext cx="4968875" cy="35877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50000">
                <a:schemeClr val="tx2"/>
              </a:gs>
              <a:gs pos="100000">
                <a:schemeClr val="folHlink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</a:rPr>
              <a:t>DEV’T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2195513" y="620713"/>
            <a:ext cx="2447925" cy="2735262"/>
          </a:xfrm>
          <a:prstGeom prst="downArrow">
            <a:avLst>
              <a:gd name="adj1" fmla="val 50000"/>
              <a:gd name="adj2" fmla="val 2793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latin typeface="Tahoma" pitchFamily="34" charset="0"/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0" y="3068638"/>
            <a:ext cx="2952750" cy="1655762"/>
          </a:xfrm>
          <a:prstGeom prst="rightArrow">
            <a:avLst>
              <a:gd name="adj1" fmla="val 50000"/>
              <a:gd name="adj2" fmla="val 445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latin typeface="Tahoma" pitchFamily="34" charset="0"/>
            </a:endParaRP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4067175" y="2997200"/>
            <a:ext cx="3240088" cy="1584325"/>
          </a:xfrm>
          <a:prstGeom prst="leftArrow">
            <a:avLst>
              <a:gd name="adj1" fmla="val 50000"/>
              <a:gd name="adj2" fmla="val 5112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latin typeface="Tahoma" pitchFamily="34" charset="0"/>
            </a:endParaRPr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2339975" y="4221163"/>
            <a:ext cx="2160588" cy="2374900"/>
          </a:xfrm>
          <a:prstGeom prst="upArrow">
            <a:avLst>
              <a:gd name="adj1" fmla="val 50000"/>
              <a:gd name="adj2" fmla="val 2748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>
              <a:latin typeface="Tahoma" pitchFamily="34" charset="0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50825" y="3573463"/>
            <a:ext cx="24590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latin typeface="Tahoma" pitchFamily="34" charset="0"/>
              </a:rPr>
              <a:t>EXTERNAL</a:t>
            </a:r>
            <a:r>
              <a:rPr lang="en-US" sz="3200">
                <a:solidFill>
                  <a:schemeClr val="bg2"/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4356100" y="3500438"/>
            <a:ext cx="23129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latin typeface="Tahoma" pitchFamily="34" charset="0"/>
              </a:rPr>
              <a:t>INTERNAL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2051050" y="5229225"/>
            <a:ext cx="3013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latin typeface="Tahoma" pitchFamily="34" charset="0"/>
              </a:rPr>
              <a:t>BOTTOM UP</a:t>
            </a:r>
            <a:r>
              <a:rPr lang="en-US">
                <a:latin typeface="Tahoma" pitchFamily="34" charset="0"/>
              </a:rPr>
              <a:t> 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3348038" y="1844675"/>
            <a:ext cx="2482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latin typeface="Tahoma" pitchFamily="34" charset="0"/>
              </a:rPr>
              <a:t>TOP DOWN</a:t>
            </a:r>
          </a:p>
        </p:txBody>
      </p:sp>
      <p:sp>
        <p:nvSpPr>
          <p:cNvPr id="6160" name="AutoShape 16"/>
          <p:cNvSpPr>
            <a:spLocks noChangeArrowheads="1"/>
          </p:cNvSpPr>
          <p:nvPr/>
        </p:nvSpPr>
        <p:spPr bwMode="auto">
          <a:xfrm>
            <a:off x="2843213" y="3357563"/>
            <a:ext cx="1296987" cy="935037"/>
          </a:xfrm>
          <a:prstGeom prst="cube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61" name="WordArt 17"/>
          <p:cNvSpPr>
            <a:spLocks noChangeArrowheads="1" noChangeShapeType="1" noTextEdit="1"/>
          </p:cNvSpPr>
          <p:nvPr/>
        </p:nvSpPr>
        <p:spPr bwMode="auto">
          <a:xfrm>
            <a:off x="4787900" y="836613"/>
            <a:ext cx="4124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Causal Direction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229600" cy="1143000"/>
          </a:xfrm>
        </p:spPr>
        <p:txBody>
          <a:bodyPr/>
          <a:lstStyle/>
          <a:p>
            <a:r>
              <a:rPr lang="en-US">
                <a:latin typeface="Arial Black" pitchFamily="34" charset="0"/>
              </a:rPr>
              <a:t>Answer the question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91513" cy="4543425"/>
          </a:xfrm>
        </p:spPr>
        <p:txBody>
          <a:bodyPr/>
          <a:lstStyle/>
          <a:p>
            <a:r>
              <a:rPr lang="en-US" sz="3600">
                <a:latin typeface="Arial Black" pitchFamily="34" charset="0"/>
              </a:rPr>
              <a:t>Globalization: discuss.</a:t>
            </a:r>
          </a:p>
          <a:p>
            <a:r>
              <a:rPr lang="en-US" sz="3600">
                <a:latin typeface="Arial Black" pitchFamily="34" charset="0"/>
              </a:rPr>
              <a:t>Democracy: discuss.</a:t>
            </a:r>
          </a:p>
          <a:p>
            <a:r>
              <a:rPr lang="en-US" sz="3600">
                <a:latin typeface="Arial Black" pitchFamily="34" charset="0"/>
              </a:rPr>
              <a:t>History: discuss.</a:t>
            </a:r>
          </a:p>
          <a:p>
            <a:r>
              <a:rPr lang="en-US" sz="3600">
                <a:latin typeface="Arial Black" pitchFamily="34" charset="0"/>
              </a:rPr>
              <a:t>Politics: discuss.</a:t>
            </a:r>
          </a:p>
          <a:p>
            <a:r>
              <a:rPr lang="en-US" sz="3600">
                <a:latin typeface="Arial Black" pitchFamily="34" charset="0"/>
              </a:rPr>
              <a:t>Economics: discuss.</a:t>
            </a:r>
          </a:p>
          <a:p>
            <a:r>
              <a:rPr lang="en-US" sz="3600">
                <a:latin typeface="Arial Black" pitchFamily="34" charset="0"/>
              </a:rPr>
              <a:t>Culture: discuss.</a:t>
            </a:r>
          </a:p>
          <a:p>
            <a:r>
              <a:rPr lang="en-US" sz="3600">
                <a:latin typeface="Arial Black" pitchFamily="34" charset="0"/>
              </a:rPr>
              <a:t>Resistance: discuss.</a:t>
            </a:r>
          </a:p>
        </p:txBody>
      </p:sp>
      <p:pic>
        <p:nvPicPr>
          <p:cNvPr id="37892" name="Picture 4" descr="dart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1312863"/>
            <a:ext cx="2211387" cy="5545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259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Lithograph</vt:lpstr>
      <vt:lpstr>Arial Black</vt:lpstr>
      <vt:lpstr>Tahoma</vt:lpstr>
      <vt:lpstr>Default Design</vt:lpstr>
      <vt:lpstr>FINAL EXAM POL1102</vt:lpstr>
      <vt:lpstr>20-Dec-10  09:30-12:30  MRN AUD</vt:lpstr>
      <vt:lpstr>Final Exam – 30% of final grade</vt:lpstr>
      <vt:lpstr>Mid-term</vt:lpstr>
      <vt:lpstr>Be precise Use course material Use correct English Budget your time</vt:lpstr>
      <vt:lpstr>General Hints</vt:lpstr>
      <vt:lpstr>Chief pitfalls</vt:lpstr>
      <vt:lpstr>Logical Fallacies</vt:lpstr>
      <vt:lpstr>Good final exam answers</vt:lpstr>
      <vt:lpstr>Slide 10</vt:lpstr>
      <vt:lpstr>Big Schema</vt:lpstr>
      <vt:lpstr>Slide 12</vt:lpstr>
      <vt:lpstr>Answer the question</vt:lpstr>
    </vt:vector>
  </TitlesOfParts>
  <Company>scs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EXAM</dc:title>
  <dc:creator>Mark B. Salter</dc:creator>
  <cp:lastModifiedBy>Jwandoon</cp:lastModifiedBy>
  <cp:revision>12</cp:revision>
  <dcterms:created xsi:type="dcterms:W3CDTF">2004-04-08T14:27:42Z</dcterms:created>
  <dcterms:modified xsi:type="dcterms:W3CDTF">2010-12-03T22:17:29Z</dcterms:modified>
</cp:coreProperties>
</file>