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Leslie Austin\Desktop\HAP7e IP Links Design\35910Marieb7e_l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2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5334000" y="0"/>
            <a:ext cx="3043238" cy="6858000"/>
          </a:xfrm>
          <a:prstGeom prst="flowChartDelay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4350" y="6483350"/>
            <a:ext cx="4551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>
                <a:solidFill>
                  <a:srgbClr val="D9E30D"/>
                </a:solidFill>
                <a:latin typeface="Arial" charset="0"/>
              </a:rPr>
              <a:t>Copyright © 2006 Pearson Education, Inc., publishing as Benjamin Cummings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11425" y="4135438"/>
            <a:ext cx="2532063" cy="172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200">
                <a:solidFill>
                  <a:srgbClr val="333399"/>
                </a:solidFill>
                <a:latin typeface="Arial" charset="0"/>
              </a:rPr>
              <a:t>Human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200">
                <a:solidFill>
                  <a:srgbClr val="333399"/>
                </a:solidFill>
                <a:latin typeface="Arial" charset="0"/>
              </a:rPr>
              <a:t>Anatomy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3200">
                <a:solidFill>
                  <a:srgbClr val="333399"/>
                </a:solidFill>
                <a:latin typeface="Arial" charset="0"/>
              </a:rPr>
              <a:t>&amp; Physiology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en-US" sz="1400" b="1">
                <a:solidFill>
                  <a:srgbClr val="D9E30D"/>
                </a:solidFill>
                <a:latin typeface="Arial" charset="0"/>
              </a:rPr>
              <a:t>SEVENTH EDITION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2863" y="352425"/>
            <a:ext cx="22510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200">
                <a:solidFill>
                  <a:srgbClr val="FFFFFF"/>
                </a:solidFill>
                <a:latin typeface="Arial" charset="0"/>
              </a:rPr>
              <a:t>Elaine N. Marieb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200">
                <a:solidFill>
                  <a:srgbClr val="FFFFFF"/>
                </a:solidFill>
                <a:latin typeface="Arial" charset="0"/>
              </a:rPr>
              <a:t>Katja Hoehn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308600" y="0"/>
            <a:ext cx="3835400" cy="6858000"/>
          </a:xfrm>
          <a:prstGeom prst="rect">
            <a:avLst/>
          </a:prstGeom>
          <a:solidFill>
            <a:srgbClr val="0989C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5530850" y="3268663"/>
            <a:ext cx="3613150" cy="0"/>
          </a:xfrm>
          <a:prstGeom prst="line">
            <a:avLst/>
          </a:prstGeom>
          <a:noFill/>
          <a:ln w="57150">
            <a:solidFill>
              <a:srgbClr val="D9E30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741988" y="274638"/>
            <a:ext cx="3302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>
                <a:solidFill>
                  <a:srgbClr val="D9E30D"/>
                </a:solidFill>
                <a:latin typeface="Arial" charset="0"/>
              </a:rPr>
              <a:t>PowerPoint</a:t>
            </a:r>
            <a:r>
              <a:rPr lang="en-US" altLang="en-US" sz="2000" baseline="30000">
                <a:solidFill>
                  <a:srgbClr val="D9E30D"/>
                </a:solidFill>
                <a:latin typeface="Arial" charset="0"/>
              </a:rPr>
              <a:t>®</a:t>
            </a:r>
            <a:r>
              <a:rPr lang="en-US" altLang="en-US" sz="2000">
                <a:solidFill>
                  <a:srgbClr val="D9E30D"/>
                </a:solidFill>
                <a:latin typeface="Arial" charset="0"/>
              </a:rPr>
              <a:t> Lecture Slides</a:t>
            </a:r>
            <a:r>
              <a:rPr lang="en-US" altLang="en-US" sz="2000">
                <a:solidFill>
                  <a:srgbClr val="08A5CA"/>
                </a:solidFill>
                <a:latin typeface="Arial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>
                <a:solidFill>
                  <a:srgbClr val="FFFFFF"/>
                </a:solidFill>
                <a:latin typeface="Arial" charset="0"/>
              </a:rPr>
              <a:t>prepared by Vince Austin,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>
                <a:solidFill>
                  <a:srgbClr val="FFFFFF"/>
                </a:solidFill>
                <a:latin typeface="Arial" charset="0"/>
              </a:rPr>
              <a:t>Bluegrass Technical </a:t>
            </a:r>
            <a:br>
              <a:rPr lang="en-US" altLang="en-US" sz="2000">
                <a:solidFill>
                  <a:srgbClr val="FFFFFF"/>
                </a:solidFill>
                <a:latin typeface="Arial" charset="0"/>
              </a:rPr>
            </a:br>
            <a:r>
              <a:rPr lang="en-US" altLang="en-US" sz="2000">
                <a:solidFill>
                  <a:srgbClr val="FFFFFF"/>
                </a:solidFill>
                <a:latin typeface="Arial" charset="0"/>
              </a:rPr>
              <a:t>and Community College</a:t>
            </a: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5307013" y="0"/>
            <a:ext cx="0" cy="6858000"/>
          </a:xfrm>
          <a:prstGeom prst="line">
            <a:avLst/>
          </a:prstGeom>
          <a:noFill/>
          <a:ln w="457200">
            <a:solidFill>
              <a:srgbClr val="D9E30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 rot="16200000">
            <a:off x="4851401" y="2211387"/>
            <a:ext cx="16700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50000"/>
              </a:spcAft>
              <a:buClr>
                <a:srgbClr val="669900"/>
              </a:buClr>
              <a:buFont typeface="Wingdings" pitchFamily="2" charset="2"/>
              <a:buNone/>
            </a:pPr>
            <a:r>
              <a:rPr lang="en-US" altLang="en-US" sz="1800" b="1">
                <a:solidFill>
                  <a:srgbClr val="D9E30D"/>
                </a:solidFill>
                <a:latin typeface="Arial" charset="0"/>
              </a:rPr>
              <a:t>C H A P T E R</a:t>
            </a:r>
          </a:p>
        </p:txBody>
      </p:sp>
      <p:sp>
        <p:nvSpPr>
          <p:cNvPr id="429065" name="Rectangle 9"/>
          <p:cNvSpPr>
            <a:spLocks noGrp="1" noChangeArrowheads="1"/>
          </p:cNvSpPr>
          <p:nvPr>
            <p:ph type="ctrTitle"/>
          </p:nvPr>
        </p:nvSpPr>
        <p:spPr>
          <a:xfrm>
            <a:off x="5827713" y="2039938"/>
            <a:ext cx="3316287" cy="1414462"/>
          </a:xfrm>
        </p:spPr>
        <p:txBody>
          <a:bodyPr anchor="ctr"/>
          <a:lstStyle>
            <a:lvl1pPr>
              <a:defRPr sz="20000" i="1">
                <a:solidFill>
                  <a:srgbClr val="4DC2E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29066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5756275" y="4086225"/>
            <a:ext cx="3113088" cy="2286000"/>
          </a:xfrm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3500"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192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483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4119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8450" y="977900"/>
            <a:ext cx="4059238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0088" y="977900"/>
            <a:ext cx="4059237" cy="5056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80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71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97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344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62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0777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554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1163" y="261938"/>
            <a:ext cx="2154237" cy="5772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8450" y="261938"/>
            <a:ext cx="6310313" cy="5772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634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261938"/>
            <a:ext cx="8610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450" y="977900"/>
            <a:ext cx="8270875" cy="505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28600" y="6521450"/>
            <a:ext cx="4551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>
                <a:solidFill>
                  <a:srgbClr val="0989C9"/>
                </a:solidFill>
                <a:latin typeface="Arial" charset="0"/>
              </a:rPr>
              <a:t>Copyright © 2006 Pearson Education, Inc., publishing as Benjamin Cummings</a:t>
            </a: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298450" y="258763"/>
            <a:ext cx="8586788" cy="0"/>
          </a:xfrm>
          <a:prstGeom prst="line">
            <a:avLst/>
          </a:prstGeom>
          <a:noFill/>
          <a:ln w="38100">
            <a:solidFill>
              <a:srgbClr val="D9E30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293688" y="225425"/>
            <a:ext cx="858678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6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rgbClr val="0989C9"/>
          </a:solidFill>
          <a:latin typeface="Arial" charset="0"/>
        </a:defRPr>
      </a:lvl9pPr>
    </p:titleStyle>
    <p:bodyStyle>
      <a:lvl1pPr marL="231775" indent="-231775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0"/>
        </a:spcBef>
        <a:spcAft>
          <a:spcPct val="50000"/>
        </a:spcAft>
        <a:buClr>
          <a:srgbClr val="0989C9"/>
        </a:buClr>
        <a:buSzPct val="60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11PPTLect-anim/IP_Nervous_FILES/9-System%20Suite/ipweb/systems/anatrevd_pg_05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11PPTLect-anim/IP_Nervous_FILES/9-System%20Suite/ipweb/systems/anatrevd_pg_06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11PPTLect-anim/IP_Nervous_FILES/9-System%20Suite/ipweb/systems/anatrevd_pg_07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11PPTLect-anim/IP_Nervous_FILES/9-System%20Suite/ipweb/systems/anatrevd_pg_08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11PPTLect-anim/IP_Nervous_FILES/9-System%20Suite/ipweb/systems/syntran_pg_03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11PPTLect-anim/IP_Nervous_FILES/9-System%20Suite/ipweb/systems/syntran_pg_07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11PPTLect-anim/IP_Nervous_FILES/9-System%20Suite/ipweb/systems/synpot_pg_01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Synapses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5954" y="980728"/>
            <a:ext cx="9144000" cy="5056188"/>
          </a:xfrm>
        </p:spPr>
        <p:txBody>
          <a:bodyPr/>
          <a:lstStyle/>
          <a:p>
            <a:pPr eaLnBrk="1" hangingPunct="1"/>
            <a:r>
              <a:rPr lang="en-US" altLang="en-US" sz="2400" dirty="0" smtClean="0"/>
              <a:t>A junction that mediates information transfer from one neuron:</a:t>
            </a:r>
          </a:p>
          <a:p>
            <a:pPr lvl="1" eaLnBrk="1" hangingPunct="1"/>
            <a:r>
              <a:rPr lang="en-US" altLang="en-US" sz="2000" dirty="0" smtClean="0"/>
              <a:t>To another neuron</a:t>
            </a:r>
          </a:p>
          <a:p>
            <a:pPr lvl="1" eaLnBrk="1" hangingPunct="1"/>
            <a:r>
              <a:rPr lang="en-US" altLang="en-US" sz="2000" dirty="0" smtClean="0"/>
              <a:t>To an effector cell</a:t>
            </a:r>
          </a:p>
          <a:p>
            <a:pPr eaLnBrk="1" hangingPunct="1"/>
            <a:r>
              <a:rPr lang="en-US" altLang="en-US" sz="2400" dirty="0" smtClean="0"/>
              <a:t>Presynaptic neuron – conducts impulses toward the synapse</a:t>
            </a:r>
          </a:p>
          <a:p>
            <a:pPr eaLnBrk="1" hangingPunct="1"/>
            <a:r>
              <a:rPr lang="en-US" altLang="en-US" sz="2400" dirty="0" smtClean="0"/>
              <a:t>Postsynaptic neuron – transmits impulses away from the synapse</a:t>
            </a:r>
          </a:p>
        </p:txBody>
      </p:sp>
      <p:pic>
        <p:nvPicPr>
          <p:cNvPr id="5" name="Picture 8" descr="11-17aSynapses_L.jpg                                           0028F6EEHAP7_01-19_jpegs               BF9AD7B0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" t="2763" r="1096" b="9035"/>
          <a:stretch>
            <a:fillRect/>
          </a:stretch>
        </p:blipFill>
        <p:spPr bwMode="auto">
          <a:xfrm>
            <a:off x="19503" y="3501008"/>
            <a:ext cx="8712968" cy="2677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608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Synapses</a:t>
            </a:r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200" b="1">
                <a:solidFill>
                  <a:srgbClr val="333399"/>
                </a:solidFill>
                <a:latin typeface="Arial" charset="0"/>
              </a:rPr>
              <a:t>Figure 11.17</a:t>
            </a:r>
          </a:p>
        </p:txBody>
      </p:sp>
      <p:pic>
        <p:nvPicPr>
          <p:cNvPr id="6148" name="Picture 8" descr="11-17aSynapses_L.jpg                                           0028F6EEHAP7_01-19_jpegs               BF9AD7B0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" t="2763" r="1096" b="9035"/>
          <a:stretch>
            <a:fillRect/>
          </a:stretch>
        </p:blipFill>
        <p:spPr bwMode="auto">
          <a:xfrm>
            <a:off x="508000" y="727075"/>
            <a:ext cx="8126413" cy="32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9" descr="11-17bSynapses_L.jpg                                           0028F6EEHAP7_01-19_jpegs               BF9AD7B0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" t="1468" b="6917"/>
          <a:stretch>
            <a:fillRect/>
          </a:stretch>
        </p:blipFill>
        <p:spPr bwMode="auto">
          <a:xfrm>
            <a:off x="5353050" y="4156941"/>
            <a:ext cx="379095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11-17aSynapses_L.jpg                                           0028F6EEHAP7_01-19_jpegs               BF9AD7B0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" t="2763" r="1096" b="9035"/>
          <a:stretch>
            <a:fillRect/>
          </a:stretch>
        </p:blipFill>
        <p:spPr bwMode="auto">
          <a:xfrm>
            <a:off x="660400" y="879475"/>
            <a:ext cx="8126413" cy="32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1365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Types of Synapses</a:t>
            </a:r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Axodendritic – synapses between the axon of one neuron and the dendrite of another</a:t>
            </a:r>
          </a:p>
          <a:p>
            <a:pPr eaLnBrk="1" hangingPunct="1"/>
            <a:r>
              <a:rPr lang="en-US" altLang="en-US" smtClean="0"/>
              <a:t>Axosomatic – synapses between the axon of one neuron and the soma of another</a:t>
            </a:r>
          </a:p>
          <a:p>
            <a:pPr eaLnBrk="1" hangingPunct="1"/>
            <a:r>
              <a:rPr lang="en-US" altLang="en-US" smtClean="0"/>
              <a:t>Other types of synapses include:</a:t>
            </a:r>
          </a:p>
          <a:p>
            <a:pPr lvl="1" eaLnBrk="1" hangingPunct="1"/>
            <a:r>
              <a:rPr lang="en-US" altLang="en-US" smtClean="0"/>
              <a:t>Axoaxonic (axon to axon)</a:t>
            </a:r>
          </a:p>
          <a:p>
            <a:pPr lvl="1" eaLnBrk="1" hangingPunct="1"/>
            <a:r>
              <a:rPr lang="en-US" altLang="en-US" smtClean="0"/>
              <a:t>Dendrodendritic (dendrite to dendrite)</a:t>
            </a:r>
          </a:p>
          <a:p>
            <a:pPr lvl="1" eaLnBrk="1" hangingPunct="1"/>
            <a:r>
              <a:rPr lang="en-US" altLang="en-US" smtClean="0"/>
              <a:t>Dendrosomatic (dendrites to soma)</a:t>
            </a:r>
          </a:p>
        </p:txBody>
      </p:sp>
      <p:sp>
        <p:nvSpPr>
          <p:cNvPr id="380934" name="Oval 6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8229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1228725" y="5838825"/>
            <a:ext cx="390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Anatomy Review, page 5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7621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8" name="Oval 6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7721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1228725" y="5788025"/>
            <a:ext cx="390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Anatomy Review, page 6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196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Electrical Synapses</a:t>
            </a:r>
          </a:p>
        </p:txBody>
      </p:sp>
      <p:sp>
        <p:nvSpPr>
          <p:cNvPr id="8197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298450" y="977900"/>
            <a:ext cx="8738046" cy="5056188"/>
          </a:xfrm>
        </p:spPr>
        <p:txBody>
          <a:bodyPr/>
          <a:lstStyle/>
          <a:p>
            <a:pPr eaLnBrk="1" hangingPunct="1"/>
            <a:r>
              <a:rPr lang="en-US" altLang="en-US" sz="2400" dirty="0" smtClean="0"/>
              <a:t>Electrical synapses:</a:t>
            </a:r>
          </a:p>
          <a:p>
            <a:pPr lvl="1" eaLnBrk="1" hangingPunct="1"/>
            <a:r>
              <a:rPr lang="en-US" altLang="en-US" sz="2000" dirty="0" smtClean="0"/>
              <a:t>Are less common than chemical synapses</a:t>
            </a:r>
          </a:p>
          <a:p>
            <a:pPr lvl="1" eaLnBrk="1" hangingPunct="1"/>
            <a:r>
              <a:rPr lang="en-US" altLang="en-US" sz="2000" dirty="0" smtClean="0"/>
              <a:t>Correspond to gap junctions found in other cell </a:t>
            </a:r>
            <a:r>
              <a:rPr lang="en-US" altLang="en-US" sz="2000" dirty="0" smtClean="0"/>
              <a:t>types , role in  synchronization.</a:t>
            </a:r>
            <a:endParaRPr lang="en-US" altLang="en-US" sz="2000" dirty="0" smtClean="0"/>
          </a:p>
          <a:p>
            <a:pPr lvl="1" eaLnBrk="1" hangingPunct="1"/>
            <a:r>
              <a:rPr lang="en-US" altLang="en-US" sz="2000" dirty="0" smtClean="0"/>
              <a:t>Are important in the CNS in:</a:t>
            </a:r>
          </a:p>
          <a:p>
            <a:pPr lvl="2" eaLnBrk="1" hangingPunct="1"/>
            <a:r>
              <a:rPr lang="en-US" altLang="en-US" sz="2000" dirty="0" smtClean="0"/>
              <a:t>Arousal from </a:t>
            </a:r>
            <a:r>
              <a:rPr lang="en-US" altLang="en-US" sz="2000" dirty="0" smtClean="0"/>
              <a:t>sleep </a:t>
            </a:r>
          </a:p>
          <a:p>
            <a:pPr lvl="2" eaLnBrk="1" hangingPunct="1"/>
            <a:r>
              <a:rPr lang="en-US" altLang="en-US" sz="2000" dirty="0" smtClean="0"/>
              <a:t>Embryonic nervous tissue </a:t>
            </a:r>
            <a:endParaRPr lang="en-US" altLang="en-US" sz="2000" dirty="0" smtClean="0"/>
          </a:p>
          <a:p>
            <a:pPr lvl="2" eaLnBrk="1" hangingPunct="1"/>
            <a:r>
              <a:rPr lang="en-US" altLang="en-US" sz="2000" dirty="0" smtClean="0"/>
              <a:t>Mental attention</a:t>
            </a:r>
          </a:p>
          <a:p>
            <a:pPr lvl="2" eaLnBrk="1" hangingPunct="1"/>
            <a:r>
              <a:rPr lang="en-US" altLang="en-US" sz="2000" dirty="0" smtClean="0"/>
              <a:t>Emotions and memory</a:t>
            </a:r>
          </a:p>
          <a:p>
            <a:pPr lvl="2" eaLnBrk="1" hangingPunct="1"/>
            <a:r>
              <a:rPr lang="en-US" altLang="en-US" sz="2000" dirty="0" smtClean="0"/>
              <a:t>Ion and water </a:t>
            </a:r>
            <a:r>
              <a:rPr lang="en-US" altLang="en-US" sz="2000" dirty="0" smtClean="0"/>
              <a:t>homeostasis</a:t>
            </a:r>
          </a:p>
          <a:p>
            <a:pPr lvl="2" eaLnBrk="1" hangingPunct="1"/>
            <a:r>
              <a:rPr lang="en-US" altLang="en-US" sz="2000" dirty="0" smtClean="0"/>
              <a:t>Eye movement</a:t>
            </a:r>
            <a:endParaRPr lang="en-US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3713199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Chemical Synapses</a:t>
            </a:r>
          </a:p>
        </p:txBody>
      </p:sp>
      <p:sp>
        <p:nvSpPr>
          <p:cNvPr id="9219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Specialized for the release and reception of neurotransmitters</a:t>
            </a:r>
          </a:p>
          <a:p>
            <a:pPr eaLnBrk="1" hangingPunct="1"/>
            <a:r>
              <a:rPr lang="en-US" altLang="en-US" smtClean="0"/>
              <a:t>Typically composed of two parts: </a:t>
            </a:r>
          </a:p>
          <a:p>
            <a:pPr lvl="1" eaLnBrk="1" hangingPunct="1"/>
            <a:r>
              <a:rPr lang="en-US" altLang="en-US" smtClean="0"/>
              <a:t>Axonal terminal of the presynaptic neuron, which contains synaptic vesicles </a:t>
            </a:r>
          </a:p>
          <a:p>
            <a:pPr lvl="1" eaLnBrk="1" hangingPunct="1"/>
            <a:r>
              <a:rPr lang="en-US" altLang="en-US" smtClean="0"/>
              <a:t>Receptor region on the dendrite(s) or soma of the postsynaptic neuron</a:t>
            </a:r>
          </a:p>
        </p:txBody>
      </p:sp>
      <p:sp>
        <p:nvSpPr>
          <p:cNvPr id="382984" name="Oval 8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5816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9221" name="Text Box 9"/>
          <p:cNvSpPr txBox="1">
            <a:spLocks noChangeArrowheads="1"/>
          </p:cNvSpPr>
          <p:nvPr/>
        </p:nvSpPr>
        <p:spPr bwMode="auto">
          <a:xfrm>
            <a:off x="1228725" y="5597525"/>
            <a:ext cx="390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Anatomy Review, page 7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183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Synaptic Cleft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14325" y="711994"/>
            <a:ext cx="8270875" cy="50561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Fluid-filled space separating the presynaptic and postsynaptic neurons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Prevents nerve impulses from directly passing from one neuron to the next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 smtClean="0"/>
              <a:t>Transmission across the synaptic cleft: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Is a chemical event (as opposed to an electrical one)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 smtClean="0"/>
              <a:t>Ensures unidirectional communication between neurons</a:t>
            </a:r>
          </a:p>
        </p:txBody>
      </p:sp>
      <p:sp>
        <p:nvSpPr>
          <p:cNvPr id="384006" name="Oval 6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6451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1228725" y="5661025"/>
            <a:ext cx="390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Anatomy Review, page 8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9" y="4306888"/>
            <a:ext cx="8743950" cy="2551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9067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314325" y="219076"/>
            <a:ext cx="8610600" cy="609600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Synaptic Cleft: Information Transfer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14325" y="754062"/>
            <a:ext cx="8829675" cy="5056188"/>
          </a:xfrm>
        </p:spPr>
        <p:txBody>
          <a:bodyPr/>
          <a:lstStyle/>
          <a:p>
            <a:pPr eaLnBrk="1" hangingPunct="1"/>
            <a:r>
              <a:rPr lang="en-US" altLang="en-US" sz="2400" dirty="0" smtClean="0"/>
              <a:t>Nerve impulses reach the axonal terminal of the presynaptic neuron and open Ca</a:t>
            </a:r>
            <a:r>
              <a:rPr lang="en-US" altLang="en-US" sz="2400" baseline="30000" dirty="0" smtClean="0"/>
              <a:t>2+</a:t>
            </a:r>
            <a:r>
              <a:rPr lang="en-US" altLang="en-US" sz="2400" dirty="0" smtClean="0"/>
              <a:t> channels</a:t>
            </a:r>
          </a:p>
          <a:p>
            <a:pPr eaLnBrk="1" hangingPunct="1"/>
            <a:r>
              <a:rPr lang="en-US" altLang="en-US" sz="2400" dirty="0" smtClean="0"/>
              <a:t>Neurotransmitter is released into the synaptic cleft via exocytosis in response to </a:t>
            </a:r>
            <a:r>
              <a:rPr lang="en-US" altLang="en-US" sz="2400" dirty="0" err="1" smtClean="0"/>
              <a:t>synaptotagmin</a:t>
            </a:r>
            <a:r>
              <a:rPr lang="en-US" altLang="en-US" sz="2400" dirty="0" smtClean="0"/>
              <a:t> (calcium detector)</a:t>
            </a:r>
            <a:endParaRPr lang="en-US" altLang="en-US" sz="2400" dirty="0" smtClean="0"/>
          </a:p>
          <a:p>
            <a:pPr eaLnBrk="1" hangingPunct="1"/>
            <a:r>
              <a:rPr lang="en-US" altLang="en-US" sz="2400" dirty="0" smtClean="0"/>
              <a:t>Neurotransmitter crosses the synaptic cleft and binds to receptors on the postsynaptic neuron</a:t>
            </a:r>
          </a:p>
          <a:p>
            <a:pPr eaLnBrk="1" hangingPunct="1"/>
            <a:r>
              <a:rPr lang="en-US" altLang="en-US" sz="2400" dirty="0" smtClean="0"/>
              <a:t>Postsynaptic membrane permeability changes, causing an excitatory or inhibitory effect</a:t>
            </a:r>
          </a:p>
        </p:txBody>
      </p:sp>
      <p:sp>
        <p:nvSpPr>
          <p:cNvPr id="385030" name="Oval 6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5816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228725" y="5597525"/>
            <a:ext cx="47244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Synaptic Transmission, pages 3–6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4297362"/>
            <a:ext cx="8801100" cy="302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73505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1-18ChemSynDepol.jpg                                          0000451DSeagate                        BEAF77EE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3338"/>
            <a:ext cx="8610600" cy="444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Freeform 5"/>
          <p:cNvSpPr>
            <a:spLocks/>
          </p:cNvSpPr>
          <p:nvPr/>
        </p:nvSpPr>
        <p:spPr bwMode="auto">
          <a:xfrm>
            <a:off x="2381250" y="4927600"/>
            <a:ext cx="336550" cy="109538"/>
          </a:xfrm>
          <a:custGeom>
            <a:avLst/>
            <a:gdLst>
              <a:gd name="T0" fmla="*/ 0 w 240"/>
              <a:gd name="T1" fmla="*/ 0 h 78"/>
              <a:gd name="T2" fmla="*/ 0 w 240"/>
              <a:gd name="T3" fmla="*/ 109538 h 78"/>
              <a:gd name="T4" fmla="*/ 336550 w 240"/>
              <a:gd name="T5" fmla="*/ 109538 h 78"/>
              <a:gd name="T6" fmla="*/ 336550 w 240"/>
              <a:gd name="T7" fmla="*/ 16852 h 78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78"/>
              <a:gd name="T14" fmla="*/ 240 w 240"/>
              <a:gd name="T15" fmla="*/ 78 h 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78">
                <a:moveTo>
                  <a:pt x="0" y="0"/>
                </a:moveTo>
                <a:lnTo>
                  <a:pt x="0" y="78"/>
                </a:lnTo>
                <a:lnTo>
                  <a:pt x="240" y="78"/>
                </a:lnTo>
                <a:lnTo>
                  <a:pt x="240" y="12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2" name="Freeform 6"/>
          <p:cNvSpPr>
            <a:spLocks/>
          </p:cNvSpPr>
          <p:nvPr/>
        </p:nvSpPr>
        <p:spPr bwMode="auto">
          <a:xfrm>
            <a:off x="2811463" y="4986338"/>
            <a:ext cx="334962" cy="109537"/>
          </a:xfrm>
          <a:custGeom>
            <a:avLst/>
            <a:gdLst>
              <a:gd name="T0" fmla="*/ 0 w 240"/>
              <a:gd name="T1" fmla="*/ 0 h 78"/>
              <a:gd name="T2" fmla="*/ 0 w 240"/>
              <a:gd name="T3" fmla="*/ 109537 h 78"/>
              <a:gd name="T4" fmla="*/ 334962 w 240"/>
              <a:gd name="T5" fmla="*/ 109537 h 78"/>
              <a:gd name="T6" fmla="*/ 334962 w 240"/>
              <a:gd name="T7" fmla="*/ 16852 h 78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78"/>
              <a:gd name="T14" fmla="*/ 240 w 240"/>
              <a:gd name="T15" fmla="*/ 78 h 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78">
                <a:moveTo>
                  <a:pt x="0" y="0"/>
                </a:moveTo>
                <a:lnTo>
                  <a:pt x="0" y="78"/>
                </a:lnTo>
                <a:lnTo>
                  <a:pt x="240" y="78"/>
                </a:lnTo>
                <a:lnTo>
                  <a:pt x="240" y="12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3" name="Freeform 7"/>
          <p:cNvSpPr>
            <a:spLocks/>
          </p:cNvSpPr>
          <p:nvPr/>
        </p:nvSpPr>
        <p:spPr bwMode="auto">
          <a:xfrm>
            <a:off x="2289175" y="5037138"/>
            <a:ext cx="260350" cy="92075"/>
          </a:xfrm>
          <a:custGeom>
            <a:avLst/>
            <a:gdLst>
              <a:gd name="T0" fmla="*/ 0 w 186"/>
              <a:gd name="T1" fmla="*/ 92075 h 66"/>
              <a:gd name="T2" fmla="*/ 260350 w 186"/>
              <a:gd name="T3" fmla="*/ 92075 h 66"/>
              <a:gd name="T4" fmla="*/ 260350 w 186"/>
              <a:gd name="T5" fmla="*/ 0 h 66"/>
              <a:gd name="T6" fmla="*/ 0 60000 65536"/>
              <a:gd name="T7" fmla="*/ 0 60000 65536"/>
              <a:gd name="T8" fmla="*/ 0 60000 65536"/>
              <a:gd name="T9" fmla="*/ 0 w 186"/>
              <a:gd name="T10" fmla="*/ 0 h 66"/>
              <a:gd name="T11" fmla="*/ 186 w 186"/>
              <a:gd name="T12" fmla="*/ 66 h 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6" h="66">
                <a:moveTo>
                  <a:pt x="0" y="66"/>
                </a:moveTo>
                <a:lnTo>
                  <a:pt x="186" y="66"/>
                </a:lnTo>
                <a:lnTo>
                  <a:pt x="186" y="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4" name="Freeform 8"/>
          <p:cNvSpPr>
            <a:spLocks/>
          </p:cNvSpPr>
          <p:nvPr/>
        </p:nvSpPr>
        <p:spPr bwMode="auto">
          <a:xfrm>
            <a:off x="2978150" y="5095875"/>
            <a:ext cx="193675" cy="92075"/>
          </a:xfrm>
          <a:custGeom>
            <a:avLst/>
            <a:gdLst>
              <a:gd name="T0" fmla="*/ 0 w 138"/>
              <a:gd name="T1" fmla="*/ 0 h 66"/>
              <a:gd name="T2" fmla="*/ 0 w 138"/>
              <a:gd name="T3" fmla="*/ 92075 h 66"/>
              <a:gd name="T4" fmla="*/ 193675 w 138"/>
              <a:gd name="T5" fmla="*/ 92075 h 66"/>
              <a:gd name="T6" fmla="*/ 0 60000 65536"/>
              <a:gd name="T7" fmla="*/ 0 60000 65536"/>
              <a:gd name="T8" fmla="*/ 0 60000 65536"/>
              <a:gd name="T9" fmla="*/ 0 w 138"/>
              <a:gd name="T10" fmla="*/ 0 h 66"/>
              <a:gd name="T11" fmla="*/ 138 w 138"/>
              <a:gd name="T12" fmla="*/ 66 h 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" h="66">
                <a:moveTo>
                  <a:pt x="0" y="0"/>
                </a:moveTo>
                <a:lnTo>
                  <a:pt x="0" y="66"/>
                </a:lnTo>
                <a:lnTo>
                  <a:pt x="138" y="66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5" name="Freeform 9"/>
          <p:cNvSpPr>
            <a:spLocks/>
          </p:cNvSpPr>
          <p:nvPr/>
        </p:nvSpPr>
        <p:spPr bwMode="auto">
          <a:xfrm>
            <a:off x="1625600" y="4473575"/>
            <a:ext cx="611188" cy="115888"/>
          </a:xfrm>
          <a:custGeom>
            <a:avLst/>
            <a:gdLst>
              <a:gd name="T0" fmla="*/ 611188 w 436"/>
              <a:gd name="T1" fmla="*/ 115888 h 82"/>
              <a:gd name="T2" fmla="*/ 134574 w 436"/>
              <a:gd name="T3" fmla="*/ 0 h 82"/>
              <a:gd name="T4" fmla="*/ 0 w 436"/>
              <a:gd name="T5" fmla="*/ 0 h 82"/>
              <a:gd name="T6" fmla="*/ 0 60000 65536"/>
              <a:gd name="T7" fmla="*/ 0 60000 65536"/>
              <a:gd name="T8" fmla="*/ 0 60000 65536"/>
              <a:gd name="T9" fmla="*/ 0 w 436"/>
              <a:gd name="T10" fmla="*/ 0 h 82"/>
              <a:gd name="T11" fmla="*/ 436 w 436"/>
              <a:gd name="T12" fmla="*/ 82 h 8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6" h="82">
                <a:moveTo>
                  <a:pt x="436" y="82"/>
                </a:moveTo>
                <a:lnTo>
                  <a:pt x="96" y="0"/>
                </a:lnTo>
                <a:lnTo>
                  <a:pt x="0" y="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6" name="Freeform 10"/>
          <p:cNvSpPr>
            <a:spLocks/>
          </p:cNvSpPr>
          <p:nvPr/>
        </p:nvSpPr>
        <p:spPr bwMode="auto">
          <a:xfrm>
            <a:off x="3336925" y="2505075"/>
            <a:ext cx="288925" cy="798513"/>
          </a:xfrm>
          <a:custGeom>
            <a:avLst/>
            <a:gdLst>
              <a:gd name="T0" fmla="*/ 288925 w 206"/>
              <a:gd name="T1" fmla="*/ 0 h 570"/>
              <a:gd name="T2" fmla="*/ 288925 w 206"/>
              <a:gd name="T3" fmla="*/ 187721 h 570"/>
              <a:gd name="T4" fmla="*/ 0 w 206"/>
              <a:gd name="T5" fmla="*/ 798513 h 570"/>
              <a:gd name="T6" fmla="*/ 0 60000 65536"/>
              <a:gd name="T7" fmla="*/ 0 60000 65536"/>
              <a:gd name="T8" fmla="*/ 0 60000 65536"/>
              <a:gd name="T9" fmla="*/ 0 w 206"/>
              <a:gd name="T10" fmla="*/ 0 h 570"/>
              <a:gd name="T11" fmla="*/ 206 w 206"/>
              <a:gd name="T12" fmla="*/ 570 h 5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6" h="570">
                <a:moveTo>
                  <a:pt x="206" y="0"/>
                </a:moveTo>
                <a:lnTo>
                  <a:pt x="206" y="134"/>
                </a:lnTo>
                <a:lnTo>
                  <a:pt x="0" y="57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7" name="Line 11"/>
          <p:cNvSpPr>
            <a:spLocks noChangeShapeType="1"/>
          </p:cNvSpPr>
          <p:nvPr/>
        </p:nvSpPr>
        <p:spPr bwMode="auto">
          <a:xfrm flipV="1">
            <a:off x="4122738" y="2055813"/>
            <a:ext cx="1587" cy="889000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8" name="Line 12"/>
          <p:cNvSpPr>
            <a:spLocks noChangeShapeType="1"/>
          </p:cNvSpPr>
          <p:nvPr/>
        </p:nvSpPr>
        <p:spPr bwMode="auto">
          <a:xfrm flipV="1">
            <a:off x="4913313" y="2506663"/>
            <a:ext cx="1587" cy="1000125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299" name="Line 13"/>
          <p:cNvSpPr>
            <a:spLocks noChangeShapeType="1"/>
          </p:cNvSpPr>
          <p:nvPr/>
        </p:nvSpPr>
        <p:spPr bwMode="auto">
          <a:xfrm>
            <a:off x="1589088" y="3322638"/>
            <a:ext cx="1246187" cy="1587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0" name="Line 14"/>
          <p:cNvSpPr>
            <a:spLocks noChangeShapeType="1"/>
          </p:cNvSpPr>
          <p:nvPr/>
        </p:nvSpPr>
        <p:spPr bwMode="auto">
          <a:xfrm flipH="1" flipV="1">
            <a:off x="2028825" y="3322638"/>
            <a:ext cx="614363" cy="109537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1" name="Line 15"/>
          <p:cNvSpPr>
            <a:spLocks noChangeShapeType="1"/>
          </p:cNvSpPr>
          <p:nvPr/>
        </p:nvSpPr>
        <p:spPr bwMode="auto">
          <a:xfrm>
            <a:off x="966788" y="2681288"/>
            <a:ext cx="450850" cy="1587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2" name="Freeform 16"/>
          <p:cNvSpPr>
            <a:spLocks/>
          </p:cNvSpPr>
          <p:nvPr/>
        </p:nvSpPr>
        <p:spPr bwMode="auto">
          <a:xfrm>
            <a:off x="6834188" y="1590675"/>
            <a:ext cx="711200" cy="512763"/>
          </a:xfrm>
          <a:custGeom>
            <a:avLst/>
            <a:gdLst>
              <a:gd name="T0" fmla="*/ 0 w 508"/>
              <a:gd name="T1" fmla="*/ 0 h 366"/>
              <a:gd name="T2" fmla="*/ 366800 w 508"/>
              <a:gd name="T3" fmla="*/ 0 h 366"/>
              <a:gd name="T4" fmla="*/ 711200 w 508"/>
              <a:gd name="T5" fmla="*/ 512763 h 366"/>
              <a:gd name="T6" fmla="*/ 0 60000 65536"/>
              <a:gd name="T7" fmla="*/ 0 60000 65536"/>
              <a:gd name="T8" fmla="*/ 0 60000 65536"/>
              <a:gd name="T9" fmla="*/ 0 w 508"/>
              <a:gd name="T10" fmla="*/ 0 h 366"/>
              <a:gd name="T11" fmla="*/ 508 w 508"/>
              <a:gd name="T12" fmla="*/ 366 h 36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08" h="366">
                <a:moveTo>
                  <a:pt x="0" y="0"/>
                </a:moveTo>
                <a:lnTo>
                  <a:pt x="262" y="0"/>
                </a:lnTo>
                <a:lnTo>
                  <a:pt x="508" y="366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3" name="Freeform 17"/>
          <p:cNvSpPr>
            <a:spLocks/>
          </p:cNvSpPr>
          <p:nvPr/>
        </p:nvSpPr>
        <p:spPr bwMode="auto">
          <a:xfrm>
            <a:off x="6323013" y="1935163"/>
            <a:ext cx="1252537" cy="344487"/>
          </a:xfrm>
          <a:custGeom>
            <a:avLst/>
            <a:gdLst>
              <a:gd name="T0" fmla="*/ 0 w 894"/>
              <a:gd name="T1" fmla="*/ 0 h 246"/>
              <a:gd name="T2" fmla="*/ 767774 w 894"/>
              <a:gd name="T3" fmla="*/ 0 h 246"/>
              <a:gd name="T4" fmla="*/ 1252537 w 894"/>
              <a:gd name="T5" fmla="*/ 344487 h 246"/>
              <a:gd name="T6" fmla="*/ 0 60000 65536"/>
              <a:gd name="T7" fmla="*/ 0 60000 65536"/>
              <a:gd name="T8" fmla="*/ 0 60000 65536"/>
              <a:gd name="T9" fmla="*/ 0 w 894"/>
              <a:gd name="T10" fmla="*/ 0 h 246"/>
              <a:gd name="T11" fmla="*/ 894 w 894"/>
              <a:gd name="T12" fmla="*/ 246 h 24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94" h="246">
                <a:moveTo>
                  <a:pt x="0" y="0"/>
                </a:moveTo>
                <a:lnTo>
                  <a:pt x="548" y="0"/>
                </a:lnTo>
                <a:lnTo>
                  <a:pt x="894" y="246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4" name="Freeform 18"/>
          <p:cNvSpPr>
            <a:spLocks/>
          </p:cNvSpPr>
          <p:nvPr/>
        </p:nvSpPr>
        <p:spPr bwMode="auto">
          <a:xfrm>
            <a:off x="6881813" y="2260600"/>
            <a:ext cx="74612" cy="625475"/>
          </a:xfrm>
          <a:custGeom>
            <a:avLst/>
            <a:gdLst>
              <a:gd name="T0" fmla="*/ 66322 w 54"/>
              <a:gd name="T1" fmla="*/ 0 h 446"/>
              <a:gd name="T2" fmla="*/ 0 w 54"/>
              <a:gd name="T3" fmla="*/ 0 h 446"/>
              <a:gd name="T4" fmla="*/ 0 w 54"/>
              <a:gd name="T5" fmla="*/ 625475 h 446"/>
              <a:gd name="T6" fmla="*/ 74612 w 54"/>
              <a:gd name="T7" fmla="*/ 625475 h 446"/>
              <a:gd name="T8" fmla="*/ 0 60000 65536"/>
              <a:gd name="T9" fmla="*/ 0 60000 65536"/>
              <a:gd name="T10" fmla="*/ 0 60000 65536"/>
              <a:gd name="T11" fmla="*/ 0 60000 65536"/>
              <a:gd name="T12" fmla="*/ 0 w 54"/>
              <a:gd name="T13" fmla="*/ 0 h 446"/>
              <a:gd name="T14" fmla="*/ 54 w 54"/>
              <a:gd name="T15" fmla="*/ 446 h 4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4" h="446">
                <a:moveTo>
                  <a:pt x="48" y="0"/>
                </a:moveTo>
                <a:lnTo>
                  <a:pt x="0" y="0"/>
                </a:lnTo>
                <a:lnTo>
                  <a:pt x="0" y="446"/>
                </a:lnTo>
                <a:lnTo>
                  <a:pt x="54" y="446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5" name="Freeform 19"/>
          <p:cNvSpPr>
            <a:spLocks/>
          </p:cNvSpPr>
          <p:nvPr/>
        </p:nvSpPr>
        <p:spPr bwMode="auto">
          <a:xfrm>
            <a:off x="6813550" y="2927350"/>
            <a:ext cx="944563" cy="142875"/>
          </a:xfrm>
          <a:custGeom>
            <a:avLst/>
            <a:gdLst>
              <a:gd name="T0" fmla="*/ 0 w 674"/>
              <a:gd name="T1" fmla="*/ 142875 h 102"/>
              <a:gd name="T2" fmla="*/ 288694 w 674"/>
              <a:gd name="T3" fmla="*/ 142875 h 102"/>
              <a:gd name="T4" fmla="*/ 944563 w 674"/>
              <a:gd name="T5" fmla="*/ 0 h 102"/>
              <a:gd name="T6" fmla="*/ 0 60000 65536"/>
              <a:gd name="T7" fmla="*/ 0 60000 65536"/>
              <a:gd name="T8" fmla="*/ 0 60000 65536"/>
              <a:gd name="T9" fmla="*/ 0 w 674"/>
              <a:gd name="T10" fmla="*/ 0 h 102"/>
              <a:gd name="T11" fmla="*/ 674 w 674"/>
              <a:gd name="T12" fmla="*/ 102 h 10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74" h="102">
                <a:moveTo>
                  <a:pt x="0" y="102"/>
                </a:moveTo>
                <a:lnTo>
                  <a:pt x="206" y="102"/>
                </a:lnTo>
                <a:lnTo>
                  <a:pt x="674" y="0"/>
                </a:lnTo>
              </a:path>
            </a:pathLst>
          </a:cu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6" name="Line 20"/>
          <p:cNvSpPr>
            <a:spLocks noChangeShapeType="1"/>
          </p:cNvSpPr>
          <p:nvPr/>
        </p:nvSpPr>
        <p:spPr bwMode="auto">
          <a:xfrm flipH="1">
            <a:off x="6586538" y="2557463"/>
            <a:ext cx="295275" cy="1587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7" name="Line 21"/>
          <p:cNvSpPr>
            <a:spLocks noChangeShapeType="1"/>
          </p:cNvSpPr>
          <p:nvPr/>
        </p:nvSpPr>
        <p:spPr bwMode="auto">
          <a:xfrm>
            <a:off x="6416675" y="3902075"/>
            <a:ext cx="857250" cy="1588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8" name="Line 22"/>
          <p:cNvSpPr>
            <a:spLocks noChangeShapeType="1"/>
          </p:cNvSpPr>
          <p:nvPr/>
        </p:nvSpPr>
        <p:spPr bwMode="auto">
          <a:xfrm>
            <a:off x="6945313" y="5011738"/>
            <a:ext cx="889000" cy="1587"/>
          </a:xfrm>
          <a:prstGeom prst="line">
            <a:avLst/>
          </a:prstGeom>
          <a:noFill/>
          <a:ln w="158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CA" sz="2400">
              <a:solidFill>
                <a:srgbClr val="000000"/>
              </a:solidFill>
            </a:endParaRPr>
          </a:p>
        </p:txBody>
      </p:sp>
      <p:sp>
        <p:nvSpPr>
          <p:cNvPr id="12309" name="Rectangle 23"/>
          <p:cNvSpPr>
            <a:spLocks noChangeArrowheads="1"/>
          </p:cNvSpPr>
          <p:nvPr/>
        </p:nvSpPr>
        <p:spPr bwMode="auto">
          <a:xfrm>
            <a:off x="441325" y="3228975"/>
            <a:ext cx="1163638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Synaptic vesicles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containing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neurotransmitter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molecules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0" name="Rectangle 24"/>
          <p:cNvSpPr>
            <a:spLocks noChangeArrowheads="1"/>
          </p:cNvSpPr>
          <p:nvPr/>
        </p:nvSpPr>
        <p:spPr bwMode="auto">
          <a:xfrm>
            <a:off x="441325" y="2589213"/>
            <a:ext cx="7842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Axon of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presynaptic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neuron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1" name="Rectangle 25"/>
          <p:cNvSpPr>
            <a:spLocks noChangeArrowheads="1"/>
          </p:cNvSpPr>
          <p:nvPr/>
        </p:nvSpPr>
        <p:spPr bwMode="auto">
          <a:xfrm>
            <a:off x="1027113" y="4375150"/>
            <a:ext cx="582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Synaptic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cleft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2" name="Rectangle 26"/>
          <p:cNvSpPr>
            <a:spLocks noChangeArrowheads="1"/>
          </p:cNvSpPr>
          <p:nvPr/>
        </p:nvSpPr>
        <p:spPr bwMode="auto">
          <a:xfrm>
            <a:off x="1525588" y="5046663"/>
            <a:ext cx="7762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Ion channel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(closed)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3" name="Rectangle 27"/>
          <p:cNvSpPr>
            <a:spLocks noChangeArrowheads="1"/>
          </p:cNvSpPr>
          <p:nvPr/>
        </p:nvSpPr>
        <p:spPr bwMode="auto">
          <a:xfrm>
            <a:off x="3216275" y="5105400"/>
            <a:ext cx="12414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Ion channel (open)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4" name="Rectangle 28"/>
          <p:cNvSpPr>
            <a:spLocks noChangeArrowheads="1"/>
          </p:cNvSpPr>
          <p:nvPr/>
        </p:nvSpPr>
        <p:spPr bwMode="auto">
          <a:xfrm>
            <a:off x="3535363" y="1724025"/>
            <a:ext cx="12969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Axon terminal of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presynaptic neuron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5" name="Rectangle 29"/>
          <p:cNvSpPr>
            <a:spLocks noChangeArrowheads="1"/>
          </p:cNvSpPr>
          <p:nvPr/>
        </p:nvSpPr>
        <p:spPr bwMode="auto">
          <a:xfrm>
            <a:off x="4516438" y="2181225"/>
            <a:ext cx="869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Postsynaptic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membrane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6" name="Rectangle 30"/>
          <p:cNvSpPr>
            <a:spLocks noChangeArrowheads="1"/>
          </p:cNvSpPr>
          <p:nvPr/>
        </p:nvSpPr>
        <p:spPr bwMode="auto">
          <a:xfrm>
            <a:off x="3154363" y="2316163"/>
            <a:ext cx="9699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 dirty="0">
                <a:solidFill>
                  <a:srgbClr val="000000"/>
                </a:solidFill>
                <a:latin typeface="Arial" charset="0"/>
              </a:rPr>
              <a:t>Mitochondrion</a:t>
            </a:r>
            <a:endParaRPr lang="en-US" altLang="en-US" sz="21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7" name="Rectangle 31"/>
          <p:cNvSpPr>
            <a:spLocks noChangeArrowheads="1"/>
          </p:cNvSpPr>
          <p:nvPr/>
        </p:nvSpPr>
        <p:spPr bwMode="auto">
          <a:xfrm>
            <a:off x="5707063" y="4921250"/>
            <a:ext cx="12573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Ion channel closed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8" name="Rectangle 32"/>
          <p:cNvSpPr>
            <a:spLocks noChangeArrowheads="1"/>
          </p:cNvSpPr>
          <p:nvPr/>
        </p:nvSpPr>
        <p:spPr bwMode="auto">
          <a:xfrm>
            <a:off x="5681663" y="2970213"/>
            <a:ext cx="11493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Ion channel open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19" name="Rectangle 33"/>
          <p:cNvSpPr>
            <a:spLocks noChangeArrowheads="1"/>
          </p:cNvSpPr>
          <p:nvPr/>
        </p:nvSpPr>
        <p:spPr bwMode="auto">
          <a:xfrm>
            <a:off x="5718175" y="1506538"/>
            <a:ext cx="113188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Neurotransmitter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0" name="Rectangle 34"/>
          <p:cNvSpPr>
            <a:spLocks noChangeArrowheads="1"/>
          </p:cNvSpPr>
          <p:nvPr/>
        </p:nvSpPr>
        <p:spPr bwMode="auto">
          <a:xfrm>
            <a:off x="5718175" y="1836738"/>
            <a:ext cx="6064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Receptor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1" name="Rectangle 35"/>
          <p:cNvSpPr>
            <a:spLocks noChangeArrowheads="1"/>
          </p:cNvSpPr>
          <p:nvPr/>
        </p:nvSpPr>
        <p:spPr bwMode="auto">
          <a:xfrm>
            <a:off x="5718175" y="2455863"/>
            <a:ext cx="869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Postsynaptic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membrane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2" name="Rectangle 36"/>
          <p:cNvSpPr>
            <a:spLocks noChangeArrowheads="1"/>
          </p:cNvSpPr>
          <p:nvPr/>
        </p:nvSpPr>
        <p:spPr bwMode="auto">
          <a:xfrm>
            <a:off x="5762625" y="3811588"/>
            <a:ext cx="11160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Degraded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neurotransmitter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3" name="Rectangle 37"/>
          <p:cNvSpPr>
            <a:spLocks noChangeArrowheads="1"/>
          </p:cNvSpPr>
          <p:nvPr/>
        </p:nvSpPr>
        <p:spPr bwMode="auto">
          <a:xfrm>
            <a:off x="8434388" y="1573213"/>
            <a:ext cx="2317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Na</a:t>
            </a:r>
            <a:r>
              <a:rPr lang="en-US" altLang="en-US" sz="1100" b="1" baseline="30000">
                <a:solidFill>
                  <a:srgbClr val="000000"/>
                </a:solidFill>
                <a:latin typeface="Arial" charset="0"/>
              </a:rPr>
              <a:t>+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4" name="Rectangle 38"/>
          <p:cNvSpPr>
            <a:spLocks noChangeArrowheads="1"/>
          </p:cNvSpPr>
          <p:nvPr/>
        </p:nvSpPr>
        <p:spPr bwMode="auto">
          <a:xfrm>
            <a:off x="2967038" y="1598613"/>
            <a:ext cx="2809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Ca</a:t>
            </a:r>
            <a:r>
              <a:rPr lang="en-US" altLang="en-US" sz="1100" b="1" baseline="30000">
                <a:solidFill>
                  <a:srgbClr val="000000"/>
                </a:solidFill>
                <a:latin typeface="Arial" charset="0"/>
              </a:rPr>
              <a:t>2+</a:t>
            </a:r>
            <a:endParaRPr lang="en-US" altLang="en-US" sz="21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325" name="Oval 39"/>
          <p:cNvSpPr>
            <a:spLocks noChangeArrowheads="1"/>
          </p:cNvSpPr>
          <p:nvPr/>
        </p:nvSpPr>
        <p:spPr bwMode="auto">
          <a:xfrm>
            <a:off x="2733675" y="1911350"/>
            <a:ext cx="160338" cy="16033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0696" tIns="40348" rIns="80696" bIns="40348" anchor="ctr"/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1</a:t>
            </a:r>
          </a:p>
        </p:txBody>
      </p:sp>
      <p:sp>
        <p:nvSpPr>
          <p:cNvPr id="12326" name="Oval 40"/>
          <p:cNvSpPr>
            <a:spLocks noChangeArrowheads="1"/>
          </p:cNvSpPr>
          <p:nvPr/>
        </p:nvSpPr>
        <p:spPr bwMode="auto">
          <a:xfrm>
            <a:off x="3632200" y="3992563"/>
            <a:ext cx="160338" cy="16033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0696" tIns="40348" rIns="80696" bIns="40348" anchor="ctr"/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2</a:t>
            </a:r>
          </a:p>
        </p:txBody>
      </p:sp>
      <p:sp>
        <p:nvSpPr>
          <p:cNvPr id="12327" name="Oval 41"/>
          <p:cNvSpPr>
            <a:spLocks noChangeArrowheads="1"/>
          </p:cNvSpPr>
          <p:nvPr/>
        </p:nvSpPr>
        <p:spPr bwMode="auto">
          <a:xfrm>
            <a:off x="3497263" y="4572000"/>
            <a:ext cx="161925" cy="16033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0696" tIns="40348" rIns="80696" bIns="40348" anchor="ctr"/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  <p:sp>
        <p:nvSpPr>
          <p:cNvPr id="12328" name="Oval 42"/>
          <p:cNvSpPr>
            <a:spLocks noChangeArrowheads="1"/>
          </p:cNvSpPr>
          <p:nvPr/>
        </p:nvSpPr>
        <p:spPr bwMode="auto">
          <a:xfrm>
            <a:off x="4344988" y="4679950"/>
            <a:ext cx="161925" cy="16033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0696" tIns="40348" rIns="80696" bIns="40348" anchor="ctr"/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4</a:t>
            </a:r>
          </a:p>
        </p:txBody>
      </p:sp>
      <p:sp>
        <p:nvSpPr>
          <p:cNvPr id="12329" name="Oval 43"/>
          <p:cNvSpPr>
            <a:spLocks noChangeArrowheads="1"/>
          </p:cNvSpPr>
          <p:nvPr/>
        </p:nvSpPr>
        <p:spPr bwMode="auto">
          <a:xfrm>
            <a:off x="7505700" y="3294063"/>
            <a:ext cx="161925" cy="1619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80696" tIns="40348" rIns="80696" bIns="40348" anchor="ctr"/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000000"/>
                </a:solidFill>
                <a:latin typeface="Arial" charset="0"/>
              </a:rPr>
              <a:t>5</a:t>
            </a:r>
          </a:p>
        </p:txBody>
      </p:sp>
      <p:sp>
        <p:nvSpPr>
          <p:cNvPr id="12330" name="Text Box 44"/>
          <p:cNvSpPr txBox="1">
            <a:spLocks noChangeArrowheads="1"/>
          </p:cNvSpPr>
          <p:nvPr/>
        </p:nvSpPr>
        <p:spPr bwMode="auto">
          <a:xfrm rot="3466779">
            <a:off x="948531" y="1791494"/>
            <a:ext cx="1179513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696" tIns="40348" rIns="80696" bIns="40348">
            <a:spAutoFit/>
          </a:bodyPr>
          <a:lstStyle>
            <a:lvl1pPr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8064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80645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100" b="1">
                <a:solidFill>
                  <a:srgbClr val="FFFFFF"/>
                </a:solidFill>
                <a:latin typeface="Arial" charset="0"/>
              </a:rPr>
              <a:t>Action potential</a:t>
            </a:r>
          </a:p>
        </p:txBody>
      </p:sp>
      <p:sp>
        <p:nvSpPr>
          <p:cNvPr id="12331" name="Text Box 47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200" b="1">
                <a:solidFill>
                  <a:srgbClr val="333399"/>
                </a:solidFill>
                <a:latin typeface="Arial" charset="0"/>
              </a:rPr>
              <a:t>Figure 11.18</a:t>
            </a:r>
          </a:p>
        </p:txBody>
      </p:sp>
      <p:sp>
        <p:nvSpPr>
          <p:cNvPr id="12332" name="Rectangle 4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Synaptic Cleft: Information Transfer</a:t>
            </a:r>
          </a:p>
        </p:txBody>
      </p:sp>
    </p:spTree>
    <p:extLst>
      <p:ext uri="{BB962C8B-B14F-4D97-AF65-F5344CB8AC3E}">
        <p14:creationId xmlns:p14="http://schemas.microsoft.com/office/powerpoint/2010/main" val="74540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Termination of Neurotransmitter Effects</a:t>
            </a:r>
          </a:p>
        </p:txBody>
      </p:sp>
      <p:sp>
        <p:nvSpPr>
          <p:cNvPr id="1843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98450" y="977900"/>
            <a:ext cx="8270875" cy="54292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Neurotransmitter bound to a postsynaptic neuron: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Produces a continuous postsynaptic effect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Blocks reception of additional “messages”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Must be removed from its receptor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Removal of neurotransmitters occurs when they: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Are degraded by enzymes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Are reabsorbed by astrocytes or the presynaptic terminals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Diffuse from the synaptic cleft</a:t>
            </a:r>
          </a:p>
        </p:txBody>
      </p:sp>
    </p:spTree>
    <p:extLst>
      <p:ext uri="{BB962C8B-B14F-4D97-AF65-F5344CB8AC3E}">
        <p14:creationId xmlns:p14="http://schemas.microsoft.com/office/powerpoint/2010/main" val="26551029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Synaptic Delay</a:t>
            </a:r>
          </a:p>
        </p:txBody>
      </p:sp>
      <p:sp>
        <p:nvSpPr>
          <p:cNvPr id="1945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Neurotransmitter must be released, diffuse across the synapse, and bind to receptors</a:t>
            </a:r>
          </a:p>
          <a:p>
            <a:pPr eaLnBrk="1" hangingPunct="1"/>
            <a:r>
              <a:rPr lang="en-US" altLang="en-US" smtClean="0"/>
              <a:t>Synaptic delay – time needed to do this (0.3-5.0 ms) </a:t>
            </a:r>
          </a:p>
          <a:p>
            <a:pPr eaLnBrk="1" hangingPunct="1"/>
            <a:r>
              <a:rPr lang="en-US" altLang="en-US" smtClean="0"/>
              <a:t>Synaptic delay is the rate-limiting step of neural transmission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8325"/>
            <a:ext cx="8613775" cy="247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84189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Postsynaptic Potentials</a:t>
            </a: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Neurotransmitter receptors mediate changes in membrane potential according to:</a:t>
            </a:r>
          </a:p>
          <a:p>
            <a:pPr lvl="1" eaLnBrk="1" hangingPunct="1"/>
            <a:r>
              <a:rPr lang="en-US" altLang="en-US" smtClean="0"/>
              <a:t>The amount of neurotransmitter released</a:t>
            </a:r>
          </a:p>
          <a:p>
            <a:pPr lvl="1" eaLnBrk="1" hangingPunct="1"/>
            <a:r>
              <a:rPr lang="en-US" altLang="en-US" smtClean="0"/>
              <a:t>The amount of time the neurotransmitter is bound to receptors</a:t>
            </a:r>
          </a:p>
          <a:p>
            <a:pPr eaLnBrk="1" hangingPunct="1"/>
            <a:r>
              <a:rPr lang="en-US" altLang="en-US" smtClean="0"/>
              <a:t>The two types of postsynaptic potentials are: </a:t>
            </a:r>
          </a:p>
          <a:p>
            <a:pPr lvl="1" eaLnBrk="1" hangingPunct="1"/>
            <a:r>
              <a:rPr lang="en-US" altLang="en-US" smtClean="0"/>
              <a:t>EPSP – excitatory postsynaptic potentials </a:t>
            </a:r>
          </a:p>
          <a:p>
            <a:pPr lvl="1" eaLnBrk="1" hangingPunct="1"/>
            <a:r>
              <a:rPr lang="en-US" altLang="en-US" smtClean="0"/>
              <a:t>IPSP – inhibitory postsynaptic potentials</a:t>
            </a:r>
          </a:p>
        </p:txBody>
      </p:sp>
      <p:sp>
        <p:nvSpPr>
          <p:cNvPr id="389126" name="Oval 6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7848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20485" name="Text Box 7"/>
          <p:cNvSpPr txBox="1">
            <a:spLocks noChangeArrowheads="1"/>
          </p:cNvSpPr>
          <p:nvPr/>
        </p:nvSpPr>
        <p:spPr bwMode="auto">
          <a:xfrm>
            <a:off x="1228725" y="5800725"/>
            <a:ext cx="48228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Synaptic Transmission, pages 7–12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4993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Excitatory Postsynaptic Potentials</a:t>
            </a:r>
          </a:p>
        </p:txBody>
      </p:sp>
      <p:sp>
        <p:nvSpPr>
          <p:cNvPr id="2150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98450" y="977900"/>
            <a:ext cx="4016375" cy="5056188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EPSPs are graded potentials that can initiate an action potential in an axon</a:t>
            </a:r>
          </a:p>
          <a:p>
            <a:pPr lvl="1" eaLnBrk="1" hangingPunct="1"/>
            <a:r>
              <a:rPr lang="en-US" altLang="en-US" sz="2400" dirty="0" smtClean="0"/>
              <a:t>Use only chemically gated channels</a:t>
            </a:r>
          </a:p>
          <a:p>
            <a:pPr lvl="1" eaLnBrk="1" hangingPunct="1"/>
            <a:r>
              <a:rPr lang="en-US" altLang="en-US" sz="2400" dirty="0" smtClean="0"/>
              <a:t>Na</a:t>
            </a:r>
            <a:r>
              <a:rPr lang="en-US" altLang="en-US" sz="2400" baseline="30000" dirty="0" smtClean="0"/>
              <a:t>+</a:t>
            </a:r>
            <a:r>
              <a:rPr lang="en-US" altLang="en-US" sz="2400" dirty="0" smtClean="0"/>
              <a:t> and K</a:t>
            </a:r>
            <a:r>
              <a:rPr lang="en-US" altLang="en-US" sz="2400" baseline="30000" dirty="0" smtClean="0"/>
              <a:t>+</a:t>
            </a:r>
            <a:r>
              <a:rPr lang="en-US" altLang="en-US" sz="2400" dirty="0" smtClean="0"/>
              <a:t> flow in opposite directions at the same time</a:t>
            </a:r>
          </a:p>
          <a:p>
            <a:pPr eaLnBrk="1" hangingPunct="1"/>
            <a:r>
              <a:rPr lang="en-US" altLang="en-US" sz="2800" dirty="0" smtClean="0"/>
              <a:t>Postsynaptic membranes do not generate action </a:t>
            </a:r>
            <a:r>
              <a:rPr lang="en-US" altLang="en-US" dirty="0" smtClean="0"/>
              <a:t>potentials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5" y="908051"/>
            <a:ext cx="4943475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895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Inhibitory Synapses and IPSPs</a:t>
            </a:r>
          </a:p>
        </p:txBody>
      </p:sp>
      <p:sp>
        <p:nvSpPr>
          <p:cNvPr id="235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7000" y="1006474"/>
            <a:ext cx="4616450" cy="5451475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Neurotransmitter binding to a receptor at inhibitory synapses: </a:t>
            </a:r>
          </a:p>
          <a:p>
            <a:pPr lvl="1" eaLnBrk="1" hangingPunct="1"/>
            <a:r>
              <a:rPr lang="en-US" altLang="en-US" sz="2400" dirty="0" smtClean="0"/>
              <a:t>Causes the membrane to become more permeable to potassium and chloride ions </a:t>
            </a:r>
          </a:p>
          <a:p>
            <a:pPr lvl="1" eaLnBrk="1" hangingPunct="1"/>
            <a:r>
              <a:rPr lang="en-US" altLang="en-US" sz="2400" dirty="0" smtClean="0"/>
              <a:t>Leaves the charge on the inner surface negative</a:t>
            </a:r>
          </a:p>
          <a:p>
            <a:pPr lvl="1" eaLnBrk="1" hangingPunct="1"/>
            <a:r>
              <a:rPr lang="en-US" altLang="en-US" sz="2400" dirty="0" smtClean="0"/>
              <a:t>Reduces the postsynaptic neuron’s ability to produce an action potential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377950"/>
            <a:ext cx="4800600" cy="520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35274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Summation</a:t>
            </a:r>
          </a:p>
        </p:txBody>
      </p:sp>
      <p:sp>
        <p:nvSpPr>
          <p:cNvPr id="2560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79412" y="692150"/>
            <a:ext cx="8650288" cy="5056188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A single EPSP cannot induce an action potential</a:t>
            </a:r>
          </a:p>
          <a:p>
            <a:pPr eaLnBrk="1" hangingPunct="1"/>
            <a:r>
              <a:rPr lang="en-US" altLang="en-US" dirty="0" smtClean="0"/>
              <a:t>EPSPs must summate temporally or spatially to induce an action potential</a:t>
            </a:r>
          </a:p>
          <a:p>
            <a:pPr eaLnBrk="1" hangingPunct="1"/>
            <a:r>
              <a:rPr lang="en-US" altLang="en-US" dirty="0" smtClean="0"/>
              <a:t>Temporal summation – presynaptic neurons transmit impulses in rapid-fire order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22"/>
            <a:ext cx="9029700" cy="285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7715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Summation</a:t>
            </a:r>
          </a:p>
        </p:txBody>
      </p:sp>
      <p:sp>
        <p:nvSpPr>
          <p:cNvPr id="2662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800" dirty="0" smtClean="0"/>
              <a:t>Spatial summation – postsynaptic neuron is stimulated by a large number of terminals at the same time</a:t>
            </a:r>
          </a:p>
          <a:p>
            <a:pPr eaLnBrk="1" hangingPunct="1"/>
            <a:r>
              <a:rPr lang="en-US" altLang="en-US" sz="2800" dirty="0" smtClean="0"/>
              <a:t>IPSPs can also summate with EPSPs, canceling each other out</a:t>
            </a:r>
          </a:p>
        </p:txBody>
      </p:sp>
      <p:sp>
        <p:nvSpPr>
          <p:cNvPr id="395272" name="Oval 8">
            <a:hlinkClick r:id="rId2"/>
          </p:cNvPr>
          <p:cNvSpPr>
            <a:spLocks noChangeArrowheads="1"/>
          </p:cNvSpPr>
          <p:nvPr/>
        </p:nvSpPr>
        <p:spPr bwMode="auto">
          <a:xfrm>
            <a:off x="314325" y="5581650"/>
            <a:ext cx="762000" cy="457200"/>
          </a:xfrm>
          <a:prstGeom prst="ellipse">
            <a:avLst/>
          </a:prstGeom>
          <a:gradFill rotWithShape="0">
            <a:gsLst>
              <a:gs pos="0">
                <a:schemeClr val="folHlink"/>
              </a:gs>
              <a:gs pos="100000">
                <a:srgbClr val="4DC2E7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000000"/>
                </a:solidFill>
                <a:latin typeface="Arial" charset="0"/>
              </a:rPr>
              <a:t>PLAY</a:t>
            </a:r>
          </a:p>
        </p:txBody>
      </p:sp>
      <p:sp>
        <p:nvSpPr>
          <p:cNvPr id="26629" name="Text Box 9"/>
          <p:cNvSpPr txBox="1">
            <a:spLocks noChangeArrowheads="1"/>
          </p:cNvSpPr>
          <p:nvPr/>
        </p:nvSpPr>
        <p:spPr bwMode="auto">
          <a:xfrm>
            <a:off x="1228725" y="5597525"/>
            <a:ext cx="34639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3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50000"/>
              </a:spcAft>
              <a:buClr>
                <a:srgbClr val="0989C9"/>
              </a:buClr>
              <a:buSzPct val="60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 i="1">
                <a:solidFill>
                  <a:srgbClr val="000000"/>
                </a:solidFill>
                <a:latin typeface="Arial" charset="0"/>
              </a:rPr>
              <a:t>InterActive Physiology ®:</a:t>
            </a:r>
            <a:r>
              <a:rPr lang="en-US" altLang="en-US" sz="1400" b="1" i="1">
                <a:solidFill>
                  <a:srgbClr val="0989C9"/>
                </a:solidFill>
                <a:latin typeface="Arial" charset="0"/>
              </a:rPr>
              <a:t> </a:t>
            </a:r>
            <a:endParaRPr lang="en-US" altLang="en-US" sz="1400" b="1">
              <a:solidFill>
                <a:srgbClr val="0989C9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 b="1">
                <a:solidFill>
                  <a:srgbClr val="000000"/>
                </a:solidFill>
                <a:latin typeface="Arial" charset="0"/>
              </a:rPr>
              <a:t>Nervous System II: Synaptic Potentials</a:t>
            </a:r>
            <a:endParaRPr lang="en-US" altLang="en-US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6" y="2974975"/>
            <a:ext cx="8510587" cy="388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4488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Chemical Neurotransmitters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Acetylcholine (ACh)</a:t>
            </a:r>
          </a:p>
          <a:p>
            <a:pPr eaLnBrk="1" hangingPunct="1"/>
            <a:r>
              <a:rPr lang="en-US" altLang="en-US" smtClean="0"/>
              <a:t>Biogenic amines</a:t>
            </a:r>
          </a:p>
          <a:p>
            <a:pPr eaLnBrk="1" hangingPunct="1"/>
            <a:r>
              <a:rPr lang="en-US" altLang="en-US" smtClean="0"/>
              <a:t>Amino acids</a:t>
            </a:r>
          </a:p>
          <a:p>
            <a:pPr eaLnBrk="1" hangingPunct="1"/>
            <a:r>
              <a:rPr lang="en-US" altLang="en-US" smtClean="0"/>
              <a:t>Peptides</a:t>
            </a:r>
          </a:p>
          <a:p>
            <a:pPr eaLnBrk="1" hangingPunct="1"/>
            <a:r>
              <a:rPr lang="en-US" altLang="en-US" smtClean="0"/>
              <a:t>Novel messengers: ATP and dissolved gases NO and CO</a:t>
            </a:r>
          </a:p>
        </p:txBody>
      </p:sp>
    </p:spTree>
    <p:extLst>
      <p:ext uri="{BB962C8B-B14F-4D97-AF65-F5344CB8AC3E}">
        <p14:creationId xmlns:p14="http://schemas.microsoft.com/office/powerpoint/2010/main" val="23088560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P7">
  <a:themeElements>
    <a:clrScheme name="HAP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7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HAP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733</Words>
  <Application>Microsoft Office PowerPoint</Application>
  <PresentationFormat>On-screen Show (4:3)</PresentationFormat>
  <Paragraphs>141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HAP7</vt:lpstr>
      <vt:lpstr>Synapses</vt:lpstr>
      <vt:lpstr>Synapses</vt:lpstr>
      <vt:lpstr>Types of Synapses</vt:lpstr>
      <vt:lpstr>Electrical Synapses</vt:lpstr>
      <vt:lpstr>Chemical Synapses</vt:lpstr>
      <vt:lpstr>Synaptic Cleft</vt:lpstr>
      <vt:lpstr>Synaptic Cleft: Information Transfer</vt:lpstr>
      <vt:lpstr>Synaptic Cleft: Information Transfer</vt:lpstr>
      <vt:lpstr>Termination of Neurotransmitter Effects</vt:lpstr>
      <vt:lpstr>Synaptic Delay</vt:lpstr>
      <vt:lpstr>Postsynaptic Potentials</vt:lpstr>
      <vt:lpstr>Excitatory Postsynaptic Potentials</vt:lpstr>
      <vt:lpstr>Inhibitory Synapses and IPSPs</vt:lpstr>
      <vt:lpstr>Summation</vt:lpstr>
      <vt:lpstr>Summation</vt:lpstr>
      <vt:lpstr>Chemical Neurotransmitters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wafad</dc:creator>
  <cp:lastModifiedBy>wafad</cp:lastModifiedBy>
  <cp:revision>3</cp:revision>
  <dcterms:created xsi:type="dcterms:W3CDTF">2015-09-29T16:17:34Z</dcterms:created>
  <dcterms:modified xsi:type="dcterms:W3CDTF">2015-09-29T16:47:43Z</dcterms:modified>
</cp:coreProperties>
</file>