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56" r:id="rId2"/>
    <p:sldId id="257" r:id="rId3"/>
    <p:sldId id="267" r:id="rId4"/>
    <p:sldId id="258" r:id="rId5"/>
    <p:sldId id="259" r:id="rId6"/>
    <p:sldId id="271" r:id="rId7"/>
    <p:sldId id="274" r:id="rId8"/>
    <p:sldId id="260" r:id="rId9"/>
    <p:sldId id="289" r:id="rId10"/>
    <p:sldId id="277" r:id="rId11"/>
    <p:sldId id="263" r:id="rId12"/>
    <p:sldId id="264" r:id="rId13"/>
    <p:sldId id="279" r:id="rId14"/>
    <p:sldId id="281" r:id="rId15"/>
    <p:sldId id="285" r:id="rId16"/>
    <p:sldId id="287" r:id="rId17"/>
    <p:sldId id="290" r:id="rId1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8384" autoAdjust="0"/>
  </p:normalViewPr>
  <p:slideViewPr>
    <p:cSldViewPr>
      <p:cViewPr>
        <p:scale>
          <a:sx n="75" d="100"/>
          <a:sy n="75" d="100"/>
        </p:scale>
        <p:origin x="-1236" y="3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22531"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3"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A25B7097-28A0-4DBF-8E4E-965C25F39284}" type="slidenum">
              <a:rPr lang="en-US"/>
              <a:pPr/>
              <a:t>‹#›</a:t>
            </a:fld>
            <a:endParaRPr lang="en-US"/>
          </a:p>
        </p:txBody>
      </p:sp>
    </p:spTree>
    <p:extLst>
      <p:ext uri="{BB962C8B-B14F-4D97-AF65-F5344CB8AC3E}">
        <p14:creationId xmlns:p14="http://schemas.microsoft.com/office/powerpoint/2010/main" val="1143859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65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7065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706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066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066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7066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7C756234-0892-4D43-801C-6C825A1E3A4F}" type="slidenum">
              <a:rPr lang="en-US"/>
              <a:pPr/>
              <a:t>‹#›</a:t>
            </a:fld>
            <a:endParaRPr lang="en-US"/>
          </a:p>
        </p:txBody>
      </p:sp>
    </p:spTree>
    <p:extLst>
      <p:ext uri="{BB962C8B-B14F-4D97-AF65-F5344CB8AC3E}">
        <p14:creationId xmlns:p14="http://schemas.microsoft.com/office/powerpoint/2010/main" val="30950489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5B6986-A10F-4DF3-8760-8A6EA171D4FB}" type="slidenum">
              <a:rPr lang="en-US"/>
              <a:pPr/>
              <a:t>1</a:t>
            </a:fld>
            <a:endParaRPr lang="en-US"/>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r>
              <a:rPr lang="en-US" dirty="0" smtClean="0"/>
              <a:t>Lambda</a:t>
            </a:r>
            <a:r>
              <a:rPr lang="en-US" baseline="0" dirty="0" smtClean="0"/>
              <a:t> is a bacteriophage that infects bacteria. </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B0B9A1-E401-44CB-8E82-1FB2BD3DEEBC}" type="slidenum">
              <a:rPr lang="en-US"/>
              <a:pPr/>
              <a:t>2</a:t>
            </a:fld>
            <a:endParaRPr 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r>
              <a:rPr lang="en-US" dirty="0" smtClean="0"/>
              <a:t>When it attacks the bacterial cell it injects</a:t>
            </a:r>
            <a:r>
              <a:rPr lang="en-US" baseline="0" dirty="0" smtClean="0"/>
              <a:t> it’s </a:t>
            </a:r>
            <a:r>
              <a:rPr lang="en-US" baseline="0" dirty="0" err="1" smtClean="0"/>
              <a:t>dna</a:t>
            </a:r>
            <a:r>
              <a:rPr lang="en-US" baseline="0" dirty="0" smtClean="0"/>
              <a:t> into it, the bacteria must undergo either </a:t>
            </a:r>
            <a:r>
              <a:rPr lang="en-US" baseline="0" dirty="0" err="1" smtClean="0"/>
              <a:t>lysogeny</a:t>
            </a:r>
            <a:r>
              <a:rPr lang="en-US" baseline="0" dirty="0" smtClean="0"/>
              <a:t> or lytic cycle. In the lytic cycle what happens is that the information on the lambda </a:t>
            </a:r>
            <a:r>
              <a:rPr lang="en-US" baseline="0" dirty="0" err="1" smtClean="0"/>
              <a:t>dna</a:t>
            </a:r>
            <a:r>
              <a:rPr lang="en-US" baseline="0" dirty="0" smtClean="0"/>
              <a:t> is used to make more phage particles using the machinery from the bacterial cells and once the phage particles are made they lyse the bacterial cell and they are released and can go and infect other cells. IN </a:t>
            </a:r>
            <a:r>
              <a:rPr lang="en-US" baseline="0" dirty="0" err="1" smtClean="0"/>
              <a:t>lysogeny</a:t>
            </a:r>
            <a:r>
              <a:rPr lang="en-US" baseline="0" dirty="0" smtClean="0"/>
              <a:t> once the </a:t>
            </a:r>
            <a:r>
              <a:rPr lang="en-US" baseline="0" dirty="0" err="1" smtClean="0"/>
              <a:t>dna</a:t>
            </a:r>
            <a:r>
              <a:rPr lang="en-US" baseline="0" dirty="0" smtClean="0"/>
              <a:t> of the phage is in the bacterial cell it becomes parts of the bacterial genome and it stays there and bacteria is unaffected, </a:t>
            </a:r>
            <a:r>
              <a:rPr lang="en-US" b="1" baseline="0" dirty="0" smtClean="0"/>
              <a:t>the bacteria then becomes immune to infection by other phages</a:t>
            </a:r>
            <a:r>
              <a:rPr lang="en-US" baseline="0" dirty="0" smtClean="0"/>
              <a:t>. </a:t>
            </a:r>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D7605F-A228-4D6A-95F0-335AB826C864}" type="slidenum">
              <a:rPr lang="en-US"/>
              <a:pPr/>
              <a:t>3</a:t>
            </a:fld>
            <a:endParaRPr lang="en-US"/>
          </a:p>
        </p:txBody>
      </p:sp>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p:txBody>
          <a:bodyPr/>
          <a:lstStyle/>
          <a:p>
            <a:r>
              <a:rPr lang="en-US" dirty="0" smtClean="0"/>
              <a:t>We will</a:t>
            </a:r>
            <a:r>
              <a:rPr lang="en-US" baseline="0" dirty="0" smtClean="0"/>
              <a:t> talk about 6 proteins involved in this control mechanisms, they are c1, </a:t>
            </a:r>
            <a:r>
              <a:rPr lang="en-US" baseline="0" dirty="0" err="1" smtClean="0"/>
              <a:t>cro</a:t>
            </a:r>
            <a:r>
              <a:rPr lang="en-US" baseline="0" dirty="0" smtClean="0"/>
              <a:t> c2, c3, </a:t>
            </a:r>
            <a:r>
              <a:rPr lang="en-US" baseline="0" dirty="0" err="1" smtClean="0"/>
              <a:t>cI</a:t>
            </a:r>
            <a:r>
              <a:rPr lang="en-US" baseline="0" dirty="0" smtClean="0"/>
              <a:t>, N and Q is the lysogenic repressor, </a:t>
            </a:r>
            <a:r>
              <a:rPr lang="en-US" baseline="0" dirty="0" err="1" smtClean="0"/>
              <a:t>Cro</a:t>
            </a:r>
            <a:r>
              <a:rPr lang="en-US" baseline="0" dirty="0" smtClean="0"/>
              <a:t> is also a repressor, but when talking about the repressor in lambda we’re talking about </a:t>
            </a:r>
            <a:r>
              <a:rPr lang="en-US" baseline="0" dirty="0" err="1" smtClean="0"/>
              <a:t>cI</a:t>
            </a:r>
            <a:r>
              <a:rPr lang="en-US" baseline="0" dirty="0" smtClean="0"/>
              <a:t>, </a:t>
            </a:r>
            <a:r>
              <a:rPr lang="en-US" baseline="0" dirty="0" err="1" smtClean="0"/>
              <a:t>cro</a:t>
            </a:r>
            <a:r>
              <a:rPr lang="en-US" baseline="0" dirty="0" smtClean="0"/>
              <a:t> turns off </a:t>
            </a:r>
            <a:r>
              <a:rPr lang="en-US" baseline="0" dirty="0" err="1" smtClean="0"/>
              <a:t>cI</a:t>
            </a:r>
            <a:r>
              <a:rPr lang="en-US" baseline="0" dirty="0" smtClean="0"/>
              <a:t>, N and Q are anti terminators, N is necessary to turn on delayed early, and Q turns on the late face. C2 is necessary for the initial repressor C1, C3 stabilizes </a:t>
            </a:r>
            <a:r>
              <a:rPr lang="en-US" baseline="0" dirty="0" err="1" smtClean="0"/>
              <a:t>cII</a:t>
            </a:r>
            <a:r>
              <a:rPr lang="en-US" baseline="0" dirty="0" smtClean="0"/>
              <a:t>. </a:t>
            </a:r>
          </a:p>
          <a:p>
            <a:endParaRPr lang="en-US" baseline="0" dirty="0" smtClean="0"/>
          </a:p>
          <a:p>
            <a:r>
              <a:rPr lang="en-US" b="1" baseline="0" dirty="0" smtClean="0"/>
              <a:t>This figure is very important. </a:t>
            </a:r>
            <a:endParaRPr lang="en-US" b="1"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E360E1-64ED-4254-9AB4-9EFF219D9B7F}" type="slidenum">
              <a:rPr lang="en-US"/>
              <a:pPr/>
              <a:t>4</a:t>
            </a:fld>
            <a:endParaRPr lang="en-US"/>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r>
              <a:rPr lang="en-US" dirty="0" smtClean="0"/>
              <a:t>There are three stages in the lytic cascade and</a:t>
            </a:r>
            <a:r>
              <a:rPr lang="en-US" baseline="0" dirty="0" smtClean="0"/>
              <a:t> underneath each of them it shows you the genes that are expressed.</a:t>
            </a:r>
          </a:p>
          <a:p>
            <a:r>
              <a:rPr lang="en-US" baseline="0" dirty="0" smtClean="0"/>
              <a:t> What you need to know is: </a:t>
            </a:r>
          </a:p>
          <a:p>
            <a:r>
              <a:rPr lang="en-US" b="1" baseline="0" dirty="0" smtClean="0"/>
              <a:t>in the immediate early phase there are two genes expressed: </a:t>
            </a:r>
            <a:r>
              <a:rPr lang="en-US" b="1" baseline="0" dirty="0" err="1" smtClean="0"/>
              <a:t>cro</a:t>
            </a:r>
            <a:r>
              <a:rPr lang="en-US" b="1" baseline="0" dirty="0" smtClean="0"/>
              <a:t> and N. </a:t>
            </a:r>
          </a:p>
          <a:p>
            <a:r>
              <a:rPr lang="en-US" b="1" baseline="0" dirty="0" smtClean="0"/>
              <a:t>in the delayed early phase remember that </a:t>
            </a:r>
            <a:r>
              <a:rPr lang="en-US" b="1" baseline="0" dirty="0" err="1" smtClean="0"/>
              <a:t>cII</a:t>
            </a:r>
            <a:r>
              <a:rPr lang="en-US" b="1" baseline="0" dirty="0" smtClean="0"/>
              <a:t> and CIII and Q genes are expressed, </a:t>
            </a:r>
          </a:p>
          <a:p>
            <a:r>
              <a:rPr lang="en-US" b="1" baseline="0" dirty="0" smtClean="0"/>
              <a:t>In the late phase u make the proteins that are necessary to make new phage particles that will lyse the cell and once u reach the late phase there is no turning back the cell will be lysed. </a:t>
            </a:r>
          </a:p>
          <a:p>
            <a:endParaRPr lang="en-US" b="1" baseline="0" dirty="0" smtClean="0"/>
          </a:p>
          <a:p>
            <a:r>
              <a:rPr lang="en-US" b="1" baseline="0" dirty="0" smtClean="0"/>
              <a:t>One thing to remember is that the first two phases of the lytic cascade are common to both pathways! And then u can either activate </a:t>
            </a:r>
            <a:r>
              <a:rPr lang="en-US" b="1" baseline="0" dirty="0" err="1" smtClean="0"/>
              <a:t>lysogeniy</a:t>
            </a:r>
            <a:r>
              <a:rPr lang="en-US" b="1" baseline="0" dirty="0" smtClean="0"/>
              <a:t> by switching on </a:t>
            </a:r>
            <a:r>
              <a:rPr lang="en-US" b="1" baseline="0" dirty="0" err="1" smtClean="0"/>
              <a:t>cI</a:t>
            </a:r>
            <a:r>
              <a:rPr lang="en-US" b="1" baseline="0" dirty="0" smtClean="0"/>
              <a:t>(lysogenic) or u can go lytic. C1 maintains it’s own expression and maintains </a:t>
            </a:r>
            <a:r>
              <a:rPr lang="en-US" b="1" baseline="0" dirty="0" err="1" smtClean="0"/>
              <a:t>lysogeny</a:t>
            </a:r>
            <a:r>
              <a:rPr lang="en-US" b="1" baseline="0" dirty="0" smtClean="0"/>
              <a:t>. </a:t>
            </a:r>
            <a:endParaRPr lang="en-US" b="1"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C6F7EF-1C3F-4A09-A91C-D8862B50855D}" type="slidenum">
              <a:rPr lang="en-US"/>
              <a:pPr/>
              <a:t>5</a:t>
            </a:fld>
            <a:endParaRPr lang="en-US"/>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p:txBody>
          <a:bodyPr/>
          <a:lstStyle/>
          <a:p>
            <a:r>
              <a:rPr lang="en-US" dirty="0" smtClean="0"/>
              <a:t>This shows you a fraction of the </a:t>
            </a:r>
            <a:r>
              <a:rPr lang="en-US" dirty="0" err="1" smtClean="0"/>
              <a:t>dna</a:t>
            </a:r>
            <a:r>
              <a:rPr lang="en-US" dirty="0" smtClean="0"/>
              <a:t> of lambda and contains important features.</a:t>
            </a:r>
            <a:r>
              <a:rPr lang="en-US" baseline="0" dirty="0" smtClean="0"/>
              <a:t> It contains 4 promoters (green arrows) (the P</a:t>
            </a:r>
            <a:r>
              <a:rPr lang="en-US" sz="600" baseline="0" dirty="0" smtClean="0"/>
              <a:t>RE</a:t>
            </a:r>
            <a:r>
              <a:rPr lang="en-US" baseline="0" dirty="0" smtClean="0"/>
              <a:t> arrow is pointing towards the left) PR and PL are the two main promoters,  OR and OL (O for Operator where regulatory proteins bind to regulate promoters), the other two promoters are PRE(repressor establishment) and PRM(repressor maintenance), </a:t>
            </a:r>
          </a:p>
          <a:p>
            <a:r>
              <a:rPr lang="en-US" baseline="0" dirty="0" smtClean="0"/>
              <a:t>on this figure there are two terminator sequences tR1 and </a:t>
            </a:r>
            <a:r>
              <a:rPr lang="en-US" baseline="0" dirty="0" err="1" smtClean="0"/>
              <a:t>tL</a:t>
            </a:r>
            <a:r>
              <a:rPr lang="en-US" baseline="0" dirty="0" smtClean="0"/>
              <a:t> and the sequences for utilization for N are the </a:t>
            </a:r>
            <a:r>
              <a:rPr lang="en-US" baseline="0" dirty="0" err="1" smtClean="0"/>
              <a:t>nutR</a:t>
            </a:r>
            <a:r>
              <a:rPr lang="en-US" baseline="0" dirty="0" smtClean="0"/>
              <a:t> and </a:t>
            </a:r>
            <a:r>
              <a:rPr lang="en-US" baseline="0" dirty="0" err="1" smtClean="0"/>
              <a:t>nutL</a:t>
            </a:r>
            <a:r>
              <a:rPr lang="en-US" baseline="0" dirty="0" smtClean="0"/>
              <a:t>.</a:t>
            </a:r>
          </a:p>
          <a:p>
            <a:r>
              <a:rPr lang="en-US" baseline="0" dirty="0" smtClean="0"/>
              <a:t>There is an immunity region that is necessary for this immunity.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795DDC-9BAE-4095-BF19-18DDE195ADB0}" type="slidenum">
              <a:rPr lang="en-US"/>
              <a:pPr/>
              <a:t>6</a:t>
            </a:fld>
            <a:endParaRPr lang="en-US"/>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r>
              <a:rPr lang="en-US" dirty="0" smtClean="0"/>
              <a:t>This</a:t>
            </a:r>
            <a:r>
              <a:rPr lang="en-US" baseline="0" dirty="0" smtClean="0"/>
              <a:t> shows that in the presence of the anti terminator proteins (such as N) the </a:t>
            </a:r>
            <a:r>
              <a:rPr lang="en-US" baseline="0" dirty="0" err="1" smtClean="0"/>
              <a:t>rna</a:t>
            </a:r>
            <a:r>
              <a:rPr lang="en-US" baseline="0" dirty="0" smtClean="0"/>
              <a:t> polymerase will ignore the </a:t>
            </a:r>
            <a:r>
              <a:rPr lang="en-US" baseline="0" dirty="0" err="1" smtClean="0"/>
              <a:t>termator</a:t>
            </a:r>
            <a:r>
              <a:rPr lang="en-US" baseline="0" dirty="0" smtClean="0"/>
              <a:t> and continue transcription. </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82289F-6BC6-40C3-B18E-6D12F1A6BB6B}" type="slidenum">
              <a:rPr lang="en-US"/>
              <a:pPr/>
              <a:t>7</a:t>
            </a:fld>
            <a:endParaRPr lang="en-US"/>
          </a:p>
        </p:txBody>
      </p:sp>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p:txBody>
          <a:bodyPr/>
          <a:lstStyle/>
          <a:p>
            <a:r>
              <a:rPr lang="en-US" dirty="0" smtClean="0"/>
              <a:t>When a phage infects a cell there is naked</a:t>
            </a:r>
            <a:r>
              <a:rPr lang="en-US" baseline="0" dirty="0" smtClean="0"/>
              <a:t> </a:t>
            </a:r>
            <a:r>
              <a:rPr lang="en-US" baseline="0" dirty="0" err="1" smtClean="0"/>
              <a:t>dna</a:t>
            </a:r>
            <a:r>
              <a:rPr lang="en-US" baseline="0" dirty="0" smtClean="0"/>
              <a:t> in the cell and transcription starts from PL and PR and then the N gene is transcribed and you terminate at </a:t>
            </a:r>
            <a:r>
              <a:rPr lang="en-US" baseline="0" dirty="0" err="1" smtClean="0"/>
              <a:t>tL</a:t>
            </a:r>
            <a:r>
              <a:rPr lang="en-US" baseline="0" dirty="0" smtClean="0"/>
              <a:t> and when you transcript from PR you transcribe the </a:t>
            </a:r>
            <a:r>
              <a:rPr lang="en-US" baseline="0" dirty="0" err="1" smtClean="0"/>
              <a:t>cro</a:t>
            </a:r>
            <a:r>
              <a:rPr lang="en-US" baseline="0" dirty="0" smtClean="0"/>
              <a:t> gene and terminate ate tR1. and this is the immediate early phase where only </a:t>
            </a:r>
            <a:r>
              <a:rPr lang="en-US" baseline="0" dirty="0" err="1" smtClean="0"/>
              <a:t>cro</a:t>
            </a:r>
            <a:r>
              <a:rPr lang="en-US" baseline="0" dirty="0" smtClean="0"/>
              <a:t> and N are transcribed and after a while they accumulate. N is an anti terminator which causes </a:t>
            </a:r>
            <a:r>
              <a:rPr lang="en-US" baseline="0" dirty="0" err="1" smtClean="0"/>
              <a:t>rna</a:t>
            </a:r>
            <a:r>
              <a:rPr lang="en-US" baseline="0" dirty="0" smtClean="0"/>
              <a:t> polymerase to ignore the tL1 and tR1 and </a:t>
            </a:r>
            <a:r>
              <a:rPr lang="en-US" baseline="0" dirty="0" err="1" smtClean="0"/>
              <a:t>contiue</a:t>
            </a:r>
            <a:r>
              <a:rPr lang="en-US" baseline="0" dirty="0" smtClean="0"/>
              <a:t> transcription. Then we switch from immediate phase to delayed early phase. After N accumulates we can transcribe further and so CIII will be made and on the other side if we ignore tr1 we will transcribe </a:t>
            </a:r>
            <a:r>
              <a:rPr lang="en-US" baseline="0" dirty="0" err="1" smtClean="0"/>
              <a:t>cII</a:t>
            </a:r>
            <a:r>
              <a:rPr lang="en-US" baseline="0" dirty="0" smtClean="0"/>
              <a:t>.</a:t>
            </a: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ED9B23-1086-4777-8D15-D6BE915DB011}" type="slidenum">
              <a:rPr lang="en-US"/>
              <a:pPr/>
              <a:t>8</a:t>
            </a:fld>
            <a:endParaRPr lang="en-US"/>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r>
              <a:rPr lang="en-US" dirty="0" smtClean="0"/>
              <a:t>One of the six</a:t>
            </a:r>
            <a:r>
              <a:rPr lang="en-US" baseline="0" dirty="0" smtClean="0"/>
              <a:t> proteins we’re studying today is Q and it is also an </a:t>
            </a:r>
            <a:r>
              <a:rPr lang="en-US" baseline="0" dirty="0" err="1" smtClean="0"/>
              <a:t>antiterminator</a:t>
            </a:r>
            <a:r>
              <a:rPr lang="en-US" baseline="0" dirty="0" smtClean="0"/>
              <a:t>, this slide shows you the circularized lambda genome. When Q protein accumulates it allows the polymerase to ignore the stop and so it continues to transcribe. </a:t>
            </a:r>
            <a:r>
              <a:rPr lang="en-US" b="1" baseline="0" dirty="0" smtClean="0"/>
              <a:t>So Q an </a:t>
            </a:r>
            <a:r>
              <a:rPr lang="en-US" b="1" baseline="0" dirty="0" err="1" smtClean="0"/>
              <a:t>antiterminator</a:t>
            </a:r>
            <a:r>
              <a:rPr lang="en-US" b="1" baseline="0" dirty="0" smtClean="0"/>
              <a:t> is made in delayed early and once it accumulates it allows you to go into the late phase. </a:t>
            </a:r>
            <a:endParaRPr lang="en-US" b="1"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AB8DCE-CB41-4E1F-9867-8DAF0EB57CCC}" type="slidenum">
              <a:rPr lang="en-US"/>
              <a:pPr/>
              <a:t>9</a:t>
            </a:fld>
            <a:endParaRPr lang="en-US"/>
          </a:p>
        </p:txBody>
      </p:sp>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p:txBody>
          <a:bodyPr/>
          <a:lstStyle/>
          <a:p>
            <a:r>
              <a:rPr lang="en-US" dirty="0" smtClean="0"/>
              <a:t>The c1 repressor gene is very</a:t>
            </a:r>
            <a:r>
              <a:rPr lang="en-US" baseline="0" dirty="0" smtClean="0"/>
              <a:t> important in </a:t>
            </a:r>
            <a:r>
              <a:rPr lang="en-US" baseline="0" dirty="0" err="1" smtClean="0"/>
              <a:t>lysogeny</a:t>
            </a:r>
            <a:r>
              <a:rPr lang="en-US" baseline="0" dirty="0" smtClean="0"/>
              <a:t>. </a:t>
            </a:r>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831F17-73C2-4FDD-933A-DD9ED27E9A2D}" type="slidenum">
              <a:rPr lang="en-US"/>
              <a:pPr/>
              <a:t>10</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r>
              <a:rPr lang="en-US" dirty="0" smtClean="0"/>
              <a:t>C1 is a repressor</a:t>
            </a:r>
            <a:r>
              <a:rPr lang="en-US" baseline="0" dirty="0" smtClean="0"/>
              <a:t> and it is transcribed from </a:t>
            </a:r>
            <a:r>
              <a:rPr lang="en-US" baseline="0" dirty="0" err="1" smtClean="0"/>
              <a:t>tre</a:t>
            </a:r>
            <a:r>
              <a:rPr lang="en-US" baseline="0" dirty="0" smtClean="0"/>
              <a:t> or </a:t>
            </a:r>
            <a:r>
              <a:rPr lang="en-US" baseline="0" dirty="0" err="1" smtClean="0"/>
              <a:t>trm</a:t>
            </a:r>
            <a:r>
              <a:rPr lang="en-US" baseline="0" dirty="0" smtClean="0"/>
              <a:t>. And once c1 accumulates it will bind to the operators OL and Or and hence shut down transcription from the </a:t>
            </a:r>
            <a:r>
              <a:rPr lang="en-US" baseline="0" dirty="0" err="1" smtClean="0"/>
              <a:t>Pleft</a:t>
            </a:r>
            <a:r>
              <a:rPr lang="en-US" baseline="0" dirty="0" smtClean="0"/>
              <a:t> and </a:t>
            </a:r>
            <a:r>
              <a:rPr lang="en-US" baseline="0" dirty="0" err="1" smtClean="0"/>
              <a:t>Pright</a:t>
            </a:r>
            <a:r>
              <a:rPr lang="en-US" baseline="0" dirty="0" smtClean="0"/>
              <a:t> promoters. </a:t>
            </a:r>
          </a:p>
          <a:p>
            <a:endParaRPr lang="en-US" baseline="0" dirty="0" smtClean="0"/>
          </a:p>
          <a:p>
            <a:r>
              <a:rPr lang="en-US" baseline="0" dirty="0" smtClean="0"/>
              <a:t>The immunity region is a stretch of </a:t>
            </a:r>
            <a:r>
              <a:rPr lang="en-US" baseline="0" dirty="0" err="1" smtClean="0"/>
              <a:t>dna</a:t>
            </a:r>
            <a:r>
              <a:rPr lang="en-US" baseline="0" dirty="0" smtClean="0"/>
              <a:t> between the two operator sites, when u have a phage in the bacteria and it infects it, it is immune to further infection why? A new phage comes in and injects it’s </a:t>
            </a:r>
            <a:r>
              <a:rPr lang="en-US" baseline="0" dirty="0" err="1" smtClean="0"/>
              <a:t>dna</a:t>
            </a:r>
            <a:r>
              <a:rPr lang="en-US" baseline="0" dirty="0" smtClean="0"/>
              <a:t>, and as soon as </a:t>
            </a:r>
            <a:r>
              <a:rPr lang="en-US" baseline="0" dirty="0" err="1" smtClean="0"/>
              <a:t>dna</a:t>
            </a:r>
            <a:r>
              <a:rPr lang="en-US" baseline="0" dirty="0" smtClean="0"/>
              <a:t> is in the cell the c1 will bind to the OR and OL and it will shut it down, there are different kinds of phage that exist, if a different phage infects the bacteria it will be immune to it for the </a:t>
            </a:r>
            <a:r>
              <a:rPr lang="en-US" baseline="0" smtClean="0"/>
              <a:t>same reason. </a:t>
            </a:r>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12974A-7034-4199-81B5-A4F792C5C679}" type="slidenum">
              <a:rPr lang="en-US"/>
              <a:pPr/>
              <a:t>11</a:t>
            </a:fld>
            <a:endParaRPr lang="en-US"/>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p:txBody>
          <a:bodyPr/>
          <a:lstStyle/>
          <a:p>
            <a:r>
              <a:rPr lang="en-US" dirty="0" smtClean="0"/>
              <a:t>C1 has a </a:t>
            </a:r>
            <a:r>
              <a:rPr lang="en-US" dirty="0" err="1" smtClean="0"/>
              <a:t>dna</a:t>
            </a:r>
            <a:r>
              <a:rPr lang="en-US" baseline="0" dirty="0" smtClean="0"/>
              <a:t> binding </a:t>
            </a:r>
            <a:r>
              <a:rPr lang="en-US" baseline="0" dirty="0" err="1" smtClean="0"/>
              <a:t>dna</a:t>
            </a:r>
            <a:r>
              <a:rPr lang="en-US" baseline="0" dirty="0" smtClean="0"/>
              <a:t> which binds </a:t>
            </a:r>
            <a:r>
              <a:rPr lang="en-US" baseline="0" dirty="0" err="1" smtClean="0"/>
              <a:t>dna</a:t>
            </a:r>
            <a:r>
              <a:rPr lang="en-US" baseline="0" dirty="0" smtClean="0"/>
              <a:t> at the operator sites, it has a dimerization domain (binds to other c1 repressors) and a connector in between. And this slide shows that repressor binds </a:t>
            </a:r>
            <a:r>
              <a:rPr lang="en-US" baseline="0" dirty="0" err="1" smtClean="0"/>
              <a:t>dna</a:t>
            </a:r>
            <a:r>
              <a:rPr lang="en-US" baseline="0" dirty="0" smtClean="0"/>
              <a:t> as an obligate dimer </a:t>
            </a:r>
            <a:r>
              <a:rPr lang="en-US" baseline="0" dirty="0" err="1" smtClean="0"/>
              <a:t>ie</a:t>
            </a:r>
            <a:r>
              <a:rPr lang="en-US" baseline="0" dirty="0" smtClean="0"/>
              <a:t> it must be a dimer in order to bind. </a:t>
            </a:r>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1C11EF-64D8-4096-A132-436F5CA7DD42}" type="slidenum">
              <a:rPr lang="en-US"/>
              <a:pPr/>
              <a:t>12</a:t>
            </a:fld>
            <a:endParaRPr lang="en-US"/>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p:txBody>
          <a:bodyPr/>
          <a:lstStyle/>
          <a:p>
            <a:r>
              <a:rPr lang="en-US" dirty="0" smtClean="0"/>
              <a:t>OR is where transcription of </a:t>
            </a:r>
            <a:r>
              <a:rPr lang="en-US" dirty="0" err="1" smtClean="0"/>
              <a:t>cro</a:t>
            </a:r>
            <a:r>
              <a:rPr lang="en-US" dirty="0" smtClean="0"/>
              <a:t> starts,</a:t>
            </a:r>
            <a:r>
              <a:rPr lang="en-US" baseline="0" dirty="0" smtClean="0"/>
              <a:t> OL is where transcription of N starts. Each of Or and OL has three binding sites for c1 and they are </a:t>
            </a:r>
            <a:r>
              <a:rPr lang="en-US" baseline="0" dirty="0" err="1" smtClean="0"/>
              <a:t>acalled</a:t>
            </a:r>
            <a:r>
              <a:rPr lang="en-US" baseline="0" dirty="0" smtClean="0"/>
              <a:t> 1,2 and 3 with R1 being closest to the </a:t>
            </a:r>
            <a:r>
              <a:rPr lang="en-US" baseline="0" dirty="0" err="1" smtClean="0"/>
              <a:t>cro</a:t>
            </a:r>
            <a:r>
              <a:rPr lang="en-US" baseline="0" dirty="0" smtClean="0"/>
              <a:t> </a:t>
            </a:r>
            <a:r>
              <a:rPr lang="en-US" baseline="0" dirty="0" err="1" smtClean="0"/>
              <a:t>mrna</a:t>
            </a:r>
            <a:r>
              <a:rPr lang="en-US" baseline="0" dirty="0" smtClean="0"/>
              <a:t> and L1,2 and 3 where L1 is closest to the N </a:t>
            </a:r>
            <a:r>
              <a:rPr lang="en-US" baseline="0" dirty="0" err="1" smtClean="0"/>
              <a:t>mrna</a:t>
            </a:r>
            <a:r>
              <a:rPr lang="en-US" baseline="0" dirty="0" smtClean="0"/>
              <a:t>.</a:t>
            </a:r>
          </a:p>
          <a:p>
            <a:r>
              <a:rPr lang="en-US" baseline="0" dirty="0" smtClean="0"/>
              <a:t>Repressor C1 has a differential affinity for these three sites on each operator, it has the highest affinity for the number 1 site which means at low repressor concentrations it’s the R1 and L1 sites that will be occupied first. And so c1 has lower affinity for r2 and L2 BUT when R1 and L1 are occupied this increases the affinity of c1 for r2 and L2 and this is called cooperative binding.  And most of the time when c1 is made and we’re in </a:t>
            </a:r>
            <a:r>
              <a:rPr lang="en-US" baseline="0" dirty="0" err="1" smtClean="0"/>
              <a:t>lysogeny</a:t>
            </a:r>
            <a:r>
              <a:rPr lang="en-US" baseline="0" dirty="0" smtClean="0"/>
              <a:t> we’ll have L1 L2and R1 R2 occupied and </a:t>
            </a:r>
            <a:r>
              <a:rPr lang="en-US" baseline="0" dirty="0" err="1" smtClean="0"/>
              <a:t>ull</a:t>
            </a:r>
            <a:r>
              <a:rPr lang="en-US" baseline="0" dirty="0" smtClean="0"/>
              <a:t> only need to get very higher levels of c1 in the cell to occupy r3 and L3.</a:t>
            </a:r>
          </a:p>
          <a:p>
            <a:r>
              <a:rPr lang="en-US" dirty="0" smtClean="0"/>
              <a:t>If you look at</a:t>
            </a:r>
            <a:r>
              <a:rPr lang="en-US" baseline="0" dirty="0" smtClean="0"/>
              <a:t> the top you’ll see that the Or3 and Or2 are not too far from the PR promoter and what happens is that the </a:t>
            </a:r>
            <a:r>
              <a:rPr lang="en-US" baseline="0" dirty="0" err="1" smtClean="0"/>
              <a:t>Prm</a:t>
            </a:r>
            <a:r>
              <a:rPr lang="en-US" baseline="0" dirty="0" smtClean="0"/>
              <a:t> promoter isn’t really liked by the </a:t>
            </a:r>
            <a:r>
              <a:rPr lang="en-US" baseline="0" dirty="0" err="1" smtClean="0"/>
              <a:t>rna</a:t>
            </a:r>
            <a:r>
              <a:rPr lang="en-US" baseline="0" dirty="0" smtClean="0"/>
              <a:t> polymerase however when a repressor is bound to OR2 the repressor will make contact with the polymerase and hence it stimulates transcription from the PRM promoter and so then the repressor molecules accumulate to the point that Or3 becomes occupied and when that happens the repressor bound to Or3 will impair transcription from </a:t>
            </a:r>
            <a:r>
              <a:rPr lang="en-US" baseline="0" dirty="0" err="1" smtClean="0"/>
              <a:t>Prm</a:t>
            </a:r>
            <a:r>
              <a:rPr lang="en-US" baseline="0" dirty="0" smtClean="0"/>
              <a:t>. And so this mechanism maintains repressor levels at a very defined finite level. </a:t>
            </a:r>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6B9083-A6DA-44C0-83E6-695E6C605E85}" type="slidenum">
              <a:rPr lang="en-US"/>
              <a:pPr/>
              <a:t>13</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r>
              <a:rPr lang="en-US" dirty="0" smtClean="0"/>
              <a:t>But</a:t>
            </a:r>
            <a:r>
              <a:rPr lang="en-US" baseline="0" dirty="0" smtClean="0"/>
              <a:t> </a:t>
            </a:r>
            <a:r>
              <a:rPr lang="en-US" dirty="0" smtClean="0"/>
              <a:t>How</a:t>
            </a:r>
            <a:r>
              <a:rPr lang="en-US" baseline="0" dirty="0" smtClean="0"/>
              <a:t> do you start expression of the repressor? This happens through the Pre promoter. This </a:t>
            </a:r>
            <a:r>
              <a:rPr lang="en-US" baseline="0" dirty="0" err="1" smtClean="0"/>
              <a:t>promotor</a:t>
            </a:r>
            <a:r>
              <a:rPr lang="en-US" baseline="0" dirty="0" smtClean="0"/>
              <a:t> is only going to work once the polymerase is bound by </a:t>
            </a:r>
            <a:r>
              <a:rPr lang="en-US" baseline="0" dirty="0" err="1" smtClean="0"/>
              <a:t>cII</a:t>
            </a:r>
            <a:r>
              <a:rPr lang="en-US" baseline="0" dirty="0" smtClean="0"/>
              <a:t> repressor, </a:t>
            </a:r>
            <a:r>
              <a:rPr lang="en-US" baseline="0" dirty="0" err="1" smtClean="0"/>
              <a:t>cII</a:t>
            </a:r>
            <a:r>
              <a:rPr lang="en-US" baseline="0" dirty="0" smtClean="0"/>
              <a:t> is expressed in the </a:t>
            </a:r>
            <a:r>
              <a:rPr lang="en-US" baseline="0" dirty="0" err="1" smtClean="0"/>
              <a:t>dealyed</a:t>
            </a:r>
            <a:r>
              <a:rPr lang="en-US" baseline="0" dirty="0" smtClean="0"/>
              <a:t> early phase, and this is why we say the immediate and </a:t>
            </a:r>
            <a:r>
              <a:rPr lang="en-US" baseline="0" dirty="0" err="1" smtClean="0"/>
              <a:t>dealyed</a:t>
            </a:r>
            <a:r>
              <a:rPr lang="en-US" baseline="0" dirty="0" smtClean="0"/>
              <a:t> early phases are important for </a:t>
            </a:r>
            <a:r>
              <a:rPr lang="en-US" baseline="0" dirty="0" err="1" smtClean="0"/>
              <a:t>lysogeny</a:t>
            </a:r>
            <a:r>
              <a:rPr lang="en-US" baseline="0" dirty="0" smtClean="0"/>
              <a:t> because u need to make </a:t>
            </a:r>
            <a:r>
              <a:rPr lang="en-US" baseline="0" dirty="0" err="1" smtClean="0"/>
              <a:t>cII</a:t>
            </a:r>
            <a:r>
              <a:rPr lang="en-US" baseline="0" dirty="0" smtClean="0"/>
              <a:t> </a:t>
            </a:r>
            <a:r>
              <a:rPr lang="en-US" baseline="0" dirty="0" err="1" smtClean="0"/>
              <a:t>inorder</a:t>
            </a:r>
            <a:r>
              <a:rPr lang="en-US" baseline="0" dirty="0" smtClean="0"/>
              <a:t> to start transcription from PRE. </a:t>
            </a:r>
          </a:p>
          <a:p>
            <a:r>
              <a:rPr lang="en-US" baseline="0" dirty="0" err="1" smtClean="0"/>
              <a:t>Cro</a:t>
            </a:r>
            <a:r>
              <a:rPr lang="en-US" baseline="0" dirty="0" smtClean="0"/>
              <a:t> is expressed in immediate early phase and it is also called the anti repressor because it antagonizes c1 but it is also a repressor. </a:t>
            </a:r>
            <a:r>
              <a:rPr lang="en-US" baseline="0" dirty="0" err="1" smtClean="0"/>
              <a:t>Cro</a:t>
            </a:r>
            <a:r>
              <a:rPr lang="en-US" baseline="0" dirty="0" smtClean="0"/>
              <a:t> differs from c1 in 2 respects:</a:t>
            </a:r>
          </a:p>
          <a:p>
            <a:pPr marL="228600" indent="-228600">
              <a:buAutoNum type="arabicParenR"/>
            </a:pPr>
            <a:r>
              <a:rPr lang="en-US" b="1" baseline="0" dirty="0" err="1" smtClean="0"/>
              <a:t>Cro</a:t>
            </a:r>
            <a:r>
              <a:rPr lang="en-US" b="1" baseline="0" dirty="0" smtClean="0"/>
              <a:t> prefers R3 to R2 to R1 whereas C1 prefers R1 to R2 to R3. so the relative affinity for these three sites the opposite. So what happens when </a:t>
            </a:r>
            <a:r>
              <a:rPr lang="en-US" b="1" baseline="0" dirty="0" err="1" smtClean="0"/>
              <a:t>cro</a:t>
            </a:r>
            <a:r>
              <a:rPr lang="en-US" b="1" baseline="0" dirty="0" smtClean="0"/>
              <a:t> binds to R3? It blocks transcription of c1 from the PRM promoter.</a:t>
            </a:r>
          </a:p>
          <a:p>
            <a:pPr marL="228600" indent="-228600">
              <a:buAutoNum type="arabicParenR"/>
            </a:pPr>
            <a:r>
              <a:rPr lang="en-US" baseline="0" dirty="0" smtClean="0"/>
              <a:t> </a:t>
            </a:r>
            <a:r>
              <a:rPr lang="en-US" baseline="0" dirty="0" err="1" smtClean="0"/>
              <a:t>cro</a:t>
            </a:r>
            <a:r>
              <a:rPr lang="en-US" baseline="0" dirty="0" smtClean="0"/>
              <a:t> has 8 to 10 fold lower affinity for the sites than C1 so if there is same concentration of </a:t>
            </a:r>
            <a:r>
              <a:rPr lang="en-US" baseline="0" dirty="0" err="1" smtClean="0"/>
              <a:t>cro</a:t>
            </a:r>
            <a:r>
              <a:rPr lang="en-US" baseline="0" dirty="0" smtClean="0"/>
              <a:t> and C1 in the cell than c1 will when. </a:t>
            </a:r>
          </a:p>
          <a:p>
            <a:pPr marL="0" indent="0">
              <a:buNone/>
            </a:pPr>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F09911-F028-40BC-B5C2-4DDE6E255274}" type="slidenum">
              <a:rPr lang="en-US"/>
              <a:pPr/>
              <a:t>14</a:t>
            </a:fld>
            <a:endParaRPr lang="en-US"/>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r>
              <a:rPr lang="en-US" dirty="0" smtClean="0"/>
              <a:t>In immediate early</a:t>
            </a:r>
            <a:r>
              <a:rPr lang="en-US" baseline="0" dirty="0" smtClean="0"/>
              <a:t> phase, u make </a:t>
            </a:r>
            <a:r>
              <a:rPr lang="en-US" baseline="0" dirty="0" err="1" smtClean="0"/>
              <a:t>cro</a:t>
            </a:r>
            <a:r>
              <a:rPr lang="en-US" baseline="0" dirty="0" smtClean="0"/>
              <a:t> and N and when N accumulates the terminators are ignored and hence </a:t>
            </a:r>
            <a:r>
              <a:rPr lang="en-US" baseline="0" dirty="0" err="1" smtClean="0"/>
              <a:t>cIII</a:t>
            </a:r>
            <a:r>
              <a:rPr lang="en-US" baseline="0" dirty="0" smtClean="0"/>
              <a:t> and CII are made and then </a:t>
            </a:r>
            <a:r>
              <a:rPr lang="en-US" baseline="0" dirty="0" err="1" smtClean="0"/>
              <a:t>cro</a:t>
            </a:r>
            <a:r>
              <a:rPr lang="en-US" baseline="0" dirty="0" smtClean="0"/>
              <a:t> will go and bind at PRM and PR and PL and then it will shut down everything, and we enter late expression phase, and we make new proteins and the bacteria will lyse. </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27C69C-2DF5-459B-9200-0BCC37897924}" type="slidenum">
              <a:rPr lang="en-US"/>
              <a:pPr/>
              <a:t>15</a:t>
            </a:fld>
            <a:endParaRPr lang="en-US"/>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r>
              <a:rPr lang="en-US" dirty="0" smtClean="0"/>
              <a:t>IN </a:t>
            </a:r>
            <a:r>
              <a:rPr lang="en-US" dirty="0" err="1" smtClean="0"/>
              <a:t>lysogeny</a:t>
            </a:r>
            <a:r>
              <a:rPr lang="en-US" dirty="0" smtClean="0"/>
              <a:t> it is the same up to the point where CII goes and binds to the PRE and stimulates transcription</a:t>
            </a:r>
            <a:r>
              <a:rPr lang="en-US" baseline="0" dirty="0" smtClean="0"/>
              <a:t> of CI. The CI </a:t>
            </a:r>
            <a:r>
              <a:rPr lang="en-US" baseline="0" dirty="0" err="1" smtClean="0"/>
              <a:t>mrna</a:t>
            </a:r>
            <a:r>
              <a:rPr lang="en-US" baseline="0" dirty="0" smtClean="0"/>
              <a:t> s in antisense (complementary) to the </a:t>
            </a:r>
            <a:r>
              <a:rPr lang="en-US" baseline="0" dirty="0" err="1" smtClean="0"/>
              <a:t>cro</a:t>
            </a:r>
            <a:r>
              <a:rPr lang="en-US" baseline="0" dirty="0" smtClean="0"/>
              <a:t> </a:t>
            </a:r>
            <a:r>
              <a:rPr lang="en-US" baseline="0" dirty="0" err="1" smtClean="0"/>
              <a:t>mrna</a:t>
            </a:r>
            <a:r>
              <a:rPr lang="en-US" baseline="0" dirty="0" smtClean="0"/>
              <a:t>. So this actually antagonizes the translation of the </a:t>
            </a:r>
            <a:r>
              <a:rPr lang="en-US" baseline="0" dirty="0" err="1" smtClean="0"/>
              <a:t>cro</a:t>
            </a:r>
            <a:r>
              <a:rPr lang="en-US" baseline="0" dirty="0" smtClean="0"/>
              <a:t> protein, and so this is another way for CI to win. </a:t>
            </a:r>
          </a:p>
          <a:p>
            <a:r>
              <a:rPr lang="en-US" baseline="0" dirty="0" smtClean="0"/>
              <a:t>Once it’s bound near PRM then transcription will be stimulated. </a:t>
            </a:r>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935854-A197-468C-91C3-D8751EB083C2}" type="slidenum">
              <a:rPr lang="en-US"/>
              <a:pPr/>
              <a:t>16</a:t>
            </a:fld>
            <a:endParaRPr lang="en-US"/>
          </a:p>
        </p:txBody>
      </p:sp>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p:txBody>
          <a:bodyPr/>
          <a:lstStyle/>
          <a:p>
            <a:r>
              <a:rPr lang="en-US" dirty="0" smtClean="0"/>
              <a:t>How do you have one pathway winning over</a:t>
            </a:r>
            <a:r>
              <a:rPr lang="en-US" baseline="0" dirty="0" smtClean="0"/>
              <a:t> the other? When </a:t>
            </a:r>
            <a:r>
              <a:rPr lang="en-US" baseline="0" dirty="0" err="1" smtClean="0"/>
              <a:t>cro</a:t>
            </a:r>
            <a:r>
              <a:rPr lang="en-US" baseline="0" dirty="0" smtClean="0"/>
              <a:t> wins the war, there is no C1 expression because </a:t>
            </a:r>
            <a:r>
              <a:rPr lang="en-US" baseline="0" dirty="0" err="1" smtClean="0"/>
              <a:t>cro</a:t>
            </a:r>
            <a:r>
              <a:rPr lang="en-US" baseline="0" dirty="0" smtClean="0"/>
              <a:t> is bound to OR3 and it blocks transcription of c1 from </a:t>
            </a:r>
            <a:r>
              <a:rPr lang="en-US" baseline="0" dirty="0" err="1" smtClean="0"/>
              <a:t>prm</a:t>
            </a:r>
            <a:r>
              <a:rPr lang="en-US" baseline="0" dirty="0" smtClean="0"/>
              <a:t> and you’re going lytic, and when C1 wins the war </a:t>
            </a:r>
            <a:r>
              <a:rPr lang="en-US" baseline="0" dirty="0" err="1" smtClean="0"/>
              <a:t>ur</a:t>
            </a:r>
            <a:r>
              <a:rPr lang="en-US" baseline="0" dirty="0" smtClean="0"/>
              <a:t> going lysogenic. This is the antagonizing affect between </a:t>
            </a:r>
            <a:r>
              <a:rPr lang="en-US" baseline="0" dirty="0" err="1" smtClean="0"/>
              <a:t>cro</a:t>
            </a:r>
            <a:r>
              <a:rPr lang="en-US" baseline="0" dirty="0" smtClean="0"/>
              <a:t> and ci. </a:t>
            </a:r>
          </a:p>
          <a:p>
            <a:r>
              <a:rPr lang="en-US" b="1" baseline="0" dirty="0" smtClean="0"/>
              <a:t>On </a:t>
            </a:r>
            <a:r>
              <a:rPr lang="en-US" b="1" baseline="0" dirty="0" err="1" smtClean="0"/>
              <a:t>pg</a:t>
            </a:r>
            <a:r>
              <a:rPr lang="en-US" b="1" baseline="0" dirty="0" smtClean="0"/>
              <a:t> 7 of notes in middle</a:t>
            </a:r>
            <a:r>
              <a:rPr lang="en-US" b="1" strike="sngStrike" baseline="0" dirty="0" smtClean="0"/>
              <a:t> phage adopts the </a:t>
            </a:r>
            <a:r>
              <a:rPr lang="en-US" b="1" strike="sngStrike" baseline="0" dirty="0" err="1" smtClean="0"/>
              <a:t>lysogeny</a:t>
            </a:r>
            <a:r>
              <a:rPr lang="en-US" b="1" strike="sngStrike" baseline="0" dirty="0" smtClean="0"/>
              <a:t> lifestyle most of the time</a:t>
            </a:r>
            <a:r>
              <a:rPr lang="en-US" b="1" baseline="0" dirty="0" smtClean="0"/>
              <a:t>. Phage will go lytic when the situation for the bacteria is very good or extremely bad and will go to </a:t>
            </a:r>
            <a:r>
              <a:rPr lang="en-US" b="1" baseline="0" dirty="0" err="1" smtClean="0"/>
              <a:t>lysogeny</a:t>
            </a:r>
            <a:r>
              <a:rPr lang="en-US" b="1" baseline="0" dirty="0" smtClean="0"/>
              <a:t> when things in the bacteria are going moderately bad and so its just </a:t>
            </a:r>
            <a:r>
              <a:rPr lang="en-US" b="1" baseline="0" dirty="0" err="1" smtClean="0"/>
              <a:t>gonna</a:t>
            </a:r>
            <a:r>
              <a:rPr lang="en-US" b="1" baseline="0" dirty="0" smtClean="0"/>
              <a:t> sit there with it’s </a:t>
            </a:r>
            <a:r>
              <a:rPr lang="en-US" b="1" baseline="0" dirty="0" err="1" smtClean="0"/>
              <a:t>dna</a:t>
            </a:r>
            <a:r>
              <a:rPr lang="en-US" b="1" baseline="0" dirty="0" smtClean="0"/>
              <a:t> in the chromosome and then when it gets better it’s going to go lytic. </a:t>
            </a:r>
            <a:endParaRPr lang="en-US" b="1" baseline="0" dirty="0"/>
          </a:p>
          <a:p>
            <a:endParaRPr lang="en-US" b="0" baseline="0"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48092F-4A97-4BC0-95E5-2A5EB0B36369}" type="slidenum">
              <a:rPr lang="en-US"/>
              <a:pPr/>
              <a:t>17</a:t>
            </a:fld>
            <a:endParaRPr lang="en-US"/>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r>
              <a:rPr lang="en-US" dirty="0" smtClean="0"/>
              <a:t>There are proteases</a:t>
            </a:r>
            <a:r>
              <a:rPr lang="en-US" baseline="0" dirty="0" smtClean="0"/>
              <a:t> in the bacteria that will destroy </a:t>
            </a:r>
            <a:r>
              <a:rPr lang="en-US" baseline="0" dirty="0" err="1" smtClean="0"/>
              <a:t>cII</a:t>
            </a:r>
            <a:r>
              <a:rPr lang="en-US" baseline="0" dirty="0" smtClean="0"/>
              <a:t> and if </a:t>
            </a:r>
            <a:r>
              <a:rPr lang="en-US" baseline="0" dirty="0" err="1" smtClean="0"/>
              <a:t>cII</a:t>
            </a:r>
            <a:r>
              <a:rPr lang="en-US" baseline="0" dirty="0" smtClean="0"/>
              <a:t> is allowed to accumulate enough so that it stimulates PRE and then c1 will be transcribed and CI will win. And as soon as CI is able to stimulate transcription we’re going to lysogenic. These proteases that destroy CII are more active in bacterial cells that are growing in rich media and so there will be never enough CII  to stimulate transcription from PRE and so the cell is going lytic.</a:t>
            </a:r>
          </a:p>
          <a:p>
            <a:endParaRPr lang="en-US" baseline="0" dirty="0" smtClean="0"/>
          </a:p>
          <a:p>
            <a:r>
              <a:rPr lang="en-US" baseline="0" dirty="0" smtClean="0"/>
              <a:t>If things were very bad for the bacteria: there is an SOS response that is activated and some of the genes of the </a:t>
            </a:r>
            <a:r>
              <a:rPr lang="en-US" baseline="0" dirty="0" err="1" smtClean="0"/>
              <a:t>sos</a:t>
            </a:r>
            <a:r>
              <a:rPr lang="en-US" baseline="0" dirty="0" smtClean="0"/>
              <a:t> response code for proteins that will break this connector between the </a:t>
            </a:r>
            <a:r>
              <a:rPr lang="en-US" baseline="0" dirty="0" err="1" smtClean="0"/>
              <a:t>dna</a:t>
            </a:r>
            <a:r>
              <a:rPr lang="en-US" baseline="0" dirty="0" smtClean="0"/>
              <a:t> binding domain and the dimerization domain and u can no longer make dimers and because binds as an obligate dimer there is no ci bound to the sites and so </a:t>
            </a:r>
            <a:r>
              <a:rPr lang="en-US" baseline="0" dirty="0" err="1" smtClean="0"/>
              <a:t>cro</a:t>
            </a:r>
            <a:r>
              <a:rPr lang="en-US" baseline="0" dirty="0" smtClean="0"/>
              <a:t> will when the war and so the phage or bacteria go lytic. </a:t>
            </a:r>
          </a:p>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289D70E-2DF9-4D7A-BD74-1F1986CE9A4C}" type="slidenum">
              <a:rPr lang="en-US"/>
              <a:pPr/>
              <a:t>‹#›</a:t>
            </a:fld>
            <a:endParaRPr lang="en-US"/>
          </a:p>
        </p:txBody>
      </p:sp>
    </p:spTree>
    <p:extLst>
      <p:ext uri="{BB962C8B-B14F-4D97-AF65-F5344CB8AC3E}">
        <p14:creationId xmlns:p14="http://schemas.microsoft.com/office/powerpoint/2010/main" val="9993921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D04F217-5A13-4933-A9F4-6A66B7072F9E}" type="slidenum">
              <a:rPr lang="en-US"/>
              <a:pPr/>
              <a:t>‹#›</a:t>
            </a:fld>
            <a:endParaRPr lang="en-US"/>
          </a:p>
        </p:txBody>
      </p:sp>
    </p:spTree>
    <p:extLst>
      <p:ext uri="{BB962C8B-B14F-4D97-AF65-F5344CB8AC3E}">
        <p14:creationId xmlns:p14="http://schemas.microsoft.com/office/powerpoint/2010/main" val="2353670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FD80B37-DC7D-4F13-813B-8710FB97020E}" type="slidenum">
              <a:rPr lang="en-US"/>
              <a:pPr/>
              <a:t>‹#›</a:t>
            </a:fld>
            <a:endParaRPr lang="en-US"/>
          </a:p>
        </p:txBody>
      </p:sp>
    </p:spTree>
    <p:extLst>
      <p:ext uri="{BB962C8B-B14F-4D97-AF65-F5344CB8AC3E}">
        <p14:creationId xmlns:p14="http://schemas.microsoft.com/office/powerpoint/2010/main" val="94687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6FF39FB-85A3-45B5-B0DF-6CDA3E4909A0}" type="slidenum">
              <a:rPr lang="en-US"/>
              <a:pPr/>
              <a:t>‹#›</a:t>
            </a:fld>
            <a:endParaRPr lang="en-US"/>
          </a:p>
        </p:txBody>
      </p:sp>
    </p:spTree>
    <p:extLst>
      <p:ext uri="{BB962C8B-B14F-4D97-AF65-F5344CB8AC3E}">
        <p14:creationId xmlns:p14="http://schemas.microsoft.com/office/powerpoint/2010/main" val="316419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E7ED4B7-EB5A-4B5E-9CCC-AFEF68151D84}" type="slidenum">
              <a:rPr lang="en-US"/>
              <a:pPr/>
              <a:t>‹#›</a:t>
            </a:fld>
            <a:endParaRPr lang="en-US"/>
          </a:p>
        </p:txBody>
      </p:sp>
    </p:spTree>
    <p:extLst>
      <p:ext uri="{BB962C8B-B14F-4D97-AF65-F5344CB8AC3E}">
        <p14:creationId xmlns:p14="http://schemas.microsoft.com/office/powerpoint/2010/main" val="846296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3933B37A-2365-4B46-AF4B-DFB64EAC9BB7}" type="slidenum">
              <a:rPr lang="en-US"/>
              <a:pPr/>
              <a:t>‹#›</a:t>
            </a:fld>
            <a:endParaRPr lang="en-US"/>
          </a:p>
        </p:txBody>
      </p:sp>
    </p:spTree>
    <p:extLst>
      <p:ext uri="{BB962C8B-B14F-4D97-AF65-F5344CB8AC3E}">
        <p14:creationId xmlns:p14="http://schemas.microsoft.com/office/powerpoint/2010/main" val="2868138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BE03734D-41B9-4DD3-983F-5088C902E159}" type="slidenum">
              <a:rPr lang="en-US"/>
              <a:pPr/>
              <a:t>‹#›</a:t>
            </a:fld>
            <a:endParaRPr lang="en-US"/>
          </a:p>
        </p:txBody>
      </p:sp>
    </p:spTree>
    <p:extLst>
      <p:ext uri="{BB962C8B-B14F-4D97-AF65-F5344CB8AC3E}">
        <p14:creationId xmlns:p14="http://schemas.microsoft.com/office/powerpoint/2010/main" val="3227275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4BBF0C3-F128-47DE-9FAF-40071E2E98BC}" type="slidenum">
              <a:rPr lang="en-US"/>
              <a:pPr/>
              <a:t>‹#›</a:t>
            </a:fld>
            <a:endParaRPr lang="en-US"/>
          </a:p>
        </p:txBody>
      </p:sp>
    </p:spTree>
    <p:extLst>
      <p:ext uri="{BB962C8B-B14F-4D97-AF65-F5344CB8AC3E}">
        <p14:creationId xmlns:p14="http://schemas.microsoft.com/office/powerpoint/2010/main" val="757773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1E10985-6280-4D1B-B341-A43D431EEE19}" type="slidenum">
              <a:rPr lang="en-US"/>
              <a:pPr/>
              <a:t>‹#›</a:t>
            </a:fld>
            <a:endParaRPr lang="en-US"/>
          </a:p>
        </p:txBody>
      </p:sp>
    </p:spTree>
    <p:extLst>
      <p:ext uri="{BB962C8B-B14F-4D97-AF65-F5344CB8AC3E}">
        <p14:creationId xmlns:p14="http://schemas.microsoft.com/office/powerpoint/2010/main" val="3345950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DC70472-A3D7-4479-9588-CCBDB566858E}" type="slidenum">
              <a:rPr lang="en-US"/>
              <a:pPr/>
              <a:t>‹#›</a:t>
            </a:fld>
            <a:endParaRPr lang="en-US"/>
          </a:p>
        </p:txBody>
      </p:sp>
    </p:spTree>
    <p:extLst>
      <p:ext uri="{BB962C8B-B14F-4D97-AF65-F5344CB8AC3E}">
        <p14:creationId xmlns:p14="http://schemas.microsoft.com/office/powerpoint/2010/main" val="1859198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CDDA3B2-03E7-453C-A80A-75247910BEB6}" type="slidenum">
              <a:rPr lang="en-US"/>
              <a:pPr/>
              <a:t>‹#›</a:t>
            </a:fld>
            <a:endParaRPr lang="en-US"/>
          </a:p>
        </p:txBody>
      </p:sp>
    </p:spTree>
    <p:extLst>
      <p:ext uri="{BB962C8B-B14F-4D97-AF65-F5344CB8AC3E}">
        <p14:creationId xmlns:p14="http://schemas.microsoft.com/office/powerpoint/2010/main" val="3567882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437DF58-4F8E-4935-B560-61C30F216007}"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US" sz="4000" dirty="0">
                <a:solidFill>
                  <a:srgbClr val="002060"/>
                </a:solidFill>
              </a:rPr>
              <a:t>Regulation of Gene Expression in Prokaryotes</a:t>
            </a:r>
            <a:r>
              <a:rPr lang="en-US" sz="4000" dirty="0">
                <a:solidFill>
                  <a:srgbClr val="002060"/>
                </a:solidFill>
                <a:cs typeface="Arial" charset="0"/>
              </a:rPr>
              <a:t> II.</a:t>
            </a:r>
          </a:p>
        </p:txBody>
      </p:sp>
      <p:sp>
        <p:nvSpPr>
          <p:cNvPr id="2054" name="Text Box 6"/>
          <p:cNvSpPr txBox="1">
            <a:spLocks noChangeArrowheads="1"/>
          </p:cNvSpPr>
          <p:nvPr/>
        </p:nvSpPr>
        <p:spPr bwMode="auto">
          <a:xfrm>
            <a:off x="914400" y="1905000"/>
            <a:ext cx="7467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fr-CA" sz="2400" b="1" dirty="0">
                <a:solidFill>
                  <a:srgbClr val="002060"/>
                </a:solidFill>
              </a:rPr>
              <a:t>Control of </a:t>
            </a:r>
            <a:r>
              <a:rPr lang="fr-CA" sz="2400" b="1" dirty="0" err="1">
                <a:solidFill>
                  <a:srgbClr val="002060"/>
                </a:solidFill>
              </a:rPr>
              <a:t>lysis</a:t>
            </a:r>
            <a:r>
              <a:rPr lang="fr-CA" sz="2400" b="1" dirty="0">
                <a:solidFill>
                  <a:srgbClr val="002060"/>
                </a:solidFill>
              </a:rPr>
              <a:t> and </a:t>
            </a:r>
            <a:r>
              <a:rPr lang="fr-CA" sz="2400" b="1" dirty="0" err="1">
                <a:solidFill>
                  <a:srgbClr val="002060"/>
                </a:solidFill>
              </a:rPr>
              <a:t>lysogeny</a:t>
            </a:r>
            <a:r>
              <a:rPr lang="fr-CA" sz="2400" b="1" dirty="0">
                <a:solidFill>
                  <a:srgbClr val="002060"/>
                </a:solidFill>
              </a:rPr>
              <a:t> in </a:t>
            </a:r>
            <a:r>
              <a:rPr lang="fr-CA" sz="2400" b="1" dirty="0" err="1" smtClean="0">
                <a:solidFill>
                  <a:srgbClr val="002060"/>
                </a:solidFill>
              </a:rPr>
              <a:t>bacteriophage</a:t>
            </a:r>
            <a:r>
              <a:rPr lang="fr-CA" sz="2400" b="1" dirty="0" smtClean="0">
                <a:solidFill>
                  <a:srgbClr val="002060"/>
                </a:solidFill>
              </a:rPr>
              <a:t> lambda</a:t>
            </a:r>
            <a:endParaRPr lang="en-US" sz="2400" b="1" dirty="0">
              <a:solidFill>
                <a:srgbClr val="002060"/>
              </a:solidFill>
            </a:endParaRPr>
          </a:p>
        </p:txBody>
      </p:sp>
      <p:sp>
        <p:nvSpPr>
          <p:cNvPr id="2055" name="Text Box 7"/>
          <p:cNvSpPr txBox="1">
            <a:spLocks noChangeArrowheads="1"/>
          </p:cNvSpPr>
          <p:nvPr/>
        </p:nvSpPr>
        <p:spPr bwMode="auto">
          <a:xfrm>
            <a:off x="457200" y="5791200"/>
            <a:ext cx="3276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dirty="0">
                <a:solidFill>
                  <a:srgbClr val="002060"/>
                </a:solidFill>
              </a:rPr>
              <a:t>12 </a:t>
            </a:r>
            <a:r>
              <a:rPr lang="en-US" dirty="0" smtClean="0">
                <a:solidFill>
                  <a:srgbClr val="002060"/>
                </a:solidFill>
              </a:rPr>
              <a:t>November 2013</a:t>
            </a:r>
            <a:endParaRPr lang="en-US" dirty="0">
              <a:solidFill>
                <a:srgbClr val="00206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9" name="Picture 5" descr="14_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914400"/>
            <a:ext cx="7543800" cy="446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9" name="Picture 5" descr="14_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295400"/>
            <a:ext cx="7747000" cy="44926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4" name="Picture 6" descr="14_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381000"/>
            <a:ext cx="3967163"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8" name="Picture 6" descr="14_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295400"/>
            <a:ext cx="7924800" cy="277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90" name="Picture 10" descr="11_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81000"/>
            <a:ext cx="4932363" cy="624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7" name="Picture 5" descr="14_0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313" y="266700"/>
            <a:ext cx="3925887" cy="636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1" name="Picture 5" descr="14_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457200"/>
            <a:ext cx="4010025"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14_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381000"/>
            <a:ext cx="3967163"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9" name="Picture 5" descr="14_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647825"/>
            <a:ext cx="8204200" cy="28765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3" name="Picture 5" descr="14_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914400"/>
            <a:ext cx="7391400" cy="494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21" name="Text Box 9"/>
          <p:cNvSpPr txBox="1">
            <a:spLocks noChangeArrowheads="1"/>
          </p:cNvSpPr>
          <p:nvPr/>
        </p:nvSpPr>
        <p:spPr bwMode="auto">
          <a:xfrm>
            <a:off x="762000" y="5105400"/>
            <a:ext cx="7848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CC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solidFill>
                  <a:srgbClr val="002060"/>
                </a:solidFill>
              </a:rPr>
              <a:t>The orientation here is opposite that in previous figures</a:t>
            </a:r>
          </a:p>
        </p:txBody>
      </p:sp>
      <p:pic>
        <p:nvPicPr>
          <p:cNvPr id="38923" name="Picture 11" descr="14_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457200"/>
            <a:ext cx="8356600" cy="4481513"/>
          </a:xfrm>
          <a:prstGeom prst="rect">
            <a:avLst/>
          </a:prstGeom>
          <a:noFill/>
          <a:extLst>
            <a:ext uri="{909E8E84-426E-40DD-AFC4-6F175D3DCCD1}">
              <a14:hiddenFill xmlns:a14="http://schemas.microsoft.com/office/drawing/2010/main">
                <a:solidFill>
                  <a:srgbClr val="FFFFFF"/>
                </a:solidFill>
              </a14:hiddenFill>
            </a:ext>
          </a:extLst>
        </p:spPr>
      </p:pic>
      <p:sp>
        <p:nvSpPr>
          <p:cNvPr id="38920" name="Line 8"/>
          <p:cNvSpPr>
            <a:spLocks noChangeShapeType="1"/>
          </p:cNvSpPr>
          <p:nvPr/>
        </p:nvSpPr>
        <p:spPr bwMode="auto">
          <a:xfrm flipV="1">
            <a:off x="1828800" y="3810000"/>
            <a:ext cx="457200" cy="137160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8" name="Picture 6" descr="14_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4038600"/>
            <a:ext cx="7289800" cy="2555875"/>
          </a:xfrm>
          <a:prstGeom prst="rect">
            <a:avLst/>
          </a:prstGeom>
          <a:noFill/>
          <a:extLst>
            <a:ext uri="{909E8E84-426E-40DD-AFC4-6F175D3DCCD1}">
              <a14:hiddenFill xmlns:a14="http://schemas.microsoft.com/office/drawing/2010/main">
                <a:solidFill>
                  <a:srgbClr val="FFFFFF"/>
                </a:solidFill>
              </a14:hiddenFill>
            </a:ext>
          </a:extLst>
        </p:spPr>
      </p:pic>
      <p:pic>
        <p:nvPicPr>
          <p:cNvPr id="54279" name="Picture 7" descr="14_2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0" y="381000"/>
            <a:ext cx="4267200" cy="30940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descr="14_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152400"/>
            <a:ext cx="4349750" cy="6477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2" name="Picture 6" descr="14_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76200"/>
            <a:ext cx="4235450" cy="6400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3" name="Picture 5" descr="14_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76200"/>
            <a:ext cx="6070600" cy="6324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descr="14_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304800"/>
            <a:ext cx="4427538" cy="6324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530</TotalTime>
  <Words>1833</Words>
  <Application>Microsoft Office PowerPoint</Application>
  <PresentationFormat>On-screen Show (4:3)</PresentationFormat>
  <Paragraphs>59</Paragraphs>
  <Slides>17</Slides>
  <Notes>17</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Default Design</vt:lpstr>
      <vt:lpstr>Regulation of Gene Expression in Prokaryotes II.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Contrôle de l’expression des gènes chez les prokaryotes.</dc:title>
  <dc:creator>M. Ekker</dc:creator>
  <cp:lastModifiedBy>Owner</cp:lastModifiedBy>
  <cp:revision>37</cp:revision>
  <cp:lastPrinted>2013-11-07T15:26:16Z</cp:lastPrinted>
  <dcterms:created xsi:type="dcterms:W3CDTF">2004-11-05T19:37:51Z</dcterms:created>
  <dcterms:modified xsi:type="dcterms:W3CDTF">2013-11-20T03:19:09Z</dcterms:modified>
</cp:coreProperties>
</file>