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bin" ContentType="application/vnd.openxmlformats-officedocument.presentationml.printerSettings"/>
  <Default Extension="wmf" ContentType="image/x-w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embeddings/oleObject1.bin" ContentType="application/vnd.openxmlformats-officedocument.oleObject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embeddings/oleObject2.bin" ContentType="application/vnd.openxmlformats-officedocument.oleObject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embeddings/oleObject3.bin" ContentType="application/vnd.openxmlformats-officedocument.oleObject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embeddings/oleObject4.bin" ContentType="application/vnd.openxmlformats-officedocument.oleObject"/>
  <Override PartName="/ppt/embeddings/oleObject5.bin" ContentType="application/vnd.openxmlformats-officedocument.oleObject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embeddings/oleObject6.bin" ContentType="application/vnd.openxmlformats-officedocument.oleObject"/>
  <Override PartName="/ppt/embeddings/oleObject7.bin" ContentType="application/vnd.openxmlformats-officedocument.oleObject"/>
  <Override PartName="/ppt/embeddings/oleObject8.bin" ContentType="application/vnd.openxmlformats-officedocument.oleObject"/>
  <Override PartName="/ppt/embeddings/oleObject9.bin" ContentType="application/vnd.openxmlformats-officedocument.oleObject"/>
  <Override PartName="/ppt/embeddings/oleObject10.bin" ContentType="application/vnd.openxmlformats-officedocument.oleObject"/>
  <Override PartName="/ppt/embeddings/oleObject11.bin" ContentType="application/vnd.openxmlformats-officedocument.oleObject"/>
  <Override PartName="/ppt/theme/themeOverride9.xml" ContentType="application/vnd.openxmlformats-officedocument.themeOverride+xml"/>
  <Override PartName="/ppt/notesSlides/notesSlide7.xml" ContentType="application/vnd.openxmlformats-officedocument.presentationml.notesSlide+xml"/>
  <Override PartName="/ppt/embeddings/oleObject12.bin" ContentType="application/vnd.openxmlformats-officedocument.oleObject"/>
  <Override PartName="/ppt/embeddings/oleObject13.bin" ContentType="application/vnd.openxmlformats-officedocument.oleObject"/>
  <Override PartName="/ppt/theme/themeOverride10.xml" ContentType="application/vnd.openxmlformats-officedocument.themeOverride+xml"/>
  <Override PartName="/ppt/notesSlides/notesSlide8.xml" ContentType="application/vnd.openxmlformats-officedocument.presentationml.notesSlide+xml"/>
  <Override PartName="/ppt/embeddings/oleObject14.bin" ContentType="application/vnd.openxmlformats-officedocument.oleObject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ppt/notesSlides/notesSlide9.xml" ContentType="application/vnd.openxmlformats-officedocument.presentationml.notesSlide+xml"/>
  <Override PartName="/ppt/embeddings/oleObject15.bin" ContentType="application/vnd.openxmlformats-officedocument.oleObject"/>
  <Override PartName="/ppt/embeddings/oleObject16.bin" ContentType="application/vnd.openxmlformats-officedocument.oleObject"/>
  <Override PartName="/ppt/theme/themeOverride13.xml" ContentType="application/vnd.openxmlformats-officedocument.themeOverride+xml"/>
  <Override PartName="/ppt/notesSlides/notesSlide10.xml" ContentType="application/vnd.openxmlformats-officedocument.presentationml.notesSlide+xml"/>
  <Override PartName="/ppt/embeddings/oleObject17.bin" ContentType="application/vnd.openxmlformats-officedocument.oleObject"/>
  <Override PartName="/ppt/theme/themeOverride14.xml" ContentType="application/vnd.openxmlformats-officedocument.themeOverride+xml"/>
  <Override PartName="/ppt/notesSlides/notesSlide11.xml" ContentType="application/vnd.openxmlformats-officedocument.presentationml.notesSlide+xml"/>
  <Override PartName="/ppt/embeddings/oleObject18.bin" ContentType="application/vnd.openxmlformats-officedocument.oleObject"/>
  <Override PartName="/ppt/theme/themeOverride15.xml" ContentType="application/vnd.openxmlformats-officedocument.themeOverride+xml"/>
  <Override PartName="/ppt/notesSlides/notesSlide12.xml" ContentType="application/vnd.openxmlformats-officedocument.presentationml.notesSlide+xml"/>
  <Override PartName="/ppt/embeddings/oleObject19.bin" ContentType="application/vnd.openxmlformats-officedocument.oleObject"/>
  <Override PartName="/ppt/embeddings/oleObject20.bin" ContentType="application/vnd.openxmlformats-officedocument.oleObject"/>
  <Override PartName="/ppt/theme/themeOverride16.xml" ContentType="application/vnd.openxmlformats-officedocument.themeOverride+xml"/>
  <Override PartName="/ppt/embeddings/oleObject21.bin" ContentType="application/vnd.openxmlformats-officedocument.oleObject"/>
  <Override PartName="/ppt/theme/themeOverride17.xml" ContentType="application/vnd.openxmlformats-officedocument.themeOverride+xml"/>
  <Override PartName="/ppt/notesSlides/notesSlide13.xml" ContentType="application/vnd.openxmlformats-officedocument.presentationml.notesSlide+xml"/>
  <Override PartName="/ppt/embeddings/oleObject22.bin" ContentType="application/vnd.openxmlformats-officedocument.oleObject"/>
  <Override PartName="/ppt/theme/themeOverride18.xml" ContentType="application/vnd.openxmlformats-officedocument.themeOverride+xml"/>
  <Override PartName="/ppt/notesSlides/notesSlide14.xml" ContentType="application/vnd.openxmlformats-officedocument.presentationml.notesSlide+xml"/>
  <Override PartName="/ppt/embeddings/oleObject23.bin" ContentType="application/vnd.openxmlformats-officedocument.oleObject"/>
  <Override PartName="/ppt/embeddings/oleObject24.bin" ContentType="application/vnd.openxmlformats-officedocument.oleObject"/>
  <Override PartName="/ppt/embeddings/oleObject25.bin" ContentType="application/vnd.openxmlformats-officedocument.oleObject"/>
  <Override PartName="/ppt/theme/themeOverride19.xml" ContentType="application/vnd.openxmlformats-officedocument.themeOverride+xml"/>
  <Override PartName="/ppt/theme/themeOverride20.xml" ContentType="application/vnd.openxmlformats-officedocument.themeOverride+xml"/>
  <Override PartName="/ppt/notesSlides/notesSlide15.xml" ContentType="application/vnd.openxmlformats-officedocument.presentationml.notesSlide+xml"/>
  <Override PartName="/ppt/embeddings/oleObject26.bin" ContentType="application/vnd.openxmlformats-officedocument.oleObject"/>
  <Override PartName="/ppt/theme/themeOverride21.xml" ContentType="application/vnd.openxmlformats-officedocument.themeOverride+xml"/>
  <Override PartName="/ppt/notesSlides/notesSlide16.xml" ContentType="application/vnd.openxmlformats-officedocument.presentationml.notesSlide+xml"/>
  <Override PartName="/ppt/embeddings/oleObject27.bin" ContentType="application/vnd.openxmlformats-officedocument.oleObject"/>
  <Override PartName="/ppt/embeddings/oleObject28.bin" ContentType="application/vnd.openxmlformats-officedocument.oleObject"/>
  <Override PartName="/ppt/embeddings/oleObject29.bin" ContentType="application/vnd.openxmlformats-officedocument.oleObject"/>
  <Override PartName="/ppt/theme/themeOverride22.xml" ContentType="application/vnd.openxmlformats-officedocument.themeOverride+xml"/>
  <Override PartName="/ppt/notesSlides/notesSlide17.xml" ContentType="application/vnd.openxmlformats-officedocument.presentationml.notesSlide+xml"/>
  <Override PartName="/ppt/embeddings/oleObject30.bin" ContentType="application/vnd.openxmlformats-officedocument.oleObject"/>
  <Override PartName="/ppt/embeddings/oleObject31.bin" ContentType="application/vnd.openxmlformats-officedocument.oleObject"/>
  <Override PartName="/ppt/theme/themeOverride23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19.xml" ContentType="application/vnd.openxmlformats-officedocument.presentationml.notesSlide+xml"/>
  <Override PartName="/ppt/embeddings/oleObject32.bin" ContentType="application/vnd.openxmlformats-officedocument.oleObject"/>
  <Override PartName="/ppt/embeddings/oleObject33.bin" ContentType="application/vnd.openxmlformats-officedocument.oleObject"/>
  <Override PartName="/ppt/theme/themeOverride25.xml" ContentType="application/vnd.openxmlformats-officedocument.themeOverride+xml"/>
  <Override PartName="/ppt/notesSlides/notesSlide20.xml" ContentType="application/vnd.openxmlformats-officedocument.presentationml.notesSlide+xml"/>
  <Override PartName="/ppt/embeddings/oleObject34.bin" ContentType="application/vnd.openxmlformats-officedocument.oleObject"/>
  <Override PartName="/ppt/theme/themeOverride26.xml" ContentType="application/vnd.openxmlformats-officedocument.themeOverride+xml"/>
  <Override PartName="/ppt/notesSlides/notesSlide21.xml" ContentType="application/vnd.openxmlformats-officedocument.presentationml.notesSlide+xml"/>
  <Override PartName="/ppt/embeddings/oleObject35.bin" ContentType="application/vnd.openxmlformats-officedocument.oleObject"/>
  <Override PartName="/ppt/theme/themeOverride27.xml" ContentType="application/vnd.openxmlformats-officedocument.themeOverride+xml"/>
  <Override PartName="/ppt/notesSlides/notesSlide22.xml" ContentType="application/vnd.openxmlformats-officedocument.presentationml.notesSlide+xml"/>
  <Override PartName="/ppt/embeddings/oleObject36.bin" ContentType="application/vnd.openxmlformats-officedocument.oleObject"/>
  <Override PartName="/ppt/embeddings/oleObject37.bin" ContentType="application/vnd.openxmlformats-officedocument.oleObject"/>
  <Override PartName="/ppt/theme/themeOverride28.xml" ContentType="application/vnd.openxmlformats-officedocument.themeOverride+xml"/>
  <Override PartName="/ppt/theme/themeOverride29.xml" ContentType="application/vnd.openxmlformats-officedocument.themeOverride+xml"/>
  <Override PartName="/ppt/notesSlides/notesSlide23.xml" ContentType="application/vnd.openxmlformats-officedocument.presentationml.notesSlide+xml"/>
  <Override PartName="/ppt/embeddings/oleObject38.bin" ContentType="application/vnd.openxmlformats-officedocument.oleObject"/>
  <Override PartName="/ppt/theme/themeOverride30.xml" ContentType="application/vnd.openxmlformats-officedocument.themeOverride+xml"/>
  <Override PartName="/ppt/embeddings/oleObject39.bin" ContentType="application/vnd.openxmlformats-officedocument.oleObject"/>
  <Override PartName="/ppt/theme/themeOverride31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32.xml" ContentType="application/vnd.openxmlformats-officedocument.themeOverride+xml"/>
  <Override PartName="/ppt/notesSlides/notesSlide25.xml" ContentType="application/vnd.openxmlformats-officedocument.presentationml.notesSlide+xml"/>
  <Override PartName="/ppt/theme/themeOverride33.xml" ContentType="application/vnd.openxmlformats-officedocument.themeOverride+xml"/>
  <Override PartName="/ppt/notesSlides/notesSlide26.xml" ContentType="application/vnd.openxmlformats-officedocument.presentationml.notesSlide+xml"/>
  <Override PartName="/ppt/theme/themeOverride34.xml" ContentType="application/vnd.openxmlformats-officedocument.themeOverride+xml"/>
  <Override PartName="/ppt/notesSlides/notesSlide27.xml" ContentType="application/vnd.openxmlformats-officedocument.presentationml.notesSlide+xml"/>
  <Override PartName="/ppt/theme/themeOverride35.xml" ContentType="application/vnd.openxmlformats-officedocument.themeOverride+xml"/>
  <Override PartName="/ppt/theme/themeOverride36.xml" ContentType="application/vnd.openxmlformats-officedocument.themeOverride+xml"/>
  <Override PartName="/ppt/theme/themeOverride37.xml" ContentType="application/vnd.openxmlformats-officedocument.themeOverride+xml"/>
  <Override PartName="/ppt/embeddings/oleObject40.bin" ContentType="application/vnd.openxmlformats-officedocument.oleObject"/>
  <Override PartName="/ppt/theme/themeOverride38.xml" ContentType="application/vnd.openxmlformats-officedocument.themeOverride+xml"/>
  <Override PartName="/ppt/theme/themeOverride39.xml" ContentType="application/vnd.openxmlformats-officedocument.themeOverride+xml"/>
  <Override PartName="/ppt/theme/themeOverride40.xml" ContentType="application/vnd.openxmlformats-officedocument.themeOverride+xml"/>
  <Override PartName="/ppt/notesSlides/notesSlide28.xml" ContentType="application/vnd.openxmlformats-officedocument.presentationml.notesSlide+xml"/>
  <Override PartName="/ppt/embeddings/oleObject41.bin" ContentType="application/vnd.openxmlformats-officedocument.oleObject"/>
  <Override PartName="/ppt/theme/themeOverride41.xml" ContentType="application/vnd.openxmlformats-officedocument.themeOverride+xml"/>
  <Override PartName="/ppt/embeddings/oleObject42.bin" ContentType="application/vnd.openxmlformats-officedocument.oleObject"/>
  <Override PartName="/ppt/theme/themeOverride42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43.xml" ContentType="application/vnd.openxmlformats-officedocument.themeOverride+xml"/>
  <Override PartName="/ppt/embeddings/oleObject43.bin" ContentType="application/vnd.openxmlformats-officedocument.oleObject"/>
  <Override PartName="/ppt/theme/themeOverride44.xml" ContentType="application/vnd.openxmlformats-officedocument.themeOverride+xml"/>
  <Override PartName="/ppt/notesSlides/notesSlide30.xml" ContentType="application/vnd.openxmlformats-officedocument.presentationml.notesSlide+xml"/>
  <Override PartName="/ppt/embeddings/oleObject44.bin" ContentType="application/vnd.openxmlformats-officedocument.oleObject"/>
  <Override PartName="/ppt/embeddings/oleObject45.bin" ContentType="application/vnd.openxmlformats-officedocument.oleObject"/>
  <Override PartName="/ppt/theme/themeOverride45.xml" ContentType="application/vnd.openxmlformats-officedocument.themeOverride+xml"/>
  <Override PartName="/ppt/notesSlides/notesSlide31.xml" ContentType="application/vnd.openxmlformats-officedocument.presentationml.notesSlide+xml"/>
  <Override PartName="/ppt/embeddings/oleObject46.bin" ContentType="application/vnd.openxmlformats-officedocument.oleObject"/>
  <Override PartName="/ppt/embeddings/oleObject47.bin" ContentType="application/vnd.openxmlformats-officedocument.oleObject"/>
  <Override PartName="/ppt/theme/themeOverride46.xml" ContentType="application/vnd.openxmlformats-officedocument.themeOverride+xml"/>
  <Override PartName="/ppt/notesSlides/notesSlide32.xml" ContentType="application/vnd.openxmlformats-officedocument.presentationml.notesSlide+xml"/>
  <Override PartName="/ppt/embeddings/oleObject48.bin" ContentType="application/vnd.openxmlformats-officedocument.oleObject"/>
  <Override PartName="/ppt/embeddings/oleObject49.bin" ContentType="application/vnd.openxmlformats-officedocument.oleObject"/>
  <Override PartName="/ppt/theme/themeOverride47.xml" ContentType="application/vnd.openxmlformats-officedocument.themeOverride+xml"/>
  <Override PartName="/ppt/notesSlides/notesSlide33.xml" ContentType="application/vnd.openxmlformats-officedocument.presentationml.notesSlide+xml"/>
  <Override PartName="/ppt/embeddings/oleObject50.bin" ContentType="application/vnd.openxmlformats-officedocument.oleObject"/>
  <Override PartName="/ppt/embeddings/oleObject51.bin" ContentType="application/vnd.openxmlformats-officedocument.oleObject"/>
  <Override PartName="/ppt/theme/themeOverride48.xml" ContentType="application/vnd.openxmlformats-officedocument.themeOverride+xml"/>
  <Override PartName="/ppt/notesSlides/notesSlide34.xml" ContentType="application/vnd.openxmlformats-officedocument.presentationml.notesSlide+xml"/>
  <Override PartName="/ppt/embeddings/oleObject52.bin" ContentType="application/vnd.openxmlformats-officedocument.oleObject"/>
  <Override PartName="/ppt/embeddings/oleObject53.bin" ContentType="application/vnd.openxmlformats-officedocument.oleObject"/>
  <Override PartName="/ppt/theme/themeOverride49.xml" ContentType="application/vnd.openxmlformats-officedocument.themeOverride+xml"/>
  <Override PartName="/ppt/embeddings/oleObject54.bin" ContentType="application/vnd.openxmlformats-officedocument.oleObject"/>
  <Override PartName="/ppt/theme/themeOverride50.xml" ContentType="application/vnd.openxmlformats-officedocument.themeOverride+xml"/>
  <Override PartName="/ppt/notesSlides/notesSlide35.xml" ContentType="application/vnd.openxmlformats-officedocument.presentationml.notesSlide+xml"/>
  <Override PartName="/ppt/theme/themeOverride51.xml" ContentType="application/vnd.openxmlformats-officedocument.themeOverride+xml"/>
  <Override PartName="/ppt/embeddings/oleObject55.bin" ContentType="application/vnd.openxmlformats-officedocument.oleObject"/>
  <Override PartName="/ppt/embeddings/oleObject56.bin" ContentType="application/vnd.openxmlformats-officedocument.oleObject"/>
  <Override PartName="/ppt/theme/themeOverride52.xml" ContentType="application/vnd.openxmlformats-officedocument.themeOverride+xml"/>
  <Override PartName="/ppt/notesSlides/notesSlide36.xml" ContentType="application/vnd.openxmlformats-officedocument.presentationml.notesSlide+xml"/>
  <Override PartName="/ppt/embeddings/oleObject57.bin" ContentType="application/vnd.openxmlformats-officedocument.oleObject"/>
  <Override PartName="/ppt/embeddings/oleObject58.bin" ContentType="application/vnd.openxmlformats-officedocument.oleObject"/>
  <Override PartName="/ppt/theme/themeOverride53.xml" ContentType="application/vnd.openxmlformats-officedocument.themeOverride+xml"/>
  <Override PartName="/ppt/notesSlides/notesSlide37.xml" ContentType="application/vnd.openxmlformats-officedocument.presentationml.notesSlide+xml"/>
  <Override PartName="/ppt/embeddings/oleObject59.bin" ContentType="application/vnd.openxmlformats-officedocument.oleObject"/>
  <Override PartName="/ppt/embeddings/oleObject60.bin" ContentType="application/vnd.openxmlformats-officedocument.oleObject"/>
  <Override PartName="/ppt/theme/themeOverride54.xml" ContentType="application/vnd.openxmlformats-officedocument.themeOverride+xml"/>
  <Override PartName="/ppt/notesSlides/notesSlide38.xml" ContentType="application/vnd.openxmlformats-officedocument.presentationml.notesSlide+xml"/>
  <Override PartName="/ppt/embeddings/oleObject61.bin" ContentType="application/vnd.openxmlformats-officedocument.oleObject"/>
  <Override PartName="/ppt/embeddings/oleObject62.bin" ContentType="application/vnd.openxmlformats-officedocument.oleObject"/>
  <Override PartName="/ppt/theme/themeOverride55.xml" ContentType="application/vnd.openxmlformats-officedocument.themeOverride+xml"/>
  <Override PartName="/ppt/notesSlides/notesSlide39.xml" ContentType="application/vnd.openxmlformats-officedocument.presentationml.notesSlide+xml"/>
  <Override PartName="/ppt/embeddings/oleObject63.bin" ContentType="application/vnd.openxmlformats-officedocument.oleObject"/>
  <Override PartName="/ppt/embeddings/oleObject64.bin" ContentType="application/vnd.openxmlformats-officedocument.oleObject"/>
  <Override PartName="/ppt/theme/themeOverride56.xml" ContentType="application/vnd.openxmlformats-officedocument.themeOverride+xml"/>
  <Override PartName="/ppt/notesSlides/notesSlide40.xml" ContentType="application/vnd.openxmlformats-officedocument.presentationml.notesSlide+xml"/>
  <Override PartName="/ppt/theme/themeOverride57.xml" ContentType="application/vnd.openxmlformats-officedocument.themeOverride+xml"/>
  <Override PartName="/ppt/notesSlides/notesSlide41.xml" ContentType="application/vnd.openxmlformats-officedocument.presentationml.notesSlide+xml"/>
  <Override PartName="/ppt/embeddings/oleObject65.bin" ContentType="application/vnd.openxmlformats-officedocument.oleObject"/>
  <Override PartName="/ppt/embeddings/oleObject66.bin" ContentType="application/vnd.openxmlformats-officedocument.oleObject"/>
  <Override PartName="/ppt/theme/themeOverride58.xml" ContentType="application/vnd.openxmlformats-officedocument.themeOverride+xml"/>
  <Override PartName="/ppt/notesSlides/notesSlide42.xml" ContentType="application/vnd.openxmlformats-officedocument.presentationml.notesSlide+xml"/>
  <Override PartName="/ppt/embeddings/oleObject67.bin" ContentType="application/vnd.openxmlformats-officedocument.oleObject"/>
  <Override PartName="/ppt/embeddings/oleObject68.bin" ContentType="application/vnd.openxmlformats-officedocument.oleObject"/>
  <Override PartName="/ppt/theme/themeOverride59.xml" ContentType="application/vnd.openxmlformats-officedocument.themeOverride+xml"/>
  <Override PartName="/ppt/notesSlides/notesSlide43.xml" ContentType="application/vnd.openxmlformats-officedocument.presentationml.notesSlide+xml"/>
  <Override PartName="/ppt/embeddings/oleObject69.bin" ContentType="application/vnd.openxmlformats-officedocument.oleObject"/>
  <Override PartName="/ppt/theme/themeOverride60.xml" ContentType="application/vnd.openxmlformats-officedocument.themeOverride+xml"/>
  <Override PartName="/ppt/notesSlides/notesSlide44.xml" ContentType="application/vnd.openxmlformats-officedocument.presentationml.notesSlide+xml"/>
  <Override PartName="/ppt/embeddings/oleObject70.bin" ContentType="application/vnd.openxmlformats-officedocument.oleObject"/>
  <Override PartName="/ppt/embeddings/oleObject71.bin" ContentType="application/vnd.openxmlformats-officedocument.oleObject"/>
  <Override PartName="/ppt/theme/themeOverride61.xml" ContentType="application/vnd.openxmlformats-officedocument.themeOverride+xml"/>
  <Override PartName="/ppt/embeddings/oleObject72.bin" ContentType="application/vnd.openxmlformats-officedocument.oleObject"/>
  <Override PartName="/ppt/embeddings/oleObject73.bin" ContentType="application/vnd.openxmlformats-officedocument.oleObject"/>
  <Override PartName="/ppt/theme/themeOverride62.xml" ContentType="application/vnd.openxmlformats-officedocument.themeOverride+xml"/>
  <Override PartName="/ppt/theme/themeOverride63.xml" ContentType="application/vnd.openxmlformats-officedocument.themeOverride+xml"/>
  <Override PartName="/ppt/theme/themeOverride64.xml" ContentType="application/vnd.openxmlformats-officedocument.themeOverride+xml"/>
  <Override PartName="/ppt/embeddings/oleObject74.bin" ContentType="application/vnd.openxmlformats-officedocument.oleObject"/>
  <Override PartName="/ppt/embeddings/oleObject75.bin" ContentType="application/vnd.openxmlformats-officedocument.oleObject"/>
  <Override PartName="/ppt/theme/themeOverride65.xml" ContentType="application/vnd.openxmlformats-officedocument.themeOverride+xml"/>
  <Override PartName="/ppt/theme/themeOverride66.xml" ContentType="application/vnd.openxmlformats-officedocument.themeOverride+xml"/>
  <Override PartName="/ppt/theme/themeOverride67.xml" ContentType="application/vnd.openxmlformats-officedocument.themeOverride+xml"/>
  <Override PartName="/ppt/theme/themeOverride68.xml" ContentType="application/vnd.openxmlformats-officedocument.themeOverride+xml"/>
  <Override PartName="/ppt/theme/themeOverride69.xml" ContentType="application/vnd.openxmlformats-officedocument.themeOverride+xml"/>
  <Override PartName="/ppt/theme/themeOverride70.xml" ContentType="application/vnd.openxmlformats-officedocument.themeOverride+xml"/>
  <Override PartName="/ppt/theme/themeOverride71.xml" ContentType="application/vnd.openxmlformats-officedocument.themeOverride+xml"/>
  <Override PartName="/ppt/embeddings/oleObject76.bin" ContentType="application/vnd.openxmlformats-officedocument.oleObject"/>
  <Override PartName="/ppt/theme/themeOverride72.xml" ContentType="application/vnd.openxmlformats-officedocument.themeOverride+xml"/>
  <Override PartName="/ppt/embeddings/oleObject77.bin" ContentType="application/vnd.openxmlformats-officedocument.oleObject"/>
  <Override PartName="/ppt/theme/themeOverride73.xml" ContentType="application/vnd.openxmlformats-officedocument.themeOverride+xml"/>
  <Override PartName="/ppt/notesSlides/notesSlide45.xml" ContentType="application/vnd.openxmlformats-officedocument.presentationml.notesSlide+xml"/>
  <Override PartName="/ppt/theme/themeOverride74.xml" ContentType="application/vnd.openxmlformats-officedocument.themeOverride+xml"/>
  <Override PartName="/ppt/notesSlides/notesSlide46.xml" ContentType="application/vnd.openxmlformats-officedocument.presentationml.notesSlide+xml"/>
  <Override PartName="/ppt/embeddings/oleObject78.bin" ContentType="application/vnd.openxmlformats-officedocument.oleObject"/>
  <Override PartName="/ppt/theme/themeOverride75.xml" ContentType="application/vnd.openxmlformats-officedocument.themeOverride+xml"/>
  <Override PartName="/ppt/notesSlides/notesSlide47.xml" ContentType="application/vnd.openxmlformats-officedocument.presentationml.notesSlide+xml"/>
  <Override PartName="/ppt/embeddings/oleObject79.bin" ContentType="application/vnd.openxmlformats-officedocument.oleObject"/>
  <Override PartName="/ppt/embeddings/oleObject80.bin" ContentType="application/vnd.openxmlformats-officedocument.oleObject"/>
  <Override PartName="/ppt/theme/themeOverride76.xml" ContentType="application/vnd.openxmlformats-officedocument.themeOverride+xml"/>
  <Override PartName="/ppt/notesSlides/notesSlide48.xml" ContentType="application/vnd.openxmlformats-officedocument.presentationml.notesSlide+xml"/>
  <Override PartName="/ppt/theme/themeOverride77.xml" ContentType="application/vnd.openxmlformats-officedocument.themeOverride+xml"/>
  <Override PartName="/ppt/notesSlides/notesSlide4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1"/>
    <p:sldMasterId id="2147483696" r:id="rId2"/>
  </p:sldMasterIdLst>
  <p:notesMasterIdLst>
    <p:notesMasterId r:id="rId80"/>
  </p:notesMasterIdLst>
  <p:handoutMasterIdLst>
    <p:handoutMasterId r:id="rId81"/>
  </p:handoutMasterIdLst>
  <p:sldIdLst>
    <p:sldId id="563" r:id="rId3"/>
    <p:sldId id="370" r:id="rId4"/>
    <p:sldId id="372" r:id="rId5"/>
    <p:sldId id="373" r:id="rId6"/>
    <p:sldId id="374" r:id="rId7"/>
    <p:sldId id="375" r:id="rId8"/>
    <p:sldId id="499" r:id="rId9"/>
    <p:sldId id="505" r:id="rId10"/>
    <p:sldId id="378" r:id="rId11"/>
    <p:sldId id="379" r:id="rId12"/>
    <p:sldId id="506" r:id="rId13"/>
    <p:sldId id="380" r:id="rId14"/>
    <p:sldId id="381" r:id="rId15"/>
    <p:sldId id="382" r:id="rId16"/>
    <p:sldId id="384" r:id="rId17"/>
    <p:sldId id="507" r:id="rId18"/>
    <p:sldId id="509" r:id="rId19"/>
    <p:sldId id="503" r:id="rId20"/>
    <p:sldId id="573" r:id="rId21"/>
    <p:sldId id="574" r:id="rId22"/>
    <p:sldId id="575" r:id="rId23"/>
    <p:sldId id="576" r:id="rId24"/>
    <p:sldId id="577" r:id="rId25"/>
    <p:sldId id="578" r:id="rId26"/>
    <p:sldId id="579" r:id="rId27"/>
    <p:sldId id="580" r:id="rId28"/>
    <p:sldId id="581" r:id="rId29"/>
    <p:sldId id="484" r:id="rId30"/>
    <p:sldId id="387" r:id="rId31"/>
    <p:sldId id="510" r:id="rId32"/>
    <p:sldId id="389" r:id="rId33"/>
    <p:sldId id="392" r:id="rId34"/>
    <p:sldId id="530" r:id="rId35"/>
    <p:sldId id="562" r:id="rId36"/>
    <p:sldId id="531" r:id="rId37"/>
    <p:sldId id="532" r:id="rId38"/>
    <p:sldId id="535" r:id="rId39"/>
    <p:sldId id="536" r:id="rId40"/>
    <p:sldId id="572" r:id="rId41"/>
    <p:sldId id="533" r:id="rId42"/>
    <p:sldId id="537" r:id="rId43"/>
    <p:sldId id="404" r:id="rId44"/>
    <p:sldId id="552" r:id="rId45"/>
    <p:sldId id="412" r:id="rId46"/>
    <p:sldId id="414" r:id="rId47"/>
    <p:sldId id="416" r:id="rId48"/>
    <p:sldId id="418" r:id="rId49"/>
    <p:sldId id="419" r:id="rId50"/>
    <p:sldId id="553" r:id="rId51"/>
    <p:sldId id="425" r:id="rId52"/>
    <p:sldId id="554" r:id="rId53"/>
    <p:sldId id="431" r:id="rId54"/>
    <p:sldId id="434" r:id="rId55"/>
    <p:sldId id="437" r:id="rId56"/>
    <p:sldId id="440" r:id="rId57"/>
    <p:sldId id="442" r:id="rId58"/>
    <p:sldId id="444" r:id="rId59"/>
    <p:sldId id="447" r:id="rId60"/>
    <p:sldId id="449" r:id="rId61"/>
    <p:sldId id="453" r:id="rId62"/>
    <p:sldId id="555" r:id="rId63"/>
    <p:sldId id="556" r:id="rId64"/>
    <p:sldId id="557" r:id="rId65"/>
    <p:sldId id="558" r:id="rId66"/>
    <p:sldId id="565" r:id="rId67"/>
    <p:sldId id="559" r:id="rId68"/>
    <p:sldId id="560" r:id="rId69"/>
    <p:sldId id="564" r:id="rId70"/>
    <p:sldId id="566" r:id="rId71"/>
    <p:sldId id="567" r:id="rId72"/>
    <p:sldId id="569" r:id="rId73"/>
    <p:sldId id="570" r:id="rId74"/>
    <p:sldId id="455" r:id="rId75"/>
    <p:sldId id="457" r:id="rId76"/>
    <p:sldId id="460" r:id="rId77"/>
    <p:sldId id="461" r:id="rId78"/>
    <p:sldId id="462" r:id="rId79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8177"/>
    <a:srgbClr val="0F8B85"/>
    <a:srgbClr val="0D7570"/>
    <a:srgbClr val="00928F"/>
    <a:srgbClr val="000099"/>
    <a:srgbClr val="003399"/>
    <a:srgbClr val="CC66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7" autoAdjust="0"/>
    <p:restoredTop sz="82470" autoAdjust="0"/>
  </p:normalViewPr>
  <p:slideViewPr>
    <p:cSldViewPr snapToGrid="0" showGuides="1">
      <p:cViewPr varScale="1">
        <p:scale>
          <a:sx n="71" d="100"/>
          <a:sy n="71" d="100"/>
        </p:scale>
        <p:origin x="-1504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51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slide" Target="slides/slide30.xml"/><Relationship Id="rId33" Type="http://schemas.openxmlformats.org/officeDocument/2006/relationships/slide" Target="slides/slide31.xml"/><Relationship Id="rId34" Type="http://schemas.openxmlformats.org/officeDocument/2006/relationships/slide" Target="slides/slide32.xml"/><Relationship Id="rId35" Type="http://schemas.openxmlformats.org/officeDocument/2006/relationships/slide" Target="slides/slide33.xml"/><Relationship Id="rId36" Type="http://schemas.openxmlformats.org/officeDocument/2006/relationships/slide" Target="slides/slide34.xml"/><Relationship Id="rId37" Type="http://schemas.openxmlformats.org/officeDocument/2006/relationships/slide" Target="slides/slide35.xml"/><Relationship Id="rId38" Type="http://schemas.openxmlformats.org/officeDocument/2006/relationships/slide" Target="slides/slide36.xml"/><Relationship Id="rId39" Type="http://schemas.openxmlformats.org/officeDocument/2006/relationships/slide" Target="slides/slide37.xml"/><Relationship Id="rId50" Type="http://schemas.openxmlformats.org/officeDocument/2006/relationships/slide" Target="slides/slide48.xml"/><Relationship Id="rId51" Type="http://schemas.openxmlformats.org/officeDocument/2006/relationships/slide" Target="slides/slide49.xml"/><Relationship Id="rId52" Type="http://schemas.openxmlformats.org/officeDocument/2006/relationships/slide" Target="slides/slide50.xml"/><Relationship Id="rId53" Type="http://schemas.openxmlformats.org/officeDocument/2006/relationships/slide" Target="slides/slide51.xml"/><Relationship Id="rId54" Type="http://schemas.openxmlformats.org/officeDocument/2006/relationships/slide" Target="slides/slide52.xml"/><Relationship Id="rId55" Type="http://schemas.openxmlformats.org/officeDocument/2006/relationships/slide" Target="slides/slide53.xml"/><Relationship Id="rId56" Type="http://schemas.openxmlformats.org/officeDocument/2006/relationships/slide" Target="slides/slide54.xml"/><Relationship Id="rId57" Type="http://schemas.openxmlformats.org/officeDocument/2006/relationships/slide" Target="slides/slide55.xml"/><Relationship Id="rId58" Type="http://schemas.openxmlformats.org/officeDocument/2006/relationships/slide" Target="slides/slide56.xml"/><Relationship Id="rId59" Type="http://schemas.openxmlformats.org/officeDocument/2006/relationships/slide" Target="slides/slide57.xml"/><Relationship Id="rId70" Type="http://schemas.openxmlformats.org/officeDocument/2006/relationships/slide" Target="slides/slide68.xml"/><Relationship Id="rId71" Type="http://schemas.openxmlformats.org/officeDocument/2006/relationships/slide" Target="slides/slide69.xml"/><Relationship Id="rId72" Type="http://schemas.openxmlformats.org/officeDocument/2006/relationships/slide" Target="slides/slide70.xml"/><Relationship Id="rId73" Type="http://schemas.openxmlformats.org/officeDocument/2006/relationships/slide" Target="slides/slide71.xml"/><Relationship Id="rId74" Type="http://schemas.openxmlformats.org/officeDocument/2006/relationships/slide" Target="slides/slide72.xml"/><Relationship Id="rId75" Type="http://schemas.openxmlformats.org/officeDocument/2006/relationships/slide" Target="slides/slide73.xml"/><Relationship Id="rId76" Type="http://schemas.openxmlformats.org/officeDocument/2006/relationships/slide" Target="slides/slide74.xml"/><Relationship Id="rId77" Type="http://schemas.openxmlformats.org/officeDocument/2006/relationships/slide" Target="slides/slide75.xml"/><Relationship Id="rId78" Type="http://schemas.openxmlformats.org/officeDocument/2006/relationships/slide" Target="slides/slide76.xml"/><Relationship Id="rId79" Type="http://schemas.openxmlformats.org/officeDocument/2006/relationships/slide" Target="slides/slide7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40" Type="http://schemas.openxmlformats.org/officeDocument/2006/relationships/slide" Target="slides/slide38.xml"/><Relationship Id="rId41" Type="http://schemas.openxmlformats.org/officeDocument/2006/relationships/slide" Target="slides/slide39.xml"/><Relationship Id="rId42" Type="http://schemas.openxmlformats.org/officeDocument/2006/relationships/slide" Target="slides/slide40.xml"/><Relationship Id="rId43" Type="http://schemas.openxmlformats.org/officeDocument/2006/relationships/slide" Target="slides/slide41.xml"/><Relationship Id="rId44" Type="http://schemas.openxmlformats.org/officeDocument/2006/relationships/slide" Target="slides/slide42.xml"/><Relationship Id="rId45" Type="http://schemas.openxmlformats.org/officeDocument/2006/relationships/slide" Target="slides/slide43.xml"/><Relationship Id="rId46" Type="http://schemas.openxmlformats.org/officeDocument/2006/relationships/slide" Target="slides/slide44.xml"/><Relationship Id="rId47" Type="http://schemas.openxmlformats.org/officeDocument/2006/relationships/slide" Target="slides/slide45.xml"/><Relationship Id="rId48" Type="http://schemas.openxmlformats.org/officeDocument/2006/relationships/slide" Target="slides/slide46.xml"/><Relationship Id="rId49" Type="http://schemas.openxmlformats.org/officeDocument/2006/relationships/slide" Target="slides/slide47.xml"/><Relationship Id="rId60" Type="http://schemas.openxmlformats.org/officeDocument/2006/relationships/slide" Target="slides/slide58.xml"/><Relationship Id="rId61" Type="http://schemas.openxmlformats.org/officeDocument/2006/relationships/slide" Target="slides/slide59.xml"/><Relationship Id="rId62" Type="http://schemas.openxmlformats.org/officeDocument/2006/relationships/slide" Target="slides/slide60.xml"/><Relationship Id="rId63" Type="http://schemas.openxmlformats.org/officeDocument/2006/relationships/slide" Target="slides/slide61.xml"/><Relationship Id="rId64" Type="http://schemas.openxmlformats.org/officeDocument/2006/relationships/slide" Target="slides/slide62.xml"/><Relationship Id="rId65" Type="http://schemas.openxmlformats.org/officeDocument/2006/relationships/slide" Target="slides/slide63.xml"/><Relationship Id="rId66" Type="http://schemas.openxmlformats.org/officeDocument/2006/relationships/slide" Target="slides/slide64.xml"/><Relationship Id="rId67" Type="http://schemas.openxmlformats.org/officeDocument/2006/relationships/slide" Target="slides/slide65.xml"/><Relationship Id="rId68" Type="http://schemas.openxmlformats.org/officeDocument/2006/relationships/slide" Target="slides/slide66.xml"/><Relationship Id="rId69" Type="http://schemas.openxmlformats.org/officeDocument/2006/relationships/slide" Target="slides/slide67.xml"/><Relationship Id="rId80" Type="http://schemas.openxmlformats.org/officeDocument/2006/relationships/notesMaster" Target="notesMasters/notesMaster1.xml"/><Relationship Id="rId81" Type="http://schemas.openxmlformats.org/officeDocument/2006/relationships/handoutMaster" Target="handoutMasters/handoutMaster1.xml"/><Relationship Id="rId82" Type="http://schemas.openxmlformats.org/officeDocument/2006/relationships/printerSettings" Target="printerSettings/printerSettings1.bin"/><Relationship Id="rId83" Type="http://schemas.openxmlformats.org/officeDocument/2006/relationships/presProps" Target="presProps.xml"/><Relationship Id="rId84" Type="http://schemas.openxmlformats.org/officeDocument/2006/relationships/viewProps" Target="viewProps.xml"/><Relationship Id="rId85" Type="http://schemas.openxmlformats.org/officeDocument/2006/relationships/theme" Target="theme/theme1.xml"/><Relationship Id="rId86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0.xml"/><Relationship Id="rId2" Type="http://schemas.openxmlformats.org/officeDocument/2006/relationships/slide" Target="slides/slide1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Relationship Id="rId2" Type="http://schemas.openxmlformats.org/officeDocument/2006/relationships/image" Target="../media/image6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4" Type="http://schemas.openxmlformats.org/officeDocument/2006/relationships/image" Target="../media/image10.wmf"/><Relationship Id="rId5" Type="http://schemas.openxmlformats.org/officeDocument/2006/relationships/image" Target="../media/image11.wmf"/><Relationship Id="rId6" Type="http://schemas.openxmlformats.org/officeDocument/2006/relationships/image" Target="../media/image12.wmf"/><Relationship Id="rId1" Type="http://schemas.openxmlformats.org/officeDocument/2006/relationships/image" Target="../media/image7.wmf"/><Relationship Id="rId2" Type="http://schemas.openxmlformats.org/officeDocument/2006/relationships/image" Target="../media/image8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Relationship Id="rId2" Type="http://schemas.openxmlformats.org/officeDocument/2006/relationships/image" Target="../media/image14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Relationship Id="rId2" Type="http://schemas.openxmlformats.org/officeDocument/2006/relationships/image" Target="../media/image17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Relationship Id="rId2" Type="http://schemas.openxmlformats.org/officeDocument/2006/relationships/image" Target="../media/image19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Relationship Id="rId2" Type="http://schemas.openxmlformats.org/officeDocument/2006/relationships/image" Target="../media/image24.wmf"/><Relationship Id="rId3" Type="http://schemas.openxmlformats.org/officeDocument/2006/relationships/image" Target="../media/image25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Relationship Id="rId2" Type="http://schemas.openxmlformats.org/officeDocument/2006/relationships/image" Target="../media/image28.wmf"/><Relationship Id="rId3" Type="http://schemas.openxmlformats.org/officeDocument/2006/relationships/image" Target="../media/image29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Relationship Id="rId2" Type="http://schemas.openxmlformats.org/officeDocument/2006/relationships/image" Target="../media/image31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Relationship Id="rId2" Type="http://schemas.openxmlformats.org/officeDocument/2006/relationships/image" Target="../media/image33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Relationship Id="rId2" Type="http://schemas.openxmlformats.org/officeDocument/2006/relationships/image" Target="../media/image37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w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Relationship Id="rId2" Type="http://schemas.openxmlformats.org/officeDocument/2006/relationships/image" Target="../media/image46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wmf"/><Relationship Id="rId2" Type="http://schemas.openxmlformats.org/officeDocument/2006/relationships/image" Target="../media/image48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wmf"/><Relationship Id="rId2" Type="http://schemas.openxmlformats.org/officeDocument/2006/relationships/image" Target="../media/image50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Relationship Id="rId2" Type="http://schemas.openxmlformats.org/officeDocument/2006/relationships/image" Target="../media/image52.w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wmf"/><Relationship Id="rId2" Type="http://schemas.openxmlformats.org/officeDocument/2006/relationships/image" Target="../media/image54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w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wmf"/><Relationship Id="rId2" Type="http://schemas.openxmlformats.org/officeDocument/2006/relationships/image" Target="../media/image57.w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8.wmf"/><Relationship Id="rId2" Type="http://schemas.openxmlformats.org/officeDocument/2006/relationships/image" Target="../media/image59.w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Relationship Id="rId2" Type="http://schemas.openxmlformats.org/officeDocument/2006/relationships/image" Target="../media/image61.w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2.wmf"/><Relationship Id="rId2" Type="http://schemas.openxmlformats.org/officeDocument/2006/relationships/image" Target="../media/image63.w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wmf"/><Relationship Id="rId2" Type="http://schemas.openxmlformats.org/officeDocument/2006/relationships/image" Target="../media/image65.wmf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wmf"/><Relationship Id="rId2" Type="http://schemas.openxmlformats.org/officeDocument/2006/relationships/image" Target="../media/image67.w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8.wmf"/><Relationship Id="rId2" Type="http://schemas.openxmlformats.org/officeDocument/2006/relationships/image" Target="../media/image69.w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0.w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1.wmf"/><Relationship Id="rId2" Type="http://schemas.openxmlformats.org/officeDocument/2006/relationships/image" Target="../media/image72.wmf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3.wmf"/><Relationship Id="rId2" Type="http://schemas.openxmlformats.org/officeDocument/2006/relationships/image" Target="../media/image74.w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5.wmf"/><Relationship Id="rId2" Type="http://schemas.openxmlformats.org/officeDocument/2006/relationships/image" Target="../media/image76.wmf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7.wmf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8.w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9.w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80.wmf"/><Relationship Id="rId2" Type="http://schemas.openxmlformats.org/officeDocument/2006/relationships/image" Target="../media/image8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905092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noProof="0" smtClean="0"/>
              <a:t>Cliquez pour modifier le style de texte du masque</a:t>
            </a:r>
          </a:p>
          <a:p>
            <a:pPr lvl="1"/>
            <a:r>
              <a:rPr lang="fr-CA" noProof="0" smtClean="0"/>
              <a:t>Second niveau</a:t>
            </a:r>
          </a:p>
          <a:p>
            <a:pPr lvl="2"/>
            <a:r>
              <a:rPr lang="fr-CA" noProof="0" smtClean="0"/>
              <a:t>Troisième niveau</a:t>
            </a:r>
          </a:p>
          <a:p>
            <a:pPr lvl="3"/>
            <a:r>
              <a:rPr lang="fr-CA" noProof="0" smtClean="0"/>
              <a:t>Quatrième niveau</a:t>
            </a:r>
          </a:p>
          <a:p>
            <a:pPr lvl="4"/>
            <a:r>
              <a:rPr lang="fr-CA" noProof="0" smtClean="0"/>
              <a:t>Cinquième niveau</a:t>
            </a:r>
          </a:p>
        </p:txBody>
      </p:sp>
      <p:sp>
        <p:nvSpPr>
          <p:cNvPr id="82947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9350" y="692150"/>
            <a:ext cx="4559300" cy="3416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425691708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3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6.xml"/></Relationships>
</file>

<file path=ppt/notesSlides/_rels/notesSlide3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7.xml"/></Relationships>
</file>

<file path=ppt/notesSlides/_rels/notesSlide3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8.xml"/></Relationships>
</file>

<file path=ppt/notesSlides/_rels/notesSlide3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0.xml"/></Relationships>
</file>

<file path=ppt/notesSlides/_rels/notesSlide3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2.xml"/></Relationships>
</file>

<file path=ppt/notesSlides/_rels/notesSlide3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3.xml"/></Relationships>
</file>

<file path=ppt/notesSlides/_rels/notesSlide3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4.xml"/></Relationships>
</file>

<file path=ppt/notesSlides/_rels/notesSlide3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5.xml"/></Relationships>
</file>

<file path=ppt/notesSlides/_rels/notesSlide4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6.xml"/></Relationships>
</file>

<file path=ppt/notesSlides/_rels/notesSlide4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7.xml"/></Relationships>
</file>

<file path=ppt/notesSlides/_rels/notesSlide4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8.xml"/></Relationships>
</file>

<file path=ppt/notesSlides/_rels/notesSlide4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9.xml"/></Relationships>
</file>

<file path=ppt/notesSlides/_rels/notesSlide4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0.xml"/></Relationships>
</file>

<file path=ppt/notesSlides/_rels/notesSlide4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3.xml"/></Relationships>
</file>

<file path=ppt/notesSlides/_rels/notesSlide4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4.xml"/></Relationships>
</file>

<file path=ppt/notesSlides/_rels/notesSlide4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5.xml"/></Relationships>
</file>

<file path=ppt/notesSlides/_rels/notesSlide4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6.xml"/></Relationships>
</file>

<file path=ppt/notesSlides/_rels/notesSlide4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346494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397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34</a:t>
            </a:r>
          </a:p>
        </p:txBody>
      </p:sp>
      <p:sp>
        <p:nvSpPr>
          <p:cNvPr id="8397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397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3974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3975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34</a:t>
            </a:r>
          </a:p>
        </p:txBody>
      </p:sp>
      <p:sp>
        <p:nvSpPr>
          <p:cNvPr id="83976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3977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3978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3979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673120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49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36</a:t>
            </a:r>
          </a:p>
        </p:txBody>
      </p:sp>
      <p:sp>
        <p:nvSpPr>
          <p:cNvPr id="849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49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4998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4999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36</a:t>
            </a:r>
          </a:p>
        </p:txBody>
      </p:sp>
      <p:sp>
        <p:nvSpPr>
          <p:cNvPr id="85000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5001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5002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5003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7286896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601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37</a:t>
            </a:r>
          </a:p>
        </p:txBody>
      </p:sp>
      <p:sp>
        <p:nvSpPr>
          <p:cNvPr id="8602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602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6022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6023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37</a:t>
            </a:r>
          </a:p>
        </p:txBody>
      </p:sp>
      <p:sp>
        <p:nvSpPr>
          <p:cNvPr id="86024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6025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6026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6027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8982083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704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38</a:t>
            </a:r>
          </a:p>
        </p:txBody>
      </p:sp>
      <p:sp>
        <p:nvSpPr>
          <p:cNvPr id="8704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704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7046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7047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38</a:t>
            </a:r>
          </a:p>
        </p:txBody>
      </p:sp>
      <p:sp>
        <p:nvSpPr>
          <p:cNvPr id="87048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7049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7050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7051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5997240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806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42</a:t>
            </a:r>
          </a:p>
        </p:txBody>
      </p:sp>
      <p:sp>
        <p:nvSpPr>
          <p:cNvPr id="8806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806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8070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8071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42</a:t>
            </a:r>
          </a:p>
        </p:txBody>
      </p:sp>
      <p:sp>
        <p:nvSpPr>
          <p:cNvPr id="88072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8073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8074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8075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401974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011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44</a:t>
            </a:r>
          </a:p>
        </p:txBody>
      </p:sp>
      <p:sp>
        <p:nvSpPr>
          <p:cNvPr id="9011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011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0118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0119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44</a:t>
            </a:r>
          </a:p>
        </p:txBody>
      </p:sp>
      <p:sp>
        <p:nvSpPr>
          <p:cNvPr id="90120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0121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0122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90123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2400021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113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44</a:t>
            </a:r>
          </a:p>
        </p:txBody>
      </p:sp>
      <p:sp>
        <p:nvSpPr>
          <p:cNvPr id="9114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114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1142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1143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44</a:t>
            </a:r>
          </a:p>
        </p:txBody>
      </p:sp>
      <p:sp>
        <p:nvSpPr>
          <p:cNvPr id="91144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1145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1146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91147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3109026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216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44</a:t>
            </a:r>
          </a:p>
        </p:txBody>
      </p:sp>
      <p:sp>
        <p:nvSpPr>
          <p:cNvPr id="9216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216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2166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2167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44</a:t>
            </a:r>
          </a:p>
        </p:txBody>
      </p:sp>
      <p:sp>
        <p:nvSpPr>
          <p:cNvPr id="92168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2169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2170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92171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7614794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318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44</a:t>
            </a:r>
          </a:p>
        </p:txBody>
      </p:sp>
      <p:sp>
        <p:nvSpPr>
          <p:cNvPr id="9318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318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3190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3191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44</a:t>
            </a:r>
          </a:p>
        </p:txBody>
      </p:sp>
      <p:sp>
        <p:nvSpPr>
          <p:cNvPr id="93192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3193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3194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93195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5454355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421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45</a:t>
            </a:r>
          </a:p>
        </p:txBody>
      </p:sp>
      <p:sp>
        <p:nvSpPr>
          <p:cNvPr id="9421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421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4214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4215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45</a:t>
            </a:r>
          </a:p>
        </p:txBody>
      </p:sp>
      <p:sp>
        <p:nvSpPr>
          <p:cNvPr id="94216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4217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4218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94219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461946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523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57</a:t>
            </a:r>
          </a:p>
        </p:txBody>
      </p:sp>
      <p:sp>
        <p:nvSpPr>
          <p:cNvPr id="9523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523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5238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5239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57</a:t>
            </a:r>
          </a:p>
        </p:txBody>
      </p:sp>
      <p:sp>
        <p:nvSpPr>
          <p:cNvPr id="95240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5241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5242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95243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5698301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57</a:t>
            </a:r>
          </a:p>
        </p:txBody>
      </p:sp>
      <p:sp>
        <p:nvSpPr>
          <p:cNvPr id="9626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626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6262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6263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57</a:t>
            </a:r>
          </a:p>
        </p:txBody>
      </p:sp>
      <p:sp>
        <p:nvSpPr>
          <p:cNvPr id="96264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6265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6266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96267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8980987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728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57</a:t>
            </a:r>
          </a:p>
        </p:txBody>
      </p:sp>
      <p:sp>
        <p:nvSpPr>
          <p:cNvPr id="9728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728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7286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7287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57</a:t>
            </a:r>
          </a:p>
        </p:txBody>
      </p:sp>
      <p:sp>
        <p:nvSpPr>
          <p:cNvPr id="97288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7289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7290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97291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0824047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5955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5</a:t>
            </a:r>
          </a:p>
        </p:txBody>
      </p:sp>
      <p:sp>
        <p:nvSpPr>
          <p:cNvPr id="125956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5957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595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25959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r>
              <a:rPr lang="en-US" dirty="0" smtClean="0"/>
              <a:t>Pas </a:t>
            </a:r>
            <a:r>
              <a:rPr lang="en-US" dirty="0" err="1" smtClean="0"/>
              <a:t>confondre</a:t>
            </a:r>
            <a:r>
              <a:rPr lang="en-US" dirty="0" smtClean="0"/>
              <a:t> avec </a:t>
            </a:r>
            <a:r>
              <a:rPr lang="en-US" dirty="0" err="1" smtClean="0"/>
              <a:t>loi</a:t>
            </a:r>
            <a:r>
              <a:rPr lang="en-US" dirty="0" smtClean="0"/>
              <a:t> de </a:t>
            </a:r>
            <a:r>
              <a:rPr lang="en-US" dirty="0" err="1" smtClean="0"/>
              <a:t>poisson</a:t>
            </a:r>
            <a:r>
              <a:rPr lang="en-US" smtClean="0"/>
              <a:t>.</a:t>
            </a: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6237578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6979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</a:t>
            </a:r>
          </a:p>
        </p:txBody>
      </p:sp>
      <p:sp>
        <p:nvSpPr>
          <p:cNvPr id="126980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6981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698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26983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1189412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8003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</a:t>
            </a:r>
          </a:p>
        </p:txBody>
      </p:sp>
      <p:sp>
        <p:nvSpPr>
          <p:cNvPr id="128004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8005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800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28007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2913704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</a:t>
            </a:r>
          </a:p>
        </p:txBody>
      </p:sp>
      <p:sp>
        <p:nvSpPr>
          <p:cNvPr id="129028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9029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903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29031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2326888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0051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12</a:t>
            </a:r>
          </a:p>
        </p:txBody>
      </p:sp>
      <p:sp>
        <p:nvSpPr>
          <p:cNvPr id="130052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0053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005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30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92469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1075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14</a:t>
            </a:r>
          </a:p>
        </p:txBody>
      </p:sp>
      <p:sp>
        <p:nvSpPr>
          <p:cNvPr id="131076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1077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107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31079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6348454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2099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16</a:t>
            </a:r>
          </a:p>
        </p:txBody>
      </p:sp>
      <p:sp>
        <p:nvSpPr>
          <p:cNvPr id="132100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2101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210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32103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2198614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23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19</a:t>
            </a:r>
          </a:p>
        </p:txBody>
      </p:sp>
      <p:sp>
        <p:nvSpPr>
          <p:cNvPr id="133124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25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2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33127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03173348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8307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22</a:t>
            </a:r>
          </a:p>
        </p:txBody>
      </p:sp>
      <p:sp>
        <p:nvSpPr>
          <p:cNvPr id="98308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8309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831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98311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30351538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9331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25</a:t>
            </a:r>
          </a:p>
        </p:txBody>
      </p:sp>
      <p:sp>
        <p:nvSpPr>
          <p:cNvPr id="99332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9333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933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9933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r>
              <a:rPr lang="en-US" dirty="0" smtClean="0"/>
              <a:t>Continue</a:t>
            </a:r>
          </a:p>
        </p:txBody>
      </p:sp>
    </p:spTree>
    <p:extLst>
      <p:ext uri="{BB962C8B-B14F-4D97-AF65-F5344CB8AC3E}">
        <p14:creationId xmlns:p14="http://schemas.microsoft.com/office/powerpoint/2010/main" val="259152626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0355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28</a:t>
            </a:r>
          </a:p>
        </p:txBody>
      </p:sp>
      <p:sp>
        <p:nvSpPr>
          <p:cNvPr id="100356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0357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035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00359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64811205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1379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25</a:t>
            </a:r>
          </a:p>
        </p:txBody>
      </p:sp>
      <p:sp>
        <p:nvSpPr>
          <p:cNvPr id="101380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1381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138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01383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4372757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2403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25</a:t>
            </a:r>
          </a:p>
        </p:txBody>
      </p:sp>
      <p:sp>
        <p:nvSpPr>
          <p:cNvPr id="102404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2405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240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02407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r>
              <a:rPr lang="en-US" dirty="0" smtClean="0"/>
              <a:t>Important pour exam</a:t>
            </a:r>
          </a:p>
        </p:txBody>
      </p:sp>
    </p:spTree>
    <p:extLst>
      <p:ext uri="{BB962C8B-B14F-4D97-AF65-F5344CB8AC3E}">
        <p14:creationId xmlns:p14="http://schemas.microsoft.com/office/powerpoint/2010/main" val="176535065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3427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33</a:t>
            </a:r>
          </a:p>
        </p:txBody>
      </p:sp>
      <p:sp>
        <p:nvSpPr>
          <p:cNvPr id="103428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3429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343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03431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30344110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4451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39</a:t>
            </a:r>
          </a:p>
        </p:txBody>
      </p:sp>
      <p:sp>
        <p:nvSpPr>
          <p:cNvPr id="104452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4453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445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044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22183554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5475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47</a:t>
            </a:r>
          </a:p>
        </p:txBody>
      </p:sp>
      <p:sp>
        <p:nvSpPr>
          <p:cNvPr id="105476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5477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547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05479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4202996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6499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49</a:t>
            </a:r>
          </a:p>
        </p:txBody>
      </p:sp>
      <p:sp>
        <p:nvSpPr>
          <p:cNvPr id="106500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6501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650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06503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5033384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7523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51</a:t>
            </a:r>
          </a:p>
        </p:txBody>
      </p:sp>
      <p:sp>
        <p:nvSpPr>
          <p:cNvPr id="107524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7525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752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07527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77112016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8547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53</a:t>
            </a:r>
          </a:p>
        </p:txBody>
      </p:sp>
      <p:sp>
        <p:nvSpPr>
          <p:cNvPr id="108548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8549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855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08551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27999438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9571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54</a:t>
            </a:r>
          </a:p>
        </p:txBody>
      </p:sp>
      <p:sp>
        <p:nvSpPr>
          <p:cNvPr id="109572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9573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957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0957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00188176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0595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60</a:t>
            </a:r>
          </a:p>
        </p:txBody>
      </p:sp>
      <p:sp>
        <p:nvSpPr>
          <p:cNvPr id="110596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0597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05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0599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88961512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1619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66</a:t>
            </a:r>
          </a:p>
        </p:txBody>
      </p:sp>
      <p:sp>
        <p:nvSpPr>
          <p:cNvPr id="111620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1621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162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1623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56608517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2643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69</a:t>
            </a:r>
          </a:p>
        </p:txBody>
      </p:sp>
      <p:sp>
        <p:nvSpPr>
          <p:cNvPr id="112644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2645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264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2647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52931742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3667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72</a:t>
            </a:r>
          </a:p>
        </p:txBody>
      </p:sp>
      <p:sp>
        <p:nvSpPr>
          <p:cNvPr id="113668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3669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367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3671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68931137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4691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75</a:t>
            </a:r>
          </a:p>
        </p:txBody>
      </p:sp>
      <p:sp>
        <p:nvSpPr>
          <p:cNvPr id="114692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4693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469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469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51561991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5715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77</a:t>
            </a:r>
          </a:p>
        </p:txBody>
      </p:sp>
      <p:sp>
        <p:nvSpPr>
          <p:cNvPr id="115716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5717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571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5719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06506269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6739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79</a:t>
            </a:r>
          </a:p>
        </p:txBody>
      </p:sp>
      <p:sp>
        <p:nvSpPr>
          <p:cNvPr id="116740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6741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674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6743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50791762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7763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82</a:t>
            </a:r>
          </a:p>
        </p:txBody>
      </p:sp>
      <p:sp>
        <p:nvSpPr>
          <p:cNvPr id="117764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7765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776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7767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43936620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84</a:t>
            </a:r>
          </a:p>
        </p:txBody>
      </p:sp>
      <p:sp>
        <p:nvSpPr>
          <p:cNvPr id="118788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8789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879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8791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566695463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9811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88</a:t>
            </a:r>
          </a:p>
        </p:txBody>
      </p:sp>
      <p:sp>
        <p:nvSpPr>
          <p:cNvPr id="119812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9813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981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1981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852899603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0835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89</a:t>
            </a:r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083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20839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38252057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1859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90</a:t>
            </a:r>
          </a:p>
        </p:txBody>
      </p:sp>
      <p:sp>
        <p:nvSpPr>
          <p:cNvPr id="121860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1861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186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21863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629772803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883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94</a:t>
            </a:r>
          </a:p>
        </p:txBody>
      </p:sp>
      <p:sp>
        <p:nvSpPr>
          <p:cNvPr id="122884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885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88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22887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479334471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3907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95</a:t>
            </a:r>
          </a:p>
        </p:txBody>
      </p:sp>
      <p:sp>
        <p:nvSpPr>
          <p:cNvPr id="123908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3909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391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23911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5244526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3887788" y="-4763"/>
            <a:ext cx="2973387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4931" name="Rectangle 3"/>
          <p:cNvSpPr>
            <a:spLocks noChangeArrowheads="1"/>
          </p:cNvSpPr>
          <p:nvPr/>
        </p:nvSpPr>
        <p:spPr bwMode="auto">
          <a:xfrm>
            <a:off x="3887788" y="8691563"/>
            <a:ext cx="29733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96</a:t>
            </a:r>
          </a:p>
        </p:txBody>
      </p:sp>
      <p:sp>
        <p:nvSpPr>
          <p:cNvPr id="124932" name="Rectangle 4"/>
          <p:cNvSpPr>
            <a:spLocks noChangeArrowheads="1"/>
          </p:cNvSpPr>
          <p:nvPr/>
        </p:nvSpPr>
        <p:spPr bwMode="auto">
          <a:xfrm>
            <a:off x="-3175" y="8691563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4933" name="Rectangle 5"/>
          <p:cNvSpPr>
            <a:spLocks noChangeArrowheads="1"/>
          </p:cNvSpPr>
          <p:nvPr/>
        </p:nvSpPr>
        <p:spPr bwMode="auto">
          <a:xfrm>
            <a:off x="-3175" y="-4763"/>
            <a:ext cx="2971800" cy="455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493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2493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2813" y="4343400"/>
            <a:ext cx="5029200" cy="4114800"/>
          </a:xfrm>
          <a:noFill/>
          <a:ln w="9525"/>
        </p:spPr>
        <p:txBody>
          <a:bodyPr lIns="427038" tIns="214313" rIns="427038" bIns="214313"/>
          <a:lstStyle/>
          <a:p>
            <a:pPr defTabSz="3535363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261135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6508867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0850" y="6121549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13107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4107" y="6200775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3778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210850" y="6172200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35715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845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dirty="0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78238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3789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918412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4145686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3339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65793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re. Text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C5-</a:t>
            </a:r>
            <a:fld id="{BAB6B1BC-A9BF-4C1B-9432-5417984BAA78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069735"/>
      </p:ext>
    </p:extLst>
  </p:cSld>
  <p:clrMapOvr>
    <a:masterClrMapping/>
  </p:clrMapOvr>
  <p:transition xmlns:p14="http://schemas.microsoft.com/office/powerpoint/2010/main"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re et 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ablea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8278256"/>
      </p:ext>
    </p:extLst>
  </p:cSld>
  <p:clrMapOvr>
    <a:masterClrMapping/>
  </p:clrMapOvr>
  <p:transition xmlns:p14="http://schemas.microsoft.com/office/powerpoint/2010/main"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re et texte sur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C5-</a:t>
            </a:r>
            <a:fld id="{52ADFBEA-4E8C-4B6C-807E-47925F8783DA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8713311"/>
      </p:ext>
    </p:extLst>
  </p:cSld>
  <p:clrMapOvr>
    <a:masterClrMapping/>
  </p:clrMapOvr>
  <p:transition xmlns:p14="http://schemas.microsoft.com/office/powerpoint/2010/main">
    <p:wipe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re. Texte et 2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6568646"/>
      </p:ext>
    </p:extLst>
  </p:cSld>
  <p:clrMapOvr>
    <a:masterClrMapping/>
  </p:clrMapOvr>
  <p:transition xmlns:p14="http://schemas.microsoft.com/office/powerpoint/2010/main">
    <p:wipe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1940905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0052536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6013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3832377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298192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47316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7440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89380499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9486988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884539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10555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re. Text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C5-</a:t>
            </a:r>
            <a:fld id="{BAB6B1BC-A9BF-4C1B-9432-5417984BAA78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6119277"/>
      </p:ext>
    </p:extLst>
  </p:cSld>
  <p:clrMapOvr>
    <a:masterClrMapping/>
  </p:clrMapOvr>
  <p:transition xmlns:p14="http://schemas.microsoft.com/office/powerpoint/2010/main">
    <p:wipe dir="r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re et 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ablea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5612400"/>
      </p:ext>
    </p:extLst>
  </p:cSld>
  <p:clrMapOvr>
    <a:masterClrMapping/>
  </p:clrMapOvr>
  <p:transition xmlns:p14="http://schemas.microsoft.com/office/powerpoint/2010/main">
    <p:wipe dir="r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re. Texte et 2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0996405"/>
      </p:ext>
    </p:extLst>
  </p:cSld>
  <p:clrMapOvr>
    <a:masterClrMapping/>
  </p:clrMapOvr>
  <p:transition xmlns:p14="http://schemas.microsoft.com/office/powerpoint/2010/main">
    <p:wipe dir="r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re. Contenu et 2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2898727"/>
      </p:ext>
    </p:extLst>
  </p:cSld>
  <p:clrMapOvr>
    <a:masterClrMapping/>
  </p:clrMapOvr>
  <p:transition xmlns:p14="http://schemas.microsoft.com/office/powerpoint/2010/main">
    <p:wipe dir="r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re et texte sur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C5-</a:t>
            </a:r>
            <a:fld id="{52ADFBEA-4E8C-4B6C-807E-47925F8783DA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8735272"/>
      </p:ext>
    </p:extLst>
  </p:cSld>
  <p:clrMapOvr>
    <a:masterClrMapping/>
  </p:clrMapOvr>
  <p:transition xmlns:p14="http://schemas.microsoft.com/office/powerpoint/2010/main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29.xml"/><Relationship Id="rId15" Type="http://schemas.openxmlformats.org/officeDocument/2006/relationships/slideLayout" Target="../slideLayouts/slideLayout30.xml"/><Relationship Id="rId16" Type="http://schemas.openxmlformats.org/officeDocument/2006/relationships/slideLayout" Target="../slideLayouts/slideLayout31.xml"/><Relationship Id="rId17" Type="http://schemas.openxmlformats.org/officeDocument/2006/relationships/theme" Target="../theme/theme2.xml"/><Relationship Id="rId1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9.xml"/><Relationship Id="rId5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2.xml"/><Relationship Id="rId8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2925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  <p:sldLayoutId id="2147483679" r:id="rId15"/>
  </p:sldLayoutIdLst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979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.xml"/><Relationship Id="rId2" Type="http://schemas.openxmlformats.org/officeDocument/2006/relationships/slideLayout" Target="../slideLayouts/slideLayout17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4" Type="http://schemas.openxmlformats.org/officeDocument/2006/relationships/notesSlide" Target="../notesSlides/notesSlide3.xml"/><Relationship Id="rId5" Type="http://schemas.openxmlformats.org/officeDocument/2006/relationships/oleObject" Target="../embeddings/oleObject1.bin"/><Relationship Id="rId6" Type="http://schemas.openxmlformats.org/officeDocument/2006/relationships/image" Target="../media/image2.emf"/><Relationship Id="rId1" Type="http://schemas.openxmlformats.org/officeDocument/2006/relationships/themeOverride" Target="../theme/themeOverride3.xml"/><Relationship Id="rId2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notesSlide" Target="../notesSlides/notesSlide4.xml"/><Relationship Id="rId5" Type="http://schemas.openxmlformats.org/officeDocument/2006/relationships/oleObject" Target="../embeddings/oleObject2.bin"/><Relationship Id="rId6" Type="http://schemas.openxmlformats.org/officeDocument/2006/relationships/image" Target="../media/image3.wmf"/><Relationship Id="rId1" Type="http://schemas.openxmlformats.org/officeDocument/2006/relationships/themeOverride" Target="../theme/themeOverride4.xml"/><Relationship Id="rId2" Type="http://schemas.openxmlformats.org/officeDocument/2006/relationships/vmlDrawing" Target="../drawings/vmlDrawing2.v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4" Type="http://schemas.openxmlformats.org/officeDocument/2006/relationships/notesSlide" Target="../notesSlides/notesSlide5.xml"/><Relationship Id="rId5" Type="http://schemas.openxmlformats.org/officeDocument/2006/relationships/oleObject" Target="../embeddings/oleObject3.bin"/><Relationship Id="rId6" Type="http://schemas.openxmlformats.org/officeDocument/2006/relationships/image" Target="../media/image4.wmf"/><Relationship Id="rId1" Type="http://schemas.openxmlformats.org/officeDocument/2006/relationships/themeOverride" Target="../theme/themeOverride5.xml"/><Relationship Id="rId2" Type="http://schemas.openxmlformats.org/officeDocument/2006/relationships/vmlDrawing" Target="../drawings/vmlDrawing3.v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4" Type="http://schemas.openxmlformats.org/officeDocument/2006/relationships/notesSlide" Target="../notesSlides/notesSlide6.xml"/><Relationship Id="rId5" Type="http://schemas.openxmlformats.org/officeDocument/2006/relationships/oleObject" Target="../embeddings/oleObject4.bin"/><Relationship Id="rId6" Type="http://schemas.openxmlformats.org/officeDocument/2006/relationships/image" Target="../media/image5.wmf"/><Relationship Id="rId7" Type="http://schemas.openxmlformats.org/officeDocument/2006/relationships/oleObject" Target="../embeddings/oleObject5.bin"/><Relationship Id="rId8" Type="http://schemas.openxmlformats.org/officeDocument/2006/relationships/image" Target="../media/image6.wmf"/><Relationship Id="rId1" Type="http://schemas.openxmlformats.org/officeDocument/2006/relationships/themeOverride" Target="../theme/themeOverride6.xml"/><Relationship Id="rId2" Type="http://schemas.openxmlformats.org/officeDocument/2006/relationships/vmlDrawing" Target="../drawings/vmlDrawing4.v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7.xml"/><Relationship Id="rId2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0.wmf"/><Relationship Id="rId12" Type="http://schemas.openxmlformats.org/officeDocument/2006/relationships/oleObject" Target="../embeddings/oleObject10.bin"/><Relationship Id="rId13" Type="http://schemas.openxmlformats.org/officeDocument/2006/relationships/image" Target="../media/image11.wmf"/><Relationship Id="rId14" Type="http://schemas.openxmlformats.org/officeDocument/2006/relationships/oleObject" Target="../embeddings/oleObject11.bin"/><Relationship Id="rId15" Type="http://schemas.openxmlformats.org/officeDocument/2006/relationships/image" Target="../media/image12.wmf"/><Relationship Id="rId1" Type="http://schemas.openxmlformats.org/officeDocument/2006/relationships/themeOverride" Target="../theme/themeOverride8.xml"/><Relationship Id="rId2" Type="http://schemas.openxmlformats.org/officeDocument/2006/relationships/vmlDrawing" Target="../drawings/vmlDrawing5.vml"/><Relationship Id="rId3" Type="http://schemas.openxmlformats.org/officeDocument/2006/relationships/slideLayout" Target="../slideLayouts/slideLayout19.xml"/><Relationship Id="rId4" Type="http://schemas.openxmlformats.org/officeDocument/2006/relationships/oleObject" Target="../embeddings/oleObject6.bin"/><Relationship Id="rId5" Type="http://schemas.openxmlformats.org/officeDocument/2006/relationships/image" Target="../media/image7.wmf"/><Relationship Id="rId6" Type="http://schemas.openxmlformats.org/officeDocument/2006/relationships/oleObject" Target="../embeddings/oleObject7.bin"/><Relationship Id="rId7" Type="http://schemas.openxmlformats.org/officeDocument/2006/relationships/image" Target="../media/image8.wmf"/><Relationship Id="rId8" Type="http://schemas.openxmlformats.org/officeDocument/2006/relationships/oleObject" Target="../embeddings/oleObject8.bin"/><Relationship Id="rId9" Type="http://schemas.openxmlformats.org/officeDocument/2006/relationships/image" Target="../media/image9.wmf"/><Relationship Id="rId10" Type="http://schemas.openxmlformats.org/officeDocument/2006/relationships/oleObject" Target="../embeddings/oleObject9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notesSlide" Target="../notesSlides/notesSlide7.xml"/><Relationship Id="rId5" Type="http://schemas.openxmlformats.org/officeDocument/2006/relationships/oleObject" Target="../embeddings/oleObject12.bin"/><Relationship Id="rId6" Type="http://schemas.openxmlformats.org/officeDocument/2006/relationships/image" Target="../media/image13.wmf"/><Relationship Id="rId7" Type="http://schemas.openxmlformats.org/officeDocument/2006/relationships/oleObject" Target="../embeddings/oleObject13.bin"/><Relationship Id="rId8" Type="http://schemas.openxmlformats.org/officeDocument/2006/relationships/image" Target="../media/image14.wmf"/><Relationship Id="rId1" Type="http://schemas.openxmlformats.org/officeDocument/2006/relationships/themeOverride" Target="../theme/themeOverride9.xml"/><Relationship Id="rId2" Type="http://schemas.openxmlformats.org/officeDocument/2006/relationships/vmlDrawing" Target="../drawings/vmlDrawing6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notesSlide" Target="../notesSlides/notesSlide8.xml"/><Relationship Id="rId5" Type="http://schemas.openxmlformats.org/officeDocument/2006/relationships/oleObject" Target="../embeddings/oleObject14.bin"/><Relationship Id="rId6" Type="http://schemas.openxmlformats.org/officeDocument/2006/relationships/image" Target="../media/image15.wmf"/><Relationship Id="rId1" Type="http://schemas.openxmlformats.org/officeDocument/2006/relationships/themeOverride" Target="../theme/themeOverride10.xml"/><Relationship Id="rId2" Type="http://schemas.openxmlformats.org/officeDocument/2006/relationships/vmlDrawing" Target="../drawings/vmlDrawing7.v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1.xml"/><Relationship Id="rId2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notesSlide" Target="../notesSlides/notesSlide9.xml"/><Relationship Id="rId5" Type="http://schemas.openxmlformats.org/officeDocument/2006/relationships/oleObject" Target="../embeddings/oleObject15.bin"/><Relationship Id="rId6" Type="http://schemas.openxmlformats.org/officeDocument/2006/relationships/image" Target="../media/image16.wmf"/><Relationship Id="rId7" Type="http://schemas.openxmlformats.org/officeDocument/2006/relationships/oleObject" Target="../embeddings/oleObject16.bin"/><Relationship Id="rId8" Type="http://schemas.openxmlformats.org/officeDocument/2006/relationships/image" Target="../media/image17.wmf"/><Relationship Id="rId1" Type="http://schemas.openxmlformats.org/officeDocument/2006/relationships/themeOverride" Target="../theme/themeOverride12.xml"/><Relationship Id="rId2" Type="http://schemas.openxmlformats.org/officeDocument/2006/relationships/vmlDrawing" Target="../drawings/vmlDrawing8.v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notesSlide" Target="../notesSlides/notesSlide10.xml"/><Relationship Id="rId5" Type="http://schemas.openxmlformats.org/officeDocument/2006/relationships/oleObject" Target="../embeddings/oleObject17.bin"/><Relationship Id="rId6" Type="http://schemas.openxmlformats.org/officeDocument/2006/relationships/image" Target="../media/image18.wmf"/><Relationship Id="rId1" Type="http://schemas.openxmlformats.org/officeDocument/2006/relationships/themeOverride" Target="../theme/themeOverride13.xml"/><Relationship Id="rId2" Type="http://schemas.openxmlformats.org/officeDocument/2006/relationships/vmlDrawing" Target="../drawings/vmlDrawing9.v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notesSlide" Target="../notesSlides/notesSlide11.xml"/><Relationship Id="rId5" Type="http://schemas.openxmlformats.org/officeDocument/2006/relationships/oleObject" Target="../embeddings/oleObject18.bin"/><Relationship Id="rId6" Type="http://schemas.openxmlformats.org/officeDocument/2006/relationships/image" Target="../media/image19.wmf"/><Relationship Id="rId1" Type="http://schemas.openxmlformats.org/officeDocument/2006/relationships/themeOverride" Target="../theme/themeOverride14.xml"/><Relationship Id="rId2" Type="http://schemas.openxmlformats.org/officeDocument/2006/relationships/vmlDrawing" Target="../drawings/vmlDrawing10.v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notesSlide" Target="../notesSlides/notesSlide12.xml"/><Relationship Id="rId5" Type="http://schemas.openxmlformats.org/officeDocument/2006/relationships/oleObject" Target="../embeddings/oleObject19.bin"/><Relationship Id="rId6" Type="http://schemas.openxmlformats.org/officeDocument/2006/relationships/image" Target="../media/image20.wmf"/><Relationship Id="rId7" Type="http://schemas.openxmlformats.org/officeDocument/2006/relationships/oleObject" Target="../embeddings/oleObject20.bin"/><Relationship Id="rId8" Type="http://schemas.openxmlformats.org/officeDocument/2006/relationships/image" Target="../media/image19.wmf"/><Relationship Id="rId1" Type="http://schemas.openxmlformats.org/officeDocument/2006/relationships/themeOverride" Target="../theme/themeOverride15.xml"/><Relationship Id="rId2" Type="http://schemas.openxmlformats.org/officeDocument/2006/relationships/vmlDrawing" Target="../drawings/vmlDrawing11.v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oleObject" Target="../embeddings/oleObject21.bin"/><Relationship Id="rId5" Type="http://schemas.openxmlformats.org/officeDocument/2006/relationships/image" Target="../media/image21.wmf"/><Relationship Id="rId1" Type="http://schemas.openxmlformats.org/officeDocument/2006/relationships/themeOverride" Target="../theme/themeOverride16.xml"/><Relationship Id="rId2" Type="http://schemas.openxmlformats.org/officeDocument/2006/relationships/vmlDrawing" Target="../drawings/vmlDrawing12.v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notesSlide" Target="../notesSlides/notesSlide13.xml"/><Relationship Id="rId5" Type="http://schemas.openxmlformats.org/officeDocument/2006/relationships/oleObject" Target="../embeddings/oleObject22.bin"/><Relationship Id="rId6" Type="http://schemas.openxmlformats.org/officeDocument/2006/relationships/image" Target="../media/image22.wmf"/><Relationship Id="rId1" Type="http://schemas.openxmlformats.org/officeDocument/2006/relationships/themeOverride" Target="../theme/themeOverride17.xml"/><Relationship Id="rId2" Type="http://schemas.openxmlformats.org/officeDocument/2006/relationships/vmlDrawing" Target="../drawings/vmlDrawing13.v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notesSlide" Target="../notesSlides/notesSlide14.xml"/><Relationship Id="rId5" Type="http://schemas.openxmlformats.org/officeDocument/2006/relationships/oleObject" Target="../embeddings/oleObject23.bin"/><Relationship Id="rId6" Type="http://schemas.openxmlformats.org/officeDocument/2006/relationships/image" Target="../media/image23.wmf"/><Relationship Id="rId7" Type="http://schemas.openxmlformats.org/officeDocument/2006/relationships/oleObject" Target="../embeddings/oleObject24.bin"/><Relationship Id="rId8" Type="http://schemas.openxmlformats.org/officeDocument/2006/relationships/image" Target="../media/image24.wmf"/><Relationship Id="rId9" Type="http://schemas.openxmlformats.org/officeDocument/2006/relationships/oleObject" Target="../embeddings/oleObject25.bin"/><Relationship Id="rId10" Type="http://schemas.openxmlformats.org/officeDocument/2006/relationships/image" Target="../media/image25.wmf"/><Relationship Id="rId1" Type="http://schemas.openxmlformats.org/officeDocument/2006/relationships/themeOverride" Target="../theme/themeOverride18.xml"/><Relationship Id="rId2" Type="http://schemas.openxmlformats.org/officeDocument/2006/relationships/vmlDrawing" Target="../drawings/vmlDrawing14.v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9.xml"/><Relationship Id="rId2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1.xml"/><Relationship Id="rId4" Type="http://schemas.openxmlformats.org/officeDocument/2006/relationships/notesSlide" Target="../notesSlides/notesSlide15.xml"/><Relationship Id="rId5" Type="http://schemas.openxmlformats.org/officeDocument/2006/relationships/oleObject" Target="../embeddings/oleObject26.bin"/><Relationship Id="rId6" Type="http://schemas.openxmlformats.org/officeDocument/2006/relationships/image" Target="../media/image26.wmf"/><Relationship Id="rId1" Type="http://schemas.openxmlformats.org/officeDocument/2006/relationships/themeOverride" Target="../theme/themeOverride20.xml"/><Relationship Id="rId2" Type="http://schemas.openxmlformats.org/officeDocument/2006/relationships/vmlDrawing" Target="../drawings/vmlDrawing15.v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notesSlide" Target="../notesSlides/notesSlide16.xml"/><Relationship Id="rId5" Type="http://schemas.openxmlformats.org/officeDocument/2006/relationships/oleObject" Target="../embeddings/oleObject27.bin"/><Relationship Id="rId6" Type="http://schemas.openxmlformats.org/officeDocument/2006/relationships/image" Target="../media/image27.wmf"/><Relationship Id="rId7" Type="http://schemas.openxmlformats.org/officeDocument/2006/relationships/oleObject" Target="../embeddings/oleObject28.bin"/><Relationship Id="rId8" Type="http://schemas.openxmlformats.org/officeDocument/2006/relationships/image" Target="../media/image28.wmf"/><Relationship Id="rId9" Type="http://schemas.openxmlformats.org/officeDocument/2006/relationships/oleObject" Target="../embeddings/oleObject29.bin"/><Relationship Id="rId10" Type="http://schemas.openxmlformats.org/officeDocument/2006/relationships/image" Target="../media/image29.wmf"/><Relationship Id="rId1" Type="http://schemas.openxmlformats.org/officeDocument/2006/relationships/themeOverride" Target="../theme/themeOverride21.xml"/><Relationship Id="rId2" Type="http://schemas.openxmlformats.org/officeDocument/2006/relationships/vmlDrawing" Target="../drawings/vmlDrawing16.v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notesSlide" Target="../notesSlides/notesSlide17.xml"/><Relationship Id="rId5" Type="http://schemas.openxmlformats.org/officeDocument/2006/relationships/oleObject" Target="../embeddings/oleObject30.bin"/><Relationship Id="rId6" Type="http://schemas.openxmlformats.org/officeDocument/2006/relationships/image" Target="../media/image30.wmf"/><Relationship Id="rId7" Type="http://schemas.openxmlformats.org/officeDocument/2006/relationships/oleObject" Target="../embeddings/oleObject31.bin"/><Relationship Id="rId8" Type="http://schemas.openxmlformats.org/officeDocument/2006/relationships/image" Target="../media/image31.wmf"/><Relationship Id="rId1" Type="http://schemas.openxmlformats.org/officeDocument/2006/relationships/themeOverride" Target="../theme/themeOverride22.xml"/><Relationship Id="rId2" Type="http://schemas.openxmlformats.org/officeDocument/2006/relationships/vmlDrawing" Target="../drawings/vmlDrawing17.v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3.xml"/><Relationship Id="rId2" Type="http://schemas.openxmlformats.org/officeDocument/2006/relationships/slideLayout" Target="../slideLayouts/slideLayout17.xml"/><Relationship Id="rId3" Type="http://schemas.openxmlformats.org/officeDocument/2006/relationships/notesSlide" Target="../notesSlides/notesSlide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notesSlide" Target="../notesSlides/notesSlide19.xml"/><Relationship Id="rId5" Type="http://schemas.openxmlformats.org/officeDocument/2006/relationships/oleObject" Target="../embeddings/oleObject32.bin"/><Relationship Id="rId6" Type="http://schemas.openxmlformats.org/officeDocument/2006/relationships/image" Target="../media/image32.wmf"/><Relationship Id="rId7" Type="http://schemas.openxmlformats.org/officeDocument/2006/relationships/oleObject" Target="../embeddings/oleObject33.bin"/><Relationship Id="rId8" Type="http://schemas.openxmlformats.org/officeDocument/2006/relationships/image" Target="../media/image33.wmf"/><Relationship Id="rId1" Type="http://schemas.openxmlformats.org/officeDocument/2006/relationships/themeOverride" Target="../theme/themeOverride24.xml"/><Relationship Id="rId2" Type="http://schemas.openxmlformats.org/officeDocument/2006/relationships/vmlDrawing" Target="../drawings/vmlDrawing18.v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notesSlide" Target="../notesSlides/notesSlide20.xml"/><Relationship Id="rId5" Type="http://schemas.openxmlformats.org/officeDocument/2006/relationships/oleObject" Target="../embeddings/oleObject34.bin"/><Relationship Id="rId6" Type="http://schemas.openxmlformats.org/officeDocument/2006/relationships/image" Target="../media/image34.wmf"/><Relationship Id="rId1" Type="http://schemas.openxmlformats.org/officeDocument/2006/relationships/themeOverride" Target="../theme/themeOverride25.xml"/><Relationship Id="rId2" Type="http://schemas.openxmlformats.org/officeDocument/2006/relationships/vmlDrawing" Target="../drawings/vmlDrawing19.v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notesSlide" Target="../notesSlides/notesSlide21.xml"/><Relationship Id="rId5" Type="http://schemas.openxmlformats.org/officeDocument/2006/relationships/oleObject" Target="../embeddings/oleObject35.bin"/><Relationship Id="rId6" Type="http://schemas.openxmlformats.org/officeDocument/2006/relationships/image" Target="../media/image35.wmf"/><Relationship Id="rId1" Type="http://schemas.openxmlformats.org/officeDocument/2006/relationships/themeOverride" Target="../theme/themeOverride26.xml"/><Relationship Id="rId2" Type="http://schemas.openxmlformats.org/officeDocument/2006/relationships/vmlDrawing" Target="../drawings/vmlDrawing20.v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notesSlide" Target="../notesSlides/notesSlide22.xml"/><Relationship Id="rId5" Type="http://schemas.openxmlformats.org/officeDocument/2006/relationships/oleObject" Target="../embeddings/oleObject36.bin"/><Relationship Id="rId6" Type="http://schemas.openxmlformats.org/officeDocument/2006/relationships/image" Target="../media/image36.wmf"/><Relationship Id="rId7" Type="http://schemas.openxmlformats.org/officeDocument/2006/relationships/oleObject" Target="../embeddings/oleObject37.bin"/><Relationship Id="rId8" Type="http://schemas.openxmlformats.org/officeDocument/2006/relationships/image" Target="../media/image37.wmf"/><Relationship Id="rId1" Type="http://schemas.openxmlformats.org/officeDocument/2006/relationships/themeOverride" Target="../theme/themeOverride27.xml"/><Relationship Id="rId2" Type="http://schemas.openxmlformats.org/officeDocument/2006/relationships/vmlDrawing" Target="../drawings/vmlDrawing21.v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8.xml"/><Relationship Id="rId2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notesSlide" Target="../notesSlides/notesSlide23.xml"/><Relationship Id="rId5" Type="http://schemas.openxmlformats.org/officeDocument/2006/relationships/oleObject" Target="../embeddings/oleObject38.bin"/><Relationship Id="rId6" Type="http://schemas.openxmlformats.org/officeDocument/2006/relationships/image" Target="../media/image38.wmf"/><Relationship Id="rId1" Type="http://schemas.openxmlformats.org/officeDocument/2006/relationships/themeOverride" Target="../theme/themeOverride29.xml"/><Relationship Id="rId2" Type="http://schemas.openxmlformats.org/officeDocument/2006/relationships/vmlDrawing" Target="../drawings/vmlDrawing22.v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4" Type="http://schemas.openxmlformats.org/officeDocument/2006/relationships/oleObject" Target="../embeddings/oleObject39.bin"/><Relationship Id="rId5" Type="http://schemas.openxmlformats.org/officeDocument/2006/relationships/image" Target="../media/image39.wmf"/><Relationship Id="rId1" Type="http://schemas.openxmlformats.org/officeDocument/2006/relationships/themeOverride" Target="../theme/themeOverride30.xml"/><Relationship Id="rId2" Type="http://schemas.openxmlformats.org/officeDocument/2006/relationships/vmlDrawing" Target="../drawings/vmlDrawing23.v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1.xml"/><Relationship Id="rId2" Type="http://schemas.openxmlformats.org/officeDocument/2006/relationships/slideLayout" Target="../slideLayouts/slideLayout31.xml"/><Relationship Id="rId3" Type="http://schemas.openxmlformats.org/officeDocument/2006/relationships/notesSlide" Target="../notesSlides/notesSlide2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2.xml"/><Relationship Id="rId2" Type="http://schemas.openxmlformats.org/officeDocument/2006/relationships/slideLayout" Target="../slideLayouts/slideLayout31.xml"/><Relationship Id="rId3" Type="http://schemas.openxmlformats.org/officeDocument/2006/relationships/notesSlide" Target="../notesSlides/notesSlide2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3.xml"/><Relationship Id="rId2" Type="http://schemas.openxmlformats.org/officeDocument/2006/relationships/slideLayout" Target="../slideLayouts/slideLayout31.xml"/><Relationship Id="rId3" Type="http://schemas.openxmlformats.org/officeDocument/2006/relationships/notesSlide" Target="../notesSlides/notesSlide2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4.xml"/><Relationship Id="rId2" Type="http://schemas.openxmlformats.org/officeDocument/2006/relationships/slideLayout" Target="../slideLayouts/slideLayout31.xml"/><Relationship Id="rId3" Type="http://schemas.openxmlformats.org/officeDocument/2006/relationships/notesSlide" Target="../notesSlides/notesSlide2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5.xml"/><Relationship Id="rId2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6.xml"/><Relationship Id="rId2" Type="http://schemas.openxmlformats.org/officeDocument/2006/relationships/slideLayout" Target="../slideLayouts/slideLayout1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4" Type="http://schemas.openxmlformats.org/officeDocument/2006/relationships/oleObject" Target="../embeddings/oleObject40.bin"/><Relationship Id="rId5" Type="http://schemas.openxmlformats.org/officeDocument/2006/relationships/image" Target="../media/image40.wmf"/><Relationship Id="rId1" Type="http://schemas.openxmlformats.org/officeDocument/2006/relationships/themeOverride" Target="../theme/themeOverride37.xml"/><Relationship Id="rId2" Type="http://schemas.openxmlformats.org/officeDocument/2006/relationships/vmlDrawing" Target="../drawings/vmlDrawing24.v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8.xml"/><Relationship Id="rId2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9.xml"/><Relationship Id="rId2" Type="http://schemas.openxmlformats.org/officeDocument/2006/relationships/slideLayout" Target="../slideLayouts/slideLayout21.xml"/><Relationship Id="rId3" Type="http://schemas.openxmlformats.org/officeDocument/2006/relationships/image" Target="../media/image41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notesSlide" Target="../notesSlides/notesSlide28.xml"/><Relationship Id="rId5" Type="http://schemas.openxmlformats.org/officeDocument/2006/relationships/oleObject" Target="../embeddings/oleObject41.bin"/><Relationship Id="rId6" Type="http://schemas.openxmlformats.org/officeDocument/2006/relationships/image" Target="../media/image42.wmf"/><Relationship Id="rId1" Type="http://schemas.openxmlformats.org/officeDocument/2006/relationships/themeOverride" Target="../theme/themeOverride40.xml"/><Relationship Id="rId2" Type="http://schemas.openxmlformats.org/officeDocument/2006/relationships/vmlDrawing" Target="../drawings/vmlDrawing25.v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oleObject" Target="../embeddings/oleObject42.bin"/><Relationship Id="rId5" Type="http://schemas.openxmlformats.org/officeDocument/2006/relationships/image" Target="../media/image43.wmf"/><Relationship Id="rId1" Type="http://schemas.openxmlformats.org/officeDocument/2006/relationships/themeOverride" Target="../theme/themeOverride41.xml"/><Relationship Id="rId2" Type="http://schemas.openxmlformats.org/officeDocument/2006/relationships/vmlDrawing" Target="../drawings/vmlDrawing26.v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42.xml"/><Relationship Id="rId2" Type="http://schemas.openxmlformats.org/officeDocument/2006/relationships/slideLayout" Target="../slideLayouts/slideLayout17.xml"/><Relationship Id="rId3" Type="http://schemas.openxmlformats.org/officeDocument/2006/relationships/notesSlide" Target="../notesSlides/notesSlide29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oleObject" Target="../embeddings/oleObject43.bin"/><Relationship Id="rId5" Type="http://schemas.openxmlformats.org/officeDocument/2006/relationships/image" Target="../media/image44.wmf"/><Relationship Id="rId1" Type="http://schemas.openxmlformats.org/officeDocument/2006/relationships/themeOverride" Target="../theme/themeOverride43.xml"/><Relationship Id="rId2" Type="http://schemas.openxmlformats.org/officeDocument/2006/relationships/vmlDrawing" Target="../drawings/vmlDrawing27.v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notesSlide" Target="../notesSlides/notesSlide30.xml"/><Relationship Id="rId5" Type="http://schemas.openxmlformats.org/officeDocument/2006/relationships/oleObject" Target="../embeddings/oleObject44.bin"/><Relationship Id="rId6" Type="http://schemas.openxmlformats.org/officeDocument/2006/relationships/image" Target="../media/image45.wmf"/><Relationship Id="rId7" Type="http://schemas.openxmlformats.org/officeDocument/2006/relationships/oleObject" Target="../embeddings/oleObject45.bin"/><Relationship Id="rId8" Type="http://schemas.openxmlformats.org/officeDocument/2006/relationships/image" Target="../media/image46.wmf"/><Relationship Id="rId1" Type="http://schemas.openxmlformats.org/officeDocument/2006/relationships/themeOverride" Target="../theme/themeOverride44.xml"/><Relationship Id="rId2" Type="http://schemas.openxmlformats.org/officeDocument/2006/relationships/vmlDrawing" Target="../drawings/vmlDrawing28.v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notesSlide" Target="../notesSlides/notesSlide31.xml"/><Relationship Id="rId5" Type="http://schemas.openxmlformats.org/officeDocument/2006/relationships/oleObject" Target="../embeddings/oleObject46.bin"/><Relationship Id="rId6" Type="http://schemas.openxmlformats.org/officeDocument/2006/relationships/image" Target="../media/image47.wmf"/><Relationship Id="rId7" Type="http://schemas.openxmlformats.org/officeDocument/2006/relationships/oleObject" Target="../embeddings/oleObject47.bin"/><Relationship Id="rId8" Type="http://schemas.openxmlformats.org/officeDocument/2006/relationships/image" Target="../media/image48.wmf"/><Relationship Id="rId1" Type="http://schemas.openxmlformats.org/officeDocument/2006/relationships/themeOverride" Target="../theme/themeOverride45.xml"/><Relationship Id="rId2" Type="http://schemas.openxmlformats.org/officeDocument/2006/relationships/vmlDrawing" Target="../drawings/vmlDrawing29.v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4" Type="http://schemas.openxmlformats.org/officeDocument/2006/relationships/notesSlide" Target="../notesSlides/notesSlide32.xml"/><Relationship Id="rId5" Type="http://schemas.openxmlformats.org/officeDocument/2006/relationships/oleObject" Target="../embeddings/oleObject48.bin"/><Relationship Id="rId6" Type="http://schemas.openxmlformats.org/officeDocument/2006/relationships/image" Target="../media/image49.wmf"/><Relationship Id="rId7" Type="http://schemas.openxmlformats.org/officeDocument/2006/relationships/oleObject" Target="../embeddings/oleObject49.bin"/><Relationship Id="rId8" Type="http://schemas.openxmlformats.org/officeDocument/2006/relationships/image" Target="../media/image50.wmf"/><Relationship Id="rId1" Type="http://schemas.openxmlformats.org/officeDocument/2006/relationships/themeOverride" Target="../theme/themeOverride46.xml"/><Relationship Id="rId2" Type="http://schemas.openxmlformats.org/officeDocument/2006/relationships/vmlDrawing" Target="../drawings/vmlDrawing30.v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notesSlide" Target="../notesSlides/notesSlide33.xml"/><Relationship Id="rId5" Type="http://schemas.openxmlformats.org/officeDocument/2006/relationships/oleObject" Target="../embeddings/oleObject50.bin"/><Relationship Id="rId6" Type="http://schemas.openxmlformats.org/officeDocument/2006/relationships/image" Target="../media/image51.wmf"/><Relationship Id="rId7" Type="http://schemas.openxmlformats.org/officeDocument/2006/relationships/oleObject" Target="../embeddings/oleObject51.bin"/><Relationship Id="rId8" Type="http://schemas.openxmlformats.org/officeDocument/2006/relationships/image" Target="../media/image52.wmf"/><Relationship Id="rId1" Type="http://schemas.openxmlformats.org/officeDocument/2006/relationships/themeOverride" Target="../theme/themeOverride47.xml"/><Relationship Id="rId2" Type="http://schemas.openxmlformats.org/officeDocument/2006/relationships/vmlDrawing" Target="../drawings/vmlDrawing31.v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notesSlide" Target="../notesSlides/notesSlide34.xml"/><Relationship Id="rId5" Type="http://schemas.openxmlformats.org/officeDocument/2006/relationships/oleObject" Target="../embeddings/oleObject52.bin"/><Relationship Id="rId6" Type="http://schemas.openxmlformats.org/officeDocument/2006/relationships/image" Target="../media/image53.wmf"/><Relationship Id="rId7" Type="http://schemas.openxmlformats.org/officeDocument/2006/relationships/oleObject" Target="../embeddings/oleObject53.bin"/><Relationship Id="rId8" Type="http://schemas.openxmlformats.org/officeDocument/2006/relationships/image" Target="../media/image54.wmf"/><Relationship Id="rId1" Type="http://schemas.openxmlformats.org/officeDocument/2006/relationships/themeOverride" Target="../theme/themeOverride48.xml"/><Relationship Id="rId2" Type="http://schemas.openxmlformats.org/officeDocument/2006/relationships/vmlDrawing" Target="../drawings/vmlDrawing32.v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oleObject" Target="../embeddings/oleObject54.bin"/><Relationship Id="rId5" Type="http://schemas.openxmlformats.org/officeDocument/2006/relationships/image" Target="../media/image55.wmf"/><Relationship Id="rId1" Type="http://schemas.openxmlformats.org/officeDocument/2006/relationships/themeOverride" Target="../theme/themeOverride49.xml"/><Relationship Id="rId2" Type="http://schemas.openxmlformats.org/officeDocument/2006/relationships/vmlDrawing" Target="../drawings/vmlDrawing33.v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50.xml"/><Relationship Id="rId2" Type="http://schemas.openxmlformats.org/officeDocument/2006/relationships/slideLayout" Target="../slideLayouts/slideLayout17.xml"/><Relationship Id="rId3" Type="http://schemas.openxmlformats.org/officeDocument/2006/relationships/notesSlide" Target="../notesSlides/notesSlide3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oleObject" Target="../embeddings/oleObject55.bin"/><Relationship Id="rId5" Type="http://schemas.openxmlformats.org/officeDocument/2006/relationships/image" Target="../media/image56.wmf"/><Relationship Id="rId6" Type="http://schemas.openxmlformats.org/officeDocument/2006/relationships/oleObject" Target="../embeddings/oleObject56.bin"/><Relationship Id="rId7" Type="http://schemas.openxmlformats.org/officeDocument/2006/relationships/image" Target="../media/image57.wmf"/><Relationship Id="rId1" Type="http://schemas.openxmlformats.org/officeDocument/2006/relationships/themeOverride" Target="../theme/themeOverride51.xml"/><Relationship Id="rId2" Type="http://schemas.openxmlformats.org/officeDocument/2006/relationships/vmlDrawing" Target="../drawings/vmlDrawing34.v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notesSlide" Target="../notesSlides/notesSlide36.xml"/><Relationship Id="rId5" Type="http://schemas.openxmlformats.org/officeDocument/2006/relationships/oleObject" Target="../embeddings/oleObject57.bin"/><Relationship Id="rId6" Type="http://schemas.openxmlformats.org/officeDocument/2006/relationships/image" Target="../media/image58.wmf"/><Relationship Id="rId7" Type="http://schemas.openxmlformats.org/officeDocument/2006/relationships/oleObject" Target="../embeddings/oleObject58.bin"/><Relationship Id="rId8" Type="http://schemas.openxmlformats.org/officeDocument/2006/relationships/image" Target="../media/image59.wmf"/><Relationship Id="rId1" Type="http://schemas.openxmlformats.org/officeDocument/2006/relationships/themeOverride" Target="../theme/themeOverride52.xml"/><Relationship Id="rId2" Type="http://schemas.openxmlformats.org/officeDocument/2006/relationships/vmlDrawing" Target="../drawings/vmlDrawing35.v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notesSlide" Target="../notesSlides/notesSlide37.xml"/><Relationship Id="rId5" Type="http://schemas.openxmlformats.org/officeDocument/2006/relationships/oleObject" Target="../embeddings/oleObject59.bin"/><Relationship Id="rId6" Type="http://schemas.openxmlformats.org/officeDocument/2006/relationships/image" Target="../media/image60.wmf"/><Relationship Id="rId7" Type="http://schemas.openxmlformats.org/officeDocument/2006/relationships/oleObject" Target="../embeddings/oleObject60.bin"/><Relationship Id="rId8" Type="http://schemas.openxmlformats.org/officeDocument/2006/relationships/image" Target="../media/image61.wmf"/><Relationship Id="rId1" Type="http://schemas.openxmlformats.org/officeDocument/2006/relationships/themeOverride" Target="../theme/themeOverride53.xml"/><Relationship Id="rId2" Type="http://schemas.openxmlformats.org/officeDocument/2006/relationships/vmlDrawing" Target="../drawings/vmlDrawing36.v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notesSlide" Target="../notesSlides/notesSlide38.xml"/><Relationship Id="rId5" Type="http://schemas.openxmlformats.org/officeDocument/2006/relationships/oleObject" Target="../embeddings/oleObject61.bin"/><Relationship Id="rId6" Type="http://schemas.openxmlformats.org/officeDocument/2006/relationships/image" Target="../media/image62.wmf"/><Relationship Id="rId7" Type="http://schemas.openxmlformats.org/officeDocument/2006/relationships/oleObject" Target="../embeddings/oleObject62.bin"/><Relationship Id="rId8" Type="http://schemas.openxmlformats.org/officeDocument/2006/relationships/image" Target="../media/image63.wmf"/><Relationship Id="rId1" Type="http://schemas.openxmlformats.org/officeDocument/2006/relationships/themeOverride" Target="../theme/themeOverride54.xml"/><Relationship Id="rId2" Type="http://schemas.openxmlformats.org/officeDocument/2006/relationships/vmlDrawing" Target="../drawings/vmlDrawing37.v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notesSlide" Target="../notesSlides/notesSlide39.xml"/><Relationship Id="rId5" Type="http://schemas.openxmlformats.org/officeDocument/2006/relationships/oleObject" Target="../embeddings/oleObject63.bin"/><Relationship Id="rId6" Type="http://schemas.openxmlformats.org/officeDocument/2006/relationships/image" Target="../media/image64.wmf"/><Relationship Id="rId7" Type="http://schemas.openxmlformats.org/officeDocument/2006/relationships/oleObject" Target="../embeddings/oleObject64.bin"/><Relationship Id="rId8" Type="http://schemas.openxmlformats.org/officeDocument/2006/relationships/image" Target="../media/image65.wmf"/><Relationship Id="rId1" Type="http://schemas.openxmlformats.org/officeDocument/2006/relationships/themeOverride" Target="../theme/themeOverride55.xml"/><Relationship Id="rId2" Type="http://schemas.openxmlformats.org/officeDocument/2006/relationships/vmlDrawing" Target="../drawings/vmlDrawing38.v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56.xml"/><Relationship Id="rId2" Type="http://schemas.openxmlformats.org/officeDocument/2006/relationships/slideLayout" Target="../slideLayouts/slideLayout17.xml"/><Relationship Id="rId3" Type="http://schemas.openxmlformats.org/officeDocument/2006/relationships/notesSlide" Target="../notesSlides/notesSlide40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4" Type="http://schemas.openxmlformats.org/officeDocument/2006/relationships/notesSlide" Target="../notesSlides/notesSlide41.xml"/><Relationship Id="rId5" Type="http://schemas.openxmlformats.org/officeDocument/2006/relationships/oleObject" Target="../embeddings/oleObject65.bin"/><Relationship Id="rId6" Type="http://schemas.openxmlformats.org/officeDocument/2006/relationships/image" Target="../media/image66.wmf"/><Relationship Id="rId7" Type="http://schemas.openxmlformats.org/officeDocument/2006/relationships/oleObject" Target="../embeddings/oleObject66.bin"/><Relationship Id="rId8" Type="http://schemas.openxmlformats.org/officeDocument/2006/relationships/image" Target="../media/image67.wmf"/><Relationship Id="rId1" Type="http://schemas.openxmlformats.org/officeDocument/2006/relationships/themeOverride" Target="../theme/themeOverride57.xml"/><Relationship Id="rId2" Type="http://schemas.openxmlformats.org/officeDocument/2006/relationships/vmlDrawing" Target="../drawings/vmlDrawing39.v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4" Type="http://schemas.openxmlformats.org/officeDocument/2006/relationships/notesSlide" Target="../notesSlides/notesSlide42.xml"/><Relationship Id="rId5" Type="http://schemas.openxmlformats.org/officeDocument/2006/relationships/oleObject" Target="../embeddings/oleObject67.bin"/><Relationship Id="rId6" Type="http://schemas.openxmlformats.org/officeDocument/2006/relationships/image" Target="../media/image68.wmf"/><Relationship Id="rId7" Type="http://schemas.openxmlformats.org/officeDocument/2006/relationships/oleObject" Target="../embeddings/oleObject68.bin"/><Relationship Id="rId8" Type="http://schemas.openxmlformats.org/officeDocument/2006/relationships/image" Target="../media/image69.wmf"/><Relationship Id="rId1" Type="http://schemas.openxmlformats.org/officeDocument/2006/relationships/themeOverride" Target="../theme/themeOverride58.xml"/><Relationship Id="rId2" Type="http://schemas.openxmlformats.org/officeDocument/2006/relationships/vmlDrawing" Target="../drawings/vmlDrawing40.v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notesSlide" Target="../notesSlides/notesSlide43.xml"/><Relationship Id="rId5" Type="http://schemas.openxmlformats.org/officeDocument/2006/relationships/oleObject" Target="../embeddings/oleObject69.bin"/><Relationship Id="rId6" Type="http://schemas.openxmlformats.org/officeDocument/2006/relationships/image" Target="../media/image70.wmf"/><Relationship Id="rId1" Type="http://schemas.openxmlformats.org/officeDocument/2006/relationships/themeOverride" Target="../theme/themeOverride59.xml"/><Relationship Id="rId2" Type="http://schemas.openxmlformats.org/officeDocument/2006/relationships/vmlDrawing" Target="../drawings/vmlDrawing41.v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notesSlide" Target="../notesSlides/notesSlide44.xml"/><Relationship Id="rId5" Type="http://schemas.openxmlformats.org/officeDocument/2006/relationships/oleObject" Target="../embeddings/oleObject70.bin"/><Relationship Id="rId6" Type="http://schemas.openxmlformats.org/officeDocument/2006/relationships/image" Target="../media/image71.wmf"/><Relationship Id="rId7" Type="http://schemas.openxmlformats.org/officeDocument/2006/relationships/oleObject" Target="../embeddings/oleObject71.bin"/><Relationship Id="rId8" Type="http://schemas.openxmlformats.org/officeDocument/2006/relationships/image" Target="../media/image72.wmf"/><Relationship Id="rId1" Type="http://schemas.openxmlformats.org/officeDocument/2006/relationships/themeOverride" Target="../theme/themeOverride60.xml"/><Relationship Id="rId2" Type="http://schemas.openxmlformats.org/officeDocument/2006/relationships/vmlDrawing" Target="../drawings/vmlDrawing42.v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4" Type="http://schemas.openxmlformats.org/officeDocument/2006/relationships/oleObject" Target="../embeddings/oleObject72.bin"/><Relationship Id="rId5" Type="http://schemas.openxmlformats.org/officeDocument/2006/relationships/image" Target="../media/image73.wmf"/><Relationship Id="rId6" Type="http://schemas.openxmlformats.org/officeDocument/2006/relationships/oleObject" Target="../embeddings/oleObject73.bin"/><Relationship Id="rId7" Type="http://schemas.openxmlformats.org/officeDocument/2006/relationships/image" Target="../media/image74.wmf"/><Relationship Id="rId1" Type="http://schemas.openxmlformats.org/officeDocument/2006/relationships/themeOverride" Target="../theme/themeOverride61.xml"/><Relationship Id="rId2" Type="http://schemas.openxmlformats.org/officeDocument/2006/relationships/vmlDrawing" Target="../drawings/vmlDrawing43.v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62.xml"/><Relationship Id="rId2" Type="http://schemas.openxmlformats.org/officeDocument/2006/relationships/slideLayout" Target="../slideLayouts/slideLayout1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63.xml"/><Relationship Id="rId2" Type="http://schemas.openxmlformats.org/officeDocument/2006/relationships/slideLayout" Target="../slideLayouts/slideLayout1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4" Type="http://schemas.openxmlformats.org/officeDocument/2006/relationships/oleObject" Target="../embeddings/oleObject74.bin"/><Relationship Id="rId5" Type="http://schemas.openxmlformats.org/officeDocument/2006/relationships/image" Target="../media/image75.wmf"/><Relationship Id="rId6" Type="http://schemas.openxmlformats.org/officeDocument/2006/relationships/oleObject" Target="../embeddings/oleObject75.bin"/><Relationship Id="rId7" Type="http://schemas.openxmlformats.org/officeDocument/2006/relationships/image" Target="../media/image76.wmf"/><Relationship Id="rId1" Type="http://schemas.openxmlformats.org/officeDocument/2006/relationships/themeOverride" Target="../theme/themeOverride64.xml"/><Relationship Id="rId2" Type="http://schemas.openxmlformats.org/officeDocument/2006/relationships/vmlDrawing" Target="../drawings/vmlDrawing44.v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65.xml"/><Relationship Id="rId2" Type="http://schemas.openxmlformats.org/officeDocument/2006/relationships/slideLayout" Target="../slideLayouts/slideLayout2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66.xml"/><Relationship Id="rId2" Type="http://schemas.openxmlformats.org/officeDocument/2006/relationships/slideLayout" Target="../slideLayouts/slideLayout1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67.xml"/><Relationship Id="rId2" Type="http://schemas.openxmlformats.org/officeDocument/2006/relationships/slideLayout" Target="../slideLayouts/slideLayout1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68.xml"/><Relationship Id="rId2" Type="http://schemas.openxmlformats.org/officeDocument/2006/relationships/slideLayout" Target="../slideLayouts/slideLayout1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69.xml"/><Relationship Id="rId2" Type="http://schemas.openxmlformats.org/officeDocument/2006/relationships/slideLayout" Target="../slideLayouts/slideLayout1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70.xml"/><Relationship Id="rId2" Type="http://schemas.openxmlformats.org/officeDocument/2006/relationships/slideLayout" Target="../slideLayouts/slideLayout1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4" Type="http://schemas.openxmlformats.org/officeDocument/2006/relationships/oleObject" Target="../embeddings/oleObject76.bin"/><Relationship Id="rId5" Type="http://schemas.openxmlformats.org/officeDocument/2006/relationships/image" Target="../media/image77.wmf"/><Relationship Id="rId1" Type="http://schemas.openxmlformats.org/officeDocument/2006/relationships/themeOverride" Target="../theme/themeOverride71.xml"/><Relationship Id="rId2" Type="http://schemas.openxmlformats.org/officeDocument/2006/relationships/vmlDrawing" Target="../drawings/vmlDrawing45.v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4" Type="http://schemas.openxmlformats.org/officeDocument/2006/relationships/oleObject" Target="../embeddings/oleObject77.bin"/><Relationship Id="rId5" Type="http://schemas.openxmlformats.org/officeDocument/2006/relationships/image" Target="../media/image78.wmf"/><Relationship Id="rId1" Type="http://schemas.openxmlformats.org/officeDocument/2006/relationships/themeOverride" Target="../theme/themeOverride72.xml"/><Relationship Id="rId2" Type="http://schemas.openxmlformats.org/officeDocument/2006/relationships/vmlDrawing" Target="../drawings/vmlDrawing46.v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73.xml"/><Relationship Id="rId2" Type="http://schemas.openxmlformats.org/officeDocument/2006/relationships/slideLayout" Target="../slideLayouts/slideLayout17.xml"/><Relationship Id="rId3" Type="http://schemas.openxmlformats.org/officeDocument/2006/relationships/notesSlide" Target="../notesSlides/notesSlide45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notesSlide" Target="../notesSlides/notesSlide46.xml"/><Relationship Id="rId5" Type="http://schemas.openxmlformats.org/officeDocument/2006/relationships/oleObject" Target="../embeddings/oleObject78.bin"/><Relationship Id="rId6" Type="http://schemas.openxmlformats.org/officeDocument/2006/relationships/image" Target="../media/image79.wmf"/><Relationship Id="rId1" Type="http://schemas.openxmlformats.org/officeDocument/2006/relationships/themeOverride" Target="../theme/themeOverride74.xml"/><Relationship Id="rId2" Type="http://schemas.openxmlformats.org/officeDocument/2006/relationships/vmlDrawing" Target="../drawings/vmlDrawing47.v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notesSlide" Target="../notesSlides/notesSlide47.xml"/><Relationship Id="rId5" Type="http://schemas.openxmlformats.org/officeDocument/2006/relationships/oleObject" Target="../embeddings/oleObject79.bin"/><Relationship Id="rId6" Type="http://schemas.openxmlformats.org/officeDocument/2006/relationships/image" Target="../media/image80.wmf"/><Relationship Id="rId7" Type="http://schemas.openxmlformats.org/officeDocument/2006/relationships/oleObject" Target="../embeddings/oleObject80.bin"/><Relationship Id="rId8" Type="http://schemas.openxmlformats.org/officeDocument/2006/relationships/image" Target="../media/image81.wmf"/><Relationship Id="rId1" Type="http://schemas.openxmlformats.org/officeDocument/2006/relationships/themeOverride" Target="../theme/themeOverride75.xml"/><Relationship Id="rId2" Type="http://schemas.openxmlformats.org/officeDocument/2006/relationships/vmlDrawing" Target="../drawings/vmlDrawing48.v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76.xml"/><Relationship Id="rId2" Type="http://schemas.openxmlformats.org/officeDocument/2006/relationships/slideLayout" Target="../slideLayouts/slideLayout17.xml"/><Relationship Id="rId3" Type="http://schemas.openxmlformats.org/officeDocument/2006/relationships/notesSlide" Target="../notesSlides/notesSlide48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77.xml"/><Relationship Id="rId2" Type="http://schemas.openxmlformats.org/officeDocument/2006/relationships/slideLayout" Target="../slideLayouts/slideLayout17.xml"/><Relationship Id="rId3" Type="http://schemas.openxmlformats.org/officeDocument/2006/relationships/notesSlide" Target="../notesSlides/notesSlide4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dirty="0" smtClean="0">
                <a:solidFill>
                  <a:schemeClr val="accent1"/>
                </a:solidFill>
              </a:rPr>
              <a:t>Chapitre 5. </a:t>
            </a:r>
            <a:r>
              <a:rPr lang="fr-FR" dirty="0" smtClean="0"/>
              <a:t>Modèles probabilistes continus</a:t>
            </a:r>
          </a:p>
        </p:txBody>
      </p:sp>
      <p:sp>
        <p:nvSpPr>
          <p:cNvPr id="54276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dirty="0" smtClean="0"/>
              <a:t>Variable aléatoire continue et loi de probabilité continue</a:t>
            </a:r>
          </a:p>
          <a:p>
            <a:pPr eaLnBrk="1" hangingPunct="1"/>
            <a:r>
              <a:rPr lang="fr-FR" dirty="0" smtClean="0"/>
              <a:t>Loi uniforme</a:t>
            </a:r>
          </a:p>
          <a:p>
            <a:pPr eaLnBrk="1" hangingPunct="1"/>
            <a:r>
              <a:rPr lang="fr-FR" dirty="0"/>
              <a:t>Loi exponentielle</a:t>
            </a:r>
          </a:p>
          <a:p>
            <a:pPr eaLnBrk="1" hangingPunct="1"/>
            <a:r>
              <a:rPr lang="fr-FR" dirty="0" smtClean="0"/>
              <a:t>Loi normale</a:t>
            </a:r>
          </a:p>
          <a:p>
            <a:pPr eaLnBrk="1" hangingPunct="1"/>
            <a:r>
              <a:rPr lang="fr-FR" dirty="0" smtClean="0"/>
              <a:t>Loi normale centrée réduite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1</a:t>
            </a:fld>
            <a:endParaRPr lang="fr-FR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6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Variable aléatoire continue </a:t>
            </a:r>
            <a:br>
              <a:rPr lang="fr-FR" sz="3600" smtClean="0"/>
            </a:br>
            <a:r>
              <a:rPr lang="fr-FR" sz="3600" smtClean="0"/>
              <a:t>et loi de probabilité continue</a:t>
            </a:r>
          </a:p>
        </p:txBody>
      </p:sp>
      <p:sp>
        <p:nvSpPr>
          <p:cNvPr id="530439" name="Rectangle 7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</a:pPr>
            <a:r>
              <a:rPr lang="fr-FR" smtClean="0"/>
              <a:t>La représentation graphique d’une variable statistique continue se fait à l’aide d’un histogramme</a:t>
            </a:r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En augmentant le nombre d’observations et en réduisant l’amplitude des classes à la limite on obtient une courbe continue</a:t>
            </a:r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La représentation graphique d’une variable aléatoire continue porte alors le nom de densité de probabilité ou fonction de densité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2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0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0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304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304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304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304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0439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21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Loi de probabilité continue</a:t>
            </a:r>
          </a:p>
        </p:txBody>
      </p:sp>
      <p:grpSp>
        <p:nvGrpSpPr>
          <p:cNvPr id="1029" name="Group 34"/>
          <p:cNvGrpSpPr>
            <a:grpSpLocks/>
          </p:cNvGrpSpPr>
          <p:nvPr/>
        </p:nvGrpSpPr>
        <p:grpSpPr bwMode="auto">
          <a:xfrm>
            <a:off x="1281113" y="1620838"/>
            <a:ext cx="6550025" cy="4411662"/>
            <a:chOff x="825" y="1021"/>
            <a:chExt cx="4126" cy="2779"/>
          </a:xfrm>
        </p:grpSpPr>
        <p:graphicFrame>
          <p:nvGraphicFramePr>
            <p:cNvPr id="1026" name="Object 7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911" y="1657"/>
            <a:ext cx="3748" cy="21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4" name="Graphique" r:id="rId5" imgW="6096000" imgH="4067085" progId="MSGraph.Chart.8">
                    <p:embed followColorScheme="full"/>
                  </p:oleObj>
                </mc:Choice>
                <mc:Fallback>
                  <p:oleObj name="Graphique" r:id="rId5" imgW="6096000" imgH="4067085" progId="MSGraph.Chart.8">
                    <p:embed followColorScheme="full"/>
                    <p:pic>
                      <p:nvPicPr>
                        <p:cNvPr id="0" name="Object 7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11" y="1657"/>
                          <a:ext cx="3748" cy="214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030" name="Group 8"/>
            <p:cNvGrpSpPr>
              <a:grpSpLocks/>
            </p:cNvGrpSpPr>
            <p:nvPr/>
          </p:nvGrpSpPr>
          <p:grpSpPr bwMode="auto">
            <a:xfrm>
              <a:off x="986" y="1331"/>
              <a:ext cx="3300" cy="2251"/>
              <a:chOff x="1548" y="1397"/>
              <a:chExt cx="3300" cy="2251"/>
            </a:xfrm>
          </p:grpSpPr>
          <p:sp>
            <p:nvSpPr>
              <p:cNvPr id="1039" name="Line 9"/>
              <p:cNvSpPr>
                <a:spLocks noChangeShapeType="1"/>
              </p:cNvSpPr>
              <p:nvPr/>
            </p:nvSpPr>
            <p:spPr bwMode="auto">
              <a:xfrm>
                <a:off x="1548" y="1397"/>
                <a:ext cx="0" cy="2247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triangle" w="med" len="med"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1040" name="Line 10"/>
              <p:cNvSpPr>
                <a:spLocks noChangeShapeType="1"/>
              </p:cNvSpPr>
              <p:nvPr/>
            </p:nvSpPr>
            <p:spPr bwMode="auto">
              <a:xfrm>
                <a:off x="1557" y="3648"/>
                <a:ext cx="329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1031" name="Rectangle 14"/>
            <p:cNvSpPr>
              <a:spLocks noChangeArrowheads="1"/>
            </p:cNvSpPr>
            <p:nvPr/>
          </p:nvSpPr>
          <p:spPr bwMode="auto">
            <a:xfrm>
              <a:off x="825" y="1021"/>
              <a:ext cx="502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800" i="1"/>
                <a:t>f(x)</a:t>
              </a:r>
            </a:p>
          </p:txBody>
        </p:sp>
        <p:sp>
          <p:nvSpPr>
            <p:cNvPr id="1032" name="Rectangle 15"/>
            <p:cNvSpPr>
              <a:spLocks noChangeArrowheads="1"/>
            </p:cNvSpPr>
            <p:nvPr/>
          </p:nvSpPr>
          <p:spPr bwMode="auto">
            <a:xfrm>
              <a:off x="4271" y="3405"/>
              <a:ext cx="406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800" i="1"/>
                <a:t>x</a:t>
              </a:r>
            </a:p>
          </p:txBody>
        </p:sp>
        <p:sp>
          <p:nvSpPr>
            <p:cNvPr id="1033" name="Rectangle 16"/>
            <p:cNvSpPr>
              <a:spLocks noChangeArrowheads="1"/>
            </p:cNvSpPr>
            <p:nvPr/>
          </p:nvSpPr>
          <p:spPr bwMode="auto">
            <a:xfrm>
              <a:off x="2527" y="1038"/>
              <a:ext cx="2424" cy="74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FR" sz="2400"/>
                <a:t>La loi de probabilité d’une variable aléatoire continue se nomme la fonction de densité</a:t>
              </a:r>
            </a:p>
          </p:txBody>
        </p:sp>
        <p:sp>
          <p:nvSpPr>
            <p:cNvPr id="1034" name="Freeform 17"/>
            <p:cNvSpPr>
              <a:spLocks/>
            </p:cNvSpPr>
            <p:nvPr/>
          </p:nvSpPr>
          <p:spPr bwMode="auto">
            <a:xfrm>
              <a:off x="2933" y="1744"/>
              <a:ext cx="809" cy="407"/>
            </a:xfrm>
            <a:custGeom>
              <a:avLst/>
              <a:gdLst>
                <a:gd name="T0" fmla="*/ 907 w 721"/>
                <a:gd name="T1" fmla="*/ 0 h 505"/>
                <a:gd name="T2" fmla="*/ 484 w 721"/>
                <a:gd name="T3" fmla="*/ 195 h 505"/>
                <a:gd name="T4" fmla="*/ 528 w 721"/>
                <a:gd name="T5" fmla="*/ 125 h 505"/>
                <a:gd name="T6" fmla="*/ 0 w 721"/>
                <a:gd name="T7" fmla="*/ 327 h 50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21"/>
                <a:gd name="T13" fmla="*/ 0 h 505"/>
                <a:gd name="T14" fmla="*/ 721 w 721"/>
                <a:gd name="T15" fmla="*/ 505 h 50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21" h="505">
                  <a:moveTo>
                    <a:pt x="720" y="0"/>
                  </a:moveTo>
                  <a:lnTo>
                    <a:pt x="384" y="300"/>
                  </a:lnTo>
                  <a:lnTo>
                    <a:pt x="420" y="192"/>
                  </a:lnTo>
                  <a:lnTo>
                    <a:pt x="0" y="504"/>
                  </a:lnTo>
                </a:path>
              </a:pathLst>
            </a:custGeom>
            <a:noFill/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035" name="Rectangle 19"/>
            <p:cNvSpPr>
              <a:spLocks noChangeArrowheads="1"/>
            </p:cNvSpPr>
            <p:nvPr/>
          </p:nvSpPr>
          <p:spPr bwMode="auto">
            <a:xfrm>
              <a:off x="3870" y="2017"/>
              <a:ext cx="1060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>
                  <a:sym typeface="Symbol" pitchFamily="18" charset="2"/>
                </a:rPr>
                <a:t>0  </a:t>
              </a:r>
              <a:r>
                <a:rPr lang="fr-FR" sz="2400" i="1"/>
                <a:t> f(x)</a:t>
              </a:r>
              <a:r>
                <a:rPr lang="fr-FR" sz="2400" i="1">
                  <a:sym typeface="Symbol" pitchFamily="18" charset="2"/>
                </a:rPr>
                <a:t> 1</a:t>
              </a:r>
            </a:p>
          </p:txBody>
        </p:sp>
        <p:grpSp>
          <p:nvGrpSpPr>
            <p:cNvPr id="1036" name="Group 29"/>
            <p:cNvGrpSpPr>
              <a:grpSpLocks/>
            </p:cNvGrpSpPr>
            <p:nvPr/>
          </p:nvGrpSpPr>
          <p:grpSpPr bwMode="auto">
            <a:xfrm>
              <a:off x="1080" y="1965"/>
              <a:ext cx="3171" cy="1620"/>
              <a:chOff x="1296" y="1929"/>
              <a:chExt cx="3171" cy="1620"/>
            </a:xfrm>
          </p:grpSpPr>
          <p:sp>
            <p:nvSpPr>
              <p:cNvPr id="1037" name="Freeform 23"/>
              <p:cNvSpPr>
                <a:spLocks/>
              </p:cNvSpPr>
              <p:nvPr/>
            </p:nvSpPr>
            <p:spPr bwMode="auto">
              <a:xfrm>
                <a:off x="1296" y="1929"/>
                <a:ext cx="1584" cy="1620"/>
              </a:xfrm>
              <a:custGeom>
                <a:avLst/>
                <a:gdLst>
                  <a:gd name="T0" fmla="*/ 0 w 1584"/>
                  <a:gd name="T1" fmla="*/ 1620 h 1620"/>
                  <a:gd name="T2" fmla="*/ 468 w 1584"/>
                  <a:gd name="T3" fmla="*/ 1587 h 1620"/>
                  <a:gd name="T4" fmla="*/ 663 w 1584"/>
                  <a:gd name="T5" fmla="*/ 1539 h 1620"/>
                  <a:gd name="T6" fmla="*/ 864 w 1584"/>
                  <a:gd name="T7" fmla="*/ 1416 h 1620"/>
                  <a:gd name="T8" fmla="*/ 1056 w 1584"/>
                  <a:gd name="T9" fmla="*/ 1065 h 1620"/>
                  <a:gd name="T10" fmla="*/ 1287 w 1584"/>
                  <a:gd name="T11" fmla="*/ 327 h 1620"/>
                  <a:gd name="T12" fmla="*/ 1401 w 1584"/>
                  <a:gd name="T13" fmla="*/ 75 h 1620"/>
                  <a:gd name="T14" fmla="*/ 1584 w 1584"/>
                  <a:gd name="T15" fmla="*/ 0 h 162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584"/>
                  <a:gd name="T25" fmla="*/ 0 h 1620"/>
                  <a:gd name="T26" fmla="*/ 1584 w 1584"/>
                  <a:gd name="T27" fmla="*/ 1620 h 162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584" h="1620">
                    <a:moveTo>
                      <a:pt x="0" y="1620"/>
                    </a:moveTo>
                    <a:cubicBezTo>
                      <a:pt x="179" y="1610"/>
                      <a:pt x="358" y="1600"/>
                      <a:pt x="468" y="1587"/>
                    </a:cubicBezTo>
                    <a:cubicBezTo>
                      <a:pt x="578" y="1574"/>
                      <a:pt x="597" y="1567"/>
                      <a:pt x="663" y="1539"/>
                    </a:cubicBezTo>
                    <a:cubicBezTo>
                      <a:pt x="729" y="1511"/>
                      <a:pt x="799" y="1495"/>
                      <a:pt x="864" y="1416"/>
                    </a:cubicBezTo>
                    <a:cubicBezTo>
                      <a:pt x="929" y="1337"/>
                      <a:pt x="985" y="1247"/>
                      <a:pt x="1056" y="1065"/>
                    </a:cubicBezTo>
                    <a:cubicBezTo>
                      <a:pt x="1127" y="883"/>
                      <a:pt x="1230" y="492"/>
                      <a:pt x="1287" y="327"/>
                    </a:cubicBezTo>
                    <a:cubicBezTo>
                      <a:pt x="1344" y="162"/>
                      <a:pt x="1352" y="129"/>
                      <a:pt x="1401" y="75"/>
                    </a:cubicBezTo>
                    <a:cubicBezTo>
                      <a:pt x="1450" y="21"/>
                      <a:pt x="1517" y="10"/>
                      <a:pt x="1584" y="0"/>
                    </a:cubicBezTo>
                  </a:path>
                </a:pathLst>
              </a:custGeom>
              <a:noFill/>
              <a:ln w="28575" cap="sq" cmpd="sng">
                <a:solidFill>
                  <a:srgbClr val="00009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1038" name="Freeform 28"/>
              <p:cNvSpPr>
                <a:spLocks/>
              </p:cNvSpPr>
              <p:nvPr/>
            </p:nvSpPr>
            <p:spPr bwMode="auto">
              <a:xfrm flipH="1">
                <a:off x="2883" y="1929"/>
                <a:ext cx="1584" cy="1620"/>
              </a:xfrm>
              <a:custGeom>
                <a:avLst/>
                <a:gdLst>
                  <a:gd name="T0" fmla="*/ 0 w 1584"/>
                  <a:gd name="T1" fmla="*/ 1620 h 1620"/>
                  <a:gd name="T2" fmla="*/ 468 w 1584"/>
                  <a:gd name="T3" fmla="*/ 1587 h 1620"/>
                  <a:gd name="T4" fmla="*/ 663 w 1584"/>
                  <a:gd name="T5" fmla="*/ 1539 h 1620"/>
                  <a:gd name="T6" fmla="*/ 864 w 1584"/>
                  <a:gd name="T7" fmla="*/ 1416 h 1620"/>
                  <a:gd name="T8" fmla="*/ 1056 w 1584"/>
                  <a:gd name="T9" fmla="*/ 1065 h 1620"/>
                  <a:gd name="T10" fmla="*/ 1287 w 1584"/>
                  <a:gd name="T11" fmla="*/ 327 h 1620"/>
                  <a:gd name="T12" fmla="*/ 1401 w 1584"/>
                  <a:gd name="T13" fmla="*/ 75 h 1620"/>
                  <a:gd name="T14" fmla="*/ 1584 w 1584"/>
                  <a:gd name="T15" fmla="*/ 0 h 162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584"/>
                  <a:gd name="T25" fmla="*/ 0 h 1620"/>
                  <a:gd name="T26" fmla="*/ 1584 w 1584"/>
                  <a:gd name="T27" fmla="*/ 1620 h 162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584" h="1620">
                    <a:moveTo>
                      <a:pt x="0" y="1620"/>
                    </a:moveTo>
                    <a:cubicBezTo>
                      <a:pt x="179" y="1610"/>
                      <a:pt x="358" y="1600"/>
                      <a:pt x="468" y="1587"/>
                    </a:cubicBezTo>
                    <a:cubicBezTo>
                      <a:pt x="578" y="1574"/>
                      <a:pt x="597" y="1567"/>
                      <a:pt x="663" y="1539"/>
                    </a:cubicBezTo>
                    <a:cubicBezTo>
                      <a:pt x="729" y="1511"/>
                      <a:pt x="799" y="1495"/>
                      <a:pt x="864" y="1416"/>
                    </a:cubicBezTo>
                    <a:cubicBezTo>
                      <a:pt x="929" y="1337"/>
                      <a:pt x="985" y="1247"/>
                      <a:pt x="1056" y="1065"/>
                    </a:cubicBezTo>
                    <a:cubicBezTo>
                      <a:pt x="1127" y="883"/>
                      <a:pt x="1230" y="492"/>
                      <a:pt x="1287" y="327"/>
                    </a:cubicBezTo>
                    <a:cubicBezTo>
                      <a:pt x="1344" y="162"/>
                      <a:pt x="1352" y="129"/>
                      <a:pt x="1401" y="75"/>
                    </a:cubicBezTo>
                    <a:cubicBezTo>
                      <a:pt x="1450" y="21"/>
                      <a:pt x="1517" y="10"/>
                      <a:pt x="1584" y="0"/>
                    </a:cubicBezTo>
                  </a:path>
                </a:pathLst>
              </a:custGeom>
              <a:noFill/>
              <a:ln w="28575" cap="sq" cmpd="sng">
                <a:solidFill>
                  <a:srgbClr val="00009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</p:grp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3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37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Fonction de densité </a:t>
            </a:r>
            <a:r>
              <a:rPr lang="fr-FR" i="1" smtClean="0"/>
              <a:t>f(X)</a:t>
            </a:r>
          </a:p>
        </p:txBody>
      </p:sp>
      <p:grpSp>
        <p:nvGrpSpPr>
          <p:cNvPr id="2053" name="Group 89"/>
          <p:cNvGrpSpPr>
            <a:grpSpLocks/>
          </p:cNvGrpSpPr>
          <p:nvPr/>
        </p:nvGrpSpPr>
        <p:grpSpPr bwMode="auto">
          <a:xfrm>
            <a:off x="879475" y="1677988"/>
            <a:ext cx="7366000" cy="4300537"/>
            <a:chOff x="548" y="1063"/>
            <a:chExt cx="4640" cy="2709"/>
          </a:xfrm>
        </p:grpSpPr>
        <p:sp>
          <p:nvSpPr>
            <p:cNvPr id="2054" name="Line 69"/>
            <p:cNvSpPr>
              <a:spLocks noChangeShapeType="1"/>
            </p:cNvSpPr>
            <p:nvPr/>
          </p:nvSpPr>
          <p:spPr bwMode="auto">
            <a:xfrm flipV="1">
              <a:off x="2111" y="2034"/>
              <a:ext cx="378" cy="234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055" name="Line 70"/>
            <p:cNvSpPr>
              <a:spLocks noChangeShapeType="1"/>
            </p:cNvSpPr>
            <p:nvPr/>
          </p:nvSpPr>
          <p:spPr bwMode="auto">
            <a:xfrm flipV="1">
              <a:off x="2051" y="2126"/>
              <a:ext cx="548" cy="334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056" name="Line 71"/>
            <p:cNvSpPr>
              <a:spLocks noChangeShapeType="1"/>
            </p:cNvSpPr>
            <p:nvPr/>
          </p:nvSpPr>
          <p:spPr bwMode="auto">
            <a:xfrm flipV="1">
              <a:off x="1987" y="2266"/>
              <a:ext cx="666" cy="402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057" name="Line 72"/>
            <p:cNvSpPr>
              <a:spLocks noChangeShapeType="1"/>
            </p:cNvSpPr>
            <p:nvPr/>
          </p:nvSpPr>
          <p:spPr bwMode="auto">
            <a:xfrm flipV="1">
              <a:off x="1923" y="2414"/>
              <a:ext cx="778" cy="478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058" name="Line 73"/>
            <p:cNvSpPr>
              <a:spLocks noChangeShapeType="1"/>
            </p:cNvSpPr>
            <p:nvPr/>
          </p:nvSpPr>
          <p:spPr bwMode="auto">
            <a:xfrm flipV="1">
              <a:off x="1843" y="2570"/>
              <a:ext cx="906" cy="558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059" name="Line 74"/>
            <p:cNvSpPr>
              <a:spLocks noChangeShapeType="1"/>
            </p:cNvSpPr>
            <p:nvPr/>
          </p:nvSpPr>
          <p:spPr bwMode="auto">
            <a:xfrm flipV="1">
              <a:off x="1383" y="2726"/>
              <a:ext cx="1418" cy="894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060" name="Line 75"/>
            <p:cNvSpPr>
              <a:spLocks noChangeShapeType="1"/>
            </p:cNvSpPr>
            <p:nvPr/>
          </p:nvSpPr>
          <p:spPr bwMode="auto">
            <a:xfrm flipV="1">
              <a:off x="1723" y="2914"/>
              <a:ext cx="1134" cy="706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061" name="Line 76"/>
            <p:cNvSpPr>
              <a:spLocks noChangeShapeType="1"/>
            </p:cNvSpPr>
            <p:nvPr/>
          </p:nvSpPr>
          <p:spPr bwMode="auto">
            <a:xfrm flipV="1">
              <a:off x="2091" y="3098"/>
              <a:ext cx="826" cy="522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062" name="Line 77"/>
            <p:cNvSpPr>
              <a:spLocks noChangeShapeType="1"/>
            </p:cNvSpPr>
            <p:nvPr/>
          </p:nvSpPr>
          <p:spPr bwMode="auto">
            <a:xfrm flipV="1">
              <a:off x="2489" y="3278"/>
              <a:ext cx="520" cy="338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063" name="Line 78"/>
            <p:cNvSpPr>
              <a:spLocks noChangeShapeType="1"/>
            </p:cNvSpPr>
            <p:nvPr/>
          </p:nvSpPr>
          <p:spPr bwMode="auto">
            <a:xfrm flipV="1">
              <a:off x="2781" y="3418"/>
              <a:ext cx="316" cy="210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064" name="Line 79"/>
            <p:cNvSpPr>
              <a:spLocks noChangeShapeType="1"/>
            </p:cNvSpPr>
            <p:nvPr/>
          </p:nvSpPr>
          <p:spPr bwMode="auto">
            <a:xfrm flipV="1">
              <a:off x="3065" y="3514"/>
              <a:ext cx="140" cy="106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065" name="Rectangle 36"/>
            <p:cNvSpPr>
              <a:spLocks noChangeArrowheads="1"/>
            </p:cNvSpPr>
            <p:nvPr/>
          </p:nvSpPr>
          <p:spPr bwMode="auto">
            <a:xfrm>
              <a:off x="1709" y="3090"/>
              <a:ext cx="1342" cy="51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>
                  <a:solidFill>
                    <a:srgbClr val="000099"/>
                  </a:solidFill>
                </a:rPr>
                <a:t>Aire sous la courbe = 1</a:t>
              </a:r>
            </a:p>
          </p:txBody>
        </p:sp>
        <p:grpSp>
          <p:nvGrpSpPr>
            <p:cNvPr id="2066" name="Group 40"/>
            <p:cNvGrpSpPr>
              <a:grpSpLocks/>
            </p:cNvGrpSpPr>
            <p:nvPr/>
          </p:nvGrpSpPr>
          <p:grpSpPr bwMode="auto">
            <a:xfrm>
              <a:off x="709" y="1373"/>
              <a:ext cx="3300" cy="2251"/>
              <a:chOff x="1548" y="1397"/>
              <a:chExt cx="3300" cy="2251"/>
            </a:xfrm>
          </p:grpSpPr>
          <p:sp>
            <p:nvSpPr>
              <p:cNvPr id="2073" name="Line 41"/>
              <p:cNvSpPr>
                <a:spLocks noChangeShapeType="1"/>
              </p:cNvSpPr>
              <p:nvPr/>
            </p:nvSpPr>
            <p:spPr bwMode="auto">
              <a:xfrm>
                <a:off x="1548" y="1397"/>
                <a:ext cx="0" cy="2247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triangle" w="med" len="med"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074" name="Line 42"/>
              <p:cNvSpPr>
                <a:spLocks noChangeShapeType="1"/>
              </p:cNvSpPr>
              <p:nvPr/>
            </p:nvSpPr>
            <p:spPr bwMode="auto">
              <a:xfrm>
                <a:off x="1557" y="3648"/>
                <a:ext cx="329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2067" name="Rectangle 43"/>
            <p:cNvSpPr>
              <a:spLocks noChangeArrowheads="1"/>
            </p:cNvSpPr>
            <p:nvPr/>
          </p:nvSpPr>
          <p:spPr bwMode="auto">
            <a:xfrm>
              <a:off x="548" y="1063"/>
              <a:ext cx="502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800" i="1"/>
                <a:t>f(x)</a:t>
              </a:r>
            </a:p>
          </p:txBody>
        </p:sp>
        <p:sp>
          <p:nvSpPr>
            <p:cNvPr id="2068" name="Rectangle 44"/>
            <p:cNvSpPr>
              <a:spLocks noChangeArrowheads="1"/>
            </p:cNvSpPr>
            <p:nvPr/>
          </p:nvSpPr>
          <p:spPr bwMode="auto">
            <a:xfrm>
              <a:off x="3994" y="3447"/>
              <a:ext cx="406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800" i="1"/>
                <a:t>x</a:t>
              </a:r>
            </a:p>
          </p:txBody>
        </p:sp>
        <p:grpSp>
          <p:nvGrpSpPr>
            <p:cNvPr id="2069" name="Group 50"/>
            <p:cNvGrpSpPr>
              <a:grpSpLocks/>
            </p:cNvGrpSpPr>
            <p:nvPr/>
          </p:nvGrpSpPr>
          <p:grpSpPr bwMode="auto">
            <a:xfrm>
              <a:off x="803" y="2007"/>
              <a:ext cx="3171" cy="1620"/>
              <a:chOff x="1296" y="1929"/>
              <a:chExt cx="3171" cy="1620"/>
            </a:xfrm>
          </p:grpSpPr>
          <p:sp>
            <p:nvSpPr>
              <p:cNvPr id="2071" name="Freeform 51"/>
              <p:cNvSpPr>
                <a:spLocks/>
              </p:cNvSpPr>
              <p:nvPr/>
            </p:nvSpPr>
            <p:spPr bwMode="auto">
              <a:xfrm>
                <a:off x="1296" y="1929"/>
                <a:ext cx="1584" cy="1620"/>
              </a:xfrm>
              <a:custGeom>
                <a:avLst/>
                <a:gdLst>
                  <a:gd name="T0" fmla="*/ 0 w 1584"/>
                  <a:gd name="T1" fmla="*/ 1620 h 1620"/>
                  <a:gd name="T2" fmla="*/ 468 w 1584"/>
                  <a:gd name="T3" fmla="*/ 1587 h 1620"/>
                  <a:gd name="T4" fmla="*/ 663 w 1584"/>
                  <a:gd name="T5" fmla="*/ 1539 h 1620"/>
                  <a:gd name="T6" fmla="*/ 864 w 1584"/>
                  <a:gd name="T7" fmla="*/ 1416 h 1620"/>
                  <a:gd name="T8" fmla="*/ 1056 w 1584"/>
                  <a:gd name="T9" fmla="*/ 1065 h 1620"/>
                  <a:gd name="T10" fmla="*/ 1287 w 1584"/>
                  <a:gd name="T11" fmla="*/ 327 h 1620"/>
                  <a:gd name="T12" fmla="*/ 1401 w 1584"/>
                  <a:gd name="T13" fmla="*/ 75 h 1620"/>
                  <a:gd name="T14" fmla="*/ 1584 w 1584"/>
                  <a:gd name="T15" fmla="*/ 0 h 162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584"/>
                  <a:gd name="T25" fmla="*/ 0 h 1620"/>
                  <a:gd name="T26" fmla="*/ 1584 w 1584"/>
                  <a:gd name="T27" fmla="*/ 1620 h 162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584" h="1620">
                    <a:moveTo>
                      <a:pt x="0" y="1620"/>
                    </a:moveTo>
                    <a:cubicBezTo>
                      <a:pt x="179" y="1610"/>
                      <a:pt x="358" y="1600"/>
                      <a:pt x="468" y="1587"/>
                    </a:cubicBezTo>
                    <a:cubicBezTo>
                      <a:pt x="578" y="1574"/>
                      <a:pt x="597" y="1567"/>
                      <a:pt x="663" y="1539"/>
                    </a:cubicBezTo>
                    <a:cubicBezTo>
                      <a:pt x="729" y="1511"/>
                      <a:pt x="799" y="1495"/>
                      <a:pt x="864" y="1416"/>
                    </a:cubicBezTo>
                    <a:cubicBezTo>
                      <a:pt x="929" y="1337"/>
                      <a:pt x="985" y="1247"/>
                      <a:pt x="1056" y="1065"/>
                    </a:cubicBezTo>
                    <a:cubicBezTo>
                      <a:pt x="1127" y="883"/>
                      <a:pt x="1230" y="492"/>
                      <a:pt x="1287" y="327"/>
                    </a:cubicBezTo>
                    <a:cubicBezTo>
                      <a:pt x="1344" y="162"/>
                      <a:pt x="1352" y="129"/>
                      <a:pt x="1401" y="75"/>
                    </a:cubicBezTo>
                    <a:cubicBezTo>
                      <a:pt x="1450" y="21"/>
                      <a:pt x="1517" y="10"/>
                      <a:pt x="1584" y="0"/>
                    </a:cubicBezTo>
                  </a:path>
                </a:pathLst>
              </a:custGeom>
              <a:noFill/>
              <a:ln w="28575" cap="sq" cmpd="sng">
                <a:solidFill>
                  <a:srgbClr val="00009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072" name="Freeform 52"/>
              <p:cNvSpPr>
                <a:spLocks/>
              </p:cNvSpPr>
              <p:nvPr/>
            </p:nvSpPr>
            <p:spPr bwMode="auto">
              <a:xfrm flipH="1">
                <a:off x="2883" y="1929"/>
                <a:ext cx="1584" cy="1620"/>
              </a:xfrm>
              <a:custGeom>
                <a:avLst/>
                <a:gdLst>
                  <a:gd name="T0" fmla="*/ 0 w 1584"/>
                  <a:gd name="T1" fmla="*/ 1620 h 1620"/>
                  <a:gd name="T2" fmla="*/ 468 w 1584"/>
                  <a:gd name="T3" fmla="*/ 1587 h 1620"/>
                  <a:gd name="T4" fmla="*/ 663 w 1584"/>
                  <a:gd name="T5" fmla="*/ 1539 h 1620"/>
                  <a:gd name="T6" fmla="*/ 864 w 1584"/>
                  <a:gd name="T7" fmla="*/ 1416 h 1620"/>
                  <a:gd name="T8" fmla="*/ 1056 w 1584"/>
                  <a:gd name="T9" fmla="*/ 1065 h 1620"/>
                  <a:gd name="T10" fmla="*/ 1287 w 1584"/>
                  <a:gd name="T11" fmla="*/ 327 h 1620"/>
                  <a:gd name="T12" fmla="*/ 1401 w 1584"/>
                  <a:gd name="T13" fmla="*/ 75 h 1620"/>
                  <a:gd name="T14" fmla="*/ 1584 w 1584"/>
                  <a:gd name="T15" fmla="*/ 0 h 162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584"/>
                  <a:gd name="T25" fmla="*/ 0 h 1620"/>
                  <a:gd name="T26" fmla="*/ 1584 w 1584"/>
                  <a:gd name="T27" fmla="*/ 1620 h 162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584" h="1620">
                    <a:moveTo>
                      <a:pt x="0" y="1620"/>
                    </a:moveTo>
                    <a:cubicBezTo>
                      <a:pt x="179" y="1610"/>
                      <a:pt x="358" y="1600"/>
                      <a:pt x="468" y="1587"/>
                    </a:cubicBezTo>
                    <a:cubicBezTo>
                      <a:pt x="578" y="1574"/>
                      <a:pt x="597" y="1567"/>
                      <a:pt x="663" y="1539"/>
                    </a:cubicBezTo>
                    <a:cubicBezTo>
                      <a:pt x="729" y="1511"/>
                      <a:pt x="799" y="1495"/>
                      <a:pt x="864" y="1416"/>
                    </a:cubicBezTo>
                    <a:cubicBezTo>
                      <a:pt x="929" y="1337"/>
                      <a:pt x="985" y="1247"/>
                      <a:pt x="1056" y="1065"/>
                    </a:cubicBezTo>
                    <a:cubicBezTo>
                      <a:pt x="1127" y="883"/>
                      <a:pt x="1230" y="492"/>
                      <a:pt x="1287" y="327"/>
                    </a:cubicBezTo>
                    <a:cubicBezTo>
                      <a:pt x="1344" y="162"/>
                      <a:pt x="1352" y="129"/>
                      <a:pt x="1401" y="75"/>
                    </a:cubicBezTo>
                    <a:cubicBezTo>
                      <a:pt x="1450" y="21"/>
                      <a:pt x="1517" y="10"/>
                      <a:pt x="1584" y="0"/>
                    </a:cubicBezTo>
                  </a:path>
                </a:pathLst>
              </a:custGeom>
              <a:noFill/>
              <a:ln w="28575" cap="sq" cmpd="sng">
                <a:solidFill>
                  <a:srgbClr val="00009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graphicFrame>
          <p:nvGraphicFramePr>
            <p:cNvPr id="2050" name="Object 81"/>
            <p:cNvGraphicFramePr>
              <a:graphicFrameLocks noChangeAspect="1"/>
            </p:cNvGraphicFramePr>
            <p:nvPr/>
          </p:nvGraphicFramePr>
          <p:xfrm>
            <a:off x="3384" y="2104"/>
            <a:ext cx="1121" cy="61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68" name="Equation" r:id="rId5" imgW="850680" imgH="469800" progId="Equation.3">
                    <p:embed/>
                  </p:oleObj>
                </mc:Choice>
                <mc:Fallback>
                  <p:oleObj name="Equation" r:id="rId5" imgW="850680" imgH="469800" progId="Equation.3">
                    <p:embed/>
                    <p:pic>
                      <p:nvPicPr>
                        <p:cNvPr id="0" name="Object 8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84" y="2104"/>
                          <a:ext cx="1121" cy="61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070" name="Text Box 84"/>
            <p:cNvSpPr txBox="1">
              <a:spLocks noChangeArrowheads="1"/>
            </p:cNvSpPr>
            <p:nvPr/>
          </p:nvSpPr>
          <p:spPr bwMode="auto">
            <a:xfrm>
              <a:off x="3868" y="1248"/>
              <a:ext cx="1320" cy="74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400"/>
                <a:t>La surface sous la courbe doit être égale à un</a:t>
              </a:r>
              <a:endParaRPr lang="fr-FR" sz="2400" i="1"/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4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3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Calcul des probabilités</a:t>
            </a:r>
          </a:p>
        </p:txBody>
      </p:sp>
      <p:graphicFrame>
        <p:nvGraphicFramePr>
          <p:cNvPr id="3074" name="Object 36">
            <a:hlinkClick r:id="" action="ppaction://ole?verb=0"/>
          </p:cNvPr>
          <p:cNvGraphicFramePr>
            <a:graphicFrameLocks/>
          </p:cNvGraphicFramePr>
          <p:nvPr/>
        </p:nvGraphicFramePr>
        <p:xfrm>
          <a:off x="1409700" y="5580063"/>
          <a:ext cx="6294438" cy="795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Equation" r:id="rId5" imgW="2616120" imgH="330120" progId="Equation.3">
                  <p:embed/>
                </p:oleObj>
              </mc:Choice>
              <mc:Fallback>
                <p:oleObj name="Equation" r:id="rId5" imgW="2616120" imgH="330120" progId="Equation.3">
                  <p:embed/>
                  <p:pic>
                    <p:nvPicPr>
                      <p:cNvPr id="0" name="Object 3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9700" y="5580063"/>
                        <a:ext cx="6294438" cy="795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077" name="Group 72"/>
          <p:cNvGrpSpPr>
            <a:grpSpLocks/>
          </p:cNvGrpSpPr>
          <p:nvPr/>
        </p:nvGrpSpPr>
        <p:grpSpPr bwMode="auto">
          <a:xfrm>
            <a:off x="803275" y="1290638"/>
            <a:ext cx="7515225" cy="4443412"/>
            <a:chOff x="218" y="795"/>
            <a:chExt cx="4734" cy="2799"/>
          </a:xfrm>
        </p:grpSpPr>
        <p:sp>
          <p:nvSpPr>
            <p:cNvPr id="3078" name="Line 38"/>
            <p:cNvSpPr>
              <a:spLocks noChangeShapeType="1"/>
            </p:cNvSpPr>
            <p:nvPr/>
          </p:nvSpPr>
          <p:spPr bwMode="auto">
            <a:xfrm flipV="1">
              <a:off x="1781" y="1766"/>
              <a:ext cx="378" cy="234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079" name="Line 39"/>
            <p:cNvSpPr>
              <a:spLocks noChangeShapeType="1"/>
            </p:cNvSpPr>
            <p:nvPr/>
          </p:nvSpPr>
          <p:spPr bwMode="auto">
            <a:xfrm flipV="1">
              <a:off x="1721" y="1858"/>
              <a:ext cx="548" cy="334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080" name="Line 40"/>
            <p:cNvSpPr>
              <a:spLocks noChangeShapeType="1"/>
            </p:cNvSpPr>
            <p:nvPr/>
          </p:nvSpPr>
          <p:spPr bwMode="auto">
            <a:xfrm flipV="1">
              <a:off x="1657" y="1998"/>
              <a:ext cx="666" cy="402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081" name="Line 41"/>
            <p:cNvSpPr>
              <a:spLocks noChangeShapeType="1"/>
            </p:cNvSpPr>
            <p:nvPr/>
          </p:nvSpPr>
          <p:spPr bwMode="auto">
            <a:xfrm flipV="1">
              <a:off x="1593" y="2146"/>
              <a:ext cx="778" cy="478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082" name="Line 42"/>
            <p:cNvSpPr>
              <a:spLocks noChangeShapeType="1"/>
            </p:cNvSpPr>
            <p:nvPr/>
          </p:nvSpPr>
          <p:spPr bwMode="auto">
            <a:xfrm flipV="1">
              <a:off x="1603" y="2302"/>
              <a:ext cx="816" cy="504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083" name="Line 43"/>
            <p:cNvSpPr>
              <a:spLocks noChangeShapeType="1"/>
            </p:cNvSpPr>
            <p:nvPr/>
          </p:nvSpPr>
          <p:spPr bwMode="auto">
            <a:xfrm flipV="1">
              <a:off x="1623" y="2458"/>
              <a:ext cx="848" cy="534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084" name="Line 44"/>
            <p:cNvSpPr>
              <a:spLocks noChangeShapeType="1"/>
            </p:cNvSpPr>
            <p:nvPr/>
          </p:nvSpPr>
          <p:spPr bwMode="auto">
            <a:xfrm flipV="1">
              <a:off x="1597" y="2646"/>
              <a:ext cx="930" cy="574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085" name="Line 45"/>
            <p:cNvSpPr>
              <a:spLocks noChangeShapeType="1"/>
            </p:cNvSpPr>
            <p:nvPr/>
          </p:nvSpPr>
          <p:spPr bwMode="auto">
            <a:xfrm flipV="1">
              <a:off x="1761" y="2872"/>
              <a:ext cx="748" cy="480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086" name="Line 46"/>
            <p:cNvSpPr>
              <a:spLocks noChangeShapeType="1"/>
            </p:cNvSpPr>
            <p:nvPr/>
          </p:nvSpPr>
          <p:spPr bwMode="auto">
            <a:xfrm flipV="1">
              <a:off x="2147" y="3112"/>
              <a:ext cx="370" cy="242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087" name="Line 47"/>
            <p:cNvSpPr>
              <a:spLocks noChangeShapeType="1"/>
            </p:cNvSpPr>
            <p:nvPr/>
          </p:nvSpPr>
          <p:spPr bwMode="auto">
            <a:xfrm flipV="1">
              <a:off x="2451" y="3294"/>
              <a:ext cx="70" cy="60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088" name="Line 62"/>
            <p:cNvSpPr>
              <a:spLocks noChangeShapeType="1"/>
            </p:cNvSpPr>
            <p:nvPr/>
          </p:nvSpPr>
          <p:spPr bwMode="auto">
            <a:xfrm>
              <a:off x="2522" y="2620"/>
              <a:ext cx="0" cy="728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089" name="Line 61"/>
            <p:cNvSpPr>
              <a:spLocks noChangeShapeType="1"/>
            </p:cNvSpPr>
            <p:nvPr/>
          </p:nvSpPr>
          <p:spPr bwMode="auto">
            <a:xfrm>
              <a:off x="1598" y="2606"/>
              <a:ext cx="0" cy="744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090" name="Rectangle 50"/>
            <p:cNvSpPr>
              <a:spLocks noChangeArrowheads="1"/>
            </p:cNvSpPr>
            <p:nvPr/>
          </p:nvSpPr>
          <p:spPr bwMode="auto">
            <a:xfrm>
              <a:off x="1475" y="3302"/>
              <a:ext cx="244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/>
                <a:t>a</a:t>
              </a:r>
            </a:p>
          </p:txBody>
        </p:sp>
        <p:sp>
          <p:nvSpPr>
            <p:cNvPr id="3091" name="Rectangle 54"/>
            <p:cNvSpPr>
              <a:spLocks noChangeArrowheads="1"/>
            </p:cNvSpPr>
            <p:nvPr/>
          </p:nvSpPr>
          <p:spPr bwMode="auto">
            <a:xfrm>
              <a:off x="218" y="795"/>
              <a:ext cx="502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800" i="1"/>
                <a:t>f(x)</a:t>
              </a:r>
            </a:p>
          </p:txBody>
        </p:sp>
        <p:sp>
          <p:nvSpPr>
            <p:cNvPr id="3092" name="Rectangle 55"/>
            <p:cNvSpPr>
              <a:spLocks noChangeArrowheads="1"/>
            </p:cNvSpPr>
            <p:nvPr/>
          </p:nvSpPr>
          <p:spPr bwMode="auto">
            <a:xfrm>
              <a:off x="3664" y="3179"/>
              <a:ext cx="406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800" i="1"/>
                <a:t>x</a:t>
              </a:r>
            </a:p>
          </p:txBody>
        </p:sp>
        <p:grpSp>
          <p:nvGrpSpPr>
            <p:cNvPr id="3093" name="Group 58"/>
            <p:cNvGrpSpPr>
              <a:grpSpLocks/>
            </p:cNvGrpSpPr>
            <p:nvPr/>
          </p:nvGrpSpPr>
          <p:grpSpPr bwMode="auto">
            <a:xfrm>
              <a:off x="473" y="1739"/>
              <a:ext cx="3171" cy="1620"/>
              <a:chOff x="1296" y="1929"/>
              <a:chExt cx="3171" cy="1620"/>
            </a:xfrm>
          </p:grpSpPr>
          <p:sp>
            <p:nvSpPr>
              <p:cNvPr id="3099" name="Freeform 59"/>
              <p:cNvSpPr>
                <a:spLocks/>
              </p:cNvSpPr>
              <p:nvPr/>
            </p:nvSpPr>
            <p:spPr bwMode="auto">
              <a:xfrm>
                <a:off x="1296" y="1929"/>
                <a:ext cx="1584" cy="1620"/>
              </a:xfrm>
              <a:custGeom>
                <a:avLst/>
                <a:gdLst>
                  <a:gd name="T0" fmla="*/ 0 w 1584"/>
                  <a:gd name="T1" fmla="*/ 1620 h 1620"/>
                  <a:gd name="T2" fmla="*/ 468 w 1584"/>
                  <a:gd name="T3" fmla="*/ 1587 h 1620"/>
                  <a:gd name="T4" fmla="*/ 663 w 1584"/>
                  <a:gd name="T5" fmla="*/ 1539 h 1620"/>
                  <a:gd name="T6" fmla="*/ 864 w 1584"/>
                  <a:gd name="T7" fmla="*/ 1416 h 1620"/>
                  <a:gd name="T8" fmla="*/ 1056 w 1584"/>
                  <a:gd name="T9" fmla="*/ 1065 h 1620"/>
                  <a:gd name="T10" fmla="*/ 1287 w 1584"/>
                  <a:gd name="T11" fmla="*/ 327 h 1620"/>
                  <a:gd name="T12" fmla="*/ 1401 w 1584"/>
                  <a:gd name="T13" fmla="*/ 75 h 1620"/>
                  <a:gd name="T14" fmla="*/ 1584 w 1584"/>
                  <a:gd name="T15" fmla="*/ 0 h 162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584"/>
                  <a:gd name="T25" fmla="*/ 0 h 1620"/>
                  <a:gd name="T26" fmla="*/ 1584 w 1584"/>
                  <a:gd name="T27" fmla="*/ 1620 h 162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584" h="1620">
                    <a:moveTo>
                      <a:pt x="0" y="1620"/>
                    </a:moveTo>
                    <a:cubicBezTo>
                      <a:pt x="179" y="1610"/>
                      <a:pt x="358" y="1600"/>
                      <a:pt x="468" y="1587"/>
                    </a:cubicBezTo>
                    <a:cubicBezTo>
                      <a:pt x="578" y="1574"/>
                      <a:pt x="597" y="1567"/>
                      <a:pt x="663" y="1539"/>
                    </a:cubicBezTo>
                    <a:cubicBezTo>
                      <a:pt x="729" y="1511"/>
                      <a:pt x="799" y="1495"/>
                      <a:pt x="864" y="1416"/>
                    </a:cubicBezTo>
                    <a:cubicBezTo>
                      <a:pt x="929" y="1337"/>
                      <a:pt x="985" y="1247"/>
                      <a:pt x="1056" y="1065"/>
                    </a:cubicBezTo>
                    <a:cubicBezTo>
                      <a:pt x="1127" y="883"/>
                      <a:pt x="1230" y="492"/>
                      <a:pt x="1287" y="327"/>
                    </a:cubicBezTo>
                    <a:cubicBezTo>
                      <a:pt x="1344" y="162"/>
                      <a:pt x="1352" y="129"/>
                      <a:pt x="1401" y="75"/>
                    </a:cubicBezTo>
                    <a:cubicBezTo>
                      <a:pt x="1450" y="21"/>
                      <a:pt x="1517" y="10"/>
                      <a:pt x="1584" y="0"/>
                    </a:cubicBezTo>
                  </a:path>
                </a:pathLst>
              </a:custGeom>
              <a:noFill/>
              <a:ln w="28575" cap="sq" cmpd="sng">
                <a:solidFill>
                  <a:srgbClr val="00009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100" name="Freeform 60"/>
              <p:cNvSpPr>
                <a:spLocks/>
              </p:cNvSpPr>
              <p:nvPr/>
            </p:nvSpPr>
            <p:spPr bwMode="auto">
              <a:xfrm flipH="1">
                <a:off x="2883" y="1929"/>
                <a:ext cx="1584" cy="1620"/>
              </a:xfrm>
              <a:custGeom>
                <a:avLst/>
                <a:gdLst>
                  <a:gd name="T0" fmla="*/ 0 w 1584"/>
                  <a:gd name="T1" fmla="*/ 1620 h 1620"/>
                  <a:gd name="T2" fmla="*/ 468 w 1584"/>
                  <a:gd name="T3" fmla="*/ 1587 h 1620"/>
                  <a:gd name="T4" fmla="*/ 663 w 1584"/>
                  <a:gd name="T5" fmla="*/ 1539 h 1620"/>
                  <a:gd name="T6" fmla="*/ 864 w 1584"/>
                  <a:gd name="T7" fmla="*/ 1416 h 1620"/>
                  <a:gd name="T8" fmla="*/ 1056 w 1584"/>
                  <a:gd name="T9" fmla="*/ 1065 h 1620"/>
                  <a:gd name="T10" fmla="*/ 1287 w 1584"/>
                  <a:gd name="T11" fmla="*/ 327 h 1620"/>
                  <a:gd name="T12" fmla="*/ 1401 w 1584"/>
                  <a:gd name="T13" fmla="*/ 75 h 1620"/>
                  <a:gd name="T14" fmla="*/ 1584 w 1584"/>
                  <a:gd name="T15" fmla="*/ 0 h 162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584"/>
                  <a:gd name="T25" fmla="*/ 0 h 1620"/>
                  <a:gd name="T26" fmla="*/ 1584 w 1584"/>
                  <a:gd name="T27" fmla="*/ 1620 h 162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584" h="1620">
                    <a:moveTo>
                      <a:pt x="0" y="1620"/>
                    </a:moveTo>
                    <a:cubicBezTo>
                      <a:pt x="179" y="1610"/>
                      <a:pt x="358" y="1600"/>
                      <a:pt x="468" y="1587"/>
                    </a:cubicBezTo>
                    <a:cubicBezTo>
                      <a:pt x="578" y="1574"/>
                      <a:pt x="597" y="1567"/>
                      <a:pt x="663" y="1539"/>
                    </a:cubicBezTo>
                    <a:cubicBezTo>
                      <a:pt x="729" y="1511"/>
                      <a:pt x="799" y="1495"/>
                      <a:pt x="864" y="1416"/>
                    </a:cubicBezTo>
                    <a:cubicBezTo>
                      <a:pt x="929" y="1337"/>
                      <a:pt x="985" y="1247"/>
                      <a:pt x="1056" y="1065"/>
                    </a:cubicBezTo>
                    <a:cubicBezTo>
                      <a:pt x="1127" y="883"/>
                      <a:pt x="1230" y="492"/>
                      <a:pt x="1287" y="327"/>
                    </a:cubicBezTo>
                    <a:cubicBezTo>
                      <a:pt x="1344" y="162"/>
                      <a:pt x="1352" y="129"/>
                      <a:pt x="1401" y="75"/>
                    </a:cubicBezTo>
                    <a:cubicBezTo>
                      <a:pt x="1450" y="21"/>
                      <a:pt x="1517" y="10"/>
                      <a:pt x="1584" y="0"/>
                    </a:cubicBezTo>
                  </a:path>
                </a:pathLst>
              </a:custGeom>
              <a:noFill/>
              <a:ln w="28575" cap="sq" cmpd="sng">
                <a:solidFill>
                  <a:srgbClr val="00009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3094" name="Rectangle 63"/>
            <p:cNvSpPr>
              <a:spLocks noChangeArrowheads="1"/>
            </p:cNvSpPr>
            <p:nvPr/>
          </p:nvSpPr>
          <p:spPr bwMode="auto">
            <a:xfrm>
              <a:off x="2405" y="3308"/>
              <a:ext cx="244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/>
                <a:t>b</a:t>
              </a:r>
            </a:p>
          </p:txBody>
        </p:sp>
        <p:sp>
          <p:nvSpPr>
            <p:cNvPr id="3095" name="Text Box 66"/>
            <p:cNvSpPr txBox="1">
              <a:spLocks noChangeArrowheads="1"/>
            </p:cNvSpPr>
            <p:nvPr/>
          </p:nvSpPr>
          <p:spPr bwMode="auto">
            <a:xfrm>
              <a:off x="3408" y="1276"/>
              <a:ext cx="1544" cy="143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400"/>
                <a:t>Le calcul des probabilités se fait en calculant l’aire sous la courbe entre deux valeurs de </a:t>
              </a:r>
              <a:r>
                <a:rPr lang="fr-FR" sz="2400" i="1"/>
                <a:t>X</a:t>
              </a:r>
            </a:p>
          </p:txBody>
        </p:sp>
        <p:grpSp>
          <p:nvGrpSpPr>
            <p:cNvPr id="3096" name="Group 51"/>
            <p:cNvGrpSpPr>
              <a:grpSpLocks/>
            </p:cNvGrpSpPr>
            <p:nvPr/>
          </p:nvGrpSpPr>
          <p:grpSpPr bwMode="auto">
            <a:xfrm>
              <a:off x="379" y="1105"/>
              <a:ext cx="3300" cy="2251"/>
              <a:chOff x="1548" y="1397"/>
              <a:chExt cx="3300" cy="2251"/>
            </a:xfrm>
          </p:grpSpPr>
          <p:sp>
            <p:nvSpPr>
              <p:cNvPr id="3097" name="Line 52"/>
              <p:cNvSpPr>
                <a:spLocks noChangeShapeType="1"/>
              </p:cNvSpPr>
              <p:nvPr/>
            </p:nvSpPr>
            <p:spPr bwMode="auto">
              <a:xfrm>
                <a:off x="1548" y="1397"/>
                <a:ext cx="0" cy="2247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triangle" w="med" len="med"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098" name="Line 53"/>
              <p:cNvSpPr>
                <a:spLocks noChangeShapeType="1"/>
              </p:cNvSpPr>
              <p:nvPr/>
            </p:nvSpPr>
            <p:spPr bwMode="auto">
              <a:xfrm>
                <a:off x="1557" y="3648"/>
                <a:ext cx="329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</p:grp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5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Fonction de répartition </a:t>
            </a:r>
            <a:r>
              <a:rPr lang="fr-FR" i="1" smtClean="0"/>
              <a:t>F(</a:t>
            </a:r>
            <a:r>
              <a:rPr lang="fr-CA" i="1" smtClean="0"/>
              <a:t>x</a:t>
            </a:r>
            <a:r>
              <a:rPr lang="fr-FR" i="1" smtClean="0"/>
              <a:t>)</a:t>
            </a:r>
            <a:endParaRPr lang="fr-FR" sz="3200" i="1" smtClean="0"/>
          </a:p>
        </p:txBody>
      </p:sp>
      <p:graphicFrame>
        <p:nvGraphicFramePr>
          <p:cNvPr id="4098" name="Object 9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95697079"/>
              </p:ext>
            </p:extLst>
          </p:nvPr>
        </p:nvGraphicFramePr>
        <p:xfrm>
          <a:off x="3254375" y="4725988"/>
          <a:ext cx="2592388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0" name="Équation" r:id="rId5" imgW="1079280" imgH="203040" progId="Equation.3">
                  <p:embed/>
                </p:oleObj>
              </mc:Choice>
              <mc:Fallback>
                <p:oleObj name="Équation" r:id="rId5" imgW="1079280" imgH="203040" progId="Equation.3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4375" y="4725988"/>
                        <a:ext cx="2592388" cy="487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9" name="Object 22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97386992"/>
              </p:ext>
            </p:extLst>
          </p:nvPr>
        </p:nvGraphicFramePr>
        <p:xfrm>
          <a:off x="1360488" y="5588000"/>
          <a:ext cx="6438900" cy="487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1" name="Équation" r:id="rId7" imgW="2679480" imgH="203040" progId="Equation.3">
                  <p:embed/>
                </p:oleObj>
              </mc:Choice>
              <mc:Fallback>
                <p:oleObj name="Équation" r:id="rId7" imgW="2679480" imgH="203040" progId="Equation.3">
                  <p:embed/>
                  <p:pic>
                    <p:nvPicPr>
                      <p:cNvPr id="0" name="Object 22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0488" y="5588000"/>
                        <a:ext cx="6438900" cy="487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102" name="Group 36"/>
          <p:cNvGrpSpPr>
            <a:grpSpLocks/>
          </p:cNvGrpSpPr>
          <p:nvPr/>
        </p:nvGrpSpPr>
        <p:grpSpPr bwMode="auto">
          <a:xfrm>
            <a:off x="965200" y="1335088"/>
            <a:ext cx="7200900" cy="3227387"/>
            <a:chOff x="1046" y="841"/>
            <a:chExt cx="4536" cy="2033"/>
          </a:xfrm>
        </p:grpSpPr>
        <p:grpSp>
          <p:nvGrpSpPr>
            <p:cNvPr id="4103" name="Group 33"/>
            <p:cNvGrpSpPr>
              <a:grpSpLocks/>
            </p:cNvGrpSpPr>
            <p:nvPr/>
          </p:nvGrpSpPr>
          <p:grpSpPr bwMode="auto">
            <a:xfrm>
              <a:off x="1046" y="841"/>
              <a:ext cx="3654" cy="2033"/>
              <a:chOff x="1046" y="841"/>
              <a:chExt cx="3654" cy="2033"/>
            </a:xfrm>
          </p:grpSpPr>
          <p:sp>
            <p:nvSpPr>
              <p:cNvPr id="4105" name="Line 11"/>
              <p:cNvSpPr>
                <a:spLocks noChangeShapeType="1"/>
              </p:cNvSpPr>
              <p:nvPr/>
            </p:nvSpPr>
            <p:spPr bwMode="auto">
              <a:xfrm>
                <a:off x="1576" y="985"/>
                <a:ext cx="0" cy="1634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triangle" w="med" len="med"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4106" name="Line 12"/>
              <p:cNvSpPr>
                <a:spLocks noChangeShapeType="1"/>
              </p:cNvSpPr>
              <p:nvPr/>
            </p:nvSpPr>
            <p:spPr bwMode="auto">
              <a:xfrm>
                <a:off x="1581" y="2621"/>
                <a:ext cx="2865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4107" name="Rectangle 14"/>
              <p:cNvSpPr>
                <a:spLocks noChangeArrowheads="1"/>
              </p:cNvSpPr>
              <p:nvPr/>
            </p:nvSpPr>
            <p:spPr bwMode="auto">
              <a:xfrm>
                <a:off x="1046" y="841"/>
                <a:ext cx="528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fr-FR" sz="2400" i="1"/>
                  <a:t>F(x)</a:t>
                </a:r>
              </a:p>
            </p:txBody>
          </p:sp>
          <p:sp>
            <p:nvSpPr>
              <p:cNvPr id="4108" name="Rectangle 15"/>
              <p:cNvSpPr>
                <a:spLocks noChangeArrowheads="1"/>
              </p:cNvSpPr>
              <p:nvPr/>
            </p:nvSpPr>
            <p:spPr bwMode="auto">
              <a:xfrm>
                <a:off x="4172" y="2568"/>
                <a:ext cx="528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fr-FR" sz="2400" i="1"/>
                  <a:t>x</a:t>
                </a:r>
              </a:p>
            </p:txBody>
          </p:sp>
          <p:sp>
            <p:nvSpPr>
              <p:cNvPr id="4109" name="Rectangle 16"/>
              <p:cNvSpPr>
                <a:spLocks noChangeArrowheads="1"/>
              </p:cNvSpPr>
              <p:nvPr/>
            </p:nvSpPr>
            <p:spPr bwMode="auto">
              <a:xfrm>
                <a:off x="1329" y="1070"/>
                <a:ext cx="277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fr-FR" sz="2400" i="1"/>
                  <a:t>1</a:t>
                </a:r>
              </a:p>
            </p:txBody>
          </p:sp>
          <p:sp>
            <p:nvSpPr>
              <p:cNvPr id="4110" name="Line 17"/>
              <p:cNvSpPr>
                <a:spLocks noChangeShapeType="1"/>
              </p:cNvSpPr>
              <p:nvPr/>
            </p:nvSpPr>
            <p:spPr bwMode="auto">
              <a:xfrm flipH="1">
                <a:off x="1587" y="1237"/>
                <a:ext cx="1695" cy="0"/>
              </a:xfrm>
              <a:prstGeom prst="line">
                <a:avLst/>
              </a:prstGeom>
              <a:noFill/>
              <a:ln w="19050">
                <a:solidFill>
                  <a:srgbClr val="CC33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4111" name="Rectangle 18"/>
              <p:cNvSpPr>
                <a:spLocks noChangeArrowheads="1"/>
              </p:cNvSpPr>
              <p:nvPr/>
            </p:nvSpPr>
            <p:spPr bwMode="auto">
              <a:xfrm>
                <a:off x="2234" y="2575"/>
                <a:ext cx="210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algn="ctr" eaLnBrk="0" hangingPunct="0"/>
                <a:r>
                  <a:rPr lang="fr-FR" sz="2400" i="1"/>
                  <a:t>a</a:t>
                </a:r>
              </a:p>
            </p:txBody>
          </p:sp>
          <p:sp>
            <p:nvSpPr>
              <p:cNvPr id="4112" name="Line 19"/>
              <p:cNvSpPr>
                <a:spLocks noChangeShapeType="1"/>
              </p:cNvSpPr>
              <p:nvPr/>
            </p:nvSpPr>
            <p:spPr bwMode="auto">
              <a:xfrm flipV="1">
                <a:off x="2350" y="2436"/>
                <a:ext cx="0" cy="185"/>
              </a:xfrm>
              <a:prstGeom prst="line">
                <a:avLst/>
              </a:prstGeom>
              <a:noFill/>
              <a:ln w="19050">
                <a:solidFill>
                  <a:srgbClr val="CC33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4113" name="Rectangle 20"/>
              <p:cNvSpPr>
                <a:spLocks noChangeArrowheads="1"/>
              </p:cNvSpPr>
              <p:nvPr/>
            </p:nvSpPr>
            <p:spPr bwMode="auto">
              <a:xfrm>
                <a:off x="1142" y="2296"/>
                <a:ext cx="455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algn="ctr" eaLnBrk="0" hangingPunct="0"/>
                <a:r>
                  <a:rPr lang="fr-FR" sz="2400" i="1"/>
                  <a:t>F(a)</a:t>
                </a:r>
              </a:p>
            </p:txBody>
          </p:sp>
          <p:sp>
            <p:nvSpPr>
              <p:cNvPr id="4114" name="Line 21"/>
              <p:cNvSpPr>
                <a:spLocks noChangeShapeType="1"/>
              </p:cNvSpPr>
              <p:nvPr/>
            </p:nvSpPr>
            <p:spPr bwMode="auto">
              <a:xfrm flipH="1">
                <a:off x="1581" y="2457"/>
                <a:ext cx="737" cy="0"/>
              </a:xfrm>
              <a:prstGeom prst="line">
                <a:avLst/>
              </a:prstGeom>
              <a:noFill/>
              <a:ln w="19050">
                <a:solidFill>
                  <a:srgbClr val="CC33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4115" name="Line 23"/>
              <p:cNvSpPr>
                <a:spLocks noChangeShapeType="1"/>
              </p:cNvSpPr>
              <p:nvPr/>
            </p:nvSpPr>
            <p:spPr bwMode="auto">
              <a:xfrm flipV="1">
                <a:off x="2823" y="1473"/>
                <a:ext cx="0" cy="1129"/>
              </a:xfrm>
              <a:prstGeom prst="line">
                <a:avLst/>
              </a:prstGeom>
              <a:noFill/>
              <a:ln w="19050">
                <a:solidFill>
                  <a:srgbClr val="CC33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4116" name="Line 24"/>
              <p:cNvSpPr>
                <a:spLocks noChangeShapeType="1"/>
              </p:cNvSpPr>
              <p:nvPr/>
            </p:nvSpPr>
            <p:spPr bwMode="auto">
              <a:xfrm flipH="1">
                <a:off x="1576" y="1466"/>
                <a:ext cx="1257" cy="6"/>
              </a:xfrm>
              <a:prstGeom prst="line">
                <a:avLst/>
              </a:prstGeom>
              <a:noFill/>
              <a:ln w="19050">
                <a:solidFill>
                  <a:srgbClr val="CC33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4117" name="Rectangle 25"/>
              <p:cNvSpPr>
                <a:spLocks noChangeArrowheads="1"/>
              </p:cNvSpPr>
              <p:nvPr/>
            </p:nvSpPr>
            <p:spPr bwMode="auto">
              <a:xfrm>
                <a:off x="2712" y="2588"/>
                <a:ext cx="210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algn="ctr" eaLnBrk="0" hangingPunct="0"/>
                <a:r>
                  <a:rPr lang="fr-FR" sz="2400" i="1"/>
                  <a:t>b</a:t>
                </a:r>
              </a:p>
            </p:txBody>
          </p:sp>
          <p:sp>
            <p:nvSpPr>
              <p:cNvPr id="4118" name="Rectangle 26"/>
              <p:cNvSpPr>
                <a:spLocks noChangeArrowheads="1"/>
              </p:cNvSpPr>
              <p:nvPr/>
            </p:nvSpPr>
            <p:spPr bwMode="auto">
              <a:xfrm>
                <a:off x="1145" y="1329"/>
                <a:ext cx="455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algn="ctr" eaLnBrk="0" hangingPunct="0"/>
                <a:r>
                  <a:rPr lang="fr-FR" sz="2400" i="1"/>
                  <a:t>F(b)</a:t>
                </a:r>
              </a:p>
            </p:txBody>
          </p:sp>
          <p:sp>
            <p:nvSpPr>
              <p:cNvPr id="4119" name="Freeform 29"/>
              <p:cNvSpPr>
                <a:spLocks/>
              </p:cNvSpPr>
              <p:nvPr/>
            </p:nvSpPr>
            <p:spPr bwMode="auto">
              <a:xfrm>
                <a:off x="1578" y="1236"/>
                <a:ext cx="1794" cy="1386"/>
              </a:xfrm>
              <a:custGeom>
                <a:avLst/>
                <a:gdLst>
                  <a:gd name="T0" fmla="*/ 0 w 1794"/>
                  <a:gd name="T1" fmla="*/ 1386 h 1386"/>
                  <a:gd name="T2" fmla="*/ 396 w 1794"/>
                  <a:gd name="T3" fmla="*/ 1368 h 1386"/>
                  <a:gd name="T4" fmla="*/ 678 w 1794"/>
                  <a:gd name="T5" fmla="*/ 1290 h 1386"/>
                  <a:gd name="T6" fmla="*/ 894 w 1794"/>
                  <a:gd name="T7" fmla="*/ 1026 h 1386"/>
                  <a:gd name="T8" fmla="*/ 1134 w 1794"/>
                  <a:gd name="T9" fmla="*/ 504 h 1386"/>
                  <a:gd name="T10" fmla="*/ 1278 w 1794"/>
                  <a:gd name="T11" fmla="*/ 192 h 1386"/>
                  <a:gd name="T12" fmla="*/ 1416 w 1794"/>
                  <a:gd name="T13" fmla="*/ 54 h 1386"/>
                  <a:gd name="T14" fmla="*/ 1572 w 1794"/>
                  <a:gd name="T15" fmla="*/ 18 h 1386"/>
                  <a:gd name="T16" fmla="*/ 1794 w 1794"/>
                  <a:gd name="T17" fmla="*/ 0 h 138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794"/>
                  <a:gd name="T28" fmla="*/ 0 h 1386"/>
                  <a:gd name="T29" fmla="*/ 1794 w 1794"/>
                  <a:gd name="T30" fmla="*/ 1386 h 138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794" h="1386">
                    <a:moveTo>
                      <a:pt x="0" y="1386"/>
                    </a:moveTo>
                    <a:cubicBezTo>
                      <a:pt x="141" y="1385"/>
                      <a:pt x="283" y="1384"/>
                      <a:pt x="396" y="1368"/>
                    </a:cubicBezTo>
                    <a:cubicBezTo>
                      <a:pt x="509" y="1352"/>
                      <a:pt x="595" y="1347"/>
                      <a:pt x="678" y="1290"/>
                    </a:cubicBezTo>
                    <a:cubicBezTo>
                      <a:pt x="761" y="1233"/>
                      <a:pt x="818" y="1157"/>
                      <a:pt x="894" y="1026"/>
                    </a:cubicBezTo>
                    <a:cubicBezTo>
                      <a:pt x="970" y="895"/>
                      <a:pt x="1070" y="643"/>
                      <a:pt x="1134" y="504"/>
                    </a:cubicBezTo>
                    <a:cubicBezTo>
                      <a:pt x="1198" y="365"/>
                      <a:pt x="1231" y="267"/>
                      <a:pt x="1278" y="192"/>
                    </a:cubicBezTo>
                    <a:cubicBezTo>
                      <a:pt x="1325" y="117"/>
                      <a:pt x="1367" y="83"/>
                      <a:pt x="1416" y="54"/>
                    </a:cubicBezTo>
                    <a:cubicBezTo>
                      <a:pt x="1465" y="25"/>
                      <a:pt x="1509" y="27"/>
                      <a:pt x="1572" y="18"/>
                    </a:cubicBezTo>
                    <a:cubicBezTo>
                      <a:pt x="1635" y="9"/>
                      <a:pt x="1714" y="4"/>
                      <a:pt x="1794" y="0"/>
                    </a:cubicBezTo>
                  </a:path>
                </a:pathLst>
              </a:custGeom>
              <a:noFill/>
              <a:ln w="28575" cap="sq" cmpd="sng">
                <a:solidFill>
                  <a:srgbClr val="00009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4104" name="Text Box 35"/>
            <p:cNvSpPr txBox="1">
              <a:spLocks noChangeArrowheads="1"/>
            </p:cNvSpPr>
            <p:nvPr/>
          </p:nvSpPr>
          <p:spPr bwMode="auto">
            <a:xfrm>
              <a:off x="3966" y="1126"/>
              <a:ext cx="1616" cy="1324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200"/>
                <a:t>Le calcul des probabilités entre deux valeurs de </a:t>
              </a:r>
              <a:r>
                <a:rPr lang="fr-FR" sz="2200" i="1"/>
                <a:t>X</a:t>
              </a:r>
              <a:r>
                <a:rPr lang="fr-FR" sz="2200"/>
                <a:t> peut aussi se faire à l’aide de la fonction de répartition</a:t>
              </a:r>
              <a:endParaRPr lang="fr-FR" sz="2200" i="1"/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6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600" smtClean="0"/>
              <a:t>Propriétés de la fonction de répartition</a:t>
            </a:r>
          </a:p>
        </p:txBody>
      </p:sp>
      <p:sp>
        <p:nvSpPr>
          <p:cNvPr id="56324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CA" i="1" noProof="1" smtClean="0"/>
              <a:t>0 ≤ F(x) ≤ 1		</a:t>
            </a:r>
          </a:p>
          <a:p>
            <a:pPr eaLnBrk="1" hangingPunct="1"/>
            <a:r>
              <a:rPr lang="en-CA" i="1" noProof="1" smtClean="0"/>
              <a:t>F(x</a:t>
            </a:r>
            <a:r>
              <a:rPr lang="en-CA" i="1" baseline="-25000" noProof="1" smtClean="0"/>
              <a:t>i</a:t>
            </a:r>
            <a:r>
              <a:rPr lang="fr-FR" i="1" baseline="-25000" smtClean="0"/>
              <a:t> </a:t>
            </a:r>
            <a:r>
              <a:rPr lang="fr-FR" i="1" noProof="1" smtClean="0"/>
              <a:t>) ≤ F(x</a:t>
            </a:r>
            <a:r>
              <a:rPr lang="fr-FR" i="1" baseline="-25000" noProof="1" smtClean="0"/>
              <a:t>j</a:t>
            </a:r>
            <a:r>
              <a:rPr lang="fr-FR" i="1" baseline="-25000" smtClean="0"/>
              <a:t> </a:t>
            </a:r>
            <a:r>
              <a:rPr lang="fr-FR" i="1" noProof="1" smtClean="0"/>
              <a:t>)    si x</a:t>
            </a:r>
            <a:r>
              <a:rPr lang="fr-FR" i="1" baseline="-25000" noProof="1" smtClean="0"/>
              <a:t>i</a:t>
            </a:r>
            <a:r>
              <a:rPr lang="fr-FR" i="1" noProof="1" smtClean="0"/>
              <a:t> ≤ x</a:t>
            </a:r>
            <a:r>
              <a:rPr lang="fr-FR" i="1" baseline="-25000" noProof="1" smtClean="0"/>
              <a:t>j</a:t>
            </a:r>
            <a:endParaRPr lang="fr-FR" i="1" noProof="1" smtClean="0"/>
          </a:p>
          <a:p>
            <a:pPr eaLnBrk="1" hangingPunct="1"/>
            <a:r>
              <a:rPr lang="fr-FR" i="1" noProof="1" smtClean="0"/>
              <a:t>P(X</a:t>
            </a:r>
            <a:r>
              <a:rPr lang="fr-FR" i="1" smtClean="0"/>
              <a:t> </a:t>
            </a:r>
            <a:r>
              <a:rPr lang="fr-FR" i="1" noProof="1" smtClean="0"/>
              <a:t>&gt;</a:t>
            </a:r>
            <a:r>
              <a:rPr lang="fr-FR" i="1" smtClean="0"/>
              <a:t> </a:t>
            </a:r>
            <a:r>
              <a:rPr lang="fr-FR" i="1" noProof="1" smtClean="0"/>
              <a:t>x) = 1 </a:t>
            </a:r>
            <a:r>
              <a:rPr lang="fr-FR" i="1" smtClean="0"/>
              <a:t>-</a:t>
            </a:r>
            <a:r>
              <a:rPr lang="fr-FR" i="1" noProof="1" smtClean="0"/>
              <a:t> P(X ≤ x) = 1 </a:t>
            </a:r>
            <a:r>
              <a:rPr lang="fr-FR" i="1" smtClean="0"/>
              <a:t>-</a:t>
            </a:r>
            <a:r>
              <a:rPr lang="fr-FR" i="1" noProof="1" smtClean="0"/>
              <a:t> F(x)</a:t>
            </a:r>
            <a:endParaRPr lang="fr-FR" i="1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7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Relations utiles </a:t>
            </a:r>
            <a:br>
              <a:rPr lang="fr-FR" sz="3600" smtClean="0"/>
            </a:br>
            <a:r>
              <a:rPr lang="fr-FR" sz="3600" smtClean="0"/>
              <a:t>pour le calcul des probabilités</a:t>
            </a:r>
          </a:p>
        </p:txBody>
      </p:sp>
      <p:graphicFrame>
        <p:nvGraphicFramePr>
          <p:cNvPr id="6146" name="Object 2">
            <a:hlinkClick r:id="" action="ppaction://ole?verb=0"/>
          </p:cNvPr>
          <p:cNvGraphicFramePr>
            <a:graphicFrameLocks noGrp="1"/>
          </p:cNvGraphicFramePr>
          <p:nvPr>
            <p:ph sz="quarter" idx="1"/>
          </p:nvPr>
        </p:nvGraphicFramePr>
        <p:xfrm>
          <a:off x="558800" y="1866900"/>
          <a:ext cx="3319463" cy="487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34" name="Equation" r:id="rId4" imgW="1384200" imgH="203040" progId="Equation.3">
                  <p:embed/>
                </p:oleObj>
              </mc:Choice>
              <mc:Fallback>
                <p:oleObj name="Equation" r:id="rId4" imgW="1384200" imgH="203040" progId="Equation.3">
                  <p:embed/>
                  <p:pic>
                    <p:nvPicPr>
                      <p:cNvPr id="0" name="Object 2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800" y="1866900"/>
                        <a:ext cx="3319463" cy="487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1" name="Object 11">
            <a:hlinkClick r:id="" action="ppaction://ole?verb=0"/>
          </p:cNvPr>
          <p:cNvGraphicFramePr>
            <a:graphicFrameLocks noGrp="1"/>
          </p:cNvGraphicFramePr>
          <p:nvPr>
            <p:ph sz="quarter" idx="2"/>
          </p:nvPr>
        </p:nvGraphicFramePr>
        <p:xfrm>
          <a:off x="2476500" y="5226050"/>
          <a:ext cx="3624263" cy="487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35" name="Equation" r:id="rId6" imgW="1511280" imgH="203040" progId="Equation.3">
                  <p:embed/>
                </p:oleObj>
              </mc:Choice>
              <mc:Fallback>
                <p:oleObj name="Equation" r:id="rId6" imgW="1511280" imgH="203040" progId="Equation.3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6500" y="5226050"/>
                        <a:ext cx="3624263" cy="487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7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558800" y="3209925"/>
          <a:ext cx="3811588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36" name="Equation" r:id="rId8" imgW="1587240" imgH="203040" progId="Equation.3">
                  <p:embed/>
                </p:oleObj>
              </mc:Choice>
              <mc:Fallback>
                <p:oleObj name="Equation" r:id="rId8" imgW="1587240" imgH="203040" progId="Equation.3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800" y="3209925"/>
                        <a:ext cx="3811588" cy="488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8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590550" y="2536825"/>
          <a:ext cx="4325938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37" name="Equation" r:id="rId10" imgW="1803240" imgH="203040" progId="Equation.3">
                  <p:embed/>
                </p:oleObj>
              </mc:Choice>
              <mc:Fallback>
                <p:oleObj name="Equation" r:id="rId10" imgW="1803240" imgH="203040" progId="Equation.3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550" y="2536825"/>
                        <a:ext cx="4325938" cy="488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9" name="Object 8">
            <a:hlinkClick r:id="" action="ppaction://ole?verb=0"/>
          </p:cNvPr>
          <p:cNvGraphicFramePr>
            <a:graphicFrameLocks/>
          </p:cNvGraphicFramePr>
          <p:nvPr/>
        </p:nvGraphicFramePr>
        <p:xfrm>
          <a:off x="612775" y="3883025"/>
          <a:ext cx="6064250" cy="487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38" name="Equation" r:id="rId12" imgW="2527200" imgH="203040" progId="Equation.3">
                  <p:embed/>
                </p:oleObj>
              </mc:Choice>
              <mc:Fallback>
                <p:oleObj name="Equation" r:id="rId12" imgW="2527200" imgH="203040" progId="Equation.3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775" y="3883025"/>
                        <a:ext cx="6064250" cy="487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0" name="Object 10">
            <a:hlinkClick r:id="" action="ppaction://ole?verb=0"/>
          </p:cNvPr>
          <p:cNvGraphicFramePr>
            <a:graphicFrameLocks/>
          </p:cNvGraphicFramePr>
          <p:nvPr/>
        </p:nvGraphicFramePr>
        <p:xfrm>
          <a:off x="558800" y="4554538"/>
          <a:ext cx="5575300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39" name="Equation" r:id="rId14" imgW="2323800" imgH="203040" progId="Equation.3">
                  <p:embed/>
                </p:oleObj>
              </mc:Choice>
              <mc:Fallback>
                <p:oleObj name="Equation" r:id="rId14" imgW="2323800" imgH="203040" progId="Equation.3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800" y="4554538"/>
                        <a:ext cx="5575300" cy="487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8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CA" smtClean="0"/>
              <a:t>La loi uniforme</a:t>
            </a:r>
            <a:endParaRPr lang="fr-FR" smtClean="0"/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366713" y="1687513"/>
            <a:ext cx="85375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55600" indent="-355600">
              <a:buFontTx/>
              <a:buChar char="•"/>
            </a:pPr>
            <a:r>
              <a:rPr lang="fr-CA" sz="2800">
                <a:cs typeface="Times New Roman" pitchFamily="18" charset="0"/>
              </a:rPr>
              <a:t>Si une variable aléatoire </a:t>
            </a:r>
            <a:r>
              <a:rPr lang="fr-CA" sz="2800" i="1">
                <a:cs typeface="Times New Roman" pitchFamily="18" charset="0"/>
              </a:rPr>
              <a:t>X</a:t>
            </a:r>
            <a:r>
              <a:rPr lang="fr-CA" sz="2800">
                <a:cs typeface="Times New Roman" pitchFamily="18" charset="0"/>
              </a:rPr>
              <a:t> suit une loi uniforme, sa fonction de densité est donnée par</a:t>
            </a:r>
            <a:r>
              <a:rPr lang="fr-CA" sz="2200">
                <a:latin typeface="Arial" charset="0"/>
                <a:cs typeface="Times New Roman" pitchFamily="18" charset="0"/>
              </a:rPr>
              <a:t> </a:t>
            </a:r>
            <a:endParaRPr lang="fr-FR" sz="2200">
              <a:latin typeface="Arial" charset="0"/>
            </a:endParaRPr>
          </a:p>
        </p:txBody>
      </p:sp>
      <p:graphicFrame>
        <p:nvGraphicFramePr>
          <p:cNvPr id="9218" name="Object 5"/>
          <p:cNvGraphicFramePr>
            <a:graphicFrameLocks noChangeAspect="1"/>
          </p:cNvGraphicFramePr>
          <p:nvPr/>
        </p:nvGraphicFramePr>
        <p:xfrm>
          <a:off x="2660650" y="2746375"/>
          <a:ext cx="3832225" cy="1414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0" name="Equation" r:id="rId5" imgW="1726920" imgH="634680" progId="Equation.3">
                  <p:embed/>
                </p:oleObj>
              </mc:Choice>
              <mc:Fallback>
                <p:oleObj name="Equation" r:id="rId5" imgW="1726920" imgH="63468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0650" y="2746375"/>
                        <a:ext cx="3832225" cy="1414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354013" y="4257675"/>
            <a:ext cx="84915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55600" indent="-355600">
              <a:buFontTx/>
              <a:buChar char="•"/>
            </a:pPr>
            <a:r>
              <a:rPr lang="fr-CA" sz="2800">
                <a:cs typeface="Times New Roman" pitchFamily="18" charset="0"/>
              </a:rPr>
              <a:t>La fonction de répartition d’une loi uniforme est</a:t>
            </a:r>
            <a:endParaRPr lang="fr-FR" sz="2200">
              <a:latin typeface="Arial" charset="0"/>
            </a:endParaRPr>
          </a:p>
        </p:txBody>
      </p:sp>
      <p:graphicFrame>
        <p:nvGraphicFramePr>
          <p:cNvPr id="9219" name="Object 4"/>
          <p:cNvGraphicFramePr>
            <a:graphicFrameLocks noChangeAspect="1"/>
          </p:cNvGraphicFramePr>
          <p:nvPr/>
        </p:nvGraphicFramePr>
        <p:xfrm>
          <a:off x="2636838" y="4827588"/>
          <a:ext cx="3559175" cy="1925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1" name="Equation" r:id="rId7" imgW="1600200" imgH="863280" progId="Equation.3">
                  <p:embed/>
                </p:oleObj>
              </mc:Choice>
              <mc:Fallback>
                <p:oleObj name="Equation" r:id="rId7" imgW="1600200" imgH="8632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6838" y="4827588"/>
                        <a:ext cx="3559175" cy="19256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9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2"/>
          <p:cNvSpPr>
            <a:spLocks noGrp="1" noChangeArrowheads="1"/>
          </p:cNvSpPr>
          <p:nvPr>
            <p:ph type="title"/>
          </p:nvPr>
        </p:nvSpPr>
        <p:spPr>
          <a:xfrm>
            <a:off x="466725" y="249238"/>
            <a:ext cx="8229600" cy="11430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CA" sz="3600" smtClean="0"/>
              <a:t>La fonction de densité de la loi uniforme</a:t>
            </a:r>
            <a:endParaRPr lang="fr-FR" sz="3600" smtClean="0"/>
          </a:p>
        </p:txBody>
      </p:sp>
      <p:grpSp>
        <p:nvGrpSpPr>
          <p:cNvPr id="10245" name="Group 16"/>
          <p:cNvGrpSpPr>
            <a:grpSpLocks/>
          </p:cNvGrpSpPr>
          <p:nvPr/>
        </p:nvGrpSpPr>
        <p:grpSpPr bwMode="auto">
          <a:xfrm>
            <a:off x="1441450" y="2200275"/>
            <a:ext cx="6213475" cy="2894013"/>
            <a:chOff x="1214" y="1386"/>
            <a:chExt cx="3914" cy="1823"/>
          </a:xfrm>
        </p:grpSpPr>
        <p:grpSp>
          <p:nvGrpSpPr>
            <p:cNvPr id="10246" name="Group 13"/>
            <p:cNvGrpSpPr>
              <a:grpSpLocks/>
            </p:cNvGrpSpPr>
            <p:nvPr/>
          </p:nvGrpSpPr>
          <p:grpSpPr bwMode="auto">
            <a:xfrm>
              <a:off x="1214" y="1415"/>
              <a:ext cx="3319" cy="1794"/>
              <a:chOff x="1004" y="1475"/>
              <a:chExt cx="3319" cy="1794"/>
            </a:xfrm>
          </p:grpSpPr>
          <p:sp>
            <p:nvSpPr>
              <p:cNvPr id="10249" name="Line 4"/>
              <p:cNvSpPr>
                <a:spLocks noChangeShapeType="1"/>
              </p:cNvSpPr>
              <p:nvPr/>
            </p:nvSpPr>
            <p:spPr bwMode="auto">
              <a:xfrm>
                <a:off x="1486" y="2976"/>
                <a:ext cx="2586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10250" name="Line 5"/>
              <p:cNvSpPr>
                <a:spLocks noChangeShapeType="1"/>
              </p:cNvSpPr>
              <p:nvPr/>
            </p:nvSpPr>
            <p:spPr bwMode="auto">
              <a:xfrm flipV="1">
                <a:off x="1496" y="1688"/>
                <a:ext cx="0" cy="1285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10251" name="Rectangle 6"/>
              <p:cNvSpPr>
                <a:spLocks noChangeArrowheads="1"/>
              </p:cNvSpPr>
              <p:nvPr/>
            </p:nvSpPr>
            <p:spPr bwMode="auto">
              <a:xfrm>
                <a:off x="1912" y="2944"/>
                <a:ext cx="2411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eaLnBrk="0" hangingPunct="0"/>
                <a:r>
                  <a:rPr lang="fr-CA" sz="2800" i="1"/>
                  <a:t>a</a:t>
                </a:r>
                <a:r>
                  <a:rPr lang="fr-FR" sz="2800" i="1"/>
                  <a:t>                        </a:t>
                </a:r>
                <a:r>
                  <a:rPr lang="fr-CA" sz="2800" i="1"/>
                  <a:t>b</a:t>
                </a:r>
                <a:r>
                  <a:rPr lang="fr-FR" sz="2800" i="1"/>
                  <a:t>       x</a:t>
                </a:r>
              </a:p>
            </p:txBody>
          </p:sp>
          <p:sp>
            <p:nvSpPr>
              <p:cNvPr id="10252" name="Line 7"/>
              <p:cNvSpPr>
                <a:spLocks noChangeShapeType="1"/>
              </p:cNvSpPr>
              <p:nvPr/>
            </p:nvSpPr>
            <p:spPr bwMode="auto">
              <a:xfrm flipH="1">
                <a:off x="1504" y="2299"/>
                <a:ext cx="517" cy="0"/>
              </a:xfrm>
              <a:prstGeom prst="line">
                <a:avLst/>
              </a:prstGeom>
              <a:noFill/>
              <a:ln w="12700">
                <a:solidFill>
                  <a:srgbClr val="CC33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graphicFrame>
            <p:nvGraphicFramePr>
              <p:cNvPr id="10242" name="Object 8">
                <a:hlinkClick r:id="" action="ppaction://ole?verb=0"/>
              </p:cNvPr>
              <p:cNvGraphicFramePr>
                <a:graphicFrameLocks/>
              </p:cNvGraphicFramePr>
              <p:nvPr/>
            </p:nvGraphicFramePr>
            <p:xfrm>
              <a:off x="1004" y="2043"/>
              <a:ext cx="465" cy="51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260" name="Equation" r:id="rId5" imgW="355320" imgH="393480" progId="Equation.3">
                      <p:embed/>
                    </p:oleObj>
                  </mc:Choice>
                  <mc:Fallback>
                    <p:oleObj name="Equation" r:id="rId5" imgW="355320" imgH="393480" progId="Equation.3">
                      <p:embed/>
                      <p:pic>
                        <p:nvPicPr>
                          <p:cNvPr id="0" name="Object 8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004" y="2043"/>
                            <a:ext cx="465" cy="515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0253" name="Rectangle 9"/>
              <p:cNvSpPr>
                <a:spLocks noChangeArrowheads="1"/>
              </p:cNvSpPr>
              <p:nvPr/>
            </p:nvSpPr>
            <p:spPr bwMode="auto">
              <a:xfrm>
                <a:off x="1033" y="1475"/>
                <a:ext cx="425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algn="ctr" eaLnBrk="0" hangingPunct="0"/>
                <a:r>
                  <a:rPr lang="fr-FR" sz="2800" i="1"/>
                  <a:t>f(x)</a:t>
                </a:r>
              </a:p>
            </p:txBody>
          </p:sp>
          <p:sp>
            <p:nvSpPr>
              <p:cNvPr id="10254" name="Line 10"/>
              <p:cNvSpPr>
                <a:spLocks noChangeShapeType="1"/>
              </p:cNvSpPr>
              <p:nvPr/>
            </p:nvSpPr>
            <p:spPr bwMode="auto">
              <a:xfrm flipV="1">
                <a:off x="2022" y="2293"/>
                <a:ext cx="0" cy="674"/>
              </a:xfrm>
              <a:prstGeom prst="line">
                <a:avLst/>
              </a:prstGeom>
              <a:noFill/>
              <a:ln w="19050">
                <a:solidFill>
                  <a:srgbClr val="CC33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10255" name="Line 11"/>
              <p:cNvSpPr>
                <a:spLocks noChangeShapeType="1"/>
              </p:cNvSpPr>
              <p:nvPr/>
            </p:nvSpPr>
            <p:spPr bwMode="auto">
              <a:xfrm flipV="1">
                <a:off x="3456" y="2293"/>
                <a:ext cx="0" cy="674"/>
              </a:xfrm>
              <a:prstGeom prst="line">
                <a:avLst/>
              </a:prstGeom>
              <a:noFill/>
              <a:ln w="19050">
                <a:solidFill>
                  <a:srgbClr val="CC33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10256" name="Line 12"/>
              <p:cNvSpPr>
                <a:spLocks noChangeShapeType="1"/>
              </p:cNvSpPr>
              <p:nvPr/>
            </p:nvSpPr>
            <p:spPr bwMode="auto">
              <a:xfrm>
                <a:off x="2016" y="2304"/>
                <a:ext cx="1441" cy="0"/>
              </a:xfrm>
              <a:prstGeom prst="line">
                <a:avLst/>
              </a:prstGeom>
              <a:noFill/>
              <a:ln w="28575">
                <a:solidFill>
                  <a:srgbClr val="00009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10247" name="Text Box 14"/>
            <p:cNvSpPr txBox="1">
              <a:spLocks noChangeArrowheads="1"/>
            </p:cNvSpPr>
            <p:nvPr/>
          </p:nvSpPr>
          <p:spPr bwMode="auto">
            <a:xfrm>
              <a:off x="3808" y="1386"/>
              <a:ext cx="1320" cy="74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400"/>
                <a:t>La surface sous la courbe est égale à un</a:t>
              </a:r>
              <a:endParaRPr lang="fr-FR" sz="2400" i="1"/>
            </a:p>
          </p:txBody>
        </p:sp>
        <p:sp>
          <p:nvSpPr>
            <p:cNvPr id="10248" name="Freeform 15"/>
            <p:cNvSpPr>
              <a:spLocks/>
            </p:cNvSpPr>
            <p:nvPr/>
          </p:nvSpPr>
          <p:spPr bwMode="auto">
            <a:xfrm>
              <a:off x="3198" y="1794"/>
              <a:ext cx="624" cy="564"/>
            </a:xfrm>
            <a:custGeom>
              <a:avLst/>
              <a:gdLst>
                <a:gd name="T0" fmla="*/ 624 w 624"/>
                <a:gd name="T1" fmla="*/ 0 h 564"/>
                <a:gd name="T2" fmla="*/ 384 w 624"/>
                <a:gd name="T3" fmla="*/ 252 h 564"/>
                <a:gd name="T4" fmla="*/ 432 w 624"/>
                <a:gd name="T5" fmla="*/ 162 h 564"/>
                <a:gd name="T6" fmla="*/ 0 w 624"/>
                <a:gd name="T7" fmla="*/ 564 h 56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24"/>
                <a:gd name="T13" fmla="*/ 0 h 564"/>
                <a:gd name="T14" fmla="*/ 624 w 624"/>
                <a:gd name="T15" fmla="*/ 564 h 56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24" h="564">
                  <a:moveTo>
                    <a:pt x="624" y="0"/>
                  </a:moveTo>
                  <a:lnTo>
                    <a:pt x="384" y="252"/>
                  </a:lnTo>
                  <a:lnTo>
                    <a:pt x="432" y="162"/>
                  </a:lnTo>
                  <a:lnTo>
                    <a:pt x="0" y="564"/>
                  </a:ln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10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La fonction de répartition</a:t>
            </a:r>
          </a:p>
        </p:txBody>
      </p:sp>
      <p:grpSp>
        <p:nvGrpSpPr>
          <p:cNvPr id="57348" name="Group 21"/>
          <p:cNvGrpSpPr>
            <a:grpSpLocks/>
          </p:cNvGrpSpPr>
          <p:nvPr/>
        </p:nvGrpSpPr>
        <p:grpSpPr bwMode="auto">
          <a:xfrm>
            <a:off x="1863725" y="2246313"/>
            <a:ext cx="5281613" cy="2847975"/>
            <a:chOff x="1174" y="1415"/>
            <a:chExt cx="3327" cy="1794"/>
          </a:xfrm>
        </p:grpSpPr>
        <p:sp>
          <p:nvSpPr>
            <p:cNvPr id="57349" name="Line 17"/>
            <p:cNvSpPr>
              <a:spLocks noChangeShapeType="1"/>
            </p:cNvSpPr>
            <p:nvPr/>
          </p:nvSpPr>
          <p:spPr bwMode="auto">
            <a:xfrm flipV="1">
              <a:off x="1674" y="1932"/>
              <a:ext cx="1929" cy="16"/>
            </a:xfrm>
            <a:prstGeom prst="line">
              <a:avLst/>
            </a:prstGeom>
            <a:noFill/>
            <a:ln w="19050">
              <a:solidFill>
                <a:srgbClr val="CC66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7350" name="Line 5"/>
            <p:cNvSpPr>
              <a:spLocks noChangeShapeType="1"/>
            </p:cNvSpPr>
            <p:nvPr/>
          </p:nvSpPr>
          <p:spPr bwMode="auto">
            <a:xfrm>
              <a:off x="1664" y="2916"/>
              <a:ext cx="258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7351" name="Line 6"/>
            <p:cNvSpPr>
              <a:spLocks noChangeShapeType="1"/>
            </p:cNvSpPr>
            <p:nvPr/>
          </p:nvSpPr>
          <p:spPr bwMode="auto">
            <a:xfrm flipV="1">
              <a:off x="1674" y="1628"/>
              <a:ext cx="0" cy="128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7352" name="Rectangle 7"/>
            <p:cNvSpPr>
              <a:spLocks noChangeArrowheads="1"/>
            </p:cNvSpPr>
            <p:nvPr/>
          </p:nvSpPr>
          <p:spPr bwMode="auto">
            <a:xfrm>
              <a:off x="2090" y="2884"/>
              <a:ext cx="2411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fr-CA" sz="2800" i="1"/>
                <a:t>a</a:t>
              </a:r>
              <a:r>
                <a:rPr lang="fr-FR" sz="2800" i="1"/>
                <a:t>                        </a:t>
              </a:r>
              <a:r>
                <a:rPr lang="fr-CA" sz="2800" i="1"/>
                <a:t>b</a:t>
              </a:r>
              <a:r>
                <a:rPr lang="fr-FR" sz="2800" i="1"/>
                <a:t>       x</a:t>
              </a:r>
            </a:p>
          </p:txBody>
        </p:sp>
        <p:sp>
          <p:nvSpPr>
            <p:cNvPr id="57353" name="Rectangle 10"/>
            <p:cNvSpPr>
              <a:spLocks noChangeArrowheads="1"/>
            </p:cNvSpPr>
            <p:nvPr/>
          </p:nvSpPr>
          <p:spPr bwMode="auto">
            <a:xfrm>
              <a:off x="1174" y="1415"/>
              <a:ext cx="500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/>
              <a:r>
                <a:rPr lang="fr-FR" sz="2800" i="1"/>
                <a:t>F(x)</a:t>
              </a:r>
            </a:p>
          </p:txBody>
        </p:sp>
        <p:sp>
          <p:nvSpPr>
            <p:cNvPr id="57354" name="Line 13"/>
            <p:cNvSpPr>
              <a:spLocks noChangeShapeType="1"/>
            </p:cNvSpPr>
            <p:nvPr/>
          </p:nvSpPr>
          <p:spPr bwMode="auto">
            <a:xfrm flipV="1">
              <a:off x="2178" y="1932"/>
              <a:ext cx="1449" cy="976"/>
            </a:xfrm>
            <a:prstGeom prst="line">
              <a:avLst/>
            </a:prstGeom>
            <a:noFill/>
            <a:ln w="28575">
              <a:solidFill>
                <a:srgbClr val="000099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7355" name="Rectangle 14"/>
            <p:cNvSpPr>
              <a:spLocks noChangeArrowheads="1"/>
            </p:cNvSpPr>
            <p:nvPr/>
          </p:nvSpPr>
          <p:spPr bwMode="auto">
            <a:xfrm>
              <a:off x="1402" y="1763"/>
              <a:ext cx="339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fr-CA" sz="2800" i="1"/>
                <a:t>1</a:t>
              </a:r>
              <a:endParaRPr lang="fr-FR" sz="2800" i="1"/>
            </a:p>
          </p:txBody>
        </p:sp>
        <p:sp>
          <p:nvSpPr>
            <p:cNvPr id="57356" name="Line 16"/>
            <p:cNvSpPr>
              <a:spLocks noChangeShapeType="1"/>
            </p:cNvSpPr>
            <p:nvPr/>
          </p:nvSpPr>
          <p:spPr bwMode="auto">
            <a:xfrm>
              <a:off x="1690" y="2906"/>
              <a:ext cx="489" cy="0"/>
            </a:xfrm>
            <a:prstGeom prst="line">
              <a:avLst/>
            </a:prstGeom>
            <a:noFill/>
            <a:ln w="19050">
              <a:solidFill>
                <a:srgbClr val="000099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7357" name="Line 18"/>
            <p:cNvSpPr>
              <a:spLocks noChangeShapeType="1"/>
            </p:cNvSpPr>
            <p:nvPr/>
          </p:nvSpPr>
          <p:spPr bwMode="auto">
            <a:xfrm>
              <a:off x="3626" y="1932"/>
              <a:ext cx="489" cy="0"/>
            </a:xfrm>
            <a:prstGeom prst="line">
              <a:avLst/>
            </a:prstGeom>
            <a:noFill/>
            <a:ln w="28575">
              <a:solidFill>
                <a:srgbClr val="000099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11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6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CA" sz="3600" smtClean="0"/>
              <a:t>L’espérance mathématique </a:t>
            </a:r>
            <a:br>
              <a:rPr lang="fr-CA" sz="3600" smtClean="0"/>
            </a:br>
            <a:r>
              <a:rPr lang="fr-CA" sz="3600" smtClean="0"/>
              <a:t>et la variance d’une loi uniforme</a:t>
            </a:r>
            <a:endParaRPr lang="fr-FR" sz="3600" smtClean="0"/>
          </a:p>
        </p:txBody>
      </p:sp>
      <p:graphicFrame>
        <p:nvGraphicFramePr>
          <p:cNvPr id="11266" name="Object 7"/>
          <p:cNvGraphicFramePr>
            <a:graphicFrameLocks noChangeAspect="1"/>
          </p:cNvGraphicFramePr>
          <p:nvPr/>
        </p:nvGraphicFramePr>
        <p:xfrm>
          <a:off x="1052513" y="2128838"/>
          <a:ext cx="2130425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8" name="Equation" r:id="rId5" imgW="888840" imgH="393480" progId="Equation.3">
                  <p:embed/>
                </p:oleObj>
              </mc:Choice>
              <mc:Fallback>
                <p:oleObj name="Equation" r:id="rId5" imgW="888840" imgH="39348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52513" y="2128838"/>
                        <a:ext cx="2130425" cy="942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7" name="Object 8"/>
          <p:cNvGraphicFramePr>
            <a:graphicFrameLocks noChangeAspect="1"/>
          </p:cNvGraphicFramePr>
          <p:nvPr/>
        </p:nvGraphicFramePr>
        <p:xfrm>
          <a:off x="1052513" y="3489325"/>
          <a:ext cx="2840037" cy="1008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9" name="Equation" r:id="rId7" imgW="1180800" imgH="419040" progId="Equation.3">
                  <p:embed/>
                </p:oleObj>
              </mc:Choice>
              <mc:Fallback>
                <p:oleObj name="Equation" r:id="rId7" imgW="1180800" imgH="41904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52513" y="3489325"/>
                        <a:ext cx="2840037" cy="10080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12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Rectangle 8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CA" smtClean="0"/>
              <a:t>Exemple 1: la loi uniforme</a:t>
            </a:r>
            <a:endParaRPr lang="fr-FR" smtClean="0"/>
          </a:p>
        </p:txBody>
      </p:sp>
      <p:sp>
        <p:nvSpPr>
          <p:cNvPr id="12292" name="Rectangle 7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1692275"/>
          </a:xfrm>
          <a:noFill/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</a:pPr>
            <a:r>
              <a:rPr lang="fr-FR" smtClean="0"/>
              <a:t>Le temps pour accomplir une activité d'un projet est distribué uniformément dans l'intervalle de 10 à 20 jours</a:t>
            </a:r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Soit </a:t>
            </a:r>
            <a:r>
              <a:rPr lang="fr-FR" i="1" smtClean="0"/>
              <a:t>f(x)</a:t>
            </a:r>
            <a:r>
              <a:rPr lang="fr-FR" smtClean="0"/>
              <a:t> la fonction de densité</a:t>
            </a:r>
            <a:r>
              <a:rPr lang="fr-FR" sz="2400" smtClean="0"/>
              <a:t> </a:t>
            </a:r>
          </a:p>
        </p:txBody>
      </p:sp>
      <p:graphicFrame>
        <p:nvGraphicFramePr>
          <p:cNvPr id="12290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1935163" y="3670300"/>
          <a:ext cx="5454650" cy="191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8" name="Equation" r:id="rId5" imgW="2755800" imgH="965160" progId="Equation.3">
                  <p:embed/>
                </p:oleObj>
              </mc:Choice>
              <mc:Fallback>
                <p:oleObj name="Equation" r:id="rId5" imgW="2755800" imgH="965160" progId="Equation.3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35163" y="3670300"/>
                        <a:ext cx="5454650" cy="1911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13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7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CA" sz="3600" smtClean="0"/>
              <a:t>Exemple 1: </a:t>
            </a:r>
            <a:r>
              <a:rPr lang="fr-FR" sz="3600" smtClean="0"/>
              <a:t>le graphique </a:t>
            </a:r>
            <a:br>
              <a:rPr lang="fr-FR" sz="3600" smtClean="0"/>
            </a:br>
            <a:r>
              <a:rPr lang="fr-FR" sz="3600" smtClean="0"/>
              <a:t>de la fonction de densité</a:t>
            </a:r>
          </a:p>
        </p:txBody>
      </p:sp>
      <p:grpSp>
        <p:nvGrpSpPr>
          <p:cNvPr id="13317" name="Group 29"/>
          <p:cNvGrpSpPr>
            <a:grpSpLocks/>
          </p:cNvGrpSpPr>
          <p:nvPr/>
        </p:nvGrpSpPr>
        <p:grpSpPr bwMode="auto">
          <a:xfrm>
            <a:off x="1992313" y="2189163"/>
            <a:ext cx="5118100" cy="2847975"/>
            <a:chOff x="1255" y="1379"/>
            <a:chExt cx="3224" cy="1794"/>
          </a:xfrm>
        </p:grpSpPr>
        <p:sp>
          <p:nvSpPr>
            <p:cNvPr id="13318" name="Line 19"/>
            <p:cNvSpPr>
              <a:spLocks noChangeShapeType="1"/>
            </p:cNvSpPr>
            <p:nvPr/>
          </p:nvSpPr>
          <p:spPr bwMode="auto">
            <a:xfrm>
              <a:off x="1708" y="2880"/>
              <a:ext cx="258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3319" name="Line 20"/>
            <p:cNvSpPr>
              <a:spLocks noChangeShapeType="1"/>
            </p:cNvSpPr>
            <p:nvPr/>
          </p:nvSpPr>
          <p:spPr bwMode="auto">
            <a:xfrm flipV="1">
              <a:off x="1718" y="1592"/>
              <a:ext cx="0" cy="128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3320" name="Rectangle 21"/>
            <p:cNvSpPr>
              <a:spLocks noChangeArrowheads="1"/>
            </p:cNvSpPr>
            <p:nvPr/>
          </p:nvSpPr>
          <p:spPr bwMode="auto">
            <a:xfrm>
              <a:off x="2068" y="2848"/>
              <a:ext cx="2411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fr-CA" sz="2800" i="1"/>
                <a:t>10</a:t>
              </a:r>
              <a:r>
                <a:rPr lang="fr-FR" sz="2800" i="1"/>
                <a:t>                     20      x</a:t>
              </a:r>
            </a:p>
          </p:txBody>
        </p:sp>
        <p:sp>
          <p:nvSpPr>
            <p:cNvPr id="13321" name="Line 22"/>
            <p:cNvSpPr>
              <a:spLocks noChangeShapeType="1"/>
            </p:cNvSpPr>
            <p:nvPr/>
          </p:nvSpPr>
          <p:spPr bwMode="auto">
            <a:xfrm flipH="1">
              <a:off x="1726" y="2203"/>
              <a:ext cx="517" cy="0"/>
            </a:xfrm>
            <a:prstGeom prst="line">
              <a:avLst/>
            </a:prstGeom>
            <a:noFill/>
            <a:ln w="12700">
              <a:solidFill>
                <a:srgbClr val="CC33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graphicFrame>
          <p:nvGraphicFramePr>
            <p:cNvPr id="13314" name="Object 23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1309" y="1950"/>
            <a:ext cx="299" cy="51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32" name="Equation" r:id="rId5" imgW="228600" imgH="393480" progId="Equation.3">
                    <p:embed/>
                  </p:oleObj>
                </mc:Choice>
                <mc:Fallback>
                  <p:oleObj name="Equation" r:id="rId5" imgW="228600" imgH="393480" progId="Equation.3">
                    <p:embed/>
                    <p:pic>
                      <p:nvPicPr>
                        <p:cNvPr id="0" name="Object 2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09" y="1950"/>
                          <a:ext cx="299" cy="51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322" name="Rectangle 24"/>
            <p:cNvSpPr>
              <a:spLocks noChangeArrowheads="1"/>
            </p:cNvSpPr>
            <p:nvPr/>
          </p:nvSpPr>
          <p:spPr bwMode="auto">
            <a:xfrm>
              <a:off x="1255" y="1379"/>
              <a:ext cx="425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/>
              <a:r>
                <a:rPr lang="fr-FR" sz="2800" i="1"/>
                <a:t>f(x)</a:t>
              </a:r>
            </a:p>
          </p:txBody>
        </p:sp>
        <p:sp>
          <p:nvSpPr>
            <p:cNvPr id="13323" name="Line 25"/>
            <p:cNvSpPr>
              <a:spLocks noChangeShapeType="1"/>
            </p:cNvSpPr>
            <p:nvPr/>
          </p:nvSpPr>
          <p:spPr bwMode="auto">
            <a:xfrm flipV="1">
              <a:off x="2244" y="2197"/>
              <a:ext cx="0" cy="674"/>
            </a:xfrm>
            <a:prstGeom prst="line">
              <a:avLst/>
            </a:prstGeom>
            <a:noFill/>
            <a:ln w="19050">
              <a:solidFill>
                <a:srgbClr val="CC33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3324" name="Line 26"/>
            <p:cNvSpPr>
              <a:spLocks noChangeShapeType="1"/>
            </p:cNvSpPr>
            <p:nvPr/>
          </p:nvSpPr>
          <p:spPr bwMode="auto">
            <a:xfrm flipV="1">
              <a:off x="3678" y="2197"/>
              <a:ext cx="0" cy="674"/>
            </a:xfrm>
            <a:prstGeom prst="line">
              <a:avLst/>
            </a:prstGeom>
            <a:noFill/>
            <a:ln w="19050">
              <a:solidFill>
                <a:srgbClr val="CC33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3325" name="Line 27"/>
            <p:cNvSpPr>
              <a:spLocks noChangeShapeType="1"/>
            </p:cNvSpPr>
            <p:nvPr/>
          </p:nvSpPr>
          <p:spPr bwMode="auto">
            <a:xfrm>
              <a:off x="2238" y="2208"/>
              <a:ext cx="1441" cy="0"/>
            </a:xfrm>
            <a:prstGeom prst="line">
              <a:avLst/>
            </a:prstGeom>
            <a:noFill/>
            <a:ln w="28575">
              <a:solidFill>
                <a:srgbClr val="000099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14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2" name="Rectangle 8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CA" smtClean="0"/>
              <a:t>Exemple 1: calcul des probabilités</a:t>
            </a:r>
            <a:endParaRPr lang="fr-FR" smtClean="0"/>
          </a:p>
        </p:txBody>
      </p:sp>
      <p:sp>
        <p:nvSpPr>
          <p:cNvPr id="14341" name="Rectangle 6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Quelle est la probabilité que le temps pour accomplir une activité soit entre 12 et 15 jours</a:t>
            </a:r>
            <a:r>
              <a:rPr lang="fr-CA" smtClean="0"/>
              <a:t>?</a:t>
            </a:r>
            <a:endParaRPr lang="fr-FR" smtClean="0"/>
          </a:p>
        </p:txBody>
      </p:sp>
      <p:graphicFrame>
        <p:nvGraphicFramePr>
          <p:cNvPr id="14338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755650" y="5581650"/>
          <a:ext cx="6521450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0" name="Equation" r:id="rId5" imgW="2717640" imgH="393480" progId="Equation.3">
                  <p:embed/>
                </p:oleObj>
              </mc:Choice>
              <mc:Fallback>
                <p:oleObj name="Equation" r:id="rId5" imgW="2717640" imgH="393480" progId="Equation.3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650" y="5581650"/>
                        <a:ext cx="6521450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4343" name="Group 35"/>
          <p:cNvGrpSpPr>
            <a:grpSpLocks/>
          </p:cNvGrpSpPr>
          <p:nvPr/>
        </p:nvGrpSpPr>
        <p:grpSpPr bwMode="auto">
          <a:xfrm>
            <a:off x="1839913" y="2579688"/>
            <a:ext cx="6897687" cy="2881312"/>
            <a:chOff x="1159" y="1625"/>
            <a:chExt cx="4345" cy="1815"/>
          </a:xfrm>
        </p:grpSpPr>
        <p:sp>
          <p:nvSpPr>
            <p:cNvPr id="14344" name="Rectangle 19" descr="noir)"/>
            <p:cNvSpPr>
              <a:spLocks noChangeArrowheads="1"/>
            </p:cNvSpPr>
            <p:nvPr/>
          </p:nvSpPr>
          <p:spPr bwMode="auto">
            <a:xfrm>
              <a:off x="2421" y="2457"/>
              <a:ext cx="489" cy="674"/>
            </a:xfrm>
            <a:prstGeom prst="rect">
              <a:avLst/>
            </a:prstGeom>
            <a:pattFill prst="ltUpDiag">
              <a:fgClr>
                <a:schemeClr val="folHlink"/>
              </a:fgClr>
              <a:bgClr>
                <a:srgbClr val="CC3300"/>
              </a:bgClr>
            </a:pattFill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4345" name="Text Box 20"/>
            <p:cNvSpPr txBox="1">
              <a:spLocks noChangeArrowheads="1"/>
            </p:cNvSpPr>
            <p:nvPr/>
          </p:nvSpPr>
          <p:spPr bwMode="auto">
            <a:xfrm>
              <a:off x="2267" y="3113"/>
              <a:ext cx="815" cy="32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CA" sz="2800" i="1"/>
                <a:t>12    15</a:t>
              </a:r>
              <a:endParaRPr lang="fr-FR" sz="2800" i="1"/>
            </a:p>
          </p:txBody>
        </p:sp>
        <p:grpSp>
          <p:nvGrpSpPr>
            <p:cNvPr id="14346" name="Group 21"/>
            <p:cNvGrpSpPr>
              <a:grpSpLocks/>
            </p:cNvGrpSpPr>
            <p:nvPr/>
          </p:nvGrpSpPr>
          <p:grpSpPr bwMode="auto">
            <a:xfrm>
              <a:off x="1159" y="1625"/>
              <a:ext cx="3224" cy="1794"/>
              <a:chOff x="1255" y="1379"/>
              <a:chExt cx="3224" cy="1794"/>
            </a:xfrm>
          </p:grpSpPr>
          <p:sp>
            <p:nvSpPr>
              <p:cNvPr id="14349" name="Line 22"/>
              <p:cNvSpPr>
                <a:spLocks noChangeShapeType="1"/>
              </p:cNvSpPr>
              <p:nvPr/>
            </p:nvSpPr>
            <p:spPr bwMode="auto">
              <a:xfrm>
                <a:off x="1708" y="2880"/>
                <a:ext cx="2586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14350" name="Line 23"/>
              <p:cNvSpPr>
                <a:spLocks noChangeShapeType="1"/>
              </p:cNvSpPr>
              <p:nvPr/>
            </p:nvSpPr>
            <p:spPr bwMode="auto">
              <a:xfrm flipV="1">
                <a:off x="1718" y="1592"/>
                <a:ext cx="0" cy="1285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14351" name="Rectangle 24"/>
              <p:cNvSpPr>
                <a:spLocks noChangeArrowheads="1"/>
              </p:cNvSpPr>
              <p:nvPr/>
            </p:nvSpPr>
            <p:spPr bwMode="auto">
              <a:xfrm>
                <a:off x="2068" y="2848"/>
                <a:ext cx="2411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eaLnBrk="0" hangingPunct="0"/>
                <a:r>
                  <a:rPr lang="fr-CA" sz="2800" i="1"/>
                  <a:t>10</a:t>
                </a:r>
                <a:r>
                  <a:rPr lang="fr-FR" sz="2800" i="1"/>
                  <a:t>                     20      x</a:t>
                </a:r>
              </a:p>
            </p:txBody>
          </p:sp>
          <p:sp>
            <p:nvSpPr>
              <p:cNvPr id="14352" name="Line 25"/>
              <p:cNvSpPr>
                <a:spLocks noChangeShapeType="1"/>
              </p:cNvSpPr>
              <p:nvPr/>
            </p:nvSpPr>
            <p:spPr bwMode="auto">
              <a:xfrm flipH="1">
                <a:off x="1726" y="2203"/>
                <a:ext cx="517" cy="0"/>
              </a:xfrm>
              <a:prstGeom prst="line">
                <a:avLst/>
              </a:prstGeom>
              <a:noFill/>
              <a:ln w="12700">
                <a:solidFill>
                  <a:srgbClr val="CC33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graphicFrame>
            <p:nvGraphicFramePr>
              <p:cNvPr id="14339" name="Object 26">
                <a:hlinkClick r:id="" action="ppaction://ole?verb=0"/>
              </p:cNvPr>
              <p:cNvGraphicFramePr>
                <a:graphicFrameLocks/>
              </p:cNvGraphicFramePr>
              <p:nvPr/>
            </p:nvGraphicFramePr>
            <p:xfrm>
              <a:off x="1309" y="1950"/>
              <a:ext cx="299" cy="51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4371" name="Equation" r:id="rId7" imgW="228600" imgH="393480" progId="Equation.3">
                      <p:embed/>
                    </p:oleObj>
                  </mc:Choice>
                  <mc:Fallback>
                    <p:oleObj name="Equation" r:id="rId7" imgW="228600" imgH="393480" progId="Equation.3">
                      <p:embed/>
                      <p:pic>
                        <p:nvPicPr>
                          <p:cNvPr id="0" name="Object 26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309" y="1950"/>
                            <a:ext cx="299" cy="515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4353" name="Rectangle 27"/>
              <p:cNvSpPr>
                <a:spLocks noChangeArrowheads="1"/>
              </p:cNvSpPr>
              <p:nvPr/>
            </p:nvSpPr>
            <p:spPr bwMode="auto">
              <a:xfrm>
                <a:off x="1255" y="1379"/>
                <a:ext cx="425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algn="ctr" eaLnBrk="0" hangingPunct="0"/>
                <a:r>
                  <a:rPr lang="fr-FR" sz="2800" i="1"/>
                  <a:t>f(x)</a:t>
                </a:r>
              </a:p>
            </p:txBody>
          </p:sp>
          <p:sp>
            <p:nvSpPr>
              <p:cNvPr id="14354" name="Line 28"/>
              <p:cNvSpPr>
                <a:spLocks noChangeShapeType="1"/>
              </p:cNvSpPr>
              <p:nvPr/>
            </p:nvSpPr>
            <p:spPr bwMode="auto">
              <a:xfrm flipV="1">
                <a:off x="2244" y="2197"/>
                <a:ext cx="0" cy="674"/>
              </a:xfrm>
              <a:prstGeom prst="line">
                <a:avLst/>
              </a:prstGeom>
              <a:noFill/>
              <a:ln w="19050">
                <a:solidFill>
                  <a:srgbClr val="CC33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14355" name="Line 29"/>
              <p:cNvSpPr>
                <a:spLocks noChangeShapeType="1"/>
              </p:cNvSpPr>
              <p:nvPr/>
            </p:nvSpPr>
            <p:spPr bwMode="auto">
              <a:xfrm flipV="1">
                <a:off x="3678" y="2197"/>
                <a:ext cx="0" cy="674"/>
              </a:xfrm>
              <a:prstGeom prst="line">
                <a:avLst/>
              </a:prstGeom>
              <a:noFill/>
              <a:ln w="19050">
                <a:solidFill>
                  <a:srgbClr val="CC33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14356" name="Line 30"/>
              <p:cNvSpPr>
                <a:spLocks noChangeShapeType="1"/>
              </p:cNvSpPr>
              <p:nvPr/>
            </p:nvSpPr>
            <p:spPr bwMode="auto">
              <a:xfrm>
                <a:off x="2238" y="2208"/>
                <a:ext cx="1441" cy="0"/>
              </a:xfrm>
              <a:prstGeom prst="line">
                <a:avLst/>
              </a:prstGeom>
              <a:noFill/>
              <a:ln w="28575">
                <a:solidFill>
                  <a:srgbClr val="00009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14347" name="Text Box 32"/>
            <p:cNvSpPr txBox="1">
              <a:spLocks noChangeArrowheads="1"/>
            </p:cNvSpPr>
            <p:nvPr/>
          </p:nvSpPr>
          <p:spPr bwMode="auto">
            <a:xfrm>
              <a:off x="3744" y="1672"/>
              <a:ext cx="1760" cy="74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400"/>
                <a:t>Il faut calculer la surface sous la courbe entre 12 et 15</a:t>
              </a:r>
            </a:p>
          </p:txBody>
        </p:sp>
        <p:sp>
          <p:nvSpPr>
            <p:cNvPr id="14348" name="Freeform 33"/>
            <p:cNvSpPr>
              <a:spLocks/>
            </p:cNvSpPr>
            <p:nvPr/>
          </p:nvSpPr>
          <p:spPr bwMode="auto">
            <a:xfrm>
              <a:off x="2936" y="2392"/>
              <a:ext cx="1352" cy="544"/>
            </a:xfrm>
            <a:custGeom>
              <a:avLst/>
              <a:gdLst>
                <a:gd name="T0" fmla="*/ 1352 w 1352"/>
                <a:gd name="T1" fmla="*/ 0 h 544"/>
                <a:gd name="T2" fmla="*/ 864 w 1352"/>
                <a:gd name="T3" fmla="*/ 216 h 544"/>
                <a:gd name="T4" fmla="*/ 960 w 1352"/>
                <a:gd name="T5" fmla="*/ 136 h 544"/>
                <a:gd name="T6" fmla="*/ 0 w 1352"/>
                <a:gd name="T7" fmla="*/ 544 h 54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52"/>
                <a:gd name="T13" fmla="*/ 0 h 544"/>
                <a:gd name="T14" fmla="*/ 1352 w 1352"/>
                <a:gd name="T15" fmla="*/ 544 h 54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52" h="544">
                  <a:moveTo>
                    <a:pt x="1352" y="0"/>
                  </a:moveTo>
                  <a:lnTo>
                    <a:pt x="864" y="216"/>
                  </a:lnTo>
                  <a:lnTo>
                    <a:pt x="960" y="136"/>
                  </a:lnTo>
                  <a:lnTo>
                    <a:pt x="0" y="544"/>
                  </a:lnTo>
                </a:path>
              </a:pathLst>
            </a:custGeom>
            <a:noFill/>
            <a:ln w="19050" cap="sq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15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mtClean="0"/>
              <a:t>Exemple 1: la fonction de répartition</a:t>
            </a:r>
          </a:p>
        </p:txBody>
      </p:sp>
      <p:graphicFrame>
        <p:nvGraphicFramePr>
          <p:cNvPr id="15362" name="Object 17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977900" y="5465763"/>
          <a:ext cx="4137025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0" name="Equation" r:id="rId4" imgW="1726920" imgH="393480" progId="Equation.3">
                  <p:embed/>
                </p:oleObj>
              </mc:Choice>
              <mc:Fallback>
                <p:oleObj name="Equation" r:id="rId4" imgW="1726920" imgH="39348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7900" y="5465763"/>
                        <a:ext cx="4137025" cy="942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5365" name="Group 19"/>
          <p:cNvGrpSpPr>
            <a:grpSpLocks/>
          </p:cNvGrpSpPr>
          <p:nvPr/>
        </p:nvGrpSpPr>
        <p:grpSpPr bwMode="auto">
          <a:xfrm>
            <a:off x="1987550" y="2236788"/>
            <a:ext cx="5141913" cy="2847975"/>
            <a:chOff x="1174" y="1415"/>
            <a:chExt cx="3239" cy="1794"/>
          </a:xfrm>
        </p:grpSpPr>
        <p:sp>
          <p:nvSpPr>
            <p:cNvPr id="15366" name="Line 13"/>
            <p:cNvSpPr>
              <a:spLocks noChangeShapeType="1"/>
            </p:cNvSpPr>
            <p:nvPr/>
          </p:nvSpPr>
          <p:spPr bwMode="auto">
            <a:xfrm>
              <a:off x="2886" y="2428"/>
              <a:ext cx="0" cy="508"/>
            </a:xfrm>
            <a:prstGeom prst="line">
              <a:avLst/>
            </a:prstGeom>
            <a:noFill/>
            <a:ln w="19050">
              <a:solidFill>
                <a:srgbClr val="CC6600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5367" name="Line 14"/>
            <p:cNvSpPr>
              <a:spLocks noChangeShapeType="1"/>
            </p:cNvSpPr>
            <p:nvPr/>
          </p:nvSpPr>
          <p:spPr bwMode="auto">
            <a:xfrm flipV="1">
              <a:off x="1670" y="2426"/>
              <a:ext cx="1212" cy="10"/>
            </a:xfrm>
            <a:prstGeom prst="line">
              <a:avLst/>
            </a:prstGeom>
            <a:noFill/>
            <a:ln w="19050">
              <a:solidFill>
                <a:srgbClr val="CC66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5368" name="Line 4"/>
            <p:cNvSpPr>
              <a:spLocks noChangeShapeType="1"/>
            </p:cNvSpPr>
            <p:nvPr/>
          </p:nvSpPr>
          <p:spPr bwMode="auto">
            <a:xfrm flipV="1">
              <a:off x="1674" y="1932"/>
              <a:ext cx="1929" cy="16"/>
            </a:xfrm>
            <a:prstGeom prst="line">
              <a:avLst/>
            </a:prstGeom>
            <a:noFill/>
            <a:ln w="19050">
              <a:solidFill>
                <a:srgbClr val="CC66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5369" name="Line 5"/>
            <p:cNvSpPr>
              <a:spLocks noChangeShapeType="1"/>
            </p:cNvSpPr>
            <p:nvPr/>
          </p:nvSpPr>
          <p:spPr bwMode="auto">
            <a:xfrm>
              <a:off x="1664" y="2916"/>
              <a:ext cx="258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5370" name="Line 6"/>
            <p:cNvSpPr>
              <a:spLocks noChangeShapeType="1"/>
            </p:cNvSpPr>
            <p:nvPr/>
          </p:nvSpPr>
          <p:spPr bwMode="auto">
            <a:xfrm flipV="1">
              <a:off x="1674" y="1628"/>
              <a:ext cx="0" cy="128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5371" name="Rectangle 7"/>
            <p:cNvSpPr>
              <a:spLocks noChangeArrowheads="1"/>
            </p:cNvSpPr>
            <p:nvPr/>
          </p:nvSpPr>
          <p:spPr bwMode="auto">
            <a:xfrm>
              <a:off x="2002" y="2884"/>
              <a:ext cx="2411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fr-CA" sz="2800" i="1"/>
                <a:t>10</a:t>
              </a:r>
              <a:r>
                <a:rPr lang="fr-FR" sz="2800" i="1"/>
                <a:t>         15       </a:t>
              </a:r>
              <a:r>
                <a:rPr lang="fr-CA" sz="2800" i="1"/>
                <a:t>20</a:t>
              </a:r>
              <a:r>
                <a:rPr lang="fr-FR" sz="2800" i="1"/>
                <a:t>       x</a:t>
              </a:r>
            </a:p>
          </p:txBody>
        </p:sp>
        <p:sp>
          <p:nvSpPr>
            <p:cNvPr id="15372" name="Rectangle 8"/>
            <p:cNvSpPr>
              <a:spLocks noChangeArrowheads="1"/>
            </p:cNvSpPr>
            <p:nvPr/>
          </p:nvSpPr>
          <p:spPr bwMode="auto">
            <a:xfrm>
              <a:off x="1174" y="1415"/>
              <a:ext cx="500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/>
              <a:r>
                <a:rPr lang="fr-FR" sz="2800" i="1"/>
                <a:t>F(x)</a:t>
              </a:r>
            </a:p>
          </p:txBody>
        </p:sp>
        <p:sp>
          <p:nvSpPr>
            <p:cNvPr id="15373" name="Line 9"/>
            <p:cNvSpPr>
              <a:spLocks noChangeShapeType="1"/>
            </p:cNvSpPr>
            <p:nvPr/>
          </p:nvSpPr>
          <p:spPr bwMode="auto">
            <a:xfrm flipV="1">
              <a:off x="2178" y="1932"/>
              <a:ext cx="1449" cy="976"/>
            </a:xfrm>
            <a:prstGeom prst="line">
              <a:avLst/>
            </a:prstGeom>
            <a:noFill/>
            <a:ln w="28575">
              <a:solidFill>
                <a:srgbClr val="000099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5374" name="Rectangle 10"/>
            <p:cNvSpPr>
              <a:spLocks noChangeArrowheads="1"/>
            </p:cNvSpPr>
            <p:nvPr/>
          </p:nvSpPr>
          <p:spPr bwMode="auto">
            <a:xfrm>
              <a:off x="1402" y="1763"/>
              <a:ext cx="339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fr-CA" sz="2800" i="1"/>
                <a:t>1</a:t>
              </a:r>
              <a:endParaRPr lang="fr-FR" sz="2800" i="1"/>
            </a:p>
          </p:txBody>
        </p:sp>
        <p:sp>
          <p:nvSpPr>
            <p:cNvPr id="15375" name="Line 11"/>
            <p:cNvSpPr>
              <a:spLocks noChangeShapeType="1"/>
            </p:cNvSpPr>
            <p:nvPr/>
          </p:nvSpPr>
          <p:spPr bwMode="auto">
            <a:xfrm>
              <a:off x="1690" y="2906"/>
              <a:ext cx="489" cy="0"/>
            </a:xfrm>
            <a:prstGeom prst="line">
              <a:avLst/>
            </a:prstGeom>
            <a:noFill/>
            <a:ln w="28575">
              <a:solidFill>
                <a:srgbClr val="000099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5376" name="Line 12"/>
            <p:cNvSpPr>
              <a:spLocks noChangeShapeType="1"/>
            </p:cNvSpPr>
            <p:nvPr/>
          </p:nvSpPr>
          <p:spPr bwMode="auto">
            <a:xfrm>
              <a:off x="3626" y="1932"/>
              <a:ext cx="489" cy="0"/>
            </a:xfrm>
            <a:prstGeom prst="line">
              <a:avLst/>
            </a:prstGeom>
            <a:noFill/>
            <a:ln w="28575">
              <a:solidFill>
                <a:srgbClr val="000099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5377" name="Rectangle 15"/>
            <p:cNvSpPr>
              <a:spLocks noChangeArrowheads="1"/>
            </p:cNvSpPr>
            <p:nvPr/>
          </p:nvSpPr>
          <p:spPr bwMode="auto">
            <a:xfrm>
              <a:off x="1282" y="2272"/>
              <a:ext cx="451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fr-CA" sz="2800" i="1"/>
                <a:t>0,5</a:t>
              </a:r>
              <a:endParaRPr lang="fr-FR" sz="2800" i="1"/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16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CA" sz="3600" smtClean="0"/>
              <a:t>Exemple 1: calcul des probabilités</a:t>
            </a:r>
            <a:br>
              <a:rPr lang="fr-CA" sz="3600" smtClean="0"/>
            </a:br>
            <a:r>
              <a:rPr lang="fr-CA" sz="3600" smtClean="0"/>
              <a:t>avec la fonction de répartition</a:t>
            </a:r>
            <a:endParaRPr lang="fr-FR" sz="3600" smtClean="0"/>
          </a:p>
        </p:txBody>
      </p:sp>
      <p:sp>
        <p:nvSpPr>
          <p:cNvPr id="16388" name="Rectangle 2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Quelle est la probabilité que le temps pour accomplir une activité soit entre 12 et 15 jours</a:t>
            </a:r>
            <a:r>
              <a:rPr lang="fr-CA" smtClean="0"/>
              <a:t>?</a:t>
            </a:r>
            <a:endParaRPr lang="fr-FR" smtClean="0"/>
          </a:p>
        </p:txBody>
      </p:sp>
      <p:graphicFrame>
        <p:nvGraphicFramePr>
          <p:cNvPr id="16386" name="Object 3">
            <a:hlinkClick r:id="" action="ppaction://ole?verb=0"/>
          </p:cNvPr>
          <p:cNvGraphicFramePr>
            <a:graphicFrameLocks/>
          </p:cNvGraphicFramePr>
          <p:nvPr/>
        </p:nvGraphicFramePr>
        <p:xfrm>
          <a:off x="960438" y="5357813"/>
          <a:ext cx="7691437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4" name="Equation" r:id="rId5" imgW="3492360" imgH="431640" progId="Equation.3">
                  <p:embed/>
                </p:oleObj>
              </mc:Choice>
              <mc:Fallback>
                <p:oleObj name="Equation" r:id="rId5" imgW="3492360" imgH="431640" progId="Equation.3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0438" y="5357813"/>
                        <a:ext cx="7691437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6390" name="Group 37"/>
          <p:cNvGrpSpPr>
            <a:grpSpLocks/>
          </p:cNvGrpSpPr>
          <p:nvPr/>
        </p:nvGrpSpPr>
        <p:grpSpPr bwMode="auto">
          <a:xfrm>
            <a:off x="2003425" y="2576513"/>
            <a:ext cx="5141913" cy="2847975"/>
            <a:chOff x="1262" y="1623"/>
            <a:chExt cx="3239" cy="1794"/>
          </a:xfrm>
        </p:grpSpPr>
        <p:sp>
          <p:nvSpPr>
            <p:cNvPr id="16391" name="Line 21"/>
            <p:cNvSpPr>
              <a:spLocks noChangeShapeType="1"/>
            </p:cNvSpPr>
            <p:nvPr/>
          </p:nvSpPr>
          <p:spPr bwMode="auto">
            <a:xfrm>
              <a:off x="2974" y="2636"/>
              <a:ext cx="0" cy="508"/>
            </a:xfrm>
            <a:prstGeom prst="line">
              <a:avLst/>
            </a:prstGeom>
            <a:noFill/>
            <a:ln w="19050">
              <a:solidFill>
                <a:srgbClr val="CC6600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6392" name="Line 22"/>
            <p:cNvSpPr>
              <a:spLocks noChangeShapeType="1"/>
            </p:cNvSpPr>
            <p:nvPr/>
          </p:nvSpPr>
          <p:spPr bwMode="auto">
            <a:xfrm flipV="1">
              <a:off x="1758" y="2634"/>
              <a:ext cx="1212" cy="10"/>
            </a:xfrm>
            <a:prstGeom prst="line">
              <a:avLst/>
            </a:prstGeom>
            <a:noFill/>
            <a:ln w="19050">
              <a:solidFill>
                <a:srgbClr val="CC66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6393" name="Line 23"/>
            <p:cNvSpPr>
              <a:spLocks noChangeShapeType="1"/>
            </p:cNvSpPr>
            <p:nvPr/>
          </p:nvSpPr>
          <p:spPr bwMode="auto">
            <a:xfrm flipV="1">
              <a:off x="1762" y="2140"/>
              <a:ext cx="1929" cy="16"/>
            </a:xfrm>
            <a:prstGeom prst="line">
              <a:avLst/>
            </a:prstGeom>
            <a:noFill/>
            <a:ln w="19050">
              <a:solidFill>
                <a:srgbClr val="CC66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6394" name="Line 24"/>
            <p:cNvSpPr>
              <a:spLocks noChangeShapeType="1"/>
            </p:cNvSpPr>
            <p:nvPr/>
          </p:nvSpPr>
          <p:spPr bwMode="auto">
            <a:xfrm>
              <a:off x="1752" y="3124"/>
              <a:ext cx="258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6395" name="Line 25"/>
            <p:cNvSpPr>
              <a:spLocks noChangeShapeType="1"/>
            </p:cNvSpPr>
            <p:nvPr/>
          </p:nvSpPr>
          <p:spPr bwMode="auto">
            <a:xfrm flipV="1">
              <a:off x="1762" y="1836"/>
              <a:ext cx="0" cy="128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6396" name="Rectangle 26"/>
            <p:cNvSpPr>
              <a:spLocks noChangeArrowheads="1"/>
            </p:cNvSpPr>
            <p:nvPr/>
          </p:nvSpPr>
          <p:spPr bwMode="auto">
            <a:xfrm>
              <a:off x="2090" y="3092"/>
              <a:ext cx="2411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fr-CA" sz="2800" i="1"/>
                <a:t>10</a:t>
              </a:r>
              <a:r>
                <a:rPr lang="fr-FR" sz="2800" i="1"/>
                <a:t>  12   15       </a:t>
              </a:r>
              <a:r>
                <a:rPr lang="fr-CA" sz="2800" i="1"/>
                <a:t>20</a:t>
              </a:r>
              <a:r>
                <a:rPr lang="fr-FR" sz="2800" i="1"/>
                <a:t>       x</a:t>
              </a:r>
            </a:p>
          </p:txBody>
        </p:sp>
        <p:sp>
          <p:nvSpPr>
            <p:cNvPr id="16397" name="Rectangle 27"/>
            <p:cNvSpPr>
              <a:spLocks noChangeArrowheads="1"/>
            </p:cNvSpPr>
            <p:nvPr/>
          </p:nvSpPr>
          <p:spPr bwMode="auto">
            <a:xfrm>
              <a:off x="1262" y="1623"/>
              <a:ext cx="500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/>
              <a:r>
                <a:rPr lang="fr-FR" sz="2800" i="1"/>
                <a:t>F(x)</a:t>
              </a:r>
            </a:p>
          </p:txBody>
        </p:sp>
        <p:sp>
          <p:nvSpPr>
            <p:cNvPr id="16398" name="Line 28"/>
            <p:cNvSpPr>
              <a:spLocks noChangeShapeType="1"/>
            </p:cNvSpPr>
            <p:nvPr/>
          </p:nvSpPr>
          <p:spPr bwMode="auto">
            <a:xfrm flipV="1">
              <a:off x="2266" y="2140"/>
              <a:ext cx="1449" cy="976"/>
            </a:xfrm>
            <a:prstGeom prst="line">
              <a:avLst/>
            </a:prstGeom>
            <a:noFill/>
            <a:ln w="28575">
              <a:solidFill>
                <a:srgbClr val="000099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6399" name="Rectangle 29"/>
            <p:cNvSpPr>
              <a:spLocks noChangeArrowheads="1"/>
            </p:cNvSpPr>
            <p:nvPr/>
          </p:nvSpPr>
          <p:spPr bwMode="auto">
            <a:xfrm>
              <a:off x="1490" y="1971"/>
              <a:ext cx="339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fr-CA" sz="2800" i="1"/>
                <a:t>1</a:t>
              </a:r>
              <a:endParaRPr lang="fr-FR" sz="2800" i="1"/>
            </a:p>
          </p:txBody>
        </p:sp>
        <p:sp>
          <p:nvSpPr>
            <p:cNvPr id="16400" name="Line 30"/>
            <p:cNvSpPr>
              <a:spLocks noChangeShapeType="1"/>
            </p:cNvSpPr>
            <p:nvPr/>
          </p:nvSpPr>
          <p:spPr bwMode="auto">
            <a:xfrm>
              <a:off x="1778" y="3120"/>
              <a:ext cx="489" cy="0"/>
            </a:xfrm>
            <a:prstGeom prst="line">
              <a:avLst/>
            </a:prstGeom>
            <a:noFill/>
            <a:ln w="28575">
              <a:solidFill>
                <a:srgbClr val="000099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6401" name="Line 31"/>
            <p:cNvSpPr>
              <a:spLocks noChangeShapeType="1"/>
            </p:cNvSpPr>
            <p:nvPr/>
          </p:nvSpPr>
          <p:spPr bwMode="auto">
            <a:xfrm>
              <a:off x="3714" y="2140"/>
              <a:ext cx="489" cy="0"/>
            </a:xfrm>
            <a:prstGeom prst="line">
              <a:avLst/>
            </a:prstGeom>
            <a:noFill/>
            <a:ln w="28575">
              <a:solidFill>
                <a:srgbClr val="000099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6402" name="Rectangle 32"/>
            <p:cNvSpPr>
              <a:spLocks noChangeArrowheads="1"/>
            </p:cNvSpPr>
            <p:nvPr/>
          </p:nvSpPr>
          <p:spPr bwMode="auto">
            <a:xfrm>
              <a:off x="1370" y="2480"/>
              <a:ext cx="451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fr-CA" sz="2800" i="1"/>
                <a:t>0,5</a:t>
              </a:r>
              <a:endParaRPr lang="fr-FR" sz="2800" i="1"/>
            </a:p>
          </p:txBody>
        </p:sp>
        <p:sp>
          <p:nvSpPr>
            <p:cNvPr id="16403" name="Line 33"/>
            <p:cNvSpPr>
              <a:spLocks noChangeShapeType="1"/>
            </p:cNvSpPr>
            <p:nvPr/>
          </p:nvSpPr>
          <p:spPr bwMode="auto">
            <a:xfrm>
              <a:off x="2622" y="2884"/>
              <a:ext cx="0" cy="236"/>
            </a:xfrm>
            <a:prstGeom prst="line">
              <a:avLst/>
            </a:prstGeom>
            <a:noFill/>
            <a:ln w="19050">
              <a:solidFill>
                <a:srgbClr val="CC6600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6404" name="Line 34"/>
            <p:cNvSpPr>
              <a:spLocks noChangeShapeType="1"/>
            </p:cNvSpPr>
            <p:nvPr/>
          </p:nvSpPr>
          <p:spPr bwMode="auto">
            <a:xfrm flipV="1">
              <a:off x="1774" y="2882"/>
              <a:ext cx="820" cy="7"/>
            </a:xfrm>
            <a:prstGeom prst="line">
              <a:avLst/>
            </a:prstGeom>
            <a:noFill/>
            <a:ln w="19050">
              <a:solidFill>
                <a:srgbClr val="CC66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6405" name="Rectangle 35"/>
            <p:cNvSpPr>
              <a:spLocks noChangeArrowheads="1"/>
            </p:cNvSpPr>
            <p:nvPr/>
          </p:nvSpPr>
          <p:spPr bwMode="auto">
            <a:xfrm>
              <a:off x="1370" y="2712"/>
              <a:ext cx="451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fr-CA" sz="2800" i="1"/>
                <a:t>0,2</a:t>
              </a:r>
              <a:endParaRPr lang="fr-FR" sz="2800" i="1"/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17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4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CA" sz="3600" smtClean="0"/>
              <a:t>Exemple 1: l’espérance mathématique, </a:t>
            </a:r>
            <a:br>
              <a:rPr lang="fr-CA" sz="3600" smtClean="0"/>
            </a:br>
            <a:r>
              <a:rPr lang="fr-CA" sz="3600" smtClean="0"/>
              <a:t>la variance et l’écart type</a:t>
            </a:r>
            <a:endParaRPr lang="fr-FR" sz="3600" smtClean="0"/>
          </a:p>
        </p:txBody>
      </p:sp>
      <p:graphicFrame>
        <p:nvGraphicFramePr>
          <p:cNvPr id="17410" name="Object 19"/>
          <p:cNvGraphicFramePr>
            <a:graphicFrameLocks noChangeAspect="1"/>
          </p:cNvGraphicFramePr>
          <p:nvPr/>
        </p:nvGraphicFramePr>
        <p:xfrm>
          <a:off x="563563" y="2157413"/>
          <a:ext cx="3225800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56" name="Equation" r:id="rId5" imgW="1346040" imgH="393480" progId="Equation.3">
                  <p:embed/>
                </p:oleObj>
              </mc:Choice>
              <mc:Fallback>
                <p:oleObj name="Equation" r:id="rId5" imgW="1346040" imgH="39348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3563" y="2157413"/>
                        <a:ext cx="3225800" cy="942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1" name="Object 20"/>
          <p:cNvGraphicFramePr>
            <a:graphicFrameLocks noChangeAspect="1"/>
          </p:cNvGraphicFramePr>
          <p:nvPr/>
        </p:nvGraphicFramePr>
        <p:xfrm>
          <a:off x="563563" y="3429000"/>
          <a:ext cx="5189537" cy="1008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57" name="Equation" r:id="rId7" imgW="2158920" imgH="419040" progId="Equation.3">
                  <p:embed/>
                </p:oleObj>
              </mc:Choice>
              <mc:Fallback>
                <p:oleObj name="Equation" r:id="rId7" imgW="2158920" imgH="41904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3563" y="3429000"/>
                        <a:ext cx="5189537" cy="10080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2" name="Object 23"/>
          <p:cNvGraphicFramePr>
            <a:graphicFrameLocks noChangeAspect="1"/>
          </p:cNvGraphicFramePr>
          <p:nvPr/>
        </p:nvGraphicFramePr>
        <p:xfrm>
          <a:off x="563563" y="4837113"/>
          <a:ext cx="5097462" cy="611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58" name="Equation" r:id="rId9" imgW="2120760" imgH="253800" progId="Equation.3">
                  <p:embed/>
                </p:oleObj>
              </mc:Choice>
              <mc:Fallback>
                <p:oleObj name="Equation" r:id="rId9" imgW="2120760" imgH="253800" progId="Equation.3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3563" y="4837113"/>
                        <a:ext cx="5097462" cy="6111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18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dirty="0" smtClean="0"/>
              <a:t>La loi exponentielle</a:t>
            </a:r>
          </a:p>
        </p:txBody>
      </p:sp>
      <p:sp>
        <p:nvSpPr>
          <p:cNvPr id="80900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90525" y="1600200"/>
            <a:ext cx="8353425" cy="4695825"/>
          </a:xfrm>
        </p:spPr>
        <p:txBody>
          <a:bodyPr/>
          <a:lstStyle/>
          <a:p>
            <a:pPr eaLnBrk="1" hangingPunct="1"/>
            <a:r>
              <a:rPr lang="fr-FR" dirty="0" smtClean="0"/>
              <a:t>La loi exponentielle permet de calculer la probabilité du temps écoulé entre deux événements successifs</a:t>
            </a:r>
          </a:p>
          <a:p>
            <a:pPr eaLnBrk="1" hangingPunct="1"/>
            <a:r>
              <a:rPr lang="fr-FR" dirty="0" smtClean="0"/>
              <a:t>Elle s’utilise, en autre, en gestion des opérations pour modéliser le temps d’attente des clients, la durée de service, …</a:t>
            </a:r>
          </a:p>
          <a:p>
            <a:pPr eaLnBrk="1" hangingPunct="1"/>
            <a:r>
              <a:rPr lang="fr-FR" dirty="0" smtClean="0"/>
              <a:t>Elle est aussi utiliser pour estimer la fiabilité des systèmes (fonctionnement sans défaillance d’un système), établir les normes de garantie pour les produits, …</a:t>
            </a:r>
          </a:p>
          <a:p>
            <a:pPr eaLnBrk="1" hangingPunct="1"/>
            <a:r>
              <a:rPr lang="fr-FR" dirty="0" smtClean="0"/>
              <a:t>La loi exponentielle est sans mémoire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71144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defTabSz="762000" eaLnBrk="1" hangingPunct="1"/>
            <a:r>
              <a:rPr lang="fr-FR" sz="3600" smtClean="0"/>
              <a:t>La fonction de densité</a:t>
            </a:r>
            <a:br>
              <a:rPr lang="fr-FR" sz="3600" smtClean="0"/>
            </a:br>
            <a:r>
              <a:rPr lang="fr-FR" sz="3600" smtClean="0"/>
              <a:t>de la loi exponentielle</a:t>
            </a:r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42913" y="1714500"/>
            <a:ext cx="8291512" cy="4743450"/>
          </a:xfrm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smtClean="0"/>
              <a:t>Si </a:t>
            </a:r>
            <a:r>
              <a:rPr lang="fr-FR" i="1" smtClean="0"/>
              <a:t>X</a:t>
            </a:r>
            <a:r>
              <a:rPr lang="fr-FR" smtClean="0"/>
              <a:t> est une variable aléatoire continue exponentielle, alors sa fonction de densité </a:t>
            </a:r>
            <a:r>
              <a:rPr lang="fr-FR" i="1" smtClean="0"/>
              <a:t>f(x)</a:t>
            </a:r>
            <a:r>
              <a:rPr lang="fr-FR" smtClean="0"/>
              <a:t> est:</a:t>
            </a:r>
          </a:p>
          <a:p>
            <a:pPr defTabSz="762000" eaLnBrk="1" hangingPunct="1">
              <a:buFontTx/>
              <a:buNone/>
            </a:pPr>
            <a:endParaRPr lang="fr-FR" smtClean="0"/>
          </a:p>
          <a:p>
            <a:pPr defTabSz="762000" eaLnBrk="1" hangingPunct="1">
              <a:buFontTx/>
              <a:buNone/>
            </a:pPr>
            <a:endParaRPr lang="fr-FR" smtClean="0"/>
          </a:p>
          <a:p>
            <a:pPr defTabSz="762000" eaLnBrk="1" hangingPunct="1">
              <a:buFontTx/>
              <a:buNone/>
            </a:pPr>
            <a:endParaRPr lang="fr-FR" smtClean="0"/>
          </a:p>
          <a:p>
            <a:pPr defTabSz="762000" eaLnBrk="1" hangingPunct="1">
              <a:buFontTx/>
              <a:buNone/>
            </a:pPr>
            <a:endParaRPr lang="fr-FR" smtClean="0"/>
          </a:p>
          <a:p>
            <a:pPr defTabSz="762000" eaLnBrk="1" hangingPunct="1">
              <a:buFontTx/>
              <a:buNone/>
            </a:pPr>
            <a:endParaRPr lang="fr-FR" smtClean="0"/>
          </a:p>
          <a:p>
            <a:pPr defTabSz="762000" eaLnBrk="1" hangingPunct="1">
              <a:buFontTx/>
              <a:buNone/>
            </a:pPr>
            <a:r>
              <a:rPr lang="fr-FR" i="1" smtClean="0">
                <a:latin typeface="Symbol" pitchFamily="18" charset="2"/>
              </a:rPr>
              <a:t>	l</a:t>
            </a:r>
            <a:r>
              <a:rPr lang="fr-FR" smtClean="0"/>
              <a:t> : nombre moyen de succès par unité de temps</a:t>
            </a:r>
          </a:p>
        </p:txBody>
      </p:sp>
      <p:graphicFrame>
        <p:nvGraphicFramePr>
          <p:cNvPr id="46082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952500" y="3305175"/>
          <a:ext cx="3706813" cy="1223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65" name="Equation" r:id="rId5" imgW="1549080" imgH="507960" progId="Equation.3">
                  <p:embed/>
                </p:oleObj>
              </mc:Choice>
              <mc:Fallback>
                <p:oleObj name="Equation" r:id="rId5" imgW="1549080" imgH="50796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2500" y="3305175"/>
                        <a:ext cx="3706813" cy="1223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6086" name="Group 17"/>
          <p:cNvGrpSpPr>
            <a:grpSpLocks/>
          </p:cNvGrpSpPr>
          <p:nvPr/>
        </p:nvGrpSpPr>
        <p:grpSpPr bwMode="auto">
          <a:xfrm>
            <a:off x="4875213" y="2687638"/>
            <a:ext cx="3595687" cy="2684462"/>
            <a:chOff x="3071" y="1993"/>
            <a:chExt cx="2265" cy="1691"/>
          </a:xfrm>
        </p:grpSpPr>
        <p:sp>
          <p:nvSpPr>
            <p:cNvPr id="46087" name="Arc 9"/>
            <p:cNvSpPr>
              <a:spLocks/>
            </p:cNvSpPr>
            <p:nvPr/>
          </p:nvSpPr>
          <p:spPr bwMode="auto">
            <a:xfrm rot="10800000">
              <a:off x="3472" y="2475"/>
              <a:ext cx="1586" cy="980"/>
            </a:xfrm>
            <a:custGeom>
              <a:avLst/>
              <a:gdLst>
                <a:gd name="T0" fmla="*/ 0 w 21600"/>
                <a:gd name="T1" fmla="*/ 0 h 21600"/>
                <a:gd name="T2" fmla="*/ 9 w 21600"/>
                <a:gd name="T3" fmla="*/ 2 h 21600"/>
                <a:gd name="T4" fmla="*/ 0 w 21600"/>
                <a:gd name="T5" fmla="*/ 2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13" y="0"/>
                  </a:moveTo>
                  <a:cubicBezTo>
                    <a:pt x="11937" y="7"/>
                    <a:pt x="21600" y="9676"/>
                    <a:pt x="21600" y="21600"/>
                  </a:cubicBezTo>
                </a:path>
                <a:path w="21600" h="21600" stroke="0" extrusionOk="0">
                  <a:moveTo>
                    <a:pt x="13" y="0"/>
                  </a:moveTo>
                  <a:cubicBezTo>
                    <a:pt x="11937" y="7"/>
                    <a:pt x="21600" y="9676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5400" cap="rnd">
              <a:solidFill>
                <a:srgbClr val="063DE8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6088" name="Freeform 10"/>
            <p:cNvSpPr>
              <a:spLocks/>
            </p:cNvSpPr>
            <p:nvPr/>
          </p:nvSpPr>
          <p:spPr bwMode="auto">
            <a:xfrm>
              <a:off x="3463" y="2160"/>
              <a:ext cx="1708" cy="1313"/>
            </a:xfrm>
            <a:custGeom>
              <a:avLst/>
              <a:gdLst>
                <a:gd name="T0" fmla="*/ 0 w 1708"/>
                <a:gd name="T1" fmla="*/ 0 h 948"/>
                <a:gd name="T2" fmla="*/ 0 w 1708"/>
                <a:gd name="T3" fmla="*/ 1817 h 948"/>
                <a:gd name="T4" fmla="*/ 1707 w 1708"/>
                <a:gd name="T5" fmla="*/ 1817 h 948"/>
                <a:gd name="T6" fmla="*/ 0 60000 65536"/>
                <a:gd name="T7" fmla="*/ 0 60000 65536"/>
                <a:gd name="T8" fmla="*/ 0 60000 65536"/>
                <a:gd name="T9" fmla="*/ 0 w 1708"/>
                <a:gd name="T10" fmla="*/ 0 h 948"/>
                <a:gd name="T11" fmla="*/ 1708 w 1708"/>
                <a:gd name="T12" fmla="*/ 948 h 94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708" h="948">
                  <a:moveTo>
                    <a:pt x="0" y="0"/>
                  </a:moveTo>
                  <a:lnTo>
                    <a:pt x="0" y="947"/>
                  </a:lnTo>
                  <a:lnTo>
                    <a:pt x="1707" y="947"/>
                  </a:lnTo>
                </a:path>
              </a:pathLst>
            </a:custGeom>
            <a:noFill/>
            <a:ln w="19050" cap="rnd" cmpd="sng">
              <a:solidFill>
                <a:schemeClr val="tx1"/>
              </a:solidFill>
              <a:prstDash val="solid"/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6089" name="Rectangle 11"/>
            <p:cNvSpPr>
              <a:spLocks noChangeArrowheads="1"/>
            </p:cNvSpPr>
            <p:nvPr/>
          </p:nvSpPr>
          <p:spPr bwMode="auto">
            <a:xfrm>
              <a:off x="3071" y="1993"/>
              <a:ext cx="425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 eaLnBrk="0" hangingPunct="0"/>
              <a:r>
                <a:rPr lang="fr-FR" sz="2800" i="1"/>
                <a:t>f(x)</a:t>
              </a:r>
            </a:p>
          </p:txBody>
        </p:sp>
        <p:sp>
          <p:nvSpPr>
            <p:cNvPr id="46090" name="Rectangle 12"/>
            <p:cNvSpPr>
              <a:spLocks noChangeArrowheads="1"/>
            </p:cNvSpPr>
            <p:nvPr/>
          </p:nvSpPr>
          <p:spPr bwMode="auto">
            <a:xfrm>
              <a:off x="5123" y="3359"/>
              <a:ext cx="213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 eaLnBrk="0" hangingPunct="0"/>
              <a:r>
                <a:rPr lang="fr-FR" sz="2800" i="1"/>
                <a:t>x</a:t>
              </a:r>
            </a:p>
          </p:txBody>
        </p:sp>
        <p:sp>
          <p:nvSpPr>
            <p:cNvPr id="46091" name="Rectangle 15"/>
            <p:cNvSpPr>
              <a:spLocks noChangeArrowheads="1"/>
            </p:cNvSpPr>
            <p:nvPr/>
          </p:nvSpPr>
          <p:spPr bwMode="auto">
            <a:xfrm>
              <a:off x="3229" y="2272"/>
              <a:ext cx="237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 eaLnBrk="0" hangingPunct="0"/>
              <a:r>
                <a:rPr lang="fr-FR" sz="2800" i="1">
                  <a:latin typeface="Symbol" pitchFamily="18" charset="2"/>
                </a:rPr>
                <a:t>l</a:t>
              </a:r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52ADFBEA-4E8C-4B6C-807E-47925F8783DA}" type="slidenum">
              <a:rPr lang="fr-FR" smtClean="0"/>
              <a:pPr>
                <a:defRPr/>
              </a:pPr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7918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10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defTabSz="762000" eaLnBrk="1" hangingPunct="1"/>
            <a:r>
              <a:rPr lang="fr-FR" sz="3600" smtClean="0"/>
              <a:t>La moyenne, la variance et l’écart-type de la loi exponentielle</a:t>
            </a:r>
          </a:p>
        </p:txBody>
      </p:sp>
      <p:sp>
        <p:nvSpPr>
          <p:cNvPr id="47111" name="Rectangle 5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smtClean="0">
                <a:solidFill>
                  <a:srgbClr val="000000"/>
                </a:solidFill>
              </a:rPr>
              <a:t>Soit </a:t>
            </a:r>
            <a:r>
              <a:rPr lang="fr-FR" i="1" smtClean="0">
                <a:solidFill>
                  <a:srgbClr val="000000"/>
                </a:solidFill>
              </a:rPr>
              <a:t>X</a:t>
            </a:r>
            <a:r>
              <a:rPr lang="fr-FR" smtClean="0">
                <a:solidFill>
                  <a:srgbClr val="000000"/>
                </a:solidFill>
              </a:rPr>
              <a:t> une variable aléatoire distribuée selon une loi exponentielle, alors l’espérance mathématique de </a:t>
            </a:r>
            <a:r>
              <a:rPr lang="fr-FR" i="1" smtClean="0">
                <a:solidFill>
                  <a:srgbClr val="000000"/>
                </a:solidFill>
              </a:rPr>
              <a:t>X</a:t>
            </a:r>
            <a:r>
              <a:rPr lang="fr-FR" smtClean="0">
                <a:solidFill>
                  <a:srgbClr val="000000"/>
                </a:solidFill>
              </a:rPr>
              <a:t>, la variance et l’écart-type sont respectivement:</a:t>
            </a:r>
          </a:p>
        </p:txBody>
      </p:sp>
      <p:graphicFrame>
        <p:nvGraphicFramePr>
          <p:cNvPr id="47106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3660775" y="4214813"/>
          <a:ext cx="1790700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11" name="Equation" r:id="rId5" imgW="1790640" imgH="876240" progId="Equation.3">
                  <p:embed/>
                </p:oleObj>
              </mc:Choice>
              <mc:Fallback>
                <p:oleObj name="Equation" r:id="rId5" imgW="1790640" imgH="87624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0775" y="4214813"/>
                        <a:ext cx="1790700" cy="876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107" name="Object 8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63921094"/>
              </p:ext>
            </p:extLst>
          </p:nvPr>
        </p:nvGraphicFramePr>
        <p:xfrm>
          <a:off x="3902075" y="3095625"/>
          <a:ext cx="13462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12" name="Équation" r:id="rId7" imgW="1346040" imgH="799920" progId="Equation.3">
                  <p:embed/>
                </p:oleObj>
              </mc:Choice>
              <mc:Fallback>
                <p:oleObj name="Équation" r:id="rId7" imgW="1346040" imgH="79992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02075" y="3095625"/>
                        <a:ext cx="1346200" cy="800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108" name="Object 9">
            <a:hlinkClick r:id="" action="ppaction://ole?verb=0"/>
          </p:cNvPr>
          <p:cNvGraphicFramePr>
            <a:graphicFrameLocks/>
          </p:cNvGraphicFramePr>
          <p:nvPr/>
        </p:nvGraphicFramePr>
        <p:xfrm>
          <a:off x="3660775" y="5410200"/>
          <a:ext cx="24638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13" name="Equation" r:id="rId9" imgW="2463480" imgH="495000" progId="Equation.3">
                  <p:embed/>
                </p:oleObj>
              </mc:Choice>
              <mc:Fallback>
                <p:oleObj name="Equation" r:id="rId9" imgW="2463480" imgH="4950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0775" y="5410200"/>
                        <a:ext cx="246380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5150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4" name="Rectangle 6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defTabSz="762000" eaLnBrk="1" hangingPunct="1"/>
            <a:r>
              <a:rPr lang="fr-CA" sz="3600" smtClean="0"/>
              <a:t>La f</a:t>
            </a:r>
            <a:r>
              <a:rPr lang="fr-FR" sz="3600" smtClean="0"/>
              <a:t>onction de répartition</a:t>
            </a:r>
            <a:br>
              <a:rPr lang="fr-FR" sz="3600" smtClean="0"/>
            </a:br>
            <a:r>
              <a:rPr lang="fr-FR" sz="3600" smtClean="0"/>
              <a:t>de la loi exponentielle</a:t>
            </a:r>
          </a:p>
        </p:txBody>
      </p:sp>
      <p:sp>
        <p:nvSpPr>
          <p:cNvPr id="48133" name="Rectangle 4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1447800"/>
          </a:xfrm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smtClean="0"/>
              <a:t>La fonction de répartition, </a:t>
            </a:r>
            <a:r>
              <a:rPr lang="fr-FR" i="1" smtClean="0"/>
              <a:t>F(x)</a:t>
            </a:r>
            <a:r>
              <a:rPr lang="fr-FR" smtClean="0"/>
              <a:t> donne la probabilité que le temps qui s’écoulera avant le prochain événement soit inférieur à </a:t>
            </a:r>
            <a:r>
              <a:rPr lang="fr-FR" i="1" smtClean="0"/>
              <a:t>x</a:t>
            </a:r>
            <a:r>
              <a:rPr lang="fr-FR" smtClean="0"/>
              <a:t>:</a:t>
            </a:r>
          </a:p>
        </p:txBody>
      </p:sp>
      <p:graphicFrame>
        <p:nvGraphicFramePr>
          <p:cNvPr id="48130" name="Object 5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94169018"/>
              </p:ext>
            </p:extLst>
          </p:nvPr>
        </p:nvGraphicFramePr>
        <p:xfrm>
          <a:off x="1660525" y="2976563"/>
          <a:ext cx="5826125" cy="1160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24" name="Équation" r:id="rId5" imgW="2425680" imgH="482400" progId="Equation.3">
                  <p:embed/>
                </p:oleObj>
              </mc:Choice>
              <mc:Fallback>
                <p:oleObj name="Équation" r:id="rId5" imgW="2425680" imgH="4824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60525" y="2976563"/>
                        <a:ext cx="5826125" cy="1160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135" name="Rectangle 7"/>
          <p:cNvSpPr>
            <a:spLocks noChangeArrowheads="1"/>
          </p:cNvSpPr>
          <p:nvPr/>
        </p:nvSpPr>
        <p:spPr bwMode="auto">
          <a:xfrm>
            <a:off x="492125" y="4216400"/>
            <a:ext cx="8339138" cy="635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42900" indent="-342900" defTabSz="762000" eaLnBrk="0" hangingPunct="0">
              <a:spcBef>
                <a:spcPct val="20000"/>
              </a:spcBef>
              <a:buSzPct val="100000"/>
              <a:buFontTx/>
              <a:buChar char="•"/>
            </a:pPr>
            <a:r>
              <a:rPr lang="fr-FR" sz="2800" dirty="0" smtClean="0"/>
              <a:t>Noter que:</a:t>
            </a:r>
            <a:endParaRPr lang="fr-FR" sz="2800" dirty="0">
              <a:latin typeface="Arial" charset="0"/>
            </a:endParaRPr>
          </a:p>
        </p:txBody>
      </p:sp>
      <p:graphicFrame>
        <p:nvGraphicFramePr>
          <p:cNvPr id="48131" name="Object 8">
            <a:hlinkClick r:id="" action="ppaction://ole?verb=0"/>
          </p:cNvPr>
          <p:cNvGraphicFramePr>
            <a:graphicFrameLocks/>
          </p:cNvGraphicFramePr>
          <p:nvPr/>
        </p:nvGraphicFramePr>
        <p:xfrm>
          <a:off x="2198688" y="4999038"/>
          <a:ext cx="4725987" cy="547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25" name="Equation" r:id="rId7" imgW="1968480" imgH="228600" progId="Equation.3">
                  <p:embed/>
                </p:oleObj>
              </mc:Choice>
              <mc:Fallback>
                <p:oleObj name="Equation" r:id="rId7" imgW="1968480" imgH="2286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8688" y="4999038"/>
                        <a:ext cx="4725987" cy="547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2813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3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sz="3600" dirty="0" smtClean="0"/>
              <a:t>Exemple 2: la loi exponentielle</a:t>
            </a:r>
          </a:p>
        </p:txBody>
      </p:sp>
      <p:sp>
        <p:nvSpPr>
          <p:cNvPr id="739333" name="Rectangle 5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defTabSz="762000" eaLnBrk="1" hangingPunct="1">
              <a:lnSpc>
                <a:spcPct val="90000"/>
              </a:lnSpc>
            </a:pPr>
            <a:r>
              <a:rPr lang="fr-FR" smtClean="0"/>
              <a:t>La durée de vie d'un alternateur Z201 de la compagnie Celco suit une distribution exponentielle </a:t>
            </a:r>
          </a:p>
          <a:p>
            <a:pPr defTabSz="762000" eaLnBrk="1" hangingPunct="1">
              <a:lnSpc>
                <a:spcPct val="90000"/>
              </a:lnSpc>
            </a:pPr>
            <a:r>
              <a:rPr lang="fr-FR" smtClean="0"/>
              <a:t>La durée de vie espérée des alternateurs Z201 est de 500 heures</a:t>
            </a:r>
          </a:p>
          <a:p>
            <a:pPr defTabSz="762000" eaLnBrk="1" hangingPunct="1">
              <a:lnSpc>
                <a:spcPct val="90000"/>
              </a:lnSpc>
            </a:pPr>
            <a:r>
              <a:rPr lang="fr-FR" smtClean="0"/>
              <a:t>Soit </a:t>
            </a:r>
            <a:r>
              <a:rPr lang="fr-FR" i="1" smtClean="0"/>
              <a:t>X</a:t>
            </a:r>
            <a:r>
              <a:rPr lang="fr-FR" smtClean="0"/>
              <a:t>: la durée de vie de l’alternateur Z201</a:t>
            </a:r>
          </a:p>
          <a:p>
            <a:pPr defTabSz="762000" eaLnBrk="1" hangingPunct="1">
              <a:lnSpc>
                <a:spcPct val="90000"/>
              </a:lnSpc>
            </a:pPr>
            <a:r>
              <a:rPr lang="fr-FR" i="1" smtClean="0"/>
              <a:t>E(X) = 500 heures</a:t>
            </a:r>
          </a:p>
          <a:p>
            <a:pPr defTabSz="762000" eaLnBrk="1" hangingPunct="1">
              <a:lnSpc>
                <a:spcPct val="90000"/>
              </a:lnSpc>
            </a:pPr>
            <a:r>
              <a:rPr lang="fr-FR" smtClean="0"/>
              <a:t>Déterminer la valeur du paramètre </a:t>
            </a:r>
            <a:r>
              <a:rPr lang="fr-FR" i="1" smtClean="0">
                <a:latin typeface="Symbol" pitchFamily="18" charset="2"/>
              </a:rPr>
              <a:t>l</a:t>
            </a:r>
            <a:endParaRPr lang="fr-FR" smtClean="0"/>
          </a:p>
          <a:p>
            <a:pPr defTabSz="762000" eaLnBrk="1" hangingPunct="1">
              <a:lnSpc>
                <a:spcPct val="90000"/>
              </a:lnSpc>
              <a:buFontTx/>
              <a:buNone/>
            </a:pPr>
            <a:r>
              <a:rPr lang="en-US" smtClean="0">
                <a:latin typeface="Symbol" pitchFamily="18" charset="2"/>
              </a:rPr>
              <a:t>	</a:t>
            </a:r>
            <a:r>
              <a:rPr lang="fr-FR" i="1" smtClean="0">
                <a:latin typeface="Symbol" pitchFamily="18" charset="2"/>
              </a:rPr>
              <a:t>l</a:t>
            </a:r>
            <a:r>
              <a:rPr lang="fr-FR" i="1" smtClean="0"/>
              <a:t> = 1 / 500 = 0</a:t>
            </a:r>
            <a:r>
              <a:rPr lang="en-US" i="1" smtClean="0"/>
              <a:t>,</a:t>
            </a:r>
            <a:r>
              <a:rPr lang="fr-FR" i="1" smtClean="0"/>
              <a:t>002 défaillance par heure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59732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93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393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393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93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393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393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93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393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393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93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393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393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93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393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393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93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393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393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9333" grpId="0" build="p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8" name="Rectangle 6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defTabSz="762000" eaLnBrk="1" hangingPunct="1"/>
            <a:r>
              <a:rPr lang="fr-FR" sz="3600" dirty="0" smtClean="0"/>
              <a:t>Exemple 2: la fonction de densité</a:t>
            </a:r>
            <a:br>
              <a:rPr lang="fr-FR" sz="3600" dirty="0" smtClean="0"/>
            </a:br>
            <a:r>
              <a:rPr lang="fr-FR" sz="3600" dirty="0" smtClean="0"/>
              <a:t>et la fonction de répartition</a:t>
            </a:r>
          </a:p>
        </p:txBody>
      </p:sp>
      <p:sp>
        <p:nvSpPr>
          <p:cNvPr id="49157" name="Rectangle 4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smtClean="0"/>
              <a:t>Déterminer la fonction de densité et la fonction de répartition</a:t>
            </a:r>
          </a:p>
        </p:txBody>
      </p:sp>
      <p:graphicFrame>
        <p:nvGraphicFramePr>
          <p:cNvPr id="49154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2717800" y="2638425"/>
          <a:ext cx="3063875" cy="563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48" name="Equation" r:id="rId5" imgW="1244520" imgH="228600" progId="Equation.3">
                  <p:embed/>
                </p:oleObj>
              </mc:Choice>
              <mc:Fallback>
                <p:oleObj name="Equation" r:id="rId5" imgW="1244520" imgH="2286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17800" y="2638425"/>
                        <a:ext cx="3063875" cy="563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155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2717800" y="3705225"/>
          <a:ext cx="2719388" cy="563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49" name="Equation" r:id="rId7" imgW="1104840" imgH="228600" progId="Equation.3">
                  <p:embed/>
                </p:oleObj>
              </mc:Choice>
              <mc:Fallback>
                <p:oleObj name="Equation" r:id="rId7" imgW="1104840" imgH="2286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17800" y="3705225"/>
                        <a:ext cx="2719388" cy="563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43443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6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sz="3600" dirty="0" smtClean="0"/>
              <a:t>Exemple 2: calcul des probabilités</a:t>
            </a:r>
          </a:p>
        </p:txBody>
      </p:sp>
      <p:sp>
        <p:nvSpPr>
          <p:cNvPr id="50180" name="Rectangle 4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smtClean="0"/>
              <a:t>Déterminer la probabilité qu’un alternateur Z201 ait une durée de vie inférieure à 250 heures</a:t>
            </a:r>
          </a:p>
        </p:txBody>
      </p:sp>
      <p:graphicFrame>
        <p:nvGraphicFramePr>
          <p:cNvPr id="50178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2387600" y="2981325"/>
          <a:ext cx="4322763" cy="2371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61" name="Equation" r:id="rId5" imgW="1803240" imgH="990360" progId="Equation.3">
                  <p:embed/>
                </p:oleObj>
              </mc:Choice>
              <mc:Fallback>
                <p:oleObj name="Equation" r:id="rId5" imgW="1803240" imgH="99036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7600" y="2981325"/>
                        <a:ext cx="4322763" cy="2371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07467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5" name="Rectangle 6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defTabSz="762000" eaLnBrk="1" hangingPunct="1"/>
            <a:r>
              <a:rPr lang="fr-FR" sz="3600" dirty="0" smtClean="0"/>
              <a:t>Exemple 2: calcul des probabilités (suite)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smtClean="0"/>
              <a:t>Déterminer la probabilité qu’un alternateur ait une durée de vie inférieure à la durée de vie espérée</a:t>
            </a:r>
          </a:p>
        </p:txBody>
      </p:sp>
      <p:graphicFrame>
        <p:nvGraphicFramePr>
          <p:cNvPr id="51202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2016125" y="2976563"/>
          <a:ext cx="4945063" cy="2371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85" name="Equation" r:id="rId5" imgW="2057400" imgH="990360" progId="Equation.3">
                  <p:embed/>
                </p:oleObj>
              </mc:Choice>
              <mc:Fallback>
                <p:oleObj name="Equation" r:id="rId5" imgW="2057400" imgH="99036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16125" y="2976563"/>
                        <a:ext cx="4945063" cy="2371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43893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31" name="Rectangle 6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defTabSz="762000" eaLnBrk="1" hangingPunct="1"/>
            <a:r>
              <a:rPr lang="fr-FR" sz="3600" dirty="0" smtClean="0"/>
              <a:t>Exemple 2: calcul des probabilités (suite)</a:t>
            </a:r>
          </a:p>
        </p:txBody>
      </p:sp>
      <p:sp>
        <p:nvSpPr>
          <p:cNvPr id="52229" name="Rectangle 4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smtClean="0"/>
              <a:t>Sur 1000 alternateurs, combien auront vraisemblablement une durée de vie supérieure à 345 heures?</a:t>
            </a:r>
          </a:p>
        </p:txBody>
      </p:sp>
      <p:sp>
        <p:nvSpPr>
          <p:cNvPr id="52230" name="Rectangle 5"/>
          <p:cNvSpPr>
            <a:spLocks noChangeArrowheads="1"/>
          </p:cNvSpPr>
          <p:nvPr/>
        </p:nvSpPr>
        <p:spPr bwMode="auto">
          <a:xfrm>
            <a:off x="673100" y="4618038"/>
            <a:ext cx="7785100" cy="9429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defTabSz="762000" eaLnBrk="0" hangingPunct="0"/>
            <a:r>
              <a:rPr lang="fr-FR" sz="2800"/>
              <a:t>Soit (1000)(0</a:t>
            </a:r>
            <a:r>
              <a:rPr lang="fr-CA" sz="2800"/>
              <a:t>,</a:t>
            </a:r>
            <a:r>
              <a:rPr lang="fr-FR" sz="2800"/>
              <a:t>5016) = 501</a:t>
            </a:r>
            <a:r>
              <a:rPr lang="fr-CA" sz="2800"/>
              <a:t>,</a:t>
            </a:r>
            <a:r>
              <a:rPr lang="fr-FR" sz="2800"/>
              <a:t>6 ou presque 502 alternateurs   </a:t>
            </a:r>
          </a:p>
        </p:txBody>
      </p:sp>
      <p:graphicFrame>
        <p:nvGraphicFramePr>
          <p:cNvPr id="52226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855663" y="3095625"/>
          <a:ext cx="7643812" cy="547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20" name="Equation" r:id="rId5" imgW="3187440" imgH="228600" progId="Equation.3">
                  <p:embed/>
                </p:oleObj>
              </mc:Choice>
              <mc:Fallback>
                <p:oleObj name="Equation" r:id="rId5" imgW="3187440" imgH="2286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5663" y="3095625"/>
                        <a:ext cx="7643812" cy="547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227" name="Object 8">
            <a:hlinkClick r:id="" action="ppaction://ole?verb=0"/>
          </p:cNvPr>
          <p:cNvGraphicFramePr>
            <a:graphicFrameLocks/>
          </p:cNvGraphicFramePr>
          <p:nvPr/>
        </p:nvGraphicFramePr>
        <p:xfrm>
          <a:off x="2727325" y="3911600"/>
          <a:ext cx="2497138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21" name="Equation" r:id="rId7" imgW="1041120" imgH="215640" progId="Equation.3">
                  <p:embed/>
                </p:oleObj>
              </mc:Choice>
              <mc:Fallback>
                <p:oleObj name="Equation" r:id="rId7" imgW="1041120" imgH="21564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7325" y="3911600"/>
                        <a:ext cx="2497138" cy="517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462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La loi normale</a:t>
            </a:r>
          </a:p>
        </p:txBody>
      </p:sp>
      <p:sp>
        <p:nvSpPr>
          <p:cNvPr id="58372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FR" sz="2400" smtClean="0"/>
              <a:t>Plusieurs phénomènes aléatoires naturels suivent une loi normale (grandeur d’une personne, poids d’une personne, …)</a:t>
            </a:r>
          </a:p>
          <a:p>
            <a:pPr eaLnBrk="1" hangingPunct="1">
              <a:lnSpc>
                <a:spcPct val="90000"/>
              </a:lnSpc>
            </a:pPr>
            <a:r>
              <a:rPr lang="fr-FR" sz="2400" smtClean="0"/>
              <a:t>Les domaines d’application sont nombreux et la loi normale est très utilisée</a:t>
            </a:r>
          </a:p>
          <a:p>
            <a:pPr lvl="1" eaLnBrk="1" hangingPunct="1">
              <a:lnSpc>
                <a:spcPct val="90000"/>
              </a:lnSpc>
            </a:pPr>
            <a:r>
              <a:rPr lang="fr-FR" sz="2400" smtClean="0"/>
              <a:t>théorie de l'échantillonnage (théorème central limite, …)</a:t>
            </a:r>
          </a:p>
          <a:p>
            <a:pPr lvl="1" eaLnBrk="1" hangingPunct="1">
              <a:lnSpc>
                <a:spcPct val="90000"/>
              </a:lnSpc>
            </a:pPr>
            <a:r>
              <a:rPr lang="fr-FR" sz="2400" smtClean="0"/>
              <a:t>gestion de la qualité (méthode Six Sigma, …)</a:t>
            </a:r>
          </a:p>
          <a:p>
            <a:pPr lvl="1" eaLnBrk="1" hangingPunct="1">
              <a:lnSpc>
                <a:spcPct val="90000"/>
              </a:lnSpc>
            </a:pPr>
            <a:r>
              <a:rPr lang="fr-FR" sz="2400" smtClean="0"/>
              <a:t> …</a:t>
            </a:r>
          </a:p>
          <a:p>
            <a:pPr eaLnBrk="1" hangingPunct="1">
              <a:lnSpc>
                <a:spcPct val="90000"/>
              </a:lnSpc>
            </a:pPr>
            <a:r>
              <a:rPr lang="fr-FR" sz="2400" smtClean="0"/>
              <a:t>Elle a des propriétés mathématiques intéressantes</a:t>
            </a:r>
          </a:p>
          <a:p>
            <a:pPr lvl="1" eaLnBrk="1" hangingPunct="1">
              <a:lnSpc>
                <a:spcPct val="90000"/>
              </a:lnSpc>
            </a:pPr>
            <a:r>
              <a:rPr lang="fr-FR" sz="2400" smtClean="0"/>
              <a:t>distribution symétrique</a:t>
            </a:r>
          </a:p>
          <a:p>
            <a:pPr lvl="1" eaLnBrk="1" hangingPunct="1">
              <a:lnSpc>
                <a:spcPct val="90000"/>
              </a:lnSpc>
            </a:pPr>
            <a:r>
              <a:rPr lang="fr-FR" sz="2400" smtClean="0"/>
              <a:t>moyenne = médiane = mode</a:t>
            </a:r>
          </a:p>
          <a:p>
            <a:pPr lvl="1" eaLnBrk="1" hangingPunct="1">
              <a:lnSpc>
                <a:spcPct val="90000"/>
              </a:lnSpc>
            </a:pPr>
            <a:r>
              <a:rPr lang="fr-FR" sz="2400" smtClean="0"/>
              <a:t>entièrement définie par deux paramètres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28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defTabSz="762000" eaLnBrk="1" hangingPunct="1"/>
            <a:r>
              <a:rPr lang="fr-FR" sz="3600" smtClean="0"/>
              <a:t>La fonction de densité de la loi normale</a:t>
            </a:r>
          </a:p>
        </p:txBody>
      </p:sp>
      <p:sp>
        <p:nvSpPr>
          <p:cNvPr id="18437" name="Rectangle 5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defTabSz="762000" eaLnBrk="1" hangingPunct="1">
              <a:lnSpc>
                <a:spcPct val="90000"/>
              </a:lnSpc>
            </a:pPr>
            <a:r>
              <a:rPr lang="fr-FR" smtClean="0"/>
              <a:t>Une variable aléatoire, </a:t>
            </a:r>
            <a:r>
              <a:rPr lang="fr-FR" i="1" smtClean="0"/>
              <a:t>X</a:t>
            </a:r>
            <a:r>
              <a:rPr lang="fr-FR" smtClean="0"/>
              <a:t>, continue suit une loi normale si sa fonction de densité est</a:t>
            </a:r>
          </a:p>
          <a:p>
            <a:pPr defTabSz="762000" eaLnBrk="1" hangingPunct="1">
              <a:lnSpc>
                <a:spcPct val="90000"/>
              </a:lnSpc>
              <a:buFontTx/>
              <a:buNone/>
            </a:pPr>
            <a:endParaRPr lang="fr-FR" smtClean="0"/>
          </a:p>
          <a:p>
            <a:pPr defTabSz="762000" eaLnBrk="1" hangingPunct="1">
              <a:lnSpc>
                <a:spcPct val="90000"/>
              </a:lnSpc>
              <a:buFontTx/>
              <a:buNone/>
            </a:pPr>
            <a:endParaRPr lang="fr-FR" smtClean="0"/>
          </a:p>
          <a:p>
            <a:pPr defTabSz="762000" eaLnBrk="1" hangingPunct="1">
              <a:lnSpc>
                <a:spcPct val="90000"/>
              </a:lnSpc>
              <a:buFontTx/>
              <a:buNone/>
            </a:pPr>
            <a:endParaRPr lang="fr-FR" smtClean="0"/>
          </a:p>
          <a:p>
            <a:pPr defTabSz="762000" eaLnBrk="1" hangingPunct="1">
              <a:lnSpc>
                <a:spcPct val="90000"/>
              </a:lnSpc>
              <a:buFontTx/>
              <a:buNone/>
            </a:pPr>
            <a:r>
              <a:rPr lang="fr-FR" i="1" smtClean="0">
                <a:solidFill>
                  <a:srgbClr val="000000"/>
                </a:solidFill>
              </a:rPr>
              <a:t>		</a:t>
            </a:r>
            <a:r>
              <a:rPr lang="fr-FR" i="1" smtClean="0">
                <a:solidFill>
                  <a:srgbClr val="000000"/>
                </a:solidFill>
                <a:latin typeface="Symbol" pitchFamily="18" charset="2"/>
              </a:rPr>
              <a:t>m </a:t>
            </a:r>
            <a:r>
              <a:rPr lang="fr-FR" smtClean="0">
                <a:solidFill>
                  <a:srgbClr val="000000"/>
                </a:solidFill>
              </a:rPr>
              <a:t>: espérance mathématique </a:t>
            </a:r>
          </a:p>
          <a:p>
            <a:pPr defTabSz="762000" eaLnBrk="1" hangingPunct="1">
              <a:lnSpc>
                <a:spcPct val="90000"/>
              </a:lnSpc>
              <a:buFontTx/>
              <a:buNone/>
            </a:pPr>
            <a:r>
              <a:rPr lang="fr-FR" i="1" smtClean="0">
                <a:solidFill>
                  <a:srgbClr val="000000"/>
                </a:solidFill>
              </a:rPr>
              <a:t>		</a:t>
            </a:r>
            <a:r>
              <a:rPr lang="fr-FR" i="1" smtClean="0">
                <a:solidFill>
                  <a:srgbClr val="000000"/>
                </a:solidFill>
                <a:latin typeface="Symbol" pitchFamily="18" charset="2"/>
              </a:rPr>
              <a:t>s </a:t>
            </a:r>
            <a:r>
              <a:rPr lang="fr-FR" smtClean="0">
                <a:solidFill>
                  <a:srgbClr val="000000"/>
                </a:solidFill>
              </a:rPr>
              <a:t>: écart-type</a:t>
            </a:r>
            <a:endParaRPr lang="fr-FR" smtClean="0"/>
          </a:p>
        </p:txBody>
      </p:sp>
      <p:graphicFrame>
        <p:nvGraphicFramePr>
          <p:cNvPr id="18434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1273175" y="2509838"/>
          <a:ext cx="6592888" cy="1220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2" name="Equation" r:id="rId5" imgW="2743200" imgH="507960" progId="Equation.3">
                  <p:embed/>
                </p:oleObj>
              </mc:Choice>
              <mc:Fallback>
                <p:oleObj name="Equation" r:id="rId5" imgW="2743200" imgH="507960" progId="Equation.3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73175" y="2509838"/>
                        <a:ext cx="6592888" cy="1220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29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La moyenne, la variance et l’écart type de la loi normale</a:t>
            </a:r>
          </a:p>
        </p:txBody>
      </p:sp>
      <p:sp>
        <p:nvSpPr>
          <p:cNvPr id="1946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204200" cy="4525963"/>
          </a:xfrm>
        </p:spPr>
        <p:txBody>
          <a:bodyPr/>
          <a:lstStyle/>
          <a:p>
            <a:pPr eaLnBrk="1" hangingPunct="1"/>
            <a:r>
              <a:rPr lang="en-CA" noProof="1" smtClean="0"/>
              <a:t>Espérance mathématique</a:t>
            </a:r>
          </a:p>
          <a:p>
            <a:pPr lvl="1" eaLnBrk="1" hangingPunct="1">
              <a:buFontTx/>
              <a:buNone/>
            </a:pPr>
            <a:r>
              <a:rPr lang="en-CA" noProof="1" smtClean="0"/>
              <a:t>	</a:t>
            </a:r>
            <a:r>
              <a:rPr lang="en-CA" i="1" noProof="1" smtClean="0"/>
              <a:t>E(X) = </a:t>
            </a:r>
            <a:r>
              <a:rPr lang="en-CA" i="1" noProof="1" smtClean="0">
                <a:latin typeface="Symbol" pitchFamily="18" charset="2"/>
              </a:rPr>
              <a:t>m</a:t>
            </a:r>
            <a:r>
              <a:rPr lang="en-CA" i="1" noProof="1" smtClean="0"/>
              <a:t>		-</a:t>
            </a:r>
            <a:r>
              <a:rPr lang="en-CA" i="1" noProof="1" smtClean="0">
                <a:sym typeface="Symbol" pitchFamily="18" charset="2"/>
              </a:rPr>
              <a:t>  </a:t>
            </a:r>
            <a:r>
              <a:rPr lang="en-CA" i="1" noProof="1" smtClean="0">
                <a:latin typeface="Symbol" pitchFamily="18" charset="2"/>
              </a:rPr>
              <a:t>m </a:t>
            </a:r>
            <a:r>
              <a:rPr lang="en-CA" i="1" noProof="1" smtClean="0">
                <a:sym typeface="Symbol" pitchFamily="18" charset="2"/>
              </a:rPr>
              <a:t> </a:t>
            </a:r>
            <a:r>
              <a:rPr lang="en-CA" noProof="1" smtClean="0">
                <a:sym typeface="Symbol" pitchFamily="18" charset="2"/>
              </a:rPr>
              <a:t> </a:t>
            </a:r>
          </a:p>
          <a:p>
            <a:pPr eaLnBrk="1" hangingPunct="1"/>
            <a:r>
              <a:rPr lang="en-CA" noProof="1" smtClean="0">
                <a:sym typeface="Symbol" pitchFamily="18" charset="2"/>
              </a:rPr>
              <a:t>Variance</a:t>
            </a:r>
          </a:p>
          <a:p>
            <a:pPr lvl="1" eaLnBrk="1" hangingPunct="1">
              <a:buFontTx/>
              <a:buNone/>
            </a:pPr>
            <a:r>
              <a:rPr lang="en-CA" noProof="1" smtClean="0">
                <a:sym typeface="Symbol" pitchFamily="18" charset="2"/>
              </a:rPr>
              <a:t>	</a:t>
            </a:r>
            <a:r>
              <a:rPr lang="en-CA" i="1" noProof="1" smtClean="0">
                <a:sym typeface="Symbol" pitchFamily="18" charset="2"/>
              </a:rPr>
              <a:t>Var(X) = </a:t>
            </a:r>
            <a:r>
              <a:rPr lang="en-CA" i="1" noProof="1" smtClean="0">
                <a:latin typeface="Symbol" pitchFamily="18" charset="2"/>
                <a:sym typeface="Symbol" pitchFamily="18" charset="2"/>
              </a:rPr>
              <a:t>s</a:t>
            </a:r>
            <a:r>
              <a:rPr lang="en-CA" i="1" baseline="30000" noProof="1" smtClean="0">
                <a:latin typeface="Symbol" pitchFamily="18" charset="2"/>
                <a:sym typeface="Symbol" pitchFamily="18" charset="2"/>
              </a:rPr>
              <a:t>2</a:t>
            </a:r>
            <a:r>
              <a:rPr lang="en-CA" i="1" noProof="1" smtClean="0">
                <a:sym typeface="Symbol" pitchFamily="18" charset="2"/>
              </a:rPr>
              <a:t>		</a:t>
            </a:r>
            <a:r>
              <a:rPr lang="en-CA" i="1" noProof="1" smtClean="0">
                <a:latin typeface="Symbol" pitchFamily="18" charset="2"/>
                <a:sym typeface="Symbol" pitchFamily="18" charset="2"/>
              </a:rPr>
              <a:t>s</a:t>
            </a:r>
            <a:r>
              <a:rPr lang="en-CA" i="1" baseline="30000" noProof="1" smtClean="0">
                <a:latin typeface="Symbol" pitchFamily="18" charset="2"/>
                <a:sym typeface="Symbol" pitchFamily="18" charset="2"/>
              </a:rPr>
              <a:t>2</a:t>
            </a:r>
            <a:r>
              <a:rPr lang="en-CA" i="1" noProof="1" smtClean="0">
                <a:sym typeface="Symbol" pitchFamily="18" charset="2"/>
              </a:rPr>
              <a:t> &gt; 0</a:t>
            </a:r>
          </a:p>
          <a:p>
            <a:pPr eaLnBrk="1" hangingPunct="1"/>
            <a:r>
              <a:rPr lang="en-CA" noProof="1" smtClean="0">
                <a:sym typeface="Symbol" pitchFamily="18" charset="2"/>
              </a:rPr>
              <a:t>Écart type</a:t>
            </a:r>
          </a:p>
        </p:txBody>
      </p:sp>
      <p:graphicFrame>
        <p:nvGraphicFramePr>
          <p:cNvPr id="19458" name="Object 4">
            <a:hlinkClick r:id="" action="ppaction://ole?verb=0"/>
          </p:cNvPr>
          <p:cNvGraphicFramePr>
            <a:graphicFrameLocks noGrp="1"/>
          </p:cNvGraphicFramePr>
          <p:nvPr>
            <p:ph sz="half" idx="2"/>
          </p:nvPr>
        </p:nvGraphicFramePr>
        <p:xfrm>
          <a:off x="1323975" y="4154488"/>
          <a:ext cx="2189163" cy="608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6" name="Equation" r:id="rId4" imgW="914400" imgH="253800" progId="Equation.3">
                  <p:embed/>
                </p:oleObj>
              </mc:Choice>
              <mc:Fallback>
                <p:oleObj name="Equation" r:id="rId4" imgW="914400" imgH="253800" progId="Equation.3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23975" y="4154488"/>
                        <a:ext cx="2189163" cy="6080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BAB6B1BC-A9BF-4C1B-9432-5417984BAA78}" type="slidenum">
              <a:rPr lang="fr-FR" smtClean="0"/>
              <a:pPr>
                <a:defRPr/>
              </a:pPr>
              <a:t>30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smtClean="0"/>
              <a:t>Propriétés de la loi normale</a:t>
            </a:r>
          </a:p>
        </p:txBody>
      </p:sp>
      <p:grpSp>
        <p:nvGrpSpPr>
          <p:cNvPr id="59396" name="Group 58"/>
          <p:cNvGrpSpPr>
            <a:grpSpLocks/>
          </p:cNvGrpSpPr>
          <p:nvPr/>
        </p:nvGrpSpPr>
        <p:grpSpPr bwMode="auto">
          <a:xfrm>
            <a:off x="1492250" y="2090738"/>
            <a:ext cx="6111875" cy="3136900"/>
            <a:chOff x="940" y="1317"/>
            <a:chExt cx="3850" cy="1976"/>
          </a:xfrm>
        </p:grpSpPr>
        <p:sp>
          <p:nvSpPr>
            <p:cNvPr id="59397" name="Line 43"/>
            <p:cNvSpPr>
              <a:spLocks noChangeShapeType="1"/>
            </p:cNvSpPr>
            <p:nvPr/>
          </p:nvSpPr>
          <p:spPr bwMode="auto">
            <a:xfrm flipV="1">
              <a:off x="2267" y="2538"/>
              <a:ext cx="638" cy="426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9398" name="Line 45"/>
            <p:cNvSpPr>
              <a:spLocks noChangeShapeType="1"/>
            </p:cNvSpPr>
            <p:nvPr/>
          </p:nvSpPr>
          <p:spPr bwMode="auto">
            <a:xfrm flipV="1">
              <a:off x="2530" y="2654"/>
              <a:ext cx="455" cy="314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9399" name="Line 46"/>
            <p:cNvSpPr>
              <a:spLocks noChangeShapeType="1"/>
            </p:cNvSpPr>
            <p:nvPr/>
          </p:nvSpPr>
          <p:spPr bwMode="auto">
            <a:xfrm flipV="1">
              <a:off x="2773" y="2754"/>
              <a:ext cx="284" cy="210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9400" name="Line 37"/>
            <p:cNvSpPr>
              <a:spLocks noChangeShapeType="1"/>
            </p:cNvSpPr>
            <p:nvPr/>
          </p:nvSpPr>
          <p:spPr bwMode="auto">
            <a:xfrm flipV="1">
              <a:off x="2191" y="1978"/>
              <a:ext cx="378" cy="234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9401" name="Line 38"/>
            <p:cNvSpPr>
              <a:spLocks noChangeShapeType="1"/>
            </p:cNvSpPr>
            <p:nvPr/>
          </p:nvSpPr>
          <p:spPr bwMode="auto">
            <a:xfrm flipV="1">
              <a:off x="2115" y="2062"/>
              <a:ext cx="548" cy="334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9402" name="Line 39"/>
            <p:cNvSpPr>
              <a:spLocks noChangeShapeType="1"/>
            </p:cNvSpPr>
            <p:nvPr/>
          </p:nvSpPr>
          <p:spPr bwMode="auto">
            <a:xfrm flipV="1">
              <a:off x="1979" y="2174"/>
              <a:ext cx="748" cy="470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9403" name="Line 40"/>
            <p:cNvSpPr>
              <a:spLocks noChangeShapeType="1"/>
            </p:cNvSpPr>
            <p:nvPr/>
          </p:nvSpPr>
          <p:spPr bwMode="auto">
            <a:xfrm flipV="1">
              <a:off x="1747" y="2280"/>
              <a:ext cx="1042" cy="694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9404" name="Line 41"/>
            <p:cNvSpPr>
              <a:spLocks noChangeShapeType="1"/>
            </p:cNvSpPr>
            <p:nvPr/>
          </p:nvSpPr>
          <p:spPr bwMode="auto">
            <a:xfrm flipV="1">
              <a:off x="2003" y="2410"/>
              <a:ext cx="834" cy="558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9405" name="Line 49"/>
            <p:cNvSpPr>
              <a:spLocks noChangeShapeType="1"/>
            </p:cNvSpPr>
            <p:nvPr/>
          </p:nvSpPr>
          <p:spPr bwMode="auto">
            <a:xfrm flipV="1">
              <a:off x="3209" y="2906"/>
              <a:ext cx="52" cy="58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9406" name="Line 13"/>
            <p:cNvSpPr>
              <a:spLocks noChangeShapeType="1"/>
            </p:cNvSpPr>
            <p:nvPr/>
          </p:nvSpPr>
          <p:spPr bwMode="auto">
            <a:xfrm>
              <a:off x="1105" y="2976"/>
              <a:ext cx="2744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9407" name="Line 14"/>
            <p:cNvSpPr>
              <a:spLocks noChangeShapeType="1"/>
            </p:cNvSpPr>
            <p:nvPr/>
          </p:nvSpPr>
          <p:spPr bwMode="auto">
            <a:xfrm flipV="1">
              <a:off x="1313" y="1389"/>
              <a:ext cx="0" cy="174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9408" name="Text Box 15"/>
            <p:cNvSpPr txBox="1">
              <a:spLocks noChangeArrowheads="1"/>
            </p:cNvSpPr>
            <p:nvPr/>
          </p:nvSpPr>
          <p:spPr bwMode="auto">
            <a:xfrm>
              <a:off x="940" y="1317"/>
              <a:ext cx="499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400" i="1"/>
                <a:t>f</a:t>
              </a:r>
              <a:r>
                <a:rPr lang="fr-FR" sz="2400"/>
                <a:t>(</a:t>
              </a:r>
              <a:r>
                <a:rPr lang="fr-FR" sz="2400" i="1"/>
                <a:t>x</a:t>
              </a:r>
              <a:r>
                <a:rPr lang="fr-FR" sz="2400"/>
                <a:t>)</a:t>
              </a:r>
            </a:p>
          </p:txBody>
        </p:sp>
        <p:sp>
          <p:nvSpPr>
            <p:cNvPr id="59409" name="Text Box 16"/>
            <p:cNvSpPr txBox="1">
              <a:spLocks noChangeArrowheads="1"/>
            </p:cNvSpPr>
            <p:nvPr/>
          </p:nvSpPr>
          <p:spPr bwMode="auto">
            <a:xfrm>
              <a:off x="3475" y="2976"/>
              <a:ext cx="499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400" i="1"/>
                <a:t>x</a:t>
              </a:r>
            </a:p>
          </p:txBody>
        </p:sp>
        <p:sp>
          <p:nvSpPr>
            <p:cNvPr id="59410" name="Text Box 17"/>
            <p:cNvSpPr txBox="1">
              <a:spLocks noChangeArrowheads="1"/>
            </p:cNvSpPr>
            <p:nvPr/>
          </p:nvSpPr>
          <p:spPr bwMode="auto">
            <a:xfrm>
              <a:off x="1103" y="2928"/>
              <a:ext cx="250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400" i="1"/>
                <a:t>0</a:t>
              </a:r>
            </a:p>
          </p:txBody>
        </p:sp>
        <p:grpSp>
          <p:nvGrpSpPr>
            <p:cNvPr id="59411" name="Group 18"/>
            <p:cNvGrpSpPr>
              <a:grpSpLocks/>
            </p:cNvGrpSpPr>
            <p:nvPr/>
          </p:nvGrpSpPr>
          <p:grpSpPr bwMode="auto">
            <a:xfrm>
              <a:off x="1524" y="1918"/>
              <a:ext cx="1905" cy="1054"/>
              <a:chOff x="2154" y="3049"/>
              <a:chExt cx="1785" cy="920"/>
            </a:xfrm>
          </p:grpSpPr>
          <p:sp>
            <p:nvSpPr>
              <p:cNvPr id="59418" name="Freeform 19"/>
              <p:cNvSpPr>
                <a:spLocks/>
              </p:cNvSpPr>
              <p:nvPr/>
            </p:nvSpPr>
            <p:spPr bwMode="auto">
              <a:xfrm>
                <a:off x="2154" y="3049"/>
                <a:ext cx="900" cy="920"/>
              </a:xfrm>
              <a:custGeom>
                <a:avLst/>
                <a:gdLst>
                  <a:gd name="T0" fmla="*/ 0 w 900"/>
                  <a:gd name="T1" fmla="*/ 920 h 920"/>
                  <a:gd name="T2" fmla="*/ 305 w 900"/>
                  <a:gd name="T3" fmla="*/ 750 h 920"/>
                  <a:gd name="T4" fmla="*/ 630 w 900"/>
                  <a:gd name="T5" fmla="*/ 260 h 920"/>
                  <a:gd name="T6" fmla="*/ 900 w 900"/>
                  <a:gd name="T7" fmla="*/ 10 h 9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00"/>
                  <a:gd name="T13" fmla="*/ 0 h 920"/>
                  <a:gd name="T14" fmla="*/ 900 w 900"/>
                  <a:gd name="T15" fmla="*/ 920 h 9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00" h="920">
                    <a:moveTo>
                      <a:pt x="0" y="920"/>
                    </a:moveTo>
                    <a:cubicBezTo>
                      <a:pt x="83" y="889"/>
                      <a:pt x="144" y="881"/>
                      <a:pt x="305" y="750"/>
                    </a:cubicBezTo>
                    <a:cubicBezTo>
                      <a:pt x="466" y="619"/>
                      <a:pt x="520" y="480"/>
                      <a:pt x="630" y="260"/>
                    </a:cubicBezTo>
                    <a:cubicBezTo>
                      <a:pt x="740" y="40"/>
                      <a:pt x="880" y="0"/>
                      <a:pt x="900" y="10"/>
                    </a:cubicBezTo>
                  </a:path>
                </a:pathLst>
              </a:custGeom>
              <a:noFill/>
              <a:ln w="28575">
                <a:solidFill>
                  <a:srgbClr val="00009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59419" name="Freeform 20"/>
              <p:cNvSpPr>
                <a:spLocks/>
              </p:cNvSpPr>
              <p:nvPr/>
            </p:nvSpPr>
            <p:spPr bwMode="auto">
              <a:xfrm flipH="1">
                <a:off x="3039" y="3049"/>
                <a:ext cx="900" cy="920"/>
              </a:xfrm>
              <a:custGeom>
                <a:avLst/>
                <a:gdLst>
                  <a:gd name="T0" fmla="*/ 0 w 900"/>
                  <a:gd name="T1" fmla="*/ 920 h 920"/>
                  <a:gd name="T2" fmla="*/ 305 w 900"/>
                  <a:gd name="T3" fmla="*/ 750 h 920"/>
                  <a:gd name="T4" fmla="*/ 630 w 900"/>
                  <a:gd name="T5" fmla="*/ 260 h 920"/>
                  <a:gd name="T6" fmla="*/ 900 w 900"/>
                  <a:gd name="T7" fmla="*/ 10 h 9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00"/>
                  <a:gd name="T13" fmla="*/ 0 h 920"/>
                  <a:gd name="T14" fmla="*/ 900 w 900"/>
                  <a:gd name="T15" fmla="*/ 920 h 9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00" h="920">
                    <a:moveTo>
                      <a:pt x="0" y="920"/>
                    </a:moveTo>
                    <a:cubicBezTo>
                      <a:pt x="83" y="889"/>
                      <a:pt x="144" y="881"/>
                      <a:pt x="305" y="750"/>
                    </a:cubicBezTo>
                    <a:cubicBezTo>
                      <a:pt x="466" y="619"/>
                      <a:pt x="520" y="480"/>
                      <a:pt x="630" y="260"/>
                    </a:cubicBezTo>
                    <a:cubicBezTo>
                      <a:pt x="740" y="40"/>
                      <a:pt x="880" y="0"/>
                      <a:pt x="900" y="10"/>
                    </a:cubicBezTo>
                  </a:path>
                </a:pathLst>
              </a:custGeom>
              <a:noFill/>
              <a:ln w="28575">
                <a:solidFill>
                  <a:srgbClr val="00009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59412" name="Line 21"/>
            <p:cNvSpPr>
              <a:spLocks noChangeShapeType="1"/>
            </p:cNvSpPr>
            <p:nvPr/>
          </p:nvSpPr>
          <p:spPr bwMode="auto">
            <a:xfrm>
              <a:off x="2477" y="1932"/>
              <a:ext cx="1" cy="106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9413" name="Text Box 22"/>
            <p:cNvSpPr txBox="1">
              <a:spLocks noChangeArrowheads="1"/>
            </p:cNvSpPr>
            <p:nvPr/>
          </p:nvSpPr>
          <p:spPr bwMode="auto">
            <a:xfrm>
              <a:off x="2336" y="2928"/>
              <a:ext cx="295" cy="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400" i="1">
                  <a:latin typeface="Symbol" pitchFamily="18" charset="2"/>
                </a:rPr>
                <a:t>m</a:t>
              </a:r>
              <a:endParaRPr lang="fr-FR" sz="2400">
                <a:latin typeface="Arial" charset="0"/>
              </a:endParaRPr>
            </a:p>
          </p:txBody>
        </p:sp>
        <p:sp>
          <p:nvSpPr>
            <p:cNvPr id="59414" name="Text Box 36"/>
            <p:cNvSpPr txBox="1">
              <a:spLocks noChangeArrowheads="1"/>
            </p:cNvSpPr>
            <p:nvPr/>
          </p:nvSpPr>
          <p:spPr bwMode="auto">
            <a:xfrm>
              <a:off x="3470" y="1418"/>
              <a:ext cx="1320" cy="74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400"/>
                <a:t>La surface sous la courbe est égale à 1</a:t>
              </a:r>
              <a:endParaRPr lang="fr-FR" sz="2400" i="1"/>
            </a:p>
          </p:txBody>
        </p:sp>
        <p:sp>
          <p:nvSpPr>
            <p:cNvPr id="59415" name="Line 47"/>
            <p:cNvSpPr>
              <a:spLocks noChangeShapeType="1"/>
            </p:cNvSpPr>
            <p:nvPr/>
          </p:nvSpPr>
          <p:spPr bwMode="auto">
            <a:xfrm flipV="1">
              <a:off x="2997" y="2828"/>
              <a:ext cx="166" cy="140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9416" name="Freeform 51"/>
            <p:cNvSpPr>
              <a:spLocks/>
            </p:cNvSpPr>
            <p:nvPr/>
          </p:nvSpPr>
          <p:spPr bwMode="auto">
            <a:xfrm>
              <a:off x="2866" y="2120"/>
              <a:ext cx="1352" cy="544"/>
            </a:xfrm>
            <a:custGeom>
              <a:avLst/>
              <a:gdLst>
                <a:gd name="T0" fmla="*/ 1352 w 1352"/>
                <a:gd name="T1" fmla="*/ 0 h 544"/>
                <a:gd name="T2" fmla="*/ 864 w 1352"/>
                <a:gd name="T3" fmla="*/ 216 h 544"/>
                <a:gd name="T4" fmla="*/ 960 w 1352"/>
                <a:gd name="T5" fmla="*/ 136 h 544"/>
                <a:gd name="T6" fmla="*/ 0 w 1352"/>
                <a:gd name="T7" fmla="*/ 544 h 54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52"/>
                <a:gd name="T13" fmla="*/ 0 h 544"/>
                <a:gd name="T14" fmla="*/ 1352 w 1352"/>
                <a:gd name="T15" fmla="*/ 544 h 54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52" h="544">
                  <a:moveTo>
                    <a:pt x="1352" y="0"/>
                  </a:moveTo>
                  <a:lnTo>
                    <a:pt x="864" y="216"/>
                  </a:lnTo>
                  <a:lnTo>
                    <a:pt x="960" y="136"/>
                  </a:lnTo>
                  <a:lnTo>
                    <a:pt x="0" y="544"/>
                  </a:lnTo>
                </a:path>
              </a:pathLst>
            </a:custGeom>
            <a:noFill/>
            <a:ln w="19050" cap="sq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9417" name="Rectangle 56"/>
            <p:cNvSpPr>
              <a:spLocks noChangeArrowheads="1"/>
            </p:cNvSpPr>
            <p:nvPr/>
          </p:nvSpPr>
          <p:spPr bwMode="auto">
            <a:xfrm>
              <a:off x="1781" y="2466"/>
              <a:ext cx="1342" cy="51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>
                  <a:solidFill>
                    <a:srgbClr val="000099"/>
                  </a:solidFill>
                </a:rPr>
                <a:t>Aire sous        la courbe = 1</a:t>
              </a:r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52ADFBEA-4E8C-4B6C-807E-47925F8783DA}" type="slidenum">
              <a:rPr lang="fr-FR" smtClean="0"/>
              <a:pPr>
                <a:defRPr/>
              </a:pPr>
              <a:t>31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31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smtClean="0"/>
              <a:t>Propriétés de la loi normale (suite)</a:t>
            </a:r>
          </a:p>
        </p:txBody>
      </p:sp>
      <p:grpSp>
        <p:nvGrpSpPr>
          <p:cNvPr id="60420" name="Group 65"/>
          <p:cNvGrpSpPr>
            <a:grpSpLocks/>
          </p:cNvGrpSpPr>
          <p:nvPr/>
        </p:nvGrpSpPr>
        <p:grpSpPr bwMode="auto">
          <a:xfrm>
            <a:off x="374650" y="1719263"/>
            <a:ext cx="8386763" cy="3910012"/>
            <a:chOff x="236" y="1083"/>
            <a:chExt cx="5283" cy="2463"/>
          </a:xfrm>
        </p:grpSpPr>
        <p:sp>
          <p:nvSpPr>
            <p:cNvPr id="60421" name="Line 21"/>
            <p:cNvSpPr>
              <a:spLocks noChangeShapeType="1"/>
            </p:cNvSpPr>
            <p:nvPr/>
          </p:nvSpPr>
          <p:spPr bwMode="auto">
            <a:xfrm>
              <a:off x="1773" y="1698"/>
              <a:ext cx="1" cy="106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0422" name="Line 46"/>
            <p:cNvSpPr>
              <a:spLocks noChangeShapeType="1"/>
            </p:cNvSpPr>
            <p:nvPr/>
          </p:nvSpPr>
          <p:spPr bwMode="auto">
            <a:xfrm flipV="1">
              <a:off x="1509" y="1796"/>
              <a:ext cx="258" cy="162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0423" name="Line 47"/>
            <p:cNvSpPr>
              <a:spLocks noChangeShapeType="1"/>
            </p:cNvSpPr>
            <p:nvPr/>
          </p:nvSpPr>
          <p:spPr bwMode="auto">
            <a:xfrm flipV="1">
              <a:off x="1447" y="1932"/>
              <a:ext cx="312" cy="194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0424" name="Line 48"/>
            <p:cNvSpPr>
              <a:spLocks noChangeShapeType="1"/>
            </p:cNvSpPr>
            <p:nvPr/>
          </p:nvSpPr>
          <p:spPr bwMode="auto">
            <a:xfrm flipV="1">
              <a:off x="1299" y="2086"/>
              <a:ext cx="468" cy="288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0425" name="Line 49"/>
            <p:cNvSpPr>
              <a:spLocks noChangeShapeType="1"/>
            </p:cNvSpPr>
            <p:nvPr/>
          </p:nvSpPr>
          <p:spPr bwMode="auto">
            <a:xfrm flipV="1">
              <a:off x="1013" y="2254"/>
              <a:ext cx="764" cy="488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0426" name="Line 50"/>
            <p:cNvSpPr>
              <a:spLocks noChangeShapeType="1"/>
            </p:cNvSpPr>
            <p:nvPr/>
          </p:nvSpPr>
          <p:spPr bwMode="auto">
            <a:xfrm flipV="1">
              <a:off x="1311" y="2416"/>
              <a:ext cx="454" cy="324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0427" name="Line 54"/>
            <p:cNvSpPr>
              <a:spLocks noChangeShapeType="1"/>
            </p:cNvSpPr>
            <p:nvPr/>
          </p:nvSpPr>
          <p:spPr bwMode="auto">
            <a:xfrm flipV="1">
              <a:off x="1561" y="2578"/>
              <a:ext cx="212" cy="152"/>
            </a:xfrm>
            <a:prstGeom prst="line">
              <a:avLst/>
            </a:prstGeom>
            <a:noFill/>
            <a:ln w="19050" cap="sq">
              <a:solidFill>
                <a:srgbClr val="CC33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0428" name="Line 13"/>
            <p:cNvSpPr>
              <a:spLocks noChangeShapeType="1"/>
            </p:cNvSpPr>
            <p:nvPr/>
          </p:nvSpPr>
          <p:spPr bwMode="auto">
            <a:xfrm>
              <a:off x="401" y="2742"/>
              <a:ext cx="2744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0429" name="Line 14"/>
            <p:cNvSpPr>
              <a:spLocks noChangeShapeType="1"/>
            </p:cNvSpPr>
            <p:nvPr/>
          </p:nvSpPr>
          <p:spPr bwMode="auto">
            <a:xfrm flipV="1">
              <a:off x="609" y="1155"/>
              <a:ext cx="0" cy="174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0430" name="Text Box 15"/>
            <p:cNvSpPr txBox="1">
              <a:spLocks noChangeArrowheads="1"/>
            </p:cNvSpPr>
            <p:nvPr/>
          </p:nvSpPr>
          <p:spPr bwMode="auto">
            <a:xfrm>
              <a:off x="236" y="1083"/>
              <a:ext cx="499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400" i="1"/>
                <a:t>f</a:t>
              </a:r>
              <a:r>
                <a:rPr lang="fr-FR" sz="2400"/>
                <a:t>(</a:t>
              </a:r>
              <a:r>
                <a:rPr lang="fr-FR" sz="2400" i="1"/>
                <a:t>x</a:t>
              </a:r>
              <a:r>
                <a:rPr lang="fr-FR" sz="2400"/>
                <a:t>)</a:t>
              </a:r>
            </a:p>
          </p:txBody>
        </p:sp>
        <p:sp>
          <p:nvSpPr>
            <p:cNvPr id="60431" name="Text Box 16"/>
            <p:cNvSpPr txBox="1">
              <a:spLocks noChangeArrowheads="1"/>
            </p:cNvSpPr>
            <p:nvPr/>
          </p:nvSpPr>
          <p:spPr bwMode="auto">
            <a:xfrm>
              <a:off x="2771" y="2742"/>
              <a:ext cx="499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400" i="1"/>
                <a:t>x</a:t>
              </a:r>
              <a:endParaRPr lang="fr-FR" sz="2400"/>
            </a:p>
          </p:txBody>
        </p:sp>
        <p:sp>
          <p:nvSpPr>
            <p:cNvPr id="60432" name="Text Box 17"/>
            <p:cNvSpPr txBox="1">
              <a:spLocks noChangeArrowheads="1"/>
            </p:cNvSpPr>
            <p:nvPr/>
          </p:nvSpPr>
          <p:spPr bwMode="auto">
            <a:xfrm>
              <a:off x="399" y="2694"/>
              <a:ext cx="250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400" i="1"/>
                <a:t>0</a:t>
              </a:r>
            </a:p>
          </p:txBody>
        </p:sp>
        <p:grpSp>
          <p:nvGrpSpPr>
            <p:cNvPr id="60433" name="Group 18"/>
            <p:cNvGrpSpPr>
              <a:grpSpLocks/>
            </p:cNvGrpSpPr>
            <p:nvPr/>
          </p:nvGrpSpPr>
          <p:grpSpPr bwMode="auto">
            <a:xfrm>
              <a:off x="820" y="1684"/>
              <a:ext cx="1905" cy="1054"/>
              <a:chOff x="2154" y="3049"/>
              <a:chExt cx="1785" cy="920"/>
            </a:xfrm>
          </p:grpSpPr>
          <p:sp>
            <p:nvSpPr>
              <p:cNvPr id="60439" name="Freeform 19"/>
              <p:cNvSpPr>
                <a:spLocks/>
              </p:cNvSpPr>
              <p:nvPr/>
            </p:nvSpPr>
            <p:spPr bwMode="auto">
              <a:xfrm>
                <a:off x="2154" y="3049"/>
                <a:ext cx="900" cy="920"/>
              </a:xfrm>
              <a:custGeom>
                <a:avLst/>
                <a:gdLst>
                  <a:gd name="T0" fmla="*/ 0 w 900"/>
                  <a:gd name="T1" fmla="*/ 920 h 920"/>
                  <a:gd name="T2" fmla="*/ 305 w 900"/>
                  <a:gd name="T3" fmla="*/ 750 h 920"/>
                  <a:gd name="T4" fmla="*/ 630 w 900"/>
                  <a:gd name="T5" fmla="*/ 260 h 920"/>
                  <a:gd name="T6" fmla="*/ 900 w 900"/>
                  <a:gd name="T7" fmla="*/ 10 h 9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00"/>
                  <a:gd name="T13" fmla="*/ 0 h 920"/>
                  <a:gd name="T14" fmla="*/ 900 w 900"/>
                  <a:gd name="T15" fmla="*/ 920 h 9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00" h="920">
                    <a:moveTo>
                      <a:pt x="0" y="920"/>
                    </a:moveTo>
                    <a:cubicBezTo>
                      <a:pt x="83" y="889"/>
                      <a:pt x="144" y="881"/>
                      <a:pt x="305" y="750"/>
                    </a:cubicBezTo>
                    <a:cubicBezTo>
                      <a:pt x="466" y="619"/>
                      <a:pt x="520" y="480"/>
                      <a:pt x="630" y="260"/>
                    </a:cubicBezTo>
                    <a:cubicBezTo>
                      <a:pt x="740" y="40"/>
                      <a:pt x="880" y="0"/>
                      <a:pt x="900" y="10"/>
                    </a:cubicBezTo>
                  </a:path>
                </a:pathLst>
              </a:custGeom>
              <a:noFill/>
              <a:ln w="28575">
                <a:solidFill>
                  <a:srgbClr val="00009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60440" name="Freeform 20"/>
              <p:cNvSpPr>
                <a:spLocks/>
              </p:cNvSpPr>
              <p:nvPr/>
            </p:nvSpPr>
            <p:spPr bwMode="auto">
              <a:xfrm flipH="1">
                <a:off x="3039" y="3049"/>
                <a:ext cx="900" cy="920"/>
              </a:xfrm>
              <a:custGeom>
                <a:avLst/>
                <a:gdLst>
                  <a:gd name="T0" fmla="*/ 0 w 900"/>
                  <a:gd name="T1" fmla="*/ 920 h 920"/>
                  <a:gd name="T2" fmla="*/ 305 w 900"/>
                  <a:gd name="T3" fmla="*/ 750 h 920"/>
                  <a:gd name="T4" fmla="*/ 630 w 900"/>
                  <a:gd name="T5" fmla="*/ 260 h 920"/>
                  <a:gd name="T6" fmla="*/ 900 w 900"/>
                  <a:gd name="T7" fmla="*/ 10 h 9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00"/>
                  <a:gd name="T13" fmla="*/ 0 h 920"/>
                  <a:gd name="T14" fmla="*/ 900 w 900"/>
                  <a:gd name="T15" fmla="*/ 920 h 9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00" h="920">
                    <a:moveTo>
                      <a:pt x="0" y="920"/>
                    </a:moveTo>
                    <a:cubicBezTo>
                      <a:pt x="83" y="889"/>
                      <a:pt x="144" y="881"/>
                      <a:pt x="305" y="750"/>
                    </a:cubicBezTo>
                    <a:cubicBezTo>
                      <a:pt x="466" y="619"/>
                      <a:pt x="520" y="480"/>
                      <a:pt x="630" y="260"/>
                    </a:cubicBezTo>
                    <a:cubicBezTo>
                      <a:pt x="740" y="40"/>
                      <a:pt x="880" y="0"/>
                      <a:pt x="900" y="10"/>
                    </a:cubicBezTo>
                  </a:path>
                </a:pathLst>
              </a:custGeom>
              <a:noFill/>
              <a:ln w="28575">
                <a:solidFill>
                  <a:srgbClr val="00009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60434" name="Text Box 22"/>
            <p:cNvSpPr txBox="1">
              <a:spLocks noChangeArrowheads="1"/>
            </p:cNvSpPr>
            <p:nvPr/>
          </p:nvSpPr>
          <p:spPr bwMode="auto">
            <a:xfrm>
              <a:off x="1632" y="2694"/>
              <a:ext cx="399" cy="8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CA" sz="2400" i="1" noProof="1">
                  <a:latin typeface="Symbol" pitchFamily="18" charset="2"/>
                </a:rPr>
                <a:t>m</a:t>
              </a:r>
            </a:p>
            <a:p>
              <a:pPr algn="ctr"/>
              <a:r>
                <a:rPr lang="en-CA" sz="2400" i="1" noProof="1"/>
                <a:t>M</a:t>
              </a:r>
              <a:r>
                <a:rPr lang="en-CA" sz="2400" i="1" baseline="-25000" noProof="1"/>
                <a:t>e</a:t>
              </a:r>
              <a:r>
                <a:rPr lang="en-CA" sz="2400" i="1" noProof="1"/>
                <a:t>M</a:t>
              </a:r>
              <a:r>
                <a:rPr lang="en-CA" sz="2400" i="1" baseline="-25000" noProof="1"/>
                <a:t>o</a:t>
              </a:r>
            </a:p>
          </p:txBody>
        </p:sp>
        <p:sp>
          <p:nvSpPr>
            <p:cNvPr id="60435" name="Rectangle 55"/>
            <p:cNvSpPr>
              <a:spLocks noChangeArrowheads="1"/>
            </p:cNvSpPr>
            <p:nvPr/>
          </p:nvSpPr>
          <p:spPr bwMode="auto">
            <a:xfrm>
              <a:off x="2291" y="1466"/>
              <a:ext cx="134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2400" i="1"/>
                <a:t>P(X </a:t>
              </a:r>
              <a:r>
                <a:rPr lang="fr-FR" sz="2400" i="1">
                  <a:sym typeface="Symbol" pitchFamily="18" charset="2"/>
                </a:rPr>
                <a:t> </a:t>
              </a:r>
              <a:r>
                <a:rPr lang="fr-FR" sz="2400" i="1">
                  <a:latin typeface="Symbol" pitchFamily="18" charset="2"/>
                  <a:sym typeface="Symbol" pitchFamily="18" charset="2"/>
                </a:rPr>
                <a:t>m</a:t>
              </a:r>
              <a:r>
                <a:rPr lang="fr-FR" sz="2400" i="1">
                  <a:sym typeface="Symbol" pitchFamily="18" charset="2"/>
                </a:rPr>
                <a:t>)=</a:t>
              </a:r>
              <a:r>
                <a:rPr lang="fr-FR" sz="2400" i="1"/>
                <a:t>0,5</a:t>
              </a:r>
            </a:p>
          </p:txBody>
        </p:sp>
        <p:sp>
          <p:nvSpPr>
            <p:cNvPr id="60436" name="Freeform 57"/>
            <p:cNvSpPr>
              <a:spLocks/>
            </p:cNvSpPr>
            <p:nvPr/>
          </p:nvSpPr>
          <p:spPr bwMode="auto">
            <a:xfrm>
              <a:off x="1688" y="1728"/>
              <a:ext cx="1036" cy="503"/>
            </a:xfrm>
            <a:custGeom>
              <a:avLst/>
              <a:gdLst>
                <a:gd name="T0" fmla="*/ 1487 w 721"/>
                <a:gd name="T1" fmla="*/ 0 h 505"/>
                <a:gd name="T2" fmla="*/ 793 w 721"/>
                <a:gd name="T3" fmla="*/ 298 h 505"/>
                <a:gd name="T4" fmla="*/ 866 w 721"/>
                <a:gd name="T5" fmla="*/ 190 h 505"/>
                <a:gd name="T6" fmla="*/ 0 w 721"/>
                <a:gd name="T7" fmla="*/ 500 h 50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21"/>
                <a:gd name="T13" fmla="*/ 0 h 505"/>
                <a:gd name="T14" fmla="*/ 721 w 721"/>
                <a:gd name="T15" fmla="*/ 505 h 50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21" h="505">
                  <a:moveTo>
                    <a:pt x="720" y="0"/>
                  </a:moveTo>
                  <a:lnTo>
                    <a:pt x="384" y="300"/>
                  </a:lnTo>
                  <a:lnTo>
                    <a:pt x="420" y="192"/>
                  </a:lnTo>
                  <a:lnTo>
                    <a:pt x="0" y="504"/>
                  </a:lnTo>
                </a:path>
              </a:pathLst>
            </a:custGeom>
            <a:noFill/>
            <a:ln w="19050" cap="rnd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0437" name="Rectangle 60"/>
            <p:cNvSpPr>
              <a:spLocks noChangeArrowheads="1"/>
            </p:cNvSpPr>
            <p:nvPr/>
          </p:nvSpPr>
          <p:spPr bwMode="auto">
            <a:xfrm>
              <a:off x="3604" y="1746"/>
              <a:ext cx="1915" cy="74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/>
              <a:r>
                <a:rPr lang="fr-FR" sz="2400"/>
                <a:t>La distribution normale est symétrique et </a:t>
              </a:r>
              <a:r>
                <a:rPr lang="fr-FR" sz="2400" i="1">
                  <a:latin typeface="Symbol" pitchFamily="18" charset="2"/>
                </a:rPr>
                <a:t>m </a:t>
              </a:r>
              <a:r>
                <a:rPr lang="fr-FR" sz="2400" i="1"/>
                <a:t>= M</a:t>
              </a:r>
              <a:r>
                <a:rPr lang="fr-FR" sz="2400" i="1" baseline="-25000"/>
                <a:t>e</a:t>
              </a:r>
              <a:r>
                <a:rPr lang="fr-FR" sz="2400" i="1"/>
                <a:t>= M</a:t>
              </a:r>
              <a:r>
                <a:rPr lang="fr-FR" sz="2400" i="1" baseline="-25000"/>
                <a:t>o</a:t>
              </a:r>
            </a:p>
          </p:txBody>
        </p:sp>
        <p:sp>
          <p:nvSpPr>
            <p:cNvPr id="60438" name="Freeform 63"/>
            <p:cNvSpPr>
              <a:spLocks/>
            </p:cNvSpPr>
            <p:nvPr/>
          </p:nvSpPr>
          <p:spPr bwMode="auto">
            <a:xfrm>
              <a:off x="2048" y="2396"/>
              <a:ext cx="1556" cy="694"/>
            </a:xfrm>
            <a:custGeom>
              <a:avLst/>
              <a:gdLst>
                <a:gd name="T0" fmla="*/ 1791 w 1352"/>
                <a:gd name="T1" fmla="*/ 0 h 544"/>
                <a:gd name="T2" fmla="*/ 1144 w 1352"/>
                <a:gd name="T3" fmla="*/ 352 h 544"/>
                <a:gd name="T4" fmla="*/ 1272 w 1352"/>
                <a:gd name="T5" fmla="*/ 222 h 544"/>
                <a:gd name="T6" fmla="*/ 0 w 1352"/>
                <a:gd name="T7" fmla="*/ 885 h 54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52"/>
                <a:gd name="T13" fmla="*/ 0 h 544"/>
                <a:gd name="T14" fmla="*/ 1352 w 1352"/>
                <a:gd name="T15" fmla="*/ 544 h 54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52" h="544">
                  <a:moveTo>
                    <a:pt x="1352" y="0"/>
                  </a:moveTo>
                  <a:lnTo>
                    <a:pt x="864" y="216"/>
                  </a:lnTo>
                  <a:lnTo>
                    <a:pt x="960" y="136"/>
                  </a:lnTo>
                  <a:lnTo>
                    <a:pt x="0" y="544"/>
                  </a:lnTo>
                </a:path>
              </a:pathLst>
            </a:custGeom>
            <a:noFill/>
            <a:ln w="19050" cap="sq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52ADFBEA-4E8C-4B6C-807E-47925F8783DA}" type="slidenum">
              <a:rPr lang="fr-FR" smtClean="0"/>
              <a:pPr>
                <a:defRPr/>
              </a:pPr>
              <a:t>32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smtClean="0"/>
              <a:t>Propriétés de la loi normale (suite)</a:t>
            </a:r>
          </a:p>
        </p:txBody>
      </p:sp>
      <p:grpSp>
        <p:nvGrpSpPr>
          <p:cNvPr id="61444" name="Group 38"/>
          <p:cNvGrpSpPr>
            <a:grpSpLocks/>
          </p:cNvGrpSpPr>
          <p:nvPr/>
        </p:nvGrpSpPr>
        <p:grpSpPr bwMode="auto">
          <a:xfrm>
            <a:off x="1009650" y="1504950"/>
            <a:ext cx="7161213" cy="4287838"/>
            <a:chOff x="576" y="948"/>
            <a:chExt cx="4511" cy="2701"/>
          </a:xfrm>
        </p:grpSpPr>
        <p:sp>
          <p:nvSpPr>
            <p:cNvPr id="61445" name="Line 13"/>
            <p:cNvSpPr>
              <a:spLocks noChangeShapeType="1"/>
            </p:cNvSpPr>
            <p:nvPr/>
          </p:nvSpPr>
          <p:spPr bwMode="auto">
            <a:xfrm>
              <a:off x="741" y="3332"/>
              <a:ext cx="2744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1446" name="Line 14"/>
            <p:cNvSpPr>
              <a:spLocks noChangeShapeType="1"/>
            </p:cNvSpPr>
            <p:nvPr/>
          </p:nvSpPr>
          <p:spPr bwMode="auto">
            <a:xfrm flipV="1">
              <a:off x="949" y="1745"/>
              <a:ext cx="0" cy="174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1447" name="Text Box 15"/>
            <p:cNvSpPr txBox="1">
              <a:spLocks noChangeArrowheads="1"/>
            </p:cNvSpPr>
            <p:nvPr/>
          </p:nvSpPr>
          <p:spPr bwMode="auto">
            <a:xfrm>
              <a:off x="576" y="1673"/>
              <a:ext cx="499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400" i="1"/>
                <a:t>f</a:t>
              </a:r>
              <a:r>
                <a:rPr lang="fr-FR" sz="2400"/>
                <a:t>(</a:t>
              </a:r>
              <a:r>
                <a:rPr lang="fr-FR" sz="2400" i="1"/>
                <a:t>x</a:t>
              </a:r>
              <a:r>
                <a:rPr lang="fr-FR" sz="2400"/>
                <a:t>)</a:t>
              </a:r>
            </a:p>
          </p:txBody>
        </p:sp>
        <p:sp>
          <p:nvSpPr>
            <p:cNvPr id="61448" name="Text Box 16"/>
            <p:cNvSpPr txBox="1">
              <a:spLocks noChangeArrowheads="1"/>
            </p:cNvSpPr>
            <p:nvPr/>
          </p:nvSpPr>
          <p:spPr bwMode="auto">
            <a:xfrm>
              <a:off x="3111" y="3332"/>
              <a:ext cx="499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400" i="1"/>
                <a:t>x</a:t>
              </a:r>
              <a:endParaRPr lang="fr-FR" sz="2400"/>
            </a:p>
          </p:txBody>
        </p:sp>
        <p:sp>
          <p:nvSpPr>
            <p:cNvPr id="61449" name="Text Box 17"/>
            <p:cNvSpPr txBox="1">
              <a:spLocks noChangeArrowheads="1"/>
            </p:cNvSpPr>
            <p:nvPr/>
          </p:nvSpPr>
          <p:spPr bwMode="auto">
            <a:xfrm>
              <a:off x="739" y="3284"/>
              <a:ext cx="250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400" i="1"/>
                <a:t>0</a:t>
              </a:r>
            </a:p>
          </p:txBody>
        </p:sp>
        <p:grpSp>
          <p:nvGrpSpPr>
            <p:cNvPr id="61450" name="Group 18"/>
            <p:cNvGrpSpPr>
              <a:grpSpLocks/>
            </p:cNvGrpSpPr>
            <p:nvPr/>
          </p:nvGrpSpPr>
          <p:grpSpPr bwMode="auto">
            <a:xfrm>
              <a:off x="1160" y="2274"/>
              <a:ext cx="1905" cy="1054"/>
              <a:chOff x="2154" y="3049"/>
              <a:chExt cx="1785" cy="920"/>
            </a:xfrm>
          </p:grpSpPr>
          <p:sp>
            <p:nvSpPr>
              <p:cNvPr id="61458" name="Freeform 19"/>
              <p:cNvSpPr>
                <a:spLocks/>
              </p:cNvSpPr>
              <p:nvPr/>
            </p:nvSpPr>
            <p:spPr bwMode="auto">
              <a:xfrm>
                <a:off x="2154" y="3049"/>
                <a:ext cx="900" cy="920"/>
              </a:xfrm>
              <a:custGeom>
                <a:avLst/>
                <a:gdLst>
                  <a:gd name="T0" fmla="*/ 0 w 900"/>
                  <a:gd name="T1" fmla="*/ 920 h 920"/>
                  <a:gd name="T2" fmla="*/ 305 w 900"/>
                  <a:gd name="T3" fmla="*/ 750 h 920"/>
                  <a:gd name="T4" fmla="*/ 630 w 900"/>
                  <a:gd name="T5" fmla="*/ 260 h 920"/>
                  <a:gd name="T6" fmla="*/ 900 w 900"/>
                  <a:gd name="T7" fmla="*/ 10 h 9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00"/>
                  <a:gd name="T13" fmla="*/ 0 h 920"/>
                  <a:gd name="T14" fmla="*/ 900 w 900"/>
                  <a:gd name="T15" fmla="*/ 920 h 9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00" h="920">
                    <a:moveTo>
                      <a:pt x="0" y="920"/>
                    </a:moveTo>
                    <a:cubicBezTo>
                      <a:pt x="83" y="889"/>
                      <a:pt x="144" y="881"/>
                      <a:pt x="305" y="750"/>
                    </a:cubicBezTo>
                    <a:cubicBezTo>
                      <a:pt x="466" y="619"/>
                      <a:pt x="520" y="480"/>
                      <a:pt x="630" y="260"/>
                    </a:cubicBezTo>
                    <a:cubicBezTo>
                      <a:pt x="740" y="40"/>
                      <a:pt x="880" y="0"/>
                      <a:pt x="900" y="10"/>
                    </a:cubicBezTo>
                  </a:path>
                </a:pathLst>
              </a:custGeom>
              <a:noFill/>
              <a:ln w="28575">
                <a:solidFill>
                  <a:srgbClr val="00009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61459" name="Freeform 20"/>
              <p:cNvSpPr>
                <a:spLocks/>
              </p:cNvSpPr>
              <p:nvPr/>
            </p:nvSpPr>
            <p:spPr bwMode="auto">
              <a:xfrm flipH="1">
                <a:off x="3039" y="3049"/>
                <a:ext cx="900" cy="920"/>
              </a:xfrm>
              <a:custGeom>
                <a:avLst/>
                <a:gdLst>
                  <a:gd name="T0" fmla="*/ 0 w 900"/>
                  <a:gd name="T1" fmla="*/ 920 h 920"/>
                  <a:gd name="T2" fmla="*/ 305 w 900"/>
                  <a:gd name="T3" fmla="*/ 750 h 920"/>
                  <a:gd name="T4" fmla="*/ 630 w 900"/>
                  <a:gd name="T5" fmla="*/ 260 h 920"/>
                  <a:gd name="T6" fmla="*/ 900 w 900"/>
                  <a:gd name="T7" fmla="*/ 10 h 9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00"/>
                  <a:gd name="T13" fmla="*/ 0 h 920"/>
                  <a:gd name="T14" fmla="*/ 900 w 900"/>
                  <a:gd name="T15" fmla="*/ 920 h 9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00" h="920">
                    <a:moveTo>
                      <a:pt x="0" y="920"/>
                    </a:moveTo>
                    <a:cubicBezTo>
                      <a:pt x="83" y="889"/>
                      <a:pt x="144" y="881"/>
                      <a:pt x="305" y="750"/>
                    </a:cubicBezTo>
                    <a:cubicBezTo>
                      <a:pt x="466" y="619"/>
                      <a:pt x="520" y="480"/>
                      <a:pt x="630" y="260"/>
                    </a:cubicBezTo>
                    <a:cubicBezTo>
                      <a:pt x="740" y="40"/>
                      <a:pt x="880" y="0"/>
                      <a:pt x="900" y="10"/>
                    </a:cubicBezTo>
                  </a:path>
                </a:pathLst>
              </a:custGeom>
              <a:noFill/>
              <a:ln w="28575">
                <a:solidFill>
                  <a:srgbClr val="00009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61451" name="Line 21"/>
            <p:cNvSpPr>
              <a:spLocks noChangeShapeType="1"/>
            </p:cNvSpPr>
            <p:nvPr/>
          </p:nvSpPr>
          <p:spPr bwMode="auto">
            <a:xfrm>
              <a:off x="2113" y="2288"/>
              <a:ext cx="1" cy="106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1452" name="Text Box 22"/>
            <p:cNvSpPr txBox="1">
              <a:spLocks noChangeArrowheads="1"/>
            </p:cNvSpPr>
            <p:nvPr/>
          </p:nvSpPr>
          <p:spPr bwMode="auto">
            <a:xfrm>
              <a:off x="1972" y="3284"/>
              <a:ext cx="295" cy="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400" i="1">
                  <a:latin typeface="Symbol" pitchFamily="18" charset="2"/>
                </a:rPr>
                <a:t>m</a:t>
              </a:r>
              <a:endParaRPr lang="fr-FR" sz="2400">
                <a:latin typeface="Arial" charset="0"/>
              </a:endParaRPr>
            </a:p>
          </p:txBody>
        </p:sp>
        <p:sp>
          <p:nvSpPr>
            <p:cNvPr id="61453" name="Rectangle 27"/>
            <p:cNvSpPr>
              <a:spLocks noChangeArrowheads="1"/>
            </p:cNvSpPr>
            <p:nvPr/>
          </p:nvSpPr>
          <p:spPr bwMode="auto">
            <a:xfrm>
              <a:off x="1973" y="2083"/>
              <a:ext cx="124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defTabSz="762000" eaLnBrk="0" hangingPunct="0">
                <a:spcBef>
                  <a:spcPct val="50000"/>
                </a:spcBef>
              </a:pPr>
              <a:r>
                <a:rPr lang="fr-FR" sz="2400" i="1"/>
                <a:t>N(</a:t>
              </a:r>
              <a:r>
                <a:rPr lang="fr-FR" sz="2400" i="1">
                  <a:latin typeface="Symbol" pitchFamily="18" charset="2"/>
                </a:rPr>
                <a:t>m,s</a:t>
              </a:r>
              <a:r>
                <a:rPr lang="fr-FR" sz="2400" i="1" baseline="30000">
                  <a:latin typeface="Symbol" pitchFamily="18" charset="2"/>
                </a:rPr>
                <a:t>2</a:t>
              </a:r>
              <a:r>
                <a:rPr lang="fr-FR" sz="2400" i="1"/>
                <a:t>)</a:t>
              </a:r>
            </a:p>
          </p:txBody>
        </p:sp>
        <p:sp>
          <p:nvSpPr>
            <p:cNvPr id="61454" name="Rectangle 28"/>
            <p:cNvSpPr>
              <a:spLocks noChangeArrowheads="1"/>
            </p:cNvSpPr>
            <p:nvPr/>
          </p:nvSpPr>
          <p:spPr bwMode="auto">
            <a:xfrm>
              <a:off x="3349" y="948"/>
              <a:ext cx="1738" cy="97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/>
              <a:r>
                <a:rPr lang="fr-FR" sz="2400"/>
                <a:t>La loi normale est entièrement définie par deux paramètres </a:t>
              </a:r>
              <a:r>
                <a:rPr lang="fr-FR" sz="2400" i="1">
                  <a:latin typeface="Symbol" pitchFamily="18" charset="2"/>
                </a:rPr>
                <a:t>m</a:t>
              </a:r>
              <a:r>
                <a:rPr lang="fr-FR" sz="2400">
                  <a:latin typeface="Symbol" pitchFamily="18" charset="2"/>
                </a:rPr>
                <a:t> </a:t>
              </a:r>
              <a:r>
                <a:rPr lang="fr-FR" sz="2400"/>
                <a:t>et </a:t>
              </a:r>
              <a:r>
                <a:rPr lang="fr-FR" sz="2400" i="1">
                  <a:latin typeface="Symbol" pitchFamily="18" charset="2"/>
                </a:rPr>
                <a:t>s</a:t>
              </a:r>
              <a:r>
                <a:rPr lang="fr-FR" sz="2400" i="1" baseline="30000"/>
                <a:t>2</a:t>
              </a:r>
            </a:p>
          </p:txBody>
        </p:sp>
        <p:sp>
          <p:nvSpPr>
            <p:cNvPr id="61455" name="Rectangle 30"/>
            <p:cNvSpPr>
              <a:spLocks noChangeArrowheads="1"/>
            </p:cNvSpPr>
            <p:nvPr/>
          </p:nvSpPr>
          <p:spPr bwMode="auto">
            <a:xfrm>
              <a:off x="2236" y="2831"/>
              <a:ext cx="280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defTabSz="762000" eaLnBrk="0" hangingPunct="0">
                <a:spcBef>
                  <a:spcPct val="50000"/>
                </a:spcBef>
              </a:pPr>
              <a:r>
                <a:rPr lang="fr-FR" sz="2400" i="1">
                  <a:latin typeface="Symbol" pitchFamily="18" charset="2"/>
                </a:rPr>
                <a:t>s</a:t>
              </a:r>
              <a:endParaRPr lang="fr-FR" sz="2400" i="1"/>
            </a:p>
          </p:txBody>
        </p:sp>
        <p:sp>
          <p:nvSpPr>
            <p:cNvPr id="61456" name="Line 31"/>
            <p:cNvSpPr>
              <a:spLocks noChangeShapeType="1"/>
            </p:cNvSpPr>
            <p:nvPr/>
          </p:nvSpPr>
          <p:spPr bwMode="auto">
            <a:xfrm>
              <a:off x="2126" y="3084"/>
              <a:ext cx="430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1457" name="Freeform 36"/>
            <p:cNvSpPr>
              <a:spLocks/>
            </p:cNvSpPr>
            <p:nvPr/>
          </p:nvSpPr>
          <p:spPr bwMode="auto">
            <a:xfrm>
              <a:off x="2880" y="1910"/>
              <a:ext cx="758" cy="250"/>
            </a:xfrm>
            <a:custGeom>
              <a:avLst/>
              <a:gdLst>
                <a:gd name="T0" fmla="*/ 425 w 1352"/>
                <a:gd name="T1" fmla="*/ 0 h 544"/>
                <a:gd name="T2" fmla="*/ 271 w 1352"/>
                <a:gd name="T3" fmla="*/ 45 h 544"/>
                <a:gd name="T4" fmla="*/ 302 w 1352"/>
                <a:gd name="T5" fmla="*/ 29 h 544"/>
                <a:gd name="T6" fmla="*/ 0 w 1352"/>
                <a:gd name="T7" fmla="*/ 115 h 54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52"/>
                <a:gd name="T13" fmla="*/ 0 h 544"/>
                <a:gd name="T14" fmla="*/ 1352 w 1352"/>
                <a:gd name="T15" fmla="*/ 544 h 54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52" h="544">
                  <a:moveTo>
                    <a:pt x="1352" y="0"/>
                  </a:moveTo>
                  <a:lnTo>
                    <a:pt x="864" y="216"/>
                  </a:lnTo>
                  <a:lnTo>
                    <a:pt x="960" y="136"/>
                  </a:lnTo>
                  <a:lnTo>
                    <a:pt x="0" y="544"/>
                  </a:lnTo>
                </a:path>
              </a:pathLst>
            </a:custGeom>
            <a:noFill/>
            <a:ln w="19050" cap="sq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52ADFBEA-4E8C-4B6C-807E-47925F8783DA}" type="slidenum">
              <a:rPr lang="fr-FR" smtClean="0"/>
              <a:pPr>
                <a:defRPr/>
              </a:pPr>
              <a:t>33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smtClean="0"/>
              <a:t>Propriétés de la loi normale (suite)</a:t>
            </a:r>
          </a:p>
        </p:txBody>
      </p:sp>
      <p:grpSp>
        <p:nvGrpSpPr>
          <p:cNvPr id="62468" name="Group 96"/>
          <p:cNvGrpSpPr>
            <a:grpSpLocks/>
          </p:cNvGrpSpPr>
          <p:nvPr/>
        </p:nvGrpSpPr>
        <p:grpSpPr bwMode="auto">
          <a:xfrm>
            <a:off x="298450" y="1647825"/>
            <a:ext cx="8550275" cy="3816350"/>
            <a:chOff x="254" y="1038"/>
            <a:chExt cx="5386" cy="2404"/>
          </a:xfrm>
        </p:grpSpPr>
        <p:sp>
          <p:nvSpPr>
            <p:cNvPr id="62469" name="Line 20"/>
            <p:cNvSpPr>
              <a:spLocks noChangeShapeType="1"/>
            </p:cNvSpPr>
            <p:nvPr/>
          </p:nvSpPr>
          <p:spPr bwMode="auto">
            <a:xfrm>
              <a:off x="254" y="3104"/>
              <a:ext cx="3056" cy="1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grpSp>
          <p:nvGrpSpPr>
            <p:cNvPr id="62470" name="Group 21"/>
            <p:cNvGrpSpPr>
              <a:grpSpLocks/>
            </p:cNvGrpSpPr>
            <p:nvPr/>
          </p:nvGrpSpPr>
          <p:grpSpPr bwMode="auto">
            <a:xfrm>
              <a:off x="465" y="1970"/>
              <a:ext cx="2529" cy="1129"/>
              <a:chOff x="1959" y="2709"/>
              <a:chExt cx="4320" cy="1980"/>
            </a:xfrm>
          </p:grpSpPr>
          <p:sp>
            <p:nvSpPr>
              <p:cNvPr id="62500" name="Freeform 22"/>
              <p:cNvSpPr>
                <a:spLocks/>
              </p:cNvSpPr>
              <p:nvPr/>
            </p:nvSpPr>
            <p:spPr bwMode="auto">
              <a:xfrm>
                <a:off x="1959" y="2709"/>
                <a:ext cx="2178" cy="1980"/>
              </a:xfrm>
              <a:custGeom>
                <a:avLst/>
                <a:gdLst>
                  <a:gd name="T0" fmla="*/ 0 w 2178"/>
                  <a:gd name="T1" fmla="*/ 1980 h 1980"/>
                  <a:gd name="T2" fmla="*/ 728 w 2178"/>
                  <a:gd name="T3" fmla="*/ 1559 h 1980"/>
                  <a:gd name="T4" fmla="*/ 1525 w 2178"/>
                  <a:gd name="T5" fmla="*/ 560 h 1980"/>
                  <a:gd name="T6" fmla="*/ 2178 w 2178"/>
                  <a:gd name="T7" fmla="*/ 22 h 198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78"/>
                  <a:gd name="T13" fmla="*/ 0 h 1980"/>
                  <a:gd name="T14" fmla="*/ 2178 w 2178"/>
                  <a:gd name="T15" fmla="*/ 1980 h 198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78" h="1980">
                    <a:moveTo>
                      <a:pt x="0" y="1980"/>
                    </a:moveTo>
                    <a:cubicBezTo>
                      <a:pt x="201" y="1913"/>
                      <a:pt x="338" y="1841"/>
                      <a:pt x="728" y="1559"/>
                    </a:cubicBezTo>
                    <a:cubicBezTo>
                      <a:pt x="1118" y="1277"/>
                      <a:pt x="1258" y="1033"/>
                      <a:pt x="1525" y="560"/>
                    </a:cubicBezTo>
                    <a:cubicBezTo>
                      <a:pt x="1791" y="86"/>
                      <a:pt x="2130" y="0"/>
                      <a:pt x="2178" y="22"/>
                    </a:cubicBezTo>
                  </a:path>
                </a:pathLst>
              </a:custGeom>
              <a:noFill/>
              <a:ln w="28575">
                <a:solidFill>
                  <a:srgbClr val="00009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62501" name="Freeform 23"/>
              <p:cNvSpPr>
                <a:spLocks/>
              </p:cNvSpPr>
              <p:nvPr/>
            </p:nvSpPr>
            <p:spPr bwMode="auto">
              <a:xfrm>
                <a:off x="4101" y="2709"/>
                <a:ext cx="2178" cy="1980"/>
              </a:xfrm>
              <a:custGeom>
                <a:avLst/>
                <a:gdLst>
                  <a:gd name="T0" fmla="*/ 2178 w 2178"/>
                  <a:gd name="T1" fmla="*/ 1980 h 1980"/>
                  <a:gd name="T2" fmla="*/ 1421 w 2178"/>
                  <a:gd name="T3" fmla="*/ 1544 h 1980"/>
                  <a:gd name="T4" fmla="*/ 653 w 2178"/>
                  <a:gd name="T5" fmla="*/ 560 h 1980"/>
                  <a:gd name="T6" fmla="*/ 0 w 2178"/>
                  <a:gd name="T7" fmla="*/ 22 h 198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78"/>
                  <a:gd name="T13" fmla="*/ 0 h 1980"/>
                  <a:gd name="T14" fmla="*/ 2178 w 2178"/>
                  <a:gd name="T15" fmla="*/ 1980 h 198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78" h="1980">
                    <a:moveTo>
                      <a:pt x="2178" y="1980"/>
                    </a:moveTo>
                    <a:cubicBezTo>
                      <a:pt x="1977" y="1913"/>
                      <a:pt x="1811" y="1826"/>
                      <a:pt x="1421" y="1544"/>
                    </a:cubicBezTo>
                    <a:cubicBezTo>
                      <a:pt x="1031" y="1262"/>
                      <a:pt x="920" y="1033"/>
                      <a:pt x="653" y="560"/>
                    </a:cubicBezTo>
                    <a:cubicBezTo>
                      <a:pt x="387" y="86"/>
                      <a:pt x="48" y="0"/>
                      <a:pt x="0" y="22"/>
                    </a:cubicBezTo>
                  </a:path>
                </a:pathLst>
              </a:custGeom>
              <a:noFill/>
              <a:ln w="28575">
                <a:solidFill>
                  <a:srgbClr val="00009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62471" name="Line 24"/>
            <p:cNvSpPr>
              <a:spLocks noChangeShapeType="1"/>
            </p:cNvSpPr>
            <p:nvPr/>
          </p:nvSpPr>
          <p:spPr bwMode="auto">
            <a:xfrm>
              <a:off x="1729" y="1988"/>
              <a:ext cx="1" cy="111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2472" name="Text Box 25"/>
            <p:cNvSpPr txBox="1">
              <a:spLocks noChangeArrowheads="1"/>
            </p:cNvSpPr>
            <p:nvPr/>
          </p:nvSpPr>
          <p:spPr bwMode="auto">
            <a:xfrm>
              <a:off x="1576" y="3075"/>
              <a:ext cx="316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000" i="1">
                  <a:latin typeface="Symbol" pitchFamily="18" charset="2"/>
                </a:rPr>
                <a:t>m</a:t>
              </a:r>
            </a:p>
          </p:txBody>
        </p:sp>
        <p:sp>
          <p:nvSpPr>
            <p:cNvPr id="62473" name="Text Box 28"/>
            <p:cNvSpPr txBox="1">
              <a:spLocks noChangeArrowheads="1"/>
            </p:cNvSpPr>
            <p:nvPr/>
          </p:nvSpPr>
          <p:spPr bwMode="auto">
            <a:xfrm>
              <a:off x="1120" y="3237"/>
              <a:ext cx="387" cy="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000" i="1">
                  <a:solidFill>
                    <a:srgbClr val="00B050"/>
                  </a:solidFill>
                  <a:latin typeface="Symbol" pitchFamily="18" charset="2"/>
                </a:rPr>
                <a:t>m</a:t>
              </a:r>
              <a:r>
                <a:rPr lang="fr-FR" sz="2000" i="1">
                  <a:solidFill>
                    <a:srgbClr val="00B050"/>
                  </a:solidFill>
                </a:rPr>
                <a:t>-</a:t>
              </a:r>
              <a:r>
                <a:rPr lang="fr-FR" sz="2000" i="1">
                  <a:solidFill>
                    <a:srgbClr val="00B050"/>
                  </a:solidFill>
                  <a:latin typeface="Symbol" pitchFamily="18" charset="2"/>
                </a:rPr>
                <a:t>s</a:t>
              </a:r>
            </a:p>
          </p:txBody>
        </p:sp>
        <p:sp>
          <p:nvSpPr>
            <p:cNvPr id="62474" name="Text Box 29"/>
            <p:cNvSpPr txBox="1">
              <a:spLocks noChangeArrowheads="1"/>
            </p:cNvSpPr>
            <p:nvPr/>
          </p:nvSpPr>
          <p:spPr bwMode="auto">
            <a:xfrm>
              <a:off x="1921" y="3237"/>
              <a:ext cx="452" cy="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000" i="1">
                  <a:solidFill>
                    <a:srgbClr val="00B050"/>
                  </a:solidFill>
                  <a:latin typeface="Symbol" pitchFamily="18" charset="2"/>
                </a:rPr>
                <a:t>m</a:t>
              </a:r>
              <a:r>
                <a:rPr lang="fr-FR" sz="2000" i="1">
                  <a:solidFill>
                    <a:srgbClr val="00B050"/>
                  </a:solidFill>
                </a:rPr>
                <a:t>+</a:t>
              </a:r>
              <a:r>
                <a:rPr lang="fr-FR" sz="2000" i="1">
                  <a:solidFill>
                    <a:srgbClr val="00B050"/>
                  </a:solidFill>
                  <a:latin typeface="Symbol" pitchFamily="18" charset="2"/>
                </a:rPr>
                <a:t>s</a:t>
              </a:r>
            </a:p>
          </p:txBody>
        </p:sp>
        <p:sp>
          <p:nvSpPr>
            <p:cNvPr id="62475" name="Text Box 32"/>
            <p:cNvSpPr txBox="1">
              <a:spLocks noChangeArrowheads="1"/>
            </p:cNvSpPr>
            <p:nvPr/>
          </p:nvSpPr>
          <p:spPr bwMode="auto">
            <a:xfrm>
              <a:off x="2213" y="3063"/>
              <a:ext cx="492" cy="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000" i="1">
                  <a:solidFill>
                    <a:srgbClr val="CC6600"/>
                  </a:solidFill>
                  <a:latin typeface="Symbol" pitchFamily="18" charset="2"/>
                </a:rPr>
                <a:t>m</a:t>
              </a:r>
              <a:r>
                <a:rPr lang="fr-FR" sz="2000" i="1">
                  <a:solidFill>
                    <a:srgbClr val="CC6600"/>
                  </a:solidFill>
                </a:rPr>
                <a:t>+2</a:t>
              </a:r>
              <a:r>
                <a:rPr lang="fr-FR" sz="2000" i="1">
                  <a:solidFill>
                    <a:srgbClr val="CC6600"/>
                  </a:solidFill>
                  <a:latin typeface="Symbol" pitchFamily="18" charset="2"/>
                </a:rPr>
                <a:t>s</a:t>
              </a:r>
            </a:p>
          </p:txBody>
        </p:sp>
        <p:sp>
          <p:nvSpPr>
            <p:cNvPr id="62476" name="Text Box 33"/>
            <p:cNvSpPr txBox="1">
              <a:spLocks noChangeArrowheads="1"/>
            </p:cNvSpPr>
            <p:nvPr/>
          </p:nvSpPr>
          <p:spPr bwMode="auto">
            <a:xfrm>
              <a:off x="745" y="3069"/>
              <a:ext cx="492" cy="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000" i="1">
                  <a:solidFill>
                    <a:srgbClr val="CC6600"/>
                  </a:solidFill>
                  <a:latin typeface="Symbol" pitchFamily="18" charset="2"/>
                </a:rPr>
                <a:t>m</a:t>
              </a:r>
              <a:r>
                <a:rPr lang="fr-FR" sz="2000" i="1">
                  <a:solidFill>
                    <a:srgbClr val="CC6600"/>
                  </a:solidFill>
                </a:rPr>
                <a:t>-2</a:t>
              </a:r>
              <a:r>
                <a:rPr lang="fr-FR" sz="2000" i="1">
                  <a:solidFill>
                    <a:srgbClr val="CC6600"/>
                  </a:solidFill>
                  <a:latin typeface="Symbol" pitchFamily="18" charset="2"/>
                </a:rPr>
                <a:t>s</a:t>
              </a:r>
            </a:p>
          </p:txBody>
        </p:sp>
        <p:sp>
          <p:nvSpPr>
            <p:cNvPr id="62477" name="Text Box 37"/>
            <p:cNvSpPr txBox="1">
              <a:spLocks noChangeArrowheads="1"/>
            </p:cNvSpPr>
            <p:nvPr/>
          </p:nvSpPr>
          <p:spPr bwMode="auto">
            <a:xfrm>
              <a:off x="429" y="3237"/>
              <a:ext cx="492" cy="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000" i="1">
                  <a:latin typeface="Symbol" pitchFamily="18" charset="2"/>
                </a:rPr>
                <a:t>m</a:t>
              </a:r>
              <a:r>
                <a:rPr lang="fr-FR" sz="2000" i="1"/>
                <a:t>-3</a:t>
              </a:r>
              <a:r>
                <a:rPr lang="fr-FR" sz="2000" i="1">
                  <a:latin typeface="Symbol" pitchFamily="18" charset="2"/>
                </a:rPr>
                <a:t>s</a:t>
              </a:r>
            </a:p>
          </p:txBody>
        </p:sp>
        <p:sp>
          <p:nvSpPr>
            <p:cNvPr id="62478" name="Text Box 38"/>
            <p:cNvSpPr txBox="1">
              <a:spLocks noChangeArrowheads="1"/>
            </p:cNvSpPr>
            <p:nvPr/>
          </p:nvSpPr>
          <p:spPr bwMode="auto">
            <a:xfrm>
              <a:off x="2535" y="3237"/>
              <a:ext cx="492" cy="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000" i="1">
                  <a:latin typeface="Symbol" pitchFamily="18" charset="2"/>
                </a:rPr>
                <a:t>m</a:t>
              </a:r>
              <a:r>
                <a:rPr lang="fr-FR" sz="2000" i="1"/>
                <a:t>+3</a:t>
              </a:r>
              <a:r>
                <a:rPr lang="fr-FR" sz="2000" i="1">
                  <a:latin typeface="Symbol" pitchFamily="18" charset="2"/>
                </a:rPr>
                <a:t>s</a:t>
              </a:r>
            </a:p>
          </p:txBody>
        </p:sp>
        <p:grpSp>
          <p:nvGrpSpPr>
            <p:cNvPr id="62479" name="Group 71"/>
            <p:cNvGrpSpPr>
              <a:grpSpLocks/>
            </p:cNvGrpSpPr>
            <p:nvPr/>
          </p:nvGrpSpPr>
          <p:grpSpPr bwMode="auto">
            <a:xfrm>
              <a:off x="678" y="1080"/>
              <a:ext cx="2112" cy="250"/>
              <a:chOff x="1776" y="978"/>
              <a:chExt cx="2112" cy="250"/>
            </a:xfrm>
          </p:grpSpPr>
          <p:sp>
            <p:nvSpPr>
              <p:cNvPr id="62496" name="Text Box 59"/>
              <p:cNvSpPr txBox="1">
                <a:spLocks noChangeArrowheads="1"/>
              </p:cNvSpPr>
              <p:nvPr/>
            </p:nvSpPr>
            <p:spPr bwMode="auto">
              <a:xfrm>
                <a:off x="2514" y="978"/>
                <a:ext cx="635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fr-CA" sz="2000" i="1"/>
                  <a:t>99,73%</a:t>
                </a:r>
                <a:endParaRPr lang="fr-FR" sz="2000" i="1"/>
              </a:p>
            </p:txBody>
          </p:sp>
          <p:grpSp>
            <p:nvGrpSpPr>
              <p:cNvPr id="62497" name="Group 67"/>
              <p:cNvGrpSpPr>
                <a:grpSpLocks/>
              </p:cNvGrpSpPr>
              <p:nvPr/>
            </p:nvGrpSpPr>
            <p:grpSpPr bwMode="auto">
              <a:xfrm>
                <a:off x="1776" y="1109"/>
                <a:ext cx="2112" cy="0"/>
                <a:chOff x="1776" y="1109"/>
                <a:chExt cx="2112" cy="0"/>
              </a:xfrm>
            </p:grpSpPr>
            <p:sp>
              <p:nvSpPr>
                <p:cNvPr id="62498" name="Line 57"/>
                <p:cNvSpPr>
                  <a:spLocks noChangeShapeType="1"/>
                </p:cNvSpPr>
                <p:nvPr/>
              </p:nvSpPr>
              <p:spPr bwMode="auto">
                <a:xfrm>
                  <a:off x="1776" y="1109"/>
                  <a:ext cx="744" cy="0"/>
                </a:xfrm>
                <a:prstGeom prst="line">
                  <a:avLst/>
                </a:prstGeom>
                <a:noFill/>
                <a:ln w="19050" cap="sq">
                  <a:solidFill>
                    <a:schemeClr val="tx1"/>
                  </a:solidFill>
                  <a:round/>
                  <a:headEnd type="triangle" w="med" len="med"/>
                  <a:tailEnd type="none" w="sm" len="sm"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62499" name="Line 58"/>
                <p:cNvSpPr>
                  <a:spLocks noChangeShapeType="1"/>
                </p:cNvSpPr>
                <p:nvPr/>
              </p:nvSpPr>
              <p:spPr bwMode="auto">
                <a:xfrm>
                  <a:off x="3144" y="1109"/>
                  <a:ext cx="744" cy="0"/>
                </a:xfrm>
                <a:prstGeom prst="line">
                  <a:avLst/>
                </a:prstGeom>
                <a:noFill/>
                <a:ln w="19050" cap="sq">
                  <a:solidFill>
                    <a:schemeClr val="tx1"/>
                  </a:solidFill>
                  <a:round/>
                  <a:headEnd type="none" w="sm" len="sm"/>
                  <a:tailEnd type="triangle" w="med" len="med"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</p:grpSp>
        </p:grpSp>
        <p:sp>
          <p:nvSpPr>
            <p:cNvPr id="62480" name="Line 66"/>
            <p:cNvSpPr>
              <a:spLocks noChangeShapeType="1"/>
            </p:cNvSpPr>
            <p:nvPr/>
          </p:nvSpPr>
          <p:spPr bwMode="auto">
            <a:xfrm>
              <a:off x="672" y="1212"/>
              <a:ext cx="0" cy="188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2481" name="Line 72"/>
            <p:cNvSpPr>
              <a:spLocks noChangeShapeType="1"/>
            </p:cNvSpPr>
            <p:nvPr/>
          </p:nvSpPr>
          <p:spPr bwMode="auto">
            <a:xfrm>
              <a:off x="2778" y="1212"/>
              <a:ext cx="0" cy="188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grpSp>
          <p:nvGrpSpPr>
            <p:cNvPr id="62482" name="Group 80"/>
            <p:cNvGrpSpPr>
              <a:grpSpLocks/>
            </p:cNvGrpSpPr>
            <p:nvPr/>
          </p:nvGrpSpPr>
          <p:grpSpPr bwMode="auto">
            <a:xfrm>
              <a:off x="1002" y="1386"/>
              <a:ext cx="1470" cy="250"/>
              <a:chOff x="2100" y="1134"/>
              <a:chExt cx="1470" cy="250"/>
            </a:xfrm>
          </p:grpSpPr>
          <p:sp>
            <p:nvSpPr>
              <p:cNvPr id="62493" name="Text Box 59"/>
              <p:cNvSpPr txBox="1">
                <a:spLocks noChangeArrowheads="1"/>
              </p:cNvSpPr>
              <p:nvPr/>
            </p:nvSpPr>
            <p:spPr bwMode="auto">
              <a:xfrm>
                <a:off x="2514" y="1134"/>
                <a:ext cx="635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fr-CA" sz="2000" i="1">
                    <a:solidFill>
                      <a:srgbClr val="CC6600"/>
                    </a:solidFill>
                  </a:rPr>
                  <a:t>95,45%</a:t>
                </a:r>
                <a:endParaRPr lang="fr-FR" sz="2000" i="1">
                  <a:solidFill>
                    <a:srgbClr val="CC6600"/>
                  </a:solidFill>
                </a:endParaRPr>
              </a:p>
            </p:txBody>
          </p:sp>
          <p:sp>
            <p:nvSpPr>
              <p:cNvPr id="62494" name="Line 76"/>
              <p:cNvSpPr>
                <a:spLocks noChangeShapeType="1"/>
              </p:cNvSpPr>
              <p:nvPr/>
            </p:nvSpPr>
            <p:spPr bwMode="auto">
              <a:xfrm>
                <a:off x="2100" y="1265"/>
                <a:ext cx="420" cy="0"/>
              </a:xfrm>
              <a:prstGeom prst="line">
                <a:avLst/>
              </a:prstGeom>
              <a:noFill/>
              <a:ln w="19050" cap="sq">
                <a:solidFill>
                  <a:srgbClr val="CC6600"/>
                </a:solidFill>
                <a:round/>
                <a:headEnd type="triangle" w="med" len="med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62495" name="Line 77"/>
              <p:cNvSpPr>
                <a:spLocks noChangeShapeType="1"/>
              </p:cNvSpPr>
              <p:nvPr/>
            </p:nvSpPr>
            <p:spPr bwMode="auto">
              <a:xfrm>
                <a:off x="3144" y="1265"/>
                <a:ext cx="426" cy="0"/>
              </a:xfrm>
              <a:prstGeom prst="line">
                <a:avLst/>
              </a:prstGeom>
              <a:noFill/>
              <a:ln w="19050" cap="sq">
                <a:solidFill>
                  <a:srgbClr val="CC6600"/>
                </a:solidFill>
                <a:round/>
                <a:headEnd type="none" w="sm" len="sm"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62483" name="Line 78"/>
            <p:cNvSpPr>
              <a:spLocks noChangeShapeType="1"/>
            </p:cNvSpPr>
            <p:nvPr/>
          </p:nvSpPr>
          <p:spPr bwMode="auto">
            <a:xfrm>
              <a:off x="990" y="1518"/>
              <a:ext cx="0" cy="1584"/>
            </a:xfrm>
            <a:prstGeom prst="line">
              <a:avLst/>
            </a:prstGeom>
            <a:noFill/>
            <a:ln w="12700">
              <a:solidFill>
                <a:srgbClr val="CC6600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2484" name="Line 79"/>
            <p:cNvSpPr>
              <a:spLocks noChangeShapeType="1"/>
            </p:cNvSpPr>
            <p:nvPr/>
          </p:nvSpPr>
          <p:spPr bwMode="auto">
            <a:xfrm>
              <a:off x="2460" y="1518"/>
              <a:ext cx="0" cy="1584"/>
            </a:xfrm>
            <a:prstGeom prst="line">
              <a:avLst/>
            </a:prstGeom>
            <a:noFill/>
            <a:ln w="12700">
              <a:solidFill>
                <a:srgbClr val="CC6600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2485" name="Text Box 59"/>
            <p:cNvSpPr txBox="1">
              <a:spLocks noChangeArrowheads="1"/>
            </p:cNvSpPr>
            <p:nvPr/>
          </p:nvSpPr>
          <p:spPr bwMode="auto">
            <a:xfrm>
              <a:off x="1419" y="1704"/>
              <a:ext cx="635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r-CA" sz="2000" i="1" dirty="0">
                  <a:solidFill>
                    <a:srgbClr val="00B050"/>
                  </a:solidFill>
                </a:rPr>
                <a:t>68,27%</a:t>
              </a:r>
              <a:endParaRPr lang="fr-FR" sz="2000" i="1" dirty="0">
                <a:solidFill>
                  <a:srgbClr val="00B050"/>
                </a:solidFill>
              </a:endParaRPr>
            </a:p>
          </p:txBody>
        </p:sp>
        <p:sp>
          <p:nvSpPr>
            <p:cNvPr id="62486" name="Line 83"/>
            <p:cNvSpPr>
              <a:spLocks noChangeShapeType="1"/>
            </p:cNvSpPr>
            <p:nvPr/>
          </p:nvSpPr>
          <p:spPr bwMode="auto">
            <a:xfrm>
              <a:off x="1311" y="1835"/>
              <a:ext cx="114" cy="0"/>
            </a:xfrm>
            <a:prstGeom prst="line">
              <a:avLst/>
            </a:prstGeom>
            <a:noFill/>
            <a:ln w="19050" cap="sq">
              <a:solidFill>
                <a:srgbClr val="00B050"/>
              </a:solidFill>
              <a:round/>
              <a:headEnd type="triangle" w="med" len="med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2487" name="Line 84"/>
            <p:cNvSpPr>
              <a:spLocks noChangeShapeType="1"/>
            </p:cNvSpPr>
            <p:nvPr/>
          </p:nvSpPr>
          <p:spPr bwMode="auto">
            <a:xfrm>
              <a:off x="2049" y="1835"/>
              <a:ext cx="114" cy="0"/>
            </a:xfrm>
            <a:prstGeom prst="line">
              <a:avLst/>
            </a:prstGeom>
            <a:noFill/>
            <a:ln w="19050" cap="sq">
              <a:solidFill>
                <a:srgbClr val="00B050"/>
              </a:solidFill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2488" name="Line 85"/>
            <p:cNvSpPr>
              <a:spLocks noChangeShapeType="1"/>
            </p:cNvSpPr>
            <p:nvPr/>
          </p:nvSpPr>
          <p:spPr bwMode="auto">
            <a:xfrm>
              <a:off x="1308" y="1830"/>
              <a:ext cx="0" cy="1266"/>
            </a:xfrm>
            <a:prstGeom prst="line">
              <a:avLst/>
            </a:prstGeom>
            <a:noFill/>
            <a:ln w="12700">
              <a:solidFill>
                <a:srgbClr val="00B050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>
                <a:solidFill>
                  <a:srgbClr val="00B050"/>
                </a:solidFill>
              </a:endParaRPr>
            </a:p>
          </p:txBody>
        </p:sp>
        <p:sp>
          <p:nvSpPr>
            <p:cNvPr id="62489" name="Line 88"/>
            <p:cNvSpPr>
              <a:spLocks noChangeShapeType="1"/>
            </p:cNvSpPr>
            <p:nvPr/>
          </p:nvSpPr>
          <p:spPr bwMode="auto">
            <a:xfrm>
              <a:off x="2148" y="1830"/>
              <a:ext cx="0" cy="1266"/>
            </a:xfrm>
            <a:prstGeom prst="line">
              <a:avLst/>
            </a:prstGeom>
            <a:noFill/>
            <a:ln w="12700">
              <a:solidFill>
                <a:srgbClr val="00B050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>
                <a:solidFill>
                  <a:srgbClr val="00B050"/>
                </a:solidFill>
              </a:endParaRPr>
            </a:p>
          </p:txBody>
        </p:sp>
        <p:sp>
          <p:nvSpPr>
            <p:cNvPr id="62490" name="Rectangle 90"/>
            <p:cNvSpPr>
              <a:spLocks noChangeArrowheads="1"/>
            </p:cNvSpPr>
            <p:nvPr/>
          </p:nvSpPr>
          <p:spPr bwMode="auto">
            <a:xfrm>
              <a:off x="3230" y="1746"/>
              <a:ext cx="2410" cy="63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/>
              <a:r>
                <a:rPr lang="fr-FR" sz="2000" i="1"/>
                <a:t>95,45%</a:t>
              </a:r>
              <a:r>
                <a:rPr lang="fr-FR" sz="2000"/>
                <a:t> des observations d’une loi normale se situent dans l’intervalle </a:t>
              </a:r>
              <a:r>
                <a:rPr lang="en-US" sz="2000"/>
                <a:t>[</a:t>
              </a:r>
              <a:r>
                <a:rPr lang="en-US" sz="2000" i="1">
                  <a:latin typeface="Symbol" pitchFamily="18" charset="2"/>
                </a:rPr>
                <a:t>m</a:t>
              </a:r>
              <a:r>
                <a:rPr lang="en-US" sz="2000" i="1"/>
                <a:t>-2</a:t>
              </a:r>
              <a:r>
                <a:rPr lang="en-US" sz="2000" i="1">
                  <a:latin typeface="Symbol" pitchFamily="18" charset="2"/>
                </a:rPr>
                <a:t>s</a:t>
              </a:r>
              <a:r>
                <a:rPr lang="en-US" sz="2000"/>
                <a:t> , </a:t>
              </a:r>
              <a:r>
                <a:rPr lang="en-US" sz="2000" i="1">
                  <a:latin typeface="Symbol" pitchFamily="18" charset="2"/>
                </a:rPr>
                <a:t>m</a:t>
              </a:r>
              <a:r>
                <a:rPr lang="en-US" sz="2000" i="1"/>
                <a:t>+2</a:t>
              </a:r>
              <a:r>
                <a:rPr lang="en-US" sz="2000" i="1">
                  <a:latin typeface="Symbol" pitchFamily="18" charset="2"/>
                </a:rPr>
                <a:t>s</a:t>
              </a:r>
              <a:r>
                <a:rPr lang="en-US" sz="2000"/>
                <a:t> ]</a:t>
              </a:r>
              <a:endParaRPr lang="fr-FR" sz="2000"/>
            </a:p>
          </p:txBody>
        </p:sp>
        <p:sp>
          <p:nvSpPr>
            <p:cNvPr id="62491" name="Rectangle 94"/>
            <p:cNvSpPr>
              <a:spLocks noChangeArrowheads="1"/>
            </p:cNvSpPr>
            <p:nvPr/>
          </p:nvSpPr>
          <p:spPr bwMode="auto">
            <a:xfrm>
              <a:off x="3230" y="2448"/>
              <a:ext cx="2410" cy="63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/>
              <a:r>
                <a:rPr lang="fr-FR" sz="2000" i="1"/>
                <a:t>68,27%</a:t>
              </a:r>
              <a:r>
                <a:rPr lang="fr-FR" sz="2000"/>
                <a:t> des observations d’une loi normale se situent dans l’intervalle </a:t>
              </a:r>
              <a:r>
                <a:rPr lang="en-US" sz="2000"/>
                <a:t>[</a:t>
              </a:r>
              <a:r>
                <a:rPr lang="en-US" sz="2000" i="1">
                  <a:latin typeface="Symbol" pitchFamily="18" charset="2"/>
                </a:rPr>
                <a:t>m</a:t>
              </a:r>
              <a:r>
                <a:rPr lang="en-US" sz="2000" i="1"/>
                <a:t>-1</a:t>
              </a:r>
              <a:r>
                <a:rPr lang="en-US" sz="2000" i="1">
                  <a:latin typeface="Symbol" pitchFamily="18" charset="2"/>
                </a:rPr>
                <a:t>s</a:t>
              </a:r>
              <a:r>
                <a:rPr lang="en-US" sz="2000"/>
                <a:t> , </a:t>
              </a:r>
              <a:r>
                <a:rPr lang="en-US" sz="2000" i="1">
                  <a:latin typeface="Symbol" pitchFamily="18" charset="2"/>
                </a:rPr>
                <a:t>m</a:t>
              </a:r>
              <a:r>
                <a:rPr lang="en-US" sz="2000" i="1"/>
                <a:t>+1</a:t>
              </a:r>
              <a:r>
                <a:rPr lang="en-US" sz="2000" i="1">
                  <a:latin typeface="Symbol" pitchFamily="18" charset="2"/>
                </a:rPr>
                <a:t>s</a:t>
              </a:r>
              <a:r>
                <a:rPr lang="en-US" sz="2000"/>
                <a:t> ]</a:t>
              </a:r>
              <a:endParaRPr lang="fr-FR" sz="2000"/>
            </a:p>
          </p:txBody>
        </p:sp>
        <p:sp>
          <p:nvSpPr>
            <p:cNvPr id="62492" name="Rectangle 95"/>
            <p:cNvSpPr>
              <a:spLocks noChangeArrowheads="1"/>
            </p:cNvSpPr>
            <p:nvPr/>
          </p:nvSpPr>
          <p:spPr bwMode="auto">
            <a:xfrm>
              <a:off x="3230" y="1038"/>
              <a:ext cx="2410" cy="63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/>
              <a:r>
                <a:rPr lang="fr-FR" sz="2000" i="1"/>
                <a:t>99,73%</a:t>
              </a:r>
              <a:r>
                <a:rPr lang="fr-FR" sz="2000"/>
                <a:t> des observations d’une loi normale se situent dans l’intervalle </a:t>
              </a:r>
              <a:r>
                <a:rPr lang="en-US" sz="2000"/>
                <a:t>[</a:t>
              </a:r>
              <a:r>
                <a:rPr lang="en-US" sz="2000" i="1">
                  <a:latin typeface="Symbol" pitchFamily="18" charset="2"/>
                </a:rPr>
                <a:t>m</a:t>
              </a:r>
              <a:r>
                <a:rPr lang="en-US" sz="2000" i="1"/>
                <a:t>-3</a:t>
              </a:r>
              <a:r>
                <a:rPr lang="en-US" sz="2000" i="1">
                  <a:latin typeface="Symbol" pitchFamily="18" charset="2"/>
                </a:rPr>
                <a:t>s</a:t>
              </a:r>
              <a:r>
                <a:rPr lang="en-US" sz="2000"/>
                <a:t> , </a:t>
              </a:r>
              <a:r>
                <a:rPr lang="en-US" sz="2000" i="1">
                  <a:latin typeface="Symbol" pitchFamily="18" charset="2"/>
                </a:rPr>
                <a:t>m</a:t>
              </a:r>
              <a:r>
                <a:rPr lang="en-US" sz="2000" i="1"/>
                <a:t>+3</a:t>
              </a:r>
              <a:r>
                <a:rPr lang="en-US" sz="2000" i="1">
                  <a:latin typeface="Symbol" pitchFamily="18" charset="2"/>
                </a:rPr>
                <a:t>s</a:t>
              </a:r>
              <a:r>
                <a:rPr lang="en-US" sz="2000"/>
                <a:t> ]</a:t>
              </a:r>
              <a:endParaRPr lang="fr-FR" sz="2000"/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52ADFBEA-4E8C-4B6C-807E-47925F8783DA}" type="slidenum">
              <a:rPr lang="fr-FR" smtClean="0"/>
              <a:pPr>
                <a:defRPr/>
              </a:pPr>
              <a:t>34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Forme de la loi normale selon </a:t>
            </a:r>
            <a:r>
              <a:rPr lang="fr-FR" i="1" smtClean="0">
                <a:latin typeface="Symbol" pitchFamily="18" charset="2"/>
              </a:rPr>
              <a:t>s</a:t>
            </a:r>
          </a:p>
        </p:txBody>
      </p:sp>
      <p:sp>
        <p:nvSpPr>
          <p:cNvPr id="63492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1046163"/>
          </a:xfrm>
        </p:spPr>
        <p:txBody>
          <a:bodyPr/>
          <a:lstStyle/>
          <a:p>
            <a:pPr eaLnBrk="1" hangingPunct="1"/>
            <a:r>
              <a:rPr lang="fr-FR" smtClean="0"/>
              <a:t>Si </a:t>
            </a:r>
            <a:r>
              <a:rPr lang="fr-FR" i="1" smtClean="0">
                <a:latin typeface="Symbol" pitchFamily="18" charset="2"/>
              </a:rPr>
              <a:t>m</a:t>
            </a:r>
            <a:r>
              <a:rPr lang="fr-FR" i="1" smtClean="0"/>
              <a:t> </a:t>
            </a:r>
            <a:r>
              <a:rPr lang="fr-FR" smtClean="0"/>
              <a:t>ne change pas, la courbe s’aplatit lorsque </a:t>
            </a:r>
            <a:r>
              <a:rPr lang="fr-FR" i="1" smtClean="0">
                <a:latin typeface="Symbol" pitchFamily="18" charset="2"/>
              </a:rPr>
              <a:t>s</a:t>
            </a:r>
            <a:r>
              <a:rPr lang="fr-FR" smtClean="0"/>
              <a:t> augmente</a:t>
            </a:r>
          </a:p>
        </p:txBody>
      </p:sp>
      <p:grpSp>
        <p:nvGrpSpPr>
          <p:cNvPr id="63493" name="Group 31"/>
          <p:cNvGrpSpPr>
            <a:grpSpLocks/>
          </p:cNvGrpSpPr>
          <p:nvPr/>
        </p:nvGrpSpPr>
        <p:grpSpPr bwMode="auto">
          <a:xfrm>
            <a:off x="1462088" y="2817813"/>
            <a:ext cx="6180137" cy="2909887"/>
            <a:chOff x="921" y="1775"/>
            <a:chExt cx="3893" cy="1833"/>
          </a:xfrm>
        </p:grpSpPr>
        <p:grpSp>
          <p:nvGrpSpPr>
            <p:cNvPr id="63494" name="Group 40"/>
            <p:cNvGrpSpPr>
              <a:grpSpLocks/>
            </p:cNvGrpSpPr>
            <p:nvPr/>
          </p:nvGrpSpPr>
          <p:grpSpPr bwMode="auto">
            <a:xfrm>
              <a:off x="2203" y="1998"/>
              <a:ext cx="1305" cy="1218"/>
              <a:chOff x="2154" y="3049"/>
              <a:chExt cx="1785" cy="920"/>
            </a:xfrm>
          </p:grpSpPr>
          <p:sp>
            <p:nvSpPr>
              <p:cNvPr id="63511" name="Freeform 41"/>
              <p:cNvSpPr>
                <a:spLocks/>
              </p:cNvSpPr>
              <p:nvPr/>
            </p:nvSpPr>
            <p:spPr bwMode="auto">
              <a:xfrm>
                <a:off x="2154" y="3049"/>
                <a:ext cx="900" cy="920"/>
              </a:xfrm>
              <a:custGeom>
                <a:avLst/>
                <a:gdLst>
                  <a:gd name="T0" fmla="*/ 0 w 900"/>
                  <a:gd name="T1" fmla="*/ 920 h 920"/>
                  <a:gd name="T2" fmla="*/ 305 w 900"/>
                  <a:gd name="T3" fmla="*/ 750 h 920"/>
                  <a:gd name="T4" fmla="*/ 630 w 900"/>
                  <a:gd name="T5" fmla="*/ 260 h 920"/>
                  <a:gd name="T6" fmla="*/ 900 w 900"/>
                  <a:gd name="T7" fmla="*/ 10 h 9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00"/>
                  <a:gd name="T13" fmla="*/ 0 h 920"/>
                  <a:gd name="T14" fmla="*/ 900 w 900"/>
                  <a:gd name="T15" fmla="*/ 920 h 9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00" h="920">
                    <a:moveTo>
                      <a:pt x="0" y="920"/>
                    </a:moveTo>
                    <a:cubicBezTo>
                      <a:pt x="83" y="889"/>
                      <a:pt x="144" y="881"/>
                      <a:pt x="305" y="750"/>
                    </a:cubicBezTo>
                    <a:cubicBezTo>
                      <a:pt x="466" y="619"/>
                      <a:pt x="520" y="480"/>
                      <a:pt x="630" y="260"/>
                    </a:cubicBezTo>
                    <a:cubicBezTo>
                      <a:pt x="740" y="40"/>
                      <a:pt x="880" y="0"/>
                      <a:pt x="900" y="10"/>
                    </a:cubicBezTo>
                  </a:path>
                </a:pathLst>
              </a:custGeom>
              <a:noFill/>
              <a:ln w="28575">
                <a:solidFill>
                  <a:srgbClr val="00009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63512" name="Freeform 42"/>
              <p:cNvSpPr>
                <a:spLocks/>
              </p:cNvSpPr>
              <p:nvPr/>
            </p:nvSpPr>
            <p:spPr bwMode="auto">
              <a:xfrm flipH="1">
                <a:off x="3039" y="3049"/>
                <a:ext cx="900" cy="920"/>
              </a:xfrm>
              <a:custGeom>
                <a:avLst/>
                <a:gdLst>
                  <a:gd name="T0" fmla="*/ 0 w 900"/>
                  <a:gd name="T1" fmla="*/ 920 h 920"/>
                  <a:gd name="T2" fmla="*/ 305 w 900"/>
                  <a:gd name="T3" fmla="*/ 750 h 920"/>
                  <a:gd name="T4" fmla="*/ 630 w 900"/>
                  <a:gd name="T5" fmla="*/ 260 h 920"/>
                  <a:gd name="T6" fmla="*/ 900 w 900"/>
                  <a:gd name="T7" fmla="*/ 10 h 9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00"/>
                  <a:gd name="T13" fmla="*/ 0 h 920"/>
                  <a:gd name="T14" fmla="*/ 900 w 900"/>
                  <a:gd name="T15" fmla="*/ 920 h 9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00" h="920">
                    <a:moveTo>
                      <a:pt x="0" y="920"/>
                    </a:moveTo>
                    <a:cubicBezTo>
                      <a:pt x="83" y="889"/>
                      <a:pt x="144" y="881"/>
                      <a:pt x="305" y="750"/>
                    </a:cubicBezTo>
                    <a:cubicBezTo>
                      <a:pt x="466" y="619"/>
                      <a:pt x="520" y="480"/>
                      <a:pt x="630" y="260"/>
                    </a:cubicBezTo>
                    <a:cubicBezTo>
                      <a:pt x="740" y="40"/>
                      <a:pt x="880" y="0"/>
                      <a:pt x="900" y="10"/>
                    </a:cubicBezTo>
                  </a:path>
                </a:pathLst>
              </a:custGeom>
              <a:noFill/>
              <a:ln w="28575">
                <a:solidFill>
                  <a:srgbClr val="00009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63495" name="Line 43"/>
            <p:cNvSpPr>
              <a:spLocks noChangeShapeType="1"/>
            </p:cNvSpPr>
            <p:nvPr/>
          </p:nvSpPr>
          <p:spPr bwMode="auto">
            <a:xfrm>
              <a:off x="2850" y="2024"/>
              <a:ext cx="1" cy="119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3496" name="Line 23"/>
            <p:cNvSpPr>
              <a:spLocks noChangeShapeType="1"/>
            </p:cNvSpPr>
            <p:nvPr/>
          </p:nvSpPr>
          <p:spPr bwMode="auto">
            <a:xfrm>
              <a:off x="1060" y="3216"/>
              <a:ext cx="3591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3497" name="Line 24"/>
            <p:cNvSpPr>
              <a:spLocks noChangeShapeType="1"/>
            </p:cNvSpPr>
            <p:nvPr/>
          </p:nvSpPr>
          <p:spPr bwMode="auto">
            <a:xfrm flipV="1">
              <a:off x="1332" y="1911"/>
              <a:ext cx="1" cy="143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3498" name="Text Box 25"/>
            <p:cNvSpPr txBox="1">
              <a:spLocks noChangeArrowheads="1"/>
            </p:cNvSpPr>
            <p:nvPr/>
          </p:nvSpPr>
          <p:spPr bwMode="auto">
            <a:xfrm>
              <a:off x="921" y="1775"/>
              <a:ext cx="653" cy="2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400" i="1"/>
                <a:t>f(x)</a:t>
              </a:r>
            </a:p>
          </p:txBody>
        </p:sp>
        <p:sp>
          <p:nvSpPr>
            <p:cNvPr id="63499" name="Text Box 26"/>
            <p:cNvSpPr txBox="1">
              <a:spLocks noChangeArrowheads="1"/>
            </p:cNvSpPr>
            <p:nvPr/>
          </p:nvSpPr>
          <p:spPr bwMode="auto">
            <a:xfrm>
              <a:off x="4161" y="3216"/>
              <a:ext cx="653" cy="2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400" i="1"/>
                <a:t>x</a:t>
              </a:r>
            </a:p>
          </p:txBody>
        </p:sp>
        <p:sp>
          <p:nvSpPr>
            <p:cNvPr id="63500" name="Text Box 27"/>
            <p:cNvSpPr txBox="1">
              <a:spLocks noChangeArrowheads="1"/>
            </p:cNvSpPr>
            <p:nvPr/>
          </p:nvSpPr>
          <p:spPr bwMode="auto">
            <a:xfrm>
              <a:off x="1094" y="3160"/>
              <a:ext cx="326" cy="2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400" i="1"/>
                <a:t>0</a:t>
              </a:r>
            </a:p>
          </p:txBody>
        </p:sp>
        <p:grpSp>
          <p:nvGrpSpPr>
            <p:cNvPr id="63501" name="Group 29"/>
            <p:cNvGrpSpPr>
              <a:grpSpLocks/>
            </p:cNvGrpSpPr>
            <p:nvPr/>
          </p:nvGrpSpPr>
          <p:grpSpPr bwMode="auto">
            <a:xfrm>
              <a:off x="2053" y="2549"/>
              <a:ext cx="1619" cy="667"/>
              <a:chOff x="2154" y="3049"/>
              <a:chExt cx="1785" cy="920"/>
            </a:xfrm>
          </p:grpSpPr>
          <p:sp>
            <p:nvSpPr>
              <p:cNvPr id="63509" name="Freeform 30"/>
              <p:cNvSpPr>
                <a:spLocks/>
              </p:cNvSpPr>
              <p:nvPr/>
            </p:nvSpPr>
            <p:spPr bwMode="auto">
              <a:xfrm>
                <a:off x="2154" y="3049"/>
                <a:ext cx="900" cy="920"/>
              </a:xfrm>
              <a:custGeom>
                <a:avLst/>
                <a:gdLst>
                  <a:gd name="T0" fmla="*/ 0 w 900"/>
                  <a:gd name="T1" fmla="*/ 920 h 920"/>
                  <a:gd name="T2" fmla="*/ 305 w 900"/>
                  <a:gd name="T3" fmla="*/ 750 h 920"/>
                  <a:gd name="T4" fmla="*/ 630 w 900"/>
                  <a:gd name="T5" fmla="*/ 260 h 920"/>
                  <a:gd name="T6" fmla="*/ 900 w 900"/>
                  <a:gd name="T7" fmla="*/ 10 h 9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00"/>
                  <a:gd name="T13" fmla="*/ 0 h 920"/>
                  <a:gd name="T14" fmla="*/ 900 w 900"/>
                  <a:gd name="T15" fmla="*/ 920 h 9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00" h="920">
                    <a:moveTo>
                      <a:pt x="0" y="920"/>
                    </a:moveTo>
                    <a:cubicBezTo>
                      <a:pt x="83" y="889"/>
                      <a:pt x="144" y="881"/>
                      <a:pt x="305" y="750"/>
                    </a:cubicBezTo>
                    <a:cubicBezTo>
                      <a:pt x="466" y="619"/>
                      <a:pt x="520" y="480"/>
                      <a:pt x="630" y="260"/>
                    </a:cubicBezTo>
                    <a:cubicBezTo>
                      <a:pt x="740" y="40"/>
                      <a:pt x="880" y="0"/>
                      <a:pt x="900" y="10"/>
                    </a:cubicBezTo>
                  </a:path>
                </a:pathLst>
              </a:custGeom>
              <a:noFill/>
              <a:ln w="28575">
                <a:solidFill>
                  <a:srgbClr val="CC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63510" name="Freeform 31"/>
              <p:cNvSpPr>
                <a:spLocks/>
              </p:cNvSpPr>
              <p:nvPr/>
            </p:nvSpPr>
            <p:spPr bwMode="auto">
              <a:xfrm flipH="1">
                <a:off x="3039" y="3049"/>
                <a:ext cx="900" cy="920"/>
              </a:xfrm>
              <a:custGeom>
                <a:avLst/>
                <a:gdLst>
                  <a:gd name="T0" fmla="*/ 0 w 900"/>
                  <a:gd name="T1" fmla="*/ 920 h 920"/>
                  <a:gd name="T2" fmla="*/ 305 w 900"/>
                  <a:gd name="T3" fmla="*/ 750 h 920"/>
                  <a:gd name="T4" fmla="*/ 630 w 900"/>
                  <a:gd name="T5" fmla="*/ 260 h 920"/>
                  <a:gd name="T6" fmla="*/ 900 w 900"/>
                  <a:gd name="T7" fmla="*/ 10 h 9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00"/>
                  <a:gd name="T13" fmla="*/ 0 h 920"/>
                  <a:gd name="T14" fmla="*/ 900 w 900"/>
                  <a:gd name="T15" fmla="*/ 920 h 9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00" h="920">
                    <a:moveTo>
                      <a:pt x="0" y="920"/>
                    </a:moveTo>
                    <a:cubicBezTo>
                      <a:pt x="83" y="889"/>
                      <a:pt x="144" y="881"/>
                      <a:pt x="305" y="750"/>
                    </a:cubicBezTo>
                    <a:cubicBezTo>
                      <a:pt x="466" y="619"/>
                      <a:pt x="520" y="480"/>
                      <a:pt x="630" y="260"/>
                    </a:cubicBezTo>
                    <a:cubicBezTo>
                      <a:pt x="740" y="40"/>
                      <a:pt x="880" y="0"/>
                      <a:pt x="900" y="10"/>
                    </a:cubicBezTo>
                  </a:path>
                </a:pathLst>
              </a:custGeom>
              <a:noFill/>
              <a:ln w="28575">
                <a:solidFill>
                  <a:srgbClr val="CC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63502" name="Text Box 33"/>
            <p:cNvSpPr txBox="1">
              <a:spLocks noChangeArrowheads="1"/>
            </p:cNvSpPr>
            <p:nvPr/>
          </p:nvSpPr>
          <p:spPr bwMode="auto">
            <a:xfrm>
              <a:off x="2692" y="3216"/>
              <a:ext cx="490" cy="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400" i="1">
                  <a:latin typeface="Symbol" pitchFamily="18" charset="2"/>
                </a:rPr>
                <a:t>m</a:t>
              </a:r>
              <a:endParaRPr lang="fr-FR" sz="2400" i="1">
                <a:latin typeface="Arial" charset="0"/>
              </a:endParaRPr>
            </a:p>
          </p:txBody>
        </p:sp>
        <p:grpSp>
          <p:nvGrpSpPr>
            <p:cNvPr id="63503" name="Group 35"/>
            <p:cNvGrpSpPr>
              <a:grpSpLocks/>
            </p:cNvGrpSpPr>
            <p:nvPr/>
          </p:nvGrpSpPr>
          <p:grpSpPr bwMode="auto">
            <a:xfrm>
              <a:off x="1558" y="2781"/>
              <a:ext cx="2611" cy="435"/>
              <a:chOff x="2154" y="3049"/>
              <a:chExt cx="1785" cy="920"/>
            </a:xfrm>
          </p:grpSpPr>
          <p:sp>
            <p:nvSpPr>
              <p:cNvPr id="63507" name="Freeform 36"/>
              <p:cNvSpPr>
                <a:spLocks/>
              </p:cNvSpPr>
              <p:nvPr/>
            </p:nvSpPr>
            <p:spPr bwMode="auto">
              <a:xfrm>
                <a:off x="2154" y="3049"/>
                <a:ext cx="900" cy="920"/>
              </a:xfrm>
              <a:custGeom>
                <a:avLst/>
                <a:gdLst>
                  <a:gd name="T0" fmla="*/ 0 w 900"/>
                  <a:gd name="T1" fmla="*/ 920 h 920"/>
                  <a:gd name="T2" fmla="*/ 305 w 900"/>
                  <a:gd name="T3" fmla="*/ 750 h 920"/>
                  <a:gd name="T4" fmla="*/ 630 w 900"/>
                  <a:gd name="T5" fmla="*/ 260 h 920"/>
                  <a:gd name="T6" fmla="*/ 900 w 900"/>
                  <a:gd name="T7" fmla="*/ 10 h 9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00"/>
                  <a:gd name="T13" fmla="*/ 0 h 920"/>
                  <a:gd name="T14" fmla="*/ 900 w 900"/>
                  <a:gd name="T15" fmla="*/ 920 h 9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00" h="920">
                    <a:moveTo>
                      <a:pt x="0" y="920"/>
                    </a:moveTo>
                    <a:cubicBezTo>
                      <a:pt x="83" y="889"/>
                      <a:pt x="144" y="881"/>
                      <a:pt x="305" y="750"/>
                    </a:cubicBezTo>
                    <a:cubicBezTo>
                      <a:pt x="466" y="619"/>
                      <a:pt x="520" y="480"/>
                      <a:pt x="630" y="260"/>
                    </a:cubicBezTo>
                    <a:cubicBezTo>
                      <a:pt x="740" y="40"/>
                      <a:pt x="880" y="0"/>
                      <a:pt x="900" y="10"/>
                    </a:cubicBezTo>
                  </a:path>
                </a:pathLst>
              </a:custGeom>
              <a:noFill/>
              <a:ln w="28575">
                <a:solidFill>
                  <a:srgbClr val="00B05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63508" name="Freeform 37"/>
              <p:cNvSpPr>
                <a:spLocks/>
              </p:cNvSpPr>
              <p:nvPr/>
            </p:nvSpPr>
            <p:spPr bwMode="auto">
              <a:xfrm flipH="1">
                <a:off x="3039" y="3049"/>
                <a:ext cx="900" cy="920"/>
              </a:xfrm>
              <a:custGeom>
                <a:avLst/>
                <a:gdLst>
                  <a:gd name="T0" fmla="*/ 0 w 900"/>
                  <a:gd name="T1" fmla="*/ 920 h 920"/>
                  <a:gd name="T2" fmla="*/ 305 w 900"/>
                  <a:gd name="T3" fmla="*/ 750 h 920"/>
                  <a:gd name="T4" fmla="*/ 630 w 900"/>
                  <a:gd name="T5" fmla="*/ 260 h 920"/>
                  <a:gd name="T6" fmla="*/ 900 w 900"/>
                  <a:gd name="T7" fmla="*/ 10 h 9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00"/>
                  <a:gd name="T13" fmla="*/ 0 h 920"/>
                  <a:gd name="T14" fmla="*/ 900 w 900"/>
                  <a:gd name="T15" fmla="*/ 920 h 9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00" h="920">
                    <a:moveTo>
                      <a:pt x="0" y="920"/>
                    </a:moveTo>
                    <a:cubicBezTo>
                      <a:pt x="83" y="889"/>
                      <a:pt x="144" y="881"/>
                      <a:pt x="305" y="750"/>
                    </a:cubicBezTo>
                    <a:cubicBezTo>
                      <a:pt x="466" y="619"/>
                      <a:pt x="520" y="480"/>
                      <a:pt x="630" y="260"/>
                    </a:cubicBezTo>
                    <a:cubicBezTo>
                      <a:pt x="740" y="40"/>
                      <a:pt x="880" y="0"/>
                      <a:pt x="900" y="10"/>
                    </a:cubicBezTo>
                  </a:path>
                </a:pathLst>
              </a:custGeom>
              <a:noFill/>
              <a:ln w="28575">
                <a:solidFill>
                  <a:srgbClr val="00B05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63504" name="Text Box 44"/>
            <p:cNvSpPr txBox="1">
              <a:spLocks noChangeArrowheads="1"/>
            </p:cNvSpPr>
            <p:nvPr/>
          </p:nvSpPr>
          <p:spPr bwMode="auto">
            <a:xfrm>
              <a:off x="2947" y="1911"/>
              <a:ext cx="1142" cy="2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400" i="1">
                  <a:solidFill>
                    <a:srgbClr val="000099"/>
                  </a:solidFill>
                  <a:latin typeface="Symbol" pitchFamily="18" charset="2"/>
                </a:rPr>
                <a:t>s </a:t>
              </a:r>
              <a:r>
                <a:rPr lang="fr-FR" sz="2400" i="1">
                  <a:solidFill>
                    <a:srgbClr val="000099"/>
                  </a:solidFill>
                  <a:latin typeface="Arial" charset="0"/>
                </a:rPr>
                <a:t>=</a:t>
              </a:r>
              <a:r>
                <a:rPr lang="fr-FR" sz="2400" i="1">
                  <a:solidFill>
                    <a:srgbClr val="000099"/>
                  </a:solidFill>
                </a:rPr>
                <a:t>0,5</a:t>
              </a:r>
            </a:p>
          </p:txBody>
        </p:sp>
        <p:sp>
          <p:nvSpPr>
            <p:cNvPr id="63505" name="Text Box 45"/>
            <p:cNvSpPr txBox="1">
              <a:spLocks noChangeArrowheads="1"/>
            </p:cNvSpPr>
            <p:nvPr/>
          </p:nvSpPr>
          <p:spPr bwMode="auto">
            <a:xfrm>
              <a:off x="3126" y="2489"/>
              <a:ext cx="1143" cy="2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400" i="1">
                  <a:solidFill>
                    <a:srgbClr val="CC3300"/>
                  </a:solidFill>
                  <a:latin typeface="Symbol" pitchFamily="18" charset="2"/>
                </a:rPr>
                <a:t>s </a:t>
              </a:r>
              <a:r>
                <a:rPr lang="fr-FR" sz="2400" i="1">
                  <a:solidFill>
                    <a:srgbClr val="CC3300"/>
                  </a:solidFill>
                  <a:latin typeface="Arial" charset="0"/>
                </a:rPr>
                <a:t>=</a:t>
              </a:r>
              <a:r>
                <a:rPr lang="fr-FR" sz="2400" i="1">
                  <a:solidFill>
                    <a:srgbClr val="CC3300"/>
                  </a:solidFill>
                </a:rPr>
                <a:t>1</a:t>
              </a:r>
            </a:p>
          </p:txBody>
        </p:sp>
        <p:sp>
          <p:nvSpPr>
            <p:cNvPr id="63506" name="Text Box 46"/>
            <p:cNvSpPr txBox="1">
              <a:spLocks noChangeArrowheads="1"/>
            </p:cNvSpPr>
            <p:nvPr/>
          </p:nvSpPr>
          <p:spPr bwMode="auto">
            <a:xfrm>
              <a:off x="3454" y="2825"/>
              <a:ext cx="1142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400" i="1" dirty="0">
                  <a:solidFill>
                    <a:srgbClr val="00B050"/>
                  </a:solidFill>
                  <a:latin typeface="Symbol" pitchFamily="18" charset="2"/>
                </a:rPr>
                <a:t>s </a:t>
              </a:r>
              <a:r>
                <a:rPr lang="fr-FR" sz="2400" i="1" dirty="0">
                  <a:solidFill>
                    <a:srgbClr val="00B050"/>
                  </a:solidFill>
                  <a:latin typeface="Arial" charset="0"/>
                </a:rPr>
                <a:t>=</a:t>
              </a:r>
              <a:r>
                <a:rPr lang="fr-FR" sz="2400" i="1" dirty="0">
                  <a:solidFill>
                    <a:srgbClr val="00B050"/>
                  </a:solidFill>
                </a:rPr>
                <a:t>2</a:t>
              </a:r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35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Forme de la loi normale selon </a:t>
            </a:r>
            <a:r>
              <a:rPr lang="fr-FR" i="1" smtClean="0">
                <a:latin typeface="Symbol" pitchFamily="18" charset="2"/>
              </a:rPr>
              <a:t>m</a:t>
            </a:r>
          </a:p>
        </p:txBody>
      </p:sp>
      <p:sp>
        <p:nvSpPr>
          <p:cNvPr id="64516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13128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FR" i="1" smtClean="0"/>
              <a:t>Si </a:t>
            </a:r>
            <a:r>
              <a:rPr lang="fr-FR" i="1" smtClean="0">
                <a:latin typeface="Symbol" pitchFamily="18" charset="2"/>
              </a:rPr>
              <a:t>s</a:t>
            </a:r>
            <a:r>
              <a:rPr lang="fr-FR" i="1" smtClean="0"/>
              <a:t> </a:t>
            </a:r>
            <a:r>
              <a:rPr lang="fr-FR" smtClean="0"/>
              <a:t>ne change pas, la courbe se déplace sans changement de forme vers la gauche ou la droite selon que </a:t>
            </a:r>
            <a:r>
              <a:rPr lang="fr-FR" i="1" smtClean="0">
                <a:latin typeface="Symbol" pitchFamily="18" charset="2"/>
              </a:rPr>
              <a:t>m</a:t>
            </a:r>
            <a:r>
              <a:rPr lang="fr-FR" smtClean="0"/>
              <a:t> diminue ou augmente</a:t>
            </a:r>
          </a:p>
        </p:txBody>
      </p:sp>
      <p:grpSp>
        <p:nvGrpSpPr>
          <p:cNvPr id="64517" name="Group 29"/>
          <p:cNvGrpSpPr>
            <a:grpSpLocks/>
          </p:cNvGrpSpPr>
          <p:nvPr/>
        </p:nvGrpSpPr>
        <p:grpSpPr bwMode="auto">
          <a:xfrm>
            <a:off x="1962150" y="3140075"/>
            <a:ext cx="5181600" cy="2806700"/>
            <a:chOff x="1220" y="1874"/>
            <a:chExt cx="3264" cy="1768"/>
          </a:xfrm>
        </p:grpSpPr>
        <p:sp>
          <p:nvSpPr>
            <p:cNvPr id="64518" name="Line 36"/>
            <p:cNvSpPr>
              <a:spLocks noChangeShapeType="1"/>
            </p:cNvSpPr>
            <p:nvPr/>
          </p:nvSpPr>
          <p:spPr bwMode="auto">
            <a:xfrm>
              <a:off x="1356" y="3234"/>
              <a:ext cx="2992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519" name="Line 37"/>
            <p:cNvSpPr>
              <a:spLocks noChangeShapeType="1"/>
            </p:cNvSpPr>
            <p:nvPr/>
          </p:nvSpPr>
          <p:spPr bwMode="auto">
            <a:xfrm flipV="1">
              <a:off x="1583" y="1874"/>
              <a:ext cx="0" cy="149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520" name="Text Box 38"/>
            <p:cNvSpPr txBox="1">
              <a:spLocks noChangeArrowheads="1"/>
            </p:cNvSpPr>
            <p:nvPr/>
          </p:nvSpPr>
          <p:spPr bwMode="auto">
            <a:xfrm>
              <a:off x="1220" y="1874"/>
              <a:ext cx="544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400" i="1"/>
                <a:t>f(x)</a:t>
              </a:r>
            </a:p>
          </p:txBody>
        </p:sp>
        <p:sp>
          <p:nvSpPr>
            <p:cNvPr id="64521" name="Text Box 39"/>
            <p:cNvSpPr txBox="1">
              <a:spLocks noChangeArrowheads="1"/>
            </p:cNvSpPr>
            <p:nvPr/>
          </p:nvSpPr>
          <p:spPr bwMode="auto">
            <a:xfrm>
              <a:off x="3940" y="3234"/>
              <a:ext cx="544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400" i="1"/>
                <a:t>x</a:t>
              </a:r>
            </a:p>
          </p:txBody>
        </p:sp>
        <p:sp>
          <p:nvSpPr>
            <p:cNvPr id="64522" name="Text Box 40"/>
            <p:cNvSpPr txBox="1">
              <a:spLocks noChangeArrowheads="1"/>
            </p:cNvSpPr>
            <p:nvPr/>
          </p:nvSpPr>
          <p:spPr bwMode="auto">
            <a:xfrm>
              <a:off x="1311" y="3234"/>
              <a:ext cx="27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400" i="1"/>
                <a:t>0</a:t>
              </a:r>
            </a:p>
          </p:txBody>
        </p:sp>
        <p:grpSp>
          <p:nvGrpSpPr>
            <p:cNvPr id="64523" name="Group 41"/>
            <p:cNvGrpSpPr>
              <a:grpSpLocks/>
            </p:cNvGrpSpPr>
            <p:nvPr/>
          </p:nvGrpSpPr>
          <p:grpSpPr bwMode="auto">
            <a:xfrm>
              <a:off x="2183" y="2539"/>
              <a:ext cx="1349" cy="695"/>
              <a:chOff x="2694" y="3049"/>
              <a:chExt cx="1785" cy="920"/>
            </a:xfrm>
          </p:grpSpPr>
          <p:grpSp>
            <p:nvGrpSpPr>
              <p:cNvPr id="64536" name="Group 42"/>
              <p:cNvGrpSpPr>
                <a:grpSpLocks/>
              </p:cNvGrpSpPr>
              <p:nvPr/>
            </p:nvGrpSpPr>
            <p:grpSpPr bwMode="auto">
              <a:xfrm>
                <a:off x="2694" y="3049"/>
                <a:ext cx="1785" cy="920"/>
                <a:chOff x="2154" y="3049"/>
                <a:chExt cx="1785" cy="920"/>
              </a:xfrm>
            </p:grpSpPr>
            <p:sp>
              <p:nvSpPr>
                <p:cNvPr id="64538" name="Freeform 43"/>
                <p:cNvSpPr>
                  <a:spLocks/>
                </p:cNvSpPr>
                <p:nvPr/>
              </p:nvSpPr>
              <p:spPr bwMode="auto">
                <a:xfrm>
                  <a:off x="2154" y="3049"/>
                  <a:ext cx="900" cy="920"/>
                </a:xfrm>
                <a:custGeom>
                  <a:avLst/>
                  <a:gdLst>
                    <a:gd name="T0" fmla="*/ 0 w 900"/>
                    <a:gd name="T1" fmla="*/ 920 h 920"/>
                    <a:gd name="T2" fmla="*/ 305 w 900"/>
                    <a:gd name="T3" fmla="*/ 750 h 920"/>
                    <a:gd name="T4" fmla="*/ 630 w 900"/>
                    <a:gd name="T5" fmla="*/ 260 h 920"/>
                    <a:gd name="T6" fmla="*/ 900 w 900"/>
                    <a:gd name="T7" fmla="*/ 10 h 92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00"/>
                    <a:gd name="T13" fmla="*/ 0 h 920"/>
                    <a:gd name="T14" fmla="*/ 900 w 900"/>
                    <a:gd name="T15" fmla="*/ 920 h 92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00" h="920">
                      <a:moveTo>
                        <a:pt x="0" y="920"/>
                      </a:moveTo>
                      <a:cubicBezTo>
                        <a:pt x="83" y="889"/>
                        <a:pt x="144" y="881"/>
                        <a:pt x="305" y="750"/>
                      </a:cubicBezTo>
                      <a:cubicBezTo>
                        <a:pt x="466" y="619"/>
                        <a:pt x="520" y="480"/>
                        <a:pt x="630" y="260"/>
                      </a:cubicBezTo>
                      <a:cubicBezTo>
                        <a:pt x="740" y="40"/>
                        <a:pt x="880" y="0"/>
                        <a:pt x="900" y="10"/>
                      </a:cubicBezTo>
                    </a:path>
                  </a:pathLst>
                </a:custGeom>
                <a:noFill/>
                <a:ln w="28575">
                  <a:solidFill>
                    <a:srgbClr val="CC66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64539" name="Freeform 44"/>
                <p:cNvSpPr>
                  <a:spLocks/>
                </p:cNvSpPr>
                <p:nvPr/>
              </p:nvSpPr>
              <p:spPr bwMode="auto">
                <a:xfrm flipH="1">
                  <a:off x="3039" y="3049"/>
                  <a:ext cx="900" cy="920"/>
                </a:xfrm>
                <a:custGeom>
                  <a:avLst/>
                  <a:gdLst>
                    <a:gd name="T0" fmla="*/ 0 w 900"/>
                    <a:gd name="T1" fmla="*/ 920 h 920"/>
                    <a:gd name="T2" fmla="*/ 305 w 900"/>
                    <a:gd name="T3" fmla="*/ 750 h 920"/>
                    <a:gd name="T4" fmla="*/ 630 w 900"/>
                    <a:gd name="T5" fmla="*/ 260 h 920"/>
                    <a:gd name="T6" fmla="*/ 900 w 900"/>
                    <a:gd name="T7" fmla="*/ 10 h 92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00"/>
                    <a:gd name="T13" fmla="*/ 0 h 920"/>
                    <a:gd name="T14" fmla="*/ 900 w 900"/>
                    <a:gd name="T15" fmla="*/ 920 h 92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00" h="920">
                      <a:moveTo>
                        <a:pt x="0" y="920"/>
                      </a:moveTo>
                      <a:cubicBezTo>
                        <a:pt x="83" y="889"/>
                        <a:pt x="144" y="881"/>
                        <a:pt x="305" y="750"/>
                      </a:cubicBezTo>
                      <a:cubicBezTo>
                        <a:pt x="466" y="619"/>
                        <a:pt x="520" y="480"/>
                        <a:pt x="630" y="260"/>
                      </a:cubicBezTo>
                      <a:cubicBezTo>
                        <a:pt x="740" y="40"/>
                        <a:pt x="880" y="0"/>
                        <a:pt x="900" y="10"/>
                      </a:cubicBezTo>
                    </a:path>
                  </a:pathLst>
                </a:custGeom>
                <a:noFill/>
                <a:ln w="28575">
                  <a:solidFill>
                    <a:srgbClr val="CC66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</p:grpSp>
          <p:sp>
            <p:nvSpPr>
              <p:cNvPr id="64537" name="Line 45"/>
              <p:cNvSpPr>
                <a:spLocks noChangeShapeType="1"/>
              </p:cNvSpPr>
              <p:nvPr/>
            </p:nvSpPr>
            <p:spPr bwMode="auto">
              <a:xfrm>
                <a:off x="3579" y="3069"/>
                <a:ext cx="1" cy="900"/>
              </a:xfrm>
              <a:prstGeom prst="line">
                <a:avLst/>
              </a:prstGeom>
              <a:noFill/>
              <a:ln w="19050">
                <a:solidFill>
                  <a:srgbClr val="CC66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64524" name="Text Box 46"/>
            <p:cNvSpPr txBox="1">
              <a:spLocks noChangeArrowheads="1"/>
            </p:cNvSpPr>
            <p:nvPr/>
          </p:nvSpPr>
          <p:spPr bwMode="auto">
            <a:xfrm>
              <a:off x="2716" y="3234"/>
              <a:ext cx="408" cy="4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400" i="1">
                  <a:solidFill>
                    <a:srgbClr val="CC6600"/>
                  </a:solidFill>
                  <a:latin typeface="Symbol" pitchFamily="18" charset="2"/>
                </a:rPr>
                <a:t>m</a:t>
              </a:r>
              <a:r>
                <a:rPr lang="fr-FR" sz="2400" i="1" baseline="-25000">
                  <a:solidFill>
                    <a:srgbClr val="CC6600"/>
                  </a:solidFill>
                </a:rPr>
                <a:t>2</a:t>
              </a:r>
            </a:p>
          </p:txBody>
        </p:sp>
        <p:grpSp>
          <p:nvGrpSpPr>
            <p:cNvPr id="64525" name="Group 47"/>
            <p:cNvGrpSpPr>
              <a:grpSpLocks/>
            </p:cNvGrpSpPr>
            <p:nvPr/>
          </p:nvGrpSpPr>
          <p:grpSpPr bwMode="auto">
            <a:xfrm>
              <a:off x="1775" y="2539"/>
              <a:ext cx="1349" cy="695"/>
              <a:chOff x="2694" y="3049"/>
              <a:chExt cx="1785" cy="920"/>
            </a:xfrm>
          </p:grpSpPr>
          <p:grpSp>
            <p:nvGrpSpPr>
              <p:cNvPr id="64532" name="Group 48"/>
              <p:cNvGrpSpPr>
                <a:grpSpLocks/>
              </p:cNvGrpSpPr>
              <p:nvPr/>
            </p:nvGrpSpPr>
            <p:grpSpPr bwMode="auto">
              <a:xfrm>
                <a:off x="2694" y="3049"/>
                <a:ext cx="1785" cy="920"/>
                <a:chOff x="2154" y="3049"/>
                <a:chExt cx="1785" cy="920"/>
              </a:xfrm>
            </p:grpSpPr>
            <p:sp>
              <p:nvSpPr>
                <p:cNvPr id="64534" name="Freeform 49"/>
                <p:cNvSpPr>
                  <a:spLocks/>
                </p:cNvSpPr>
                <p:nvPr/>
              </p:nvSpPr>
              <p:spPr bwMode="auto">
                <a:xfrm>
                  <a:off x="2154" y="3049"/>
                  <a:ext cx="900" cy="920"/>
                </a:xfrm>
                <a:custGeom>
                  <a:avLst/>
                  <a:gdLst>
                    <a:gd name="T0" fmla="*/ 0 w 900"/>
                    <a:gd name="T1" fmla="*/ 920 h 920"/>
                    <a:gd name="T2" fmla="*/ 305 w 900"/>
                    <a:gd name="T3" fmla="*/ 750 h 920"/>
                    <a:gd name="T4" fmla="*/ 630 w 900"/>
                    <a:gd name="T5" fmla="*/ 260 h 920"/>
                    <a:gd name="T6" fmla="*/ 900 w 900"/>
                    <a:gd name="T7" fmla="*/ 10 h 92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00"/>
                    <a:gd name="T13" fmla="*/ 0 h 920"/>
                    <a:gd name="T14" fmla="*/ 900 w 900"/>
                    <a:gd name="T15" fmla="*/ 920 h 92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00" h="920">
                      <a:moveTo>
                        <a:pt x="0" y="920"/>
                      </a:moveTo>
                      <a:cubicBezTo>
                        <a:pt x="83" y="889"/>
                        <a:pt x="144" y="881"/>
                        <a:pt x="305" y="750"/>
                      </a:cubicBezTo>
                      <a:cubicBezTo>
                        <a:pt x="466" y="619"/>
                        <a:pt x="520" y="480"/>
                        <a:pt x="630" y="260"/>
                      </a:cubicBezTo>
                      <a:cubicBezTo>
                        <a:pt x="740" y="40"/>
                        <a:pt x="880" y="0"/>
                        <a:pt x="900" y="10"/>
                      </a:cubicBezTo>
                    </a:path>
                  </a:pathLst>
                </a:custGeom>
                <a:noFill/>
                <a:ln w="28575">
                  <a:solidFill>
                    <a:srgbClr val="000099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64535" name="Freeform 50"/>
                <p:cNvSpPr>
                  <a:spLocks/>
                </p:cNvSpPr>
                <p:nvPr/>
              </p:nvSpPr>
              <p:spPr bwMode="auto">
                <a:xfrm flipH="1">
                  <a:off x="3039" y="3049"/>
                  <a:ext cx="900" cy="920"/>
                </a:xfrm>
                <a:custGeom>
                  <a:avLst/>
                  <a:gdLst>
                    <a:gd name="T0" fmla="*/ 0 w 900"/>
                    <a:gd name="T1" fmla="*/ 920 h 920"/>
                    <a:gd name="T2" fmla="*/ 305 w 900"/>
                    <a:gd name="T3" fmla="*/ 750 h 920"/>
                    <a:gd name="T4" fmla="*/ 630 w 900"/>
                    <a:gd name="T5" fmla="*/ 260 h 920"/>
                    <a:gd name="T6" fmla="*/ 900 w 900"/>
                    <a:gd name="T7" fmla="*/ 10 h 92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00"/>
                    <a:gd name="T13" fmla="*/ 0 h 920"/>
                    <a:gd name="T14" fmla="*/ 900 w 900"/>
                    <a:gd name="T15" fmla="*/ 920 h 92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00" h="920">
                      <a:moveTo>
                        <a:pt x="0" y="920"/>
                      </a:moveTo>
                      <a:cubicBezTo>
                        <a:pt x="83" y="889"/>
                        <a:pt x="144" y="881"/>
                        <a:pt x="305" y="750"/>
                      </a:cubicBezTo>
                      <a:cubicBezTo>
                        <a:pt x="466" y="619"/>
                        <a:pt x="520" y="480"/>
                        <a:pt x="630" y="260"/>
                      </a:cubicBezTo>
                      <a:cubicBezTo>
                        <a:pt x="740" y="40"/>
                        <a:pt x="880" y="0"/>
                        <a:pt x="900" y="10"/>
                      </a:cubicBezTo>
                    </a:path>
                  </a:pathLst>
                </a:custGeom>
                <a:noFill/>
                <a:ln w="28575">
                  <a:solidFill>
                    <a:srgbClr val="000099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</p:grpSp>
          <p:sp>
            <p:nvSpPr>
              <p:cNvPr id="64533" name="Line 51"/>
              <p:cNvSpPr>
                <a:spLocks noChangeShapeType="1"/>
              </p:cNvSpPr>
              <p:nvPr/>
            </p:nvSpPr>
            <p:spPr bwMode="auto">
              <a:xfrm>
                <a:off x="3579" y="3069"/>
                <a:ext cx="1" cy="900"/>
              </a:xfrm>
              <a:prstGeom prst="line">
                <a:avLst/>
              </a:prstGeom>
              <a:noFill/>
              <a:ln w="19050">
                <a:solidFill>
                  <a:srgbClr val="000099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grpSp>
          <p:nvGrpSpPr>
            <p:cNvPr id="64526" name="Group 53"/>
            <p:cNvGrpSpPr>
              <a:grpSpLocks/>
            </p:cNvGrpSpPr>
            <p:nvPr/>
          </p:nvGrpSpPr>
          <p:grpSpPr bwMode="auto">
            <a:xfrm>
              <a:off x="2716" y="2539"/>
              <a:ext cx="1349" cy="695"/>
              <a:chOff x="2154" y="3049"/>
              <a:chExt cx="1785" cy="920"/>
            </a:xfrm>
          </p:grpSpPr>
          <p:sp>
            <p:nvSpPr>
              <p:cNvPr id="64530" name="Freeform 54"/>
              <p:cNvSpPr>
                <a:spLocks/>
              </p:cNvSpPr>
              <p:nvPr/>
            </p:nvSpPr>
            <p:spPr bwMode="auto">
              <a:xfrm>
                <a:off x="2154" y="3049"/>
                <a:ext cx="900" cy="920"/>
              </a:xfrm>
              <a:custGeom>
                <a:avLst/>
                <a:gdLst>
                  <a:gd name="T0" fmla="*/ 0 w 900"/>
                  <a:gd name="T1" fmla="*/ 920 h 920"/>
                  <a:gd name="T2" fmla="*/ 305 w 900"/>
                  <a:gd name="T3" fmla="*/ 750 h 920"/>
                  <a:gd name="T4" fmla="*/ 630 w 900"/>
                  <a:gd name="T5" fmla="*/ 260 h 920"/>
                  <a:gd name="T6" fmla="*/ 900 w 900"/>
                  <a:gd name="T7" fmla="*/ 10 h 9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00"/>
                  <a:gd name="T13" fmla="*/ 0 h 920"/>
                  <a:gd name="T14" fmla="*/ 900 w 900"/>
                  <a:gd name="T15" fmla="*/ 920 h 9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00" h="920">
                    <a:moveTo>
                      <a:pt x="0" y="920"/>
                    </a:moveTo>
                    <a:cubicBezTo>
                      <a:pt x="83" y="889"/>
                      <a:pt x="144" y="881"/>
                      <a:pt x="305" y="750"/>
                    </a:cubicBezTo>
                    <a:cubicBezTo>
                      <a:pt x="466" y="619"/>
                      <a:pt x="520" y="480"/>
                      <a:pt x="630" y="260"/>
                    </a:cubicBezTo>
                    <a:cubicBezTo>
                      <a:pt x="740" y="40"/>
                      <a:pt x="880" y="0"/>
                      <a:pt x="900" y="10"/>
                    </a:cubicBezTo>
                  </a:path>
                </a:pathLst>
              </a:custGeom>
              <a:noFill/>
              <a:ln w="28575">
                <a:solidFill>
                  <a:srgbClr val="00B05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64531" name="Freeform 55"/>
              <p:cNvSpPr>
                <a:spLocks/>
              </p:cNvSpPr>
              <p:nvPr/>
            </p:nvSpPr>
            <p:spPr bwMode="auto">
              <a:xfrm flipH="1">
                <a:off x="3039" y="3049"/>
                <a:ext cx="900" cy="920"/>
              </a:xfrm>
              <a:custGeom>
                <a:avLst/>
                <a:gdLst>
                  <a:gd name="T0" fmla="*/ 0 w 900"/>
                  <a:gd name="T1" fmla="*/ 920 h 920"/>
                  <a:gd name="T2" fmla="*/ 305 w 900"/>
                  <a:gd name="T3" fmla="*/ 750 h 920"/>
                  <a:gd name="T4" fmla="*/ 630 w 900"/>
                  <a:gd name="T5" fmla="*/ 260 h 920"/>
                  <a:gd name="T6" fmla="*/ 900 w 900"/>
                  <a:gd name="T7" fmla="*/ 10 h 9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00"/>
                  <a:gd name="T13" fmla="*/ 0 h 920"/>
                  <a:gd name="T14" fmla="*/ 900 w 900"/>
                  <a:gd name="T15" fmla="*/ 920 h 9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00" h="920">
                    <a:moveTo>
                      <a:pt x="0" y="920"/>
                    </a:moveTo>
                    <a:cubicBezTo>
                      <a:pt x="83" y="889"/>
                      <a:pt x="144" y="881"/>
                      <a:pt x="305" y="750"/>
                    </a:cubicBezTo>
                    <a:cubicBezTo>
                      <a:pt x="466" y="619"/>
                      <a:pt x="520" y="480"/>
                      <a:pt x="630" y="260"/>
                    </a:cubicBezTo>
                    <a:cubicBezTo>
                      <a:pt x="740" y="40"/>
                      <a:pt x="880" y="0"/>
                      <a:pt x="900" y="10"/>
                    </a:cubicBezTo>
                  </a:path>
                </a:pathLst>
              </a:custGeom>
              <a:noFill/>
              <a:ln w="28575">
                <a:solidFill>
                  <a:srgbClr val="00B05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64527" name="Line 56"/>
            <p:cNvSpPr>
              <a:spLocks noChangeShapeType="1"/>
            </p:cNvSpPr>
            <p:nvPr/>
          </p:nvSpPr>
          <p:spPr bwMode="auto">
            <a:xfrm>
              <a:off x="3385" y="2554"/>
              <a:ext cx="1" cy="680"/>
            </a:xfrm>
            <a:prstGeom prst="line">
              <a:avLst/>
            </a:prstGeom>
            <a:noFill/>
            <a:ln w="19050">
              <a:solidFill>
                <a:srgbClr val="00B05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4528" name="Text Box 57"/>
            <p:cNvSpPr txBox="1">
              <a:spLocks noChangeArrowheads="1"/>
            </p:cNvSpPr>
            <p:nvPr/>
          </p:nvSpPr>
          <p:spPr bwMode="auto">
            <a:xfrm>
              <a:off x="3260" y="3234"/>
              <a:ext cx="408" cy="4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400" i="1" dirty="0">
                  <a:solidFill>
                    <a:srgbClr val="00B050"/>
                  </a:solidFill>
                  <a:latin typeface="Symbol" pitchFamily="18" charset="2"/>
                </a:rPr>
                <a:t>m</a:t>
              </a:r>
              <a:r>
                <a:rPr lang="fr-FR" sz="2400" i="1" baseline="-25000" dirty="0">
                  <a:solidFill>
                    <a:srgbClr val="00B050"/>
                  </a:solidFill>
                </a:rPr>
                <a:t>3</a:t>
              </a:r>
            </a:p>
          </p:txBody>
        </p:sp>
        <p:sp>
          <p:nvSpPr>
            <p:cNvPr id="64529" name="Text Box 58"/>
            <p:cNvSpPr txBox="1">
              <a:spLocks noChangeArrowheads="1"/>
            </p:cNvSpPr>
            <p:nvPr/>
          </p:nvSpPr>
          <p:spPr bwMode="auto">
            <a:xfrm>
              <a:off x="2308" y="3234"/>
              <a:ext cx="408" cy="4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400" i="1">
                  <a:solidFill>
                    <a:srgbClr val="000099"/>
                  </a:solidFill>
                  <a:latin typeface="Symbol" pitchFamily="18" charset="2"/>
                </a:rPr>
                <a:t>m</a:t>
              </a:r>
              <a:r>
                <a:rPr lang="fr-FR" sz="2400" i="1" baseline="-25000">
                  <a:solidFill>
                    <a:srgbClr val="000099"/>
                  </a:solidFill>
                </a:rPr>
                <a:t>1</a:t>
              </a:r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36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Calcul des probabilités</a:t>
            </a:r>
            <a:br>
              <a:rPr lang="fr-FR" sz="3600" smtClean="0"/>
            </a:br>
            <a:r>
              <a:rPr lang="fr-FR" sz="3600" smtClean="0"/>
              <a:t>avec la loi normale centrée réduite</a:t>
            </a:r>
          </a:p>
        </p:txBody>
      </p:sp>
      <p:sp>
        <p:nvSpPr>
          <p:cNvPr id="2048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105775" cy="4525963"/>
          </a:xfrm>
        </p:spPr>
        <p:txBody>
          <a:bodyPr/>
          <a:lstStyle/>
          <a:p>
            <a:pPr eaLnBrk="1" hangingPunct="1"/>
            <a:r>
              <a:rPr lang="fr-FR" smtClean="0"/>
              <a:t>Bien que </a:t>
            </a:r>
            <a:r>
              <a:rPr lang="fr-FR" i="1" smtClean="0">
                <a:latin typeface="Symbol" pitchFamily="18" charset="2"/>
              </a:rPr>
              <a:t>m</a:t>
            </a:r>
            <a:r>
              <a:rPr lang="fr-FR" smtClean="0"/>
              <a:t> et </a:t>
            </a:r>
            <a:r>
              <a:rPr lang="fr-FR" i="1" smtClean="0">
                <a:latin typeface="Symbol" pitchFamily="18" charset="2"/>
              </a:rPr>
              <a:t>s</a:t>
            </a:r>
            <a:r>
              <a:rPr lang="fr-FR" smtClean="0"/>
              <a:t> puissent avoir une infinité de valeurs possibles, le calcul des probabilités d’une loi normale peut se faire à l’aide d’une seule table</a:t>
            </a:r>
          </a:p>
          <a:p>
            <a:pPr eaLnBrk="1" hangingPunct="1"/>
            <a:r>
              <a:rPr lang="fr-FR" smtClean="0"/>
              <a:t>Il n’est donc pas nécessaire d’employer la formule de la fonction de densité</a:t>
            </a:r>
          </a:p>
          <a:p>
            <a:pPr eaLnBrk="1" hangingPunct="1"/>
            <a:r>
              <a:rPr lang="fr-FR" smtClean="0"/>
              <a:t>L’utilisation d’une seule table est possible grâce à la variable centrée réduite </a:t>
            </a:r>
            <a:r>
              <a:rPr lang="fr-FR" i="1" smtClean="0"/>
              <a:t>Z</a:t>
            </a:r>
          </a:p>
        </p:txBody>
      </p:sp>
      <p:graphicFrame>
        <p:nvGraphicFramePr>
          <p:cNvPr id="20482" name="Object 9"/>
          <p:cNvGraphicFramePr>
            <a:graphicFrameLocks noGrp="1" noChangeAspect="1"/>
          </p:cNvGraphicFramePr>
          <p:nvPr>
            <p:ph sz="half" idx="2"/>
          </p:nvPr>
        </p:nvGraphicFramePr>
        <p:xfrm>
          <a:off x="3714750" y="4999038"/>
          <a:ext cx="1673225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0" name="Equation" r:id="rId4" imgW="698400" imgH="393480" progId="Equation.3">
                  <p:embed/>
                </p:oleObj>
              </mc:Choice>
              <mc:Fallback>
                <p:oleObj name="Equation" r:id="rId4" imgW="698400" imgH="39348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4750" y="4999038"/>
                        <a:ext cx="1673225" cy="942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BAB6B1BC-A9BF-4C1B-9432-5417984BAA78}" type="slidenum">
              <a:rPr lang="fr-FR" smtClean="0"/>
              <a:pPr>
                <a:defRPr/>
              </a:pPr>
              <a:t>37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Propriétés </a:t>
            </a:r>
            <a:br>
              <a:rPr lang="fr-FR" sz="3600" smtClean="0"/>
            </a:br>
            <a:r>
              <a:rPr lang="fr-FR" sz="3600" smtClean="0"/>
              <a:t>de la variable centrée réduite Z</a:t>
            </a:r>
          </a:p>
        </p:txBody>
      </p:sp>
      <p:sp>
        <p:nvSpPr>
          <p:cNvPr id="65540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i="1" dirty="0" smtClean="0"/>
              <a:t>E(Z) = 0</a:t>
            </a:r>
          </a:p>
          <a:p>
            <a:pPr eaLnBrk="1" hangingPunct="1"/>
            <a:r>
              <a:rPr lang="fr-FR" i="1" dirty="0" smtClean="0"/>
              <a:t>Var(Z) = 1</a:t>
            </a:r>
          </a:p>
          <a:p>
            <a:pPr eaLnBrk="1" hangingPunct="1"/>
            <a:r>
              <a:rPr lang="fr-FR" dirty="0" smtClean="0"/>
              <a:t>Si </a:t>
            </a:r>
            <a:r>
              <a:rPr lang="fr-FR" i="1" dirty="0" smtClean="0"/>
              <a:t>X</a:t>
            </a:r>
            <a:r>
              <a:rPr lang="fr-FR" dirty="0" smtClean="0"/>
              <a:t> suit une distribution normale alors </a:t>
            </a:r>
            <a:r>
              <a:rPr lang="fr-FR" i="1" dirty="0" smtClean="0"/>
              <a:t>Z</a:t>
            </a:r>
            <a:r>
              <a:rPr lang="fr-FR" dirty="0" smtClean="0"/>
              <a:t> suit aussi une distribution normale</a:t>
            </a:r>
          </a:p>
          <a:p>
            <a:pPr eaLnBrk="1" hangingPunct="1"/>
            <a:r>
              <a:rPr lang="fr-FR" dirty="0" smtClean="0"/>
              <a:t>Il existe une table de probabilité normale pour </a:t>
            </a:r>
            <a:r>
              <a:rPr lang="fr-FR" i="1" dirty="0" smtClean="0"/>
              <a:t>Z </a:t>
            </a:r>
            <a:r>
              <a:rPr lang="fr-FR" dirty="0" smtClean="0"/>
              <a:t>(voir par exemple la Table </a:t>
            </a:r>
            <a:r>
              <a:rPr lang="fr-CA" dirty="0" smtClean="0"/>
              <a:t>A</a:t>
            </a:r>
            <a:r>
              <a:rPr lang="fr-FR" dirty="0" smtClean="0"/>
              <a:t>3, </a:t>
            </a:r>
            <a:r>
              <a:rPr lang="fr-FR" dirty="0" err="1" smtClean="0"/>
              <a:t>Baillargeon</a:t>
            </a:r>
            <a:r>
              <a:rPr lang="fr-FR" dirty="0" smtClean="0"/>
              <a:t>, page </a:t>
            </a:r>
            <a:r>
              <a:rPr lang="fr-CA" dirty="0" smtClean="0"/>
              <a:t>913</a:t>
            </a:r>
            <a:r>
              <a:rPr lang="fr-FR" dirty="0" smtClean="0"/>
              <a:t>)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38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Table A3, </a:t>
            </a:r>
            <a:r>
              <a:rPr lang="fr-CA" dirty="0" err="1"/>
              <a:t>Baillargeon</a:t>
            </a:r>
            <a:r>
              <a:rPr lang="fr-CA" dirty="0"/>
              <a:t>, page 913</a:t>
            </a:r>
          </a:p>
        </p:txBody>
      </p:sp>
      <p:pic>
        <p:nvPicPr>
          <p:cNvPr id="532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95889" y="-2262806"/>
            <a:ext cx="13477293" cy="9323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39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5240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smtClean="0"/>
              <a:t>Loi normale centrée réduite</a:t>
            </a:r>
          </a:p>
        </p:txBody>
      </p:sp>
      <p:sp>
        <p:nvSpPr>
          <p:cNvPr id="21509" name="Rectangle 5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smtClean="0"/>
              <a:t>Facilite le calcul des probabilités</a:t>
            </a:r>
          </a:p>
          <a:p>
            <a:pPr defTabSz="762000" eaLnBrk="1" hangingPunct="1"/>
            <a:r>
              <a:rPr lang="fr-FR" smtClean="0"/>
              <a:t>Permet l’utilisation d’une seule table</a:t>
            </a:r>
          </a:p>
          <a:p>
            <a:pPr defTabSz="762000" eaLnBrk="1" hangingPunct="1"/>
            <a:r>
              <a:rPr lang="fr-FR" smtClean="0"/>
              <a:t>Une simple transformation est nécessaire</a:t>
            </a:r>
          </a:p>
        </p:txBody>
      </p:sp>
      <p:grpSp>
        <p:nvGrpSpPr>
          <p:cNvPr id="21510" name="Group 26"/>
          <p:cNvGrpSpPr>
            <a:grpSpLocks/>
          </p:cNvGrpSpPr>
          <p:nvPr/>
        </p:nvGrpSpPr>
        <p:grpSpPr bwMode="auto">
          <a:xfrm>
            <a:off x="1058863" y="3562350"/>
            <a:ext cx="7011987" cy="1063625"/>
            <a:chOff x="721" y="2244"/>
            <a:chExt cx="4417" cy="670"/>
          </a:xfrm>
        </p:grpSpPr>
        <p:sp>
          <p:nvSpPr>
            <p:cNvPr id="21511" name="Rectangle 7"/>
            <p:cNvSpPr>
              <a:spLocks noChangeArrowheads="1"/>
            </p:cNvSpPr>
            <p:nvPr/>
          </p:nvSpPr>
          <p:spPr bwMode="auto">
            <a:xfrm>
              <a:off x="2372" y="2244"/>
              <a:ext cx="1171" cy="670"/>
            </a:xfrm>
            <a:prstGeom prst="rect">
              <a:avLst/>
            </a:prstGeom>
            <a:solidFill>
              <a:srgbClr val="C8FEC8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graphicFrame>
          <p:nvGraphicFramePr>
            <p:cNvPr id="21506" name="Object 8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2428" y="2281"/>
            <a:ext cx="1057" cy="5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524" name="Equation" r:id="rId5" imgW="698400" imgH="393480" progId="Equation.3">
                    <p:embed/>
                  </p:oleObj>
                </mc:Choice>
                <mc:Fallback>
                  <p:oleObj name="Equation" r:id="rId5" imgW="698400" imgH="393480" progId="Equation.3">
                    <p:embed/>
                    <p:pic>
                      <p:nvPicPr>
                        <p:cNvPr id="0" name="Object 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28" y="2281"/>
                          <a:ext cx="1057" cy="59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1512" name="Rectangle 9"/>
            <p:cNvSpPr>
              <a:spLocks noChangeArrowheads="1"/>
            </p:cNvSpPr>
            <p:nvPr/>
          </p:nvSpPr>
          <p:spPr bwMode="auto">
            <a:xfrm>
              <a:off x="721" y="2412"/>
              <a:ext cx="1239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 eaLnBrk="0" hangingPunct="0"/>
              <a:r>
                <a:rPr lang="fr-FR" sz="2800" i="1"/>
                <a:t>X</a:t>
              </a:r>
              <a:r>
                <a:rPr lang="fr-FR" sz="2800" i="1">
                  <a:sym typeface="Symbol" pitchFamily="18" charset="2"/>
                </a:rPr>
                <a:t></a:t>
              </a:r>
              <a:r>
                <a:rPr lang="fr-FR" sz="2800"/>
                <a:t> </a:t>
              </a:r>
              <a:r>
                <a:rPr lang="fr-FR" sz="2800" i="1"/>
                <a:t>N(</a:t>
              </a:r>
              <a:r>
                <a:rPr lang="fr-FR" sz="2800" i="1">
                  <a:latin typeface="Symbol" pitchFamily="18" charset="2"/>
                </a:rPr>
                <a:t>m</a:t>
              </a:r>
              <a:r>
                <a:rPr lang="fr-FR" sz="2800" i="1">
                  <a:latin typeface="Arial" charset="0"/>
                </a:rPr>
                <a:t>, </a:t>
              </a:r>
              <a:r>
                <a:rPr lang="fr-FR" sz="2800" i="1">
                  <a:latin typeface="Symbol" pitchFamily="18" charset="2"/>
                </a:rPr>
                <a:t>s</a:t>
              </a:r>
              <a:r>
                <a:rPr lang="fr-FR" sz="2800" i="1" baseline="30000">
                  <a:latin typeface="Arial" charset="0"/>
                </a:rPr>
                <a:t>2</a:t>
              </a:r>
              <a:r>
                <a:rPr lang="fr-FR" sz="2800" i="1"/>
                <a:t>)</a:t>
              </a:r>
            </a:p>
          </p:txBody>
        </p:sp>
        <p:sp>
          <p:nvSpPr>
            <p:cNvPr id="21513" name="Line 11"/>
            <p:cNvSpPr>
              <a:spLocks noChangeShapeType="1"/>
            </p:cNvSpPr>
            <p:nvPr/>
          </p:nvSpPr>
          <p:spPr bwMode="auto">
            <a:xfrm>
              <a:off x="1955" y="2579"/>
              <a:ext cx="407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1514" name="Rectangle 14"/>
            <p:cNvSpPr>
              <a:spLocks noChangeArrowheads="1"/>
            </p:cNvSpPr>
            <p:nvPr/>
          </p:nvSpPr>
          <p:spPr bwMode="auto">
            <a:xfrm>
              <a:off x="3931" y="2414"/>
              <a:ext cx="1207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/>
              <a:r>
                <a:rPr lang="fr-FR" sz="2800" i="1"/>
                <a:t>Z</a:t>
              </a:r>
              <a:r>
                <a:rPr lang="fr-FR" sz="2800" i="1">
                  <a:sym typeface="Symbol" pitchFamily="18" charset="2"/>
                </a:rPr>
                <a:t> </a:t>
              </a:r>
              <a:r>
                <a:rPr lang="fr-FR" sz="2800" i="1"/>
                <a:t>N(0, 1)</a:t>
              </a:r>
            </a:p>
          </p:txBody>
        </p:sp>
        <p:sp>
          <p:nvSpPr>
            <p:cNvPr id="21515" name="Line 22"/>
            <p:cNvSpPr>
              <a:spLocks noChangeShapeType="1"/>
            </p:cNvSpPr>
            <p:nvPr/>
          </p:nvSpPr>
          <p:spPr bwMode="auto">
            <a:xfrm>
              <a:off x="3547" y="2587"/>
              <a:ext cx="407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40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Loi normale centrée réduite (suite)</a:t>
            </a:r>
          </a:p>
        </p:txBody>
      </p:sp>
      <p:grpSp>
        <p:nvGrpSpPr>
          <p:cNvPr id="22533" name="Group 31"/>
          <p:cNvGrpSpPr>
            <a:grpSpLocks/>
          </p:cNvGrpSpPr>
          <p:nvPr/>
        </p:nvGrpSpPr>
        <p:grpSpPr bwMode="auto">
          <a:xfrm>
            <a:off x="1384300" y="1401763"/>
            <a:ext cx="6432550" cy="5278437"/>
            <a:chOff x="872" y="883"/>
            <a:chExt cx="4052" cy="3325"/>
          </a:xfrm>
        </p:grpSpPr>
        <p:graphicFrame>
          <p:nvGraphicFramePr>
            <p:cNvPr id="22530" name="Object 5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905" y="2621"/>
            <a:ext cx="1019" cy="54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548" name="Equation" r:id="rId4" imgW="711000" imgH="393480" progId="Equation.3">
                    <p:embed/>
                  </p:oleObj>
                </mc:Choice>
                <mc:Fallback>
                  <p:oleObj name="Equation" r:id="rId4" imgW="711000" imgH="393480" progId="Equation.3">
                    <p:embed/>
                    <p:pic>
                      <p:nvPicPr>
                        <p:cNvPr id="0" name="Object 5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905" y="2621"/>
                          <a:ext cx="1019" cy="54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2536" name="Text Box 6"/>
            <p:cNvSpPr txBox="1">
              <a:spLocks noChangeArrowheads="1"/>
            </p:cNvSpPr>
            <p:nvPr/>
          </p:nvSpPr>
          <p:spPr bwMode="auto">
            <a:xfrm>
              <a:off x="872" y="1192"/>
              <a:ext cx="1120" cy="51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r>
                <a:rPr lang="fr-FR" sz="2400" i="1"/>
                <a:t>E(X) = </a:t>
              </a:r>
              <a:r>
                <a:rPr lang="fr-FR" sz="2400" i="1">
                  <a:latin typeface="Symbol" pitchFamily="18" charset="2"/>
                </a:rPr>
                <a:t>m</a:t>
              </a:r>
            </a:p>
            <a:p>
              <a:r>
                <a:rPr lang="fr-FR" sz="2400" i="1"/>
                <a:t>Var(X) = </a:t>
              </a:r>
              <a:r>
                <a:rPr lang="fr-FR" sz="2400" i="1">
                  <a:latin typeface="Symbol" pitchFamily="18" charset="2"/>
                </a:rPr>
                <a:t>s</a:t>
              </a:r>
              <a:r>
                <a:rPr lang="fr-FR" sz="2400" i="1" baseline="30000"/>
                <a:t>2</a:t>
              </a:r>
            </a:p>
          </p:txBody>
        </p:sp>
        <p:sp>
          <p:nvSpPr>
            <p:cNvPr id="22537" name="Freeform 7"/>
            <p:cNvSpPr>
              <a:spLocks/>
            </p:cNvSpPr>
            <p:nvPr/>
          </p:nvSpPr>
          <p:spPr bwMode="auto">
            <a:xfrm>
              <a:off x="2582" y="1155"/>
              <a:ext cx="349" cy="239"/>
            </a:xfrm>
            <a:custGeom>
              <a:avLst/>
              <a:gdLst>
                <a:gd name="T0" fmla="*/ 348 w 349"/>
                <a:gd name="T1" fmla="*/ 0 h 239"/>
                <a:gd name="T2" fmla="*/ 174 w 349"/>
                <a:gd name="T3" fmla="*/ 106 h 239"/>
                <a:gd name="T4" fmla="*/ 269 w 349"/>
                <a:gd name="T5" fmla="*/ 88 h 239"/>
                <a:gd name="T6" fmla="*/ 0 w 349"/>
                <a:gd name="T7" fmla="*/ 238 h 23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49"/>
                <a:gd name="T13" fmla="*/ 0 h 239"/>
                <a:gd name="T14" fmla="*/ 349 w 349"/>
                <a:gd name="T15" fmla="*/ 239 h 23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49" h="239">
                  <a:moveTo>
                    <a:pt x="348" y="0"/>
                  </a:moveTo>
                  <a:lnTo>
                    <a:pt x="174" y="106"/>
                  </a:lnTo>
                  <a:lnTo>
                    <a:pt x="269" y="88"/>
                  </a:lnTo>
                  <a:lnTo>
                    <a:pt x="0" y="238"/>
                  </a:lnTo>
                </a:path>
              </a:pathLst>
            </a:custGeom>
            <a:noFill/>
            <a:ln w="19050" cap="rnd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2538" name="Line 13"/>
            <p:cNvSpPr>
              <a:spLocks noChangeShapeType="1"/>
            </p:cNvSpPr>
            <p:nvPr/>
          </p:nvSpPr>
          <p:spPr bwMode="auto">
            <a:xfrm>
              <a:off x="943" y="2232"/>
              <a:ext cx="2744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2539" name="Text Box 16"/>
            <p:cNvSpPr txBox="1">
              <a:spLocks noChangeArrowheads="1"/>
            </p:cNvSpPr>
            <p:nvPr/>
          </p:nvSpPr>
          <p:spPr bwMode="auto">
            <a:xfrm>
              <a:off x="3313" y="2232"/>
              <a:ext cx="499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400" i="1"/>
                <a:t>x</a:t>
              </a:r>
              <a:endParaRPr lang="fr-FR" sz="2400"/>
            </a:p>
          </p:txBody>
        </p:sp>
        <p:grpSp>
          <p:nvGrpSpPr>
            <p:cNvPr id="22540" name="Group 18"/>
            <p:cNvGrpSpPr>
              <a:grpSpLocks/>
            </p:cNvGrpSpPr>
            <p:nvPr/>
          </p:nvGrpSpPr>
          <p:grpSpPr bwMode="auto">
            <a:xfrm>
              <a:off x="1362" y="1174"/>
              <a:ext cx="1905" cy="1054"/>
              <a:chOff x="2154" y="3049"/>
              <a:chExt cx="1785" cy="920"/>
            </a:xfrm>
          </p:grpSpPr>
          <p:sp>
            <p:nvSpPr>
              <p:cNvPr id="22558" name="Freeform 19"/>
              <p:cNvSpPr>
                <a:spLocks/>
              </p:cNvSpPr>
              <p:nvPr/>
            </p:nvSpPr>
            <p:spPr bwMode="auto">
              <a:xfrm>
                <a:off x="2154" y="3049"/>
                <a:ext cx="900" cy="920"/>
              </a:xfrm>
              <a:custGeom>
                <a:avLst/>
                <a:gdLst>
                  <a:gd name="T0" fmla="*/ 0 w 900"/>
                  <a:gd name="T1" fmla="*/ 920 h 920"/>
                  <a:gd name="T2" fmla="*/ 305 w 900"/>
                  <a:gd name="T3" fmla="*/ 750 h 920"/>
                  <a:gd name="T4" fmla="*/ 630 w 900"/>
                  <a:gd name="T5" fmla="*/ 260 h 920"/>
                  <a:gd name="T6" fmla="*/ 900 w 900"/>
                  <a:gd name="T7" fmla="*/ 10 h 9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00"/>
                  <a:gd name="T13" fmla="*/ 0 h 920"/>
                  <a:gd name="T14" fmla="*/ 900 w 900"/>
                  <a:gd name="T15" fmla="*/ 920 h 9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00" h="920">
                    <a:moveTo>
                      <a:pt x="0" y="920"/>
                    </a:moveTo>
                    <a:cubicBezTo>
                      <a:pt x="83" y="889"/>
                      <a:pt x="144" y="881"/>
                      <a:pt x="305" y="750"/>
                    </a:cubicBezTo>
                    <a:cubicBezTo>
                      <a:pt x="466" y="619"/>
                      <a:pt x="520" y="480"/>
                      <a:pt x="630" y="260"/>
                    </a:cubicBezTo>
                    <a:cubicBezTo>
                      <a:pt x="740" y="40"/>
                      <a:pt x="880" y="0"/>
                      <a:pt x="900" y="10"/>
                    </a:cubicBezTo>
                  </a:path>
                </a:pathLst>
              </a:custGeom>
              <a:noFill/>
              <a:ln w="28575">
                <a:solidFill>
                  <a:srgbClr val="00009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2559" name="Freeform 20"/>
              <p:cNvSpPr>
                <a:spLocks/>
              </p:cNvSpPr>
              <p:nvPr/>
            </p:nvSpPr>
            <p:spPr bwMode="auto">
              <a:xfrm flipH="1">
                <a:off x="3039" y="3049"/>
                <a:ext cx="900" cy="920"/>
              </a:xfrm>
              <a:custGeom>
                <a:avLst/>
                <a:gdLst>
                  <a:gd name="T0" fmla="*/ 0 w 900"/>
                  <a:gd name="T1" fmla="*/ 920 h 920"/>
                  <a:gd name="T2" fmla="*/ 305 w 900"/>
                  <a:gd name="T3" fmla="*/ 750 h 920"/>
                  <a:gd name="T4" fmla="*/ 630 w 900"/>
                  <a:gd name="T5" fmla="*/ 260 h 920"/>
                  <a:gd name="T6" fmla="*/ 900 w 900"/>
                  <a:gd name="T7" fmla="*/ 10 h 9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00"/>
                  <a:gd name="T13" fmla="*/ 0 h 920"/>
                  <a:gd name="T14" fmla="*/ 900 w 900"/>
                  <a:gd name="T15" fmla="*/ 920 h 9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00" h="920">
                    <a:moveTo>
                      <a:pt x="0" y="920"/>
                    </a:moveTo>
                    <a:cubicBezTo>
                      <a:pt x="83" y="889"/>
                      <a:pt x="144" y="881"/>
                      <a:pt x="305" y="750"/>
                    </a:cubicBezTo>
                    <a:cubicBezTo>
                      <a:pt x="466" y="619"/>
                      <a:pt x="520" y="480"/>
                      <a:pt x="630" y="260"/>
                    </a:cubicBezTo>
                    <a:cubicBezTo>
                      <a:pt x="740" y="40"/>
                      <a:pt x="880" y="0"/>
                      <a:pt x="900" y="10"/>
                    </a:cubicBezTo>
                  </a:path>
                </a:pathLst>
              </a:custGeom>
              <a:noFill/>
              <a:ln w="28575">
                <a:solidFill>
                  <a:srgbClr val="00009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22541" name="Line 21"/>
            <p:cNvSpPr>
              <a:spLocks noChangeShapeType="1"/>
            </p:cNvSpPr>
            <p:nvPr/>
          </p:nvSpPr>
          <p:spPr bwMode="auto">
            <a:xfrm>
              <a:off x="2315" y="1188"/>
              <a:ext cx="1" cy="106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2542" name="Text Box 22"/>
            <p:cNvSpPr txBox="1">
              <a:spLocks noChangeArrowheads="1"/>
            </p:cNvSpPr>
            <p:nvPr/>
          </p:nvSpPr>
          <p:spPr bwMode="auto">
            <a:xfrm>
              <a:off x="2174" y="2184"/>
              <a:ext cx="295" cy="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400" i="1">
                  <a:latin typeface="Symbol" pitchFamily="18" charset="2"/>
                </a:rPr>
                <a:t>m</a:t>
              </a:r>
              <a:endParaRPr lang="fr-FR" sz="2400">
                <a:latin typeface="Arial" charset="0"/>
              </a:endParaRPr>
            </a:p>
          </p:txBody>
        </p:sp>
        <p:sp>
          <p:nvSpPr>
            <p:cNvPr id="22543" name="Rectangle 15"/>
            <p:cNvSpPr>
              <a:spLocks noChangeArrowheads="1"/>
            </p:cNvSpPr>
            <p:nvPr/>
          </p:nvSpPr>
          <p:spPr bwMode="auto">
            <a:xfrm>
              <a:off x="2443" y="883"/>
              <a:ext cx="124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defTabSz="762000" eaLnBrk="0" hangingPunct="0">
                <a:spcBef>
                  <a:spcPct val="50000"/>
                </a:spcBef>
              </a:pPr>
              <a:r>
                <a:rPr lang="fr-FR" sz="2400" i="1"/>
                <a:t>N(</a:t>
              </a:r>
              <a:r>
                <a:rPr lang="fr-FR" sz="2400" i="1">
                  <a:latin typeface="Symbol" pitchFamily="18" charset="2"/>
                </a:rPr>
                <a:t>m,s</a:t>
              </a:r>
              <a:r>
                <a:rPr lang="fr-FR" sz="2400" i="1" baseline="30000">
                  <a:latin typeface="Symbol" pitchFamily="18" charset="2"/>
                </a:rPr>
                <a:t>2</a:t>
              </a:r>
              <a:r>
                <a:rPr lang="fr-FR" sz="2400" i="1"/>
                <a:t>)</a:t>
              </a:r>
            </a:p>
          </p:txBody>
        </p:sp>
        <p:sp>
          <p:nvSpPr>
            <p:cNvPr id="22544" name="Text Box 16"/>
            <p:cNvSpPr txBox="1">
              <a:spLocks noChangeArrowheads="1"/>
            </p:cNvSpPr>
            <p:nvPr/>
          </p:nvSpPr>
          <p:spPr bwMode="auto">
            <a:xfrm>
              <a:off x="2515" y="2232"/>
              <a:ext cx="499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400" i="1"/>
                <a:t>x</a:t>
              </a:r>
              <a:r>
                <a:rPr lang="fr-FR" sz="2400" i="1" baseline="-25000"/>
                <a:t>1</a:t>
              </a:r>
            </a:p>
          </p:txBody>
        </p:sp>
        <p:sp>
          <p:nvSpPr>
            <p:cNvPr id="22545" name="Freeform 17"/>
            <p:cNvSpPr>
              <a:spLocks/>
            </p:cNvSpPr>
            <p:nvPr/>
          </p:nvSpPr>
          <p:spPr bwMode="auto">
            <a:xfrm>
              <a:off x="2582" y="2814"/>
              <a:ext cx="349" cy="239"/>
            </a:xfrm>
            <a:custGeom>
              <a:avLst/>
              <a:gdLst>
                <a:gd name="T0" fmla="*/ 348 w 349"/>
                <a:gd name="T1" fmla="*/ 0 h 239"/>
                <a:gd name="T2" fmla="*/ 174 w 349"/>
                <a:gd name="T3" fmla="*/ 106 h 239"/>
                <a:gd name="T4" fmla="*/ 269 w 349"/>
                <a:gd name="T5" fmla="*/ 88 h 239"/>
                <a:gd name="T6" fmla="*/ 0 w 349"/>
                <a:gd name="T7" fmla="*/ 238 h 23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49"/>
                <a:gd name="T13" fmla="*/ 0 h 239"/>
                <a:gd name="T14" fmla="*/ 349 w 349"/>
                <a:gd name="T15" fmla="*/ 239 h 23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49" h="239">
                  <a:moveTo>
                    <a:pt x="348" y="0"/>
                  </a:moveTo>
                  <a:lnTo>
                    <a:pt x="174" y="106"/>
                  </a:lnTo>
                  <a:lnTo>
                    <a:pt x="269" y="88"/>
                  </a:lnTo>
                  <a:lnTo>
                    <a:pt x="0" y="238"/>
                  </a:lnTo>
                </a:path>
              </a:pathLst>
            </a:custGeom>
            <a:noFill/>
            <a:ln w="19050" cap="rnd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2546" name="Line 13"/>
            <p:cNvSpPr>
              <a:spLocks noChangeShapeType="1"/>
            </p:cNvSpPr>
            <p:nvPr/>
          </p:nvSpPr>
          <p:spPr bwMode="auto">
            <a:xfrm>
              <a:off x="943" y="3891"/>
              <a:ext cx="2744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2547" name="Text Box 16"/>
            <p:cNvSpPr txBox="1">
              <a:spLocks noChangeArrowheads="1"/>
            </p:cNvSpPr>
            <p:nvPr/>
          </p:nvSpPr>
          <p:spPr bwMode="auto">
            <a:xfrm>
              <a:off x="3313" y="3891"/>
              <a:ext cx="499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400" i="1"/>
                <a:t>z</a:t>
              </a:r>
              <a:endParaRPr lang="fr-FR" sz="2400"/>
            </a:p>
          </p:txBody>
        </p:sp>
        <p:grpSp>
          <p:nvGrpSpPr>
            <p:cNvPr id="22548" name="Group 18"/>
            <p:cNvGrpSpPr>
              <a:grpSpLocks/>
            </p:cNvGrpSpPr>
            <p:nvPr/>
          </p:nvGrpSpPr>
          <p:grpSpPr bwMode="auto">
            <a:xfrm>
              <a:off x="1362" y="2833"/>
              <a:ext cx="1905" cy="1054"/>
              <a:chOff x="2154" y="3049"/>
              <a:chExt cx="1785" cy="920"/>
            </a:xfrm>
          </p:grpSpPr>
          <p:sp>
            <p:nvSpPr>
              <p:cNvPr id="22556" name="Freeform 19"/>
              <p:cNvSpPr>
                <a:spLocks/>
              </p:cNvSpPr>
              <p:nvPr/>
            </p:nvSpPr>
            <p:spPr bwMode="auto">
              <a:xfrm>
                <a:off x="2154" y="3049"/>
                <a:ext cx="900" cy="920"/>
              </a:xfrm>
              <a:custGeom>
                <a:avLst/>
                <a:gdLst>
                  <a:gd name="T0" fmla="*/ 0 w 900"/>
                  <a:gd name="T1" fmla="*/ 920 h 920"/>
                  <a:gd name="T2" fmla="*/ 305 w 900"/>
                  <a:gd name="T3" fmla="*/ 750 h 920"/>
                  <a:gd name="T4" fmla="*/ 630 w 900"/>
                  <a:gd name="T5" fmla="*/ 260 h 920"/>
                  <a:gd name="T6" fmla="*/ 900 w 900"/>
                  <a:gd name="T7" fmla="*/ 10 h 9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00"/>
                  <a:gd name="T13" fmla="*/ 0 h 920"/>
                  <a:gd name="T14" fmla="*/ 900 w 900"/>
                  <a:gd name="T15" fmla="*/ 920 h 9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00" h="920">
                    <a:moveTo>
                      <a:pt x="0" y="920"/>
                    </a:moveTo>
                    <a:cubicBezTo>
                      <a:pt x="83" y="889"/>
                      <a:pt x="144" y="881"/>
                      <a:pt x="305" y="750"/>
                    </a:cubicBezTo>
                    <a:cubicBezTo>
                      <a:pt x="466" y="619"/>
                      <a:pt x="520" y="480"/>
                      <a:pt x="630" y="260"/>
                    </a:cubicBezTo>
                    <a:cubicBezTo>
                      <a:pt x="740" y="40"/>
                      <a:pt x="880" y="0"/>
                      <a:pt x="900" y="10"/>
                    </a:cubicBezTo>
                  </a:path>
                </a:pathLst>
              </a:custGeom>
              <a:noFill/>
              <a:ln w="28575">
                <a:solidFill>
                  <a:srgbClr val="00009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2557" name="Freeform 20"/>
              <p:cNvSpPr>
                <a:spLocks/>
              </p:cNvSpPr>
              <p:nvPr/>
            </p:nvSpPr>
            <p:spPr bwMode="auto">
              <a:xfrm flipH="1">
                <a:off x="3039" y="3049"/>
                <a:ext cx="900" cy="920"/>
              </a:xfrm>
              <a:custGeom>
                <a:avLst/>
                <a:gdLst>
                  <a:gd name="T0" fmla="*/ 0 w 900"/>
                  <a:gd name="T1" fmla="*/ 920 h 920"/>
                  <a:gd name="T2" fmla="*/ 305 w 900"/>
                  <a:gd name="T3" fmla="*/ 750 h 920"/>
                  <a:gd name="T4" fmla="*/ 630 w 900"/>
                  <a:gd name="T5" fmla="*/ 260 h 920"/>
                  <a:gd name="T6" fmla="*/ 900 w 900"/>
                  <a:gd name="T7" fmla="*/ 10 h 9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00"/>
                  <a:gd name="T13" fmla="*/ 0 h 920"/>
                  <a:gd name="T14" fmla="*/ 900 w 900"/>
                  <a:gd name="T15" fmla="*/ 920 h 9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00" h="920">
                    <a:moveTo>
                      <a:pt x="0" y="920"/>
                    </a:moveTo>
                    <a:cubicBezTo>
                      <a:pt x="83" y="889"/>
                      <a:pt x="144" y="881"/>
                      <a:pt x="305" y="750"/>
                    </a:cubicBezTo>
                    <a:cubicBezTo>
                      <a:pt x="466" y="619"/>
                      <a:pt x="520" y="480"/>
                      <a:pt x="630" y="260"/>
                    </a:cubicBezTo>
                    <a:cubicBezTo>
                      <a:pt x="740" y="40"/>
                      <a:pt x="880" y="0"/>
                      <a:pt x="900" y="10"/>
                    </a:cubicBezTo>
                  </a:path>
                </a:pathLst>
              </a:custGeom>
              <a:noFill/>
              <a:ln w="28575">
                <a:solidFill>
                  <a:srgbClr val="00009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22549" name="Line 21"/>
            <p:cNvSpPr>
              <a:spLocks noChangeShapeType="1"/>
            </p:cNvSpPr>
            <p:nvPr/>
          </p:nvSpPr>
          <p:spPr bwMode="auto">
            <a:xfrm>
              <a:off x="2315" y="2847"/>
              <a:ext cx="1" cy="106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2550" name="Text Box 22"/>
            <p:cNvSpPr txBox="1">
              <a:spLocks noChangeArrowheads="1"/>
            </p:cNvSpPr>
            <p:nvPr/>
          </p:nvSpPr>
          <p:spPr bwMode="auto">
            <a:xfrm>
              <a:off x="2174" y="3843"/>
              <a:ext cx="295" cy="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400" i="1">
                  <a:latin typeface="Symbol" pitchFamily="18" charset="2"/>
                </a:rPr>
                <a:t>0</a:t>
              </a:r>
              <a:endParaRPr lang="fr-FR" sz="2400">
                <a:latin typeface="Arial" charset="0"/>
              </a:endParaRPr>
            </a:p>
          </p:txBody>
        </p:sp>
        <p:sp>
          <p:nvSpPr>
            <p:cNvPr id="22551" name="Rectangle 25"/>
            <p:cNvSpPr>
              <a:spLocks noChangeArrowheads="1"/>
            </p:cNvSpPr>
            <p:nvPr/>
          </p:nvSpPr>
          <p:spPr bwMode="auto">
            <a:xfrm>
              <a:off x="2443" y="2542"/>
              <a:ext cx="124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defTabSz="762000" eaLnBrk="0" hangingPunct="0">
                <a:spcBef>
                  <a:spcPct val="50000"/>
                </a:spcBef>
              </a:pPr>
              <a:r>
                <a:rPr lang="fr-FR" sz="2400" i="1"/>
                <a:t>N(0,1)</a:t>
              </a:r>
            </a:p>
          </p:txBody>
        </p:sp>
        <p:sp>
          <p:nvSpPr>
            <p:cNvPr id="22552" name="Text Box 16"/>
            <p:cNvSpPr txBox="1">
              <a:spLocks noChangeArrowheads="1"/>
            </p:cNvSpPr>
            <p:nvPr/>
          </p:nvSpPr>
          <p:spPr bwMode="auto">
            <a:xfrm>
              <a:off x="2515" y="3891"/>
              <a:ext cx="499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fr-FR" sz="2400" i="1"/>
                <a:t>z</a:t>
              </a:r>
              <a:r>
                <a:rPr lang="fr-FR" sz="2400" i="1" baseline="-25000"/>
                <a:t>1</a:t>
              </a:r>
            </a:p>
          </p:txBody>
        </p:sp>
        <p:sp>
          <p:nvSpPr>
            <p:cNvPr id="22553" name="Line 27"/>
            <p:cNvSpPr>
              <a:spLocks noChangeShapeType="1"/>
            </p:cNvSpPr>
            <p:nvPr/>
          </p:nvSpPr>
          <p:spPr bwMode="auto">
            <a:xfrm>
              <a:off x="2784" y="2432"/>
              <a:ext cx="1528" cy="312"/>
            </a:xfrm>
            <a:prstGeom prst="line">
              <a:avLst/>
            </a:prstGeom>
            <a:noFill/>
            <a:ln w="19050">
              <a:solidFill>
                <a:srgbClr val="CC66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2554" name="Line 28"/>
            <p:cNvSpPr>
              <a:spLocks noChangeShapeType="1"/>
            </p:cNvSpPr>
            <p:nvPr/>
          </p:nvSpPr>
          <p:spPr bwMode="auto">
            <a:xfrm flipH="1">
              <a:off x="2696" y="2992"/>
              <a:ext cx="1208" cy="1008"/>
            </a:xfrm>
            <a:prstGeom prst="line">
              <a:avLst/>
            </a:prstGeom>
            <a:noFill/>
            <a:ln w="19050">
              <a:solidFill>
                <a:srgbClr val="CC66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2555" name="Text Box 29"/>
            <p:cNvSpPr txBox="1">
              <a:spLocks noChangeArrowheads="1"/>
            </p:cNvSpPr>
            <p:nvPr/>
          </p:nvSpPr>
          <p:spPr bwMode="auto">
            <a:xfrm>
              <a:off x="960" y="2912"/>
              <a:ext cx="1120" cy="51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r>
                <a:rPr lang="fr-FR" sz="2400" i="1"/>
                <a:t>E(Z) = 0</a:t>
              </a:r>
            </a:p>
            <a:p>
              <a:r>
                <a:rPr lang="fr-FR" sz="2400" i="1"/>
                <a:t>Var(Z) = 1</a:t>
              </a:r>
              <a:endParaRPr lang="fr-FR" sz="2400" i="1" baseline="30000"/>
            </a:p>
          </p:txBody>
        </p:sp>
      </p:grpSp>
      <p:cxnSp>
        <p:nvCxnSpPr>
          <p:cNvPr id="22534" name="Connecteur droit 33"/>
          <p:cNvCxnSpPr>
            <a:cxnSpLocks noChangeShapeType="1"/>
          </p:cNvCxnSpPr>
          <p:nvPr/>
        </p:nvCxnSpPr>
        <p:spPr bwMode="auto">
          <a:xfrm rot="5400000" flipH="1" flipV="1">
            <a:off x="3714750" y="5676900"/>
            <a:ext cx="981075" cy="9525"/>
          </a:xfrm>
          <a:prstGeom prst="line">
            <a:avLst/>
          </a:prstGeom>
          <a:noFill/>
          <a:ln w="22225" cap="sq" algn="ctr">
            <a:solidFill>
              <a:srgbClr val="C00000"/>
            </a:solidFill>
            <a:prstDash val="dash"/>
            <a:round/>
            <a:headEnd type="none" w="sm" len="sm"/>
            <a:tailEnd type="none" w="sm" len="sm"/>
          </a:ln>
        </p:spPr>
      </p:cxnSp>
      <p:cxnSp>
        <p:nvCxnSpPr>
          <p:cNvPr id="22535" name="Connecteur droit 38"/>
          <p:cNvCxnSpPr>
            <a:cxnSpLocks noChangeShapeType="1"/>
          </p:cNvCxnSpPr>
          <p:nvPr/>
        </p:nvCxnSpPr>
        <p:spPr bwMode="auto">
          <a:xfrm rot="5400000" flipH="1" flipV="1">
            <a:off x="3705225" y="3028950"/>
            <a:ext cx="981075" cy="9525"/>
          </a:xfrm>
          <a:prstGeom prst="line">
            <a:avLst/>
          </a:prstGeom>
          <a:noFill/>
          <a:ln w="22225" cap="sq" algn="ctr">
            <a:solidFill>
              <a:srgbClr val="C00000"/>
            </a:solidFill>
            <a:prstDash val="dash"/>
            <a:round/>
            <a:headEnd type="none" w="sm" len="sm"/>
            <a:tailEnd type="none" w="sm" len="sm"/>
          </a:ln>
        </p:spPr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41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4" name="Rectangle 18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sz="3600" smtClean="0"/>
              <a:t>Table de la loi normale centrée réduite</a:t>
            </a:r>
          </a:p>
        </p:txBody>
      </p:sp>
      <p:sp>
        <p:nvSpPr>
          <p:cNvPr id="66563" name="Rectangle 2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4559300"/>
          </a:xfrm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smtClean="0"/>
              <a:t>La table de la loi normale centrée réduite (Table </a:t>
            </a:r>
            <a:r>
              <a:rPr lang="fr-CA" smtClean="0"/>
              <a:t>A</a:t>
            </a:r>
            <a:r>
              <a:rPr lang="fr-FR" smtClean="0"/>
              <a:t>3, Baillargeon, page </a:t>
            </a:r>
            <a:r>
              <a:rPr lang="fr-CA" smtClean="0"/>
              <a:t>913</a:t>
            </a:r>
            <a:r>
              <a:rPr lang="fr-FR" smtClean="0"/>
              <a:t>) donne la probabilité pour les valeurs positives de </a:t>
            </a:r>
            <a:r>
              <a:rPr lang="fr-FR" i="1" smtClean="0"/>
              <a:t>Z</a:t>
            </a:r>
            <a:r>
              <a:rPr lang="fr-FR" smtClean="0"/>
              <a:t> uniquement</a:t>
            </a:r>
          </a:p>
          <a:p>
            <a:pPr defTabSz="762000" eaLnBrk="1" hangingPunct="1"/>
            <a:endParaRPr lang="fr-FR" smtClean="0"/>
          </a:p>
          <a:p>
            <a:pPr defTabSz="762000" eaLnBrk="1" hangingPunct="1">
              <a:buFontTx/>
              <a:buNone/>
            </a:pPr>
            <a:endParaRPr lang="fr-FR" smtClean="0"/>
          </a:p>
          <a:p>
            <a:pPr defTabSz="762000" eaLnBrk="1" hangingPunct="1">
              <a:buFontTx/>
              <a:buNone/>
            </a:pPr>
            <a:endParaRPr lang="fr-FR" smtClean="0"/>
          </a:p>
          <a:p>
            <a:pPr defTabSz="762000" eaLnBrk="1" hangingPunct="1">
              <a:buFontTx/>
              <a:buNone/>
            </a:pPr>
            <a:endParaRPr lang="fr-FR" smtClean="0"/>
          </a:p>
          <a:p>
            <a:pPr defTabSz="762000" eaLnBrk="1" hangingPunct="1">
              <a:buFontTx/>
              <a:buNone/>
            </a:pPr>
            <a:endParaRPr lang="fr-FR" smtClean="0"/>
          </a:p>
          <a:p>
            <a:pPr defTabSz="762000" eaLnBrk="1" hangingPunct="1">
              <a:buFontTx/>
              <a:buNone/>
            </a:pPr>
            <a:r>
              <a:rPr lang="fr-FR" i="1" smtClean="0"/>
              <a:t>		   P(0 </a:t>
            </a:r>
            <a:r>
              <a:rPr lang="fr-FR" i="1" smtClean="0">
                <a:sym typeface="Symbol" pitchFamily="18" charset="2"/>
              </a:rPr>
              <a:t> </a:t>
            </a:r>
            <a:r>
              <a:rPr lang="fr-FR" i="1" smtClean="0"/>
              <a:t>Z </a:t>
            </a:r>
            <a:r>
              <a:rPr lang="fr-FR" i="1" smtClean="0">
                <a:sym typeface="Symbol" pitchFamily="18" charset="2"/>
              </a:rPr>
              <a:t></a:t>
            </a:r>
            <a:r>
              <a:rPr lang="fr-FR" i="1" smtClean="0"/>
              <a:t> z</a:t>
            </a:r>
            <a:r>
              <a:rPr lang="fr-FR" i="1" baseline="-25000" smtClean="0"/>
              <a:t>1</a:t>
            </a:r>
            <a:r>
              <a:rPr lang="fr-FR" i="1" smtClean="0"/>
              <a:t>)</a:t>
            </a:r>
          </a:p>
        </p:txBody>
      </p:sp>
      <p:sp>
        <p:nvSpPr>
          <p:cNvPr id="66565" name="Line 24"/>
          <p:cNvSpPr>
            <a:spLocks noChangeShapeType="1"/>
          </p:cNvSpPr>
          <p:nvPr/>
        </p:nvSpPr>
        <p:spPr bwMode="auto">
          <a:xfrm flipV="1">
            <a:off x="2695575" y="4419600"/>
            <a:ext cx="2019300" cy="1228725"/>
          </a:xfrm>
          <a:prstGeom prst="line">
            <a:avLst/>
          </a:prstGeom>
          <a:noFill/>
          <a:ln w="28575">
            <a:solidFill>
              <a:srgbClr val="CC66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grpSp>
        <p:nvGrpSpPr>
          <p:cNvPr id="66566" name="Group 36"/>
          <p:cNvGrpSpPr>
            <a:grpSpLocks/>
          </p:cNvGrpSpPr>
          <p:nvPr/>
        </p:nvGrpSpPr>
        <p:grpSpPr bwMode="auto">
          <a:xfrm>
            <a:off x="2551113" y="3140075"/>
            <a:ext cx="4040187" cy="2144713"/>
            <a:chOff x="1607" y="1978"/>
            <a:chExt cx="2545" cy="1351"/>
          </a:xfrm>
        </p:grpSpPr>
        <p:sp>
          <p:nvSpPr>
            <p:cNvPr id="66567" name="Line 9"/>
            <p:cNvSpPr>
              <a:spLocks noChangeShapeType="1"/>
            </p:cNvSpPr>
            <p:nvPr/>
          </p:nvSpPr>
          <p:spPr bwMode="auto">
            <a:xfrm>
              <a:off x="2898" y="2006"/>
              <a:ext cx="0" cy="1018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6568" name="Line 10"/>
            <p:cNvSpPr>
              <a:spLocks noChangeShapeType="1"/>
            </p:cNvSpPr>
            <p:nvPr/>
          </p:nvSpPr>
          <p:spPr bwMode="auto">
            <a:xfrm>
              <a:off x="3362" y="2673"/>
              <a:ext cx="0" cy="356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6569" name="Line 11"/>
            <p:cNvSpPr>
              <a:spLocks noChangeShapeType="1"/>
            </p:cNvSpPr>
            <p:nvPr/>
          </p:nvSpPr>
          <p:spPr bwMode="auto">
            <a:xfrm flipH="1">
              <a:off x="2899" y="2452"/>
              <a:ext cx="359" cy="191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6570" name="Line 12"/>
            <p:cNvSpPr>
              <a:spLocks noChangeShapeType="1"/>
            </p:cNvSpPr>
            <p:nvPr/>
          </p:nvSpPr>
          <p:spPr bwMode="auto">
            <a:xfrm flipH="1">
              <a:off x="2901" y="2096"/>
              <a:ext cx="150" cy="95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6571" name="Line 13"/>
            <p:cNvSpPr>
              <a:spLocks noChangeShapeType="1"/>
            </p:cNvSpPr>
            <p:nvPr/>
          </p:nvSpPr>
          <p:spPr bwMode="auto">
            <a:xfrm flipH="1">
              <a:off x="2913" y="2758"/>
              <a:ext cx="441" cy="233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6572" name="Line 14"/>
            <p:cNvSpPr>
              <a:spLocks noChangeShapeType="1"/>
            </p:cNvSpPr>
            <p:nvPr/>
          </p:nvSpPr>
          <p:spPr bwMode="auto">
            <a:xfrm flipH="1">
              <a:off x="2898" y="2661"/>
              <a:ext cx="454" cy="218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6573" name="Line 15"/>
            <p:cNvSpPr>
              <a:spLocks noChangeShapeType="1"/>
            </p:cNvSpPr>
            <p:nvPr/>
          </p:nvSpPr>
          <p:spPr bwMode="auto">
            <a:xfrm flipH="1">
              <a:off x="2899" y="2260"/>
              <a:ext cx="274" cy="16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6574" name="Line 16"/>
            <p:cNvSpPr>
              <a:spLocks noChangeShapeType="1"/>
            </p:cNvSpPr>
            <p:nvPr/>
          </p:nvSpPr>
          <p:spPr bwMode="auto">
            <a:xfrm flipH="1">
              <a:off x="3063" y="2872"/>
              <a:ext cx="302" cy="157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6575" name="Line 19"/>
            <p:cNvSpPr>
              <a:spLocks noChangeShapeType="1"/>
            </p:cNvSpPr>
            <p:nvPr/>
          </p:nvSpPr>
          <p:spPr bwMode="auto">
            <a:xfrm flipH="1">
              <a:off x="2901" y="2168"/>
              <a:ext cx="222" cy="139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6576" name="Line 20"/>
            <p:cNvSpPr>
              <a:spLocks noChangeShapeType="1"/>
            </p:cNvSpPr>
            <p:nvPr/>
          </p:nvSpPr>
          <p:spPr bwMode="auto">
            <a:xfrm flipH="1">
              <a:off x="2907" y="2364"/>
              <a:ext cx="307" cy="167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6577" name="Line 21"/>
            <p:cNvSpPr>
              <a:spLocks noChangeShapeType="1"/>
            </p:cNvSpPr>
            <p:nvPr/>
          </p:nvSpPr>
          <p:spPr bwMode="auto">
            <a:xfrm flipH="1">
              <a:off x="2902" y="2545"/>
              <a:ext cx="406" cy="21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6578" name="Line 22"/>
            <p:cNvSpPr>
              <a:spLocks noChangeShapeType="1"/>
            </p:cNvSpPr>
            <p:nvPr/>
          </p:nvSpPr>
          <p:spPr bwMode="auto">
            <a:xfrm flipH="1">
              <a:off x="3287" y="2984"/>
              <a:ext cx="78" cy="41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6579" name="Line 4"/>
            <p:cNvSpPr>
              <a:spLocks noChangeShapeType="1"/>
            </p:cNvSpPr>
            <p:nvPr/>
          </p:nvSpPr>
          <p:spPr bwMode="auto">
            <a:xfrm>
              <a:off x="1607" y="3033"/>
              <a:ext cx="2545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6580" name="Rectangle 7"/>
            <p:cNvSpPr>
              <a:spLocks noChangeArrowheads="1"/>
            </p:cNvSpPr>
            <p:nvPr/>
          </p:nvSpPr>
          <p:spPr bwMode="auto">
            <a:xfrm>
              <a:off x="3908" y="3043"/>
              <a:ext cx="20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FR" sz="2400" i="1"/>
                <a:t>Z</a:t>
              </a:r>
            </a:p>
          </p:txBody>
        </p:sp>
        <p:sp>
          <p:nvSpPr>
            <p:cNvPr id="66581" name="Rectangle 8"/>
            <p:cNvSpPr>
              <a:spLocks noChangeArrowheads="1"/>
            </p:cNvSpPr>
            <p:nvPr/>
          </p:nvSpPr>
          <p:spPr bwMode="auto">
            <a:xfrm>
              <a:off x="2788" y="3040"/>
              <a:ext cx="46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FR" sz="2400" i="1">
                  <a:solidFill>
                    <a:schemeClr val="tx2"/>
                  </a:solidFill>
                </a:rPr>
                <a:t>0</a:t>
              </a:r>
            </a:p>
          </p:txBody>
        </p:sp>
        <p:sp>
          <p:nvSpPr>
            <p:cNvPr id="66582" name="Rectangle 17"/>
            <p:cNvSpPr>
              <a:spLocks noChangeArrowheads="1"/>
            </p:cNvSpPr>
            <p:nvPr/>
          </p:nvSpPr>
          <p:spPr bwMode="auto">
            <a:xfrm>
              <a:off x="3234" y="2972"/>
              <a:ext cx="253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 eaLnBrk="0" hangingPunct="0"/>
              <a:r>
                <a:rPr lang="fr-FR" sz="2400" i="1"/>
                <a:t>z</a:t>
              </a:r>
              <a:r>
                <a:rPr lang="fr-FR" sz="2400" i="1" baseline="-25000"/>
                <a:t>1</a:t>
              </a:r>
            </a:p>
          </p:txBody>
        </p:sp>
        <p:grpSp>
          <p:nvGrpSpPr>
            <p:cNvPr id="66583" name="Group 18"/>
            <p:cNvGrpSpPr>
              <a:grpSpLocks/>
            </p:cNvGrpSpPr>
            <p:nvPr/>
          </p:nvGrpSpPr>
          <p:grpSpPr bwMode="auto">
            <a:xfrm>
              <a:off x="1944" y="1978"/>
              <a:ext cx="1905" cy="1054"/>
              <a:chOff x="2154" y="3049"/>
              <a:chExt cx="1785" cy="920"/>
            </a:xfrm>
          </p:grpSpPr>
          <p:sp>
            <p:nvSpPr>
              <p:cNvPr id="66585" name="Freeform 19"/>
              <p:cNvSpPr>
                <a:spLocks/>
              </p:cNvSpPr>
              <p:nvPr/>
            </p:nvSpPr>
            <p:spPr bwMode="auto">
              <a:xfrm>
                <a:off x="2154" y="3049"/>
                <a:ext cx="900" cy="920"/>
              </a:xfrm>
              <a:custGeom>
                <a:avLst/>
                <a:gdLst>
                  <a:gd name="T0" fmla="*/ 0 w 900"/>
                  <a:gd name="T1" fmla="*/ 920 h 920"/>
                  <a:gd name="T2" fmla="*/ 305 w 900"/>
                  <a:gd name="T3" fmla="*/ 750 h 920"/>
                  <a:gd name="T4" fmla="*/ 630 w 900"/>
                  <a:gd name="T5" fmla="*/ 260 h 920"/>
                  <a:gd name="T6" fmla="*/ 900 w 900"/>
                  <a:gd name="T7" fmla="*/ 10 h 9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00"/>
                  <a:gd name="T13" fmla="*/ 0 h 920"/>
                  <a:gd name="T14" fmla="*/ 900 w 900"/>
                  <a:gd name="T15" fmla="*/ 920 h 9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00" h="920">
                    <a:moveTo>
                      <a:pt x="0" y="920"/>
                    </a:moveTo>
                    <a:cubicBezTo>
                      <a:pt x="83" y="889"/>
                      <a:pt x="144" y="881"/>
                      <a:pt x="305" y="750"/>
                    </a:cubicBezTo>
                    <a:cubicBezTo>
                      <a:pt x="466" y="619"/>
                      <a:pt x="520" y="480"/>
                      <a:pt x="630" y="260"/>
                    </a:cubicBezTo>
                    <a:cubicBezTo>
                      <a:pt x="740" y="40"/>
                      <a:pt x="880" y="0"/>
                      <a:pt x="900" y="10"/>
                    </a:cubicBezTo>
                  </a:path>
                </a:pathLst>
              </a:custGeom>
              <a:noFill/>
              <a:ln w="28575">
                <a:solidFill>
                  <a:srgbClr val="00009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66586" name="Freeform 20"/>
              <p:cNvSpPr>
                <a:spLocks/>
              </p:cNvSpPr>
              <p:nvPr/>
            </p:nvSpPr>
            <p:spPr bwMode="auto">
              <a:xfrm flipH="1">
                <a:off x="3039" y="3049"/>
                <a:ext cx="900" cy="920"/>
              </a:xfrm>
              <a:custGeom>
                <a:avLst/>
                <a:gdLst>
                  <a:gd name="T0" fmla="*/ 0 w 900"/>
                  <a:gd name="T1" fmla="*/ 920 h 920"/>
                  <a:gd name="T2" fmla="*/ 305 w 900"/>
                  <a:gd name="T3" fmla="*/ 750 h 920"/>
                  <a:gd name="T4" fmla="*/ 630 w 900"/>
                  <a:gd name="T5" fmla="*/ 260 h 920"/>
                  <a:gd name="T6" fmla="*/ 900 w 900"/>
                  <a:gd name="T7" fmla="*/ 10 h 9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00"/>
                  <a:gd name="T13" fmla="*/ 0 h 920"/>
                  <a:gd name="T14" fmla="*/ 900 w 900"/>
                  <a:gd name="T15" fmla="*/ 920 h 9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00" h="920">
                    <a:moveTo>
                      <a:pt x="0" y="920"/>
                    </a:moveTo>
                    <a:cubicBezTo>
                      <a:pt x="83" y="889"/>
                      <a:pt x="144" y="881"/>
                      <a:pt x="305" y="750"/>
                    </a:cubicBezTo>
                    <a:cubicBezTo>
                      <a:pt x="466" y="619"/>
                      <a:pt x="520" y="480"/>
                      <a:pt x="630" y="260"/>
                    </a:cubicBezTo>
                    <a:cubicBezTo>
                      <a:pt x="740" y="40"/>
                      <a:pt x="880" y="0"/>
                      <a:pt x="900" y="10"/>
                    </a:cubicBezTo>
                  </a:path>
                </a:pathLst>
              </a:custGeom>
              <a:noFill/>
              <a:ln w="28575">
                <a:solidFill>
                  <a:srgbClr val="00009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66584" name="Line 31"/>
            <p:cNvSpPr>
              <a:spLocks noChangeShapeType="1"/>
            </p:cNvSpPr>
            <p:nvPr/>
          </p:nvSpPr>
          <p:spPr bwMode="auto">
            <a:xfrm flipH="1">
              <a:off x="2898" y="2023"/>
              <a:ext cx="78" cy="41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42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600" smtClean="0"/>
              <a:t>Table de la loi normale centrée réduite</a:t>
            </a:r>
          </a:p>
        </p:txBody>
      </p:sp>
      <p:graphicFrame>
        <p:nvGraphicFramePr>
          <p:cNvPr id="23554" name="Object 45">
            <a:hlinkClick r:id="" action="ppaction://ole?verb=0"/>
          </p:cNvPr>
          <p:cNvGraphicFramePr>
            <a:graphicFrameLocks noGrp="1"/>
          </p:cNvGraphicFramePr>
          <p:nvPr>
            <p:ph sz="quarter" idx="1"/>
          </p:nvPr>
        </p:nvGraphicFramePr>
        <p:xfrm>
          <a:off x="2178050" y="2568575"/>
          <a:ext cx="4749800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2" name="Equation" r:id="rId4" imgW="1981080" imgH="215640" progId="Equation.3">
                  <p:embed/>
                </p:oleObj>
              </mc:Choice>
              <mc:Fallback>
                <p:oleObj name="Equation" r:id="rId4" imgW="1981080" imgH="215640" progId="Equation.3">
                  <p:embed/>
                  <p:pic>
                    <p:nvPicPr>
                      <p:cNvPr id="0" name="Object 45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78050" y="2568575"/>
                        <a:ext cx="4749800" cy="517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7" name="Rectangle 47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pPr eaLnBrk="1" hangingPunct="1"/>
            <a:r>
              <a:rPr lang="fr-FR" sz="2600" smtClean="0"/>
              <a:t>Pour les valeurs négatives de </a:t>
            </a:r>
            <a:r>
              <a:rPr lang="fr-FR" sz="2600" i="1" smtClean="0"/>
              <a:t>Z</a:t>
            </a:r>
            <a:r>
              <a:rPr lang="fr-FR" sz="2600" smtClean="0"/>
              <a:t> puisque la fonction de densité est symétrique on peut utiliser la relation suivante</a:t>
            </a:r>
          </a:p>
        </p:txBody>
      </p:sp>
      <p:sp>
        <p:nvSpPr>
          <p:cNvPr id="23558" name="Rectangle 44"/>
          <p:cNvSpPr>
            <a:spLocks noChangeArrowheads="1"/>
          </p:cNvSpPr>
          <p:nvPr/>
        </p:nvSpPr>
        <p:spPr bwMode="auto">
          <a:xfrm>
            <a:off x="1804988" y="5716588"/>
            <a:ext cx="5494337" cy="466725"/>
          </a:xfrm>
          <a:prstGeom prst="rect">
            <a:avLst/>
          </a:prstGeom>
          <a:solidFill>
            <a:srgbClr val="C8FEC8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defTabSz="762000" eaLnBrk="0" hangingPunct="0">
              <a:spcBef>
                <a:spcPct val="20000"/>
              </a:spcBef>
            </a:pPr>
            <a:r>
              <a:rPr lang="fr-CA" sz="2400"/>
              <a:t>L</a:t>
            </a:r>
            <a:r>
              <a:rPr lang="fr-FR" sz="2400"/>
              <a:t>a courbe est symétrique par rapport à zéro</a:t>
            </a:r>
          </a:p>
        </p:txBody>
      </p:sp>
      <p:grpSp>
        <p:nvGrpSpPr>
          <p:cNvPr id="23559" name="Group 74"/>
          <p:cNvGrpSpPr>
            <a:grpSpLocks/>
          </p:cNvGrpSpPr>
          <p:nvPr/>
        </p:nvGrpSpPr>
        <p:grpSpPr bwMode="auto">
          <a:xfrm>
            <a:off x="431800" y="2952750"/>
            <a:ext cx="8259763" cy="2703513"/>
            <a:chOff x="272" y="1860"/>
            <a:chExt cx="5203" cy="1703"/>
          </a:xfrm>
        </p:grpSpPr>
        <p:sp>
          <p:nvSpPr>
            <p:cNvPr id="23560" name="Line 17"/>
            <p:cNvSpPr>
              <a:spLocks noChangeShapeType="1"/>
            </p:cNvSpPr>
            <p:nvPr/>
          </p:nvSpPr>
          <p:spPr bwMode="auto">
            <a:xfrm>
              <a:off x="2930" y="3243"/>
              <a:ext cx="254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3561" name="Rectangle 20"/>
            <p:cNvSpPr>
              <a:spLocks noChangeArrowheads="1"/>
            </p:cNvSpPr>
            <p:nvPr/>
          </p:nvSpPr>
          <p:spPr bwMode="auto">
            <a:xfrm>
              <a:off x="5231" y="3253"/>
              <a:ext cx="20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FR" sz="2400" i="1"/>
                <a:t>Z</a:t>
              </a:r>
            </a:p>
          </p:txBody>
        </p:sp>
        <p:sp>
          <p:nvSpPr>
            <p:cNvPr id="23562" name="Rectangle 21"/>
            <p:cNvSpPr>
              <a:spLocks noChangeArrowheads="1"/>
            </p:cNvSpPr>
            <p:nvPr/>
          </p:nvSpPr>
          <p:spPr bwMode="auto">
            <a:xfrm>
              <a:off x="4111" y="3250"/>
              <a:ext cx="46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FR" sz="2400" i="1">
                  <a:solidFill>
                    <a:schemeClr val="tx2"/>
                  </a:solidFill>
                </a:rPr>
                <a:t>0</a:t>
              </a:r>
            </a:p>
          </p:txBody>
        </p:sp>
        <p:sp>
          <p:nvSpPr>
            <p:cNvPr id="23563" name="Rectangle 22"/>
            <p:cNvSpPr>
              <a:spLocks noChangeArrowheads="1"/>
            </p:cNvSpPr>
            <p:nvPr/>
          </p:nvSpPr>
          <p:spPr bwMode="auto">
            <a:xfrm>
              <a:off x="4557" y="3188"/>
              <a:ext cx="253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 eaLnBrk="0" hangingPunct="0"/>
              <a:r>
                <a:rPr lang="fr-FR" sz="2400" i="1"/>
                <a:t>z</a:t>
              </a:r>
              <a:r>
                <a:rPr lang="fr-FR" sz="2400" i="1" baseline="-25000"/>
                <a:t>1</a:t>
              </a:r>
            </a:p>
          </p:txBody>
        </p:sp>
        <p:sp>
          <p:nvSpPr>
            <p:cNvPr id="23564" name="Line 37"/>
            <p:cNvSpPr>
              <a:spLocks noChangeShapeType="1"/>
            </p:cNvSpPr>
            <p:nvPr/>
          </p:nvSpPr>
          <p:spPr bwMode="auto">
            <a:xfrm flipH="1">
              <a:off x="272" y="3243"/>
              <a:ext cx="254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triangle" w="med" len="med"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3565" name="Rectangle 41"/>
            <p:cNvSpPr>
              <a:spLocks noChangeArrowheads="1"/>
            </p:cNvSpPr>
            <p:nvPr/>
          </p:nvSpPr>
          <p:spPr bwMode="auto">
            <a:xfrm flipH="1">
              <a:off x="1270" y="3250"/>
              <a:ext cx="46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algn="ctr" defTabSz="762000" eaLnBrk="0" hangingPunct="0">
                <a:spcBef>
                  <a:spcPct val="50000"/>
                </a:spcBef>
              </a:pPr>
              <a:r>
                <a:rPr lang="fr-FR" sz="2400" i="1">
                  <a:solidFill>
                    <a:schemeClr val="tx2"/>
                  </a:solidFill>
                </a:rPr>
                <a:t>0</a:t>
              </a:r>
            </a:p>
          </p:txBody>
        </p:sp>
        <p:sp>
          <p:nvSpPr>
            <p:cNvPr id="23566" name="Rectangle 42"/>
            <p:cNvSpPr>
              <a:spLocks noChangeArrowheads="1"/>
            </p:cNvSpPr>
            <p:nvPr/>
          </p:nvSpPr>
          <p:spPr bwMode="auto">
            <a:xfrm flipH="1">
              <a:off x="896" y="3182"/>
              <a:ext cx="317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 eaLnBrk="0" hangingPunct="0"/>
              <a:r>
                <a:rPr lang="fr-FR" sz="2400" i="1"/>
                <a:t>-z</a:t>
              </a:r>
              <a:r>
                <a:rPr lang="fr-FR" sz="2400" i="1" baseline="-25000"/>
                <a:t>1</a:t>
              </a:r>
            </a:p>
          </p:txBody>
        </p:sp>
        <p:sp>
          <p:nvSpPr>
            <p:cNvPr id="23567" name="Rectangle 43"/>
            <p:cNvSpPr>
              <a:spLocks noChangeArrowheads="1"/>
            </p:cNvSpPr>
            <p:nvPr/>
          </p:nvSpPr>
          <p:spPr bwMode="auto">
            <a:xfrm flipH="1">
              <a:off x="2588" y="3277"/>
              <a:ext cx="20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FR" sz="2400" i="1"/>
                <a:t>Z</a:t>
              </a:r>
            </a:p>
          </p:txBody>
        </p:sp>
        <p:sp>
          <p:nvSpPr>
            <p:cNvPr id="23568" name="Line 48"/>
            <p:cNvSpPr>
              <a:spLocks noChangeShapeType="1"/>
            </p:cNvSpPr>
            <p:nvPr/>
          </p:nvSpPr>
          <p:spPr bwMode="auto">
            <a:xfrm>
              <a:off x="3726" y="1860"/>
              <a:ext cx="487" cy="592"/>
            </a:xfrm>
            <a:prstGeom prst="line">
              <a:avLst/>
            </a:prstGeom>
            <a:noFill/>
            <a:ln w="28575">
              <a:solidFill>
                <a:srgbClr val="CC6600"/>
              </a:solidFill>
              <a:prstDash val="dash"/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3569" name="Line 49"/>
            <p:cNvSpPr>
              <a:spLocks noChangeShapeType="1"/>
            </p:cNvSpPr>
            <p:nvPr/>
          </p:nvSpPr>
          <p:spPr bwMode="auto">
            <a:xfrm flipH="1">
              <a:off x="1517" y="1866"/>
              <a:ext cx="763" cy="678"/>
            </a:xfrm>
            <a:prstGeom prst="line">
              <a:avLst/>
            </a:prstGeom>
            <a:noFill/>
            <a:ln w="28575">
              <a:solidFill>
                <a:srgbClr val="CC66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grpSp>
          <p:nvGrpSpPr>
            <p:cNvPr id="23570" name="Group 57"/>
            <p:cNvGrpSpPr>
              <a:grpSpLocks/>
            </p:cNvGrpSpPr>
            <p:nvPr/>
          </p:nvGrpSpPr>
          <p:grpSpPr bwMode="auto">
            <a:xfrm>
              <a:off x="558" y="2184"/>
              <a:ext cx="1905" cy="1055"/>
              <a:chOff x="558" y="2184"/>
              <a:chExt cx="1905" cy="1055"/>
            </a:xfrm>
          </p:grpSpPr>
          <p:sp>
            <p:nvSpPr>
              <p:cNvPr id="23587" name="Line 25"/>
              <p:cNvSpPr>
                <a:spLocks noChangeShapeType="1"/>
              </p:cNvSpPr>
              <p:nvPr/>
            </p:nvSpPr>
            <p:spPr bwMode="auto">
              <a:xfrm flipH="1">
                <a:off x="1522" y="2195"/>
                <a:ext cx="3" cy="1038"/>
              </a:xfrm>
              <a:prstGeom prst="line">
                <a:avLst/>
              </a:prstGeom>
              <a:noFill/>
              <a:ln w="19050">
                <a:solidFill>
                  <a:schemeClr val="tx2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88" name="Line 26"/>
              <p:cNvSpPr>
                <a:spLocks noChangeShapeType="1"/>
              </p:cNvSpPr>
              <p:nvPr/>
            </p:nvSpPr>
            <p:spPr bwMode="auto">
              <a:xfrm flipH="1">
                <a:off x="1062" y="2823"/>
                <a:ext cx="0" cy="416"/>
              </a:xfrm>
              <a:prstGeom prst="line">
                <a:avLst/>
              </a:prstGeom>
              <a:noFill/>
              <a:ln w="1905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89" name="Line 27"/>
              <p:cNvSpPr>
                <a:spLocks noChangeShapeType="1"/>
              </p:cNvSpPr>
              <p:nvPr/>
            </p:nvSpPr>
            <p:spPr bwMode="auto">
              <a:xfrm>
                <a:off x="1151" y="2662"/>
                <a:ext cx="369" cy="191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90" name="Line 28"/>
              <p:cNvSpPr>
                <a:spLocks noChangeShapeType="1"/>
              </p:cNvSpPr>
              <p:nvPr/>
            </p:nvSpPr>
            <p:spPr bwMode="auto">
              <a:xfrm>
                <a:off x="1354" y="2306"/>
                <a:ext cx="169" cy="100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91" name="Line 29"/>
              <p:cNvSpPr>
                <a:spLocks noChangeShapeType="1"/>
              </p:cNvSpPr>
              <p:nvPr/>
            </p:nvSpPr>
            <p:spPr bwMode="auto">
              <a:xfrm>
                <a:off x="1061" y="2958"/>
                <a:ext cx="456" cy="243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92" name="Line 30"/>
              <p:cNvSpPr>
                <a:spLocks noChangeShapeType="1"/>
              </p:cNvSpPr>
              <p:nvPr/>
            </p:nvSpPr>
            <p:spPr bwMode="auto">
              <a:xfrm>
                <a:off x="1065" y="2840"/>
                <a:ext cx="461" cy="249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93" name="Line 31"/>
              <p:cNvSpPr>
                <a:spLocks noChangeShapeType="1"/>
              </p:cNvSpPr>
              <p:nvPr/>
            </p:nvSpPr>
            <p:spPr bwMode="auto">
              <a:xfrm>
                <a:off x="1246" y="2470"/>
                <a:ext cx="274" cy="160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94" name="Line 32"/>
              <p:cNvSpPr>
                <a:spLocks noChangeShapeType="1"/>
              </p:cNvSpPr>
              <p:nvPr/>
            </p:nvSpPr>
            <p:spPr bwMode="auto">
              <a:xfrm>
                <a:off x="1059" y="3082"/>
                <a:ext cx="302" cy="157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95" name="Line 33"/>
              <p:cNvSpPr>
                <a:spLocks noChangeShapeType="1"/>
              </p:cNvSpPr>
              <p:nvPr/>
            </p:nvSpPr>
            <p:spPr bwMode="auto">
              <a:xfrm>
                <a:off x="1296" y="2378"/>
                <a:ext cx="222" cy="139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96" name="Line 34"/>
              <p:cNvSpPr>
                <a:spLocks noChangeShapeType="1"/>
              </p:cNvSpPr>
              <p:nvPr/>
            </p:nvSpPr>
            <p:spPr bwMode="auto">
              <a:xfrm>
                <a:off x="1200" y="2569"/>
                <a:ext cx="317" cy="172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97" name="Line 35"/>
              <p:cNvSpPr>
                <a:spLocks noChangeShapeType="1"/>
              </p:cNvSpPr>
              <p:nvPr/>
            </p:nvSpPr>
            <p:spPr bwMode="auto">
              <a:xfrm>
                <a:off x="1112" y="2750"/>
                <a:ext cx="410" cy="215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98" name="Line 36"/>
              <p:cNvSpPr>
                <a:spLocks noChangeShapeType="1"/>
              </p:cNvSpPr>
              <p:nvPr/>
            </p:nvSpPr>
            <p:spPr bwMode="auto">
              <a:xfrm>
                <a:off x="1059" y="3194"/>
                <a:ext cx="78" cy="41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grpSp>
            <p:nvGrpSpPr>
              <p:cNvPr id="23599" name="Group 18"/>
              <p:cNvGrpSpPr>
                <a:grpSpLocks/>
              </p:cNvGrpSpPr>
              <p:nvPr/>
            </p:nvGrpSpPr>
            <p:grpSpPr bwMode="auto">
              <a:xfrm>
                <a:off x="558" y="2184"/>
                <a:ext cx="1905" cy="1054"/>
                <a:chOff x="2154" y="3049"/>
                <a:chExt cx="1785" cy="920"/>
              </a:xfrm>
            </p:grpSpPr>
            <p:sp>
              <p:nvSpPr>
                <p:cNvPr id="23600" name="Freeform 19"/>
                <p:cNvSpPr>
                  <a:spLocks/>
                </p:cNvSpPr>
                <p:nvPr/>
              </p:nvSpPr>
              <p:spPr bwMode="auto">
                <a:xfrm>
                  <a:off x="2154" y="3049"/>
                  <a:ext cx="900" cy="920"/>
                </a:xfrm>
                <a:custGeom>
                  <a:avLst/>
                  <a:gdLst>
                    <a:gd name="T0" fmla="*/ 0 w 900"/>
                    <a:gd name="T1" fmla="*/ 920 h 920"/>
                    <a:gd name="T2" fmla="*/ 305 w 900"/>
                    <a:gd name="T3" fmla="*/ 750 h 920"/>
                    <a:gd name="T4" fmla="*/ 630 w 900"/>
                    <a:gd name="T5" fmla="*/ 260 h 920"/>
                    <a:gd name="T6" fmla="*/ 900 w 900"/>
                    <a:gd name="T7" fmla="*/ 10 h 92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00"/>
                    <a:gd name="T13" fmla="*/ 0 h 920"/>
                    <a:gd name="T14" fmla="*/ 900 w 900"/>
                    <a:gd name="T15" fmla="*/ 920 h 92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00" h="920">
                      <a:moveTo>
                        <a:pt x="0" y="920"/>
                      </a:moveTo>
                      <a:cubicBezTo>
                        <a:pt x="83" y="889"/>
                        <a:pt x="144" y="881"/>
                        <a:pt x="305" y="750"/>
                      </a:cubicBezTo>
                      <a:cubicBezTo>
                        <a:pt x="466" y="619"/>
                        <a:pt x="520" y="480"/>
                        <a:pt x="630" y="260"/>
                      </a:cubicBezTo>
                      <a:cubicBezTo>
                        <a:pt x="740" y="40"/>
                        <a:pt x="880" y="0"/>
                        <a:pt x="900" y="10"/>
                      </a:cubicBezTo>
                    </a:path>
                  </a:pathLst>
                </a:custGeom>
                <a:noFill/>
                <a:ln w="28575">
                  <a:solidFill>
                    <a:srgbClr val="000099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3601" name="Freeform 20"/>
                <p:cNvSpPr>
                  <a:spLocks/>
                </p:cNvSpPr>
                <p:nvPr/>
              </p:nvSpPr>
              <p:spPr bwMode="auto">
                <a:xfrm flipH="1">
                  <a:off x="3039" y="3049"/>
                  <a:ext cx="900" cy="920"/>
                </a:xfrm>
                <a:custGeom>
                  <a:avLst/>
                  <a:gdLst>
                    <a:gd name="T0" fmla="*/ 0 w 900"/>
                    <a:gd name="T1" fmla="*/ 920 h 920"/>
                    <a:gd name="T2" fmla="*/ 305 w 900"/>
                    <a:gd name="T3" fmla="*/ 750 h 920"/>
                    <a:gd name="T4" fmla="*/ 630 w 900"/>
                    <a:gd name="T5" fmla="*/ 260 h 920"/>
                    <a:gd name="T6" fmla="*/ 900 w 900"/>
                    <a:gd name="T7" fmla="*/ 10 h 92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00"/>
                    <a:gd name="T13" fmla="*/ 0 h 920"/>
                    <a:gd name="T14" fmla="*/ 900 w 900"/>
                    <a:gd name="T15" fmla="*/ 920 h 92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00" h="920">
                      <a:moveTo>
                        <a:pt x="0" y="920"/>
                      </a:moveTo>
                      <a:cubicBezTo>
                        <a:pt x="83" y="889"/>
                        <a:pt x="144" y="881"/>
                        <a:pt x="305" y="750"/>
                      </a:cubicBezTo>
                      <a:cubicBezTo>
                        <a:pt x="466" y="619"/>
                        <a:pt x="520" y="480"/>
                        <a:pt x="630" y="260"/>
                      </a:cubicBezTo>
                      <a:cubicBezTo>
                        <a:pt x="740" y="40"/>
                        <a:pt x="880" y="0"/>
                        <a:pt x="900" y="10"/>
                      </a:cubicBezTo>
                    </a:path>
                  </a:pathLst>
                </a:custGeom>
                <a:noFill/>
                <a:ln w="28575">
                  <a:solidFill>
                    <a:srgbClr val="000099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</p:grpSp>
        </p:grpSp>
        <p:grpSp>
          <p:nvGrpSpPr>
            <p:cNvPr id="23571" name="Group 58"/>
            <p:cNvGrpSpPr>
              <a:grpSpLocks/>
            </p:cNvGrpSpPr>
            <p:nvPr/>
          </p:nvGrpSpPr>
          <p:grpSpPr bwMode="auto">
            <a:xfrm flipH="1">
              <a:off x="3272" y="2183"/>
              <a:ext cx="1905" cy="1055"/>
              <a:chOff x="558" y="2184"/>
              <a:chExt cx="1905" cy="1055"/>
            </a:xfrm>
          </p:grpSpPr>
          <p:sp>
            <p:nvSpPr>
              <p:cNvPr id="23572" name="Line 59"/>
              <p:cNvSpPr>
                <a:spLocks noChangeShapeType="1"/>
              </p:cNvSpPr>
              <p:nvPr/>
            </p:nvSpPr>
            <p:spPr bwMode="auto">
              <a:xfrm flipH="1">
                <a:off x="1522" y="2195"/>
                <a:ext cx="3" cy="1038"/>
              </a:xfrm>
              <a:prstGeom prst="line">
                <a:avLst/>
              </a:prstGeom>
              <a:noFill/>
              <a:ln w="19050">
                <a:solidFill>
                  <a:schemeClr val="tx2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73" name="Line 60"/>
              <p:cNvSpPr>
                <a:spLocks noChangeShapeType="1"/>
              </p:cNvSpPr>
              <p:nvPr/>
            </p:nvSpPr>
            <p:spPr bwMode="auto">
              <a:xfrm flipH="1">
                <a:off x="1062" y="2823"/>
                <a:ext cx="0" cy="416"/>
              </a:xfrm>
              <a:prstGeom prst="line">
                <a:avLst/>
              </a:prstGeom>
              <a:noFill/>
              <a:ln w="1905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74" name="Line 61"/>
              <p:cNvSpPr>
                <a:spLocks noChangeShapeType="1"/>
              </p:cNvSpPr>
              <p:nvPr/>
            </p:nvSpPr>
            <p:spPr bwMode="auto">
              <a:xfrm>
                <a:off x="1151" y="2662"/>
                <a:ext cx="369" cy="191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75" name="Line 62"/>
              <p:cNvSpPr>
                <a:spLocks noChangeShapeType="1"/>
              </p:cNvSpPr>
              <p:nvPr/>
            </p:nvSpPr>
            <p:spPr bwMode="auto">
              <a:xfrm>
                <a:off x="1354" y="2306"/>
                <a:ext cx="169" cy="100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76" name="Line 63"/>
              <p:cNvSpPr>
                <a:spLocks noChangeShapeType="1"/>
              </p:cNvSpPr>
              <p:nvPr/>
            </p:nvSpPr>
            <p:spPr bwMode="auto">
              <a:xfrm>
                <a:off x="1061" y="2958"/>
                <a:ext cx="456" cy="243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77" name="Line 64"/>
              <p:cNvSpPr>
                <a:spLocks noChangeShapeType="1"/>
              </p:cNvSpPr>
              <p:nvPr/>
            </p:nvSpPr>
            <p:spPr bwMode="auto">
              <a:xfrm>
                <a:off x="1065" y="2840"/>
                <a:ext cx="461" cy="249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78" name="Line 65"/>
              <p:cNvSpPr>
                <a:spLocks noChangeShapeType="1"/>
              </p:cNvSpPr>
              <p:nvPr/>
            </p:nvSpPr>
            <p:spPr bwMode="auto">
              <a:xfrm>
                <a:off x="1246" y="2470"/>
                <a:ext cx="274" cy="160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79" name="Line 66"/>
              <p:cNvSpPr>
                <a:spLocks noChangeShapeType="1"/>
              </p:cNvSpPr>
              <p:nvPr/>
            </p:nvSpPr>
            <p:spPr bwMode="auto">
              <a:xfrm>
                <a:off x="1059" y="3082"/>
                <a:ext cx="302" cy="157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80" name="Line 67"/>
              <p:cNvSpPr>
                <a:spLocks noChangeShapeType="1"/>
              </p:cNvSpPr>
              <p:nvPr/>
            </p:nvSpPr>
            <p:spPr bwMode="auto">
              <a:xfrm>
                <a:off x="1296" y="2378"/>
                <a:ext cx="222" cy="139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81" name="Line 68"/>
              <p:cNvSpPr>
                <a:spLocks noChangeShapeType="1"/>
              </p:cNvSpPr>
              <p:nvPr/>
            </p:nvSpPr>
            <p:spPr bwMode="auto">
              <a:xfrm>
                <a:off x="1200" y="2569"/>
                <a:ext cx="317" cy="172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82" name="Line 69"/>
              <p:cNvSpPr>
                <a:spLocks noChangeShapeType="1"/>
              </p:cNvSpPr>
              <p:nvPr/>
            </p:nvSpPr>
            <p:spPr bwMode="auto">
              <a:xfrm>
                <a:off x="1112" y="2750"/>
                <a:ext cx="410" cy="215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3583" name="Line 70"/>
              <p:cNvSpPr>
                <a:spLocks noChangeShapeType="1"/>
              </p:cNvSpPr>
              <p:nvPr/>
            </p:nvSpPr>
            <p:spPr bwMode="auto">
              <a:xfrm>
                <a:off x="1059" y="3194"/>
                <a:ext cx="78" cy="41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grpSp>
            <p:nvGrpSpPr>
              <p:cNvPr id="23584" name="Group 18"/>
              <p:cNvGrpSpPr>
                <a:grpSpLocks/>
              </p:cNvGrpSpPr>
              <p:nvPr/>
            </p:nvGrpSpPr>
            <p:grpSpPr bwMode="auto">
              <a:xfrm>
                <a:off x="558" y="2184"/>
                <a:ext cx="1905" cy="1054"/>
                <a:chOff x="2154" y="3049"/>
                <a:chExt cx="1785" cy="920"/>
              </a:xfrm>
            </p:grpSpPr>
            <p:sp>
              <p:nvSpPr>
                <p:cNvPr id="23585" name="Freeform 19"/>
                <p:cNvSpPr>
                  <a:spLocks/>
                </p:cNvSpPr>
                <p:nvPr/>
              </p:nvSpPr>
              <p:spPr bwMode="auto">
                <a:xfrm>
                  <a:off x="2154" y="3049"/>
                  <a:ext cx="900" cy="920"/>
                </a:xfrm>
                <a:custGeom>
                  <a:avLst/>
                  <a:gdLst>
                    <a:gd name="T0" fmla="*/ 0 w 900"/>
                    <a:gd name="T1" fmla="*/ 920 h 920"/>
                    <a:gd name="T2" fmla="*/ 305 w 900"/>
                    <a:gd name="T3" fmla="*/ 750 h 920"/>
                    <a:gd name="T4" fmla="*/ 630 w 900"/>
                    <a:gd name="T5" fmla="*/ 260 h 920"/>
                    <a:gd name="T6" fmla="*/ 900 w 900"/>
                    <a:gd name="T7" fmla="*/ 10 h 92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00"/>
                    <a:gd name="T13" fmla="*/ 0 h 920"/>
                    <a:gd name="T14" fmla="*/ 900 w 900"/>
                    <a:gd name="T15" fmla="*/ 920 h 92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00" h="920">
                      <a:moveTo>
                        <a:pt x="0" y="920"/>
                      </a:moveTo>
                      <a:cubicBezTo>
                        <a:pt x="83" y="889"/>
                        <a:pt x="144" y="881"/>
                        <a:pt x="305" y="750"/>
                      </a:cubicBezTo>
                      <a:cubicBezTo>
                        <a:pt x="466" y="619"/>
                        <a:pt x="520" y="480"/>
                        <a:pt x="630" y="260"/>
                      </a:cubicBezTo>
                      <a:cubicBezTo>
                        <a:pt x="740" y="40"/>
                        <a:pt x="880" y="0"/>
                        <a:pt x="900" y="10"/>
                      </a:cubicBezTo>
                    </a:path>
                  </a:pathLst>
                </a:custGeom>
                <a:noFill/>
                <a:ln w="28575">
                  <a:solidFill>
                    <a:srgbClr val="000099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3586" name="Freeform 20"/>
                <p:cNvSpPr>
                  <a:spLocks/>
                </p:cNvSpPr>
                <p:nvPr/>
              </p:nvSpPr>
              <p:spPr bwMode="auto">
                <a:xfrm flipH="1">
                  <a:off x="3039" y="3049"/>
                  <a:ext cx="900" cy="920"/>
                </a:xfrm>
                <a:custGeom>
                  <a:avLst/>
                  <a:gdLst>
                    <a:gd name="T0" fmla="*/ 0 w 900"/>
                    <a:gd name="T1" fmla="*/ 920 h 920"/>
                    <a:gd name="T2" fmla="*/ 305 w 900"/>
                    <a:gd name="T3" fmla="*/ 750 h 920"/>
                    <a:gd name="T4" fmla="*/ 630 w 900"/>
                    <a:gd name="T5" fmla="*/ 260 h 920"/>
                    <a:gd name="T6" fmla="*/ 900 w 900"/>
                    <a:gd name="T7" fmla="*/ 10 h 92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00"/>
                    <a:gd name="T13" fmla="*/ 0 h 920"/>
                    <a:gd name="T14" fmla="*/ 900 w 900"/>
                    <a:gd name="T15" fmla="*/ 920 h 92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00" h="920">
                      <a:moveTo>
                        <a:pt x="0" y="920"/>
                      </a:moveTo>
                      <a:cubicBezTo>
                        <a:pt x="83" y="889"/>
                        <a:pt x="144" y="881"/>
                        <a:pt x="305" y="750"/>
                      </a:cubicBezTo>
                      <a:cubicBezTo>
                        <a:pt x="466" y="619"/>
                        <a:pt x="520" y="480"/>
                        <a:pt x="630" y="260"/>
                      </a:cubicBezTo>
                      <a:cubicBezTo>
                        <a:pt x="740" y="40"/>
                        <a:pt x="880" y="0"/>
                        <a:pt x="900" y="10"/>
                      </a:cubicBezTo>
                    </a:path>
                  </a:pathLst>
                </a:custGeom>
                <a:noFill/>
                <a:ln w="28575">
                  <a:solidFill>
                    <a:srgbClr val="000099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</p:grpSp>
        </p:grp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43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defTabSz="762000" eaLnBrk="1" hangingPunct="1"/>
            <a:r>
              <a:rPr lang="fr-FR" sz="3600" dirty="0" smtClean="0"/>
              <a:t>Exemple 3: probabilité de la loi normale</a:t>
            </a:r>
          </a:p>
        </p:txBody>
      </p:sp>
      <p:sp>
        <p:nvSpPr>
          <p:cNvPr id="24582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925513"/>
          </a:xfrm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smtClean="0"/>
              <a:t>Trouver </a:t>
            </a:r>
          </a:p>
        </p:txBody>
      </p:sp>
      <p:graphicFrame>
        <p:nvGraphicFramePr>
          <p:cNvPr id="24578" name="Object 21">
            <a:hlinkClick r:id="" action="ppaction://ole?verb=0"/>
          </p:cNvPr>
          <p:cNvGraphicFramePr>
            <a:graphicFrameLocks/>
          </p:cNvGraphicFramePr>
          <p:nvPr/>
        </p:nvGraphicFramePr>
        <p:xfrm>
          <a:off x="3140075" y="5016500"/>
          <a:ext cx="3073400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10" name="Equation" r:id="rId5" imgW="1282680" imgH="203040" progId="Equation.3">
                  <p:embed/>
                </p:oleObj>
              </mc:Choice>
              <mc:Fallback>
                <p:oleObj name="Equation" r:id="rId5" imgW="1282680" imgH="203040" progId="Equation.3">
                  <p:embed/>
                  <p:pic>
                    <p:nvPicPr>
                      <p:cNvPr id="0" name="Object 21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40075" y="5016500"/>
                        <a:ext cx="3073400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3" name="Rectangle 22"/>
          <p:cNvSpPr>
            <a:spLocks noChangeArrowheads="1"/>
          </p:cNvSpPr>
          <p:nvPr/>
        </p:nvSpPr>
        <p:spPr bwMode="auto">
          <a:xfrm>
            <a:off x="781050" y="4979988"/>
            <a:ext cx="2330450" cy="5159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defTabSz="762000" eaLnBrk="0" hangingPunct="0"/>
            <a:r>
              <a:rPr lang="fr-FR" sz="2800"/>
              <a:t>De la table </a:t>
            </a:r>
            <a:r>
              <a:rPr lang="fr-CA" sz="2800"/>
              <a:t>A</a:t>
            </a:r>
            <a:r>
              <a:rPr lang="fr-FR" sz="2800"/>
              <a:t>3,</a:t>
            </a:r>
          </a:p>
        </p:txBody>
      </p:sp>
      <p:graphicFrame>
        <p:nvGraphicFramePr>
          <p:cNvPr id="24579" name="Object 23">
            <a:hlinkClick r:id="" action="ppaction://ole?verb=0"/>
          </p:cNvPr>
          <p:cNvGraphicFramePr>
            <a:graphicFrameLocks/>
          </p:cNvGraphicFramePr>
          <p:nvPr/>
        </p:nvGraphicFramePr>
        <p:xfrm>
          <a:off x="2178050" y="1663700"/>
          <a:ext cx="1828800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11" name="Equation" r:id="rId7" imgW="761760" imgH="203040" progId="Equation.3">
                  <p:embed/>
                </p:oleObj>
              </mc:Choice>
              <mc:Fallback>
                <p:oleObj name="Equation" r:id="rId7" imgW="761760" imgH="203040" progId="Equation.3">
                  <p:embed/>
                  <p:pic>
                    <p:nvPicPr>
                      <p:cNvPr id="0" name="Object 23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78050" y="1663700"/>
                        <a:ext cx="1828800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4584" name="Group 44"/>
          <p:cNvGrpSpPr>
            <a:grpSpLocks/>
          </p:cNvGrpSpPr>
          <p:nvPr/>
        </p:nvGrpSpPr>
        <p:grpSpPr bwMode="auto">
          <a:xfrm>
            <a:off x="2341563" y="2586038"/>
            <a:ext cx="4418012" cy="2144712"/>
            <a:chOff x="1475" y="1593"/>
            <a:chExt cx="2783" cy="1351"/>
          </a:xfrm>
        </p:grpSpPr>
        <p:sp>
          <p:nvSpPr>
            <p:cNvPr id="24585" name="Line 12"/>
            <p:cNvSpPr>
              <a:spLocks noChangeShapeType="1"/>
            </p:cNvSpPr>
            <p:nvPr/>
          </p:nvSpPr>
          <p:spPr bwMode="auto">
            <a:xfrm>
              <a:off x="2636" y="1608"/>
              <a:ext cx="3" cy="1044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4586" name="Line 13"/>
            <p:cNvSpPr>
              <a:spLocks noChangeShapeType="1"/>
            </p:cNvSpPr>
            <p:nvPr/>
          </p:nvSpPr>
          <p:spPr bwMode="auto">
            <a:xfrm>
              <a:off x="2935" y="1945"/>
              <a:ext cx="0" cy="705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4587" name="Line 14"/>
            <p:cNvSpPr>
              <a:spLocks noChangeShapeType="1"/>
            </p:cNvSpPr>
            <p:nvPr/>
          </p:nvSpPr>
          <p:spPr bwMode="auto">
            <a:xfrm flipH="1">
              <a:off x="2648" y="2126"/>
              <a:ext cx="282" cy="116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4588" name="Line 15"/>
            <p:cNvSpPr>
              <a:spLocks noChangeShapeType="1"/>
            </p:cNvSpPr>
            <p:nvPr/>
          </p:nvSpPr>
          <p:spPr bwMode="auto">
            <a:xfrm flipH="1">
              <a:off x="2644" y="2264"/>
              <a:ext cx="282" cy="116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4589" name="Line 16"/>
            <p:cNvSpPr>
              <a:spLocks noChangeShapeType="1"/>
            </p:cNvSpPr>
            <p:nvPr/>
          </p:nvSpPr>
          <p:spPr bwMode="auto">
            <a:xfrm flipH="1">
              <a:off x="2651" y="2403"/>
              <a:ext cx="284" cy="114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4590" name="Line 17"/>
            <p:cNvSpPr>
              <a:spLocks noChangeShapeType="1"/>
            </p:cNvSpPr>
            <p:nvPr/>
          </p:nvSpPr>
          <p:spPr bwMode="auto">
            <a:xfrm flipH="1">
              <a:off x="2688" y="2559"/>
              <a:ext cx="245" cy="9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4591" name="Line 19"/>
            <p:cNvSpPr>
              <a:spLocks noChangeShapeType="1"/>
            </p:cNvSpPr>
            <p:nvPr/>
          </p:nvSpPr>
          <p:spPr bwMode="auto">
            <a:xfrm flipH="1">
              <a:off x="2647" y="1990"/>
              <a:ext cx="282" cy="116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4592" name="Line 24"/>
            <p:cNvSpPr>
              <a:spLocks noChangeShapeType="1"/>
            </p:cNvSpPr>
            <p:nvPr/>
          </p:nvSpPr>
          <p:spPr bwMode="auto">
            <a:xfrm flipH="1">
              <a:off x="2635" y="1863"/>
              <a:ext cx="263" cy="97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4593" name="Line 25"/>
            <p:cNvSpPr>
              <a:spLocks noChangeShapeType="1"/>
            </p:cNvSpPr>
            <p:nvPr/>
          </p:nvSpPr>
          <p:spPr bwMode="auto">
            <a:xfrm flipH="1">
              <a:off x="2639" y="1740"/>
              <a:ext cx="178" cy="63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4594" name="Line 7"/>
            <p:cNvSpPr>
              <a:spLocks noChangeShapeType="1"/>
            </p:cNvSpPr>
            <p:nvPr/>
          </p:nvSpPr>
          <p:spPr bwMode="auto">
            <a:xfrm flipV="1">
              <a:off x="1475" y="2648"/>
              <a:ext cx="2449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4595" name="Rectangle 10"/>
            <p:cNvSpPr>
              <a:spLocks noChangeArrowheads="1"/>
            </p:cNvSpPr>
            <p:nvPr/>
          </p:nvSpPr>
          <p:spPr bwMode="auto">
            <a:xfrm>
              <a:off x="3680" y="2658"/>
              <a:ext cx="57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FR" sz="2400" i="1"/>
                <a:t>Z</a:t>
              </a:r>
            </a:p>
          </p:txBody>
        </p:sp>
        <p:sp>
          <p:nvSpPr>
            <p:cNvPr id="24596" name="Rectangle 11"/>
            <p:cNvSpPr>
              <a:spLocks noChangeArrowheads="1"/>
            </p:cNvSpPr>
            <p:nvPr/>
          </p:nvSpPr>
          <p:spPr bwMode="auto">
            <a:xfrm>
              <a:off x="2553" y="2605"/>
              <a:ext cx="710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FR" sz="2400" i="1">
                  <a:solidFill>
                    <a:schemeClr val="tx2"/>
                  </a:solidFill>
                </a:rPr>
                <a:t>0    1</a:t>
              </a:r>
            </a:p>
          </p:txBody>
        </p:sp>
        <p:sp>
          <p:nvSpPr>
            <p:cNvPr id="24597" name="Freeform 19"/>
            <p:cNvSpPr>
              <a:spLocks/>
            </p:cNvSpPr>
            <p:nvPr/>
          </p:nvSpPr>
          <p:spPr bwMode="auto">
            <a:xfrm>
              <a:off x="1682" y="1593"/>
              <a:ext cx="961" cy="1054"/>
            </a:xfrm>
            <a:custGeom>
              <a:avLst/>
              <a:gdLst>
                <a:gd name="T0" fmla="*/ 0 w 900"/>
                <a:gd name="T1" fmla="*/ 1384 h 920"/>
                <a:gd name="T2" fmla="*/ 372 w 900"/>
                <a:gd name="T3" fmla="*/ 1127 h 920"/>
                <a:gd name="T4" fmla="*/ 768 w 900"/>
                <a:gd name="T5" fmla="*/ 391 h 920"/>
                <a:gd name="T6" fmla="*/ 1096 w 900"/>
                <a:gd name="T7" fmla="*/ 15 h 9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00"/>
                <a:gd name="T13" fmla="*/ 0 h 920"/>
                <a:gd name="T14" fmla="*/ 900 w 900"/>
                <a:gd name="T15" fmla="*/ 920 h 9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00" h="920">
                  <a:moveTo>
                    <a:pt x="0" y="920"/>
                  </a:moveTo>
                  <a:cubicBezTo>
                    <a:pt x="83" y="889"/>
                    <a:pt x="144" y="881"/>
                    <a:pt x="305" y="750"/>
                  </a:cubicBezTo>
                  <a:cubicBezTo>
                    <a:pt x="466" y="619"/>
                    <a:pt x="520" y="480"/>
                    <a:pt x="630" y="260"/>
                  </a:cubicBezTo>
                  <a:cubicBezTo>
                    <a:pt x="740" y="40"/>
                    <a:pt x="880" y="0"/>
                    <a:pt x="900" y="10"/>
                  </a:cubicBezTo>
                </a:path>
              </a:pathLst>
            </a:custGeom>
            <a:noFill/>
            <a:ln w="28575">
              <a:solidFill>
                <a:srgbClr val="000099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4598" name="Freeform 20"/>
            <p:cNvSpPr>
              <a:spLocks/>
            </p:cNvSpPr>
            <p:nvPr/>
          </p:nvSpPr>
          <p:spPr bwMode="auto">
            <a:xfrm flipH="1">
              <a:off x="2626" y="1593"/>
              <a:ext cx="961" cy="1054"/>
            </a:xfrm>
            <a:custGeom>
              <a:avLst/>
              <a:gdLst>
                <a:gd name="T0" fmla="*/ 0 w 900"/>
                <a:gd name="T1" fmla="*/ 1384 h 920"/>
                <a:gd name="T2" fmla="*/ 372 w 900"/>
                <a:gd name="T3" fmla="*/ 1127 h 920"/>
                <a:gd name="T4" fmla="*/ 768 w 900"/>
                <a:gd name="T5" fmla="*/ 391 h 920"/>
                <a:gd name="T6" fmla="*/ 1096 w 900"/>
                <a:gd name="T7" fmla="*/ 15 h 9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00"/>
                <a:gd name="T13" fmla="*/ 0 h 920"/>
                <a:gd name="T14" fmla="*/ 900 w 900"/>
                <a:gd name="T15" fmla="*/ 920 h 9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00" h="920">
                  <a:moveTo>
                    <a:pt x="0" y="920"/>
                  </a:moveTo>
                  <a:cubicBezTo>
                    <a:pt x="83" y="889"/>
                    <a:pt x="144" y="881"/>
                    <a:pt x="305" y="750"/>
                  </a:cubicBezTo>
                  <a:cubicBezTo>
                    <a:pt x="466" y="619"/>
                    <a:pt x="520" y="480"/>
                    <a:pt x="630" y="260"/>
                  </a:cubicBezTo>
                  <a:cubicBezTo>
                    <a:pt x="740" y="40"/>
                    <a:pt x="880" y="0"/>
                    <a:pt x="900" y="10"/>
                  </a:cubicBezTo>
                </a:path>
              </a:pathLst>
            </a:custGeom>
            <a:noFill/>
            <a:ln w="28575">
              <a:solidFill>
                <a:srgbClr val="000099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4599" name="Line 43"/>
            <p:cNvSpPr>
              <a:spLocks noChangeShapeType="1"/>
            </p:cNvSpPr>
            <p:nvPr/>
          </p:nvSpPr>
          <p:spPr bwMode="auto">
            <a:xfrm flipH="1">
              <a:off x="2629" y="1635"/>
              <a:ext cx="73" cy="25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44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29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defTabSz="762000" eaLnBrk="1" hangingPunct="1"/>
            <a:r>
              <a:rPr lang="fr-FR" sz="3600" dirty="0" smtClean="0"/>
              <a:t>Exemple 4: probabilité de la loi normale</a:t>
            </a:r>
          </a:p>
        </p:txBody>
      </p:sp>
      <p:sp>
        <p:nvSpPr>
          <p:cNvPr id="25606" name="Rectangle 30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696913"/>
          </a:xfrm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smtClean="0"/>
              <a:t>Trouver</a:t>
            </a:r>
          </a:p>
        </p:txBody>
      </p:sp>
      <p:graphicFrame>
        <p:nvGraphicFramePr>
          <p:cNvPr id="25602" name="Object 19">
            <a:hlinkClick r:id="" action="ppaction://ole?verb=0"/>
          </p:cNvPr>
          <p:cNvGraphicFramePr>
            <a:graphicFrameLocks/>
          </p:cNvGraphicFramePr>
          <p:nvPr/>
        </p:nvGraphicFramePr>
        <p:xfrm>
          <a:off x="2151063" y="1666875"/>
          <a:ext cx="2163762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34" name="Equation" r:id="rId5" imgW="901440" imgH="203040" progId="Equation.3">
                  <p:embed/>
                </p:oleObj>
              </mc:Choice>
              <mc:Fallback>
                <p:oleObj name="Equation" r:id="rId5" imgW="901440" imgH="203040" progId="Equation.3">
                  <p:embed/>
                  <p:pic>
                    <p:nvPicPr>
                      <p:cNvPr id="0" name="Object 19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51063" y="1666875"/>
                        <a:ext cx="2163762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3" name="Object 49">
            <a:hlinkClick r:id="" action="ppaction://ole?verb=0"/>
          </p:cNvPr>
          <p:cNvGraphicFramePr>
            <a:graphicFrameLocks/>
          </p:cNvGraphicFramePr>
          <p:nvPr/>
        </p:nvGraphicFramePr>
        <p:xfrm>
          <a:off x="949325" y="4562475"/>
          <a:ext cx="6207125" cy="169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35" name="Equation" r:id="rId7" imgW="2793960" imgH="761760" progId="Equation.3">
                  <p:embed/>
                </p:oleObj>
              </mc:Choice>
              <mc:Fallback>
                <p:oleObj name="Equation" r:id="rId7" imgW="2793960" imgH="761760" progId="Equation.3">
                  <p:embed/>
                  <p:pic>
                    <p:nvPicPr>
                      <p:cNvPr id="0" name="Object 49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9325" y="4562475"/>
                        <a:ext cx="6207125" cy="1693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5607" name="Group 66"/>
          <p:cNvGrpSpPr>
            <a:grpSpLocks/>
          </p:cNvGrpSpPr>
          <p:nvPr/>
        </p:nvGrpSpPr>
        <p:grpSpPr bwMode="auto">
          <a:xfrm>
            <a:off x="2351088" y="2289175"/>
            <a:ext cx="4418012" cy="2136775"/>
            <a:chOff x="1481" y="1430"/>
            <a:chExt cx="2783" cy="1346"/>
          </a:xfrm>
        </p:grpSpPr>
        <p:sp>
          <p:nvSpPr>
            <p:cNvPr id="25608" name="Line 52"/>
            <p:cNvSpPr>
              <a:spLocks noChangeShapeType="1"/>
            </p:cNvSpPr>
            <p:nvPr/>
          </p:nvSpPr>
          <p:spPr bwMode="auto">
            <a:xfrm>
              <a:off x="2393" y="1732"/>
              <a:ext cx="0" cy="746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5609" name="Line 53"/>
            <p:cNvSpPr>
              <a:spLocks noChangeShapeType="1"/>
            </p:cNvSpPr>
            <p:nvPr/>
          </p:nvSpPr>
          <p:spPr bwMode="auto">
            <a:xfrm>
              <a:off x="2394" y="1958"/>
              <a:ext cx="282" cy="116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5610" name="Line 54"/>
            <p:cNvSpPr>
              <a:spLocks noChangeShapeType="1"/>
            </p:cNvSpPr>
            <p:nvPr/>
          </p:nvSpPr>
          <p:spPr bwMode="auto">
            <a:xfrm>
              <a:off x="2398" y="2096"/>
              <a:ext cx="282" cy="116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5611" name="Line 55"/>
            <p:cNvSpPr>
              <a:spLocks noChangeShapeType="1"/>
            </p:cNvSpPr>
            <p:nvPr/>
          </p:nvSpPr>
          <p:spPr bwMode="auto">
            <a:xfrm>
              <a:off x="2389" y="2235"/>
              <a:ext cx="300" cy="122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5612" name="Line 56"/>
            <p:cNvSpPr>
              <a:spLocks noChangeShapeType="1"/>
            </p:cNvSpPr>
            <p:nvPr/>
          </p:nvSpPr>
          <p:spPr bwMode="auto">
            <a:xfrm>
              <a:off x="2399" y="2391"/>
              <a:ext cx="245" cy="9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5613" name="Line 57"/>
            <p:cNvSpPr>
              <a:spLocks noChangeShapeType="1"/>
            </p:cNvSpPr>
            <p:nvPr/>
          </p:nvSpPr>
          <p:spPr bwMode="auto">
            <a:xfrm>
              <a:off x="2401" y="1822"/>
              <a:ext cx="282" cy="116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5614" name="Line 58"/>
            <p:cNvSpPr>
              <a:spLocks noChangeShapeType="1"/>
            </p:cNvSpPr>
            <p:nvPr/>
          </p:nvSpPr>
          <p:spPr bwMode="auto">
            <a:xfrm>
              <a:off x="2425" y="1694"/>
              <a:ext cx="246" cy="76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5615" name="Line 59"/>
            <p:cNvSpPr>
              <a:spLocks noChangeShapeType="1"/>
            </p:cNvSpPr>
            <p:nvPr/>
          </p:nvSpPr>
          <p:spPr bwMode="auto">
            <a:xfrm>
              <a:off x="2481" y="1572"/>
              <a:ext cx="192" cy="68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5616" name="Line 35"/>
            <p:cNvSpPr>
              <a:spLocks noChangeShapeType="1"/>
            </p:cNvSpPr>
            <p:nvPr/>
          </p:nvSpPr>
          <p:spPr bwMode="auto">
            <a:xfrm flipV="1">
              <a:off x="1481" y="2480"/>
              <a:ext cx="2449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5617" name="Rectangle 38"/>
            <p:cNvSpPr>
              <a:spLocks noChangeArrowheads="1"/>
            </p:cNvSpPr>
            <p:nvPr/>
          </p:nvSpPr>
          <p:spPr bwMode="auto">
            <a:xfrm>
              <a:off x="3686" y="2490"/>
              <a:ext cx="57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FR" sz="2400" i="1"/>
                <a:t>Z</a:t>
              </a:r>
            </a:p>
          </p:txBody>
        </p:sp>
        <p:sp>
          <p:nvSpPr>
            <p:cNvPr id="25618" name="Rectangle 39"/>
            <p:cNvSpPr>
              <a:spLocks noChangeArrowheads="1"/>
            </p:cNvSpPr>
            <p:nvPr/>
          </p:nvSpPr>
          <p:spPr bwMode="auto">
            <a:xfrm>
              <a:off x="2229" y="2455"/>
              <a:ext cx="980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FR" sz="2400" i="1">
                  <a:solidFill>
                    <a:schemeClr val="tx2"/>
                  </a:solidFill>
                </a:rPr>
                <a:t>-1    0    1</a:t>
              </a:r>
            </a:p>
          </p:txBody>
        </p:sp>
        <p:sp>
          <p:nvSpPr>
            <p:cNvPr id="25619" name="Line 40"/>
            <p:cNvSpPr>
              <a:spLocks noChangeShapeType="1"/>
            </p:cNvSpPr>
            <p:nvPr/>
          </p:nvSpPr>
          <p:spPr bwMode="auto">
            <a:xfrm>
              <a:off x="2677" y="1447"/>
              <a:ext cx="3" cy="1036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5620" name="Line 41"/>
            <p:cNvSpPr>
              <a:spLocks noChangeShapeType="1"/>
            </p:cNvSpPr>
            <p:nvPr/>
          </p:nvSpPr>
          <p:spPr bwMode="auto">
            <a:xfrm>
              <a:off x="2959" y="1726"/>
              <a:ext cx="12" cy="746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5621" name="Line 42"/>
            <p:cNvSpPr>
              <a:spLocks noChangeShapeType="1"/>
            </p:cNvSpPr>
            <p:nvPr/>
          </p:nvSpPr>
          <p:spPr bwMode="auto">
            <a:xfrm flipH="1">
              <a:off x="2684" y="1958"/>
              <a:ext cx="282" cy="116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5622" name="Line 43"/>
            <p:cNvSpPr>
              <a:spLocks noChangeShapeType="1"/>
            </p:cNvSpPr>
            <p:nvPr/>
          </p:nvSpPr>
          <p:spPr bwMode="auto">
            <a:xfrm flipH="1">
              <a:off x="2680" y="2096"/>
              <a:ext cx="282" cy="116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5623" name="Line 44"/>
            <p:cNvSpPr>
              <a:spLocks noChangeShapeType="1"/>
            </p:cNvSpPr>
            <p:nvPr/>
          </p:nvSpPr>
          <p:spPr bwMode="auto">
            <a:xfrm flipH="1">
              <a:off x="2671" y="2235"/>
              <a:ext cx="300" cy="122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5624" name="Line 45"/>
            <p:cNvSpPr>
              <a:spLocks noChangeShapeType="1"/>
            </p:cNvSpPr>
            <p:nvPr/>
          </p:nvSpPr>
          <p:spPr bwMode="auto">
            <a:xfrm flipH="1">
              <a:off x="2724" y="2391"/>
              <a:ext cx="245" cy="9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5625" name="Line 46"/>
            <p:cNvSpPr>
              <a:spLocks noChangeShapeType="1"/>
            </p:cNvSpPr>
            <p:nvPr/>
          </p:nvSpPr>
          <p:spPr bwMode="auto">
            <a:xfrm flipH="1">
              <a:off x="2677" y="1822"/>
              <a:ext cx="282" cy="116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5626" name="Line 47"/>
            <p:cNvSpPr>
              <a:spLocks noChangeShapeType="1"/>
            </p:cNvSpPr>
            <p:nvPr/>
          </p:nvSpPr>
          <p:spPr bwMode="auto">
            <a:xfrm flipH="1">
              <a:off x="2671" y="1680"/>
              <a:ext cx="257" cy="96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5627" name="Line 48"/>
            <p:cNvSpPr>
              <a:spLocks noChangeShapeType="1"/>
            </p:cNvSpPr>
            <p:nvPr/>
          </p:nvSpPr>
          <p:spPr bwMode="auto">
            <a:xfrm flipH="1">
              <a:off x="2671" y="1572"/>
              <a:ext cx="209" cy="72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grpSp>
          <p:nvGrpSpPr>
            <p:cNvPr id="25628" name="Group 18"/>
            <p:cNvGrpSpPr>
              <a:grpSpLocks/>
            </p:cNvGrpSpPr>
            <p:nvPr/>
          </p:nvGrpSpPr>
          <p:grpSpPr bwMode="auto">
            <a:xfrm>
              <a:off x="1724" y="1430"/>
              <a:ext cx="1905" cy="1054"/>
              <a:chOff x="2154" y="3049"/>
              <a:chExt cx="1785" cy="920"/>
            </a:xfrm>
          </p:grpSpPr>
          <p:sp>
            <p:nvSpPr>
              <p:cNvPr id="25629" name="Freeform 19"/>
              <p:cNvSpPr>
                <a:spLocks/>
              </p:cNvSpPr>
              <p:nvPr/>
            </p:nvSpPr>
            <p:spPr bwMode="auto">
              <a:xfrm>
                <a:off x="2154" y="3049"/>
                <a:ext cx="900" cy="920"/>
              </a:xfrm>
              <a:custGeom>
                <a:avLst/>
                <a:gdLst>
                  <a:gd name="T0" fmla="*/ 0 w 900"/>
                  <a:gd name="T1" fmla="*/ 920 h 920"/>
                  <a:gd name="T2" fmla="*/ 305 w 900"/>
                  <a:gd name="T3" fmla="*/ 750 h 920"/>
                  <a:gd name="T4" fmla="*/ 630 w 900"/>
                  <a:gd name="T5" fmla="*/ 260 h 920"/>
                  <a:gd name="T6" fmla="*/ 900 w 900"/>
                  <a:gd name="T7" fmla="*/ 10 h 9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00"/>
                  <a:gd name="T13" fmla="*/ 0 h 920"/>
                  <a:gd name="T14" fmla="*/ 900 w 900"/>
                  <a:gd name="T15" fmla="*/ 920 h 9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00" h="920">
                    <a:moveTo>
                      <a:pt x="0" y="920"/>
                    </a:moveTo>
                    <a:cubicBezTo>
                      <a:pt x="83" y="889"/>
                      <a:pt x="144" y="881"/>
                      <a:pt x="305" y="750"/>
                    </a:cubicBezTo>
                    <a:cubicBezTo>
                      <a:pt x="466" y="619"/>
                      <a:pt x="520" y="480"/>
                      <a:pt x="630" y="260"/>
                    </a:cubicBezTo>
                    <a:cubicBezTo>
                      <a:pt x="740" y="40"/>
                      <a:pt x="880" y="0"/>
                      <a:pt x="900" y="10"/>
                    </a:cubicBezTo>
                  </a:path>
                </a:pathLst>
              </a:custGeom>
              <a:noFill/>
              <a:ln w="28575">
                <a:solidFill>
                  <a:srgbClr val="00009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5630" name="Freeform 20"/>
              <p:cNvSpPr>
                <a:spLocks/>
              </p:cNvSpPr>
              <p:nvPr/>
            </p:nvSpPr>
            <p:spPr bwMode="auto">
              <a:xfrm flipH="1">
                <a:off x="3039" y="3049"/>
                <a:ext cx="900" cy="920"/>
              </a:xfrm>
              <a:custGeom>
                <a:avLst/>
                <a:gdLst>
                  <a:gd name="T0" fmla="*/ 0 w 900"/>
                  <a:gd name="T1" fmla="*/ 920 h 920"/>
                  <a:gd name="T2" fmla="*/ 305 w 900"/>
                  <a:gd name="T3" fmla="*/ 750 h 920"/>
                  <a:gd name="T4" fmla="*/ 630 w 900"/>
                  <a:gd name="T5" fmla="*/ 260 h 920"/>
                  <a:gd name="T6" fmla="*/ 900 w 900"/>
                  <a:gd name="T7" fmla="*/ 10 h 9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00"/>
                  <a:gd name="T13" fmla="*/ 0 h 920"/>
                  <a:gd name="T14" fmla="*/ 900 w 900"/>
                  <a:gd name="T15" fmla="*/ 920 h 9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00" h="920">
                    <a:moveTo>
                      <a:pt x="0" y="920"/>
                    </a:moveTo>
                    <a:cubicBezTo>
                      <a:pt x="83" y="889"/>
                      <a:pt x="144" y="881"/>
                      <a:pt x="305" y="750"/>
                    </a:cubicBezTo>
                    <a:cubicBezTo>
                      <a:pt x="466" y="619"/>
                      <a:pt x="520" y="480"/>
                      <a:pt x="630" y="260"/>
                    </a:cubicBezTo>
                    <a:cubicBezTo>
                      <a:pt x="740" y="40"/>
                      <a:pt x="880" y="0"/>
                      <a:pt x="900" y="10"/>
                    </a:cubicBezTo>
                  </a:path>
                </a:pathLst>
              </a:custGeom>
              <a:noFill/>
              <a:ln w="28575">
                <a:solidFill>
                  <a:srgbClr val="00009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</p:grp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45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1" name="Rectangle 2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defTabSz="762000" eaLnBrk="1" hangingPunct="1"/>
            <a:r>
              <a:rPr lang="fr-FR" sz="3600" dirty="0" smtClean="0"/>
              <a:t>Exemple 5: probabilité de la loi normale</a:t>
            </a:r>
          </a:p>
        </p:txBody>
      </p:sp>
      <p:sp>
        <p:nvSpPr>
          <p:cNvPr id="26629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6630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graphicFrame>
        <p:nvGraphicFramePr>
          <p:cNvPr id="26626" name="Object 23">
            <a:hlinkClick r:id="" action="ppaction://ole?verb=0"/>
          </p:cNvPr>
          <p:cNvGraphicFramePr>
            <a:graphicFrameLocks/>
          </p:cNvGraphicFramePr>
          <p:nvPr/>
        </p:nvGraphicFramePr>
        <p:xfrm>
          <a:off x="681038" y="4654550"/>
          <a:ext cx="7827962" cy="167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58" name="Equation" r:id="rId5" imgW="3555720" imgH="761760" progId="Equation.3">
                  <p:embed/>
                </p:oleObj>
              </mc:Choice>
              <mc:Fallback>
                <p:oleObj name="Equation" r:id="rId5" imgW="3555720" imgH="761760" progId="Equation.3">
                  <p:embed/>
                  <p:pic>
                    <p:nvPicPr>
                      <p:cNvPr id="0" name="Object 2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1038" y="4654550"/>
                        <a:ext cx="7827962" cy="167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7" name="Object 25">
            <a:hlinkClick r:id="" action="ppaction://ole?verb=0"/>
          </p:cNvPr>
          <p:cNvGraphicFramePr>
            <a:graphicFrameLocks/>
          </p:cNvGraphicFramePr>
          <p:nvPr/>
        </p:nvGraphicFramePr>
        <p:xfrm>
          <a:off x="2149475" y="1670050"/>
          <a:ext cx="3001963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59" name="Equation" r:id="rId7" imgW="1269720" imgH="203040" progId="Equation.3">
                  <p:embed/>
                </p:oleObj>
              </mc:Choice>
              <mc:Fallback>
                <p:oleObj name="Equation" r:id="rId7" imgW="1269720" imgH="203040" progId="Equation.3">
                  <p:embed/>
                  <p:pic>
                    <p:nvPicPr>
                      <p:cNvPr id="0" name="Object 25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49475" y="1670050"/>
                        <a:ext cx="3001963" cy="479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32" name="Rectangle 51"/>
          <p:cNvSpPr>
            <a:spLocks noChangeArrowheads="1"/>
          </p:cNvSpPr>
          <p:nvPr/>
        </p:nvSpPr>
        <p:spPr bwMode="auto">
          <a:xfrm>
            <a:off x="457200" y="1600200"/>
            <a:ext cx="8229600" cy="6969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42900" indent="-342900" defTabSz="762000">
              <a:spcBef>
                <a:spcPct val="20000"/>
              </a:spcBef>
              <a:buFontTx/>
              <a:buChar char="•"/>
            </a:pPr>
            <a:r>
              <a:rPr lang="fr-FR" sz="2800"/>
              <a:t>Trouver</a:t>
            </a:r>
          </a:p>
        </p:txBody>
      </p:sp>
      <p:grpSp>
        <p:nvGrpSpPr>
          <p:cNvPr id="26633" name="Group 57"/>
          <p:cNvGrpSpPr>
            <a:grpSpLocks/>
          </p:cNvGrpSpPr>
          <p:nvPr/>
        </p:nvGrpSpPr>
        <p:grpSpPr bwMode="auto">
          <a:xfrm>
            <a:off x="2351088" y="2365375"/>
            <a:ext cx="4418012" cy="2143125"/>
            <a:chOff x="1481" y="1484"/>
            <a:chExt cx="2783" cy="1350"/>
          </a:xfrm>
        </p:grpSpPr>
        <p:sp>
          <p:nvSpPr>
            <p:cNvPr id="26634" name="Line 28"/>
            <p:cNvSpPr>
              <a:spLocks noChangeShapeType="1"/>
            </p:cNvSpPr>
            <p:nvPr/>
          </p:nvSpPr>
          <p:spPr bwMode="auto">
            <a:xfrm flipH="1">
              <a:off x="2209" y="2160"/>
              <a:ext cx="4" cy="370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6635" name="Line 29"/>
            <p:cNvSpPr>
              <a:spLocks noChangeShapeType="1"/>
            </p:cNvSpPr>
            <p:nvPr/>
          </p:nvSpPr>
          <p:spPr bwMode="auto">
            <a:xfrm>
              <a:off x="2275" y="2044"/>
              <a:ext cx="393" cy="88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6636" name="Line 30"/>
            <p:cNvSpPr>
              <a:spLocks noChangeShapeType="1"/>
            </p:cNvSpPr>
            <p:nvPr/>
          </p:nvSpPr>
          <p:spPr bwMode="auto">
            <a:xfrm>
              <a:off x="2219" y="2160"/>
              <a:ext cx="456" cy="11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6637" name="Line 31"/>
            <p:cNvSpPr>
              <a:spLocks noChangeShapeType="1"/>
            </p:cNvSpPr>
            <p:nvPr/>
          </p:nvSpPr>
          <p:spPr bwMode="auto">
            <a:xfrm>
              <a:off x="2209" y="2293"/>
              <a:ext cx="480" cy="122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6638" name="Line 32"/>
            <p:cNvSpPr>
              <a:spLocks noChangeShapeType="1"/>
            </p:cNvSpPr>
            <p:nvPr/>
          </p:nvSpPr>
          <p:spPr bwMode="auto">
            <a:xfrm>
              <a:off x="2213" y="2445"/>
              <a:ext cx="404" cy="94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6639" name="Line 33"/>
            <p:cNvSpPr>
              <a:spLocks noChangeShapeType="1"/>
            </p:cNvSpPr>
            <p:nvPr/>
          </p:nvSpPr>
          <p:spPr bwMode="auto">
            <a:xfrm>
              <a:off x="2332" y="1904"/>
              <a:ext cx="347" cy="92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6640" name="Line 34"/>
            <p:cNvSpPr>
              <a:spLocks noChangeShapeType="1"/>
            </p:cNvSpPr>
            <p:nvPr/>
          </p:nvSpPr>
          <p:spPr bwMode="auto">
            <a:xfrm>
              <a:off x="2392" y="1766"/>
              <a:ext cx="278" cy="74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6641" name="Line 35"/>
            <p:cNvSpPr>
              <a:spLocks noChangeShapeType="1"/>
            </p:cNvSpPr>
            <p:nvPr/>
          </p:nvSpPr>
          <p:spPr bwMode="auto">
            <a:xfrm>
              <a:off x="2460" y="1650"/>
              <a:ext cx="211" cy="46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6642" name="Line 36"/>
            <p:cNvSpPr>
              <a:spLocks noChangeShapeType="1"/>
            </p:cNvSpPr>
            <p:nvPr/>
          </p:nvSpPr>
          <p:spPr bwMode="auto">
            <a:xfrm flipV="1">
              <a:off x="1481" y="2538"/>
              <a:ext cx="2449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6643" name="Rectangle 39"/>
            <p:cNvSpPr>
              <a:spLocks noChangeArrowheads="1"/>
            </p:cNvSpPr>
            <p:nvPr/>
          </p:nvSpPr>
          <p:spPr bwMode="auto">
            <a:xfrm>
              <a:off x="3686" y="2548"/>
              <a:ext cx="57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FR" sz="2400" i="1"/>
                <a:t>Z</a:t>
              </a:r>
            </a:p>
          </p:txBody>
        </p:sp>
        <p:sp>
          <p:nvSpPr>
            <p:cNvPr id="26644" name="Rectangle 40"/>
            <p:cNvSpPr>
              <a:spLocks noChangeArrowheads="1"/>
            </p:cNvSpPr>
            <p:nvPr/>
          </p:nvSpPr>
          <p:spPr bwMode="auto">
            <a:xfrm>
              <a:off x="1873" y="2513"/>
              <a:ext cx="1420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FR" sz="2400" i="1">
                  <a:solidFill>
                    <a:schemeClr val="tx2"/>
                  </a:solidFill>
                </a:rPr>
                <a:t>-1,86      0   0,72</a:t>
              </a:r>
            </a:p>
          </p:txBody>
        </p:sp>
        <p:sp>
          <p:nvSpPr>
            <p:cNvPr id="26645" name="Line 41"/>
            <p:cNvSpPr>
              <a:spLocks noChangeShapeType="1"/>
            </p:cNvSpPr>
            <p:nvPr/>
          </p:nvSpPr>
          <p:spPr bwMode="auto">
            <a:xfrm>
              <a:off x="2677" y="1499"/>
              <a:ext cx="3" cy="1036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6646" name="Line 43"/>
            <p:cNvSpPr>
              <a:spLocks noChangeShapeType="1"/>
            </p:cNvSpPr>
            <p:nvPr/>
          </p:nvSpPr>
          <p:spPr bwMode="auto">
            <a:xfrm>
              <a:off x="2880" y="1670"/>
              <a:ext cx="0" cy="854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6647" name="Line 44"/>
            <p:cNvSpPr>
              <a:spLocks noChangeShapeType="1"/>
            </p:cNvSpPr>
            <p:nvPr/>
          </p:nvSpPr>
          <p:spPr bwMode="auto">
            <a:xfrm flipH="1">
              <a:off x="2680" y="2109"/>
              <a:ext cx="200" cy="26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6648" name="Line 45"/>
            <p:cNvSpPr>
              <a:spLocks noChangeShapeType="1"/>
            </p:cNvSpPr>
            <p:nvPr/>
          </p:nvSpPr>
          <p:spPr bwMode="auto">
            <a:xfrm flipH="1">
              <a:off x="2677" y="2253"/>
              <a:ext cx="203" cy="21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6649" name="Line 46"/>
            <p:cNvSpPr>
              <a:spLocks noChangeShapeType="1"/>
            </p:cNvSpPr>
            <p:nvPr/>
          </p:nvSpPr>
          <p:spPr bwMode="auto">
            <a:xfrm flipH="1">
              <a:off x="2675" y="2382"/>
              <a:ext cx="205" cy="31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6650" name="Line 47"/>
            <p:cNvSpPr>
              <a:spLocks noChangeShapeType="1"/>
            </p:cNvSpPr>
            <p:nvPr/>
          </p:nvSpPr>
          <p:spPr bwMode="auto">
            <a:xfrm flipH="1">
              <a:off x="2702" y="2508"/>
              <a:ext cx="178" cy="31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6651" name="Line 48"/>
            <p:cNvSpPr>
              <a:spLocks noChangeShapeType="1"/>
            </p:cNvSpPr>
            <p:nvPr/>
          </p:nvSpPr>
          <p:spPr bwMode="auto">
            <a:xfrm flipH="1">
              <a:off x="2675" y="1959"/>
              <a:ext cx="205" cy="34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6652" name="Line 49"/>
            <p:cNvSpPr>
              <a:spLocks noChangeShapeType="1"/>
            </p:cNvSpPr>
            <p:nvPr/>
          </p:nvSpPr>
          <p:spPr bwMode="auto">
            <a:xfrm flipH="1">
              <a:off x="2679" y="1815"/>
              <a:ext cx="201" cy="24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6653" name="Line 50"/>
            <p:cNvSpPr>
              <a:spLocks noChangeShapeType="1"/>
            </p:cNvSpPr>
            <p:nvPr/>
          </p:nvSpPr>
          <p:spPr bwMode="auto">
            <a:xfrm flipH="1">
              <a:off x="2675" y="1670"/>
              <a:ext cx="205" cy="29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grpSp>
          <p:nvGrpSpPr>
            <p:cNvPr id="26654" name="Group 18"/>
            <p:cNvGrpSpPr>
              <a:grpSpLocks/>
            </p:cNvGrpSpPr>
            <p:nvPr/>
          </p:nvGrpSpPr>
          <p:grpSpPr bwMode="auto">
            <a:xfrm>
              <a:off x="1718" y="1484"/>
              <a:ext cx="1905" cy="1054"/>
              <a:chOff x="2154" y="3049"/>
              <a:chExt cx="1785" cy="920"/>
            </a:xfrm>
          </p:grpSpPr>
          <p:sp>
            <p:nvSpPr>
              <p:cNvPr id="26655" name="Freeform 19"/>
              <p:cNvSpPr>
                <a:spLocks/>
              </p:cNvSpPr>
              <p:nvPr/>
            </p:nvSpPr>
            <p:spPr bwMode="auto">
              <a:xfrm>
                <a:off x="2154" y="3049"/>
                <a:ext cx="900" cy="920"/>
              </a:xfrm>
              <a:custGeom>
                <a:avLst/>
                <a:gdLst>
                  <a:gd name="T0" fmla="*/ 0 w 900"/>
                  <a:gd name="T1" fmla="*/ 920 h 920"/>
                  <a:gd name="T2" fmla="*/ 305 w 900"/>
                  <a:gd name="T3" fmla="*/ 750 h 920"/>
                  <a:gd name="T4" fmla="*/ 630 w 900"/>
                  <a:gd name="T5" fmla="*/ 260 h 920"/>
                  <a:gd name="T6" fmla="*/ 900 w 900"/>
                  <a:gd name="T7" fmla="*/ 10 h 9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00"/>
                  <a:gd name="T13" fmla="*/ 0 h 920"/>
                  <a:gd name="T14" fmla="*/ 900 w 900"/>
                  <a:gd name="T15" fmla="*/ 920 h 9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00" h="920">
                    <a:moveTo>
                      <a:pt x="0" y="920"/>
                    </a:moveTo>
                    <a:cubicBezTo>
                      <a:pt x="83" y="889"/>
                      <a:pt x="144" y="881"/>
                      <a:pt x="305" y="750"/>
                    </a:cubicBezTo>
                    <a:cubicBezTo>
                      <a:pt x="466" y="619"/>
                      <a:pt x="520" y="480"/>
                      <a:pt x="630" y="260"/>
                    </a:cubicBezTo>
                    <a:cubicBezTo>
                      <a:pt x="740" y="40"/>
                      <a:pt x="880" y="0"/>
                      <a:pt x="900" y="10"/>
                    </a:cubicBezTo>
                  </a:path>
                </a:pathLst>
              </a:custGeom>
              <a:noFill/>
              <a:ln w="28575">
                <a:solidFill>
                  <a:srgbClr val="00009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6656" name="Freeform 20"/>
              <p:cNvSpPr>
                <a:spLocks/>
              </p:cNvSpPr>
              <p:nvPr/>
            </p:nvSpPr>
            <p:spPr bwMode="auto">
              <a:xfrm flipH="1">
                <a:off x="3039" y="3049"/>
                <a:ext cx="900" cy="920"/>
              </a:xfrm>
              <a:custGeom>
                <a:avLst/>
                <a:gdLst>
                  <a:gd name="T0" fmla="*/ 0 w 900"/>
                  <a:gd name="T1" fmla="*/ 920 h 920"/>
                  <a:gd name="T2" fmla="*/ 305 w 900"/>
                  <a:gd name="T3" fmla="*/ 750 h 920"/>
                  <a:gd name="T4" fmla="*/ 630 w 900"/>
                  <a:gd name="T5" fmla="*/ 260 h 920"/>
                  <a:gd name="T6" fmla="*/ 900 w 900"/>
                  <a:gd name="T7" fmla="*/ 10 h 9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00"/>
                  <a:gd name="T13" fmla="*/ 0 h 920"/>
                  <a:gd name="T14" fmla="*/ 900 w 900"/>
                  <a:gd name="T15" fmla="*/ 920 h 9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00" h="920">
                    <a:moveTo>
                      <a:pt x="0" y="920"/>
                    </a:moveTo>
                    <a:cubicBezTo>
                      <a:pt x="83" y="889"/>
                      <a:pt x="144" y="881"/>
                      <a:pt x="305" y="750"/>
                    </a:cubicBezTo>
                    <a:cubicBezTo>
                      <a:pt x="466" y="619"/>
                      <a:pt x="520" y="480"/>
                      <a:pt x="630" y="260"/>
                    </a:cubicBezTo>
                    <a:cubicBezTo>
                      <a:pt x="740" y="40"/>
                      <a:pt x="880" y="0"/>
                      <a:pt x="900" y="10"/>
                    </a:cubicBezTo>
                  </a:path>
                </a:pathLst>
              </a:custGeom>
              <a:noFill/>
              <a:ln w="28575">
                <a:solidFill>
                  <a:srgbClr val="00009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</p:grp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46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Rectangle 3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defTabSz="762000" eaLnBrk="1" hangingPunct="1"/>
            <a:r>
              <a:rPr lang="fr-FR" sz="3600" dirty="0" smtClean="0"/>
              <a:t>Exemple 6: probabilité de la loi normale</a:t>
            </a:r>
          </a:p>
        </p:txBody>
      </p:sp>
      <p:graphicFrame>
        <p:nvGraphicFramePr>
          <p:cNvPr id="27650" name="Object 17">
            <a:hlinkClick r:id="" action="ppaction://ole?verb=0"/>
          </p:cNvPr>
          <p:cNvGraphicFramePr>
            <a:graphicFrameLocks/>
          </p:cNvGraphicFramePr>
          <p:nvPr/>
        </p:nvGraphicFramePr>
        <p:xfrm>
          <a:off x="873125" y="3684588"/>
          <a:ext cx="7351713" cy="439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82" name="Equation" r:id="rId5" imgW="3390840" imgH="203040" progId="Equation.3">
                  <p:embed/>
                </p:oleObj>
              </mc:Choice>
              <mc:Fallback>
                <p:oleObj name="Equation" r:id="rId5" imgW="3390840" imgH="203040" progId="Equation.3">
                  <p:embed/>
                  <p:pic>
                    <p:nvPicPr>
                      <p:cNvPr id="0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3125" y="3684588"/>
                        <a:ext cx="7351713" cy="439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1" name="Object 33">
            <a:hlinkClick r:id="" action="ppaction://ole?verb=0"/>
          </p:cNvPr>
          <p:cNvGraphicFramePr>
            <a:graphicFrameLocks/>
          </p:cNvGraphicFramePr>
          <p:nvPr/>
        </p:nvGraphicFramePr>
        <p:xfrm>
          <a:off x="2128838" y="1693863"/>
          <a:ext cx="2630487" cy="446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83" name="Equation" r:id="rId7" imgW="1193760" imgH="203040" progId="Equation.3">
                  <p:embed/>
                </p:oleObj>
              </mc:Choice>
              <mc:Fallback>
                <p:oleObj name="Equation" r:id="rId7" imgW="1193760" imgH="203040" progId="Equation.3">
                  <p:embed/>
                  <p:pic>
                    <p:nvPicPr>
                      <p:cNvPr id="0" name="Object 33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8838" y="1693863"/>
                        <a:ext cx="2630487" cy="446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4" name="Rectangle 48"/>
          <p:cNvSpPr>
            <a:spLocks noChangeArrowheads="1"/>
          </p:cNvSpPr>
          <p:nvPr/>
        </p:nvSpPr>
        <p:spPr bwMode="auto">
          <a:xfrm>
            <a:off x="457200" y="1600200"/>
            <a:ext cx="8229600" cy="6969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42900" indent="-342900" defTabSz="762000">
              <a:spcBef>
                <a:spcPct val="20000"/>
              </a:spcBef>
              <a:buFontTx/>
              <a:buChar char="•"/>
            </a:pPr>
            <a:r>
              <a:rPr lang="fr-FR" sz="2800"/>
              <a:t>Trouver</a:t>
            </a:r>
          </a:p>
        </p:txBody>
      </p:sp>
      <p:grpSp>
        <p:nvGrpSpPr>
          <p:cNvPr id="27655" name="Group 50"/>
          <p:cNvGrpSpPr>
            <a:grpSpLocks/>
          </p:cNvGrpSpPr>
          <p:nvPr/>
        </p:nvGrpSpPr>
        <p:grpSpPr bwMode="auto">
          <a:xfrm>
            <a:off x="4489450" y="1593850"/>
            <a:ext cx="4008438" cy="2132013"/>
            <a:chOff x="2828" y="1024"/>
            <a:chExt cx="2525" cy="1343"/>
          </a:xfrm>
        </p:grpSpPr>
        <p:sp>
          <p:nvSpPr>
            <p:cNvPr id="27689" name="Line 40"/>
            <p:cNvSpPr>
              <a:spLocks noChangeShapeType="1"/>
            </p:cNvSpPr>
            <p:nvPr/>
          </p:nvSpPr>
          <p:spPr bwMode="auto">
            <a:xfrm>
              <a:off x="4523" y="1775"/>
              <a:ext cx="0" cy="23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90" name="Line 41"/>
            <p:cNvSpPr>
              <a:spLocks noChangeShapeType="1"/>
            </p:cNvSpPr>
            <p:nvPr/>
          </p:nvSpPr>
          <p:spPr bwMode="auto">
            <a:xfrm flipH="1">
              <a:off x="4144" y="1382"/>
              <a:ext cx="179" cy="8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91" name="Line 42"/>
            <p:cNvSpPr>
              <a:spLocks noChangeShapeType="1"/>
            </p:cNvSpPr>
            <p:nvPr/>
          </p:nvSpPr>
          <p:spPr bwMode="auto">
            <a:xfrm flipH="1">
              <a:off x="4152" y="1752"/>
              <a:ext cx="339" cy="18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92" name="Line 43"/>
            <p:cNvSpPr>
              <a:spLocks noChangeShapeType="1"/>
            </p:cNvSpPr>
            <p:nvPr/>
          </p:nvSpPr>
          <p:spPr bwMode="auto">
            <a:xfrm flipH="1">
              <a:off x="4144" y="1631"/>
              <a:ext cx="282" cy="14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93" name="Line 44"/>
            <p:cNvSpPr>
              <a:spLocks noChangeShapeType="1"/>
            </p:cNvSpPr>
            <p:nvPr/>
          </p:nvSpPr>
          <p:spPr bwMode="auto">
            <a:xfrm flipH="1">
              <a:off x="4144" y="1246"/>
              <a:ext cx="113" cy="4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94" name="Line 45"/>
            <p:cNvSpPr>
              <a:spLocks noChangeShapeType="1"/>
            </p:cNvSpPr>
            <p:nvPr/>
          </p:nvSpPr>
          <p:spPr bwMode="auto">
            <a:xfrm flipH="1">
              <a:off x="4296" y="1890"/>
              <a:ext cx="226" cy="12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95" name="Line 47"/>
            <p:cNvSpPr>
              <a:spLocks noChangeShapeType="1"/>
            </p:cNvSpPr>
            <p:nvPr/>
          </p:nvSpPr>
          <p:spPr bwMode="auto">
            <a:xfrm flipH="1" flipV="1">
              <a:off x="4146" y="1077"/>
              <a:ext cx="8" cy="94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96" name="Line 49"/>
            <p:cNvSpPr>
              <a:spLocks noChangeShapeType="1"/>
            </p:cNvSpPr>
            <p:nvPr/>
          </p:nvSpPr>
          <p:spPr bwMode="auto">
            <a:xfrm flipH="1">
              <a:off x="4152" y="1506"/>
              <a:ext cx="223" cy="10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97" name="Freeform 36"/>
            <p:cNvSpPr>
              <a:spLocks/>
            </p:cNvSpPr>
            <p:nvPr/>
          </p:nvSpPr>
          <p:spPr bwMode="auto">
            <a:xfrm>
              <a:off x="2864" y="1028"/>
              <a:ext cx="1163" cy="992"/>
            </a:xfrm>
            <a:custGeom>
              <a:avLst/>
              <a:gdLst>
                <a:gd name="T0" fmla="*/ 0 w 1163"/>
                <a:gd name="T1" fmla="*/ 991 h 992"/>
                <a:gd name="T2" fmla="*/ 170 w 1163"/>
                <a:gd name="T3" fmla="*/ 984 h 992"/>
                <a:gd name="T4" fmla="*/ 288 w 1163"/>
                <a:gd name="T5" fmla="*/ 962 h 992"/>
                <a:gd name="T6" fmla="*/ 365 w 1163"/>
                <a:gd name="T7" fmla="*/ 934 h 992"/>
                <a:gd name="T8" fmla="*/ 466 w 1163"/>
                <a:gd name="T9" fmla="*/ 870 h 992"/>
                <a:gd name="T10" fmla="*/ 560 w 1163"/>
                <a:gd name="T11" fmla="*/ 777 h 992"/>
                <a:gd name="T12" fmla="*/ 645 w 1163"/>
                <a:gd name="T13" fmla="*/ 663 h 992"/>
                <a:gd name="T14" fmla="*/ 696 w 1163"/>
                <a:gd name="T15" fmla="*/ 556 h 992"/>
                <a:gd name="T16" fmla="*/ 755 w 1163"/>
                <a:gd name="T17" fmla="*/ 414 h 992"/>
                <a:gd name="T18" fmla="*/ 823 w 1163"/>
                <a:gd name="T19" fmla="*/ 264 h 992"/>
                <a:gd name="T20" fmla="*/ 874 w 1163"/>
                <a:gd name="T21" fmla="*/ 157 h 992"/>
                <a:gd name="T22" fmla="*/ 941 w 1163"/>
                <a:gd name="T23" fmla="*/ 64 h 992"/>
                <a:gd name="T24" fmla="*/ 1026 w 1163"/>
                <a:gd name="T25" fmla="*/ 14 h 992"/>
                <a:gd name="T26" fmla="*/ 1103 w 1163"/>
                <a:gd name="T27" fmla="*/ 0 h 992"/>
                <a:gd name="T28" fmla="*/ 1162 w 1163"/>
                <a:gd name="T29" fmla="*/ 0 h 99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163"/>
                <a:gd name="T46" fmla="*/ 0 h 992"/>
                <a:gd name="T47" fmla="*/ 1163 w 1163"/>
                <a:gd name="T48" fmla="*/ 992 h 992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163" h="992">
                  <a:moveTo>
                    <a:pt x="0" y="991"/>
                  </a:moveTo>
                  <a:lnTo>
                    <a:pt x="170" y="984"/>
                  </a:lnTo>
                  <a:lnTo>
                    <a:pt x="288" y="962"/>
                  </a:lnTo>
                  <a:lnTo>
                    <a:pt x="365" y="934"/>
                  </a:lnTo>
                  <a:lnTo>
                    <a:pt x="466" y="870"/>
                  </a:lnTo>
                  <a:lnTo>
                    <a:pt x="560" y="777"/>
                  </a:lnTo>
                  <a:lnTo>
                    <a:pt x="645" y="663"/>
                  </a:lnTo>
                  <a:lnTo>
                    <a:pt x="696" y="556"/>
                  </a:lnTo>
                  <a:lnTo>
                    <a:pt x="755" y="414"/>
                  </a:lnTo>
                  <a:lnTo>
                    <a:pt x="823" y="264"/>
                  </a:lnTo>
                  <a:lnTo>
                    <a:pt x="874" y="157"/>
                  </a:lnTo>
                  <a:lnTo>
                    <a:pt x="941" y="64"/>
                  </a:lnTo>
                  <a:lnTo>
                    <a:pt x="1026" y="14"/>
                  </a:lnTo>
                  <a:lnTo>
                    <a:pt x="1103" y="0"/>
                  </a:lnTo>
                  <a:lnTo>
                    <a:pt x="1162" y="0"/>
                  </a:lnTo>
                </a:path>
              </a:pathLst>
            </a:custGeom>
            <a:noFill/>
            <a:ln w="25400" cap="rnd" cmpd="sng">
              <a:solidFill>
                <a:srgbClr val="00009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98" name="Freeform 37"/>
            <p:cNvSpPr>
              <a:spLocks/>
            </p:cNvSpPr>
            <p:nvPr/>
          </p:nvSpPr>
          <p:spPr bwMode="auto">
            <a:xfrm>
              <a:off x="3945" y="1028"/>
              <a:ext cx="1163" cy="992"/>
            </a:xfrm>
            <a:custGeom>
              <a:avLst/>
              <a:gdLst>
                <a:gd name="T0" fmla="*/ 1162 w 1163"/>
                <a:gd name="T1" fmla="*/ 991 h 992"/>
                <a:gd name="T2" fmla="*/ 992 w 1163"/>
                <a:gd name="T3" fmla="*/ 984 h 992"/>
                <a:gd name="T4" fmla="*/ 874 w 1163"/>
                <a:gd name="T5" fmla="*/ 962 h 992"/>
                <a:gd name="T6" fmla="*/ 797 w 1163"/>
                <a:gd name="T7" fmla="*/ 934 h 992"/>
                <a:gd name="T8" fmla="*/ 696 w 1163"/>
                <a:gd name="T9" fmla="*/ 870 h 992"/>
                <a:gd name="T10" fmla="*/ 602 w 1163"/>
                <a:gd name="T11" fmla="*/ 777 h 992"/>
                <a:gd name="T12" fmla="*/ 517 w 1163"/>
                <a:gd name="T13" fmla="*/ 663 h 992"/>
                <a:gd name="T14" fmla="*/ 466 w 1163"/>
                <a:gd name="T15" fmla="*/ 556 h 992"/>
                <a:gd name="T16" fmla="*/ 407 w 1163"/>
                <a:gd name="T17" fmla="*/ 414 h 992"/>
                <a:gd name="T18" fmla="*/ 339 w 1163"/>
                <a:gd name="T19" fmla="*/ 264 h 992"/>
                <a:gd name="T20" fmla="*/ 288 w 1163"/>
                <a:gd name="T21" fmla="*/ 157 h 992"/>
                <a:gd name="T22" fmla="*/ 221 w 1163"/>
                <a:gd name="T23" fmla="*/ 64 h 992"/>
                <a:gd name="T24" fmla="*/ 136 w 1163"/>
                <a:gd name="T25" fmla="*/ 14 h 992"/>
                <a:gd name="T26" fmla="*/ 59 w 1163"/>
                <a:gd name="T27" fmla="*/ 0 h 992"/>
                <a:gd name="T28" fmla="*/ 0 w 1163"/>
                <a:gd name="T29" fmla="*/ 0 h 99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163"/>
                <a:gd name="T46" fmla="*/ 0 h 992"/>
                <a:gd name="T47" fmla="*/ 1163 w 1163"/>
                <a:gd name="T48" fmla="*/ 992 h 992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163" h="992">
                  <a:moveTo>
                    <a:pt x="1162" y="991"/>
                  </a:moveTo>
                  <a:lnTo>
                    <a:pt x="992" y="984"/>
                  </a:lnTo>
                  <a:lnTo>
                    <a:pt x="874" y="962"/>
                  </a:lnTo>
                  <a:lnTo>
                    <a:pt x="797" y="934"/>
                  </a:lnTo>
                  <a:lnTo>
                    <a:pt x="696" y="870"/>
                  </a:lnTo>
                  <a:lnTo>
                    <a:pt x="602" y="777"/>
                  </a:lnTo>
                  <a:lnTo>
                    <a:pt x="517" y="663"/>
                  </a:lnTo>
                  <a:lnTo>
                    <a:pt x="466" y="556"/>
                  </a:lnTo>
                  <a:lnTo>
                    <a:pt x="407" y="414"/>
                  </a:lnTo>
                  <a:lnTo>
                    <a:pt x="339" y="264"/>
                  </a:lnTo>
                  <a:lnTo>
                    <a:pt x="288" y="157"/>
                  </a:lnTo>
                  <a:lnTo>
                    <a:pt x="221" y="64"/>
                  </a:lnTo>
                  <a:lnTo>
                    <a:pt x="136" y="14"/>
                  </a:lnTo>
                  <a:lnTo>
                    <a:pt x="59" y="0"/>
                  </a:lnTo>
                  <a:lnTo>
                    <a:pt x="0" y="0"/>
                  </a:lnTo>
                </a:path>
              </a:pathLst>
            </a:custGeom>
            <a:noFill/>
            <a:ln w="25400" cap="rnd" cmpd="sng">
              <a:solidFill>
                <a:srgbClr val="00009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99" name="Rectangle 38"/>
            <p:cNvSpPr>
              <a:spLocks noChangeArrowheads="1"/>
            </p:cNvSpPr>
            <p:nvPr/>
          </p:nvSpPr>
          <p:spPr bwMode="auto">
            <a:xfrm>
              <a:off x="5011" y="2081"/>
              <a:ext cx="34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FR" sz="2400" i="1"/>
                <a:t>Z</a:t>
              </a:r>
            </a:p>
          </p:txBody>
        </p:sp>
        <p:sp>
          <p:nvSpPr>
            <p:cNvPr id="27700" name="Line 39"/>
            <p:cNvSpPr>
              <a:spLocks noChangeShapeType="1"/>
            </p:cNvSpPr>
            <p:nvPr/>
          </p:nvSpPr>
          <p:spPr bwMode="auto">
            <a:xfrm>
              <a:off x="3984" y="1024"/>
              <a:ext cx="3" cy="986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701" name="Rectangle 46"/>
            <p:cNvSpPr>
              <a:spLocks noChangeArrowheads="1"/>
            </p:cNvSpPr>
            <p:nvPr/>
          </p:nvSpPr>
          <p:spPr bwMode="auto">
            <a:xfrm>
              <a:off x="3867" y="2059"/>
              <a:ext cx="1009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/>
              <a:r>
                <a:rPr lang="fr-CA" sz="2400" i="1"/>
                <a:t>0,</a:t>
              </a:r>
              <a:r>
                <a:rPr lang="fr-FR" sz="2400" i="1"/>
                <a:t>93    2</a:t>
              </a:r>
              <a:r>
                <a:rPr lang="fr-CA" sz="2400" i="1"/>
                <a:t>,</a:t>
              </a:r>
              <a:r>
                <a:rPr lang="fr-FR" sz="2400" i="1"/>
                <a:t>02</a:t>
              </a:r>
            </a:p>
          </p:txBody>
        </p:sp>
        <p:sp>
          <p:nvSpPr>
            <p:cNvPr id="27702" name="Line 35"/>
            <p:cNvSpPr>
              <a:spLocks noChangeShapeType="1"/>
            </p:cNvSpPr>
            <p:nvPr/>
          </p:nvSpPr>
          <p:spPr bwMode="auto">
            <a:xfrm>
              <a:off x="2828" y="2019"/>
              <a:ext cx="241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27656" name="Rectangle 62"/>
          <p:cNvSpPr>
            <a:spLocks noChangeArrowheads="1"/>
          </p:cNvSpPr>
          <p:nvPr/>
        </p:nvSpPr>
        <p:spPr bwMode="auto">
          <a:xfrm>
            <a:off x="4029075" y="5964238"/>
            <a:ext cx="5429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defTabSz="762000" eaLnBrk="0" hangingPunct="0">
              <a:spcBef>
                <a:spcPct val="50000"/>
              </a:spcBef>
            </a:pPr>
            <a:r>
              <a:rPr lang="fr-FR" sz="2400" i="1"/>
              <a:t>Z</a:t>
            </a:r>
          </a:p>
        </p:txBody>
      </p:sp>
      <p:grpSp>
        <p:nvGrpSpPr>
          <p:cNvPr id="27657" name="Group 91"/>
          <p:cNvGrpSpPr>
            <a:grpSpLocks/>
          </p:cNvGrpSpPr>
          <p:nvPr/>
        </p:nvGrpSpPr>
        <p:grpSpPr bwMode="auto">
          <a:xfrm>
            <a:off x="563563" y="4286250"/>
            <a:ext cx="3830637" cy="2097088"/>
            <a:chOff x="355" y="2700"/>
            <a:chExt cx="2413" cy="1321"/>
          </a:xfrm>
        </p:grpSpPr>
        <p:sp>
          <p:nvSpPr>
            <p:cNvPr id="27676" name="Line 52"/>
            <p:cNvSpPr>
              <a:spLocks noChangeShapeType="1"/>
            </p:cNvSpPr>
            <p:nvPr/>
          </p:nvSpPr>
          <p:spPr bwMode="auto">
            <a:xfrm>
              <a:off x="2050" y="3451"/>
              <a:ext cx="0" cy="23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77" name="Line 53"/>
            <p:cNvSpPr>
              <a:spLocks noChangeShapeType="1"/>
            </p:cNvSpPr>
            <p:nvPr/>
          </p:nvSpPr>
          <p:spPr bwMode="auto">
            <a:xfrm flipH="1">
              <a:off x="1511" y="3058"/>
              <a:ext cx="339" cy="14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78" name="Line 54"/>
            <p:cNvSpPr>
              <a:spLocks noChangeShapeType="1"/>
            </p:cNvSpPr>
            <p:nvPr/>
          </p:nvSpPr>
          <p:spPr bwMode="auto">
            <a:xfrm flipH="1">
              <a:off x="1515" y="3416"/>
              <a:ext cx="507" cy="28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79" name="Line 55"/>
            <p:cNvSpPr>
              <a:spLocks noChangeShapeType="1"/>
            </p:cNvSpPr>
            <p:nvPr/>
          </p:nvSpPr>
          <p:spPr bwMode="auto">
            <a:xfrm flipH="1">
              <a:off x="1503" y="3307"/>
              <a:ext cx="450" cy="22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80" name="Line 56"/>
            <p:cNvSpPr>
              <a:spLocks noChangeShapeType="1"/>
            </p:cNvSpPr>
            <p:nvPr/>
          </p:nvSpPr>
          <p:spPr bwMode="auto">
            <a:xfrm flipH="1">
              <a:off x="1507" y="2922"/>
              <a:ext cx="277" cy="10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81" name="Line 57"/>
            <p:cNvSpPr>
              <a:spLocks noChangeShapeType="1"/>
            </p:cNvSpPr>
            <p:nvPr/>
          </p:nvSpPr>
          <p:spPr bwMode="auto">
            <a:xfrm flipH="1">
              <a:off x="1823" y="3566"/>
              <a:ext cx="226" cy="12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82" name="Line 59"/>
            <p:cNvSpPr>
              <a:spLocks noChangeShapeType="1"/>
            </p:cNvSpPr>
            <p:nvPr/>
          </p:nvSpPr>
          <p:spPr bwMode="auto">
            <a:xfrm flipH="1">
              <a:off x="1503" y="3182"/>
              <a:ext cx="399" cy="18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83" name="Freeform 60"/>
            <p:cNvSpPr>
              <a:spLocks/>
            </p:cNvSpPr>
            <p:nvPr/>
          </p:nvSpPr>
          <p:spPr bwMode="auto">
            <a:xfrm>
              <a:off x="391" y="2704"/>
              <a:ext cx="1163" cy="992"/>
            </a:xfrm>
            <a:custGeom>
              <a:avLst/>
              <a:gdLst>
                <a:gd name="T0" fmla="*/ 0 w 1163"/>
                <a:gd name="T1" fmla="*/ 991 h 992"/>
                <a:gd name="T2" fmla="*/ 170 w 1163"/>
                <a:gd name="T3" fmla="*/ 984 h 992"/>
                <a:gd name="T4" fmla="*/ 288 w 1163"/>
                <a:gd name="T5" fmla="*/ 962 h 992"/>
                <a:gd name="T6" fmla="*/ 365 w 1163"/>
                <a:gd name="T7" fmla="*/ 934 h 992"/>
                <a:gd name="T8" fmla="*/ 466 w 1163"/>
                <a:gd name="T9" fmla="*/ 870 h 992"/>
                <a:gd name="T10" fmla="*/ 560 w 1163"/>
                <a:gd name="T11" fmla="*/ 777 h 992"/>
                <a:gd name="T12" fmla="*/ 645 w 1163"/>
                <a:gd name="T13" fmla="*/ 663 h 992"/>
                <a:gd name="T14" fmla="*/ 696 w 1163"/>
                <a:gd name="T15" fmla="*/ 556 h 992"/>
                <a:gd name="T16" fmla="*/ 755 w 1163"/>
                <a:gd name="T17" fmla="*/ 414 h 992"/>
                <a:gd name="T18" fmla="*/ 823 w 1163"/>
                <a:gd name="T19" fmla="*/ 264 h 992"/>
                <a:gd name="T20" fmla="*/ 874 w 1163"/>
                <a:gd name="T21" fmla="*/ 157 h 992"/>
                <a:gd name="T22" fmla="*/ 941 w 1163"/>
                <a:gd name="T23" fmla="*/ 64 h 992"/>
                <a:gd name="T24" fmla="*/ 1026 w 1163"/>
                <a:gd name="T25" fmla="*/ 14 h 992"/>
                <a:gd name="T26" fmla="*/ 1103 w 1163"/>
                <a:gd name="T27" fmla="*/ 0 h 992"/>
                <a:gd name="T28" fmla="*/ 1162 w 1163"/>
                <a:gd name="T29" fmla="*/ 0 h 99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163"/>
                <a:gd name="T46" fmla="*/ 0 h 992"/>
                <a:gd name="T47" fmla="*/ 1163 w 1163"/>
                <a:gd name="T48" fmla="*/ 992 h 992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163" h="992">
                  <a:moveTo>
                    <a:pt x="0" y="991"/>
                  </a:moveTo>
                  <a:lnTo>
                    <a:pt x="170" y="984"/>
                  </a:lnTo>
                  <a:lnTo>
                    <a:pt x="288" y="962"/>
                  </a:lnTo>
                  <a:lnTo>
                    <a:pt x="365" y="934"/>
                  </a:lnTo>
                  <a:lnTo>
                    <a:pt x="466" y="870"/>
                  </a:lnTo>
                  <a:lnTo>
                    <a:pt x="560" y="777"/>
                  </a:lnTo>
                  <a:lnTo>
                    <a:pt x="645" y="663"/>
                  </a:lnTo>
                  <a:lnTo>
                    <a:pt x="696" y="556"/>
                  </a:lnTo>
                  <a:lnTo>
                    <a:pt x="755" y="414"/>
                  </a:lnTo>
                  <a:lnTo>
                    <a:pt x="823" y="264"/>
                  </a:lnTo>
                  <a:lnTo>
                    <a:pt x="874" y="157"/>
                  </a:lnTo>
                  <a:lnTo>
                    <a:pt x="941" y="64"/>
                  </a:lnTo>
                  <a:lnTo>
                    <a:pt x="1026" y="14"/>
                  </a:lnTo>
                  <a:lnTo>
                    <a:pt x="1103" y="0"/>
                  </a:lnTo>
                  <a:lnTo>
                    <a:pt x="1162" y="0"/>
                  </a:lnTo>
                </a:path>
              </a:pathLst>
            </a:custGeom>
            <a:noFill/>
            <a:ln w="25400" cap="rnd" cmpd="sng">
              <a:solidFill>
                <a:srgbClr val="00009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84" name="Freeform 61"/>
            <p:cNvSpPr>
              <a:spLocks/>
            </p:cNvSpPr>
            <p:nvPr/>
          </p:nvSpPr>
          <p:spPr bwMode="auto">
            <a:xfrm>
              <a:off x="1472" y="2704"/>
              <a:ext cx="1163" cy="992"/>
            </a:xfrm>
            <a:custGeom>
              <a:avLst/>
              <a:gdLst>
                <a:gd name="T0" fmla="*/ 1162 w 1163"/>
                <a:gd name="T1" fmla="*/ 991 h 992"/>
                <a:gd name="T2" fmla="*/ 992 w 1163"/>
                <a:gd name="T3" fmla="*/ 984 h 992"/>
                <a:gd name="T4" fmla="*/ 874 w 1163"/>
                <a:gd name="T5" fmla="*/ 962 h 992"/>
                <a:gd name="T6" fmla="*/ 797 w 1163"/>
                <a:gd name="T7" fmla="*/ 934 h 992"/>
                <a:gd name="T8" fmla="*/ 696 w 1163"/>
                <a:gd name="T9" fmla="*/ 870 h 992"/>
                <a:gd name="T10" fmla="*/ 602 w 1163"/>
                <a:gd name="T11" fmla="*/ 777 h 992"/>
                <a:gd name="T12" fmla="*/ 517 w 1163"/>
                <a:gd name="T13" fmla="*/ 663 h 992"/>
                <a:gd name="T14" fmla="*/ 466 w 1163"/>
                <a:gd name="T15" fmla="*/ 556 h 992"/>
                <a:gd name="T16" fmla="*/ 407 w 1163"/>
                <a:gd name="T17" fmla="*/ 414 h 992"/>
                <a:gd name="T18" fmla="*/ 339 w 1163"/>
                <a:gd name="T19" fmla="*/ 264 h 992"/>
                <a:gd name="T20" fmla="*/ 288 w 1163"/>
                <a:gd name="T21" fmla="*/ 157 h 992"/>
                <a:gd name="T22" fmla="*/ 221 w 1163"/>
                <a:gd name="T23" fmla="*/ 64 h 992"/>
                <a:gd name="T24" fmla="*/ 136 w 1163"/>
                <a:gd name="T25" fmla="*/ 14 h 992"/>
                <a:gd name="T26" fmla="*/ 59 w 1163"/>
                <a:gd name="T27" fmla="*/ 0 h 992"/>
                <a:gd name="T28" fmla="*/ 0 w 1163"/>
                <a:gd name="T29" fmla="*/ 0 h 99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163"/>
                <a:gd name="T46" fmla="*/ 0 h 992"/>
                <a:gd name="T47" fmla="*/ 1163 w 1163"/>
                <a:gd name="T48" fmla="*/ 992 h 992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163" h="992">
                  <a:moveTo>
                    <a:pt x="1162" y="991"/>
                  </a:moveTo>
                  <a:lnTo>
                    <a:pt x="992" y="984"/>
                  </a:lnTo>
                  <a:lnTo>
                    <a:pt x="874" y="962"/>
                  </a:lnTo>
                  <a:lnTo>
                    <a:pt x="797" y="934"/>
                  </a:lnTo>
                  <a:lnTo>
                    <a:pt x="696" y="870"/>
                  </a:lnTo>
                  <a:lnTo>
                    <a:pt x="602" y="777"/>
                  </a:lnTo>
                  <a:lnTo>
                    <a:pt x="517" y="663"/>
                  </a:lnTo>
                  <a:lnTo>
                    <a:pt x="466" y="556"/>
                  </a:lnTo>
                  <a:lnTo>
                    <a:pt x="407" y="414"/>
                  </a:lnTo>
                  <a:lnTo>
                    <a:pt x="339" y="264"/>
                  </a:lnTo>
                  <a:lnTo>
                    <a:pt x="288" y="157"/>
                  </a:lnTo>
                  <a:lnTo>
                    <a:pt x="221" y="64"/>
                  </a:lnTo>
                  <a:lnTo>
                    <a:pt x="136" y="14"/>
                  </a:lnTo>
                  <a:lnTo>
                    <a:pt x="59" y="0"/>
                  </a:lnTo>
                  <a:lnTo>
                    <a:pt x="0" y="0"/>
                  </a:lnTo>
                </a:path>
              </a:pathLst>
            </a:custGeom>
            <a:noFill/>
            <a:ln w="25400" cap="rnd" cmpd="sng">
              <a:solidFill>
                <a:srgbClr val="00009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85" name="Line 63"/>
            <p:cNvSpPr>
              <a:spLocks noChangeShapeType="1"/>
            </p:cNvSpPr>
            <p:nvPr/>
          </p:nvSpPr>
          <p:spPr bwMode="auto">
            <a:xfrm>
              <a:off x="1511" y="2700"/>
              <a:ext cx="3" cy="986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86" name="Rectangle 64"/>
            <p:cNvSpPr>
              <a:spLocks noChangeArrowheads="1"/>
            </p:cNvSpPr>
            <p:nvPr/>
          </p:nvSpPr>
          <p:spPr bwMode="auto">
            <a:xfrm>
              <a:off x="1394" y="3735"/>
              <a:ext cx="1009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/>
              <a:r>
                <a:rPr lang="fr-CA" sz="2400" i="1"/>
                <a:t>0     </a:t>
              </a:r>
              <a:r>
                <a:rPr lang="fr-FR" sz="2400" i="1"/>
                <a:t>    2</a:t>
              </a:r>
              <a:r>
                <a:rPr lang="fr-CA" sz="2400" i="1"/>
                <a:t>,</a:t>
              </a:r>
              <a:r>
                <a:rPr lang="fr-FR" sz="2400" i="1"/>
                <a:t>02</a:t>
              </a:r>
            </a:p>
          </p:txBody>
        </p:sp>
        <p:sp>
          <p:nvSpPr>
            <p:cNvPr id="27687" name="Line 65"/>
            <p:cNvSpPr>
              <a:spLocks noChangeShapeType="1"/>
            </p:cNvSpPr>
            <p:nvPr/>
          </p:nvSpPr>
          <p:spPr bwMode="auto">
            <a:xfrm>
              <a:off x="355" y="3695"/>
              <a:ext cx="241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88" name="Line 81"/>
            <p:cNvSpPr>
              <a:spLocks noChangeShapeType="1"/>
            </p:cNvSpPr>
            <p:nvPr/>
          </p:nvSpPr>
          <p:spPr bwMode="auto">
            <a:xfrm flipH="1">
              <a:off x="1515" y="2786"/>
              <a:ext cx="193" cy="6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27658" name="Line 89"/>
          <p:cNvSpPr>
            <a:spLocks noChangeShapeType="1"/>
          </p:cNvSpPr>
          <p:nvPr/>
        </p:nvSpPr>
        <p:spPr bwMode="auto">
          <a:xfrm flipH="1">
            <a:off x="2847975" y="4029075"/>
            <a:ext cx="1724025" cy="1019175"/>
          </a:xfrm>
          <a:prstGeom prst="line">
            <a:avLst/>
          </a:prstGeom>
          <a:noFill/>
          <a:ln w="28575">
            <a:solidFill>
              <a:srgbClr val="CC66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grpSp>
        <p:nvGrpSpPr>
          <p:cNvPr id="27659" name="Group 92"/>
          <p:cNvGrpSpPr>
            <a:grpSpLocks/>
          </p:cNvGrpSpPr>
          <p:nvPr/>
        </p:nvGrpSpPr>
        <p:grpSpPr bwMode="auto">
          <a:xfrm>
            <a:off x="4479925" y="4029075"/>
            <a:ext cx="4008438" cy="2389188"/>
            <a:chOff x="2840" y="2526"/>
            <a:chExt cx="2525" cy="1505"/>
          </a:xfrm>
        </p:grpSpPr>
        <p:sp>
          <p:nvSpPr>
            <p:cNvPr id="27660" name="Line 68"/>
            <p:cNvSpPr>
              <a:spLocks noChangeShapeType="1"/>
            </p:cNvSpPr>
            <p:nvPr/>
          </p:nvSpPr>
          <p:spPr bwMode="auto">
            <a:xfrm flipH="1">
              <a:off x="4004" y="3510"/>
              <a:ext cx="155" cy="7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61" name="Line 71"/>
            <p:cNvSpPr>
              <a:spLocks noChangeShapeType="1"/>
            </p:cNvSpPr>
            <p:nvPr/>
          </p:nvSpPr>
          <p:spPr bwMode="auto">
            <a:xfrm flipH="1">
              <a:off x="4044" y="3630"/>
              <a:ext cx="113" cy="4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62" name="Line 73"/>
            <p:cNvSpPr>
              <a:spLocks noChangeShapeType="1"/>
            </p:cNvSpPr>
            <p:nvPr/>
          </p:nvSpPr>
          <p:spPr bwMode="auto">
            <a:xfrm flipH="1" flipV="1">
              <a:off x="4158" y="2741"/>
              <a:ext cx="8" cy="94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63" name="Freeform 75"/>
            <p:cNvSpPr>
              <a:spLocks/>
            </p:cNvSpPr>
            <p:nvPr/>
          </p:nvSpPr>
          <p:spPr bwMode="auto">
            <a:xfrm>
              <a:off x="2876" y="2692"/>
              <a:ext cx="1163" cy="992"/>
            </a:xfrm>
            <a:custGeom>
              <a:avLst/>
              <a:gdLst>
                <a:gd name="T0" fmla="*/ 0 w 1163"/>
                <a:gd name="T1" fmla="*/ 991 h 992"/>
                <a:gd name="T2" fmla="*/ 170 w 1163"/>
                <a:gd name="T3" fmla="*/ 984 h 992"/>
                <a:gd name="T4" fmla="*/ 288 w 1163"/>
                <a:gd name="T5" fmla="*/ 962 h 992"/>
                <a:gd name="T6" fmla="*/ 365 w 1163"/>
                <a:gd name="T7" fmla="*/ 934 h 992"/>
                <a:gd name="T8" fmla="*/ 466 w 1163"/>
                <a:gd name="T9" fmla="*/ 870 h 992"/>
                <a:gd name="T10" fmla="*/ 560 w 1163"/>
                <a:gd name="T11" fmla="*/ 777 h 992"/>
                <a:gd name="T12" fmla="*/ 645 w 1163"/>
                <a:gd name="T13" fmla="*/ 663 h 992"/>
                <a:gd name="T14" fmla="*/ 696 w 1163"/>
                <a:gd name="T15" fmla="*/ 556 h 992"/>
                <a:gd name="T16" fmla="*/ 755 w 1163"/>
                <a:gd name="T17" fmla="*/ 414 h 992"/>
                <a:gd name="T18" fmla="*/ 823 w 1163"/>
                <a:gd name="T19" fmla="*/ 264 h 992"/>
                <a:gd name="T20" fmla="*/ 874 w 1163"/>
                <a:gd name="T21" fmla="*/ 157 h 992"/>
                <a:gd name="T22" fmla="*/ 941 w 1163"/>
                <a:gd name="T23" fmla="*/ 64 h 992"/>
                <a:gd name="T24" fmla="*/ 1026 w 1163"/>
                <a:gd name="T25" fmla="*/ 14 h 992"/>
                <a:gd name="T26" fmla="*/ 1103 w 1163"/>
                <a:gd name="T27" fmla="*/ 0 h 992"/>
                <a:gd name="T28" fmla="*/ 1162 w 1163"/>
                <a:gd name="T29" fmla="*/ 0 h 99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163"/>
                <a:gd name="T46" fmla="*/ 0 h 992"/>
                <a:gd name="T47" fmla="*/ 1163 w 1163"/>
                <a:gd name="T48" fmla="*/ 992 h 992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163" h="992">
                  <a:moveTo>
                    <a:pt x="0" y="991"/>
                  </a:moveTo>
                  <a:lnTo>
                    <a:pt x="170" y="984"/>
                  </a:lnTo>
                  <a:lnTo>
                    <a:pt x="288" y="962"/>
                  </a:lnTo>
                  <a:lnTo>
                    <a:pt x="365" y="934"/>
                  </a:lnTo>
                  <a:lnTo>
                    <a:pt x="466" y="870"/>
                  </a:lnTo>
                  <a:lnTo>
                    <a:pt x="560" y="777"/>
                  </a:lnTo>
                  <a:lnTo>
                    <a:pt x="645" y="663"/>
                  </a:lnTo>
                  <a:lnTo>
                    <a:pt x="696" y="556"/>
                  </a:lnTo>
                  <a:lnTo>
                    <a:pt x="755" y="414"/>
                  </a:lnTo>
                  <a:lnTo>
                    <a:pt x="823" y="264"/>
                  </a:lnTo>
                  <a:lnTo>
                    <a:pt x="874" y="157"/>
                  </a:lnTo>
                  <a:lnTo>
                    <a:pt x="941" y="64"/>
                  </a:lnTo>
                  <a:lnTo>
                    <a:pt x="1026" y="14"/>
                  </a:lnTo>
                  <a:lnTo>
                    <a:pt x="1103" y="0"/>
                  </a:lnTo>
                  <a:lnTo>
                    <a:pt x="1162" y="0"/>
                  </a:lnTo>
                </a:path>
              </a:pathLst>
            </a:custGeom>
            <a:noFill/>
            <a:ln w="25400" cap="rnd" cmpd="sng">
              <a:solidFill>
                <a:srgbClr val="00009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64" name="Freeform 76"/>
            <p:cNvSpPr>
              <a:spLocks/>
            </p:cNvSpPr>
            <p:nvPr/>
          </p:nvSpPr>
          <p:spPr bwMode="auto">
            <a:xfrm>
              <a:off x="3957" y="2692"/>
              <a:ext cx="1163" cy="992"/>
            </a:xfrm>
            <a:custGeom>
              <a:avLst/>
              <a:gdLst>
                <a:gd name="T0" fmla="*/ 1162 w 1163"/>
                <a:gd name="T1" fmla="*/ 991 h 992"/>
                <a:gd name="T2" fmla="*/ 992 w 1163"/>
                <a:gd name="T3" fmla="*/ 984 h 992"/>
                <a:gd name="T4" fmla="*/ 874 w 1163"/>
                <a:gd name="T5" fmla="*/ 962 h 992"/>
                <a:gd name="T6" fmla="*/ 797 w 1163"/>
                <a:gd name="T7" fmla="*/ 934 h 992"/>
                <a:gd name="T8" fmla="*/ 696 w 1163"/>
                <a:gd name="T9" fmla="*/ 870 h 992"/>
                <a:gd name="T10" fmla="*/ 602 w 1163"/>
                <a:gd name="T11" fmla="*/ 777 h 992"/>
                <a:gd name="T12" fmla="*/ 517 w 1163"/>
                <a:gd name="T13" fmla="*/ 663 h 992"/>
                <a:gd name="T14" fmla="*/ 466 w 1163"/>
                <a:gd name="T15" fmla="*/ 556 h 992"/>
                <a:gd name="T16" fmla="*/ 407 w 1163"/>
                <a:gd name="T17" fmla="*/ 414 h 992"/>
                <a:gd name="T18" fmla="*/ 339 w 1163"/>
                <a:gd name="T19" fmla="*/ 264 h 992"/>
                <a:gd name="T20" fmla="*/ 288 w 1163"/>
                <a:gd name="T21" fmla="*/ 157 h 992"/>
                <a:gd name="T22" fmla="*/ 221 w 1163"/>
                <a:gd name="T23" fmla="*/ 64 h 992"/>
                <a:gd name="T24" fmla="*/ 136 w 1163"/>
                <a:gd name="T25" fmla="*/ 14 h 992"/>
                <a:gd name="T26" fmla="*/ 59 w 1163"/>
                <a:gd name="T27" fmla="*/ 0 h 992"/>
                <a:gd name="T28" fmla="*/ 0 w 1163"/>
                <a:gd name="T29" fmla="*/ 0 h 99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163"/>
                <a:gd name="T46" fmla="*/ 0 h 992"/>
                <a:gd name="T47" fmla="*/ 1163 w 1163"/>
                <a:gd name="T48" fmla="*/ 992 h 992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163" h="992">
                  <a:moveTo>
                    <a:pt x="1162" y="991"/>
                  </a:moveTo>
                  <a:lnTo>
                    <a:pt x="992" y="984"/>
                  </a:lnTo>
                  <a:lnTo>
                    <a:pt x="874" y="962"/>
                  </a:lnTo>
                  <a:lnTo>
                    <a:pt x="797" y="934"/>
                  </a:lnTo>
                  <a:lnTo>
                    <a:pt x="696" y="870"/>
                  </a:lnTo>
                  <a:lnTo>
                    <a:pt x="602" y="777"/>
                  </a:lnTo>
                  <a:lnTo>
                    <a:pt x="517" y="663"/>
                  </a:lnTo>
                  <a:lnTo>
                    <a:pt x="466" y="556"/>
                  </a:lnTo>
                  <a:lnTo>
                    <a:pt x="407" y="414"/>
                  </a:lnTo>
                  <a:lnTo>
                    <a:pt x="339" y="264"/>
                  </a:lnTo>
                  <a:lnTo>
                    <a:pt x="288" y="157"/>
                  </a:lnTo>
                  <a:lnTo>
                    <a:pt x="221" y="64"/>
                  </a:lnTo>
                  <a:lnTo>
                    <a:pt x="136" y="14"/>
                  </a:lnTo>
                  <a:lnTo>
                    <a:pt x="59" y="0"/>
                  </a:lnTo>
                  <a:lnTo>
                    <a:pt x="0" y="0"/>
                  </a:lnTo>
                </a:path>
              </a:pathLst>
            </a:custGeom>
            <a:noFill/>
            <a:ln w="25400" cap="rnd" cmpd="sng">
              <a:solidFill>
                <a:srgbClr val="00009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65" name="Rectangle 77"/>
            <p:cNvSpPr>
              <a:spLocks noChangeArrowheads="1"/>
            </p:cNvSpPr>
            <p:nvPr/>
          </p:nvSpPr>
          <p:spPr bwMode="auto">
            <a:xfrm>
              <a:off x="5023" y="3745"/>
              <a:ext cx="34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FR" sz="2400" i="1"/>
                <a:t>Z</a:t>
              </a:r>
            </a:p>
          </p:txBody>
        </p:sp>
        <p:sp>
          <p:nvSpPr>
            <p:cNvPr id="27666" name="Line 78"/>
            <p:cNvSpPr>
              <a:spLocks noChangeShapeType="1"/>
            </p:cNvSpPr>
            <p:nvPr/>
          </p:nvSpPr>
          <p:spPr bwMode="auto">
            <a:xfrm>
              <a:off x="3996" y="2688"/>
              <a:ext cx="3" cy="986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67" name="Rectangle 79"/>
            <p:cNvSpPr>
              <a:spLocks noChangeArrowheads="1"/>
            </p:cNvSpPr>
            <p:nvPr/>
          </p:nvSpPr>
          <p:spPr bwMode="auto">
            <a:xfrm>
              <a:off x="3847" y="3723"/>
              <a:ext cx="1009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/>
              <a:r>
                <a:rPr lang="fr-CA" sz="2400" i="1"/>
                <a:t>0  0,</a:t>
              </a:r>
              <a:r>
                <a:rPr lang="fr-FR" sz="2400" i="1"/>
                <a:t>93</a:t>
              </a:r>
            </a:p>
          </p:txBody>
        </p:sp>
        <p:sp>
          <p:nvSpPr>
            <p:cNvPr id="27668" name="Line 80"/>
            <p:cNvSpPr>
              <a:spLocks noChangeShapeType="1"/>
            </p:cNvSpPr>
            <p:nvPr/>
          </p:nvSpPr>
          <p:spPr bwMode="auto">
            <a:xfrm>
              <a:off x="2840" y="3683"/>
              <a:ext cx="241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69" name="Line 82"/>
            <p:cNvSpPr>
              <a:spLocks noChangeShapeType="1"/>
            </p:cNvSpPr>
            <p:nvPr/>
          </p:nvSpPr>
          <p:spPr bwMode="auto">
            <a:xfrm flipH="1">
              <a:off x="4004" y="3378"/>
              <a:ext cx="155" cy="7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70" name="Line 83"/>
            <p:cNvSpPr>
              <a:spLocks noChangeShapeType="1"/>
            </p:cNvSpPr>
            <p:nvPr/>
          </p:nvSpPr>
          <p:spPr bwMode="auto">
            <a:xfrm flipH="1">
              <a:off x="4000" y="3242"/>
              <a:ext cx="155" cy="7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71" name="Line 84"/>
            <p:cNvSpPr>
              <a:spLocks noChangeShapeType="1"/>
            </p:cNvSpPr>
            <p:nvPr/>
          </p:nvSpPr>
          <p:spPr bwMode="auto">
            <a:xfrm flipH="1">
              <a:off x="4000" y="3110"/>
              <a:ext cx="155" cy="7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72" name="Line 85"/>
            <p:cNvSpPr>
              <a:spLocks noChangeShapeType="1"/>
            </p:cNvSpPr>
            <p:nvPr/>
          </p:nvSpPr>
          <p:spPr bwMode="auto">
            <a:xfrm flipH="1">
              <a:off x="4004" y="2962"/>
              <a:ext cx="155" cy="7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73" name="Line 86"/>
            <p:cNvSpPr>
              <a:spLocks noChangeShapeType="1"/>
            </p:cNvSpPr>
            <p:nvPr/>
          </p:nvSpPr>
          <p:spPr bwMode="auto">
            <a:xfrm flipH="1">
              <a:off x="4004" y="2826"/>
              <a:ext cx="155" cy="7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74" name="Line 87"/>
            <p:cNvSpPr>
              <a:spLocks noChangeShapeType="1"/>
            </p:cNvSpPr>
            <p:nvPr/>
          </p:nvSpPr>
          <p:spPr bwMode="auto">
            <a:xfrm flipH="1">
              <a:off x="3996" y="2726"/>
              <a:ext cx="119" cy="4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675" name="Line 90"/>
            <p:cNvSpPr>
              <a:spLocks noChangeShapeType="1"/>
            </p:cNvSpPr>
            <p:nvPr/>
          </p:nvSpPr>
          <p:spPr bwMode="auto">
            <a:xfrm flipH="1">
              <a:off x="4092" y="2526"/>
              <a:ext cx="348" cy="540"/>
            </a:xfrm>
            <a:prstGeom prst="line">
              <a:avLst/>
            </a:prstGeom>
            <a:noFill/>
            <a:ln w="28575">
              <a:solidFill>
                <a:srgbClr val="CC66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47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7" name="Rectangle 36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defTabSz="762000" eaLnBrk="1" hangingPunct="1"/>
            <a:r>
              <a:rPr lang="fr-FR" sz="3600" dirty="0" smtClean="0"/>
              <a:t>Exemple 6: probabilité de la loi normale (suite)</a:t>
            </a:r>
          </a:p>
        </p:txBody>
      </p:sp>
      <p:graphicFrame>
        <p:nvGraphicFramePr>
          <p:cNvPr id="28674" name="Object 35">
            <a:hlinkClick r:id="" action="ppaction://ole?verb=0"/>
          </p:cNvPr>
          <p:cNvGraphicFramePr>
            <a:graphicFrameLocks/>
          </p:cNvGraphicFramePr>
          <p:nvPr/>
        </p:nvGraphicFramePr>
        <p:xfrm>
          <a:off x="800100" y="3556000"/>
          <a:ext cx="6030913" cy="446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06" name="Equation" r:id="rId5" imgW="2730240" imgH="203040" progId="Equation.3">
                  <p:embed/>
                </p:oleObj>
              </mc:Choice>
              <mc:Fallback>
                <p:oleObj name="Equation" r:id="rId5" imgW="2730240" imgH="203040" progId="Equation.3">
                  <p:embed/>
                  <p:pic>
                    <p:nvPicPr>
                      <p:cNvPr id="0" name="Object 35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0100" y="3556000"/>
                        <a:ext cx="6030913" cy="446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5" name="Object 37">
            <a:hlinkClick r:id="" action="ppaction://ole?verb=0"/>
          </p:cNvPr>
          <p:cNvGraphicFramePr>
            <a:graphicFrameLocks/>
          </p:cNvGraphicFramePr>
          <p:nvPr/>
        </p:nvGraphicFramePr>
        <p:xfrm>
          <a:off x="800100" y="2516188"/>
          <a:ext cx="7485063" cy="446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07" name="Equation" r:id="rId7" imgW="3390840" imgH="203040" progId="Equation.3">
                  <p:embed/>
                </p:oleObj>
              </mc:Choice>
              <mc:Fallback>
                <p:oleObj name="Equation" r:id="rId7" imgW="3390840" imgH="203040" progId="Equation.3">
                  <p:embed/>
                  <p:pic>
                    <p:nvPicPr>
                      <p:cNvPr id="0" name="Object 37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0100" y="2516188"/>
                        <a:ext cx="7485063" cy="446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48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dirty="0" smtClean="0"/>
              <a:t>Exemple 7: déterminer </a:t>
            </a:r>
            <a:r>
              <a:rPr lang="fr-FR" sz="3600" i="1" dirty="0" smtClean="0"/>
              <a:t>z</a:t>
            </a:r>
            <a:r>
              <a:rPr lang="fr-FR" sz="3600" dirty="0" smtClean="0"/>
              <a:t> pour une probabilité donnée</a:t>
            </a:r>
          </a:p>
        </p:txBody>
      </p:sp>
      <p:sp>
        <p:nvSpPr>
          <p:cNvPr id="29700" name="Rectangle 48"/>
          <p:cNvSpPr>
            <a:spLocks noGrp="1" noChangeArrowheads="1"/>
          </p:cNvSpPr>
          <p:nvPr>
            <p:ph sz="quarter" idx="1"/>
          </p:nvPr>
        </p:nvSpPr>
        <p:spPr>
          <a:xfrm>
            <a:off x="457200" y="1609725"/>
            <a:ext cx="8229600" cy="4525963"/>
          </a:xfrm>
          <a:noFill/>
        </p:spPr>
        <p:txBody>
          <a:bodyPr/>
          <a:lstStyle/>
          <a:p>
            <a:pPr eaLnBrk="1" hangingPunct="1"/>
            <a:r>
              <a:rPr lang="fr-FR" sz="2600" smtClean="0"/>
              <a:t>Déterminer </a:t>
            </a:r>
            <a:r>
              <a:rPr lang="fr-FR" sz="2600" i="1" smtClean="0"/>
              <a:t>z</a:t>
            </a:r>
            <a:r>
              <a:rPr lang="fr-FR" sz="2600" smtClean="0"/>
              <a:t> tel que </a:t>
            </a:r>
            <a:r>
              <a:rPr lang="fr-FR" sz="2600" i="1" smtClean="0"/>
              <a:t>P(Z &gt;</a:t>
            </a:r>
            <a:r>
              <a:rPr lang="en-US" sz="2600" i="1" smtClean="0"/>
              <a:t> </a:t>
            </a:r>
            <a:r>
              <a:rPr lang="fr-FR" sz="2600" i="1" smtClean="0"/>
              <a:t>z) = 0</a:t>
            </a:r>
            <a:r>
              <a:rPr lang="fr-CA" sz="2600" i="1" smtClean="0"/>
              <a:t>,</a:t>
            </a:r>
            <a:r>
              <a:rPr lang="fr-FR" sz="2600" i="1" smtClean="0"/>
              <a:t>025</a:t>
            </a:r>
          </a:p>
          <a:p>
            <a:pPr eaLnBrk="1" hangingPunct="1"/>
            <a:endParaRPr lang="fr-FR" smtClean="0"/>
          </a:p>
          <a:p>
            <a:pPr eaLnBrk="1" hangingPunct="1"/>
            <a:endParaRPr lang="fr-FR" smtClean="0"/>
          </a:p>
          <a:p>
            <a:pPr eaLnBrk="1" hangingPunct="1"/>
            <a:endParaRPr lang="fr-FR" smtClean="0"/>
          </a:p>
          <a:p>
            <a:pPr eaLnBrk="1" hangingPunct="1"/>
            <a:endParaRPr lang="fr-FR" sz="2000" smtClean="0"/>
          </a:p>
          <a:p>
            <a:pPr eaLnBrk="1" hangingPunct="1"/>
            <a:r>
              <a:rPr lang="fr-FR" sz="2600" smtClean="0"/>
              <a:t>Ceci est équivalent à chercher </a:t>
            </a:r>
            <a:r>
              <a:rPr lang="fr-FR" sz="2600" i="1" smtClean="0"/>
              <a:t>z</a:t>
            </a:r>
            <a:r>
              <a:rPr lang="fr-FR" sz="2600" smtClean="0"/>
              <a:t> tel que</a:t>
            </a:r>
          </a:p>
        </p:txBody>
      </p:sp>
      <p:sp>
        <p:nvSpPr>
          <p:cNvPr id="29702" name="Line 13"/>
          <p:cNvSpPr>
            <a:spLocks noChangeShapeType="1"/>
          </p:cNvSpPr>
          <p:nvPr/>
        </p:nvSpPr>
        <p:spPr bwMode="auto">
          <a:xfrm>
            <a:off x="3797300" y="3451225"/>
            <a:ext cx="6350" cy="2825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9703" name="Line 15"/>
          <p:cNvSpPr>
            <a:spLocks noChangeShapeType="1"/>
          </p:cNvSpPr>
          <p:nvPr/>
        </p:nvSpPr>
        <p:spPr bwMode="auto">
          <a:xfrm flipH="1">
            <a:off x="3794125" y="3540125"/>
            <a:ext cx="111125" cy="698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9704" name="Line 16"/>
          <p:cNvSpPr>
            <a:spLocks noChangeShapeType="1"/>
          </p:cNvSpPr>
          <p:nvPr/>
        </p:nvSpPr>
        <p:spPr bwMode="auto">
          <a:xfrm flipH="1">
            <a:off x="3827463" y="3611563"/>
            <a:ext cx="174625" cy="1190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9705" name="Line 17"/>
          <p:cNvSpPr>
            <a:spLocks noChangeShapeType="1"/>
          </p:cNvSpPr>
          <p:nvPr/>
        </p:nvSpPr>
        <p:spPr bwMode="auto">
          <a:xfrm flipH="1">
            <a:off x="4010025" y="3671888"/>
            <a:ext cx="112713" cy="635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9706" name="Rectangle 4"/>
          <p:cNvSpPr>
            <a:spLocks noChangeArrowheads="1"/>
          </p:cNvSpPr>
          <p:nvPr/>
        </p:nvSpPr>
        <p:spPr bwMode="auto">
          <a:xfrm>
            <a:off x="4605338" y="3752850"/>
            <a:ext cx="5429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defTabSz="762000" eaLnBrk="0" hangingPunct="0">
              <a:spcBef>
                <a:spcPct val="50000"/>
              </a:spcBef>
            </a:pPr>
            <a:r>
              <a:rPr lang="fr-FR" sz="2400" i="1"/>
              <a:t>Z</a:t>
            </a:r>
          </a:p>
        </p:txBody>
      </p:sp>
      <p:sp>
        <p:nvSpPr>
          <p:cNvPr id="29707" name="Rectangle 6"/>
          <p:cNvSpPr>
            <a:spLocks noChangeArrowheads="1"/>
          </p:cNvSpPr>
          <p:nvPr/>
        </p:nvSpPr>
        <p:spPr bwMode="auto">
          <a:xfrm>
            <a:off x="4905375" y="2509838"/>
            <a:ext cx="2717800" cy="831850"/>
          </a:xfrm>
          <a:prstGeom prst="rect">
            <a:avLst/>
          </a:prstGeom>
          <a:solidFill>
            <a:srgbClr val="C8FEC8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defTabSz="762000" eaLnBrk="0" hangingPunct="0"/>
            <a:r>
              <a:rPr lang="fr-FR" sz="2400">
                <a:solidFill>
                  <a:schemeClr val="tx2"/>
                </a:solidFill>
              </a:rPr>
              <a:t>aire sous la courbe </a:t>
            </a:r>
            <a:r>
              <a:rPr lang="fr-FR" sz="2400" i="1">
                <a:solidFill>
                  <a:schemeClr val="tx2"/>
                </a:solidFill>
              </a:rPr>
              <a:t>= 0</a:t>
            </a:r>
            <a:r>
              <a:rPr lang="fr-CA" sz="2400" i="1">
                <a:solidFill>
                  <a:schemeClr val="tx2"/>
                </a:solidFill>
              </a:rPr>
              <a:t>,</a:t>
            </a:r>
            <a:r>
              <a:rPr lang="fr-FR" sz="2400" i="1">
                <a:solidFill>
                  <a:schemeClr val="tx2"/>
                </a:solidFill>
              </a:rPr>
              <a:t>025</a:t>
            </a:r>
          </a:p>
        </p:txBody>
      </p:sp>
      <p:sp>
        <p:nvSpPr>
          <p:cNvPr id="29708" name="Line 7"/>
          <p:cNvSpPr>
            <a:spLocks noChangeShapeType="1"/>
          </p:cNvSpPr>
          <p:nvPr/>
        </p:nvSpPr>
        <p:spPr bwMode="auto">
          <a:xfrm>
            <a:off x="1003300" y="3738563"/>
            <a:ext cx="383381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29709" name="Freeform 8"/>
          <p:cNvSpPr>
            <a:spLocks/>
          </p:cNvSpPr>
          <p:nvPr/>
        </p:nvSpPr>
        <p:spPr bwMode="auto">
          <a:xfrm>
            <a:off x="1050925" y="2165350"/>
            <a:ext cx="1846263" cy="1574800"/>
          </a:xfrm>
          <a:custGeom>
            <a:avLst/>
            <a:gdLst>
              <a:gd name="T0" fmla="*/ 0 w 1163"/>
              <a:gd name="T1" fmla="*/ 2147483647 h 992"/>
              <a:gd name="T2" fmla="*/ 428426697 w 1163"/>
              <a:gd name="T3" fmla="*/ 2147483647 h 992"/>
              <a:gd name="T4" fmla="*/ 725805090 w 1163"/>
              <a:gd name="T5" fmla="*/ 2147483647 h 992"/>
              <a:gd name="T6" fmla="*/ 919858085 w 1163"/>
              <a:gd name="T7" fmla="*/ 2147483647 h 992"/>
              <a:gd name="T8" fmla="*/ 1174393034 w 1163"/>
              <a:gd name="T9" fmla="*/ 2147483647 h 992"/>
              <a:gd name="T10" fmla="*/ 1411287687 w 1163"/>
              <a:gd name="T11" fmla="*/ 1958162512 h 992"/>
              <a:gd name="T12" fmla="*/ 1625501730 w 1163"/>
              <a:gd name="T13" fmla="*/ 1670864770 h 992"/>
              <a:gd name="T14" fmla="*/ 1754029282 w 1163"/>
              <a:gd name="T15" fmla="*/ 1401206927 h 992"/>
              <a:gd name="T16" fmla="*/ 1902719273 w 1163"/>
              <a:gd name="T17" fmla="*/ 1043344828 h 992"/>
              <a:gd name="T18" fmla="*/ 2074089872 w 1163"/>
              <a:gd name="T19" fmla="*/ 665321285 h 992"/>
              <a:gd name="T20" fmla="*/ 2147483647 w 1163"/>
              <a:gd name="T21" fmla="*/ 395665327 h 992"/>
              <a:gd name="T22" fmla="*/ 2147483647 w 1163"/>
              <a:gd name="T23" fmla="*/ 161290010 h 992"/>
              <a:gd name="T24" fmla="*/ 2147483647 w 1163"/>
              <a:gd name="T25" fmla="*/ 35282191 h 992"/>
              <a:gd name="T26" fmla="*/ 2147483647 w 1163"/>
              <a:gd name="T27" fmla="*/ 0 h 992"/>
              <a:gd name="T28" fmla="*/ 2147483647 w 1163"/>
              <a:gd name="T29" fmla="*/ 0 h 992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163"/>
              <a:gd name="T46" fmla="*/ 0 h 992"/>
              <a:gd name="T47" fmla="*/ 1163 w 1163"/>
              <a:gd name="T48" fmla="*/ 992 h 992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163" h="992">
                <a:moveTo>
                  <a:pt x="0" y="991"/>
                </a:moveTo>
                <a:lnTo>
                  <a:pt x="170" y="984"/>
                </a:lnTo>
                <a:lnTo>
                  <a:pt x="288" y="962"/>
                </a:lnTo>
                <a:lnTo>
                  <a:pt x="365" y="934"/>
                </a:lnTo>
                <a:lnTo>
                  <a:pt x="466" y="870"/>
                </a:lnTo>
                <a:lnTo>
                  <a:pt x="560" y="777"/>
                </a:lnTo>
                <a:lnTo>
                  <a:pt x="645" y="663"/>
                </a:lnTo>
                <a:lnTo>
                  <a:pt x="696" y="556"/>
                </a:lnTo>
                <a:lnTo>
                  <a:pt x="755" y="414"/>
                </a:lnTo>
                <a:lnTo>
                  <a:pt x="823" y="264"/>
                </a:lnTo>
                <a:lnTo>
                  <a:pt x="874" y="157"/>
                </a:lnTo>
                <a:lnTo>
                  <a:pt x="941" y="64"/>
                </a:lnTo>
                <a:lnTo>
                  <a:pt x="1026" y="14"/>
                </a:lnTo>
                <a:lnTo>
                  <a:pt x="1103" y="0"/>
                </a:lnTo>
                <a:lnTo>
                  <a:pt x="1162" y="0"/>
                </a:lnTo>
              </a:path>
            </a:pathLst>
          </a:custGeom>
          <a:noFill/>
          <a:ln w="25400" cap="rnd" cmpd="sng">
            <a:solidFill>
              <a:srgbClr val="000099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29710" name="Freeform 9"/>
          <p:cNvSpPr>
            <a:spLocks/>
          </p:cNvSpPr>
          <p:nvPr/>
        </p:nvSpPr>
        <p:spPr bwMode="auto">
          <a:xfrm>
            <a:off x="2805113" y="2165350"/>
            <a:ext cx="1846262" cy="1574800"/>
          </a:xfrm>
          <a:custGeom>
            <a:avLst/>
            <a:gdLst>
              <a:gd name="T0" fmla="*/ 2147483647 w 1163"/>
              <a:gd name="T1" fmla="*/ 2147483647 h 992"/>
              <a:gd name="T2" fmla="*/ 2147483647 w 1163"/>
              <a:gd name="T3" fmla="*/ 2147483647 h 992"/>
              <a:gd name="T4" fmla="*/ 2147483647 w 1163"/>
              <a:gd name="T5" fmla="*/ 2147483647 h 992"/>
              <a:gd name="T6" fmla="*/ 2008563144 w 1163"/>
              <a:gd name="T7" fmla="*/ 2147483647 h 992"/>
              <a:gd name="T8" fmla="*/ 1754028332 w 1163"/>
              <a:gd name="T9" fmla="*/ 2147483647 h 992"/>
              <a:gd name="T10" fmla="*/ 1517133412 w 1163"/>
              <a:gd name="T11" fmla="*/ 1958162512 h 992"/>
              <a:gd name="T12" fmla="*/ 1302919484 w 1163"/>
              <a:gd name="T13" fmla="*/ 1670864770 h 992"/>
              <a:gd name="T14" fmla="*/ 1174392398 w 1163"/>
              <a:gd name="T15" fmla="*/ 1401206927 h 992"/>
              <a:gd name="T16" fmla="*/ 1025702488 w 1163"/>
              <a:gd name="T17" fmla="*/ 1043344828 h 992"/>
              <a:gd name="T18" fmla="*/ 854331982 w 1163"/>
              <a:gd name="T19" fmla="*/ 665321285 h 992"/>
              <a:gd name="T20" fmla="*/ 725804697 w 1163"/>
              <a:gd name="T21" fmla="*/ 395665327 h 992"/>
              <a:gd name="T22" fmla="*/ 556953551 w 1163"/>
              <a:gd name="T23" fmla="*/ 161290010 h 992"/>
              <a:gd name="T24" fmla="*/ 342741112 w 1163"/>
              <a:gd name="T25" fmla="*/ 35282191 h 992"/>
              <a:gd name="T26" fmla="*/ 148688372 w 1163"/>
              <a:gd name="T27" fmla="*/ 0 h 992"/>
              <a:gd name="T28" fmla="*/ 0 w 1163"/>
              <a:gd name="T29" fmla="*/ 0 h 992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163"/>
              <a:gd name="T46" fmla="*/ 0 h 992"/>
              <a:gd name="T47" fmla="*/ 1163 w 1163"/>
              <a:gd name="T48" fmla="*/ 992 h 992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163" h="992">
                <a:moveTo>
                  <a:pt x="1162" y="991"/>
                </a:moveTo>
                <a:lnTo>
                  <a:pt x="992" y="984"/>
                </a:lnTo>
                <a:lnTo>
                  <a:pt x="874" y="962"/>
                </a:lnTo>
                <a:lnTo>
                  <a:pt x="797" y="934"/>
                </a:lnTo>
                <a:lnTo>
                  <a:pt x="696" y="870"/>
                </a:lnTo>
                <a:lnTo>
                  <a:pt x="602" y="777"/>
                </a:lnTo>
                <a:lnTo>
                  <a:pt x="517" y="663"/>
                </a:lnTo>
                <a:lnTo>
                  <a:pt x="466" y="556"/>
                </a:lnTo>
                <a:lnTo>
                  <a:pt x="407" y="414"/>
                </a:lnTo>
                <a:lnTo>
                  <a:pt x="339" y="264"/>
                </a:lnTo>
                <a:lnTo>
                  <a:pt x="288" y="157"/>
                </a:lnTo>
                <a:lnTo>
                  <a:pt x="221" y="64"/>
                </a:lnTo>
                <a:lnTo>
                  <a:pt x="136" y="14"/>
                </a:lnTo>
                <a:lnTo>
                  <a:pt x="59" y="0"/>
                </a:lnTo>
                <a:lnTo>
                  <a:pt x="0" y="0"/>
                </a:lnTo>
              </a:path>
            </a:pathLst>
          </a:custGeom>
          <a:noFill/>
          <a:ln w="25400" cap="rnd" cmpd="sng">
            <a:solidFill>
              <a:srgbClr val="000099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29711" name="Rectangle 10"/>
          <p:cNvSpPr>
            <a:spLocks noChangeArrowheads="1"/>
          </p:cNvSpPr>
          <p:nvPr/>
        </p:nvSpPr>
        <p:spPr bwMode="auto">
          <a:xfrm>
            <a:off x="4605338" y="3752850"/>
            <a:ext cx="5429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defTabSz="762000" eaLnBrk="0" hangingPunct="0">
              <a:spcBef>
                <a:spcPct val="50000"/>
              </a:spcBef>
            </a:pPr>
            <a:r>
              <a:rPr lang="fr-FR" sz="2400" i="1"/>
              <a:t>Z</a:t>
            </a:r>
          </a:p>
        </p:txBody>
      </p:sp>
      <p:sp>
        <p:nvSpPr>
          <p:cNvPr id="29712" name="Line 11"/>
          <p:cNvSpPr>
            <a:spLocks noChangeShapeType="1"/>
          </p:cNvSpPr>
          <p:nvPr/>
        </p:nvSpPr>
        <p:spPr bwMode="auto">
          <a:xfrm>
            <a:off x="2865438" y="2159000"/>
            <a:ext cx="6350" cy="1577975"/>
          </a:xfrm>
          <a:prstGeom prst="line">
            <a:avLst/>
          </a:prstGeom>
          <a:noFill/>
          <a:ln w="19050">
            <a:solidFill>
              <a:schemeClr val="tx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9713" name="Rectangle 12"/>
          <p:cNvSpPr>
            <a:spLocks noChangeArrowheads="1"/>
          </p:cNvSpPr>
          <p:nvPr/>
        </p:nvSpPr>
        <p:spPr bwMode="auto">
          <a:xfrm>
            <a:off x="3627438" y="3716338"/>
            <a:ext cx="398462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defTabSz="762000" eaLnBrk="0" hangingPunct="0"/>
            <a:r>
              <a:rPr lang="fr-FR" sz="2400" i="1"/>
              <a:t>z</a:t>
            </a:r>
          </a:p>
        </p:txBody>
      </p:sp>
      <p:sp>
        <p:nvSpPr>
          <p:cNvPr id="29714" name="Rectangle 14"/>
          <p:cNvSpPr>
            <a:spLocks noChangeArrowheads="1"/>
          </p:cNvSpPr>
          <p:nvPr/>
        </p:nvSpPr>
        <p:spPr bwMode="auto">
          <a:xfrm>
            <a:off x="2686050" y="3736975"/>
            <a:ext cx="33337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defTabSz="762000" eaLnBrk="0" hangingPunct="0"/>
            <a:r>
              <a:rPr lang="fr-FR" sz="2400" i="1"/>
              <a:t>0</a:t>
            </a:r>
          </a:p>
        </p:txBody>
      </p:sp>
      <p:sp>
        <p:nvSpPr>
          <p:cNvPr id="29715" name="Line 18"/>
          <p:cNvSpPr>
            <a:spLocks noChangeShapeType="1"/>
          </p:cNvSpPr>
          <p:nvPr/>
        </p:nvSpPr>
        <p:spPr bwMode="auto">
          <a:xfrm flipV="1">
            <a:off x="3898900" y="3148013"/>
            <a:ext cx="1127125" cy="444500"/>
          </a:xfrm>
          <a:prstGeom prst="line">
            <a:avLst/>
          </a:prstGeom>
          <a:noFill/>
          <a:ln w="28575">
            <a:solidFill>
              <a:srgbClr val="CC6600"/>
            </a:solidFill>
            <a:prstDash val="dash"/>
            <a:round/>
            <a:headEnd type="triangle" w="med" len="med"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9716" name="Rectangle 20"/>
          <p:cNvSpPr>
            <a:spLocks noChangeArrowheads="1"/>
          </p:cNvSpPr>
          <p:nvPr/>
        </p:nvSpPr>
        <p:spPr bwMode="auto">
          <a:xfrm>
            <a:off x="5432425" y="6083300"/>
            <a:ext cx="259397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defTabSz="762000" eaLnBrk="0" hangingPunct="0"/>
            <a:r>
              <a:rPr lang="fr-FR" sz="2400"/>
              <a:t>de la table, </a:t>
            </a:r>
            <a:r>
              <a:rPr lang="fr-FR" sz="2400" i="1"/>
              <a:t>z = 1</a:t>
            </a:r>
            <a:r>
              <a:rPr lang="en-US" sz="2400" i="1"/>
              <a:t>,</a:t>
            </a:r>
            <a:r>
              <a:rPr lang="fr-FR" sz="2400" i="1"/>
              <a:t>96</a:t>
            </a:r>
          </a:p>
        </p:txBody>
      </p:sp>
      <p:sp>
        <p:nvSpPr>
          <p:cNvPr id="29717" name="Rectangle 26"/>
          <p:cNvSpPr>
            <a:spLocks noChangeArrowheads="1"/>
          </p:cNvSpPr>
          <p:nvPr/>
        </p:nvSpPr>
        <p:spPr bwMode="auto">
          <a:xfrm>
            <a:off x="3524250" y="62103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9718" name="Rectangle 40"/>
          <p:cNvSpPr>
            <a:spLocks noChangeArrowheads="1"/>
          </p:cNvSpPr>
          <p:nvPr/>
        </p:nvSpPr>
        <p:spPr bwMode="auto">
          <a:xfrm>
            <a:off x="4733925" y="4518025"/>
            <a:ext cx="2892425" cy="831850"/>
          </a:xfrm>
          <a:prstGeom prst="rect">
            <a:avLst/>
          </a:prstGeom>
          <a:solidFill>
            <a:srgbClr val="C8FEC8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defTabSz="762000" eaLnBrk="0" hangingPunct="0"/>
            <a:r>
              <a:rPr lang="fr-FR" sz="2400">
                <a:solidFill>
                  <a:schemeClr val="tx2"/>
                </a:solidFill>
              </a:rPr>
              <a:t>aire sous la courbe</a:t>
            </a:r>
          </a:p>
          <a:p>
            <a:pPr defTabSz="762000" eaLnBrk="0" hangingPunct="0"/>
            <a:r>
              <a:rPr lang="fr-FR" sz="2400" i="1">
                <a:solidFill>
                  <a:schemeClr val="tx2"/>
                </a:solidFill>
              </a:rPr>
              <a:t>= 0</a:t>
            </a:r>
            <a:r>
              <a:rPr lang="fr-CA" sz="2400" i="1">
                <a:solidFill>
                  <a:schemeClr val="tx2"/>
                </a:solidFill>
              </a:rPr>
              <a:t>,</a:t>
            </a:r>
            <a:r>
              <a:rPr lang="fr-FR" sz="2400" i="1">
                <a:solidFill>
                  <a:schemeClr val="tx2"/>
                </a:solidFill>
              </a:rPr>
              <a:t>5 – 0</a:t>
            </a:r>
            <a:r>
              <a:rPr lang="fr-CA" sz="2400" i="1">
                <a:solidFill>
                  <a:schemeClr val="tx2"/>
                </a:solidFill>
              </a:rPr>
              <a:t>,</a:t>
            </a:r>
            <a:r>
              <a:rPr lang="fr-FR" sz="2400" i="1">
                <a:solidFill>
                  <a:schemeClr val="tx2"/>
                </a:solidFill>
              </a:rPr>
              <a:t>025 = 0</a:t>
            </a:r>
            <a:r>
              <a:rPr lang="fr-CA" sz="2400" i="1">
                <a:solidFill>
                  <a:schemeClr val="tx2"/>
                </a:solidFill>
              </a:rPr>
              <a:t>,</a:t>
            </a:r>
            <a:r>
              <a:rPr lang="fr-FR" sz="2400" i="1">
                <a:solidFill>
                  <a:schemeClr val="tx2"/>
                </a:solidFill>
              </a:rPr>
              <a:t>475</a:t>
            </a:r>
          </a:p>
        </p:txBody>
      </p:sp>
      <p:graphicFrame>
        <p:nvGraphicFramePr>
          <p:cNvPr id="29698" name="Object 42">
            <a:hlinkClick r:id="" action="ppaction://ole?verb=0"/>
          </p:cNvPr>
          <p:cNvGraphicFramePr>
            <a:graphicFrameLocks/>
          </p:cNvGraphicFramePr>
          <p:nvPr/>
        </p:nvGraphicFramePr>
        <p:xfrm>
          <a:off x="5259388" y="5670550"/>
          <a:ext cx="2709862" cy="446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6" name="Equation" r:id="rId4" imgW="1231560" imgH="203040" progId="Equation.3">
                  <p:embed/>
                </p:oleObj>
              </mc:Choice>
              <mc:Fallback>
                <p:oleObj name="Equation" r:id="rId4" imgW="1231560" imgH="203040" progId="Equation.3">
                  <p:embed/>
                  <p:pic>
                    <p:nvPicPr>
                      <p:cNvPr id="0" name="Object 42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59388" y="5670550"/>
                        <a:ext cx="2709862" cy="446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9719" name="Group 50"/>
          <p:cNvGrpSpPr>
            <a:grpSpLocks/>
          </p:cNvGrpSpPr>
          <p:nvPr/>
        </p:nvGrpSpPr>
        <p:grpSpPr bwMode="auto">
          <a:xfrm>
            <a:off x="1047750" y="4725988"/>
            <a:ext cx="4010025" cy="2066925"/>
            <a:chOff x="660" y="2977"/>
            <a:chExt cx="2526" cy="1302"/>
          </a:xfrm>
        </p:grpSpPr>
        <p:sp>
          <p:nvSpPr>
            <p:cNvPr id="29720" name="Rectangle 21"/>
            <p:cNvSpPr>
              <a:spLocks noChangeArrowheads="1"/>
            </p:cNvSpPr>
            <p:nvPr/>
          </p:nvSpPr>
          <p:spPr bwMode="auto">
            <a:xfrm>
              <a:off x="2844" y="3990"/>
              <a:ext cx="342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FR" sz="2400" i="1"/>
                <a:t>Z</a:t>
              </a:r>
            </a:p>
          </p:txBody>
        </p:sp>
        <p:sp>
          <p:nvSpPr>
            <p:cNvPr id="29721" name="Rectangle 22"/>
            <p:cNvSpPr>
              <a:spLocks noChangeArrowheads="1"/>
            </p:cNvSpPr>
            <p:nvPr/>
          </p:nvSpPr>
          <p:spPr bwMode="auto">
            <a:xfrm>
              <a:off x="2280" y="3967"/>
              <a:ext cx="251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/>
              <a:r>
                <a:rPr lang="fr-FR" sz="2400" i="1"/>
                <a:t>z</a:t>
              </a:r>
            </a:p>
          </p:txBody>
        </p:sp>
        <p:sp>
          <p:nvSpPr>
            <p:cNvPr id="29722" name="Rectangle 23"/>
            <p:cNvSpPr>
              <a:spLocks noChangeArrowheads="1"/>
            </p:cNvSpPr>
            <p:nvPr/>
          </p:nvSpPr>
          <p:spPr bwMode="auto">
            <a:xfrm>
              <a:off x="1677" y="3993"/>
              <a:ext cx="210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 eaLnBrk="0" hangingPunct="0"/>
              <a:r>
                <a:rPr lang="fr-FR" sz="2400" i="1"/>
                <a:t>0</a:t>
              </a:r>
            </a:p>
          </p:txBody>
        </p:sp>
        <p:grpSp>
          <p:nvGrpSpPr>
            <p:cNvPr id="29723" name="Group 49"/>
            <p:cNvGrpSpPr>
              <a:grpSpLocks/>
            </p:cNvGrpSpPr>
            <p:nvPr/>
          </p:nvGrpSpPr>
          <p:grpSpPr bwMode="auto">
            <a:xfrm>
              <a:off x="660" y="2977"/>
              <a:ext cx="2413" cy="992"/>
              <a:chOff x="660" y="2977"/>
              <a:chExt cx="2413" cy="992"/>
            </a:xfrm>
          </p:grpSpPr>
          <p:sp>
            <p:nvSpPr>
              <p:cNvPr id="29725" name="Line 30"/>
              <p:cNvSpPr>
                <a:spLocks noChangeShapeType="1"/>
              </p:cNvSpPr>
              <p:nvPr/>
            </p:nvSpPr>
            <p:spPr bwMode="auto">
              <a:xfrm>
                <a:off x="1787" y="2985"/>
                <a:ext cx="4" cy="97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9726" name="Line 31"/>
              <p:cNvSpPr>
                <a:spLocks noChangeShapeType="1"/>
              </p:cNvSpPr>
              <p:nvPr/>
            </p:nvSpPr>
            <p:spPr bwMode="auto">
              <a:xfrm>
                <a:off x="2394" y="3774"/>
                <a:ext cx="4" cy="189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9727" name="Line 32"/>
              <p:cNvSpPr>
                <a:spLocks noChangeShapeType="1"/>
              </p:cNvSpPr>
              <p:nvPr/>
            </p:nvSpPr>
            <p:spPr bwMode="auto">
              <a:xfrm flipH="1">
                <a:off x="1794" y="3351"/>
                <a:ext cx="356" cy="193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9728" name="Line 33"/>
              <p:cNvSpPr>
                <a:spLocks noChangeShapeType="1"/>
              </p:cNvSpPr>
              <p:nvPr/>
            </p:nvSpPr>
            <p:spPr bwMode="auto">
              <a:xfrm flipH="1">
                <a:off x="1790" y="3227"/>
                <a:ext cx="309" cy="159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9729" name="Line 34"/>
              <p:cNvSpPr>
                <a:spLocks noChangeShapeType="1"/>
              </p:cNvSpPr>
              <p:nvPr/>
            </p:nvSpPr>
            <p:spPr bwMode="auto">
              <a:xfrm flipH="1">
                <a:off x="1794" y="3470"/>
                <a:ext cx="417" cy="236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9730" name="Line 35"/>
              <p:cNvSpPr>
                <a:spLocks noChangeShapeType="1"/>
              </p:cNvSpPr>
              <p:nvPr/>
            </p:nvSpPr>
            <p:spPr bwMode="auto">
              <a:xfrm flipH="1">
                <a:off x="1795" y="3598"/>
                <a:ext cx="466" cy="274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9731" name="Line 36"/>
              <p:cNvSpPr>
                <a:spLocks noChangeShapeType="1"/>
              </p:cNvSpPr>
              <p:nvPr/>
            </p:nvSpPr>
            <p:spPr bwMode="auto">
              <a:xfrm flipH="1">
                <a:off x="1911" y="3718"/>
                <a:ext cx="432" cy="247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9732" name="Line 38"/>
              <p:cNvSpPr>
                <a:spLocks noChangeShapeType="1"/>
              </p:cNvSpPr>
              <p:nvPr/>
            </p:nvSpPr>
            <p:spPr bwMode="auto">
              <a:xfrm flipH="1">
                <a:off x="1790" y="3107"/>
                <a:ext cx="243" cy="123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9733" name="Line 39"/>
              <p:cNvSpPr>
                <a:spLocks noChangeShapeType="1"/>
              </p:cNvSpPr>
              <p:nvPr/>
            </p:nvSpPr>
            <p:spPr bwMode="auto">
              <a:xfrm flipH="1">
                <a:off x="1790" y="3011"/>
                <a:ext cx="149" cy="81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9734" name="Line 45"/>
              <p:cNvSpPr>
                <a:spLocks noChangeShapeType="1"/>
              </p:cNvSpPr>
              <p:nvPr/>
            </p:nvSpPr>
            <p:spPr bwMode="auto">
              <a:xfrm flipH="1">
                <a:off x="2159" y="3836"/>
                <a:ext cx="236" cy="127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9735" name="Line 27"/>
              <p:cNvSpPr>
                <a:spLocks noChangeShapeType="1"/>
              </p:cNvSpPr>
              <p:nvPr/>
            </p:nvSpPr>
            <p:spPr bwMode="auto">
              <a:xfrm>
                <a:off x="738" y="3968"/>
                <a:ext cx="2335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9736" name="Freeform 28"/>
              <p:cNvSpPr>
                <a:spLocks/>
              </p:cNvSpPr>
              <p:nvPr/>
            </p:nvSpPr>
            <p:spPr bwMode="auto">
              <a:xfrm>
                <a:off x="660" y="2977"/>
                <a:ext cx="1163" cy="992"/>
              </a:xfrm>
              <a:custGeom>
                <a:avLst/>
                <a:gdLst>
                  <a:gd name="T0" fmla="*/ 0 w 1163"/>
                  <a:gd name="T1" fmla="*/ 991 h 992"/>
                  <a:gd name="T2" fmla="*/ 170 w 1163"/>
                  <a:gd name="T3" fmla="*/ 984 h 992"/>
                  <a:gd name="T4" fmla="*/ 288 w 1163"/>
                  <a:gd name="T5" fmla="*/ 962 h 992"/>
                  <a:gd name="T6" fmla="*/ 365 w 1163"/>
                  <a:gd name="T7" fmla="*/ 934 h 992"/>
                  <a:gd name="T8" fmla="*/ 466 w 1163"/>
                  <a:gd name="T9" fmla="*/ 870 h 992"/>
                  <a:gd name="T10" fmla="*/ 560 w 1163"/>
                  <a:gd name="T11" fmla="*/ 777 h 992"/>
                  <a:gd name="T12" fmla="*/ 645 w 1163"/>
                  <a:gd name="T13" fmla="*/ 663 h 992"/>
                  <a:gd name="T14" fmla="*/ 696 w 1163"/>
                  <a:gd name="T15" fmla="*/ 556 h 992"/>
                  <a:gd name="T16" fmla="*/ 755 w 1163"/>
                  <a:gd name="T17" fmla="*/ 414 h 992"/>
                  <a:gd name="T18" fmla="*/ 823 w 1163"/>
                  <a:gd name="T19" fmla="*/ 264 h 992"/>
                  <a:gd name="T20" fmla="*/ 874 w 1163"/>
                  <a:gd name="T21" fmla="*/ 157 h 992"/>
                  <a:gd name="T22" fmla="*/ 941 w 1163"/>
                  <a:gd name="T23" fmla="*/ 64 h 992"/>
                  <a:gd name="T24" fmla="*/ 1026 w 1163"/>
                  <a:gd name="T25" fmla="*/ 14 h 992"/>
                  <a:gd name="T26" fmla="*/ 1103 w 1163"/>
                  <a:gd name="T27" fmla="*/ 0 h 992"/>
                  <a:gd name="T28" fmla="*/ 1162 w 1163"/>
                  <a:gd name="T29" fmla="*/ 0 h 99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163"/>
                  <a:gd name="T46" fmla="*/ 0 h 992"/>
                  <a:gd name="T47" fmla="*/ 1163 w 1163"/>
                  <a:gd name="T48" fmla="*/ 992 h 99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163" h="992">
                    <a:moveTo>
                      <a:pt x="0" y="991"/>
                    </a:moveTo>
                    <a:lnTo>
                      <a:pt x="170" y="984"/>
                    </a:lnTo>
                    <a:lnTo>
                      <a:pt x="288" y="962"/>
                    </a:lnTo>
                    <a:lnTo>
                      <a:pt x="365" y="934"/>
                    </a:lnTo>
                    <a:lnTo>
                      <a:pt x="466" y="870"/>
                    </a:lnTo>
                    <a:lnTo>
                      <a:pt x="560" y="777"/>
                    </a:lnTo>
                    <a:lnTo>
                      <a:pt x="645" y="663"/>
                    </a:lnTo>
                    <a:lnTo>
                      <a:pt x="696" y="556"/>
                    </a:lnTo>
                    <a:lnTo>
                      <a:pt x="755" y="414"/>
                    </a:lnTo>
                    <a:lnTo>
                      <a:pt x="823" y="264"/>
                    </a:lnTo>
                    <a:lnTo>
                      <a:pt x="874" y="157"/>
                    </a:lnTo>
                    <a:lnTo>
                      <a:pt x="941" y="64"/>
                    </a:lnTo>
                    <a:lnTo>
                      <a:pt x="1026" y="14"/>
                    </a:lnTo>
                    <a:lnTo>
                      <a:pt x="1103" y="0"/>
                    </a:lnTo>
                    <a:lnTo>
                      <a:pt x="1162" y="0"/>
                    </a:lnTo>
                  </a:path>
                </a:pathLst>
              </a:custGeom>
              <a:noFill/>
              <a:ln w="25400" cap="rnd" cmpd="sng">
                <a:solidFill>
                  <a:srgbClr val="00009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9737" name="Freeform 29"/>
              <p:cNvSpPr>
                <a:spLocks/>
              </p:cNvSpPr>
              <p:nvPr/>
            </p:nvSpPr>
            <p:spPr bwMode="auto">
              <a:xfrm>
                <a:off x="1777" y="2977"/>
                <a:ext cx="1163" cy="992"/>
              </a:xfrm>
              <a:custGeom>
                <a:avLst/>
                <a:gdLst>
                  <a:gd name="T0" fmla="*/ 1162 w 1163"/>
                  <a:gd name="T1" fmla="*/ 991 h 992"/>
                  <a:gd name="T2" fmla="*/ 992 w 1163"/>
                  <a:gd name="T3" fmla="*/ 984 h 992"/>
                  <a:gd name="T4" fmla="*/ 874 w 1163"/>
                  <a:gd name="T5" fmla="*/ 962 h 992"/>
                  <a:gd name="T6" fmla="*/ 797 w 1163"/>
                  <a:gd name="T7" fmla="*/ 934 h 992"/>
                  <a:gd name="T8" fmla="*/ 696 w 1163"/>
                  <a:gd name="T9" fmla="*/ 870 h 992"/>
                  <a:gd name="T10" fmla="*/ 602 w 1163"/>
                  <a:gd name="T11" fmla="*/ 777 h 992"/>
                  <a:gd name="T12" fmla="*/ 517 w 1163"/>
                  <a:gd name="T13" fmla="*/ 663 h 992"/>
                  <a:gd name="T14" fmla="*/ 466 w 1163"/>
                  <a:gd name="T15" fmla="*/ 556 h 992"/>
                  <a:gd name="T16" fmla="*/ 407 w 1163"/>
                  <a:gd name="T17" fmla="*/ 414 h 992"/>
                  <a:gd name="T18" fmla="*/ 339 w 1163"/>
                  <a:gd name="T19" fmla="*/ 264 h 992"/>
                  <a:gd name="T20" fmla="*/ 288 w 1163"/>
                  <a:gd name="T21" fmla="*/ 157 h 992"/>
                  <a:gd name="T22" fmla="*/ 221 w 1163"/>
                  <a:gd name="T23" fmla="*/ 64 h 992"/>
                  <a:gd name="T24" fmla="*/ 136 w 1163"/>
                  <a:gd name="T25" fmla="*/ 14 h 992"/>
                  <a:gd name="T26" fmla="*/ 59 w 1163"/>
                  <a:gd name="T27" fmla="*/ 0 h 992"/>
                  <a:gd name="T28" fmla="*/ 0 w 1163"/>
                  <a:gd name="T29" fmla="*/ 0 h 99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163"/>
                  <a:gd name="T46" fmla="*/ 0 h 992"/>
                  <a:gd name="T47" fmla="*/ 1163 w 1163"/>
                  <a:gd name="T48" fmla="*/ 992 h 99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163" h="992">
                    <a:moveTo>
                      <a:pt x="1162" y="991"/>
                    </a:moveTo>
                    <a:lnTo>
                      <a:pt x="992" y="984"/>
                    </a:lnTo>
                    <a:lnTo>
                      <a:pt x="874" y="962"/>
                    </a:lnTo>
                    <a:lnTo>
                      <a:pt x="797" y="934"/>
                    </a:lnTo>
                    <a:lnTo>
                      <a:pt x="696" y="870"/>
                    </a:lnTo>
                    <a:lnTo>
                      <a:pt x="602" y="777"/>
                    </a:lnTo>
                    <a:lnTo>
                      <a:pt x="517" y="663"/>
                    </a:lnTo>
                    <a:lnTo>
                      <a:pt x="466" y="556"/>
                    </a:lnTo>
                    <a:lnTo>
                      <a:pt x="407" y="414"/>
                    </a:lnTo>
                    <a:lnTo>
                      <a:pt x="339" y="264"/>
                    </a:lnTo>
                    <a:lnTo>
                      <a:pt x="288" y="157"/>
                    </a:lnTo>
                    <a:lnTo>
                      <a:pt x="221" y="64"/>
                    </a:lnTo>
                    <a:lnTo>
                      <a:pt x="136" y="14"/>
                    </a:lnTo>
                    <a:lnTo>
                      <a:pt x="59" y="0"/>
                    </a:lnTo>
                    <a:lnTo>
                      <a:pt x="0" y="0"/>
                    </a:lnTo>
                  </a:path>
                </a:pathLst>
              </a:custGeom>
              <a:noFill/>
              <a:ln w="25400" cap="rnd" cmpd="sng">
                <a:solidFill>
                  <a:srgbClr val="00009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29724" name="Line 41"/>
            <p:cNvSpPr>
              <a:spLocks noChangeShapeType="1"/>
            </p:cNvSpPr>
            <p:nvPr/>
          </p:nvSpPr>
          <p:spPr bwMode="auto">
            <a:xfrm flipV="1">
              <a:off x="2103" y="3224"/>
              <a:ext cx="948" cy="372"/>
            </a:xfrm>
            <a:prstGeom prst="line">
              <a:avLst/>
            </a:prstGeom>
            <a:noFill/>
            <a:ln w="28575">
              <a:solidFill>
                <a:srgbClr val="CC6600"/>
              </a:solidFill>
              <a:prstDash val="dash"/>
              <a:round/>
              <a:headEnd type="triangle" w="med" len="med"/>
              <a:tailEnd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49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dirty="0" smtClean="0"/>
              <a:t>Exemple </a:t>
            </a:r>
            <a:r>
              <a:rPr lang="fr-CA" dirty="0" smtClean="0"/>
              <a:t>8: la loi normale</a:t>
            </a:r>
            <a:endParaRPr lang="fr-FR" dirty="0" smtClean="0"/>
          </a:p>
        </p:txBody>
      </p:sp>
      <p:sp>
        <p:nvSpPr>
          <p:cNvPr id="67588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124825" cy="4525963"/>
          </a:xfrm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smtClean="0"/>
              <a:t>La note finale par un groupe d’étudiants en statistique suit une loi normale de moyenne </a:t>
            </a:r>
            <a:r>
              <a:rPr lang="fr-FR" i="1" smtClean="0">
                <a:latin typeface="Symbol" pitchFamily="18" charset="2"/>
              </a:rPr>
              <a:t>m</a:t>
            </a:r>
            <a:r>
              <a:rPr lang="fr-FR" i="1" smtClean="0"/>
              <a:t> = 72</a:t>
            </a:r>
            <a:r>
              <a:rPr lang="fr-FR" smtClean="0"/>
              <a:t> et écart-type </a:t>
            </a:r>
            <a:r>
              <a:rPr lang="fr-FR" i="1" smtClean="0">
                <a:latin typeface="Symbol" pitchFamily="18" charset="2"/>
              </a:rPr>
              <a:t>s</a:t>
            </a:r>
            <a:r>
              <a:rPr lang="fr-FR" i="1" smtClean="0"/>
              <a:t> = 10</a:t>
            </a:r>
          </a:p>
          <a:p>
            <a:pPr defTabSz="762000" eaLnBrk="1" hangingPunct="1"/>
            <a:r>
              <a:rPr lang="fr-FR" smtClean="0"/>
              <a:t>Déterminer la probabilité qu’un étudiant obtienne une note supérieure à </a:t>
            </a:r>
            <a:r>
              <a:rPr lang="fr-FR" i="1" smtClean="0"/>
              <a:t>85</a:t>
            </a:r>
            <a:endParaRPr lang="fr-FR" smtClean="0"/>
          </a:p>
          <a:p>
            <a:pPr defTabSz="762000" eaLnBrk="1" hangingPunct="1"/>
            <a:r>
              <a:rPr lang="fr-FR" smtClean="0"/>
              <a:t>Soit </a:t>
            </a:r>
            <a:r>
              <a:rPr lang="fr-FR" i="1" smtClean="0"/>
              <a:t>X</a:t>
            </a:r>
            <a:r>
              <a:rPr lang="fr-FR" smtClean="0"/>
              <a:t> la note obtenue en statistique par un étudiant du groupe, </a:t>
            </a:r>
            <a:r>
              <a:rPr lang="fr-FR" i="1" smtClean="0"/>
              <a:t>X </a:t>
            </a:r>
            <a:r>
              <a:rPr lang="fr-FR" i="1" smtClean="0">
                <a:latin typeface="Symbol" pitchFamily="18" charset="2"/>
              </a:rPr>
              <a:t>Î</a:t>
            </a:r>
            <a:r>
              <a:rPr lang="fr-FR" i="1" smtClean="0"/>
              <a:t> N(72, 10</a:t>
            </a:r>
            <a:r>
              <a:rPr lang="fr-FR" i="1" baseline="30000" smtClean="0"/>
              <a:t>2</a:t>
            </a:r>
            <a:r>
              <a:rPr lang="fr-FR" i="1" smtClean="0"/>
              <a:t>)</a:t>
            </a:r>
          </a:p>
          <a:p>
            <a:pPr defTabSz="762000" eaLnBrk="1" hangingPunct="1"/>
            <a:r>
              <a:rPr lang="fr-FR" smtClean="0"/>
              <a:t>On veut </a:t>
            </a:r>
            <a:r>
              <a:rPr lang="fr-FR" i="1" smtClean="0"/>
              <a:t>P(X </a:t>
            </a:r>
            <a:r>
              <a:rPr lang="fr-FR" i="1" smtClean="0">
                <a:sym typeface="Symbol" pitchFamily="18" charset="2"/>
              </a:rPr>
              <a:t></a:t>
            </a:r>
            <a:r>
              <a:rPr lang="fr-FR" i="1" smtClean="0"/>
              <a:t> 85)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50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dirty="0" smtClean="0"/>
              <a:t>Exemple </a:t>
            </a:r>
            <a:r>
              <a:rPr lang="fr-CA" sz="3600" dirty="0" smtClean="0"/>
              <a:t>8: calcul de probabilité normale</a:t>
            </a:r>
            <a:endParaRPr lang="fr-FR" sz="3600" dirty="0" smtClean="0"/>
          </a:p>
        </p:txBody>
      </p:sp>
      <p:graphicFrame>
        <p:nvGraphicFramePr>
          <p:cNvPr id="30722" name="Object 40">
            <a:hlinkClick r:id="" action="ppaction://ole?verb=0"/>
          </p:cNvPr>
          <p:cNvGraphicFramePr>
            <a:graphicFrameLocks noGrp="1"/>
          </p:cNvGraphicFramePr>
          <p:nvPr>
            <p:ph sz="quarter" idx="1"/>
          </p:nvPr>
        </p:nvGraphicFramePr>
        <p:xfrm>
          <a:off x="1314450" y="5529263"/>
          <a:ext cx="6362700" cy="896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4" name="Equation" r:id="rId4" imgW="2882880" imgH="406080" progId="Equation.3">
                  <p:embed/>
                </p:oleObj>
              </mc:Choice>
              <mc:Fallback>
                <p:oleObj name="Equation" r:id="rId4" imgW="2882880" imgH="406080" progId="Equation.3">
                  <p:embed/>
                  <p:pic>
                    <p:nvPicPr>
                      <p:cNvPr id="0" name="Object 40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14450" y="5529263"/>
                        <a:ext cx="6362700" cy="896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0726" name="Group 58"/>
          <p:cNvGrpSpPr>
            <a:grpSpLocks/>
          </p:cNvGrpSpPr>
          <p:nvPr/>
        </p:nvGrpSpPr>
        <p:grpSpPr bwMode="auto">
          <a:xfrm>
            <a:off x="252413" y="1568450"/>
            <a:ext cx="8623300" cy="3694113"/>
            <a:chOff x="159" y="988"/>
            <a:chExt cx="5432" cy="2327"/>
          </a:xfrm>
        </p:grpSpPr>
        <p:grpSp>
          <p:nvGrpSpPr>
            <p:cNvPr id="30727" name="Group 56"/>
            <p:cNvGrpSpPr>
              <a:grpSpLocks/>
            </p:cNvGrpSpPr>
            <p:nvPr/>
          </p:nvGrpSpPr>
          <p:grpSpPr bwMode="auto">
            <a:xfrm>
              <a:off x="159" y="988"/>
              <a:ext cx="5432" cy="2327"/>
              <a:chOff x="159" y="988"/>
              <a:chExt cx="5432" cy="2327"/>
            </a:xfrm>
          </p:grpSpPr>
          <p:grpSp>
            <p:nvGrpSpPr>
              <p:cNvPr id="30729" name="Group 44"/>
              <p:cNvGrpSpPr>
                <a:grpSpLocks/>
              </p:cNvGrpSpPr>
              <p:nvPr/>
            </p:nvGrpSpPr>
            <p:grpSpPr bwMode="auto">
              <a:xfrm>
                <a:off x="1877" y="1531"/>
                <a:ext cx="476" cy="717"/>
                <a:chOff x="1715" y="1566"/>
                <a:chExt cx="476" cy="717"/>
              </a:xfrm>
            </p:grpSpPr>
            <p:sp>
              <p:nvSpPr>
                <p:cNvPr id="30760" name="Line 45"/>
                <p:cNvSpPr>
                  <a:spLocks noChangeShapeType="1"/>
                </p:cNvSpPr>
                <p:nvPr/>
              </p:nvSpPr>
              <p:spPr bwMode="auto">
                <a:xfrm flipV="1">
                  <a:off x="1721" y="1566"/>
                  <a:ext cx="0" cy="709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30761" name="Line 46"/>
                <p:cNvSpPr>
                  <a:spLocks noChangeShapeType="1"/>
                </p:cNvSpPr>
                <p:nvPr/>
              </p:nvSpPr>
              <p:spPr bwMode="auto">
                <a:xfrm flipH="1">
                  <a:off x="1715" y="2078"/>
                  <a:ext cx="249" cy="136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30762" name="Line 47"/>
                <p:cNvSpPr>
                  <a:spLocks noChangeShapeType="1"/>
                </p:cNvSpPr>
                <p:nvPr/>
              </p:nvSpPr>
              <p:spPr bwMode="auto">
                <a:xfrm flipH="1">
                  <a:off x="1875" y="2176"/>
                  <a:ext cx="196" cy="107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30763" name="Line 48"/>
                <p:cNvSpPr>
                  <a:spLocks noChangeShapeType="1"/>
                </p:cNvSpPr>
                <p:nvPr/>
              </p:nvSpPr>
              <p:spPr bwMode="auto">
                <a:xfrm flipH="1">
                  <a:off x="1715" y="1970"/>
                  <a:ext cx="175" cy="85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30764" name="Line 49"/>
                <p:cNvSpPr>
                  <a:spLocks noChangeShapeType="1"/>
                </p:cNvSpPr>
                <p:nvPr/>
              </p:nvSpPr>
              <p:spPr bwMode="auto">
                <a:xfrm flipH="1">
                  <a:off x="1722" y="1856"/>
                  <a:ext cx="110" cy="45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30765" name="Line 50"/>
                <p:cNvSpPr>
                  <a:spLocks noChangeShapeType="1"/>
                </p:cNvSpPr>
                <p:nvPr/>
              </p:nvSpPr>
              <p:spPr bwMode="auto">
                <a:xfrm flipH="1">
                  <a:off x="1721" y="1729"/>
                  <a:ext cx="68" cy="23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30766" name="Line 51"/>
                <p:cNvSpPr>
                  <a:spLocks noChangeShapeType="1"/>
                </p:cNvSpPr>
                <p:nvPr/>
              </p:nvSpPr>
              <p:spPr bwMode="auto">
                <a:xfrm flipH="1">
                  <a:off x="2133" y="2250"/>
                  <a:ext cx="58" cy="29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</p:grpSp>
          <p:grpSp>
            <p:nvGrpSpPr>
              <p:cNvPr id="30730" name="Group 43"/>
              <p:cNvGrpSpPr>
                <a:grpSpLocks/>
              </p:cNvGrpSpPr>
              <p:nvPr/>
            </p:nvGrpSpPr>
            <p:grpSpPr bwMode="auto">
              <a:xfrm>
                <a:off x="4625" y="1566"/>
                <a:ext cx="476" cy="717"/>
                <a:chOff x="1715" y="1566"/>
                <a:chExt cx="476" cy="717"/>
              </a:xfrm>
            </p:grpSpPr>
            <p:sp>
              <p:nvSpPr>
                <p:cNvPr id="30753" name="Line 19"/>
                <p:cNvSpPr>
                  <a:spLocks noChangeShapeType="1"/>
                </p:cNvSpPr>
                <p:nvPr/>
              </p:nvSpPr>
              <p:spPr bwMode="auto">
                <a:xfrm flipV="1">
                  <a:off x="1721" y="1566"/>
                  <a:ext cx="0" cy="709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30754" name="Line 29"/>
                <p:cNvSpPr>
                  <a:spLocks noChangeShapeType="1"/>
                </p:cNvSpPr>
                <p:nvPr/>
              </p:nvSpPr>
              <p:spPr bwMode="auto">
                <a:xfrm flipH="1">
                  <a:off x="1715" y="2078"/>
                  <a:ext cx="249" cy="136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30755" name="Line 30"/>
                <p:cNvSpPr>
                  <a:spLocks noChangeShapeType="1"/>
                </p:cNvSpPr>
                <p:nvPr/>
              </p:nvSpPr>
              <p:spPr bwMode="auto">
                <a:xfrm flipH="1">
                  <a:off x="1875" y="2176"/>
                  <a:ext cx="196" cy="107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30756" name="Line 31"/>
                <p:cNvSpPr>
                  <a:spLocks noChangeShapeType="1"/>
                </p:cNvSpPr>
                <p:nvPr/>
              </p:nvSpPr>
              <p:spPr bwMode="auto">
                <a:xfrm flipH="1">
                  <a:off x="1715" y="1970"/>
                  <a:ext cx="175" cy="85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30757" name="Line 32"/>
                <p:cNvSpPr>
                  <a:spLocks noChangeShapeType="1"/>
                </p:cNvSpPr>
                <p:nvPr/>
              </p:nvSpPr>
              <p:spPr bwMode="auto">
                <a:xfrm flipH="1">
                  <a:off x="1722" y="1856"/>
                  <a:ext cx="110" cy="45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30758" name="Line 33"/>
                <p:cNvSpPr>
                  <a:spLocks noChangeShapeType="1"/>
                </p:cNvSpPr>
                <p:nvPr/>
              </p:nvSpPr>
              <p:spPr bwMode="auto">
                <a:xfrm flipH="1">
                  <a:off x="1721" y="1729"/>
                  <a:ext cx="68" cy="23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30759" name="Line 42"/>
                <p:cNvSpPr>
                  <a:spLocks noChangeShapeType="1"/>
                </p:cNvSpPr>
                <p:nvPr/>
              </p:nvSpPr>
              <p:spPr bwMode="auto">
                <a:xfrm flipH="1">
                  <a:off x="2133" y="2250"/>
                  <a:ext cx="58" cy="29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</p:grpSp>
          <p:sp>
            <p:nvSpPr>
              <p:cNvPr id="30731" name="Line 11"/>
              <p:cNvSpPr>
                <a:spLocks noChangeShapeType="1"/>
              </p:cNvSpPr>
              <p:nvPr/>
            </p:nvSpPr>
            <p:spPr bwMode="auto">
              <a:xfrm>
                <a:off x="545" y="1063"/>
                <a:ext cx="0" cy="117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triangle" w="med" len="med"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0732" name="Line 12"/>
              <p:cNvSpPr>
                <a:spLocks noChangeShapeType="1"/>
              </p:cNvSpPr>
              <p:nvPr/>
            </p:nvSpPr>
            <p:spPr bwMode="auto">
              <a:xfrm>
                <a:off x="554" y="2248"/>
                <a:ext cx="2155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0733" name="Freeform 13"/>
              <p:cNvSpPr>
                <a:spLocks/>
              </p:cNvSpPr>
              <p:nvPr/>
            </p:nvSpPr>
            <p:spPr bwMode="auto">
              <a:xfrm>
                <a:off x="529" y="1262"/>
                <a:ext cx="1076" cy="987"/>
              </a:xfrm>
              <a:custGeom>
                <a:avLst/>
                <a:gdLst>
                  <a:gd name="T0" fmla="*/ 0 w 1076"/>
                  <a:gd name="T1" fmla="*/ 986 h 987"/>
                  <a:gd name="T2" fmla="*/ 157 w 1076"/>
                  <a:gd name="T3" fmla="*/ 979 h 987"/>
                  <a:gd name="T4" fmla="*/ 267 w 1076"/>
                  <a:gd name="T5" fmla="*/ 958 h 987"/>
                  <a:gd name="T6" fmla="*/ 337 w 1076"/>
                  <a:gd name="T7" fmla="*/ 929 h 987"/>
                  <a:gd name="T8" fmla="*/ 432 w 1076"/>
                  <a:gd name="T9" fmla="*/ 865 h 987"/>
                  <a:gd name="T10" fmla="*/ 518 w 1076"/>
                  <a:gd name="T11" fmla="*/ 773 h 987"/>
                  <a:gd name="T12" fmla="*/ 596 w 1076"/>
                  <a:gd name="T13" fmla="*/ 660 h 987"/>
                  <a:gd name="T14" fmla="*/ 643 w 1076"/>
                  <a:gd name="T15" fmla="*/ 553 h 987"/>
                  <a:gd name="T16" fmla="*/ 698 w 1076"/>
                  <a:gd name="T17" fmla="*/ 411 h 987"/>
                  <a:gd name="T18" fmla="*/ 761 w 1076"/>
                  <a:gd name="T19" fmla="*/ 262 h 987"/>
                  <a:gd name="T20" fmla="*/ 808 w 1076"/>
                  <a:gd name="T21" fmla="*/ 156 h 987"/>
                  <a:gd name="T22" fmla="*/ 871 w 1076"/>
                  <a:gd name="T23" fmla="*/ 64 h 987"/>
                  <a:gd name="T24" fmla="*/ 949 w 1076"/>
                  <a:gd name="T25" fmla="*/ 14 h 987"/>
                  <a:gd name="T26" fmla="*/ 1020 w 1076"/>
                  <a:gd name="T27" fmla="*/ 0 h 987"/>
                  <a:gd name="T28" fmla="*/ 1075 w 1076"/>
                  <a:gd name="T29" fmla="*/ 0 h 98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076"/>
                  <a:gd name="T46" fmla="*/ 0 h 987"/>
                  <a:gd name="T47" fmla="*/ 1076 w 1076"/>
                  <a:gd name="T48" fmla="*/ 987 h 98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076" h="987">
                    <a:moveTo>
                      <a:pt x="0" y="986"/>
                    </a:moveTo>
                    <a:lnTo>
                      <a:pt x="157" y="979"/>
                    </a:lnTo>
                    <a:lnTo>
                      <a:pt x="267" y="958"/>
                    </a:lnTo>
                    <a:lnTo>
                      <a:pt x="337" y="929"/>
                    </a:lnTo>
                    <a:lnTo>
                      <a:pt x="432" y="865"/>
                    </a:lnTo>
                    <a:lnTo>
                      <a:pt x="518" y="773"/>
                    </a:lnTo>
                    <a:lnTo>
                      <a:pt x="596" y="660"/>
                    </a:lnTo>
                    <a:lnTo>
                      <a:pt x="643" y="553"/>
                    </a:lnTo>
                    <a:lnTo>
                      <a:pt x="698" y="411"/>
                    </a:lnTo>
                    <a:lnTo>
                      <a:pt x="761" y="262"/>
                    </a:lnTo>
                    <a:lnTo>
                      <a:pt x="808" y="156"/>
                    </a:lnTo>
                    <a:lnTo>
                      <a:pt x="871" y="64"/>
                    </a:lnTo>
                    <a:lnTo>
                      <a:pt x="949" y="14"/>
                    </a:lnTo>
                    <a:lnTo>
                      <a:pt x="1020" y="0"/>
                    </a:lnTo>
                    <a:lnTo>
                      <a:pt x="1075" y="0"/>
                    </a:lnTo>
                  </a:path>
                </a:pathLst>
              </a:custGeom>
              <a:noFill/>
              <a:ln w="25400" cap="rnd" cmpd="sng">
                <a:solidFill>
                  <a:srgbClr val="00009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0734" name="Freeform 14"/>
              <p:cNvSpPr>
                <a:spLocks/>
              </p:cNvSpPr>
              <p:nvPr/>
            </p:nvSpPr>
            <p:spPr bwMode="auto">
              <a:xfrm>
                <a:off x="1562" y="1262"/>
                <a:ext cx="1073" cy="987"/>
              </a:xfrm>
              <a:custGeom>
                <a:avLst/>
                <a:gdLst>
                  <a:gd name="T0" fmla="*/ 1072 w 1073"/>
                  <a:gd name="T1" fmla="*/ 986 h 987"/>
                  <a:gd name="T2" fmla="*/ 916 w 1073"/>
                  <a:gd name="T3" fmla="*/ 979 h 987"/>
                  <a:gd name="T4" fmla="*/ 806 w 1073"/>
                  <a:gd name="T5" fmla="*/ 958 h 987"/>
                  <a:gd name="T6" fmla="*/ 736 w 1073"/>
                  <a:gd name="T7" fmla="*/ 929 h 987"/>
                  <a:gd name="T8" fmla="*/ 642 w 1073"/>
                  <a:gd name="T9" fmla="*/ 865 h 987"/>
                  <a:gd name="T10" fmla="*/ 556 w 1073"/>
                  <a:gd name="T11" fmla="*/ 773 h 987"/>
                  <a:gd name="T12" fmla="*/ 477 w 1073"/>
                  <a:gd name="T13" fmla="*/ 660 h 987"/>
                  <a:gd name="T14" fmla="*/ 430 w 1073"/>
                  <a:gd name="T15" fmla="*/ 553 h 987"/>
                  <a:gd name="T16" fmla="*/ 376 w 1073"/>
                  <a:gd name="T17" fmla="*/ 411 h 987"/>
                  <a:gd name="T18" fmla="*/ 313 w 1073"/>
                  <a:gd name="T19" fmla="*/ 262 h 987"/>
                  <a:gd name="T20" fmla="*/ 266 w 1073"/>
                  <a:gd name="T21" fmla="*/ 156 h 987"/>
                  <a:gd name="T22" fmla="*/ 203 w 1073"/>
                  <a:gd name="T23" fmla="*/ 64 h 987"/>
                  <a:gd name="T24" fmla="*/ 125 w 1073"/>
                  <a:gd name="T25" fmla="*/ 14 h 987"/>
                  <a:gd name="T26" fmla="*/ 55 w 1073"/>
                  <a:gd name="T27" fmla="*/ 0 h 987"/>
                  <a:gd name="T28" fmla="*/ 0 w 1073"/>
                  <a:gd name="T29" fmla="*/ 0 h 98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073"/>
                  <a:gd name="T46" fmla="*/ 0 h 987"/>
                  <a:gd name="T47" fmla="*/ 1073 w 1073"/>
                  <a:gd name="T48" fmla="*/ 987 h 98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073" h="987">
                    <a:moveTo>
                      <a:pt x="1072" y="986"/>
                    </a:moveTo>
                    <a:lnTo>
                      <a:pt x="916" y="979"/>
                    </a:lnTo>
                    <a:lnTo>
                      <a:pt x="806" y="958"/>
                    </a:lnTo>
                    <a:lnTo>
                      <a:pt x="736" y="929"/>
                    </a:lnTo>
                    <a:lnTo>
                      <a:pt x="642" y="865"/>
                    </a:lnTo>
                    <a:lnTo>
                      <a:pt x="556" y="773"/>
                    </a:lnTo>
                    <a:lnTo>
                      <a:pt x="477" y="660"/>
                    </a:lnTo>
                    <a:lnTo>
                      <a:pt x="430" y="553"/>
                    </a:lnTo>
                    <a:lnTo>
                      <a:pt x="376" y="411"/>
                    </a:lnTo>
                    <a:lnTo>
                      <a:pt x="313" y="262"/>
                    </a:lnTo>
                    <a:lnTo>
                      <a:pt x="266" y="156"/>
                    </a:lnTo>
                    <a:lnTo>
                      <a:pt x="203" y="64"/>
                    </a:lnTo>
                    <a:lnTo>
                      <a:pt x="125" y="14"/>
                    </a:lnTo>
                    <a:lnTo>
                      <a:pt x="55" y="0"/>
                    </a:lnTo>
                    <a:lnTo>
                      <a:pt x="0" y="0"/>
                    </a:lnTo>
                  </a:path>
                </a:pathLst>
              </a:custGeom>
              <a:noFill/>
              <a:ln w="25400" cap="rnd" cmpd="sng">
                <a:solidFill>
                  <a:srgbClr val="00009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0735" name="Rectangle 15"/>
              <p:cNvSpPr>
                <a:spLocks noChangeArrowheads="1"/>
              </p:cNvSpPr>
              <p:nvPr/>
            </p:nvSpPr>
            <p:spPr bwMode="auto">
              <a:xfrm>
                <a:off x="159" y="988"/>
                <a:ext cx="568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800" i="1"/>
                  <a:t>f(x)</a:t>
                </a:r>
              </a:p>
            </p:txBody>
          </p:sp>
          <p:sp>
            <p:nvSpPr>
              <p:cNvPr id="30736" name="Rectangle 16"/>
              <p:cNvSpPr>
                <a:spLocks noChangeArrowheads="1"/>
              </p:cNvSpPr>
              <p:nvPr/>
            </p:nvSpPr>
            <p:spPr bwMode="auto">
              <a:xfrm>
                <a:off x="2482" y="2257"/>
                <a:ext cx="578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400" i="1"/>
                  <a:t>X</a:t>
                </a:r>
              </a:p>
            </p:txBody>
          </p:sp>
          <p:sp>
            <p:nvSpPr>
              <p:cNvPr id="30737" name="Rectangle 17"/>
              <p:cNvSpPr>
                <a:spLocks noChangeArrowheads="1"/>
              </p:cNvSpPr>
              <p:nvPr/>
            </p:nvSpPr>
            <p:spPr bwMode="auto">
              <a:xfrm>
                <a:off x="1394" y="2253"/>
                <a:ext cx="468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400" i="1"/>
                  <a:t>72</a:t>
                </a:r>
              </a:p>
            </p:txBody>
          </p:sp>
          <p:sp>
            <p:nvSpPr>
              <p:cNvPr id="30738" name="Line 18"/>
              <p:cNvSpPr>
                <a:spLocks noChangeShapeType="1"/>
              </p:cNvSpPr>
              <p:nvPr/>
            </p:nvSpPr>
            <p:spPr bwMode="auto">
              <a:xfrm flipH="1">
                <a:off x="1574" y="1259"/>
                <a:ext cx="12" cy="98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0739" name="Rectangle 20"/>
              <p:cNvSpPr>
                <a:spLocks noChangeArrowheads="1"/>
              </p:cNvSpPr>
              <p:nvPr/>
            </p:nvSpPr>
            <p:spPr bwMode="auto">
              <a:xfrm>
                <a:off x="1732" y="2269"/>
                <a:ext cx="306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defTabSz="762000" eaLnBrk="0" hangingPunct="0"/>
                <a:r>
                  <a:rPr lang="fr-FR" sz="2400" i="1"/>
                  <a:t>85</a:t>
                </a:r>
              </a:p>
            </p:txBody>
          </p:sp>
          <p:sp>
            <p:nvSpPr>
              <p:cNvPr id="30740" name="Line 21"/>
              <p:cNvSpPr>
                <a:spLocks noChangeShapeType="1"/>
              </p:cNvSpPr>
              <p:nvPr/>
            </p:nvSpPr>
            <p:spPr bwMode="auto">
              <a:xfrm>
                <a:off x="3211" y="1096"/>
                <a:ext cx="0" cy="117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triangle" w="med" len="med"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0741" name="Line 22"/>
              <p:cNvSpPr>
                <a:spLocks noChangeShapeType="1"/>
              </p:cNvSpPr>
              <p:nvPr/>
            </p:nvSpPr>
            <p:spPr bwMode="auto">
              <a:xfrm>
                <a:off x="3220" y="2281"/>
                <a:ext cx="2275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0742" name="Freeform 23"/>
              <p:cNvSpPr>
                <a:spLocks/>
              </p:cNvSpPr>
              <p:nvPr/>
            </p:nvSpPr>
            <p:spPr bwMode="auto">
              <a:xfrm>
                <a:off x="3195" y="1295"/>
                <a:ext cx="1133" cy="987"/>
              </a:xfrm>
              <a:custGeom>
                <a:avLst/>
                <a:gdLst>
                  <a:gd name="T0" fmla="*/ 0 w 1133"/>
                  <a:gd name="T1" fmla="*/ 986 h 987"/>
                  <a:gd name="T2" fmla="*/ 165 w 1133"/>
                  <a:gd name="T3" fmla="*/ 979 h 987"/>
                  <a:gd name="T4" fmla="*/ 281 w 1133"/>
                  <a:gd name="T5" fmla="*/ 958 h 987"/>
                  <a:gd name="T6" fmla="*/ 355 w 1133"/>
                  <a:gd name="T7" fmla="*/ 929 h 987"/>
                  <a:gd name="T8" fmla="*/ 454 w 1133"/>
                  <a:gd name="T9" fmla="*/ 865 h 987"/>
                  <a:gd name="T10" fmla="*/ 545 w 1133"/>
                  <a:gd name="T11" fmla="*/ 773 h 987"/>
                  <a:gd name="T12" fmla="*/ 628 w 1133"/>
                  <a:gd name="T13" fmla="*/ 660 h 987"/>
                  <a:gd name="T14" fmla="*/ 678 w 1133"/>
                  <a:gd name="T15" fmla="*/ 553 h 987"/>
                  <a:gd name="T16" fmla="*/ 735 w 1133"/>
                  <a:gd name="T17" fmla="*/ 411 h 987"/>
                  <a:gd name="T18" fmla="*/ 801 w 1133"/>
                  <a:gd name="T19" fmla="*/ 262 h 987"/>
                  <a:gd name="T20" fmla="*/ 851 w 1133"/>
                  <a:gd name="T21" fmla="*/ 156 h 987"/>
                  <a:gd name="T22" fmla="*/ 917 w 1133"/>
                  <a:gd name="T23" fmla="*/ 64 h 987"/>
                  <a:gd name="T24" fmla="*/ 1000 w 1133"/>
                  <a:gd name="T25" fmla="*/ 14 h 987"/>
                  <a:gd name="T26" fmla="*/ 1074 w 1133"/>
                  <a:gd name="T27" fmla="*/ 0 h 987"/>
                  <a:gd name="T28" fmla="*/ 1132 w 1133"/>
                  <a:gd name="T29" fmla="*/ 0 h 98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133"/>
                  <a:gd name="T46" fmla="*/ 0 h 987"/>
                  <a:gd name="T47" fmla="*/ 1133 w 1133"/>
                  <a:gd name="T48" fmla="*/ 987 h 98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133" h="987">
                    <a:moveTo>
                      <a:pt x="0" y="986"/>
                    </a:moveTo>
                    <a:lnTo>
                      <a:pt x="165" y="979"/>
                    </a:lnTo>
                    <a:lnTo>
                      <a:pt x="281" y="958"/>
                    </a:lnTo>
                    <a:lnTo>
                      <a:pt x="355" y="929"/>
                    </a:lnTo>
                    <a:lnTo>
                      <a:pt x="454" y="865"/>
                    </a:lnTo>
                    <a:lnTo>
                      <a:pt x="545" y="773"/>
                    </a:lnTo>
                    <a:lnTo>
                      <a:pt x="628" y="660"/>
                    </a:lnTo>
                    <a:lnTo>
                      <a:pt x="678" y="553"/>
                    </a:lnTo>
                    <a:lnTo>
                      <a:pt x="735" y="411"/>
                    </a:lnTo>
                    <a:lnTo>
                      <a:pt x="801" y="262"/>
                    </a:lnTo>
                    <a:lnTo>
                      <a:pt x="851" y="156"/>
                    </a:lnTo>
                    <a:lnTo>
                      <a:pt x="917" y="64"/>
                    </a:lnTo>
                    <a:lnTo>
                      <a:pt x="1000" y="14"/>
                    </a:lnTo>
                    <a:lnTo>
                      <a:pt x="1074" y="0"/>
                    </a:lnTo>
                    <a:lnTo>
                      <a:pt x="1132" y="0"/>
                    </a:lnTo>
                  </a:path>
                </a:pathLst>
              </a:custGeom>
              <a:noFill/>
              <a:ln w="25400" cap="rnd" cmpd="sng">
                <a:solidFill>
                  <a:srgbClr val="00009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0743" name="Freeform 24"/>
              <p:cNvSpPr>
                <a:spLocks/>
              </p:cNvSpPr>
              <p:nvPr/>
            </p:nvSpPr>
            <p:spPr bwMode="auto">
              <a:xfrm>
                <a:off x="4292" y="1295"/>
                <a:ext cx="1134" cy="987"/>
              </a:xfrm>
              <a:custGeom>
                <a:avLst/>
                <a:gdLst>
                  <a:gd name="T0" fmla="*/ 1133 w 1134"/>
                  <a:gd name="T1" fmla="*/ 986 h 987"/>
                  <a:gd name="T2" fmla="*/ 968 w 1134"/>
                  <a:gd name="T3" fmla="*/ 979 h 987"/>
                  <a:gd name="T4" fmla="*/ 852 w 1134"/>
                  <a:gd name="T5" fmla="*/ 958 h 987"/>
                  <a:gd name="T6" fmla="*/ 777 w 1134"/>
                  <a:gd name="T7" fmla="*/ 929 h 987"/>
                  <a:gd name="T8" fmla="*/ 678 w 1134"/>
                  <a:gd name="T9" fmla="*/ 865 h 987"/>
                  <a:gd name="T10" fmla="*/ 587 w 1134"/>
                  <a:gd name="T11" fmla="*/ 773 h 987"/>
                  <a:gd name="T12" fmla="*/ 504 w 1134"/>
                  <a:gd name="T13" fmla="*/ 660 h 987"/>
                  <a:gd name="T14" fmla="*/ 455 w 1134"/>
                  <a:gd name="T15" fmla="*/ 553 h 987"/>
                  <a:gd name="T16" fmla="*/ 397 w 1134"/>
                  <a:gd name="T17" fmla="*/ 411 h 987"/>
                  <a:gd name="T18" fmla="*/ 331 w 1134"/>
                  <a:gd name="T19" fmla="*/ 262 h 987"/>
                  <a:gd name="T20" fmla="*/ 281 w 1134"/>
                  <a:gd name="T21" fmla="*/ 156 h 987"/>
                  <a:gd name="T22" fmla="*/ 215 w 1134"/>
                  <a:gd name="T23" fmla="*/ 64 h 987"/>
                  <a:gd name="T24" fmla="*/ 132 w 1134"/>
                  <a:gd name="T25" fmla="*/ 14 h 987"/>
                  <a:gd name="T26" fmla="*/ 58 w 1134"/>
                  <a:gd name="T27" fmla="*/ 0 h 987"/>
                  <a:gd name="T28" fmla="*/ 0 w 1134"/>
                  <a:gd name="T29" fmla="*/ 0 h 98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134"/>
                  <a:gd name="T46" fmla="*/ 0 h 987"/>
                  <a:gd name="T47" fmla="*/ 1134 w 1134"/>
                  <a:gd name="T48" fmla="*/ 987 h 98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134" h="987">
                    <a:moveTo>
                      <a:pt x="1133" y="986"/>
                    </a:moveTo>
                    <a:lnTo>
                      <a:pt x="968" y="979"/>
                    </a:lnTo>
                    <a:lnTo>
                      <a:pt x="852" y="958"/>
                    </a:lnTo>
                    <a:lnTo>
                      <a:pt x="777" y="929"/>
                    </a:lnTo>
                    <a:lnTo>
                      <a:pt x="678" y="865"/>
                    </a:lnTo>
                    <a:lnTo>
                      <a:pt x="587" y="773"/>
                    </a:lnTo>
                    <a:lnTo>
                      <a:pt x="504" y="660"/>
                    </a:lnTo>
                    <a:lnTo>
                      <a:pt x="455" y="553"/>
                    </a:lnTo>
                    <a:lnTo>
                      <a:pt x="397" y="411"/>
                    </a:lnTo>
                    <a:lnTo>
                      <a:pt x="331" y="262"/>
                    </a:lnTo>
                    <a:lnTo>
                      <a:pt x="281" y="156"/>
                    </a:lnTo>
                    <a:lnTo>
                      <a:pt x="215" y="64"/>
                    </a:lnTo>
                    <a:lnTo>
                      <a:pt x="132" y="14"/>
                    </a:lnTo>
                    <a:lnTo>
                      <a:pt x="58" y="0"/>
                    </a:lnTo>
                    <a:lnTo>
                      <a:pt x="0" y="0"/>
                    </a:lnTo>
                  </a:path>
                </a:pathLst>
              </a:custGeom>
              <a:noFill/>
              <a:ln w="25400" cap="rnd" cmpd="sng">
                <a:solidFill>
                  <a:srgbClr val="00009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0744" name="Rectangle 25"/>
              <p:cNvSpPr>
                <a:spLocks noChangeArrowheads="1"/>
              </p:cNvSpPr>
              <p:nvPr/>
            </p:nvSpPr>
            <p:spPr bwMode="auto">
              <a:xfrm>
                <a:off x="2826" y="1028"/>
                <a:ext cx="568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800" i="1"/>
                  <a:t>f(z)</a:t>
                </a:r>
              </a:p>
            </p:txBody>
          </p:sp>
          <p:sp>
            <p:nvSpPr>
              <p:cNvPr id="30745" name="Rectangle 5"/>
              <p:cNvSpPr>
                <a:spLocks noChangeArrowheads="1"/>
              </p:cNvSpPr>
              <p:nvPr/>
            </p:nvSpPr>
            <p:spPr bwMode="auto">
              <a:xfrm>
                <a:off x="2195" y="2643"/>
                <a:ext cx="2234" cy="672"/>
              </a:xfrm>
              <a:prstGeom prst="rect">
                <a:avLst/>
              </a:prstGeom>
              <a:solidFill>
                <a:srgbClr val="C8FEC8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  <p:graphicFrame>
            <p:nvGraphicFramePr>
              <p:cNvPr id="30723" name="Object 6">
                <a:hlinkClick r:id="" action="ppaction://ole?verb=0"/>
              </p:cNvPr>
              <p:cNvGraphicFramePr>
                <a:graphicFrameLocks/>
              </p:cNvGraphicFramePr>
              <p:nvPr/>
            </p:nvGraphicFramePr>
            <p:xfrm>
              <a:off x="2203" y="2696"/>
              <a:ext cx="2202" cy="54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755" name="Equation" r:id="rId6" imgW="1523880" imgH="393480" progId="Equation.3">
                      <p:embed/>
                    </p:oleObj>
                  </mc:Choice>
                  <mc:Fallback>
                    <p:oleObj name="Equation" r:id="rId6" imgW="1523880" imgH="393480" progId="Equation.3">
                      <p:embed/>
                      <p:pic>
                        <p:nvPicPr>
                          <p:cNvPr id="0" name="Object 6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203" y="2696"/>
                            <a:ext cx="2202" cy="54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12700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30746" name="Freeform 7"/>
              <p:cNvSpPr>
                <a:spLocks/>
              </p:cNvSpPr>
              <p:nvPr/>
            </p:nvSpPr>
            <p:spPr bwMode="auto">
              <a:xfrm>
                <a:off x="1885" y="2552"/>
                <a:ext cx="299" cy="434"/>
              </a:xfrm>
              <a:custGeom>
                <a:avLst/>
                <a:gdLst>
                  <a:gd name="T0" fmla="*/ 0 w 347"/>
                  <a:gd name="T1" fmla="*/ 0 h 374"/>
                  <a:gd name="T2" fmla="*/ 0 w 347"/>
                  <a:gd name="T3" fmla="*/ 502 h 374"/>
                  <a:gd name="T4" fmla="*/ 257 w 347"/>
                  <a:gd name="T5" fmla="*/ 502 h 374"/>
                  <a:gd name="T6" fmla="*/ 0 60000 65536"/>
                  <a:gd name="T7" fmla="*/ 0 60000 65536"/>
                  <a:gd name="T8" fmla="*/ 0 60000 65536"/>
                  <a:gd name="T9" fmla="*/ 0 w 347"/>
                  <a:gd name="T10" fmla="*/ 0 h 374"/>
                  <a:gd name="T11" fmla="*/ 347 w 347"/>
                  <a:gd name="T12" fmla="*/ 374 h 37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47" h="374">
                    <a:moveTo>
                      <a:pt x="0" y="0"/>
                    </a:moveTo>
                    <a:lnTo>
                      <a:pt x="0" y="373"/>
                    </a:lnTo>
                    <a:lnTo>
                      <a:pt x="346" y="373"/>
                    </a:lnTo>
                  </a:path>
                </a:pathLst>
              </a:custGeom>
              <a:noFill/>
              <a:ln w="28575" cap="flat" cmpd="sng">
                <a:solidFill>
                  <a:srgbClr val="CC6600"/>
                </a:solidFill>
                <a:prstDash val="dash"/>
                <a:round/>
                <a:headEnd type="none" w="med" len="med"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0747" name="Freeform 8"/>
              <p:cNvSpPr>
                <a:spLocks/>
              </p:cNvSpPr>
              <p:nvPr/>
            </p:nvSpPr>
            <p:spPr bwMode="auto">
              <a:xfrm>
                <a:off x="4439" y="2561"/>
                <a:ext cx="261" cy="412"/>
              </a:xfrm>
              <a:custGeom>
                <a:avLst/>
                <a:gdLst>
                  <a:gd name="T0" fmla="*/ 0 w 375"/>
                  <a:gd name="T1" fmla="*/ 507 h 334"/>
                  <a:gd name="T2" fmla="*/ 181 w 375"/>
                  <a:gd name="T3" fmla="*/ 507 h 334"/>
                  <a:gd name="T4" fmla="*/ 181 w 375"/>
                  <a:gd name="T5" fmla="*/ 0 h 334"/>
                  <a:gd name="T6" fmla="*/ 0 60000 65536"/>
                  <a:gd name="T7" fmla="*/ 0 60000 65536"/>
                  <a:gd name="T8" fmla="*/ 0 60000 65536"/>
                  <a:gd name="T9" fmla="*/ 0 w 375"/>
                  <a:gd name="T10" fmla="*/ 0 h 334"/>
                  <a:gd name="T11" fmla="*/ 375 w 375"/>
                  <a:gd name="T12" fmla="*/ 334 h 33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75" h="334">
                    <a:moveTo>
                      <a:pt x="0" y="333"/>
                    </a:moveTo>
                    <a:lnTo>
                      <a:pt x="374" y="333"/>
                    </a:lnTo>
                    <a:lnTo>
                      <a:pt x="374" y="0"/>
                    </a:lnTo>
                  </a:path>
                </a:pathLst>
              </a:custGeom>
              <a:noFill/>
              <a:ln w="28575" cap="flat" cmpd="sng">
                <a:solidFill>
                  <a:srgbClr val="CC6600"/>
                </a:solidFill>
                <a:prstDash val="dash"/>
                <a:round/>
                <a:headEnd type="none" w="med" len="med"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0748" name="Rectangle 10"/>
              <p:cNvSpPr>
                <a:spLocks noChangeArrowheads="1"/>
              </p:cNvSpPr>
              <p:nvPr/>
            </p:nvSpPr>
            <p:spPr bwMode="auto">
              <a:xfrm>
                <a:off x="5298" y="2303"/>
                <a:ext cx="293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400" i="1"/>
                  <a:t>Z</a:t>
                </a:r>
              </a:p>
            </p:txBody>
          </p:sp>
          <p:sp>
            <p:nvSpPr>
              <p:cNvPr id="30749" name="Rectangle 26"/>
              <p:cNvSpPr>
                <a:spLocks noChangeArrowheads="1"/>
              </p:cNvSpPr>
              <p:nvPr/>
            </p:nvSpPr>
            <p:spPr bwMode="auto">
              <a:xfrm>
                <a:off x="4180" y="2286"/>
                <a:ext cx="704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400" i="1"/>
                  <a:t>0    1</a:t>
                </a:r>
                <a:r>
                  <a:rPr lang="fr-CA" sz="2400" i="1"/>
                  <a:t>,</a:t>
                </a:r>
                <a:r>
                  <a:rPr lang="fr-FR" sz="2400" i="1"/>
                  <a:t>3</a:t>
                </a:r>
              </a:p>
            </p:txBody>
          </p:sp>
          <p:sp>
            <p:nvSpPr>
              <p:cNvPr id="30750" name="Line 27"/>
              <p:cNvSpPr>
                <a:spLocks noChangeShapeType="1"/>
              </p:cNvSpPr>
              <p:nvPr/>
            </p:nvSpPr>
            <p:spPr bwMode="auto">
              <a:xfrm>
                <a:off x="4301" y="1292"/>
                <a:ext cx="12" cy="98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0751" name="Rectangle 53"/>
              <p:cNvSpPr>
                <a:spLocks noChangeArrowheads="1"/>
              </p:cNvSpPr>
              <p:nvPr/>
            </p:nvSpPr>
            <p:spPr bwMode="auto">
              <a:xfrm>
                <a:off x="1626" y="1039"/>
                <a:ext cx="1056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algn="ctr" defTabSz="762000" eaLnBrk="0" hangingPunct="0">
                  <a:spcBef>
                    <a:spcPct val="50000"/>
                  </a:spcBef>
                </a:pPr>
                <a:r>
                  <a:rPr lang="fr-FR" sz="2400" i="1"/>
                  <a:t>N(72,10</a:t>
                </a:r>
                <a:r>
                  <a:rPr lang="fr-FR" sz="2400" i="1" baseline="30000"/>
                  <a:t>2</a:t>
                </a:r>
                <a:r>
                  <a:rPr lang="fr-FR" sz="2400" i="1"/>
                  <a:t>)</a:t>
                </a:r>
              </a:p>
            </p:txBody>
          </p:sp>
          <p:sp>
            <p:nvSpPr>
              <p:cNvPr id="30752" name="Rectangle 54"/>
              <p:cNvSpPr>
                <a:spLocks noChangeArrowheads="1"/>
              </p:cNvSpPr>
              <p:nvPr/>
            </p:nvSpPr>
            <p:spPr bwMode="auto">
              <a:xfrm>
                <a:off x="4458" y="1120"/>
                <a:ext cx="762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algn="ctr" defTabSz="762000" eaLnBrk="0" hangingPunct="0">
                  <a:spcBef>
                    <a:spcPct val="50000"/>
                  </a:spcBef>
                </a:pPr>
                <a:r>
                  <a:rPr lang="fr-FR" sz="2400" i="1"/>
                  <a:t>N(0,1)</a:t>
                </a:r>
              </a:p>
            </p:txBody>
          </p:sp>
        </p:grpSp>
        <p:sp>
          <p:nvSpPr>
            <p:cNvPr id="30728" name="AutoShape 57"/>
            <p:cNvSpPr>
              <a:spLocks noChangeArrowheads="1"/>
            </p:cNvSpPr>
            <p:nvPr/>
          </p:nvSpPr>
          <p:spPr bwMode="auto">
            <a:xfrm>
              <a:off x="2760" y="1680"/>
              <a:ext cx="210" cy="114"/>
            </a:xfrm>
            <a:prstGeom prst="rightArrow">
              <a:avLst>
                <a:gd name="adj1" fmla="val 50000"/>
                <a:gd name="adj2" fmla="val 46053"/>
              </a:avLst>
            </a:prstGeom>
            <a:noFill/>
            <a:ln w="28575" cap="sq">
              <a:solidFill>
                <a:srgbClr val="CC6600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51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Rectangle 7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dirty="0" smtClean="0"/>
              <a:t>Exemple 9: calcul de </a:t>
            </a:r>
            <a:r>
              <a:rPr lang="fr-FR" i="1" dirty="0" smtClean="0"/>
              <a:t>Z</a:t>
            </a:r>
          </a:p>
        </p:txBody>
      </p:sp>
      <p:sp>
        <p:nvSpPr>
          <p:cNvPr id="31749" name="Rectangle 4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smtClean="0"/>
              <a:t>20% des étudiants les plus faibles ont une note inférieure à quelle valeur</a:t>
            </a:r>
          </a:p>
          <a:p>
            <a:pPr defTabSz="762000" eaLnBrk="1" hangingPunct="1"/>
            <a:r>
              <a:rPr lang="fr-FR" smtClean="0"/>
              <a:t>On veut </a:t>
            </a:r>
          </a:p>
        </p:txBody>
      </p:sp>
      <p:graphicFrame>
        <p:nvGraphicFramePr>
          <p:cNvPr id="31746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2552700" y="6008688"/>
          <a:ext cx="4013200" cy="461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78" name="Equation" r:id="rId5" imgW="1765080" imgH="203040" progId="Equation.3">
                  <p:embed/>
                </p:oleObj>
              </mc:Choice>
              <mc:Fallback>
                <p:oleObj name="Equation" r:id="rId5" imgW="1765080" imgH="203040" progId="Equation.3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2700" y="6008688"/>
                        <a:ext cx="4013200" cy="461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47" name="Object 37">
            <a:hlinkClick r:id="" action="ppaction://ole?verb=0"/>
          </p:cNvPr>
          <p:cNvGraphicFramePr>
            <a:graphicFrameLocks/>
          </p:cNvGraphicFramePr>
          <p:nvPr/>
        </p:nvGraphicFramePr>
        <p:xfrm>
          <a:off x="2152650" y="2611438"/>
          <a:ext cx="2640013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79" name="Equation" r:id="rId7" imgW="1117440" imgH="203040" progId="Equation.3">
                  <p:embed/>
                </p:oleObj>
              </mc:Choice>
              <mc:Fallback>
                <p:oleObj name="Equation" r:id="rId7" imgW="1117440" imgH="203040" progId="Equation.3">
                  <p:embed/>
                  <p:pic>
                    <p:nvPicPr>
                      <p:cNvPr id="0" name="Object 37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52650" y="2611438"/>
                        <a:ext cx="2640013" cy="479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51" name="Line 51"/>
          <p:cNvSpPr>
            <a:spLocks noChangeShapeType="1"/>
          </p:cNvSpPr>
          <p:nvPr/>
        </p:nvSpPr>
        <p:spPr bwMode="auto">
          <a:xfrm flipV="1">
            <a:off x="6210300" y="4981575"/>
            <a:ext cx="133350" cy="1057275"/>
          </a:xfrm>
          <a:prstGeom prst="line">
            <a:avLst/>
          </a:prstGeom>
          <a:noFill/>
          <a:ln w="28575">
            <a:solidFill>
              <a:srgbClr val="CC6600"/>
            </a:solidFill>
            <a:prstDash val="dash"/>
            <a:round/>
            <a:headEnd type="none" w="sm" len="sm"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1752" name="Text Box 53"/>
          <p:cNvSpPr txBox="1">
            <a:spLocks noChangeArrowheads="1"/>
          </p:cNvSpPr>
          <p:nvPr/>
        </p:nvSpPr>
        <p:spPr bwMode="auto">
          <a:xfrm>
            <a:off x="6438900" y="2638425"/>
            <a:ext cx="2295525" cy="8223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10000"/>
              </a:spcBef>
            </a:pPr>
            <a:r>
              <a:rPr lang="fr-FR" sz="2400"/>
              <a:t>Dans la table, on trouve </a:t>
            </a:r>
            <a:r>
              <a:rPr lang="fr-FR" sz="2400" i="1"/>
              <a:t>z= -0,84</a:t>
            </a:r>
            <a:endParaRPr lang="fr-FR" i="1"/>
          </a:p>
        </p:txBody>
      </p:sp>
      <p:sp>
        <p:nvSpPr>
          <p:cNvPr id="31753" name="Line 54"/>
          <p:cNvSpPr>
            <a:spLocks noChangeShapeType="1"/>
          </p:cNvSpPr>
          <p:nvPr/>
        </p:nvSpPr>
        <p:spPr bwMode="auto">
          <a:xfrm flipV="1">
            <a:off x="6610350" y="3429000"/>
            <a:ext cx="771525" cy="1009650"/>
          </a:xfrm>
          <a:prstGeom prst="line">
            <a:avLst/>
          </a:prstGeom>
          <a:noFill/>
          <a:ln w="28575">
            <a:solidFill>
              <a:srgbClr val="CC6600"/>
            </a:solidFill>
            <a:prstDash val="dash"/>
            <a:round/>
            <a:headEnd type="none" w="sm" len="sm"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grpSp>
        <p:nvGrpSpPr>
          <p:cNvPr id="31754" name="Group 56"/>
          <p:cNvGrpSpPr>
            <a:grpSpLocks/>
          </p:cNvGrpSpPr>
          <p:nvPr/>
        </p:nvGrpSpPr>
        <p:grpSpPr bwMode="auto">
          <a:xfrm>
            <a:off x="457200" y="3254375"/>
            <a:ext cx="8310563" cy="2493963"/>
            <a:chOff x="288" y="2050"/>
            <a:chExt cx="5235" cy="1571"/>
          </a:xfrm>
        </p:grpSpPr>
        <p:grpSp>
          <p:nvGrpSpPr>
            <p:cNvPr id="31755" name="Group 50"/>
            <p:cNvGrpSpPr>
              <a:grpSpLocks/>
            </p:cNvGrpSpPr>
            <p:nvPr/>
          </p:nvGrpSpPr>
          <p:grpSpPr bwMode="auto">
            <a:xfrm>
              <a:off x="288" y="2050"/>
              <a:ext cx="5235" cy="1571"/>
              <a:chOff x="162" y="2050"/>
              <a:chExt cx="5235" cy="1571"/>
            </a:xfrm>
          </p:grpSpPr>
          <p:sp>
            <p:nvSpPr>
              <p:cNvPr id="31757" name="Line 25"/>
              <p:cNvSpPr>
                <a:spLocks noChangeShapeType="1"/>
              </p:cNvSpPr>
              <p:nvPr/>
            </p:nvSpPr>
            <p:spPr bwMode="auto">
              <a:xfrm>
                <a:off x="1093" y="3075"/>
                <a:ext cx="6" cy="22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1758" name="Line 29"/>
              <p:cNvSpPr>
                <a:spLocks noChangeShapeType="1"/>
              </p:cNvSpPr>
              <p:nvPr/>
            </p:nvSpPr>
            <p:spPr bwMode="auto">
              <a:xfrm>
                <a:off x="1021" y="3168"/>
                <a:ext cx="76" cy="37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1759" name="Line 30"/>
              <p:cNvSpPr>
                <a:spLocks noChangeShapeType="1"/>
              </p:cNvSpPr>
              <p:nvPr/>
            </p:nvSpPr>
            <p:spPr bwMode="auto">
              <a:xfrm>
                <a:off x="941" y="3235"/>
                <a:ext cx="150" cy="69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1760" name="Line 39"/>
              <p:cNvSpPr>
                <a:spLocks noChangeShapeType="1"/>
              </p:cNvSpPr>
              <p:nvPr/>
            </p:nvSpPr>
            <p:spPr bwMode="auto">
              <a:xfrm>
                <a:off x="841" y="3288"/>
                <a:ext cx="58" cy="25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1761" name="Rectangle 9"/>
              <p:cNvSpPr>
                <a:spLocks noChangeArrowheads="1"/>
              </p:cNvSpPr>
              <p:nvPr/>
            </p:nvSpPr>
            <p:spPr bwMode="auto">
              <a:xfrm>
                <a:off x="162" y="2050"/>
                <a:ext cx="568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400" i="1"/>
                  <a:t>f(x)</a:t>
                </a:r>
              </a:p>
            </p:txBody>
          </p:sp>
          <p:sp>
            <p:nvSpPr>
              <p:cNvPr id="31762" name="Rectangle 10"/>
              <p:cNvSpPr>
                <a:spLocks noChangeArrowheads="1"/>
              </p:cNvSpPr>
              <p:nvPr/>
            </p:nvSpPr>
            <p:spPr bwMode="auto">
              <a:xfrm>
                <a:off x="5104" y="3335"/>
                <a:ext cx="293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400" i="1"/>
                  <a:t>Z</a:t>
                </a:r>
              </a:p>
            </p:txBody>
          </p:sp>
          <p:sp>
            <p:nvSpPr>
              <p:cNvPr id="31763" name="Line 11"/>
              <p:cNvSpPr>
                <a:spLocks noChangeShapeType="1"/>
              </p:cNvSpPr>
              <p:nvPr/>
            </p:nvSpPr>
            <p:spPr bwMode="auto">
              <a:xfrm>
                <a:off x="573" y="2131"/>
                <a:ext cx="0" cy="117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triangle" w="med" len="med"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1764" name="Line 12"/>
              <p:cNvSpPr>
                <a:spLocks noChangeShapeType="1"/>
              </p:cNvSpPr>
              <p:nvPr/>
            </p:nvSpPr>
            <p:spPr bwMode="auto">
              <a:xfrm>
                <a:off x="582" y="3316"/>
                <a:ext cx="2155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1765" name="Freeform 13"/>
              <p:cNvSpPr>
                <a:spLocks/>
              </p:cNvSpPr>
              <p:nvPr/>
            </p:nvSpPr>
            <p:spPr bwMode="auto">
              <a:xfrm>
                <a:off x="557" y="2330"/>
                <a:ext cx="1076" cy="987"/>
              </a:xfrm>
              <a:custGeom>
                <a:avLst/>
                <a:gdLst>
                  <a:gd name="T0" fmla="*/ 0 w 1076"/>
                  <a:gd name="T1" fmla="*/ 986 h 987"/>
                  <a:gd name="T2" fmla="*/ 157 w 1076"/>
                  <a:gd name="T3" fmla="*/ 979 h 987"/>
                  <a:gd name="T4" fmla="*/ 267 w 1076"/>
                  <a:gd name="T5" fmla="*/ 958 h 987"/>
                  <a:gd name="T6" fmla="*/ 337 w 1076"/>
                  <a:gd name="T7" fmla="*/ 929 h 987"/>
                  <a:gd name="T8" fmla="*/ 432 w 1076"/>
                  <a:gd name="T9" fmla="*/ 865 h 987"/>
                  <a:gd name="T10" fmla="*/ 518 w 1076"/>
                  <a:gd name="T11" fmla="*/ 773 h 987"/>
                  <a:gd name="T12" fmla="*/ 596 w 1076"/>
                  <a:gd name="T13" fmla="*/ 660 h 987"/>
                  <a:gd name="T14" fmla="*/ 643 w 1076"/>
                  <a:gd name="T15" fmla="*/ 553 h 987"/>
                  <a:gd name="T16" fmla="*/ 698 w 1076"/>
                  <a:gd name="T17" fmla="*/ 411 h 987"/>
                  <a:gd name="T18" fmla="*/ 761 w 1076"/>
                  <a:gd name="T19" fmla="*/ 262 h 987"/>
                  <a:gd name="T20" fmla="*/ 808 w 1076"/>
                  <a:gd name="T21" fmla="*/ 156 h 987"/>
                  <a:gd name="T22" fmla="*/ 871 w 1076"/>
                  <a:gd name="T23" fmla="*/ 64 h 987"/>
                  <a:gd name="T24" fmla="*/ 949 w 1076"/>
                  <a:gd name="T25" fmla="*/ 14 h 987"/>
                  <a:gd name="T26" fmla="*/ 1020 w 1076"/>
                  <a:gd name="T27" fmla="*/ 0 h 987"/>
                  <a:gd name="T28" fmla="*/ 1075 w 1076"/>
                  <a:gd name="T29" fmla="*/ 0 h 98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076"/>
                  <a:gd name="T46" fmla="*/ 0 h 987"/>
                  <a:gd name="T47" fmla="*/ 1076 w 1076"/>
                  <a:gd name="T48" fmla="*/ 987 h 98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076" h="987">
                    <a:moveTo>
                      <a:pt x="0" y="986"/>
                    </a:moveTo>
                    <a:lnTo>
                      <a:pt x="157" y="979"/>
                    </a:lnTo>
                    <a:lnTo>
                      <a:pt x="267" y="958"/>
                    </a:lnTo>
                    <a:lnTo>
                      <a:pt x="337" y="929"/>
                    </a:lnTo>
                    <a:lnTo>
                      <a:pt x="432" y="865"/>
                    </a:lnTo>
                    <a:lnTo>
                      <a:pt x="518" y="773"/>
                    </a:lnTo>
                    <a:lnTo>
                      <a:pt x="596" y="660"/>
                    </a:lnTo>
                    <a:lnTo>
                      <a:pt x="643" y="553"/>
                    </a:lnTo>
                    <a:lnTo>
                      <a:pt x="698" y="411"/>
                    </a:lnTo>
                    <a:lnTo>
                      <a:pt x="761" y="262"/>
                    </a:lnTo>
                    <a:lnTo>
                      <a:pt x="808" y="156"/>
                    </a:lnTo>
                    <a:lnTo>
                      <a:pt x="871" y="64"/>
                    </a:lnTo>
                    <a:lnTo>
                      <a:pt x="949" y="14"/>
                    </a:lnTo>
                    <a:lnTo>
                      <a:pt x="1020" y="0"/>
                    </a:lnTo>
                    <a:lnTo>
                      <a:pt x="1075" y="0"/>
                    </a:lnTo>
                  </a:path>
                </a:pathLst>
              </a:custGeom>
              <a:noFill/>
              <a:ln w="25400" cap="rnd" cmpd="sng">
                <a:solidFill>
                  <a:srgbClr val="00009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1766" name="Freeform 14"/>
              <p:cNvSpPr>
                <a:spLocks/>
              </p:cNvSpPr>
              <p:nvPr/>
            </p:nvSpPr>
            <p:spPr bwMode="auto">
              <a:xfrm>
                <a:off x="1608" y="2330"/>
                <a:ext cx="1073" cy="987"/>
              </a:xfrm>
              <a:custGeom>
                <a:avLst/>
                <a:gdLst>
                  <a:gd name="T0" fmla="*/ 1072 w 1073"/>
                  <a:gd name="T1" fmla="*/ 986 h 987"/>
                  <a:gd name="T2" fmla="*/ 916 w 1073"/>
                  <a:gd name="T3" fmla="*/ 979 h 987"/>
                  <a:gd name="T4" fmla="*/ 806 w 1073"/>
                  <a:gd name="T5" fmla="*/ 958 h 987"/>
                  <a:gd name="T6" fmla="*/ 736 w 1073"/>
                  <a:gd name="T7" fmla="*/ 929 h 987"/>
                  <a:gd name="T8" fmla="*/ 642 w 1073"/>
                  <a:gd name="T9" fmla="*/ 865 h 987"/>
                  <a:gd name="T10" fmla="*/ 556 w 1073"/>
                  <a:gd name="T11" fmla="*/ 773 h 987"/>
                  <a:gd name="T12" fmla="*/ 477 w 1073"/>
                  <a:gd name="T13" fmla="*/ 660 h 987"/>
                  <a:gd name="T14" fmla="*/ 430 w 1073"/>
                  <a:gd name="T15" fmla="*/ 553 h 987"/>
                  <a:gd name="T16" fmla="*/ 376 w 1073"/>
                  <a:gd name="T17" fmla="*/ 411 h 987"/>
                  <a:gd name="T18" fmla="*/ 313 w 1073"/>
                  <a:gd name="T19" fmla="*/ 262 h 987"/>
                  <a:gd name="T20" fmla="*/ 266 w 1073"/>
                  <a:gd name="T21" fmla="*/ 156 h 987"/>
                  <a:gd name="T22" fmla="*/ 203 w 1073"/>
                  <a:gd name="T23" fmla="*/ 64 h 987"/>
                  <a:gd name="T24" fmla="*/ 125 w 1073"/>
                  <a:gd name="T25" fmla="*/ 14 h 987"/>
                  <a:gd name="T26" fmla="*/ 55 w 1073"/>
                  <a:gd name="T27" fmla="*/ 0 h 987"/>
                  <a:gd name="T28" fmla="*/ 0 w 1073"/>
                  <a:gd name="T29" fmla="*/ 0 h 98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073"/>
                  <a:gd name="T46" fmla="*/ 0 h 987"/>
                  <a:gd name="T47" fmla="*/ 1073 w 1073"/>
                  <a:gd name="T48" fmla="*/ 987 h 98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073" h="987">
                    <a:moveTo>
                      <a:pt x="1072" y="986"/>
                    </a:moveTo>
                    <a:lnTo>
                      <a:pt x="916" y="979"/>
                    </a:lnTo>
                    <a:lnTo>
                      <a:pt x="806" y="958"/>
                    </a:lnTo>
                    <a:lnTo>
                      <a:pt x="736" y="929"/>
                    </a:lnTo>
                    <a:lnTo>
                      <a:pt x="642" y="865"/>
                    </a:lnTo>
                    <a:lnTo>
                      <a:pt x="556" y="773"/>
                    </a:lnTo>
                    <a:lnTo>
                      <a:pt x="477" y="660"/>
                    </a:lnTo>
                    <a:lnTo>
                      <a:pt x="430" y="553"/>
                    </a:lnTo>
                    <a:lnTo>
                      <a:pt x="376" y="411"/>
                    </a:lnTo>
                    <a:lnTo>
                      <a:pt x="313" y="262"/>
                    </a:lnTo>
                    <a:lnTo>
                      <a:pt x="266" y="156"/>
                    </a:lnTo>
                    <a:lnTo>
                      <a:pt x="203" y="64"/>
                    </a:lnTo>
                    <a:lnTo>
                      <a:pt x="125" y="14"/>
                    </a:lnTo>
                    <a:lnTo>
                      <a:pt x="55" y="0"/>
                    </a:lnTo>
                    <a:lnTo>
                      <a:pt x="0" y="0"/>
                    </a:lnTo>
                  </a:path>
                </a:pathLst>
              </a:custGeom>
              <a:noFill/>
              <a:ln w="25400" cap="rnd" cmpd="sng">
                <a:solidFill>
                  <a:srgbClr val="00009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1767" name="Rectangle 15"/>
              <p:cNvSpPr>
                <a:spLocks noChangeArrowheads="1"/>
              </p:cNvSpPr>
              <p:nvPr/>
            </p:nvSpPr>
            <p:spPr bwMode="auto">
              <a:xfrm>
                <a:off x="2510" y="3325"/>
                <a:ext cx="578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400" i="1"/>
                  <a:t>X</a:t>
                </a:r>
              </a:p>
            </p:txBody>
          </p:sp>
          <p:sp>
            <p:nvSpPr>
              <p:cNvPr id="31768" name="Rectangle 16"/>
              <p:cNvSpPr>
                <a:spLocks noChangeArrowheads="1"/>
              </p:cNvSpPr>
              <p:nvPr/>
            </p:nvSpPr>
            <p:spPr bwMode="auto">
              <a:xfrm>
                <a:off x="1446" y="3321"/>
                <a:ext cx="468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400" i="1"/>
                  <a:t>72</a:t>
                </a:r>
              </a:p>
            </p:txBody>
          </p:sp>
          <p:sp>
            <p:nvSpPr>
              <p:cNvPr id="31769" name="Line 17"/>
              <p:cNvSpPr>
                <a:spLocks noChangeShapeType="1"/>
              </p:cNvSpPr>
              <p:nvPr/>
            </p:nvSpPr>
            <p:spPr bwMode="auto">
              <a:xfrm>
                <a:off x="1614" y="2333"/>
                <a:ext cx="0" cy="98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1770" name="Line 18"/>
              <p:cNvSpPr>
                <a:spLocks noChangeShapeType="1"/>
              </p:cNvSpPr>
              <p:nvPr/>
            </p:nvSpPr>
            <p:spPr bwMode="auto">
              <a:xfrm>
                <a:off x="3017" y="2128"/>
                <a:ext cx="0" cy="117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triangle" w="med" len="med"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1771" name="Line 19"/>
              <p:cNvSpPr>
                <a:spLocks noChangeShapeType="1"/>
              </p:cNvSpPr>
              <p:nvPr/>
            </p:nvSpPr>
            <p:spPr bwMode="auto">
              <a:xfrm>
                <a:off x="3026" y="3313"/>
                <a:ext cx="2275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1772" name="Freeform 20"/>
              <p:cNvSpPr>
                <a:spLocks/>
              </p:cNvSpPr>
              <p:nvPr/>
            </p:nvSpPr>
            <p:spPr bwMode="auto">
              <a:xfrm>
                <a:off x="3001" y="2327"/>
                <a:ext cx="1133" cy="987"/>
              </a:xfrm>
              <a:custGeom>
                <a:avLst/>
                <a:gdLst>
                  <a:gd name="T0" fmla="*/ 0 w 1133"/>
                  <a:gd name="T1" fmla="*/ 986 h 987"/>
                  <a:gd name="T2" fmla="*/ 165 w 1133"/>
                  <a:gd name="T3" fmla="*/ 979 h 987"/>
                  <a:gd name="T4" fmla="*/ 281 w 1133"/>
                  <a:gd name="T5" fmla="*/ 958 h 987"/>
                  <a:gd name="T6" fmla="*/ 355 w 1133"/>
                  <a:gd name="T7" fmla="*/ 929 h 987"/>
                  <a:gd name="T8" fmla="*/ 454 w 1133"/>
                  <a:gd name="T9" fmla="*/ 865 h 987"/>
                  <a:gd name="T10" fmla="*/ 545 w 1133"/>
                  <a:gd name="T11" fmla="*/ 773 h 987"/>
                  <a:gd name="T12" fmla="*/ 628 w 1133"/>
                  <a:gd name="T13" fmla="*/ 660 h 987"/>
                  <a:gd name="T14" fmla="*/ 678 w 1133"/>
                  <a:gd name="T15" fmla="*/ 553 h 987"/>
                  <a:gd name="T16" fmla="*/ 735 w 1133"/>
                  <a:gd name="T17" fmla="*/ 411 h 987"/>
                  <a:gd name="T18" fmla="*/ 801 w 1133"/>
                  <a:gd name="T19" fmla="*/ 262 h 987"/>
                  <a:gd name="T20" fmla="*/ 851 w 1133"/>
                  <a:gd name="T21" fmla="*/ 156 h 987"/>
                  <a:gd name="T22" fmla="*/ 917 w 1133"/>
                  <a:gd name="T23" fmla="*/ 64 h 987"/>
                  <a:gd name="T24" fmla="*/ 1000 w 1133"/>
                  <a:gd name="T25" fmla="*/ 14 h 987"/>
                  <a:gd name="T26" fmla="*/ 1074 w 1133"/>
                  <a:gd name="T27" fmla="*/ 0 h 987"/>
                  <a:gd name="T28" fmla="*/ 1132 w 1133"/>
                  <a:gd name="T29" fmla="*/ 0 h 98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133"/>
                  <a:gd name="T46" fmla="*/ 0 h 987"/>
                  <a:gd name="T47" fmla="*/ 1133 w 1133"/>
                  <a:gd name="T48" fmla="*/ 987 h 98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133" h="987">
                    <a:moveTo>
                      <a:pt x="0" y="986"/>
                    </a:moveTo>
                    <a:lnTo>
                      <a:pt x="165" y="979"/>
                    </a:lnTo>
                    <a:lnTo>
                      <a:pt x="281" y="958"/>
                    </a:lnTo>
                    <a:lnTo>
                      <a:pt x="355" y="929"/>
                    </a:lnTo>
                    <a:lnTo>
                      <a:pt x="454" y="865"/>
                    </a:lnTo>
                    <a:lnTo>
                      <a:pt x="545" y="773"/>
                    </a:lnTo>
                    <a:lnTo>
                      <a:pt x="628" y="660"/>
                    </a:lnTo>
                    <a:lnTo>
                      <a:pt x="678" y="553"/>
                    </a:lnTo>
                    <a:lnTo>
                      <a:pt x="735" y="411"/>
                    </a:lnTo>
                    <a:lnTo>
                      <a:pt x="801" y="262"/>
                    </a:lnTo>
                    <a:lnTo>
                      <a:pt x="851" y="156"/>
                    </a:lnTo>
                    <a:lnTo>
                      <a:pt x="917" y="64"/>
                    </a:lnTo>
                    <a:lnTo>
                      <a:pt x="1000" y="14"/>
                    </a:lnTo>
                    <a:lnTo>
                      <a:pt x="1074" y="0"/>
                    </a:lnTo>
                    <a:lnTo>
                      <a:pt x="1132" y="0"/>
                    </a:lnTo>
                  </a:path>
                </a:pathLst>
              </a:custGeom>
              <a:noFill/>
              <a:ln w="25400" cap="rnd" cmpd="sng">
                <a:solidFill>
                  <a:srgbClr val="00009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1773" name="Freeform 21"/>
              <p:cNvSpPr>
                <a:spLocks/>
              </p:cNvSpPr>
              <p:nvPr/>
            </p:nvSpPr>
            <p:spPr bwMode="auto">
              <a:xfrm>
                <a:off x="4104" y="2327"/>
                <a:ext cx="1134" cy="987"/>
              </a:xfrm>
              <a:custGeom>
                <a:avLst/>
                <a:gdLst>
                  <a:gd name="T0" fmla="*/ 1133 w 1134"/>
                  <a:gd name="T1" fmla="*/ 986 h 987"/>
                  <a:gd name="T2" fmla="*/ 968 w 1134"/>
                  <a:gd name="T3" fmla="*/ 979 h 987"/>
                  <a:gd name="T4" fmla="*/ 852 w 1134"/>
                  <a:gd name="T5" fmla="*/ 958 h 987"/>
                  <a:gd name="T6" fmla="*/ 777 w 1134"/>
                  <a:gd name="T7" fmla="*/ 929 h 987"/>
                  <a:gd name="T8" fmla="*/ 678 w 1134"/>
                  <a:gd name="T9" fmla="*/ 865 h 987"/>
                  <a:gd name="T10" fmla="*/ 587 w 1134"/>
                  <a:gd name="T11" fmla="*/ 773 h 987"/>
                  <a:gd name="T12" fmla="*/ 504 w 1134"/>
                  <a:gd name="T13" fmla="*/ 660 h 987"/>
                  <a:gd name="T14" fmla="*/ 455 w 1134"/>
                  <a:gd name="T15" fmla="*/ 553 h 987"/>
                  <a:gd name="T16" fmla="*/ 397 w 1134"/>
                  <a:gd name="T17" fmla="*/ 411 h 987"/>
                  <a:gd name="T18" fmla="*/ 331 w 1134"/>
                  <a:gd name="T19" fmla="*/ 262 h 987"/>
                  <a:gd name="T20" fmla="*/ 281 w 1134"/>
                  <a:gd name="T21" fmla="*/ 156 h 987"/>
                  <a:gd name="T22" fmla="*/ 215 w 1134"/>
                  <a:gd name="T23" fmla="*/ 64 h 987"/>
                  <a:gd name="T24" fmla="*/ 132 w 1134"/>
                  <a:gd name="T25" fmla="*/ 14 h 987"/>
                  <a:gd name="T26" fmla="*/ 58 w 1134"/>
                  <a:gd name="T27" fmla="*/ 0 h 987"/>
                  <a:gd name="T28" fmla="*/ 0 w 1134"/>
                  <a:gd name="T29" fmla="*/ 0 h 98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134"/>
                  <a:gd name="T46" fmla="*/ 0 h 987"/>
                  <a:gd name="T47" fmla="*/ 1134 w 1134"/>
                  <a:gd name="T48" fmla="*/ 987 h 98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134" h="987">
                    <a:moveTo>
                      <a:pt x="1133" y="986"/>
                    </a:moveTo>
                    <a:lnTo>
                      <a:pt x="968" y="979"/>
                    </a:lnTo>
                    <a:lnTo>
                      <a:pt x="852" y="958"/>
                    </a:lnTo>
                    <a:lnTo>
                      <a:pt x="777" y="929"/>
                    </a:lnTo>
                    <a:lnTo>
                      <a:pt x="678" y="865"/>
                    </a:lnTo>
                    <a:lnTo>
                      <a:pt x="587" y="773"/>
                    </a:lnTo>
                    <a:lnTo>
                      <a:pt x="504" y="660"/>
                    </a:lnTo>
                    <a:lnTo>
                      <a:pt x="455" y="553"/>
                    </a:lnTo>
                    <a:lnTo>
                      <a:pt x="397" y="411"/>
                    </a:lnTo>
                    <a:lnTo>
                      <a:pt x="331" y="262"/>
                    </a:lnTo>
                    <a:lnTo>
                      <a:pt x="281" y="156"/>
                    </a:lnTo>
                    <a:lnTo>
                      <a:pt x="215" y="64"/>
                    </a:lnTo>
                    <a:lnTo>
                      <a:pt x="132" y="14"/>
                    </a:lnTo>
                    <a:lnTo>
                      <a:pt x="58" y="0"/>
                    </a:lnTo>
                    <a:lnTo>
                      <a:pt x="0" y="0"/>
                    </a:lnTo>
                  </a:path>
                </a:pathLst>
              </a:custGeom>
              <a:noFill/>
              <a:ln w="25400" cap="rnd" cmpd="sng">
                <a:solidFill>
                  <a:srgbClr val="00009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1774" name="Rectangle 22"/>
              <p:cNvSpPr>
                <a:spLocks noChangeArrowheads="1"/>
              </p:cNvSpPr>
              <p:nvPr/>
            </p:nvSpPr>
            <p:spPr bwMode="auto">
              <a:xfrm>
                <a:off x="2620" y="2060"/>
                <a:ext cx="568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400" i="1"/>
                  <a:t>f(z)</a:t>
                </a:r>
              </a:p>
            </p:txBody>
          </p:sp>
          <p:sp>
            <p:nvSpPr>
              <p:cNvPr id="31775" name="Rectangle 23"/>
              <p:cNvSpPr>
                <a:spLocks noChangeArrowheads="1"/>
              </p:cNvSpPr>
              <p:nvPr/>
            </p:nvSpPr>
            <p:spPr bwMode="auto">
              <a:xfrm>
                <a:off x="3986" y="3318"/>
                <a:ext cx="704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400" i="1"/>
                  <a:t>0</a:t>
                </a:r>
              </a:p>
            </p:txBody>
          </p:sp>
          <p:sp>
            <p:nvSpPr>
              <p:cNvPr id="31776" name="Line 24"/>
              <p:cNvSpPr>
                <a:spLocks noChangeShapeType="1"/>
              </p:cNvSpPr>
              <p:nvPr/>
            </p:nvSpPr>
            <p:spPr bwMode="auto">
              <a:xfrm>
                <a:off x="4119" y="2330"/>
                <a:ext cx="0" cy="974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1777" name="Rectangle 27"/>
              <p:cNvSpPr>
                <a:spLocks noChangeArrowheads="1"/>
              </p:cNvSpPr>
              <p:nvPr/>
            </p:nvSpPr>
            <p:spPr bwMode="auto">
              <a:xfrm>
                <a:off x="989" y="3269"/>
                <a:ext cx="199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defTabSz="762000" eaLnBrk="0" hangingPunct="0"/>
                <a:r>
                  <a:rPr lang="fr-FR" sz="2400" i="1"/>
                  <a:t>x</a:t>
                </a:r>
              </a:p>
            </p:txBody>
          </p:sp>
          <p:sp>
            <p:nvSpPr>
              <p:cNvPr id="31778" name="Rectangle 28"/>
              <p:cNvSpPr>
                <a:spLocks noChangeArrowheads="1"/>
              </p:cNvSpPr>
              <p:nvPr/>
            </p:nvSpPr>
            <p:spPr bwMode="auto">
              <a:xfrm>
                <a:off x="3393" y="3300"/>
                <a:ext cx="253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defTabSz="762000" eaLnBrk="0" hangingPunct="0"/>
                <a:r>
                  <a:rPr lang="fr-FR" sz="2400" i="1"/>
                  <a:t>-z</a:t>
                </a:r>
              </a:p>
            </p:txBody>
          </p:sp>
          <p:grpSp>
            <p:nvGrpSpPr>
              <p:cNvPr id="31779" name="Group 46"/>
              <p:cNvGrpSpPr>
                <a:grpSpLocks/>
              </p:cNvGrpSpPr>
              <p:nvPr/>
            </p:nvGrpSpPr>
            <p:grpSpPr bwMode="auto">
              <a:xfrm>
                <a:off x="607" y="2810"/>
                <a:ext cx="450" cy="421"/>
                <a:chOff x="607" y="2810"/>
                <a:chExt cx="450" cy="421"/>
              </a:xfrm>
            </p:grpSpPr>
            <p:sp>
              <p:nvSpPr>
                <p:cNvPr id="31787" name="Rectangle 33"/>
                <p:cNvSpPr>
                  <a:spLocks noChangeArrowheads="1"/>
                </p:cNvSpPr>
                <p:nvPr/>
              </p:nvSpPr>
              <p:spPr bwMode="auto">
                <a:xfrm>
                  <a:off x="607" y="2810"/>
                  <a:ext cx="450" cy="286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</p:spPr>
              <p:txBody>
                <a:bodyPr wrap="none" lIns="90488" tIns="44450" rIns="90488" bIns="44450">
                  <a:spAutoFit/>
                </a:bodyPr>
                <a:lstStyle/>
                <a:p>
                  <a:pPr defTabSz="762000" eaLnBrk="0" hangingPunct="0"/>
                  <a:r>
                    <a:rPr lang="fr-FR" sz="2400" i="1"/>
                    <a:t>0</a:t>
                  </a:r>
                  <a:r>
                    <a:rPr lang="en-US" sz="2400" i="1"/>
                    <a:t>,</a:t>
                  </a:r>
                  <a:r>
                    <a:rPr lang="fr-FR" sz="2400" i="1"/>
                    <a:t>20</a:t>
                  </a:r>
                </a:p>
              </p:txBody>
            </p:sp>
            <p:sp>
              <p:nvSpPr>
                <p:cNvPr id="31788" name="Line 35"/>
                <p:cNvSpPr>
                  <a:spLocks noChangeShapeType="1"/>
                </p:cNvSpPr>
                <p:nvPr/>
              </p:nvSpPr>
              <p:spPr bwMode="auto">
                <a:xfrm>
                  <a:off x="858" y="3048"/>
                  <a:ext cx="138" cy="183"/>
                </a:xfrm>
                <a:prstGeom prst="line">
                  <a:avLst/>
                </a:prstGeom>
                <a:noFill/>
                <a:ln w="28575">
                  <a:solidFill>
                    <a:srgbClr val="CC6600"/>
                  </a:solidFill>
                  <a:prstDash val="dash"/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</p:grpSp>
          <p:sp>
            <p:nvSpPr>
              <p:cNvPr id="31780" name="Line 42"/>
              <p:cNvSpPr>
                <a:spLocks noChangeShapeType="1"/>
              </p:cNvSpPr>
              <p:nvPr/>
            </p:nvSpPr>
            <p:spPr bwMode="auto">
              <a:xfrm>
                <a:off x="3559" y="3075"/>
                <a:ext cx="6" cy="22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1781" name="Line 43"/>
              <p:cNvSpPr>
                <a:spLocks noChangeShapeType="1"/>
              </p:cNvSpPr>
              <p:nvPr/>
            </p:nvSpPr>
            <p:spPr bwMode="auto">
              <a:xfrm>
                <a:off x="3487" y="3162"/>
                <a:ext cx="76" cy="37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1782" name="Line 44"/>
              <p:cNvSpPr>
                <a:spLocks noChangeShapeType="1"/>
              </p:cNvSpPr>
              <p:nvPr/>
            </p:nvSpPr>
            <p:spPr bwMode="auto">
              <a:xfrm>
                <a:off x="3407" y="3229"/>
                <a:ext cx="150" cy="69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1783" name="Line 45"/>
              <p:cNvSpPr>
                <a:spLocks noChangeShapeType="1"/>
              </p:cNvSpPr>
              <p:nvPr/>
            </p:nvSpPr>
            <p:spPr bwMode="auto">
              <a:xfrm>
                <a:off x="3307" y="3282"/>
                <a:ext cx="58" cy="25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grpSp>
            <p:nvGrpSpPr>
              <p:cNvPr id="31784" name="Group 47"/>
              <p:cNvGrpSpPr>
                <a:grpSpLocks/>
              </p:cNvGrpSpPr>
              <p:nvPr/>
            </p:nvGrpSpPr>
            <p:grpSpPr bwMode="auto">
              <a:xfrm>
                <a:off x="3097" y="2816"/>
                <a:ext cx="450" cy="421"/>
                <a:chOff x="607" y="2810"/>
                <a:chExt cx="450" cy="421"/>
              </a:xfrm>
            </p:grpSpPr>
            <p:sp>
              <p:nvSpPr>
                <p:cNvPr id="31785" name="Rectangle 48"/>
                <p:cNvSpPr>
                  <a:spLocks noChangeArrowheads="1"/>
                </p:cNvSpPr>
                <p:nvPr/>
              </p:nvSpPr>
              <p:spPr bwMode="auto">
                <a:xfrm>
                  <a:off x="607" y="2810"/>
                  <a:ext cx="450" cy="286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</p:spPr>
              <p:txBody>
                <a:bodyPr wrap="none" lIns="90488" tIns="44450" rIns="90488" bIns="44450">
                  <a:spAutoFit/>
                </a:bodyPr>
                <a:lstStyle/>
                <a:p>
                  <a:pPr defTabSz="762000" eaLnBrk="0" hangingPunct="0"/>
                  <a:r>
                    <a:rPr lang="fr-FR" sz="2400" i="1"/>
                    <a:t>0</a:t>
                  </a:r>
                  <a:r>
                    <a:rPr lang="en-US" sz="2400" i="1"/>
                    <a:t>,</a:t>
                  </a:r>
                  <a:r>
                    <a:rPr lang="fr-FR" sz="2400" i="1"/>
                    <a:t>20</a:t>
                  </a:r>
                </a:p>
              </p:txBody>
            </p:sp>
            <p:sp>
              <p:nvSpPr>
                <p:cNvPr id="31786" name="Line 49"/>
                <p:cNvSpPr>
                  <a:spLocks noChangeShapeType="1"/>
                </p:cNvSpPr>
                <p:nvPr/>
              </p:nvSpPr>
              <p:spPr bwMode="auto">
                <a:xfrm>
                  <a:off x="858" y="3048"/>
                  <a:ext cx="138" cy="183"/>
                </a:xfrm>
                <a:prstGeom prst="line">
                  <a:avLst/>
                </a:prstGeom>
                <a:noFill/>
                <a:ln w="28575">
                  <a:solidFill>
                    <a:srgbClr val="CC6600"/>
                  </a:solidFill>
                  <a:prstDash val="dash"/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</p:grpSp>
        </p:grpSp>
        <p:sp>
          <p:nvSpPr>
            <p:cNvPr id="31756" name="AutoShape 55"/>
            <p:cNvSpPr>
              <a:spLocks noChangeArrowheads="1"/>
            </p:cNvSpPr>
            <p:nvPr/>
          </p:nvSpPr>
          <p:spPr bwMode="auto">
            <a:xfrm>
              <a:off x="2760" y="2682"/>
              <a:ext cx="210" cy="114"/>
            </a:xfrm>
            <a:prstGeom prst="rightArrow">
              <a:avLst>
                <a:gd name="adj1" fmla="val 50000"/>
                <a:gd name="adj2" fmla="val 46053"/>
              </a:avLst>
            </a:prstGeom>
            <a:noFill/>
            <a:ln w="28575" cap="sq">
              <a:solidFill>
                <a:srgbClr val="CC6600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52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3" name="Rectangle 12"/>
          <p:cNvSpPr>
            <a:spLocks noGrp="1" noChangeArrowheads="1"/>
          </p:cNvSpPr>
          <p:nvPr>
            <p:ph type="title"/>
          </p:nvPr>
        </p:nvSpPr>
        <p:spPr>
          <a:xfrm>
            <a:off x="466725" y="274638"/>
            <a:ext cx="8229600" cy="1143000"/>
          </a:xfrm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dirty="0" smtClean="0"/>
              <a:t>Exemple 9: calcul de </a:t>
            </a:r>
            <a:r>
              <a:rPr lang="fr-FR" i="1" dirty="0" smtClean="0"/>
              <a:t>Z</a:t>
            </a:r>
            <a:r>
              <a:rPr lang="fr-FR" dirty="0" smtClean="0"/>
              <a:t> (suite)</a:t>
            </a:r>
          </a:p>
        </p:txBody>
      </p:sp>
      <p:graphicFrame>
        <p:nvGraphicFramePr>
          <p:cNvPr id="32770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1885950" y="4367213"/>
          <a:ext cx="3567113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02" name="Equation" r:id="rId5" imgW="1485720" imgH="393480" progId="Equation.3">
                  <p:embed/>
                </p:oleObj>
              </mc:Choice>
              <mc:Fallback>
                <p:oleObj name="Equation" r:id="rId5" imgW="1485720" imgH="393480" progId="Equation.3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85950" y="4367213"/>
                        <a:ext cx="3567113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1" name="Object 9">
            <a:hlinkClick r:id="" action="ppaction://ole?verb=0"/>
          </p:cNvPr>
          <p:cNvGraphicFramePr>
            <a:graphicFrameLocks/>
          </p:cNvGraphicFramePr>
          <p:nvPr/>
        </p:nvGraphicFramePr>
        <p:xfrm>
          <a:off x="1930400" y="5567363"/>
          <a:ext cx="5219700" cy="481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03" name="Equation" r:id="rId7" imgW="2222280" imgH="203040" progId="Equation.3">
                  <p:embed/>
                </p:oleObj>
              </mc:Choice>
              <mc:Fallback>
                <p:oleObj name="Equation" r:id="rId7" imgW="2222280" imgH="203040" progId="Equation.3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30400" y="5567363"/>
                        <a:ext cx="5219700" cy="4810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4" name="Line 77"/>
          <p:cNvSpPr>
            <a:spLocks noChangeShapeType="1"/>
          </p:cNvSpPr>
          <p:nvPr/>
        </p:nvSpPr>
        <p:spPr bwMode="auto">
          <a:xfrm flipH="1" flipV="1">
            <a:off x="2057400" y="3924300"/>
            <a:ext cx="1800225" cy="771525"/>
          </a:xfrm>
          <a:prstGeom prst="line">
            <a:avLst/>
          </a:prstGeom>
          <a:noFill/>
          <a:ln w="28575">
            <a:solidFill>
              <a:srgbClr val="CC66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2775" name="Line 79"/>
          <p:cNvSpPr>
            <a:spLocks noChangeShapeType="1"/>
          </p:cNvSpPr>
          <p:nvPr/>
        </p:nvSpPr>
        <p:spPr bwMode="auto">
          <a:xfrm flipH="1">
            <a:off x="5105400" y="4019550"/>
            <a:ext cx="542925" cy="685800"/>
          </a:xfrm>
          <a:prstGeom prst="line">
            <a:avLst/>
          </a:prstGeom>
          <a:noFill/>
          <a:ln w="28575">
            <a:solidFill>
              <a:srgbClr val="CC66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grpSp>
        <p:nvGrpSpPr>
          <p:cNvPr id="32776" name="Group 81"/>
          <p:cNvGrpSpPr>
            <a:grpSpLocks/>
          </p:cNvGrpSpPr>
          <p:nvPr/>
        </p:nvGrpSpPr>
        <p:grpSpPr bwMode="auto">
          <a:xfrm>
            <a:off x="415925" y="1654175"/>
            <a:ext cx="8310563" cy="2493963"/>
            <a:chOff x="262" y="1042"/>
            <a:chExt cx="5235" cy="1571"/>
          </a:xfrm>
        </p:grpSpPr>
        <p:grpSp>
          <p:nvGrpSpPr>
            <p:cNvPr id="32777" name="Group 78"/>
            <p:cNvGrpSpPr>
              <a:grpSpLocks/>
            </p:cNvGrpSpPr>
            <p:nvPr/>
          </p:nvGrpSpPr>
          <p:grpSpPr bwMode="auto">
            <a:xfrm>
              <a:off x="262" y="1042"/>
              <a:ext cx="5235" cy="1571"/>
              <a:chOff x="262" y="1042"/>
              <a:chExt cx="5235" cy="1571"/>
            </a:xfrm>
          </p:grpSpPr>
          <p:sp>
            <p:nvSpPr>
              <p:cNvPr id="32779" name="Line 45"/>
              <p:cNvSpPr>
                <a:spLocks noChangeShapeType="1"/>
              </p:cNvSpPr>
              <p:nvPr/>
            </p:nvSpPr>
            <p:spPr bwMode="auto">
              <a:xfrm>
                <a:off x="1193" y="2067"/>
                <a:ext cx="6" cy="22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2780" name="Line 46"/>
              <p:cNvSpPr>
                <a:spLocks noChangeShapeType="1"/>
              </p:cNvSpPr>
              <p:nvPr/>
            </p:nvSpPr>
            <p:spPr bwMode="auto">
              <a:xfrm>
                <a:off x="1121" y="2160"/>
                <a:ext cx="76" cy="37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2781" name="Line 47"/>
              <p:cNvSpPr>
                <a:spLocks noChangeShapeType="1"/>
              </p:cNvSpPr>
              <p:nvPr/>
            </p:nvSpPr>
            <p:spPr bwMode="auto">
              <a:xfrm>
                <a:off x="1041" y="2227"/>
                <a:ext cx="150" cy="69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2782" name="Line 48"/>
              <p:cNvSpPr>
                <a:spLocks noChangeShapeType="1"/>
              </p:cNvSpPr>
              <p:nvPr/>
            </p:nvSpPr>
            <p:spPr bwMode="auto">
              <a:xfrm>
                <a:off x="941" y="2280"/>
                <a:ext cx="58" cy="25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2783" name="Rectangle 49"/>
              <p:cNvSpPr>
                <a:spLocks noChangeArrowheads="1"/>
              </p:cNvSpPr>
              <p:nvPr/>
            </p:nvSpPr>
            <p:spPr bwMode="auto">
              <a:xfrm>
                <a:off x="262" y="1042"/>
                <a:ext cx="568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400" i="1"/>
                  <a:t>f(x)</a:t>
                </a:r>
              </a:p>
            </p:txBody>
          </p:sp>
          <p:sp>
            <p:nvSpPr>
              <p:cNvPr id="32784" name="Rectangle 50"/>
              <p:cNvSpPr>
                <a:spLocks noChangeArrowheads="1"/>
              </p:cNvSpPr>
              <p:nvPr/>
            </p:nvSpPr>
            <p:spPr bwMode="auto">
              <a:xfrm>
                <a:off x="5204" y="2327"/>
                <a:ext cx="293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400" i="1"/>
                  <a:t>Z</a:t>
                </a:r>
              </a:p>
            </p:txBody>
          </p:sp>
          <p:sp>
            <p:nvSpPr>
              <p:cNvPr id="32785" name="Line 51"/>
              <p:cNvSpPr>
                <a:spLocks noChangeShapeType="1"/>
              </p:cNvSpPr>
              <p:nvPr/>
            </p:nvSpPr>
            <p:spPr bwMode="auto">
              <a:xfrm>
                <a:off x="673" y="1123"/>
                <a:ext cx="0" cy="117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triangle" w="med" len="med"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2786" name="Line 52"/>
              <p:cNvSpPr>
                <a:spLocks noChangeShapeType="1"/>
              </p:cNvSpPr>
              <p:nvPr/>
            </p:nvSpPr>
            <p:spPr bwMode="auto">
              <a:xfrm>
                <a:off x="682" y="2308"/>
                <a:ext cx="2155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2787" name="Freeform 53"/>
              <p:cNvSpPr>
                <a:spLocks/>
              </p:cNvSpPr>
              <p:nvPr/>
            </p:nvSpPr>
            <p:spPr bwMode="auto">
              <a:xfrm>
                <a:off x="657" y="1322"/>
                <a:ext cx="1076" cy="987"/>
              </a:xfrm>
              <a:custGeom>
                <a:avLst/>
                <a:gdLst>
                  <a:gd name="T0" fmla="*/ 0 w 1076"/>
                  <a:gd name="T1" fmla="*/ 986 h 987"/>
                  <a:gd name="T2" fmla="*/ 157 w 1076"/>
                  <a:gd name="T3" fmla="*/ 979 h 987"/>
                  <a:gd name="T4" fmla="*/ 267 w 1076"/>
                  <a:gd name="T5" fmla="*/ 958 h 987"/>
                  <a:gd name="T6" fmla="*/ 337 w 1076"/>
                  <a:gd name="T7" fmla="*/ 929 h 987"/>
                  <a:gd name="T8" fmla="*/ 432 w 1076"/>
                  <a:gd name="T9" fmla="*/ 865 h 987"/>
                  <a:gd name="T10" fmla="*/ 518 w 1076"/>
                  <a:gd name="T11" fmla="*/ 773 h 987"/>
                  <a:gd name="T12" fmla="*/ 596 w 1076"/>
                  <a:gd name="T13" fmla="*/ 660 h 987"/>
                  <a:gd name="T14" fmla="*/ 643 w 1076"/>
                  <a:gd name="T15" fmla="*/ 553 h 987"/>
                  <a:gd name="T16" fmla="*/ 698 w 1076"/>
                  <a:gd name="T17" fmla="*/ 411 h 987"/>
                  <a:gd name="T18" fmla="*/ 761 w 1076"/>
                  <a:gd name="T19" fmla="*/ 262 h 987"/>
                  <a:gd name="T20" fmla="*/ 808 w 1076"/>
                  <a:gd name="T21" fmla="*/ 156 h 987"/>
                  <a:gd name="T22" fmla="*/ 871 w 1076"/>
                  <a:gd name="T23" fmla="*/ 64 h 987"/>
                  <a:gd name="T24" fmla="*/ 949 w 1076"/>
                  <a:gd name="T25" fmla="*/ 14 h 987"/>
                  <a:gd name="T26" fmla="*/ 1020 w 1076"/>
                  <a:gd name="T27" fmla="*/ 0 h 987"/>
                  <a:gd name="T28" fmla="*/ 1075 w 1076"/>
                  <a:gd name="T29" fmla="*/ 0 h 98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076"/>
                  <a:gd name="T46" fmla="*/ 0 h 987"/>
                  <a:gd name="T47" fmla="*/ 1076 w 1076"/>
                  <a:gd name="T48" fmla="*/ 987 h 98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076" h="987">
                    <a:moveTo>
                      <a:pt x="0" y="986"/>
                    </a:moveTo>
                    <a:lnTo>
                      <a:pt x="157" y="979"/>
                    </a:lnTo>
                    <a:lnTo>
                      <a:pt x="267" y="958"/>
                    </a:lnTo>
                    <a:lnTo>
                      <a:pt x="337" y="929"/>
                    </a:lnTo>
                    <a:lnTo>
                      <a:pt x="432" y="865"/>
                    </a:lnTo>
                    <a:lnTo>
                      <a:pt x="518" y="773"/>
                    </a:lnTo>
                    <a:lnTo>
                      <a:pt x="596" y="660"/>
                    </a:lnTo>
                    <a:lnTo>
                      <a:pt x="643" y="553"/>
                    </a:lnTo>
                    <a:lnTo>
                      <a:pt x="698" y="411"/>
                    </a:lnTo>
                    <a:lnTo>
                      <a:pt x="761" y="262"/>
                    </a:lnTo>
                    <a:lnTo>
                      <a:pt x="808" y="156"/>
                    </a:lnTo>
                    <a:lnTo>
                      <a:pt x="871" y="64"/>
                    </a:lnTo>
                    <a:lnTo>
                      <a:pt x="949" y="14"/>
                    </a:lnTo>
                    <a:lnTo>
                      <a:pt x="1020" y="0"/>
                    </a:lnTo>
                    <a:lnTo>
                      <a:pt x="1075" y="0"/>
                    </a:lnTo>
                  </a:path>
                </a:pathLst>
              </a:custGeom>
              <a:noFill/>
              <a:ln w="25400" cap="rnd" cmpd="sng">
                <a:solidFill>
                  <a:srgbClr val="00009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2788" name="Freeform 54"/>
              <p:cNvSpPr>
                <a:spLocks/>
              </p:cNvSpPr>
              <p:nvPr/>
            </p:nvSpPr>
            <p:spPr bwMode="auto">
              <a:xfrm>
                <a:off x="1708" y="1322"/>
                <a:ext cx="1073" cy="987"/>
              </a:xfrm>
              <a:custGeom>
                <a:avLst/>
                <a:gdLst>
                  <a:gd name="T0" fmla="*/ 1072 w 1073"/>
                  <a:gd name="T1" fmla="*/ 986 h 987"/>
                  <a:gd name="T2" fmla="*/ 916 w 1073"/>
                  <a:gd name="T3" fmla="*/ 979 h 987"/>
                  <a:gd name="T4" fmla="*/ 806 w 1073"/>
                  <a:gd name="T5" fmla="*/ 958 h 987"/>
                  <a:gd name="T6" fmla="*/ 736 w 1073"/>
                  <a:gd name="T7" fmla="*/ 929 h 987"/>
                  <a:gd name="T8" fmla="*/ 642 w 1073"/>
                  <a:gd name="T9" fmla="*/ 865 h 987"/>
                  <a:gd name="T10" fmla="*/ 556 w 1073"/>
                  <a:gd name="T11" fmla="*/ 773 h 987"/>
                  <a:gd name="T12" fmla="*/ 477 w 1073"/>
                  <a:gd name="T13" fmla="*/ 660 h 987"/>
                  <a:gd name="T14" fmla="*/ 430 w 1073"/>
                  <a:gd name="T15" fmla="*/ 553 h 987"/>
                  <a:gd name="T16" fmla="*/ 376 w 1073"/>
                  <a:gd name="T17" fmla="*/ 411 h 987"/>
                  <a:gd name="T18" fmla="*/ 313 w 1073"/>
                  <a:gd name="T19" fmla="*/ 262 h 987"/>
                  <a:gd name="T20" fmla="*/ 266 w 1073"/>
                  <a:gd name="T21" fmla="*/ 156 h 987"/>
                  <a:gd name="T22" fmla="*/ 203 w 1073"/>
                  <a:gd name="T23" fmla="*/ 64 h 987"/>
                  <a:gd name="T24" fmla="*/ 125 w 1073"/>
                  <a:gd name="T25" fmla="*/ 14 h 987"/>
                  <a:gd name="T26" fmla="*/ 55 w 1073"/>
                  <a:gd name="T27" fmla="*/ 0 h 987"/>
                  <a:gd name="T28" fmla="*/ 0 w 1073"/>
                  <a:gd name="T29" fmla="*/ 0 h 98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073"/>
                  <a:gd name="T46" fmla="*/ 0 h 987"/>
                  <a:gd name="T47" fmla="*/ 1073 w 1073"/>
                  <a:gd name="T48" fmla="*/ 987 h 98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073" h="987">
                    <a:moveTo>
                      <a:pt x="1072" y="986"/>
                    </a:moveTo>
                    <a:lnTo>
                      <a:pt x="916" y="979"/>
                    </a:lnTo>
                    <a:lnTo>
                      <a:pt x="806" y="958"/>
                    </a:lnTo>
                    <a:lnTo>
                      <a:pt x="736" y="929"/>
                    </a:lnTo>
                    <a:lnTo>
                      <a:pt x="642" y="865"/>
                    </a:lnTo>
                    <a:lnTo>
                      <a:pt x="556" y="773"/>
                    </a:lnTo>
                    <a:lnTo>
                      <a:pt x="477" y="660"/>
                    </a:lnTo>
                    <a:lnTo>
                      <a:pt x="430" y="553"/>
                    </a:lnTo>
                    <a:lnTo>
                      <a:pt x="376" y="411"/>
                    </a:lnTo>
                    <a:lnTo>
                      <a:pt x="313" y="262"/>
                    </a:lnTo>
                    <a:lnTo>
                      <a:pt x="266" y="156"/>
                    </a:lnTo>
                    <a:lnTo>
                      <a:pt x="203" y="64"/>
                    </a:lnTo>
                    <a:lnTo>
                      <a:pt x="125" y="14"/>
                    </a:lnTo>
                    <a:lnTo>
                      <a:pt x="55" y="0"/>
                    </a:lnTo>
                    <a:lnTo>
                      <a:pt x="0" y="0"/>
                    </a:lnTo>
                  </a:path>
                </a:pathLst>
              </a:custGeom>
              <a:noFill/>
              <a:ln w="25400" cap="rnd" cmpd="sng">
                <a:solidFill>
                  <a:srgbClr val="00009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2789" name="Rectangle 55"/>
              <p:cNvSpPr>
                <a:spLocks noChangeArrowheads="1"/>
              </p:cNvSpPr>
              <p:nvPr/>
            </p:nvSpPr>
            <p:spPr bwMode="auto">
              <a:xfrm>
                <a:off x="2610" y="2317"/>
                <a:ext cx="578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400" i="1"/>
                  <a:t>X</a:t>
                </a:r>
              </a:p>
            </p:txBody>
          </p:sp>
          <p:sp>
            <p:nvSpPr>
              <p:cNvPr id="32790" name="Rectangle 56"/>
              <p:cNvSpPr>
                <a:spLocks noChangeArrowheads="1"/>
              </p:cNvSpPr>
              <p:nvPr/>
            </p:nvSpPr>
            <p:spPr bwMode="auto">
              <a:xfrm>
                <a:off x="1546" y="2313"/>
                <a:ext cx="468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400" i="1"/>
                  <a:t>72</a:t>
                </a:r>
              </a:p>
            </p:txBody>
          </p:sp>
          <p:sp>
            <p:nvSpPr>
              <p:cNvPr id="32791" name="Line 57"/>
              <p:cNvSpPr>
                <a:spLocks noChangeShapeType="1"/>
              </p:cNvSpPr>
              <p:nvPr/>
            </p:nvSpPr>
            <p:spPr bwMode="auto">
              <a:xfrm>
                <a:off x="1714" y="1325"/>
                <a:ext cx="0" cy="98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2792" name="Line 58"/>
              <p:cNvSpPr>
                <a:spLocks noChangeShapeType="1"/>
              </p:cNvSpPr>
              <p:nvPr/>
            </p:nvSpPr>
            <p:spPr bwMode="auto">
              <a:xfrm>
                <a:off x="3117" y="1120"/>
                <a:ext cx="0" cy="117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triangle" w="med" len="med"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2793" name="Line 59"/>
              <p:cNvSpPr>
                <a:spLocks noChangeShapeType="1"/>
              </p:cNvSpPr>
              <p:nvPr/>
            </p:nvSpPr>
            <p:spPr bwMode="auto">
              <a:xfrm>
                <a:off x="3126" y="2305"/>
                <a:ext cx="2275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2794" name="Freeform 60"/>
              <p:cNvSpPr>
                <a:spLocks/>
              </p:cNvSpPr>
              <p:nvPr/>
            </p:nvSpPr>
            <p:spPr bwMode="auto">
              <a:xfrm>
                <a:off x="3101" y="1319"/>
                <a:ext cx="1133" cy="987"/>
              </a:xfrm>
              <a:custGeom>
                <a:avLst/>
                <a:gdLst>
                  <a:gd name="T0" fmla="*/ 0 w 1133"/>
                  <a:gd name="T1" fmla="*/ 986 h 987"/>
                  <a:gd name="T2" fmla="*/ 165 w 1133"/>
                  <a:gd name="T3" fmla="*/ 979 h 987"/>
                  <a:gd name="T4" fmla="*/ 281 w 1133"/>
                  <a:gd name="T5" fmla="*/ 958 h 987"/>
                  <a:gd name="T6" fmla="*/ 355 w 1133"/>
                  <a:gd name="T7" fmla="*/ 929 h 987"/>
                  <a:gd name="T8" fmla="*/ 454 w 1133"/>
                  <a:gd name="T9" fmla="*/ 865 h 987"/>
                  <a:gd name="T10" fmla="*/ 545 w 1133"/>
                  <a:gd name="T11" fmla="*/ 773 h 987"/>
                  <a:gd name="T12" fmla="*/ 628 w 1133"/>
                  <a:gd name="T13" fmla="*/ 660 h 987"/>
                  <a:gd name="T14" fmla="*/ 678 w 1133"/>
                  <a:gd name="T15" fmla="*/ 553 h 987"/>
                  <a:gd name="T16" fmla="*/ 735 w 1133"/>
                  <a:gd name="T17" fmla="*/ 411 h 987"/>
                  <a:gd name="T18" fmla="*/ 801 w 1133"/>
                  <a:gd name="T19" fmla="*/ 262 h 987"/>
                  <a:gd name="T20" fmla="*/ 851 w 1133"/>
                  <a:gd name="T21" fmla="*/ 156 h 987"/>
                  <a:gd name="T22" fmla="*/ 917 w 1133"/>
                  <a:gd name="T23" fmla="*/ 64 h 987"/>
                  <a:gd name="T24" fmla="*/ 1000 w 1133"/>
                  <a:gd name="T25" fmla="*/ 14 h 987"/>
                  <a:gd name="T26" fmla="*/ 1074 w 1133"/>
                  <a:gd name="T27" fmla="*/ 0 h 987"/>
                  <a:gd name="T28" fmla="*/ 1132 w 1133"/>
                  <a:gd name="T29" fmla="*/ 0 h 98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133"/>
                  <a:gd name="T46" fmla="*/ 0 h 987"/>
                  <a:gd name="T47" fmla="*/ 1133 w 1133"/>
                  <a:gd name="T48" fmla="*/ 987 h 98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133" h="987">
                    <a:moveTo>
                      <a:pt x="0" y="986"/>
                    </a:moveTo>
                    <a:lnTo>
                      <a:pt x="165" y="979"/>
                    </a:lnTo>
                    <a:lnTo>
                      <a:pt x="281" y="958"/>
                    </a:lnTo>
                    <a:lnTo>
                      <a:pt x="355" y="929"/>
                    </a:lnTo>
                    <a:lnTo>
                      <a:pt x="454" y="865"/>
                    </a:lnTo>
                    <a:lnTo>
                      <a:pt x="545" y="773"/>
                    </a:lnTo>
                    <a:lnTo>
                      <a:pt x="628" y="660"/>
                    </a:lnTo>
                    <a:lnTo>
                      <a:pt x="678" y="553"/>
                    </a:lnTo>
                    <a:lnTo>
                      <a:pt x="735" y="411"/>
                    </a:lnTo>
                    <a:lnTo>
                      <a:pt x="801" y="262"/>
                    </a:lnTo>
                    <a:lnTo>
                      <a:pt x="851" y="156"/>
                    </a:lnTo>
                    <a:lnTo>
                      <a:pt x="917" y="64"/>
                    </a:lnTo>
                    <a:lnTo>
                      <a:pt x="1000" y="14"/>
                    </a:lnTo>
                    <a:lnTo>
                      <a:pt x="1074" y="0"/>
                    </a:lnTo>
                    <a:lnTo>
                      <a:pt x="1132" y="0"/>
                    </a:lnTo>
                  </a:path>
                </a:pathLst>
              </a:custGeom>
              <a:noFill/>
              <a:ln w="25400" cap="rnd" cmpd="sng">
                <a:solidFill>
                  <a:srgbClr val="00009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2795" name="Freeform 61"/>
              <p:cNvSpPr>
                <a:spLocks/>
              </p:cNvSpPr>
              <p:nvPr/>
            </p:nvSpPr>
            <p:spPr bwMode="auto">
              <a:xfrm>
                <a:off x="4204" y="1319"/>
                <a:ext cx="1134" cy="987"/>
              </a:xfrm>
              <a:custGeom>
                <a:avLst/>
                <a:gdLst>
                  <a:gd name="T0" fmla="*/ 1133 w 1134"/>
                  <a:gd name="T1" fmla="*/ 986 h 987"/>
                  <a:gd name="T2" fmla="*/ 968 w 1134"/>
                  <a:gd name="T3" fmla="*/ 979 h 987"/>
                  <a:gd name="T4" fmla="*/ 852 w 1134"/>
                  <a:gd name="T5" fmla="*/ 958 h 987"/>
                  <a:gd name="T6" fmla="*/ 777 w 1134"/>
                  <a:gd name="T7" fmla="*/ 929 h 987"/>
                  <a:gd name="T8" fmla="*/ 678 w 1134"/>
                  <a:gd name="T9" fmla="*/ 865 h 987"/>
                  <a:gd name="T10" fmla="*/ 587 w 1134"/>
                  <a:gd name="T11" fmla="*/ 773 h 987"/>
                  <a:gd name="T12" fmla="*/ 504 w 1134"/>
                  <a:gd name="T13" fmla="*/ 660 h 987"/>
                  <a:gd name="T14" fmla="*/ 455 w 1134"/>
                  <a:gd name="T15" fmla="*/ 553 h 987"/>
                  <a:gd name="T16" fmla="*/ 397 w 1134"/>
                  <a:gd name="T17" fmla="*/ 411 h 987"/>
                  <a:gd name="T18" fmla="*/ 331 w 1134"/>
                  <a:gd name="T19" fmla="*/ 262 h 987"/>
                  <a:gd name="T20" fmla="*/ 281 w 1134"/>
                  <a:gd name="T21" fmla="*/ 156 h 987"/>
                  <a:gd name="T22" fmla="*/ 215 w 1134"/>
                  <a:gd name="T23" fmla="*/ 64 h 987"/>
                  <a:gd name="T24" fmla="*/ 132 w 1134"/>
                  <a:gd name="T25" fmla="*/ 14 h 987"/>
                  <a:gd name="T26" fmla="*/ 58 w 1134"/>
                  <a:gd name="T27" fmla="*/ 0 h 987"/>
                  <a:gd name="T28" fmla="*/ 0 w 1134"/>
                  <a:gd name="T29" fmla="*/ 0 h 98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134"/>
                  <a:gd name="T46" fmla="*/ 0 h 987"/>
                  <a:gd name="T47" fmla="*/ 1134 w 1134"/>
                  <a:gd name="T48" fmla="*/ 987 h 98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134" h="987">
                    <a:moveTo>
                      <a:pt x="1133" y="986"/>
                    </a:moveTo>
                    <a:lnTo>
                      <a:pt x="968" y="979"/>
                    </a:lnTo>
                    <a:lnTo>
                      <a:pt x="852" y="958"/>
                    </a:lnTo>
                    <a:lnTo>
                      <a:pt x="777" y="929"/>
                    </a:lnTo>
                    <a:lnTo>
                      <a:pt x="678" y="865"/>
                    </a:lnTo>
                    <a:lnTo>
                      <a:pt x="587" y="773"/>
                    </a:lnTo>
                    <a:lnTo>
                      <a:pt x="504" y="660"/>
                    </a:lnTo>
                    <a:lnTo>
                      <a:pt x="455" y="553"/>
                    </a:lnTo>
                    <a:lnTo>
                      <a:pt x="397" y="411"/>
                    </a:lnTo>
                    <a:lnTo>
                      <a:pt x="331" y="262"/>
                    </a:lnTo>
                    <a:lnTo>
                      <a:pt x="281" y="156"/>
                    </a:lnTo>
                    <a:lnTo>
                      <a:pt x="215" y="64"/>
                    </a:lnTo>
                    <a:lnTo>
                      <a:pt x="132" y="14"/>
                    </a:lnTo>
                    <a:lnTo>
                      <a:pt x="58" y="0"/>
                    </a:lnTo>
                    <a:lnTo>
                      <a:pt x="0" y="0"/>
                    </a:lnTo>
                  </a:path>
                </a:pathLst>
              </a:custGeom>
              <a:noFill/>
              <a:ln w="25400" cap="rnd" cmpd="sng">
                <a:solidFill>
                  <a:srgbClr val="00009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2796" name="Rectangle 62"/>
              <p:cNvSpPr>
                <a:spLocks noChangeArrowheads="1"/>
              </p:cNvSpPr>
              <p:nvPr/>
            </p:nvSpPr>
            <p:spPr bwMode="auto">
              <a:xfrm>
                <a:off x="2720" y="1052"/>
                <a:ext cx="568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400" i="1"/>
                  <a:t>f(z)</a:t>
                </a:r>
              </a:p>
            </p:txBody>
          </p:sp>
          <p:sp>
            <p:nvSpPr>
              <p:cNvPr id="32797" name="Rectangle 63"/>
              <p:cNvSpPr>
                <a:spLocks noChangeArrowheads="1"/>
              </p:cNvSpPr>
              <p:nvPr/>
            </p:nvSpPr>
            <p:spPr bwMode="auto">
              <a:xfrm>
                <a:off x="4086" y="2310"/>
                <a:ext cx="704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400" i="1"/>
                  <a:t>0</a:t>
                </a:r>
              </a:p>
            </p:txBody>
          </p:sp>
          <p:sp>
            <p:nvSpPr>
              <p:cNvPr id="32798" name="Line 64"/>
              <p:cNvSpPr>
                <a:spLocks noChangeShapeType="1"/>
              </p:cNvSpPr>
              <p:nvPr/>
            </p:nvSpPr>
            <p:spPr bwMode="auto">
              <a:xfrm>
                <a:off x="4219" y="1322"/>
                <a:ext cx="0" cy="974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2799" name="Rectangle 65"/>
              <p:cNvSpPr>
                <a:spLocks noChangeArrowheads="1"/>
              </p:cNvSpPr>
              <p:nvPr/>
            </p:nvSpPr>
            <p:spPr bwMode="auto">
              <a:xfrm>
                <a:off x="1089" y="2261"/>
                <a:ext cx="199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defTabSz="762000" eaLnBrk="0" hangingPunct="0"/>
                <a:r>
                  <a:rPr lang="fr-FR" sz="2400" i="1"/>
                  <a:t>x</a:t>
                </a:r>
              </a:p>
            </p:txBody>
          </p:sp>
          <p:sp>
            <p:nvSpPr>
              <p:cNvPr id="32800" name="Rectangle 66"/>
              <p:cNvSpPr>
                <a:spLocks noChangeArrowheads="1"/>
              </p:cNvSpPr>
              <p:nvPr/>
            </p:nvSpPr>
            <p:spPr bwMode="auto">
              <a:xfrm>
                <a:off x="3397" y="2292"/>
                <a:ext cx="514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defTabSz="762000" eaLnBrk="0" hangingPunct="0"/>
                <a:r>
                  <a:rPr lang="fr-FR" sz="2400" i="1"/>
                  <a:t>-0,84</a:t>
                </a:r>
              </a:p>
            </p:txBody>
          </p:sp>
          <p:grpSp>
            <p:nvGrpSpPr>
              <p:cNvPr id="32801" name="Group 67"/>
              <p:cNvGrpSpPr>
                <a:grpSpLocks/>
              </p:cNvGrpSpPr>
              <p:nvPr/>
            </p:nvGrpSpPr>
            <p:grpSpPr bwMode="auto">
              <a:xfrm>
                <a:off x="707" y="1802"/>
                <a:ext cx="450" cy="421"/>
                <a:chOff x="607" y="2810"/>
                <a:chExt cx="450" cy="421"/>
              </a:xfrm>
            </p:grpSpPr>
            <p:sp>
              <p:nvSpPr>
                <p:cNvPr id="32809" name="Rectangle 68"/>
                <p:cNvSpPr>
                  <a:spLocks noChangeArrowheads="1"/>
                </p:cNvSpPr>
                <p:nvPr/>
              </p:nvSpPr>
              <p:spPr bwMode="auto">
                <a:xfrm>
                  <a:off x="607" y="2810"/>
                  <a:ext cx="450" cy="286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</p:spPr>
              <p:txBody>
                <a:bodyPr wrap="none" lIns="90488" tIns="44450" rIns="90488" bIns="44450">
                  <a:spAutoFit/>
                </a:bodyPr>
                <a:lstStyle/>
                <a:p>
                  <a:pPr defTabSz="762000" eaLnBrk="0" hangingPunct="0"/>
                  <a:r>
                    <a:rPr lang="fr-FR" sz="2400" i="1"/>
                    <a:t>0</a:t>
                  </a:r>
                  <a:r>
                    <a:rPr lang="en-US" sz="2400" i="1"/>
                    <a:t>,</a:t>
                  </a:r>
                  <a:r>
                    <a:rPr lang="fr-FR" sz="2400" i="1"/>
                    <a:t>20</a:t>
                  </a:r>
                </a:p>
              </p:txBody>
            </p:sp>
            <p:sp>
              <p:nvSpPr>
                <p:cNvPr id="32810" name="Line 69"/>
                <p:cNvSpPr>
                  <a:spLocks noChangeShapeType="1"/>
                </p:cNvSpPr>
                <p:nvPr/>
              </p:nvSpPr>
              <p:spPr bwMode="auto">
                <a:xfrm>
                  <a:off x="858" y="3048"/>
                  <a:ext cx="138" cy="183"/>
                </a:xfrm>
                <a:prstGeom prst="line">
                  <a:avLst/>
                </a:prstGeom>
                <a:noFill/>
                <a:ln w="28575">
                  <a:solidFill>
                    <a:srgbClr val="CC6600"/>
                  </a:solidFill>
                  <a:prstDash val="dash"/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</p:grpSp>
          <p:sp>
            <p:nvSpPr>
              <p:cNvPr id="32802" name="Line 70"/>
              <p:cNvSpPr>
                <a:spLocks noChangeShapeType="1"/>
              </p:cNvSpPr>
              <p:nvPr/>
            </p:nvSpPr>
            <p:spPr bwMode="auto">
              <a:xfrm>
                <a:off x="3659" y="2067"/>
                <a:ext cx="6" cy="22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2803" name="Line 71"/>
              <p:cNvSpPr>
                <a:spLocks noChangeShapeType="1"/>
              </p:cNvSpPr>
              <p:nvPr/>
            </p:nvSpPr>
            <p:spPr bwMode="auto">
              <a:xfrm>
                <a:off x="3587" y="2154"/>
                <a:ext cx="76" cy="37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2804" name="Line 72"/>
              <p:cNvSpPr>
                <a:spLocks noChangeShapeType="1"/>
              </p:cNvSpPr>
              <p:nvPr/>
            </p:nvSpPr>
            <p:spPr bwMode="auto">
              <a:xfrm>
                <a:off x="3507" y="2221"/>
                <a:ext cx="150" cy="69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2805" name="Line 73"/>
              <p:cNvSpPr>
                <a:spLocks noChangeShapeType="1"/>
              </p:cNvSpPr>
              <p:nvPr/>
            </p:nvSpPr>
            <p:spPr bwMode="auto">
              <a:xfrm>
                <a:off x="3407" y="2274"/>
                <a:ext cx="58" cy="25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grpSp>
            <p:nvGrpSpPr>
              <p:cNvPr id="32806" name="Group 74"/>
              <p:cNvGrpSpPr>
                <a:grpSpLocks/>
              </p:cNvGrpSpPr>
              <p:nvPr/>
            </p:nvGrpSpPr>
            <p:grpSpPr bwMode="auto">
              <a:xfrm>
                <a:off x="3197" y="1808"/>
                <a:ext cx="450" cy="421"/>
                <a:chOff x="607" y="2810"/>
                <a:chExt cx="450" cy="421"/>
              </a:xfrm>
            </p:grpSpPr>
            <p:sp>
              <p:nvSpPr>
                <p:cNvPr id="32807" name="Rectangle 75"/>
                <p:cNvSpPr>
                  <a:spLocks noChangeArrowheads="1"/>
                </p:cNvSpPr>
                <p:nvPr/>
              </p:nvSpPr>
              <p:spPr bwMode="auto">
                <a:xfrm>
                  <a:off x="607" y="2810"/>
                  <a:ext cx="450" cy="286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/>
                </a:ln>
              </p:spPr>
              <p:txBody>
                <a:bodyPr wrap="none" lIns="90488" tIns="44450" rIns="90488" bIns="44450">
                  <a:spAutoFit/>
                </a:bodyPr>
                <a:lstStyle/>
                <a:p>
                  <a:pPr defTabSz="762000" eaLnBrk="0" hangingPunct="0"/>
                  <a:r>
                    <a:rPr lang="fr-FR" sz="2400" i="1"/>
                    <a:t>0</a:t>
                  </a:r>
                  <a:r>
                    <a:rPr lang="en-US" sz="2400" i="1"/>
                    <a:t>,</a:t>
                  </a:r>
                  <a:r>
                    <a:rPr lang="fr-FR" sz="2400" i="1"/>
                    <a:t>20</a:t>
                  </a:r>
                </a:p>
              </p:txBody>
            </p:sp>
            <p:sp>
              <p:nvSpPr>
                <p:cNvPr id="32808" name="Line 76"/>
                <p:cNvSpPr>
                  <a:spLocks noChangeShapeType="1"/>
                </p:cNvSpPr>
                <p:nvPr/>
              </p:nvSpPr>
              <p:spPr bwMode="auto">
                <a:xfrm>
                  <a:off x="858" y="3048"/>
                  <a:ext cx="138" cy="183"/>
                </a:xfrm>
                <a:prstGeom prst="line">
                  <a:avLst/>
                </a:prstGeom>
                <a:noFill/>
                <a:ln w="28575">
                  <a:solidFill>
                    <a:srgbClr val="CC6600"/>
                  </a:solidFill>
                  <a:prstDash val="dash"/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</p:grpSp>
        </p:grpSp>
        <p:sp>
          <p:nvSpPr>
            <p:cNvPr id="32778" name="AutoShape 80"/>
            <p:cNvSpPr>
              <a:spLocks noChangeArrowheads="1"/>
            </p:cNvSpPr>
            <p:nvPr/>
          </p:nvSpPr>
          <p:spPr bwMode="auto">
            <a:xfrm>
              <a:off x="2760" y="1680"/>
              <a:ext cx="210" cy="114"/>
            </a:xfrm>
            <a:prstGeom prst="rightArrow">
              <a:avLst>
                <a:gd name="adj1" fmla="val 50000"/>
                <a:gd name="adj2" fmla="val 46053"/>
              </a:avLst>
            </a:prstGeom>
            <a:noFill/>
            <a:ln w="28575" cap="sq">
              <a:solidFill>
                <a:srgbClr val="CC6600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53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dirty="0" smtClean="0"/>
              <a:t>Exemple 10: calcul de </a:t>
            </a:r>
            <a:r>
              <a:rPr lang="fr-FR" i="1" dirty="0" smtClean="0"/>
              <a:t>Z</a:t>
            </a:r>
            <a:r>
              <a:rPr lang="fr-FR" dirty="0" smtClean="0"/>
              <a:t> </a:t>
            </a:r>
          </a:p>
        </p:txBody>
      </p:sp>
      <p:sp>
        <p:nvSpPr>
          <p:cNvPr id="33798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515938"/>
          </a:xfrm>
          <a:noFill/>
        </p:spPr>
        <p:txBody>
          <a:bodyPr lIns="90488" tIns="44450" rIns="90488" bIns="44450"/>
          <a:lstStyle/>
          <a:p>
            <a:pPr defTabSz="762000" eaLnBrk="1" hangingPunct="1">
              <a:lnSpc>
                <a:spcPct val="90000"/>
              </a:lnSpc>
            </a:pPr>
            <a:r>
              <a:rPr lang="fr-FR" sz="2400" smtClean="0"/>
              <a:t>Sur 80 étudiants, combien auront une note entre 62 et 82?</a:t>
            </a:r>
          </a:p>
        </p:txBody>
      </p:sp>
      <p:sp>
        <p:nvSpPr>
          <p:cNvPr id="33799" name="Rectangle 6"/>
          <p:cNvSpPr>
            <a:spLocks noChangeArrowheads="1"/>
          </p:cNvSpPr>
          <p:nvPr/>
        </p:nvSpPr>
        <p:spPr bwMode="auto">
          <a:xfrm>
            <a:off x="1954213" y="5978525"/>
            <a:ext cx="521652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defTabSz="762000" eaLnBrk="0" hangingPunct="0"/>
            <a:r>
              <a:rPr lang="fr-FR" sz="2400"/>
              <a:t>On aura donc </a:t>
            </a:r>
            <a:r>
              <a:rPr lang="fr-FR" sz="2400" i="1"/>
              <a:t>80 </a:t>
            </a:r>
            <a:r>
              <a:rPr lang="fr-FR" sz="2400" i="1">
                <a:sym typeface="Symbol" pitchFamily="18" charset="2"/>
              </a:rPr>
              <a:t></a:t>
            </a:r>
            <a:r>
              <a:rPr lang="fr-FR" sz="2400" i="1"/>
              <a:t> 0</a:t>
            </a:r>
            <a:r>
              <a:rPr lang="en-US" sz="2400" i="1"/>
              <a:t>,</a:t>
            </a:r>
            <a:r>
              <a:rPr lang="fr-FR" sz="2400" i="1"/>
              <a:t>6826 = 55 étudiants</a:t>
            </a:r>
          </a:p>
        </p:txBody>
      </p:sp>
      <p:graphicFrame>
        <p:nvGraphicFramePr>
          <p:cNvPr id="33794" name="Object 31">
            <a:hlinkClick r:id="" action="ppaction://ole?verb=0"/>
          </p:cNvPr>
          <p:cNvGraphicFramePr>
            <a:graphicFrameLocks/>
          </p:cNvGraphicFramePr>
          <p:nvPr/>
        </p:nvGraphicFramePr>
        <p:xfrm>
          <a:off x="4106863" y="2803525"/>
          <a:ext cx="2178050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26" name="Equation" r:id="rId5" imgW="1015920" imgH="203040" progId="Equation.3">
                  <p:embed/>
                </p:oleObj>
              </mc:Choice>
              <mc:Fallback>
                <p:oleObj name="Equation" r:id="rId5" imgW="1015920" imgH="203040" progId="Equation.3">
                  <p:embed/>
                  <p:pic>
                    <p:nvPicPr>
                      <p:cNvPr id="0" name="Object 31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06863" y="2803525"/>
                        <a:ext cx="2178050" cy="434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795" name="Object 32">
            <a:hlinkClick r:id="" action="ppaction://ole?verb=0"/>
          </p:cNvPr>
          <p:cNvGraphicFramePr>
            <a:graphicFrameLocks/>
          </p:cNvGraphicFramePr>
          <p:nvPr/>
        </p:nvGraphicFramePr>
        <p:xfrm>
          <a:off x="798513" y="4429125"/>
          <a:ext cx="7954962" cy="1411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27" name="Equation" r:id="rId7" imgW="3720960" imgH="660240" progId="Equation.3">
                  <p:embed/>
                </p:oleObj>
              </mc:Choice>
              <mc:Fallback>
                <p:oleObj name="Equation" r:id="rId7" imgW="3720960" imgH="660240" progId="Equation.3">
                  <p:embed/>
                  <p:pic>
                    <p:nvPicPr>
                      <p:cNvPr id="0" name="Object 32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8513" y="4429125"/>
                        <a:ext cx="7954962" cy="1411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3800" name="Group 56"/>
          <p:cNvGrpSpPr>
            <a:grpSpLocks/>
          </p:cNvGrpSpPr>
          <p:nvPr/>
        </p:nvGrpSpPr>
        <p:grpSpPr bwMode="auto">
          <a:xfrm>
            <a:off x="655638" y="2316163"/>
            <a:ext cx="4418012" cy="2043112"/>
            <a:chOff x="2459" y="1435"/>
            <a:chExt cx="2783" cy="1287"/>
          </a:xfrm>
        </p:grpSpPr>
        <p:sp>
          <p:nvSpPr>
            <p:cNvPr id="33801" name="Line 34"/>
            <p:cNvSpPr>
              <a:spLocks noChangeShapeType="1"/>
            </p:cNvSpPr>
            <p:nvPr/>
          </p:nvSpPr>
          <p:spPr bwMode="auto">
            <a:xfrm flipH="1">
              <a:off x="3371" y="1654"/>
              <a:ext cx="0" cy="764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02" name="Line 35"/>
            <p:cNvSpPr>
              <a:spLocks noChangeShapeType="1"/>
            </p:cNvSpPr>
            <p:nvPr/>
          </p:nvSpPr>
          <p:spPr bwMode="auto">
            <a:xfrm>
              <a:off x="3372" y="1904"/>
              <a:ext cx="282" cy="116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03" name="Line 36"/>
            <p:cNvSpPr>
              <a:spLocks noChangeShapeType="1"/>
            </p:cNvSpPr>
            <p:nvPr/>
          </p:nvSpPr>
          <p:spPr bwMode="auto">
            <a:xfrm>
              <a:off x="3376" y="2042"/>
              <a:ext cx="282" cy="116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04" name="Line 37"/>
            <p:cNvSpPr>
              <a:spLocks noChangeShapeType="1"/>
            </p:cNvSpPr>
            <p:nvPr/>
          </p:nvSpPr>
          <p:spPr bwMode="auto">
            <a:xfrm>
              <a:off x="3367" y="2181"/>
              <a:ext cx="300" cy="122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05" name="Line 38"/>
            <p:cNvSpPr>
              <a:spLocks noChangeShapeType="1"/>
            </p:cNvSpPr>
            <p:nvPr/>
          </p:nvSpPr>
          <p:spPr bwMode="auto">
            <a:xfrm>
              <a:off x="3377" y="2337"/>
              <a:ext cx="245" cy="9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06" name="Line 39"/>
            <p:cNvSpPr>
              <a:spLocks noChangeShapeType="1"/>
            </p:cNvSpPr>
            <p:nvPr/>
          </p:nvSpPr>
          <p:spPr bwMode="auto">
            <a:xfrm>
              <a:off x="3379" y="1768"/>
              <a:ext cx="282" cy="116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07" name="Line 40"/>
            <p:cNvSpPr>
              <a:spLocks noChangeShapeType="1"/>
            </p:cNvSpPr>
            <p:nvPr/>
          </p:nvSpPr>
          <p:spPr bwMode="auto">
            <a:xfrm>
              <a:off x="3385" y="1622"/>
              <a:ext cx="270" cy="106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08" name="Line 41"/>
            <p:cNvSpPr>
              <a:spLocks noChangeShapeType="1"/>
            </p:cNvSpPr>
            <p:nvPr/>
          </p:nvSpPr>
          <p:spPr bwMode="auto">
            <a:xfrm>
              <a:off x="3459" y="1518"/>
              <a:ext cx="192" cy="68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09" name="Line 42"/>
            <p:cNvSpPr>
              <a:spLocks noChangeShapeType="1"/>
            </p:cNvSpPr>
            <p:nvPr/>
          </p:nvSpPr>
          <p:spPr bwMode="auto">
            <a:xfrm flipV="1">
              <a:off x="2459" y="2426"/>
              <a:ext cx="2449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10" name="Freeform 43"/>
            <p:cNvSpPr>
              <a:spLocks/>
            </p:cNvSpPr>
            <p:nvPr/>
          </p:nvSpPr>
          <p:spPr bwMode="auto">
            <a:xfrm>
              <a:off x="2523" y="1435"/>
              <a:ext cx="1163" cy="992"/>
            </a:xfrm>
            <a:custGeom>
              <a:avLst/>
              <a:gdLst>
                <a:gd name="T0" fmla="*/ 0 w 1163"/>
                <a:gd name="T1" fmla="*/ 991 h 992"/>
                <a:gd name="T2" fmla="*/ 170 w 1163"/>
                <a:gd name="T3" fmla="*/ 984 h 992"/>
                <a:gd name="T4" fmla="*/ 288 w 1163"/>
                <a:gd name="T5" fmla="*/ 962 h 992"/>
                <a:gd name="T6" fmla="*/ 365 w 1163"/>
                <a:gd name="T7" fmla="*/ 934 h 992"/>
                <a:gd name="T8" fmla="*/ 466 w 1163"/>
                <a:gd name="T9" fmla="*/ 870 h 992"/>
                <a:gd name="T10" fmla="*/ 560 w 1163"/>
                <a:gd name="T11" fmla="*/ 777 h 992"/>
                <a:gd name="T12" fmla="*/ 645 w 1163"/>
                <a:gd name="T13" fmla="*/ 663 h 992"/>
                <a:gd name="T14" fmla="*/ 696 w 1163"/>
                <a:gd name="T15" fmla="*/ 556 h 992"/>
                <a:gd name="T16" fmla="*/ 755 w 1163"/>
                <a:gd name="T17" fmla="*/ 414 h 992"/>
                <a:gd name="T18" fmla="*/ 823 w 1163"/>
                <a:gd name="T19" fmla="*/ 264 h 992"/>
                <a:gd name="T20" fmla="*/ 874 w 1163"/>
                <a:gd name="T21" fmla="*/ 157 h 992"/>
                <a:gd name="T22" fmla="*/ 941 w 1163"/>
                <a:gd name="T23" fmla="*/ 64 h 992"/>
                <a:gd name="T24" fmla="*/ 1026 w 1163"/>
                <a:gd name="T25" fmla="*/ 14 h 992"/>
                <a:gd name="T26" fmla="*/ 1103 w 1163"/>
                <a:gd name="T27" fmla="*/ 0 h 992"/>
                <a:gd name="T28" fmla="*/ 1162 w 1163"/>
                <a:gd name="T29" fmla="*/ 0 h 99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163"/>
                <a:gd name="T46" fmla="*/ 0 h 992"/>
                <a:gd name="T47" fmla="*/ 1163 w 1163"/>
                <a:gd name="T48" fmla="*/ 992 h 992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163" h="992">
                  <a:moveTo>
                    <a:pt x="0" y="991"/>
                  </a:moveTo>
                  <a:lnTo>
                    <a:pt x="170" y="984"/>
                  </a:lnTo>
                  <a:lnTo>
                    <a:pt x="288" y="962"/>
                  </a:lnTo>
                  <a:lnTo>
                    <a:pt x="365" y="934"/>
                  </a:lnTo>
                  <a:lnTo>
                    <a:pt x="466" y="870"/>
                  </a:lnTo>
                  <a:lnTo>
                    <a:pt x="560" y="777"/>
                  </a:lnTo>
                  <a:lnTo>
                    <a:pt x="645" y="663"/>
                  </a:lnTo>
                  <a:lnTo>
                    <a:pt x="696" y="556"/>
                  </a:lnTo>
                  <a:lnTo>
                    <a:pt x="755" y="414"/>
                  </a:lnTo>
                  <a:lnTo>
                    <a:pt x="823" y="264"/>
                  </a:lnTo>
                  <a:lnTo>
                    <a:pt x="874" y="157"/>
                  </a:lnTo>
                  <a:lnTo>
                    <a:pt x="941" y="64"/>
                  </a:lnTo>
                  <a:lnTo>
                    <a:pt x="1026" y="14"/>
                  </a:lnTo>
                  <a:lnTo>
                    <a:pt x="1103" y="0"/>
                  </a:lnTo>
                  <a:lnTo>
                    <a:pt x="1162" y="0"/>
                  </a:lnTo>
                </a:path>
              </a:pathLst>
            </a:custGeom>
            <a:noFill/>
            <a:ln w="25400" cap="rnd" cmpd="sng">
              <a:solidFill>
                <a:srgbClr val="00009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11" name="Freeform 44"/>
            <p:cNvSpPr>
              <a:spLocks/>
            </p:cNvSpPr>
            <p:nvPr/>
          </p:nvSpPr>
          <p:spPr bwMode="auto">
            <a:xfrm>
              <a:off x="3636" y="1435"/>
              <a:ext cx="1163" cy="992"/>
            </a:xfrm>
            <a:custGeom>
              <a:avLst/>
              <a:gdLst>
                <a:gd name="T0" fmla="*/ 1162 w 1163"/>
                <a:gd name="T1" fmla="*/ 991 h 992"/>
                <a:gd name="T2" fmla="*/ 992 w 1163"/>
                <a:gd name="T3" fmla="*/ 984 h 992"/>
                <a:gd name="T4" fmla="*/ 874 w 1163"/>
                <a:gd name="T5" fmla="*/ 962 h 992"/>
                <a:gd name="T6" fmla="*/ 797 w 1163"/>
                <a:gd name="T7" fmla="*/ 934 h 992"/>
                <a:gd name="T8" fmla="*/ 696 w 1163"/>
                <a:gd name="T9" fmla="*/ 870 h 992"/>
                <a:gd name="T10" fmla="*/ 602 w 1163"/>
                <a:gd name="T11" fmla="*/ 777 h 992"/>
                <a:gd name="T12" fmla="*/ 517 w 1163"/>
                <a:gd name="T13" fmla="*/ 663 h 992"/>
                <a:gd name="T14" fmla="*/ 466 w 1163"/>
                <a:gd name="T15" fmla="*/ 556 h 992"/>
                <a:gd name="T16" fmla="*/ 407 w 1163"/>
                <a:gd name="T17" fmla="*/ 414 h 992"/>
                <a:gd name="T18" fmla="*/ 339 w 1163"/>
                <a:gd name="T19" fmla="*/ 264 h 992"/>
                <a:gd name="T20" fmla="*/ 288 w 1163"/>
                <a:gd name="T21" fmla="*/ 157 h 992"/>
                <a:gd name="T22" fmla="*/ 221 w 1163"/>
                <a:gd name="T23" fmla="*/ 64 h 992"/>
                <a:gd name="T24" fmla="*/ 136 w 1163"/>
                <a:gd name="T25" fmla="*/ 14 h 992"/>
                <a:gd name="T26" fmla="*/ 59 w 1163"/>
                <a:gd name="T27" fmla="*/ 0 h 992"/>
                <a:gd name="T28" fmla="*/ 0 w 1163"/>
                <a:gd name="T29" fmla="*/ 0 h 99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163"/>
                <a:gd name="T46" fmla="*/ 0 h 992"/>
                <a:gd name="T47" fmla="*/ 1163 w 1163"/>
                <a:gd name="T48" fmla="*/ 992 h 992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163" h="992">
                  <a:moveTo>
                    <a:pt x="1162" y="991"/>
                  </a:moveTo>
                  <a:lnTo>
                    <a:pt x="992" y="984"/>
                  </a:lnTo>
                  <a:lnTo>
                    <a:pt x="874" y="962"/>
                  </a:lnTo>
                  <a:lnTo>
                    <a:pt x="797" y="934"/>
                  </a:lnTo>
                  <a:lnTo>
                    <a:pt x="696" y="870"/>
                  </a:lnTo>
                  <a:lnTo>
                    <a:pt x="602" y="777"/>
                  </a:lnTo>
                  <a:lnTo>
                    <a:pt x="517" y="663"/>
                  </a:lnTo>
                  <a:lnTo>
                    <a:pt x="466" y="556"/>
                  </a:lnTo>
                  <a:lnTo>
                    <a:pt x="407" y="414"/>
                  </a:lnTo>
                  <a:lnTo>
                    <a:pt x="339" y="264"/>
                  </a:lnTo>
                  <a:lnTo>
                    <a:pt x="288" y="157"/>
                  </a:lnTo>
                  <a:lnTo>
                    <a:pt x="221" y="64"/>
                  </a:lnTo>
                  <a:lnTo>
                    <a:pt x="136" y="14"/>
                  </a:lnTo>
                  <a:lnTo>
                    <a:pt x="59" y="0"/>
                  </a:lnTo>
                  <a:lnTo>
                    <a:pt x="0" y="0"/>
                  </a:lnTo>
                </a:path>
              </a:pathLst>
            </a:custGeom>
            <a:noFill/>
            <a:ln w="25400" cap="rnd" cmpd="sng">
              <a:solidFill>
                <a:srgbClr val="00009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12" name="Rectangle 45"/>
            <p:cNvSpPr>
              <a:spLocks noChangeArrowheads="1"/>
            </p:cNvSpPr>
            <p:nvPr/>
          </p:nvSpPr>
          <p:spPr bwMode="auto">
            <a:xfrm>
              <a:off x="4664" y="2436"/>
              <a:ext cx="57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FR" sz="2400" i="1"/>
                <a:t>X</a:t>
              </a:r>
            </a:p>
          </p:txBody>
        </p:sp>
        <p:sp>
          <p:nvSpPr>
            <p:cNvPr id="33813" name="Rectangle 46"/>
            <p:cNvSpPr>
              <a:spLocks noChangeArrowheads="1"/>
            </p:cNvSpPr>
            <p:nvPr/>
          </p:nvSpPr>
          <p:spPr bwMode="auto">
            <a:xfrm>
              <a:off x="3219" y="2401"/>
              <a:ext cx="980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FR" sz="2400" i="1">
                  <a:solidFill>
                    <a:schemeClr val="tx2"/>
                  </a:solidFill>
                </a:rPr>
                <a:t>62  72  82</a:t>
              </a:r>
            </a:p>
          </p:txBody>
        </p:sp>
        <p:sp>
          <p:nvSpPr>
            <p:cNvPr id="33814" name="Line 47"/>
            <p:cNvSpPr>
              <a:spLocks noChangeShapeType="1"/>
            </p:cNvSpPr>
            <p:nvPr/>
          </p:nvSpPr>
          <p:spPr bwMode="auto">
            <a:xfrm>
              <a:off x="3655" y="1447"/>
              <a:ext cx="3" cy="958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15" name="Line 48"/>
            <p:cNvSpPr>
              <a:spLocks noChangeShapeType="1"/>
            </p:cNvSpPr>
            <p:nvPr/>
          </p:nvSpPr>
          <p:spPr bwMode="auto">
            <a:xfrm>
              <a:off x="3937" y="1642"/>
              <a:ext cx="12" cy="776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16" name="Line 49"/>
            <p:cNvSpPr>
              <a:spLocks noChangeShapeType="1"/>
            </p:cNvSpPr>
            <p:nvPr/>
          </p:nvSpPr>
          <p:spPr bwMode="auto">
            <a:xfrm flipH="1">
              <a:off x="3662" y="1904"/>
              <a:ext cx="282" cy="116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17" name="Line 50"/>
            <p:cNvSpPr>
              <a:spLocks noChangeShapeType="1"/>
            </p:cNvSpPr>
            <p:nvPr/>
          </p:nvSpPr>
          <p:spPr bwMode="auto">
            <a:xfrm flipH="1">
              <a:off x="3658" y="2042"/>
              <a:ext cx="282" cy="116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18" name="Line 51"/>
            <p:cNvSpPr>
              <a:spLocks noChangeShapeType="1"/>
            </p:cNvSpPr>
            <p:nvPr/>
          </p:nvSpPr>
          <p:spPr bwMode="auto">
            <a:xfrm flipH="1">
              <a:off x="3649" y="2181"/>
              <a:ext cx="300" cy="122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19" name="Line 52"/>
            <p:cNvSpPr>
              <a:spLocks noChangeShapeType="1"/>
            </p:cNvSpPr>
            <p:nvPr/>
          </p:nvSpPr>
          <p:spPr bwMode="auto">
            <a:xfrm flipH="1">
              <a:off x="3702" y="2337"/>
              <a:ext cx="245" cy="9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20" name="Line 53"/>
            <p:cNvSpPr>
              <a:spLocks noChangeShapeType="1"/>
            </p:cNvSpPr>
            <p:nvPr/>
          </p:nvSpPr>
          <p:spPr bwMode="auto">
            <a:xfrm flipH="1">
              <a:off x="3655" y="1768"/>
              <a:ext cx="282" cy="116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21" name="Line 54"/>
            <p:cNvSpPr>
              <a:spLocks noChangeShapeType="1"/>
            </p:cNvSpPr>
            <p:nvPr/>
          </p:nvSpPr>
          <p:spPr bwMode="auto">
            <a:xfrm flipH="1">
              <a:off x="3661" y="1626"/>
              <a:ext cx="270" cy="102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3822" name="Line 55"/>
            <p:cNvSpPr>
              <a:spLocks noChangeShapeType="1"/>
            </p:cNvSpPr>
            <p:nvPr/>
          </p:nvSpPr>
          <p:spPr bwMode="auto">
            <a:xfrm flipH="1">
              <a:off x="3649" y="1518"/>
              <a:ext cx="209" cy="72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54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1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dirty="0" smtClean="0"/>
              <a:t>Exemple 11: calcul de </a:t>
            </a:r>
            <a:r>
              <a:rPr lang="fr-FR" i="1" dirty="0" smtClean="0"/>
              <a:t>Z</a:t>
            </a:r>
            <a:r>
              <a:rPr lang="fr-FR" dirty="0" smtClean="0"/>
              <a:t> </a:t>
            </a:r>
          </a:p>
        </p:txBody>
      </p:sp>
      <p:sp>
        <p:nvSpPr>
          <p:cNvPr id="34822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381000" y="1562100"/>
            <a:ext cx="8401050" cy="885825"/>
          </a:xfrm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sz="2400" smtClean="0"/>
              <a:t>Combien d’étudiant</a:t>
            </a:r>
            <a:r>
              <a:rPr lang="en-US" sz="2400" smtClean="0"/>
              <a:t>s</a:t>
            </a:r>
            <a:r>
              <a:rPr lang="fr-FR" sz="2400" smtClean="0"/>
              <a:t> de la classe échoueront, si la note de passage est de 50?</a:t>
            </a:r>
          </a:p>
        </p:txBody>
      </p:sp>
      <p:sp>
        <p:nvSpPr>
          <p:cNvPr id="34823" name="Rectangle 6"/>
          <p:cNvSpPr>
            <a:spLocks noChangeArrowheads="1"/>
          </p:cNvSpPr>
          <p:nvPr/>
        </p:nvSpPr>
        <p:spPr bwMode="auto">
          <a:xfrm>
            <a:off x="2136775" y="6096000"/>
            <a:ext cx="4868863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defTabSz="762000" eaLnBrk="0" hangingPunct="0"/>
            <a:r>
              <a:rPr lang="fr-FR" sz="2400"/>
              <a:t>On aura donc </a:t>
            </a:r>
            <a:r>
              <a:rPr lang="fr-FR" sz="2400" i="1"/>
              <a:t>80 </a:t>
            </a:r>
            <a:r>
              <a:rPr lang="fr-FR" sz="2400" i="1">
                <a:sym typeface="Symbol" pitchFamily="18" charset="2"/>
              </a:rPr>
              <a:t></a:t>
            </a:r>
            <a:r>
              <a:rPr lang="fr-FR" sz="2400" i="1"/>
              <a:t> 0</a:t>
            </a:r>
            <a:r>
              <a:rPr lang="en-US" sz="2400" i="1"/>
              <a:t>,</a:t>
            </a:r>
            <a:r>
              <a:rPr lang="fr-FR" sz="2400" i="1"/>
              <a:t>0139 =1 étudiant</a:t>
            </a:r>
          </a:p>
        </p:txBody>
      </p:sp>
      <p:graphicFrame>
        <p:nvGraphicFramePr>
          <p:cNvPr id="34818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665163" y="4673600"/>
          <a:ext cx="8486775" cy="808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50" name="Equation" r:id="rId5" imgW="4127400" imgH="393480" progId="Equation.3">
                  <p:embed/>
                </p:oleObj>
              </mc:Choice>
              <mc:Fallback>
                <p:oleObj name="Equation" r:id="rId5" imgW="4127400" imgH="393480" progId="Equation.3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5163" y="4673600"/>
                        <a:ext cx="8486775" cy="808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24" name="Rectangle 8"/>
          <p:cNvSpPr>
            <a:spLocks noChangeArrowheads="1"/>
          </p:cNvSpPr>
          <p:nvPr/>
        </p:nvSpPr>
        <p:spPr bwMode="auto">
          <a:xfrm>
            <a:off x="2106613" y="5524500"/>
            <a:ext cx="311467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defTabSz="762000" eaLnBrk="0" hangingPunct="0"/>
            <a:r>
              <a:rPr lang="fr-FR" sz="2400"/>
              <a:t>= 0</a:t>
            </a:r>
            <a:r>
              <a:rPr lang="en-US" sz="2400"/>
              <a:t>,</a:t>
            </a:r>
            <a:r>
              <a:rPr lang="fr-FR" sz="2400"/>
              <a:t>5 – 0</a:t>
            </a:r>
            <a:r>
              <a:rPr lang="en-US" sz="2400"/>
              <a:t>,</a:t>
            </a:r>
            <a:r>
              <a:rPr lang="fr-FR" sz="2400"/>
              <a:t>4861 = 0</a:t>
            </a:r>
            <a:r>
              <a:rPr lang="en-US" sz="2400"/>
              <a:t>,</a:t>
            </a:r>
            <a:r>
              <a:rPr lang="fr-FR" sz="2400"/>
              <a:t>0139</a:t>
            </a:r>
          </a:p>
        </p:txBody>
      </p:sp>
      <p:grpSp>
        <p:nvGrpSpPr>
          <p:cNvPr id="34825" name="Group 28"/>
          <p:cNvGrpSpPr>
            <a:grpSpLocks/>
          </p:cNvGrpSpPr>
          <p:nvPr/>
        </p:nvGrpSpPr>
        <p:grpSpPr bwMode="auto">
          <a:xfrm>
            <a:off x="2098675" y="2578100"/>
            <a:ext cx="4940300" cy="1898650"/>
            <a:chOff x="692" y="1702"/>
            <a:chExt cx="3112" cy="1196"/>
          </a:xfrm>
        </p:grpSpPr>
        <p:sp>
          <p:nvSpPr>
            <p:cNvPr id="34826" name="Line 10"/>
            <p:cNvSpPr>
              <a:spLocks noChangeShapeType="1"/>
            </p:cNvSpPr>
            <p:nvPr/>
          </p:nvSpPr>
          <p:spPr bwMode="auto">
            <a:xfrm>
              <a:off x="1109" y="1770"/>
              <a:ext cx="0" cy="82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4827" name="Line 11"/>
            <p:cNvSpPr>
              <a:spLocks noChangeShapeType="1"/>
            </p:cNvSpPr>
            <p:nvPr/>
          </p:nvSpPr>
          <p:spPr bwMode="auto">
            <a:xfrm flipV="1">
              <a:off x="1106" y="2602"/>
              <a:ext cx="2113" cy="1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4828" name="Freeform 12"/>
            <p:cNvSpPr>
              <a:spLocks/>
            </p:cNvSpPr>
            <p:nvPr/>
          </p:nvSpPr>
          <p:spPr bwMode="auto">
            <a:xfrm>
              <a:off x="1088" y="1903"/>
              <a:ext cx="1017" cy="700"/>
            </a:xfrm>
            <a:custGeom>
              <a:avLst/>
              <a:gdLst>
                <a:gd name="T0" fmla="*/ 0 w 1017"/>
                <a:gd name="T1" fmla="*/ 699 h 700"/>
                <a:gd name="T2" fmla="*/ 148 w 1017"/>
                <a:gd name="T3" fmla="*/ 694 h 700"/>
                <a:gd name="T4" fmla="*/ 252 w 1017"/>
                <a:gd name="T5" fmla="*/ 679 h 700"/>
                <a:gd name="T6" fmla="*/ 319 w 1017"/>
                <a:gd name="T7" fmla="*/ 659 h 700"/>
                <a:gd name="T8" fmla="*/ 408 w 1017"/>
                <a:gd name="T9" fmla="*/ 614 h 700"/>
                <a:gd name="T10" fmla="*/ 489 w 1017"/>
                <a:gd name="T11" fmla="*/ 548 h 700"/>
                <a:gd name="T12" fmla="*/ 564 w 1017"/>
                <a:gd name="T13" fmla="*/ 468 h 700"/>
                <a:gd name="T14" fmla="*/ 608 w 1017"/>
                <a:gd name="T15" fmla="*/ 392 h 700"/>
                <a:gd name="T16" fmla="*/ 660 w 1017"/>
                <a:gd name="T17" fmla="*/ 292 h 700"/>
                <a:gd name="T18" fmla="*/ 719 w 1017"/>
                <a:gd name="T19" fmla="*/ 186 h 700"/>
                <a:gd name="T20" fmla="*/ 764 w 1017"/>
                <a:gd name="T21" fmla="*/ 111 h 700"/>
                <a:gd name="T22" fmla="*/ 823 w 1017"/>
                <a:gd name="T23" fmla="*/ 45 h 700"/>
                <a:gd name="T24" fmla="*/ 897 w 1017"/>
                <a:gd name="T25" fmla="*/ 10 h 700"/>
                <a:gd name="T26" fmla="*/ 964 w 1017"/>
                <a:gd name="T27" fmla="*/ 0 h 700"/>
                <a:gd name="T28" fmla="*/ 1016 w 1017"/>
                <a:gd name="T29" fmla="*/ 0 h 7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017"/>
                <a:gd name="T46" fmla="*/ 0 h 700"/>
                <a:gd name="T47" fmla="*/ 1017 w 1017"/>
                <a:gd name="T48" fmla="*/ 700 h 70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017" h="700">
                  <a:moveTo>
                    <a:pt x="0" y="699"/>
                  </a:moveTo>
                  <a:lnTo>
                    <a:pt x="148" y="694"/>
                  </a:lnTo>
                  <a:lnTo>
                    <a:pt x="252" y="679"/>
                  </a:lnTo>
                  <a:lnTo>
                    <a:pt x="319" y="659"/>
                  </a:lnTo>
                  <a:lnTo>
                    <a:pt x="408" y="614"/>
                  </a:lnTo>
                  <a:lnTo>
                    <a:pt x="489" y="548"/>
                  </a:lnTo>
                  <a:lnTo>
                    <a:pt x="564" y="468"/>
                  </a:lnTo>
                  <a:lnTo>
                    <a:pt x="608" y="392"/>
                  </a:lnTo>
                  <a:lnTo>
                    <a:pt x="660" y="292"/>
                  </a:lnTo>
                  <a:lnTo>
                    <a:pt x="719" y="186"/>
                  </a:lnTo>
                  <a:lnTo>
                    <a:pt x="764" y="111"/>
                  </a:lnTo>
                  <a:lnTo>
                    <a:pt x="823" y="45"/>
                  </a:lnTo>
                  <a:lnTo>
                    <a:pt x="897" y="10"/>
                  </a:lnTo>
                  <a:lnTo>
                    <a:pt x="964" y="0"/>
                  </a:lnTo>
                  <a:lnTo>
                    <a:pt x="1016" y="0"/>
                  </a:lnTo>
                </a:path>
              </a:pathLst>
            </a:custGeom>
            <a:noFill/>
            <a:ln w="25400" cap="rnd" cmpd="sng">
              <a:solidFill>
                <a:srgbClr val="00009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4829" name="Freeform 13"/>
            <p:cNvSpPr>
              <a:spLocks/>
            </p:cNvSpPr>
            <p:nvPr/>
          </p:nvSpPr>
          <p:spPr bwMode="auto">
            <a:xfrm>
              <a:off x="2067" y="1903"/>
              <a:ext cx="1013" cy="700"/>
            </a:xfrm>
            <a:custGeom>
              <a:avLst/>
              <a:gdLst>
                <a:gd name="T0" fmla="*/ 1012 w 1013"/>
                <a:gd name="T1" fmla="*/ 699 h 700"/>
                <a:gd name="T2" fmla="*/ 864 w 1013"/>
                <a:gd name="T3" fmla="*/ 694 h 700"/>
                <a:gd name="T4" fmla="*/ 761 w 1013"/>
                <a:gd name="T5" fmla="*/ 679 h 700"/>
                <a:gd name="T6" fmla="*/ 694 w 1013"/>
                <a:gd name="T7" fmla="*/ 659 h 700"/>
                <a:gd name="T8" fmla="*/ 606 w 1013"/>
                <a:gd name="T9" fmla="*/ 614 h 700"/>
                <a:gd name="T10" fmla="*/ 524 w 1013"/>
                <a:gd name="T11" fmla="*/ 548 h 700"/>
                <a:gd name="T12" fmla="*/ 451 w 1013"/>
                <a:gd name="T13" fmla="*/ 468 h 700"/>
                <a:gd name="T14" fmla="*/ 406 w 1013"/>
                <a:gd name="T15" fmla="*/ 392 h 700"/>
                <a:gd name="T16" fmla="*/ 355 w 1013"/>
                <a:gd name="T17" fmla="*/ 292 h 700"/>
                <a:gd name="T18" fmla="*/ 295 w 1013"/>
                <a:gd name="T19" fmla="*/ 186 h 700"/>
                <a:gd name="T20" fmla="*/ 251 w 1013"/>
                <a:gd name="T21" fmla="*/ 111 h 700"/>
                <a:gd name="T22" fmla="*/ 192 w 1013"/>
                <a:gd name="T23" fmla="*/ 45 h 700"/>
                <a:gd name="T24" fmla="*/ 118 w 1013"/>
                <a:gd name="T25" fmla="*/ 10 h 700"/>
                <a:gd name="T26" fmla="*/ 52 w 1013"/>
                <a:gd name="T27" fmla="*/ 0 h 700"/>
                <a:gd name="T28" fmla="*/ 0 w 1013"/>
                <a:gd name="T29" fmla="*/ 0 h 7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013"/>
                <a:gd name="T46" fmla="*/ 0 h 700"/>
                <a:gd name="T47" fmla="*/ 1013 w 1013"/>
                <a:gd name="T48" fmla="*/ 700 h 70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013" h="700">
                  <a:moveTo>
                    <a:pt x="1012" y="699"/>
                  </a:moveTo>
                  <a:lnTo>
                    <a:pt x="864" y="694"/>
                  </a:lnTo>
                  <a:lnTo>
                    <a:pt x="761" y="679"/>
                  </a:lnTo>
                  <a:lnTo>
                    <a:pt x="694" y="659"/>
                  </a:lnTo>
                  <a:lnTo>
                    <a:pt x="606" y="614"/>
                  </a:lnTo>
                  <a:lnTo>
                    <a:pt x="524" y="548"/>
                  </a:lnTo>
                  <a:lnTo>
                    <a:pt x="451" y="468"/>
                  </a:lnTo>
                  <a:lnTo>
                    <a:pt x="406" y="392"/>
                  </a:lnTo>
                  <a:lnTo>
                    <a:pt x="355" y="292"/>
                  </a:lnTo>
                  <a:lnTo>
                    <a:pt x="295" y="186"/>
                  </a:lnTo>
                  <a:lnTo>
                    <a:pt x="251" y="111"/>
                  </a:lnTo>
                  <a:lnTo>
                    <a:pt x="192" y="45"/>
                  </a:lnTo>
                  <a:lnTo>
                    <a:pt x="118" y="10"/>
                  </a:lnTo>
                  <a:lnTo>
                    <a:pt x="52" y="0"/>
                  </a:lnTo>
                  <a:lnTo>
                    <a:pt x="0" y="0"/>
                  </a:lnTo>
                </a:path>
              </a:pathLst>
            </a:custGeom>
            <a:noFill/>
            <a:ln w="25400" cap="rnd" cmpd="sng">
              <a:solidFill>
                <a:srgbClr val="00009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4830" name="Rectangle 14"/>
            <p:cNvSpPr>
              <a:spLocks noChangeArrowheads="1"/>
            </p:cNvSpPr>
            <p:nvPr/>
          </p:nvSpPr>
          <p:spPr bwMode="auto">
            <a:xfrm>
              <a:off x="692" y="1702"/>
              <a:ext cx="568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FR" sz="2800" i="1"/>
                <a:t>f(x)</a:t>
              </a:r>
            </a:p>
          </p:txBody>
        </p:sp>
        <p:sp>
          <p:nvSpPr>
            <p:cNvPr id="34831" name="Rectangle 15"/>
            <p:cNvSpPr>
              <a:spLocks noChangeArrowheads="1"/>
            </p:cNvSpPr>
            <p:nvPr/>
          </p:nvSpPr>
          <p:spPr bwMode="auto">
            <a:xfrm>
              <a:off x="1908" y="2604"/>
              <a:ext cx="46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FR" sz="2400" i="1"/>
                <a:t>72</a:t>
              </a:r>
            </a:p>
          </p:txBody>
        </p:sp>
        <p:sp>
          <p:nvSpPr>
            <p:cNvPr id="34832" name="Line 16"/>
            <p:cNvSpPr>
              <a:spLocks noChangeShapeType="1"/>
            </p:cNvSpPr>
            <p:nvPr/>
          </p:nvSpPr>
          <p:spPr bwMode="auto">
            <a:xfrm>
              <a:off x="2076" y="1906"/>
              <a:ext cx="0" cy="6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4833" name="Line 17"/>
            <p:cNvSpPr>
              <a:spLocks noChangeShapeType="1"/>
            </p:cNvSpPr>
            <p:nvPr/>
          </p:nvSpPr>
          <p:spPr bwMode="auto">
            <a:xfrm>
              <a:off x="1569" y="2468"/>
              <a:ext cx="0" cy="14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4834" name="Rectangle 18"/>
            <p:cNvSpPr>
              <a:spLocks noChangeArrowheads="1"/>
            </p:cNvSpPr>
            <p:nvPr/>
          </p:nvSpPr>
          <p:spPr bwMode="auto">
            <a:xfrm>
              <a:off x="1499" y="2596"/>
              <a:ext cx="306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 eaLnBrk="0" hangingPunct="0"/>
              <a:r>
                <a:rPr lang="fr-FR" sz="2400" i="1"/>
                <a:t>50</a:t>
              </a:r>
            </a:p>
          </p:txBody>
        </p:sp>
        <p:sp>
          <p:nvSpPr>
            <p:cNvPr id="34835" name="Line 19"/>
            <p:cNvSpPr>
              <a:spLocks noChangeShapeType="1"/>
            </p:cNvSpPr>
            <p:nvPr/>
          </p:nvSpPr>
          <p:spPr bwMode="auto">
            <a:xfrm>
              <a:off x="1497" y="2510"/>
              <a:ext cx="70" cy="2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4836" name="Line 20"/>
            <p:cNvSpPr>
              <a:spLocks noChangeShapeType="1"/>
            </p:cNvSpPr>
            <p:nvPr/>
          </p:nvSpPr>
          <p:spPr bwMode="auto">
            <a:xfrm>
              <a:off x="1415" y="2564"/>
              <a:ext cx="146" cy="4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4837" name="Line 22"/>
            <p:cNvSpPr>
              <a:spLocks noChangeShapeType="1"/>
            </p:cNvSpPr>
            <p:nvPr/>
          </p:nvSpPr>
          <p:spPr bwMode="auto">
            <a:xfrm flipH="1">
              <a:off x="1590" y="2143"/>
              <a:ext cx="1266" cy="373"/>
            </a:xfrm>
            <a:prstGeom prst="line">
              <a:avLst/>
            </a:prstGeom>
            <a:noFill/>
            <a:ln w="28575">
              <a:solidFill>
                <a:srgbClr val="CC66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4838" name="Rectangle 23"/>
            <p:cNvSpPr>
              <a:spLocks noChangeArrowheads="1"/>
            </p:cNvSpPr>
            <p:nvPr/>
          </p:nvSpPr>
          <p:spPr bwMode="auto">
            <a:xfrm>
              <a:off x="2957" y="2612"/>
              <a:ext cx="231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 eaLnBrk="0" hangingPunct="0"/>
              <a:r>
                <a:rPr lang="fr-FR" sz="2400" i="1"/>
                <a:t>X</a:t>
              </a:r>
            </a:p>
          </p:txBody>
        </p:sp>
        <p:graphicFrame>
          <p:nvGraphicFramePr>
            <p:cNvPr id="34819" name="Object 24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2870" y="1972"/>
            <a:ext cx="934" cy="2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851" name="Equation" r:id="rId7" imgW="723600" imgH="203040" progId="Equation.3">
                    <p:embed/>
                  </p:oleObj>
                </mc:Choice>
                <mc:Fallback>
                  <p:oleObj name="Equation" r:id="rId7" imgW="723600" imgH="203040" progId="Equation.3">
                    <p:embed/>
                    <p:pic>
                      <p:nvPicPr>
                        <p:cNvPr id="0" name="Object 2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70" y="1972"/>
                          <a:ext cx="934" cy="2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55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dirty="0" smtClean="0"/>
              <a:t>Exemple </a:t>
            </a:r>
            <a:r>
              <a:rPr lang="fr-CA" dirty="0" smtClean="0"/>
              <a:t>12: la loi normale</a:t>
            </a:r>
            <a:endParaRPr lang="fr-FR" dirty="0" smtClean="0"/>
          </a:p>
        </p:txBody>
      </p:sp>
      <p:sp>
        <p:nvSpPr>
          <p:cNvPr id="68612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487363" y="1651000"/>
            <a:ext cx="8339137" cy="4805363"/>
          </a:xfrm>
          <a:noFill/>
        </p:spPr>
        <p:txBody>
          <a:bodyPr lIns="90488" tIns="44450" rIns="90488" bIns="44450"/>
          <a:lstStyle/>
          <a:p>
            <a:pPr defTabSz="762000" eaLnBrk="1" hangingPunct="1">
              <a:lnSpc>
                <a:spcPct val="90000"/>
              </a:lnSpc>
            </a:pPr>
            <a:r>
              <a:rPr lang="fr-FR" smtClean="0"/>
              <a:t>Les ventes journalières, </a:t>
            </a:r>
            <a:r>
              <a:rPr lang="fr-FR" i="1" smtClean="0"/>
              <a:t>X</a:t>
            </a:r>
            <a:r>
              <a:rPr lang="fr-FR" smtClean="0"/>
              <a:t>, en unités du produit Axcédull suivent une loi normale dont l’espérance mathématique est 120 et l’écart-type 10</a:t>
            </a:r>
          </a:p>
          <a:p>
            <a:pPr defTabSz="762000" eaLnBrk="1" hangingPunct="1">
              <a:lnSpc>
                <a:spcPct val="90000"/>
              </a:lnSpc>
            </a:pPr>
            <a:r>
              <a:rPr lang="fr-FR" smtClean="0"/>
              <a:t>Combien d’unités du produit Axcédull doit-on stocker chaque jour si on veut satisfaire la demande avec une probabilité de 90% (90 jours sur 100 sans pénurie)?</a:t>
            </a:r>
          </a:p>
          <a:p>
            <a:pPr defTabSz="762000" eaLnBrk="1" hangingPunct="1">
              <a:lnSpc>
                <a:spcPct val="90000"/>
              </a:lnSpc>
            </a:pPr>
            <a:r>
              <a:rPr lang="fr-FR" smtClean="0"/>
              <a:t>Soit </a:t>
            </a:r>
            <a:r>
              <a:rPr lang="fr-FR" i="1" smtClean="0"/>
              <a:t>X</a:t>
            </a:r>
            <a:r>
              <a:rPr lang="fr-FR" smtClean="0"/>
              <a:t>: le nombre d’unités vendues au cours d’une journée </a:t>
            </a:r>
          </a:p>
          <a:p>
            <a:pPr defTabSz="762000" eaLnBrk="1" hangingPunct="1">
              <a:lnSpc>
                <a:spcPct val="90000"/>
              </a:lnSpc>
            </a:pPr>
            <a:r>
              <a:rPr lang="fr-FR" smtClean="0"/>
              <a:t>On cherche </a:t>
            </a:r>
            <a:r>
              <a:rPr lang="fr-FR" i="1" smtClean="0"/>
              <a:t>x </a:t>
            </a:r>
            <a:r>
              <a:rPr lang="fr-FR" smtClean="0"/>
              <a:t>(le nombre d’unités stockées) tel que </a:t>
            </a:r>
            <a:r>
              <a:rPr lang="fr-FR" i="1" smtClean="0"/>
              <a:t>P(X </a:t>
            </a:r>
            <a:r>
              <a:rPr lang="fr-FR" i="1" smtClean="0">
                <a:sym typeface="Symbol" pitchFamily="18" charset="2"/>
              </a:rPr>
              <a:t> </a:t>
            </a:r>
            <a:r>
              <a:rPr lang="fr-FR" i="1" smtClean="0"/>
              <a:t>x)=0,90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56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5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dirty="0" smtClean="0"/>
              <a:t>Exemple </a:t>
            </a:r>
            <a:r>
              <a:rPr lang="fr-CA" dirty="0" smtClean="0"/>
              <a:t>12: calcul de </a:t>
            </a:r>
            <a:r>
              <a:rPr lang="fr-CA" i="1" dirty="0" smtClean="0"/>
              <a:t>Z</a:t>
            </a:r>
            <a:r>
              <a:rPr lang="fr-CA" dirty="0" smtClean="0"/>
              <a:t> </a:t>
            </a:r>
            <a:endParaRPr lang="fr-FR" dirty="0" smtClean="0"/>
          </a:p>
        </p:txBody>
      </p:sp>
      <p:sp>
        <p:nvSpPr>
          <p:cNvPr id="35846" name="Rectangle 5"/>
          <p:cNvSpPr>
            <a:spLocks noChangeArrowheads="1"/>
          </p:cNvSpPr>
          <p:nvPr/>
        </p:nvSpPr>
        <p:spPr bwMode="auto">
          <a:xfrm>
            <a:off x="754063" y="4876800"/>
            <a:ext cx="5387975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defTabSz="762000" eaLnBrk="0" hangingPunct="0"/>
            <a:r>
              <a:rPr lang="fr-FR" sz="2400"/>
              <a:t>Ceci est équivalent à chercher</a:t>
            </a:r>
          </a:p>
        </p:txBody>
      </p:sp>
      <p:graphicFrame>
        <p:nvGraphicFramePr>
          <p:cNvPr id="35842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4632325" y="4932363"/>
          <a:ext cx="3817938" cy="430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74" name="Equation" r:id="rId5" imgW="1815840" imgH="203040" progId="Equation.3">
                  <p:embed/>
                </p:oleObj>
              </mc:Choice>
              <mc:Fallback>
                <p:oleObj name="Equation" r:id="rId5" imgW="1815840" imgH="203040" progId="Equation.3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2325" y="4932363"/>
                        <a:ext cx="3817938" cy="430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43" name="Object 49">
            <a:hlinkClick r:id="" action="ppaction://ole?verb=0"/>
          </p:cNvPr>
          <p:cNvGraphicFramePr>
            <a:graphicFrameLocks/>
          </p:cNvGraphicFramePr>
          <p:nvPr/>
        </p:nvGraphicFramePr>
        <p:xfrm>
          <a:off x="787400" y="4203700"/>
          <a:ext cx="2219325" cy="438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75" name="Equation" r:id="rId7" imgW="1028520" imgH="203040" progId="Equation.3">
                  <p:embed/>
                </p:oleObj>
              </mc:Choice>
              <mc:Fallback>
                <p:oleObj name="Equation" r:id="rId7" imgW="1028520" imgH="203040" progId="Equation.3">
                  <p:embed/>
                  <p:pic>
                    <p:nvPicPr>
                      <p:cNvPr id="0" name="Object 49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7400" y="4203700"/>
                        <a:ext cx="2219325" cy="438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7" name="Rectangle 70"/>
          <p:cNvSpPr>
            <a:spLocks noChangeArrowheads="1"/>
          </p:cNvSpPr>
          <p:nvPr/>
        </p:nvSpPr>
        <p:spPr bwMode="auto">
          <a:xfrm>
            <a:off x="2433638" y="5630863"/>
            <a:ext cx="4281487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defTabSz="762000" eaLnBrk="0" hangingPunct="0"/>
            <a:r>
              <a:rPr lang="fr-FR" sz="2400"/>
              <a:t>Dans la table, on trouve </a:t>
            </a:r>
            <a:r>
              <a:rPr lang="fr-FR" sz="2400" i="1"/>
              <a:t>z =1</a:t>
            </a:r>
            <a:r>
              <a:rPr lang="en-US" sz="2400" i="1"/>
              <a:t>,</a:t>
            </a:r>
            <a:r>
              <a:rPr lang="fr-FR" sz="2400" i="1"/>
              <a:t>28</a:t>
            </a:r>
          </a:p>
        </p:txBody>
      </p:sp>
      <p:grpSp>
        <p:nvGrpSpPr>
          <p:cNvPr id="35848" name="Group 76"/>
          <p:cNvGrpSpPr>
            <a:grpSpLocks/>
          </p:cNvGrpSpPr>
          <p:nvPr/>
        </p:nvGrpSpPr>
        <p:grpSpPr bwMode="auto">
          <a:xfrm>
            <a:off x="239713" y="1509713"/>
            <a:ext cx="8651875" cy="2563812"/>
            <a:chOff x="151" y="951"/>
            <a:chExt cx="5450" cy="1615"/>
          </a:xfrm>
        </p:grpSpPr>
        <p:grpSp>
          <p:nvGrpSpPr>
            <p:cNvPr id="35849" name="Group 74"/>
            <p:cNvGrpSpPr>
              <a:grpSpLocks/>
            </p:cNvGrpSpPr>
            <p:nvPr/>
          </p:nvGrpSpPr>
          <p:grpSpPr bwMode="auto">
            <a:xfrm>
              <a:off x="151" y="951"/>
              <a:ext cx="5450" cy="1615"/>
              <a:chOff x="151" y="951"/>
              <a:chExt cx="5450" cy="1615"/>
            </a:xfrm>
          </p:grpSpPr>
          <p:sp>
            <p:nvSpPr>
              <p:cNvPr id="35851" name="Line 8"/>
              <p:cNvSpPr>
                <a:spLocks noChangeShapeType="1"/>
              </p:cNvSpPr>
              <p:nvPr/>
            </p:nvSpPr>
            <p:spPr bwMode="auto">
              <a:xfrm>
                <a:off x="562" y="1032"/>
                <a:ext cx="0" cy="117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triangle" w="med" len="med"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5852" name="Rectangle 12"/>
              <p:cNvSpPr>
                <a:spLocks noChangeArrowheads="1"/>
              </p:cNvSpPr>
              <p:nvPr/>
            </p:nvSpPr>
            <p:spPr bwMode="auto">
              <a:xfrm>
                <a:off x="151" y="951"/>
                <a:ext cx="568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800" i="1"/>
                  <a:t>f(x)</a:t>
                </a:r>
              </a:p>
            </p:txBody>
          </p:sp>
          <p:sp>
            <p:nvSpPr>
              <p:cNvPr id="35853" name="Rectangle 13"/>
              <p:cNvSpPr>
                <a:spLocks noChangeArrowheads="1"/>
              </p:cNvSpPr>
              <p:nvPr/>
            </p:nvSpPr>
            <p:spPr bwMode="auto">
              <a:xfrm>
                <a:off x="2493" y="2226"/>
                <a:ext cx="338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800" i="1"/>
                  <a:t>X</a:t>
                </a:r>
              </a:p>
            </p:txBody>
          </p:sp>
          <p:sp>
            <p:nvSpPr>
              <p:cNvPr id="35854" name="Rectangle 14"/>
              <p:cNvSpPr>
                <a:spLocks noChangeArrowheads="1"/>
              </p:cNvSpPr>
              <p:nvPr/>
            </p:nvSpPr>
            <p:spPr bwMode="auto">
              <a:xfrm>
                <a:off x="1344" y="2222"/>
                <a:ext cx="468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800" i="1"/>
                  <a:t>120</a:t>
                </a:r>
              </a:p>
            </p:txBody>
          </p:sp>
          <p:sp>
            <p:nvSpPr>
              <p:cNvPr id="35855" name="Rectangle 16"/>
              <p:cNvSpPr>
                <a:spLocks noChangeArrowheads="1"/>
              </p:cNvSpPr>
              <p:nvPr/>
            </p:nvSpPr>
            <p:spPr bwMode="auto">
              <a:xfrm>
                <a:off x="4190" y="2241"/>
                <a:ext cx="224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800" i="1"/>
                  <a:t>0</a:t>
                </a:r>
              </a:p>
            </p:txBody>
          </p:sp>
          <p:sp>
            <p:nvSpPr>
              <p:cNvPr id="35856" name="Rectangle 17"/>
              <p:cNvSpPr>
                <a:spLocks noChangeArrowheads="1"/>
              </p:cNvSpPr>
              <p:nvPr/>
            </p:nvSpPr>
            <p:spPr bwMode="auto">
              <a:xfrm>
                <a:off x="1965" y="2197"/>
                <a:ext cx="213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defTabSz="762000" eaLnBrk="0" hangingPunct="0"/>
                <a:r>
                  <a:rPr lang="fr-FR" sz="2800" i="1"/>
                  <a:t>x</a:t>
                </a:r>
              </a:p>
            </p:txBody>
          </p:sp>
          <p:sp>
            <p:nvSpPr>
              <p:cNvPr id="35857" name="Rectangle 18"/>
              <p:cNvSpPr>
                <a:spLocks noChangeArrowheads="1"/>
              </p:cNvSpPr>
              <p:nvPr/>
            </p:nvSpPr>
            <p:spPr bwMode="auto">
              <a:xfrm>
                <a:off x="4691" y="2196"/>
                <a:ext cx="201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defTabSz="762000" eaLnBrk="0" hangingPunct="0"/>
                <a:r>
                  <a:rPr lang="fr-FR" sz="2800" i="1"/>
                  <a:t>z</a:t>
                </a:r>
              </a:p>
            </p:txBody>
          </p:sp>
          <p:sp>
            <p:nvSpPr>
              <p:cNvPr id="35858" name="Line 9"/>
              <p:cNvSpPr>
                <a:spLocks noChangeShapeType="1"/>
              </p:cNvSpPr>
              <p:nvPr/>
            </p:nvSpPr>
            <p:spPr bwMode="auto">
              <a:xfrm>
                <a:off x="571" y="2217"/>
                <a:ext cx="2155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5859" name="Line 15"/>
              <p:cNvSpPr>
                <a:spLocks noChangeShapeType="1"/>
              </p:cNvSpPr>
              <p:nvPr/>
            </p:nvSpPr>
            <p:spPr bwMode="auto">
              <a:xfrm flipH="1">
                <a:off x="1591" y="1228"/>
                <a:ext cx="12" cy="98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5860" name="Line 21"/>
              <p:cNvSpPr>
                <a:spLocks noChangeShapeType="1"/>
              </p:cNvSpPr>
              <p:nvPr/>
            </p:nvSpPr>
            <p:spPr bwMode="auto">
              <a:xfrm>
                <a:off x="2140" y="2008"/>
                <a:ext cx="0" cy="209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5861" name="Line 22"/>
              <p:cNvSpPr>
                <a:spLocks noChangeShapeType="1"/>
              </p:cNvSpPr>
              <p:nvPr/>
            </p:nvSpPr>
            <p:spPr bwMode="auto">
              <a:xfrm flipH="1">
                <a:off x="1148" y="1542"/>
                <a:ext cx="764" cy="316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5862" name="Line 23"/>
              <p:cNvSpPr>
                <a:spLocks noChangeShapeType="1"/>
              </p:cNvSpPr>
              <p:nvPr/>
            </p:nvSpPr>
            <p:spPr bwMode="auto">
              <a:xfrm flipH="1">
                <a:off x="1125" y="1816"/>
                <a:ext cx="893" cy="389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5863" name="Line 24"/>
              <p:cNvSpPr>
                <a:spLocks noChangeShapeType="1"/>
              </p:cNvSpPr>
              <p:nvPr/>
            </p:nvSpPr>
            <p:spPr bwMode="auto">
              <a:xfrm flipH="1">
                <a:off x="1311" y="1304"/>
                <a:ext cx="482" cy="185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5864" name="Line 25"/>
              <p:cNvSpPr>
                <a:spLocks noChangeShapeType="1"/>
              </p:cNvSpPr>
              <p:nvPr/>
            </p:nvSpPr>
            <p:spPr bwMode="auto">
              <a:xfrm flipH="1">
                <a:off x="1787" y="2070"/>
                <a:ext cx="349" cy="143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5865" name="Line 26"/>
              <p:cNvSpPr>
                <a:spLocks noChangeShapeType="1"/>
              </p:cNvSpPr>
              <p:nvPr/>
            </p:nvSpPr>
            <p:spPr bwMode="auto">
              <a:xfrm flipH="1">
                <a:off x="972" y="1674"/>
                <a:ext cx="1011" cy="423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5866" name="Line 27"/>
              <p:cNvSpPr>
                <a:spLocks noChangeShapeType="1"/>
              </p:cNvSpPr>
              <p:nvPr/>
            </p:nvSpPr>
            <p:spPr bwMode="auto">
              <a:xfrm flipH="1">
                <a:off x="1232" y="1416"/>
                <a:ext cx="640" cy="245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5867" name="Line 29"/>
              <p:cNvSpPr>
                <a:spLocks noChangeShapeType="1"/>
              </p:cNvSpPr>
              <p:nvPr/>
            </p:nvSpPr>
            <p:spPr bwMode="auto">
              <a:xfrm flipH="1">
                <a:off x="1455" y="1942"/>
                <a:ext cx="639" cy="274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5868" name="Rectangle 19"/>
              <p:cNvSpPr>
                <a:spLocks noChangeArrowheads="1"/>
              </p:cNvSpPr>
              <p:nvPr/>
            </p:nvSpPr>
            <p:spPr bwMode="auto">
              <a:xfrm>
                <a:off x="2101" y="1387"/>
                <a:ext cx="450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defTabSz="762000" eaLnBrk="0" hangingPunct="0"/>
                <a:r>
                  <a:rPr lang="fr-FR" sz="2400" i="1"/>
                  <a:t>0</a:t>
                </a:r>
                <a:r>
                  <a:rPr lang="en-US" sz="2400" i="1"/>
                  <a:t>,</a:t>
                </a:r>
                <a:r>
                  <a:rPr lang="fr-FR" sz="2400" i="1"/>
                  <a:t>90</a:t>
                </a:r>
              </a:p>
            </p:txBody>
          </p:sp>
          <p:sp>
            <p:nvSpPr>
              <p:cNvPr id="35869" name="Line 20"/>
              <p:cNvSpPr>
                <a:spLocks noChangeShapeType="1"/>
              </p:cNvSpPr>
              <p:nvPr/>
            </p:nvSpPr>
            <p:spPr bwMode="auto">
              <a:xfrm flipH="1">
                <a:off x="1941" y="1627"/>
                <a:ext cx="378" cy="328"/>
              </a:xfrm>
              <a:prstGeom prst="line">
                <a:avLst/>
              </a:prstGeom>
              <a:noFill/>
              <a:ln w="28575">
                <a:solidFill>
                  <a:srgbClr val="CC6600"/>
                </a:solidFill>
                <a:prstDash val="dash"/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5870" name="Line 31"/>
              <p:cNvSpPr>
                <a:spLocks noChangeShapeType="1"/>
              </p:cNvSpPr>
              <p:nvPr/>
            </p:nvSpPr>
            <p:spPr bwMode="auto">
              <a:xfrm>
                <a:off x="3279" y="1034"/>
                <a:ext cx="0" cy="117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triangle" w="med" len="med"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5871" name="Line 32"/>
              <p:cNvSpPr>
                <a:spLocks noChangeShapeType="1"/>
              </p:cNvSpPr>
              <p:nvPr/>
            </p:nvSpPr>
            <p:spPr bwMode="auto">
              <a:xfrm>
                <a:off x="3288" y="2219"/>
                <a:ext cx="2209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5872" name="Rectangle 35"/>
              <p:cNvSpPr>
                <a:spLocks noChangeArrowheads="1"/>
              </p:cNvSpPr>
              <p:nvPr/>
            </p:nvSpPr>
            <p:spPr bwMode="auto">
              <a:xfrm>
                <a:off x="2922" y="953"/>
                <a:ext cx="568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800" i="1"/>
                  <a:t>f(z)</a:t>
                </a:r>
              </a:p>
            </p:txBody>
          </p:sp>
          <p:sp>
            <p:nvSpPr>
              <p:cNvPr id="35873" name="Line 36"/>
              <p:cNvSpPr>
                <a:spLocks noChangeShapeType="1"/>
              </p:cNvSpPr>
              <p:nvPr/>
            </p:nvSpPr>
            <p:spPr bwMode="auto">
              <a:xfrm>
                <a:off x="4320" y="1236"/>
                <a:ext cx="0" cy="101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5874" name="Rectangle 51"/>
              <p:cNvSpPr>
                <a:spLocks noChangeArrowheads="1"/>
              </p:cNvSpPr>
              <p:nvPr/>
            </p:nvSpPr>
            <p:spPr bwMode="auto">
              <a:xfrm>
                <a:off x="5308" y="2206"/>
                <a:ext cx="293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800" i="1"/>
                  <a:t>Z</a:t>
                </a:r>
              </a:p>
            </p:txBody>
          </p:sp>
          <p:sp>
            <p:nvSpPr>
              <p:cNvPr id="35875" name="Line 58"/>
              <p:cNvSpPr>
                <a:spLocks noChangeShapeType="1"/>
              </p:cNvSpPr>
              <p:nvPr/>
            </p:nvSpPr>
            <p:spPr bwMode="auto">
              <a:xfrm>
                <a:off x="4864" y="2005"/>
                <a:ext cx="0" cy="209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5876" name="Line 59"/>
              <p:cNvSpPr>
                <a:spLocks noChangeShapeType="1"/>
              </p:cNvSpPr>
              <p:nvPr/>
            </p:nvSpPr>
            <p:spPr bwMode="auto">
              <a:xfrm flipH="1">
                <a:off x="4316" y="1545"/>
                <a:ext cx="320" cy="136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5877" name="Line 60"/>
              <p:cNvSpPr>
                <a:spLocks noChangeShapeType="1"/>
              </p:cNvSpPr>
              <p:nvPr/>
            </p:nvSpPr>
            <p:spPr bwMode="auto">
              <a:xfrm flipH="1">
                <a:off x="4313" y="1819"/>
                <a:ext cx="429" cy="185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5878" name="Line 61"/>
              <p:cNvSpPr>
                <a:spLocks noChangeShapeType="1"/>
              </p:cNvSpPr>
              <p:nvPr/>
            </p:nvSpPr>
            <p:spPr bwMode="auto">
              <a:xfrm flipH="1">
                <a:off x="4323" y="1295"/>
                <a:ext cx="182" cy="73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5879" name="Line 62"/>
              <p:cNvSpPr>
                <a:spLocks noChangeShapeType="1"/>
              </p:cNvSpPr>
              <p:nvPr/>
            </p:nvSpPr>
            <p:spPr bwMode="auto">
              <a:xfrm flipH="1">
                <a:off x="4511" y="2073"/>
                <a:ext cx="349" cy="143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5880" name="Line 63"/>
              <p:cNvSpPr>
                <a:spLocks noChangeShapeType="1"/>
              </p:cNvSpPr>
              <p:nvPr/>
            </p:nvSpPr>
            <p:spPr bwMode="auto">
              <a:xfrm flipH="1">
                <a:off x="4324" y="1677"/>
                <a:ext cx="383" cy="167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5881" name="Line 64"/>
              <p:cNvSpPr>
                <a:spLocks noChangeShapeType="1"/>
              </p:cNvSpPr>
              <p:nvPr/>
            </p:nvSpPr>
            <p:spPr bwMode="auto">
              <a:xfrm flipH="1">
                <a:off x="4314" y="1417"/>
                <a:ext cx="284" cy="97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5882" name="Line 65"/>
              <p:cNvSpPr>
                <a:spLocks noChangeShapeType="1"/>
              </p:cNvSpPr>
              <p:nvPr/>
            </p:nvSpPr>
            <p:spPr bwMode="auto">
              <a:xfrm flipH="1">
                <a:off x="4323" y="1945"/>
                <a:ext cx="487" cy="215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5883" name="Rectangle 66"/>
              <p:cNvSpPr>
                <a:spLocks noChangeArrowheads="1"/>
              </p:cNvSpPr>
              <p:nvPr/>
            </p:nvSpPr>
            <p:spPr bwMode="auto">
              <a:xfrm>
                <a:off x="4825" y="1390"/>
                <a:ext cx="450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defTabSz="762000" eaLnBrk="0" hangingPunct="0"/>
                <a:r>
                  <a:rPr lang="fr-FR" sz="2400" i="1"/>
                  <a:t>0</a:t>
                </a:r>
                <a:r>
                  <a:rPr lang="en-US" sz="2400" i="1"/>
                  <a:t>,</a:t>
                </a:r>
                <a:r>
                  <a:rPr lang="fr-FR" sz="2400" i="1"/>
                  <a:t>40</a:t>
                </a:r>
              </a:p>
            </p:txBody>
          </p:sp>
          <p:sp>
            <p:nvSpPr>
              <p:cNvPr id="35884" name="Line 67"/>
              <p:cNvSpPr>
                <a:spLocks noChangeShapeType="1"/>
              </p:cNvSpPr>
              <p:nvPr/>
            </p:nvSpPr>
            <p:spPr bwMode="auto">
              <a:xfrm flipH="1">
                <a:off x="4665" y="1630"/>
                <a:ext cx="378" cy="328"/>
              </a:xfrm>
              <a:prstGeom prst="line">
                <a:avLst/>
              </a:prstGeom>
              <a:noFill/>
              <a:ln w="28575">
                <a:solidFill>
                  <a:srgbClr val="CC6600"/>
                </a:solidFill>
                <a:prstDash val="dash"/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5885" name="Freeform 10"/>
              <p:cNvSpPr>
                <a:spLocks/>
              </p:cNvSpPr>
              <p:nvPr/>
            </p:nvSpPr>
            <p:spPr bwMode="auto">
              <a:xfrm>
                <a:off x="546" y="1231"/>
                <a:ext cx="1076" cy="987"/>
              </a:xfrm>
              <a:custGeom>
                <a:avLst/>
                <a:gdLst>
                  <a:gd name="T0" fmla="*/ 0 w 1076"/>
                  <a:gd name="T1" fmla="*/ 986 h 987"/>
                  <a:gd name="T2" fmla="*/ 157 w 1076"/>
                  <a:gd name="T3" fmla="*/ 979 h 987"/>
                  <a:gd name="T4" fmla="*/ 267 w 1076"/>
                  <a:gd name="T5" fmla="*/ 958 h 987"/>
                  <a:gd name="T6" fmla="*/ 337 w 1076"/>
                  <a:gd name="T7" fmla="*/ 929 h 987"/>
                  <a:gd name="T8" fmla="*/ 432 w 1076"/>
                  <a:gd name="T9" fmla="*/ 865 h 987"/>
                  <a:gd name="T10" fmla="*/ 518 w 1076"/>
                  <a:gd name="T11" fmla="*/ 773 h 987"/>
                  <a:gd name="T12" fmla="*/ 596 w 1076"/>
                  <a:gd name="T13" fmla="*/ 660 h 987"/>
                  <a:gd name="T14" fmla="*/ 643 w 1076"/>
                  <a:gd name="T15" fmla="*/ 553 h 987"/>
                  <a:gd name="T16" fmla="*/ 698 w 1076"/>
                  <a:gd name="T17" fmla="*/ 411 h 987"/>
                  <a:gd name="T18" fmla="*/ 761 w 1076"/>
                  <a:gd name="T19" fmla="*/ 262 h 987"/>
                  <a:gd name="T20" fmla="*/ 808 w 1076"/>
                  <a:gd name="T21" fmla="*/ 156 h 987"/>
                  <a:gd name="T22" fmla="*/ 871 w 1076"/>
                  <a:gd name="T23" fmla="*/ 64 h 987"/>
                  <a:gd name="T24" fmla="*/ 949 w 1076"/>
                  <a:gd name="T25" fmla="*/ 14 h 987"/>
                  <a:gd name="T26" fmla="*/ 1020 w 1076"/>
                  <a:gd name="T27" fmla="*/ 0 h 987"/>
                  <a:gd name="T28" fmla="*/ 1075 w 1076"/>
                  <a:gd name="T29" fmla="*/ 0 h 98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076"/>
                  <a:gd name="T46" fmla="*/ 0 h 987"/>
                  <a:gd name="T47" fmla="*/ 1076 w 1076"/>
                  <a:gd name="T48" fmla="*/ 987 h 98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076" h="987">
                    <a:moveTo>
                      <a:pt x="0" y="986"/>
                    </a:moveTo>
                    <a:lnTo>
                      <a:pt x="157" y="979"/>
                    </a:lnTo>
                    <a:lnTo>
                      <a:pt x="267" y="958"/>
                    </a:lnTo>
                    <a:lnTo>
                      <a:pt x="337" y="929"/>
                    </a:lnTo>
                    <a:lnTo>
                      <a:pt x="432" y="865"/>
                    </a:lnTo>
                    <a:lnTo>
                      <a:pt x="518" y="773"/>
                    </a:lnTo>
                    <a:lnTo>
                      <a:pt x="596" y="660"/>
                    </a:lnTo>
                    <a:lnTo>
                      <a:pt x="643" y="553"/>
                    </a:lnTo>
                    <a:lnTo>
                      <a:pt x="698" y="411"/>
                    </a:lnTo>
                    <a:lnTo>
                      <a:pt x="761" y="262"/>
                    </a:lnTo>
                    <a:lnTo>
                      <a:pt x="808" y="156"/>
                    </a:lnTo>
                    <a:lnTo>
                      <a:pt x="871" y="64"/>
                    </a:lnTo>
                    <a:lnTo>
                      <a:pt x="949" y="14"/>
                    </a:lnTo>
                    <a:lnTo>
                      <a:pt x="1020" y="0"/>
                    </a:lnTo>
                    <a:lnTo>
                      <a:pt x="1075" y="0"/>
                    </a:lnTo>
                  </a:path>
                </a:pathLst>
              </a:custGeom>
              <a:noFill/>
              <a:ln w="25400" cap="rnd" cmpd="sng">
                <a:solidFill>
                  <a:srgbClr val="00009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5886" name="Freeform 11"/>
              <p:cNvSpPr>
                <a:spLocks/>
              </p:cNvSpPr>
              <p:nvPr/>
            </p:nvSpPr>
            <p:spPr bwMode="auto">
              <a:xfrm>
                <a:off x="1585" y="1231"/>
                <a:ext cx="1073" cy="987"/>
              </a:xfrm>
              <a:custGeom>
                <a:avLst/>
                <a:gdLst>
                  <a:gd name="T0" fmla="*/ 1072 w 1073"/>
                  <a:gd name="T1" fmla="*/ 986 h 987"/>
                  <a:gd name="T2" fmla="*/ 916 w 1073"/>
                  <a:gd name="T3" fmla="*/ 979 h 987"/>
                  <a:gd name="T4" fmla="*/ 806 w 1073"/>
                  <a:gd name="T5" fmla="*/ 958 h 987"/>
                  <a:gd name="T6" fmla="*/ 736 w 1073"/>
                  <a:gd name="T7" fmla="*/ 929 h 987"/>
                  <a:gd name="T8" fmla="*/ 642 w 1073"/>
                  <a:gd name="T9" fmla="*/ 865 h 987"/>
                  <a:gd name="T10" fmla="*/ 556 w 1073"/>
                  <a:gd name="T11" fmla="*/ 773 h 987"/>
                  <a:gd name="T12" fmla="*/ 477 w 1073"/>
                  <a:gd name="T13" fmla="*/ 660 h 987"/>
                  <a:gd name="T14" fmla="*/ 430 w 1073"/>
                  <a:gd name="T15" fmla="*/ 553 h 987"/>
                  <a:gd name="T16" fmla="*/ 376 w 1073"/>
                  <a:gd name="T17" fmla="*/ 411 h 987"/>
                  <a:gd name="T18" fmla="*/ 313 w 1073"/>
                  <a:gd name="T19" fmla="*/ 262 h 987"/>
                  <a:gd name="T20" fmla="*/ 266 w 1073"/>
                  <a:gd name="T21" fmla="*/ 156 h 987"/>
                  <a:gd name="T22" fmla="*/ 203 w 1073"/>
                  <a:gd name="T23" fmla="*/ 64 h 987"/>
                  <a:gd name="T24" fmla="*/ 125 w 1073"/>
                  <a:gd name="T25" fmla="*/ 14 h 987"/>
                  <a:gd name="T26" fmla="*/ 55 w 1073"/>
                  <a:gd name="T27" fmla="*/ 0 h 987"/>
                  <a:gd name="T28" fmla="*/ 0 w 1073"/>
                  <a:gd name="T29" fmla="*/ 0 h 98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073"/>
                  <a:gd name="T46" fmla="*/ 0 h 987"/>
                  <a:gd name="T47" fmla="*/ 1073 w 1073"/>
                  <a:gd name="T48" fmla="*/ 987 h 98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073" h="987">
                    <a:moveTo>
                      <a:pt x="1072" y="986"/>
                    </a:moveTo>
                    <a:lnTo>
                      <a:pt x="916" y="979"/>
                    </a:lnTo>
                    <a:lnTo>
                      <a:pt x="806" y="958"/>
                    </a:lnTo>
                    <a:lnTo>
                      <a:pt x="736" y="929"/>
                    </a:lnTo>
                    <a:lnTo>
                      <a:pt x="642" y="865"/>
                    </a:lnTo>
                    <a:lnTo>
                      <a:pt x="556" y="773"/>
                    </a:lnTo>
                    <a:lnTo>
                      <a:pt x="477" y="660"/>
                    </a:lnTo>
                    <a:lnTo>
                      <a:pt x="430" y="553"/>
                    </a:lnTo>
                    <a:lnTo>
                      <a:pt x="376" y="411"/>
                    </a:lnTo>
                    <a:lnTo>
                      <a:pt x="313" y="262"/>
                    </a:lnTo>
                    <a:lnTo>
                      <a:pt x="266" y="156"/>
                    </a:lnTo>
                    <a:lnTo>
                      <a:pt x="203" y="64"/>
                    </a:lnTo>
                    <a:lnTo>
                      <a:pt x="125" y="14"/>
                    </a:lnTo>
                    <a:lnTo>
                      <a:pt x="55" y="0"/>
                    </a:lnTo>
                    <a:lnTo>
                      <a:pt x="0" y="0"/>
                    </a:lnTo>
                  </a:path>
                </a:pathLst>
              </a:custGeom>
              <a:noFill/>
              <a:ln w="25400" cap="rnd" cmpd="sng">
                <a:solidFill>
                  <a:srgbClr val="00009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5887" name="Freeform 33"/>
              <p:cNvSpPr>
                <a:spLocks/>
              </p:cNvSpPr>
              <p:nvPr/>
            </p:nvSpPr>
            <p:spPr bwMode="auto">
              <a:xfrm>
                <a:off x="3263" y="1233"/>
                <a:ext cx="1076" cy="987"/>
              </a:xfrm>
              <a:custGeom>
                <a:avLst/>
                <a:gdLst>
                  <a:gd name="T0" fmla="*/ 0 w 1076"/>
                  <a:gd name="T1" fmla="*/ 986 h 987"/>
                  <a:gd name="T2" fmla="*/ 157 w 1076"/>
                  <a:gd name="T3" fmla="*/ 979 h 987"/>
                  <a:gd name="T4" fmla="*/ 267 w 1076"/>
                  <a:gd name="T5" fmla="*/ 958 h 987"/>
                  <a:gd name="T6" fmla="*/ 337 w 1076"/>
                  <a:gd name="T7" fmla="*/ 929 h 987"/>
                  <a:gd name="T8" fmla="*/ 432 w 1076"/>
                  <a:gd name="T9" fmla="*/ 865 h 987"/>
                  <a:gd name="T10" fmla="*/ 518 w 1076"/>
                  <a:gd name="T11" fmla="*/ 773 h 987"/>
                  <a:gd name="T12" fmla="*/ 596 w 1076"/>
                  <a:gd name="T13" fmla="*/ 660 h 987"/>
                  <a:gd name="T14" fmla="*/ 643 w 1076"/>
                  <a:gd name="T15" fmla="*/ 553 h 987"/>
                  <a:gd name="T16" fmla="*/ 698 w 1076"/>
                  <a:gd name="T17" fmla="*/ 411 h 987"/>
                  <a:gd name="T18" fmla="*/ 761 w 1076"/>
                  <a:gd name="T19" fmla="*/ 262 h 987"/>
                  <a:gd name="T20" fmla="*/ 808 w 1076"/>
                  <a:gd name="T21" fmla="*/ 156 h 987"/>
                  <a:gd name="T22" fmla="*/ 871 w 1076"/>
                  <a:gd name="T23" fmla="*/ 64 h 987"/>
                  <a:gd name="T24" fmla="*/ 949 w 1076"/>
                  <a:gd name="T25" fmla="*/ 14 h 987"/>
                  <a:gd name="T26" fmla="*/ 1020 w 1076"/>
                  <a:gd name="T27" fmla="*/ 0 h 987"/>
                  <a:gd name="T28" fmla="*/ 1075 w 1076"/>
                  <a:gd name="T29" fmla="*/ 0 h 98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076"/>
                  <a:gd name="T46" fmla="*/ 0 h 987"/>
                  <a:gd name="T47" fmla="*/ 1076 w 1076"/>
                  <a:gd name="T48" fmla="*/ 987 h 98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076" h="987">
                    <a:moveTo>
                      <a:pt x="0" y="986"/>
                    </a:moveTo>
                    <a:lnTo>
                      <a:pt x="157" y="979"/>
                    </a:lnTo>
                    <a:lnTo>
                      <a:pt x="267" y="958"/>
                    </a:lnTo>
                    <a:lnTo>
                      <a:pt x="337" y="929"/>
                    </a:lnTo>
                    <a:lnTo>
                      <a:pt x="432" y="865"/>
                    </a:lnTo>
                    <a:lnTo>
                      <a:pt x="518" y="773"/>
                    </a:lnTo>
                    <a:lnTo>
                      <a:pt x="596" y="660"/>
                    </a:lnTo>
                    <a:lnTo>
                      <a:pt x="643" y="553"/>
                    </a:lnTo>
                    <a:lnTo>
                      <a:pt x="698" y="411"/>
                    </a:lnTo>
                    <a:lnTo>
                      <a:pt x="761" y="262"/>
                    </a:lnTo>
                    <a:lnTo>
                      <a:pt x="808" y="156"/>
                    </a:lnTo>
                    <a:lnTo>
                      <a:pt x="871" y="64"/>
                    </a:lnTo>
                    <a:lnTo>
                      <a:pt x="949" y="14"/>
                    </a:lnTo>
                    <a:lnTo>
                      <a:pt x="1020" y="0"/>
                    </a:lnTo>
                    <a:lnTo>
                      <a:pt x="1075" y="0"/>
                    </a:lnTo>
                  </a:path>
                </a:pathLst>
              </a:custGeom>
              <a:noFill/>
              <a:ln w="25400" cap="rnd" cmpd="sng">
                <a:solidFill>
                  <a:srgbClr val="00009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5888" name="Freeform 34"/>
              <p:cNvSpPr>
                <a:spLocks/>
              </p:cNvSpPr>
              <p:nvPr/>
            </p:nvSpPr>
            <p:spPr bwMode="auto">
              <a:xfrm>
                <a:off x="4308" y="1233"/>
                <a:ext cx="1073" cy="987"/>
              </a:xfrm>
              <a:custGeom>
                <a:avLst/>
                <a:gdLst>
                  <a:gd name="T0" fmla="*/ 1072 w 1073"/>
                  <a:gd name="T1" fmla="*/ 986 h 987"/>
                  <a:gd name="T2" fmla="*/ 916 w 1073"/>
                  <a:gd name="T3" fmla="*/ 979 h 987"/>
                  <a:gd name="T4" fmla="*/ 806 w 1073"/>
                  <a:gd name="T5" fmla="*/ 958 h 987"/>
                  <a:gd name="T6" fmla="*/ 736 w 1073"/>
                  <a:gd name="T7" fmla="*/ 929 h 987"/>
                  <a:gd name="T8" fmla="*/ 642 w 1073"/>
                  <a:gd name="T9" fmla="*/ 865 h 987"/>
                  <a:gd name="T10" fmla="*/ 556 w 1073"/>
                  <a:gd name="T11" fmla="*/ 773 h 987"/>
                  <a:gd name="T12" fmla="*/ 477 w 1073"/>
                  <a:gd name="T13" fmla="*/ 660 h 987"/>
                  <a:gd name="T14" fmla="*/ 430 w 1073"/>
                  <a:gd name="T15" fmla="*/ 553 h 987"/>
                  <a:gd name="T16" fmla="*/ 376 w 1073"/>
                  <a:gd name="T17" fmla="*/ 411 h 987"/>
                  <a:gd name="T18" fmla="*/ 313 w 1073"/>
                  <a:gd name="T19" fmla="*/ 262 h 987"/>
                  <a:gd name="T20" fmla="*/ 266 w 1073"/>
                  <a:gd name="T21" fmla="*/ 156 h 987"/>
                  <a:gd name="T22" fmla="*/ 203 w 1073"/>
                  <a:gd name="T23" fmla="*/ 64 h 987"/>
                  <a:gd name="T24" fmla="*/ 125 w 1073"/>
                  <a:gd name="T25" fmla="*/ 14 h 987"/>
                  <a:gd name="T26" fmla="*/ 55 w 1073"/>
                  <a:gd name="T27" fmla="*/ 0 h 987"/>
                  <a:gd name="T28" fmla="*/ 0 w 1073"/>
                  <a:gd name="T29" fmla="*/ 0 h 98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073"/>
                  <a:gd name="T46" fmla="*/ 0 h 987"/>
                  <a:gd name="T47" fmla="*/ 1073 w 1073"/>
                  <a:gd name="T48" fmla="*/ 987 h 98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073" h="987">
                    <a:moveTo>
                      <a:pt x="1072" y="986"/>
                    </a:moveTo>
                    <a:lnTo>
                      <a:pt x="916" y="979"/>
                    </a:lnTo>
                    <a:lnTo>
                      <a:pt x="806" y="958"/>
                    </a:lnTo>
                    <a:lnTo>
                      <a:pt x="736" y="929"/>
                    </a:lnTo>
                    <a:lnTo>
                      <a:pt x="642" y="865"/>
                    </a:lnTo>
                    <a:lnTo>
                      <a:pt x="556" y="773"/>
                    </a:lnTo>
                    <a:lnTo>
                      <a:pt x="477" y="660"/>
                    </a:lnTo>
                    <a:lnTo>
                      <a:pt x="430" y="553"/>
                    </a:lnTo>
                    <a:lnTo>
                      <a:pt x="376" y="411"/>
                    </a:lnTo>
                    <a:lnTo>
                      <a:pt x="313" y="262"/>
                    </a:lnTo>
                    <a:lnTo>
                      <a:pt x="266" y="156"/>
                    </a:lnTo>
                    <a:lnTo>
                      <a:pt x="203" y="64"/>
                    </a:lnTo>
                    <a:lnTo>
                      <a:pt x="125" y="14"/>
                    </a:lnTo>
                    <a:lnTo>
                      <a:pt x="55" y="0"/>
                    </a:lnTo>
                    <a:lnTo>
                      <a:pt x="0" y="0"/>
                    </a:lnTo>
                  </a:path>
                </a:pathLst>
              </a:custGeom>
              <a:noFill/>
              <a:ln w="25400" cap="rnd" cmpd="sng">
                <a:solidFill>
                  <a:srgbClr val="00009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35850" name="AutoShape 75"/>
            <p:cNvSpPr>
              <a:spLocks noChangeArrowheads="1"/>
            </p:cNvSpPr>
            <p:nvPr/>
          </p:nvSpPr>
          <p:spPr bwMode="auto">
            <a:xfrm>
              <a:off x="2760" y="1680"/>
              <a:ext cx="210" cy="114"/>
            </a:xfrm>
            <a:prstGeom prst="rightArrow">
              <a:avLst>
                <a:gd name="adj1" fmla="val 50000"/>
                <a:gd name="adj2" fmla="val 46053"/>
              </a:avLst>
            </a:prstGeom>
            <a:noFill/>
            <a:ln w="28575" cap="sq">
              <a:solidFill>
                <a:srgbClr val="CC6600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57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9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dirty="0" smtClean="0"/>
              <a:t>Exemple </a:t>
            </a:r>
            <a:r>
              <a:rPr lang="fr-CA" dirty="0" smtClean="0"/>
              <a:t>12: calcul de </a:t>
            </a:r>
            <a:r>
              <a:rPr lang="fr-CA" i="1" dirty="0" smtClean="0"/>
              <a:t>Z</a:t>
            </a:r>
            <a:r>
              <a:rPr lang="fr-CA" dirty="0" smtClean="0"/>
              <a:t> (suite)</a:t>
            </a:r>
            <a:endParaRPr lang="fr-FR" dirty="0" smtClean="0"/>
          </a:p>
        </p:txBody>
      </p:sp>
      <p:graphicFrame>
        <p:nvGraphicFramePr>
          <p:cNvPr id="36866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2786063" y="4268788"/>
          <a:ext cx="3567112" cy="946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98" name="Equation" r:id="rId5" imgW="1485720" imgH="393480" progId="Equation.3">
                  <p:embed/>
                </p:oleObj>
              </mc:Choice>
              <mc:Fallback>
                <p:oleObj name="Equation" r:id="rId5" imgW="1485720" imgH="393480" progId="Equation.3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6063" y="4268788"/>
                        <a:ext cx="3567112" cy="946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867" name="Object 10">
            <a:hlinkClick r:id="" action="ppaction://ole?verb=0"/>
          </p:cNvPr>
          <p:cNvGraphicFramePr>
            <a:graphicFrameLocks/>
          </p:cNvGraphicFramePr>
          <p:nvPr/>
        </p:nvGraphicFramePr>
        <p:xfrm>
          <a:off x="1677988" y="5613400"/>
          <a:ext cx="5754687" cy="446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99" name="Equation" r:id="rId7" imgW="2616120" imgH="203040" progId="Equation.3">
                  <p:embed/>
                </p:oleObj>
              </mc:Choice>
              <mc:Fallback>
                <p:oleObj name="Equation" r:id="rId7" imgW="2616120" imgH="203040" progId="Equation.3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7988" y="5613400"/>
                        <a:ext cx="5754687" cy="446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870" name="Line 100"/>
          <p:cNvSpPr>
            <a:spLocks noChangeShapeType="1"/>
          </p:cNvSpPr>
          <p:nvPr/>
        </p:nvSpPr>
        <p:spPr bwMode="auto">
          <a:xfrm flipH="1">
            <a:off x="5981700" y="3933825"/>
            <a:ext cx="1514475" cy="695325"/>
          </a:xfrm>
          <a:prstGeom prst="line">
            <a:avLst/>
          </a:prstGeom>
          <a:noFill/>
          <a:ln w="28575">
            <a:solidFill>
              <a:srgbClr val="CC66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6871" name="Line 101"/>
          <p:cNvSpPr>
            <a:spLocks noChangeShapeType="1"/>
          </p:cNvSpPr>
          <p:nvPr/>
        </p:nvSpPr>
        <p:spPr bwMode="auto">
          <a:xfrm flipH="1" flipV="1">
            <a:off x="3371850" y="3876675"/>
            <a:ext cx="1419225" cy="723900"/>
          </a:xfrm>
          <a:prstGeom prst="line">
            <a:avLst/>
          </a:prstGeom>
          <a:noFill/>
          <a:ln w="28575">
            <a:solidFill>
              <a:srgbClr val="CC6600"/>
            </a:solidFill>
            <a:prstDash val="dash"/>
            <a:round/>
            <a:headEnd type="none" w="sm" len="sm"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grpSp>
        <p:nvGrpSpPr>
          <p:cNvPr id="36872" name="Group 185"/>
          <p:cNvGrpSpPr>
            <a:grpSpLocks/>
          </p:cNvGrpSpPr>
          <p:nvPr/>
        </p:nvGrpSpPr>
        <p:grpSpPr bwMode="auto">
          <a:xfrm>
            <a:off x="239713" y="1509713"/>
            <a:ext cx="8651875" cy="2563812"/>
            <a:chOff x="151" y="951"/>
            <a:chExt cx="5450" cy="1615"/>
          </a:xfrm>
        </p:grpSpPr>
        <p:grpSp>
          <p:nvGrpSpPr>
            <p:cNvPr id="36873" name="Group 182"/>
            <p:cNvGrpSpPr>
              <a:grpSpLocks/>
            </p:cNvGrpSpPr>
            <p:nvPr/>
          </p:nvGrpSpPr>
          <p:grpSpPr bwMode="auto">
            <a:xfrm>
              <a:off x="151" y="951"/>
              <a:ext cx="5450" cy="1615"/>
              <a:chOff x="151" y="951"/>
              <a:chExt cx="5450" cy="1615"/>
            </a:xfrm>
          </p:grpSpPr>
          <p:sp>
            <p:nvSpPr>
              <p:cNvPr id="36875" name="Line 144"/>
              <p:cNvSpPr>
                <a:spLocks noChangeShapeType="1"/>
              </p:cNvSpPr>
              <p:nvPr/>
            </p:nvSpPr>
            <p:spPr bwMode="auto">
              <a:xfrm>
                <a:off x="562" y="1032"/>
                <a:ext cx="0" cy="117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triangle" w="med" len="med"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6876" name="Rectangle 145"/>
              <p:cNvSpPr>
                <a:spLocks noChangeArrowheads="1"/>
              </p:cNvSpPr>
              <p:nvPr/>
            </p:nvSpPr>
            <p:spPr bwMode="auto">
              <a:xfrm>
                <a:off x="151" y="951"/>
                <a:ext cx="568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800" i="1"/>
                  <a:t>f(x)</a:t>
                </a:r>
              </a:p>
            </p:txBody>
          </p:sp>
          <p:sp>
            <p:nvSpPr>
              <p:cNvPr id="36877" name="Rectangle 146"/>
              <p:cNvSpPr>
                <a:spLocks noChangeArrowheads="1"/>
              </p:cNvSpPr>
              <p:nvPr/>
            </p:nvSpPr>
            <p:spPr bwMode="auto">
              <a:xfrm>
                <a:off x="2493" y="2226"/>
                <a:ext cx="338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800" i="1"/>
                  <a:t>X</a:t>
                </a:r>
              </a:p>
            </p:txBody>
          </p:sp>
          <p:sp>
            <p:nvSpPr>
              <p:cNvPr id="36878" name="Rectangle 147"/>
              <p:cNvSpPr>
                <a:spLocks noChangeArrowheads="1"/>
              </p:cNvSpPr>
              <p:nvPr/>
            </p:nvSpPr>
            <p:spPr bwMode="auto">
              <a:xfrm>
                <a:off x="1344" y="2222"/>
                <a:ext cx="468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800" i="1"/>
                  <a:t>120</a:t>
                </a:r>
              </a:p>
            </p:txBody>
          </p:sp>
          <p:sp>
            <p:nvSpPr>
              <p:cNvPr id="36879" name="Rectangle 148"/>
              <p:cNvSpPr>
                <a:spLocks noChangeArrowheads="1"/>
              </p:cNvSpPr>
              <p:nvPr/>
            </p:nvSpPr>
            <p:spPr bwMode="auto">
              <a:xfrm>
                <a:off x="4190" y="2241"/>
                <a:ext cx="224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800" i="1"/>
                  <a:t>0</a:t>
                </a:r>
              </a:p>
            </p:txBody>
          </p:sp>
          <p:sp>
            <p:nvSpPr>
              <p:cNvPr id="36880" name="Rectangle 149"/>
              <p:cNvSpPr>
                <a:spLocks noChangeArrowheads="1"/>
              </p:cNvSpPr>
              <p:nvPr/>
            </p:nvSpPr>
            <p:spPr bwMode="auto">
              <a:xfrm>
                <a:off x="1965" y="2197"/>
                <a:ext cx="213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defTabSz="762000" eaLnBrk="0" hangingPunct="0"/>
                <a:r>
                  <a:rPr lang="fr-FR" sz="2800" i="1"/>
                  <a:t>x</a:t>
                </a:r>
              </a:p>
            </p:txBody>
          </p:sp>
          <p:sp>
            <p:nvSpPr>
              <p:cNvPr id="36881" name="Rectangle 150"/>
              <p:cNvSpPr>
                <a:spLocks noChangeArrowheads="1"/>
              </p:cNvSpPr>
              <p:nvPr/>
            </p:nvSpPr>
            <p:spPr bwMode="auto">
              <a:xfrm>
                <a:off x="4613" y="2196"/>
                <a:ext cx="506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defTabSz="762000" eaLnBrk="0" hangingPunct="0"/>
                <a:r>
                  <a:rPr lang="fr-FR" sz="2800" i="1"/>
                  <a:t>1,28</a:t>
                </a:r>
              </a:p>
            </p:txBody>
          </p:sp>
          <p:sp>
            <p:nvSpPr>
              <p:cNvPr id="36882" name="Line 151"/>
              <p:cNvSpPr>
                <a:spLocks noChangeShapeType="1"/>
              </p:cNvSpPr>
              <p:nvPr/>
            </p:nvSpPr>
            <p:spPr bwMode="auto">
              <a:xfrm>
                <a:off x="571" y="2217"/>
                <a:ext cx="2155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6883" name="Line 152"/>
              <p:cNvSpPr>
                <a:spLocks noChangeShapeType="1"/>
              </p:cNvSpPr>
              <p:nvPr/>
            </p:nvSpPr>
            <p:spPr bwMode="auto">
              <a:xfrm flipH="1">
                <a:off x="1591" y="1228"/>
                <a:ext cx="12" cy="98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6884" name="Line 153"/>
              <p:cNvSpPr>
                <a:spLocks noChangeShapeType="1"/>
              </p:cNvSpPr>
              <p:nvPr/>
            </p:nvSpPr>
            <p:spPr bwMode="auto">
              <a:xfrm>
                <a:off x="2140" y="2002"/>
                <a:ext cx="0" cy="209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6885" name="Line 154"/>
              <p:cNvSpPr>
                <a:spLocks noChangeShapeType="1"/>
              </p:cNvSpPr>
              <p:nvPr/>
            </p:nvSpPr>
            <p:spPr bwMode="auto">
              <a:xfrm flipH="1">
                <a:off x="1148" y="1542"/>
                <a:ext cx="764" cy="316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6886" name="Line 155"/>
              <p:cNvSpPr>
                <a:spLocks noChangeShapeType="1"/>
              </p:cNvSpPr>
              <p:nvPr/>
            </p:nvSpPr>
            <p:spPr bwMode="auto">
              <a:xfrm flipH="1">
                <a:off x="1125" y="1816"/>
                <a:ext cx="893" cy="389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6887" name="Line 156"/>
              <p:cNvSpPr>
                <a:spLocks noChangeShapeType="1"/>
              </p:cNvSpPr>
              <p:nvPr/>
            </p:nvSpPr>
            <p:spPr bwMode="auto">
              <a:xfrm flipH="1">
                <a:off x="1311" y="1304"/>
                <a:ext cx="482" cy="185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6888" name="Line 157"/>
              <p:cNvSpPr>
                <a:spLocks noChangeShapeType="1"/>
              </p:cNvSpPr>
              <p:nvPr/>
            </p:nvSpPr>
            <p:spPr bwMode="auto">
              <a:xfrm flipH="1">
                <a:off x="1787" y="2070"/>
                <a:ext cx="349" cy="143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6889" name="Line 158"/>
              <p:cNvSpPr>
                <a:spLocks noChangeShapeType="1"/>
              </p:cNvSpPr>
              <p:nvPr/>
            </p:nvSpPr>
            <p:spPr bwMode="auto">
              <a:xfrm flipH="1">
                <a:off x="972" y="1674"/>
                <a:ext cx="1011" cy="423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6890" name="Line 159"/>
              <p:cNvSpPr>
                <a:spLocks noChangeShapeType="1"/>
              </p:cNvSpPr>
              <p:nvPr/>
            </p:nvSpPr>
            <p:spPr bwMode="auto">
              <a:xfrm flipH="1">
                <a:off x="1232" y="1416"/>
                <a:ext cx="640" cy="245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6891" name="Line 160"/>
              <p:cNvSpPr>
                <a:spLocks noChangeShapeType="1"/>
              </p:cNvSpPr>
              <p:nvPr/>
            </p:nvSpPr>
            <p:spPr bwMode="auto">
              <a:xfrm flipH="1">
                <a:off x="1455" y="1942"/>
                <a:ext cx="639" cy="274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6892" name="Rectangle 161"/>
              <p:cNvSpPr>
                <a:spLocks noChangeArrowheads="1"/>
              </p:cNvSpPr>
              <p:nvPr/>
            </p:nvSpPr>
            <p:spPr bwMode="auto">
              <a:xfrm>
                <a:off x="2101" y="1387"/>
                <a:ext cx="450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defTabSz="762000" eaLnBrk="0" hangingPunct="0"/>
                <a:r>
                  <a:rPr lang="fr-FR" sz="2400" i="1"/>
                  <a:t>0</a:t>
                </a:r>
                <a:r>
                  <a:rPr lang="en-US" sz="2400" i="1"/>
                  <a:t>,</a:t>
                </a:r>
                <a:r>
                  <a:rPr lang="fr-FR" sz="2400" i="1"/>
                  <a:t>90</a:t>
                </a:r>
              </a:p>
            </p:txBody>
          </p:sp>
          <p:sp>
            <p:nvSpPr>
              <p:cNvPr id="36893" name="Line 162"/>
              <p:cNvSpPr>
                <a:spLocks noChangeShapeType="1"/>
              </p:cNvSpPr>
              <p:nvPr/>
            </p:nvSpPr>
            <p:spPr bwMode="auto">
              <a:xfrm flipH="1">
                <a:off x="1941" y="1627"/>
                <a:ext cx="378" cy="328"/>
              </a:xfrm>
              <a:prstGeom prst="line">
                <a:avLst/>
              </a:prstGeom>
              <a:noFill/>
              <a:ln w="28575">
                <a:solidFill>
                  <a:srgbClr val="CC6600"/>
                </a:solidFill>
                <a:prstDash val="dash"/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6894" name="Line 163"/>
              <p:cNvSpPr>
                <a:spLocks noChangeShapeType="1"/>
              </p:cNvSpPr>
              <p:nvPr/>
            </p:nvSpPr>
            <p:spPr bwMode="auto">
              <a:xfrm>
                <a:off x="3279" y="1034"/>
                <a:ext cx="0" cy="117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triangle" w="med" len="med"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6895" name="Line 164"/>
              <p:cNvSpPr>
                <a:spLocks noChangeShapeType="1"/>
              </p:cNvSpPr>
              <p:nvPr/>
            </p:nvSpPr>
            <p:spPr bwMode="auto">
              <a:xfrm>
                <a:off x="3288" y="2219"/>
                <a:ext cx="2209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6896" name="Rectangle 165"/>
              <p:cNvSpPr>
                <a:spLocks noChangeArrowheads="1"/>
              </p:cNvSpPr>
              <p:nvPr/>
            </p:nvSpPr>
            <p:spPr bwMode="auto">
              <a:xfrm>
                <a:off x="2922" y="953"/>
                <a:ext cx="568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800" i="1"/>
                  <a:t>f(z)</a:t>
                </a:r>
              </a:p>
            </p:txBody>
          </p:sp>
          <p:sp>
            <p:nvSpPr>
              <p:cNvPr id="36897" name="Line 166"/>
              <p:cNvSpPr>
                <a:spLocks noChangeShapeType="1"/>
              </p:cNvSpPr>
              <p:nvPr/>
            </p:nvSpPr>
            <p:spPr bwMode="auto">
              <a:xfrm>
                <a:off x="4320" y="1236"/>
                <a:ext cx="0" cy="101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6898" name="Rectangle 167"/>
              <p:cNvSpPr>
                <a:spLocks noChangeArrowheads="1"/>
              </p:cNvSpPr>
              <p:nvPr/>
            </p:nvSpPr>
            <p:spPr bwMode="auto">
              <a:xfrm>
                <a:off x="5308" y="2206"/>
                <a:ext cx="293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800" i="1"/>
                  <a:t>Z</a:t>
                </a:r>
              </a:p>
            </p:txBody>
          </p:sp>
          <p:sp>
            <p:nvSpPr>
              <p:cNvPr id="36899" name="Line 168"/>
              <p:cNvSpPr>
                <a:spLocks noChangeShapeType="1"/>
              </p:cNvSpPr>
              <p:nvPr/>
            </p:nvSpPr>
            <p:spPr bwMode="auto">
              <a:xfrm>
                <a:off x="4864" y="2005"/>
                <a:ext cx="0" cy="209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6900" name="Line 169"/>
              <p:cNvSpPr>
                <a:spLocks noChangeShapeType="1"/>
              </p:cNvSpPr>
              <p:nvPr/>
            </p:nvSpPr>
            <p:spPr bwMode="auto">
              <a:xfrm flipH="1">
                <a:off x="4316" y="1545"/>
                <a:ext cx="320" cy="136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6901" name="Line 170"/>
              <p:cNvSpPr>
                <a:spLocks noChangeShapeType="1"/>
              </p:cNvSpPr>
              <p:nvPr/>
            </p:nvSpPr>
            <p:spPr bwMode="auto">
              <a:xfrm flipH="1">
                <a:off x="4313" y="1819"/>
                <a:ext cx="429" cy="185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6902" name="Line 171"/>
              <p:cNvSpPr>
                <a:spLocks noChangeShapeType="1"/>
              </p:cNvSpPr>
              <p:nvPr/>
            </p:nvSpPr>
            <p:spPr bwMode="auto">
              <a:xfrm flipH="1">
                <a:off x="4323" y="1295"/>
                <a:ext cx="182" cy="73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6903" name="Line 172"/>
              <p:cNvSpPr>
                <a:spLocks noChangeShapeType="1"/>
              </p:cNvSpPr>
              <p:nvPr/>
            </p:nvSpPr>
            <p:spPr bwMode="auto">
              <a:xfrm flipH="1">
                <a:off x="4511" y="2073"/>
                <a:ext cx="349" cy="143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6904" name="Line 173"/>
              <p:cNvSpPr>
                <a:spLocks noChangeShapeType="1"/>
              </p:cNvSpPr>
              <p:nvPr/>
            </p:nvSpPr>
            <p:spPr bwMode="auto">
              <a:xfrm flipH="1">
                <a:off x="4324" y="1677"/>
                <a:ext cx="383" cy="167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6905" name="Line 174"/>
              <p:cNvSpPr>
                <a:spLocks noChangeShapeType="1"/>
              </p:cNvSpPr>
              <p:nvPr/>
            </p:nvSpPr>
            <p:spPr bwMode="auto">
              <a:xfrm flipH="1">
                <a:off x="4314" y="1417"/>
                <a:ext cx="284" cy="97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6906" name="Line 175"/>
              <p:cNvSpPr>
                <a:spLocks noChangeShapeType="1"/>
              </p:cNvSpPr>
              <p:nvPr/>
            </p:nvSpPr>
            <p:spPr bwMode="auto">
              <a:xfrm flipH="1">
                <a:off x="4323" y="1945"/>
                <a:ext cx="487" cy="215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6907" name="Rectangle 176"/>
              <p:cNvSpPr>
                <a:spLocks noChangeArrowheads="1"/>
              </p:cNvSpPr>
              <p:nvPr/>
            </p:nvSpPr>
            <p:spPr bwMode="auto">
              <a:xfrm>
                <a:off x="4825" y="1390"/>
                <a:ext cx="450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lIns="90488" tIns="44450" rIns="90488" bIns="44450">
                <a:spAutoFit/>
              </a:bodyPr>
              <a:lstStyle/>
              <a:p>
                <a:pPr defTabSz="762000" eaLnBrk="0" hangingPunct="0"/>
                <a:r>
                  <a:rPr lang="fr-FR" sz="2400" i="1"/>
                  <a:t>0</a:t>
                </a:r>
                <a:r>
                  <a:rPr lang="en-US" sz="2400" i="1"/>
                  <a:t>,</a:t>
                </a:r>
                <a:r>
                  <a:rPr lang="fr-FR" sz="2400" i="1"/>
                  <a:t>40</a:t>
                </a:r>
              </a:p>
            </p:txBody>
          </p:sp>
          <p:sp>
            <p:nvSpPr>
              <p:cNvPr id="36908" name="Line 177"/>
              <p:cNvSpPr>
                <a:spLocks noChangeShapeType="1"/>
              </p:cNvSpPr>
              <p:nvPr/>
            </p:nvSpPr>
            <p:spPr bwMode="auto">
              <a:xfrm flipH="1">
                <a:off x="4665" y="1630"/>
                <a:ext cx="378" cy="328"/>
              </a:xfrm>
              <a:prstGeom prst="line">
                <a:avLst/>
              </a:prstGeom>
              <a:noFill/>
              <a:ln w="28575">
                <a:solidFill>
                  <a:srgbClr val="CC6600"/>
                </a:solidFill>
                <a:prstDash val="dash"/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6909" name="Freeform 178"/>
              <p:cNvSpPr>
                <a:spLocks/>
              </p:cNvSpPr>
              <p:nvPr/>
            </p:nvSpPr>
            <p:spPr bwMode="auto">
              <a:xfrm>
                <a:off x="546" y="1231"/>
                <a:ext cx="1076" cy="987"/>
              </a:xfrm>
              <a:custGeom>
                <a:avLst/>
                <a:gdLst>
                  <a:gd name="T0" fmla="*/ 0 w 1076"/>
                  <a:gd name="T1" fmla="*/ 986 h 987"/>
                  <a:gd name="T2" fmla="*/ 157 w 1076"/>
                  <a:gd name="T3" fmla="*/ 979 h 987"/>
                  <a:gd name="T4" fmla="*/ 267 w 1076"/>
                  <a:gd name="T5" fmla="*/ 958 h 987"/>
                  <a:gd name="T6" fmla="*/ 337 w 1076"/>
                  <a:gd name="T7" fmla="*/ 929 h 987"/>
                  <a:gd name="T8" fmla="*/ 432 w 1076"/>
                  <a:gd name="T9" fmla="*/ 865 h 987"/>
                  <a:gd name="T10" fmla="*/ 518 w 1076"/>
                  <a:gd name="T11" fmla="*/ 773 h 987"/>
                  <a:gd name="T12" fmla="*/ 596 w 1076"/>
                  <a:gd name="T13" fmla="*/ 660 h 987"/>
                  <a:gd name="T14" fmla="*/ 643 w 1076"/>
                  <a:gd name="T15" fmla="*/ 553 h 987"/>
                  <a:gd name="T16" fmla="*/ 698 w 1076"/>
                  <a:gd name="T17" fmla="*/ 411 h 987"/>
                  <a:gd name="T18" fmla="*/ 761 w 1076"/>
                  <a:gd name="T19" fmla="*/ 262 h 987"/>
                  <a:gd name="T20" fmla="*/ 808 w 1076"/>
                  <a:gd name="T21" fmla="*/ 156 h 987"/>
                  <a:gd name="T22" fmla="*/ 871 w 1076"/>
                  <a:gd name="T23" fmla="*/ 64 h 987"/>
                  <a:gd name="T24" fmla="*/ 949 w 1076"/>
                  <a:gd name="T25" fmla="*/ 14 h 987"/>
                  <a:gd name="T26" fmla="*/ 1020 w 1076"/>
                  <a:gd name="T27" fmla="*/ 0 h 987"/>
                  <a:gd name="T28" fmla="*/ 1075 w 1076"/>
                  <a:gd name="T29" fmla="*/ 0 h 98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076"/>
                  <a:gd name="T46" fmla="*/ 0 h 987"/>
                  <a:gd name="T47" fmla="*/ 1076 w 1076"/>
                  <a:gd name="T48" fmla="*/ 987 h 98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076" h="987">
                    <a:moveTo>
                      <a:pt x="0" y="986"/>
                    </a:moveTo>
                    <a:lnTo>
                      <a:pt x="157" y="979"/>
                    </a:lnTo>
                    <a:lnTo>
                      <a:pt x="267" y="958"/>
                    </a:lnTo>
                    <a:lnTo>
                      <a:pt x="337" y="929"/>
                    </a:lnTo>
                    <a:lnTo>
                      <a:pt x="432" y="865"/>
                    </a:lnTo>
                    <a:lnTo>
                      <a:pt x="518" y="773"/>
                    </a:lnTo>
                    <a:lnTo>
                      <a:pt x="596" y="660"/>
                    </a:lnTo>
                    <a:lnTo>
                      <a:pt x="643" y="553"/>
                    </a:lnTo>
                    <a:lnTo>
                      <a:pt x="698" y="411"/>
                    </a:lnTo>
                    <a:lnTo>
                      <a:pt x="761" y="262"/>
                    </a:lnTo>
                    <a:lnTo>
                      <a:pt x="808" y="156"/>
                    </a:lnTo>
                    <a:lnTo>
                      <a:pt x="871" y="64"/>
                    </a:lnTo>
                    <a:lnTo>
                      <a:pt x="949" y="14"/>
                    </a:lnTo>
                    <a:lnTo>
                      <a:pt x="1020" y="0"/>
                    </a:lnTo>
                    <a:lnTo>
                      <a:pt x="1075" y="0"/>
                    </a:lnTo>
                  </a:path>
                </a:pathLst>
              </a:custGeom>
              <a:noFill/>
              <a:ln w="25400" cap="rnd" cmpd="sng">
                <a:solidFill>
                  <a:srgbClr val="00009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6910" name="Freeform 179"/>
              <p:cNvSpPr>
                <a:spLocks/>
              </p:cNvSpPr>
              <p:nvPr/>
            </p:nvSpPr>
            <p:spPr bwMode="auto">
              <a:xfrm>
                <a:off x="1585" y="1231"/>
                <a:ext cx="1073" cy="987"/>
              </a:xfrm>
              <a:custGeom>
                <a:avLst/>
                <a:gdLst>
                  <a:gd name="T0" fmla="*/ 1072 w 1073"/>
                  <a:gd name="T1" fmla="*/ 986 h 987"/>
                  <a:gd name="T2" fmla="*/ 916 w 1073"/>
                  <a:gd name="T3" fmla="*/ 979 h 987"/>
                  <a:gd name="T4" fmla="*/ 806 w 1073"/>
                  <a:gd name="T5" fmla="*/ 958 h 987"/>
                  <a:gd name="T6" fmla="*/ 736 w 1073"/>
                  <a:gd name="T7" fmla="*/ 929 h 987"/>
                  <a:gd name="T8" fmla="*/ 642 w 1073"/>
                  <a:gd name="T9" fmla="*/ 865 h 987"/>
                  <a:gd name="T10" fmla="*/ 556 w 1073"/>
                  <a:gd name="T11" fmla="*/ 773 h 987"/>
                  <a:gd name="T12" fmla="*/ 477 w 1073"/>
                  <a:gd name="T13" fmla="*/ 660 h 987"/>
                  <a:gd name="T14" fmla="*/ 430 w 1073"/>
                  <a:gd name="T15" fmla="*/ 553 h 987"/>
                  <a:gd name="T16" fmla="*/ 376 w 1073"/>
                  <a:gd name="T17" fmla="*/ 411 h 987"/>
                  <a:gd name="T18" fmla="*/ 313 w 1073"/>
                  <a:gd name="T19" fmla="*/ 262 h 987"/>
                  <a:gd name="T20" fmla="*/ 266 w 1073"/>
                  <a:gd name="T21" fmla="*/ 156 h 987"/>
                  <a:gd name="T22" fmla="*/ 203 w 1073"/>
                  <a:gd name="T23" fmla="*/ 64 h 987"/>
                  <a:gd name="T24" fmla="*/ 125 w 1073"/>
                  <a:gd name="T25" fmla="*/ 14 h 987"/>
                  <a:gd name="T26" fmla="*/ 55 w 1073"/>
                  <a:gd name="T27" fmla="*/ 0 h 987"/>
                  <a:gd name="T28" fmla="*/ 0 w 1073"/>
                  <a:gd name="T29" fmla="*/ 0 h 98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073"/>
                  <a:gd name="T46" fmla="*/ 0 h 987"/>
                  <a:gd name="T47" fmla="*/ 1073 w 1073"/>
                  <a:gd name="T48" fmla="*/ 987 h 98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073" h="987">
                    <a:moveTo>
                      <a:pt x="1072" y="986"/>
                    </a:moveTo>
                    <a:lnTo>
                      <a:pt x="916" y="979"/>
                    </a:lnTo>
                    <a:lnTo>
                      <a:pt x="806" y="958"/>
                    </a:lnTo>
                    <a:lnTo>
                      <a:pt x="736" y="929"/>
                    </a:lnTo>
                    <a:lnTo>
                      <a:pt x="642" y="865"/>
                    </a:lnTo>
                    <a:lnTo>
                      <a:pt x="556" y="773"/>
                    </a:lnTo>
                    <a:lnTo>
                      <a:pt x="477" y="660"/>
                    </a:lnTo>
                    <a:lnTo>
                      <a:pt x="430" y="553"/>
                    </a:lnTo>
                    <a:lnTo>
                      <a:pt x="376" y="411"/>
                    </a:lnTo>
                    <a:lnTo>
                      <a:pt x="313" y="262"/>
                    </a:lnTo>
                    <a:lnTo>
                      <a:pt x="266" y="156"/>
                    </a:lnTo>
                    <a:lnTo>
                      <a:pt x="203" y="64"/>
                    </a:lnTo>
                    <a:lnTo>
                      <a:pt x="125" y="14"/>
                    </a:lnTo>
                    <a:lnTo>
                      <a:pt x="55" y="0"/>
                    </a:lnTo>
                    <a:lnTo>
                      <a:pt x="0" y="0"/>
                    </a:lnTo>
                  </a:path>
                </a:pathLst>
              </a:custGeom>
              <a:noFill/>
              <a:ln w="25400" cap="rnd" cmpd="sng">
                <a:solidFill>
                  <a:srgbClr val="00009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6911" name="Freeform 180"/>
              <p:cNvSpPr>
                <a:spLocks/>
              </p:cNvSpPr>
              <p:nvPr/>
            </p:nvSpPr>
            <p:spPr bwMode="auto">
              <a:xfrm>
                <a:off x="3263" y="1233"/>
                <a:ext cx="1076" cy="987"/>
              </a:xfrm>
              <a:custGeom>
                <a:avLst/>
                <a:gdLst>
                  <a:gd name="T0" fmla="*/ 0 w 1076"/>
                  <a:gd name="T1" fmla="*/ 986 h 987"/>
                  <a:gd name="T2" fmla="*/ 157 w 1076"/>
                  <a:gd name="T3" fmla="*/ 979 h 987"/>
                  <a:gd name="T4" fmla="*/ 267 w 1076"/>
                  <a:gd name="T5" fmla="*/ 958 h 987"/>
                  <a:gd name="T6" fmla="*/ 337 w 1076"/>
                  <a:gd name="T7" fmla="*/ 929 h 987"/>
                  <a:gd name="T8" fmla="*/ 432 w 1076"/>
                  <a:gd name="T9" fmla="*/ 865 h 987"/>
                  <a:gd name="T10" fmla="*/ 518 w 1076"/>
                  <a:gd name="T11" fmla="*/ 773 h 987"/>
                  <a:gd name="T12" fmla="*/ 596 w 1076"/>
                  <a:gd name="T13" fmla="*/ 660 h 987"/>
                  <a:gd name="T14" fmla="*/ 643 w 1076"/>
                  <a:gd name="T15" fmla="*/ 553 h 987"/>
                  <a:gd name="T16" fmla="*/ 698 w 1076"/>
                  <a:gd name="T17" fmla="*/ 411 h 987"/>
                  <a:gd name="T18" fmla="*/ 761 w 1076"/>
                  <a:gd name="T19" fmla="*/ 262 h 987"/>
                  <a:gd name="T20" fmla="*/ 808 w 1076"/>
                  <a:gd name="T21" fmla="*/ 156 h 987"/>
                  <a:gd name="T22" fmla="*/ 871 w 1076"/>
                  <a:gd name="T23" fmla="*/ 64 h 987"/>
                  <a:gd name="T24" fmla="*/ 949 w 1076"/>
                  <a:gd name="T25" fmla="*/ 14 h 987"/>
                  <a:gd name="T26" fmla="*/ 1020 w 1076"/>
                  <a:gd name="T27" fmla="*/ 0 h 987"/>
                  <a:gd name="T28" fmla="*/ 1075 w 1076"/>
                  <a:gd name="T29" fmla="*/ 0 h 98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076"/>
                  <a:gd name="T46" fmla="*/ 0 h 987"/>
                  <a:gd name="T47" fmla="*/ 1076 w 1076"/>
                  <a:gd name="T48" fmla="*/ 987 h 98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076" h="987">
                    <a:moveTo>
                      <a:pt x="0" y="986"/>
                    </a:moveTo>
                    <a:lnTo>
                      <a:pt x="157" y="979"/>
                    </a:lnTo>
                    <a:lnTo>
                      <a:pt x="267" y="958"/>
                    </a:lnTo>
                    <a:lnTo>
                      <a:pt x="337" y="929"/>
                    </a:lnTo>
                    <a:lnTo>
                      <a:pt x="432" y="865"/>
                    </a:lnTo>
                    <a:lnTo>
                      <a:pt x="518" y="773"/>
                    </a:lnTo>
                    <a:lnTo>
                      <a:pt x="596" y="660"/>
                    </a:lnTo>
                    <a:lnTo>
                      <a:pt x="643" y="553"/>
                    </a:lnTo>
                    <a:lnTo>
                      <a:pt x="698" y="411"/>
                    </a:lnTo>
                    <a:lnTo>
                      <a:pt x="761" y="262"/>
                    </a:lnTo>
                    <a:lnTo>
                      <a:pt x="808" y="156"/>
                    </a:lnTo>
                    <a:lnTo>
                      <a:pt x="871" y="64"/>
                    </a:lnTo>
                    <a:lnTo>
                      <a:pt x="949" y="14"/>
                    </a:lnTo>
                    <a:lnTo>
                      <a:pt x="1020" y="0"/>
                    </a:lnTo>
                    <a:lnTo>
                      <a:pt x="1075" y="0"/>
                    </a:lnTo>
                  </a:path>
                </a:pathLst>
              </a:custGeom>
              <a:noFill/>
              <a:ln w="25400" cap="rnd" cmpd="sng">
                <a:solidFill>
                  <a:srgbClr val="00009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6912" name="Freeform 181"/>
              <p:cNvSpPr>
                <a:spLocks/>
              </p:cNvSpPr>
              <p:nvPr/>
            </p:nvSpPr>
            <p:spPr bwMode="auto">
              <a:xfrm>
                <a:off x="4308" y="1233"/>
                <a:ext cx="1073" cy="987"/>
              </a:xfrm>
              <a:custGeom>
                <a:avLst/>
                <a:gdLst>
                  <a:gd name="T0" fmla="*/ 1072 w 1073"/>
                  <a:gd name="T1" fmla="*/ 986 h 987"/>
                  <a:gd name="T2" fmla="*/ 916 w 1073"/>
                  <a:gd name="T3" fmla="*/ 979 h 987"/>
                  <a:gd name="T4" fmla="*/ 806 w 1073"/>
                  <a:gd name="T5" fmla="*/ 958 h 987"/>
                  <a:gd name="T6" fmla="*/ 736 w 1073"/>
                  <a:gd name="T7" fmla="*/ 929 h 987"/>
                  <a:gd name="T8" fmla="*/ 642 w 1073"/>
                  <a:gd name="T9" fmla="*/ 865 h 987"/>
                  <a:gd name="T10" fmla="*/ 556 w 1073"/>
                  <a:gd name="T11" fmla="*/ 773 h 987"/>
                  <a:gd name="T12" fmla="*/ 477 w 1073"/>
                  <a:gd name="T13" fmla="*/ 660 h 987"/>
                  <a:gd name="T14" fmla="*/ 430 w 1073"/>
                  <a:gd name="T15" fmla="*/ 553 h 987"/>
                  <a:gd name="T16" fmla="*/ 376 w 1073"/>
                  <a:gd name="T17" fmla="*/ 411 h 987"/>
                  <a:gd name="T18" fmla="*/ 313 w 1073"/>
                  <a:gd name="T19" fmla="*/ 262 h 987"/>
                  <a:gd name="T20" fmla="*/ 266 w 1073"/>
                  <a:gd name="T21" fmla="*/ 156 h 987"/>
                  <a:gd name="T22" fmla="*/ 203 w 1073"/>
                  <a:gd name="T23" fmla="*/ 64 h 987"/>
                  <a:gd name="T24" fmla="*/ 125 w 1073"/>
                  <a:gd name="T25" fmla="*/ 14 h 987"/>
                  <a:gd name="T26" fmla="*/ 55 w 1073"/>
                  <a:gd name="T27" fmla="*/ 0 h 987"/>
                  <a:gd name="T28" fmla="*/ 0 w 1073"/>
                  <a:gd name="T29" fmla="*/ 0 h 98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073"/>
                  <a:gd name="T46" fmla="*/ 0 h 987"/>
                  <a:gd name="T47" fmla="*/ 1073 w 1073"/>
                  <a:gd name="T48" fmla="*/ 987 h 98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073" h="987">
                    <a:moveTo>
                      <a:pt x="1072" y="986"/>
                    </a:moveTo>
                    <a:lnTo>
                      <a:pt x="916" y="979"/>
                    </a:lnTo>
                    <a:lnTo>
                      <a:pt x="806" y="958"/>
                    </a:lnTo>
                    <a:lnTo>
                      <a:pt x="736" y="929"/>
                    </a:lnTo>
                    <a:lnTo>
                      <a:pt x="642" y="865"/>
                    </a:lnTo>
                    <a:lnTo>
                      <a:pt x="556" y="773"/>
                    </a:lnTo>
                    <a:lnTo>
                      <a:pt x="477" y="660"/>
                    </a:lnTo>
                    <a:lnTo>
                      <a:pt x="430" y="553"/>
                    </a:lnTo>
                    <a:lnTo>
                      <a:pt x="376" y="411"/>
                    </a:lnTo>
                    <a:lnTo>
                      <a:pt x="313" y="262"/>
                    </a:lnTo>
                    <a:lnTo>
                      <a:pt x="266" y="156"/>
                    </a:lnTo>
                    <a:lnTo>
                      <a:pt x="203" y="64"/>
                    </a:lnTo>
                    <a:lnTo>
                      <a:pt x="125" y="14"/>
                    </a:lnTo>
                    <a:lnTo>
                      <a:pt x="55" y="0"/>
                    </a:lnTo>
                    <a:lnTo>
                      <a:pt x="0" y="0"/>
                    </a:lnTo>
                  </a:path>
                </a:pathLst>
              </a:custGeom>
              <a:noFill/>
              <a:ln w="25400" cap="rnd" cmpd="sng">
                <a:solidFill>
                  <a:srgbClr val="00009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36874" name="AutoShape 183"/>
            <p:cNvSpPr>
              <a:spLocks noChangeArrowheads="1"/>
            </p:cNvSpPr>
            <p:nvPr/>
          </p:nvSpPr>
          <p:spPr bwMode="auto">
            <a:xfrm>
              <a:off x="2760" y="1680"/>
              <a:ext cx="210" cy="114"/>
            </a:xfrm>
            <a:prstGeom prst="rightArrow">
              <a:avLst>
                <a:gd name="adj1" fmla="val 50000"/>
                <a:gd name="adj2" fmla="val 46053"/>
              </a:avLst>
            </a:prstGeom>
            <a:noFill/>
            <a:ln w="28575" cap="sq">
              <a:solidFill>
                <a:srgbClr val="CC6600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58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3" name="Rectangle 2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defTabSz="762000" eaLnBrk="1" hangingPunct="1"/>
            <a:r>
              <a:rPr lang="fr-FR" sz="3600" dirty="0" smtClean="0"/>
              <a:t>Exemple </a:t>
            </a:r>
            <a:r>
              <a:rPr lang="fr-CA" sz="3600" dirty="0" smtClean="0"/>
              <a:t>13: calcul des probabilités normales</a:t>
            </a:r>
            <a:endParaRPr lang="fr-FR" sz="3600" dirty="0" smtClean="0"/>
          </a:p>
        </p:txBody>
      </p:sp>
      <p:sp>
        <p:nvSpPr>
          <p:cNvPr id="37892" name="Rectangle 4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1233488"/>
          </a:xfrm>
          <a:noFill/>
        </p:spPr>
        <p:txBody>
          <a:bodyPr lIns="90488" tIns="44450" rIns="90488" bIns="44450"/>
          <a:lstStyle/>
          <a:p>
            <a:pPr defTabSz="762000" eaLnBrk="1" hangingPunct="1">
              <a:lnSpc>
                <a:spcPct val="90000"/>
              </a:lnSpc>
            </a:pPr>
            <a:r>
              <a:rPr lang="fr-FR" smtClean="0"/>
              <a:t>Déterminer la probabilité que les ventes journalières du produit Axcédull soient supérieures à 120</a:t>
            </a:r>
          </a:p>
        </p:txBody>
      </p:sp>
      <p:graphicFrame>
        <p:nvGraphicFramePr>
          <p:cNvPr id="37890" name="Object 23">
            <a:hlinkClick r:id="" action="ppaction://ole?verb=0"/>
          </p:cNvPr>
          <p:cNvGraphicFramePr>
            <a:graphicFrameLocks/>
          </p:cNvGraphicFramePr>
          <p:nvPr/>
        </p:nvGraphicFramePr>
        <p:xfrm>
          <a:off x="4905375" y="3605213"/>
          <a:ext cx="2674938" cy="481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8" name="Equation" r:id="rId5" imgW="1130040" imgH="203040" progId="Equation.3">
                  <p:embed/>
                </p:oleObj>
              </mc:Choice>
              <mc:Fallback>
                <p:oleObj name="Equation" r:id="rId5" imgW="1130040" imgH="203040" progId="Equation.3">
                  <p:embed/>
                  <p:pic>
                    <p:nvPicPr>
                      <p:cNvPr id="0" name="Object 2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05375" y="3605213"/>
                        <a:ext cx="2674938" cy="4810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7894" name="Group 27"/>
          <p:cNvGrpSpPr>
            <a:grpSpLocks/>
          </p:cNvGrpSpPr>
          <p:nvPr/>
        </p:nvGrpSpPr>
        <p:grpSpPr bwMode="auto">
          <a:xfrm>
            <a:off x="884238" y="2973388"/>
            <a:ext cx="4641850" cy="2541587"/>
            <a:chOff x="557" y="1873"/>
            <a:chExt cx="2924" cy="1601"/>
          </a:xfrm>
        </p:grpSpPr>
        <p:sp>
          <p:nvSpPr>
            <p:cNvPr id="37895" name="Line 13"/>
            <p:cNvSpPr>
              <a:spLocks noChangeShapeType="1"/>
            </p:cNvSpPr>
            <p:nvPr/>
          </p:nvSpPr>
          <p:spPr bwMode="auto">
            <a:xfrm flipH="1">
              <a:off x="2026" y="2567"/>
              <a:ext cx="357" cy="15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7896" name="Line 14"/>
            <p:cNvSpPr>
              <a:spLocks noChangeShapeType="1"/>
            </p:cNvSpPr>
            <p:nvPr/>
          </p:nvSpPr>
          <p:spPr bwMode="auto">
            <a:xfrm flipH="1">
              <a:off x="2020" y="2841"/>
              <a:ext cx="469" cy="22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7897" name="Line 15"/>
            <p:cNvSpPr>
              <a:spLocks noChangeShapeType="1"/>
            </p:cNvSpPr>
            <p:nvPr/>
          </p:nvSpPr>
          <p:spPr bwMode="auto">
            <a:xfrm flipH="1">
              <a:off x="2020" y="2317"/>
              <a:ext cx="250" cy="10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7898" name="Line 16"/>
            <p:cNvSpPr>
              <a:spLocks noChangeShapeType="1"/>
            </p:cNvSpPr>
            <p:nvPr/>
          </p:nvSpPr>
          <p:spPr bwMode="auto">
            <a:xfrm flipH="1">
              <a:off x="2216" y="2954"/>
              <a:ext cx="365" cy="18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7899" name="Line 17"/>
            <p:cNvSpPr>
              <a:spLocks noChangeShapeType="1"/>
            </p:cNvSpPr>
            <p:nvPr/>
          </p:nvSpPr>
          <p:spPr bwMode="auto">
            <a:xfrm flipH="1">
              <a:off x="2020" y="2705"/>
              <a:ext cx="416" cy="18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7900" name="Line 18"/>
            <p:cNvSpPr>
              <a:spLocks noChangeShapeType="1"/>
            </p:cNvSpPr>
            <p:nvPr/>
          </p:nvSpPr>
          <p:spPr bwMode="auto">
            <a:xfrm flipH="1">
              <a:off x="2014" y="2435"/>
              <a:ext cx="305" cy="13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7901" name="Line 19"/>
            <p:cNvSpPr>
              <a:spLocks noChangeShapeType="1"/>
            </p:cNvSpPr>
            <p:nvPr/>
          </p:nvSpPr>
          <p:spPr bwMode="auto">
            <a:xfrm flipH="1">
              <a:off x="2020" y="2213"/>
              <a:ext cx="182" cy="6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7902" name="Line 25"/>
            <p:cNvSpPr>
              <a:spLocks noChangeShapeType="1"/>
            </p:cNvSpPr>
            <p:nvPr/>
          </p:nvSpPr>
          <p:spPr bwMode="auto">
            <a:xfrm flipH="1">
              <a:off x="2528" y="3056"/>
              <a:ext cx="167" cy="7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7903" name="Freeform 8"/>
            <p:cNvSpPr>
              <a:spLocks/>
            </p:cNvSpPr>
            <p:nvPr/>
          </p:nvSpPr>
          <p:spPr bwMode="auto">
            <a:xfrm>
              <a:off x="951" y="2154"/>
              <a:ext cx="1076" cy="987"/>
            </a:xfrm>
            <a:custGeom>
              <a:avLst/>
              <a:gdLst>
                <a:gd name="T0" fmla="*/ 0 w 1076"/>
                <a:gd name="T1" fmla="*/ 986 h 987"/>
                <a:gd name="T2" fmla="*/ 157 w 1076"/>
                <a:gd name="T3" fmla="*/ 979 h 987"/>
                <a:gd name="T4" fmla="*/ 267 w 1076"/>
                <a:gd name="T5" fmla="*/ 958 h 987"/>
                <a:gd name="T6" fmla="*/ 337 w 1076"/>
                <a:gd name="T7" fmla="*/ 929 h 987"/>
                <a:gd name="T8" fmla="*/ 432 w 1076"/>
                <a:gd name="T9" fmla="*/ 865 h 987"/>
                <a:gd name="T10" fmla="*/ 518 w 1076"/>
                <a:gd name="T11" fmla="*/ 773 h 987"/>
                <a:gd name="T12" fmla="*/ 596 w 1076"/>
                <a:gd name="T13" fmla="*/ 660 h 987"/>
                <a:gd name="T14" fmla="*/ 643 w 1076"/>
                <a:gd name="T15" fmla="*/ 553 h 987"/>
                <a:gd name="T16" fmla="*/ 698 w 1076"/>
                <a:gd name="T17" fmla="*/ 411 h 987"/>
                <a:gd name="T18" fmla="*/ 761 w 1076"/>
                <a:gd name="T19" fmla="*/ 262 h 987"/>
                <a:gd name="T20" fmla="*/ 808 w 1076"/>
                <a:gd name="T21" fmla="*/ 156 h 987"/>
                <a:gd name="T22" fmla="*/ 871 w 1076"/>
                <a:gd name="T23" fmla="*/ 64 h 987"/>
                <a:gd name="T24" fmla="*/ 949 w 1076"/>
                <a:gd name="T25" fmla="*/ 14 h 987"/>
                <a:gd name="T26" fmla="*/ 1020 w 1076"/>
                <a:gd name="T27" fmla="*/ 0 h 987"/>
                <a:gd name="T28" fmla="*/ 1075 w 1076"/>
                <a:gd name="T29" fmla="*/ 0 h 98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076"/>
                <a:gd name="T46" fmla="*/ 0 h 987"/>
                <a:gd name="T47" fmla="*/ 1076 w 1076"/>
                <a:gd name="T48" fmla="*/ 987 h 98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076" h="987">
                  <a:moveTo>
                    <a:pt x="0" y="986"/>
                  </a:moveTo>
                  <a:lnTo>
                    <a:pt x="157" y="979"/>
                  </a:lnTo>
                  <a:lnTo>
                    <a:pt x="267" y="958"/>
                  </a:lnTo>
                  <a:lnTo>
                    <a:pt x="337" y="929"/>
                  </a:lnTo>
                  <a:lnTo>
                    <a:pt x="432" y="865"/>
                  </a:lnTo>
                  <a:lnTo>
                    <a:pt x="518" y="773"/>
                  </a:lnTo>
                  <a:lnTo>
                    <a:pt x="596" y="660"/>
                  </a:lnTo>
                  <a:lnTo>
                    <a:pt x="643" y="553"/>
                  </a:lnTo>
                  <a:lnTo>
                    <a:pt x="698" y="411"/>
                  </a:lnTo>
                  <a:lnTo>
                    <a:pt x="761" y="262"/>
                  </a:lnTo>
                  <a:lnTo>
                    <a:pt x="808" y="156"/>
                  </a:lnTo>
                  <a:lnTo>
                    <a:pt x="871" y="64"/>
                  </a:lnTo>
                  <a:lnTo>
                    <a:pt x="949" y="14"/>
                  </a:lnTo>
                  <a:lnTo>
                    <a:pt x="1020" y="0"/>
                  </a:lnTo>
                  <a:lnTo>
                    <a:pt x="1075" y="0"/>
                  </a:lnTo>
                </a:path>
              </a:pathLst>
            </a:custGeom>
            <a:noFill/>
            <a:ln w="25400" cap="rnd" cmpd="sng">
              <a:solidFill>
                <a:srgbClr val="00009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7904" name="Line 6"/>
            <p:cNvSpPr>
              <a:spLocks noChangeShapeType="1"/>
            </p:cNvSpPr>
            <p:nvPr/>
          </p:nvSpPr>
          <p:spPr bwMode="auto">
            <a:xfrm>
              <a:off x="967" y="1955"/>
              <a:ext cx="0" cy="117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7905" name="Line 7"/>
            <p:cNvSpPr>
              <a:spLocks noChangeShapeType="1"/>
            </p:cNvSpPr>
            <p:nvPr/>
          </p:nvSpPr>
          <p:spPr bwMode="auto">
            <a:xfrm>
              <a:off x="976" y="3140"/>
              <a:ext cx="2155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7906" name="Rectangle 10"/>
            <p:cNvSpPr>
              <a:spLocks noChangeArrowheads="1"/>
            </p:cNvSpPr>
            <p:nvPr/>
          </p:nvSpPr>
          <p:spPr bwMode="auto">
            <a:xfrm>
              <a:off x="557" y="1873"/>
              <a:ext cx="568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FR" sz="2800" i="1"/>
                <a:t>f(x)</a:t>
              </a:r>
            </a:p>
          </p:txBody>
        </p:sp>
        <p:sp>
          <p:nvSpPr>
            <p:cNvPr id="37907" name="Rectangle 11"/>
            <p:cNvSpPr>
              <a:spLocks noChangeArrowheads="1"/>
            </p:cNvSpPr>
            <p:nvPr/>
          </p:nvSpPr>
          <p:spPr bwMode="auto">
            <a:xfrm>
              <a:off x="2903" y="3149"/>
              <a:ext cx="578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FR" sz="2800" i="1"/>
                <a:t>X</a:t>
              </a:r>
            </a:p>
          </p:txBody>
        </p:sp>
        <p:sp>
          <p:nvSpPr>
            <p:cNvPr id="37908" name="Line 12"/>
            <p:cNvSpPr>
              <a:spLocks noChangeShapeType="1"/>
            </p:cNvSpPr>
            <p:nvPr/>
          </p:nvSpPr>
          <p:spPr bwMode="auto">
            <a:xfrm>
              <a:off x="2020" y="2145"/>
              <a:ext cx="0" cy="9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7909" name="Rectangle 22"/>
            <p:cNvSpPr>
              <a:spLocks noChangeArrowheads="1"/>
            </p:cNvSpPr>
            <p:nvPr/>
          </p:nvSpPr>
          <p:spPr bwMode="auto">
            <a:xfrm>
              <a:off x="1749" y="3145"/>
              <a:ext cx="468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FR" sz="2800" i="1"/>
                <a:t>120</a:t>
              </a:r>
            </a:p>
          </p:txBody>
        </p:sp>
        <p:sp>
          <p:nvSpPr>
            <p:cNvPr id="37910" name="Freeform 9"/>
            <p:cNvSpPr>
              <a:spLocks/>
            </p:cNvSpPr>
            <p:nvPr/>
          </p:nvSpPr>
          <p:spPr bwMode="auto">
            <a:xfrm>
              <a:off x="2002" y="2154"/>
              <a:ext cx="1073" cy="987"/>
            </a:xfrm>
            <a:custGeom>
              <a:avLst/>
              <a:gdLst>
                <a:gd name="T0" fmla="*/ 1072 w 1073"/>
                <a:gd name="T1" fmla="*/ 986 h 987"/>
                <a:gd name="T2" fmla="*/ 916 w 1073"/>
                <a:gd name="T3" fmla="*/ 979 h 987"/>
                <a:gd name="T4" fmla="*/ 806 w 1073"/>
                <a:gd name="T5" fmla="*/ 958 h 987"/>
                <a:gd name="T6" fmla="*/ 736 w 1073"/>
                <a:gd name="T7" fmla="*/ 929 h 987"/>
                <a:gd name="T8" fmla="*/ 642 w 1073"/>
                <a:gd name="T9" fmla="*/ 865 h 987"/>
                <a:gd name="T10" fmla="*/ 556 w 1073"/>
                <a:gd name="T11" fmla="*/ 773 h 987"/>
                <a:gd name="T12" fmla="*/ 477 w 1073"/>
                <a:gd name="T13" fmla="*/ 660 h 987"/>
                <a:gd name="T14" fmla="*/ 430 w 1073"/>
                <a:gd name="T15" fmla="*/ 553 h 987"/>
                <a:gd name="T16" fmla="*/ 376 w 1073"/>
                <a:gd name="T17" fmla="*/ 411 h 987"/>
                <a:gd name="T18" fmla="*/ 313 w 1073"/>
                <a:gd name="T19" fmla="*/ 262 h 987"/>
                <a:gd name="T20" fmla="*/ 266 w 1073"/>
                <a:gd name="T21" fmla="*/ 156 h 987"/>
                <a:gd name="T22" fmla="*/ 203 w 1073"/>
                <a:gd name="T23" fmla="*/ 64 h 987"/>
                <a:gd name="T24" fmla="*/ 125 w 1073"/>
                <a:gd name="T25" fmla="*/ 14 h 987"/>
                <a:gd name="T26" fmla="*/ 55 w 1073"/>
                <a:gd name="T27" fmla="*/ 0 h 987"/>
                <a:gd name="T28" fmla="*/ 0 w 1073"/>
                <a:gd name="T29" fmla="*/ 0 h 98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073"/>
                <a:gd name="T46" fmla="*/ 0 h 987"/>
                <a:gd name="T47" fmla="*/ 1073 w 1073"/>
                <a:gd name="T48" fmla="*/ 987 h 98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073" h="987">
                  <a:moveTo>
                    <a:pt x="1072" y="986"/>
                  </a:moveTo>
                  <a:lnTo>
                    <a:pt x="916" y="979"/>
                  </a:lnTo>
                  <a:lnTo>
                    <a:pt x="806" y="958"/>
                  </a:lnTo>
                  <a:lnTo>
                    <a:pt x="736" y="929"/>
                  </a:lnTo>
                  <a:lnTo>
                    <a:pt x="642" y="865"/>
                  </a:lnTo>
                  <a:lnTo>
                    <a:pt x="556" y="773"/>
                  </a:lnTo>
                  <a:lnTo>
                    <a:pt x="477" y="660"/>
                  </a:lnTo>
                  <a:lnTo>
                    <a:pt x="430" y="553"/>
                  </a:lnTo>
                  <a:lnTo>
                    <a:pt x="376" y="411"/>
                  </a:lnTo>
                  <a:lnTo>
                    <a:pt x="313" y="262"/>
                  </a:lnTo>
                  <a:lnTo>
                    <a:pt x="266" y="156"/>
                  </a:lnTo>
                  <a:lnTo>
                    <a:pt x="203" y="64"/>
                  </a:lnTo>
                  <a:lnTo>
                    <a:pt x="125" y="14"/>
                  </a:lnTo>
                  <a:lnTo>
                    <a:pt x="55" y="0"/>
                  </a:lnTo>
                  <a:lnTo>
                    <a:pt x="0" y="0"/>
                  </a:lnTo>
                </a:path>
              </a:pathLst>
            </a:custGeom>
            <a:noFill/>
            <a:ln w="25400" cap="rnd" cmpd="sng">
              <a:solidFill>
                <a:srgbClr val="00009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59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20" name="Rectangle 7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defTabSz="762000" eaLnBrk="1" hangingPunct="1"/>
            <a:r>
              <a:rPr lang="fr-FR" sz="3600" dirty="0" smtClean="0"/>
              <a:t>Exemple </a:t>
            </a:r>
            <a:r>
              <a:rPr lang="fr-CA" sz="3600" dirty="0" smtClean="0"/>
              <a:t>14: calcul des probabilités normales</a:t>
            </a:r>
            <a:endParaRPr lang="fr-FR" sz="3600" dirty="0" smtClean="0"/>
          </a:p>
        </p:txBody>
      </p:sp>
      <p:sp>
        <p:nvSpPr>
          <p:cNvPr id="38919" name="Rectangle 4"/>
          <p:cNvSpPr>
            <a:spLocks noGrp="1" noChangeArrowheads="1"/>
          </p:cNvSpPr>
          <p:nvPr>
            <p:ph sz="quarter" idx="1"/>
          </p:nvPr>
        </p:nvSpPr>
        <p:spPr>
          <a:xfrm>
            <a:off x="466725" y="1630363"/>
            <a:ext cx="8339138" cy="1355725"/>
          </a:xfrm>
          <a:noFill/>
        </p:spPr>
        <p:txBody>
          <a:bodyPr lIns="90488" tIns="44450" rIns="90488" bIns="44450"/>
          <a:lstStyle/>
          <a:p>
            <a:pPr defTabSz="762000" eaLnBrk="1" hangingPunct="1">
              <a:lnSpc>
                <a:spcPct val="90000"/>
              </a:lnSpc>
            </a:pPr>
            <a:r>
              <a:rPr lang="fr-FR" sz="2600" smtClean="0"/>
              <a:t>Si chaque jour, on débute avec un inventaire de 140 unités,  quelle est la probabilité d’avoir une pénurie?</a:t>
            </a:r>
          </a:p>
        </p:txBody>
      </p:sp>
      <p:sp>
        <p:nvSpPr>
          <p:cNvPr id="38917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8918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graphicFrame>
        <p:nvGraphicFramePr>
          <p:cNvPr id="38914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217488" y="5218113"/>
          <a:ext cx="8740775" cy="828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46" name="Equation" r:id="rId5" imgW="4152600" imgH="393480" progId="Equation.3">
                  <p:embed/>
                </p:oleObj>
              </mc:Choice>
              <mc:Fallback>
                <p:oleObj name="Equation" r:id="rId5" imgW="4152600" imgH="393480" progId="Equation.3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7488" y="5218113"/>
                        <a:ext cx="8740775" cy="828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15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7091363" y="5919788"/>
          <a:ext cx="1204912" cy="403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47" name="Equation" r:id="rId7" imgW="571320" imgH="190440" progId="Equation.3">
                  <p:embed/>
                </p:oleObj>
              </mc:Choice>
              <mc:Fallback>
                <p:oleObj name="Equation" r:id="rId7" imgW="571320" imgH="190440" progId="Equation.3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91363" y="5919788"/>
                        <a:ext cx="1204912" cy="403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8921" name="Group 48"/>
          <p:cNvGrpSpPr>
            <a:grpSpLocks/>
          </p:cNvGrpSpPr>
          <p:nvPr/>
        </p:nvGrpSpPr>
        <p:grpSpPr bwMode="auto">
          <a:xfrm>
            <a:off x="485775" y="2695575"/>
            <a:ext cx="8483600" cy="2501900"/>
            <a:chOff x="336" y="1698"/>
            <a:chExt cx="5344" cy="1576"/>
          </a:xfrm>
        </p:grpSpPr>
        <p:grpSp>
          <p:nvGrpSpPr>
            <p:cNvPr id="38922" name="Group 42"/>
            <p:cNvGrpSpPr>
              <a:grpSpLocks/>
            </p:cNvGrpSpPr>
            <p:nvPr/>
          </p:nvGrpSpPr>
          <p:grpSpPr bwMode="auto">
            <a:xfrm>
              <a:off x="2313" y="2749"/>
              <a:ext cx="244" cy="213"/>
              <a:chOff x="2247" y="2749"/>
              <a:chExt cx="244" cy="213"/>
            </a:xfrm>
          </p:grpSpPr>
          <p:sp>
            <p:nvSpPr>
              <p:cNvPr id="38945" name="Line 33"/>
              <p:cNvSpPr>
                <a:spLocks noChangeShapeType="1"/>
              </p:cNvSpPr>
              <p:nvPr/>
            </p:nvSpPr>
            <p:spPr bwMode="auto">
              <a:xfrm>
                <a:off x="2254" y="2749"/>
                <a:ext cx="0" cy="209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8946" name="Line 37"/>
              <p:cNvSpPr>
                <a:spLocks noChangeShapeType="1"/>
              </p:cNvSpPr>
              <p:nvPr/>
            </p:nvSpPr>
            <p:spPr bwMode="auto">
              <a:xfrm flipH="1">
                <a:off x="2253" y="2883"/>
                <a:ext cx="136" cy="61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8947" name="Line 40"/>
              <p:cNvSpPr>
                <a:spLocks noChangeShapeType="1"/>
              </p:cNvSpPr>
              <p:nvPr/>
            </p:nvSpPr>
            <p:spPr bwMode="auto">
              <a:xfrm flipH="1">
                <a:off x="2247" y="2805"/>
                <a:ext cx="64" cy="25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8948" name="Line 41"/>
              <p:cNvSpPr>
                <a:spLocks noChangeShapeType="1"/>
              </p:cNvSpPr>
              <p:nvPr/>
            </p:nvSpPr>
            <p:spPr bwMode="auto">
              <a:xfrm flipH="1">
                <a:off x="2427" y="2937"/>
                <a:ext cx="64" cy="25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38923" name="Rectangle 9"/>
            <p:cNvSpPr>
              <a:spLocks noChangeArrowheads="1"/>
            </p:cNvSpPr>
            <p:nvPr/>
          </p:nvSpPr>
          <p:spPr bwMode="auto">
            <a:xfrm>
              <a:off x="5387" y="2953"/>
              <a:ext cx="293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FR" sz="2400" i="1"/>
                <a:t>Z</a:t>
              </a:r>
            </a:p>
          </p:txBody>
        </p:sp>
        <p:sp>
          <p:nvSpPr>
            <p:cNvPr id="38924" name="Rectangle 10"/>
            <p:cNvSpPr>
              <a:spLocks noChangeArrowheads="1"/>
            </p:cNvSpPr>
            <p:nvPr/>
          </p:nvSpPr>
          <p:spPr bwMode="auto">
            <a:xfrm>
              <a:off x="4269" y="2988"/>
              <a:ext cx="224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FR" sz="2400" i="1"/>
                <a:t>0</a:t>
              </a:r>
            </a:p>
          </p:txBody>
        </p:sp>
        <p:sp>
          <p:nvSpPr>
            <p:cNvPr id="38925" name="Rectangle 11"/>
            <p:cNvSpPr>
              <a:spLocks noChangeArrowheads="1"/>
            </p:cNvSpPr>
            <p:nvPr/>
          </p:nvSpPr>
          <p:spPr bwMode="auto">
            <a:xfrm>
              <a:off x="4836" y="2943"/>
              <a:ext cx="189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 eaLnBrk="0" hangingPunct="0"/>
              <a:r>
                <a:rPr lang="fr-FR" sz="2400" i="1"/>
                <a:t>z</a:t>
              </a:r>
            </a:p>
          </p:txBody>
        </p:sp>
        <p:sp>
          <p:nvSpPr>
            <p:cNvPr id="38926" name="Line 12"/>
            <p:cNvSpPr>
              <a:spLocks noChangeShapeType="1"/>
            </p:cNvSpPr>
            <p:nvPr/>
          </p:nvSpPr>
          <p:spPr bwMode="auto">
            <a:xfrm>
              <a:off x="3358" y="1781"/>
              <a:ext cx="0" cy="117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8927" name="Line 13"/>
            <p:cNvSpPr>
              <a:spLocks noChangeShapeType="1"/>
            </p:cNvSpPr>
            <p:nvPr/>
          </p:nvSpPr>
          <p:spPr bwMode="auto">
            <a:xfrm>
              <a:off x="3367" y="2966"/>
              <a:ext cx="2155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8928" name="Freeform 14"/>
            <p:cNvSpPr>
              <a:spLocks/>
            </p:cNvSpPr>
            <p:nvPr/>
          </p:nvSpPr>
          <p:spPr bwMode="auto">
            <a:xfrm>
              <a:off x="3342" y="1980"/>
              <a:ext cx="1076" cy="987"/>
            </a:xfrm>
            <a:custGeom>
              <a:avLst/>
              <a:gdLst>
                <a:gd name="T0" fmla="*/ 0 w 1076"/>
                <a:gd name="T1" fmla="*/ 986 h 987"/>
                <a:gd name="T2" fmla="*/ 157 w 1076"/>
                <a:gd name="T3" fmla="*/ 979 h 987"/>
                <a:gd name="T4" fmla="*/ 267 w 1076"/>
                <a:gd name="T5" fmla="*/ 958 h 987"/>
                <a:gd name="T6" fmla="*/ 337 w 1076"/>
                <a:gd name="T7" fmla="*/ 929 h 987"/>
                <a:gd name="T8" fmla="*/ 432 w 1076"/>
                <a:gd name="T9" fmla="*/ 865 h 987"/>
                <a:gd name="T10" fmla="*/ 518 w 1076"/>
                <a:gd name="T11" fmla="*/ 773 h 987"/>
                <a:gd name="T12" fmla="*/ 596 w 1076"/>
                <a:gd name="T13" fmla="*/ 660 h 987"/>
                <a:gd name="T14" fmla="*/ 643 w 1076"/>
                <a:gd name="T15" fmla="*/ 553 h 987"/>
                <a:gd name="T16" fmla="*/ 698 w 1076"/>
                <a:gd name="T17" fmla="*/ 411 h 987"/>
                <a:gd name="T18" fmla="*/ 761 w 1076"/>
                <a:gd name="T19" fmla="*/ 262 h 987"/>
                <a:gd name="T20" fmla="*/ 808 w 1076"/>
                <a:gd name="T21" fmla="*/ 156 h 987"/>
                <a:gd name="T22" fmla="*/ 871 w 1076"/>
                <a:gd name="T23" fmla="*/ 64 h 987"/>
                <a:gd name="T24" fmla="*/ 949 w 1076"/>
                <a:gd name="T25" fmla="*/ 14 h 987"/>
                <a:gd name="T26" fmla="*/ 1020 w 1076"/>
                <a:gd name="T27" fmla="*/ 0 h 987"/>
                <a:gd name="T28" fmla="*/ 1075 w 1076"/>
                <a:gd name="T29" fmla="*/ 0 h 98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076"/>
                <a:gd name="T46" fmla="*/ 0 h 987"/>
                <a:gd name="T47" fmla="*/ 1076 w 1076"/>
                <a:gd name="T48" fmla="*/ 987 h 98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076" h="987">
                  <a:moveTo>
                    <a:pt x="0" y="986"/>
                  </a:moveTo>
                  <a:lnTo>
                    <a:pt x="157" y="979"/>
                  </a:lnTo>
                  <a:lnTo>
                    <a:pt x="267" y="958"/>
                  </a:lnTo>
                  <a:lnTo>
                    <a:pt x="337" y="929"/>
                  </a:lnTo>
                  <a:lnTo>
                    <a:pt x="432" y="865"/>
                  </a:lnTo>
                  <a:lnTo>
                    <a:pt x="518" y="773"/>
                  </a:lnTo>
                  <a:lnTo>
                    <a:pt x="596" y="660"/>
                  </a:lnTo>
                  <a:lnTo>
                    <a:pt x="643" y="553"/>
                  </a:lnTo>
                  <a:lnTo>
                    <a:pt x="698" y="411"/>
                  </a:lnTo>
                  <a:lnTo>
                    <a:pt x="761" y="262"/>
                  </a:lnTo>
                  <a:lnTo>
                    <a:pt x="808" y="156"/>
                  </a:lnTo>
                  <a:lnTo>
                    <a:pt x="871" y="64"/>
                  </a:lnTo>
                  <a:lnTo>
                    <a:pt x="949" y="14"/>
                  </a:lnTo>
                  <a:lnTo>
                    <a:pt x="1020" y="0"/>
                  </a:lnTo>
                  <a:lnTo>
                    <a:pt x="1075" y="0"/>
                  </a:lnTo>
                </a:path>
              </a:pathLst>
            </a:custGeom>
            <a:noFill/>
            <a:ln w="25400" cap="rnd" cmpd="sng">
              <a:solidFill>
                <a:srgbClr val="00009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8929" name="Freeform 15"/>
            <p:cNvSpPr>
              <a:spLocks/>
            </p:cNvSpPr>
            <p:nvPr/>
          </p:nvSpPr>
          <p:spPr bwMode="auto">
            <a:xfrm>
              <a:off x="4387" y="1980"/>
              <a:ext cx="1073" cy="987"/>
            </a:xfrm>
            <a:custGeom>
              <a:avLst/>
              <a:gdLst>
                <a:gd name="T0" fmla="*/ 1072 w 1073"/>
                <a:gd name="T1" fmla="*/ 986 h 987"/>
                <a:gd name="T2" fmla="*/ 916 w 1073"/>
                <a:gd name="T3" fmla="*/ 979 h 987"/>
                <a:gd name="T4" fmla="*/ 806 w 1073"/>
                <a:gd name="T5" fmla="*/ 958 h 987"/>
                <a:gd name="T6" fmla="*/ 736 w 1073"/>
                <a:gd name="T7" fmla="*/ 929 h 987"/>
                <a:gd name="T8" fmla="*/ 642 w 1073"/>
                <a:gd name="T9" fmla="*/ 865 h 987"/>
                <a:gd name="T10" fmla="*/ 556 w 1073"/>
                <a:gd name="T11" fmla="*/ 773 h 987"/>
                <a:gd name="T12" fmla="*/ 477 w 1073"/>
                <a:gd name="T13" fmla="*/ 660 h 987"/>
                <a:gd name="T14" fmla="*/ 430 w 1073"/>
                <a:gd name="T15" fmla="*/ 553 h 987"/>
                <a:gd name="T16" fmla="*/ 376 w 1073"/>
                <a:gd name="T17" fmla="*/ 411 h 987"/>
                <a:gd name="T18" fmla="*/ 313 w 1073"/>
                <a:gd name="T19" fmla="*/ 262 h 987"/>
                <a:gd name="T20" fmla="*/ 266 w 1073"/>
                <a:gd name="T21" fmla="*/ 156 h 987"/>
                <a:gd name="T22" fmla="*/ 203 w 1073"/>
                <a:gd name="T23" fmla="*/ 64 h 987"/>
                <a:gd name="T24" fmla="*/ 125 w 1073"/>
                <a:gd name="T25" fmla="*/ 14 h 987"/>
                <a:gd name="T26" fmla="*/ 55 w 1073"/>
                <a:gd name="T27" fmla="*/ 0 h 987"/>
                <a:gd name="T28" fmla="*/ 0 w 1073"/>
                <a:gd name="T29" fmla="*/ 0 h 98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073"/>
                <a:gd name="T46" fmla="*/ 0 h 987"/>
                <a:gd name="T47" fmla="*/ 1073 w 1073"/>
                <a:gd name="T48" fmla="*/ 987 h 98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073" h="987">
                  <a:moveTo>
                    <a:pt x="1072" y="986"/>
                  </a:moveTo>
                  <a:lnTo>
                    <a:pt x="916" y="979"/>
                  </a:lnTo>
                  <a:lnTo>
                    <a:pt x="806" y="958"/>
                  </a:lnTo>
                  <a:lnTo>
                    <a:pt x="736" y="929"/>
                  </a:lnTo>
                  <a:lnTo>
                    <a:pt x="642" y="865"/>
                  </a:lnTo>
                  <a:lnTo>
                    <a:pt x="556" y="773"/>
                  </a:lnTo>
                  <a:lnTo>
                    <a:pt x="477" y="660"/>
                  </a:lnTo>
                  <a:lnTo>
                    <a:pt x="430" y="553"/>
                  </a:lnTo>
                  <a:lnTo>
                    <a:pt x="376" y="411"/>
                  </a:lnTo>
                  <a:lnTo>
                    <a:pt x="313" y="262"/>
                  </a:lnTo>
                  <a:lnTo>
                    <a:pt x="266" y="156"/>
                  </a:lnTo>
                  <a:lnTo>
                    <a:pt x="203" y="64"/>
                  </a:lnTo>
                  <a:lnTo>
                    <a:pt x="125" y="14"/>
                  </a:lnTo>
                  <a:lnTo>
                    <a:pt x="55" y="0"/>
                  </a:lnTo>
                  <a:lnTo>
                    <a:pt x="0" y="0"/>
                  </a:lnTo>
                </a:path>
              </a:pathLst>
            </a:custGeom>
            <a:noFill/>
            <a:ln w="25400" cap="rnd" cmpd="sng">
              <a:solidFill>
                <a:srgbClr val="00009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8930" name="Rectangle 16"/>
            <p:cNvSpPr>
              <a:spLocks noChangeArrowheads="1"/>
            </p:cNvSpPr>
            <p:nvPr/>
          </p:nvSpPr>
          <p:spPr bwMode="auto">
            <a:xfrm>
              <a:off x="2971" y="1700"/>
              <a:ext cx="568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FR" sz="2800" i="1"/>
                <a:t>f(z)</a:t>
              </a:r>
            </a:p>
          </p:txBody>
        </p:sp>
        <p:sp>
          <p:nvSpPr>
            <p:cNvPr id="38931" name="Line 17"/>
            <p:cNvSpPr>
              <a:spLocks noChangeShapeType="1"/>
            </p:cNvSpPr>
            <p:nvPr/>
          </p:nvSpPr>
          <p:spPr bwMode="auto">
            <a:xfrm>
              <a:off x="4405" y="1983"/>
              <a:ext cx="0" cy="98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8932" name="Line 26"/>
            <p:cNvSpPr>
              <a:spLocks noChangeShapeType="1"/>
            </p:cNvSpPr>
            <p:nvPr/>
          </p:nvSpPr>
          <p:spPr bwMode="auto">
            <a:xfrm>
              <a:off x="736" y="1779"/>
              <a:ext cx="0" cy="117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8933" name="Line 27"/>
            <p:cNvSpPr>
              <a:spLocks noChangeShapeType="1"/>
            </p:cNvSpPr>
            <p:nvPr/>
          </p:nvSpPr>
          <p:spPr bwMode="auto">
            <a:xfrm>
              <a:off x="745" y="2964"/>
              <a:ext cx="2155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8934" name="Freeform 28"/>
            <p:cNvSpPr>
              <a:spLocks/>
            </p:cNvSpPr>
            <p:nvPr/>
          </p:nvSpPr>
          <p:spPr bwMode="auto">
            <a:xfrm>
              <a:off x="720" y="1978"/>
              <a:ext cx="1076" cy="987"/>
            </a:xfrm>
            <a:custGeom>
              <a:avLst/>
              <a:gdLst>
                <a:gd name="T0" fmla="*/ 0 w 1076"/>
                <a:gd name="T1" fmla="*/ 986 h 987"/>
                <a:gd name="T2" fmla="*/ 157 w 1076"/>
                <a:gd name="T3" fmla="*/ 979 h 987"/>
                <a:gd name="T4" fmla="*/ 267 w 1076"/>
                <a:gd name="T5" fmla="*/ 958 h 987"/>
                <a:gd name="T6" fmla="*/ 337 w 1076"/>
                <a:gd name="T7" fmla="*/ 929 h 987"/>
                <a:gd name="T8" fmla="*/ 432 w 1076"/>
                <a:gd name="T9" fmla="*/ 865 h 987"/>
                <a:gd name="T10" fmla="*/ 518 w 1076"/>
                <a:gd name="T11" fmla="*/ 773 h 987"/>
                <a:gd name="T12" fmla="*/ 596 w 1076"/>
                <a:gd name="T13" fmla="*/ 660 h 987"/>
                <a:gd name="T14" fmla="*/ 643 w 1076"/>
                <a:gd name="T15" fmla="*/ 553 h 987"/>
                <a:gd name="T16" fmla="*/ 698 w 1076"/>
                <a:gd name="T17" fmla="*/ 411 h 987"/>
                <a:gd name="T18" fmla="*/ 761 w 1076"/>
                <a:gd name="T19" fmla="*/ 262 h 987"/>
                <a:gd name="T20" fmla="*/ 808 w 1076"/>
                <a:gd name="T21" fmla="*/ 156 h 987"/>
                <a:gd name="T22" fmla="*/ 871 w 1076"/>
                <a:gd name="T23" fmla="*/ 64 h 987"/>
                <a:gd name="T24" fmla="*/ 949 w 1076"/>
                <a:gd name="T25" fmla="*/ 14 h 987"/>
                <a:gd name="T26" fmla="*/ 1020 w 1076"/>
                <a:gd name="T27" fmla="*/ 0 h 987"/>
                <a:gd name="T28" fmla="*/ 1075 w 1076"/>
                <a:gd name="T29" fmla="*/ 0 h 98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076"/>
                <a:gd name="T46" fmla="*/ 0 h 987"/>
                <a:gd name="T47" fmla="*/ 1076 w 1076"/>
                <a:gd name="T48" fmla="*/ 987 h 98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076" h="987">
                  <a:moveTo>
                    <a:pt x="0" y="986"/>
                  </a:moveTo>
                  <a:lnTo>
                    <a:pt x="157" y="979"/>
                  </a:lnTo>
                  <a:lnTo>
                    <a:pt x="267" y="958"/>
                  </a:lnTo>
                  <a:lnTo>
                    <a:pt x="337" y="929"/>
                  </a:lnTo>
                  <a:lnTo>
                    <a:pt x="432" y="865"/>
                  </a:lnTo>
                  <a:lnTo>
                    <a:pt x="518" y="773"/>
                  </a:lnTo>
                  <a:lnTo>
                    <a:pt x="596" y="660"/>
                  </a:lnTo>
                  <a:lnTo>
                    <a:pt x="643" y="553"/>
                  </a:lnTo>
                  <a:lnTo>
                    <a:pt x="698" y="411"/>
                  </a:lnTo>
                  <a:lnTo>
                    <a:pt x="761" y="262"/>
                  </a:lnTo>
                  <a:lnTo>
                    <a:pt x="808" y="156"/>
                  </a:lnTo>
                  <a:lnTo>
                    <a:pt x="871" y="64"/>
                  </a:lnTo>
                  <a:lnTo>
                    <a:pt x="949" y="14"/>
                  </a:lnTo>
                  <a:lnTo>
                    <a:pt x="1020" y="0"/>
                  </a:lnTo>
                  <a:lnTo>
                    <a:pt x="1075" y="0"/>
                  </a:lnTo>
                </a:path>
              </a:pathLst>
            </a:custGeom>
            <a:noFill/>
            <a:ln w="25400" cap="rnd" cmpd="sng">
              <a:solidFill>
                <a:srgbClr val="00009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8935" name="Freeform 29"/>
            <p:cNvSpPr>
              <a:spLocks/>
            </p:cNvSpPr>
            <p:nvPr/>
          </p:nvSpPr>
          <p:spPr bwMode="auto">
            <a:xfrm>
              <a:off x="1771" y="1978"/>
              <a:ext cx="1073" cy="987"/>
            </a:xfrm>
            <a:custGeom>
              <a:avLst/>
              <a:gdLst>
                <a:gd name="T0" fmla="*/ 1072 w 1073"/>
                <a:gd name="T1" fmla="*/ 986 h 987"/>
                <a:gd name="T2" fmla="*/ 916 w 1073"/>
                <a:gd name="T3" fmla="*/ 979 h 987"/>
                <a:gd name="T4" fmla="*/ 806 w 1073"/>
                <a:gd name="T5" fmla="*/ 958 h 987"/>
                <a:gd name="T6" fmla="*/ 736 w 1073"/>
                <a:gd name="T7" fmla="*/ 929 h 987"/>
                <a:gd name="T8" fmla="*/ 642 w 1073"/>
                <a:gd name="T9" fmla="*/ 865 h 987"/>
                <a:gd name="T10" fmla="*/ 556 w 1073"/>
                <a:gd name="T11" fmla="*/ 773 h 987"/>
                <a:gd name="T12" fmla="*/ 477 w 1073"/>
                <a:gd name="T13" fmla="*/ 660 h 987"/>
                <a:gd name="T14" fmla="*/ 430 w 1073"/>
                <a:gd name="T15" fmla="*/ 553 h 987"/>
                <a:gd name="T16" fmla="*/ 376 w 1073"/>
                <a:gd name="T17" fmla="*/ 411 h 987"/>
                <a:gd name="T18" fmla="*/ 313 w 1073"/>
                <a:gd name="T19" fmla="*/ 262 h 987"/>
                <a:gd name="T20" fmla="*/ 266 w 1073"/>
                <a:gd name="T21" fmla="*/ 156 h 987"/>
                <a:gd name="T22" fmla="*/ 203 w 1073"/>
                <a:gd name="T23" fmla="*/ 64 h 987"/>
                <a:gd name="T24" fmla="*/ 125 w 1073"/>
                <a:gd name="T25" fmla="*/ 14 h 987"/>
                <a:gd name="T26" fmla="*/ 55 w 1073"/>
                <a:gd name="T27" fmla="*/ 0 h 987"/>
                <a:gd name="T28" fmla="*/ 0 w 1073"/>
                <a:gd name="T29" fmla="*/ 0 h 98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073"/>
                <a:gd name="T46" fmla="*/ 0 h 987"/>
                <a:gd name="T47" fmla="*/ 1073 w 1073"/>
                <a:gd name="T48" fmla="*/ 987 h 98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073" h="987">
                  <a:moveTo>
                    <a:pt x="1072" y="986"/>
                  </a:moveTo>
                  <a:lnTo>
                    <a:pt x="916" y="979"/>
                  </a:lnTo>
                  <a:lnTo>
                    <a:pt x="806" y="958"/>
                  </a:lnTo>
                  <a:lnTo>
                    <a:pt x="736" y="929"/>
                  </a:lnTo>
                  <a:lnTo>
                    <a:pt x="642" y="865"/>
                  </a:lnTo>
                  <a:lnTo>
                    <a:pt x="556" y="773"/>
                  </a:lnTo>
                  <a:lnTo>
                    <a:pt x="477" y="660"/>
                  </a:lnTo>
                  <a:lnTo>
                    <a:pt x="430" y="553"/>
                  </a:lnTo>
                  <a:lnTo>
                    <a:pt x="376" y="411"/>
                  </a:lnTo>
                  <a:lnTo>
                    <a:pt x="313" y="262"/>
                  </a:lnTo>
                  <a:lnTo>
                    <a:pt x="266" y="156"/>
                  </a:lnTo>
                  <a:lnTo>
                    <a:pt x="203" y="64"/>
                  </a:lnTo>
                  <a:lnTo>
                    <a:pt x="125" y="14"/>
                  </a:lnTo>
                  <a:lnTo>
                    <a:pt x="55" y="0"/>
                  </a:lnTo>
                  <a:lnTo>
                    <a:pt x="0" y="0"/>
                  </a:lnTo>
                </a:path>
              </a:pathLst>
            </a:custGeom>
            <a:noFill/>
            <a:ln w="25400" cap="rnd" cmpd="sng">
              <a:solidFill>
                <a:srgbClr val="00009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8936" name="Rectangle 30"/>
            <p:cNvSpPr>
              <a:spLocks noChangeArrowheads="1"/>
            </p:cNvSpPr>
            <p:nvPr/>
          </p:nvSpPr>
          <p:spPr bwMode="auto">
            <a:xfrm>
              <a:off x="336" y="1698"/>
              <a:ext cx="568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FR" sz="2800" i="1"/>
                <a:t>f(x)</a:t>
              </a:r>
            </a:p>
          </p:txBody>
        </p:sp>
        <p:sp>
          <p:nvSpPr>
            <p:cNvPr id="38937" name="Rectangle 31"/>
            <p:cNvSpPr>
              <a:spLocks noChangeArrowheads="1"/>
            </p:cNvSpPr>
            <p:nvPr/>
          </p:nvSpPr>
          <p:spPr bwMode="auto">
            <a:xfrm>
              <a:off x="2673" y="2973"/>
              <a:ext cx="578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FR" sz="2400" i="1"/>
                <a:t>X</a:t>
              </a:r>
            </a:p>
          </p:txBody>
        </p:sp>
        <p:sp>
          <p:nvSpPr>
            <p:cNvPr id="38938" name="Line 32"/>
            <p:cNvSpPr>
              <a:spLocks noChangeShapeType="1"/>
            </p:cNvSpPr>
            <p:nvPr/>
          </p:nvSpPr>
          <p:spPr bwMode="auto">
            <a:xfrm>
              <a:off x="1777" y="1981"/>
              <a:ext cx="12" cy="97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8939" name="Rectangle 34"/>
            <p:cNvSpPr>
              <a:spLocks noChangeArrowheads="1"/>
            </p:cNvSpPr>
            <p:nvPr/>
          </p:nvSpPr>
          <p:spPr bwMode="auto">
            <a:xfrm>
              <a:off x="1518" y="2969"/>
              <a:ext cx="1036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FR" sz="2400" i="1"/>
                <a:t>120      140</a:t>
              </a:r>
            </a:p>
          </p:txBody>
        </p:sp>
        <p:grpSp>
          <p:nvGrpSpPr>
            <p:cNvPr id="38940" name="Group 43"/>
            <p:cNvGrpSpPr>
              <a:grpSpLocks/>
            </p:cNvGrpSpPr>
            <p:nvPr/>
          </p:nvGrpSpPr>
          <p:grpSpPr bwMode="auto">
            <a:xfrm>
              <a:off x="4929" y="2749"/>
              <a:ext cx="244" cy="213"/>
              <a:chOff x="2247" y="2749"/>
              <a:chExt cx="244" cy="213"/>
            </a:xfrm>
          </p:grpSpPr>
          <p:sp>
            <p:nvSpPr>
              <p:cNvPr id="38941" name="Line 44"/>
              <p:cNvSpPr>
                <a:spLocks noChangeShapeType="1"/>
              </p:cNvSpPr>
              <p:nvPr/>
            </p:nvSpPr>
            <p:spPr bwMode="auto">
              <a:xfrm>
                <a:off x="2254" y="2749"/>
                <a:ext cx="0" cy="209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8942" name="Line 45"/>
              <p:cNvSpPr>
                <a:spLocks noChangeShapeType="1"/>
              </p:cNvSpPr>
              <p:nvPr/>
            </p:nvSpPr>
            <p:spPr bwMode="auto">
              <a:xfrm flipH="1">
                <a:off x="2253" y="2883"/>
                <a:ext cx="136" cy="61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8943" name="Line 46"/>
              <p:cNvSpPr>
                <a:spLocks noChangeShapeType="1"/>
              </p:cNvSpPr>
              <p:nvPr/>
            </p:nvSpPr>
            <p:spPr bwMode="auto">
              <a:xfrm flipH="1">
                <a:off x="2247" y="2805"/>
                <a:ext cx="64" cy="25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8944" name="Line 47"/>
              <p:cNvSpPr>
                <a:spLocks noChangeShapeType="1"/>
              </p:cNvSpPr>
              <p:nvPr/>
            </p:nvSpPr>
            <p:spPr bwMode="auto">
              <a:xfrm flipH="1">
                <a:off x="2427" y="2937"/>
                <a:ext cx="64" cy="25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</p:grp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60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1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dirty="0" smtClean="0"/>
              <a:t>Exemple 15: calcul des probabilités normales</a:t>
            </a:r>
          </a:p>
        </p:txBody>
      </p:sp>
      <p:sp>
        <p:nvSpPr>
          <p:cNvPr id="39942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181975" cy="4525963"/>
          </a:xfrm>
        </p:spPr>
        <p:txBody>
          <a:bodyPr/>
          <a:lstStyle/>
          <a:p>
            <a:pPr eaLnBrk="1" hangingPunct="1"/>
            <a:r>
              <a:rPr lang="fr-FR" smtClean="0"/>
              <a:t>Soit </a:t>
            </a:r>
            <a:r>
              <a:rPr lang="fr-FR" i="1" smtClean="0"/>
              <a:t>X</a:t>
            </a:r>
            <a:r>
              <a:rPr lang="fr-FR" i="1" noProof="1" smtClean="0">
                <a:sym typeface="Symbol" pitchFamily="18" charset="2"/>
              </a:rPr>
              <a:t></a:t>
            </a:r>
            <a:r>
              <a:rPr lang="fr-FR" i="1" smtClean="0"/>
              <a:t> N(73,2 , 8</a:t>
            </a:r>
            <a:r>
              <a:rPr lang="fr-FR" i="1" baseline="30000" smtClean="0"/>
              <a:t>2</a:t>
            </a:r>
            <a:r>
              <a:rPr lang="fr-FR" i="1" smtClean="0"/>
              <a:t>)</a:t>
            </a:r>
          </a:p>
          <a:p>
            <a:pPr eaLnBrk="1" hangingPunct="1"/>
            <a:r>
              <a:rPr lang="fr-FR" smtClean="0"/>
              <a:t>Calculer </a:t>
            </a:r>
            <a:r>
              <a:rPr lang="fr-FR" i="1" smtClean="0"/>
              <a:t>P(X </a:t>
            </a:r>
            <a:r>
              <a:rPr lang="fr-FR" i="1" smtClean="0">
                <a:sym typeface="Symbol" pitchFamily="18" charset="2"/>
              </a:rPr>
              <a:t></a:t>
            </a:r>
            <a:r>
              <a:rPr lang="fr-FR" i="1" smtClean="0"/>
              <a:t> 80)</a:t>
            </a:r>
          </a:p>
          <a:p>
            <a:pPr eaLnBrk="1" hangingPunct="1"/>
            <a:r>
              <a:rPr lang="fr-FR" smtClean="0"/>
              <a:t>Il faut transformer </a:t>
            </a:r>
            <a:r>
              <a:rPr lang="fr-FR" i="1" smtClean="0"/>
              <a:t>X </a:t>
            </a:r>
            <a:r>
              <a:rPr lang="fr-FR" smtClean="0"/>
              <a:t>en variable centrée réduite et trouver la probabilité correspondante</a:t>
            </a:r>
          </a:p>
        </p:txBody>
      </p:sp>
      <p:graphicFrame>
        <p:nvGraphicFramePr>
          <p:cNvPr id="39938" name="Object 6"/>
          <p:cNvGraphicFramePr>
            <a:graphicFrameLocks noGrp="1" noChangeAspect="1"/>
          </p:cNvGraphicFramePr>
          <p:nvPr>
            <p:ph sz="half" idx="2"/>
          </p:nvPr>
        </p:nvGraphicFramePr>
        <p:xfrm>
          <a:off x="1163638" y="3678238"/>
          <a:ext cx="4519612" cy="881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70" name="Equation" r:id="rId4" imgW="2019240" imgH="393480" progId="Equation.3">
                  <p:embed/>
                </p:oleObj>
              </mc:Choice>
              <mc:Fallback>
                <p:oleObj name="Equation" r:id="rId4" imgW="2019240" imgH="39348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63638" y="3678238"/>
                        <a:ext cx="4519612" cy="8810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9943" name="Group 24"/>
          <p:cNvGrpSpPr>
            <a:grpSpLocks/>
          </p:cNvGrpSpPr>
          <p:nvPr/>
        </p:nvGrpSpPr>
        <p:grpSpPr bwMode="auto">
          <a:xfrm>
            <a:off x="5268913" y="3914775"/>
            <a:ext cx="3697287" cy="1822450"/>
            <a:chOff x="3319" y="2466"/>
            <a:chExt cx="2329" cy="1148"/>
          </a:xfrm>
        </p:grpSpPr>
        <p:sp>
          <p:nvSpPr>
            <p:cNvPr id="39944" name="Line 22"/>
            <p:cNvSpPr>
              <a:spLocks noChangeShapeType="1"/>
            </p:cNvSpPr>
            <p:nvPr/>
          </p:nvSpPr>
          <p:spPr bwMode="auto">
            <a:xfrm flipH="1">
              <a:off x="5004" y="3120"/>
              <a:ext cx="87" cy="93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9945" name="Line 20"/>
            <p:cNvSpPr>
              <a:spLocks noChangeShapeType="1"/>
            </p:cNvSpPr>
            <p:nvPr/>
          </p:nvSpPr>
          <p:spPr bwMode="auto">
            <a:xfrm flipH="1">
              <a:off x="4908" y="3048"/>
              <a:ext cx="66" cy="72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9946" name="Line 21"/>
            <p:cNvSpPr>
              <a:spLocks noChangeShapeType="1"/>
            </p:cNvSpPr>
            <p:nvPr/>
          </p:nvSpPr>
          <p:spPr bwMode="auto">
            <a:xfrm flipH="1">
              <a:off x="4911" y="3093"/>
              <a:ext cx="117" cy="117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9947" name="Line 23"/>
            <p:cNvSpPr>
              <a:spLocks noChangeShapeType="1"/>
            </p:cNvSpPr>
            <p:nvPr/>
          </p:nvSpPr>
          <p:spPr bwMode="auto">
            <a:xfrm flipH="1">
              <a:off x="5100" y="3150"/>
              <a:ext cx="54" cy="6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grpSp>
          <p:nvGrpSpPr>
            <p:cNvPr id="39948" name="Group 18"/>
            <p:cNvGrpSpPr>
              <a:grpSpLocks/>
            </p:cNvGrpSpPr>
            <p:nvPr/>
          </p:nvGrpSpPr>
          <p:grpSpPr bwMode="auto">
            <a:xfrm>
              <a:off x="3319" y="2466"/>
              <a:ext cx="2329" cy="1148"/>
              <a:chOff x="3253" y="2508"/>
              <a:chExt cx="2329" cy="1148"/>
            </a:xfrm>
          </p:grpSpPr>
          <p:sp>
            <p:nvSpPr>
              <p:cNvPr id="39949" name="Line 10"/>
              <p:cNvSpPr>
                <a:spLocks noChangeShapeType="1"/>
              </p:cNvSpPr>
              <p:nvPr/>
            </p:nvSpPr>
            <p:spPr bwMode="auto">
              <a:xfrm>
                <a:off x="3253" y="3255"/>
                <a:ext cx="2329" cy="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9950" name="Text Box 11"/>
              <p:cNvSpPr txBox="1">
                <a:spLocks noChangeArrowheads="1"/>
              </p:cNvSpPr>
              <p:nvPr/>
            </p:nvSpPr>
            <p:spPr bwMode="auto">
              <a:xfrm>
                <a:off x="4043" y="3246"/>
                <a:ext cx="52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fr-FR" sz="1800" i="1"/>
                  <a:t>73,2</a:t>
                </a:r>
              </a:p>
              <a:p>
                <a:pPr algn="ctr"/>
                <a:r>
                  <a:rPr lang="fr-CA" sz="1800" i="1"/>
                  <a:t>0</a:t>
                </a:r>
                <a:endParaRPr lang="fr-FR" sz="1800" i="1"/>
              </a:p>
            </p:txBody>
          </p:sp>
          <p:grpSp>
            <p:nvGrpSpPr>
              <p:cNvPr id="39951" name="Group 12"/>
              <p:cNvGrpSpPr>
                <a:grpSpLocks/>
              </p:cNvGrpSpPr>
              <p:nvPr/>
            </p:nvGrpSpPr>
            <p:grpSpPr bwMode="auto">
              <a:xfrm>
                <a:off x="3359" y="2508"/>
                <a:ext cx="1906" cy="741"/>
                <a:chOff x="2154" y="3049"/>
                <a:chExt cx="1785" cy="920"/>
              </a:xfrm>
            </p:grpSpPr>
            <p:sp>
              <p:nvSpPr>
                <p:cNvPr id="39955" name="Freeform 13"/>
                <p:cNvSpPr>
                  <a:spLocks/>
                </p:cNvSpPr>
                <p:nvPr/>
              </p:nvSpPr>
              <p:spPr bwMode="auto">
                <a:xfrm>
                  <a:off x="2154" y="3049"/>
                  <a:ext cx="900" cy="920"/>
                </a:xfrm>
                <a:custGeom>
                  <a:avLst/>
                  <a:gdLst>
                    <a:gd name="T0" fmla="*/ 0 w 900"/>
                    <a:gd name="T1" fmla="*/ 920 h 920"/>
                    <a:gd name="T2" fmla="*/ 305 w 900"/>
                    <a:gd name="T3" fmla="*/ 750 h 920"/>
                    <a:gd name="T4" fmla="*/ 630 w 900"/>
                    <a:gd name="T5" fmla="*/ 260 h 920"/>
                    <a:gd name="T6" fmla="*/ 900 w 900"/>
                    <a:gd name="T7" fmla="*/ 10 h 92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00"/>
                    <a:gd name="T13" fmla="*/ 0 h 920"/>
                    <a:gd name="T14" fmla="*/ 900 w 900"/>
                    <a:gd name="T15" fmla="*/ 920 h 92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00" h="920">
                      <a:moveTo>
                        <a:pt x="0" y="920"/>
                      </a:moveTo>
                      <a:cubicBezTo>
                        <a:pt x="83" y="889"/>
                        <a:pt x="144" y="881"/>
                        <a:pt x="305" y="750"/>
                      </a:cubicBezTo>
                      <a:cubicBezTo>
                        <a:pt x="466" y="619"/>
                        <a:pt x="520" y="480"/>
                        <a:pt x="630" y="260"/>
                      </a:cubicBezTo>
                      <a:cubicBezTo>
                        <a:pt x="740" y="40"/>
                        <a:pt x="880" y="0"/>
                        <a:pt x="900" y="10"/>
                      </a:cubicBezTo>
                    </a:path>
                  </a:pathLst>
                </a:custGeom>
                <a:noFill/>
                <a:ln w="28575">
                  <a:solidFill>
                    <a:srgbClr val="000099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39956" name="Freeform 14"/>
                <p:cNvSpPr>
                  <a:spLocks/>
                </p:cNvSpPr>
                <p:nvPr/>
              </p:nvSpPr>
              <p:spPr bwMode="auto">
                <a:xfrm flipH="1">
                  <a:off x="3039" y="3049"/>
                  <a:ext cx="900" cy="920"/>
                </a:xfrm>
                <a:custGeom>
                  <a:avLst/>
                  <a:gdLst>
                    <a:gd name="T0" fmla="*/ 0 w 900"/>
                    <a:gd name="T1" fmla="*/ 920 h 920"/>
                    <a:gd name="T2" fmla="*/ 305 w 900"/>
                    <a:gd name="T3" fmla="*/ 750 h 920"/>
                    <a:gd name="T4" fmla="*/ 630 w 900"/>
                    <a:gd name="T5" fmla="*/ 260 h 920"/>
                    <a:gd name="T6" fmla="*/ 900 w 900"/>
                    <a:gd name="T7" fmla="*/ 10 h 92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00"/>
                    <a:gd name="T13" fmla="*/ 0 h 920"/>
                    <a:gd name="T14" fmla="*/ 900 w 900"/>
                    <a:gd name="T15" fmla="*/ 920 h 92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00" h="920">
                      <a:moveTo>
                        <a:pt x="0" y="920"/>
                      </a:moveTo>
                      <a:cubicBezTo>
                        <a:pt x="83" y="889"/>
                        <a:pt x="144" y="881"/>
                        <a:pt x="305" y="750"/>
                      </a:cubicBezTo>
                      <a:cubicBezTo>
                        <a:pt x="466" y="619"/>
                        <a:pt x="520" y="480"/>
                        <a:pt x="630" y="260"/>
                      </a:cubicBezTo>
                      <a:cubicBezTo>
                        <a:pt x="740" y="40"/>
                        <a:pt x="880" y="0"/>
                        <a:pt x="900" y="10"/>
                      </a:cubicBezTo>
                    </a:path>
                  </a:pathLst>
                </a:custGeom>
                <a:noFill/>
                <a:ln w="28575">
                  <a:solidFill>
                    <a:srgbClr val="000099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</p:grpSp>
          <p:sp>
            <p:nvSpPr>
              <p:cNvPr id="39952" name="Line 15"/>
              <p:cNvSpPr>
                <a:spLocks noChangeShapeType="1"/>
              </p:cNvSpPr>
              <p:nvPr/>
            </p:nvSpPr>
            <p:spPr bwMode="auto">
              <a:xfrm>
                <a:off x="4312" y="2508"/>
                <a:ext cx="0" cy="741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9953" name="Line 17"/>
              <p:cNvSpPr>
                <a:spLocks noChangeShapeType="1"/>
              </p:cNvSpPr>
              <p:nvPr/>
            </p:nvSpPr>
            <p:spPr bwMode="auto">
              <a:xfrm>
                <a:off x="4841" y="3038"/>
                <a:ext cx="0" cy="211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9954" name="Text Box 18"/>
              <p:cNvSpPr txBox="1">
                <a:spLocks noChangeArrowheads="1"/>
              </p:cNvSpPr>
              <p:nvPr/>
            </p:nvSpPr>
            <p:spPr bwMode="auto">
              <a:xfrm>
                <a:off x="4572" y="3246"/>
                <a:ext cx="920" cy="4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fr-FR" sz="1800" i="1"/>
                  <a:t>  80         X</a:t>
                </a:r>
              </a:p>
              <a:p>
                <a:pPr algn="ctr"/>
                <a:r>
                  <a:rPr lang="fr-CA" sz="1800" i="1"/>
                  <a:t>0,85        Z</a:t>
                </a:r>
                <a:endParaRPr lang="fr-FR" sz="1800" i="1"/>
              </a:p>
            </p:txBody>
          </p:sp>
        </p:grpSp>
      </p:grpSp>
      <p:graphicFrame>
        <p:nvGraphicFramePr>
          <p:cNvPr id="39939" name="Object 19"/>
          <p:cNvGraphicFramePr>
            <a:graphicFrameLocks noChangeAspect="1"/>
          </p:cNvGraphicFramePr>
          <p:nvPr/>
        </p:nvGraphicFramePr>
        <p:xfrm>
          <a:off x="1390650" y="4654550"/>
          <a:ext cx="3781425" cy="966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71" name="Equation" r:id="rId6" imgW="1688760" imgH="431640" progId="Equation.3">
                  <p:embed/>
                </p:oleObj>
              </mc:Choice>
              <mc:Fallback>
                <p:oleObj name="Equation" r:id="rId6" imgW="1688760" imgH="43164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90650" y="4654550"/>
                        <a:ext cx="3781425" cy="9667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BAB6B1BC-A9BF-4C1B-9432-5417984BAA78}" type="slidenum">
              <a:rPr lang="fr-FR" smtClean="0"/>
              <a:pPr>
                <a:defRPr/>
              </a:pPr>
              <a:t>61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dirty="0" smtClean="0"/>
              <a:t>Exemple 16: calcul des probabilités normales avec Excel</a:t>
            </a:r>
          </a:p>
        </p:txBody>
      </p:sp>
      <p:sp>
        <p:nvSpPr>
          <p:cNvPr id="69636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4800" y="1600200"/>
            <a:ext cx="8534400" cy="4525963"/>
          </a:xfrm>
        </p:spPr>
        <p:txBody>
          <a:bodyPr/>
          <a:lstStyle/>
          <a:p>
            <a:pPr eaLnBrk="1" hangingPunct="1"/>
            <a:r>
              <a:rPr lang="en-CA" sz="2400" noProof="1" smtClean="0"/>
              <a:t>Soit </a:t>
            </a:r>
            <a:r>
              <a:rPr lang="en-CA" sz="2400" i="1" noProof="1" smtClean="0"/>
              <a:t>X</a:t>
            </a:r>
            <a:r>
              <a:rPr lang="en-CA" sz="2400" i="1" noProof="1" smtClean="0">
                <a:sym typeface="Symbol" pitchFamily="18" charset="2"/>
              </a:rPr>
              <a:t></a:t>
            </a:r>
            <a:r>
              <a:rPr lang="en-CA" sz="2400" i="1" noProof="1" smtClean="0"/>
              <a:t> N(73,2 </a:t>
            </a:r>
            <a:r>
              <a:rPr lang="fr-FR" sz="2400" i="1" smtClean="0"/>
              <a:t>,</a:t>
            </a:r>
            <a:r>
              <a:rPr lang="fr-FR" sz="2400" i="1" noProof="1" smtClean="0"/>
              <a:t> 8</a:t>
            </a:r>
            <a:r>
              <a:rPr lang="fr-FR" sz="2400" i="1" baseline="30000" noProof="1" smtClean="0"/>
              <a:t>2</a:t>
            </a:r>
            <a:r>
              <a:rPr lang="fr-FR" sz="2400" i="1" noProof="1" smtClean="0"/>
              <a:t>)</a:t>
            </a:r>
          </a:p>
          <a:p>
            <a:pPr eaLnBrk="1" hangingPunct="1"/>
            <a:r>
              <a:rPr lang="fr-FR" sz="2400" noProof="1" smtClean="0"/>
              <a:t>Calcule</a:t>
            </a:r>
            <a:r>
              <a:rPr lang="fr-FR" sz="2400" smtClean="0"/>
              <a:t>r</a:t>
            </a:r>
            <a:r>
              <a:rPr lang="fr-FR" sz="2400" noProof="1" smtClean="0"/>
              <a:t> </a:t>
            </a:r>
            <a:r>
              <a:rPr lang="fr-FR" sz="2400" i="1" noProof="1" smtClean="0"/>
              <a:t>P(X </a:t>
            </a:r>
            <a:r>
              <a:rPr lang="fr-FR" sz="2400" i="1" noProof="1" smtClean="0">
                <a:sym typeface="Symbol" pitchFamily="18" charset="2"/>
              </a:rPr>
              <a:t></a:t>
            </a:r>
            <a:r>
              <a:rPr lang="fr-FR" sz="2400" i="1" noProof="1" smtClean="0"/>
              <a:t> 80)</a:t>
            </a:r>
          </a:p>
          <a:p>
            <a:pPr lvl="1" eaLnBrk="1" hangingPunct="1">
              <a:buFontTx/>
              <a:buNone/>
            </a:pPr>
            <a:r>
              <a:rPr lang="fr-FR" sz="2400" i="1" noProof="1" smtClean="0"/>
              <a:t>= 1 - P(X </a:t>
            </a:r>
            <a:r>
              <a:rPr lang="fr-FR" sz="2400" i="1" noProof="1" smtClean="0">
                <a:sym typeface="Symbol" pitchFamily="18" charset="2"/>
              </a:rPr>
              <a:t> 80) </a:t>
            </a:r>
          </a:p>
          <a:p>
            <a:pPr lvl="1" eaLnBrk="1" hangingPunct="1">
              <a:buFontTx/>
              <a:buNone/>
            </a:pPr>
            <a:r>
              <a:rPr lang="fr-FR" sz="2400" i="1" noProof="1" smtClean="0">
                <a:sym typeface="Symbol" pitchFamily="18" charset="2"/>
              </a:rPr>
              <a:t>= 1 – </a:t>
            </a:r>
            <a:r>
              <a:rPr lang="en-US" sz="2400" i="1" smtClean="0"/>
              <a:t>LOI.NORMALE</a:t>
            </a:r>
            <a:r>
              <a:rPr lang="en-US" sz="2400" i="1" noProof="1" smtClean="0"/>
              <a:t>(x</a:t>
            </a:r>
            <a:r>
              <a:rPr lang="en-US" sz="2400" i="1" smtClean="0"/>
              <a:t>;</a:t>
            </a:r>
            <a:r>
              <a:rPr lang="en-US" sz="2400" i="1" noProof="1" smtClean="0">
                <a:latin typeface="Symbol" pitchFamily="18" charset="2"/>
              </a:rPr>
              <a:t>m</a:t>
            </a:r>
            <a:r>
              <a:rPr lang="en-US" sz="2400" i="1" smtClean="0">
                <a:latin typeface="Symbol" pitchFamily="18" charset="2"/>
              </a:rPr>
              <a:t>;</a:t>
            </a:r>
            <a:r>
              <a:rPr lang="en-US" sz="2400" i="1" noProof="1" smtClean="0">
                <a:latin typeface="Symbol" pitchFamily="18" charset="2"/>
              </a:rPr>
              <a:t>s</a:t>
            </a:r>
            <a:r>
              <a:rPr lang="en-US" sz="2400" i="1" smtClean="0">
                <a:latin typeface="Symbol" pitchFamily="18" charset="2"/>
              </a:rPr>
              <a:t>;</a:t>
            </a:r>
            <a:r>
              <a:rPr lang="en-US" sz="2400" i="1" smtClean="0"/>
              <a:t>VRAI</a:t>
            </a:r>
            <a:r>
              <a:rPr lang="en-US" sz="2400" i="1" noProof="1" smtClean="0"/>
              <a:t>)</a:t>
            </a:r>
            <a:r>
              <a:rPr lang="en-US" sz="2400" i="1" noProof="1" smtClean="0">
                <a:sym typeface="Symbol" pitchFamily="18" charset="2"/>
              </a:rPr>
              <a:t> </a:t>
            </a:r>
          </a:p>
          <a:p>
            <a:pPr lvl="1" eaLnBrk="1" hangingPunct="1">
              <a:buFontTx/>
              <a:buNone/>
            </a:pPr>
            <a:r>
              <a:rPr lang="en-US" sz="2400" i="1" noProof="1" smtClean="0">
                <a:sym typeface="Symbol" pitchFamily="18" charset="2"/>
              </a:rPr>
              <a:t>= 1 - </a:t>
            </a:r>
            <a:r>
              <a:rPr lang="en-US" sz="2400" i="1" smtClean="0"/>
              <a:t>LOI.NORMALE</a:t>
            </a:r>
            <a:r>
              <a:rPr lang="en-US" sz="2400" i="1" noProof="1" smtClean="0"/>
              <a:t>(80</a:t>
            </a:r>
            <a:r>
              <a:rPr lang="en-US" sz="2400" i="1" smtClean="0"/>
              <a:t>;</a:t>
            </a:r>
            <a:r>
              <a:rPr lang="en-US" sz="2400" i="1" noProof="1" smtClean="0"/>
              <a:t>73</a:t>
            </a:r>
            <a:r>
              <a:rPr lang="en-US" sz="2400" i="1" smtClean="0"/>
              <a:t>,</a:t>
            </a:r>
            <a:r>
              <a:rPr lang="en-US" sz="2400" i="1" noProof="1" smtClean="0"/>
              <a:t>2</a:t>
            </a:r>
            <a:r>
              <a:rPr lang="en-US" sz="2400" i="1" smtClean="0"/>
              <a:t>;</a:t>
            </a:r>
            <a:r>
              <a:rPr lang="en-US" sz="2400" i="1" noProof="1" smtClean="0"/>
              <a:t>8</a:t>
            </a:r>
            <a:r>
              <a:rPr lang="en-US" sz="2400" i="1" smtClean="0"/>
              <a:t>;VRAI</a:t>
            </a:r>
            <a:r>
              <a:rPr lang="en-US" sz="2400" i="1" noProof="1" smtClean="0"/>
              <a:t>) = 1 – 0</a:t>
            </a:r>
            <a:r>
              <a:rPr lang="en-US" sz="2400" i="1" smtClean="0"/>
              <a:t>,</a:t>
            </a:r>
            <a:r>
              <a:rPr lang="en-US" sz="2400" i="1" noProof="1" smtClean="0"/>
              <a:t>8023 = 0</a:t>
            </a:r>
            <a:r>
              <a:rPr lang="en-US" sz="2400" i="1" smtClean="0"/>
              <a:t>,</a:t>
            </a:r>
            <a:r>
              <a:rPr lang="en-US" sz="2400" i="1" noProof="1" smtClean="0"/>
              <a:t>1977</a:t>
            </a:r>
          </a:p>
          <a:p>
            <a:pPr eaLnBrk="1" hangingPunct="1"/>
            <a:r>
              <a:rPr lang="en-US" sz="2400" noProof="1" smtClean="0"/>
              <a:t>Calcule</a:t>
            </a:r>
            <a:r>
              <a:rPr lang="fr-FR" sz="2400" smtClean="0"/>
              <a:t>r</a:t>
            </a:r>
            <a:r>
              <a:rPr lang="fr-FR" sz="2400" noProof="1" smtClean="0"/>
              <a:t> </a:t>
            </a:r>
            <a:r>
              <a:rPr lang="fr-FR" sz="2400" i="1" noProof="1" smtClean="0"/>
              <a:t>P(X </a:t>
            </a:r>
            <a:r>
              <a:rPr lang="fr-FR" sz="2400" i="1" noProof="1" smtClean="0">
                <a:sym typeface="Symbol" pitchFamily="18" charset="2"/>
              </a:rPr>
              <a:t></a:t>
            </a:r>
            <a:r>
              <a:rPr lang="fr-FR" sz="2400" i="1" noProof="1" smtClean="0"/>
              <a:t> 80) = P(Z </a:t>
            </a:r>
            <a:r>
              <a:rPr lang="fr-FR" sz="2400" i="1" noProof="1" smtClean="0">
                <a:sym typeface="Symbol" pitchFamily="18" charset="2"/>
              </a:rPr>
              <a:t></a:t>
            </a:r>
            <a:r>
              <a:rPr lang="fr-FR" sz="2400" i="1" noProof="1" smtClean="0"/>
              <a:t> 0,85)</a:t>
            </a:r>
          </a:p>
          <a:p>
            <a:pPr lvl="1" eaLnBrk="1" hangingPunct="1">
              <a:buFontTx/>
              <a:buNone/>
            </a:pPr>
            <a:r>
              <a:rPr lang="fr-FR" sz="2400" i="1" noProof="1" smtClean="0"/>
              <a:t>= 1 - P(Z </a:t>
            </a:r>
            <a:r>
              <a:rPr lang="fr-FR" sz="2400" i="1" noProof="1" smtClean="0">
                <a:sym typeface="Symbol" pitchFamily="18" charset="2"/>
              </a:rPr>
              <a:t> 0</a:t>
            </a:r>
            <a:r>
              <a:rPr lang="en-US" sz="2400" i="1" smtClean="0">
                <a:sym typeface="Symbol" pitchFamily="18" charset="2"/>
              </a:rPr>
              <a:t>,</a:t>
            </a:r>
            <a:r>
              <a:rPr lang="en-US" sz="2400" i="1" noProof="1" smtClean="0">
                <a:sym typeface="Symbol" pitchFamily="18" charset="2"/>
              </a:rPr>
              <a:t>85) </a:t>
            </a:r>
          </a:p>
          <a:p>
            <a:pPr lvl="1" eaLnBrk="1" hangingPunct="1">
              <a:buFontTx/>
              <a:buNone/>
            </a:pPr>
            <a:r>
              <a:rPr lang="en-US" sz="2400" i="1" noProof="1" smtClean="0">
                <a:sym typeface="Symbol" pitchFamily="18" charset="2"/>
              </a:rPr>
              <a:t>= 1 - </a:t>
            </a:r>
            <a:r>
              <a:rPr lang="en-US" sz="2400" i="1" smtClean="0"/>
              <a:t>LOI.NORMALE.STANDARD</a:t>
            </a:r>
            <a:r>
              <a:rPr lang="en-US" sz="2400" i="1" noProof="1" smtClean="0"/>
              <a:t>(z)</a:t>
            </a:r>
            <a:r>
              <a:rPr lang="en-US" sz="2400" i="1" noProof="1" smtClean="0">
                <a:sym typeface="Symbol" pitchFamily="18" charset="2"/>
              </a:rPr>
              <a:t> </a:t>
            </a:r>
          </a:p>
          <a:p>
            <a:pPr lvl="1" eaLnBrk="1" hangingPunct="1">
              <a:buFontTx/>
              <a:buNone/>
            </a:pPr>
            <a:r>
              <a:rPr lang="en-US" sz="2400" i="1" noProof="1" smtClean="0">
                <a:sym typeface="Symbol" pitchFamily="18" charset="2"/>
              </a:rPr>
              <a:t>= 1 - </a:t>
            </a:r>
            <a:r>
              <a:rPr lang="en-US" sz="2400" i="1" smtClean="0"/>
              <a:t>LOI.NORMALE.STANDARD</a:t>
            </a:r>
            <a:r>
              <a:rPr lang="en-US" sz="2400" i="1" noProof="1" smtClean="0">
                <a:sym typeface="Symbol" pitchFamily="18" charset="2"/>
              </a:rPr>
              <a:t>(0</a:t>
            </a:r>
            <a:r>
              <a:rPr lang="en-US" sz="2400" i="1" smtClean="0">
                <a:sym typeface="Symbol" pitchFamily="18" charset="2"/>
              </a:rPr>
              <a:t>,</a:t>
            </a:r>
            <a:r>
              <a:rPr lang="en-US" sz="2400" i="1" noProof="1" smtClean="0">
                <a:sym typeface="Symbol" pitchFamily="18" charset="2"/>
              </a:rPr>
              <a:t>85)</a:t>
            </a:r>
            <a:r>
              <a:rPr lang="en-US" sz="2400" i="1" noProof="1" smtClean="0"/>
              <a:t> = 1 – 0</a:t>
            </a:r>
            <a:r>
              <a:rPr lang="en-US" sz="2400" i="1" smtClean="0"/>
              <a:t>,</a:t>
            </a:r>
            <a:r>
              <a:rPr lang="en-US" sz="2400" i="1" noProof="1" smtClean="0"/>
              <a:t>8023 = 0</a:t>
            </a:r>
            <a:r>
              <a:rPr lang="en-US" sz="2400" i="1" smtClean="0"/>
              <a:t>,</a:t>
            </a:r>
            <a:r>
              <a:rPr lang="en-US" sz="2400" i="1" noProof="1" smtClean="0"/>
              <a:t>1977</a:t>
            </a:r>
          </a:p>
        </p:txBody>
      </p:sp>
      <p:sp>
        <p:nvSpPr>
          <p:cNvPr id="69637" name="Text Box 4"/>
          <p:cNvSpPr txBox="1">
            <a:spLocks noChangeArrowheads="1"/>
          </p:cNvSpPr>
          <p:nvPr/>
        </p:nvSpPr>
        <p:spPr bwMode="auto">
          <a:xfrm>
            <a:off x="4953000" y="2143125"/>
            <a:ext cx="2809875" cy="469900"/>
          </a:xfrm>
          <a:prstGeom prst="rect">
            <a:avLst/>
          </a:prstGeom>
          <a:solidFill>
            <a:srgbClr val="FFFFCC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400"/>
              <a:t>Probabilité cumulée</a:t>
            </a:r>
          </a:p>
        </p:txBody>
      </p:sp>
      <p:sp>
        <p:nvSpPr>
          <p:cNvPr id="69638" name="Freeform 6"/>
          <p:cNvSpPr>
            <a:spLocks/>
          </p:cNvSpPr>
          <p:nvPr/>
        </p:nvSpPr>
        <p:spPr bwMode="auto">
          <a:xfrm>
            <a:off x="5229225" y="2609850"/>
            <a:ext cx="1123950" cy="571500"/>
          </a:xfrm>
          <a:custGeom>
            <a:avLst/>
            <a:gdLst>
              <a:gd name="T0" fmla="*/ 1784270803 w 708"/>
              <a:gd name="T1" fmla="*/ 0 h 360"/>
              <a:gd name="T2" fmla="*/ 907256334 w 708"/>
              <a:gd name="T3" fmla="*/ 483870034 h 360"/>
              <a:gd name="T4" fmla="*/ 1013102860 w 708"/>
              <a:gd name="T5" fmla="*/ 347781544 h 360"/>
              <a:gd name="T6" fmla="*/ 0 w 708"/>
              <a:gd name="T7" fmla="*/ 907256339 h 360"/>
              <a:gd name="T8" fmla="*/ 0 60000 65536"/>
              <a:gd name="T9" fmla="*/ 0 60000 65536"/>
              <a:gd name="T10" fmla="*/ 0 60000 65536"/>
              <a:gd name="T11" fmla="*/ 0 60000 65536"/>
              <a:gd name="T12" fmla="*/ 0 w 708"/>
              <a:gd name="T13" fmla="*/ 0 h 360"/>
              <a:gd name="T14" fmla="*/ 708 w 708"/>
              <a:gd name="T15" fmla="*/ 360 h 3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08" h="360">
                <a:moveTo>
                  <a:pt x="708" y="0"/>
                </a:moveTo>
                <a:lnTo>
                  <a:pt x="360" y="192"/>
                </a:lnTo>
                <a:lnTo>
                  <a:pt x="402" y="138"/>
                </a:lnTo>
                <a:lnTo>
                  <a:pt x="0" y="360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62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dirty="0" smtClean="0"/>
              <a:t>Exemple 16: calcul des probabilités normales avec Excel - anglais</a:t>
            </a:r>
          </a:p>
        </p:txBody>
      </p:sp>
      <p:sp>
        <p:nvSpPr>
          <p:cNvPr id="70660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CA" sz="2400" noProof="1" smtClean="0"/>
              <a:t>Soit </a:t>
            </a:r>
            <a:r>
              <a:rPr lang="en-CA" sz="2400" i="1" noProof="1" smtClean="0"/>
              <a:t>X</a:t>
            </a:r>
            <a:r>
              <a:rPr lang="en-CA" sz="2400" i="1" noProof="1" smtClean="0">
                <a:sym typeface="Symbol" pitchFamily="18" charset="2"/>
              </a:rPr>
              <a:t></a:t>
            </a:r>
            <a:r>
              <a:rPr lang="en-CA" sz="2400" i="1" noProof="1" smtClean="0"/>
              <a:t> N(73,2 , 8</a:t>
            </a:r>
            <a:r>
              <a:rPr lang="en-CA" sz="2400" i="1" baseline="30000" noProof="1" smtClean="0"/>
              <a:t>2</a:t>
            </a:r>
            <a:r>
              <a:rPr lang="en-CA" sz="2400" i="1" noProof="1" smtClean="0"/>
              <a:t>)</a:t>
            </a:r>
          </a:p>
          <a:p>
            <a:pPr eaLnBrk="1" hangingPunct="1"/>
            <a:r>
              <a:rPr lang="en-CA" sz="2400" noProof="1" smtClean="0"/>
              <a:t>Calcule</a:t>
            </a:r>
            <a:r>
              <a:rPr lang="fr-FR" sz="2400" smtClean="0"/>
              <a:t>r</a:t>
            </a:r>
            <a:r>
              <a:rPr lang="fr-FR" sz="2400" noProof="1" smtClean="0"/>
              <a:t> </a:t>
            </a:r>
            <a:r>
              <a:rPr lang="fr-FR" sz="2400" i="1" noProof="1" smtClean="0"/>
              <a:t>P(X </a:t>
            </a:r>
            <a:r>
              <a:rPr lang="fr-FR" sz="2400" i="1" noProof="1" smtClean="0">
                <a:sym typeface="Symbol" pitchFamily="18" charset="2"/>
              </a:rPr>
              <a:t></a:t>
            </a:r>
            <a:r>
              <a:rPr lang="fr-FR" sz="2400" i="1" noProof="1" smtClean="0"/>
              <a:t> 80)</a:t>
            </a:r>
          </a:p>
          <a:p>
            <a:pPr lvl="1" eaLnBrk="1" hangingPunct="1">
              <a:buFontTx/>
              <a:buNone/>
            </a:pPr>
            <a:r>
              <a:rPr lang="fr-FR" sz="2400" i="1" noProof="1" smtClean="0"/>
              <a:t>= 1 - P(X </a:t>
            </a:r>
            <a:r>
              <a:rPr lang="fr-FR" sz="2400" i="1" noProof="1" smtClean="0">
                <a:sym typeface="Symbol" pitchFamily="18" charset="2"/>
              </a:rPr>
              <a:t> 80)</a:t>
            </a:r>
            <a:r>
              <a:rPr lang="fr-FR" sz="2400" noProof="1" smtClean="0">
                <a:sym typeface="Symbol" pitchFamily="18" charset="2"/>
              </a:rPr>
              <a:t> </a:t>
            </a:r>
          </a:p>
          <a:p>
            <a:pPr lvl="1" eaLnBrk="1" hangingPunct="1">
              <a:buFontTx/>
              <a:buNone/>
            </a:pPr>
            <a:r>
              <a:rPr lang="fr-FR" sz="2400" noProof="1" smtClean="0">
                <a:sym typeface="Symbol" pitchFamily="18" charset="2"/>
              </a:rPr>
              <a:t>= </a:t>
            </a:r>
            <a:r>
              <a:rPr lang="fr-FR" sz="2400" i="1" noProof="1" smtClean="0">
                <a:sym typeface="Symbol" pitchFamily="18" charset="2"/>
              </a:rPr>
              <a:t>1 - </a:t>
            </a:r>
            <a:r>
              <a:rPr lang="fr-FR" sz="2400" i="1" noProof="1" smtClean="0"/>
              <a:t>NORMDIST(x,</a:t>
            </a:r>
            <a:r>
              <a:rPr lang="fr-FR" sz="2400" i="1" noProof="1" smtClean="0">
                <a:latin typeface="Symbol" pitchFamily="18" charset="2"/>
              </a:rPr>
              <a:t>m</a:t>
            </a:r>
            <a:r>
              <a:rPr lang="fr-FR" sz="2400" i="1" noProof="1" smtClean="0"/>
              <a:t>,</a:t>
            </a:r>
            <a:r>
              <a:rPr lang="fr-FR" sz="2400" i="1" noProof="1" smtClean="0">
                <a:latin typeface="Symbol" pitchFamily="18" charset="2"/>
              </a:rPr>
              <a:t>s</a:t>
            </a:r>
            <a:r>
              <a:rPr lang="fr-FR" sz="2400" i="1" noProof="1" smtClean="0"/>
              <a:t>,TRUE)</a:t>
            </a:r>
            <a:r>
              <a:rPr lang="fr-FR" sz="2400" i="1" noProof="1" smtClean="0">
                <a:sym typeface="Symbol" pitchFamily="18" charset="2"/>
              </a:rPr>
              <a:t> </a:t>
            </a:r>
          </a:p>
          <a:p>
            <a:pPr lvl="1" eaLnBrk="1" hangingPunct="1">
              <a:buFontTx/>
              <a:buNone/>
            </a:pPr>
            <a:r>
              <a:rPr lang="fr-FR" sz="2400" i="1" noProof="1" smtClean="0">
                <a:sym typeface="Symbol" pitchFamily="18" charset="2"/>
              </a:rPr>
              <a:t>= 1 - </a:t>
            </a:r>
            <a:r>
              <a:rPr lang="fr-FR" sz="2400" i="1" noProof="1" smtClean="0"/>
              <a:t>NORMDIST(80,73.2,8,TRUE) = 1 – 0</a:t>
            </a:r>
            <a:r>
              <a:rPr lang="en-US" sz="2400" i="1" smtClean="0"/>
              <a:t>,</a:t>
            </a:r>
            <a:r>
              <a:rPr lang="en-US" sz="2400" i="1" noProof="1" smtClean="0"/>
              <a:t>8023 = 0</a:t>
            </a:r>
            <a:r>
              <a:rPr lang="en-US" sz="2400" i="1" smtClean="0"/>
              <a:t>,</a:t>
            </a:r>
            <a:r>
              <a:rPr lang="en-US" sz="2400" i="1" noProof="1" smtClean="0"/>
              <a:t>1977</a:t>
            </a:r>
          </a:p>
          <a:p>
            <a:pPr eaLnBrk="1" hangingPunct="1"/>
            <a:r>
              <a:rPr lang="en-US" sz="2400" noProof="1" smtClean="0"/>
              <a:t>Calcule</a:t>
            </a:r>
            <a:r>
              <a:rPr lang="fr-FR" sz="2400" smtClean="0"/>
              <a:t>r</a:t>
            </a:r>
            <a:r>
              <a:rPr lang="fr-FR" sz="2400" noProof="1" smtClean="0"/>
              <a:t> P(X </a:t>
            </a:r>
            <a:r>
              <a:rPr lang="fr-FR" sz="2400" noProof="1" smtClean="0">
                <a:sym typeface="Symbol" pitchFamily="18" charset="2"/>
              </a:rPr>
              <a:t></a:t>
            </a:r>
            <a:r>
              <a:rPr lang="fr-FR" sz="2400" noProof="1" smtClean="0"/>
              <a:t> 80) = P(Z </a:t>
            </a:r>
            <a:r>
              <a:rPr lang="fr-FR" sz="2400" noProof="1" smtClean="0">
                <a:sym typeface="Symbol" pitchFamily="18" charset="2"/>
              </a:rPr>
              <a:t></a:t>
            </a:r>
            <a:r>
              <a:rPr lang="fr-FR" sz="2400" noProof="1" smtClean="0"/>
              <a:t> 0</a:t>
            </a:r>
            <a:r>
              <a:rPr lang="en-US" sz="2400" smtClean="0"/>
              <a:t>,</a:t>
            </a:r>
            <a:r>
              <a:rPr lang="en-US" sz="2400" noProof="1" smtClean="0"/>
              <a:t>85)</a:t>
            </a:r>
          </a:p>
          <a:p>
            <a:pPr lvl="1" eaLnBrk="1" hangingPunct="1">
              <a:buFontTx/>
              <a:buNone/>
            </a:pPr>
            <a:r>
              <a:rPr lang="en-US" sz="2400" i="1" noProof="1" smtClean="0"/>
              <a:t>= 1 - P(Z </a:t>
            </a:r>
            <a:r>
              <a:rPr lang="en-US" sz="2400" i="1" noProof="1" smtClean="0">
                <a:sym typeface="Symbol" pitchFamily="18" charset="2"/>
              </a:rPr>
              <a:t> 0</a:t>
            </a:r>
            <a:r>
              <a:rPr lang="en-US" sz="2400" i="1" smtClean="0">
                <a:sym typeface="Symbol" pitchFamily="18" charset="2"/>
              </a:rPr>
              <a:t>,</a:t>
            </a:r>
            <a:r>
              <a:rPr lang="en-US" sz="2400" i="1" noProof="1" smtClean="0">
                <a:sym typeface="Symbol" pitchFamily="18" charset="2"/>
              </a:rPr>
              <a:t>85) </a:t>
            </a:r>
          </a:p>
          <a:p>
            <a:pPr lvl="1" eaLnBrk="1" hangingPunct="1">
              <a:buFontTx/>
              <a:buNone/>
            </a:pPr>
            <a:r>
              <a:rPr lang="en-US" sz="2400" i="1" noProof="1" smtClean="0">
                <a:sym typeface="Symbol" pitchFamily="18" charset="2"/>
              </a:rPr>
              <a:t>= 1 - </a:t>
            </a:r>
            <a:r>
              <a:rPr lang="en-US" sz="2400" i="1" noProof="1" smtClean="0"/>
              <a:t>NORMSDIST(z)</a:t>
            </a:r>
            <a:r>
              <a:rPr lang="en-US" sz="2400" i="1" noProof="1" smtClean="0">
                <a:sym typeface="Symbol" pitchFamily="18" charset="2"/>
              </a:rPr>
              <a:t> </a:t>
            </a:r>
          </a:p>
          <a:p>
            <a:pPr lvl="1" eaLnBrk="1" hangingPunct="1">
              <a:buFontTx/>
              <a:buNone/>
            </a:pPr>
            <a:r>
              <a:rPr lang="en-US" sz="2400" i="1" noProof="1" smtClean="0">
                <a:sym typeface="Symbol" pitchFamily="18" charset="2"/>
              </a:rPr>
              <a:t>= 1 - NORMSDIST(0.85)</a:t>
            </a:r>
            <a:r>
              <a:rPr lang="en-US" sz="2400" i="1" noProof="1" smtClean="0"/>
              <a:t> = 1 – 0</a:t>
            </a:r>
            <a:r>
              <a:rPr lang="en-US" sz="2400" i="1" smtClean="0"/>
              <a:t>,</a:t>
            </a:r>
            <a:r>
              <a:rPr lang="en-US" sz="2400" i="1" noProof="1" smtClean="0"/>
              <a:t>8023 = 0</a:t>
            </a:r>
            <a:r>
              <a:rPr lang="en-US" sz="2400" i="1" smtClean="0"/>
              <a:t>,</a:t>
            </a:r>
            <a:r>
              <a:rPr lang="en-US" sz="2400" i="1" noProof="1" smtClean="0"/>
              <a:t>1977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63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dirty="0" smtClean="0"/>
              <a:t>Exemple 17: calcul des probabilités normales </a:t>
            </a:r>
          </a:p>
        </p:txBody>
      </p:sp>
      <p:sp>
        <p:nvSpPr>
          <p:cNvPr id="4096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362950" cy="4525963"/>
          </a:xfrm>
        </p:spPr>
        <p:txBody>
          <a:bodyPr/>
          <a:lstStyle/>
          <a:p>
            <a:pPr eaLnBrk="1" hangingPunct="1"/>
            <a:r>
              <a:rPr lang="fr-FR" smtClean="0"/>
              <a:t>Calculer </a:t>
            </a:r>
            <a:r>
              <a:rPr lang="fr-FR" i="1" smtClean="0"/>
              <a:t>P(65 ≤ X ≤ 85)</a:t>
            </a:r>
          </a:p>
        </p:txBody>
      </p:sp>
      <p:graphicFrame>
        <p:nvGraphicFramePr>
          <p:cNvPr id="40962" name="Object 0"/>
          <p:cNvGraphicFramePr>
            <a:graphicFrameLocks noGrp="1" noChangeAspect="1"/>
          </p:cNvGraphicFramePr>
          <p:nvPr>
            <p:ph sz="half" idx="2"/>
          </p:nvPr>
        </p:nvGraphicFramePr>
        <p:xfrm>
          <a:off x="1317625" y="3181350"/>
          <a:ext cx="5707063" cy="2246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4" name="Equation" r:id="rId4" imgW="2387520" imgH="939600" progId="Equation.3">
                  <p:embed/>
                </p:oleObj>
              </mc:Choice>
              <mc:Fallback>
                <p:oleObj name="Equation" r:id="rId4" imgW="2387520" imgH="939600" progId="Equation.3">
                  <p:embed/>
                  <p:pic>
                    <p:nvPicPr>
                      <p:cNvPr id="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17625" y="3181350"/>
                        <a:ext cx="5707063" cy="2246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0967" name="Group 34"/>
          <p:cNvGrpSpPr>
            <a:grpSpLocks/>
          </p:cNvGrpSpPr>
          <p:nvPr/>
        </p:nvGrpSpPr>
        <p:grpSpPr bwMode="auto">
          <a:xfrm>
            <a:off x="4130675" y="4527550"/>
            <a:ext cx="3697288" cy="1846263"/>
            <a:chOff x="2602" y="2852"/>
            <a:chExt cx="2329" cy="1163"/>
          </a:xfrm>
        </p:grpSpPr>
        <p:sp>
          <p:nvSpPr>
            <p:cNvPr id="40968" name="Line 23"/>
            <p:cNvSpPr>
              <a:spLocks noChangeShapeType="1"/>
            </p:cNvSpPr>
            <p:nvPr/>
          </p:nvSpPr>
          <p:spPr bwMode="auto">
            <a:xfrm flipV="1">
              <a:off x="3384" y="2880"/>
              <a:ext cx="360" cy="186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0969" name="Line 24"/>
            <p:cNvSpPr>
              <a:spLocks noChangeShapeType="1"/>
            </p:cNvSpPr>
            <p:nvPr/>
          </p:nvSpPr>
          <p:spPr bwMode="auto">
            <a:xfrm flipV="1">
              <a:off x="3327" y="2919"/>
              <a:ext cx="483" cy="252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0970" name="Line 25"/>
            <p:cNvSpPr>
              <a:spLocks noChangeShapeType="1"/>
            </p:cNvSpPr>
            <p:nvPr/>
          </p:nvSpPr>
          <p:spPr bwMode="auto">
            <a:xfrm flipV="1">
              <a:off x="3270" y="2976"/>
              <a:ext cx="585" cy="309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0971" name="Line 26"/>
            <p:cNvSpPr>
              <a:spLocks noChangeShapeType="1"/>
            </p:cNvSpPr>
            <p:nvPr/>
          </p:nvSpPr>
          <p:spPr bwMode="auto">
            <a:xfrm flipV="1">
              <a:off x="3270" y="3030"/>
              <a:ext cx="636" cy="336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0972" name="Line 27"/>
            <p:cNvSpPr>
              <a:spLocks noChangeShapeType="1"/>
            </p:cNvSpPr>
            <p:nvPr/>
          </p:nvSpPr>
          <p:spPr bwMode="auto">
            <a:xfrm flipV="1">
              <a:off x="3273" y="3084"/>
              <a:ext cx="675" cy="357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0973" name="Line 28"/>
            <p:cNvSpPr>
              <a:spLocks noChangeShapeType="1"/>
            </p:cNvSpPr>
            <p:nvPr/>
          </p:nvSpPr>
          <p:spPr bwMode="auto">
            <a:xfrm flipV="1">
              <a:off x="3273" y="3153"/>
              <a:ext cx="714" cy="372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0974" name="Line 29"/>
            <p:cNvSpPr>
              <a:spLocks noChangeShapeType="1"/>
            </p:cNvSpPr>
            <p:nvPr/>
          </p:nvSpPr>
          <p:spPr bwMode="auto">
            <a:xfrm flipV="1">
              <a:off x="3303" y="3222"/>
              <a:ext cx="735" cy="372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0975" name="Line 30"/>
            <p:cNvSpPr>
              <a:spLocks noChangeShapeType="1"/>
            </p:cNvSpPr>
            <p:nvPr/>
          </p:nvSpPr>
          <p:spPr bwMode="auto">
            <a:xfrm flipV="1">
              <a:off x="3486" y="3291"/>
              <a:ext cx="594" cy="303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0976" name="Line 31"/>
            <p:cNvSpPr>
              <a:spLocks noChangeShapeType="1"/>
            </p:cNvSpPr>
            <p:nvPr/>
          </p:nvSpPr>
          <p:spPr bwMode="auto">
            <a:xfrm flipV="1">
              <a:off x="3681" y="3351"/>
              <a:ext cx="462" cy="24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0977" name="Line 32"/>
            <p:cNvSpPr>
              <a:spLocks noChangeShapeType="1"/>
            </p:cNvSpPr>
            <p:nvPr/>
          </p:nvSpPr>
          <p:spPr bwMode="auto">
            <a:xfrm flipV="1">
              <a:off x="3864" y="3423"/>
              <a:ext cx="324" cy="168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0978" name="Line 33"/>
            <p:cNvSpPr>
              <a:spLocks noChangeShapeType="1"/>
            </p:cNvSpPr>
            <p:nvPr/>
          </p:nvSpPr>
          <p:spPr bwMode="auto">
            <a:xfrm flipV="1">
              <a:off x="4041" y="3516"/>
              <a:ext cx="144" cy="75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grpSp>
          <p:nvGrpSpPr>
            <p:cNvPr id="40979" name="Group 22"/>
            <p:cNvGrpSpPr>
              <a:grpSpLocks/>
            </p:cNvGrpSpPr>
            <p:nvPr/>
          </p:nvGrpSpPr>
          <p:grpSpPr bwMode="auto">
            <a:xfrm>
              <a:off x="2602" y="2852"/>
              <a:ext cx="2329" cy="1163"/>
              <a:chOff x="2386" y="2780"/>
              <a:chExt cx="2329" cy="1163"/>
            </a:xfrm>
          </p:grpSpPr>
          <p:sp>
            <p:nvSpPr>
              <p:cNvPr id="40980" name="Line 10"/>
              <p:cNvSpPr>
                <a:spLocks noChangeShapeType="1"/>
              </p:cNvSpPr>
              <p:nvPr/>
            </p:nvSpPr>
            <p:spPr bwMode="auto">
              <a:xfrm>
                <a:off x="2386" y="3521"/>
                <a:ext cx="2329" cy="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40981" name="Text Box 11"/>
              <p:cNvSpPr txBox="1">
                <a:spLocks noChangeArrowheads="1"/>
              </p:cNvSpPr>
              <p:nvPr/>
            </p:nvSpPr>
            <p:spPr bwMode="auto">
              <a:xfrm>
                <a:off x="3278" y="3503"/>
                <a:ext cx="413" cy="4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fr-FR" sz="1800" i="1"/>
                  <a:t>73,2</a:t>
                </a:r>
              </a:p>
              <a:p>
                <a:pPr algn="ctr"/>
                <a:r>
                  <a:rPr lang="fr-CA" sz="1800" i="1"/>
                  <a:t>0</a:t>
                </a:r>
                <a:endParaRPr lang="fr-FR" sz="1800" i="1"/>
              </a:p>
            </p:txBody>
          </p:sp>
          <p:grpSp>
            <p:nvGrpSpPr>
              <p:cNvPr id="40982" name="Group 12"/>
              <p:cNvGrpSpPr>
                <a:grpSpLocks/>
              </p:cNvGrpSpPr>
              <p:nvPr/>
            </p:nvGrpSpPr>
            <p:grpSpPr bwMode="auto">
              <a:xfrm>
                <a:off x="2492" y="2780"/>
                <a:ext cx="1906" cy="741"/>
                <a:chOff x="2154" y="3049"/>
                <a:chExt cx="1785" cy="920"/>
              </a:xfrm>
            </p:grpSpPr>
            <p:sp>
              <p:nvSpPr>
                <p:cNvPr id="40988" name="Freeform 13"/>
                <p:cNvSpPr>
                  <a:spLocks/>
                </p:cNvSpPr>
                <p:nvPr/>
              </p:nvSpPr>
              <p:spPr bwMode="auto">
                <a:xfrm>
                  <a:off x="2154" y="3049"/>
                  <a:ext cx="900" cy="920"/>
                </a:xfrm>
                <a:custGeom>
                  <a:avLst/>
                  <a:gdLst>
                    <a:gd name="T0" fmla="*/ 0 w 900"/>
                    <a:gd name="T1" fmla="*/ 920 h 920"/>
                    <a:gd name="T2" fmla="*/ 305 w 900"/>
                    <a:gd name="T3" fmla="*/ 750 h 920"/>
                    <a:gd name="T4" fmla="*/ 630 w 900"/>
                    <a:gd name="T5" fmla="*/ 260 h 920"/>
                    <a:gd name="T6" fmla="*/ 900 w 900"/>
                    <a:gd name="T7" fmla="*/ 10 h 92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00"/>
                    <a:gd name="T13" fmla="*/ 0 h 920"/>
                    <a:gd name="T14" fmla="*/ 900 w 900"/>
                    <a:gd name="T15" fmla="*/ 920 h 92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00" h="920">
                      <a:moveTo>
                        <a:pt x="0" y="920"/>
                      </a:moveTo>
                      <a:cubicBezTo>
                        <a:pt x="83" y="889"/>
                        <a:pt x="144" y="881"/>
                        <a:pt x="305" y="750"/>
                      </a:cubicBezTo>
                      <a:cubicBezTo>
                        <a:pt x="466" y="619"/>
                        <a:pt x="520" y="480"/>
                        <a:pt x="630" y="260"/>
                      </a:cubicBezTo>
                      <a:cubicBezTo>
                        <a:pt x="740" y="40"/>
                        <a:pt x="880" y="0"/>
                        <a:pt x="900" y="10"/>
                      </a:cubicBezTo>
                    </a:path>
                  </a:pathLst>
                </a:custGeom>
                <a:noFill/>
                <a:ln w="28575">
                  <a:solidFill>
                    <a:srgbClr val="000099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40989" name="Freeform 14"/>
                <p:cNvSpPr>
                  <a:spLocks/>
                </p:cNvSpPr>
                <p:nvPr/>
              </p:nvSpPr>
              <p:spPr bwMode="auto">
                <a:xfrm flipH="1">
                  <a:off x="3039" y="3049"/>
                  <a:ext cx="900" cy="920"/>
                </a:xfrm>
                <a:custGeom>
                  <a:avLst/>
                  <a:gdLst>
                    <a:gd name="T0" fmla="*/ 0 w 900"/>
                    <a:gd name="T1" fmla="*/ 920 h 920"/>
                    <a:gd name="T2" fmla="*/ 305 w 900"/>
                    <a:gd name="T3" fmla="*/ 750 h 920"/>
                    <a:gd name="T4" fmla="*/ 630 w 900"/>
                    <a:gd name="T5" fmla="*/ 260 h 920"/>
                    <a:gd name="T6" fmla="*/ 900 w 900"/>
                    <a:gd name="T7" fmla="*/ 10 h 92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00"/>
                    <a:gd name="T13" fmla="*/ 0 h 920"/>
                    <a:gd name="T14" fmla="*/ 900 w 900"/>
                    <a:gd name="T15" fmla="*/ 920 h 92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00" h="920">
                      <a:moveTo>
                        <a:pt x="0" y="920"/>
                      </a:moveTo>
                      <a:cubicBezTo>
                        <a:pt x="83" y="889"/>
                        <a:pt x="144" y="881"/>
                        <a:pt x="305" y="750"/>
                      </a:cubicBezTo>
                      <a:cubicBezTo>
                        <a:pt x="466" y="619"/>
                        <a:pt x="520" y="480"/>
                        <a:pt x="630" y="260"/>
                      </a:cubicBezTo>
                      <a:cubicBezTo>
                        <a:pt x="740" y="40"/>
                        <a:pt x="880" y="0"/>
                        <a:pt x="900" y="10"/>
                      </a:cubicBezTo>
                    </a:path>
                  </a:pathLst>
                </a:custGeom>
                <a:noFill/>
                <a:ln w="28575">
                  <a:solidFill>
                    <a:srgbClr val="000099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</p:grpSp>
          <p:sp>
            <p:nvSpPr>
              <p:cNvPr id="40983" name="Line 15"/>
              <p:cNvSpPr>
                <a:spLocks noChangeShapeType="1"/>
              </p:cNvSpPr>
              <p:nvPr/>
            </p:nvSpPr>
            <p:spPr bwMode="auto">
              <a:xfrm>
                <a:off x="3445" y="2780"/>
                <a:ext cx="0" cy="741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40984" name="Line 17"/>
              <p:cNvSpPr>
                <a:spLocks noChangeShapeType="1"/>
              </p:cNvSpPr>
              <p:nvPr/>
            </p:nvSpPr>
            <p:spPr bwMode="auto">
              <a:xfrm>
                <a:off x="3974" y="3310"/>
                <a:ext cx="0" cy="211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40985" name="Text Box 18"/>
              <p:cNvSpPr txBox="1">
                <a:spLocks noChangeArrowheads="1"/>
              </p:cNvSpPr>
              <p:nvPr/>
            </p:nvSpPr>
            <p:spPr bwMode="auto">
              <a:xfrm>
                <a:off x="3747" y="3503"/>
                <a:ext cx="890" cy="3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fr-FR" sz="1800" i="1"/>
                  <a:t>   85            X</a:t>
                </a:r>
              </a:p>
              <a:p>
                <a:pPr algn="ctr"/>
                <a:r>
                  <a:rPr lang="fr-CA" sz="1800" i="1"/>
                  <a:t>1,475          Z</a:t>
                </a:r>
                <a:endParaRPr lang="fr-FR" sz="1800" i="1"/>
              </a:p>
            </p:txBody>
          </p:sp>
          <p:sp>
            <p:nvSpPr>
              <p:cNvPr id="40986" name="Line 22"/>
              <p:cNvSpPr>
                <a:spLocks noChangeShapeType="1"/>
              </p:cNvSpPr>
              <p:nvPr/>
            </p:nvSpPr>
            <p:spPr bwMode="auto">
              <a:xfrm>
                <a:off x="3051" y="3173"/>
                <a:ext cx="0" cy="347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40987" name="Text Box 24"/>
              <p:cNvSpPr txBox="1">
                <a:spLocks noChangeArrowheads="1"/>
              </p:cNvSpPr>
              <p:nvPr/>
            </p:nvSpPr>
            <p:spPr bwMode="auto">
              <a:xfrm>
                <a:off x="2770" y="3503"/>
                <a:ext cx="559" cy="4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fr-FR" sz="1800" i="1"/>
                  <a:t>65</a:t>
                </a:r>
              </a:p>
              <a:p>
                <a:pPr algn="just"/>
                <a:r>
                  <a:rPr lang="fr-CA" sz="1800" i="1"/>
                  <a:t>-1,025</a:t>
                </a:r>
                <a:endParaRPr lang="fr-FR" sz="1800" i="1"/>
              </a:p>
            </p:txBody>
          </p:sp>
        </p:grpSp>
      </p:grpSp>
      <p:graphicFrame>
        <p:nvGraphicFramePr>
          <p:cNvPr id="40963" name="Object 20"/>
          <p:cNvGraphicFramePr>
            <a:graphicFrameLocks noChangeAspect="1"/>
          </p:cNvGraphicFramePr>
          <p:nvPr/>
        </p:nvGraphicFramePr>
        <p:xfrm>
          <a:off x="2389188" y="2139950"/>
          <a:ext cx="4343400" cy="94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5" name="Equation" r:id="rId6" imgW="1815840" imgH="393480" progId="Equation.3">
                  <p:embed/>
                </p:oleObj>
              </mc:Choice>
              <mc:Fallback>
                <p:oleObj name="Equation" r:id="rId6" imgW="1815840" imgH="39348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9188" y="2139950"/>
                        <a:ext cx="4343400" cy="9413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BAB6B1BC-A9BF-4C1B-9432-5417984BAA78}" type="slidenum">
              <a:rPr lang="fr-FR" smtClean="0"/>
              <a:pPr>
                <a:defRPr/>
              </a:pPr>
              <a:t>64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dirty="0" smtClean="0"/>
              <a:t>Exemple 18: calcul des probabilités normales avec Excel</a:t>
            </a:r>
          </a:p>
        </p:txBody>
      </p:sp>
      <p:sp>
        <p:nvSpPr>
          <p:cNvPr id="7168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362950" cy="4525963"/>
          </a:xfrm>
        </p:spPr>
        <p:txBody>
          <a:bodyPr/>
          <a:lstStyle/>
          <a:p>
            <a:pPr eaLnBrk="1" hangingPunct="1"/>
            <a:r>
              <a:rPr lang="fr-FR" sz="2400" smtClean="0"/>
              <a:t>Calculer </a:t>
            </a:r>
            <a:r>
              <a:rPr lang="fr-FR" sz="2400" i="1" smtClean="0"/>
              <a:t>P(65 ≤ X ≤ 85)</a:t>
            </a:r>
          </a:p>
          <a:p>
            <a:pPr eaLnBrk="1" hangingPunct="1"/>
            <a:r>
              <a:rPr lang="fr-FR" sz="2400" i="1" smtClean="0"/>
              <a:t>P(65 ≤ X ≤ 85) = F(85)-F(65)</a:t>
            </a:r>
          </a:p>
          <a:p>
            <a:pPr eaLnBrk="1" hangingPunct="1"/>
            <a:r>
              <a:rPr lang="fr-FR" sz="2400" i="1" smtClean="0"/>
              <a:t>P(65 ≤ X ≤ 85) = </a:t>
            </a:r>
            <a:r>
              <a:rPr lang="en-US" sz="2400" i="1" smtClean="0"/>
              <a:t>LOI.NORMALE</a:t>
            </a:r>
            <a:r>
              <a:rPr lang="en-US" sz="2400" i="1" noProof="1" smtClean="0"/>
              <a:t>(85</a:t>
            </a:r>
            <a:r>
              <a:rPr lang="en-US" sz="2400" i="1" smtClean="0"/>
              <a:t>;</a:t>
            </a:r>
            <a:r>
              <a:rPr lang="en-US" sz="2400" i="1" noProof="1" smtClean="0"/>
              <a:t>73</a:t>
            </a:r>
            <a:r>
              <a:rPr lang="en-US" sz="2400" i="1" smtClean="0"/>
              <a:t>,</a:t>
            </a:r>
            <a:r>
              <a:rPr lang="en-US" sz="2400" i="1" noProof="1" smtClean="0"/>
              <a:t>2</a:t>
            </a:r>
            <a:r>
              <a:rPr lang="en-US" sz="2400" i="1" smtClean="0"/>
              <a:t>;</a:t>
            </a:r>
            <a:r>
              <a:rPr lang="en-US" sz="2400" i="1" noProof="1" smtClean="0"/>
              <a:t>8</a:t>
            </a:r>
            <a:r>
              <a:rPr lang="en-US" sz="2400" i="1" smtClean="0"/>
              <a:t>;VRAI</a:t>
            </a:r>
            <a:r>
              <a:rPr lang="en-US" sz="2400" i="1" noProof="1" smtClean="0"/>
              <a:t>)</a:t>
            </a:r>
            <a:r>
              <a:rPr lang="fr-FR" sz="2400" i="1" smtClean="0"/>
              <a:t>- 					</a:t>
            </a:r>
            <a:r>
              <a:rPr lang="en-US" sz="2400" i="1" smtClean="0"/>
              <a:t>LOI.NORMALE</a:t>
            </a:r>
            <a:r>
              <a:rPr lang="en-US" sz="2400" i="1" noProof="1" smtClean="0"/>
              <a:t>(65</a:t>
            </a:r>
            <a:r>
              <a:rPr lang="en-US" sz="2400" i="1" smtClean="0"/>
              <a:t>;</a:t>
            </a:r>
            <a:r>
              <a:rPr lang="en-US" sz="2400" i="1" noProof="1" smtClean="0"/>
              <a:t>73</a:t>
            </a:r>
            <a:r>
              <a:rPr lang="en-US" sz="2400" i="1" smtClean="0"/>
              <a:t>,</a:t>
            </a:r>
            <a:r>
              <a:rPr lang="en-US" sz="2400" i="1" noProof="1" smtClean="0"/>
              <a:t>2</a:t>
            </a:r>
            <a:r>
              <a:rPr lang="en-US" sz="2400" i="1" smtClean="0"/>
              <a:t>;</a:t>
            </a:r>
            <a:r>
              <a:rPr lang="en-US" sz="2400" i="1" noProof="1" smtClean="0"/>
              <a:t>8</a:t>
            </a:r>
            <a:r>
              <a:rPr lang="en-US" sz="2400" i="1" smtClean="0"/>
              <a:t>;VRAI</a:t>
            </a:r>
            <a:r>
              <a:rPr lang="en-US" sz="2400" i="1" noProof="1" smtClean="0"/>
              <a:t>)</a:t>
            </a:r>
            <a:endParaRPr lang="fr-FR" sz="2400" i="1" smtClean="0"/>
          </a:p>
          <a:p>
            <a:pPr eaLnBrk="1" hangingPunct="1"/>
            <a:r>
              <a:rPr lang="fr-FR" sz="2400" i="1" smtClean="0"/>
              <a:t>P(65 ≤ X ≤ 85) = 0,9299 – 0,1527 = 0,7772</a:t>
            </a:r>
          </a:p>
        </p:txBody>
      </p:sp>
      <p:grpSp>
        <p:nvGrpSpPr>
          <p:cNvPr id="71685" name="Group 47"/>
          <p:cNvGrpSpPr>
            <a:grpSpLocks/>
          </p:cNvGrpSpPr>
          <p:nvPr/>
        </p:nvGrpSpPr>
        <p:grpSpPr bwMode="auto">
          <a:xfrm>
            <a:off x="2720975" y="4137025"/>
            <a:ext cx="3697288" cy="1846263"/>
            <a:chOff x="1702" y="2666"/>
            <a:chExt cx="2329" cy="1163"/>
          </a:xfrm>
        </p:grpSpPr>
        <p:sp>
          <p:nvSpPr>
            <p:cNvPr id="71686" name="Line 19"/>
            <p:cNvSpPr>
              <a:spLocks noChangeShapeType="1"/>
            </p:cNvSpPr>
            <p:nvPr/>
          </p:nvSpPr>
          <p:spPr bwMode="auto">
            <a:xfrm flipH="1">
              <a:off x="1794" y="3294"/>
              <a:ext cx="1494" cy="0"/>
            </a:xfrm>
            <a:prstGeom prst="line">
              <a:avLst/>
            </a:prstGeom>
            <a:noFill/>
            <a:ln w="19050">
              <a:solidFill>
                <a:srgbClr val="CC66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71687" name="Text Box 20"/>
            <p:cNvSpPr txBox="1">
              <a:spLocks noChangeArrowheads="1"/>
            </p:cNvSpPr>
            <p:nvPr/>
          </p:nvSpPr>
          <p:spPr bwMode="auto">
            <a:xfrm>
              <a:off x="2778" y="3072"/>
              <a:ext cx="486" cy="250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 i="1">
                  <a:solidFill>
                    <a:srgbClr val="CC6600"/>
                  </a:solidFill>
                </a:rPr>
                <a:t>F(85)</a:t>
              </a:r>
            </a:p>
          </p:txBody>
        </p:sp>
        <p:sp>
          <p:nvSpPr>
            <p:cNvPr id="71688" name="Line 21"/>
            <p:cNvSpPr>
              <a:spLocks noChangeShapeType="1"/>
            </p:cNvSpPr>
            <p:nvPr/>
          </p:nvSpPr>
          <p:spPr bwMode="auto">
            <a:xfrm flipH="1">
              <a:off x="1794" y="3168"/>
              <a:ext cx="570" cy="0"/>
            </a:xfrm>
            <a:prstGeom prst="line">
              <a:avLst/>
            </a:prstGeom>
            <a:noFill/>
            <a:ln w="19050">
              <a:solidFill>
                <a:srgbClr val="FFFF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71689" name="Text Box 22"/>
            <p:cNvSpPr txBox="1">
              <a:spLocks noChangeArrowheads="1"/>
            </p:cNvSpPr>
            <p:nvPr/>
          </p:nvSpPr>
          <p:spPr bwMode="auto">
            <a:xfrm>
              <a:off x="1854" y="2940"/>
              <a:ext cx="486" cy="250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 i="1">
                  <a:solidFill>
                    <a:srgbClr val="FFFF00"/>
                  </a:solidFill>
                </a:rPr>
                <a:t>F(65)</a:t>
              </a:r>
            </a:p>
          </p:txBody>
        </p:sp>
        <p:grpSp>
          <p:nvGrpSpPr>
            <p:cNvPr id="71690" name="Group 24"/>
            <p:cNvGrpSpPr>
              <a:grpSpLocks/>
            </p:cNvGrpSpPr>
            <p:nvPr/>
          </p:nvGrpSpPr>
          <p:grpSpPr bwMode="auto">
            <a:xfrm>
              <a:off x="1702" y="2666"/>
              <a:ext cx="2329" cy="1163"/>
              <a:chOff x="2602" y="2852"/>
              <a:chExt cx="2329" cy="1163"/>
            </a:xfrm>
          </p:grpSpPr>
          <p:sp>
            <p:nvSpPr>
              <p:cNvPr id="71691" name="Line 25"/>
              <p:cNvSpPr>
                <a:spLocks noChangeShapeType="1"/>
              </p:cNvSpPr>
              <p:nvPr/>
            </p:nvSpPr>
            <p:spPr bwMode="auto">
              <a:xfrm flipV="1">
                <a:off x="3384" y="2880"/>
                <a:ext cx="360" cy="186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71692" name="Line 26"/>
              <p:cNvSpPr>
                <a:spLocks noChangeShapeType="1"/>
              </p:cNvSpPr>
              <p:nvPr/>
            </p:nvSpPr>
            <p:spPr bwMode="auto">
              <a:xfrm flipV="1">
                <a:off x="3327" y="2919"/>
                <a:ext cx="483" cy="252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71693" name="Line 27"/>
              <p:cNvSpPr>
                <a:spLocks noChangeShapeType="1"/>
              </p:cNvSpPr>
              <p:nvPr/>
            </p:nvSpPr>
            <p:spPr bwMode="auto">
              <a:xfrm flipV="1">
                <a:off x="3270" y="2976"/>
                <a:ext cx="585" cy="309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71694" name="Line 28"/>
              <p:cNvSpPr>
                <a:spLocks noChangeShapeType="1"/>
              </p:cNvSpPr>
              <p:nvPr/>
            </p:nvSpPr>
            <p:spPr bwMode="auto">
              <a:xfrm flipV="1">
                <a:off x="3270" y="3030"/>
                <a:ext cx="636" cy="336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71695" name="Line 29"/>
              <p:cNvSpPr>
                <a:spLocks noChangeShapeType="1"/>
              </p:cNvSpPr>
              <p:nvPr/>
            </p:nvSpPr>
            <p:spPr bwMode="auto">
              <a:xfrm flipV="1">
                <a:off x="3273" y="3084"/>
                <a:ext cx="675" cy="357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71696" name="Line 30"/>
              <p:cNvSpPr>
                <a:spLocks noChangeShapeType="1"/>
              </p:cNvSpPr>
              <p:nvPr/>
            </p:nvSpPr>
            <p:spPr bwMode="auto">
              <a:xfrm flipV="1">
                <a:off x="3273" y="3153"/>
                <a:ext cx="714" cy="372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71697" name="Line 31"/>
              <p:cNvSpPr>
                <a:spLocks noChangeShapeType="1"/>
              </p:cNvSpPr>
              <p:nvPr/>
            </p:nvSpPr>
            <p:spPr bwMode="auto">
              <a:xfrm flipV="1">
                <a:off x="3303" y="3222"/>
                <a:ext cx="735" cy="372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71698" name="Line 32"/>
              <p:cNvSpPr>
                <a:spLocks noChangeShapeType="1"/>
              </p:cNvSpPr>
              <p:nvPr/>
            </p:nvSpPr>
            <p:spPr bwMode="auto">
              <a:xfrm flipV="1">
                <a:off x="3486" y="3291"/>
                <a:ext cx="594" cy="303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71699" name="Line 33"/>
              <p:cNvSpPr>
                <a:spLocks noChangeShapeType="1"/>
              </p:cNvSpPr>
              <p:nvPr/>
            </p:nvSpPr>
            <p:spPr bwMode="auto">
              <a:xfrm flipV="1">
                <a:off x="3681" y="3351"/>
                <a:ext cx="462" cy="240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71700" name="Line 34"/>
              <p:cNvSpPr>
                <a:spLocks noChangeShapeType="1"/>
              </p:cNvSpPr>
              <p:nvPr/>
            </p:nvSpPr>
            <p:spPr bwMode="auto">
              <a:xfrm flipV="1">
                <a:off x="3864" y="3423"/>
                <a:ext cx="324" cy="16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71701" name="Line 35"/>
              <p:cNvSpPr>
                <a:spLocks noChangeShapeType="1"/>
              </p:cNvSpPr>
              <p:nvPr/>
            </p:nvSpPr>
            <p:spPr bwMode="auto">
              <a:xfrm flipV="1">
                <a:off x="4041" y="3516"/>
                <a:ext cx="144" cy="75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grpSp>
            <p:nvGrpSpPr>
              <p:cNvPr id="71702" name="Group 36"/>
              <p:cNvGrpSpPr>
                <a:grpSpLocks/>
              </p:cNvGrpSpPr>
              <p:nvPr/>
            </p:nvGrpSpPr>
            <p:grpSpPr bwMode="auto">
              <a:xfrm>
                <a:off x="2602" y="2852"/>
                <a:ext cx="2329" cy="1163"/>
                <a:chOff x="2386" y="2780"/>
                <a:chExt cx="2329" cy="1163"/>
              </a:xfrm>
            </p:grpSpPr>
            <p:sp>
              <p:nvSpPr>
                <p:cNvPr id="71703" name="Line 10"/>
                <p:cNvSpPr>
                  <a:spLocks noChangeShapeType="1"/>
                </p:cNvSpPr>
                <p:nvPr/>
              </p:nvSpPr>
              <p:spPr bwMode="auto">
                <a:xfrm>
                  <a:off x="2386" y="3521"/>
                  <a:ext cx="2329" cy="0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71704" name="Text Box 11"/>
                <p:cNvSpPr txBox="1">
                  <a:spLocks noChangeArrowheads="1"/>
                </p:cNvSpPr>
                <p:nvPr/>
              </p:nvSpPr>
              <p:spPr bwMode="auto">
                <a:xfrm>
                  <a:off x="3278" y="3503"/>
                  <a:ext cx="413" cy="40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ctr"/>
                  <a:r>
                    <a:rPr lang="fr-FR" sz="1800" i="1"/>
                    <a:t>73,2</a:t>
                  </a:r>
                </a:p>
                <a:p>
                  <a:pPr algn="ctr"/>
                  <a:r>
                    <a:rPr lang="fr-CA" sz="1800" i="1"/>
                    <a:t>0</a:t>
                  </a:r>
                  <a:endParaRPr lang="fr-FR" sz="1800" i="1"/>
                </a:p>
              </p:txBody>
            </p:sp>
            <p:grpSp>
              <p:nvGrpSpPr>
                <p:cNvPr id="71705" name="Group 12"/>
                <p:cNvGrpSpPr>
                  <a:grpSpLocks/>
                </p:cNvGrpSpPr>
                <p:nvPr/>
              </p:nvGrpSpPr>
              <p:grpSpPr bwMode="auto">
                <a:xfrm>
                  <a:off x="2492" y="2780"/>
                  <a:ext cx="1906" cy="741"/>
                  <a:chOff x="2154" y="3049"/>
                  <a:chExt cx="1785" cy="920"/>
                </a:xfrm>
              </p:grpSpPr>
              <p:sp>
                <p:nvSpPr>
                  <p:cNvPr id="71711" name="Freeform 13"/>
                  <p:cNvSpPr>
                    <a:spLocks/>
                  </p:cNvSpPr>
                  <p:nvPr/>
                </p:nvSpPr>
                <p:spPr bwMode="auto">
                  <a:xfrm>
                    <a:off x="2154" y="3049"/>
                    <a:ext cx="900" cy="920"/>
                  </a:xfrm>
                  <a:custGeom>
                    <a:avLst/>
                    <a:gdLst>
                      <a:gd name="T0" fmla="*/ 0 w 900"/>
                      <a:gd name="T1" fmla="*/ 920 h 920"/>
                      <a:gd name="T2" fmla="*/ 305 w 900"/>
                      <a:gd name="T3" fmla="*/ 750 h 920"/>
                      <a:gd name="T4" fmla="*/ 630 w 900"/>
                      <a:gd name="T5" fmla="*/ 260 h 920"/>
                      <a:gd name="T6" fmla="*/ 900 w 900"/>
                      <a:gd name="T7" fmla="*/ 10 h 920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900"/>
                      <a:gd name="T13" fmla="*/ 0 h 920"/>
                      <a:gd name="T14" fmla="*/ 900 w 900"/>
                      <a:gd name="T15" fmla="*/ 920 h 920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900" h="920">
                        <a:moveTo>
                          <a:pt x="0" y="920"/>
                        </a:moveTo>
                        <a:cubicBezTo>
                          <a:pt x="83" y="889"/>
                          <a:pt x="144" y="881"/>
                          <a:pt x="305" y="750"/>
                        </a:cubicBezTo>
                        <a:cubicBezTo>
                          <a:pt x="466" y="619"/>
                          <a:pt x="520" y="480"/>
                          <a:pt x="630" y="260"/>
                        </a:cubicBezTo>
                        <a:cubicBezTo>
                          <a:pt x="740" y="40"/>
                          <a:pt x="880" y="0"/>
                          <a:pt x="900" y="10"/>
                        </a:cubicBezTo>
                      </a:path>
                    </a:pathLst>
                  </a:custGeom>
                  <a:noFill/>
                  <a:ln w="28575">
                    <a:solidFill>
                      <a:srgbClr val="000099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CA"/>
                  </a:p>
                </p:txBody>
              </p:sp>
              <p:sp>
                <p:nvSpPr>
                  <p:cNvPr id="71712" name="Freeform 14"/>
                  <p:cNvSpPr>
                    <a:spLocks/>
                  </p:cNvSpPr>
                  <p:nvPr/>
                </p:nvSpPr>
                <p:spPr bwMode="auto">
                  <a:xfrm flipH="1">
                    <a:off x="3039" y="3049"/>
                    <a:ext cx="900" cy="920"/>
                  </a:xfrm>
                  <a:custGeom>
                    <a:avLst/>
                    <a:gdLst>
                      <a:gd name="T0" fmla="*/ 0 w 900"/>
                      <a:gd name="T1" fmla="*/ 920 h 920"/>
                      <a:gd name="T2" fmla="*/ 305 w 900"/>
                      <a:gd name="T3" fmla="*/ 750 h 920"/>
                      <a:gd name="T4" fmla="*/ 630 w 900"/>
                      <a:gd name="T5" fmla="*/ 260 h 920"/>
                      <a:gd name="T6" fmla="*/ 900 w 900"/>
                      <a:gd name="T7" fmla="*/ 10 h 920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900"/>
                      <a:gd name="T13" fmla="*/ 0 h 920"/>
                      <a:gd name="T14" fmla="*/ 900 w 900"/>
                      <a:gd name="T15" fmla="*/ 920 h 920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900" h="920">
                        <a:moveTo>
                          <a:pt x="0" y="920"/>
                        </a:moveTo>
                        <a:cubicBezTo>
                          <a:pt x="83" y="889"/>
                          <a:pt x="144" y="881"/>
                          <a:pt x="305" y="750"/>
                        </a:cubicBezTo>
                        <a:cubicBezTo>
                          <a:pt x="466" y="619"/>
                          <a:pt x="520" y="480"/>
                          <a:pt x="630" y="260"/>
                        </a:cubicBezTo>
                        <a:cubicBezTo>
                          <a:pt x="740" y="40"/>
                          <a:pt x="880" y="0"/>
                          <a:pt x="900" y="10"/>
                        </a:cubicBezTo>
                      </a:path>
                    </a:pathLst>
                  </a:custGeom>
                  <a:noFill/>
                  <a:ln w="28575">
                    <a:solidFill>
                      <a:srgbClr val="000099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CA"/>
                  </a:p>
                </p:txBody>
              </p:sp>
            </p:grpSp>
            <p:sp>
              <p:nvSpPr>
                <p:cNvPr id="71706" name="Line 15"/>
                <p:cNvSpPr>
                  <a:spLocks noChangeShapeType="1"/>
                </p:cNvSpPr>
                <p:nvPr/>
              </p:nvSpPr>
              <p:spPr bwMode="auto">
                <a:xfrm>
                  <a:off x="3445" y="2780"/>
                  <a:ext cx="0" cy="74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prstDash val="dash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71707" name="Line 17"/>
                <p:cNvSpPr>
                  <a:spLocks noChangeShapeType="1"/>
                </p:cNvSpPr>
                <p:nvPr/>
              </p:nvSpPr>
              <p:spPr bwMode="auto">
                <a:xfrm>
                  <a:off x="3974" y="3310"/>
                  <a:ext cx="0" cy="21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71708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3747" y="3503"/>
                  <a:ext cx="890" cy="3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ctr"/>
                  <a:r>
                    <a:rPr lang="fr-FR" sz="1800" i="1"/>
                    <a:t>   85            X</a:t>
                  </a:r>
                </a:p>
                <a:p>
                  <a:pPr algn="ctr"/>
                  <a:r>
                    <a:rPr lang="fr-CA" sz="1800" i="1"/>
                    <a:t>1,475          Z</a:t>
                  </a:r>
                  <a:endParaRPr lang="fr-FR" sz="1800" i="1"/>
                </a:p>
              </p:txBody>
            </p:sp>
            <p:sp>
              <p:nvSpPr>
                <p:cNvPr id="71709" name="Line 22"/>
                <p:cNvSpPr>
                  <a:spLocks noChangeShapeType="1"/>
                </p:cNvSpPr>
                <p:nvPr/>
              </p:nvSpPr>
              <p:spPr bwMode="auto">
                <a:xfrm>
                  <a:off x="3051" y="3173"/>
                  <a:ext cx="0" cy="347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71710" name="Text Box 24"/>
                <p:cNvSpPr txBox="1">
                  <a:spLocks noChangeArrowheads="1"/>
                </p:cNvSpPr>
                <p:nvPr/>
              </p:nvSpPr>
              <p:spPr bwMode="auto">
                <a:xfrm>
                  <a:off x="2770" y="3503"/>
                  <a:ext cx="559" cy="44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ctr"/>
                  <a:r>
                    <a:rPr lang="fr-FR" sz="1800" i="1"/>
                    <a:t>65</a:t>
                  </a:r>
                </a:p>
                <a:p>
                  <a:pPr algn="just"/>
                  <a:r>
                    <a:rPr lang="fr-CA" sz="1800" i="1"/>
                    <a:t>-1,025</a:t>
                  </a:r>
                  <a:endParaRPr lang="fr-FR" sz="1800" i="1"/>
                </a:p>
              </p:txBody>
            </p:sp>
          </p:grpSp>
        </p:grp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BAB6B1BC-A9BF-4C1B-9432-5417984BAA78}" type="slidenum">
              <a:rPr lang="fr-FR" smtClean="0"/>
              <a:pPr>
                <a:defRPr/>
              </a:pPr>
              <a:t>65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dirty="0" smtClean="0"/>
              <a:t>Exemple 19: calcul de </a:t>
            </a:r>
            <a:r>
              <a:rPr lang="fr-FR" i="1" dirty="0" smtClean="0"/>
              <a:t>Z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4659313"/>
          </a:xfrm>
        </p:spPr>
        <p:txBody>
          <a:bodyPr/>
          <a:lstStyle/>
          <a:p>
            <a:pPr eaLnBrk="1" hangingPunct="1"/>
            <a:r>
              <a:rPr lang="fr-FR" smtClean="0"/>
              <a:t>Soit </a:t>
            </a:r>
            <a:r>
              <a:rPr lang="fr-FR" i="1" smtClean="0"/>
              <a:t>P(-z ≤ Z ≤ z) = 0,50</a:t>
            </a:r>
            <a:r>
              <a:rPr lang="fr-FR" smtClean="0"/>
              <a:t>   quelle est la valeur de </a:t>
            </a:r>
            <a:r>
              <a:rPr lang="fr-FR" i="1" smtClean="0"/>
              <a:t>z</a:t>
            </a:r>
            <a:r>
              <a:rPr lang="fr-FR" smtClean="0"/>
              <a:t>?</a:t>
            </a:r>
          </a:p>
          <a:p>
            <a:pPr eaLnBrk="1" hangingPunct="1"/>
            <a:endParaRPr lang="fr-FR" smtClean="0"/>
          </a:p>
          <a:p>
            <a:pPr eaLnBrk="1" hangingPunct="1">
              <a:buFontTx/>
              <a:buNone/>
            </a:pPr>
            <a:endParaRPr lang="fr-FR" smtClean="0"/>
          </a:p>
          <a:p>
            <a:pPr eaLnBrk="1" hangingPunct="1">
              <a:buFontTx/>
              <a:buNone/>
            </a:pPr>
            <a:endParaRPr lang="fr-FR" smtClean="0"/>
          </a:p>
          <a:p>
            <a:pPr eaLnBrk="1" hangingPunct="1">
              <a:buFontTx/>
              <a:buNone/>
            </a:pPr>
            <a:endParaRPr lang="fr-FR" smtClean="0"/>
          </a:p>
          <a:p>
            <a:pPr eaLnBrk="1" hangingPunct="1">
              <a:buFontTx/>
              <a:buNone/>
            </a:pPr>
            <a:endParaRPr lang="fr-FR" smtClean="0"/>
          </a:p>
          <a:p>
            <a:pPr eaLnBrk="1" hangingPunct="1"/>
            <a:r>
              <a:rPr lang="fr-FR" smtClean="0"/>
              <a:t>Il faut déterminer </a:t>
            </a:r>
            <a:r>
              <a:rPr lang="fr-FR" i="1" smtClean="0"/>
              <a:t>z</a:t>
            </a:r>
            <a:r>
              <a:rPr lang="fr-FR" smtClean="0"/>
              <a:t> tel que</a:t>
            </a:r>
            <a:r>
              <a:rPr lang="fr-FR" i="1" smtClean="0"/>
              <a:t> P(0 ≤ Z ≤ z) = 0,25</a:t>
            </a:r>
            <a:endParaRPr lang="fr-FR" smtClean="0"/>
          </a:p>
          <a:p>
            <a:pPr eaLnBrk="1" hangingPunct="1"/>
            <a:r>
              <a:rPr lang="fr-FR" smtClean="0"/>
              <a:t>De la table, </a:t>
            </a:r>
            <a:r>
              <a:rPr lang="fr-FR" i="1" smtClean="0"/>
              <a:t>z = 0,675</a:t>
            </a:r>
            <a:r>
              <a:rPr lang="fr-FR" smtClean="0"/>
              <a:t> et </a:t>
            </a:r>
            <a:r>
              <a:rPr lang="fr-FR" i="1" smtClean="0"/>
              <a:t>P(0 ≤ Z ≤ 0,675) = 0,25</a:t>
            </a:r>
          </a:p>
          <a:p>
            <a:pPr eaLnBrk="1" hangingPunct="1"/>
            <a:r>
              <a:rPr lang="fr-FR" smtClean="0"/>
              <a:t>Donc </a:t>
            </a:r>
            <a:r>
              <a:rPr lang="fr-FR" i="1" smtClean="0"/>
              <a:t>z = 0,675</a:t>
            </a:r>
            <a:r>
              <a:rPr lang="fr-FR" smtClean="0"/>
              <a:t> et</a:t>
            </a:r>
            <a:r>
              <a:rPr lang="fr-FR" i="1" smtClean="0"/>
              <a:t> -z = -0,675</a:t>
            </a:r>
            <a:r>
              <a:rPr lang="fr-FR" smtClean="0"/>
              <a:t> </a:t>
            </a:r>
          </a:p>
        </p:txBody>
      </p:sp>
      <p:grpSp>
        <p:nvGrpSpPr>
          <p:cNvPr id="72709" name="Group 27"/>
          <p:cNvGrpSpPr>
            <a:grpSpLocks/>
          </p:cNvGrpSpPr>
          <p:nvPr/>
        </p:nvGrpSpPr>
        <p:grpSpPr bwMode="auto">
          <a:xfrm>
            <a:off x="2019300" y="2525713"/>
            <a:ext cx="5086350" cy="1970087"/>
            <a:chOff x="1272" y="1591"/>
            <a:chExt cx="3204" cy="1241"/>
          </a:xfrm>
        </p:grpSpPr>
        <p:sp>
          <p:nvSpPr>
            <p:cNvPr id="72711" name="Text Box 13"/>
            <p:cNvSpPr txBox="1">
              <a:spLocks noChangeArrowheads="1"/>
            </p:cNvSpPr>
            <p:nvPr/>
          </p:nvSpPr>
          <p:spPr bwMode="auto">
            <a:xfrm>
              <a:off x="2764" y="2499"/>
              <a:ext cx="317" cy="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fr-FR" sz="2400" i="1"/>
                <a:t>0</a:t>
              </a:r>
            </a:p>
          </p:txBody>
        </p:sp>
        <p:sp>
          <p:nvSpPr>
            <p:cNvPr id="72712" name="Text Box 19"/>
            <p:cNvSpPr txBox="1">
              <a:spLocks noChangeArrowheads="1"/>
            </p:cNvSpPr>
            <p:nvPr/>
          </p:nvSpPr>
          <p:spPr bwMode="auto">
            <a:xfrm>
              <a:off x="3128" y="2499"/>
              <a:ext cx="362" cy="3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fr-FR" sz="2400" i="1"/>
                <a:t>z</a:t>
              </a:r>
            </a:p>
          </p:txBody>
        </p:sp>
        <p:sp>
          <p:nvSpPr>
            <p:cNvPr id="72713" name="Text Box 21"/>
            <p:cNvSpPr txBox="1">
              <a:spLocks noChangeArrowheads="1"/>
            </p:cNvSpPr>
            <p:nvPr/>
          </p:nvSpPr>
          <p:spPr bwMode="auto">
            <a:xfrm>
              <a:off x="2310" y="2499"/>
              <a:ext cx="409" cy="3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fr-FR" sz="2400" i="1"/>
                <a:t>-z</a:t>
              </a:r>
            </a:p>
          </p:txBody>
        </p:sp>
        <p:sp>
          <p:nvSpPr>
            <p:cNvPr id="72714" name="Line 12"/>
            <p:cNvSpPr>
              <a:spLocks noChangeShapeType="1"/>
            </p:cNvSpPr>
            <p:nvPr/>
          </p:nvSpPr>
          <p:spPr bwMode="auto">
            <a:xfrm>
              <a:off x="1872" y="2555"/>
              <a:ext cx="2329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grpSp>
          <p:nvGrpSpPr>
            <p:cNvPr id="72715" name="Group 14"/>
            <p:cNvGrpSpPr>
              <a:grpSpLocks/>
            </p:cNvGrpSpPr>
            <p:nvPr/>
          </p:nvGrpSpPr>
          <p:grpSpPr bwMode="auto">
            <a:xfrm>
              <a:off x="1978" y="1799"/>
              <a:ext cx="1906" cy="741"/>
              <a:chOff x="2154" y="3049"/>
              <a:chExt cx="1785" cy="920"/>
            </a:xfrm>
          </p:grpSpPr>
          <p:sp>
            <p:nvSpPr>
              <p:cNvPr id="72723" name="Freeform 15"/>
              <p:cNvSpPr>
                <a:spLocks/>
              </p:cNvSpPr>
              <p:nvPr/>
            </p:nvSpPr>
            <p:spPr bwMode="auto">
              <a:xfrm>
                <a:off x="2154" y="3049"/>
                <a:ext cx="900" cy="920"/>
              </a:xfrm>
              <a:custGeom>
                <a:avLst/>
                <a:gdLst>
                  <a:gd name="T0" fmla="*/ 0 w 900"/>
                  <a:gd name="T1" fmla="*/ 920 h 920"/>
                  <a:gd name="T2" fmla="*/ 305 w 900"/>
                  <a:gd name="T3" fmla="*/ 750 h 920"/>
                  <a:gd name="T4" fmla="*/ 630 w 900"/>
                  <a:gd name="T5" fmla="*/ 260 h 920"/>
                  <a:gd name="T6" fmla="*/ 900 w 900"/>
                  <a:gd name="T7" fmla="*/ 10 h 9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00"/>
                  <a:gd name="T13" fmla="*/ 0 h 920"/>
                  <a:gd name="T14" fmla="*/ 900 w 900"/>
                  <a:gd name="T15" fmla="*/ 920 h 9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00" h="920">
                    <a:moveTo>
                      <a:pt x="0" y="920"/>
                    </a:moveTo>
                    <a:cubicBezTo>
                      <a:pt x="83" y="889"/>
                      <a:pt x="144" y="881"/>
                      <a:pt x="305" y="750"/>
                    </a:cubicBezTo>
                    <a:cubicBezTo>
                      <a:pt x="466" y="619"/>
                      <a:pt x="520" y="480"/>
                      <a:pt x="630" y="260"/>
                    </a:cubicBezTo>
                    <a:cubicBezTo>
                      <a:pt x="740" y="40"/>
                      <a:pt x="880" y="0"/>
                      <a:pt x="900" y="10"/>
                    </a:cubicBezTo>
                  </a:path>
                </a:pathLst>
              </a:custGeom>
              <a:noFill/>
              <a:ln w="28575">
                <a:solidFill>
                  <a:srgbClr val="00009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72724" name="Freeform 16"/>
              <p:cNvSpPr>
                <a:spLocks/>
              </p:cNvSpPr>
              <p:nvPr/>
            </p:nvSpPr>
            <p:spPr bwMode="auto">
              <a:xfrm flipH="1">
                <a:off x="3039" y="3049"/>
                <a:ext cx="900" cy="920"/>
              </a:xfrm>
              <a:custGeom>
                <a:avLst/>
                <a:gdLst>
                  <a:gd name="T0" fmla="*/ 0 w 900"/>
                  <a:gd name="T1" fmla="*/ 920 h 920"/>
                  <a:gd name="T2" fmla="*/ 305 w 900"/>
                  <a:gd name="T3" fmla="*/ 750 h 920"/>
                  <a:gd name="T4" fmla="*/ 630 w 900"/>
                  <a:gd name="T5" fmla="*/ 260 h 920"/>
                  <a:gd name="T6" fmla="*/ 900 w 900"/>
                  <a:gd name="T7" fmla="*/ 10 h 9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00"/>
                  <a:gd name="T13" fmla="*/ 0 h 920"/>
                  <a:gd name="T14" fmla="*/ 900 w 900"/>
                  <a:gd name="T15" fmla="*/ 920 h 9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00" h="920">
                    <a:moveTo>
                      <a:pt x="0" y="920"/>
                    </a:moveTo>
                    <a:cubicBezTo>
                      <a:pt x="83" y="889"/>
                      <a:pt x="144" y="881"/>
                      <a:pt x="305" y="750"/>
                    </a:cubicBezTo>
                    <a:cubicBezTo>
                      <a:pt x="466" y="619"/>
                      <a:pt x="520" y="480"/>
                      <a:pt x="630" y="260"/>
                    </a:cubicBezTo>
                    <a:cubicBezTo>
                      <a:pt x="740" y="40"/>
                      <a:pt x="880" y="0"/>
                      <a:pt x="900" y="10"/>
                    </a:cubicBezTo>
                  </a:path>
                </a:pathLst>
              </a:custGeom>
              <a:noFill/>
              <a:ln w="28575">
                <a:solidFill>
                  <a:srgbClr val="00009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72716" name="Line 17"/>
            <p:cNvSpPr>
              <a:spLocks noChangeShapeType="1"/>
            </p:cNvSpPr>
            <p:nvPr/>
          </p:nvSpPr>
          <p:spPr bwMode="auto">
            <a:xfrm>
              <a:off x="2931" y="1811"/>
              <a:ext cx="0" cy="741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72717" name="Line 20"/>
            <p:cNvSpPr>
              <a:spLocks noChangeShapeType="1"/>
            </p:cNvSpPr>
            <p:nvPr/>
          </p:nvSpPr>
          <p:spPr bwMode="auto">
            <a:xfrm>
              <a:off x="2531" y="2195"/>
              <a:ext cx="0" cy="347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72718" name="Line 22"/>
            <p:cNvSpPr>
              <a:spLocks noChangeShapeType="1"/>
            </p:cNvSpPr>
            <p:nvPr/>
          </p:nvSpPr>
          <p:spPr bwMode="auto">
            <a:xfrm>
              <a:off x="3332" y="2201"/>
              <a:ext cx="0" cy="347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72719" name="AutoShape 25"/>
            <p:cNvSpPr>
              <a:spLocks/>
            </p:cNvSpPr>
            <p:nvPr/>
          </p:nvSpPr>
          <p:spPr bwMode="auto">
            <a:xfrm>
              <a:off x="3492" y="1591"/>
              <a:ext cx="576" cy="286"/>
            </a:xfrm>
            <a:prstGeom prst="borderCallout1">
              <a:avLst>
                <a:gd name="adj1" fmla="val 25176"/>
                <a:gd name="adj2" fmla="val -8333"/>
                <a:gd name="adj3" fmla="val 152097"/>
                <a:gd name="adj4" fmla="val -7135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fr-CA" sz="2400" i="1"/>
                <a:t>0,25</a:t>
              </a:r>
              <a:endParaRPr lang="fr-FR" sz="2400" i="1"/>
            </a:p>
          </p:txBody>
        </p:sp>
        <p:sp>
          <p:nvSpPr>
            <p:cNvPr id="72720" name="AutoShape 28"/>
            <p:cNvSpPr>
              <a:spLocks/>
            </p:cNvSpPr>
            <p:nvPr/>
          </p:nvSpPr>
          <p:spPr bwMode="auto">
            <a:xfrm>
              <a:off x="3900" y="1999"/>
              <a:ext cx="576" cy="268"/>
            </a:xfrm>
            <a:prstGeom prst="borderCallout1">
              <a:avLst>
                <a:gd name="adj1" fmla="val 26866"/>
                <a:gd name="adj2" fmla="val -8333"/>
                <a:gd name="adj3" fmla="val 162315"/>
                <a:gd name="adj4" fmla="val -71356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fr-CA" sz="2400" i="1"/>
                <a:t>0,25</a:t>
              </a:r>
              <a:endParaRPr lang="fr-FR" sz="2400" i="1"/>
            </a:p>
          </p:txBody>
        </p:sp>
        <p:sp>
          <p:nvSpPr>
            <p:cNvPr id="72721" name="AutoShape 25"/>
            <p:cNvSpPr>
              <a:spLocks/>
            </p:cNvSpPr>
            <p:nvPr/>
          </p:nvSpPr>
          <p:spPr bwMode="auto">
            <a:xfrm>
              <a:off x="1644" y="1705"/>
              <a:ext cx="576" cy="286"/>
            </a:xfrm>
            <a:prstGeom prst="borderCallout1">
              <a:avLst>
                <a:gd name="adj1" fmla="val 25176"/>
                <a:gd name="adj2" fmla="val 108333"/>
                <a:gd name="adj3" fmla="val 142657"/>
                <a:gd name="adj4" fmla="val 172398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fr-CA" sz="2400" i="1"/>
                <a:t>0,25</a:t>
              </a:r>
              <a:endParaRPr lang="fr-FR" sz="2400" i="1"/>
            </a:p>
          </p:txBody>
        </p:sp>
        <p:sp>
          <p:nvSpPr>
            <p:cNvPr id="72722" name="AutoShape 25"/>
            <p:cNvSpPr>
              <a:spLocks/>
            </p:cNvSpPr>
            <p:nvPr/>
          </p:nvSpPr>
          <p:spPr bwMode="auto">
            <a:xfrm>
              <a:off x="1272" y="2196"/>
              <a:ext cx="576" cy="286"/>
            </a:xfrm>
            <a:prstGeom prst="borderCallout1">
              <a:avLst>
                <a:gd name="adj1" fmla="val 25176"/>
                <a:gd name="adj2" fmla="val 108333"/>
                <a:gd name="adj3" fmla="val 96505"/>
                <a:gd name="adj4" fmla="val 17969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fr-CA" sz="2400" i="1"/>
                <a:t>0,25</a:t>
              </a:r>
              <a:endParaRPr lang="fr-FR" sz="2400" i="1"/>
            </a:p>
          </p:txBody>
        </p:sp>
      </p:grpSp>
      <p:sp>
        <p:nvSpPr>
          <p:cNvPr id="72710" name="Line 28"/>
          <p:cNvSpPr>
            <a:spLocks noChangeShapeType="1"/>
          </p:cNvSpPr>
          <p:nvPr/>
        </p:nvSpPr>
        <p:spPr bwMode="auto">
          <a:xfrm>
            <a:off x="5124450" y="3810000"/>
            <a:ext cx="1800225" cy="1019175"/>
          </a:xfrm>
          <a:prstGeom prst="line">
            <a:avLst/>
          </a:prstGeom>
          <a:noFill/>
          <a:ln w="28575">
            <a:solidFill>
              <a:srgbClr val="CC66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66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dirty="0" smtClean="0"/>
              <a:t>Exemple 20: calcul de </a:t>
            </a:r>
            <a:r>
              <a:rPr lang="fr-FR" i="1" dirty="0" smtClean="0"/>
              <a:t>Z </a:t>
            </a:r>
            <a:r>
              <a:rPr lang="fr-FR" dirty="0" smtClean="0"/>
              <a:t>avec Excel</a:t>
            </a:r>
          </a:p>
        </p:txBody>
      </p:sp>
      <p:sp>
        <p:nvSpPr>
          <p:cNvPr id="73732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334375" cy="4525963"/>
          </a:xfrm>
        </p:spPr>
        <p:txBody>
          <a:bodyPr/>
          <a:lstStyle/>
          <a:p>
            <a:pPr eaLnBrk="1" hangingPunct="1"/>
            <a:r>
              <a:rPr lang="fr-FR" sz="2400" smtClean="0"/>
              <a:t>Soit </a:t>
            </a:r>
            <a:r>
              <a:rPr lang="fr-FR" sz="2400" i="1" smtClean="0"/>
              <a:t>P(-z ≤ Z ≤ z) = 0,50</a:t>
            </a:r>
            <a:r>
              <a:rPr lang="fr-FR" sz="2400" smtClean="0"/>
              <a:t>  quelle est la valeur de </a:t>
            </a:r>
            <a:r>
              <a:rPr lang="fr-FR" sz="2400" i="1" smtClean="0"/>
              <a:t>z</a:t>
            </a:r>
            <a:r>
              <a:rPr lang="fr-FR" sz="2400" smtClean="0"/>
              <a:t>?</a:t>
            </a:r>
          </a:p>
          <a:p>
            <a:pPr eaLnBrk="1" hangingPunct="1"/>
            <a:r>
              <a:rPr lang="fr-FR" sz="2400" smtClean="0"/>
              <a:t>On définit </a:t>
            </a:r>
            <a:r>
              <a:rPr lang="fr-FR" sz="2400" i="1" smtClean="0"/>
              <a:t>P(-z ≤ Z ≤ z) = 1-</a:t>
            </a:r>
            <a:r>
              <a:rPr lang="fr-FR" sz="2400" i="1" smtClean="0">
                <a:latin typeface="Symbol" pitchFamily="18" charset="2"/>
              </a:rPr>
              <a:t>a</a:t>
            </a:r>
            <a:endParaRPr lang="fr-FR" sz="2400" i="1" smtClean="0"/>
          </a:p>
          <a:p>
            <a:pPr eaLnBrk="1" hangingPunct="1"/>
            <a:r>
              <a:rPr lang="fr-FR" sz="2400" smtClean="0"/>
              <a:t>Donc </a:t>
            </a:r>
            <a:r>
              <a:rPr lang="fr-FR" sz="2400" i="1" smtClean="0">
                <a:latin typeface="Symbol" pitchFamily="18" charset="2"/>
              </a:rPr>
              <a:t>a</a:t>
            </a:r>
            <a:r>
              <a:rPr lang="fr-FR" sz="2400" i="1" smtClean="0"/>
              <a:t> = 1- 0,50 = 0,50</a:t>
            </a:r>
          </a:p>
          <a:p>
            <a:pPr eaLnBrk="1" hangingPunct="1"/>
            <a:r>
              <a:rPr lang="fr-FR" sz="2400" smtClean="0"/>
              <a:t>On utilise</a:t>
            </a:r>
            <a:r>
              <a:rPr lang="fr-FR" sz="2400" i="1" smtClean="0"/>
              <a:t> P(Z ≤ z) = 1-</a:t>
            </a:r>
            <a:r>
              <a:rPr lang="fr-FR" sz="2400" i="1" smtClean="0">
                <a:latin typeface="Symbol" pitchFamily="18" charset="2"/>
              </a:rPr>
              <a:t>a</a:t>
            </a:r>
            <a:r>
              <a:rPr lang="fr-FR" sz="2400" i="1" smtClean="0"/>
              <a:t>/2</a:t>
            </a:r>
          </a:p>
          <a:p>
            <a:pPr lvl="1" eaLnBrk="1" hangingPunct="1">
              <a:buFontTx/>
              <a:buNone/>
            </a:pPr>
            <a:r>
              <a:rPr lang="fr-FR" sz="2400" i="1" smtClean="0"/>
              <a:t>= LOI.NORMALE.STANDARD.INVERSE(1-</a:t>
            </a:r>
            <a:r>
              <a:rPr lang="fr-FR" sz="2400" i="1" smtClean="0">
                <a:latin typeface="Symbol" pitchFamily="18" charset="2"/>
              </a:rPr>
              <a:t>a</a:t>
            </a:r>
            <a:r>
              <a:rPr lang="fr-FR" sz="2400" i="1" smtClean="0"/>
              <a:t>/2)</a:t>
            </a:r>
          </a:p>
          <a:p>
            <a:pPr lvl="1" eaLnBrk="1" hangingPunct="1">
              <a:buFontTx/>
              <a:buNone/>
            </a:pPr>
            <a:r>
              <a:rPr lang="fr-FR" sz="2400" i="1" smtClean="0"/>
              <a:t>= LOI.NORMALE.STANDARD.INVERSE(0,75) = 0,6745</a:t>
            </a:r>
          </a:p>
          <a:p>
            <a:pPr lvl="1" eaLnBrk="1" hangingPunct="1">
              <a:buFontTx/>
              <a:buNone/>
            </a:pPr>
            <a:r>
              <a:rPr lang="fr-FR" sz="2400" smtClean="0"/>
              <a:t>		      et </a:t>
            </a:r>
            <a:r>
              <a:rPr lang="fr-FR" sz="2400" i="1" smtClean="0"/>
              <a:t>P(Z ≤ -z) = </a:t>
            </a:r>
            <a:r>
              <a:rPr lang="fr-FR" sz="2400" i="1" smtClean="0">
                <a:latin typeface="Symbol" pitchFamily="18" charset="2"/>
              </a:rPr>
              <a:t>a</a:t>
            </a:r>
            <a:r>
              <a:rPr lang="fr-FR" sz="2400" i="1" smtClean="0"/>
              <a:t>/2</a:t>
            </a:r>
          </a:p>
          <a:p>
            <a:pPr lvl="1" eaLnBrk="1" hangingPunct="1">
              <a:buFontTx/>
              <a:buNone/>
            </a:pPr>
            <a:r>
              <a:rPr lang="fr-FR" sz="2400" i="1" smtClean="0"/>
              <a:t>= LOI.NORMALE.STANDARD.INVERSE(</a:t>
            </a:r>
            <a:r>
              <a:rPr lang="fr-FR" sz="2400" i="1" smtClean="0">
                <a:latin typeface="Symbol" pitchFamily="18" charset="2"/>
              </a:rPr>
              <a:t>a</a:t>
            </a:r>
            <a:r>
              <a:rPr lang="fr-FR" sz="2400" i="1" smtClean="0"/>
              <a:t>/2)</a:t>
            </a:r>
          </a:p>
          <a:p>
            <a:pPr lvl="1" eaLnBrk="1" hangingPunct="1">
              <a:buFontTx/>
              <a:buNone/>
            </a:pPr>
            <a:r>
              <a:rPr lang="fr-FR" sz="2400" i="1" smtClean="0"/>
              <a:t>= LOI.NORMALE.STANDARD.INVERSE(0,25) = -0,6745</a:t>
            </a:r>
          </a:p>
        </p:txBody>
      </p:sp>
      <p:sp>
        <p:nvSpPr>
          <p:cNvPr id="73733" name="Line 4"/>
          <p:cNvSpPr>
            <a:spLocks noChangeShapeType="1"/>
          </p:cNvSpPr>
          <p:nvPr/>
        </p:nvSpPr>
        <p:spPr bwMode="auto">
          <a:xfrm>
            <a:off x="3695700" y="1962150"/>
            <a:ext cx="438150" cy="209550"/>
          </a:xfrm>
          <a:prstGeom prst="line">
            <a:avLst/>
          </a:prstGeom>
          <a:noFill/>
          <a:ln w="28575">
            <a:solidFill>
              <a:srgbClr val="CC66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67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dirty="0" smtClean="0"/>
              <a:t>Exemple 20: calcul de </a:t>
            </a:r>
            <a:r>
              <a:rPr lang="fr-FR" sz="3600" i="1" dirty="0" smtClean="0"/>
              <a:t>Z </a:t>
            </a:r>
            <a:r>
              <a:rPr lang="fr-FR" sz="3600" dirty="0" smtClean="0"/>
              <a:t>avec Excel</a:t>
            </a:r>
            <a:br>
              <a:rPr lang="fr-FR" sz="3600" dirty="0" smtClean="0"/>
            </a:br>
            <a:r>
              <a:rPr lang="fr-FR" sz="3600" dirty="0" smtClean="0"/>
              <a:t>– anglais</a:t>
            </a:r>
          </a:p>
        </p:txBody>
      </p:sp>
      <p:sp>
        <p:nvSpPr>
          <p:cNvPr id="74756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1000" y="1600200"/>
            <a:ext cx="83439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FR" sz="2400" smtClean="0"/>
              <a:t>Soit </a:t>
            </a:r>
            <a:r>
              <a:rPr lang="fr-FR" sz="2400" i="1" smtClean="0"/>
              <a:t>P(-z ≤ Z ≤ z) = 0,50</a:t>
            </a:r>
            <a:r>
              <a:rPr lang="fr-FR" sz="2400" smtClean="0"/>
              <a:t>  quelle est la valeur de </a:t>
            </a:r>
            <a:r>
              <a:rPr lang="fr-FR" sz="2400" i="1" smtClean="0"/>
              <a:t>z</a:t>
            </a:r>
            <a:r>
              <a:rPr lang="fr-FR" sz="2400" smtClean="0"/>
              <a:t>?</a:t>
            </a:r>
          </a:p>
          <a:p>
            <a:pPr eaLnBrk="1" hangingPunct="1">
              <a:lnSpc>
                <a:spcPct val="90000"/>
              </a:lnSpc>
            </a:pPr>
            <a:r>
              <a:rPr lang="fr-FR" sz="2400" smtClean="0"/>
              <a:t>On définit </a:t>
            </a:r>
            <a:r>
              <a:rPr lang="fr-FR" sz="2400" i="1" smtClean="0"/>
              <a:t>P(-z ≤ Z ≤ z) = 1-</a:t>
            </a:r>
            <a:r>
              <a:rPr lang="fr-FR" sz="2400" i="1" smtClean="0">
                <a:latin typeface="Symbol" pitchFamily="18" charset="2"/>
              </a:rPr>
              <a:t>a</a:t>
            </a:r>
            <a:endParaRPr lang="fr-FR" sz="2400" i="1" smtClean="0"/>
          </a:p>
          <a:p>
            <a:pPr eaLnBrk="1" hangingPunct="1">
              <a:lnSpc>
                <a:spcPct val="90000"/>
              </a:lnSpc>
            </a:pPr>
            <a:r>
              <a:rPr lang="fr-FR" sz="2400" smtClean="0"/>
              <a:t>Donc </a:t>
            </a:r>
            <a:r>
              <a:rPr lang="fr-FR" sz="2400" i="1" smtClean="0">
                <a:latin typeface="Symbol" pitchFamily="18" charset="2"/>
              </a:rPr>
              <a:t>a</a:t>
            </a:r>
            <a:r>
              <a:rPr lang="fr-FR" sz="2400" i="1" smtClean="0"/>
              <a:t> = 1- 0,50 = 0,50</a:t>
            </a:r>
            <a:endParaRPr lang="fr-FR" sz="2400" smtClean="0"/>
          </a:p>
          <a:p>
            <a:pPr eaLnBrk="1" hangingPunct="1">
              <a:lnSpc>
                <a:spcPct val="90000"/>
              </a:lnSpc>
            </a:pPr>
            <a:r>
              <a:rPr lang="fr-FR" sz="2400" smtClean="0"/>
              <a:t>On utilise</a:t>
            </a:r>
            <a:r>
              <a:rPr lang="fr-FR" sz="2400" i="1" smtClean="0"/>
              <a:t> P(Z ≤ z) = 1-</a:t>
            </a:r>
            <a:r>
              <a:rPr lang="fr-FR" sz="2400" i="1" smtClean="0">
                <a:latin typeface="Symbol" pitchFamily="18" charset="2"/>
              </a:rPr>
              <a:t>a</a:t>
            </a:r>
            <a:r>
              <a:rPr lang="fr-FR" sz="2400" i="1" smtClean="0"/>
              <a:t>/2</a:t>
            </a:r>
            <a:endParaRPr lang="fr-FR" sz="2400" smtClean="0"/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fr-FR" sz="2400" i="1" smtClean="0"/>
              <a:t>= NORMSINV(1-</a:t>
            </a:r>
            <a:r>
              <a:rPr lang="fr-FR" sz="2400" i="1" smtClean="0">
                <a:latin typeface="Symbol" pitchFamily="18" charset="2"/>
              </a:rPr>
              <a:t>a</a:t>
            </a:r>
            <a:r>
              <a:rPr lang="fr-FR" sz="2400" i="1" smtClean="0"/>
              <a:t>/2)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fr-FR" sz="2400" i="1" smtClean="0"/>
              <a:t>= NORMSINV(0.75) = 0,6745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fr-FR" sz="2400" smtClean="0"/>
              <a:t>		    et </a:t>
            </a:r>
            <a:r>
              <a:rPr lang="fr-FR" sz="2400" i="1" smtClean="0"/>
              <a:t>P(Z ≤ -z) = </a:t>
            </a:r>
            <a:r>
              <a:rPr lang="fr-FR" sz="2400" i="1" smtClean="0">
                <a:latin typeface="Symbol" pitchFamily="18" charset="2"/>
              </a:rPr>
              <a:t>a</a:t>
            </a:r>
            <a:r>
              <a:rPr lang="fr-FR" sz="2400" i="1" smtClean="0"/>
              <a:t>/2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fr-FR" sz="2400" i="1" smtClean="0"/>
              <a:t>= NORMSINV(</a:t>
            </a:r>
            <a:r>
              <a:rPr lang="fr-FR" sz="2400" i="1" smtClean="0">
                <a:latin typeface="Symbol" pitchFamily="18" charset="2"/>
              </a:rPr>
              <a:t>a</a:t>
            </a:r>
            <a:r>
              <a:rPr lang="fr-FR" sz="2400" i="1" smtClean="0"/>
              <a:t>/2)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fr-FR" sz="2400" i="1" smtClean="0"/>
              <a:t>= NORMSINV(0,25) = -0,6745</a:t>
            </a:r>
          </a:p>
        </p:txBody>
      </p:sp>
      <p:sp>
        <p:nvSpPr>
          <p:cNvPr id="74757" name="Line 4"/>
          <p:cNvSpPr>
            <a:spLocks noChangeShapeType="1"/>
          </p:cNvSpPr>
          <p:nvPr/>
        </p:nvSpPr>
        <p:spPr bwMode="auto">
          <a:xfrm>
            <a:off x="3657600" y="1943100"/>
            <a:ext cx="390525" cy="171450"/>
          </a:xfrm>
          <a:prstGeom prst="line">
            <a:avLst/>
          </a:prstGeom>
          <a:noFill/>
          <a:ln w="28575">
            <a:solidFill>
              <a:srgbClr val="CC66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68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dirty="0" smtClean="0"/>
              <a:t>Exemple 21: détermination d’un intervalle</a:t>
            </a:r>
          </a:p>
        </p:txBody>
      </p:sp>
      <p:sp>
        <p:nvSpPr>
          <p:cNvPr id="75780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CA" sz="2400" noProof="1" smtClean="0"/>
              <a:t>Soit </a:t>
            </a:r>
            <a:r>
              <a:rPr lang="en-CA" sz="2400" i="1" noProof="1" smtClean="0"/>
              <a:t>X</a:t>
            </a:r>
            <a:r>
              <a:rPr lang="en-CA" sz="2400" i="1" noProof="1" smtClean="0">
                <a:sym typeface="Symbol" pitchFamily="18" charset="2"/>
              </a:rPr>
              <a:t></a:t>
            </a:r>
            <a:r>
              <a:rPr lang="en-CA" sz="2400" i="1" noProof="1" smtClean="0"/>
              <a:t> N(73,2 , 8</a:t>
            </a:r>
            <a:r>
              <a:rPr lang="en-CA" sz="2400" i="1" baseline="30000" noProof="1" smtClean="0"/>
              <a:t>2</a:t>
            </a:r>
            <a:r>
              <a:rPr lang="en-CA" sz="2400" i="1" noProof="1" smtClean="0"/>
              <a:t>)</a:t>
            </a:r>
          </a:p>
          <a:p>
            <a:pPr eaLnBrk="1" hangingPunct="1"/>
            <a:r>
              <a:rPr lang="fr-FR" sz="2400" smtClean="0"/>
              <a:t>Déterminer un intervalle symétrique au centre de la distribution qui contient 50% des observations</a:t>
            </a:r>
          </a:p>
          <a:p>
            <a:pPr eaLnBrk="1" hangingPunct="1"/>
            <a:endParaRPr lang="fr-FR" sz="2400" smtClean="0"/>
          </a:p>
          <a:p>
            <a:pPr eaLnBrk="1" hangingPunct="1">
              <a:buFontTx/>
              <a:buNone/>
            </a:pPr>
            <a:endParaRPr lang="fr-FR" sz="2400" smtClean="0"/>
          </a:p>
          <a:p>
            <a:pPr eaLnBrk="1" hangingPunct="1">
              <a:buFontTx/>
              <a:buNone/>
            </a:pPr>
            <a:endParaRPr lang="fr-FR" sz="2400" smtClean="0"/>
          </a:p>
          <a:p>
            <a:pPr eaLnBrk="1" hangingPunct="1">
              <a:buFontTx/>
              <a:buNone/>
            </a:pPr>
            <a:endParaRPr lang="fr-FR" sz="2400" smtClean="0"/>
          </a:p>
          <a:p>
            <a:pPr eaLnBrk="1" hangingPunct="1">
              <a:buFontTx/>
              <a:buNone/>
            </a:pPr>
            <a:endParaRPr lang="fr-FR" sz="2400" smtClean="0"/>
          </a:p>
          <a:p>
            <a:pPr eaLnBrk="1" hangingPunct="1">
              <a:buFontTx/>
              <a:buNone/>
            </a:pPr>
            <a:endParaRPr lang="fr-FR" sz="2400" smtClean="0"/>
          </a:p>
          <a:p>
            <a:pPr eaLnBrk="1" hangingPunct="1"/>
            <a:r>
              <a:rPr lang="fr-FR" sz="2400" smtClean="0"/>
              <a:t>On obtient </a:t>
            </a:r>
            <a:r>
              <a:rPr lang="en-US" sz="2400" smtClean="0"/>
              <a:t>[</a:t>
            </a:r>
            <a:r>
              <a:rPr lang="en-US" sz="2400" i="1" smtClean="0"/>
              <a:t>67,8 , 78,6</a:t>
            </a:r>
            <a:r>
              <a:rPr lang="en-US" sz="2400" smtClean="0"/>
              <a:t>]</a:t>
            </a:r>
            <a:endParaRPr lang="fr-FR" sz="2400" smtClean="0"/>
          </a:p>
        </p:txBody>
      </p:sp>
      <p:grpSp>
        <p:nvGrpSpPr>
          <p:cNvPr id="75781" name="Group 22"/>
          <p:cNvGrpSpPr>
            <a:grpSpLocks/>
          </p:cNvGrpSpPr>
          <p:nvPr/>
        </p:nvGrpSpPr>
        <p:grpSpPr bwMode="auto">
          <a:xfrm>
            <a:off x="400050" y="3009900"/>
            <a:ext cx="7924800" cy="2498725"/>
            <a:chOff x="252" y="1896"/>
            <a:chExt cx="4992" cy="1574"/>
          </a:xfrm>
        </p:grpSpPr>
        <p:sp>
          <p:nvSpPr>
            <p:cNvPr id="75782" name="Text Box 28"/>
            <p:cNvSpPr txBox="1">
              <a:spLocks noChangeArrowheads="1"/>
            </p:cNvSpPr>
            <p:nvPr/>
          </p:nvSpPr>
          <p:spPr bwMode="auto">
            <a:xfrm>
              <a:off x="1521" y="2894"/>
              <a:ext cx="378" cy="5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fr-FR" sz="1800" i="1"/>
                <a:t>0</a:t>
              </a:r>
            </a:p>
          </p:txBody>
        </p:sp>
        <p:sp>
          <p:nvSpPr>
            <p:cNvPr id="75783" name="Text Box 29"/>
            <p:cNvSpPr txBox="1">
              <a:spLocks noChangeArrowheads="1"/>
            </p:cNvSpPr>
            <p:nvPr/>
          </p:nvSpPr>
          <p:spPr bwMode="auto">
            <a:xfrm>
              <a:off x="1896" y="2894"/>
              <a:ext cx="1291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fr-CA" sz="1800" i="1"/>
                <a:t>0,675                   </a:t>
              </a:r>
            </a:p>
            <a:p>
              <a:r>
                <a:rPr lang="fr-FR" sz="1800" i="1"/>
                <a:t>(73.2 + 0,675×8)=</a:t>
              </a:r>
            </a:p>
            <a:p>
              <a:r>
                <a:rPr lang="fr-CA" sz="1800" i="1"/>
                <a:t>78,6</a:t>
              </a:r>
              <a:endParaRPr lang="fr-FR" sz="1800" i="1"/>
            </a:p>
          </p:txBody>
        </p:sp>
        <p:sp>
          <p:nvSpPr>
            <p:cNvPr id="75784" name="Line 30"/>
            <p:cNvSpPr>
              <a:spLocks noChangeShapeType="1"/>
            </p:cNvSpPr>
            <p:nvPr/>
          </p:nvSpPr>
          <p:spPr bwMode="auto">
            <a:xfrm>
              <a:off x="647" y="2860"/>
              <a:ext cx="2329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75785" name="Freeform 31"/>
            <p:cNvSpPr>
              <a:spLocks/>
            </p:cNvSpPr>
            <p:nvPr/>
          </p:nvSpPr>
          <p:spPr bwMode="auto">
            <a:xfrm>
              <a:off x="753" y="2104"/>
              <a:ext cx="961" cy="741"/>
            </a:xfrm>
            <a:custGeom>
              <a:avLst/>
              <a:gdLst>
                <a:gd name="T0" fmla="*/ 0 w 900"/>
                <a:gd name="T1" fmla="*/ 614643 h 920"/>
                <a:gd name="T2" fmla="*/ 629416 w 900"/>
                <a:gd name="T3" fmla="*/ 501068 h 920"/>
                <a:gd name="T4" fmla="*/ 1300104 w 900"/>
                <a:gd name="T5" fmla="*/ 173703 h 920"/>
                <a:gd name="T6" fmla="*/ 1857289 w 900"/>
                <a:gd name="T7" fmla="*/ 6680 h 9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00"/>
                <a:gd name="T13" fmla="*/ 0 h 920"/>
                <a:gd name="T14" fmla="*/ 900 w 900"/>
                <a:gd name="T15" fmla="*/ 920 h 9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00" h="920">
                  <a:moveTo>
                    <a:pt x="0" y="920"/>
                  </a:moveTo>
                  <a:cubicBezTo>
                    <a:pt x="83" y="889"/>
                    <a:pt x="144" y="881"/>
                    <a:pt x="305" y="750"/>
                  </a:cubicBezTo>
                  <a:cubicBezTo>
                    <a:pt x="466" y="619"/>
                    <a:pt x="520" y="480"/>
                    <a:pt x="630" y="260"/>
                  </a:cubicBezTo>
                  <a:cubicBezTo>
                    <a:pt x="740" y="40"/>
                    <a:pt x="880" y="0"/>
                    <a:pt x="900" y="10"/>
                  </a:cubicBezTo>
                </a:path>
              </a:pathLst>
            </a:custGeom>
            <a:noFill/>
            <a:ln w="28575">
              <a:solidFill>
                <a:srgbClr val="000099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75786" name="Freeform 32"/>
            <p:cNvSpPr>
              <a:spLocks/>
            </p:cNvSpPr>
            <p:nvPr/>
          </p:nvSpPr>
          <p:spPr bwMode="auto">
            <a:xfrm flipH="1">
              <a:off x="1698" y="2104"/>
              <a:ext cx="961" cy="741"/>
            </a:xfrm>
            <a:custGeom>
              <a:avLst/>
              <a:gdLst>
                <a:gd name="T0" fmla="*/ 0 w 900"/>
                <a:gd name="T1" fmla="*/ 614643 h 920"/>
                <a:gd name="T2" fmla="*/ 629416 w 900"/>
                <a:gd name="T3" fmla="*/ 501068 h 920"/>
                <a:gd name="T4" fmla="*/ 1300105 w 900"/>
                <a:gd name="T5" fmla="*/ 173703 h 920"/>
                <a:gd name="T6" fmla="*/ 1857291 w 900"/>
                <a:gd name="T7" fmla="*/ 6680 h 9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00"/>
                <a:gd name="T13" fmla="*/ 0 h 920"/>
                <a:gd name="T14" fmla="*/ 900 w 900"/>
                <a:gd name="T15" fmla="*/ 920 h 9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00" h="920">
                  <a:moveTo>
                    <a:pt x="0" y="920"/>
                  </a:moveTo>
                  <a:cubicBezTo>
                    <a:pt x="83" y="889"/>
                    <a:pt x="144" y="881"/>
                    <a:pt x="305" y="750"/>
                  </a:cubicBezTo>
                  <a:cubicBezTo>
                    <a:pt x="466" y="619"/>
                    <a:pt x="520" y="480"/>
                    <a:pt x="630" y="260"/>
                  </a:cubicBezTo>
                  <a:cubicBezTo>
                    <a:pt x="740" y="40"/>
                    <a:pt x="880" y="0"/>
                    <a:pt x="900" y="10"/>
                  </a:cubicBezTo>
                </a:path>
              </a:pathLst>
            </a:custGeom>
            <a:noFill/>
            <a:ln w="28575">
              <a:solidFill>
                <a:srgbClr val="000099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75787" name="Line 33"/>
            <p:cNvSpPr>
              <a:spLocks noChangeShapeType="1"/>
            </p:cNvSpPr>
            <p:nvPr/>
          </p:nvSpPr>
          <p:spPr bwMode="auto">
            <a:xfrm>
              <a:off x="1706" y="2134"/>
              <a:ext cx="1" cy="741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75788" name="Line 34"/>
            <p:cNvSpPr>
              <a:spLocks noChangeShapeType="1"/>
            </p:cNvSpPr>
            <p:nvPr/>
          </p:nvSpPr>
          <p:spPr bwMode="auto">
            <a:xfrm>
              <a:off x="1306" y="2500"/>
              <a:ext cx="1" cy="347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75789" name="Line 35"/>
            <p:cNvSpPr>
              <a:spLocks noChangeShapeType="1"/>
            </p:cNvSpPr>
            <p:nvPr/>
          </p:nvSpPr>
          <p:spPr bwMode="auto">
            <a:xfrm>
              <a:off x="2107" y="2500"/>
              <a:ext cx="1" cy="347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75790" name="AutoShape 36"/>
            <p:cNvSpPr>
              <a:spLocks/>
            </p:cNvSpPr>
            <p:nvPr/>
          </p:nvSpPr>
          <p:spPr bwMode="auto">
            <a:xfrm>
              <a:off x="2267" y="1896"/>
              <a:ext cx="576" cy="208"/>
            </a:xfrm>
            <a:prstGeom prst="borderCallout1">
              <a:avLst>
                <a:gd name="adj1" fmla="val 34616"/>
                <a:gd name="adj2" fmla="val -8333"/>
                <a:gd name="adj3" fmla="val 209134"/>
                <a:gd name="adj4" fmla="val -7135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fr-CA" sz="1800" i="1"/>
                <a:t>0,25</a:t>
              </a:r>
              <a:endParaRPr lang="fr-FR" sz="1800" i="1"/>
            </a:p>
          </p:txBody>
        </p:sp>
        <p:sp>
          <p:nvSpPr>
            <p:cNvPr id="75791" name="Text Box 37"/>
            <p:cNvSpPr txBox="1">
              <a:spLocks noChangeArrowheads="1"/>
            </p:cNvSpPr>
            <p:nvPr/>
          </p:nvSpPr>
          <p:spPr bwMode="auto">
            <a:xfrm>
              <a:off x="252" y="2894"/>
              <a:ext cx="1236" cy="5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r"/>
              <a:r>
                <a:rPr lang="fr-CA" sz="1800" i="1"/>
                <a:t>-0,675</a:t>
              </a:r>
            </a:p>
            <a:p>
              <a:pPr algn="r"/>
              <a:r>
                <a:rPr lang="fr-FR" sz="1800" i="1"/>
                <a:t>(73.2 - 0,675</a:t>
              </a:r>
              <a:r>
                <a:rPr lang="fr-FR" sz="1800" i="1">
                  <a:cs typeface="Times New Roman" pitchFamily="18" charset="0"/>
                </a:rPr>
                <a:t>×</a:t>
              </a:r>
              <a:r>
                <a:rPr lang="fr-FR" sz="1800" i="1"/>
                <a:t>8)=</a:t>
              </a:r>
            </a:p>
            <a:p>
              <a:pPr algn="r"/>
              <a:r>
                <a:rPr lang="fr-CA" sz="1800" i="1"/>
                <a:t>67,8 </a:t>
              </a:r>
              <a:endParaRPr lang="fr-FR" sz="1800" i="1"/>
            </a:p>
          </p:txBody>
        </p:sp>
        <p:sp>
          <p:nvSpPr>
            <p:cNvPr id="75792" name="AutoShape 38"/>
            <p:cNvSpPr>
              <a:spLocks/>
            </p:cNvSpPr>
            <p:nvPr/>
          </p:nvSpPr>
          <p:spPr bwMode="auto">
            <a:xfrm>
              <a:off x="610" y="1941"/>
              <a:ext cx="576" cy="208"/>
            </a:xfrm>
            <a:prstGeom prst="borderCallout1">
              <a:avLst>
                <a:gd name="adj1" fmla="val 34616"/>
                <a:gd name="adj2" fmla="val 108333"/>
                <a:gd name="adj3" fmla="val 211537"/>
                <a:gd name="adj4" fmla="val 154861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fr-CA" sz="1800" i="1"/>
                <a:t>0,25</a:t>
              </a:r>
              <a:endParaRPr lang="fr-FR" sz="1800" i="1"/>
            </a:p>
          </p:txBody>
        </p:sp>
        <p:sp>
          <p:nvSpPr>
            <p:cNvPr id="75793" name="Text Box 17"/>
            <p:cNvSpPr txBox="1">
              <a:spLocks noChangeArrowheads="1"/>
            </p:cNvSpPr>
            <p:nvPr/>
          </p:nvSpPr>
          <p:spPr bwMode="auto">
            <a:xfrm>
              <a:off x="2670" y="2196"/>
              <a:ext cx="2574" cy="442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2000"/>
                <a:t>De la table, pour </a:t>
              </a:r>
              <a:r>
                <a:rPr lang="fr-FR" sz="2000" i="1"/>
                <a:t>P(0 </a:t>
              </a:r>
              <a:r>
                <a:rPr lang="fr-FR" sz="2000" i="1">
                  <a:sym typeface="Symbol" pitchFamily="18" charset="2"/>
                </a:rPr>
                <a:t></a:t>
              </a:r>
              <a:r>
                <a:rPr lang="fr-FR" sz="2000" i="1"/>
                <a:t>  Z </a:t>
              </a:r>
              <a:r>
                <a:rPr lang="fr-FR" sz="2000" i="1">
                  <a:sym typeface="Symbol" pitchFamily="18" charset="2"/>
                </a:rPr>
                <a:t>  z) = 0,25</a:t>
              </a:r>
              <a:r>
                <a:rPr lang="fr-FR" sz="2000">
                  <a:sym typeface="Symbol" pitchFamily="18" charset="2"/>
                </a:rPr>
                <a:t> on obtient </a:t>
              </a:r>
              <a:r>
                <a:rPr lang="fr-FR" sz="2000" i="1">
                  <a:sym typeface="Symbol" pitchFamily="18" charset="2"/>
                </a:rPr>
                <a:t>z = 0,675</a:t>
              </a:r>
              <a:r>
                <a:rPr lang="fr-FR" sz="2000">
                  <a:sym typeface="Symbol" pitchFamily="18" charset="2"/>
                </a:rPr>
                <a:t> </a:t>
              </a:r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69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dirty="0" smtClean="0"/>
              <a:t>Exemple 22: détermination d’un intervalle avec Excel</a:t>
            </a:r>
          </a:p>
        </p:txBody>
      </p:sp>
      <p:sp>
        <p:nvSpPr>
          <p:cNvPr id="76804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481171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sz="2400" noProof="1" smtClean="0"/>
              <a:t>Soit </a:t>
            </a:r>
            <a:r>
              <a:rPr lang="en-CA" sz="2400" i="1" noProof="1" smtClean="0"/>
              <a:t>X</a:t>
            </a:r>
            <a:r>
              <a:rPr lang="en-CA" sz="2400" i="1" noProof="1" smtClean="0">
                <a:sym typeface="Symbol" pitchFamily="18" charset="2"/>
              </a:rPr>
              <a:t></a:t>
            </a:r>
            <a:r>
              <a:rPr lang="en-CA" sz="2400" i="1" noProof="1" smtClean="0"/>
              <a:t> N(73,2 , 8</a:t>
            </a:r>
            <a:r>
              <a:rPr lang="en-CA" sz="2400" i="1" baseline="30000" noProof="1" smtClean="0"/>
              <a:t>2</a:t>
            </a:r>
            <a:r>
              <a:rPr lang="en-CA" sz="2400" i="1" noProof="1" smtClean="0"/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fr-FR" sz="2400" smtClean="0"/>
              <a:t>Déterminer un intervalle symétrique au centre de la distribution qui contient 50% des observations</a:t>
            </a:r>
          </a:p>
          <a:p>
            <a:pPr eaLnBrk="1" hangingPunct="1">
              <a:lnSpc>
                <a:spcPct val="90000"/>
              </a:lnSpc>
            </a:pPr>
            <a:r>
              <a:rPr lang="fr-FR" sz="2400" i="1" smtClean="0"/>
              <a:t>P( x</a:t>
            </a:r>
            <a:r>
              <a:rPr lang="fr-FR" sz="2400" i="1" baseline="-25000" smtClean="0"/>
              <a:t>1</a:t>
            </a:r>
            <a:r>
              <a:rPr lang="fr-FR" sz="2400" i="1" smtClean="0"/>
              <a:t> </a:t>
            </a:r>
            <a:r>
              <a:rPr lang="fr-FR" sz="2400" i="1" smtClean="0">
                <a:sym typeface="Symbol" pitchFamily="18" charset="2"/>
              </a:rPr>
              <a:t></a:t>
            </a:r>
            <a:r>
              <a:rPr lang="fr-FR" sz="2400" i="1" smtClean="0"/>
              <a:t> X </a:t>
            </a:r>
            <a:r>
              <a:rPr lang="fr-FR" sz="2400" i="1" smtClean="0">
                <a:sym typeface="Symbol" pitchFamily="18" charset="2"/>
              </a:rPr>
              <a:t></a:t>
            </a:r>
            <a:r>
              <a:rPr lang="fr-FR" sz="2400" i="1" smtClean="0"/>
              <a:t> x</a:t>
            </a:r>
            <a:r>
              <a:rPr lang="fr-FR" sz="2400" i="1" baseline="-25000" smtClean="0"/>
              <a:t>2 </a:t>
            </a:r>
            <a:r>
              <a:rPr lang="fr-FR" sz="2400" i="1" smtClean="0"/>
              <a:t>) = 0,50</a:t>
            </a:r>
            <a:endParaRPr lang="fr-FR" sz="2400" i="1" smtClean="0">
              <a:latin typeface="Symbol" pitchFamily="18" charset="2"/>
            </a:endParaRPr>
          </a:p>
          <a:p>
            <a:pPr eaLnBrk="1" hangingPunct="1">
              <a:lnSpc>
                <a:spcPct val="90000"/>
              </a:lnSpc>
            </a:pPr>
            <a:r>
              <a:rPr lang="fr-FR" sz="2400" smtClean="0"/>
              <a:t>On définit </a:t>
            </a:r>
            <a:r>
              <a:rPr lang="fr-FR" sz="2400" i="1" smtClean="0"/>
              <a:t>P( x</a:t>
            </a:r>
            <a:r>
              <a:rPr lang="fr-FR" sz="2400" i="1" baseline="-25000" smtClean="0"/>
              <a:t>1</a:t>
            </a:r>
            <a:r>
              <a:rPr lang="fr-FR" sz="2400" i="1" smtClean="0"/>
              <a:t> </a:t>
            </a:r>
            <a:r>
              <a:rPr lang="fr-FR" sz="2400" i="1" smtClean="0">
                <a:sym typeface="Symbol" pitchFamily="18" charset="2"/>
              </a:rPr>
              <a:t></a:t>
            </a:r>
            <a:r>
              <a:rPr lang="fr-FR" sz="2400" i="1" smtClean="0"/>
              <a:t> X </a:t>
            </a:r>
            <a:r>
              <a:rPr lang="fr-FR" sz="2400" i="1" smtClean="0">
                <a:sym typeface="Symbol" pitchFamily="18" charset="2"/>
              </a:rPr>
              <a:t></a:t>
            </a:r>
            <a:r>
              <a:rPr lang="fr-FR" sz="2400" i="1" smtClean="0"/>
              <a:t> x</a:t>
            </a:r>
            <a:r>
              <a:rPr lang="fr-FR" sz="2400" i="1" baseline="-25000" smtClean="0"/>
              <a:t>2 </a:t>
            </a:r>
            <a:r>
              <a:rPr lang="fr-FR" sz="2400" i="1" smtClean="0"/>
              <a:t>) = 1-</a:t>
            </a:r>
            <a:r>
              <a:rPr lang="fr-FR" sz="2400" i="1" smtClean="0">
                <a:latin typeface="Symbol" pitchFamily="18" charset="2"/>
              </a:rPr>
              <a:t>a</a:t>
            </a:r>
            <a:endParaRPr lang="fr-FR" sz="2400" i="1" smtClean="0"/>
          </a:p>
          <a:p>
            <a:pPr eaLnBrk="1" hangingPunct="1">
              <a:lnSpc>
                <a:spcPct val="90000"/>
              </a:lnSpc>
            </a:pPr>
            <a:r>
              <a:rPr lang="fr-FR" sz="2400" smtClean="0"/>
              <a:t>Donc </a:t>
            </a:r>
            <a:r>
              <a:rPr lang="fr-FR" sz="2400" i="1" smtClean="0">
                <a:latin typeface="Symbol" pitchFamily="18" charset="2"/>
              </a:rPr>
              <a:t>a</a:t>
            </a:r>
            <a:r>
              <a:rPr lang="fr-FR" sz="2400" i="1" smtClean="0"/>
              <a:t> = 1- 0,50 = 0,50</a:t>
            </a:r>
            <a:endParaRPr lang="fr-FR" sz="2400" smtClean="0"/>
          </a:p>
          <a:p>
            <a:pPr eaLnBrk="1" hangingPunct="1">
              <a:lnSpc>
                <a:spcPct val="90000"/>
              </a:lnSpc>
            </a:pPr>
            <a:r>
              <a:rPr lang="fr-FR" sz="2400" smtClean="0"/>
              <a:t>On doit utiliser </a:t>
            </a:r>
            <a:r>
              <a:rPr lang="fr-FR" sz="2400" i="1" smtClean="0"/>
              <a:t>P(X </a:t>
            </a:r>
            <a:r>
              <a:rPr lang="fr-FR" sz="2400" i="1" smtClean="0">
                <a:sym typeface="Symbol" pitchFamily="18" charset="2"/>
              </a:rPr>
              <a:t></a:t>
            </a:r>
            <a:r>
              <a:rPr lang="fr-FR" sz="2400" i="1" smtClean="0"/>
              <a:t> x</a:t>
            </a:r>
            <a:r>
              <a:rPr lang="fr-FR" sz="2400" i="1" baseline="-25000" smtClean="0"/>
              <a:t>2 </a:t>
            </a:r>
            <a:r>
              <a:rPr lang="fr-FR" sz="2400" i="1" smtClean="0"/>
              <a:t>) </a:t>
            </a:r>
            <a:r>
              <a:rPr lang="fr-FR" sz="2400" i="1" smtClean="0">
                <a:sym typeface="Symbol" pitchFamily="18" charset="2"/>
              </a:rPr>
              <a:t>= 1-</a:t>
            </a:r>
            <a:r>
              <a:rPr lang="fr-FR" sz="2400" i="1" smtClean="0">
                <a:latin typeface="Symbol" pitchFamily="18" charset="2"/>
                <a:sym typeface="Symbol" pitchFamily="18" charset="2"/>
              </a:rPr>
              <a:t>a</a:t>
            </a:r>
            <a:r>
              <a:rPr lang="fr-FR" sz="2400" i="1" smtClean="0">
                <a:sym typeface="Symbol" pitchFamily="18" charset="2"/>
              </a:rPr>
              <a:t>/2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pt-BR" sz="2400" i="1" smtClean="0"/>
              <a:t>= LOI.NORMALE.INVERSE(1-</a:t>
            </a:r>
            <a:r>
              <a:rPr lang="pt-BR" sz="2400" i="1" smtClean="0">
                <a:latin typeface="Symbol" pitchFamily="18" charset="2"/>
              </a:rPr>
              <a:t>a</a:t>
            </a:r>
            <a:r>
              <a:rPr lang="pt-BR" sz="2400" i="1" smtClean="0"/>
              <a:t>/2;</a:t>
            </a:r>
            <a:r>
              <a:rPr lang="pt-BR" sz="2400" i="1" smtClean="0">
                <a:latin typeface="Symbol" pitchFamily="18" charset="2"/>
              </a:rPr>
              <a:t>m</a:t>
            </a:r>
            <a:r>
              <a:rPr lang="pt-BR" sz="2400" i="1" smtClean="0"/>
              <a:t>;</a:t>
            </a:r>
            <a:r>
              <a:rPr lang="pt-BR" sz="2400" i="1" smtClean="0">
                <a:latin typeface="Symbol" pitchFamily="18" charset="2"/>
              </a:rPr>
              <a:t>s</a:t>
            </a:r>
            <a:r>
              <a:rPr lang="pt-BR" sz="2400" i="1" smtClean="0"/>
              <a:t>) 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pt-BR" sz="2400" i="1" smtClean="0"/>
              <a:t>= LOI.NORMALE.INVERSE(0,75;73.2;8) = 78,60</a:t>
            </a:r>
            <a:endParaRPr lang="fr-FR" sz="2400" i="1" smtClean="0"/>
          </a:p>
          <a:p>
            <a:pPr eaLnBrk="1" hangingPunct="1">
              <a:lnSpc>
                <a:spcPct val="90000"/>
              </a:lnSpc>
            </a:pPr>
            <a:r>
              <a:rPr lang="fr-FR" sz="2400" smtClean="0"/>
              <a:t>On doit utiliser </a:t>
            </a:r>
            <a:r>
              <a:rPr lang="fr-FR" sz="2400" i="1" smtClean="0"/>
              <a:t>P(X </a:t>
            </a:r>
            <a:r>
              <a:rPr lang="fr-FR" sz="2400" i="1" smtClean="0">
                <a:sym typeface="Symbol" pitchFamily="18" charset="2"/>
              </a:rPr>
              <a:t></a:t>
            </a:r>
            <a:r>
              <a:rPr lang="fr-FR" sz="2400" i="1" smtClean="0"/>
              <a:t> x</a:t>
            </a:r>
            <a:r>
              <a:rPr lang="fr-FR" sz="2400" i="1" baseline="-25000" smtClean="0"/>
              <a:t>1 </a:t>
            </a:r>
            <a:r>
              <a:rPr lang="fr-FR" sz="2400" i="1" smtClean="0"/>
              <a:t>) </a:t>
            </a:r>
            <a:r>
              <a:rPr lang="fr-FR" sz="2400" i="1" smtClean="0">
                <a:sym typeface="Symbol" pitchFamily="18" charset="2"/>
              </a:rPr>
              <a:t>= </a:t>
            </a:r>
            <a:r>
              <a:rPr lang="fr-FR" sz="2400" i="1" smtClean="0">
                <a:latin typeface="Symbol" pitchFamily="18" charset="2"/>
                <a:sym typeface="Symbol" pitchFamily="18" charset="2"/>
              </a:rPr>
              <a:t>a</a:t>
            </a:r>
            <a:r>
              <a:rPr lang="fr-FR" sz="2400" i="1" smtClean="0">
                <a:sym typeface="Symbol" pitchFamily="18" charset="2"/>
              </a:rPr>
              <a:t>/2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pt-BR" sz="2400" i="1" smtClean="0"/>
              <a:t>= LOI.NORMALE.INVERSE(</a:t>
            </a:r>
            <a:r>
              <a:rPr lang="pt-BR" sz="2400" i="1" smtClean="0">
                <a:latin typeface="Symbol" pitchFamily="18" charset="2"/>
              </a:rPr>
              <a:t>a</a:t>
            </a:r>
            <a:r>
              <a:rPr lang="pt-BR" sz="2400" i="1" smtClean="0"/>
              <a:t>/2;</a:t>
            </a:r>
            <a:r>
              <a:rPr lang="pt-BR" sz="2400" i="1" smtClean="0">
                <a:latin typeface="Symbol" pitchFamily="18" charset="2"/>
              </a:rPr>
              <a:t>m</a:t>
            </a:r>
            <a:r>
              <a:rPr lang="pt-BR" sz="2400" i="1" smtClean="0"/>
              <a:t>;</a:t>
            </a:r>
            <a:r>
              <a:rPr lang="pt-BR" sz="2400" i="1" smtClean="0">
                <a:latin typeface="Symbol" pitchFamily="18" charset="2"/>
              </a:rPr>
              <a:t>s</a:t>
            </a:r>
            <a:r>
              <a:rPr lang="pt-BR" sz="2400" i="1" smtClean="0"/>
              <a:t>) 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pt-BR" sz="2400" i="1" smtClean="0"/>
              <a:t>= LOI.NORMALE.INVERSE(0,25;73,2;8) = 67,80</a:t>
            </a:r>
            <a:endParaRPr lang="fr-FR" sz="2400" i="1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70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Combinaison linéaire de variables distribuées selon la loi normale</a:t>
            </a:r>
          </a:p>
        </p:txBody>
      </p:sp>
      <p:sp>
        <p:nvSpPr>
          <p:cNvPr id="4198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220075" cy="4525963"/>
          </a:xfrm>
        </p:spPr>
        <p:txBody>
          <a:bodyPr/>
          <a:lstStyle/>
          <a:p>
            <a:pPr eaLnBrk="1" hangingPunct="1"/>
            <a:r>
              <a:rPr lang="en-CA" noProof="1" smtClean="0"/>
              <a:t>Soit deux variables aléatoires indépendantes, </a:t>
            </a:r>
            <a:r>
              <a:rPr lang="en-CA" i="1" noProof="1" smtClean="0"/>
              <a:t>X</a:t>
            </a:r>
            <a:r>
              <a:rPr lang="en-CA" i="1" baseline="-25000" noProof="1" smtClean="0"/>
              <a:t>1</a:t>
            </a:r>
            <a:r>
              <a:rPr lang="en-CA" noProof="1" smtClean="0"/>
              <a:t> et </a:t>
            </a:r>
            <a:r>
              <a:rPr lang="en-CA" i="1" noProof="1" smtClean="0"/>
              <a:t>X</a:t>
            </a:r>
            <a:r>
              <a:rPr lang="en-CA" i="1" baseline="-25000" noProof="1" smtClean="0"/>
              <a:t>2</a:t>
            </a:r>
            <a:r>
              <a:rPr lang="en-CA" noProof="1" smtClean="0"/>
              <a:t>, provenant de distribution normale</a:t>
            </a:r>
          </a:p>
          <a:p>
            <a:pPr lvl="1" eaLnBrk="1" hangingPunct="1">
              <a:buFontTx/>
              <a:buNone/>
            </a:pPr>
            <a:r>
              <a:rPr lang="en-CA" noProof="1" smtClean="0"/>
              <a:t>	</a:t>
            </a:r>
            <a:r>
              <a:rPr lang="en-CA" i="1" noProof="1" smtClean="0"/>
              <a:t>X</a:t>
            </a:r>
            <a:r>
              <a:rPr lang="en-CA" i="1" baseline="-25000" noProof="1" smtClean="0"/>
              <a:t>1</a:t>
            </a:r>
            <a:r>
              <a:rPr lang="en-CA" i="1" noProof="1" smtClean="0"/>
              <a:t> </a:t>
            </a:r>
            <a:r>
              <a:rPr lang="en-CA" i="1" noProof="1" smtClean="0">
                <a:sym typeface="Symbol" pitchFamily="18" charset="2"/>
              </a:rPr>
              <a:t></a:t>
            </a:r>
            <a:r>
              <a:rPr lang="en-CA" i="1" noProof="1" smtClean="0"/>
              <a:t> N(</a:t>
            </a:r>
            <a:r>
              <a:rPr lang="en-CA" i="1" noProof="1" smtClean="0">
                <a:latin typeface="Symbol" pitchFamily="18" charset="2"/>
              </a:rPr>
              <a:t>m</a:t>
            </a:r>
            <a:r>
              <a:rPr lang="en-CA" i="1" baseline="-25000" noProof="1" smtClean="0"/>
              <a:t>1</a:t>
            </a:r>
            <a:r>
              <a:rPr lang="en-CA" i="1" noProof="1" smtClean="0"/>
              <a:t>,</a:t>
            </a:r>
            <a:r>
              <a:rPr lang="en-CA" i="1" noProof="1" smtClean="0">
                <a:latin typeface="Symbol" pitchFamily="18" charset="2"/>
              </a:rPr>
              <a:t>s</a:t>
            </a:r>
            <a:r>
              <a:rPr lang="en-CA" i="1" baseline="-25000" noProof="1" smtClean="0"/>
              <a:t>1</a:t>
            </a:r>
            <a:r>
              <a:rPr lang="en-CA" i="1" baseline="30000" noProof="1" smtClean="0"/>
              <a:t>2</a:t>
            </a:r>
            <a:r>
              <a:rPr lang="en-CA" i="1" noProof="1" smtClean="0"/>
              <a:t>)</a:t>
            </a:r>
            <a:r>
              <a:rPr lang="en-CA" noProof="1" smtClean="0"/>
              <a:t>   et   </a:t>
            </a:r>
            <a:r>
              <a:rPr lang="en-CA" i="1" noProof="1" smtClean="0"/>
              <a:t>X</a:t>
            </a:r>
            <a:r>
              <a:rPr lang="en-CA" i="1" baseline="-25000" noProof="1" smtClean="0"/>
              <a:t>2</a:t>
            </a:r>
            <a:r>
              <a:rPr lang="en-CA" i="1" noProof="1" smtClean="0"/>
              <a:t> </a:t>
            </a:r>
            <a:r>
              <a:rPr lang="en-CA" i="1" noProof="1" smtClean="0">
                <a:sym typeface="Symbol" pitchFamily="18" charset="2"/>
              </a:rPr>
              <a:t></a:t>
            </a:r>
            <a:r>
              <a:rPr lang="en-CA" i="1" noProof="1" smtClean="0"/>
              <a:t> N(</a:t>
            </a:r>
            <a:r>
              <a:rPr lang="en-CA" i="1" noProof="1" smtClean="0">
                <a:latin typeface="Symbol" pitchFamily="18" charset="2"/>
              </a:rPr>
              <a:t>m</a:t>
            </a:r>
            <a:r>
              <a:rPr lang="en-CA" i="1" baseline="-25000" noProof="1" smtClean="0"/>
              <a:t>2</a:t>
            </a:r>
            <a:r>
              <a:rPr lang="en-CA" i="1" noProof="1" smtClean="0"/>
              <a:t>,</a:t>
            </a:r>
            <a:r>
              <a:rPr lang="en-CA" i="1" noProof="1" smtClean="0">
                <a:latin typeface="Symbol" pitchFamily="18" charset="2"/>
              </a:rPr>
              <a:t>s</a:t>
            </a:r>
            <a:r>
              <a:rPr lang="en-CA" i="1" baseline="-25000" noProof="1" smtClean="0"/>
              <a:t>2</a:t>
            </a:r>
            <a:r>
              <a:rPr lang="en-CA" i="1" baseline="30000" noProof="1" smtClean="0"/>
              <a:t>2</a:t>
            </a:r>
            <a:r>
              <a:rPr lang="en-CA" i="1" noProof="1" smtClean="0"/>
              <a:t>)</a:t>
            </a:r>
          </a:p>
          <a:p>
            <a:pPr eaLnBrk="1" hangingPunct="1"/>
            <a:r>
              <a:rPr lang="en-CA" noProof="1" smtClean="0"/>
              <a:t>Soit </a:t>
            </a:r>
            <a:r>
              <a:rPr lang="en-CA" i="1" noProof="1" smtClean="0"/>
              <a:t>Y = X</a:t>
            </a:r>
            <a:r>
              <a:rPr lang="en-CA" i="1" baseline="-25000" noProof="1" smtClean="0"/>
              <a:t>1</a:t>
            </a:r>
            <a:r>
              <a:rPr lang="en-CA" i="1" noProof="1" smtClean="0"/>
              <a:t> + X</a:t>
            </a:r>
            <a:r>
              <a:rPr lang="en-CA" i="1" baseline="-25000" noProof="1" smtClean="0"/>
              <a:t>2</a:t>
            </a:r>
            <a:r>
              <a:rPr lang="en-CA" noProof="1" smtClean="0"/>
              <a:t> </a:t>
            </a:r>
          </a:p>
          <a:p>
            <a:pPr eaLnBrk="1" hangingPunct="1"/>
            <a:r>
              <a:rPr lang="en-CA" noProof="1" smtClean="0"/>
              <a:t>La somme </a:t>
            </a:r>
            <a:r>
              <a:rPr lang="en-CA" i="1" noProof="1" smtClean="0"/>
              <a:t>Y</a:t>
            </a:r>
            <a:r>
              <a:rPr lang="en-CA" noProof="1" smtClean="0"/>
              <a:t> de ces deux variables </a:t>
            </a:r>
            <a:r>
              <a:rPr lang="fr-FR" smtClean="0"/>
              <a:t>normales </a:t>
            </a:r>
            <a:r>
              <a:rPr lang="fr-FR" noProof="1" smtClean="0"/>
              <a:t>donne une variable </a:t>
            </a:r>
            <a:r>
              <a:rPr lang="fr-FR" smtClean="0"/>
              <a:t>aléatoire </a:t>
            </a:r>
            <a:r>
              <a:rPr lang="fr-FR" noProof="1" smtClean="0"/>
              <a:t>aussi distribuée normalement </a:t>
            </a:r>
          </a:p>
          <a:p>
            <a:pPr lvl="1" eaLnBrk="1" hangingPunct="1">
              <a:buFontTx/>
              <a:buNone/>
            </a:pPr>
            <a:r>
              <a:rPr lang="fr-FR" i="1" noProof="1" smtClean="0"/>
              <a:t>	Y </a:t>
            </a:r>
            <a:r>
              <a:rPr lang="fr-FR" i="1" noProof="1" smtClean="0">
                <a:sym typeface="Symbol" pitchFamily="18" charset="2"/>
              </a:rPr>
              <a:t></a:t>
            </a:r>
            <a:r>
              <a:rPr lang="fr-FR" i="1" noProof="1" smtClean="0"/>
              <a:t> N(</a:t>
            </a:r>
            <a:r>
              <a:rPr lang="fr-FR" i="1" noProof="1" smtClean="0">
                <a:latin typeface="Symbol" pitchFamily="18" charset="2"/>
              </a:rPr>
              <a:t>m</a:t>
            </a:r>
            <a:r>
              <a:rPr lang="fr-FR" i="1" baseline="-25000" noProof="1" smtClean="0"/>
              <a:t>1</a:t>
            </a:r>
            <a:r>
              <a:rPr lang="fr-FR" i="1" noProof="1" smtClean="0"/>
              <a:t>+</a:t>
            </a:r>
            <a:r>
              <a:rPr lang="fr-FR" i="1" noProof="1" smtClean="0">
                <a:latin typeface="Symbol" pitchFamily="18" charset="2"/>
              </a:rPr>
              <a:t>m</a:t>
            </a:r>
            <a:r>
              <a:rPr lang="fr-FR" i="1" baseline="-25000" noProof="1" smtClean="0"/>
              <a:t>2 </a:t>
            </a:r>
            <a:r>
              <a:rPr lang="fr-FR" i="1" noProof="1" smtClean="0"/>
              <a:t>, </a:t>
            </a:r>
            <a:r>
              <a:rPr lang="fr-FR" i="1" noProof="1" smtClean="0">
                <a:latin typeface="Symbol" pitchFamily="18" charset="2"/>
              </a:rPr>
              <a:t>s</a:t>
            </a:r>
            <a:r>
              <a:rPr lang="fr-FR" i="1" baseline="-25000" noProof="1" smtClean="0"/>
              <a:t>1</a:t>
            </a:r>
            <a:r>
              <a:rPr lang="fr-FR" i="1" baseline="30000" noProof="1" smtClean="0"/>
              <a:t>2</a:t>
            </a:r>
            <a:r>
              <a:rPr lang="fr-FR" i="1" noProof="1" smtClean="0"/>
              <a:t>+</a:t>
            </a:r>
            <a:r>
              <a:rPr lang="fr-FR" i="1" noProof="1" smtClean="0">
                <a:latin typeface="Symbol" pitchFamily="18" charset="2"/>
              </a:rPr>
              <a:t>s</a:t>
            </a:r>
            <a:r>
              <a:rPr lang="fr-FR" i="1" baseline="-25000" noProof="1" smtClean="0"/>
              <a:t>2</a:t>
            </a:r>
            <a:r>
              <a:rPr lang="fr-FR" i="1" baseline="30000" noProof="1" smtClean="0"/>
              <a:t>2</a:t>
            </a:r>
            <a:r>
              <a:rPr lang="fr-FR" i="1" noProof="1" smtClean="0"/>
              <a:t>)</a:t>
            </a:r>
          </a:p>
          <a:p>
            <a:pPr eaLnBrk="1" hangingPunct="1"/>
            <a:r>
              <a:rPr lang="fr-FR" noProof="1" smtClean="0"/>
              <a:t>Plus généralement, soit </a:t>
            </a:r>
            <a:r>
              <a:rPr lang="fr-FR" i="1" noProof="1" smtClean="0"/>
              <a:t>Y = c</a:t>
            </a:r>
            <a:r>
              <a:rPr lang="fr-FR" i="1" baseline="-25000" noProof="1" smtClean="0"/>
              <a:t>1</a:t>
            </a:r>
            <a:r>
              <a:rPr lang="fr-FR" i="1" noProof="1" smtClean="0"/>
              <a:t>X</a:t>
            </a:r>
            <a:r>
              <a:rPr lang="fr-FR" i="1" baseline="-25000" noProof="1" smtClean="0"/>
              <a:t>1</a:t>
            </a:r>
            <a:r>
              <a:rPr lang="fr-FR" i="1" noProof="1" smtClean="0"/>
              <a:t> + c</a:t>
            </a:r>
            <a:r>
              <a:rPr lang="fr-FR" i="1" baseline="-25000" noProof="1" smtClean="0"/>
              <a:t>2</a:t>
            </a:r>
            <a:r>
              <a:rPr lang="fr-FR" i="1" noProof="1" smtClean="0"/>
              <a:t>X</a:t>
            </a:r>
            <a:r>
              <a:rPr lang="fr-FR" i="1" baseline="-25000" noProof="1" smtClean="0"/>
              <a:t>2</a:t>
            </a:r>
            <a:r>
              <a:rPr lang="fr-FR" noProof="1" smtClean="0"/>
              <a:t> + … + </a:t>
            </a:r>
            <a:r>
              <a:rPr lang="fr-FR" i="1" noProof="1" smtClean="0"/>
              <a:t>c</a:t>
            </a:r>
            <a:r>
              <a:rPr lang="fr-FR" i="1" baseline="-25000" noProof="1" smtClean="0"/>
              <a:t>n</a:t>
            </a:r>
            <a:r>
              <a:rPr lang="fr-FR" i="1" noProof="1" smtClean="0"/>
              <a:t>X</a:t>
            </a:r>
            <a:r>
              <a:rPr lang="fr-FR" i="1" baseline="-25000" noProof="1" smtClean="0"/>
              <a:t>n</a:t>
            </a:r>
          </a:p>
        </p:txBody>
      </p:sp>
      <p:graphicFrame>
        <p:nvGraphicFramePr>
          <p:cNvPr id="41986" name="Object 5"/>
          <p:cNvGraphicFramePr>
            <a:graphicFrameLocks noGrp="1" noChangeAspect="1"/>
          </p:cNvGraphicFramePr>
          <p:nvPr>
            <p:ph sz="half" idx="2"/>
          </p:nvPr>
        </p:nvGraphicFramePr>
        <p:xfrm>
          <a:off x="804863" y="5568950"/>
          <a:ext cx="8091487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04" name="Equation" r:id="rId4" imgW="3416040" imgH="241200" progId="Equation.3">
                  <p:embed/>
                </p:oleObj>
              </mc:Choice>
              <mc:Fallback>
                <p:oleObj name="Equation" r:id="rId4" imgW="3416040" imgH="2412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4863" y="5568950"/>
                        <a:ext cx="8091487" cy="571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BAB6B1BC-A9BF-4C1B-9432-5417984BAA78}" type="slidenum">
              <a:rPr lang="fr-FR" smtClean="0"/>
              <a:pPr>
                <a:defRPr/>
              </a:pPr>
              <a:t>71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Combinaison linéaire de variables distribuées selon la loi normale (suite)</a:t>
            </a:r>
          </a:p>
        </p:txBody>
      </p:sp>
      <p:sp>
        <p:nvSpPr>
          <p:cNvPr id="4301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220075" cy="4525963"/>
          </a:xfrm>
        </p:spPr>
        <p:txBody>
          <a:bodyPr/>
          <a:lstStyle/>
          <a:p>
            <a:pPr eaLnBrk="1" hangingPunct="1"/>
            <a:r>
              <a:rPr lang="en-CA" noProof="1" smtClean="0"/>
              <a:t>Soit deux variables aléatoires indépendantes, </a:t>
            </a:r>
            <a:r>
              <a:rPr lang="en-CA" i="1" noProof="1" smtClean="0"/>
              <a:t>X</a:t>
            </a:r>
            <a:r>
              <a:rPr lang="en-CA" i="1" baseline="-25000" noProof="1" smtClean="0"/>
              <a:t>1</a:t>
            </a:r>
            <a:r>
              <a:rPr lang="en-CA" noProof="1" smtClean="0"/>
              <a:t> et </a:t>
            </a:r>
            <a:r>
              <a:rPr lang="en-CA" i="1" noProof="1" smtClean="0"/>
              <a:t>X</a:t>
            </a:r>
            <a:r>
              <a:rPr lang="en-CA" i="1" baseline="-25000" noProof="1" smtClean="0"/>
              <a:t>2</a:t>
            </a:r>
            <a:r>
              <a:rPr lang="en-CA" noProof="1" smtClean="0"/>
              <a:t>, provenant de distribution normale</a:t>
            </a:r>
          </a:p>
          <a:p>
            <a:pPr lvl="1" eaLnBrk="1" hangingPunct="1">
              <a:buFontTx/>
              <a:buNone/>
            </a:pPr>
            <a:r>
              <a:rPr lang="en-CA" noProof="1" smtClean="0"/>
              <a:t>	</a:t>
            </a:r>
            <a:r>
              <a:rPr lang="en-CA" i="1" noProof="1" smtClean="0"/>
              <a:t>X</a:t>
            </a:r>
            <a:r>
              <a:rPr lang="en-CA" i="1" baseline="-25000" noProof="1" smtClean="0"/>
              <a:t>1</a:t>
            </a:r>
            <a:r>
              <a:rPr lang="en-CA" i="1" noProof="1" smtClean="0"/>
              <a:t> </a:t>
            </a:r>
            <a:r>
              <a:rPr lang="en-CA" i="1" noProof="1" smtClean="0">
                <a:sym typeface="Symbol" pitchFamily="18" charset="2"/>
              </a:rPr>
              <a:t></a:t>
            </a:r>
            <a:r>
              <a:rPr lang="en-CA" i="1" noProof="1" smtClean="0"/>
              <a:t> N(</a:t>
            </a:r>
            <a:r>
              <a:rPr lang="en-CA" i="1" noProof="1" smtClean="0">
                <a:latin typeface="Symbol" pitchFamily="18" charset="2"/>
              </a:rPr>
              <a:t>m</a:t>
            </a:r>
            <a:r>
              <a:rPr lang="en-CA" i="1" baseline="-25000" noProof="1" smtClean="0"/>
              <a:t>1</a:t>
            </a:r>
            <a:r>
              <a:rPr lang="en-CA" i="1" noProof="1" smtClean="0"/>
              <a:t>,</a:t>
            </a:r>
            <a:r>
              <a:rPr lang="en-CA" i="1" noProof="1" smtClean="0">
                <a:latin typeface="Symbol" pitchFamily="18" charset="2"/>
              </a:rPr>
              <a:t>s</a:t>
            </a:r>
            <a:r>
              <a:rPr lang="en-CA" i="1" baseline="-25000" noProof="1" smtClean="0"/>
              <a:t>1</a:t>
            </a:r>
            <a:r>
              <a:rPr lang="en-CA" i="1" baseline="30000" noProof="1" smtClean="0"/>
              <a:t>2</a:t>
            </a:r>
            <a:r>
              <a:rPr lang="en-CA" i="1" noProof="1" smtClean="0"/>
              <a:t>)</a:t>
            </a:r>
            <a:r>
              <a:rPr lang="en-CA" noProof="1" smtClean="0"/>
              <a:t>   et   </a:t>
            </a:r>
            <a:r>
              <a:rPr lang="en-CA" i="1" noProof="1" smtClean="0"/>
              <a:t>X</a:t>
            </a:r>
            <a:r>
              <a:rPr lang="en-CA" i="1" baseline="-25000" noProof="1" smtClean="0"/>
              <a:t>2</a:t>
            </a:r>
            <a:r>
              <a:rPr lang="en-CA" i="1" noProof="1" smtClean="0"/>
              <a:t> </a:t>
            </a:r>
            <a:r>
              <a:rPr lang="en-CA" i="1" noProof="1" smtClean="0">
                <a:sym typeface="Symbol" pitchFamily="18" charset="2"/>
              </a:rPr>
              <a:t></a:t>
            </a:r>
            <a:r>
              <a:rPr lang="en-CA" i="1" noProof="1" smtClean="0"/>
              <a:t> N(</a:t>
            </a:r>
            <a:r>
              <a:rPr lang="en-CA" i="1" noProof="1" smtClean="0">
                <a:latin typeface="Symbol" pitchFamily="18" charset="2"/>
              </a:rPr>
              <a:t>m</a:t>
            </a:r>
            <a:r>
              <a:rPr lang="en-CA" i="1" baseline="-25000" noProof="1" smtClean="0"/>
              <a:t>2</a:t>
            </a:r>
            <a:r>
              <a:rPr lang="en-CA" i="1" noProof="1" smtClean="0"/>
              <a:t>,</a:t>
            </a:r>
            <a:r>
              <a:rPr lang="en-CA" i="1" noProof="1" smtClean="0">
                <a:latin typeface="Symbol" pitchFamily="18" charset="2"/>
              </a:rPr>
              <a:t>s</a:t>
            </a:r>
            <a:r>
              <a:rPr lang="en-CA" i="1" baseline="-25000" noProof="1" smtClean="0"/>
              <a:t>2</a:t>
            </a:r>
            <a:r>
              <a:rPr lang="en-CA" i="1" baseline="30000" noProof="1" smtClean="0"/>
              <a:t>2</a:t>
            </a:r>
            <a:r>
              <a:rPr lang="en-CA" i="1" noProof="1" smtClean="0"/>
              <a:t>)</a:t>
            </a:r>
          </a:p>
          <a:p>
            <a:pPr eaLnBrk="1" hangingPunct="1"/>
            <a:r>
              <a:rPr lang="en-CA" noProof="1" smtClean="0"/>
              <a:t>Soit </a:t>
            </a:r>
            <a:r>
              <a:rPr lang="en-CA" i="1" noProof="1" smtClean="0"/>
              <a:t>Y = X</a:t>
            </a:r>
            <a:r>
              <a:rPr lang="en-CA" i="1" baseline="-25000" noProof="1" smtClean="0"/>
              <a:t>1</a:t>
            </a:r>
            <a:r>
              <a:rPr lang="en-CA" i="1" noProof="1" smtClean="0"/>
              <a:t> </a:t>
            </a:r>
            <a:r>
              <a:rPr lang="fr-FR" i="1" smtClean="0"/>
              <a:t>-</a:t>
            </a:r>
            <a:r>
              <a:rPr lang="fr-FR" i="1" noProof="1" smtClean="0"/>
              <a:t> X</a:t>
            </a:r>
            <a:r>
              <a:rPr lang="fr-FR" i="1" baseline="-25000" noProof="1" smtClean="0"/>
              <a:t>2</a:t>
            </a:r>
            <a:r>
              <a:rPr lang="fr-FR" noProof="1" smtClean="0"/>
              <a:t> </a:t>
            </a:r>
          </a:p>
          <a:p>
            <a:pPr eaLnBrk="1" hangingPunct="1"/>
            <a:r>
              <a:rPr lang="fr-FR" noProof="1" smtClean="0"/>
              <a:t>La </a:t>
            </a:r>
            <a:r>
              <a:rPr lang="fr-FR" smtClean="0"/>
              <a:t>différence</a:t>
            </a:r>
            <a:r>
              <a:rPr lang="fr-FR" noProof="1" smtClean="0"/>
              <a:t> </a:t>
            </a:r>
            <a:r>
              <a:rPr lang="fr-FR" i="1" noProof="1" smtClean="0"/>
              <a:t>Y</a:t>
            </a:r>
            <a:r>
              <a:rPr lang="fr-FR" noProof="1" smtClean="0"/>
              <a:t> de ces deux variables </a:t>
            </a:r>
            <a:r>
              <a:rPr lang="fr-FR" smtClean="0"/>
              <a:t>normales </a:t>
            </a:r>
            <a:r>
              <a:rPr lang="fr-FR" noProof="1" smtClean="0"/>
              <a:t>donne une variable </a:t>
            </a:r>
            <a:r>
              <a:rPr lang="fr-FR" smtClean="0"/>
              <a:t>aléatoire </a:t>
            </a:r>
            <a:r>
              <a:rPr lang="fr-FR" noProof="1" smtClean="0"/>
              <a:t>aussi distribuée normalement </a:t>
            </a:r>
          </a:p>
          <a:p>
            <a:pPr lvl="1" eaLnBrk="1" hangingPunct="1">
              <a:buFontTx/>
              <a:buNone/>
            </a:pPr>
            <a:r>
              <a:rPr lang="fr-FR" i="1" noProof="1" smtClean="0"/>
              <a:t>	Y </a:t>
            </a:r>
            <a:r>
              <a:rPr lang="fr-FR" i="1" noProof="1" smtClean="0">
                <a:sym typeface="Symbol" pitchFamily="18" charset="2"/>
              </a:rPr>
              <a:t></a:t>
            </a:r>
            <a:r>
              <a:rPr lang="fr-FR" i="1" noProof="1" smtClean="0"/>
              <a:t> N(</a:t>
            </a:r>
            <a:r>
              <a:rPr lang="fr-FR" i="1" noProof="1" smtClean="0">
                <a:latin typeface="Symbol" pitchFamily="18" charset="2"/>
              </a:rPr>
              <a:t>m</a:t>
            </a:r>
            <a:r>
              <a:rPr lang="fr-FR" i="1" baseline="-25000" noProof="1" smtClean="0"/>
              <a:t>1</a:t>
            </a:r>
            <a:r>
              <a:rPr lang="fr-FR" i="1" smtClean="0"/>
              <a:t>-</a:t>
            </a:r>
            <a:r>
              <a:rPr lang="fr-FR" i="1" noProof="1" smtClean="0">
                <a:latin typeface="Symbol" pitchFamily="18" charset="2"/>
              </a:rPr>
              <a:t>m</a:t>
            </a:r>
            <a:r>
              <a:rPr lang="fr-FR" i="1" baseline="-25000" noProof="1" smtClean="0"/>
              <a:t>2 </a:t>
            </a:r>
            <a:r>
              <a:rPr lang="fr-FR" i="1" noProof="1" smtClean="0"/>
              <a:t>, </a:t>
            </a:r>
            <a:r>
              <a:rPr lang="fr-FR" i="1" noProof="1" smtClean="0">
                <a:latin typeface="Symbol" pitchFamily="18" charset="2"/>
              </a:rPr>
              <a:t>s</a:t>
            </a:r>
            <a:r>
              <a:rPr lang="fr-FR" i="1" baseline="-25000" noProof="1" smtClean="0"/>
              <a:t>1</a:t>
            </a:r>
            <a:r>
              <a:rPr lang="fr-FR" i="1" baseline="30000" noProof="1" smtClean="0"/>
              <a:t>2</a:t>
            </a:r>
            <a:r>
              <a:rPr lang="fr-FR" i="1" noProof="1" smtClean="0"/>
              <a:t>+</a:t>
            </a:r>
            <a:r>
              <a:rPr lang="fr-FR" i="1" noProof="1" smtClean="0">
                <a:latin typeface="Symbol" pitchFamily="18" charset="2"/>
              </a:rPr>
              <a:t>s</a:t>
            </a:r>
            <a:r>
              <a:rPr lang="fr-FR" i="1" baseline="-25000" noProof="1" smtClean="0"/>
              <a:t>2</a:t>
            </a:r>
            <a:r>
              <a:rPr lang="fr-FR" i="1" baseline="30000" noProof="1" smtClean="0"/>
              <a:t>2</a:t>
            </a:r>
            <a:r>
              <a:rPr lang="fr-FR" i="1" noProof="1" smtClean="0"/>
              <a:t>)</a:t>
            </a:r>
          </a:p>
          <a:p>
            <a:pPr eaLnBrk="1" hangingPunct="1"/>
            <a:r>
              <a:rPr lang="fr-FR" noProof="1" smtClean="0"/>
              <a:t>Plus généralement, soit </a:t>
            </a:r>
            <a:r>
              <a:rPr lang="fr-FR" i="1" noProof="1" smtClean="0"/>
              <a:t>Y = c</a:t>
            </a:r>
            <a:r>
              <a:rPr lang="fr-FR" i="1" baseline="-25000" noProof="1" smtClean="0"/>
              <a:t>1</a:t>
            </a:r>
            <a:r>
              <a:rPr lang="fr-FR" i="1" noProof="1" smtClean="0"/>
              <a:t>X</a:t>
            </a:r>
            <a:r>
              <a:rPr lang="fr-FR" i="1" baseline="-25000" noProof="1" smtClean="0"/>
              <a:t>1</a:t>
            </a:r>
            <a:r>
              <a:rPr lang="fr-FR" i="1" noProof="1" smtClean="0"/>
              <a:t> </a:t>
            </a:r>
            <a:r>
              <a:rPr lang="fr-FR" i="1" smtClean="0"/>
              <a:t>-</a:t>
            </a:r>
            <a:r>
              <a:rPr lang="fr-FR" i="1" noProof="1" smtClean="0"/>
              <a:t> c</a:t>
            </a:r>
            <a:r>
              <a:rPr lang="fr-FR" i="1" baseline="-25000" noProof="1" smtClean="0"/>
              <a:t>2</a:t>
            </a:r>
            <a:r>
              <a:rPr lang="fr-FR" i="1" noProof="1" smtClean="0"/>
              <a:t>X</a:t>
            </a:r>
            <a:r>
              <a:rPr lang="fr-FR" i="1" baseline="-25000" noProof="1" smtClean="0"/>
              <a:t>2</a:t>
            </a:r>
            <a:r>
              <a:rPr lang="fr-FR" noProof="1" smtClean="0"/>
              <a:t> </a:t>
            </a:r>
            <a:r>
              <a:rPr lang="fr-FR" smtClean="0"/>
              <a:t>-</a:t>
            </a:r>
            <a:r>
              <a:rPr lang="fr-FR" noProof="1" smtClean="0"/>
              <a:t> … </a:t>
            </a:r>
            <a:r>
              <a:rPr lang="fr-FR" smtClean="0"/>
              <a:t>-</a:t>
            </a:r>
            <a:r>
              <a:rPr lang="fr-FR" noProof="1" smtClean="0"/>
              <a:t> </a:t>
            </a:r>
            <a:r>
              <a:rPr lang="fr-FR" i="1" noProof="1" smtClean="0"/>
              <a:t>c</a:t>
            </a:r>
            <a:r>
              <a:rPr lang="fr-FR" i="1" baseline="-25000" noProof="1" smtClean="0"/>
              <a:t>n</a:t>
            </a:r>
            <a:r>
              <a:rPr lang="fr-FR" i="1" noProof="1" smtClean="0"/>
              <a:t>X</a:t>
            </a:r>
            <a:r>
              <a:rPr lang="fr-FR" i="1" baseline="-25000" noProof="1" smtClean="0"/>
              <a:t>n</a:t>
            </a:r>
          </a:p>
        </p:txBody>
      </p:sp>
      <p:graphicFrame>
        <p:nvGraphicFramePr>
          <p:cNvPr id="43010" name="Object 4"/>
          <p:cNvGraphicFramePr>
            <a:graphicFrameLocks noGrp="1" noChangeAspect="1"/>
          </p:cNvGraphicFramePr>
          <p:nvPr>
            <p:ph sz="half" idx="2"/>
          </p:nvPr>
        </p:nvGraphicFramePr>
        <p:xfrm>
          <a:off x="804863" y="5568950"/>
          <a:ext cx="8091487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28" name="Equation" r:id="rId4" imgW="3416040" imgH="241200" progId="Equation.3">
                  <p:embed/>
                </p:oleObj>
              </mc:Choice>
              <mc:Fallback>
                <p:oleObj name="Equation" r:id="rId4" imgW="3416040" imgH="2412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4863" y="5568950"/>
                        <a:ext cx="8091487" cy="571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BAB6B1BC-A9BF-4C1B-9432-5417984BAA78}" type="slidenum">
              <a:rPr lang="fr-FR" smtClean="0"/>
              <a:pPr>
                <a:defRPr/>
              </a:pPr>
              <a:t>72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8" name="Rectangle 6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defTabSz="762000" eaLnBrk="1" hangingPunct="1"/>
            <a:r>
              <a:rPr lang="fr-FR" sz="3600" dirty="0" smtClean="0"/>
              <a:t>Exemple 23: combinaison linéaire de variables aléatoires normales</a:t>
            </a:r>
          </a:p>
        </p:txBody>
      </p:sp>
      <p:sp>
        <p:nvSpPr>
          <p:cNvPr id="77827" name="Rectangle 4"/>
          <p:cNvSpPr>
            <a:spLocks noGrp="1" noChangeArrowheads="1"/>
          </p:cNvSpPr>
          <p:nvPr>
            <p:ph sz="quarter" idx="1"/>
          </p:nvPr>
        </p:nvSpPr>
        <p:spPr>
          <a:xfrm>
            <a:off x="347663" y="1798638"/>
            <a:ext cx="8569325" cy="4657725"/>
          </a:xfrm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sz="2600" smtClean="0"/>
              <a:t>Les ventes journalières, </a:t>
            </a:r>
            <a:r>
              <a:rPr lang="fr-FR" sz="2600" i="1" smtClean="0"/>
              <a:t>X</a:t>
            </a:r>
            <a:r>
              <a:rPr lang="fr-FR" sz="2600" smtClean="0"/>
              <a:t>, en unités du produit Axcédull suivent une loi normale dont l’espérance mathématique est 120 et l’écart-type 10</a:t>
            </a:r>
          </a:p>
          <a:p>
            <a:pPr defTabSz="762000" eaLnBrk="1" hangingPunct="1"/>
            <a:r>
              <a:rPr lang="fr-FR" sz="2600" smtClean="0"/>
              <a:t>Les ventes journalières du produit Axcédull sont indépendantes d’une journée à l’autre</a:t>
            </a:r>
          </a:p>
          <a:p>
            <a:pPr defTabSz="762000" eaLnBrk="1" hangingPunct="1"/>
            <a:r>
              <a:rPr lang="fr-FR" sz="2600" smtClean="0"/>
              <a:t>L’entreprise fait 20$ de profit par unité vendue, déterminer les profits espérés pour une journée</a:t>
            </a:r>
          </a:p>
          <a:p>
            <a:pPr lvl="1" defTabSz="762000" eaLnBrk="1" hangingPunct="1">
              <a:buFontTx/>
              <a:buNone/>
            </a:pPr>
            <a:r>
              <a:rPr lang="fr-FR" sz="2600" i="1" smtClean="0"/>
              <a:t>	X</a:t>
            </a:r>
            <a:r>
              <a:rPr lang="fr-FR" sz="2600" smtClean="0"/>
              <a:t>: le nombre d’unités vendues au cours d’une journée</a:t>
            </a:r>
          </a:p>
          <a:p>
            <a:pPr defTabSz="762000" eaLnBrk="1" hangingPunct="1">
              <a:buFontTx/>
              <a:buNone/>
            </a:pPr>
            <a:r>
              <a:rPr lang="en-US" sz="2600" smtClean="0"/>
              <a:t>		</a:t>
            </a:r>
            <a:r>
              <a:rPr lang="fr-FR" sz="2600" i="1" smtClean="0"/>
              <a:t>Y</a:t>
            </a:r>
            <a:r>
              <a:rPr lang="fr-FR" sz="2600" smtClean="0"/>
              <a:t>: les profits espérés pour une journée</a:t>
            </a:r>
          </a:p>
          <a:p>
            <a:pPr defTabSz="762000" eaLnBrk="1" hangingPunct="1">
              <a:buFontTx/>
              <a:buNone/>
            </a:pPr>
            <a:r>
              <a:rPr lang="en-US" sz="2600" smtClean="0"/>
              <a:t>		</a:t>
            </a:r>
            <a:r>
              <a:rPr lang="fr-FR" sz="2600" i="1" smtClean="0"/>
              <a:t>Y</a:t>
            </a:r>
            <a:r>
              <a:rPr lang="fr-FR" sz="2600" smtClean="0"/>
              <a:t> = 20</a:t>
            </a:r>
            <a:r>
              <a:rPr lang="fr-FR" sz="2600" i="1" smtClean="0"/>
              <a:t>X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73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7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dirty="0" smtClean="0"/>
              <a:t>Exemple 23: calcul des probabilités</a:t>
            </a:r>
          </a:p>
        </p:txBody>
      </p:sp>
      <p:sp>
        <p:nvSpPr>
          <p:cNvPr id="44036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16900" cy="4525963"/>
          </a:xfrm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i="1" smtClean="0"/>
              <a:t>E(Y) = E(20X) = 20 E(X) = 20</a:t>
            </a:r>
            <a:r>
              <a:rPr lang="fr-FR" i="1" smtClean="0">
                <a:cs typeface="Times New Roman" pitchFamily="18" charset="0"/>
              </a:rPr>
              <a:t>×</a:t>
            </a:r>
            <a:r>
              <a:rPr lang="fr-FR" i="1" smtClean="0"/>
              <a:t>120 = 2400$</a:t>
            </a:r>
          </a:p>
          <a:p>
            <a:pPr defTabSz="762000" eaLnBrk="1" hangingPunct="1"/>
            <a:r>
              <a:rPr lang="fr-FR" i="1" smtClean="0"/>
              <a:t>Var(Y) = Var(20X) = 20</a:t>
            </a:r>
            <a:r>
              <a:rPr lang="fr-FR" i="1" baseline="30000" smtClean="0"/>
              <a:t>2</a:t>
            </a:r>
            <a:r>
              <a:rPr lang="fr-FR" i="1" smtClean="0"/>
              <a:t>Var(X) = 400</a:t>
            </a:r>
            <a:r>
              <a:rPr lang="fr-FR" i="1" smtClean="0">
                <a:cs typeface="Times New Roman" pitchFamily="18" charset="0"/>
              </a:rPr>
              <a:t>×</a:t>
            </a:r>
            <a:r>
              <a:rPr lang="fr-FR" i="1" smtClean="0"/>
              <a:t>10</a:t>
            </a:r>
            <a:r>
              <a:rPr lang="fr-FR" i="1" baseline="30000" smtClean="0"/>
              <a:t>2</a:t>
            </a:r>
            <a:r>
              <a:rPr lang="fr-FR" i="1" smtClean="0"/>
              <a:t> = 40000</a:t>
            </a:r>
          </a:p>
          <a:p>
            <a:pPr defTabSz="762000" eaLnBrk="1" hangingPunct="1">
              <a:buFont typeface="Wingdings" pitchFamily="2" charset="2"/>
              <a:buChar char=" "/>
            </a:pPr>
            <a:r>
              <a:rPr lang="fr-FR" i="1" smtClean="0">
                <a:latin typeface="Symbol" pitchFamily="18" charset="2"/>
              </a:rPr>
              <a:t>s</a:t>
            </a:r>
            <a:r>
              <a:rPr lang="fr-FR" i="1" smtClean="0"/>
              <a:t>(Y) = 200$</a:t>
            </a:r>
          </a:p>
          <a:p>
            <a:pPr defTabSz="762000" eaLnBrk="1" hangingPunct="1"/>
            <a:r>
              <a:rPr lang="fr-FR" i="1" smtClean="0"/>
              <a:t>Y</a:t>
            </a:r>
            <a:r>
              <a:rPr lang="fr-FR" i="1" smtClean="0">
                <a:latin typeface="Symbol" pitchFamily="18" charset="2"/>
              </a:rPr>
              <a:t>Î</a:t>
            </a:r>
            <a:r>
              <a:rPr lang="fr-FR" i="1" smtClean="0"/>
              <a:t> N(2400 , 200</a:t>
            </a:r>
            <a:r>
              <a:rPr lang="fr-FR" i="1" baseline="30000" smtClean="0"/>
              <a:t>2</a:t>
            </a:r>
            <a:r>
              <a:rPr lang="fr-FR" i="1" smtClean="0"/>
              <a:t>)</a:t>
            </a:r>
          </a:p>
          <a:p>
            <a:pPr defTabSz="762000" eaLnBrk="1" hangingPunct="1"/>
            <a:r>
              <a:rPr lang="fr-FR" i="1" smtClean="0"/>
              <a:t> </a:t>
            </a:r>
          </a:p>
        </p:txBody>
      </p:sp>
      <p:graphicFrame>
        <p:nvGraphicFramePr>
          <p:cNvPr id="44034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869950" y="3713163"/>
          <a:ext cx="2543175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52" name="Equation" r:id="rId5" imgW="1180800" imgH="203040" progId="Equation.3">
                  <p:embed/>
                </p:oleObj>
              </mc:Choice>
              <mc:Fallback>
                <p:oleObj name="Equation" r:id="rId5" imgW="1180800" imgH="203040" progId="Equation.3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9950" y="3713163"/>
                        <a:ext cx="2543175" cy="469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74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2" name="Rectangle 10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dirty="0" smtClean="0"/>
              <a:t>Exemple 24: calcul des probabilités</a:t>
            </a:r>
          </a:p>
        </p:txBody>
      </p:sp>
      <p:sp>
        <p:nvSpPr>
          <p:cNvPr id="45061" name="Rectangle 4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1028700"/>
          </a:xfrm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smtClean="0"/>
              <a:t>Déterminer la probabilité que les profits pour une journée soient plus de 3000$  </a:t>
            </a:r>
            <a:r>
              <a:rPr lang="fr-FR" i="1" smtClean="0"/>
              <a:t>P(Y </a:t>
            </a:r>
            <a:r>
              <a:rPr lang="en-US" i="1" smtClean="0"/>
              <a:t>&gt;3</a:t>
            </a:r>
            <a:r>
              <a:rPr lang="fr-FR" i="1" smtClean="0"/>
              <a:t>000)</a:t>
            </a:r>
          </a:p>
        </p:txBody>
      </p:sp>
      <p:graphicFrame>
        <p:nvGraphicFramePr>
          <p:cNvPr id="45058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1009650" y="5130800"/>
          <a:ext cx="4951413" cy="860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90" name="Equation" r:id="rId5" imgW="2260440" imgH="393480" progId="Equation.3">
                  <p:embed/>
                </p:oleObj>
              </mc:Choice>
              <mc:Fallback>
                <p:oleObj name="Equation" r:id="rId5" imgW="2260440" imgH="393480" progId="Equation.3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9650" y="5130800"/>
                        <a:ext cx="4951413" cy="860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5063" name="Group 45"/>
          <p:cNvGrpSpPr>
            <a:grpSpLocks/>
          </p:cNvGrpSpPr>
          <p:nvPr/>
        </p:nvGrpSpPr>
        <p:grpSpPr bwMode="auto">
          <a:xfrm>
            <a:off x="781050" y="2619375"/>
            <a:ext cx="8328025" cy="2501900"/>
            <a:chOff x="294" y="1698"/>
            <a:chExt cx="5246" cy="1576"/>
          </a:xfrm>
        </p:grpSpPr>
        <p:grpSp>
          <p:nvGrpSpPr>
            <p:cNvPr id="45064" name="Group 43"/>
            <p:cNvGrpSpPr>
              <a:grpSpLocks/>
            </p:cNvGrpSpPr>
            <p:nvPr/>
          </p:nvGrpSpPr>
          <p:grpSpPr bwMode="auto">
            <a:xfrm>
              <a:off x="294" y="1698"/>
              <a:ext cx="2926" cy="1555"/>
              <a:chOff x="294" y="1698"/>
              <a:chExt cx="2926" cy="1555"/>
            </a:xfrm>
          </p:grpSpPr>
          <p:sp>
            <p:nvSpPr>
              <p:cNvPr id="45075" name="Line 13"/>
              <p:cNvSpPr>
                <a:spLocks noChangeShapeType="1"/>
              </p:cNvSpPr>
              <p:nvPr/>
            </p:nvSpPr>
            <p:spPr bwMode="auto">
              <a:xfrm>
                <a:off x="705" y="1779"/>
                <a:ext cx="0" cy="117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triangle" w="med" len="med"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45076" name="Line 14"/>
              <p:cNvSpPr>
                <a:spLocks noChangeShapeType="1"/>
              </p:cNvSpPr>
              <p:nvPr/>
            </p:nvSpPr>
            <p:spPr bwMode="auto">
              <a:xfrm>
                <a:off x="714" y="2958"/>
                <a:ext cx="2155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45077" name="Freeform 15"/>
              <p:cNvSpPr>
                <a:spLocks/>
              </p:cNvSpPr>
              <p:nvPr/>
            </p:nvSpPr>
            <p:spPr bwMode="auto">
              <a:xfrm>
                <a:off x="689" y="1972"/>
                <a:ext cx="1076" cy="987"/>
              </a:xfrm>
              <a:custGeom>
                <a:avLst/>
                <a:gdLst>
                  <a:gd name="T0" fmla="*/ 0 w 1076"/>
                  <a:gd name="T1" fmla="*/ 986 h 987"/>
                  <a:gd name="T2" fmla="*/ 157 w 1076"/>
                  <a:gd name="T3" fmla="*/ 979 h 987"/>
                  <a:gd name="T4" fmla="*/ 267 w 1076"/>
                  <a:gd name="T5" fmla="*/ 958 h 987"/>
                  <a:gd name="T6" fmla="*/ 337 w 1076"/>
                  <a:gd name="T7" fmla="*/ 929 h 987"/>
                  <a:gd name="T8" fmla="*/ 432 w 1076"/>
                  <a:gd name="T9" fmla="*/ 865 h 987"/>
                  <a:gd name="T10" fmla="*/ 518 w 1076"/>
                  <a:gd name="T11" fmla="*/ 773 h 987"/>
                  <a:gd name="T12" fmla="*/ 596 w 1076"/>
                  <a:gd name="T13" fmla="*/ 660 h 987"/>
                  <a:gd name="T14" fmla="*/ 643 w 1076"/>
                  <a:gd name="T15" fmla="*/ 553 h 987"/>
                  <a:gd name="T16" fmla="*/ 698 w 1076"/>
                  <a:gd name="T17" fmla="*/ 411 h 987"/>
                  <a:gd name="T18" fmla="*/ 761 w 1076"/>
                  <a:gd name="T19" fmla="*/ 262 h 987"/>
                  <a:gd name="T20" fmla="*/ 808 w 1076"/>
                  <a:gd name="T21" fmla="*/ 156 h 987"/>
                  <a:gd name="T22" fmla="*/ 871 w 1076"/>
                  <a:gd name="T23" fmla="*/ 64 h 987"/>
                  <a:gd name="T24" fmla="*/ 949 w 1076"/>
                  <a:gd name="T25" fmla="*/ 14 h 987"/>
                  <a:gd name="T26" fmla="*/ 1020 w 1076"/>
                  <a:gd name="T27" fmla="*/ 0 h 987"/>
                  <a:gd name="T28" fmla="*/ 1075 w 1076"/>
                  <a:gd name="T29" fmla="*/ 0 h 98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076"/>
                  <a:gd name="T46" fmla="*/ 0 h 987"/>
                  <a:gd name="T47" fmla="*/ 1076 w 1076"/>
                  <a:gd name="T48" fmla="*/ 987 h 98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076" h="987">
                    <a:moveTo>
                      <a:pt x="0" y="986"/>
                    </a:moveTo>
                    <a:lnTo>
                      <a:pt x="157" y="979"/>
                    </a:lnTo>
                    <a:lnTo>
                      <a:pt x="267" y="958"/>
                    </a:lnTo>
                    <a:lnTo>
                      <a:pt x="337" y="929"/>
                    </a:lnTo>
                    <a:lnTo>
                      <a:pt x="432" y="865"/>
                    </a:lnTo>
                    <a:lnTo>
                      <a:pt x="518" y="773"/>
                    </a:lnTo>
                    <a:lnTo>
                      <a:pt x="596" y="660"/>
                    </a:lnTo>
                    <a:lnTo>
                      <a:pt x="643" y="553"/>
                    </a:lnTo>
                    <a:lnTo>
                      <a:pt x="698" y="411"/>
                    </a:lnTo>
                    <a:lnTo>
                      <a:pt x="761" y="262"/>
                    </a:lnTo>
                    <a:lnTo>
                      <a:pt x="808" y="156"/>
                    </a:lnTo>
                    <a:lnTo>
                      <a:pt x="871" y="64"/>
                    </a:lnTo>
                    <a:lnTo>
                      <a:pt x="949" y="14"/>
                    </a:lnTo>
                    <a:lnTo>
                      <a:pt x="1020" y="0"/>
                    </a:lnTo>
                    <a:lnTo>
                      <a:pt x="1075" y="0"/>
                    </a:lnTo>
                  </a:path>
                </a:pathLst>
              </a:custGeom>
              <a:noFill/>
              <a:ln w="25400" cap="rnd" cmpd="sng">
                <a:solidFill>
                  <a:srgbClr val="00009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45078" name="Freeform 16"/>
              <p:cNvSpPr>
                <a:spLocks/>
              </p:cNvSpPr>
              <p:nvPr/>
            </p:nvSpPr>
            <p:spPr bwMode="auto">
              <a:xfrm>
                <a:off x="1752" y="1972"/>
                <a:ext cx="1073" cy="987"/>
              </a:xfrm>
              <a:custGeom>
                <a:avLst/>
                <a:gdLst>
                  <a:gd name="T0" fmla="*/ 1072 w 1073"/>
                  <a:gd name="T1" fmla="*/ 986 h 987"/>
                  <a:gd name="T2" fmla="*/ 916 w 1073"/>
                  <a:gd name="T3" fmla="*/ 979 h 987"/>
                  <a:gd name="T4" fmla="*/ 806 w 1073"/>
                  <a:gd name="T5" fmla="*/ 958 h 987"/>
                  <a:gd name="T6" fmla="*/ 736 w 1073"/>
                  <a:gd name="T7" fmla="*/ 929 h 987"/>
                  <a:gd name="T8" fmla="*/ 642 w 1073"/>
                  <a:gd name="T9" fmla="*/ 865 h 987"/>
                  <a:gd name="T10" fmla="*/ 556 w 1073"/>
                  <a:gd name="T11" fmla="*/ 773 h 987"/>
                  <a:gd name="T12" fmla="*/ 477 w 1073"/>
                  <a:gd name="T13" fmla="*/ 660 h 987"/>
                  <a:gd name="T14" fmla="*/ 430 w 1073"/>
                  <a:gd name="T15" fmla="*/ 553 h 987"/>
                  <a:gd name="T16" fmla="*/ 376 w 1073"/>
                  <a:gd name="T17" fmla="*/ 411 h 987"/>
                  <a:gd name="T18" fmla="*/ 313 w 1073"/>
                  <a:gd name="T19" fmla="*/ 262 h 987"/>
                  <a:gd name="T20" fmla="*/ 266 w 1073"/>
                  <a:gd name="T21" fmla="*/ 156 h 987"/>
                  <a:gd name="T22" fmla="*/ 203 w 1073"/>
                  <a:gd name="T23" fmla="*/ 64 h 987"/>
                  <a:gd name="T24" fmla="*/ 125 w 1073"/>
                  <a:gd name="T25" fmla="*/ 14 h 987"/>
                  <a:gd name="T26" fmla="*/ 55 w 1073"/>
                  <a:gd name="T27" fmla="*/ 0 h 987"/>
                  <a:gd name="T28" fmla="*/ 0 w 1073"/>
                  <a:gd name="T29" fmla="*/ 0 h 98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073"/>
                  <a:gd name="T46" fmla="*/ 0 h 987"/>
                  <a:gd name="T47" fmla="*/ 1073 w 1073"/>
                  <a:gd name="T48" fmla="*/ 987 h 98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073" h="987">
                    <a:moveTo>
                      <a:pt x="1072" y="986"/>
                    </a:moveTo>
                    <a:lnTo>
                      <a:pt x="916" y="979"/>
                    </a:lnTo>
                    <a:lnTo>
                      <a:pt x="806" y="958"/>
                    </a:lnTo>
                    <a:lnTo>
                      <a:pt x="736" y="929"/>
                    </a:lnTo>
                    <a:lnTo>
                      <a:pt x="642" y="865"/>
                    </a:lnTo>
                    <a:lnTo>
                      <a:pt x="556" y="773"/>
                    </a:lnTo>
                    <a:lnTo>
                      <a:pt x="477" y="660"/>
                    </a:lnTo>
                    <a:lnTo>
                      <a:pt x="430" y="553"/>
                    </a:lnTo>
                    <a:lnTo>
                      <a:pt x="376" y="411"/>
                    </a:lnTo>
                    <a:lnTo>
                      <a:pt x="313" y="262"/>
                    </a:lnTo>
                    <a:lnTo>
                      <a:pt x="266" y="156"/>
                    </a:lnTo>
                    <a:lnTo>
                      <a:pt x="203" y="64"/>
                    </a:lnTo>
                    <a:lnTo>
                      <a:pt x="125" y="14"/>
                    </a:lnTo>
                    <a:lnTo>
                      <a:pt x="55" y="0"/>
                    </a:lnTo>
                    <a:lnTo>
                      <a:pt x="0" y="0"/>
                    </a:lnTo>
                  </a:path>
                </a:pathLst>
              </a:custGeom>
              <a:noFill/>
              <a:ln w="25400" cap="rnd" cmpd="sng">
                <a:solidFill>
                  <a:srgbClr val="000099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45079" name="Rectangle 17"/>
              <p:cNvSpPr>
                <a:spLocks noChangeArrowheads="1"/>
              </p:cNvSpPr>
              <p:nvPr/>
            </p:nvSpPr>
            <p:spPr bwMode="auto">
              <a:xfrm>
                <a:off x="294" y="1698"/>
                <a:ext cx="568" cy="32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800" i="1"/>
                  <a:t>f(x)</a:t>
                </a:r>
              </a:p>
            </p:txBody>
          </p:sp>
          <p:sp>
            <p:nvSpPr>
              <p:cNvPr id="45080" name="Rectangle 18"/>
              <p:cNvSpPr>
                <a:spLocks noChangeArrowheads="1"/>
              </p:cNvSpPr>
              <p:nvPr/>
            </p:nvSpPr>
            <p:spPr bwMode="auto">
              <a:xfrm>
                <a:off x="2642" y="2967"/>
                <a:ext cx="578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400" i="1"/>
                  <a:t>Y</a:t>
                </a:r>
              </a:p>
            </p:txBody>
          </p:sp>
          <p:sp>
            <p:nvSpPr>
              <p:cNvPr id="45081" name="Line 19"/>
              <p:cNvSpPr>
                <a:spLocks noChangeShapeType="1"/>
              </p:cNvSpPr>
              <p:nvPr/>
            </p:nvSpPr>
            <p:spPr bwMode="auto">
              <a:xfrm>
                <a:off x="1740" y="1975"/>
                <a:ext cx="0" cy="98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45082" name="Line 22"/>
              <p:cNvSpPr>
                <a:spLocks noChangeShapeType="1"/>
              </p:cNvSpPr>
              <p:nvPr/>
            </p:nvSpPr>
            <p:spPr bwMode="auto">
              <a:xfrm>
                <a:off x="2463" y="2893"/>
                <a:ext cx="0" cy="65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45083" name="Rectangle 31"/>
              <p:cNvSpPr>
                <a:spLocks noChangeArrowheads="1"/>
              </p:cNvSpPr>
              <p:nvPr/>
            </p:nvSpPr>
            <p:spPr bwMode="auto">
              <a:xfrm>
                <a:off x="1421" y="2964"/>
                <a:ext cx="1222" cy="286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lIns="90488" tIns="44450" rIns="90488" bIns="44450">
                <a:spAutoFit/>
              </a:bodyPr>
              <a:lstStyle/>
              <a:p>
                <a:pPr defTabSz="762000" eaLnBrk="0" hangingPunct="0">
                  <a:spcBef>
                    <a:spcPct val="50000"/>
                  </a:spcBef>
                </a:pPr>
                <a:r>
                  <a:rPr lang="fr-FR" sz="2400" i="1"/>
                  <a:t>2400       3000</a:t>
                </a:r>
              </a:p>
            </p:txBody>
          </p:sp>
        </p:grpSp>
        <p:sp>
          <p:nvSpPr>
            <p:cNvPr id="45065" name="Rectangle 12"/>
            <p:cNvSpPr>
              <a:spLocks noChangeArrowheads="1"/>
            </p:cNvSpPr>
            <p:nvPr/>
          </p:nvSpPr>
          <p:spPr bwMode="auto">
            <a:xfrm>
              <a:off x="5247" y="2953"/>
              <a:ext cx="293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FR" sz="2400" i="1"/>
                <a:t>Z</a:t>
              </a:r>
            </a:p>
          </p:txBody>
        </p:sp>
        <p:sp>
          <p:nvSpPr>
            <p:cNvPr id="45066" name="Rectangle 20"/>
            <p:cNvSpPr>
              <a:spLocks noChangeArrowheads="1"/>
            </p:cNvSpPr>
            <p:nvPr/>
          </p:nvSpPr>
          <p:spPr bwMode="auto">
            <a:xfrm>
              <a:off x="4129" y="2988"/>
              <a:ext cx="224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FR" sz="2400" i="1"/>
                <a:t>0</a:t>
              </a:r>
            </a:p>
          </p:txBody>
        </p:sp>
        <p:sp>
          <p:nvSpPr>
            <p:cNvPr id="45067" name="Rectangle 21"/>
            <p:cNvSpPr>
              <a:spLocks noChangeArrowheads="1"/>
            </p:cNvSpPr>
            <p:nvPr/>
          </p:nvSpPr>
          <p:spPr bwMode="auto">
            <a:xfrm>
              <a:off x="4870" y="2943"/>
              <a:ext cx="189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defTabSz="762000" eaLnBrk="0" hangingPunct="0"/>
              <a:r>
                <a:rPr lang="fr-FR" sz="2400" i="1"/>
                <a:t>z</a:t>
              </a:r>
            </a:p>
          </p:txBody>
        </p:sp>
        <p:sp>
          <p:nvSpPr>
            <p:cNvPr id="45068" name="Line 23"/>
            <p:cNvSpPr>
              <a:spLocks noChangeShapeType="1"/>
            </p:cNvSpPr>
            <p:nvPr/>
          </p:nvSpPr>
          <p:spPr bwMode="auto">
            <a:xfrm>
              <a:off x="3224" y="1781"/>
              <a:ext cx="0" cy="117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5069" name="Line 24"/>
            <p:cNvSpPr>
              <a:spLocks noChangeShapeType="1"/>
            </p:cNvSpPr>
            <p:nvPr/>
          </p:nvSpPr>
          <p:spPr bwMode="auto">
            <a:xfrm>
              <a:off x="3227" y="2966"/>
              <a:ext cx="2155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5070" name="Freeform 25"/>
            <p:cNvSpPr>
              <a:spLocks/>
            </p:cNvSpPr>
            <p:nvPr/>
          </p:nvSpPr>
          <p:spPr bwMode="auto">
            <a:xfrm>
              <a:off x="3208" y="1974"/>
              <a:ext cx="1076" cy="987"/>
            </a:xfrm>
            <a:custGeom>
              <a:avLst/>
              <a:gdLst>
                <a:gd name="T0" fmla="*/ 0 w 1076"/>
                <a:gd name="T1" fmla="*/ 986 h 987"/>
                <a:gd name="T2" fmla="*/ 157 w 1076"/>
                <a:gd name="T3" fmla="*/ 979 h 987"/>
                <a:gd name="T4" fmla="*/ 267 w 1076"/>
                <a:gd name="T5" fmla="*/ 958 h 987"/>
                <a:gd name="T6" fmla="*/ 337 w 1076"/>
                <a:gd name="T7" fmla="*/ 929 h 987"/>
                <a:gd name="T8" fmla="*/ 432 w 1076"/>
                <a:gd name="T9" fmla="*/ 865 h 987"/>
                <a:gd name="T10" fmla="*/ 518 w 1076"/>
                <a:gd name="T11" fmla="*/ 773 h 987"/>
                <a:gd name="T12" fmla="*/ 596 w 1076"/>
                <a:gd name="T13" fmla="*/ 660 h 987"/>
                <a:gd name="T14" fmla="*/ 643 w 1076"/>
                <a:gd name="T15" fmla="*/ 553 h 987"/>
                <a:gd name="T16" fmla="*/ 698 w 1076"/>
                <a:gd name="T17" fmla="*/ 411 h 987"/>
                <a:gd name="T18" fmla="*/ 761 w 1076"/>
                <a:gd name="T19" fmla="*/ 262 h 987"/>
                <a:gd name="T20" fmla="*/ 808 w 1076"/>
                <a:gd name="T21" fmla="*/ 156 h 987"/>
                <a:gd name="T22" fmla="*/ 871 w 1076"/>
                <a:gd name="T23" fmla="*/ 64 h 987"/>
                <a:gd name="T24" fmla="*/ 949 w 1076"/>
                <a:gd name="T25" fmla="*/ 14 h 987"/>
                <a:gd name="T26" fmla="*/ 1020 w 1076"/>
                <a:gd name="T27" fmla="*/ 0 h 987"/>
                <a:gd name="T28" fmla="*/ 1075 w 1076"/>
                <a:gd name="T29" fmla="*/ 0 h 98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076"/>
                <a:gd name="T46" fmla="*/ 0 h 987"/>
                <a:gd name="T47" fmla="*/ 1076 w 1076"/>
                <a:gd name="T48" fmla="*/ 987 h 98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076" h="987">
                  <a:moveTo>
                    <a:pt x="0" y="986"/>
                  </a:moveTo>
                  <a:lnTo>
                    <a:pt x="157" y="979"/>
                  </a:lnTo>
                  <a:lnTo>
                    <a:pt x="267" y="958"/>
                  </a:lnTo>
                  <a:lnTo>
                    <a:pt x="337" y="929"/>
                  </a:lnTo>
                  <a:lnTo>
                    <a:pt x="432" y="865"/>
                  </a:lnTo>
                  <a:lnTo>
                    <a:pt x="518" y="773"/>
                  </a:lnTo>
                  <a:lnTo>
                    <a:pt x="596" y="660"/>
                  </a:lnTo>
                  <a:lnTo>
                    <a:pt x="643" y="553"/>
                  </a:lnTo>
                  <a:lnTo>
                    <a:pt x="698" y="411"/>
                  </a:lnTo>
                  <a:lnTo>
                    <a:pt x="761" y="262"/>
                  </a:lnTo>
                  <a:lnTo>
                    <a:pt x="808" y="156"/>
                  </a:lnTo>
                  <a:lnTo>
                    <a:pt x="871" y="64"/>
                  </a:lnTo>
                  <a:lnTo>
                    <a:pt x="949" y="14"/>
                  </a:lnTo>
                  <a:lnTo>
                    <a:pt x="1020" y="0"/>
                  </a:lnTo>
                  <a:lnTo>
                    <a:pt x="1075" y="0"/>
                  </a:lnTo>
                </a:path>
              </a:pathLst>
            </a:custGeom>
            <a:noFill/>
            <a:ln w="25400" cap="rnd" cmpd="sng">
              <a:solidFill>
                <a:srgbClr val="00009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5071" name="Freeform 26"/>
            <p:cNvSpPr>
              <a:spLocks/>
            </p:cNvSpPr>
            <p:nvPr/>
          </p:nvSpPr>
          <p:spPr bwMode="auto">
            <a:xfrm>
              <a:off x="4259" y="1974"/>
              <a:ext cx="1073" cy="987"/>
            </a:xfrm>
            <a:custGeom>
              <a:avLst/>
              <a:gdLst>
                <a:gd name="T0" fmla="*/ 1072 w 1073"/>
                <a:gd name="T1" fmla="*/ 986 h 987"/>
                <a:gd name="T2" fmla="*/ 916 w 1073"/>
                <a:gd name="T3" fmla="*/ 979 h 987"/>
                <a:gd name="T4" fmla="*/ 806 w 1073"/>
                <a:gd name="T5" fmla="*/ 958 h 987"/>
                <a:gd name="T6" fmla="*/ 736 w 1073"/>
                <a:gd name="T7" fmla="*/ 929 h 987"/>
                <a:gd name="T8" fmla="*/ 642 w 1073"/>
                <a:gd name="T9" fmla="*/ 865 h 987"/>
                <a:gd name="T10" fmla="*/ 556 w 1073"/>
                <a:gd name="T11" fmla="*/ 773 h 987"/>
                <a:gd name="T12" fmla="*/ 477 w 1073"/>
                <a:gd name="T13" fmla="*/ 660 h 987"/>
                <a:gd name="T14" fmla="*/ 430 w 1073"/>
                <a:gd name="T15" fmla="*/ 553 h 987"/>
                <a:gd name="T16" fmla="*/ 376 w 1073"/>
                <a:gd name="T17" fmla="*/ 411 h 987"/>
                <a:gd name="T18" fmla="*/ 313 w 1073"/>
                <a:gd name="T19" fmla="*/ 262 h 987"/>
                <a:gd name="T20" fmla="*/ 266 w 1073"/>
                <a:gd name="T21" fmla="*/ 156 h 987"/>
                <a:gd name="T22" fmla="*/ 203 w 1073"/>
                <a:gd name="T23" fmla="*/ 64 h 987"/>
                <a:gd name="T24" fmla="*/ 125 w 1073"/>
                <a:gd name="T25" fmla="*/ 14 h 987"/>
                <a:gd name="T26" fmla="*/ 55 w 1073"/>
                <a:gd name="T27" fmla="*/ 0 h 987"/>
                <a:gd name="T28" fmla="*/ 0 w 1073"/>
                <a:gd name="T29" fmla="*/ 0 h 98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073"/>
                <a:gd name="T46" fmla="*/ 0 h 987"/>
                <a:gd name="T47" fmla="*/ 1073 w 1073"/>
                <a:gd name="T48" fmla="*/ 987 h 98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073" h="987">
                  <a:moveTo>
                    <a:pt x="1072" y="986"/>
                  </a:moveTo>
                  <a:lnTo>
                    <a:pt x="916" y="979"/>
                  </a:lnTo>
                  <a:lnTo>
                    <a:pt x="806" y="958"/>
                  </a:lnTo>
                  <a:lnTo>
                    <a:pt x="736" y="929"/>
                  </a:lnTo>
                  <a:lnTo>
                    <a:pt x="642" y="865"/>
                  </a:lnTo>
                  <a:lnTo>
                    <a:pt x="556" y="773"/>
                  </a:lnTo>
                  <a:lnTo>
                    <a:pt x="477" y="660"/>
                  </a:lnTo>
                  <a:lnTo>
                    <a:pt x="430" y="553"/>
                  </a:lnTo>
                  <a:lnTo>
                    <a:pt x="376" y="411"/>
                  </a:lnTo>
                  <a:lnTo>
                    <a:pt x="313" y="262"/>
                  </a:lnTo>
                  <a:lnTo>
                    <a:pt x="266" y="156"/>
                  </a:lnTo>
                  <a:lnTo>
                    <a:pt x="203" y="64"/>
                  </a:lnTo>
                  <a:lnTo>
                    <a:pt x="125" y="14"/>
                  </a:lnTo>
                  <a:lnTo>
                    <a:pt x="55" y="0"/>
                  </a:lnTo>
                  <a:lnTo>
                    <a:pt x="0" y="0"/>
                  </a:lnTo>
                </a:path>
              </a:pathLst>
            </a:custGeom>
            <a:noFill/>
            <a:ln w="25400" cap="rnd" cmpd="sng">
              <a:solidFill>
                <a:srgbClr val="00009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5072" name="Rectangle 27"/>
            <p:cNvSpPr>
              <a:spLocks noChangeArrowheads="1"/>
            </p:cNvSpPr>
            <p:nvPr/>
          </p:nvSpPr>
          <p:spPr bwMode="auto">
            <a:xfrm>
              <a:off x="2867" y="1700"/>
              <a:ext cx="568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defTabSz="762000" eaLnBrk="0" hangingPunct="0">
                <a:spcBef>
                  <a:spcPct val="50000"/>
                </a:spcBef>
              </a:pPr>
              <a:r>
                <a:rPr lang="fr-FR" sz="2800" i="1"/>
                <a:t>f(z)</a:t>
              </a:r>
            </a:p>
          </p:txBody>
        </p:sp>
        <p:sp>
          <p:nvSpPr>
            <p:cNvPr id="45073" name="Line 28"/>
            <p:cNvSpPr>
              <a:spLocks noChangeShapeType="1"/>
            </p:cNvSpPr>
            <p:nvPr/>
          </p:nvSpPr>
          <p:spPr bwMode="auto">
            <a:xfrm>
              <a:off x="4259" y="1983"/>
              <a:ext cx="0" cy="96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5074" name="Line 42"/>
            <p:cNvSpPr>
              <a:spLocks noChangeShapeType="1"/>
            </p:cNvSpPr>
            <p:nvPr/>
          </p:nvSpPr>
          <p:spPr bwMode="auto">
            <a:xfrm>
              <a:off x="4965" y="2893"/>
              <a:ext cx="0" cy="6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</p:grpSp>
      <p:graphicFrame>
        <p:nvGraphicFramePr>
          <p:cNvPr id="45059" name="Object 46">
            <a:hlinkClick r:id="" action="ppaction://ole?verb=0"/>
          </p:cNvPr>
          <p:cNvGraphicFramePr>
            <a:graphicFrameLocks/>
          </p:cNvGraphicFramePr>
          <p:nvPr/>
        </p:nvGraphicFramePr>
        <p:xfrm>
          <a:off x="2863850" y="6034088"/>
          <a:ext cx="4784725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91" name="Equation" r:id="rId7" imgW="2184120" imgH="203040" progId="Equation.3">
                  <p:embed/>
                </p:oleObj>
              </mc:Choice>
              <mc:Fallback>
                <p:oleObj name="Equation" r:id="rId7" imgW="2184120" imgH="203040" progId="Equation.3">
                  <p:embed/>
                  <p:pic>
                    <p:nvPicPr>
                      <p:cNvPr id="0" name="Object 46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63850" y="6034088"/>
                        <a:ext cx="4784725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75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2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defTabSz="762000" eaLnBrk="1" hangingPunct="1"/>
            <a:r>
              <a:rPr lang="fr-FR" sz="3600" dirty="0" smtClean="0"/>
              <a:t>Exemple 25: combinaison linéaire de variables aléatoires normales</a:t>
            </a:r>
          </a:p>
        </p:txBody>
      </p:sp>
      <p:sp>
        <p:nvSpPr>
          <p:cNvPr id="716804" name="Rectangle 4"/>
          <p:cNvSpPr>
            <a:spLocks noGrp="1" noChangeArrowheads="1"/>
          </p:cNvSpPr>
          <p:nvPr>
            <p:ph sz="quarter" idx="1"/>
          </p:nvPr>
        </p:nvSpPr>
        <p:spPr>
          <a:xfrm>
            <a:off x="382588" y="1798638"/>
            <a:ext cx="8553450" cy="4657725"/>
          </a:xfrm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sz="2400" smtClean="0"/>
              <a:t>Déterminer le nombre espéré d’unités vendues et la variance pour une semaine de vente de 6 jours</a:t>
            </a:r>
          </a:p>
          <a:p>
            <a:pPr defTabSz="762000" eaLnBrk="1" hangingPunct="1"/>
            <a:r>
              <a:rPr lang="fr-FR" sz="2400" smtClean="0"/>
              <a:t>Soit </a:t>
            </a:r>
            <a:r>
              <a:rPr lang="fr-FR" sz="2400" i="1" smtClean="0"/>
              <a:t>T = X</a:t>
            </a:r>
            <a:r>
              <a:rPr lang="fr-FR" sz="2400" i="1" baseline="-25000" smtClean="0"/>
              <a:t>1</a:t>
            </a:r>
            <a:r>
              <a:rPr lang="fr-FR" sz="2400" i="1" smtClean="0"/>
              <a:t> + X</a:t>
            </a:r>
            <a:r>
              <a:rPr lang="fr-FR" sz="2400" i="1" baseline="-25000" smtClean="0"/>
              <a:t>2</a:t>
            </a:r>
            <a:r>
              <a:rPr lang="fr-FR" sz="2400" i="1" smtClean="0"/>
              <a:t> + X</a:t>
            </a:r>
            <a:r>
              <a:rPr lang="fr-FR" sz="2400" i="1" baseline="-25000" smtClean="0"/>
              <a:t>3</a:t>
            </a:r>
            <a:r>
              <a:rPr lang="fr-FR" sz="2400" i="1" smtClean="0"/>
              <a:t> + X</a:t>
            </a:r>
            <a:r>
              <a:rPr lang="fr-FR" sz="2400" i="1" baseline="-25000" smtClean="0"/>
              <a:t>4</a:t>
            </a:r>
            <a:r>
              <a:rPr lang="fr-FR" sz="2400" i="1" smtClean="0"/>
              <a:t> + X</a:t>
            </a:r>
            <a:r>
              <a:rPr lang="fr-FR" sz="2400" i="1" baseline="-25000" smtClean="0"/>
              <a:t>5</a:t>
            </a:r>
            <a:r>
              <a:rPr lang="fr-FR" sz="2400" i="1" smtClean="0"/>
              <a:t> + X</a:t>
            </a:r>
            <a:r>
              <a:rPr lang="fr-FR" sz="2400" i="1" baseline="-25000" smtClean="0"/>
              <a:t>6</a:t>
            </a:r>
            <a:endParaRPr lang="fr-FR" sz="2400" i="1" smtClean="0"/>
          </a:p>
          <a:p>
            <a:pPr defTabSz="762000" eaLnBrk="1" hangingPunct="1"/>
            <a:r>
              <a:rPr lang="fr-FR" sz="2400" i="1" smtClean="0"/>
              <a:t>E(T) = E[X</a:t>
            </a:r>
            <a:r>
              <a:rPr lang="fr-FR" sz="2400" i="1" baseline="-25000" smtClean="0"/>
              <a:t>1</a:t>
            </a:r>
            <a:r>
              <a:rPr lang="fr-FR" sz="2400" i="1" smtClean="0"/>
              <a:t> + X</a:t>
            </a:r>
            <a:r>
              <a:rPr lang="fr-FR" sz="2400" i="1" baseline="-25000" smtClean="0"/>
              <a:t>2</a:t>
            </a:r>
            <a:r>
              <a:rPr lang="fr-FR" sz="2400" i="1" smtClean="0"/>
              <a:t> + X</a:t>
            </a:r>
            <a:r>
              <a:rPr lang="fr-FR" sz="2400" i="1" baseline="-25000" smtClean="0"/>
              <a:t>3</a:t>
            </a:r>
            <a:r>
              <a:rPr lang="fr-FR" sz="2400" i="1" smtClean="0"/>
              <a:t> + X</a:t>
            </a:r>
            <a:r>
              <a:rPr lang="fr-FR" sz="2400" i="1" baseline="-25000" smtClean="0"/>
              <a:t>4</a:t>
            </a:r>
            <a:r>
              <a:rPr lang="fr-FR" sz="2400" i="1" smtClean="0"/>
              <a:t> + X</a:t>
            </a:r>
            <a:r>
              <a:rPr lang="fr-FR" sz="2400" i="1" baseline="-25000" smtClean="0"/>
              <a:t>5</a:t>
            </a:r>
            <a:r>
              <a:rPr lang="fr-FR" sz="2400" i="1" smtClean="0"/>
              <a:t> + X</a:t>
            </a:r>
            <a:r>
              <a:rPr lang="fr-FR" sz="2400" i="1" baseline="-25000" smtClean="0"/>
              <a:t>6</a:t>
            </a:r>
            <a:r>
              <a:rPr lang="fr-FR" sz="2400" i="1" smtClean="0"/>
              <a:t>]	</a:t>
            </a:r>
            <a:endParaRPr lang="en-US" sz="2400" i="1" smtClean="0"/>
          </a:p>
          <a:p>
            <a:pPr defTabSz="762000" eaLnBrk="1" hangingPunct="1">
              <a:buFontTx/>
              <a:buNone/>
            </a:pPr>
            <a:r>
              <a:rPr lang="fr-FR" sz="2400" i="1" smtClean="0"/>
              <a:t>	    </a:t>
            </a:r>
            <a:r>
              <a:rPr lang="en-US" sz="2400" i="1" smtClean="0"/>
              <a:t>    </a:t>
            </a:r>
            <a:r>
              <a:rPr lang="fr-FR" sz="2400" i="1" smtClean="0"/>
              <a:t>= E[X</a:t>
            </a:r>
            <a:r>
              <a:rPr lang="fr-FR" sz="2400" i="1" baseline="-25000" smtClean="0"/>
              <a:t>1</a:t>
            </a:r>
            <a:r>
              <a:rPr lang="fr-FR" sz="2400" i="1" smtClean="0"/>
              <a:t>] +E[X</a:t>
            </a:r>
            <a:r>
              <a:rPr lang="fr-FR" sz="2400" i="1" baseline="-25000" smtClean="0"/>
              <a:t>2</a:t>
            </a:r>
            <a:r>
              <a:rPr lang="fr-FR" sz="2400" i="1" smtClean="0"/>
              <a:t>] +E[X</a:t>
            </a:r>
            <a:r>
              <a:rPr lang="fr-FR" sz="2400" i="1" baseline="-25000" smtClean="0"/>
              <a:t>3</a:t>
            </a:r>
            <a:r>
              <a:rPr lang="fr-FR" sz="2400" i="1" smtClean="0"/>
              <a:t>] +E[X</a:t>
            </a:r>
            <a:r>
              <a:rPr lang="fr-FR" sz="2400" i="1" baseline="-25000" smtClean="0"/>
              <a:t>4</a:t>
            </a:r>
            <a:r>
              <a:rPr lang="fr-FR" sz="2400" i="1" smtClean="0"/>
              <a:t>] +E[X</a:t>
            </a:r>
            <a:r>
              <a:rPr lang="fr-FR" sz="2400" i="1" baseline="-25000" smtClean="0"/>
              <a:t>5</a:t>
            </a:r>
            <a:r>
              <a:rPr lang="fr-FR" sz="2400" i="1" smtClean="0"/>
              <a:t>] +E[X</a:t>
            </a:r>
            <a:r>
              <a:rPr lang="fr-FR" sz="2400" i="1" baseline="-25000" smtClean="0"/>
              <a:t>6</a:t>
            </a:r>
            <a:r>
              <a:rPr lang="fr-FR" sz="2400" i="1" smtClean="0"/>
              <a:t>]= 6 E[X] 		   = 6 </a:t>
            </a:r>
            <a:r>
              <a:rPr lang="fr-FR" sz="2400" i="1" smtClean="0">
                <a:sym typeface="Symbol" pitchFamily="18" charset="2"/>
              </a:rPr>
              <a:t></a:t>
            </a:r>
            <a:r>
              <a:rPr lang="fr-FR" sz="2400" i="1" smtClean="0"/>
              <a:t> 120 = 720 unités</a:t>
            </a:r>
          </a:p>
          <a:p>
            <a:pPr defTabSz="762000" eaLnBrk="1" hangingPunct="1"/>
            <a:r>
              <a:rPr lang="fr-FR" sz="2400" i="1" smtClean="0"/>
              <a:t>Var(T) = Var[X</a:t>
            </a:r>
            <a:r>
              <a:rPr lang="fr-FR" sz="2400" i="1" baseline="-25000" smtClean="0"/>
              <a:t>1</a:t>
            </a:r>
            <a:r>
              <a:rPr lang="fr-FR" sz="2400" i="1" smtClean="0"/>
              <a:t> + X</a:t>
            </a:r>
            <a:r>
              <a:rPr lang="fr-FR" sz="2400" i="1" baseline="-25000" smtClean="0"/>
              <a:t>2</a:t>
            </a:r>
            <a:r>
              <a:rPr lang="fr-FR" sz="2400" i="1" smtClean="0"/>
              <a:t> + X</a:t>
            </a:r>
            <a:r>
              <a:rPr lang="fr-FR" sz="2400" i="1" baseline="-25000" smtClean="0"/>
              <a:t>3</a:t>
            </a:r>
            <a:r>
              <a:rPr lang="fr-FR" sz="2400" i="1" smtClean="0"/>
              <a:t> + X</a:t>
            </a:r>
            <a:r>
              <a:rPr lang="fr-FR" sz="2400" i="1" baseline="-25000" smtClean="0"/>
              <a:t>4</a:t>
            </a:r>
            <a:r>
              <a:rPr lang="fr-FR" sz="2400" i="1" smtClean="0"/>
              <a:t> + X</a:t>
            </a:r>
            <a:r>
              <a:rPr lang="fr-FR" sz="2400" i="1" baseline="-25000" smtClean="0"/>
              <a:t>5</a:t>
            </a:r>
            <a:r>
              <a:rPr lang="fr-FR" sz="2400" i="1" smtClean="0"/>
              <a:t> + X</a:t>
            </a:r>
            <a:r>
              <a:rPr lang="fr-FR" sz="2400" i="1" baseline="-25000" smtClean="0"/>
              <a:t>6</a:t>
            </a:r>
            <a:r>
              <a:rPr lang="fr-FR" sz="2400" i="1" smtClean="0"/>
              <a:t>]	</a:t>
            </a:r>
            <a:endParaRPr lang="en-US" sz="2400" i="1" smtClean="0"/>
          </a:p>
          <a:p>
            <a:pPr defTabSz="762000" eaLnBrk="1" hangingPunct="1">
              <a:buFontTx/>
              <a:buNone/>
            </a:pPr>
            <a:r>
              <a:rPr lang="fr-FR" sz="2400" i="1" smtClean="0"/>
              <a:t>	</a:t>
            </a:r>
            <a:r>
              <a:rPr lang="en-US" sz="2400" i="1" smtClean="0"/>
              <a:t>   </a:t>
            </a:r>
            <a:r>
              <a:rPr lang="fr-FR" sz="2400" i="1" smtClean="0"/>
              <a:t>   </a:t>
            </a:r>
            <a:r>
              <a:rPr lang="en-US" sz="2400" i="1" smtClean="0"/>
              <a:t>      </a:t>
            </a:r>
            <a:r>
              <a:rPr lang="fr-FR" sz="2400" i="1" smtClean="0"/>
              <a:t>= Var[X</a:t>
            </a:r>
            <a:r>
              <a:rPr lang="fr-FR" sz="2400" i="1" baseline="-25000" smtClean="0"/>
              <a:t>1</a:t>
            </a:r>
            <a:r>
              <a:rPr lang="fr-FR" sz="2400" i="1" smtClean="0"/>
              <a:t>] +Var[X</a:t>
            </a:r>
            <a:r>
              <a:rPr lang="fr-FR" sz="2400" i="1" baseline="-25000" smtClean="0"/>
              <a:t>2</a:t>
            </a:r>
            <a:r>
              <a:rPr lang="fr-FR" sz="2400" i="1" smtClean="0"/>
              <a:t>] +Var [X</a:t>
            </a:r>
            <a:r>
              <a:rPr lang="fr-FR" sz="2400" i="1" baseline="-25000" smtClean="0"/>
              <a:t>3</a:t>
            </a:r>
            <a:r>
              <a:rPr lang="fr-FR" sz="2400" i="1" smtClean="0"/>
              <a:t>]+... +Var[X</a:t>
            </a:r>
            <a:r>
              <a:rPr lang="fr-FR" sz="2400" i="1" baseline="-25000" smtClean="0"/>
              <a:t>6</a:t>
            </a:r>
            <a:r>
              <a:rPr lang="fr-FR" sz="2400" i="1" smtClean="0"/>
              <a:t>]	    </a:t>
            </a:r>
            <a:r>
              <a:rPr lang="en-US" sz="2400" i="1" smtClean="0"/>
              <a:t>    		      </a:t>
            </a:r>
            <a:r>
              <a:rPr lang="fr-FR" sz="2400" i="1" smtClean="0"/>
              <a:t>= 6 Var[X] = 6 </a:t>
            </a:r>
            <a:r>
              <a:rPr lang="fr-FR" sz="2400" i="1" smtClean="0">
                <a:sym typeface="Symbol" pitchFamily="18" charset="2"/>
              </a:rPr>
              <a:t></a:t>
            </a:r>
            <a:r>
              <a:rPr lang="fr-FR" sz="2400" i="1" smtClean="0"/>
              <a:t> 10</a:t>
            </a:r>
            <a:r>
              <a:rPr lang="fr-FR" sz="2400" i="1" baseline="30000" smtClean="0"/>
              <a:t>2</a:t>
            </a:r>
            <a:r>
              <a:rPr lang="fr-FR" sz="2400" i="1" smtClean="0"/>
              <a:t> = 600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76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6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6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68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68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68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68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68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68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68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68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68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68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04" grpId="0" build="p" autoUpdateAnimBg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6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smtClean="0"/>
              <a:t>Exemple 26: </a:t>
            </a:r>
            <a:r>
              <a:rPr lang="fr-FR" dirty="0" smtClean="0"/>
              <a:t>calcul des probabilités</a:t>
            </a:r>
          </a:p>
        </p:txBody>
      </p:sp>
      <p:sp>
        <p:nvSpPr>
          <p:cNvPr id="718852" name="Rectangle 4"/>
          <p:cNvSpPr>
            <a:spLocks noGrp="1" noChangeArrowheads="1"/>
          </p:cNvSpPr>
          <p:nvPr>
            <p:ph sz="quarter" idx="1"/>
          </p:nvPr>
        </p:nvSpPr>
        <p:spPr>
          <a:xfrm>
            <a:off x="496888" y="1701800"/>
            <a:ext cx="8410575" cy="4916488"/>
          </a:xfrm>
          <a:noFill/>
        </p:spPr>
        <p:txBody>
          <a:bodyPr lIns="90488" tIns="44450" rIns="90488" bIns="44450"/>
          <a:lstStyle/>
          <a:p>
            <a:pPr defTabSz="762000" eaLnBrk="1" hangingPunct="1"/>
            <a:r>
              <a:rPr lang="fr-FR" smtClean="0"/>
              <a:t>Déterminer les profits espérés et la variance pour une semaine de vente de 6 jours</a:t>
            </a:r>
          </a:p>
          <a:p>
            <a:pPr defTabSz="762000" eaLnBrk="1" hangingPunct="1"/>
            <a:r>
              <a:rPr lang="fr-FR" smtClean="0"/>
              <a:t>Soit </a:t>
            </a:r>
            <a:r>
              <a:rPr lang="fr-FR" i="1" smtClean="0"/>
              <a:t>W</a:t>
            </a:r>
            <a:r>
              <a:rPr lang="fr-FR" smtClean="0"/>
              <a:t>: les profits espérés pour une semaine</a:t>
            </a:r>
          </a:p>
          <a:p>
            <a:pPr defTabSz="762000" eaLnBrk="1" hangingPunct="1"/>
            <a:r>
              <a:rPr lang="fr-FR" i="1" smtClean="0"/>
              <a:t>W = 20T</a:t>
            </a:r>
          </a:p>
          <a:p>
            <a:pPr defTabSz="762000" eaLnBrk="1" hangingPunct="1"/>
            <a:r>
              <a:rPr lang="fr-FR" i="1" smtClean="0"/>
              <a:t>E(W) = E(20T) = 20E(T) = 20 </a:t>
            </a:r>
            <a:r>
              <a:rPr lang="fr-FR" i="1" smtClean="0">
                <a:sym typeface="Symbol" pitchFamily="18" charset="2"/>
              </a:rPr>
              <a:t> </a:t>
            </a:r>
            <a:r>
              <a:rPr lang="fr-FR" i="1" smtClean="0"/>
              <a:t>720 = 14,400$</a:t>
            </a:r>
          </a:p>
          <a:p>
            <a:pPr defTabSz="762000" eaLnBrk="1" hangingPunct="1"/>
            <a:r>
              <a:rPr lang="fr-FR" i="1" smtClean="0"/>
              <a:t>Var(W) = Var(20T) = 20</a:t>
            </a:r>
            <a:r>
              <a:rPr lang="fr-FR" i="1" baseline="30000" smtClean="0"/>
              <a:t>2</a:t>
            </a:r>
            <a:r>
              <a:rPr lang="fr-FR" i="1" smtClean="0"/>
              <a:t>Var(T)</a:t>
            </a:r>
          </a:p>
          <a:p>
            <a:pPr lvl="2" defTabSz="762000" eaLnBrk="1" hangingPunct="1">
              <a:buFontTx/>
              <a:buNone/>
            </a:pPr>
            <a:r>
              <a:rPr lang="fr-FR" i="1" smtClean="0"/>
              <a:t>      = 20</a:t>
            </a:r>
            <a:r>
              <a:rPr lang="fr-FR" i="1" baseline="30000" smtClean="0"/>
              <a:t>2</a:t>
            </a:r>
            <a:r>
              <a:rPr lang="fr-FR" i="1" smtClean="0"/>
              <a:t> </a:t>
            </a:r>
            <a:r>
              <a:rPr lang="fr-FR" i="1" smtClean="0">
                <a:sym typeface="Symbol" pitchFamily="18" charset="2"/>
              </a:rPr>
              <a:t></a:t>
            </a:r>
            <a:r>
              <a:rPr lang="fr-FR" i="1" smtClean="0"/>
              <a:t> 600 = 240,000</a:t>
            </a:r>
          </a:p>
          <a:p>
            <a:pPr defTabSz="762000" eaLnBrk="1" hangingPunct="1"/>
            <a:r>
              <a:rPr lang="fr-FR" smtClean="0"/>
              <a:t>Noter que  </a:t>
            </a:r>
            <a:r>
              <a:rPr lang="fr-FR" i="1" smtClean="0"/>
              <a:t>W</a:t>
            </a:r>
            <a:r>
              <a:rPr lang="fr-FR" i="1" smtClean="0">
                <a:latin typeface="Symbol" pitchFamily="18" charset="2"/>
              </a:rPr>
              <a:t>Î</a:t>
            </a:r>
            <a:r>
              <a:rPr lang="fr-FR" i="1" smtClean="0"/>
              <a:t> N(14400 , 240000)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C5-</a:t>
            </a:r>
            <a:fld id="{21834B90-D3CE-4C46-A24D-383E39066265}" type="slidenum">
              <a:rPr lang="fr-FR" smtClean="0"/>
              <a:pPr>
                <a:defRPr/>
              </a:pPr>
              <a:t>77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88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88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88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88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8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8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8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8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88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88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188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188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5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1885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1885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852" grpId="0" build="p" autoUpdateAnimBg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ADM2704c6-échantillonnage 2009</Template>
  <TotalTime>3326</TotalTime>
  <Pages>120</Pages>
  <Words>3490</Words>
  <Application>Microsoft Macintosh PowerPoint</Application>
  <PresentationFormat>On-screen Show (4:3)</PresentationFormat>
  <Paragraphs>687</Paragraphs>
  <Slides>77</Slides>
  <Notes>49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77</vt:i4>
      </vt:variant>
    </vt:vector>
  </HeadingPairs>
  <TitlesOfParts>
    <vt:vector size="82" baseType="lpstr">
      <vt:lpstr>Equity</vt:lpstr>
      <vt:lpstr>2_Equity</vt:lpstr>
      <vt:lpstr>Graphique</vt:lpstr>
      <vt:lpstr>Equation</vt:lpstr>
      <vt:lpstr>Équation</vt:lpstr>
      <vt:lpstr>Chapitre 5. Modèles probabilistes continus</vt:lpstr>
      <vt:lpstr>Variable aléatoire continue  et loi de probabilité continue</vt:lpstr>
      <vt:lpstr>Loi de probabilité continue</vt:lpstr>
      <vt:lpstr>Fonction de densité f(X)</vt:lpstr>
      <vt:lpstr>Calcul des probabilités</vt:lpstr>
      <vt:lpstr>Fonction de répartition F(x)</vt:lpstr>
      <vt:lpstr>Propriétés de la fonction de répartition</vt:lpstr>
      <vt:lpstr>Relations utiles  pour le calcul des probabilités</vt:lpstr>
      <vt:lpstr>La loi uniforme</vt:lpstr>
      <vt:lpstr>La fonction de densité de la loi uniforme</vt:lpstr>
      <vt:lpstr>La fonction de répartition</vt:lpstr>
      <vt:lpstr>L’espérance mathématique  et la variance d’une loi uniforme</vt:lpstr>
      <vt:lpstr>Exemple 1: la loi uniforme</vt:lpstr>
      <vt:lpstr>Exemple 1: le graphique  de la fonction de densité</vt:lpstr>
      <vt:lpstr>Exemple 1: calcul des probabilités</vt:lpstr>
      <vt:lpstr>Exemple 1: la fonction de répartition</vt:lpstr>
      <vt:lpstr>Exemple 1: calcul des probabilités avec la fonction de répartition</vt:lpstr>
      <vt:lpstr>Exemple 1: l’espérance mathématique,  la variance et l’écart type</vt:lpstr>
      <vt:lpstr>La loi exponentielle</vt:lpstr>
      <vt:lpstr>La fonction de densité de la loi exponentielle</vt:lpstr>
      <vt:lpstr>La moyenne, la variance et l’écart-type de la loi exponentielle</vt:lpstr>
      <vt:lpstr>La fonction de répartition de la loi exponentielle</vt:lpstr>
      <vt:lpstr>Exemple 2: la loi exponentielle</vt:lpstr>
      <vt:lpstr>Exemple 2: la fonction de densité et la fonction de répartition</vt:lpstr>
      <vt:lpstr>Exemple 2: calcul des probabilités</vt:lpstr>
      <vt:lpstr>Exemple 2: calcul des probabilités (suite)</vt:lpstr>
      <vt:lpstr>Exemple 2: calcul des probabilités (suite)</vt:lpstr>
      <vt:lpstr>La loi normale</vt:lpstr>
      <vt:lpstr>La fonction de densité de la loi normale</vt:lpstr>
      <vt:lpstr>La moyenne, la variance et l’écart type de la loi normale</vt:lpstr>
      <vt:lpstr>Propriétés de la loi normale</vt:lpstr>
      <vt:lpstr>Propriétés de la loi normale (suite)</vt:lpstr>
      <vt:lpstr>Propriétés de la loi normale (suite)</vt:lpstr>
      <vt:lpstr>Propriétés de la loi normale (suite)</vt:lpstr>
      <vt:lpstr>Forme de la loi normale selon s</vt:lpstr>
      <vt:lpstr>Forme de la loi normale selon m</vt:lpstr>
      <vt:lpstr>Calcul des probabilités avec la loi normale centrée réduite</vt:lpstr>
      <vt:lpstr>Propriétés  de la variable centrée réduite Z</vt:lpstr>
      <vt:lpstr>Table A3, Baillargeon, page 913</vt:lpstr>
      <vt:lpstr>Loi normale centrée réduite</vt:lpstr>
      <vt:lpstr>Loi normale centrée réduite (suite)</vt:lpstr>
      <vt:lpstr>Table de la loi normale centrée réduite</vt:lpstr>
      <vt:lpstr>Table de la loi normale centrée réduite</vt:lpstr>
      <vt:lpstr>Exemple 3: probabilité de la loi normale</vt:lpstr>
      <vt:lpstr>Exemple 4: probabilité de la loi normale</vt:lpstr>
      <vt:lpstr>Exemple 5: probabilité de la loi normale</vt:lpstr>
      <vt:lpstr>Exemple 6: probabilité de la loi normale</vt:lpstr>
      <vt:lpstr>Exemple 6: probabilité de la loi normale (suite)</vt:lpstr>
      <vt:lpstr>Exemple 7: déterminer z pour une probabilité donnée</vt:lpstr>
      <vt:lpstr>Exemple 8: la loi normale</vt:lpstr>
      <vt:lpstr>Exemple 8: calcul de probabilité normale</vt:lpstr>
      <vt:lpstr>Exemple 9: calcul de Z</vt:lpstr>
      <vt:lpstr>Exemple 9: calcul de Z (suite)</vt:lpstr>
      <vt:lpstr>Exemple 10: calcul de Z </vt:lpstr>
      <vt:lpstr>Exemple 11: calcul de Z </vt:lpstr>
      <vt:lpstr>Exemple 12: la loi normale</vt:lpstr>
      <vt:lpstr>Exemple 12: calcul de Z </vt:lpstr>
      <vt:lpstr>Exemple 12: calcul de Z (suite)</vt:lpstr>
      <vt:lpstr>Exemple 13: calcul des probabilités normales</vt:lpstr>
      <vt:lpstr>Exemple 14: calcul des probabilités normales</vt:lpstr>
      <vt:lpstr>Exemple 15: calcul des probabilités normales</vt:lpstr>
      <vt:lpstr>Exemple 16: calcul des probabilités normales avec Excel</vt:lpstr>
      <vt:lpstr>Exemple 16: calcul des probabilités normales avec Excel - anglais</vt:lpstr>
      <vt:lpstr>Exemple 17: calcul des probabilités normales </vt:lpstr>
      <vt:lpstr>Exemple 18: calcul des probabilités normales avec Excel</vt:lpstr>
      <vt:lpstr>Exemple 19: calcul de Z</vt:lpstr>
      <vt:lpstr>Exemple 20: calcul de Z avec Excel</vt:lpstr>
      <vt:lpstr>Exemple 20: calcul de Z avec Excel – anglais</vt:lpstr>
      <vt:lpstr>Exemple 21: détermination d’un intervalle</vt:lpstr>
      <vt:lpstr>Exemple 22: détermination d’un intervalle avec Excel</vt:lpstr>
      <vt:lpstr>Combinaison linéaire de variables distribuées selon la loi normale</vt:lpstr>
      <vt:lpstr>Combinaison linéaire de variables distribuées selon la loi normale (suite)</vt:lpstr>
      <vt:lpstr>Exemple 23: combinaison linéaire de variables aléatoires normales</vt:lpstr>
      <vt:lpstr>Exemple 23: calcul des probabilités</vt:lpstr>
      <vt:lpstr>Exemple 24: calcul des probabilités</vt:lpstr>
      <vt:lpstr>Exemple 25: combinaison linéaire de variables aléatoires normales</vt:lpstr>
      <vt:lpstr>Exemple 26: calcul des probabilités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Chapitre 1</dc:title>
  <dc:subject>Statistique descriptive</dc:subject>
  <dc:creator>Carl Doyon et Jean Couillard</dc:creator>
  <cp:lastModifiedBy>Valerie Montambeault</cp:lastModifiedBy>
  <cp:revision>250</cp:revision>
  <cp:lastPrinted>1996-08-06T15:58:36Z</cp:lastPrinted>
  <dcterms:created xsi:type="dcterms:W3CDTF">1996-07-25T15:36:52Z</dcterms:created>
  <dcterms:modified xsi:type="dcterms:W3CDTF">2014-11-20T13:46:45Z</dcterms:modified>
</cp:coreProperties>
</file>