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1" r:id="rId1"/>
  </p:sldMasterIdLst>
  <p:notesMasterIdLst>
    <p:notesMasterId r:id="rId77"/>
  </p:notesMasterIdLst>
  <p:handoutMasterIdLst>
    <p:handoutMasterId r:id="rId78"/>
  </p:handoutMasterIdLst>
  <p:sldIdLst>
    <p:sldId id="256" r:id="rId2"/>
    <p:sldId id="257" r:id="rId3"/>
    <p:sldId id="258" r:id="rId4"/>
    <p:sldId id="263" r:id="rId5"/>
    <p:sldId id="346" r:id="rId6"/>
    <p:sldId id="260" r:id="rId7"/>
    <p:sldId id="264" r:id="rId8"/>
    <p:sldId id="269" r:id="rId9"/>
    <p:sldId id="313" r:id="rId10"/>
    <p:sldId id="326" r:id="rId11"/>
    <p:sldId id="270" r:id="rId12"/>
    <p:sldId id="267" r:id="rId13"/>
    <p:sldId id="271" r:id="rId14"/>
    <p:sldId id="268" r:id="rId15"/>
    <p:sldId id="285" r:id="rId16"/>
    <p:sldId id="325" r:id="rId17"/>
    <p:sldId id="259" r:id="rId18"/>
    <p:sldId id="272" r:id="rId19"/>
    <p:sldId id="349" r:id="rId20"/>
    <p:sldId id="273" r:id="rId21"/>
    <p:sldId id="274" r:id="rId22"/>
    <p:sldId id="275" r:id="rId23"/>
    <p:sldId id="350" r:id="rId24"/>
    <p:sldId id="351" r:id="rId25"/>
    <p:sldId id="352" r:id="rId26"/>
    <p:sldId id="277" r:id="rId27"/>
    <p:sldId id="278" r:id="rId28"/>
    <p:sldId id="300" r:id="rId29"/>
    <p:sldId id="355" r:id="rId30"/>
    <p:sldId id="320" r:id="rId31"/>
    <p:sldId id="279" r:id="rId32"/>
    <p:sldId id="281" r:id="rId33"/>
    <p:sldId id="317" r:id="rId34"/>
    <p:sldId id="282" r:id="rId35"/>
    <p:sldId id="366" r:id="rId36"/>
    <p:sldId id="356" r:id="rId37"/>
    <p:sldId id="283" r:id="rId38"/>
    <p:sldId id="318" r:id="rId39"/>
    <p:sldId id="327" r:id="rId40"/>
    <p:sldId id="328" r:id="rId41"/>
    <p:sldId id="284" r:id="rId42"/>
    <p:sldId id="301" r:id="rId43"/>
    <p:sldId id="329" r:id="rId44"/>
    <p:sldId id="286" r:id="rId45"/>
    <p:sldId id="330" r:id="rId46"/>
    <p:sldId id="302" r:id="rId47"/>
    <p:sldId id="331" r:id="rId48"/>
    <p:sldId id="333" r:id="rId49"/>
    <p:sldId id="287" r:id="rId50"/>
    <p:sldId id="303" r:id="rId51"/>
    <p:sldId id="364" r:id="rId52"/>
    <p:sldId id="304" r:id="rId53"/>
    <p:sldId id="365" r:id="rId54"/>
    <p:sldId id="332" r:id="rId55"/>
    <p:sldId id="334" r:id="rId56"/>
    <p:sldId id="289" r:id="rId57"/>
    <p:sldId id="291" r:id="rId58"/>
    <p:sldId id="322" r:id="rId59"/>
    <p:sldId id="340" r:id="rId60"/>
    <p:sldId id="339" r:id="rId61"/>
    <p:sldId id="305" r:id="rId62"/>
    <p:sldId id="306" r:id="rId63"/>
    <p:sldId id="335" r:id="rId64"/>
    <p:sldId id="341" r:id="rId65"/>
    <p:sldId id="358" r:id="rId66"/>
    <p:sldId id="359" r:id="rId67"/>
    <p:sldId id="323" r:id="rId68"/>
    <p:sldId id="295" r:id="rId69"/>
    <p:sldId id="343" r:id="rId70"/>
    <p:sldId id="362" r:id="rId71"/>
    <p:sldId id="299" r:id="rId72"/>
    <p:sldId id="363" r:id="rId73"/>
    <p:sldId id="310" r:id="rId74"/>
    <p:sldId id="311" r:id="rId75"/>
    <p:sldId id="312" r:id="rId76"/>
  </p:sldIdLst>
  <p:sldSz cx="9144000" cy="6858000" type="screen4x3"/>
  <p:notesSz cx="6870700" cy="9653588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041">
          <p15:clr>
            <a:srgbClr val="A4A3A4"/>
          </p15:clr>
        </p15:guide>
        <p15:guide id="2" pos="216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5" autoAdjust="0"/>
    <p:restoredTop sz="68289" autoAdjust="0"/>
  </p:normalViewPr>
  <p:slideViewPr>
    <p:cSldViewPr>
      <p:cViewPr varScale="1">
        <p:scale>
          <a:sx n="73" d="100"/>
          <a:sy n="73" d="100"/>
        </p:scale>
        <p:origin x="-11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37"/>
    </p:cViewPr>
  </p:sorterViewPr>
  <p:notesViewPr>
    <p:cSldViewPr>
      <p:cViewPr>
        <p:scale>
          <a:sx n="100" d="100"/>
          <a:sy n="100" d="100"/>
        </p:scale>
        <p:origin x="-2100" y="-78"/>
      </p:cViewPr>
      <p:guideLst>
        <p:guide orient="horz" pos="3041"/>
        <p:guide pos="216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commentAuthors" Target="commentAuthor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handoutMaster" Target="handoutMasters/handoutMaster1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6563" cy="4825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2551" y="0"/>
            <a:ext cx="2976563" cy="4825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EB8781-E586-4E64-9D9D-E7A8B05FAEC5}" type="datetimeFigureOut">
              <a:rPr lang="en-CA" smtClean="0"/>
              <a:pPr/>
              <a:t>07/09/2016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169401"/>
            <a:ext cx="2976563" cy="4825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2551" y="9169401"/>
            <a:ext cx="2976563" cy="4825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8607E5-C12C-4D91-B28E-58723ADD6275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92486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1808" y="1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23938" y="725488"/>
            <a:ext cx="4822825" cy="36179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070" y="4585456"/>
            <a:ext cx="5496560" cy="4344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169235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1808" y="9169235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F56A4BD2-0640-48D5-9E03-CDA82BCC4B78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511695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D45C1E-E06B-4502-97ED-F080DF3D363E}" type="slidenum">
              <a:rPr lang="fr-CA"/>
              <a:pPr/>
              <a:t>1</a:t>
            </a:fld>
            <a:endParaRPr lang="fr-CA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645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5E3921-4B5F-4D0A-9600-38C968E9E372}" type="slidenum">
              <a:rPr lang="fr-CA"/>
              <a:pPr/>
              <a:t>2</a:t>
            </a:fld>
            <a:endParaRPr lang="fr-CA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3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2411A4-7AF6-4A41-8C4B-919E45ED11AD}" type="slidenum">
              <a:rPr lang="fr-CA"/>
              <a:pPr/>
              <a:t>3</a:t>
            </a:fld>
            <a:endParaRPr lang="fr-CA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5074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CFAE2B-215F-4667-8BED-79B9553836C6}" type="slidenum">
              <a:rPr lang="fr-CA"/>
              <a:pPr/>
              <a:t>4</a:t>
            </a:fld>
            <a:endParaRPr lang="fr-CA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23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9B6EB83-9F81-4652-A61B-8CE507663CA9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990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24F9D7-D91D-4411-818A-16823151CE0E}" type="slidenum">
              <a:rPr lang="fr-CA"/>
              <a:pPr/>
              <a:t>6</a:t>
            </a:fld>
            <a:endParaRPr lang="fr-CA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337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ED59FB-E287-4552-AE06-5C530012A73A}" type="slidenum">
              <a:rPr lang="fr-CA"/>
              <a:pPr/>
              <a:t>7</a:t>
            </a:fld>
            <a:endParaRPr lang="fr-CA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6196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A03996-D4D0-462A-803E-F7826A87FFFB}" type="slidenum">
              <a:rPr lang="fr-CA"/>
              <a:pPr/>
              <a:t>8</a:t>
            </a:fld>
            <a:endParaRPr lang="fr-C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3069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140529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808254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BEF726-87C9-402D-9EF2-77150EFAC3A9}" type="slidenum">
              <a:rPr lang="fr-CA"/>
              <a:pPr/>
              <a:t>11</a:t>
            </a:fld>
            <a:endParaRPr lang="fr-CA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85800" lvl="1" indent="-228600"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1455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03FEEF-1E32-4E31-9FD1-2FF9087A8ED3}" type="slidenum">
              <a:rPr lang="fr-CA"/>
              <a:pPr/>
              <a:t>12</a:t>
            </a:fld>
            <a:endParaRPr lang="fr-CA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070" y="4585457"/>
            <a:ext cx="5496560" cy="2473586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6993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F1D42C-CF8D-4BE6-9683-C09E0AF74543}" type="slidenum">
              <a:rPr lang="fr-CA"/>
              <a:pPr/>
              <a:t>13</a:t>
            </a:fld>
            <a:endParaRPr lang="fr-CA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2413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7823C2-CBF1-4A1B-B8A0-95402B302968}" type="slidenum">
              <a:rPr lang="fr-CA"/>
              <a:pPr/>
              <a:t>14</a:t>
            </a:fld>
            <a:endParaRPr lang="fr-CA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6672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F27D63-1B2B-421B-B722-C15E5F4F2811}" type="slidenum">
              <a:rPr lang="fr-CA"/>
              <a:pPr/>
              <a:t>15</a:t>
            </a:fld>
            <a:endParaRPr lang="fr-CA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5954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16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34047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4B885E-C793-4A11-AA64-6F6E0BAB23F3}" type="slidenum">
              <a:rPr lang="fr-CA"/>
              <a:pPr/>
              <a:t>17</a:t>
            </a:fld>
            <a:endParaRPr lang="fr-CA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1712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51F4F9-1987-4323-B8B5-C61A0D58ED4A}" type="slidenum">
              <a:rPr lang="fr-CA"/>
              <a:pPr/>
              <a:t>18</a:t>
            </a:fld>
            <a:endParaRPr lang="fr-CA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3908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B1B14B-BB0B-4E18-8C5F-37274DA31232}" type="slidenum">
              <a:rPr lang="fr-CA"/>
              <a:pPr/>
              <a:t>19</a:t>
            </a:fld>
            <a:endParaRPr lang="fr-CA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8516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B1B14B-BB0B-4E18-8C5F-37274DA31232}" type="slidenum">
              <a:rPr lang="fr-CA"/>
              <a:pPr/>
              <a:t>20</a:t>
            </a:fld>
            <a:endParaRPr lang="fr-CA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2568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5FB011-A850-406E-BF7C-B96B8F15CF9E}" type="slidenum">
              <a:rPr lang="fr-CA"/>
              <a:pPr/>
              <a:t>21</a:t>
            </a:fld>
            <a:endParaRPr lang="fr-CA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4044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C3F48F-E2BA-47C0-872F-BC6ACF0A470C}" type="slidenum">
              <a:rPr lang="fr-CA"/>
              <a:pPr/>
              <a:t>22</a:t>
            </a:fld>
            <a:endParaRPr lang="fr-CA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181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C3F48F-E2BA-47C0-872F-BC6ACF0A470C}" type="slidenum">
              <a:rPr lang="fr-CA"/>
              <a:pPr/>
              <a:t>23</a:t>
            </a:fld>
            <a:endParaRPr lang="fr-CA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9393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829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36580D-7DF8-40A9-84EB-49532EEB5800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6035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8499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5ACDBB-ADF5-4305-B87F-19C87356B9B7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2626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672898-20E0-4B6D-870F-B4E4C99C6E83}" type="slidenum">
              <a:rPr lang="fr-CA"/>
              <a:pPr/>
              <a:t>26</a:t>
            </a:fld>
            <a:endParaRPr lang="fr-CA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4247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F7B6F6-654F-498C-9E78-5288B439DD5B}" type="slidenum">
              <a:rPr lang="fr-CA"/>
              <a:pPr/>
              <a:t>27</a:t>
            </a:fld>
            <a:endParaRPr lang="fr-CA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8223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28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011340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9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9523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0E1F47-4F1F-4F46-8938-98F96F774632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149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30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412081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F8A777-0D03-4A06-A9E9-6DF29A68E9CF}" type="slidenum">
              <a:rPr lang="fr-CA"/>
              <a:pPr/>
              <a:t>31</a:t>
            </a:fld>
            <a:endParaRPr lang="fr-CA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120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B7C48A-D41C-48C1-8E8E-943109BCF027}" type="slidenum">
              <a:rPr lang="fr-CA"/>
              <a:pPr/>
              <a:t>32</a:t>
            </a:fld>
            <a:endParaRPr lang="fr-CA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6033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33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1424759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576362-DBF8-4621-B444-F482B3C91FC0}" type="slidenum">
              <a:rPr lang="fr-CA"/>
              <a:pPr/>
              <a:t>34</a:t>
            </a:fld>
            <a:endParaRPr lang="fr-CA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54688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576362-DBF8-4621-B444-F482B3C91FC0}" type="slidenum">
              <a:rPr lang="fr-CA"/>
              <a:pPr/>
              <a:t>35</a:t>
            </a:fld>
            <a:endParaRPr lang="fr-CA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85800" lvl="1" indent="-228600">
              <a:buFont typeface="Wingdings" pitchFamily="2" charset="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54688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576362-DBF8-4621-B444-F482B3C91FC0}" type="slidenum">
              <a:rPr lang="fr-CA"/>
              <a:pPr/>
              <a:t>36</a:t>
            </a:fld>
            <a:endParaRPr lang="fr-CA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Wingdings" pitchFamily="2" charset="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35180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889A7E-E48C-42DF-8D86-D307C17296A5}" type="slidenum">
              <a:rPr lang="fr-CA"/>
              <a:pPr/>
              <a:t>37</a:t>
            </a:fld>
            <a:endParaRPr lang="fr-CA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16274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38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4187094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39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814998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B32AD1-0524-433B-A180-28E538860F8E}" type="slidenum">
              <a:rPr lang="fr-CA"/>
              <a:pPr/>
              <a:t>41</a:t>
            </a:fld>
            <a:endParaRPr lang="fr-CA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93950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F82509-BDB0-4DC5-B2DF-ED71CEBC5462}" type="slidenum">
              <a:rPr lang="en-US"/>
              <a:pPr/>
              <a:t>42</a:t>
            </a:fld>
            <a:endParaRPr lang="en-US"/>
          </a:p>
        </p:txBody>
      </p:sp>
      <p:sp>
        <p:nvSpPr>
          <p:cNvPr id="1688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8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39197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43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3461312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9DB8FE-5A28-4DA0-AF45-8624EB22DED5}" type="slidenum">
              <a:rPr lang="fr-CA"/>
              <a:pPr/>
              <a:t>44</a:t>
            </a:fld>
            <a:endParaRPr lang="fr-CA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56264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45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6571455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978273-7DC0-4377-8C46-C43441F86392}" type="slidenum">
              <a:rPr lang="en-US"/>
              <a:pPr/>
              <a:t>46</a:t>
            </a:fld>
            <a:endParaRPr lang="en-US"/>
          </a:p>
        </p:txBody>
      </p:sp>
      <p:sp>
        <p:nvSpPr>
          <p:cNvPr id="1696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6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16467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978273-7DC0-4377-8C46-C43441F86392}" type="slidenum">
              <a:rPr lang="en-US"/>
              <a:pPr/>
              <a:t>47</a:t>
            </a:fld>
            <a:endParaRPr lang="en-US"/>
          </a:p>
        </p:txBody>
      </p:sp>
      <p:sp>
        <p:nvSpPr>
          <p:cNvPr id="1696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6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28947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F37BF5-17CF-45E7-A898-653EB7920357}" type="slidenum">
              <a:rPr lang="fr-CA"/>
              <a:pPr/>
              <a:t>49</a:t>
            </a:fld>
            <a:endParaRPr lang="fr-CA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77217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0A2323-D436-4B5A-B0DB-52527C34CCBC}" type="slidenum">
              <a:rPr lang="en-US"/>
              <a:pPr/>
              <a:t>50</a:t>
            </a:fld>
            <a:endParaRPr lang="en-US"/>
          </a:p>
        </p:txBody>
      </p:sp>
      <p:sp>
        <p:nvSpPr>
          <p:cNvPr id="1709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09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29515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51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381878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C16F30-9B33-4BEA-AA64-0645AAAB78DA}" type="slidenum">
              <a:rPr lang="en-US"/>
              <a:pPr/>
              <a:t>52</a:t>
            </a:fld>
            <a:endParaRPr lang="en-US"/>
          </a:p>
        </p:txBody>
      </p:sp>
      <p:sp>
        <p:nvSpPr>
          <p:cNvPr id="1711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1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074237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C16F30-9B33-4BEA-AA64-0645AAAB78DA}" type="slidenum">
              <a:rPr lang="en-US"/>
              <a:pPr/>
              <a:t>53</a:t>
            </a:fld>
            <a:endParaRPr lang="en-US"/>
          </a:p>
        </p:txBody>
      </p:sp>
      <p:sp>
        <p:nvSpPr>
          <p:cNvPr id="1711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1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40528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54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8506043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55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7498535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55B9E4-9B9D-4ADA-A05B-EDD11C8C8F82}" type="slidenum">
              <a:rPr lang="fr-CA"/>
              <a:pPr/>
              <a:t>56</a:t>
            </a:fld>
            <a:endParaRPr lang="fr-CA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55521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72B534-2E01-49A6-BBA1-3E716A3B2559}" type="slidenum">
              <a:rPr lang="fr-CA"/>
              <a:pPr/>
              <a:t>57</a:t>
            </a:fld>
            <a:endParaRPr lang="fr-CA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04251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59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358555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60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0503681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79503A-5F41-4069-B242-C5206E4BB3F9}" type="slidenum">
              <a:rPr lang="en-US"/>
              <a:pPr/>
              <a:t>61</a:t>
            </a:fld>
            <a:endParaRPr lang="en-US"/>
          </a:p>
        </p:txBody>
      </p:sp>
      <p:sp>
        <p:nvSpPr>
          <p:cNvPr id="1721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1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51812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AA6812-ED3C-4B5C-A6F7-D5EAF9B147A4}" type="slidenum">
              <a:rPr lang="en-US"/>
              <a:pPr/>
              <a:t>62</a:t>
            </a:fld>
            <a:endParaRPr lang="en-US"/>
          </a:p>
        </p:txBody>
      </p:sp>
      <p:sp>
        <p:nvSpPr>
          <p:cNvPr id="1723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3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42034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64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2302176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9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dirty="0"/>
          </a:p>
        </p:txBody>
      </p:sp>
      <p:sp>
        <p:nvSpPr>
          <p:cNvPr id="17510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36A1C9-2DF1-4DFC-A84F-0710470DD5EE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65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088465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A4BD2-0640-48D5-9E03-CDA82BCC4B78}" type="slidenum">
              <a:rPr lang="fr-CA" smtClean="0"/>
              <a:pPr/>
              <a:t>66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4743837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5F194F-A286-4905-AFF6-23AF612C3DC2}" type="slidenum">
              <a:rPr lang="fr-CA"/>
              <a:pPr/>
              <a:t>68</a:t>
            </a:fld>
            <a:endParaRPr lang="fr-CA"/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0094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5F194F-A286-4905-AFF6-23AF612C3DC2}" type="slidenum">
              <a:rPr lang="fr-CA"/>
              <a:pPr/>
              <a:t>69</a:t>
            </a:fld>
            <a:endParaRPr lang="fr-CA"/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102341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5F194F-A286-4905-AFF6-23AF612C3DC2}" type="slidenum">
              <a:rPr lang="fr-CA"/>
              <a:pPr/>
              <a:t>70</a:t>
            </a:fld>
            <a:endParaRPr lang="fr-CA"/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854552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6ACB1A-2E0C-4F60-AA16-AE3540E0C935}" type="slidenum">
              <a:rPr lang="fr-CA"/>
              <a:pPr/>
              <a:t>71</a:t>
            </a:fld>
            <a:endParaRPr lang="fr-CA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058567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9763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A65F64-5123-45EE-BD8C-1B3EB2546EDA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72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99345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E91F2A-ECE0-4EE5-BA54-A944C73F38DE}" type="slidenum">
              <a:rPr lang="en-US"/>
              <a:pPr/>
              <a:t>73</a:t>
            </a:fld>
            <a:endParaRPr lang="en-US"/>
          </a:p>
        </p:txBody>
      </p:sp>
      <p:sp>
        <p:nvSpPr>
          <p:cNvPr id="1752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2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235546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5D3369-DFB2-4031-9939-D538F15FE80C}" type="slidenum">
              <a:rPr lang="en-US"/>
              <a:pPr/>
              <a:t>74</a:t>
            </a:fld>
            <a:endParaRPr lang="en-US"/>
          </a:p>
        </p:txBody>
      </p:sp>
      <p:sp>
        <p:nvSpPr>
          <p:cNvPr id="1754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4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934628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C86F55-F3EE-44E1-98FC-E753D724C630}" type="slidenum">
              <a:rPr lang="en-US"/>
              <a:pPr/>
              <a:t>75</a:t>
            </a:fld>
            <a:endParaRPr lang="en-US"/>
          </a:p>
        </p:txBody>
      </p:sp>
      <p:sp>
        <p:nvSpPr>
          <p:cNvPr id="1756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6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110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B65C-2EC9-4D95-843D-AC354B014BC0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34C7B-41FB-4551-BF67-D4625B1952CD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C68E8-1599-4551-9FB2-A50479EE0384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3D96-4DD3-4193-BE13-3A60F2746290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383EC-9A71-4C34-A5CB-C423F05705CB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D1617-9CB9-4EE8-A164-96204586A6A1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8F5C1-47C4-426B-968C-D334D0A3E53D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979B-61B5-4A80-AC4D-E6CA8FBC1E39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6D61340-01E6-48A8-A123-3193895387A0}" type="slidenum">
              <a:rPr lang="fr-CA" smtClean="0"/>
              <a:pPr/>
              <a:t>‹#›</a:t>
            </a:fld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8234-7401-4562-BAAD-EF33031D02C6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A25FF-E89A-4EC5-AD49-19147959CEE2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AB2D9D6-35D5-4F33-8E8D-E9B3A5186EA1}" type="slidenum">
              <a:rPr lang="fr-CA" smtClean="0"/>
              <a:pPr/>
              <a:t>‹#›</a:t>
            </a:fld>
            <a:endParaRPr lang="fr-C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0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196752"/>
            <a:ext cx="8964488" cy="3209528"/>
          </a:xfrm>
        </p:spPr>
        <p:txBody>
          <a:bodyPr>
            <a:normAutofit/>
          </a:bodyPr>
          <a:lstStyle/>
          <a:p>
            <a:pPr algn="ctr"/>
            <a:r>
              <a:rPr lang="fr-CA" sz="4800" dirty="0" smtClean="0">
                <a:latin typeface="Palatino Linotype" pitchFamily="18" charset="0"/>
              </a:rPr>
              <a:t>Chapitre 5</a:t>
            </a:r>
            <a:br>
              <a:rPr lang="fr-CA" sz="4800" dirty="0" smtClean="0">
                <a:latin typeface="Palatino Linotype" pitchFamily="18" charset="0"/>
              </a:rPr>
            </a:br>
            <a:r>
              <a:rPr lang="fr-CA" sz="4800" dirty="0" smtClean="0">
                <a:latin typeface="Palatino Linotype" pitchFamily="18" charset="0"/>
              </a:rPr>
              <a:t/>
            </a:r>
            <a:br>
              <a:rPr lang="fr-CA" sz="4800" dirty="0" smtClean="0">
                <a:latin typeface="Palatino Linotype" pitchFamily="18" charset="0"/>
              </a:rPr>
            </a:br>
            <a:r>
              <a:rPr lang="fr-CA" sz="4800" dirty="0" smtClean="0">
                <a:latin typeface="Palatino Linotype" pitchFamily="18" charset="0"/>
              </a:rPr>
              <a:t>Le </a:t>
            </a:r>
            <a:r>
              <a:rPr lang="fr-CA" sz="4800" dirty="0">
                <a:latin typeface="Palatino Linotype" pitchFamily="18" charset="0"/>
              </a:rPr>
              <a:t>développement de l’individu tout au long de sa vie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du développement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363272" cy="426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	Étudie </a:t>
            </a:r>
            <a:r>
              <a:rPr lang="fr-CA" sz="2800" dirty="0">
                <a:latin typeface="Palatino Linotype" pitchFamily="18" charset="0"/>
              </a:rPr>
              <a:t>les changements physiques, mentaux, et sociaux tout au long de la </a:t>
            </a:r>
            <a:r>
              <a:rPr lang="fr-CA" sz="2800" dirty="0" smtClean="0">
                <a:latin typeface="Palatino Linotype" pitchFamily="18" charset="0"/>
              </a:rPr>
              <a:t>vie</a:t>
            </a:r>
          </a:p>
          <a:p>
            <a:pPr>
              <a:buNone/>
            </a:pPr>
            <a:endParaRPr lang="fr-CA" sz="2800" dirty="0"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Trois problèmes 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centraux sont étudiés:</a:t>
            </a:r>
            <a:endParaRPr lang="fr-CA" sz="2800" dirty="0">
              <a:solidFill>
                <a:schemeClr val="accent1"/>
              </a:solidFill>
              <a:latin typeface="Palatino Linotype" pitchFamily="18" charset="0"/>
            </a:endParaRPr>
          </a:p>
          <a:p>
            <a:pPr marL="907542" lvl="1" indent="-514350">
              <a:buSzPct val="100000"/>
              <a:buFont typeface="+mj-lt"/>
              <a:buAutoNum type="arabicParenR"/>
            </a:pPr>
            <a:r>
              <a:rPr lang="fr-CA" sz="2800" dirty="0" smtClean="0">
                <a:latin typeface="Palatino Linotype" pitchFamily="18" charset="0"/>
              </a:rPr>
              <a:t>Inné/acquis</a:t>
            </a:r>
          </a:p>
          <a:p>
            <a:pPr marL="907542" lvl="1" indent="-514350">
              <a:buSzPct val="100000"/>
              <a:buFont typeface="+mj-lt"/>
              <a:buAutoNum type="arabicParenR"/>
            </a:pPr>
            <a:r>
              <a:rPr lang="fr-CA" sz="2800" dirty="0" smtClean="0">
                <a:latin typeface="Palatino Linotype" pitchFamily="18" charset="0"/>
              </a:rPr>
              <a:t>Continuité/stades</a:t>
            </a:r>
            <a:endParaRPr lang="fr-CA" sz="2800" dirty="0">
              <a:latin typeface="Palatino Linotype" pitchFamily="18" charset="0"/>
            </a:endParaRPr>
          </a:p>
          <a:p>
            <a:pPr marL="907542" lvl="1" indent="-514350">
              <a:buSzPct val="100000"/>
              <a:buFont typeface="+mj-lt"/>
              <a:buAutoNum type="arabicParenR"/>
            </a:pPr>
            <a:r>
              <a:rPr lang="fr-CA" sz="2800" dirty="0" smtClean="0">
                <a:latin typeface="Palatino Linotype" pitchFamily="18" charset="0"/>
              </a:rPr>
              <a:t>Stabilité/changements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836712"/>
            <a:ext cx="8229600" cy="1008112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latin typeface="Palatino Linotype" pitchFamily="18" charset="0"/>
              </a:rPr>
              <a:t>Développement </a:t>
            </a:r>
            <a:r>
              <a:rPr lang="fr-CA" sz="3600" b="1" dirty="0">
                <a:latin typeface="Palatino Linotype" pitchFamily="18" charset="0"/>
              </a:rPr>
              <a:t>prénatal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0" y="2276872"/>
            <a:ext cx="4499992" cy="3600400"/>
          </a:xfrm>
        </p:spPr>
        <p:txBody>
          <a:bodyPr/>
          <a:lstStyle/>
          <a:p>
            <a:r>
              <a:rPr lang="fr-CA" dirty="0" smtClean="0">
                <a:latin typeface="Palatino Linotype" pitchFamily="18" charset="0"/>
              </a:rPr>
              <a:t>Zygote (0-2 semaines)</a:t>
            </a:r>
          </a:p>
          <a:p>
            <a:endParaRPr lang="fr-CA" dirty="0">
              <a:latin typeface="Palatino Linotype" pitchFamily="18" charset="0"/>
            </a:endParaRPr>
          </a:p>
          <a:p>
            <a:r>
              <a:rPr lang="fr-CA" dirty="0" smtClean="0">
                <a:latin typeface="Palatino Linotype" pitchFamily="18" charset="0"/>
              </a:rPr>
              <a:t>Embryon (jusqu’à 2mois)</a:t>
            </a:r>
          </a:p>
          <a:p>
            <a:endParaRPr lang="fr-CA" dirty="0">
              <a:latin typeface="Palatino Linotype" pitchFamily="18" charset="0"/>
            </a:endParaRPr>
          </a:p>
          <a:p>
            <a:r>
              <a:rPr lang="fr-CA" dirty="0" smtClean="0">
                <a:latin typeface="Palatino Linotype" pitchFamily="18" charset="0"/>
              </a:rPr>
              <a:t>Fœtus (à partie de la 9</a:t>
            </a:r>
            <a:r>
              <a:rPr lang="fr-CA" baseline="30000" dirty="0" smtClean="0">
                <a:latin typeface="Palatino Linotype" pitchFamily="18" charset="0"/>
              </a:rPr>
              <a:t>ième</a:t>
            </a:r>
            <a:r>
              <a:rPr lang="fr-CA" dirty="0" smtClean="0">
                <a:latin typeface="Palatino Linotype" pitchFamily="18" charset="0"/>
              </a:rPr>
              <a:t> semaine)</a:t>
            </a:r>
            <a:endParaRPr lang="fr-CA" dirty="0">
              <a:latin typeface="Palatino Linotype" pitchFamily="18" charset="0"/>
            </a:endParaRPr>
          </a:p>
          <a:p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2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08720"/>
            <a:ext cx="8686800" cy="924712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latin typeface="Palatino Linotype" pitchFamily="18" charset="0"/>
              </a:rPr>
              <a:t>Développement prénatal</a:t>
            </a:r>
            <a:endParaRPr lang="en-US" sz="3600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204864"/>
            <a:ext cx="8229600" cy="45365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000" dirty="0" smtClean="0">
                <a:latin typeface="Palatino Linotype" pitchFamily="18" charset="0"/>
              </a:rPr>
              <a:t>	Des facteurs environnementaux peuvent affecter le développement…le placenta ne filtre pas tout!</a:t>
            </a:r>
          </a:p>
          <a:p>
            <a:pPr marL="514350" indent="-514350">
              <a:buFont typeface="+mj-lt"/>
              <a:buAutoNum type="arabicParenR"/>
            </a:pPr>
            <a:endParaRPr lang="fr-CA" sz="3000" dirty="0">
              <a:latin typeface="Palatino Linotype" pitchFamily="18" charset="0"/>
            </a:endParaRPr>
          </a:p>
          <a:p>
            <a:pPr marL="514350" indent="-514350">
              <a:buNone/>
            </a:pPr>
            <a:r>
              <a:rPr lang="fr-CA" sz="3000" dirty="0" smtClean="0">
                <a:solidFill>
                  <a:schemeClr val="accent1"/>
                </a:solidFill>
                <a:latin typeface="Palatino Linotype" pitchFamily="18" charset="0"/>
              </a:rPr>
              <a:t>Agents </a:t>
            </a:r>
            <a:r>
              <a:rPr lang="fr-CA" sz="3000" dirty="0">
                <a:solidFill>
                  <a:schemeClr val="accent1"/>
                </a:solidFill>
                <a:latin typeface="Palatino Linotype" pitchFamily="18" charset="0"/>
              </a:rPr>
              <a:t>tératogènes</a:t>
            </a:r>
          </a:p>
          <a:p>
            <a:pPr lvl="2">
              <a:buFont typeface="Wingdings" pitchFamily="2" charset="2"/>
              <a:buChar char="Ø"/>
            </a:pPr>
            <a:r>
              <a:rPr lang="fr-CA" sz="2600" dirty="0" smtClean="0">
                <a:latin typeface="Palatino Linotype" pitchFamily="18" charset="0"/>
              </a:rPr>
              <a:t>Alcool</a:t>
            </a:r>
          </a:p>
          <a:p>
            <a:pPr lvl="2">
              <a:buFont typeface="Wingdings" pitchFamily="2" charset="2"/>
              <a:buChar char="Ø"/>
            </a:pPr>
            <a:r>
              <a:rPr lang="fr-CA" sz="2600" dirty="0" smtClean="0">
                <a:latin typeface="Palatino Linotype" pitchFamily="18" charset="0"/>
              </a:rPr>
              <a:t>Tabac</a:t>
            </a:r>
            <a:endParaRPr lang="fr-CA" sz="2600" dirty="0">
              <a:latin typeface="Palatino Linotype" pitchFamily="18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fr-CA" sz="2600" dirty="0" smtClean="0">
                <a:latin typeface="Palatino Linotype" pitchFamily="18" charset="0"/>
              </a:rPr>
              <a:t>Drogue</a:t>
            </a:r>
            <a:endParaRPr lang="fr-CA" sz="2600" dirty="0">
              <a:latin typeface="Palatino Linotype" pitchFamily="18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fr-CA" sz="2600" dirty="0" smtClean="0">
                <a:latin typeface="Palatino Linotype" pitchFamily="18" charset="0"/>
              </a:rPr>
              <a:t>Virus</a:t>
            </a:r>
            <a:r>
              <a:rPr lang="fr-CA" sz="2600" dirty="0">
                <a:latin typeface="Palatino Linotype" pitchFamily="18" charset="0"/>
              </a:rPr>
              <a:t>…</a:t>
            </a:r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1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16832"/>
            <a:ext cx="6480720" cy="4536504"/>
          </a:xfrm>
        </p:spPr>
        <p:txBody>
          <a:bodyPr anchor="ctr">
            <a:no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Vie intra-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utérine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: Les sons</a:t>
            </a:r>
          </a:p>
          <a:p>
            <a:pPr>
              <a:spcBef>
                <a:spcPct val="0"/>
              </a:spcBef>
              <a:spcAft>
                <a:spcPts val="1200"/>
              </a:spcAft>
              <a:buNone/>
            </a:pPr>
            <a:endParaRPr lang="en-US" sz="28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None/>
            </a:pPr>
            <a:r>
              <a:rPr lang="en-US" sz="2800" dirty="0" smtClean="0">
                <a:latin typeface="Palatino Linotype" pitchFamily="18" charset="0"/>
              </a:rPr>
              <a:t>Les </a:t>
            </a:r>
            <a:r>
              <a:rPr lang="en-US" sz="2800" dirty="0" err="1" smtClean="0">
                <a:latin typeface="Palatino Linotype" pitchFamily="18" charset="0"/>
              </a:rPr>
              <a:t>Foetus</a:t>
            </a:r>
            <a:r>
              <a:rPr lang="en-US" sz="2800" dirty="0" smtClean="0">
                <a:latin typeface="Palatino Linotype" pitchFamily="18" charset="0"/>
              </a:rPr>
              <a:t>:</a:t>
            </a:r>
          </a:p>
          <a:p>
            <a:pPr lvl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Peuvent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répondre</a:t>
            </a:r>
            <a:r>
              <a:rPr lang="en-US" sz="2800" dirty="0" smtClean="0">
                <a:latin typeface="Palatino Linotype" pitchFamily="18" charset="0"/>
              </a:rPr>
              <a:t> aux sons</a:t>
            </a:r>
          </a:p>
          <a:p>
            <a:pPr lvl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Reconnaissent</a:t>
            </a:r>
            <a:r>
              <a:rPr lang="en-US" sz="2800" dirty="0" smtClean="0">
                <a:latin typeface="Palatino Linotype" pitchFamily="18" charset="0"/>
              </a:rPr>
              <a:t> les sons intra-</a:t>
            </a:r>
            <a:r>
              <a:rPr lang="en-US" sz="2800" dirty="0" err="1" smtClean="0">
                <a:latin typeface="Palatino Linotype" pitchFamily="18" charset="0"/>
              </a:rPr>
              <a:t>utérins</a:t>
            </a:r>
            <a:r>
              <a:rPr lang="en-US" sz="2800" dirty="0" smtClean="0">
                <a:latin typeface="Palatino Linotype" pitchFamily="18" charset="0"/>
              </a:rPr>
              <a:t> après la naissance</a:t>
            </a:r>
          </a:p>
          <a:p>
            <a:pPr lvl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Peuvent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s’habituer</a:t>
            </a:r>
            <a:r>
              <a:rPr lang="en-US" sz="2800" dirty="0" smtClean="0">
                <a:latin typeface="Palatino Linotype" pitchFamily="18" charset="0"/>
              </a:rPr>
              <a:t> aux sons </a:t>
            </a:r>
            <a:r>
              <a:rPr lang="en-US" sz="2800" dirty="0" err="1" smtClean="0">
                <a:latin typeface="Palatino Linotype" pitchFamily="18" charset="0"/>
              </a:rPr>
              <a:t>ennuyeux</a:t>
            </a:r>
            <a:endParaRPr lang="en-US" sz="2800" dirty="0" smtClean="0">
              <a:latin typeface="Palatino Linotype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9614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latin typeface="Palatino Linotype" pitchFamily="18" charset="0"/>
              </a:rPr>
              <a:t>Développement prénatal</a:t>
            </a:r>
            <a:endParaRPr lang="en-CA" sz="36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764704"/>
            <a:ext cx="8229600" cy="1152525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latin typeface="Palatino Linotype" pitchFamily="18" charset="0"/>
              </a:rPr>
              <a:t>Compétences </a:t>
            </a:r>
            <a:r>
              <a:rPr lang="fr-CA" sz="3600" b="1" dirty="0">
                <a:latin typeface="Palatino Linotype" pitchFamily="18" charset="0"/>
              </a:rPr>
              <a:t>du nouveau-né</a:t>
            </a:r>
          </a:p>
        </p:txBody>
      </p:sp>
      <p:sp>
        <p:nvSpPr>
          <p:cNvPr id="15367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  <a:p>
            <a:pPr>
              <a:buNone/>
            </a:pP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Réflexes</a:t>
            </a:r>
          </a:p>
          <a:p>
            <a:pPr>
              <a:buFontTx/>
              <a:buNone/>
            </a:pPr>
            <a:r>
              <a:rPr lang="fr-CA" dirty="0"/>
              <a:t>	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692696"/>
            <a:ext cx="8229600" cy="1298408"/>
          </a:xfrm>
        </p:spPr>
        <p:txBody>
          <a:bodyPr>
            <a:norm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3600" b="1" dirty="0" smtClean="0">
                <a:latin typeface="Palatino Linotype" pitchFamily="18" charset="0"/>
              </a:rPr>
              <a:t>Compétences du nouveau-né</a:t>
            </a:r>
            <a:endParaRPr lang="fr-CA" sz="3600" b="1" dirty="0">
              <a:latin typeface="Palatino Linotype" pitchFamily="18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46856" y="2204864"/>
            <a:ext cx="8697144" cy="4461128"/>
          </a:xfrm>
        </p:spPr>
        <p:txBody>
          <a:bodyPr/>
          <a:lstStyle/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Il voit, sent, entend… et apprend!</a:t>
            </a:r>
          </a:p>
          <a:p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Mais…comment </a:t>
            </a:r>
            <a:r>
              <a:rPr lang="fr-CA" sz="2800" dirty="0">
                <a:latin typeface="Palatino Linotype" pitchFamily="18" charset="0"/>
              </a:rPr>
              <a:t>pouvons-nous le savoir?</a:t>
            </a:r>
          </a:p>
          <a:p>
            <a:pPr lvl="1"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 lvl="2">
              <a:buSzPct val="50000"/>
              <a:buNone/>
            </a:pPr>
            <a:endParaRPr lang="fr-CA" sz="2800" dirty="0">
              <a:latin typeface="Palatino Linotype" pitchFamily="18" charset="0"/>
            </a:endParaRPr>
          </a:p>
          <a:p>
            <a:pPr lvl="1">
              <a:buFontTx/>
              <a:buNone/>
            </a:pPr>
            <a:r>
              <a:rPr lang="fr-CA" sz="2800" dirty="0">
                <a:latin typeface="Palatino Linotype" pitchFamily="18" charset="0"/>
              </a:rPr>
              <a:t>	</a:t>
            </a:r>
            <a:endParaRPr lang="fr-CA" dirty="0"/>
          </a:p>
          <a:p>
            <a:endParaRPr lang="fr-CA" dirty="0"/>
          </a:p>
          <a:p>
            <a:pPr>
              <a:buFontTx/>
              <a:buNone/>
            </a:pPr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2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latin typeface="Palatino Linotype" pitchFamily="18" charset="0"/>
              </a:rPr>
              <a:t>Compétences du nouveau-né</a:t>
            </a:r>
            <a:endParaRPr lang="en-US" sz="3600" b="1" dirty="0">
              <a:latin typeface="Palatino Linotype" pitchFamily="18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204864"/>
            <a:ext cx="8229600" cy="4119736"/>
          </a:xfrm>
        </p:spPr>
        <p:txBody>
          <a:bodyPr>
            <a:normAutofit/>
          </a:bodyPr>
          <a:lstStyle/>
          <a:p>
            <a:r>
              <a:rPr lang="fr-CA" sz="2800" dirty="0">
                <a:latin typeface="Palatino Linotype" pitchFamily="18" charset="0"/>
              </a:rPr>
              <a:t>Préférences pour bruits et images qui facilitent la réponse sociale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46083" grpId="0" build="p"/>
      <p:bldP spid="46083" grpI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420888"/>
            <a:ext cx="8439472" cy="1512168"/>
          </a:xfrm>
        </p:spPr>
        <p:txBody>
          <a:bodyPr>
            <a:noAutofit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développement: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>Première et seconde enfance</a:t>
            </a:r>
            <a:endParaRPr lang="en-CA" sz="4400" b="1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305800" cy="1143000"/>
          </a:xfrm>
        </p:spPr>
        <p:txBody>
          <a:bodyPr>
            <a:normAutofit/>
          </a:bodyPr>
          <a:lstStyle/>
          <a:p>
            <a:r>
              <a:rPr lang="en-CA" sz="3600" dirty="0" err="1" smtClean="0">
                <a:latin typeface="Palatino Linotype" pitchFamily="18" charset="0"/>
              </a:rPr>
              <a:t>Psychologie</a:t>
            </a:r>
            <a:r>
              <a:rPr lang="en-CA" sz="3600" dirty="0" smtClean="0">
                <a:latin typeface="Palatino Linotype" pitchFamily="18" charset="0"/>
              </a:rPr>
              <a:t> du </a:t>
            </a:r>
            <a:r>
              <a:rPr lang="en-CA" sz="3600" dirty="0" err="1" smtClean="0">
                <a:latin typeface="Palatino Linotype" pitchFamily="18" charset="0"/>
              </a:rPr>
              <a:t>développement</a:t>
            </a:r>
            <a:r>
              <a:rPr lang="en-CA" sz="3600" dirty="0" smtClean="0">
                <a:latin typeface="Palatino Linotype" pitchFamily="18" charset="0"/>
              </a:rPr>
              <a:t/>
            </a:r>
            <a:br>
              <a:rPr lang="en-CA" sz="3600" dirty="0" smtClean="0">
                <a:latin typeface="Palatino Linotype" pitchFamily="18" charset="0"/>
              </a:rPr>
            </a:br>
            <a:r>
              <a:rPr lang="en-CA" sz="3600" dirty="0" err="1" smtClean="0">
                <a:latin typeface="Palatino Linotype" pitchFamily="18" charset="0"/>
              </a:rPr>
              <a:t>Développement</a:t>
            </a:r>
            <a:r>
              <a:rPr lang="en-CA" sz="3600" dirty="0" smtClean="0">
                <a:latin typeface="Palatino Linotype" pitchFamily="18" charset="0"/>
              </a:rPr>
              <a:t> physique</a:t>
            </a:r>
            <a:endParaRPr lang="en-CA" sz="36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r>
              <a:rPr lang="fr-CA" sz="3600" b="1" dirty="0" smtClean="0">
                <a:latin typeface="Palatino Linotype" pitchFamily="18" charset="0"/>
              </a:rPr>
              <a:t/>
            </a:r>
            <a:br>
              <a:rPr lang="fr-CA" sz="3600" b="1" dirty="0" smtClean="0">
                <a:latin typeface="Palatino Linotype" pitchFamily="18" charset="0"/>
              </a:rPr>
            </a:br>
            <a:r>
              <a:rPr lang="fr-CA" sz="3600" b="1" dirty="0" smtClean="0">
                <a:latin typeface="Palatino Linotype" pitchFamily="18" charset="0"/>
              </a:rPr>
              <a:t>Maturation</a:t>
            </a:r>
            <a:endParaRPr lang="en-US" sz="3600" dirty="0">
              <a:latin typeface="Palatino Linotype" pitchFamily="18" charset="0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348880"/>
            <a:ext cx="8229600" cy="397572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	Maturation</a:t>
            </a: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: </a:t>
            </a:r>
            <a:endParaRPr lang="fr-CA" sz="28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FontTx/>
              <a:buNone/>
            </a:pPr>
            <a:r>
              <a:rPr lang="fr-CA" sz="2800" dirty="0" smtClean="0">
                <a:latin typeface="Palatino Linotype" pitchFamily="18" charset="0"/>
              </a:rPr>
              <a:t>	Processus </a:t>
            </a:r>
            <a:r>
              <a:rPr lang="fr-CA" sz="2800" dirty="0">
                <a:latin typeface="Palatino Linotype" pitchFamily="18" charset="0"/>
              </a:rPr>
              <a:t>biologique de croissance permettant des changements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séquentiels</a:t>
            </a:r>
            <a:r>
              <a:rPr lang="fr-CA" sz="2800" dirty="0">
                <a:latin typeface="Palatino Linotype" pitchFamily="18" charset="0"/>
              </a:rPr>
              <a:t> du comportement, relativement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peu influencés par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l’expérience</a:t>
            </a:r>
          </a:p>
          <a:p>
            <a:pPr>
              <a:buFontTx/>
              <a:buNone/>
            </a:pPr>
            <a:endParaRPr lang="fr-CA" sz="28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48131" grpI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08720"/>
            <a:ext cx="8229600" cy="938368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moteur</a:t>
            </a:r>
            <a:endParaRPr lang="en-US" sz="3600" b="1" dirty="0">
              <a:latin typeface="Palatino Linotype" pitchFamily="18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276872"/>
            <a:ext cx="8229600" cy="2016224"/>
          </a:xfrm>
        </p:spPr>
        <p:txBody>
          <a:bodyPr>
            <a:normAutofit/>
          </a:bodyPr>
          <a:lstStyle/>
          <a:p>
            <a:r>
              <a:rPr lang="fr-CA" sz="2800" dirty="0" smtClean="0">
                <a:latin typeface="Palatino Linotype" pitchFamily="18" charset="0"/>
              </a:rPr>
              <a:t>Très influencé par les gênes</a:t>
            </a:r>
          </a:p>
          <a:p>
            <a:r>
              <a:rPr lang="fr-CA" sz="2800" dirty="0" smtClean="0">
                <a:latin typeface="Palatino Linotype" pitchFamily="18" charset="0"/>
              </a:rPr>
              <a:t>L’ordre (séquence) est universelle</a:t>
            </a:r>
          </a:p>
          <a:p>
            <a:r>
              <a:rPr lang="fr-CA" sz="2800" dirty="0" smtClean="0">
                <a:latin typeface="Palatino Linotype" pitchFamily="18" charset="0"/>
              </a:rPr>
              <a:t>Mais différences individuelles dans l’âge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Mémoire</a:t>
            </a:r>
            <a:endParaRPr lang="en-CA" sz="3600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492896"/>
            <a:ext cx="5256584" cy="38317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Maturation et 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mémoire</a:t>
            </a: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Mémoire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consciente</a:t>
            </a:r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Mémoire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inconsciente</a:t>
            </a:r>
            <a:endParaRPr lang="fr-CA" sz="2800" i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0179" grpId="1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</a:t>
            </a:r>
            <a:r>
              <a:rPr lang="fr-CA" sz="3600" b="1" dirty="0">
                <a:latin typeface="Palatino Linotype" pitchFamily="18" charset="0"/>
              </a:rPr>
              <a:t>Cognitif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</a:t>
            </a:r>
            <a:endParaRPr lang="en-CA" sz="3600" dirty="0">
              <a:solidFill>
                <a:schemeClr val="accent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2276872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Notion de </a:t>
            </a:r>
            <a:r>
              <a:rPr lang="en-CA" sz="2800" dirty="0" err="1" smtClean="0">
                <a:solidFill>
                  <a:schemeClr val="accent1"/>
                </a:solidFill>
                <a:latin typeface="Palatino Linotype" pitchFamily="18" charset="0"/>
              </a:rPr>
              <a:t>taille</a:t>
            </a:r>
            <a:endParaRPr lang="en-CA" sz="2800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528" y="908720"/>
            <a:ext cx="82296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</a:t>
            </a:r>
            <a:endParaRPr lang="en-CA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95536" y="2492896"/>
            <a:ext cx="8291264" cy="436510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CA" sz="2800" dirty="0" err="1" smtClean="0">
                <a:latin typeface="Palatino Linotype" pitchFamily="18" charset="0"/>
              </a:rPr>
              <a:t>Théorie</a:t>
            </a:r>
            <a:r>
              <a:rPr lang="en-CA" sz="2800" dirty="0" smtClean="0">
                <a:latin typeface="Palatino Linotype" pitchFamily="18" charset="0"/>
              </a:rPr>
              <a:t> de </a:t>
            </a:r>
            <a:r>
              <a:rPr lang="en-CA" sz="2800" b="1" dirty="0" smtClean="0">
                <a:solidFill>
                  <a:schemeClr val="accent1"/>
                </a:solidFill>
                <a:latin typeface="Palatino Linotype" pitchFamily="18" charset="0"/>
              </a:rPr>
              <a:t>Jean Piaget</a:t>
            </a:r>
          </a:p>
          <a:p>
            <a:pPr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“</a:t>
            </a:r>
            <a:r>
              <a:rPr lang="en-CA" sz="2800" dirty="0" err="1" smtClean="0">
                <a:latin typeface="Palatino Linotype" pitchFamily="18" charset="0"/>
              </a:rPr>
              <a:t>L’esprit</a:t>
            </a:r>
            <a:r>
              <a:rPr lang="en-CA" sz="2800" dirty="0" smtClean="0">
                <a:latin typeface="Palatino Linotype" pitchFamily="18" charset="0"/>
              </a:rPr>
              <a:t> des </a:t>
            </a:r>
            <a:r>
              <a:rPr lang="en-CA" sz="2800" dirty="0" err="1" smtClean="0">
                <a:latin typeface="Palatino Linotype" pitchFamily="18" charset="0"/>
              </a:rPr>
              <a:t>enfants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n’est</a:t>
            </a:r>
            <a:r>
              <a:rPr lang="en-CA" sz="2800" dirty="0" smtClean="0">
                <a:latin typeface="Palatino Linotype" pitchFamily="18" charset="0"/>
              </a:rPr>
              <a:t> pas un </a:t>
            </a:r>
            <a:r>
              <a:rPr lang="en-CA" sz="2800" dirty="0" err="1" smtClean="0">
                <a:latin typeface="Palatino Linotype" pitchFamily="18" charset="0"/>
              </a:rPr>
              <a:t>modèle</a:t>
            </a:r>
            <a:r>
              <a:rPr lang="en-CA" sz="2800" dirty="0" smtClean="0">
                <a:latin typeface="Palatino Linotype" pitchFamily="18" charset="0"/>
              </a:rPr>
              <a:t> miniature de </a:t>
            </a:r>
            <a:r>
              <a:rPr lang="en-CA" sz="2800" dirty="0" err="1" smtClean="0">
                <a:latin typeface="Palatino Linotype" pitchFamily="18" charset="0"/>
              </a:rPr>
              <a:t>celui</a:t>
            </a:r>
            <a:r>
              <a:rPr lang="en-CA" sz="2800" dirty="0" smtClean="0">
                <a:latin typeface="Palatino Linotype" pitchFamily="18" charset="0"/>
              </a:rPr>
              <a:t> d’un </a:t>
            </a:r>
            <a:r>
              <a:rPr lang="en-CA" sz="2800" dirty="0" err="1" smtClean="0">
                <a:latin typeface="Palatino Linotype" pitchFamily="18" charset="0"/>
              </a:rPr>
              <a:t>adulte</a:t>
            </a:r>
            <a:r>
              <a:rPr lang="en-CA" sz="2800" dirty="0" smtClean="0">
                <a:latin typeface="Palatino Linotype" pitchFamily="18" charset="0"/>
              </a:rPr>
              <a:t>... les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enfants</a:t>
            </a:r>
            <a:r>
              <a:rPr lang="en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raisonnent</a:t>
            </a:r>
            <a:r>
              <a:rPr lang="en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différemment</a:t>
            </a:r>
            <a:r>
              <a:rPr lang="en-CA" sz="2800" dirty="0" smtClean="0">
                <a:latin typeface="Palatino Linotype" pitchFamily="18" charset="0"/>
              </a:rPr>
              <a:t>”</a:t>
            </a:r>
          </a:p>
          <a:p>
            <a:pPr>
              <a:buNone/>
            </a:pPr>
            <a:endParaRPr lang="en-CA" sz="28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	</a:t>
            </a:r>
            <a:r>
              <a:rPr lang="en-CA" sz="2800" dirty="0" err="1" smtClean="0">
                <a:latin typeface="Palatino Linotype" pitchFamily="18" charset="0"/>
              </a:rPr>
              <a:t>Selon</a:t>
            </a:r>
            <a:r>
              <a:rPr lang="en-CA" sz="2800" dirty="0" smtClean="0">
                <a:latin typeface="Palatino Linotype" pitchFamily="18" charset="0"/>
              </a:rPr>
              <a:t> Piaget </a:t>
            </a:r>
            <a:r>
              <a:rPr lang="en-CA" sz="2800" dirty="0" err="1" smtClean="0">
                <a:latin typeface="Palatino Linotype" pitchFamily="18" charset="0"/>
              </a:rPr>
              <a:t>l’esprit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passe</a:t>
            </a:r>
            <a:r>
              <a:rPr lang="en-CA" sz="2800" dirty="0" smtClean="0">
                <a:latin typeface="Palatino Linotype" pitchFamily="18" charset="0"/>
              </a:rPr>
              <a:t> par </a:t>
            </a:r>
            <a:r>
              <a:rPr lang="en-CA" sz="2800" dirty="0" err="1" smtClean="0">
                <a:latin typeface="Palatino Linotype" pitchFamily="18" charset="0"/>
              </a:rPr>
              <a:t>une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succession de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stades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suivi</a:t>
            </a:r>
            <a:r>
              <a:rPr lang="en-CA" sz="2800" dirty="0" smtClean="0">
                <a:latin typeface="Palatino Linotype" pitchFamily="18" charset="0"/>
              </a:rPr>
              <a:t> de </a:t>
            </a:r>
            <a:r>
              <a:rPr lang="en-CA" sz="2800" dirty="0" err="1" smtClean="0">
                <a:latin typeface="Palatino Linotype" pitchFamily="18" charset="0"/>
              </a:rPr>
              <a:t>périodes</a:t>
            </a:r>
            <a:r>
              <a:rPr lang="en-CA" sz="2800" dirty="0" smtClean="0">
                <a:latin typeface="Palatino Linotype" pitchFamily="18" charset="0"/>
              </a:rPr>
              <a:t> de </a:t>
            </a:r>
            <a:r>
              <a:rPr lang="en-CA" sz="2800" dirty="0" err="1" smtClean="0">
                <a:latin typeface="Palatino Linotype" pitchFamily="18" charset="0"/>
              </a:rPr>
              <a:t>stabilité</a:t>
            </a: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	À la </a:t>
            </a:r>
            <a:r>
              <a:rPr lang="en-CA" sz="2800" dirty="0" err="1" smtClean="0">
                <a:latin typeface="Palatino Linotype" pitchFamily="18" charset="0"/>
              </a:rPr>
              <a:t>fois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b="1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inné</a:t>
            </a:r>
            <a:r>
              <a:rPr lang="en-CA" sz="2800" dirty="0" smtClean="0">
                <a:latin typeface="Palatino Linotype" pitchFamily="18" charset="0"/>
              </a:rPr>
              <a:t> et </a:t>
            </a:r>
            <a:r>
              <a:rPr lang="en-CA" sz="2800" b="1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acquis</a:t>
            </a:r>
            <a:endParaRPr lang="en-CA" sz="2800" b="1" i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2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</a:t>
            </a:r>
            <a:endParaRPr lang="en-CA" sz="3600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132856"/>
            <a:ext cx="8229600" cy="1800200"/>
          </a:xfrm>
        </p:spPr>
        <p:txBody>
          <a:bodyPr/>
          <a:lstStyle/>
          <a:p>
            <a:pPr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Schèmes:</a:t>
            </a: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	Concepts mentaux dans lesquels nous versons nos expériences</a:t>
            </a:r>
            <a:endParaRPr lang="fr-CA" sz="2800" dirty="0">
              <a:latin typeface="Palatino Linotype" pitchFamily="18" charset="0"/>
            </a:endParaRPr>
          </a:p>
          <a:p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</a:t>
            </a:r>
            <a:endParaRPr lang="fr-CA" sz="3600" dirty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132856"/>
            <a:ext cx="8229600" cy="1205488"/>
          </a:xfrm>
        </p:spPr>
        <p:txBody>
          <a:bodyPr>
            <a:normAutofit/>
          </a:bodyPr>
          <a:lstStyle/>
          <a:p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Assimilation</a:t>
            </a:r>
            <a:r>
              <a:rPr lang="fr-CA" sz="2800" dirty="0" smtClean="0">
                <a:latin typeface="Palatino Linotype" pitchFamily="18" charset="0"/>
              </a:rPr>
              <a:t>: interprète selon les schèmes</a:t>
            </a:r>
            <a:endParaRPr lang="fr-CA" sz="2800" dirty="0">
              <a:latin typeface="Palatino Linotype" pitchFamily="18" charset="0"/>
            </a:endParaRPr>
          </a:p>
          <a:p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Accommodation</a:t>
            </a:r>
            <a:r>
              <a:rPr lang="fr-CA" sz="2800" dirty="0" smtClean="0">
                <a:latin typeface="Palatino Linotype" pitchFamily="18" charset="0"/>
              </a:rPr>
              <a:t> : adapte les schèmes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7" grpId="1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4704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fr-CA" dirty="0" smtClean="0"/>
              <a:t/>
            </a:r>
            <a:br>
              <a:rPr lang="fr-CA" dirty="0" smtClean="0"/>
            </a:br>
            <a:r>
              <a:rPr lang="fr-CA" dirty="0" smtClean="0"/>
              <a:t/>
            </a:r>
            <a:br>
              <a:rPr lang="fr-CA" dirty="0" smtClean="0"/>
            </a:br>
            <a:r>
              <a:rPr lang="fr-CA" dirty="0" smtClean="0"/>
              <a:t/>
            </a:r>
            <a:br>
              <a:rPr lang="fr-CA" dirty="0" smtClean="0"/>
            </a:br>
            <a:r>
              <a:rPr lang="fr-CA" sz="4000" dirty="0" smtClean="0">
                <a:latin typeface="Palatino Linotype" pitchFamily="18" charset="0"/>
              </a:rPr>
              <a:t>Psychologie du développement: </a:t>
            </a:r>
            <a:r>
              <a:rPr lang="fr-CA" sz="4000" b="1" dirty="0" smtClean="0">
                <a:latin typeface="Palatino Linotype" pitchFamily="18" charset="0"/>
              </a:rPr>
              <a:t>Développement Cognitif</a:t>
            </a:r>
            <a:endParaRPr lang="fr-CA" sz="4000" dirty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988840"/>
            <a:ext cx="8784976" cy="4680520"/>
          </a:xfrm>
        </p:spPr>
        <p:txBody>
          <a:bodyPr>
            <a:normAutofit fontScale="40000" lnSpcReduction="20000"/>
          </a:bodyPr>
          <a:lstStyle/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fr-CA" sz="8000" dirty="0" smtClean="0">
                <a:solidFill>
                  <a:schemeClr val="accent1"/>
                </a:solidFill>
                <a:latin typeface="Palatino Linotype" pitchFamily="18" charset="0"/>
              </a:rPr>
              <a:t>Stades de Piaget:</a:t>
            </a:r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endParaRPr lang="fr-CA" sz="51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788670" lvl="2" indent="-514350">
              <a:buClr>
                <a:schemeClr val="accent1"/>
              </a:buClr>
              <a:buSzPct val="95000"/>
              <a:buFont typeface="+mj-lt"/>
              <a:buAutoNum type="arabicPeriod"/>
            </a:pPr>
            <a:r>
              <a:rPr lang="fr-CA" sz="7000" b="1" u="sng" dirty="0" err="1" smtClean="0">
                <a:latin typeface="Palatino Linotype" pitchFamily="18" charset="0"/>
              </a:rPr>
              <a:t>Sensori-Moteur</a:t>
            </a:r>
            <a:r>
              <a:rPr lang="fr-CA" sz="7000" b="1" u="sng" dirty="0" smtClean="0">
                <a:latin typeface="Palatino Linotype" pitchFamily="18" charset="0"/>
              </a:rPr>
              <a:t> </a:t>
            </a:r>
          </a:p>
          <a:p>
            <a:pPr marL="1337310" lvl="4" indent="-514350">
              <a:buClr>
                <a:schemeClr val="accent1"/>
              </a:buClr>
              <a:buSzPct val="95000"/>
              <a:buNone/>
            </a:pPr>
            <a:r>
              <a:rPr lang="fr-CA" sz="5100" dirty="0" smtClean="0">
                <a:latin typeface="Palatino Linotype" pitchFamily="18" charset="0"/>
              </a:rPr>
              <a:t>Naissance à 2 ans</a:t>
            </a:r>
          </a:p>
          <a:p>
            <a:pPr marL="1062990" lvl="3" indent="-514350">
              <a:buClr>
                <a:schemeClr val="accent1"/>
              </a:buClr>
              <a:buSzPct val="95000"/>
              <a:buFont typeface="Wingdings" pitchFamily="2" charset="2"/>
              <a:buChar char="Ø"/>
            </a:pPr>
            <a:endParaRPr lang="fr-CA" sz="5100" dirty="0" smtClean="0">
              <a:latin typeface="Palatino Linotype" pitchFamily="18" charset="0"/>
            </a:endParaRPr>
          </a:p>
          <a:p>
            <a:pPr marL="788670" lvl="2" indent="-514350">
              <a:buClr>
                <a:schemeClr val="accent1"/>
              </a:buClr>
              <a:buSzPct val="95000"/>
              <a:buFont typeface="+mj-lt"/>
              <a:buAutoNum type="arabicPeriod"/>
            </a:pPr>
            <a:r>
              <a:rPr lang="fr-CA" sz="7000" b="1" u="sng" dirty="0" smtClean="0">
                <a:latin typeface="Palatino Linotype" pitchFamily="18" charset="0"/>
              </a:rPr>
              <a:t>Préopératoire </a:t>
            </a:r>
          </a:p>
          <a:p>
            <a:pPr marL="1337310" lvl="4" indent="-514350">
              <a:buClr>
                <a:schemeClr val="accent1"/>
              </a:buClr>
              <a:buSzPct val="95000"/>
              <a:buNone/>
            </a:pPr>
            <a:r>
              <a:rPr lang="fr-CA" sz="5100" dirty="0" smtClean="0">
                <a:latin typeface="Palatino Linotype" pitchFamily="18" charset="0"/>
              </a:rPr>
              <a:t>2 à 6-7 ans</a:t>
            </a:r>
          </a:p>
          <a:p>
            <a:pPr marL="1062990" lvl="3" indent="-514350">
              <a:buClr>
                <a:schemeClr val="accent1"/>
              </a:buClr>
              <a:buSzPct val="95000"/>
              <a:buFont typeface="Wingdings" pitchFamily="2" charset="2"/>
              <a:buChar char="Ø"/>
            </a:pPr>
            <a:endParaRPr lang="fr-CA" sz="5100" dirty="0" smtClean="0">
              <a:latin typeface="Palatino Linotype" pitchFamily="18" charset="0"/>
            </a:endParaRPr>
          </a:p>
          <a:p>
            <a:pPr marL="788670" lvl="2" indent="-514350">
              <a:buClr>
                <a:schemeClr val="accent1"/>
              </a:buClr>
              <a:buSzPct val="95000"/>
              <a:buFont typeface="+mj-lt"/>
              <a:buAutoNum type="arabicPeriod"/>
            </a:pPr>
            <a:r>
              <a:rPr lang="fr-CA" sz="7000" b="1" u="sng" dirty="0" smtClean="0">
                <a:latin typeface="Palatino Linotype" pitchFamily="18" charset="0"/>
              </a:rPr>
              <a:t>Opérations concrètes </a:t>
            </a:r>
          </a:p>
          <a:p>
            <a:pPr marL="1337310" lvl="4" indent="-514350">
              <a:buClr>
                <a:schemeClr val="accent1"/>
              </a:buClr>
              <a:buSzPct val="95000"/>
              <a:buNone/>
            </a:pPr>
            <a:r>
              <a:rPr lang="fr-CA" sz="5100" dirty="0" smtClean="0">
                <a:latin typeface="Palatino Linotype" pitchFamily="18" charset="0"/>
              </a:rPr>
              <a:t>7 à 11 ans</a:t>
            </a:r>
          </a:p>
          <a:p>
            <a:pPr marL="1062990" lvl="3" indent="-514350">
              <a:buClr>
                <a:schemeClr val="accent1"/>
              </a:buClr>
              <a:buSzPct val="95000"/>
              <a:buFont typeface="Wingdings" pitchFamily="2" charset="2"/>
              <a:buChar char="Ø"/>
            </a:pPr>
            <a:endParaRPr lang="fr-CA" sz="5100" dirty="0" smtClean="0">
              <a:latin typeface="Palatino Linotype" pitchFamily="18" charset="0"/>
            </a:endParaRPr>
          </a:p>
          <a:p>
            <a:pPr marL="788670" lvl="2" indent="-514350">
              <a:buClr>
                <a:schemeClr val="accent1"/>
              </a:buClr>
              <a:buSzPct val="95000"/>
              <a:buFont typeface="+mj-lt"/>
              <a:buAutoNum type="arabicPeriod"/>
            </a:pPr>
            <a:r>
              <a:rPr lang="fr-CA" sz="7000" b="1" u="sng" dirty="0" smtClean="0">
                <a:latin typeface="Palatino Linotype" pitchFamily="18" charset="0"/>
              </a:rPr>
              <a:t>Opérations formelles </a:t>
            </a:r>
          </a:p>
          <a:p>
            <a:pPr marL="1337310" lvl="4" indent="-514350">
              <a:buClr>
                <a:schemeClr val="accent1"/>
              </a:buClr>
              <a:buSzPct val="95000"/>
              <a:buNone/>
            </a:pPr>
            <a:r>
              <a:rPr lang="fr-CA" sz="5100" dirty="0" smtClean="0">
                <a:latin typeface="Palatino Linotype" pitchFamily="18" charset="0"/>
              </a:rPr>
              <a:t>12 ans à l’âge adulte</a:t>
            </a:r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endParaRPr lang="fr-CA" sz="3200" dirty="0" smtClean="0">
              <a:latin typeface="Palatino Linotype" pitchFamily="18" charset="0"/>
            </a:endParaRPr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endParaRPr lang="fr-CA" sz="28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endParaRPr lang="fr-CA" sz="30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2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2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42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42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42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42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2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42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42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42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42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42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1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692696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fr-CA" dirty="0" smtClean="0"/>
              <a:t/>
            </a:r>
            <a:br>
              <a:rPr lang="fr-CA" dirty="0" smtClean="0"/>
            </a:br>
            <a:r>
              <a:rPr lang="fr-CA" dirty="0" smtClean="0"/>
              <a:t/>
            </a:r>
            <a:br>
              <a:rPr lang="fr-CA" dirty="0" smtClean="0"/>
            </a:br>
            <a:r>
              <a:rPr lang="fr-CA" dirty="0" smtClean="0"/>
              <a:t/>
            </a:r>
            <a:br>
              <a:rPr lang="fr-CA" dirty="0" smtClean="0"/>
            </a:br>
            <a:r>
              <a:rPr lang="fr-CA" sz="4000" dirty="0" smtClean="0">
                <a:latin typeface="Palatino Linotype" pitchFamily="18" charset="0"/>
              </a:rPr>
              <a:t>Psychologie du développement: </a:t>
            </a:r>
            <a:r>
              <a:rPr lang="fr-CA" sz="4000" b="1" dirty="0" smtClean="0">
                <a:latin typeface="Palatino Linotype" pitchFamily="18" charset="0"/>
              </a:rPr>
              <a:t>Développement Cognitif</a:t>
            </a:r>
            <a:endParaRPr lang="fr-CA" sz="4000" dirty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0" y="2276872"/>
            <a:ext cx="8964488" cy="4032448"/>
          </a:xfrm>
        </p:spPr>
        <p:txBody>
          <a:bodyPr>
            <a:normAutofit/>
          </a:bodyPr>
          <a:lstStyle/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fr-CA" sz="3800" dirty="0" smtClean="0">
                <a:solidFill>
                  <a:schemeClr val="accent1"/>
                </a:solidFill>
                <a:latin typeface="Palatino Linotype" pitchFamily="18" charset="0"/>
              </a:rPr>
              <a:t>Piaget: </a:t>
            </a:r>
            <a:r>
              <a:rPr lang="fr-CA" sz="3800" b="1" u="sng" dirty="0" smtClean="0">
                <a:solidFill>
                  <a:schemeClr val="accent1"/>
                </a:solidFill>
                <a:latin typeface="Palatino Linotype" pitchFamily="18" charset="0"/>
              </a:rPr>
              <a:t>Stade </a:t>
            </a:r>
            <a:r>
              <a:rPr lang="fr-CA" sz="3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Sensori-Moteur</a:t>
            </a:r>
            <a:r>
              <a:rPr lang="fr-CA" sz="38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fr-CA" sz="3000" dirty="0" smtClean="0">
                <a:solidFill>
                  <a:schemeClr val="accent1"/>
                </a:solidFill>
                <a:latin typeface="Palatino Linotype" pitchFamily="18" charset="0"/>
              </a:rPr>
              <a:t>(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Naissance à 2 ans)</a:t>
            </a:r>
          </a:p>
          <a:p>
            <a:pPr>
              <a:buNone/>
            </a:pPr>
            <a:endParaRPr lang="fr-CA" sz="30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000" dirty="0" smtClean="0">
                <a:latin typeface="Palatino Linotype" pitchFamily="18" charset="0"/>
              </a:rPr>
              <a:t>Comprennent le monde via</a:t>
            </a:r>
          </a:p>
          <a:p>
            <a:pPr lvl="1">
              <a:buNone/>
            </a:pPr>
            <a:r>
              <a:rPr lang="fr-CA" sz="3000" dirty="0" smtClean="0">
                <a:latin typeface="Palatino Linotype" pitchFamily="18" charset="0"/>
              </a:rPr>
              <a:t> 	leurs sens </a:t>
            </a:r>
            <a:r>
              <a:rPr lang="fr-CA" sz="3000" dirty="0">
                <a:latin typeface="Palatino Linotype" pitchFamily="18" charset="0"/>
              </a:rPr>
              <a:t>&amp; </a:t>
            </a:r>
            <a:r>
              <a:rPr lang="fr-CA" sz="3000" dirty="0" smtClean="0">
                <a:latin typeface="Palatino Linotype" pitchFamily="18" charset="0"/>
              </a:rPr>
              <a:t>actions</a:t>
            </a:r>
          </a:p>
          <a:p>
            <a:pPr lvl="1">
              <a:buFont typeface="Wingdings" pitchFamily="2" charset="2"/>
              <a:buChar char="Ø"/>
            </a:pPr>
            <a:r>
              <a:rPr lang="fr-CA" sz="3000" dirty="0" smtClean="0">
                <a:latin typeface="Palatino Linotype" pitchFamily="18" charset="0"/>
              </a:rPr>
              <a:t>Permanence </a:t>
            </a:r>
            <a:r>
              <a:rPr lang="fr-CA" sz="3000" dirty="0">
                <a:latin typeface="Palatino Linotype" pitchFamily="18" charset="0"/>
              </a:rPr>
              <a:t>des </a:t>
            </a:r>
            <a:r>
              <a:rPr lang="fr-CA" sz="3000" dirty="0" smtClean="0">
                <a:latin typeface="Palatino Linotype" pitchFamily="18" charset="0"/>
              </a:rPr>
              <a:t>objets</a:t>
            </a:r>
          </a:p>
          <a:p>
            <a:pPr>
              <a:buNone/>
            </a:pPr>
            <a:endParaRPr lang="fr-CA" sz="3000" dirty="0" smtClean="0">
              <a:latin typeface="Palatino Linotype" pitchFamily="18" charset="0"/>
            </a:endParaRPr>
          </a:p>
          <a:p>
            <a:endParaRPr lang="fr-CA" dirty="0" smtClean="0"/>
          </a:p>
          <a:p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1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CA" sz="3200" dirty="0" smtClean="0">
                <a:latin typeface="Palatino Linotype" pitchFamily="18" charset="0"/>
              </a:rPr>
              <a:t>Psychologie du développement: </a:t>
            </a:r>
            <a:r>
              <a:rPr lang="fr-CA" sz="3200" b="1" dirty="0" smtClean="0">
                <a:latin typeface="Palatino Linotype" pitchFamily="18" charset="0"/>
              </a:rPr>
              <a:t>Développement Cognitif</a:t>
            </a:r>
            <a:endParaRPr lang="en-US" sz="3200" dirty="0"/>
          </a:p>
        </p:txBody>
      </p:sp>
      <p:pic>
        <p:nvPicPr>
          <p:cNvPr id="56324" name="Picture 4" descr="12673_Myers_Psy_8e_f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573016"/>
            <a:ext cx="8229600" cy="310356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539552" y="4509120"/>
            <a:ext cx="1223962" cy="287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1.On place les objets </a:t>
            </a:r>
          </a:p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dans une boîte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1763688" y="4509120"/>
            <a:ext cx="1223962" cy="287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2.On relève l’écran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2987824" y="4509120"/>
            <a:ext cx="1223963" cy="287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3.Une main vide</a:t>
            </a:r>
          </a:p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apparaît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4355976" y="4509120"/>
            <a:ext cx="1223962" cy="287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4.Un objet est enlevé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6372200" y="3573016"/>
            <a:ext cx="1871663" cy="1444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b="1" dirty="0">
                <a:solidFill>
                  <a:srgbClr val="000000"/>
                </a:solidFill>
              </a:rPr>
              <a:t>Soit un résultat possible</a:t>
            </a:r>
            <a:endParaRPr lang="en-US" sz="900" b="1" dirty="0">
              <a:solidFill>
                <a:srgbClr val="000000"/>
              </a:solidFill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6228184" y="3717032"/>
            <a:ext cx="1223962" cy="1444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5.L’écran est abaissé…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7596336" y="3717032"/>
            <a:ext cx="1223963" cy="1444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révélant 1 objet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6228184" y="5589240"/>
            <a:ext cx="1871662" cy="1444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b="1" dirty="0">
                <a:solidFill>
                  <a:srgbClr val="000000"/>
                </a:solidFill>
              </a:rPr>
              <a:t>Soit un résultat impossible</a:t>
            </a:r>
            <a:endParaRPr lang="en-US" sz="900" b="1" dirty="0">
              <a:solidFill>
                <a:srgbClr val="000000"/>
              </a:solidFill>
            </a:endParaRPr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6444208" y="5805264"/>
            <a:ext cx="1223962" cy="1444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5.L’écran est abaissé…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7740352" y="5805264"/>
            <a:ext cx="1152525" cy="1444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fr-CA" sz="900" dirty="0">
                <a:solidFill>
                  <a:srgbClr val="000000"/>
                </a:solidFill>
              </a:rPr>
              <a:t>révélant 2 objets 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2420888"/>
            <a:ext cx="60486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latin typeface="Palatino Linotype" pitchFamily="18" charset="0"/>
              </a:rPr>
              <a:t>Piaget </a:t>
            </a:r>
            <a:r>
              <a:rPr lang="en-CA" sz="2400" dirty="0" err="1" smtClean="0">
                <a:latin typeface="Palatino Linotype" pitchFamily="18" charset="0"/>
              </a:rPr>
              <a:t>avait</a:t>
            </a:r>
            <a:r>
              <a:rPr lang="en-CA" sz="2400" dirty="0" smtClean="0">
                <a:latin typeface="Palatino Linotype" pitchFamily="18" charset="0"/>
              </a:rPr>
              <a:t> </a:t>
            </a:r>
            <a:r>
              <a:rPr lang="en-CA" sz="24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sous</a:t>
            </a:r>
            <a:r>
              <a:rPr lang="en-CA" sz="24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4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estimé</a:t>
            </a:r>
            <a:r>
              <a:rPr lang="en-CA" sz="24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400" dirty="0" smtClean="0">
                <a:latin typeface="Palatino Linotype" pitchFamily="18" charset="0"/>
              </a:rPr>
              <a:t>la </a:t>
            </a:r>
            <a:r>
              <a:rPr lang="en-CA" sz="2400" dirty="0" err="1" smtClean="0">
                <a:latin typeface="Palatino Linotype" pitchFamily="18" charset="0"/>
              </a:rPr>
              <a:t>compétence</a:t>
            </a:r>
            <a:r>
              <a:rPr lang="en-CA" sz="2400" dirty="0" smtClean="0">
                <a:latin typeface="Palatino Linotype" pitchFamily="18" charset="0"/>
              </a:rPr>
              <a:t> des </a:t>
            </a:r>
            <a:r>
              <a:rPr lang="en-CA" sz="2400" dirty="0" err="1" smtClean="0">
                <a:latin typeface="Palatino Linotype" pitchFamily="18" charset="0"/>
              </a:rPr>
              <a:t>jeunes</a:t>
            </a:r>
            <a:r>
              <a:rPr lang="en-CA" sz="2400" dirty="0" smtClean="0">
                <a:latin typeface="Palatino Linotype" pitchFamily="18" charset="0"/>
              </a:rPr>
              <a:t> </a:t>
            </a:r>
            <a:r>
              <a:rPr lang="en-CA" sz="2400" dirty="0" err="1" smtClean="0">
                <a:latin typeface="Palatino Linotype" pitchFamily="18" charset="0"/>
              </a:rPr>
              <a:t>enfants</a:t>
            </a:r>
            <a:endParaRPr lang="en-CA" sz="2400" dirty="0" smtClean="0">
              <a:latin typeface="Palatino Linotype" pitchFamily="18" charset="0"/>
            </a:endParaRPr>
          </a:p>
          <a:p>
            <a:endParaRPr lang="en-CA" sz="2400" dirty="0" smtClean="0">
              <a:latin typeface="Palatino Linotype" pitchFamily="18" charset="0"/>
            </a:endParaRPr>
          </a:p>
          <a:p>
            <a:r>
              <a:rPr lang="en-CA" sz="2400" dirty="0" smtClean="0">
                <a:latin typeface="Palatino Linotype" pitchFamily="18" charset="0"/>
              </a:rPr>
              <a:t>Le </a:t>
            </a:r>
            <a:r>
              <a:rPr lang="en-CA" sz="2400" dirty="0" err="1" smtClean="0">
                <a:latin typeface="Palatino Linotype" pitchFamily="18" charset="0"/>
              </a:rPr>
              <a:t>développement</a:t>
            </a:r>
            <a:r>
              <a:rPr lang="en-CA" sz="2400" dirty="0" smtClean="0">
                <a:latin typeface="Palatino Linotype" pitchFamily="18" charset="0"/>
              </a:rPr>
              <a:t> </a:t>
            </a:r>
            <a:r>
              <a:rPr lang="en-CA" sz="2400" dirty="0" err="1" smtClean="0">
                <a:latin typeface="Palatino Linotype" pitchFamily="18" charset="0"/>
              </a:rPr>
              <a:t>est</a:t>
            </a:r>
            <a:r>
              <a:rPr lang="en-CA" sz="2400" dirty="0" smtClean="0">
                <a:latin typeface="Palatino Linotype" pitchFamily="18" charset="0"/>
              </a:rPr>
              <a:t> </a:t>
            </a:r>
            <a:r>
              <a:rPr lang="en-CA" sz="2400" dirty="0" err="1" smtClean="0">
                <a:latin typeface="Palatino Linotype" pitchFamily="18" charset="0"/>
              </a:rPr>
              <a:t>davantage</a:t>
            </a:r>
            <a:r>
              <a:rPr lang="en-CA" sz="2400" dirty="0" smtClean="0">
                <a:latin typeface="Palatino Linotype" pitchFamily="18" charset="0"/>
              </a:rPr>
              <a:t> un </a:t>
            </a:r>
            <a:r>
              <a:rPr lang="en-CA" sz="24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processus</a:t>
            </a:r>
            <a:r>
              <a:rPr lang="en-CA" sz="24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4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continu</a:t>
            </a:r>
            <a:endParaRPr lang="en-CA" sz="2400" i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87624" y="5877273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accent1"/>
                </a:solidFill>
                <a:latin typeface="Palatino Linotype" pitchFamily="18" charset="0"/>
              </a:rPr>
              <a:t>Les maths chez le </a:t>
            </a:r>
            <a:r>
              <a:rPr lang="en-CA" dirty="0" err="1" smtClean="0">
                <a:solidFill>
                  <a:schemeClr val="accent1"/>
                </a:solidFill>
                <a:latin typeface="Palatino Linotype" pitchFamily="18" charset="0"/>
              </a:rPr>
              <a:t>bébé</a:t>
            </a:r>
            <a:endParaRPr lang="en-CA" dirty="0" smtClean="0"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1368152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844824"/>
            <a:ext cx="8784975" cy="5013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Piaget :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Stade préopératoire </a:t>
            </a:r>
          </a:p>
          <a:p>
            <a:pPr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(2 </a:t>
            </a: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à 6 ou 7 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ans)</a:t>
            </a:r>
          </a:p>
          <a:p>
            <a:pPr marL="393192" lvl="1" indent="0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Utilisent l’intuition plutôt que la logique</a:t>
            </a:r>
          </a:p>
          <a:p>
            <a:pPr lvl="2">
              <a:buNone/>
            </a:pPr>
            <a:endParaRPr lang="en-CA" sz="1700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lvl="2">
              <a:buNone/>
            </a:pPr>
            <a:endParaRPr lang="en-CA" sz="1700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lvl="2">
              <a:buNone/>
            </a:pPr>
            <a:endParaRPr lang="en-CA" sz="1700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lvl="2">
              <a:buNone/>
            </a:pPr>
            <a:endParaRPr lang="en-CA" sz="1700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lvl="2">
              <a:buNone/>
            </a:pPr>
            <a:endParaRPr lang="fr-CA" sz="1700" dirty="0" smtClean="0">
              <a:solidFill>
                <a:srgbClr val="C0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1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1368152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844824"/>
            <a:ext cx="8784975" cy="5013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Piaget :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Stade préopératoire </a:t>
            </a:r>
          </a:p>
          <a:p>
            <a:pPr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(2 </a:t>
            </a: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à 6 ou 7 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ans)</a:t>
            </a:r>
          </a:p>
          <a:p>
            <a:pPr>
              <a:buNone/>
            </a:pPr>
            <a:endParaRPr lang="fr-CA" sz="2800" dirty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Représentation avec mots/images</a:t>
            </a:r>
          </a:p>
          <a:p>
            <a:pPr lvl="1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Faire semblant</a:t>
            </a:r>
          </a:p>
          <a:p>
            <a:pPr lvl="1"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Égocentrisme diminue, développe la théorie de l’esprit</a:t>
            </a:r>
            <a:r>
              <a:rPr lang="fr-CA" sz="2800" dirty="0" smtClean="0">
                <a:latin typeface="Palatino Linotype" pitchFamily="18" charset="0"/>
              </a:rPr>
              <a:t>…</a:t>
            </a:r>
            <a:endParaRPr lang="fr-CA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5013176"/>
          </a:xfrm>
        </p:spPr>
        <p:txBody>
          <a:bodyPr>
            <a:normAutofit/>
          </a:bodyPr>
          <a:lstStyle/>
          <a:p>
            <a:pPr eaLnBrk="1" hangingPunct="1">
              <a:spcAft>
                <a:spcPts val="600"/>
              </a:spcAft>
              <a:buNone/>
            </a:pPr>
            <a:r>
              <a:rPr lang="en-US" sz="2800" dirty="0" smtClean="0">
                <a:latin typeface="Palatino Linotype" pitchFamily="18" charset="0"/>
              </a:rPr>
              <a:t>Les </a:t>
            </a:r>
            <a:r>
              <a:rPr lang="en-US" sz="2800" dirty="0" err="1" smtClean="0">
                <a:latin typeface="Palatino Linotype" pitchFamily="18" charset="0"/>
              </a:rPr>
              <a:t>enfants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atteints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ont</a:t>
            </a:r>
            <a:r>
              <a:rPr lang="en-US" sz="2800" dirty="0" smtClean="0">
                <a:latin typeface="Palatino Linotype" pitchFamily="18" charset="0"/>
              </a:rPr>
              <a:t> des </a:t>
            </a:r>
            <a:r>
              <a:rPr lang="en-US" sz="2800" dirty="0" err="1" smtClean="0">
                <a:latin typeface="Palatino Linotype" pitchFamily="18" charset="0"/>
              </a:rPr>
              <a:t>difficultés</a:t>
            </a:r>
            <a:r>
              <a:rPr lang="en-US" sz="2800" dirty="0" smtClean="0">
                <a:latin typeface="Palatino Linotype" pitchFamily="18" charset="0"/>
              </a:rPr>
              <a:t> à:</a:t>
            </a:r>
          </a:p>
          <a:p>
            <a:pPr eaLnBrk="1" hangingPunct="1">
              <a:spcAft>
                <a:spcPts val="600"/>
              </a:spcAft>
              <a:buNone/>
            </a:pPr>
            <a:endParaRPr lang="en-US" sz="2800" dirty="0" smtClean="0">
              <a:latin typeface="Palatino Linotype" pitchFamily="18" charset="0"/>
            </a:endParaRPr>
          </a:p>
          <a:p>
            <a:pPr lvl="1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Établir</a:t>
            </a:r>
            <a:r>
              <a:rPr lang="en-US" sz="2800" dirty="0" smtClean="0">
                <a:latin typeface="Palatino Linotype" pitchFamily="18" charset="0"/>
              </a:rPr>
              <a:t> des relations </a:t>
            </a:r>
            <a:r>
              <a:rPr lang="en-US" sz="2800" dirty="0" err="1" smtClean="0">
                <a:latin typeface="Palatino Linotype" pitchFamily="18" charset="0"/>
              </a:rPr>
              <a:t>sociales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mutuelles</a:t>
            </a:r>
            <a:endParaRPr lang="en-US" sz="2800" dirty="0" smtClean="0">
              <a:latin typeface="Palatino Linotype" pitchFamily="18" charset="0"/>
            </a:endParaRPr>
          </a:p>
          <a:p>
            <a:pPr lvl="1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Utiliser</a:t>
            </a:r>
            <a:r>
              <a:rPr lang="en-US" sz="2800" dirty="0" smtClean="0">
                <a:latin typeface="Palatino Linotype" pitchFamily="18" charset="0"/>
              </a:rPr>
              <a:t> le language et </a:t>
            </a:r>
            <a:r>
              <a:rPr lang="en-US" sz="2800" dirty="0" err="1" smtClean="0">
                <a:latin typeface="Palatino Linotype" pitchFamily="18" charset="0"/>
              </a:rPr>
              <a:t>jouer</a:t>
            </a:r>
            <a:r>
              <a:rPr lang="en-US" sz="2800" dirty="0" smtClean="0">
                <a:latin typeface="Palatino Linotype" pitchFamily="18" charset="0"/>
              </a:rPr>
              <a:t> de </a:t>
            </a:r>
            <a:r>
              <a:rPr lang="en-US" sz="2800" dirty="0" err="1" smtClean="0">
                <a:latin typeface="Palatino Linotype" pitchFamily="18" charset="0"/>
              </a:rPr>
              <a:t>façon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symbolique</a:t>
            </a:r>
            <a:endParaRPr lang="en-US" sz="2800" dirty="0" smtClean="0">
              <a:latin typeface="Palatino Linotype" pitchFamily="18" charset="0"/>
            </a:endParaRPr>
          </a:p>
          <a:p>
            <a:pPr lvl="1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Être</a:t>
            </a:r>
            <a:r>
              <a:rPr lang="en-US" sz="2800" dirty="0" smtClean="0">
                <a:latin typeface="Palatino Linotype" pitchFamily="18" charset="0"/>
              </a:rPr>
              <a:t> flexible </a:t>
            </a:r>
            <a:r>
              <a:rPr lang="en-US" sz="2800" dirty="0" err="1" smtClean="0">
                <a:latin typeface="Palatino Linotype" pitchFamily="18" charset="0"/>
              </a:rPr>
              <a:t>dans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leurs</a:t>
            </a:r>
            <a:r>
              <a:rPr lang="en-US" sz="2800" dirty="0" smtClean="0">
                <a:latin typeface="Palatino Linotype" pitchFamily="18" charset="0"/>
              </a:rPr>
              <a:t> routines, </a:t>
            </a:r>
            <a:r>
              <a:rPr lang="en-US" sz="2800" dirty="0" err="1" smtClean="0">
                <a:latin typeface="Palatino Linotype" pitchFamily="18" charset="0"/>
              </a:rPr>
              <a:t>intérêts</a:t>
            </a:r>
            <a:r>
              <a:rPr lang="en-US" sz="2800" dirty="0" smtClean="0">
                <a:latin typeface="Palatino Linotype" pitchFamily="18" charset="0"/>
              </a:rPr>
              <a:t> et </a:t>
            </a:r>
            <a:r>
              <a:rPr lang="en-US" sz="2800" dirty="0" err="1" smtClean="0">
                <a:latin typeface="Palatino Linotype" pitchFamily="18" charset="0"/>
              </a:rPr>
              <a:t>comportements</a:t>
            </a:r>
            <a:endParaRPr lang="en-US" sz="2800" dirty="0" smtClean="0">
              <a:latin typeface="Palatino Linotype" pitchFamily="18" charset="0"/>
            </a:endParaRPr>
          </a:p>
          <a:p>
            <a:pPr lvl="1" eaLnBrk="1" hangingPunct="1">
              <a:spcAft>
                <a:spcPts val="600"/>
              </a:spcAft>
              <a:buNone/>
            </a:pPr>
            <a:r>
              <a:rPr lang="en-US" sz="2800" dirty="0" smtClean="0">
                <a:latin typeface="Palatino Linotype" pitchFamily="18" charset="0"/>
              </a:rPr>
              <a:t>ET</a:t>
            </a:r>
          </a:p>
          <a:p>
            <a:pPr lvl="1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Inférer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les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pensées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et sentiments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d’autrui</a:t>
            </a:r>
            <a:endParaRPr lang="en-US" sz="2800" b="1" dirty="0" smtClean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en-CA" sz="3600" dirty="0" smtClean="0">
                <a:latin typeface="Palatino Linotype" pitchFamily="18" charset="0"/>
              </a:rPr>
              <a:t>Troubles du spectre de </a:t>
            </a:r>
            <a:r>
              <a:rPr lang="en-CA" sz="3600" dirty="0" err="1" smtClean="0">
                <a:latin typeface="Palatino Linotype" pitchFamily="18" charset="0"/>
              </a:rPr>
              <a:t>l’autisme</a:t>
            </a:r>
            <a:r>
              <a:rPr lang="en-CA" sz="3600" dirty="0" smtClean="0">
                <a:latin typeface="Palatino Linotype" pitchFamily="18" charset="0"/>
              </a:rPr>
              <a:t> (TSA)</a:t>
            </a:r>
            <a:endParaRPr lang="en-CA" sz="36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uiExpand="1" build="p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569325" cy="944562"/>
          </a:xfrm>
        </p:spPr>
        <p:txBody>
          <a:bodyPr rtlCol="0">
            <a:noAutofit/>
          </a:bodyPr>
          <a:lstStyle/>
          <a:p>
            <a:pPr>
              <a:lnSpc>
                <a:spcPts val="3600"/>
              </a:lnSpc>
              <a:defRPr/>
            </a:pPr>
            <a:r>
              <a:rPr lang="en-CA" sz="3600" dirty="0" smtClean="0">
                <a:latin typeface="Palatino Linotype" pitchFamily="18" charset="0"/>
              </a:rPr>
              <a:t>Troubles du spectre de </a:t>
            </a:r>
            <a:r>
              <a:rPr lang="en-CA" sz="3600" dirty="0" err="1" smtClean="0">
                <a:latin typeface="Palatino Linotype" pitchFamily="18" charset="0"/>
              </a:rPr>
              <a:t>l’autisme</a:t>
            </a:r>
            <a:r>
              <a:rPr lang="en-CA" sz="3600" dirty="0" smtClean="0">
                <a:latin typeface="Palatino Linotype" pitchFamily="18" charset="0"/>
              </a:rPr>
              <a:t> : </a:t>
            </a:r>
            <a:br>
              <a:rPr lang="en-CA" sz="3600" dirty="0" smtClean="0">
                <a:latin typeface="Palatino Linotype" pitchFamily="18" charset="0"/>
              </a:rPr>
            </a:br>
            <a:r>
              <a:rPr lang="en-CA" sz="3600" dirty="0" err="1" smtClean="0">
                <a:latin typeface="Palatino Linotype" pitchFamily="18" charset="0"/>
              </a:rPr>
              <a:t>Leur</a:t>
            </a:r>
            <a:r>
              <a:rPr lang="en-CA" sz="3600" dirty="0" smtClean="0">
                <a:latin typeface="Palatino Linotype" pitchFamily="18" charset="0"/>
              </a:rPr>
              <a:t> </a:t>
            </a:r>
            <a:r>
              <a:rPr lang="en-CA" sz="3600" dirty="0" err="1" smtClean="0">
                <a:latin typeface="Palatino Linotype" pitchFamily="18" charset="0"/>
              </a:rPr>
              <a:t>enseigner</a:t>
            </a:r>
            <a:r>
              <a:rPr lang="en-CA" sz="3600" dirty="0" smtClean="0">
                <a:latin typeface="Palatino Linotype" pitchFamily="18" charset="0"/>
              </a:rPr>
              <a:t> la </a:t>
            </a:r>
            <a:r>
              <a:rPr lang="en-CA" sz="3600" dirty="0" err="1" smtClean="0">
                <a:latin typeface="Palatino Linotype" pitchFamily="18" charset="0"/>
              </a:rPr>
              <a:t>théorie</a:t>
            </a:r>
            <a:r>
              <a:rPr lang="en-CA" sz="3600" dirty="0" smtClean="0">
                <a:latin typeface="Palatino Linotype" pitchFamily="18" charset="0"/>
              </a:rPr>
              <a:t> de </a:t>
            </a:r>
            <a:r>
              <a:rPr lang="en-CA" sz="3600" dirty="0" err="1" smtClean="0">
                <a:latin typeface="Palatino Linotype" pitchFamily="18" charset="0"/>
              </a:rPr>
              <a:t>l’esprit</a:t>
            </a:r>
            <a:r>
              <a:rPr lang="en-CA" sz="3600" dirty="0" smtClean="0">
                <a:latin typeface="Palatino Linotype" pitchFamily="18" charset="0"/>
              </a:rPr>
              <a:t>?</a:t>
            </a:r>
            <a:endParaRPr lang="en-US" sz="3600" b="1" dirty="0">
              <a:solidFill>
                <a:srgbClr val="444EA2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1450" y="4816475"/>
            <a:ext cx="6340475" cy="1377950"/>
          </a:xfrm>
        </p:spPr>
        <p:txBody>
          <a:bodyPr>
            <a:normAutofit/>
          </a:bodyPr>
          <a:lstStyle/>
          <a:p>
            <a:pPr marL="0" indent="0" eaLnBrk="1" hangingPunct="1">
              <a:buFont typeface="Arial" charset="0"/>
              <a:buNone/>
            </a:pPr>
            <a:r>
              <a:rPr lang="en-US" sz="2800" dirty="0" err="1" smtClean="0">
                <a:latin typeface="Palatino Linotype" pitchFamily="18" charset="0"/>
              </a:rPr>
              <a:t>Est</a:t>
            </a:r>
            <a:r>
              <a:rPr lang="en-US" sz="2800" dirty="0" smtClean="0">
                <a:latin typeface="Palatino Linotype" pitchFamily="18" charset="0"/>
              </a:rPr>
              <a:t>-</a:t>
            </a:r>
            <a:r>
              <a:rPr lang="en-US" sz="2800" dirty="0" err="1" smtClean="0">
                <a:latin typeface="Palatino Linotype" pitchFamily="18" charset="0"/>
              </a:rPr>
              <a:t>ce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qu’ils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apprennent</a:t>
            </a:r>
            <a:r>
              <a:rPr lang="en-US" sz="2800" dirty="0" smtClean="0">
                <a:latin typeface="Palatino Linotype" pitchFamily="18" charset="0"/>
              </a:rPr>
              <a:t> à </a:t>
            </a:r>
            <a:r>
              <a:rPr lang="en-US" sz="2800" dirty="0" err="1" smtClean="0">
                <a:latin typeface="Palatino Linotype" pitchFamily="18" charset="0"/>
              </a:rPr>
              <a:t>reconnaître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dirty="0" err="1" smtClean="0">
                <a:latin typeface="Palatino Linotype" pitchFamily="18" charset="0"/>
              </a:rPr>
              <a:t>émotions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ou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il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mémorisent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dirty="0" err="1" smtClean="0">
                <a:latin typeface="Palatino Linotype" pitchFamily="18" charset="0"/>
              </a:rPr>
              <a:t>différentes</a:t>
            </a:r>
            <a:r>
              <a:rPr lang="en-US" sz="2800" dirty="0" smtClean="0">
                <a:latin typeface="Palatino Linotype" pitchFamily="18" charset="0"/>
              </a:rPr>
              <a:t> expressions </a:t>
            </a:r>
            <a:r>
              <a:rPr lang="en-US" sz="2800" dirty="0" err="1" smtClean="0">
                <a:latin typeface="Palatino Linotype" pitchFamily="18" charset="0"/>
              </a:rPr>
              <a:t>faciales</a:t>
            </a:r>
            <a:r>
              <a:rPr lang="en-US" sz="2800" dirty="0" smtClean="0">
                <a:latin typeface="Palatino Linotype" pitchFamily="18" charset="0"/>
              </a:rPr>
              <a:t>?</a:t>
            </a:r>
          </a:p>
        </p:txBody>
      </p:sp>
      <p:pic>
        <p:nvPicPr>
          <p:cNvPr id="3686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9775" y="1404938"/>
            <a:ext cx="5467350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623720" y="2276872"/>
            <a:ext cx="2520280" cy="13234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1600" dirty="0" smtClean="0"/>
              <a:t>Après </a:t>
            </a:r>
            <a:r>
              <a:rPr lang="en-CA" sz="1600" dirty="0" err="1" smtClean="0"/>
              <a:t>l’intervention</a:t>
            </a:r>
            <a:r>
              <a:rPr lang="en-CA" sz="1600" dirty="0" smtClean="0"/>
              <a:t>, les </a:t>
            </a:r>
            <a:r>
              <a:rPr lang="en-CA" sz="1600" dirty="0" err="1" smtClean="0"/>
              <a:t>enfants</a:t>
            </a:r>
            <a:r>
              <a:rPr lang="en-CA" sz="1600" dirty="0" smtClean="0"/>
              <a:t> </a:t>
            </a:r>
            <a:r>
              <a:rPr lang="en-CA" sz="1600" dirty="0" err="1" smtClean="0"/>
              <a:t>ont</a:t>
            </a:r>
            <a:r>
              <a:rPr lang="en-CA" sz="1600" dirty="0" smtClean="0"/>
              <a:t> </a:t>
            </a:r>
            <a:r>
              <a:rPr lang="en-CA" sz="1600" dirty="0" err="1" smtClean="0"/>
              <a:t>amélioré</a:t>
            </a:r>
            <a:r>
              <a:rPr lang="en-CA" sz="1600" dirty="0" smtClean="0"/>
              <a:t> </a:t>
            </a:r>
            <a:r>
              <a:rPr lang="en-CA" sz="1600" dirty="0" err="1" smtClean="0"/>
              <a:t>leur</a:t>
            </a:r>
            <a:r>
              <a:rPr lang="en-CA" sz="1600" dirty="0" smtClean="0"/>
              <a:t> </a:t>
            </a:r>
            <a:r>
              <a:rPr lang="en-CA" sz="1600" dirty="0" err="1" smtClean="0"/>
              <a:t>capacité</a:t>
            </a:r>
            <a:r>
              <a:rPr lang="en-CA" sz="1600" dirty="0" smtClean="0"/>
              <a:t> à </a:t>
            </a:r>
            <a:r>
              <a:rPr lang="en-CA" sz="1600" dirty="0" err="1" smtClean="0"/>
              <a:t>associer</a:t>
            </a:r>
            <a:r>
              <a:rPr lang="en-CA" sz="1600" dirty="0" smtClean="0"/>
              <a:t> </a:t>
            </a:r>
            <a:r>
              <a:rPr lang="en-CA" sz="1600" dirty="0" err="1" smtClean="0"/>
              <a:t>l’émotion</a:t>
            </a:r>
            <a:r>
              <a:rPr lang="en-CA" sz="1600" dirty="0" smtClean="0"/>
              <a:t> du visage au </a:t>
            </a:r>
            <a:r>
              <a:rPr lang="en-CA" sz="1600" dirty="0" err="1" smtClean="0"/>
              <a:t>contexte</a:t>
            </a:r>
            <a:r>
              <a:rPr lang="en-CA" sz="1600" dirty="0" smtClean="0"/>
              <a:t> </a:t>
            </a:r>
            <a:endParaRPr lang="en-CA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076056" y="4149080"/>
            <a:ext cx="1275542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1200" dirty="0" err="1" smtClean="0"/>
              <a:t>Groupe</a:t>
            </a:r>
            <a:r>
              <a:rPr lang="en-CA" sz="1200" dirty="0" smtClean="0"/>
              <a:t> </a:t>
            </a:r>
            <a:r>
              <a:rPr lang="en-CA" sz="1200" dirty="0" err="1" smtClean="0"/>
              <a:t>contrôle</a:t>
            </a:r>
            <a:endParaRPr lang="en-CA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6804248" y="4149080"/>
            <a:ext cx="1894045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1200" dirty="0" err="1" smtClean="0"/>
              <a:t>Groupe</a:t>
            </a:r>
            <a:r>
              <a:rPr lang="en-CA" sz="1200" dirty="0" smtClean="0"/>
              <a:t> avec intervention</a:t>
            </a:r>
            <a:endParaRPr lang="en-CA" sz="1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2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620688"/>
            <a:ext cx="8229600" cy="1296144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</a:t>
            </a:r>
            <a:endParaRPr lang="fr-CA" sz="3600" dirty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0" y="3212976"/>
            <a:ext cx="4860032" cy="324036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fr-CA" sz="2800" dirty="0" smtClean="0">
                <a:latin typeface="Palatino Linotype" pitchFamily="18" charset="0"/>
              </a:rPr>
              <a:t>Pensées </a:t>
            </a:r>
            <a:r>
              <a:rPr lang="fr-CA" sz="2800" dirty="0">
                <a:latin typeface="Palatino Linotype" pitchFamily="18" charset="0"/>
              </a:rPr>
              <a:t>logiques </a:t>
            </a:r>
            <a:r>
              <a:rPr lang="fr-CA" sz="2800" dirty="0" smtClean="0">
                <a:latin typeface="Palatino Linotype" pitchFamily="18" charset="0"/>
              </a:rPr>
              <a:t>/ concret</a:t>
            </a:r>
            <a:endParaRPr lang="fr-CA" sz="2800" dirty="0">
              <a:latin typeface="Palatino Linotype" pitchFamily="18" charset="0"/>
            </a:endParaRPr>
          </a:p>
          <a:p>
            <a:pPr>
              <a:lnSpc>
                <a:spcPct val="90000"/>
              </a:lnSpc>
            </a:pPr>
            <a:r>
              <a:rPr lang="fr-CA" sz="2800" dirty="0" smtClean="0">
                <a:latin typeface="Palatino Linotype" pitchFamily="18" charset="0"/>
              </a:rPr>
              <a:t>Conservation de la matière</a:t>
            </a:r>
          </a:p>
          <a:p>
            <a:pPr>
              <a:lnSpc>
                <a:spcPct val="90000"/>
              </a:lnSpc>
            </a:pPr>
            <a:r>
              <a:rPr lang="fr-CA" sz="2800" dirty="0" smtClean="0">
                <a:latin typeface="Palatino Linotype" pitchFamily="18" charset="0"/>
              </a:rPr>
              <a:t>Opérations et transformations mathématiques</a:t>
            </a:r>
          </a:p>
          <a:p>
            <a:pPr>
              <a:lnSpc>
                <a:spcPct val="90000"/>
              </a:lnSpc>
            </a:pPr>
            <a:endParaRPr lang="fr-CA" sz="2400" dirty="0" smtClean="0">
              <a:latin typeface="Palatino Linotype" pitchFamily="18" charset="0"/>
            </a:endParaRPr>
          </a:p>
          <a:p>
            <a:pPr>
              <a:lnSpc>
                <a:spcPct val="90000"/>
              </a:lnSpc>
            </a:pPr>
            <a:endParaRPr lang="fr-CA" sz="2400" dirty="0">
              <a:latin typeface="Palatino Linotype" pitchFamily="18" charset="0"/>
            </a:endParaRPr>
          </a:p>
          <a:p>
            <a:pPr>
              <a:lnSpc>
                <a:spcPct val="90000"/>
              </a:lnSpc>
            </a:pPr>
            <a:endParaRPr lang="fr-CA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20486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Piaget: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Stade des opérations concrètes 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(7 </a:t>
            </a: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à 11 </a:t>
            </a:r>
            <a:r>
              <a:rPr lang="en-CA" sz="2800" dirty="0" err="1" smtClean="0">
                <a:solidFill>
                  <a:schemeClr val="accent1"/>
                </a:solidFill>
                <a:latin typeface="Palatino Linotype" pitchFamily="18" charset="0"/>
              </a:rPr>
              <a:t>ans</a:t>
            </a: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)</a:t>
            </a:r>
            <a:endParaRPr lang="fr-CA" sz="2800" dirty="0" smtClean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  <p:bldP spid="62467" grpId="1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620688"/>
            <a:ext cx="8229600" cy="1296144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</a:t>
            </a:r>
            <a:endParaRPr lang="fr-CA" sz="3600" b="1" dirty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0" y="2564904"/>
            <a:ext cx="9144000" cy="3759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Piaget: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Stade des opérations formelles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(12 ans et +)</a:t>
            </a:r>
          </a:p>
          <a:p>
            <a:pPr>
              <a:buNone/>
            </a:pPr>
            <a:endParaRPr lang="fr-CA" sz="28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Raisonnement abstrait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Logique abstraite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5" grpI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19256" cy="44644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3000" dirty="0" err="1" smtClean="0">
                <a:solidFill>
                  <a:schemeClr val="accent1"/>
                </a:solidFill>
                <a:latin typeface="Palatino Linotype" pitchFamily="18" charset="0"/>
              </a:rPr>
              <a:t>Réflexion</a:t>
            </a:r>
            <a:r>
              <a:rPr lang="en-CA" sz="30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000" dirty="0" err="1" smtClean="0">
                <a:solidFill>
                  <a:schemeClr val="accent1"/>
                </a:solidFill>
                <a:latin typeface="Palatino Linotype" pitchFamily="18" charset="0"/>
              </a:rPr>
              <a:t>sur</a:t>
            </a:r>
            <a:r>
              <a:rPr lang="en-CA" sz="3000" dirty="0" smtClean="0">
                <a:solidFill>
                  <a:schemeClr val="accent1"/>
                </a:solidFill>
                <a:latin typeface="Palatino Linotype" pitchFamily="18" charset="0"/>
              </a:rPr>
              <a:t> la </a:t>
            </a:r>
            <a:r>
              <a:rPr lang="en-CA" sz="3000" dirty="0" err="1" smtClean="0">
                <a:solidFill>
                  <a:schemeClr val="accent1"/>
                </a:solidFill>
                <a:latin typeface="Palatino Linotype" pitchFamily="18" charset="0"/>
              </a:rPr>
              <a:t>théorie</a:t>
            </a:r>
            <a:r>
              <a:rPr lang="en-CA" sz="3000" dirty="0" smtClean="0">
                <a:solidFill>
                  <a:schemeClr val="accent1"/>
                </a:solidFill>
                <a:latin typeface="Palatino Linotype" pitchFamily="18" charset="0"/>
              </a:rPr>
              <a:t> de Piaget</a:t>
            </a:r>
          </a:p>
          <a:p>
            <a:pPr>
              <a:buNone/>
            </a:pPr>
            <a:endParaRPr lang="en-CA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Palatino Linotype" pitchFamily="18" charset="0"/>
              </a:rPr>
              <a:t>Le </a:t>
            </a:r>
            <a:r>
              <a:rPr lang="en-CA" dirty="0" err="1" smtClean="0">
                <a:latin typeface="Palatino Linotype" pitchFamily="18" charset="0"/>
              </a:rPr>
              <a:t>développement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est</a:t>
            </a:r>
            <a:r>
              <a:rPr lang="en-CA" dirty="0" smtClean="0">
                <a:latin typeface="Palatino Linotype" pitchFamily="18" charset="0"/>
              </a:rPr>
              <a:t> un </a:t>
            </a:r>
            <a:r>
              <a:rPr lang="en-CA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processus</a:t>
            </a:r>
            <a:r>
              <a:rPr lang="en-CA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continu</a:t>
            </a:r>
            <a:r>
              <a:rPr lang="en-CA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dirty="0" smtClean="0">
                <a:latin typeface="Palatino Linotype" pitchFamily="18" charset="0"/>
              </a:rPr>
              <a:t>et non des </a:t>
            </a:r>
            <a:r>
              <a:rPr lang="en-CA" dirty="0" err="1" smtClean="0">
                <a:latin typeface="Palatino Linotype" pitchFamily="18" charset="0"/>
              </a:rPr>
              <a:t>stades</a:t>
            </a:r>
            <a:endParaRPr lang="en-CA" dirty="0" smtClean="0">
              <a:latin typeface="Palatino Linotype" pitchFamily="18" charset="0"/>
            </a:endParaRPr>
          </a:p>
          <a:p>
            <a:endParaRPr lang="en-CA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Palatino Linotype" pitchFamily="18" charset="0"/>
              </a:rPr>
              <a:t>Expression des </a:t>
            </a:r>
            <a:r>
              <a:rPr lang="en-CA" dirty="0" err="1" smtClean="0">
                <a:latin typeface="Palatino Linotype" pitchFamily="18" charset="0"/>
              </a:rPr>
              <a:t>capacités</a:t>
            </a:r>
            <a:r>
              <a:rPr lang="en-CA" dirty="0" smtClean="0">
                <a:latin typeface="Palatino Linotype" pitchFamily="18" charset="0"/>
              </a:rPr>
              <a:t> plus </a:t>
            </a:r>
            <a:r>
              <a:rPr lang="en-CA" dirty="0" err="1" smtClean="0">
                <a:latin typeface="Palatino Linotype" pitchFamily="18" charset="0"/>
              </a:rPr>
              <a:t>jeunes</a:t>
            </a:r>
            <a:endParaRPr lang="en-CA" dirty="0" smtClean="0">
              <a:latin typeface="Palatino Linotype" pitchFamily="18" charset="0"/>
            </a:endParaRPr>
          </a:p>
          <a:p>
            <a:endParaRPr lang="en-CA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Palatino Linotype" pitchFamily="18" charset="0"/>
              </a:rPr>
              <a:t>La </a:t>
            </a:r>
            <a:r>
              <a:rPr lang="en-CA" dirty="0" err="1" smtClean="0">
                <a:latin typeface="Palatino Linotype" pitchFamily="18" charset="0"/>
              </a:rPr>
              <a:t>logique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formelle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n’est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qu’une</a:t>
            </a:r>
            <a:r>
              <a:rPr lang="en-CA" dirty="0" smtClean="0">
                <a:latin typeface="Palatino Linotype" pitchFamily="18" charset="0"/>
              </a:rPr>
              <a:t> petite </a:t>
            </a:r>
            <a:r>
              <a:rPr lang="en-CA" dirty="0" err="1" smtClean="0">
                <a:latin typeface="Palatino Linotype" pitchFamily="18" charset="0"/>
              </a:rPr>
              <a:t>partie</a:t>
            </a:r>
            <a:r>
              <a:rPr lang="en-CA" dirty="0" smtClean="0">
                <a:latin typeface="Palatino Linotype" pitchFamily="18" charset="0"/>
              </a:rPr>
              <a:t> des </a:t>
            </a:r>
            <a:r>
              <a:rPr lang="en-CA" dirty="0" err="1" smtClean="0">
                <a:latin typeface="Palatino Linotype" pitchFamily="18" charset="0"/>
              </a:rPr>
              <a:t>capacités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cognitives</a:t>
            </a:r>
            <a:endParaRPr lang="en-CA" dirty="0" smtClean="0">
              <a:latin typeface="Palatino Linotype" pitchFamily="18" charset="0"/>
            </a:endParaRPr>
          </a:p>
          <a:p>
            <a:endParaRPr lang="en-CA" dirty="0" smtClean="0"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251520" y="1772816"/>
            <a:ext cx="6552728" cy="4896544"/>
          </a:xfrm>
        </p:spPr>
        <p:txBody>
          <a:bodyPr>
            <a:normAutofit lnSpcReduction="10000"/>
          </a:bodyPr>
          <a:lstStyle/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Met de </a:t>
            </a:r>
            <a:r>
              <a:rPr lang="en-US" sz="2800" dirty="0" err="1" smtClean="0">
                <a:latin typeface="Palatino Linotype" pitchFamily="18" charset="0"/>
              </a:rPr>
              <a:t>l’avant</a:t>
            </a:r>
            <a:r>
              <a:rPr lang="en-US" sz="2800" dirty="0" smtClean="0">
                <a:latin typeface="Palatino Linotype" pitchFamily="18" charset="0"/>
              </a:rPr>
              <a:t> le </a:t>
            </a:r>
            <a:r>
              <a:rPr lang="en-US" sz="2800" dirty="0" err="1" smtClean="0">
                <a:latin typeface="Palatino Linotype" pitchFamily="18" charset="0"/>
              </a:rPr>
              <a:t>rôle</a:t>
            </a:r>
            <a:r>
              <a:rPr lang="en-US" sz="2800" dirty="0" smtClean="0">
                <a:latin typeface="Palatino Linotype" pitchFamily="18" charset="0"/>
              </a:rPr>
              <a:t> important de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l’environnement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social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endParaRPr lang="en-US" sz="2800" i="1" dirty="0" smtClean="0">
              <a:latin typeface="Palatino Linotype" pitchFamily="18" charset="0"/>
            </a:endParaRP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Principle: Le 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language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est</a:t>
            </a:r>
            <a:r>
              <a:rPr lang="en-US" sz="2800" dirty="0" smtClean="0">
                <a:latin typeface="Palatino Linotype" pitchFamily="18" charset="0"/>
              </a:rPr>
              <a:t> à la base des </a:t>
            </a:r>
            <a:r>
              <a:rPr lang="en-US" sz="2800" dirty="0" err="1" smtClean="0">
                <a:latin typeface="Palatino Linotype" pitchFamily="18" charset="0"/>
              </a:rPr>
              <a:t>habiletés</a:t>
            </a:r>
            <a:r>
              <a:rPr lang="en-US" sz="2800" dirty="0" smtClean="0">
                <a:latin typeface="Palatino Linotype" pitchFamily="18" charset="0"/>
              </a:rPr>
              <a:t> de la </a:t>
            </a:r>
            <a:r>
              <a:rPr lang="en-US" sz="2800" dirty="0" err="1" smtClean="0">
                <a:latin typeface="Palatino Linotype" pitchFamily="18" charset="0"/>
              </a:rPr>
              <a:t>pensée</a:t>
            </a:r>
            <a:endParaRPr lang="en-US" sz="2800" dirty="0" smtClean="0">
              <a:latin typeface="Palatino Linotype" pitchFamily="18" charset="0"/>
            </a:endParaRP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</a:endParaRP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Le </a:t>
            </a:r>
            <a:r>
              <a:rPr lang="en-US" sz="2800" dirty="0" err="1" smtClean="0">
                <a:latin typeface="Palatino Linotype" pitchFamily="18" charset="0"/>
              </a:rPr>
              <a:t>développement</a:t>
            </a:r>
            <a:r>
              <a:rPr lang="en-US" sz="2800" dirty="0" smtClean="0">
                <a:latin typeface="Palatino Linotype" pitchFamily="18" charset="0"/>
              </a:rPr>
              <a:t> se fait </a:t>
            </a:r>
            <a:r>
              <a:rPr lang="en-US" sz="2800" dirty="0" err="1" smtClean="0">
                <a:latin typeface="Palatino Linotype" pitchFamily="18" charset="0"/>
              </a:rPr>
              <a:t>comme</a:t>
            </a:r>
            <a:r>
              <a:rPr lang="en-US" sz="2800" dirty="0" smtClean="0">
                <a:latin typeface="Palatino Linotype" pitchFamily="18" charset="0"/>
              </a:rPr>
              <a:t> des </a:t>
            </a:r>
            <a:r>
              <a:rPr lang="en-US" sz="2800" b="1" u="sng" dirty="0" err="1" smtClean="0">
                <a:solidFill>
                  <a:srgbClr val="C00000"/>
                </a:solidFill>
                <a:latin typeface="Palatino Linotype" pitchFamily="18" charset="0"/>
              </a:rPr>
              <a:t>échafaudages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constitués</a:t>
            </a:r>
            <a:r>
              <a:rPr lang="en-US" sz="2800" dirty="0" smtClean="0">
                <a:latin typeface="Palatino Linotype" pitchFamily="18" charset="0"/>
              </a:rPr>
              <a:t> du </a:t>
            </a:r>
            <a:r>
              <a:rPr lang="en-US" sz="2800" dirty="0" err="1" smtClean="0">
                <a:latin typeface="Palatino Linotype" pitchFamily="18" charset="0"/>
              </a:rPr>
              <a:t>soutien</a:t>
            </a:r>
            <a:r>
              <a:rPr lang="en-US" sz="2800" dirty="0" smtClean="0">
                <a:latin typeface="Palatino Linotype" pitchFamily="18" charset="0"/>
              </a:rPr>
              <a:t>, </a:t>
            </a:r>
            <a:r>
              <a:rPr lang="en-US" sz="2800" dirty="0" err="1" smtClean="0">
                <a:latin typeface="Palatino Linotype" pitchFamily="18" charset="0"/>
              </a:rPr>
              <a:t>mentorat</a:t>
            </a:r>
            <a:r>
              <a:rPr lang="en-US" sz="2800" dirty="0" smtClean="0">
                <a:latin typeface="Palatino Linotype" pitchFamily="18" charset="0"/>
              </a:rPr>
              <a:t> et du </a:t>
            </a:r>
            <a:r>
              <a:rPr lang="en-US" sz="2800" dirty="0" err="1" smtClean="0">
                <a:latin typeface="Palatino Linotype" pitchFamily="18" charset="0"/>
              </a:rPr>
              <a:t>langage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que</a:t>
            </a:r>
            <a:r>
              <a:rPr lang="en-US" sz="2800" dirty="0" smtClean="0">
                <a:latin typeface="Palatino Linotype" pitchFamily="18" charset="0"/>
              </a:rPr>
              <a:t> les parents </a:t>
            </a:r>
            <a:r>
              <a:rPr lang="en-US" sz="2800" dirty="0" err="1" smtClean="0">
                <a:latin typeface="Palatino Linotype" pitchFamily="18" charset="0"/>
              </a:rPr>
              <a:t>procurent</a:t>
            </a:r>
            <a:endParaRPr lang="en-US" sz="2800" dirty="0" smtClean="0">
              <a:latin typeface="Palatino Linotype" pitchFamily="18" charset="0"/>
            </a:endParaRPr>
          </a:p>
          <a:p>
            <a:pPr eaLnBrk="1" hangingPunct="1">
              <a:lnSpc>
                <a:spcPts val="2000"/>
              </a:lnSpc>
              <a:spcAft>
                <a:spcPts val="600"/>
              </a:spcAft>
              <a:buFont typeface="Wingdings" pitchFamily="2" charset="2"/>
              <a:buChar char="§"/>
            </a:pPr>
            <a:endParaRPr lang="en-US" sz="2400" dirty="0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11560" y="404664"/>
            <a:ext cx="8532440" cy="114300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Cognitif : </a:t>
            </a:r>
            <a:r>
              <a:rPr lang="en-US" sz="3600" b="1" dirty="0" smtClean="0">
                <a:solidFill>
                  <a:srgbClr val="C00000"/>
                </a:solidFill>
                <a:latin typeface="Palatino Linotype" pitchFamily="18" charset="0"/>
              </a:rPr>
              <a:t>Lev </a:t>
            </a:r>
            <a:r>
              <a:rPr lang="en-US" sz="3600" b="1" dirty="0" err="1" smtClean="0">
                <a:solidFill>
                  <a:srgbClr val="C00000"/>
                </a:solidFill>
                <a:latin typeface="Palatino Linotype" pitchFamily="18" charset="0"/>
              </a:rPr>
              <a:t>Vygotsky</a:t>
            </a:r>
            <a:r>
              <a:rPr lang="en-US" sz="36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endParaRPr lang="en-CA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2" uiExpand="1" build="p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8" y="1484784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développement: </a:t>
            </a:r>
            <a:r>
              <a:rPr lang="fr-CA" sz="4400" b="1" dirty="0" smtClean="0">
                <a:latin typeface="Palatino Linotype" pitchFamily="18" charset="0"/>
              </a:rPr>
              <a:t>Développement Social</a:t>
            </a:r>
            <a:endParaRPr lang="en-CA" sz="4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692696"/>
            <a:ext cx="8229600" cy="93610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Social</a:t>
            </a:r>
            <a:endParaRPr lang="fr-CA" sz="3600" dirty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916832"/>
            <a:ext cx="8075240" cy="4608512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L’attachement</a:t>
            </a:r>
          </a:p>
          <a:p>
            <a:pPr>
              <a:buFontTx/>
              <a:buNone/>
            </a:pPr>
            <a:r>
              <a:rPr lang="fr-CA" sz="2800" dirty="0" smtClean="0">
                <a:latin typeface="Palatino Linotype" pitchFamily="18" charset="0"/>
              </a:rPr>
              <a:t>	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Lien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affectif </a:t>
            </a:r>
            <a:r>
              <a:rPr lang="fr-CA" sz="2800" dirty="0">
                <a:latin typeface="Palatino Linotype" pitchFamily="18" charset="0"/>
              </a:rPr>
              <a:t>avec une autre </a:t>
            </a:r>
            <a:r>
              <a:rPr lang="fr-CA" sz="2800" dirty="0" smtClean="0">
                <a:latin typeface="Palatino Linotype" pitchFamily="18" charset="0"/>
              </a:rPr>
              <a:t>personne</a:t>
            </a:r>
          </a:p>
          <a:p>
            <a:pPr>
              <a:buFontTx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Enfants </a:t>
            </a:r>
            <a:r>
              <a:rPr lang="fr-CA" sz="2800" dirty="0">
                <a:latin typeface="Palatino Linotype" pitchFamily="18" charset="0"/>
              </a:rPr>
              <a:t>recherchent le contact avec ceux qui s’occupent </a:t>
            </a:r>
            <a:r>
              <a:rPr lang="fr-CA" sz="2800" dirty="0" smtClean="0">
                <a:latin typeface="Palatino Linotype" pitchFamily="18" charset="0"/>
              </a:rPr>
              <a:t>d’eux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Peur de l’étranger </a:t>
            </a: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Anxiété </a:t>
            </a:r>
            <a:r>
              <a:rPr lang="fr-CA" sz="2800" dirty="0" smtClean="0">
                <a:latin typeface="Palatino Linotype" pitchFamily="18" charset="0"/>
              </a:rPr>
              <a:t>de </a:t>
            </a:r>
            <a:r>
              <a:rPr lang="fr-CA" sz="2800" dirty="0" smtClean="0">
                <a:latin typeface="Palatino Linotype" pitchFamily="18" charset="0"/>
              </a:rPr>
              <a:t>séparation</a:t>
            </a:r>
            <a:endParaRPr lang="fr-CA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1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 </a:t>
            </a:r>
            <a:r>
              <a:rPr lang="fr-CA" sz="4000" b="1" dirty="0" smtClean="0">
                <a:latin typeface="Palatino Linotype" pitchFamily="18" charset="0"/>
              </a:rPr>
              <a:t>Développement Social</a:t>
            </a:r>
            <a:endParaRPr lang="en-US" sz="2000" dirty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" y="2132856"/>
            <a:ext cx="5148063" cy="381642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r-CA" sz="4600" dirty="0" smtClean="0">
                <a:solidFill>
                  <a:schemeClr val="accent3">
                    <a:lumMod val="75000"/>
                  </a:schemeClr>
                </a:solidFill>
                <a:latin typeface="Palatino Linotype" pitchFamily="18" charset="0"/>
              </a:rPr>
              <a:t>Clés de l’attachement:</a:t>
            </a:r>
          </a:p>
          <a:p>
            <a:pPr>
              <a:buFont typeface="Wingdings" pitchFamily="2" charset="2"/>
              <a:buChar char="Ø"/>
            </a:pPr>
            <a:r>
              <a:rPr lang="fr-CA" sz="4000" dirty="0" smtClean="0">
                <a:latin typeface="Palatino Linotype" pitchFamily="18" charset="0"/>
              </a:rPr>
              <a:t>Importance </a:t>
            </a:r>
            <a:r>
              <a:rPr lang="fr-CA" sz="4000" dirty="0">
                <a:latin typeface="Palatino Linotype" pitchFamily="18" charset="0"/>
              </a:rPr>
              <a:t>du contact </a:t>
            </a:r>
            <a:r>
              <a:rPr lang="fr-CA" sz="4000" dirty="0" smtClean="0">
                <a:latin typeface="Palatino Linotype" pitchFamily="18" charset="0"/>
              </a:rPr>
              <a:t>corporel</a:t>
            </a:r>
          </a:p>
          <a:p>
            <a:pPr>
              <a:buFont typeface="Wingdings" pitchFamily="2" charset="2"/>
              <a:buChar char="Ø"/>
            </a:pPr>
            <a:r>
              <a:rPr lang="fr-CA" sz="4000" dirty="0" smtClean="0">
                <a:latin typeface="Palatino Linotype" pitchFamily="18" charset="0"/>
              </a:rPr>
              <a:t>Importance </a:t>
            </a:r>
            <a:r>
              <a:rPr lang="fr-CA" sz="4000" dirty="0">
                <a:latin typeface="Palatino Linotype" pitchFamily="18" charset="0"/>
              </a:rPr>
              <a:t>de la </a:t>
            </a:r>
            <a:r>
              <a:rPr lang="fr-CA" sz="4000" dirty="0" smtClean="0">
                <a:latin typeface="Palatino Linotype" pitchFamily="18" charset="0"/>
              </a:rPr>
              <a:t>familiarité</a:t>
            </a:r>
          </a:p>
          <a:p>
            <a:endParaRPr lang="fr-CA" sz="40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59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8507288" cy="108238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Social</a:t>
            </a:r>
            <a:endParaRPr lang="en-CA" sz="3600" dirty="0">
              <a:solidFill>
                <a:schemeClr val="accent3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12784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2800" b="1" dirty="0" err="1" smtClean="0">
                <a:solidFill>
                  <a:schemeClr val="tx2"/>
                </a:solidFill>
                <a:latin typeface="Palatino Linotype" pitchFamily="18" charset="0"/>
              </a:rPr>
              <a:t>Différents</a:t>
            </a:r>
            <a:r>
              <a:rPr lang="en-CA" sz="2800" b="1" dirty="0" smtClean="0">
                <a:solidFill>
                  <a:schemeClr val="tx2"/>
                </a:solidFill>
                <a:latin typeface="Palatino Linotype" pitchFamily="18" charset="0"/>
              </a:rPr>
              <a:t> modes </a:t>
            </a:r>
            <a:r>
              <a:rPr lang="en-CA" sz="2800" b="1" dirty="0" err="1" smtClean="0">
                <a:solidFill>
                  <a:schemeClr val="tx2"/>
                </a:solidFill>
                <a:latin typeface="Palatino Linotype" pitchFamily="18" charset="0"/>
              </a:rPr>
              <a:t>d’attachement</a:t>
            </a:r>
            <a:endParaRPr lang="en-CA" sz="2800" b="1" dirty="0" smtClean="0">
              <a:solidFill>
                <a:schemeClr val="tx2"/>
              </a:solidFill>
              <a:latin typeface="Palatino Linotype" pitchFamily="18" charset="0"/>
            </a:endParaRPr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en-CA" sz="2800" b="1" dirty="0">
                <a:solidFill>
                  <a:srgbClr val="C00000"/>
                </a:solidFill>
                <a:latin typeface="Palatino Linotype" pitchFamily="18" charset="0"/>
              </a:rPr>
              <a:t>Mary Ainsworth</a:t>
            </a:r>
          </a:p>
          <a:p>
            <a:pPr>
              <a:buFont typeface="Wingdings" pitchFamily="2" charset="2"/>
              <a:buChar char="Ø"/>
            </a:pPr>
            <a:r>
              <a:rPr lang="en-CA" sz="2800" b="1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Sécurisant</a:t>
            </a:r>
            <a:r>
              <a:rPr lang="en-CA" sz="2800" dirty="0" smtClean="0">
                <a:latin typeface="Palatino Linotype" pitchFamily="18" charset="0"/>
              </a:rPr>
              <a:t>:  </a:t>
            </a:r>
            <a:r>
              <a:rPr lang="en-CA" sz="2800" dirty="0" err="1" smtClean="0">
                <a:latin typeface="Palatino Linotype" pitchFamily="18" charset="0"/>
              </a:rPr>
              <a:t>mère</a:t>
            </a:r>
            <a:r>
              <a:rPr lang="en-CA" sz="2800" dirty="0" smtClean="0">
                <a:latin typeface="Palatino Linotype" pitchFamily="18" charset="0"/>
              </a:rPr>
              <a:t> sensible et </a:t>
            </a:r>
            <a:r>
              <a:rPr lang="en-CA" sz="2800" dirty="0" err="1" smtClean="0">
                <a:latin typeface="Palatino Linotype" pitchFamily="18" charset="0"/>
              </a:rPr>
              <a:t>attentionnée</a:t>
            </a:r>
            <a:endParaRPr lang="en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CA" dirty="0" smtClean="0">
                <a:latin typeface="Palatino Linotype" pitchFamily="18" charset="0"/>
              </a:rPr>
              <a:t>Enfant </a:t>
            </a:r>
            <a:r>
              <a:rPr lang="en-CA" dirty="0" err="1" smtClean="0">
                <a:latin typeface="Palatino Linotype" pitchFamily="18" charset="0"/>
              </a:rPr>
              <a:t>joue</a:t>
            </a:r>
            <a:r>
              <a:rPr lang="en-CA" dirty="0" smtClean="0">
                <a:latin typeface="Palatino Linotype" pitchFamily="18" charset="0"/>
              </a:rPr>
              <a:t>, explore, </a:t>
            </a:r>
            <a:r>
              <a:rPr lang="en-CA" dirty="0" err="1" smtClean="0">
                <a:latin typeface="Palatino Linotype" pitchFamily="18" charset="0"/>
              </a:rPr>
              <a:t>détresse</a:t>
            </a:r>
            <a:r>
              <a:rPr lang="en-CA" dirty="0" smtClean="0">
                <a:latin typeface="Palatino Linotype" pitchFamily="18" charset="0"/>
              </a:rPr>
              <a:t> à son depart</a:t>
            </a:r>
          </a:p>
          <a:p>
            <a:pPr lvl="1"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800" b="1" i="1" u="sng" dirty="0" smtClean="0">
                <a:solidFill>
                  <a:schemeClr val="accent1"/>
                </a:solidFill>
                <a:latin typeface="Palatino Linotype" pitchFamily="18" charset="0"/>
              </a:rPr>
              <a:t>Non </a:t>
            </a:r>
            <a:r>
              <a:rPr lang="en-CA" sz="2800" b="1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Sécurisant</a:t>
            </a:r>
            <a:r>
              <a:rPr lang="en-CA" sz="2800" b="1" dirty="0" smtClean="0">
                <a:latin typeface="Palatino Linotype" pitchFamily="18" charset="0"/>
              </a:rPr>
              <a:t>: </a:t>
            </a:r>
            <a:r>
              <a:rPr lang="en-CA" sz="2800" dirty="0" err="1" smtClean="0">
                <a:latin typeface="Palatino Linotype" pitchFamily="18" charset="0"/>
              </a:rPr>
              <a:t>mère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froide</a:t>
            </a:r>
            <a:r>
              <a:rPr lang="en-CA" sz="2800" dirty="0" smtClean="0">
                <a:latin typeface="Palatino Linotype" pitchFamily="18" charset="0"/>
              </a:rPr>
              <a:t> et </a:t>
            </a:r>
            <a:r>
              <a:rPr lang="en-CA" sz="2800" dirty="0" err="1" smtClean="0">
                <a:latin typeface="Palatino Linotype" pitchFamily="18" charset="0"/>
              </a:rPr>
              <a:t>inattentionnée</a:t>
            </a:r>
            <a:endParaRPr lang="en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CA" dirty="0" smtClean="0">
                <a:latin typeface="Palatino Linotype" pitchFamily="18" charset="0"/>
              </a:rPr>
              <a:t>Enfant explore </a:t>
            </a:r>
            <a:r>
              <a:rPr lang="en-CA" dirty="0" err="1" smtClean="0">
                <a:latin typeface="Palatino Linotype" pitchFamily="18" charset="0"/>
              </a:rPr>
              <a:t>moins</a:t>
            </a:r>
            <a:r>
              <a:rPr lang="en-CA" dirty="0" smtClean="0">
                <a:latin typeface="Palatino Linotype" pitchFamily="18" charset="0"/>
              </a:rPr>
              <a:t>, </a:t>
            </a:r>
            <a:r>
              <a:rPr lang="en-CA" dirty="0" err="1" smtClean="0">
                <a:latin typeface="Palatino Linotype" pitchFamily="18" charset="0"/>
              </a:rPr>
              <a:t>reste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agrippé</a:t>
            </a:r>
            <a:r>
              <a:rPr lang="en-CA" dirty="0" smtClean="0">
                <a:latin typeface="Palatino Linotype" pitchFamily="18" charset="0"/>
              </a:rPr>
              <a:t>, </a:t>
            </a:r>
            <a:r>
              <a:rPr lang="en-CA" dirty="0" err="1" smtClean="0">
                <a:latin typeface="Palatino Linotype" pitchFamily="18" charset="0"/>
              </a:rPr>
              <a:t>pleure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ou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indifférence</a:t>
            </a:r>
            <a:r>
              <a:rPr lang="en-CA" dirty="0" smtClean="0">
                <a:latin typeface="Palatino Linotype" pitchFamily="18" charset="0"/>
              </a:rPr>
              <a:t> au depart</a:t>
            </a:r>
          </a:p>
          <a:p>
            <a:pPr lvl="1">
              <a:buNone/>
            </a:pPr>
            <a:endParaRPr lang="en-CA" sz="1600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lvl="1">
              <a:buNone/>
            </a:pPr>
            <a:endParaRPr lang="en-CA" sz="1600" dirty="0" smtClean="0">
              <a:solidFill>
                <a:srgbClr val="C0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Social</a:t>
            </a:r>
            <a:endParaRPr lang="en-US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2276872"/>
            <a:ext cx="8229600" cy="4389120"/>
          </a:xfrm>
        </p:spPr>
        <p:txBody>
          <a:bodyPr/>
          <a:lstStyle/>
          <a:p>
            <a:pPr>
              <a:buNone/>
            </a:pPr>
            <a:r>
              <a:rPr lang="en-CA" sz="3200" b="1" dirty="0" smtClean="0">
                <a:solidFill>
                  <a:srgbClr val="C00000"/>
                </a:solidFill>
                <a:latin typeface="Palatino Linotype" pitchFamily="18" charset="0"/>
              </a:rPr>
              <a:t>Erickson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>
                <a:latin typeface="Palatino Linotype" pitchFamily="18" charset="0"/>
              </a:rPr>
              <a:t>: </a:t>
            </a:r>
            <a:r>
              <a:rPr lang="en-CA" sz="2800" dirty="0" err="1">
                <a:latin typeface="Palatino Linotype" pitchFamily="18" charset="0"/>
              </a:rPr>
              <a:t>L’attachement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est</a:t>
            </a:r>
            <a:r>
              <a:rPr lang="en-CA" sz="2800" dirty="0">
                <a:latin typeface="Palatino Linotype" pitchFamily="18" charset="0"/>
              </a:rPr>
              <a:t> la base de </a:t>
            </a:r>
            <a:r>
              <a:rPr lang="en-CA" sz="2800" dirty="0" err="1">
                <a:latin typeface="Palatino Linotype" pitchFamily="18" charset="0"/>
              </a:rPr>
              <a:t>nos</a:t>
            </a:r>
            <a:r>
              <a:rPr lang="en-CA" sz="2800" dirty="0">
                <a:latin typeface="Palatino Linotype" pitchFamily="18" charset="0"/>
              </a:rPr>
              <a:t> relations futures</a:t>
            </a:r>
            <a:endParaRPr lang="en-CA" sz="3200" dirty="0"/>
          </a:p>
          <a:p>
            <a:pPr marL="0" indent="0">
              <a:buNone/>
            </a:pPr>
            <a:endParaRPr lang="fr-CA" sz="2800" dirty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2800" b="1" dirty="0" smtClean="0">
                <a:solidFill>
                  <a:srgbClr val="0070C0"/>
                </a:solidFill>
                <a:latin typeface="Palatino Linotype" pitchFamily="18" charset="0"/>
              </a:rPr>
              <a:t>Confiance fondamentale (de base) </a:t>
            </a:r>
            <a:r>
              <a:rPr lang="fr-CA" sz="2800" dirty="0" smtClean="0">
                <a:latin typeface="Palatino Linotype" pitchFamily="18" charset="0"/>
              </a:rPr>
              <a:t>:  sentiment que le monde est fiable et digne de confiance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Attachement assuré et confiant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Attachement anxieux et peu sûr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Attachement esquivé ou évitant</a:t>
            </a:r>
          </a:p>
          <a:p>
            <a:pPr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  <a:p>
            <a:pPr>
              <a:buNone/>
            </a:pPr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Social</a:t>
            </a:r>
            <a:endParaRPr lang="en-US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2468880"/>
            <a:ext cx="8229600" cy="3408392"/>
          </a:xfrm>
        </p:spPr>
        <p:txBody>
          <a:bodyPr/>
          <a:lstStyle/>
          <a:p>
            <a:pPr>
              <a:buNone/>
            </a:pP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Privation 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d’attachement</a:t>
            </a:r>
            <a:endParaRPr lang="fr-CA" sz="32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Négligence parentale</a:t>
            </a:r>
          </a:p>
          <a:p>
            <a:pP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Rupture</a:t>
            </a:r>
            <a:endParaRPr lang="fr-CA" sz="2800" dirty="0">
              <a:latin typeface="Palatino Linotype" pitchFamily="18" charset="0"/>
            </a:endParaRPr>
          </a:p>
          <a:p>
            <a:pPr>
              <a:buNone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951188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 </a:t>
            </a:r>
            <a:r>
              <a:rPr lang="fr-CA" sz="3600" b="1" dirty="0" smtClean="0">
                <a:latin typeface="Palatino Linotype" pitchFamily="18" charset="0"/>
              </a:rPr>
              <a:t>Développement Social</a:t>
            </a:r>
            <a:endParaRPr lang="en-US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0" y="2492896"/>
            <a:ext cx="8589640" cy="41044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500" dirty="0" smtClean="0">
                <a:solidFill>
                  <a:schemeClr val="accent1"/>
                </a:solidFill>
                <a:latin typeface="Palatino Linotype" pitchFamily="18" charset="0"/>
              </a:rPr>
              <a:t>Privation </a:t>
            </a:r>
            <a:r>
              <a:rPr lang="en-US" sz="4500" dirty="0" err="1" smtClean="0">
                <a:solidFill>
                  <a:schemeClr val="accent1"/>
                </a:solidFill>
                <a:latin typeface="Palatino Linotype" pitchFamily="18" charset="0"/>
              </a:rPr>
              <a:t>d’attachement</a:t>
            </a:r>
            <a:r>
              <a:rPr lang="en-US" sz="4500" dirty="0" smtClean="0">
                <a:solidFill>
                  <a:schemeClr val="accent1"/>
                </a:solidFill>
                <a:latin typeface="Palatino Linotype" pitchFamily="18" charset="0"/>
              </a:rPr>
              <a:t> (suite)</a:t>
            </a: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fr-CA" sz="2800" dirty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4600" dirty="0" smtClean="0">
                <a:solidFill>
                  <a:srgbClr val="C00000"/>
                </a:solidFill>
                <a:latin typeface="Palatino Linotype" pitchFamily="18" charset="0"/>
              </a:rPr>
              <a:t>Garderies</a:t>
            </a:r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1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52128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 </a:t>
            </a:r>
            <a:r>
              <a:rPr lang="fr-CA" sz="4000" b="1" dirty="0" smtClean="0">
                <a:latin typeface="Palatino Linotype" pitchFamily="18" charset="0"/>
              </a:rPr>
              <a:t>Développement Social</a:t>
            </a:r>
            <a:endParaRPr lang="en-CA" sz="4000" dirty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0" y="2204864"/>
            <a:ext cx="9144000" cy="46531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Concept de </a:t>
            </a:r>
            <a:r>
              <a:rPr lang="en-CA" sz="3200" dirty="0" err="1" smtClean="0">
                <a:solidFill>
                  <a:schemeClr val="accent1"/>
                </a:solidFill>
                <a:latin typeface="Palatino Linotype" pitchFamily="18" charset="0"/>
              </a:rPr>
              <a:t>soi</a:t>
            </a:r>
            <a:endParaRPr lang="fr-CA" sz="3200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r>
              <a:rPr lang="fr-CA" sz="2800" u="sng" dirty="0" smtClean="0">
                <a:latin typeface="Palatino Linotype" pitchFamily="18" charset="0"/>
              </a:rPr>
              <a:t>15-18 mois </a:t>
            </a:r>
            <a:r>
              <a:rPr lang="fr-CA" sz="2800" dirty="0" smtClean="0">
                <a:latin typeface="Palatino Linotype" pitchFamily="18" charset="0"/>
              </a:rPr>
              <a:t>:Bébé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se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reconnaît</a:t>
            </a:r>
          </a:p>
          <a:p>
            <a:endParaRPr lang="fr-CA" sz="2800" u="sng" dirty="0" smtClean="0">
              <a:latin typeface="Palatino Linotype" pitchFamily="18" charset="0"/>
            </a:endParaRPr>
          </a:p>
          <a:p>
            <a:r>
              <a:rPr lang="fr-CA" sz="2800" u="sng" dirty="0" smtClean="0">
                <a:latin typeface="Palatino Linotype" pitchFamily="18" charset="0"/>
              </a:rPr>
              <a:t>6 </a:t>
            </a:r>
            <a:r>
              <a:rPr lang="fr-CA" sz="2800" u="sng" dirty="0" smtClean="0">
                <a:latin typeface="Palatino Linotype" pitchFamily="18" charset="0"/>
              </a:rPr>
              <a:t>ans </a:t>
            </a:r>
            <a:r>
              <a:rPr lang="fr-CA" sz="2800" dirty="0" smtClean="0">
                <a:latin typeface="Palatino Linotype" pitchFamily="18" charset="0"/>
              </a:rPr>
              <a:t>: se décrit en fonction de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son sexe</a:t>
            </a:r>
            <a:r>
              <a:rPr lang="fr-CA" sz="2800" dirty="0" smtClean="0">
                <a:latin typeface="Palatino Linotype" pitchFamily="18" charset="0"/>
              </a:rPr>
              <a:t>, ses traits </a:t>
            </a:r>
            <a:r>
              <a:rPr lang="fr-CA" sz="2800" dirty="0" smtClean="0">
                <a:latin typeface="Palatino Linotype" pitchFamily="18" charset="0"/>
              </a:rPr>
              <a:t>psychologiques</a:t>
            </a:r>
          </a:p>
          <a:p>
            <a:endParaRPr lang="fr-CA" sz="2800" dirty="0" smtClean="0">
              <a:latin typeface="Palatino Linotype" pitchFamily="18" charset="0"/>
            </a:endParaRPr>
          </a:p>
          <a:p>
            <a:r>
              <a:rPr lang="fr-CA" sz="2800" dirty="0" smtClean="0">
                <a:latin typeface="Palatino Linotype" pitchFamily="18" charset="0"/>
              </a:rPr>
              <a:t>Vers </a:t>
            </a:r>
            <a:r>
              <a:rPr lang="fr-CA" sz="2800" u="sng" dirty="0" smtClean="0">
                <a:latin typeface="Palatino Linotype" pitchFamily="18" charset="0"/>
              </a:rPr>
              <a:t>8-10 ans </a:t>
            </a:r>
            <a:r>
              <a:rPr lang="fr-CA" sz="2800" dirty="0" smtClean="0">
                <a:latin typeface="Palatino Linotype" pitchFamily="18" charset="0"/>
              </a:rPr>
              <a:t>: leur image se stabilise</a:t>
            </a:r>
          </a:p>
          <a:p>
            <a:endParaRPr lang="fr-CA" sz="2800" dirty="0" smtClean="0">
              <a:latin typeface="Palatino Linotype" pitchFamily="18" charset="0"/>
            </a:endParaRPr>
          </a:p>
          <a:p>
            <a:r>
              <a:rPr lang="fr-CA" sz="2800" dirty="0" smtClean="0">
                <a:latin typeface="Palatino Linotype" pitchFamily="18" charset="0"/>
              </a:rPr>
              <a:t>Vers </a:t>
            </a:r>
            <a:r>
              <a:rPr lang="fr-CA" sz="2800" u="sng" dirty="0" smtClean="0">
                <a:latin typeface="Palatino Linotype" pitchFamily="18" charset="0"/>
              </a:rPr>
              <a:t>12 ans </a:t>
            </a:r>
            <a:r>
              <a:rPr lang="fr-CA" sz="2800" dirty="0" smtClean="0">
                <a:latin typeface="Palatino Linotype" pitchFamily="18" charset="0"/>
              </a:rPr>
              <a:t>: ils ont un concept de soi  (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image de soi</a:t>
            </a:r>
            <a:r>
              <a:rPr lang="fr-CA" sz="2800" dirty="0" smtClean="0">
                <a:latin typeface="Palatino Linotype" pitchFamily="18" charset="0"/>
              </a:rPr>
              <a:t>)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475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 </a:t>
            </a:r>
            <a:r>
              <a:rPr lang="fr-CA" sz="4000" b="1" dirty="0" smtClean="0">
                <a:latin typeface="Palatino Linotype" pitchFamily="18" charset="0"/>
              </a:rPr>
              <a:t>Développement Social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636912"/>
            <a:ext cx="8229600" cy="3888432"/>
          </a:xfrm>
        </p:spPr>
        <p:txBody>
          <a:bodyPr>
            <a:normAutofit/>
          </a:bodyPr>
          <a:lstStyle/>
          <a:p>
            <a:pPr lvl="1">
              <a:buSzPct val="50000"/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Mode d’éducation parentales</a:t>
            </a:r>
          </a:p>
          <a:p>
            <a:pPr lvl="1">
              <a:buSzPct val="100000"/>
              <a:buFont typeface="Wingdings" pitchFamily="2" charset="2"/>
              <a:buChar char="Ø"/>
            </a:pPr>
            <a:r>
              <a:rPr lang="fr-CA" sz="3300" dirty="0" smtClean="0">
                <a:latin typeface="Palatino Linotype" pitchFamily="18" charset="0"/>
              </a:rPr>
              <a:t>Parents autoritaires</a:t>
            </a:r>
          </a:p>
          <a:p>
            <a:pPr marL="393192" lvl="1" indent="0">
              <a:buSzPct val="100000"/>
              <a:buNone/>
            </a:pPr>
            <a:endParaRPr lang="fr-CA" sz="3300" dirty="0" smtClean="0">
              <a:latin typeface="Palatino Linotype" pitchFamily="18" charset="0"/>
            </a:endParaRPr>
          </a:p>
          <a:p>
            <a:pPr lvl="1">
              <a:buSzPct val="100000"/>
              <a:buFont typeface="Wingdings" pitchFamily="2" charset="2"/>
              <a:buChar char="Ø"/>
            </a:pPr>
            <a:r>
              <a:rPr lang="fr-CA" sz="3300" dirty="0" smtClean="0">
                <a:latin typeface="Palatino Linotype" pitchFamily="18" charset="0"/>
              </a:rPr>
              <a:t>Parents permissifs</a:t>
            </a:r>
          </a:p>
          <a:p>
            <a:pPr marL="667512" lvl="2" indent="0">
              <a:buSzPct val="100000"/>
              <a:buNone/>
            </a:pPr>
            <a:endParaRPr lang="fr-CA" sz="3300" dirty="0" smtClean="0">
              <a:latin typeface="Palatino Linotype" pitchFamily="18" charset="0"/>
            </a:endParaRPr>
          </a:p>
          <a:p>
            <a:pPr lvl="1">
              <a:buSzPct val="100000"/>
              <a:buFont typeface="Wingdings" pitchFamily="2" charset="2"/>
              <a:buChar char="Ø"/>
            </a:pPr>
            <a:r>
              <a:rPr lang="fr-CA" sz="3300" dirty="0" smtClean="0">
                <a:latin typeface="Palatino Linotype" pitchFamily="18" charset="0"/>
              </a:rPr>
              <a:t>Parents démocratiques (directifs)</a:t>
            </a:r>
          </a:p>
          <a:p>
            <a:pPr marL="0" indent="0">
              <a:buNone/>
            </a:pPr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180528" y="1916832"/>
            <a:ext cx="9144000" cy="2088232"/>
          </a:xfrm>
        </p:spPr>
        <p:txBody>
          <a:bodyPr>
            <a:normAutofit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développement: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>Adolescence</a:t>
            </a:r>
            <a:endParaRPr lang="en-CA" sz="44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8305800" cy="2223120"/>
          </a:xfrm>
        </p:spPr>
        <p:txBody>
          <a:bodyPr>
            <a:normAutofit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dirty="0" smtClean="0">
                <a:latin typeface="Palatino Linotype" pitchFamily="18" charset="0"/>
              </a:rPr>
              <a:t>Adolescence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>Développement physique</a:t>
            </a:r>
            <a:endParaRPr lang="en-CA" sz="4400" b="1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764704"/>
            <a:ext cx="8219256" cy="1224136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Développement physique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537520"/>
            <a:ext cx="8229600" cy="3627784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Période de transition entre l’enfance et l’âge adulte, s’étendant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de la puberté à l’indépendance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Filles</a:t>
            </a:r>
            <a:r>
              <a:rPr lang="fr-CA" dirty="0">
                <a:latin typeface="Palatino Linotype" pitchFamily="18" charset="0"/>
              </a:rPr>
              <a:t>: environ 11 ans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CA" dirty="0">
                <a:latin typeface="Palatino Linotype" pitchFamily="18" charset="0"/>
              </a:rPr>
              <a:t>Garçons: environ 13 </a:t>
            </a:r>
            <a:r>
              <a:rPr lang="fr-CA" dirty="0" smtClean="0">
                <a:latin typeface="Palatino Linotype" pitchFamily="18" charset="0"/>
              </a:rPr>
              <a:t>ans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Poussée hormonale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Caractères sexuels primaires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Caractères sexuels secondaires</a:t>
            </a:r>
            <a:endParaRPr lang="fr-CA" dirty="0">
              <a:latin typeface="Palatino Linotype" pitchFamily="18" charset="0"/>
            </a:endParaRP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CA" dirty="0">
                <a:latin typeface="Palatino Linotype" pitchFamily="18" charset="0"/>
              </a:rPr>
              <a:t>Effet de maturation </a:t>
            </a:r>
            <a:r>
              <a:rPr lang="fr-CA" dirty="0" smtClean="0">
                <a:latin typeface="Palatino Linotype" pitchFamily="18" charset="0"/>
              </a:rPr>
              <a:t>précoce</a:t>
            </a:r>
          </a:p>
          <a:p>
            <a:pPr>
              <a:lnSpc>
                <a:spcPct val="90000"/>
              </a:lnSpc>
            </a:pPr>
            <a:endParaRPr lang="fr-CA" sz="2800" dirty="0">
              <a:latin typeface="Palatino Linotype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573016"/>
            <a:ext cx="241473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1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9F0D-5EBE-406F-8D2F-044B6BF91285}" type="slidenum">
              <a:rPr lang="en-US"/>
              <a:pPr/>
              <a:t>42</a:t>
            </a:fld>
            <a:endParaRPr lang="en-US"/>
          </a:p>
        </p:txBody>
      </p:sp>
      <p:sp>
        <p:nvSpPr>
          <p:cNvPr id="1687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41784" y="404664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Développement physique</a:t>
            </a:r>
            <a:endParaRPr lang="en-US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1687555" name="Rectangle 3"/>
          <p:cNvSpPr>
            <a:spLocks noChangeArrowheads="1"/>
          </p:cNvSpPr>
          <p:nvPr/>
        </p:nvSpPr>
        <p:spPr bwMode="auto">
          <a:xfrm>
            <a:off x="179512" y="2204864"/>
            <a:ext cx="568863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  <a:cs typeface="Arial" pitchFamily="34" charset="0"/>
              </a:rPr>
              <a:t>Neurones</a:t>
            </a:r>
            <a:r>
              <a:rPr lang="en-US" sz="2800" dirty="0" smtClean="0">
                <a:latin typeface="Palatino Linotype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 pitchFamily="34" charset="0"/>
              </a:rPr>
              <a:t>augmentent</a:t>
            </a:r>
            <a:r>
              <a:rPr lang="en-US" sz="2800" dirty="0" smtClean="0">
                <a:latin typeface="Palatino Linotype" pitchFamily="18" charset="0"/>
                <a:cs typeface="Arial" pitchFamily="34" charset="0"/>
              </a:rPr>
              <a:t> et </a:t>
            </a:r>
            <a:r>
              <a:rPr lang="en-US" sz="2800" dirty="0" err="1" smtClean="0">
                <a:latin typeface="Palatino Linotype" pitchFamily="18" charset="0"/>
                <a:cs typeface="Arial" pitchFamily="34" charset="0"/>
              </a:rPr>
              <a:t>sélectionnent</a:t>
            </a:r>
            <a:r>
              <a:rPr lang="en-US" sz="2800" dirty="0" smtClean="0">
                <a:latin typeface="Palatino Linotype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 pitchFamily="34" charset="0"/>
              </a:rPr>
              <a:t>leurs</a:t>
            </a:r>
            <a:r>
              <a:rPr lang="en-US" sz="2800" dirty="0" smtClean="0">
                <a:latin typeface="Palatino Linotype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 pitchFamily="34" charset="0"/>
              </a:rPr>
              <a:t>connexions</a:t>
            </a:r>
            <a:endParaRPr lang="en-US" sz="2800" dirty="0" smtClean="0">
              <a:latin typeface="Palatino Linotype" pitchFamily="18" charset="0"/>
              <a:cs typeface="Arial" pitchFamily="34" charset="0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  <a:cs typeface="Arial" pitchFamily="34" charset="0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  <a:cs typeface="Arial" pitchFamily="34" charset="0"/>
              </a:rPr>
              <a:t>Myéline</a:t>
            </a:r>
            <a:r>
              <a:rPr lang="en-US" sz="2800" dirty="0" smtClean="0">
                <a:latin typeface="Palatino Linotype" pitchFamily="18" charset="0"/>
                <a:cs typeface="Arial" pitchFamily="34" charset="0"/>
              </a:rPr>
              <a:t> 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  <a:cs typeface="Arial" pitchFamily="34" charset="0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  <a:cs typeface="Arial" pitchFamily="34" charset="0"/>
              </a:rPr>
              <a:t>Développment</a:t>
            </a:r>
            <a:r>
              <a:rPr lang="en-US" sz="2800" dirty="0" smtClean="0">
                <a:latin typeface="Palatino Linotype" pitchFamily="18" charset="0"/>
                <a:cs typeface="Arial" pitchFamily="34" charset="0"/>
              </a:rPr>
              <a:t> du cortex fontal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  <a:cs typeface="Arial" pitchFamily="34" charset="0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Maturation du cerveau: lobe frontal vs. système limbique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800" dirty="0" smtClean="0">
              <a:latin typeface="Palatino Linotype" pitchFamily="18" charset="0"/>
              <a:cs typeface="Arial" pitchFamily="34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dirty="0" smtClean="0"/>
          </a:p>
        </p:txBody>
      </p:sp>
      <p:pic>
        <p:nvPicPr>
          <p:cNvPr id="1687556" name="Picture 4" descr="12673_MyersPsy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7408"/>
          <a:stretch>
            <a:fillRect/>
          </a:stretch>
        </p:blipFill>
        <p:spPr>
          <a:xfrm>
            <a:off x="5436096" y="3068960"/>
            <a:ext cx="3397250" cy="2768600"/>
          </a:xfrm>
          <a:noFill/>
          <a:ln/>
        </p:spPr>
      </p:pic>
      <p:sp>
        <p:nvSpPr>
          <p:cNvPr id="6" name="TextBox 5"/>
          <p:cNvSpPr txBox="1"/>
          <p:nvPr/>
        </p:nvSpPr>
        <p:spPr>
          <a:xfrm>
            <a:off x="179512" y="1556792"/>
            <a:ext cx="849694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Développement</a:t>
            </a:r>
            <a:r>
              <a:rPr lang="en-US" sz="3200" b="1" dirty="0" smtClean="0">
                <a:solidFill>
                  <a:srgbClr val="C00000"/>
                </a:solidFill>
                <a:latin typeface="Palatino Linotype" pitchFamily="18" charset="0"/>
              </a:rPr>
              <a:t> du </a:t>
            </a:r>
            <a:r>
              <a:rPr lang="en-US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cerveau</a:t>
            </a:r>
            <a:endParaRPr lang="en-US" sz="32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87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87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87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87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87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87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755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8305800" cy="2223120"/>
          </a:xfrm>
        </p:spPr>
        <p:txBody>
          <a:bodyPr>
            <a:normAutofit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dirty="0" smtClean="0">
                <a:latin typeface="Palatino Linotype" pitchFamily="18" charset="0"/>
              </a:rPr>
              <a:t>Adolescence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>Développement cognitif</a:t>
            </a:r>
            <a:endParaRPr lang="en-CA" sz="4400" b="1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908720"/>
            <a:ext cx="8229600" cy="114300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Développement Cognitif</a:t>
            </a:r>
            <a:endParaRPr lang="fr-CA" sz="3600" dirty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468880"/>
            <a:ext cx="8229600" cy="4128472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fr-CA" sz="3200" b="1" dirty="0" smtClean="0">
                <a:solidFill>
                  <a:srgbClr val="C00000"/>
                </a:solidFill>
                <a:latin typeface="Palatino Linotype" pitchFamily="18" charset="0"/>
              </a:rPr>
              <a:t>Stade des opérations formelles (Piaget)</a:t>
            </a:r>
          </a:p>
          <a:p>
            <a:pPr marL="514350" indent="-514350"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Raisonnement hypothétique</a:t>
            </a:r>
          </a:p>
          <a:p>
            <a:pPr marL="514350" indent="-514350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Début des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questionnements</a:t>
            </a:r>
            <a:r>
              <a:rPr lang="fr-CA" sz="2800" dirty="0" smtClean="0">
                <a:latin typeface="Palatino Linotype" pitchFamily="18" charset="0"/>
              </a:rPr>
              <a:t> sur:</a:t>
            </a:r>
          </a:p>
          <a:p>
            <a:pPr marL="880110" lvl="1" indent="-514350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Le bien vs le mal</a:t>
            </a:r>
          </a:p>
          <a:p>
            <a:pPr marL="880110" lvl="1" indent="-514350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Les injustices</a:t>
            </a:r>
          </a:p>
          <a:p>
            <a:pPr marL="880110" lvl="1" indent="-514350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Les idéaux</a:t>
            </a:r>
          </a:p>
          <a:p>
            <a:pPr marL="880110" lvl="1" indent="-51435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endParaRPr lang="fr-CA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9" grpId="1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Développement Cognitif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389120"/>
          </a:xfrm>
        </p:spPr>
        <p:txBody>
          <a:bodyPr/>
          <a:lstStyle/>
          <a:p>
            <a:pPr>
              <a:buNone/>
            </a:pPr>
            <a:r>
              <a:rPr lang="en-CA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Développement</a:t>
            </a:r>
            <a:r>
              <a:rPr lang="en-CA" sz="3200" b="1" dirty="0" smtClean="0">
                <a:solidFill>
                  <a:srgbClr val="C00000"/>
                </a:solidFill>
                <a:latin typeface="Palatino Linotype" pitchFamily="18" charset="0"/>
              </a:rPr>
              <a:t> du </a:t>
            </a:r>
            <a:r>
              <a:rPr lang="en-CA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sens</a:t>
            </a:r>
            <a:r>
              <a:rPr lang="en-CA" sz="3200" b="1" dirty="0" smtClean="0">
                <a:solidFill>
                  <a:srgbClr val="C00000"/>
                </a:solidFill>
                <a:latin typeface="Palatino Linotype" pitchFamily="18" charset="0"/>
              </a:rPr>
              <a:t> moral</a:t>
            </a:r>
          </a:p>
          <a:p>
            <a:pPr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Raisonnement Moral </a:t>
            </a:r>
            <a:r>
              <a:rPr lang="fr-CA" sz="2800" i="1" dirty="0" smtClean="0">
                <a:solidFill>
                  <a:schemeClr val="accent1"/>
                </a:solidFill>
                <a:latin typeface="Palatino Linotype" pitchFamily="18" charset="0"/>
              </a:rPr>
              <a:t>: </a:t>
            </a:r>
            <a:r>
              <a:rPr lang="fr-CA" sz="2800" dirty="0" smtClean="0">
                <a:latin typeface="Palatino Linotype" pitchFamily="18" charset="0"/>
              </a:rPr>
              <a:t>Processus de la pensée qui se développe lorsque l’on considère le bien et le mal</a:t>
            </a:r>
          </a:p>
          <a:p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Intuitions morales</a:t>
            </a:r>
            <a:r>
              <a:rPr lang="fr-CA" sz="2800" i="1" dirty="0" smtClean="0">
                <a:solidFill>
                  <a:schemeClr val="accent1"/>
                </a:solidFill>
                <a:latin typeface="Palatino Linotype" pitchFamily="18" charset="0"/>
              </a:rPr>
              <a:t>: </a:t>
            </a:r>
            <a:r>
              <a:rPr lang="fr-CA" sz="2800" dirty="0" smtClean="0">
                <a:latin typeface="Palatino Linotype" pitchFamily="18" charset="0"/>
              </a:rPr>
              <a:t>rapide et instinctifs, souvent chargé </a:t>
            </a:r>
            <a:r>
              <a:rPr lang="fr-CA" sz="2800" dirty="0" smtClean="0">
                <a:latin typeface="Palatino Linotype" pitchFamily="18" charset="0"/>
              </a:rPr>
              <a:t>d’émotion</a:t>
            </a:r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uiExpand="1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1BD01-7B7D-4DE6-B236-4C336C4F58A1}" type="slidenum">
              <a:rPr lang="en-US"/>
              <a:pPr/>
              <a:t>46</a:t>
            </a:fld>
            <a:endParaRPr lang="en-US"/>
          </a:p>
        </p:txBody>
      </p:sp>
      <p:sp>
        <p:nvSpPr>
          <p:cNvPr id="1695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764705"/>
            <a:ext cx="8892480" cy="1800200"/>
          </a:xfrm>
        </p:spPr>
        <p:txBody>
          <a:bodyPr>
            <a:normAutofit fontScale="90000"/>
          </a:bodyPr>
          <a:lstStyle/>
          <a:p>
            <a:r>
              <a:rPr lang="fr-CA" sz="4000" dirty="0" smtClean="0"/>
              <a:t/>
            </a:r>
            <a:br>
              <a:rPr lang="fr-CA" sz="4000" dirty="0" smtClean="0"/>
            </a:br>
            <a:r>
              <a:rPr lang="fr-CA" sz="4000" dirty="0" smtClean="0"/>
              <a:t/>
            </a:r>
            <a:br>
              <a:rPr lang="fr-CA" sz="4000" dirty="0" smtClean="0"/>
            </a:b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Psychologie du développement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Développement Cognitif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Stades de développement moral de</a:t>
            </a:r>
            <a:r>
              <a:rPr lang="fr-CA" sz="3600" b="1" u="sng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fr-CA" sz="3600" b="1" u="sng" dirty="0" err="1" smtClean="0">
                <a:solidFill>
                  <a:srgbClr val="C00000"/>
                </a:solidFill>
                <a:latin typeface="Palatino Linotype" pitchFamily="18" charset="0"/>
              </a:rPr>
              <a:t>Kohlberg</a:t>
            </a:r>
            <a:endParaRPr lang="en-US" sz="3600" b="1" u="sng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1695747" name="Rectangle 3"/>
          <p:cNvSpPr>
            <a:spLocks noChangeArrowheads="1"/>
          </p:cNvSpPr>
          <p:nvPr/>
        </p:nvSpPr>
        <p:spPr bwMode="auto">
          <a:xfrm>
            <a:off x="0" y="2825552"/>
            <a:ext cx="579613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 algn="l"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Sens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 moral </a:t>
            </a:r>
            <a:r>
              <a:rPr lang="en-US" sz="2800" b="1" dirty="0" err="1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préconventionnel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: </a:t>
            </a:r>
          </a:p>
          <a:p>
            <a:pPr marL="1066800" lvl="1" indent="-609600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Avant </a:t>
            </a: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9ans</a:t>
            </a:r>
          </a:p>
          <a:p>
            <a:pPr marL="1066800" lvl="1" indent="-609600">
              <a:spcBef>
                <a:spcPct val="20000"/>
              </a:spcBef>
              <a:buFont typeface="Wingdings" pitchFamily="2" charset="2"/>
              <a:buChar char="Ø"/>
            </a:pPr>
            <a:endParaRPr lang="en-US" sz="2800" dirty="0">
              <a:latin typeface="Palatino Linotype" pitchFamily="18" charset="0"/>
            </a:endParaRPr>
          </a:p>
          <a:p>
            <a:pPr marL="609600" indent="-609600" algn="l"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Sens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 moral </a:t>
            </a:r>
            <a:r>
              <a:rPr lang="en-US" sz="2800" b="1" dirty="0" err="1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conventionnel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:</a:t>
            </a:r>
          </a:p>
          <a:p>
            <a:pPr marL="1066800" lvl="1" indent="-60960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Début de </a:t>
            </a:r>
            <a:r>
              <a:rPr lang="en-US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l’adolescence</a:t>
            </a:r>
            <a:endParaRPr lang="en-US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95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95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9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574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1BD01-7B7D-4DE6-B236-4C336C4F58A1}" type="slidenum">
              <a:rPr lang="en-US"/>
              <a:pPr/>
              <a:t>47</a:t>
            </a:fld>
            <a:endParaRPr lang="en-US"/>
          </a:p>
        </p:txBody>
      </p:sp>
      <p:sp>
        <p:nvSpPr>
          <p:cNvPr id="1695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1" y="476671"/>
            <a:ext cx="8892480" cy="1800201"/>
          </a:xfrm>
        </p:spPr>
        <p:txBody>
          <a:bodyPr>
            <a:normAutofit fontScale="90000"/>
          </a:bodyPr>
          <a:lstStyle/>
          <a:p>
            <a:r>
              <a:rPr lang="fr-CA" sz="4000" dirty="0" smtClean="0"/>
              <a:t/>
            </a:r>
            <a:br>
              <a:rPr lang="fr-CA" sz="4000" dirty="0" smtClean="0"/>
            </a:br>
            <a:r>
              <a:rPr lang="fr-CA" sz="4000" dirty="0" smtClean="0"/>
              <a:t/>
            </a:r>
            <a:br>
              <a:rPr lang="fr-CA" sz="4000" dirty="0" smtClean="0"/>
            </a:b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Psychologie du développement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Développement Cognitif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Stades de développement moral de </a:t>
            </a:r>
            <a:r>
              <a:rPr lang="fr-CA" sz="3600" b="1" dirty="0" err="1" smtClean="0">
                <a:solidFill>
                  <a:srgbClr val="C00000"/>
                </a:solidFill>
                <a:latin typeface="Palatino Linotype" pitchFamily="18" charset="0"/>
              </a:rPr>
              <a:t>Kohlberg</a:t>
            </a:r>
            <a:endParaRPr lang="en-US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1695747" name="Rectangle 3"/>
          <p:cNvSpPr>
            <a:spLocks noChangeArrowheads="1"/>
          </p:cNvSpPr>
          <p:nvPr/>
        </p:nvSpPr>
        <p:spPr bwMode="auto">
          <a:xfrm>
            <a:off x="0" y="2636912"/>
            <a:ext cx="6660232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 algn="l">
              <a:spcBef>
                <a:spcPct val="20000"/>
              </a:spcBef>
            </a:pP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3.	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Sens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 moral post-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conventionnel</a:t>
            </a:r>
            <a:r>
              <a:rPr lang="en-US" sz="2800" dirty="0" smtClean="0">
                <a:solidFill>
                  <a:srgbClr val="0000FF"/>
                </a:solidFill>
                <a:latin typeface="Palatino Linotype" pitchFamily="18" charset="0"/>
              </a:rPr>
              <a:t>:</a:t>
            </a:r>
            <a:r>
              <a:rPr lang="en-US" sz="2800" dirty="0" smtClean="0">
                <a:latin typeface="Palatino Linotype" pitchFamily="18" charset="0"/>
              </a:rPr>
              <a:t> </a:t>
            </a:r>
          </a:p>
          <a:p>
            <a:pPr marL="1066800" lvl="1" indent="-60960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Avec le </a:t>
            </a:r>
            <a:r>
              <a:rPr lang="en-US" sz="2800" dirty="0" err="1" smtClean="0">
                <a:latin typeface="Palatino Linotype" pitchFamily="18" charset="0"/>
              </a:rPr>
              <a:t>raisonnement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abstrait</a:t>
            </a:r>
            <a:r>
              <a:rPr lang="en-US" sz="2800" dirty="0" smtClean="0">
                <a:latin typeface="Palatino Linotype" pitchFamily="18" charset="0"/>
              </a:rPr>
              <a:t>, les actions </a:t>
            </a:r>
            <a:r>
              <a:rPr lang="en-US" sz="2800" dirty="0" err="1" smtClean="0">
                <a:latin typeface="Palatino Linotype" pitchFamily="18" charset="0"/>
              </a:rPr>
              <a:t>sont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jugées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bonnes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selon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principes</a:t>
            </a: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éthiques</a:t>
            </a: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fondamentaux</a:t>
            </a:r>
            <a:endParaRPr lang="en-US" sz="28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</a:pPr>
            <a:endParaRPr lang="en-US" sz="2400" i="1" u="sng" dirty="0" smtClean="0">
              <a:solidFill>
                <a:srgbClr val="C0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95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95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9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574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8305800" cy="2223120"/>
          </a:xfrm>
        </p:spPr>
        <p:txBody>
          <a:bodyPr>
            <a:normAutofit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dirty="0" smtClean="0">
                <a:latin typeface="Palatino Linotype" pitchFamily="18" charset="0"/>
              </a:rPr>
              <a:t>Adolescence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>Développement Social</a:t>
            </a:r>
            <a:endParaRPr lang="en-CA" sz="4400" b="1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latin typeface="Palatino Linotype" pitchFamily="18" charset="0"/>
              </a:rPr>
              <a:t>Développement Social</a:t>
            </a:r>
            <a:endParaRPr lang="fr-CA" sz="3600" b="1" dirty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2276872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b="1" dirty="0" smtClean="0">
                <a:solidFill>
                  <a:srgbClr val="C00000"/>
                </a:solidFill>
                <a:latin typeface="Palatino Linotype" pitchFamily="18" charset="0"/>
              </a:rPr>
              <a:t>Développement de l’</a:t>
            </a:r>
            <a:r>
              <a:rPr lang="fr-CA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dentité</a:t>
            </a:r>
            <a:r>
              <a:rPr lang="fr-CA" sz="3200" b="1" dirty="0" smtClean="0">
                <a:solidFill>
                  <a:srgbClr val="C00000"/>
                </a:solidFill>
                <a:latin typeface="Palatino Linotype" pitchFamily="18" charset="0"/>
              </a:rPr>
              <a:t>:</a:t>
            </a: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	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Identité</a:t>
            </a:r>
            <a:r>
              <a:rPr lang="fr-CA" sz="2800" dirty="0" smtClean="0">
                <a:latin typeface="Palatino Linotype" pitchFamily="18" charset="0"/>
              </a:rPr>
              <a:t>: sentiment que l’on a de soi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Stades </a:t>
            </a:r>
            <a:r>
              <a:rPr lang="fr-CA" sz="2800" dirty="0">
                <a:latin typeface="Palatino Linotype" pitchFamily="18" charset="0"/>
              </a:rPr>
              <a:t>du développement social selon </a:t>
            </a:r>
            <a:r>
              <a:rPr lang="fr-CA" sz="2800" dirty="0" smtClean="0">
                <a:latin typeface="Palatino Linotype" pitchFamily="18" charset="0"/>
              </a:rPr>
              <a:t>Erikson, Adolescence</a:t>
            </a:r>
            <a:r>
              <a:rPr lang="fr-CA" sz="2800" dirty="0">
                <a:latin typeface="Palatino Linotype" pitchFamily="18" charset="0"/>
              </a:rPr>
              <a:t> </a:t>
            </a:r>
            <a:r>
              <a:rPr lang="fr-CA" sz="2800" i="1" dirty="0" smtClean="0">
                <a:latin typeface="Palatino Linotype" pitchFamily="18" charset="0"/>
              </a:rPr>
              <a:t>=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identité/confusion de rôles</a:t>
            </a:r>
          </a:p>
          <a:p>
            <a:pPr>
              <a:buNone/>
            </a:pPr>
            <a:endParaRPr lang="fr-CA" sz="2800" i="1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2800" i="1" dirty="0" smtClean="0">
                <a:solidFill>
                  <a:schemeClr val="accent1"/>
                </a:solidFill>
                <a:latin typeface="Palatino Linotype" pitchFamily="18" charset="0"/>
              </a:rPr>
              <a:t>	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Identité sociale</a:t>
            </a:r>
            <a:r>
              <a:rPr lang="fr-CA" sz="2800" i="1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sz="2800" dirty="0" smtClean="0">
                <a:latin typeface="Palatino Linotype" pitchFamily="18" charset="0"/>
              </a:rPr>
              <a:t>: le « nous » de notre concept de soi</a:t>
            </a:r>
            <a:endParaRPr lang="fr-CA" sz="2800" dirty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dirty="0">
                <a:latin typeface="Palatino Linotype" pitchFamily="18" charset="0"/>
              </a:rPr>
              <a:t>Importance des </a:t>
            </a:r>
            <a:r>
              <a:rPr lang="fr-CA" dirty="0" smtClean="0">
                <a:latin typeface="Palatino Linotype" pitchFamily="18" charset="0"/>
              </a:rPr>
              <a:t>parents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Importance </a:t>
            </a:r>
            <a:r>
              <a:rPr lang="fr-CA" dirty="0">
                <a:latin typeface="Palatino Linotype" pitchFamily="18" charset="0"/>
              </a:rPr>
              <a:t>des pairs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  <p:bldP spid="82947" grpId="1" uiExpand="1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EBCED-DD3D-4830-A3F9-F466761BA047}" type="slidenum">
              <a:rPr lang="en-US"/>
              <a:pPr/>
              <a:t>50</a:t>
            </a:fld>
            <a:endParaRPr lang="en-US"/>
          </a:p>
        </p:txBody>
      </p:sp>
      <p:sp>
        <p:nvSpPr>
          <p:cNvPr id="1708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620689"/>
            <a:ext cx="8192393" cy="1224136"/>
          </a:xfrm>
        </p:spPr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b="1" dirty="0" smtClean="0">
                <a:latin typeface="Palatino Linotype" pitchFamily="18" charset="0"/>
              </a:rPr>
              <a:t>Développement Social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1708035" name="Rectangle 3"/>
          <p:cNvSpPr>
            <a:spLocks noChangeArrowheads="1"/>
          </p:cNvSpPr>
          <p:nvPr/>
        </p:nvSpPr>
        <p:spPr bwMode="auto">
          <a:xfrm>
            <a:off x="0" y="2060848"/>
            <a:ext cx="421196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Relations avec les parents et les pairs 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4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400" dirty="0" smtClean="0">
                <a:latin typeface="Palatino Linotype" pitchFamily="18" charset="0"/>
              </a:rPr>
              <a:t>Les adolescents se </a:t>
            </a:r>
            <a:r>
              <a:rPr lang="en-US" sz="2400" dirty="0" err="1" smtClean="0">
                <a:latin typeface="Palatino Linotype" pitchFamily="18" charset="0"/>
              </a:rPr>
              <a:t>réfèrent</a:t>
            </a:r>
            <a:r>
              <a:rPr lang="en-US" sz="2400" dirty="0" smtClean="0">
                <a:latin typeface="Palatino Linotype" pitchFamily="18" charset="0"/>
              </a:rPr>
              <a:t> à </a:t>
            </a:r>
            <a:r>
              <a:rPr lang="en-US" sz="2400" dirty="0" err="1" smtClean="0">
                <a:latin typeface="Palatino Linotype" pitchFamily="18" charset="0"/>
              </a:rPr>
              <a:t>leurs</a:t>
            </a:r>
            <a:r>
              <a:rPr lang="en-US" sz="2400" dirty="0" smtClean="0">
                <a:latin typeface="Palatino Linotype" pitchFamily="18" charset="0"/>
              </a:rPr>
              <a:t> parents pour des </a:t>
            </a:r>
            <a:r>
              <a:rPr lang="en-US" sz="2400" i="1" u="sng" dirty="0" smtClean="0">
                <a:solidFill>
                  <a:schemeClr val="accent1"/>
                </a:solidFill>
                <a:latin typeface="Palatino Linotype" pitchFamily="18" charset="0"/>
              </a:rPr>
              <a:t>questions </a:t>
            </a:r>
            <a:r>
              <a:rPr lang="en-US" sz="24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importantes</a:t>
            </a:r>
            <a:endParaRPr lang="en-US" sz="24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</a:pPr>
            <a:endParaRPr lang="en-US" sz="24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</p:txBody>
      </p:sp>
      <p:pic>
        <p:nvPicPr>
          <p:cNvPr id="1708036" name="Picture 4" descr="12673_Myers_Psy_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27984" y="2204864"/>
            <a:ext cx="4181029" cy="4114800"/>
          </a:xfrm>
          <a:noFill/>
          <a:ln/>
        </p:spPr>
      </p:pic>
      <p:sp>
        <p:nvSpPr>
          <p:cNvPr id="6" name="TextBox 5"/>
          <p:cNvSpPr txBox="1"/>
          <p:nvPr/>
        </p:nvSpPr>
        <p:spPr>
          <a:xfrm>
            <a:off x="4067944" y="1844824"/>
            <a:ext cx="1584176" cy="147732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Interactions positives et </a:t>
            </a:r>
            <a:r>
              <a:rPr lang="en-CA" dirty="0" err="1" smtClean="0">
                <a:latin typeface="Palatino Linotype" pitchFamily="18" charset="0"/>
              </a:rPr>
              <a:t>chaleureuses</a:t>
            </a:r>
            <a:r>
              <a:rPr lang="en-CA" dirty="0" smtClean="0">
                <a:latin typeface="Palatino Linotype" pitchFamily="18" charset="0"/>
              </a:rPr>
              <a:t> avec les parents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16216" y="6093296"/>
            <a:ext cx="1912923" cy="64633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CA" dirty="0" err="1" smtClean="0">
                <a:latin typeface="Palatino Linotype" pitchFamily="18" charset="0"/>
              </a:rPr>
              <a:t>Âge</a:t>
            </a:r>
            <a:r>
              <a:rPr lang="en-CA" dirty="0" smtClean="0">
                <a:latin typeface="Palatino Linotype" pitchFamily="18" charset="0"/>
              </a:rPr>
              <a:t> de </a:t>
            </a:r>
            <a:r>
              <a:rPr lang="en-CA" dirty="0" err="1" smtClean="0">
                <a:latin typeface="Palatino Linotype" pitchFamily="18" charset="0"/>
              </a:rPr>
              <a:t>l’enfant</a:t>
            </a:r>
            <a:r>
              <a:rPr lang="en-CA" dirty="0" smtClean="0">
                <a:latin typeface="Palatino Linotype" pitchFamily="18" charset="0"/>
              </a:rPr>
              <a:t> (</a:t>
            </a:r>
            <a:r>
              <a:rPr lang="en-CA" dirty="0" err="1" smtClean="0">
                <a:latin typeface="Palatino Linotype" pitchFamily="18" charset="0"/>
              </a:rPr>
              <a:t>années</a:t>
            </a:r>
            <a:r>
              <a:rPr lang="en-CA" dirty="0" smtClean="0">
                <a:latin typeface="Palatino Linotype" pitchFamily="18" charset="0"/>
              </a:rPr>
              <a:t>)</a:t>
            </a:r>
            <a:endParaRPr lang="en-CA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8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08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08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08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8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08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08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08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8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8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0803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55576" y="1916832"/>
            <a:ext cx="8229600" cy="1143000"/>
          </a:xfrm>
        </p:spPr>
        <p:txBody>
          <a:bodyPr/>
          <a:lstStyle/>
          <a:p>
            <a:r>
              <a:rPr lang="fr-CA" dirty="0" smtClean="0"/>
              <a:t>Êtes-vous un adulte?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6106451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52BEF-63FF-48EB-92F1-C7F55441432D}" type="slidenum">
              <a:rPr lang="en-US"/>
              <a:pPr/>
              <a:t>52</a:t>
            </a:fld>
            <a:endParaRPr lang="en-US"/>
          </a:p>
        </p:txBody>
      </p:sp>
      <p:sp>
        <p:nvSpPr>
          <p:cNvPr id="171008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692696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b="1" dirty="0" smtClean="0">
                <a:solidFill>
                  <a:srgbClr val="C00000"/>
                </a:solidFill>
                <a:latin typeface="Palatino Linotype" pitchFamily="18" charset="0"/>
              </a:rPr>
              <a:t>Émergence de l’âge adulte</a:t>
            </a:r>
            <a:endParaRPr lang="en-US" sz="40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1710083" name="Rectangle 3"/>
          <p:cNvSpPr>
            <a:spLocks noChangeArrowheads="1"/>
          </p:cNvSpPr>
          <p:nvPr/>
        </p:nvSpPr>
        <p:spPr bwMode="auto">
          <a:xfrm>
            <a:off x="0" y="2132856"/>
            <a:ext cx="8455719" cy="161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18 à 25 </a:t>
            </a:r>
            <a:r>
              <a:rPr lang="en-US" sz="2800" dirty="0" err="1" smtClean="0">
                <a:latin typeface="Palatino Linotype" pitchFamily="18" charset="0"/>
              </a:rPr>
              <a:t>ans</a:t>
            </a:r>
            <a:endParaRPr lang="en-US" sz="28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Pas encore </a:t>
            </a:r>
            <a:r>
              <a:rPr lang="en-US" sz="2800" dirty="0" err="1" smtClean="0">
                <a:latin typeface="Palatino Linotype" pitchFamily="18" charset="0"/>
              </a:rPr>
              <a:t>complètements</a:t>
            </a:r>
            <a:r>
              <a:rPr lang="en-US" sz="2800" dirty="0" smtClean="0">
                <a:latin typeface="Palatino Linotype" pitchFamily="18" charset="0"/>
              </a:rPr>
              <a:t> stables</a:t>
            </a:r>
            <a:endParaRPr lang="en-US" sz="2800" dirty="0">
              <a:latin typeface="Palatino Linotype" pitchFamily="18" charset="0"/>
            </a:endParaRPr>
          </a:p>
        </p:txBody>
      </p:sp>
      <p:pic>
        <p:nvPicPr>
          <p:cNvPr id="1710086" name="Picture 6" descr="12673_Myers_Psy_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560" y="3717032"/>
            <a:ext cx="7772400" cy="2900363"/>
          </a:xfrm>
          <a:noFill/>
          <a:ln/>
        </p:spPr>
      </p:pic>
      <p:sp>
        <p:nvSpPr>
          <p:cNvPr id="1710088" name="Text Box 8"/>
          <p:cNvSpPr txBox="1">
            <a:spLocks noChangeArrowheads="1"/>
          </p:cNvSpPr>
          <p:nvPr/>
        </p:nvSpPr>
        <p:spPr bwMode="auto">
          <a:xfrm rot="5400000">
            <a:off x="7893050" y="5497513"/>
            <a:ext cx="1343025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/>
              <a:t>Ariel Skelley/ Corbis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10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10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10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10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08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52BEF-63FF-48EB-92F1-C7F55441432D}" type="slidenum">
              <a:rPr lang="en-US"/>
              <a:pPr/>
              <a:t>53</a:t>
            </a:fld>
            <a:endParaRPr lang="en-US"/>
          </a:p>
        </p:txBody>
      </p:sp>
      <p:sp>
        <p:nvSpPr>
          <p:cNvPr id="171008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692696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b="1" dirty="0" smtClean="0">
                <a:solidFill>
                  <a:srgbClr val="C00000"/>
                </a:solidFill>
                <a:latin typeface="Palatino Linotype" pitchFamily="18" charset="0"/>
              </a:rPr>
              <a:t>Émergence de l’âge adulte</a:t>
            </a:r>
            <a:endParaRPr lang="en-US" sz="40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1710083" name="Rectangle 3"/>
          <p:cNvSpPr>
            <a:spLocks noChangeArrowheads="1"/>
          </p:cNvSpPr>
          <p:nvPr/>
        </p:nvSpPr>
        <p:spPr bwMode="auto">
          <a:xfrm>
            <a:off x="0" y="2132856"/>
            <a:ext cx="8455719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Âge</a:t>
            </a:r>
            <a:r>
              <a:rPr lang="en-US" sz="2800" dirty="0" smtClean="0">
                <a:latin typeface="Palatino Linotype" pitchFamily="18" charset="0"/>
              </a:rPr>
              <a:t> de </a:t>
            </a:r>
            <a:r>
              <a:rPr lang="en-US" sz="2800" dirty="0" err="1" smtClean="0">
                <a:latin typeface="Palatino Linotype" pitchFamily="18" charset="0"/>
              </a:rPr>
              <a:t>l’exploration</a:t>
            </a:r>
            <a:r>
              <a:rPr lang="en-US" sz="2800" dirty="0" smtClean="0">
                <a:latin typeface="Palatino Linotype" pitchFamily="18" charset="0"/>
              </a:rPr>
              <a:t> de </a:t>
            </a:r>
            <a:r>
              <a:rPr lang="en-US" sz="2800" dirty="0" err="1" smtClean="0">
                <a:latin typeface="Palatino Linotype" pitchFamily="18" charset="0"/>
              </a:rPr>
              <a:t>notre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identité</a:t>
            </a:r>
            <a:endParaRPr lang="en-US" sz="28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Âge</a:t>
            </a:r>
            <a:r>
              <a:rPr lang="en-US" sz="2800" dirty="0" smtClean="0">
                <a:latin typeface="Palatino Linotype" pitchFamily="18" charset="0"/>
              </a:rPr>
              <a:t> des </a:t>
            </a:r>
            <a:r>
              <a:rPr lang="en-US" sz="2800" dirty="0" err="1" smtClean="0">
                <a:latin typeface="Palatino Linotype" pitchFamily="18" charset="0"/>
              </a:rPr>
              <a:t>possibilités</a:t>
            </a:r>
            <a:endParaRPr lang="en-US" sz="28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Focus </a:t>
            </a:r>
            <a:r>
              <a:rPr lang="en-US" sz="2800" dirty="0" err="1" smtClean="0">
                <a:latin typeface="Palatino Linotype" pitchFamily="18" charset="0"/>
              </a:rPr>
              <a:t>sur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soi</a:t>
            </a:r>
            <a:r>
              <a:rPr lang="en-US" sz="2800" dirty="0" smtClean="0">
                <a:latin typeface="Palatino Linotype" pitchFamily="18" charset="0"/>
              </a:rPr>
              <a:t> (pas de </a:t>
            </a:r>
            <a:r>
              <a:rPr lang="en-US" sz="2800" dirty="0" err="1" smtClean="0">
                <a:latin typeface="Palatino Linotype" pitchFamily="18" charset="0"/>
              </a:rPr>
              <a:t>responsabilités</a:t>
            </a:r>
            <a:r>
              <a:rPr lang="en-US" sz="2800" dirty="0" smtClean="0">
                <a:latin typeface="Palatino Linotype" pitchFamily="18" charset="0"/>
              </a:rPr>
              <a:t>!)</a:t>
            </a: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Sentiment d’être entre les </a:t>
            </a:r>
            <a:r>
              <a:rPr lang="en-US" sz="2800" dirty="0" err="1" smtClean="0">
                <a:latin typeface="Palatino Linotype" pitchFamily="18" charset="0"/>
              </a:rPr>
              <a:t>deux</a:t>
            </a:r>
            <a:r>
              <a:rPr lang="en-US" sz="2800" dirty="0" smtClean="0">
                <a:latin typeface="Palatino Linotype" pitchFamily="18" charset="0"/>
              </a:rPr>
              <a:t>…</a:t>
            </a:r>
            <a:endParaRPr lang="en-US" sz="2800" dirty="0">
              <a:latin typeface="Palatino Linotype" pitchFamily="18" charset="0"/>
            </a:endParaRPr>
          </a:p>
        </p:txBody>
      </p:sp>
      <p:sp>
        <p:nvSpPr>
          <p:cNvPr id="1710088" name="Text Box 8"/>
          <p:cNvSpPr txBox="1">
            <a:spLocks noChangeArrowheads="1"/>
          </p:cNvSpPr>
          <p:nvPr/>
        </p:nvSpPr>
        <p:spPr bwMode="auto">
          <a:xfrm rot="5400000">
            <a:off x="7893050" y="5497513"/>
            <a:ext cx="1343025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/>
              <a:t>Ariel Skelley/ Corbis</a:t>
            </a:r>
          </a:p>
        </p:txBody>
      </p:sp>
    </p:spTree>
    <p:extLst>
      <p:ext uri="{BB962C8B-B14F-4D97-AF65-F5344CB8AC3E}">
        <p14:creationId xmlns:p14="http://schemas.microsoft.com/office/powerpoint/2010/main" val="11800776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10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10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10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08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180528" y="1916832"/>
            <a:ext cx="9144000" cy="2088232"/>
          </a:xfrm>
        </p:spPr>
        <p:txBody>
          <a:bodyPr>
            <a:normAutofit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développement: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>Âge adulte</a:t>
            </a:r>
            <a:endParaRPr lang="en-CA" sz="44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060848"/>
            <a:ext cx="8305800" cy="2223120"/>
          </a:xfrm>
        </p:spPr>
        <p:txBody>
          <a:bodyPr>
            <a:normAutofit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dirty="0" smtClean="0">
                <a:latin typeface="Palatino Linotype" pitchFamily="18" charset="0"/>
              </a:rPr>
              <a:t>Âge adulte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>Développement physique</a:t>
            </a:r>
            <a:endParaRPr lang="en-CA" sz="4400" b="1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908720"/>
            <a:ext cx="8229600" cy="114300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Âge adulte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276872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b="1" dirty="0" smtClean="0">
                <a:solidFill>
                  <a:srgbClr val="C00000"/>
                </a:solidFill>
                <a:latin typeface="Palatino Linotype" pitchFamily="18" charset="0"/>
              </a:rPr>
              <a:t>Capacités physiques:</a:t>
            </a: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Atteignent </a:t>
            </a:r>
            <a:r>
              <a:rPr lang="fr-CA" sz="2800" dirty="0">
                <a:latin typeface="Palatino Linotype" pitchFamily="18" charset="0"/>
              </a:rPr>
              <a:t>un pic vers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25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ans </a:t>
            </a:r>
            <a:r>
              <a:rPr lang="fr-CA" sz="2800" dirty="0" smtClean="0">
                <a:latin typeface="Palatino Linotype" pitchFamily="18" charset="0"/>
              </a:rPr>
              <a:t>par la suite cela dépend….</a:t>
            </a:r>
          </a:p>
          <a:p>
            <a:pPr marL="0" indent="0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Nos cellules meurent sans être remplacées par des copies génétiques parfaites (vieillissement)</a:t>
            </a: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/>
      <p:bldP spid="87043" grpId="1" uiExpand="1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0" y="717956"/>
            <a:ext cx="91407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CA" sz="2400" dirty="0">
                <a:latin typeface="Palatino Linotype" pitchFamily="18" charset="0"/>
              </a:rPr>
              <a:t>Figure 1 </a:t>
            </a:r>
            <a:r>
              <a:rPr lang="en-CA" sz="2400" dirty="0" err="1">
                <a:latin typeface="Palatino Linotype" pitchFamily="18" charset="0"/>
              </a:rPr>
              <a:t>Nombre</a:t>
            </a:r>
            <a:r>
              <a:rPr lang="en-CA" sz="2400" dirty="0">
                <a:latin typeface="Palatino Linotype" pitchFamily="18" charset="0"/>
              </a:rPr>
              <a:t> de </a:t>
            </a:r>
            <a:r>
              <a:rPr lang="en-CA" sz="2400" dirty="0" err="1">
                <a:latin typeface="Palatino Linotype" pitchFamily="18" charset="0"/>
              </a:rPr>
              <a:t>personnes</a:t>
            </a:r>
            <a:r>
              <a:rPr lang="en-CA" sz="2400" dirty="0">
                <a:latin typeface="Palatino Linotype" pitchFamily="18" charset="0"/>
              </a:rPr>
              <a:t> </a:t>
            </a:r>
            <a:r>
              <a:rPr lang="en-CA" sz="2400" dirty="0" err="1">
                <a:latin typeface="Palatino Linotype" pitchFamily="18" charset="0"/>
              </a:rPr>
              <a:t>âgées</a:t>
            </a:r>
            <a:r>
              <a:rPr lang="en-CA" sz="2400" dirty="0">
                <a:latin typeface="Palatino Linotype" pitchFamily="18" charset="0"/>
              </a:rPr>
              <a:t> de 65 </a:t>
            </a:r>
            <a:r>
              <a:rPr lang="en-CA" sz="2400" dirty="0" err="1">
                <a:latin typeface="Palatino Linotype" pitchFamily="18" charset="0"/>
              </a:rPr>
              <a:t>ans</a:t>
            </a:r>
            <a:r>
              <a:rPr lang="en-CA" sz="2400" dirty="0">
                <a:latin typeface="Palatino Linotype" pitchFamily="18" charset="0"/>
              </a:rPr>
              <a:t> et plus et </a:t>
            </a:r>
            <a:r>
              <a:rPr lang="en-CA" sz="2400" dirty="0" err="1">
                <a:latin typeface="Palatino Linotype" pitchFamily="18" charset="0"/>
              </a:rPr>
              <a:t>nombre</a:t>
            </a:r>
            <a:r>
              <a:rPr lang="en-CA" sz="2400" dirty="0">
                <a:latin typeface="Palatino Linotype" pitchFamily="18" charset="0"/>
              </a:rPr>
              <a:t> </a:t>
            </a:r>
            <a:r>
              <a:rPr lang="en-CA" sz="2400" dirty="0" err="1">
                <a:latin typeface="Palatino Linotype" pitchFamily="18" charset="0"/>
              </a:rPr>
              <a:t>d’enfants</a:t>
            </a:r>
            <a:r>
              <a:rPr lang="en-CA" sz="2400" dirty="0">
                <a:latin typeface="Palatino Linotype" pitchFamily="18" charset="0"/>
              </a:rPr>
              <a:t> </a:t>
            </a:r>
            <a:r>
              <a:rPr lang="en-CA" sz="2400" dirty="0" err="1">
                <a:latin typeface="Palatino Linotype" pitchFamily="18" charset="0"/>
              </a:rPr>
              <a:t>âgés</a:t>
            </a:r>
            <a:r>
              <a:rPr lang="en-CA" sz="2400" dirty="0">
                <a:latin typeface="Palatino Linotype" pitchFamily="18" charset="0"/>
              </a:rPr>
              <a:t> de </a:t>
            </a:r>
            <a:r>
              <a:rPr lang="en-CA" sz="2400" dirty="0" err="1">
                <a:latin typeface="Palatino Linotype" pitchFamily="18" charset="0"/>
              </a:rPr>
              <a:t>moins</a:t>
            </a:r>
            <a:r>
              <a:rPr lang="en-CA" sz="2400" dirty="0">
                <a:latin typeface="Palatino Linotype" pitchFamily="18" charset="0"/>
              </a:rPr>
              <a:t> de 15 </a:t>
            </a:r>
            <a:r>
              <a:rPr lang="en-CA" sz="2400" dirty="0" err="1" smtClean="0">
                <a:latin typeface="Palatino Linotype" pitchFamily="18" charset="0"/>
              </a:rPr>
              <a:t>ans</a:t>
            </a:r>
            <a:r>
              <a:rPr lang="en-CA" sz="2400" dirty="0">
                <a:latin typeface="Palatino Linotype" pitchFamily="18" charset="0"/>
              </a:rPr>
              <a:t> </a:t>
            </a:r>
            <a:r>
              <a:rPr lang="en-CA" sz="2400" dirty="0" smtClean="0">
                <a:latin typeface="Palatino Linotype" pitchFamily="18" charset="0"/>
              </a:rPr>
              <a:t>(</a:t>
            </a:r>
            <a:r>
              <a:rPr lang="en-CA" sz="1400" dirty="0" smtClean="0">
                <a:latin typeface="Arial" charset="0"/>
              </a:rPr>
              <a:t>au </a:t>
            </a:r>
            <a:r>
              <a:rPr lang="en-CA" sz="1400" dirty="0" err="1">
                <a:latin typeface="Arial" charset="0"/>
              </a:rPr>
              <a:t>sein</a:t>
            </a:r>
            <a:r>
              <a:rPr lang="en-CA" sz="1400" dirty="0">
                <a:latin typeface="Arial" charset="0"/>
              </a:rPr>
              <a:t> de la population </a:t>
            </a:r>
            <a:r>
              <a:rPr lang="en-CA" sz="1400" dirty="0" err="1">
                <a:latin typeface="Arial" charset="0"/>
              </a:rPr>
              <a:t>canadienne</a:t>
            </a:r>
            <a:r>
              <a:rPr lang="en-CA" sz="1400" dirty="0">
                <a:latin typeface="Arial" charset="0"/>
              </a:rPr>
              <a:t>, 1956 à </a:t>
            </a:r>
            <a:r>
              <a:rPr lang="en-CA" sz="1400" dirty="0" smtClean="0">
                <a:latin typeface="Arial" charset="0"/>
              </a:rPr>
              <a:t>2016) </a:t>
            </a:r>
            <a:endParaRPr lang="en-CA" sz="1400" dirty="0">
              <a:latin typeface="Arial" charset="0"/>
            </a:endParaRPr>
          </a:p>
        </p:txBody>
      </p:sp>
      <p:pic>
        <p:nvPicPr>
          <p:cNvPr id="91139" name="Picture 3" descr="age demographi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276872"/>
            <a:ext cx="8568952" cy="458112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1700808"/>
            <a:ext cx="882047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Vieillissement de la population:</a:t>
            </a:r>
          </a:p>
          <a:p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Âge adulte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132856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3200" dirty="0" err="1" smtClean="0">
                <a:solidFill>
                  <a:schemeClr val="accent1"/>
                </a:solidFill>
                <a:latin typeface="Palatino Linotype" pitchFamily="18" charset="0"/>
              </a:rPr>
              <a:t>Espérance</a:t>
            </a: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 de vie</a:t>
            </a:r>
          </a:p>
          <a:p>
            <a:pPr lvl="1">
              <a:buFont typeface="Wingdings" pitchFamily="2" charset="2"/>
              <a:buChar char="Ø"/>
            </a:pPr>
            <a:r>
              <a:rPr lang="en-CA" sz="2800" dirty="0" err="1" smtClean="0">
                <a:latin typeface="Palatino Linotype" pitchFamily="18" charset="0"/>
              </a:rPr>
              <a:t>Dans</a:t>
            </a:r>
            <a:r>
              <a:rPr lang="en-CA" sz="2800" dirty="0" smtClean="0">
                <a:latin typeface="Palatino Linotype" pitchFamily="18" charset="0"/>
              </a:rPr>
              <a:t> le </a:t>
            </a:r>
            <a:r>
              <a:rPr lang="en-CA" sz="2800" dirty="0" err="1" smtClean="0">
                <a:latin typeface="Palatino Linotype" pitchFamily="18" charset="0"/>
              </a:rPr>
              <a:t>monde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entier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espérance</a:t>
            </a:r>
            <a:r>
              <a:rPr lang="en-CA" sz="2800" dirty="0" smtClean="0">
                <a:latin typeface="Palatino Linotype" pitchFamily="18" charset="0"/>
              </a:rPr>
              <a:t> à la naissance:</a:t>
            </a:r>
          </a:p>
          <a:p>
            <a:pPr lvl="1">
              <a:buFont typeface="Wingdings" pitchFamily="2" charset="2"/>
              <a:buChar char="Ø"/>
            </a:pPr>
            <a:endParaRPr lang="en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CA" sz="2800" dirty="0" smtClean="0">
                <a:latin typeface="Palatino Linotype" pitchFamily="18" charset="0"/>
              </a:rPr>
              <a:t>Plus </a:t>
            </a:r>
            <a:r>
              <a:rPr lang="en-CA" sz="2800" dirty="0" err="1" smtClean="0">
                <a:latin typeface="Palatino Linotype" pitchFamily="18" charset="0"/>
              </a:rPr>
              <a:t>grande</a:t>
            </a:r>
            <a:r>
              <a:rPr lang="en-CA" sz="2800" dirty="0" smtClean="0">
                <a:latin typeface="Palatino Linotype" pitchFamily="18" charset="0"/>
              </a:rPr>
              <a:t> chez les </a:t>
            </a:r>
            <a:r>
              <a:rPr lang="en-CA" sz="2800" dirty="0" smtClean="0">
                <a:latin typeface="Palatino Linotype" pitchFamily="18" charset="0"/>
              </a:rPr>
              <a:t>femmes</a:t>
            </a:r>
          </a:p>
          <a:p>
            <a:pPr marL="393192" lvl="1" indent="0">
              <a:buNone/>
            </a:pPr>
            <a:endParaRPr lang="en-CA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Âge adulte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Changements</a:t>
            </a:r>
            <a:r>
              <a:rPr lang="en-CA" sz="3200" b="1" dirty="0" smtClean="0">
                <a:solidFill>
                  <a:srgbClr val="C00000"/>
                </a:solidFill>
                <a:latin typeface="Palatino Linotype" pitchFamily="18" charset="0"/>
              </a:rPr>
              <a:t> physiques de </a:t>
            </a:r>
            <a:r>
              <a:rPr lang="en-CA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l’âge</a:t>
            </a:r>
            <a:r>
              <a:rPr lang="en-CA" sz="32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mûr</a:t>
            </a:r>
            <a:endParaRPr lang="en-CA" sz="32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(après 40 </a:t>
            </a:r>
            <a:r>
              <a:rPr lang="en-CA" sz="3200" dirty="0" err="1" smtClean="0">
                <a:solidFill>
                  <a:schemeClr val="accent1"/>
                </a:solidFill>
                <a:latin typeface="Palatino Linotype" pitchFamily="18" charset="0"/>
              </a:rPr>
              <a:t>ans</a:t>
            </a: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)</a:t>
            </a:r>
          </a:p>
          <a:p>
            <a:pPr lvl="1">
              <a:buFont typeface="Wingdings" pitchFamily="2" charset="2"/>
              <a:buChar char="Ø"/>
            </a:pPr>
            <a:r>
              <a:rPr lang="en-CA" sz="2800" dirty="0" err="1" smtClean="0">
                <a:latin typeface="Palatino Linotype" pitchFamily="18" charset="0"/>
              </a:rPr>
              <a:t>Déclin</a:t>
            </a:r>
            <a:r>
              <a:rPr lang="en-CA" sz="2800" dirty="0" smtClean="0">
                <a:latin typeface="Palatino Linotype" pitchFamily="18" charset="0"/>
              </a:rPr>
              <a:t> de la </a:t>
            </a:r>
            <a:r>
              <a:rPr lang="en-CA" sz="2800" dirty="0" err="1" smtClean="0">
                <a:latin typeface="Palatino Linotype" pitchFamily="18" charset="0"/>
              </a:rPr>
              <a:t>fertilité</a:t>
            </a:r>
            <a:endParaRPr lang="en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endParaRPr lang="en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CA" sz="2800" dirty="0" err="1" smtClean="0">
                <a:latin typeface="Palatino Linotype" pitchFamily="18" charset="0"/>
              </a:rPr>
              <a:t>Ménopause</a:t>
            </a:r>
            <a:r>
              <a:rPr lang="en-CA" sz="2800" dirty="0" smtClean="0">
                <a:latin typeface="Palatino Linotype" pitchFamily="18" charset="0"/>
              </a:rPr>
              <a:t> chez la femme: </a:t>
            </a:r>
            <a:r>
              <a:rPr lang="en-CA" sz="2800" dirty="0" err="1" smtClean="0">
                <a:latin typeface="Palatino Linotype" pitchFamily="18" charset="0"/>
              </a:rPr>
              <a:t>vers</a:t>
            </a:r>
            <a:r>
              <a:rPr lang="en-CA" sz="2800" dirty="0" smtClean="0">
                <a:latin typeface="Palatino Linotype" pitchFamily="18" charset="0"/>
              </a:rPr>
              <a:t> 50 </a:t>
            </a:r>
            <a:r>
              <a:rPr lang="en-CA" sz="2800" dirty="0" err="1" smtClean="0">
                <a:latin typeface="Palatino Linotype" pitchFamily="18" charset="0"/>
              </a:rPr>
              <a:t>ans</a:t>
            </a:r>
            <a:endParaRPr lang="en-CA" sz="2800" dirty="0" smtClean="0">
              <a:latin typeface="Palatino Linotype" pitchFamily="18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en-CA" sz="2500" dirty="0" smtClean="0">
                <a:latin typeface="Palatino Linotype" pitchFamily="18" charset="0"/>
              </a:rPr>
              <a:t>Fin du cycle </a:t>
            </a:r>
            <a:r>
              <a:rPr lang="en-CA" sz="2500" dirty="0" err="1" smtClean="0">
                <a:latin typeface="Palatino Linotype" pitchFamily="18" charset="0"/>
              </a:rPr>
              <a:t>menstruel</a:t>
            </a:r>
            <a:endParaRPr lang="en-CA" sz="2500" dirty="0" smtClean="0">
              <a:latin typeface="Palatino Linotype" pitchFamily="18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en-CA" sz="2500" dirty="0" smtClean="0">
                <a:latin typeface="Palatino Linotype" pitchFamily="18" charset="0"/>
              </a:rPr>
              <a:t>Impact </a:t>
            </a:r>
            <a:r>
              <a:rPr lang="en-CA" sz="2500" dirty="0" err="1" smtClean="0">
                <a:latin typeface="Palatino Linotype" pitchFamily="18" charset="0"/>
              </a:rPr>
              <a:t>émotionnel</a:t>
            </a:r>
            <a:r>
              <a:rPr lang="en-CA" sz="2500" dirty="0" smtClean="0">
                <a:latin typeface="Palatino Linotype" pitchFamily="18" charset="0"/>
              </a:rPr>
              <a:t> </a:t>
            </a:r>
            <a:r>
              <a:rPr lang="en-CA" sz="2500" dirty="0" err="1" smtClean="0">
                <a:latin typeface="Palatino Linotype" pitchFamily="18" charset="0"/>
              </a:rPr>
              <a:t>dépend</a:t>
            </a:r>
            <a:r>
              <a:rPr lang="en-CA" sz="2500" dirty="0" smtClean="0">
                <a:latin typeface="Palatino Linotype" pitchFamily="18" charset="0"/>
              </a:rPr>
              <a:t> des </a:t>
            </a:r>
            <a:r>
              <a:rPr lang="en-CA" sz="2500" dirty="0" err="1" smtClean="0">
                <a:latin typeface="Palatino Linotype" pitchFamily="18" charset="0"/>
              </a:rPr>
              <a:t>attentes</a:t>
            </a:r>
            <a:endParaRPr lang="en-CA" sz="25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Âge adulte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935480"/>
            <a:ext cx="8229600" cy="492252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CA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Changements</a:t>
            </a:r>
            <a:r>
              <a:rPr lang="en-CA" sz="2800" b="1" dirty="0" smtClean="0">
                <a:solidFill>
                  <a:srgbClr val="C00000"/>
                </a:solidFill>
                <a:latin typeface="Palatino Linotype" pitchFamily="18" charset="0"/>
              </a:rPr>
              <a:t> physiques de </a:t>
            </a:r>
            <a:r>
              <a:rPr lang="en-CA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l’âge</a:t>
            </a:r>
            <a:r>
              <a:rPr lang="en-CA" sz="28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CA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mûr</a:t>
            </a:r>
            <a:r>
              <a:rPr lang="en-CA" sz="2800" b="1" dirty="0" smtClean="0">
                <a:solidFill>
                  <a:srgbClr val="C00000"/>
                </a:solidFill>
                <a:latin typeface="Palatino Linotype" pitchFamily="18" charset="0"/>
              </a:rPr>
              <a:t> (suite)</a:t>
            </a:r>
          </a:p>
          <a:p>
            <a:pPr lvl="1">
              <a:buFont typeface="Wingdings" pitchFamily="2" charset="2"/>
              <a:buChar char="Ø"/>
            </a:pPr>
            <a:r>
              <a:rPr lang="en-CA" sz="2800" dirty="0" smtClean="0">
                <a:latin typeface="Palatino Linotype" pitchFamily="18" charset="0"/>
              </a:rPr>
              <a:t>“</a:t>
            </a:r>
            <a:r>
              <a:rPr lang="en-CA" sz="2800" dirty="0" err="1" smtClean="0">
                <a:latin typeface="Palatino Linotype" pitchFamily="18" charset="0"/>
              </a:rPr>
              <a:t>Ménopause</a:t>
            </a:r>
            <a:r>
              <a:rPr lang="en-CA" sz="2800" dirty="0" smtClean="0">
                <a:latin typeface="Palatino Linotype" pitchFamily="18" charset="0"/>
              </a:rPr>
              <a:t>” chez </a:t>
            </a:r>
            <a:r>
              <a:rPr lang="en-CA" sz="2800" dirty="0" err="1" smtClean="0">
                <a:latin typeface="Palatino Linotype" pitchFamily="18" charset="0"/>
              </a:rPr>
              <a:t>l’homme</a:t>
            </a:r>
            <a:r>
              <a:rPr lang="en-CA" sz="2800" dirty="0" smtClean="0">
                <a:latin typeface="Palatino Linotype" pitchFamily="18" charset="0"/>
              </a:rPr>
              <a:t>??</a:t>
            </a:r>
          </a:p>
          <a:p>
            <a:pPr lvl="2">
              <a:buNone/>
            </a:pPr>
            <a:endParaRPr lang="en-CA" sz="2500" dirty="0" smtClean="0">
              <a:latin typeface="Palatino Linotype" pitchFamily="18" charset="0"/>
            </a:endParaRPr>
          </a:p>
          <a:p>
            <a:pPr lvl="1">
              <a:buNone/>
            </a:pPr>
            <a:r>
              <a:rPr lang="en-CA" sz="2800" b="1" dirty="0" smtClean="0">
                <a:solidFill>
                  <a:srgbClr val="C00000"/>
                </a:solidFill>
                <a:latin typeface="Palatino Linotype" pitchFamily="18" charset="0"/>
              </a:rPr>
              <a:t>Santé</a:t>
            </a:r>
          </a:p>
          <a:p>
            <a:pPr lvl="1">
              <a:buFont typeface="Wingdings" pitchFamily="2" charset="2"/>
              <a:buChar char="Ø"/>
            </a:pPr>
            <a:r>
              <a:rPr lang="en-CA" sz="2800" dirty="0" err="1" smtClean="0">
                <a:latin typeface="Palatino Linotype" pitchFamily="18" charset="0"/>
              </a:rPr>
              <a:t>Système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immunitaire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s’affaiblit</a:t>
            </a:r>
            <a:r>
              <a:rPr lang="en-CA" sz="2800" dirty="0" smtClean="0">
                <a:latin typeface="Palatino Linotype" pitchFamily="18" charset="0"/>
              </a:rPr>
              <a:t> (</a:t>
            </a:r>
            <a:r>
              <a:rPr lang="en-CA" sz="2800" dirty="0" err="1" smtClean="0">
                <a:latin typeface="Palatino Linotype" pitchFamily="18" charset="0"/>
              </a:rPr>
              <a:t>homme</a:t>
            </a:r>
            <a:r>
              <a:rPr lang="en-CA" sz="2800" dirty="0" smtClean="0">
                <a:latin typeface="Palatino Linotype" pitchFamily="18" charset="0"/>
              </a:rPr>
              <a:t> et femme)</a:t>
            </a:r>
          </a:p>
          <a:p>
            <a:pPr marL="0" indent="0">
              <a:buNone/>
            </a:pPr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B896F-9F18-49D3-ABCE-A516FE573976}" type="slidenum">
              <a:rPr lang="en-US"/>
              <a:pPr/>
              <a:t>61</a:t>
            </a:fld>
            <a:endParaRPr lang="en-US"/>
          </a:p>
        </p:txBody>
      </p:sp>
      <p:sp>
        <p:nvSpPr>
          <p:cNvPr id="17203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620688"/>
            <a:ext cx="8640960" cy="1208559"/>
          </a:xfrm>
        </p:spPr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Âge adulte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1720323" name="Rectangle 3"/>
          <p:cNvSpPr>
            <a:spLocks noChangeArrowheads="1"/>
          </p:cNvSpPr>
          <p:nvPr/>
        </p:nvSpPr>
        <p:spPr bwMode="auto">
          <a:xfrm>
            <a:off x="0" y="2060848"/>
            <a:ext cx="896448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Vieillissement</a:t>
            </a:r>
            <a:r>
              <a:rPr lang="en-US" sz="3200" b="1" dirty="0" smtClean="0">
                <a:solidFill>
                  <a:srgbClr val="C00000"/>
                </a:solidFill>
                <a:latin typeface="Palatino Linotype" pitchFamily="18" charset="0"/>
              </a:rPr>
              <a:t>: </a:t>
            </a:r>
            <a:r>
              <a:rPr lang="en-US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capacités</a:t>
            </a:r>
            <a:r>
              <a:rPr lang="en-US" sz="32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sensorielles</a:t>
            </a:r>
            <a:endParaRPr lang="en-US" sz="32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600" dirty="0" smtClean="0">
                <a:latin typeface="Palatino Linotype" pitchFamily="18" charset="0"/>
              </a:rPr>
              <a:t>Après 70 </a:t>
            </a:r>
            <a:r>
              <a:rPr lang="en-US" sz="2600" dirty="0" err="1" smtClean="0">
                <a:latin typeface="Palatino Linotype" pitchFamily="18" charset="0"/>
              </a:rPr>
              <a:t>ans</a:t>
            </a:r>
            <a:r>
              <a:rPr lang="en-US" sz="2600" dirty="0" smtClean="0">
                <a:latin typeface="Palatino Linotype" pitchFamily="18" charset="0"/>
              </a:rPr>
              <a:t> : </a:t>
            </a:r>
            <a:r>
              <a:rPr lang="en-US" sz="2600" dirty="0" err="1" smtClean="0">
                <a:latin typeface="Palatino Linotype" pitchFamily="18" charset="0"/>
              </a:rPr>
              <a:t>baisse</a:t>
            </a:r>
            <a:r>
              <a:rPr lang="en-US" sz="2600" dirty="0" smtClean="0">
                <a:latin typeface="Palatino Linotype" pitchFamily="18" charset="0"/>
              </a:rPr>
              <a:t> de </a:t>
            </a:r>
            <a:r>
              <a:rPr lang="en-US" sz="26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plusieurs</a:t>
            </a:r>
            <a:r>
              <a:rPr lang="en-US" sz="26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6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sens</a:t>
            </a:r>
            <a:r>
              <a:rPr lang="en-US" sz="26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6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600" dirty="0" smtClean="0">
              <a:latin typeface="Palatino Linotype" pitchFamily="18" charset="0"/>
            </a:endParaRPr>
          </a:p>
        </p:txBody>
      </p:sp>
      <p:pic>
        <p:nvPicPr>
          <p:cNvPr id="1720326" name="Picture 6" descr="12673_Myers_Psy_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43608" y="4365625"/>
            <a:ext cx="7024688" cy="2492375"/>
          </a:xfrm>
          <a:noFill/>
          <a:ln/>
        </p:spPr>
      </p:pic>
      <p:sp>
        <p:nvSpPr>
          <p:cNvPr id="1720328" name="Text Box 8"/>
          <p:cNvSpPr txBox="1">
            <a:spLocks noChangeArrowheads="1"/>
          </p:cNvSpPr>
          <p:nvPr/>
        </p:nvSpPr>
        <p:spPr bwMode="auto">
          <a:xfrm rot="5400000">
            <a:off x="7352507" y="5372894"/>
            <a:ext cx="1655762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900"/>
              <a:t>Michael Newman/ PhotoEdit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20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20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20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203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20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20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22" grpId="0"/>
      <p:bldP spid="172032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57990-7387-4F7D-AAF6-408A2C31BB76}" type="slidenum">
              <a:rPr lang="en-US"/>
              <a:pPr/>
              <a:t>62</a:t>
            </a:fld>
            <a:endParaRPr lang="en-US"/>
          </a:p>
        </p:txBody>
      </p:sp>
      <p:sp>
        <p:nvSpPr>
          <p:cNvPr id="172237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76672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Âge adulte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1722371" name="Rectangle 3"/>
          <p:cNvSpPr>
            <a:spLocks noChangeArrowheads="1"/>
          </p:cNvSpPr>
          <p:nvPr/>
        </p:nvSpPr>
        <p:spPr bwMode="auto">
          <a:xfrm>
            <a:off x="179512" y="1700808"/>
            <a:ext cx="8964488" cy="20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Vieillissement</a:t>
            </a:r>
            <a:r>
              <a:rPr lang="en-US" sz="3200" b="1" dirty="0" smtClean="0">
                <a:solidFill>
                  <a:srgbClr val="C00000"/>
                </a:solidFill>
                <a:latin typeface="Palatino Linotype" pitchFamily="18" charset="0"/>
              </a:rPr>
              <a:t> et </a:t>
            </a:r>
            <a:r>
              <a:rPr lang="en-US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conduite</a:t>
            </a:r>
            <a:r>
              <a:rPr lang="en-US" sz="3200" b="1" dirty="0" smtClean="0">
                <a:solidFill>
                  <a:srgbClr val="C00000"/>
                </a:solidFill>
                <a:latin typeface="Palatino Linotype" pitchFamily="18" charset="0"/>
              </a:rPr>
              <a:t> automobile 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400" dirty="0" smtClean="0">
                <a:latin typeface="Palatino Linotype" pitchFamily="18" charset="0"/>
              </a:rPr>
              <a:t>Après 70ans : </a:t>
            </a: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400" dirty="0" smtClean="0">
                <a:latin typeface="Palatino Linotype" pitchFamily="18" charset="0"/>
              </a:rPr>
              <a:t>Les </a:t>
            </a:r>
            <a:r>
              <a:rPr lang="en-US" sz="2400" dirty="0" err="1" smtClean="0">
                <a:latin typeface="Palatino Linotype" pitchFamily="18" charset="0"/>
              </a:rPr>
              <a:t>capacités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diminuent</a:t>
            </a:r>
            <a:r>
              <a:rPr lang="en-US" sz="2400" dirty="0" smtClean="0">
                <a:latin typeface="Palatino Linotype" pitchFamily="18" charset="0"/>
              </a:rPr>
              <a:t> (</a:t>
            </a:r>
            <a:r>
              <a:rPr lang="en-US" sz="2400" dirty="0" err="1" smtClean="0">
                <a:latin typeface="Palatino Linotype" pitchFamily="18" charset="0"/>
              </a:rPr>
              <a:t>réflexes</a:t>
            </a:r>
            <a:r>
              <a:rPr lang="en-US" sz="2400" dirty="0" smtClean="0">
                <a:latin typeface="Palatino Linotype" pitchFamily="18" charset="0"/>
              </a:rPr>
              <a:t>, temps de </a:t>
            </a:r>
            <a:r>
              <a:rPr lang="en-US" sz="2400" dirty="0" err="1" smtClean="0">
                <a:latin typeface="Palatino Linotype" pitchFamily="18" charset="0"/>
              </a:rPr>
              <a:t>réactions</a:t>
            </a:r>
            <a:r>
              <a:rPr lang="en-US" sz="2400" dirty="0" smtClean="0">
                <a:latin typeface="Palatino Linotype" pitchFamily="18" charset="0"/>
              </a:rPr>
              <a:t>)</a:t>
            </a: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400" dirty="0" smtClean="0">
                <a:latin typeface="Palatino Linotype" pitchFamily="18" charset="0"/>
              </a:rPr>
              <a:t>Il y a </a:t>
            </a:r>
            <a:r>
              <a:rPr lang="en-US" sz="2400" i="1" u="sng" dirty="0" smtClean="0">
                <a:solidFill>
                  <a:schemeClr val="accent1"/>
                </a:solidFill>
                <a:latin typeface="Palatino Linotype" pitchFamily="18" charset="0"/>
              </a:rPr>
              <a:t>plus </a:t>
            </a:r>
            <a:r>
              <a:rPr lang="en-US" sz="24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d’accidents</a:t>
            </a:r>
            <a:r>
              <a:rPr lang="en-US" sz="24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400" dirty="0" smtClean="0">
                <a:latin typeface="Palatino Linotype" pitchFamily="18" charset="0"/>
              </a:rPr>
              <a:t>de la route </a:t>
            </a:r>
            <a:r>
              <a:rPr lang="en-US" sz="2400" dirty="0" err="1" smtClean="0">
                <a:latin typeface="Palatino Linotype" pitchFamily="18" charset="0"/>
              </a:rPr>
              <a:t>fatals</a:t>
            </a:r>
            <a:endParaRPr lang="en-US" sz="24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22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22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2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2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2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2370" grpId="0"/>
      <p:bldP spid="1722371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060848"/>
            <a:ext cx="8305800" cy="3456384"/>
          </a:xfrm>
        </p:spPr>
        <p:txBody>
          <a:bodyPr>
            <a:normAutofit fontScale="90000"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dirty="0" smtClean="0">
                <a:latin typeface="Palatino Linotype" pitchFamily="18" charset="0"/>
              </a:rPr>
              <a:t>Âge adulte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>Développement Cognitif</a:t>
            </a:r>
            <a:br>
              <a:rPr lang="fr-CA" sz="4400" b="1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/>
            </a:r>
            <a:br>
              <a:rPr lang="fr-CA" sz="4400" b="1" dirty="0" smtClean="0">
                <a:latin typeface="Palatino Linotype" pitchFamily="18" charset="0"/>
              </a:rPr>
            </a:b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Est-ce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que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les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fonctions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cognitives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déclinent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avec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l’âge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autant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que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les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capacités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physiques?</a:t>
            </a:r>
            <a:endParaRPr lang="en-CA" sz="4400" b="1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Âge adulte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5365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Développement</a:t>
            </a:r>
            <a:r>
              <a:rPr lang="en-CA" sz="28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CA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cognitifs</a:t>
            </a:r>
            <a:endParaRPr lang="en-CA" sz="28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800" u="sng" dirty="0" smtClean="0">
                <a:latin typeface="Palatino Linotype" pitchFamily="18" charset="0"/>
              </a:rPr>
              <a:t>Après 20 </a:t>
            </a:r>
            <a:r>
              <a:rPr lang="en-CA" sz="2800" u="sng" dirty="0" err="1" smtClean="0">
                <a:latin typeface="Palatino Linotype" pitchFamily="18" charset="0"/>
              </a:rPr>
              <a:t>ans</a:t>
            </a:r>
            <a:endParaRPr lang="en-CA" sz="2800" u="sng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800" u="sng" dirty="0" smtClean="0">
                <a:latin typeface="Palatino Linotype" pitchFamily="18" charset="0"/>
              </a:rPr>
              <a:t>À 80 </a:t>
            </a:r>
            <a:r>
              <a:rPr lang="en-CA" sz="2800" u="sng" dirty="0" err="1" smtClean="0">
                <a:latin typeface="Palatino Linotype" pitchFamily="18" charset="0"/>
              </a:rPr>
              <a:t>ans</a:t>
            </a:r>
            <a:endParaRPr lang="en-CA" sz="2800" u="sng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800" dirty="0" err="1" smtClean="0">
                <a:latin typeface="Palatino Linotype" pitchFamily="18" charset="0"/>
              </a:rPr>
              <a:t>Atrophie</a:t>
            </a:r>
            <a:r>
              <a:rPr lang="en-CA" sz="2800" dirty="0" smtClean="0">
                <a:latin typeface="Palatino Linotype" pitchFamily="18" charset="0"/>
              </a:rPr>
              <a:t> des lobes </a:t>
            </a:r>
            <a:r>
              <a:rPr lang="en-CA" sz="2800" dirty="0" err="1" smtClean="0">
                <a:latin typeface="Palatino Linotype" pitchFamily="18" charset="0"/>
              </a:rPr>
              <a:t>frontaux</a:t>
            </a:r>
            <a:r>
              <a:rPr lang="en-CA" sz="2800" dirty="0" smtClean="0">
                <a:latin typeface="Palatino Linotype" pitchFamily="18" charset="0"/>
              </a:rPr>
              <a:t> avec </a:t>
            </a:r>
            <a:r>
              <a:rPr lang="en-CA" sz="2800" dirty="0" err="1" smtClean="0">
                <a:latin typeface="Palatino Linotype" pitchFamily="18" charset="0"/>
              </a:rPr>
              <a:t>l’âge</a:t>
            </a:r>
            <a:endParaRPr lang="en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CA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338" y="1720850"/>
            <a:ext cx="8012062" cy="494851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err="1" smtClean="0">
                <a:latin typeface="Palatino Linotype" pitchFamily="18" charset="0"/>
              </a:rPr>
              <a:t>L’exercice</a:t>
            </a:r>
            <a:r>
              <a:rPr lang="en-US" sz="2800" b="1" dirty="0" smtClean="0">
                <a:latin typeface="Palatino Linotype" pitchFamily="18" charset="0"/>
              </a:rPr>
              <a:t> </a:t>
            </a:r>
            <a:r>
              <a:rPr lang="en-US" sz="2800" b="1" dirty="0" err="1" smtClean="0">
                <a:latin typeface="Palatino Linotype" pitchFamily="18" charset="0"/>
              </a:rPr>
              <a:t>peut</a:t>
            </a:r>
            <a:r>
              <a:rPr lang="en-US" sz="2800" b="1" dirty="0" smtClean="0">
                <a:latin typeface="Palatino Linotype" pitchFamily="18" charset="0"/>
              </a:rPr>
              <a:t>:</a:t>
            </a:r>
            <a:endParaRPr lang="en-US" sz="2800" b="1" dirty="0">
              <a:latin typeface="Palatino Linotype" pitchFamily="18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en-US" sz="2800" dirty="0" err="1" smtClean="0">
                <a:latin typeface="Palatino Linotype" pitchFamily="18" charset="0"/>
              </a:rPr>
              <a:t>Renforcir</a:t>
            </a:r>
            <a:r>
              <a:rPr lang="en-US" sz="2800" dirty="0" smtClean="0">
                <a:latin typeface="Palatino Linotype" pitchFamily="18" charset="0"/>
              </a:rPr>
              <a:t> les muscles et les </a:t>
            </a:r>
            <a:r>
              <a:rPr lang="en-US" sz="2800" dirty="0" err="1" smtClean="0">
                <a:latin typeface="Palatino Linotype" pitchFamily="18" charset="0"/>
              </a:rPr>
              <a:t>os</a:t>
            </a:r>
            <a:endParaRPr lang="en-US" sz="2800" dirty="0">
              <a:latin typeface="Palatino Linotype" pitchFamily="18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en-US" sz="2800" dirty="0" err="1" smtClean="0">
                <a:latin typeface="Palatino Linotype" pitchFamily="18" charset="0"/>
              </a:rPr>
              <a:t>Stimuler</a:t>
            </a:r>
            <a:r>
              <a:rPr lang="en-US" sz="2800" dirty="0" smtClean="0">
                <a:latin typeface="Palatino Linotype" pitchFamily="18" charset="0"/>
              </a:rPr>
              <a:t> de </a:t>
            </a:r>
            <a:r>
              <a:rPr lang="en-US" sz="2800" dirty="0" err="1" smtClean="0">
                <a:latin typeface="Palatino Linotype" pitchFamily="18" charset="0"/>
              </a:rPr>
              <a:t>nouvelles</a:t>
            </a:r>
            <a:r>
              <a:rPr lang="en-US" sz="2800" dirty="0" smtClean="0">
                <a:latin typeface="Palatino Linotype" pitchFamily="18" charset="0"/>
              </a:rPr>
              <a:t> connections </a:t>
            </a:r>
            <a:r>
              <a:rPr lang="en-US" sz="2800" dirty="0" err="1" smtClean="0">
                <a:latin typeface="Palatino Linotype" pitchFamily="18" charset="0"/>
              </a:rPr>
              <a:t>neuronales</a:t>
            </a:r>
            <a:endParaRPr lang="en-US" sz="2800" dirty="0">
              <a:latin typeface="Palatino Linotype" pitchFamily="18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en-US" sz="2800" dirty="0" err="1" smtClean="0">
                <a:latin typeface="Palatino Linotype" pitchFamily="18" charset="0"/>
              </a:rPr>
              <a:t>Maintenir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dirty="0" err="1" smtClean="0">
                <a:latin typeface="Palatino Linotype" pitchFamily="18" charset="0"/>
              </a:rPr>
              <a:t>télomères</a:t>
            </a:r>
            <a:r>
              <a:rPr lang="en-US" sz="2800" dirty="0" smtClean="0">
                <a:latin typeface="Palatino Linotype" pitchFamily="18" charset="0"/>
              </a:rPr>
              <a:t>.</a:t>
            </a:r>
            <a:endParaRPr lang="en-US" sz="2800" dirty="0">
              <a:latin typeface="Palatino Linotype" pitchFamily="18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en-US" sz="2800" dirty="0" err="1" smtClean="0">
                <a:latin typeface="Palatino Linotype" pitchFamily="18" charset="0"/>
              </a:rPr>
              <a:t>Améliorer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dirty="0" err="1" smtClean="0">
                <a:latin typeface="Palatino Linotype" pitchFamily="18" charset="0"/>
              </a:rPr>
              <a:t>processus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cognitifs</a:t>
            </a:r>
            <a:endParaRPr lang="en-US" sz="2800" dirty="0">
              <a:latin typeface="Palatino Linotype" pitchFamily="18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en-US" sz="2800" dirty="0" err="1" smtClean="0">
                <a:latin typeface="Palatino Linotype" pitchFamily="18" charset="0"/>
              </a:rPr>
              <a:t>Réduire</a:t>
            </a:r>
            <a:r>
              <a:rPr lang="en-US" sz="2800" dirty="0" smtClean="0">
                <a:latin typeface="Palatino Linotype" pitchFamily="18" charset="0"/>
              </a:rPr>
              <a:t> le </a:t>
            </a:r>
            <a:r>
              <a:rPr lang="en-US" sz="2800" dirty="0" err="1" smtClean="0">
                <a:latin typeface="Palatino Linotype" pitchFamily="18" charset="0"/>
              </a:rPr>
              <a:t>risque</a:t>
            </a:r>
            <a:r>
              <a:rPr lang="en-US" sz="2800" dirty="0" smtClean="0">
                <a:latin typeface="Palatino Linotype" pitchFamily="18" charset="0"/>
              </a:rPr>
              <a:t> de </a:t>
            </a:r>
            <a:r>
              <a:rPr lang="en-US" sz="2800" dirty="0" err="1" smtClean="0">
                <a:latin typeface="Palatino Linotype" pitchFamily="18" charset="0"/>
              </a:rPr>
              <a:t>démence</a:t>
            </a:r>
            <a:endParaRPr lang="en-US" sz="2800" dirty="0">
              <a:latin typeface="Palatino Linotype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latin typeface="Palatino Linotype" pitchFamily="18" charset="0"/>
              </a:rPr>
              <a:t>L’exercice</a:t>
            </a:r>
            <a:r>
              <a:rPr lang="en-US" sz="3600" b="1" dirty="0" smtClean="0">
                <a:latin typeface="Palatino Linotype" pitchFamily="18" charset="0"/>
              </a:rPr>
              <a:t> </a:t>
            </a:r>
            <a:r>
              <a:rPr lang="en-US" sz="3600" b="1" dirty="0" err="1" smtClean="0">
                <a:latin typeface="Palatino Linotype" pitchFamily="18" charset="0"/>
              </a:rPr>
              <a:t>peut</a:t>
            </a:r>
            <a:r>
              <a:rPr lang="en-US" sz="3600" b="1" dirty="0" smtClean="0">
                <a:latin typeface="Palatino Linotype" pitchFamily="18" charset="0"/>
              </a:rPr>
              <a:t> </a:t>
            </a:r>
            <a:r>
              <a:rPr lang="en-US" sz="3600" b="1" dirty="0" err="1" smtClean="0">
                <a:latin typeface="Palatino Linotype" pitchFamily="18" charset="0"/>
              </a:rPr>
              <a:t>ralentir</a:t>
            </a:r>
            <a:r>
              <a:rPr lang="en-US" sz="3600" b="1" dirty="0" smtClean="0">
                <a:latin typeface="Palatino Linotype" pitchFamily="18" charset="0"/>
              </a:rPr>
              <a:t> </a:t>
            </a:r>
            <a:r>
              <a:rPr lang="en-US" sz="3600" b="1" dirty="0" err="1" smtClean="0">
                <a:latin typeface="Palatino Linotype" pitchFamily="18" charset="0"/>
              </a:rPr>
              <a:t>ce</a:t>
            </a:r>
            <a:r>
              <a:rPr lang="en-US" sz="3600" b="1" dirty="0" smtClean="0">
                <a:latin typeface="Palatino Linotype" pitchFamily="18" charset="0"/>
              </a:rPr>
              <a:t> </a:t>
            </a:r>
            <a:r>
              <a:rPr lang="en-US" sz="3600" b="1" dirty="0" err="1" smtClean="0">
                <a:latin typeface="Palatino Linotype" pitchFamily="18" charset="0"/>
              </a:rPr>
              <a:t>processus</a:t>
            </a:r>
            <a:endParaRPr lang="en-CA" sz="3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/>
      <p:bldP spid="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Âge adulte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7971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2800" b="1" dirty="0" smtClean="0">
                <a:solidFill>
                  <a:srgbClr val="C00000"/>
                </a:solidFill>
                <a:latin typeface="Palatino Linotype" pitchFamily="18" charset="0"/>
              </a:rPr>
              <a:t>Troubles </a:t>
            </a:r>
            <a:r>
              <a:rPr lang="en-CA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neurocognitifs</a:t>
            </a:r>
            <a:r>
              <a:rPr lang="en-CA" sz="2800" b="1" dirty="0" smtClean="0">
                <a:solidFill>
                  <a:srgbClr val="C00000"/>
                </a:solidFill>
                <a:latin typeface="Palatino Linotype" pitchFamily="18" charset="0"/>
              </a:rPr>
              <a:t> et </a:t>
            </a:r>
            <a:r>
              <a:rPr lang="en-CA" sz="2800" b="1" dirty="0" smtClean="0">
                <a:solidFill>
                  <a:srgbClr val="C00000"/>
                </a:solidFill>
                <a:latin typeface="Palatino Linotype" pitchFamily="18" charset="0"/>
              </a:rPr>
              <a:t>Alzheimer</a:t>
            </a:r>
          </a:p>
          <a:p>
            <a:pPr>
              <a:buFont typeface="Wingdings" pitchFamily="2" charset="2"/>
              <a:buChar char="Ø"/>
            </a:pPr>
            <a:r>
              <a:rPr lang="en-CA" sz="2800" dirty="0" err="1" smtClean="0">
                <a:latin typeface="Palatino Linotype" pitchFamily="18" charset="0"/>
              </a:rPr>
              <a:t>Perte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importante</a:t>
            </a:r>
            <a:r>
              <a:rPr lang="en-CA" sz="2800" dirty="0" smtClean="0">
                <a:latin typeface="Palatino Linotype" pitchFamily="18" charset="0"/>
              </a:rPr>
              <a:t> de </a:t>
            </a:r>
            <a:r>
              <a:rPr lang="en-CA" sz="2800" dirty="0" err="1" smtClean="0">
                <a:latin typeface="Palatino Linotype" pitchFamily="18" charset="0"/>
              </a:rPr>
              <a:t>cellulles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cérébrales</a:t>
            </a:r>
            <a:endParaRPr lang="en-CA" sz="2800" dirty="0" smtClean="0">
              <a:latin typeface="Palatino Linotype" pitchFamily="18" charset="0"/>
            </a:endParaRPr>
          </a:p>
          <a:p>
            <a:endParaRPr lang="en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800" dirty="0" smtClean="0">
                <a:latin typeface="Palatino Linotype" pitchFamily="18" charset="0"/>
              </a:rPr>
              <a:t>Causes:  </a:t>
            </a:r>
          </a:p>
          <a:p>
            <a:pPr lvl="1">
              <a:buFont typeface="Wingdings" pitchFamily="2" charset="2"/>
              <a:buChar char="ü"/>
            </a:pPr>
            <a:r>
              <a:rPr lang="en-CA" sz="2600" dirty="0" smtClean="0">
                <a:latin typeface="Palatino Linotype" pitchFamily="18" charset="0"/>
              </a:rPr>
              <a:t>Accidents </a:t>
            </a:r>
            <a:r>
              <a:rPr lang="en-CA" sz="2600" dirty="0" err="1" smtClean="0">
                <a:latin typeface="Palatino Linotype" pitchFamily="18" charset="0"/>
              </a:rPr>
              <a:t>cérébraux</a:t>
            </a:r>
            <a:r>
              <a:rPr lang="en-CA" sz="2600" dirty="0" smtClean="0">
                <a:latin typeface="Palatino Linotype" pitchFamily="18" charset="0"/>
              </a:rPr>
              <a:t> </a:t>
            </a:r>
            <a:r>
              <a:rPr lang="en-CA" sz="2600" dirty="0" err="1" smtClean="0">
                <a:latin typeface="Palatino Linotype" pitchFamily="18" charset="0"/>
              </a:rPr>
              <a:t>vasculaires</a:t>
            </a:r>
            <a:endParaRPr lang="en-CA" sz="26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CA" sz="2600" dirty="0" err="1" smtClean="0">
                <a:latin typeface="Palatino Linotype" pitchFamily="18" charset="0"/>
              </a:rPr>
              <a:t>Tumeur</a:t>
            </a:r>
            <a:endParaRPr lang="en-CA" sz="26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CA" sz="2600" dirty="0" err="1" smtClean="0">
                <a:latin typeface="Palatino Linotype" pitchFamily="18" charset="0"/>
              </a:rPr>
              <a:t>Alcoolisme</a:t>
            </a:r>
            <a:endParaRPr lang="en-CA" sz="26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CA" sz="2600" dirty="0" smtClean="0">
                <a:latin typeface="Palatino Linotype" pitchFamily="18" charset="0"/>
              </a:rPr>
              <a:t>Maladies </a:t>
            </a:r>
            <a:r>
              <a:rPr lang="en-CA" sz="2600" dirty="0" err="1" smtClean="0">
                <a:latin typeface="Palatino Linotype" pitchFamily="18" charset="0"/>
              </a:rPr>
              <a:t>dégénératives</a:t>
            </a:r>
            <a:r>
              <a:rPr lang="en-CA" sz="2600" dirty="0" smtClean="0">
                <a:latin typeface="Palatino Linotype" pitchFamily="18" charset="0"/>
              </a:rPr>
              <a:t> </a:t>
            </a:r>
            <a:r>
              <a:rPr lang="en-CA" sz="2600" dirty="0" err="1" smtClean="0">
                <a:latin typeface="Palatino Linotype" pitchFamily="18" charset="0"/>
              </a:rPr>
              <a:t>tel</a:t>
            </a:r>
            <a:r>
              <a:rPr lang="en-CA" sz="2600" dirty="0" smtClean="0">
                <a:latin typeface="Palatino Linotype" pitchFamily="18" charset="0"/>
              </a:rPr>
              <a:t> </a:t>
            </a:r>
            <a:r>
              <a:rPr lang="en-CA" sz="26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l’Alzheimer</a:t>
            </a:r>
            <a:endParaRPr lang="en-CA" sz="2600" b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4464496"/>
          </a:xfrm>
        </p:spPr>
        <p:txBody>
          <a:bodyPr>
            <a:normAutofit fontScale="90000"/>
          </a:bodyPr>
          <a:lstStyle/>
          <a:p>
            <a:pPr algn="ctr"/>
            <a:r>
              <a:rPr lang="fr-CA" sz="4400" dirty="0" smtClean="0">
                <a:latin typeface="Palatino Linotype" pitchFamily="18" charset="0"/>
              </a:rPr>
              <a:t>Psychologie du développement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dirty="0" smtClean="0">
                <a:latin typeface="Palatino Linotype" pitchFamily="18" charset="0"/>
              </a:rPr>
              <a:t>Âge adulte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>Développement Social</a:t>
            </a:r>
            <a:br>
              <a:rPr lang="fr-CA" sz="4400" b="1" dirty="0" smtClean="0">
                <a:latin typeface="Palatino Linotype" pitchFamily="18" charset="0"/>
              </a:rPr>
            </a:br>
            <a:r>
              <a:rPr lang="fr-CA" sz="4400" b="1" dirty="0" smtClean="0">
                <a:latin typeface="Palatino Linotype" pitchFamily="18" charset="0"/>
              </a:rPr>
              <a:t/>
            </a:r>
            <a:br>
              <a:rPr lang="fr-CA" sz="4400" b="1" dirty="0" smtClean="0">
                <a:latin typeface="Palatino Linotype" pitchFamily="18" charset="0"/>
              </a:rPr>
            </a:br>
            <a:r>
              <a:rPr lang="en-CA" sz="4400" dirty="0" err="1" smtClean="0">
                <a:solidFill>
                  <a:srgbClr val="FF0000"/>
                </a:solidFill>
                <a:latin typeface="Palatino Linotype" pitchFamily="18" charset="0"/>
              </a:rPr>
              <a:t>Existe</a:t>
            </a:r>
            <a:r>
              <a:rPr lang="en-CA" sz="4400" dirty="0" smtClean="0">
                <a:solidFill>
                  <a:srgbClr val="FF0000"/>
                </a:solidFill>
                <a:latin typeface="Palatino Linotype" pitchFamily="18" charset="0"/>
              </a:rPr>
              <a:t>-t-</a:t>
            </a:r>
            <a:r>
              <a:rPr lang="en-CA" sz="4400" dirty="0" err="1" smtClean="0">
                <a:solidFill>
                  <a:srgbClr val="FF0000"/>
                </a:solidFill>
                <a:latin typeface="Palatino Linotype" pitchFamily="18" charset="0"/>
              </a:rPr>
              <a:t>il</a:t>
            </a:r>
            <a:r>
              <a:rPr lang="en-CA" sz="44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4400" dirty="0" err="1" smtClean="0">
                <a:solidFill>
                  <a:srgbClr val="FF0000"/>
                </a:solidFill>
                <a:latin typeface="Palatino Linotype" pitchFamily="18" charset="0"/>
              </a:rPr>
              <a:t>une</a:t>
            </a:r>
            <a:r>
              <a:rPr lang="en-CA" sz="44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4400" dirty="0" err="1" smtClean="0">
                <a:solidFill>
                  <a:srgbClr val="FF0000"/>
                </a:solidFill>
                <a:latin typeface="Palatino Linotype" pitchFamily="18" charset="0"/>
              </a:rPr>
              <a:t>crise</a:t>
            </a:r>
            <a:r>
              <a:rPr lang="en-CA" sz="4400" dirty="0" smtClean="0">
                <a:solidFill>
                  <a:srgbClr val="FF0000"/>
                </a:solidFill>
                <a:latin typeface="Palatino Linotype" pitchFamily="18" charset="0"/>
              </a:rPr>
              <a:t> de la </a:t>
            </a:r>
            <a:r>
              <a:rPr lang="en-CA" sz="4400" dirty="0" err="1" smtClean="0">
                <a:solidFill>
                  <a:srgbClr val="FF0000"/>
                </a:solidFill>
                <a:latin typeface="Palatino Linotype" pitchFamily="18" charset="0"/>
              </a:rPr>
              <a:t>quarantaine</a:t>
            </a:r>
            <a:r>
              <a:rPr lang="en-CA" sz="4400" dirty="0" smtClean="0">
                <a:solidFill>
                  <a:srgbClr val="FF0000"/>
                </a:solidFill>
                <a:latin typeface="Palatino Linotype" pitchFamily="18" charset="0"/>
              </a:rPr>
              <a:t>??</a:t>
            </a:r>
            <a:br>
              <a:rPr lang="en-CA" sz="4400" dirty="0" smtClean="0">
                <a:solidFill>
                  <a:srgbClr val="FF0000"/>
                </a:solidFill>
                <a:latin typeface="Palatino Linotype" pitchFamily="18" charset="0"/>
              </a:rPr>
            </a:br>
            <a:endParaRPr lang="en-CA" sz="4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Âge adulte </a:t>
            </a:r>
            <a:endParaRPr lang="en-US" dirty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2348880"/>
            <a:ext cx="8435280" cy="39757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Développement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social :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Stades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et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âge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adulte</a:t>
            </a:r>
            <a:endParaRPr lang="en-US" sz="28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>
              <a:buNone/>
            </a:pPr>
            <a:endParaRPr lang="en-US" sz="28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L’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horloge sociale </a:t>
            </a:r>
            <a:r>
              <a:rPr lang="fr-CA" sz="2800" dirty="0" smtClean="0">
                <a:latin typeface="Palatino Linotype" pitchFamily="18" charset="0"/>
              </a:rPr>
              <a:t>encore importante?</a:t>
            </a:r>
          </a:p>
          <a:p>
            <a:pPr lvl="1"/>
            <a:endParaRPr lang="fr-CA" sz="2800" dirty="0" smtClean="0">
              <a:latin typeface="Palatino Linotype" pitchFamily="18" charset="0"/>
            </a:endParaRPr>
          </a:p>
          <a:p>
            <a:pPr lvl="1"/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1" grpId="0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Âge adulte </a:t>
            </a:r>
            <a:endParaRPr lang="en-US" dirty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916832"/>
            <a:ext cx="8640960" cy="49411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Développement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social :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Stades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et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âge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adulte</a:t>
            </a:r>
            <a:endParaRPr lang="en-US" sz="28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>
              <a:buNone/>
            </a:pPr>
            <a:endParaRPr lang="en-US" sz="28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Engagements de l’âge adulte</a:t>
            </a:r>
          </a:p>
          <a:p>
            <a:pPr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Le lien de l’amour…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Mieux si: </a:t>
            </a:r>
          </a:p>
          <a:p>
            <a:pPr marL="667512" lvl="2" indent="0">
              <a:buNone/>
            </a:pPr>
            <a:endParaRPr lang="fr-CA" dirty="0" smtClean="0">
              <a:latin typeface="Palatino Linotype" pitchFamily="18" charset="0"/>
            </a:endParaRPr>
          </a:p>
          <a:p>
            <a:pPr marL="393192" lvl="1" indent="0">
              <a:buNone/>
            </a:pPr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1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Âge adulte </a:t>
            </a:r>
            <a:endParaRPr lang="en-US" dirty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916832"/>
            <a:ext cx="8640960" cy="49411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Développement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social :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Stades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et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âge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adulte</a:t>
            </a:r>
            <a:endParaRPr lang="en-US" sz="28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>
              <a:buNone/>
            </a:pPr>
            <a:endParaRPr lang="en-US" sz="28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Engagements de l’âge adulte</a:t>
            </a: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Le travail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Rôle au travail définit largement notre </a:t>
            </a:r>
          </a:p>
          <a:p>
            <a:pPr lvl="1">
              <a:buNone/>
            </a:pPr>
            <a:r>
              <a:rPr lang="fr-CA" dirty="0" smtClean="0">
                <a:latin typeface="Palatino Linotype" pitchFamily="18" charset="0"/>
              </a:rPr>
              <a:t>	identité d’adulte</a:t>
            </a:r>
          </a:p>
          <a:p>
            <a:pPr lvl="2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Mieux si:</a:t>
            </a:r>
          </a:p>
          <a:p>
            <a:pPr marL="393192" lvl="1" indent="0">
              <a:buNone/>
            </a:pPr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1" grpId="1" uiExpand="1" build="p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9552" y="1268760"/>
            <a:ext cx="828092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CA" sz="4000" dirty="0" smtClean="0">
                <a:solidFill>
                  <a:schemeClr val="tx2"/>
                </a:solidFill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solidFill>
                  <a:schemeClr val="tx2"/>
                </a:solidFill>
                <a:latin typeface="Palatino Linotype" pitchFamily="18" charset="0"/>
              </a:rPr>
            </a:br>
            <a:r>
              <a:rPr lang="fr-CA" sz="4000" dirty="0" smtClean="0">
                <a:solidFill>
                  <a:schemeClr val="tx2"/>
                </a:solidFill>
                <a:latin typeface="Palatino Linotype" pitchFamily="18" charset="0"/>
              </a:rPr>
              <a:t>Âge adulte </a:t>
            </a:r>
            <a:r>
              <a:rPr lang="fr-CA" sz="4000" b="1" dirty="0" smtClean="0">
                <a:latin typeface="Palatino Linotype" pitchFamily="18" charset="0"/>
              </a:rPr>
              <a:t/>
            </a:r>
            <a:br>
              <a:rPr lang="fr-CA" sz="4000" b="1" dirty="0" smtClean="0">
                <a:latin typeface="Palatino Linotype" pitchFamily="18" charset="0"/>
              </a:rPr>
            </a:br>
            <a:r>
              <a:rPr lang="fr-CA" sz="4000" b="1" dirty="0" smtClean="0">
                <a:latin typeface="Palatino Linotype" pitchFamily="18" charset="0"/>
              </a:rPr>
              <a:t/>
            </a:r>
            <a:br>
              <a:rPr lang="fr-CA" sz="4000" b="1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Sommes-nous moins heureux en vieillissant?</a:t>
            </a:r>
            <a:endParaRPr lang="en-CA" sz="4000" dirty="0" smtClean="0">
              <a:solidFill>
                <a:srgbClr val="FF0000"/>
              </a:solidFill>
              <a:latin typeface="Palatino Linotype" pitchFamily="18" charset="0"/>
            </a:endParaRPr>
          </a:p>
          <a:p>
            <a:pPr algn="ctr"/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/>
            </a:r>
            <a:b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</a:br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3"/>
          <p:cNvPicPr>
            <a:picLocks noChangeAspect="1"/>
          </p:cNvPicPr>
          <p:nvPr/>
        </p:nvPicPr>
        <p:blipFill>
          <a:blip r:embed="rId3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5698976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 err="1" smtClean="0">
                <a:solidFill>
                  <a:srgbClr val="F8F6E3"/>
                </a:solidFill>
                <a:latin typeface="Palatino Linotype" pitchFamily="18" charset="0"/>
              </a:rPr>
              <a:t>Pourquoi</a:t>
            </a:r>
            <a:r>
              <a:rPr lang="en-US" sz="3600" b="1" dirty="0" smtClean="0">
                <a:solidFill>
                  <a:srgbClr val="F8F6E3"/>
                </a:solidFill>
                <a:latin typeface="Palatino Linotype" pitchFamily="18" charset="0"/>
              </a:rPr>
              <a:t> les gens </a:t>
            </a:r>
            <a:r>
              <a:rPr lang="en-US" sz="3600" b="1" dirty="0" err="1" smtClean="0">
                <a:solidFill>
                  <a:srgbClr val="F8F6E3"/>
                </a:solidFill>
                <a:latin typeface="Palatino Linotype" pitchFamily="18" charset="0"/>
              </a:rPr>
              <a:t>âgés</a:t>
            </a:r>
            <a:r>
              <a:rPr lang="en-US" sz="3600" b="1" dirty="0" smtClean="0">
                <a:solidFill>
                  <a:srgbClr val="F8F6E3"/>
                </a:solidFill>
                <a:latin typeface="Palatino Linotype" pitchFamily="18" charset="0"/>
              </a:rPr>
              <a:t> se </a:t>
            </a:r>
            <a:r>
              <a:rPr lang="en-US" sz="3600" b="1" dirty="0" err="1" smtClean="0">
                <a:solidFill>
                  <a:srgbClr val="F8F6E3"/>
                </a:solidFill>
                <a:latin typeface="Palatino Linotype" pitchFamily="18" charset="0"/>
              </a:rPr>
              <a:t>disent</a:t>
            </a:r>
            <a:r>
              <a:rPr lang="en-US" sz="3600" b="1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600" b="1" dirty="0" err="1" smtClean="0">
                <a:solidFill>
                  <a:srgbClr val="F8F6E3"/>
                </a:solidFill>
                <a:latin typeface="Palatino Linotype" pitchFamily="18" charset="0"/>
              </a:rPr>
              <a:t>heureux</a:t>
            </a:r>
            <a:r>
              <a:rPr lang="en-US" sz="3600" b="1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600" b="1" dirty="0" err="1" smtClean="0">
                <a:solidFill>
                  <a:srgbClr val="F8F6E3"/>
                </a:solidFill>
                <a:latin typeface="Palatino Linotype" pitchFamily="18" charset="0"/>
              </a:rPr>
              <a:t>alors</a:t>
            </a:r>
            <a:r>
              <a:rPr lang="en-US" sz="3600" b="1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600" b="1" dirty="0" err="1" smtClean="0">
                <a:solidFill>
                  <a:srgbClr val="F8F6E3"/>
                </a:solidFill>
                <a:latin typeface="Palatino Linotype" pitchFamily="18" charset="0"/>
              </a:rPr>
              <a:t>que</a:t>
            </a:r>
            <a:r>
              <a:rPr lang="en-US" sz="3600" b="1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600" b="1" dirty="0" err="1" smtClean="0">
                <a:solidFill>
                  <a:srgbClr val="F8F6E3"/>
                </a:solidFill>
                <a:latin typeface="Palatino Linotype" pitchFamily="18" charset="0"/>
              </a:rPr>
              <a:t>leur</a:t>
            </a:r>
            <a:r>
              <a:rPr lang="en-US" sz="3600" b="1" dirty="0" smtClean="0">
                <a:solidFill>
                  <a:srgbClr val="F8F6E3"/>
                </a:solidFill>
                <a:latin typeface="Palatino Linotype" pitchFamily="18" charset="0"/>
              </a:rPr>
              <a:t> corps </a:t>
            </a:r>
            <a:r>
              <a:rPr lang="en-US" sz="3600" b="1" dirty="0" err="1" smtClean="0">
                <a:solidFill>
                  <a:srgbClr val="F8F6E3"/>
                </a:solidFill>
                <a:latin typeface="Palatino Linotype" pitchFamily="18" charset="0"/>
              </a:rPr>
              <a:t>dépérit</a:t>
            </a:r>
            <a:r>
              <a:rPr lang="en-US" sz="3600" b="1" dirty="0" smtClean="0">
                <a:solidFill>
                  <a:srgbClr val="F8F6E3"/>
                </a:solidFill>
                <a:latin typeface="Palatino Linotype" pitchFamily="18" charset="0"/>
              </a:rPr>
              <a:t>?</a:t>
            </a:r>
            <a:endParaRPr lang="en-US" sz="3600" b="1" dirty="0">
              <a:solidFill>
                <a:srgbClr val="F8F6E3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60290"/>
            <a:ext cx="5263182" cy="4897710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Ø"/>
            </a:pP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Ils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accordent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moins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d’importance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aux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informations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négatives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et plus aux positives</a:t>
            </a:r>
          </a:p>
          <a:p>
            <a:pPr eaLnBrk="1" hangingPunct="1">
              <a:buFont typeface="Wingdings" pitchFamily="2" charset="2"/>
              <a:buChar char="Ø"/>
            </a:pPr>
            <a:endParaRPr lang="en-US" sz="2800" dirty="0" smtClean="0">
              <a:solidFill>
                <a:srgbClr val="F8F6E3"/>
              </a:solidFill>
              <a:latin typeface="Palatino Linotype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Ils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ressentent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un sentiment de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compétence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et de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contrôle</a:t>
            </a:r>
            <a:endParaRPr lang="en-US" sz="2800" dirty="0" smtClean="0">
              <a:solidFill>
                <a:srgbClr val="F8F6E3"/>
              </a:solidFill>
              <a:latin typeface="Palatino Linotype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US" sz="2800" dirty="0" smtClean="0">
              <a:solidFill>
                <a:srgbClr val="F8F6E3"/>
              </a:solidFill>
              <a:latin typeface="Palatino Linotype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Ils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ont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un </a:t>
            </a:r>
            <a:r>
              <a:rPr lang="en-US" sz="2800" dirty="0" err="1" smtClean="0">
                <a:solidFill>
                  <a:srgbClr val="F8F6E3"/>
                </a:solidFill>
                <a:latin typeface="Palatino Linotype" pitchFamily="18" charset="0"/>
              </a:rPr>
              <a:t>humeur</a:t>
            </a:r>
            <a:r>
              <a:rPr lang="en-US" sz="2800" dirty="0" smtClean="0">
                <a:solidFill>
                  <a:srgbClr val="F8F6E3"/>
                </a:solidFill>
                <a:latin typeface="Palatino Linotype" pitchFamily="18" charset="0"/>
              </a:rPr>
              <a:t> plus stable</a:t>
            </a:r>
          </a:p>
          <a:p>
            <a:pPr eaLnBrk="1" hangingPunct="1">
              <a:lnSpc>
                <a:spcPts val="2400"/>
              </a:lnSpc>
              <a:buFont typeface="Wingdings" pitchFamily="2" charset="2"/>
              <a:buChar char="§"/>
            </a:pPr>
            <a:endParaRPr lang="en-US" sz="2800" dirty="0" smtClean="0">
              <a:solidFill>
                <a:srgbClr val="F8F6E3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/>
          </p:cNvPicPr>
          <p:nvPr/>
        </p:nvPicPr>
        <p:blipFill>
          <a:blip r:embed="rId3" cstate="print"/>
          <a:srcRect l="22383" r="12073" b="26500"/>
          <a:stretch>
            <a:fillRect/>
          </a:stretch>
        </p:blipFill>
        <p:spPr bwMode="auto">
          <a:xfrm>
            <a:off x="0" y="-3175"/>
            <a:ext cx="9278938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9BDBD-1C22-49B2-AA64-27C967A596A3}" type="slidenum">
              <a:rPr lang="en-US"/>
              <a:pPr/>
              <a:t>73</a:t>
            </a:fld>
            <a:endParaRPr lang="en-US"/>
          </a:p>
        </p:txBody>
      </p:sp>
      <p:sp>
        <p:nvSpPr>
          <p:cNvPr id="17510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77724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Âge adulte </a:t>
            </a:r>
            <a:endParaRPr lang="en-US" sz="3600" dirty="0"/>
          </a:p>
        </p:txBody>
      </p:sp>
      <p:sp>
        <p:nvSpPr>
          <p:cNvPr id="1751043" name="Rectangle 3"/>
          <p:cNvSpPr>
            <a:spLocks noChangeArrowheads="1"/>
          </p:cNvSpPr>
          <p:nvPr/>
        </p:nvSpPr>
        <p:spPr bwMode="auto">
          <a:xfrm>
            <a:off x="539552" y="1772816"/>
            <a:ext cx="633670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3200" b="1" dirty="0" smtClean="0">
                <a:solidFill>
                  <a:srgbClr val="C00000"/>
                </a:solidFill>
                <a:latin typeface="Palatino Linotype" pitchFamily="18" charset="0"/>
              </a:rPr>
              <a:t>Mort et </a:t>
            </a:r>
            <a:r>
              <a:rPr lang="en-US" sz="3200" b="1" dirty="0" err="1" smtClean="0">
                <a:solidFill>
                  <a:srgbClr val="C00000"/>
                </a:solidFill>
                <a:latin typeface="Palatino Linotype" pitchFamily="18" charset="0"/>
              </a:rPr>
              <a:t>agonie</a:t>
            </a:r>
            <a:endParaRPr lang="en-US" sz="32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Variations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dans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dirty="0" err="1" smtClean="0">
                <a:latin typeface="Palatino Linotype" pitchFamily="18" charset="0"/>
              </a:rPr>
              <a:t>réactions</a:t>
            </a:r>
            <a:r>
              <a:rPr lang="en-US" sz="2800" dirty="0" smtClean="0">
                <a:latin typeface="Palatino Linotype" pitchFamily="18" charset="0"/>
              </a:rPr>
              <a:t> face au </a:t>
            </a:r>
            <a:r>
              <a:rPr lang="en-US" sz="2800" dirty="0" err="1" smtClean="0">
                <a:latin typeface="Palatino Linotype" pitchFamily="18" charset="0"/>
              </a:rPr>
              <a:t>deuil</a:t>
            </a:r>
            <a:endParaRPr lang="en-US" sz="2800" dirty="0" smtClean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800" dirty="0" smtClean="0">
              <a:latin typeface="Palatino Linotype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3968" y="3212976"/>
            <a:ext cx="4860032" cy="3127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 err="1" smtClean="0">
                <a:latin typeface="Palatino Linotype" pitchFamily="18" charset="0"/>
              </a:rPr>
              <a:t>Deuil</a:t>
            </a:r>
            <a:r>
              <a:rPr lang="en-US" sz="2800" dirty="0" smtClean="0">
                <a:latin typeface="Palatino Linotype" pitchFamily="18" charset="0"/>
              </a:rPr>
              <a:t> plus </a:t>
            </a:r>
            <a:r>
              <a:rPr lang="en-US" sz="2800" dirty="0" err="1" smtClean="0">
                <a:latin typeface="Palatino Linotype" pitchFamily="18" charset="0"/>
              </a:rPr>
              <a:t>sévère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lorsqu’</a:t>
            </a:r>
            <a:r>
              <a:rPr lang="en-US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inattendu</a:t>
            </a:r>
            <a:r>
              <a:rPr lang="en-US" sz="2800" dirty="0" smtClean="0">
                <a:latin typeface="Palatino Linotype" pitchFamily="18" charset="0"/>
              </a:rPr>
              <a:t> et non </a:t>
            </a:r>
            <a:r>
              <a:rPr lang="en-US" sz="2800" dirty="0" err="1" smtClean="0">
                <a:latin typeface="Palatino Linotype" pitchFamily="18" charset="0"/>
              </a:rPr>
              <a:t>prévu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selon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l’horloge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sociale</a:t>
            </a:r>
            <a:endParaRPr lang="en-US" sz="2800" dirty="0" smtClean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800" dirty="0" smtClean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Impression </a:t>
            </a:r>
            <a:r>
              <a:rPr lang="en-US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d’intégrité</a:t>
            </a: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d’Erikson</a:t>
            </a:r>
            <a:endParaRPr lang="en-US" sz="2800" dirty="0" smtClean="0"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5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42" grpId="0"/>
      <p:bldP spid="1751043" grpId="0"/>
      <p:bldP spid="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680C4-4F10-4160-8FFF-FF3263FDB746}" type="slidenum">
              <a:rPr lang="en-US"/>
              <a:pPr/>
              <a:t>74</a:t>
            </a:fld>
            <a:endParaRPr lang="en-US"/>
          </a:p>
        </p:txBody>
      </p:sp>
      <p:sp>
        <p:nvSpPr>
          <p:cNvPr id="17530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764704"/>
            <a:ext cx="8132440" cy="1143000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Palatino Linotype" pitchFamily="18" charset="0"/>
              </a:rPr>
              <a:t>Questions </a:t>
            </a:r>
            <a:r>
              <a:rPr lang="en-US" sz="4000" dirty="0" err="1" smtClean="0">
                <a:latin typeface="Palatino Linotype" pitchFamily="18" charset="0"/>
              </a:rPr>
              <a:t>majeures</a:t>
            </a:r>
            <a:r>
              <a:rPr lang="en-US" sz="4000" dirty="0" smtClean="0">
                <a:latin typeface="Palatino Linotype" pitchFamily="18" charset="0"/>
              </a:rPr>
              <a:t> en </a:t>
            </a:r>
            <a:r>
              <a:rPr lang="en-US" sz="4000" dirty="0" err="1" smtClean="0">
                <a:latin typeface="Palatino Linotype" pitchFamily="18" charset="0"/>
              </a:rPr>
              <a:t>Psychologie</a:t>
            </a:r>
            <a:r>
              <a:rPr lang="en-US" sz="4000" dirty="0" smtClean="0">
                <a:latin typeface="Palatino Linotype" pitchFamily="18" charset="0"/>
              </a:rPr>
              <a:t> du </a:t>
            </a:r>
            <a:r>
              <a:rPr lang="en-US" sz="4000" dirty="0" err="1" smtClean="0">
                <a:latin typeface="Palatino Linotype" pitchFamily="18" charset="0"/>
              </a:rPr>
              <a:t>développement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1753091" name="Rectangle 3"/>
          <p:cNvSpPr>
            <a:spLocks noChangeArrowheads="1"/>
          </p:cNvSpPr>
          <p:nvPr/>
        </p:nvSpPr>
        <p:spPr bwMode="auto">
          <a:xfrm>
            <a:off x="179512" y="2204864"/>
            <a:ext cx="8318177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</a:pPr>
            <a:r>
              <a:rPr lang="en-US" sz="3200" b="1" dirty="0">
                <a:solidFill>
                  <a:schemeClr val="accent1"/>
                </a:solidFill>
                <a:latin typeface="Palatino Linotype" pitchFamily="18" charset="0"/>
              </a:rPr>
              <a:t>Le </a:t>
            </a:r>
            <a:r>
              <a:rPr lang="en-US" sz="3200" b="1" dirty="0" err="1">
                <a:solidFill>
                  <a:schemeClr val="accent1"/>
                </a:solidFill>
                <a:latin typeface="Palatino Linotype" pitchFamily="18" charset="0"/>
              </a:rPr>
              <a:t>développement</a:t>
            </a:r>
            <a:r>
              <a:rPr lang="en-US" sz="3200" b="1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  <a:latin typeface="Palatino Linotype" pitchFamily="18" charset="0"/>
              </a:rPr>
              <a:t>est-il</a:t>
            </a:r>
            <a:r>
              <a:rPr lang="en-US" sz="3200" b="1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  <a:latin typeface="Palatino Linotype" pitchFamily="18" charset="0"/>
              </a:rPr>
              <a:t>continu</a:t>
            </a:r>
            <a:r>
              <a:rPr lang="en-US" sz="3200" b="1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  <a:latin typeface="Palatino Linotype" pitchFamily="18" charset="0"/>
              </a:rPr>
              <a:t>ou</a:t>
            </a:r>
            <a:r>
              <a:rPr lang="en-US" sz="3200" b="1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  <a:latin typeface="Palatino Linotype" pitchFamily="18" charset="0"/>
              </a:rPr>
              <a:t>une</a:t>
            </a:r>
            <a:r>
              <a:rPr lang="en-US" sz="3200" b="1" dirty="0">
                <a:solidFill>
                  <a:schemeClr val="accent1"/>
                </a:solidFill>
                <a:latin typeface="Palatino Linotype" pitchFamily="18" charset="0"/>
              </a:rPr>
              <a:t> succession de </a:t>
            </a:r>
            <a:r>
              <a:rPr lang="en-US" sz="3200" b="1" dirty="0" err="1">
                <a:solidFill>
                  <a:schemeClr val="accent1"/>
                </a:solidFill>
                <a:latin typeface="Palatino Linotype" pitchFamily="18" charset="0"/>
              </a:rPr>
              <a:t>stades</a:t>
            </a:r>
            <a:r>
              <a:rPr lang="en-US" sz="3200" b="1" dirty="0">
                <a:solidFill>
                  <a:schemeClr val="accent1"/>
                </a:solidFill>
                <a:latin typeface="Palatino Linotype" pitchFamily="18" charset="0"/>
              </a:rPr>
              <a:t>?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Chercheurs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mettant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l’emphase</a:t>
            </a:r>
            <a:r>
              <a:rPr lang="en-US" sz="2800" dirty="0" smtClean="0">
                <a:latin typeface="Palatino Linotype" pitchFamily="18" charset="0"/>
              </a:rPr>
              <a:t> sur </a:t>
            </a:r>
            <a:r>
              <a:rPr lang="en-US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l’</a:t>
            </a:r>
            <a:r>
              <a:rPr lang="en-US" sz="2800" b="1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expérience</a:t>
            </a:r>
            <a:r>
              <a:rPr lang="en-US" sz="2800" b="1" i="1" u="sng" dirty="0" smtClean="0">
                <a:solidFill>
                  <a:schemeClr val="accent1"/>
                </a:solidFill>
                <a:latin typeface="Palatino Linotype" pitchFamily="18" charset="0"/>
              </a:rPr>
              <a:t> et </a:t>
            </a:r>
            <a:r>
              <a:rPr lang="en-US" sz="2800" b="1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l’apprentissage</a:t>
            </a: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dirty="0" smtClean="0">
                <a:latin typeface="Palatino Linotype" pitchFamily="18" charset="0"/>
              </a:rPr>
              <a:t>=</a:t>
            </a: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Chercheurs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ayant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une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b="1" i="1" u="sng" dirty="0" smtClean="0">
                <a:solidFill>
                  <a:schemeClr val="accent1"/>
                </a:solidFill>
                <a:latin typeface="Palatino Linotype" pitchFamily="18" charset="0"/>
              </a:rPr>
              <a:t>perspective </a:t>
            </a:r>
            <a:r>
              <a:rPr lang="en-US" sz="2800" b="1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biologiques</a:t>
            </a:r>
            <a:r>
              <a:rPr lang="en-US" sz="2800" b="1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dirty="0" smtClean="0">
                <a:latin typeface="Palatino Linotype" pitchFamily="18" charset="0"/>
              </a:rPr>
              <a:t>(Piaget, Kohlberg et Erikson) </a:t>
            </a:r>
            <a:r>
              <a:rPr lang="en-US" sz="2800" dirty="0" smtClean="0">
                <a:latin typeface="Palatino Linotype" pitchFamily="18" charset="0"/>
              </a:rPr>
              <a:t>=</a:t>
            </a:r>
            <a:endParaRPr lang="en-US" sz="2800" dirty="0" smtClean="0">
              <a:latin typeface="+mn-lt"/>
            </a:endParaRPr>
          </a:p>
          <a:p>
            <a:pPr>
              <a:spcBef>
                <a:spcPct val="20000"/>
              </a:spcBef>
              <a:buFont typeface="Arial" pitchFamily="34" charset="0"/>
              <a:buChar char="•"/>
            </a:pPr>
            <a:endParaRPr lang="en-US" sz="2800" dirty="0" smtClean="0">
              <a:latin typeface="+mn-lt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5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3090" grpId="0"/>
      <p:bldP spid="1753091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874C9-AE0B-45A6-8E52-4873C22D355B}" type="slidenum">
              <a:rPr lang="en-US"/>
              <a:pPr/>
              <a:t>75</a:t>
            </a:fld>
            <a:endParaRPr lang="en-US"/>
          </a:p>
        </p:txBody>
      </p:sp>
      <p:sp>
        <p:nvSpPr>
          <p:cNvPr id="17551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764704"/>
            <a:ext cx="8424936" cy="1143000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Palatino Linotype" pitchFamily="18" charset="0"/>
              </a:rPr>
              <a:t>Questions </a:t>
            </a:r>
            <a:r>
              <a:rPr lang="en-US" sz="4000" dirty="0" err="1" smtClean="0">
                <a:latin typeface="Palatino Linotype" pitchFamily="18" charset="0"/>
              </a:rPr>
              <a:t>majeures</a:t>
            </a:r>
            <a:r>
              <a:rPr lang="en-US" sz="4000" dirty="0" smtClean="0">
                <a:latin typeface="Palatino Linotype" pitchFamily="18" charset="0"/>
              </a:rPr>
              <a:t> en </a:t>
            </a:r>
            <a:r>
              <a:rPr lang="en-US" sz="4000" dirty="0" err="1" smtClean="0">
                <a:latin typeface="Palatino Linotype" pitchFamily="18" charset="0"/>
              </a:rPr>
              <a:t>Psychologie</a:t>
            </a:r>
            <a:r>
              <a:rPr lang="en-US" sz="4000" dirty="0" smtClean="0">
                <a:latin typeface="Palatino Linotype" pitchFamily="18" charset="0"/>
              </a:rPr>
              <a:t> du </a:t>
            </a:r>
            <a:r>
              <a:rPr lang="en-US" sz="4000" dirty="0" err="1" smtClean="0">
                <a:latin typeface="Palatino Linotype" pitchFamily="18" charset="0"/>
              </a:rPr>
              <a:t>développement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1755140" name="Text Box 4"/>
          <p:cNvSpPr txBox="1">
            <a:spLocks noChangeArrowheads="1"/>
          </p:cNvSpPr>
          <p:nvPr/>
        </p:nvSpPr>
        <p:spPr bwMode="auto">
          <a:xfrm>
            <a:off x="179512" y="2132856"/>
            <a:ext cx="8964488" cy="30962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Notre 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développement</a:t>
            </a: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 se 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stabilise</a:t>
            </a: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-t-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il</a:t>
            </a: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ou</a:t>
            </a: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 les 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changements</a:t>
            </a: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 se 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poursuivent</a:t>
            </a: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toujours</a:t>
            </a: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?</a:t>
            </a:r>
          </a:p>
          <a:p>
            <a:endParaRPr lang="en-US" sz="32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</a:pPr>
            <a:r>
              <a:rPr lang="en-US" sz="2800" dirty="0">
                <a:latin typeface="Palatino Linotype" pitchFamily="18" charset="0"/>
              </a:rPr>
              <a:t>La vie </a:t>
            </a:r>
            <a:r>
              <a:rPr lang="en-US" sz="2800" dirty="0" err="1">
                <a:latin typeface="Palatino Linotype" pitchFamily="18" charset="0"/>
              </a:rPr>
              <a:t>est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i="1" u="sng" dirty="0">
                <a:solidFill>
                  <a:schemeClr val="accent1"/>
                </a:solidFill>
                <a:latin typeface="Palatino Linotype" pitchFamily="18" charset="0"/>
              </a:rPr>
              <a:t>à la </a:t>
            </a:r>
            <a:r>
              <a:rPr lang="en-US" sz="2800" i="1" u="sng" dirty="0" err="1">
                <a:solidFill>
                  <a:schemeClr val="accent1"/>
                </a:solidFill>
                <a:latin typeface="Palatino Linotype" pitchFamily="18" charset="0"/>
              </a:rPr>
              <a:t>fois</a:t>
            </a:r>
            <a:r>
              <a:rPr lang="en-US" sz="2800" i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changement</a:t>
            </a:r>
            <a:r>
              <a:rPr lang="en-US" sz="2800" dirty="0">
                <a:latin typeface="Palatino Linotype" pitchFamily="18" charset="0"/>
              </a:rPr>
              <a:t> et </a:t>
            </a:r>
            <a:r>
              <a:rPr lang="en-US" sz="2800" dirty="0" err="1">
                <a:latin typeface="Palatino Linotype" pitchFamily="18" charset="0"/>
              </a:rPr>
              <a:t>stabilité</a:t>
            </a:r>
            <a:endParaRPr lang="en-US" sz="2800" dirty="0">
              <a:latin typeface="Palatino Linotype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800" dirty="0">
                <a:latin typeface="Palatino Linotype" pitchFamily="18" charset="0"/>
              </a:rPr>
              <a:t>La </a:t>
            </a:r>
            <a:r>
              <a:rPr lang="en-US" sz="2800" i="1" u="sng" dirty="0" err="1">
                <a:solidFill>
                  <a:schemeClr val="accent1"/>
                </a:solidFill>
                <a:latin typeface="Palatino Linotype" pitchFamily="18" charset="0"/>
              </a:rPr>
              <a:t>personnalité</a:t>
            </a:r>
            <a:r>
              <a:rPr lang="en-US" sz="2800" i="1" u="sng" dirty="0">
                <a:solidFill>
                  <a:schemeClr val="accent1"/>
                </a:solidFill>
                <a:latin typeface="Palatino Linotype" pitchFamily="18" charset="0"/>
              </a:rPr>
              <a:t> se </a:t>
            </a:r>
            <a:r>
              <a:rPr lang="en-US" sz="2800" i="1" u="sng" dirty="0" err="1">
                <a:solidFill>
                  <a:schemeClr val="accent1"/>
                </a:solidFill>
                <a:latin typeface="Palatino Linotype" pitchFamily="18" charset="0"/>
              </a:rPr>
              <a:t>stabilise</a:t>
            </a:r>
            <a:r>
              <a:rPr lang="en-US" sz="2800" i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graduellement</a:t>
            </a:r>
            <a:r>
              <a:rPr lang="en-US" sz="2800" dirty="0">
                <a:latin typeface="Palatino Linotype" pitchFamily="18" charset="0"/>
              </a:rPr>
              <a:t> avec </a:t>
            </a:r>
            <a:r>
              <a:rPr lang="en-US" sz="2800" dirty="0" err="1">
                <a:latin typeface="Palatino Linotype" pitchFamily="18" charset="0"/>
              </a:rPr>
              <a:t>l’âge</a:t>
            </a:r>
            <a:endParaRPr lang="en-US" sz="2800" dirty="0">
              <a:latin typeface="Palatino Linotype" pitchFamily="18" charset="0"/>
            </a:endParaRPr>
          </a:p>
          <a:p>
            <a:endParaRPr lang="en-US" sz="3200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5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5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1637</Words>
  <Application>Microsoft Office PowerPoint</Application>
  <PresentationFormat>On-screen Show (4:3)</PresentationFormat>
  <Paragraphs>489</Paragraphs>
  <Slides>75</Slides>
  <Notes>70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76" baseType="lpstr">
      <vt:lpstr>Flow</vt:lpstr>
      <vt:lpstr>Chapitre 5  Le développement de l’individu tout au long de sa vie</vt:lpstr>
      <vt:lpstr>Psychologie du développement</vt:lpstr>
      <vt:lpstr>Psychologie du développement: Développement prénatal</vt:lpstr>
      <vt:lpstr>Psychologie du développement: Développement prénatal</vt:lpstr>
      <vt:lpstr>Psychologie du développement: Développement prénatal</vt:lpstr>
      <vt:lpstr>Psychologie du développement: Compétences du nouveau-né</vt:lpstr>
      <vt:lpstr>Psychologie du développement: Compétences du nouveau-né</vt:lpstr>
      <vt:lpstr>Psychologie du développement: Compétences du nouveau-né</vt:lpstr>
      <vt:lpstr>Psychologie du développement: Première et seconde enfance</vt:lpstr>
      <vt:lpstr>Psychologie du développement Développement physique</vt:lpstr>
      <vt:lpstr>Psychologie du développement: Maturation</vt:lpstr>
      <vt:lpstr>Psychologie du développement: Développement moteur</vt:lpstr>
      <vt:lpstr>Psychologie du développement: Mémoire</vt:lpstr>
      <vt:lpstr>Psychologie du développement: Développement Cognitif</vt:lpstr>
      <vt:lpstr>Psychologie du développement: Développement Cognitif</vt:lpstr>
      <vt:lpstr>Psychologie du développement: Développement Cognitif</vt:lpstr>
      <vt:lpstr>Psychologie du développement: Développement Cognitif</vt:lpstr>
      <vt:lpstr>Psychologie du développement: Développement Cognitif</vt:lpstr>
      <vt:lpstr>   Psychologie du développement: Développement Cognitif</vt:lpstr>
      <vt:lpstr>   Psychologie du développement: Développement Cognitif</vt:lpstr>
      <vt:lpstr>Psychologie du développement: Développement Cognitif</vt:lpstr>
      <vt:lpstr>Psychologie du développement: Développement Cognitif</vt:lpstr>
      <vt:lpstr>Psychologie du développement: Développement Cognitif</vt:lpstr>
      <vt:lpstr>Troubles du spectre de l’autisme (TSA)</vt:lpstr>
      <vt:lpstr>Troubles du spectre de l’autisme :  Leur enseigner la théorie de l’esprit?</vt:lpstr>
      <vt:lpstr>Psychologie du développement: Développement Cognitif</vt:lpstr>
      <vt:lpstr>Psychologie du développement: Développement Cognitif</vt:lpstr>
      <vt:lpstr>Psychologie du développement: Développement Cognitif</vt:lpstr>
      <vt:lpstr>Psychologie du développement: Développement Cognitif : Lev Vygotsky </vt:lpstr>
      <vt:lpstr>Psychologie du développement: Développement Social</vt:lpstr>
      <vt:lpstr>Psychologie du développement: Développement Social</vt:lpstr>
      <vt:lpstr>Psychologie du développement: Développement Social</vt:lpstr>
      <vt:lpstr>Psychologie du développement: Développement Social</vt:lpstr>
      <vt:lpstr>Psychologie du développement: Développement Social</vt:lpstr>
      <vt:lpstr>Psychologie du développement: Développement Social</vt:lpstr>
      <vt:lpstr>Psychologie du développement: Développement Social</vt:lpstr>
      <vt:lpstr>Psychologie du développement: Développement Social</vt:lpstr>
      <vt:lpstr>Psychologie du développement: Développement Social</vt:lpstr>
      <vt:lpstr>Psychologie du développement: Adolescence</vt:lpstr>
      <vt:lpstr>Psychologie du développement Adolescence Développement physique</vt:lpstr>
      <vt:lpstr>Psychologie du développement Développement physique</vt:lpstr>
      <vt:lpstr>Psychologie du développement Développement physique</vt:lpstr>
      <vt:lpstr>Psychologie du développement Adolescence Développement cognitif</vt:lpstr>
      <vt:lpstr>Psychologie du développement Développement Cognitif</vt:lpstr>
      <vt:lpstr>Psychologie du développement Développement Cognitif</vt:lpstr>
      <vt:lpstr>   Psychologie du développement Développement Cognitif  Stades de développement moral de Kohlberg</vt:lpstr>
      <vt:lpstr>   Psychologie du développement Développement Cognitif Stades de développement moral de Kohlberg</vt:lpstr>
      <vt:lpstr>Psychologie du développement Adolescence Développement Social</vt:lpstr>
      <vt:lpstr>Psychologie du développement Développement Social</vt:lpstr>
      <vt:lpstr>Psychologie du développement Développement Social</vt:lpstr>
      <vt:lpstr>Êtes-vous un adulte?</vt:lpstr>
      <vt:lpstr>Psychologie du développement: Émergence de l’âge adulte</vt:lpstr>
      <vt:lpstr>Psychologie du développement: Émergence de l’âge adulte</vt:lpstr>
      <vt:lpstr>Psychologie du développement: Âge adulte</vt:lpstr>
      <vt:lpstr>Psychologie du développement Âge adulte Développement physique</vt:lpstr>
      <vt:lpstr>Psychologie du développement: Âge adulte</vt:lpstr>
      <vt:lpstr>PowerPoint Presentation</vt:lpstr>
      <vt:lpstr>Psychologie du développement: Âge adulte</vt:lpstr>
      <vt:lpstr>Psychologie du développement: Âge adulte</vt:lpstr>
      <vt:lpstr>Psychologie du développement: Âge adulte</vt:lpstr>
      <vt:lpstr>Psychologie du développement: Âge adulte</vt:lpstr>
      <vt:lpstr>Psychologie du développement: Âge adulte</vt:lpstr>
      <vt:lpstr>Psychologie du développement Âge adulte Développement Cognitif  Est-ce que les fonctions cognitives déclinent avec l’âge autant que les capacités physiques?</vt:lpstr>
      <vt:lpstr>Psychologie du développement: Âge adulte</vt:lpstr>
      <vt:lpstr>L’exercice peut ralentir ce processus</vt:lpstr>
      <vt:lpstr>Psychologie du développement: Âge adulte</vt:lpstr>
      <vt:lpstr>Psychologie du développement Âge adulte Développement Social  Existe-t-il une crise de la quarantaine?? </vt:lpstr>
      <vt:lpstr>Psychologie du développement: Âge adulte </vt:lpstr>
      <vt:lpstr>Psychologie du développement: Âge adulte </vt:lpstr>
      <vt:lpstr>Psychologie du développement: Âge adulte </vt:lpstr>
      <vt:lpstr>PowerPoint Presentation</vt:lpstr>
      <vt:lpstr>Pourquoi les gens âgés se disent heureux alors que leur corps dépérit?</vt:lpstr>
      <vt:lpstr>Psychologie du développement: Âge adulte </vt:lpstr>
      <vt:lpstr>Questions majeures en Psychologie du développement</vt:lpstr>
      <vt:lpstr>Questions majeures en Psychologie du développement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2016-09-07T15:58:32Z</dcterms:created>
  <dcterms:modified xsi:type="dcterms:W3CDTF">2016-09-07T16:10:24Z</dcterms:modified>
</cp:coreProperties>
</file>