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1CED0B1-0262-4292-A970-9373F466E16D}">
          <p14:sldIdLst>
            <p14:sldId id="256"/>
            <p14:sldId id="257"/>
            <p14:sldId id="258"/>
            <p14:sldId id="259"/>
            <p14:sldId id="260"/>
            <p14:sldId id="261"/>
            <p14:sldId id="263"/>
            <p14:sldId id="264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515" autoAdjust="0"/>
    <p:restoredTop sz="86070" autoAdjust="0"/>
  </p:normalViewPr>
  <p:slideViewPr>
    <p:cSldViewPr>
      <p:cViewPr varScale="1">
        <p:scale>
          <a:sx n="57" d="100"/>
          <a:sy n="57" d="100"/>
        </p:scale>
        <p:origin x="43" y="43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17A00-7E98-424F-AA54-D76A4D57630E}" type="datetimeFigureOut">
              <a:rPr lang="en-US" smtClean="0"/>
              <a:t>11/14/2016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2C3B6-E21F-294C-91FB-0B62EEEE2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81931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28035D-7815-434A-A15B-57A911A739CD}" type="datetimeFigureOut">
              <a:rPr lang="en-US" smtClean="0"/>
              <a:t>11/14/2016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55645-2AD7-413C-A978-1A3673BBBC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97713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Exemple</a:t>
            </a:r>
            <a:r>
              <a:rPr lang="en-US" dirty="0"/>
              <a:t> qui met en evidence la </a:t>
            </a:r>
            <a:r>
              <a:rPr lang="en-US" dirty="0" err="1"/>
              <a:t>rationalite</a:t>
            </a:r>
            <a:r>
              <a:rPr lang="en-US" dirty="0"/>
              <a:t> </a:t>
            </a:r>
            <a:r>
              <a:rPr lang="en-US" dirty="0" err="1"/>
              <a:t>limitee</a:t>
            </a:r>
            <a:r>
              <a:rPr lang="en-US" dirty="0"/>
              <a:t>: </a:t>
            </a:r>
            <a:r>
              <a:rPr lang="en-US" dirty="0" err="1"/>
              <a:t>ameliorer</a:t>
            </a:r>
            <a:r>
              <a:rPr lang="en-US" dirty="0"/>
              <a:t> la performance de </a:t>
            </a:r>
            <a:r>
              <a:rPr lang="en-US" err="1"/>
              <a:t>l’Ecole</a:t>
            </a:r>
            <a:r>
              <a:rPr lang="en-US"/>
              <a:t> Telfer</a:t>
            </a:r>
          </a:p>
          <a:p>
            <a:endParaRPr lang="en-US"/>
          </a:p>
          <a:p>
            <a:r>
              <a:rPr lang="en-US"/>
              <a:t>On opère avec une rationnalité limitée</a:t>
            </a:r>
            <a:r>
              <a:rPr lang="en-US" baseline="0"/>
              <a:t> lorsque la definition du problème est imprécise. On se fie à des connaissances limitées pour répondre au problème.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634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Cadre</a:t>
            </a:r>
            <a:r>
              <a:rPr lang="en-US" baseline="0"/>
              <a:t> de référence(reference point): on est limité par notre perspective des chose, par ce qu'on connaît.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4818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-Ne</a:t>
            </a:r>
            <a:r>
              <a:rPr lang="en-US" baseline="0"/>
              <a:t> pas voir un problème à cause de nos fonctions qui ne demandent pas quelque chose</a:t>
            </a:r>
          </a:p>
          <a:p>
            <a:r>
              <a:rPr lang="en-US" baseline="0"/>
              <a:t>-Voir que certains problems a cause de nos fonctions qui ne demandent pas d'autres choses</a:t>
            </a:r>
          </a:p>
          <a:p>
            <a:r>
              <a:rPr lang="en-US" baseline="0"/>
              <a:t>-Notre function ne nous a pas appris d'autres solutions</a:t>
            </a:r>
          </a:p>
          <a:p>
            <a:endParaRPr lang="en-US" baseline="0"/>
          </a:p>
          <a:p>
            <a:r>
              <a:rPr lang="en-US" baseline="0"/>
              <a:t>Solution:</a:t>
            </a:r>
          </a:p>
          <a:p>
            <a:r>
              <a:rPr lang="en-US" baseline="0"/>
              <a:t>-Augmenter l'expérience, rencontrer d'autre gens, se rencontrer en groupe.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3046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Solution 1: Pour</a:t>
            </a:r>
            <a:r>
              <a:rPr lang="en-US" baseline="0"/>
              <a:t> éviter des biais cognitifs, il faut être conscient que l'on peut commettre des erreurs cognitives.</a:t>
            </a:r>
          </a:p>
          <a:p>
            <a:r>
              <a:rPr lang="en-US" baseline="0"/>
              <a:t>Solution 2: Parler a des gens qui ont plus d'experience pour définir une solution.</a:t>
            </a:r>
          </a:p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445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Dunning-Krueger</a:t>
            </a:r>
            <a:r>
              <a:rPr lang="en-US" baseline="0"/>
              <a:t> effect : Les moins instruits sont ceux qui surestiment leur compétences, et qui sont beaucoup plus confiants de leurs idées.</a:t>
            </a:r>
          </a:p>
          <a:p>
            <a:endParaRPr lang="en-US" baseline="0"/>
          </a:p>
          <a:p>
            <a:r>
              <a:rPr lang="en-US" baseline="0"/>
              <a:t>Les plus intelligents, c'est l'inverse.</a:t>
            </a:r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55645-2AD7-413C-A978-1A3673BBBC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620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314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498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815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86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75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803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894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485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556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97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74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title</a:t>
            </a:r>
            <a:r>
              <a:rPr lang="fr-CA" noProof="0" dirty="0"/>
              <a:t>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noProof="0" dirty="0"/>
              <a:t>Click to </a:t>
            </a:r>
            <a:r>
              <a:rPr lang="fr-CA" noProof="0" dirty="0" err="1"/>
              <a:t>edit</a:t>
            </a:r>
            <a:r>
              <a:rPr lang="fr-CA" noProof="0" dirty="0"/>
              <a:t> Master </a:t>
            </a:r>
            <a:r>
              <a:rPr lang="fr-CA" noProof="0" dirty="0" err="1"/>
              <a:t>text</a:t>
            </a:r>
            <a:r>
              <a:rPr lang="fr-CA" noProof="0" dirty="0"/>
              <a:t> styles</a:t>
            </a:r>
          </a:p>
          <a:p>
            <a:pPr lvl="1"/>
            <a:r>
              <a:rPr lang="fr-CA" noProof="0" dirty="0"/>
              <a:t>Second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2"/>
            <a:r>
              <a:rPr lang="fr-CA" noProof="0" dirty="0" err="1"/>
              <a:t>Third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3"/>
            <a:r>
              <a:rPr lang="fr-CA" noProof="0" dirty="0" err="1"/>
              <a:t>Fourth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  <a:p>
            <a:pPr lvl="4"/>
            <a:r>
              <a:rPr lang="fr-CA" noProof="0" dirty="0" err="1"/>
              <a:t>Fifth</a:t>
            </a:r>
            <a:r>
              <a:rPr lang="fr-CA" noProof="0" dirty="0"/>
              <a:t> </a:t>
            </a:r>
            <a:r>
              <a:rPr lang="fr-CA" noProof="0" dirty="0" err="1"/>
              <a:t>level</a:t>
            </a:r>
            <a:endParaRPr lang="fr-C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8E114-C8ED-451D-A9DD-0E8E063A66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78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224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ADM2736A</a:t>
            </a:r>
            <a:br>
              <a:rPr lang="fr-CA" dirty="0"/>
            </a:br>
            <a:r>
              <a:rPr lang="fr-CA" dirty="0"/>
              <a:t>Comportement organisationnel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dirty="0"/>
              <a:t>Le processus décisionnel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contextes décisionnels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0203581"/>
              </p:ext>
            </p:extLst>
          </p:nvPr>
        </p:nvGraphicFramePr>
        <p:xfrm>
          <a:off x="457200" y="1600200"/>
          <a:ext cx="8229600" cy="4556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15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7800">
                <a:tc>
                  <a:txBody>
                    <a:bodyPr/>
                    <a:lstStyle/>
                    <a:p>
                      <a:r>
                        <a:rPr lang="fr-CA" sz="2000" b="0" dirty="0"/>
                        <a:t>Contexte décisionnel de certitude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A" sz="1600" b="0" dirty="0"/>
                        <a:t>On peut prévoir les résultats de chacune des actions envisagées pour résoudre le problème ; </a:t>
                      </a:r>
                      <a:r>
                        <a:rPr lang="fr-CA" sz="1600" b="1" dirty="0">
                          <a:solidFill>
                            <a:srgbClr val="FF0000"/>
                          </a:solidFill>
                        </a:rPr>
                        <a:t>RÂRE POUR LES GESTIONNAIRES !!!</a:t>
                      </a:r>
                      <a:endParaRPr lang="fr-CA" sz="1600" b="0" dirty="0">
                        <a:solidFill>
                          <a:srgbClr val="FF0000"/>
                        </a:solidFill>
                      </a:endParaRPr>
                    </a:p>
                    <a:p>
                      <a:endParaRPr lang="fr-CA" sz="1600" b="0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fr-CA" sz="1600" b="0" dirty="0">
                          <a:solidFill>
                            <a:schemeClr val="bg1"/>
                          </a:solidFill>
                        </a:rPr>
                        <a:t>Exemple: «</a:t>
                      </a:r>
                      <a:r>
                        <a:rPr lang="fr-CA" sz="1600" b="0" baseline="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fr-CA" sz="1600" b="0" i="1" baseline="0" dirty="0">
                          <a:solidFill>
                            <a:schemeClr val="bg1"/>
                          </a:solidFill>
                        </a:rPr>
                        <a:t>Dans quelle section du cours devrais-je m’inscrire pour ne pas avoir de conflit d’horaire ?</a:t>
                      </a:r>
                      <a:r>
                        <a:rPr lang="fr-CA" sz="1600" b="0" baseline="0" dirty="0">
                          <a:solidFill>
                            <a:schemeClr val="bg1"/>
                          </a:solidFill>
                        </a:rPr>
                        <a:t> »</a:t>
                      </a:r>
                      <a:endParaRPr lang="fr-CA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47800">
                <a:tc>
                  <a:txBody>
                    <a:bodyPr/>
                    <a:lstStyle/>
                    <a:p>
                      <a:r>
                        <a:rPr lang="fr-CA" sz="2000" dirty="0"/>
                        <a:t>Contexte décisionnel de risque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CA" sz="1600" dirty="0"/>
                        <a:t>On peut</a:t>
                      </a:r>
                      <a:r>
                        <a:rPr lang="fr-CA" sz="1600" baseline="0" dirty="0"/>
                        <a:t> juger de la </a:t>
                      </a:r>
                      <a:r>
                        <a:rPr lang="fr-CA" sz="1600" b="1" baseline="0" dirty="0"/>
                        <a:t>probabilité</a:t>
                      </a:r>
                      <a:r>
                        <a:rPr lang="fr-CA" sz="1600" baseline="0" dirty="0"/>
                        <a:t> des conséquences associées aux actions envisagées.</a:t>
                      </a:r>
                    </a:p>
                    <a:p>
                      <a:endParaRPr lang="fr-CA" sz="1600" baseline="0" dirty="0"/>
                    </a:p>
                    <a:p>
                      <a:r>
                        <a:rPr lang="fr-CA" sz="1600" baseline="0" dirty="0"/>
                        <a:t>Exemple : « </a:t>
                      </a:r>
                      <a:r>
                        <a:rPr lang="fr-CA" sz="1600" i="1" baseline="0" dirty="0"/>
                        <a:t>Devrais-je relire mes notes de cours après chaque période de cours ou attendre de les réviser lors de mon étude pour l’examen ?</a:t>
                      </a:r>
                      <a:r>
                        <a:rPr lang="fr-CA" sz="1600" baseline="0" dirty="0"/>
                        <a:t> »</a:t>
                      </a:r>
                      <a:endParaRPr lang="fr-C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7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2000" dirty="0"/>
                        <a:t>Contexte décisionnel d’incertitude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dirty="0"/>
                        <a:t>On ne peut même pas juger de la probabilité des conséquences </a:t>
                      </a:r>
                      <a:r>
                        <a:rPr lang="fr-CA" sz="1600" baseline="0" dirty="0"/>
                        <a:t>associées aux actions envisagées.</a:t>
                      </a:r>
                      <a:r>
                        <a:rPr lang="fr-CA" sz="1600" dirty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CA" sz="16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sz="1600" dirty="0"/>
                        <a:t>Exemple : « </a:t>
                      </a:r>
                      <a:r>
                        <a:rPr lang="fr-CA" sz="1600" i="1" dirty="0"/>
                        <a:t>Devrais-je m’inscrire à </a:t>
                      </a:r>
                      <a:r>
                        <a:rPr lang="fr-CA" sz="1600" i="1" baseline="0" dirty="0"/>
                        <a:t>l’option en comptabilité ou en marketing pour avoir une carrière la plus satisfaisante que possible ?</a:t>
                      </a:r>
                      <a:r>
                        <a:rPr lang="fr-CA" sz="1600" baseline="0" dirty="0"/>
                        <a:t> »</a:t>
                      </a:r>
                      <a:endParaRPr lang="fr-CA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399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CA" sz="3600" dirty="0"/>
              <a:t>Sommes-nous généralement </a:t>
            </a:r>
            <a:r>
              <a:rPr lang="fr-CA" sz="3600" b="1" dirty="0"/>
              <a:t>rationnels </a:t>
            </a:r>
            <a:r>
              <a:rPr lang="fr-CA" sz="3600" dirty="0"/>
              <a:t>lorsqu’on prend un décision ? </a:t>
            </a:r>
            <a:r>
              <a:rPr lang="fr-CA" sz="3600" b="1" dirty="0">
                <a:solidFill>
                  <a:srgbClr val="FF0000"/>
                </a:solidFill>
              </a:rPr>
              <a:t>Non !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1100889"/>
              </p:ext>
            </p:extLst>
          </p:nvPr>
        </p:nvGraphicFramePr>
        <p:xfrm>
          <a:off x="457200" y="1600200"/>
          <a:ext cx="8229600" cy="464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9640"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Modèle décisionnel classique</a:t>
                      </a:r>
                    </a:p>
                    <a:p>
                      <a:pPr algn="ctr"/>
                      <a:r>
                        <a:rPr lang="fr-CA" dirty="0"/>
                        <a:t>(sous-entend une rationalité</a:t>
                      </a:r>
                      <a:r>
                        <a:rPr lang="fr-CA" baseline="0" dirty="0"/>
                        <a:t> parfaite)</a:t>
                      </a:r>
                      <a:endParaRPr lang="fr-CA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Modèle décisionnel comportemental</a:t>
                      </a:r>
                    </a:p>
                    <a:p>
                      <a:pPr algn="ctr"/>
                      <a:r>
                        <a:rPr lang="fr-CA" dirty="0"/>
                        <a:t>(sous-entend une </a:t>
                      </a:r>
                      <a:r>
                        <a:rPr lang="fr-CA" dirty="0">
                          <a:solidFill>
                            <a:srgbClr val="FF0000"/>
                          </a:solidFill>
                        </a:rPr>
                        <a:t>rationalité</a:t>
                      </a:r>
                      <a:r>
                        <a:rPr lang="fr-CA" dirty="0"/>
                        <a:t> </a:t>
                      </a:r>
                      <a:r>
                        <a:rPr lang="fr-CA" dirty="0">
                          <a:solidFill>
                            <a:srgbClr val="FF0000"/>
                          </a:solidFill>
                        </a:rPr>
                        <a:t>limitée</a:t>
                      </a:r>
                      <a:r>
                        <a:rPr lang="fr-CA" dirty="0"/>
                        <a:t>)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Problème clairement défini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Définition </a:t>
                      </a:r>
                      <a:r>
                        <a:rPr lang="fr-CA" u="sng" dirty="0"/>
                        <a:t>imprécise</a:t>
                      </a:r>
                      <a:r>
                        <a:rPr lang="fr-CA" dirty="0"/>
                        <a:t> du problème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Connaissance de toutes les actions possibles et de leurs</a:t>
                      </a:r>
                      <a:r>
                        <a:rPr lang="fr-CA" baseline="0" dirty="0"/>
                        <a:t> conséquences respectives</a:t>
                      </a:r>
                      <a:endParaRPr lang="fr-CA" dirty="0"/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Connaissance </a:t>
                      </a:r>
                      <a:r>
                        <a:rPr lang="fr-CA" u="sng" dirty="0"/>
                        <a:t>limitée</a:t>
                      </a:r>
                      <a:r>
                        <a:rPr lang="fr-CA" dirty="0"/>
                        <a:t> des actions</a:t>
                      </a:r>
                      <a:r>
                        <a:rPr lang="fr-CA" baseline="0" dirty="0"/>
                        <a:t> possibles et de leurs conséquences respectives</a:t>
                      </a:r>
                      <a:endParaRPr lang="fr-CA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Adoption d’une solution optimale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Adoption d’une solution </a:t>
                      </a:r>
                      <a:r>
                        <a:rPr lang="fr-CA" u="sng" dirty="0"/>
                        <a:t>satisfaisante</a:t>
                      </a:r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algn="ctr"/>
                      <a:r>
                        <a:rPr lang="fr-CA" dirty="0"/>
                        <a:t>Mise en œuvre</a:t>
                      </a:r>
                    </a:p>
                  </a:txBody>
                  <a:tcPr anchor="ctr" anchorCtr="1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CA" dirty="0"/>
                        <a:t>Mise en œuvre</a:t>
                      </a:r>
                    </a:p>
                    <a:p>
                      <a:pPr algn="ctr"/>
                      <a:endParaRPr lang="fr-CA" dirty="0"/>
                    </a:p>
                  </a:txBody>
                  <a:tcPr anchor="ctr" anchorCtr="1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854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rationalité limitée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CA" dirty="0"/>
              <a:t>Se fier à de l’information limitée ou erronée s’explique principalement par :</a:t>
            </a:r>
          </a:p>
          <a:p>
            <a:pPr lvl="1"/>
            <a:r>
              <a:rPr lang="fr-CA" dirty="0"/>
              <a:t>Notre cadre </a:t>
            </a:r>
            <a:r>
              <a:rPr lang="fr-CA"/>
              <a:t>de référence(limité par notre perspective des choses)</a:t>
            </a:r>
            <a:endParaRPr lang="fr-CA" dirty="0"/>
          </a:p>
          <a:p>
            <a:pPr lvl="1"/>
            <a:r>
              <a:rPr lang="fr-CA" dirty="0"/>
              <a:t>Nos </a:t>
            </a:r>
            <a:r>
              <a:rPr lang="fr-CA"/>
              <a:t>limites cognitives(pas capable d'exploiter toutes les informations)</a:t>
            </a:r>
          </a:p>
          <a:p>
            <a:endParaRPr lang="fr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35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Cadre de référence</a:t>
            </a:r>
            <a:br>
              <a:rPr lang="fr-CA" dirty="0"/>
            </a:br>
            <a:r>
              <a:rPr lang="fr-CA" sz="3600" dirty="0"/>
              <a:t>(erreurs de cadrage)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/>
              <a:t>Provient de nos </a:t>
            </a:r>
            <a:r>
              <a:rPr lang="en-US" b="1"/>
              <a:t>expériences</a:t>
            </a:r>
            <a:r>
              <a:rPr lang="en-US"/>
              <a:t> ou de notre </a:t>
            </a:r>
            <a:r>
              <a:rPr lang="en-US" b="1"/>
              <a:t>rôle fonctionnel</a:t>
            </a:r>
            <a:r>
              <a:rPr lang="en-US"/>
              <a:t>.</a:t>
            </a:r>
          </a:p>
          <a:p>
            <a:r>
              <a:rPr lang="en-US"/>
              <a:t>Conséquences possibles sur le processus de prise de décision:</a:t>
            </a:r>
          </a:p>
          <a:p>
            <a:pPr lvl="1"/>
            <a:r>
              <a:rPr lang="en-US"/>
              <a:t>Ne pas voir de problème alors qu'il y en a un.</a:t>
            </a:r>
          </a:p>
          <a:p>
            <a:pPr lvl="1"/>
            <a:r>
              <a:rPr lang="en-US"/>
              <a:t>Définir le problème selon les symptômes que l'on reconnaît.</a:t>
            </a:r>
          </a:p>
          <a:p>
            <a:pPr lvl="1"/>
            <a:r>
              <a:rPr lang="en-US"/>
              <a:t>Définir le problème selon une solution qui nous est familière.</a:t>
            </a:r>
          </a:p>
          <a:p>
            <a:r>
              <a:rPr lang="en-US" i="1">
                <a:solidFill>
                  <a:srgbClr val="00B050"/>
                </a:solidFill>
              </a:rPr>
              <a:t>Solution ???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084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Limites cognitives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CA" dirty="0"/>
              <a:t>Souvent difficile de chercher et comprendre les informations pertinentes au problème à résoudre</a:t>
            </a:r>
            <a:r>
              <a:rPr lang="fr-CA"/>
              <a:t>. </a:t>
            </a:r>
          </a:p>
          <a:p>
            <a:r>
              <a:rPr lang="en-US" b="1"/>
              <a:t>Biais cognitifs </a:t>
            </a:r>
            <a:r>
              <a:rPr lang="en-US"/>
              <a:t>limitant informations considérées</a:t>
            </a:r>
          </a:p>
          <a:p>
            <a:pPr lvl="1"/>
            <a:r>
              <a:rPr lang="en-US" i="1">
                <a:solidFill>
                  <a:srgbClr val="00B050"/>
                </a:solidFill>
              </a:rPr>
              <a:t>Solutions ???</a:t>
            </a:r>
          </a:p>
          <a:p>
            <a:r>
              <a:rPr lang="en-US" b="1"/>
              <a:t>Surcharge</a:t>
            </a:r>
            <a:r>
              <a:rPr lang="en-US"/>
              <a:t> d'information</a:t>
            </a:r>
          </a:p>
          <a:p>
            <a:pPr lvl="1"/>
            <a:r>
              <a:rPr lang="en-US" i="1">
                <a:solidFill>
                  <a:srgbClr val="00B050"/>
                </a:solidFill>
              </a:rPr>
              <a:t>Solutions ???</a:t>
            </a:r>
            <a:endParaRPr lang="fr-CA" i="1" dirty="0">
              <a:solidFill>
                <a:srgbClr val="00B05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6281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La surenchère irrationnelle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Lorsqu'on investit </a:t>
            </a:r>
            <a:r>
              <a:rPr lang="en-US" u="sng"/>
              <a:t>plus</a:t>
            </a:r>
            <a:r>
              <a:rPr lang="en-US"/>
              <a:t> de ressources dans un plan d'action lorsque ce dernier fut un </a:t>
            </a:r>
            <a:r>
              <a:rPr lang="en-US" u="sng"/>
              <a:t>échec</a:t>
            </a:r>
            <a:r>
              <a:rPr lang="en-US"/>
              <a:t>.</a:t>
            </a:r>
          </a:p>
          <a:p>
            <a:r>
              <a:rPr lang="en-US"/>
              <a:t>Pourquoi?</a:t>
            </a:r>
          </a:p>
          <a:p>
            <a:pPr lvl="1"/>
            <a:r>
              <a:rPr lang="en-US"/>
              <a:t>On essaie de récupérer des coûts (irrécupérables).</a:t>
            </a:r>
          </a:p>
          <a:p>
            <a:pPr lvl="1"/>
            <a:r>
              <a:rPr lang="en-US"/>
              <a:t>On ne veut pas perdre la face.</a:t>
            </a:r>
          </a:p>
          <a:p>
            <a:r>
              <a:rPr lang="en-US" i="1">
                <a:solidFill>
                  <a:srgbClr val="00B050"/>
                </a:solidFill>
              </a:rPr>
              <a:t>Comment éviter ???</a:t>
            </a:r>
          </a:p>
        </p:txBody>
      </p:sp>
    </p:spTree>
    <p:extLst>
      <p:ext uri="{BB962C8B-B14F-4D97-AF65-F5344CB8AC3E}">
        <p14:creationId xmlns:p14="http://schemas.microsoft.com/office/powerpoint/2010/main" val="2491697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Les décisions prises en groupe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Peuvent offrir certains avantages:</a:t>
            </a:r>
          </a:p>
          <a:p>
            <a:pPr lvl="1"/>
            <a:r>
              <a:rPr lang="en-US"/>
              <a:t>Meilleure qualité</a:t>
            </a:r>
          </a:p>
          <a:p>
            <a:pPr lvl="1"/>
            <a:r>
              <a:rPr lang="en-US"/>
              <a:t>Engagement des membres de l'équipe à mettre la décision en oeuvre.</a:t>
            </a:r>
          </a:p>
          <a:p>
            <a:pPr lvl="1"/>
            <a:r>
              <a:rPr lang="en-US"/>
              <a:t>Partage de responsabilité</a:t>
            </a:r>
          </a:p>
          <a:p>
            <a:r>
              <a:rPr lang="en-US"/>
              <a:t>Toutefois, il faut faire attention à la </a:t>
            </a:r>
            <a:r>
              <a:rPr lang="en-US">
                <a:solidFill>
                  <a:srgbClr val="FF0000"/>
                </a:solidFill>
              </a:rPr>
              <a:t>pensée de groupe </a:t>
            </a:r>
            <a:r>
              <a:rPr lang="en-US"/>
              <a:t>(lorsqu'il pense qu'il est plus compétant qu'en réalité)</a:t>
            </a:r>
          </a:p>
        </p:txBody>
      </p:sp>
    </p:spTree>
    <p:extLst>
      <p:ext uri="{BB962C8B-B14F-4D97-AF65-F5344CB8AC3E}">
        <p14:creationId xmlns:p14="http://schemas.microsoft.com/office/powerpoint/2010/main" val="3486398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A" dirty="0"/>
              <a:t>Symptômes de la pensée de groupe</a:t>
            </a:r>
            <a:endParaRPr lang="fr-CA" sz="36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/>
              <a:t>Illusion d'invulnérabilité (on peut pas perdre)</a:t>
            </a:r>
          </a:p>
          <a:p>
            <a:r>
              <a:rPr lang="en-US"/>
              <a:t>Illusion de moralité (c'était la bonne chose à faire)</a:t>
            </a:r>
          </a:p>
          <a:p>
            <a:r>
              <a:rPr lang="en-US"/>
              <a:t>Rationalisation (trop rapide) (ex: non c'est comme ça qu'il faut faire - sans vraiment évaluer)</a:t>
            </a:r>
          </a:p>
          <a:p>
            <a:r>
              <a:rPr lang="en-US"/>
              <a:t>Sous-estimation des adversaires</a:t>
            </a:r>
          </a:p>
          <a:p>
            <a:r>
              <a:rPr lang="en-US"/>
              <a:t>Pression à la conformité</a:t>
            </a:r>
          </a:p>
          <a:p>
            <a:r>
              <a:rPr lang="en-US"/>
              <a:t>Autocensure (hésiter à partager une idée contraire)</a:t>
            </a:r>
          </a:p>
          <a:p>
            <a:r>
              <a:rPr lang="en-US"/>
              <a:t>Illusion de l'unanimité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530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Pour éviter la pensée de groupe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Jouer l'avocat du diable.</a:t>
            </a:r>
          </a:p>
          <a:p>
            <a:r>
              <a:rPr lang="en-US"/>
              <a:t>Le chef doit laisser les autres parler en premier.</a:t>
            </a:r>
          </a:p>
          <a:p>
            <a:r>
              <a:rPr lang="en-US"/>
              <a:t>Faire des consultations extérieures.</a:t>
            </a:r>
          </a:p>
        </p:txBody>
      </p:sp>
    </p:spTree>
    <p:extLst>
      <p:ext uri="{BB962C8B-B14F-4D97-AF65-F5344CB8AC3E}">
        <p14:creationId xmlns:p14="http://schemas.microsoft.com/office/powerpoint/2010/main" val="41833590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Suivre les conseils de quelqu’un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CA"/>
              <a:t>Automne, 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Laurent M. Lapierre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8E114-C8ED-451D-A9DD-0E8E063A6692}" type="slidenum">
              <a:rPr lang="en-US" smtClean="0"/>
              <a:t>11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On a plus tendance à suivre les conseils de quelqu'un lorsque:</a:t>
            </a:r>
          </a:p>
          <a:p>
            <a:pPr lvl="1"/>
            <a:r>
              <a:rPr lang="en-US"/>
              <a:t>On leur demande leur avis (conseil sollicité)</a:t>
            </a:r>
          </a:p>
          <a:p>
            <a:pPr lvl="1"/>
            <a:r>
              <a:rPr lang="en-US"/>
              <a:t>On leur fait confiance (expertise, bienveillance).</a:t>
            </a:r>
          </a:p>
          <a:p>
            <a:pPr lvl="1"/>
            <a:r>
              <a:rPr lang="en-US"/>
              <a:t>On perçoit l'autre personne comme étant très confiante de son opinion (</a:t>
            </a:r>
            <a:r>
              <a:rPr lang="en-US">
                <a:solidFill>
                  <a:srgbClr val="FF0000"/>
                </a:solidFill>
              </a:rPr>
              <a:t>dangereux!</a:t>
            </a:r>
            <a:r>
              <a:rPr 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666055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1704</TotalTime>
  <Words>786</Words>
  <Application>Microsoft Office PowerPoint</Application>
  <PresentationFormat>On-screen Show (4:3)</PresentationFormat>
  <Paragraphs>127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ADM2736A Comportement organisationnel</vt:lpstr>
      <vt:lpstr>Les contextes décisionnels</vt:lpstr>
      <vt:lpstr>Sommes-nous généralement rationnels lorsqu’on prend un décision ? Non !</vt:lpstr>
      <vt:lpstr>La rationalité limitée</vt:lpstr>
      <vt:lpstr>Cadre de référence (erreurs de cadrage)</vt:lpstr>
      <vt:lpstr>Limites cognitives</vt:lpstr>
      <vt:lpstr>La surenchère irrationnelle</vt:lpstr>
      <vt:lpstr>Les décisions prises en groupe</vt:lpstr>
      <vt:lpstr>Symptômes de la pensée de groupe</vt:lpstr>
      <vt:lpstr>Pour éviter la pensée de groupe</vt:lpstr>
      <vt:lpstr>Suivre les conseils de quelqu’un</vt:lpstr>
    </vt:vector>
  </TitlesOfParts>
  <Company>Telfer School of Management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MBA5531A Comportement organisationnel</dc:title>
  <dc:creator>Laurent Lapierre</dc:creator>
  <cp:lastModifiedBy>Axel Grissa</cp:lastModifiedBy>
  <cp:revision>242</cp:revision>
  <dcterms:created xsi:type="dcterms:W3CDTF">2013-03-05T14:47:52Z</dcterms:created>
  <dcterms:modified xsi:type="dcterms:W3CDTF">2016-11-14T16:05:16Z</dcterms:modified>
</cp:coreProperties>
</file>