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488" y="-1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printerSettings" Target="printerSettings/printerSettings1.bin"/><Relationship Id="rId38" Type="http://schemas.openxmlformats.org/officeDocument/2006/relationships/presProps" Target="presProps.xml"/><Relationship Id="rId39" Type="http://schemas.openxmlformats.org/officeDocument/2006/relationships/viewProps" Target="viewProps.xml"/><Relationship Id="rId40" Type="http://schemas.openxmlformats.org/officeDocument/2006/relationships/theme" Target="theme/theme1.xml"/><Relationship Id="rId4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6628B246-26DF-478E-BB6F-156CD6DA43FE}" type="datetimeFigureOut">
              <a:rPr lang="fr-FR" smtClean="0"/>
              <a:t>2014-05-15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3C078F2A-DC6C-4F5D-87F6-82E35FE89DCE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Corrigé examen 1</a:t>
            </a:r>
            <a:br>
              <a:rPr lang="fr-FR" dirty="0" smtClean="0"/>
            </a:br>
            <a:r>
              <a:rPr lang="fr-FR" dirty="0" smtClean="0"/>
              <a:t>8 octobre 2013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ECO 2513B</a:t>
            </a:r>
          </a:p>
          <a:p>
            <a:r>
              <a:rPr lang="fr-FR" dirty="0" smtClean="0"/>
              <a:t>Le Canada et l’économie mondiale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72584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94289" y="1124744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1) Parmi les propositions suivantes laquelle est à la plus proche de la situation du Canada en 2011 ?</a:t>
            </a:r>
          </a:p>
          <a:p>
            <a:r>
              <a:rPr lang="fr-FR" sz="2400" dirty="0"/>
              <a:t>A. Le Canada réalise 2,5% de la production mondiale et sa population représente 2,5% de la population mondiale.</a:t>
            </a:r>
          </a:p>
          <a:p>
            <a:r>
              <a:rPr lang="fr-FR" sz="2400" dirty="0"/>
              <a:t>B. Le Canada réalise 0,5% de la production mondiale et sa population représente 2,5% de la population mondiale.</a:t>
            </a:r>
          </a:p>
          <a:p>
            <a:r>
              <a:rPr lang="fr-FR" sz="2400" dirty="0"/>
              <a:t>C. Le Canada réalise 2,5% de la production mondiale et sa population représente 0,5% de la population mondiale.</a:t>
            </a:r>
          </a:p>
          <a:p>
            <a:r>
              <a:rPr lang="fr-FR" sz="2400" dirty="0"/>
              <a:t>D. Le Canada réalise 0,5% de la production mondiale et sa population représente 0,5% de la population mondiale.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528" y="3356992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993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484784"/>
            <a:ext cx="78488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2) En termes de PIB courant, par rapport aux autres pays du monde, quelle est la place du Canada ?</a:t>
            </a:r>
          </a:p>
          <a:p>
            <a:r>
              <a:rPr lang="fr-FR" sz="2400" dirty="0"/>
              <a:t>A. 7</a:t>
            </a:r>
            <a:r>
              <a:rPr lang="fr-FR" sz="2400" baseline="30000" dirty="0"/>
              <a:t>ième</a:t>
            </a:r>
            <a:r>
              <a:rPr lang="fr-FR" sz="2400" dirty="0"/>
              <a:t>.</a:t>
            </a:r>
          </a:p>
          <a:p>
            <a:r>
              <a:rPr lang="fr-FR" sz="2400" dirty="0"/>
              <a:t>B. 11</a:t>
            </a:r>
            <a:r>
              <a:rPr lang="fr-FR" sz="2400" baseline="30000" dirty="0"/>
              <a:t>ième</a:t>
            </a:r>
            <a:r>
              <a:rPr lang="fr-FR" sz="2400" dirty="0"/>
              <a:t>.</a:t>
            </a:r>
          </a:p>
          <a:p>
            <a:r>
              <a:rPr lang="fr-FR" sz="2400" dirty="0"/>
              <a:t>C. 21</a:t>
            </a:r>
            <a:r>
              <a:rPr lang="fr-FR" sz="2400" baseline="30000" dirty="0"/>
              <a:t>ième</a:t>
            </a:r>
            <a:r>
              <a:rPr lang="fr-FR" sz="2400" dirty="0"/>
              <a:t>.</a:t>
            </a:r>
          </a:p>
          <a:p>
            <a:r>
              <a:rPr lang="fr-FR" sz="2400" dirty="0"/>
              <a:t>D. 26</a:t>
            </a:r>
            <a:r>
              <a:rPr lang="fr-FR" sz="2400" baseline="30000" dirty="0"/>
              <a:t>ième</a:t>
            </a:r>
            <a:r>
              <a:rPr lang="fr-FR" sz="2400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638946"/>
            <a:ext cx="8352928" cy="3960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980728"/>
            <a:ext cx="83529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3) Pour le Canada, si l’on compare sa position en termes d’IDH par rapport à sa position en termes de RNB/habitant, parmi les propositions suivantes laquelle est vraie ?</a:t>
            </a:r>
          </a:p>
          <a:p>
            <a:r>
              <a:rPr lang="fr-FR" sz="2400" dirty="0"/>
              <a:t>A. Le Canada est au 1</a:t>
            </a:r>
            <a:r>
              <a:rPr lang="fr-FR" sz="2400" baseline="30000" dirty="0"/>
              <a:t>er</a:t>
            </a:r>
            <a:r>
              <a:rPr lang="fr-FR" sz="2400" dirty="0"/>
              <a:t> rang mondial pour l’IDH alors qu’il est à la 16</a:t>
            </a:r>
            <a:r>
              <a:rPr lang="fr-FR" sz="2400" baseline="30000" dirty="0"/>
              <a:t>ième</a:t>
            </a:r>
            <a:r>
              <a:rPr lang="fr-FR" sz="2400" dirty="0"/>
              <a:t> pour le RNB/habitant.</a:t>
            </a:r>
          </a:p>
          <a:p>
            <a:r>
              <a:rPr lang="fr-FR" sz="2400" dirty="0"/>
              <a:t>B. Le Canada est au 11</a:t>
            </a:r>
            <a:r>
              <a:rPr lang="fr-FR" sz="2400" baseline="30000" dirty="0"/>
              <a:t>ième</a:t>
            </a:r>
            <a:r>
              <a:rPr lang="fr-FR" sz="2400" dirty="0"/>
              <a:t> rang mondial pour l’IDH, ce rang est supérieur à celui du RNB/habitant.</a:t>
            </a:r>
          </a:p>
          <a:p>
            <a:r>
              <a:rPr lang="fr-FR" sz="2400" dirty="0"/>
              <a:t>C. Le Canada est au 11</a:t>
            </a:r>
            <a:r>
              <a:rPr lang="fr-FR" sz="2400" baseline="30000" dirty="0"/>
              <a:t>ième</a:t>
            </a:r>
            <a:r>
              <a:rPr lang="fr-FR" sz="2400" dirty="0"/>
              <a:t> rang mondial pour l’IDH, ce rang est inférieur à celui du RNB/habitant.</a:t>
            </a:r>
          </a:p>
          <a:p>
            <a:r>
              <a:rPr lang="fr-FR" sz="2400" dirty="0"/>
              <a:t>D. Le Canada est au 4</a:t>
            </a:r>
            <a:r>
              <a:rPr lang="fr-FR" sz="2400" baseline="30000" dirty="0"/>
              <a:t>ième</a:t>
            </a:r>
            <a:r>
              <a:rPr lang="fr-FR" sz="2400" dirty="0"/>
              <a:t> rang mondial pour l’IDH, ce rang est égal à celui du RNB/habitant.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299326" y="2852936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052736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4) Si l’on compare le Canada à la Norvège on peut dire que :</a:t>
            </a:r>
          </a:p>
          <a:p>
            <a:r>
              <a:rPr lang="fr-FR" sz="2400" dirty="0"/>
              <a:t>A. Le Canada a un PIB réel supérieur et un taux de chômage plus élevé que ceux de la Norvège.</a:t>
            </a:r>
          </a:p>
          <a:p>
            <a:r>
              <a:rPr lang="fr-FR" sz="2400" dirty="0"/>
              <a:t>B. Le Canada a un PIB réel supérieur et un taux de chômage plus bas que ceux de la Norvège.</a:t>
            </a:r>
          </a:p>
          <a:p>
            <a:r>
              <a:rPr lang="fr-FR" sz="2400" dirty="0"/>
              <a:t>C. Le Canada a un PIB réel inférieur et un taux de chômage plus élevé que ceux de la Norvège.</a:t>
            </a:r>
          </a:p>
          <a:p>
            <a:r>
              <a:rPr lang="fr-FR" sz="2400" dirty="0"/>
              <a:t>D. Le Canada a un PIB réel inférieur et un taux de chômage plus bas que ceux de la Norvège.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19819" y="2943675"/>
            <a:ext cx="8352928" cy="701349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124744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5) En 2012, le taux de chômage au Canada :</a:t>
            </a:r>
          </a:p>
          <a:p>
            <a:r>
              <a:rPr lang="fr-FR" sz="2400" dirty="0"/>
              <a:t>A. est supérieur à celui de la moyenne des pays du G7 et à celui de la moyenne des pays de l’OCDE.</a:t>
            </a:r>
          </a:p>
          <a:p>
            <a:r>
              <a:rPr lang="fr-FR" sz="2400" dirty="0"/>
              <a:t>B. est supérieur à celui de la moyenne des pays du G7 et inférieur à celui de la moyenne des pays de l’OCDE.</a:t>
            </a:r>
          </a:p>
          <a:p>
            <a:r>
              <a:rPr lang="fr-FR" sz="2400" dirty="0"/>
              <a:t>C. est inférieur à celui de la moyenne des pays du G7 et supérieur à celui de la moyenne des pays de l’OCDE.</a:t>
            </a:r>
          </a:p>
          <a:p>
            <a:r>
              <a:rPr lang="fr-FR" sz="2400" dirty="0"/>
              <a:t>D. est inférieur à celui de la moyenne des pays du G7 et à celui de la moyenne des pays de l’OCDE.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753036"/>
            <a:ext cx="8352928" cy="78802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41523" y="1700808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6) Parmi les propositions suivantes, laquelle est en conformité avec la situation du Canada ?</a:t>
            </a:r>
          </a:p>
          <a:p>
            <a:r>
              <a:rPr lang="fr-FR" sz="2400" dirty="0"/>
              <a:t>A. Le Canada est un pays qui fait beaucoup appel aux investissements internationaux et qui a pour objectif un flux migratoire nul.</a:t>
            </a:r>
          </a:p>
          <a:p>
            <a:r>
              <a:rPr lang="fr-FR" sz="2400" dirty="0"/>
              <a:t>B. Le Canada est un pays qui exporte plus de la moitié de ce qu’il produit.</a:t>
            </a:r>
          </a:p>
          <a:p>
            <a:r>
              <a:rPr lang="fr-FR" sz="2400" dirty="0"/>
              <a:t>C. Les réponses A et B sont vraies.</a:t>
            </a:r>
          </a:p>
          <a:p>
            <a:r>
              <a:rPr lang="fr-FR" sz="2400" dirty="0"/>
              <a:t>D. Les réponses A et B sont fausses.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65806" y="4653136"/>
            <a:ext cx="8352928" cy="463992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1997839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7) Les exportations de marchandises du Canada représentent :</a:t>
            </a:r>
          </a:p>
          <a:p>
            <a:r>
              <a:rPr lang="fr-FR" sz="2400" dirty="0"/>
              <a:t>A. 1% des exportations mondiales de marchandises.</a:t>
            </a:r>
          </a:p>
          <a:p>
            <a:r>
              <a:rPr lang="fr-FR" sz="2400" dirty="0"/>
              <a:t>B. 2,5% des exportations mondiales de marchandises.</a:t>
            </a:r>
          </a:p>
          <a:p>
            <a:r>
              <a:rPr lang="fr-FR" sz="2400" dirty="0"/>
              <a:t>C. 5,2% des exportations mondiales de marchandises.</a:t>
            </a:r>
          </a:p>
          <a:p>
            <a:r>
              <a:rPr lang="fr-FR" sz="2400" dirty="0"/>
              <a:t>D. 9,8% des exportations mondiales de marchandises.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780928"/>
            <a:ext cx="8352928" cy="3960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548680"/>
            <a:ext cx="82089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8) Parmi les affirmations suivantes, laquelle est vraie ?</a:t>
            </a:r>
          </a:p>
          <a:p>
            <a:r>
              <a:rPr lang="fr-FR" sz="2400" dirty="0"/>
              <a:t>A. Le Canada a mieux résisté que les autres pays du G7 à la crise économique et parvient à maintenir une croissance positive de son PIB réel en 2009.</a:t>
            </a:r>
          </a:p>
          <a:p>
            <a:r>
              <a:rPr lang="fr-FR" sz="2400" dirty="0"/>
              <a:t>B. Le Canada a mieux résisté que les autres pays du G7 à la crise économique mais ne parvient pas à maintenir une croissance positive de son PIB réel en 2009.</a:t>
            </a:r>
          </a:p>
          <a:p>
            <a:r>
              <a:rPr lang="fr-FR" sz="2400" dirty="0"/>
              <a:t>C. Le Canada a moins bien résisté que les autres pays du G7 à la crise économique mais parvient à maintenir une croissance positive de son PIB réel en 2009.</a:t>
            </a:r>
          </a:p>
          <a:p>
            <a:r>
              <a:rPr lang="fr-FR" sz="2400" dirty="0"/>
              <a:t>D. Le Canada a moins bien résisté que les autres pays du G7 à la crise économique et ne parvient pas à maintenir une croissance positive de son PIB réel en 2009.</a:t>
            </a:r>
          </a:p>
        </p:txBody>
      </p:sp>
      <p:sp>
        <p:nvSpPr>
          <p:cNvPr id="4" name="Rectangle 3"/>
          <p:cNvSpPr/>
          <p:nvPr/>
        </p:nvSpPr>
        <p:spPr>
          <a:xfrm>
            <a:off x="288796" y="2060848"/>
            <a:ext cx="8352928" cy="115212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980728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9) Lorsque le dollar canadien perd de sa valeur par rapport au dollar des Etats-Unis, pour le Canada :</a:t>
            </a:r>
          </a:p>
          <a:p>
            <a:r>
              <a:rPr lang="fr-FR" sz="2400" dirty="0"/>
              <a:t>A. les exportations vers les Etats-Unis et les importations en provenance des Etats-Unis sont facilitées.</a:t>
            </a:r>
          </a:p>
          <a:p>
            <a:r>
              <a:rPr lang="fr-FR" sz="2400" dirty="0"/>
              <a:t>B. les exportations vers les Etats-Unis sont plus difficiles et les importations en provenance des Etats-Unis sont facilitées.</a:t>
            </a:r>
          </a:p>
          <a:p>
            <a:r>
              <a:rPr lang="fr-FR" sz="2400" dirty="0"/>
              <a:t>C. les exportations vers les Etats-Unis sont facilitées et les importations en provenance des Etats-Unis sont plus couteuses.</a:t>
            </a:r>
          </a:p>
          <a:p>
            <a:r>
              <a:rPr lang="fr-FR" sz="2400" dirty="0"/>
              <a:t>D. les exportations vers les Etats-Unis sont plus difficiles et les importations en provenance des Etats-Unis sont plus couteuses.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212976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10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23528" y="764704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10) Lorsque l’on dit que la productivité des entreprises canadiennes augmente moins vite que celle des entreprises des Etats-Unis, cela signifie :</a:t>
            </a:r>
          </a:p>
          <a:p>
            <a:r>
              <a:rPr lang="fr-FR" sz="2400" dirty="0"/>
              <a:t>A. que la quantité de main d’œuvre au Canada est trop faible par rapport à celle des Etats-Unis pour pouvoir avoir des coûts de production compétitifs.</a:t>
            </a:r>
          </a:p>
          <a:p>
            <a:r>
              <a:rPr lang="fr-FR" sz="2400" dirty="0"/>
              <a:t>B. que l’utilisation des facteurs de production est moins efficace au Canada qu’aux Etats-Unis.</a:t>
            </a:r>
          </a:p>
          <a:p>
            <a:r>
              <a:rPr lang="fr-FR" sz="2400" dirty="0"/>
              <a:t>C. que le dollar canadien est surévalué par rapport au dollar des Etats-Unis.</a:t>
            </a:r>
          </a:p>
          <a:p>
            <a:r>
              <a:rPr lang="fr-FR" sz="2400" dirty="0"/>
              <a:t>D. Les réponses A et C sont vraies.</a:t>
            </a:r>
          </a:p>
          <a:p>
            <a:r>
              <a:rPr lang="fr-FR" sz="2400" dirty="0"/>
              <a:t>E. Les réponses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026861"/>
            <a:ext cx="8352928" cy="762179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37509" y="1484784"/>
            <a:ext cx="81369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11) Parmi les éléments suivants, lequel peut avoir un impact sur la compétitivité à l’international des entreprises d’un pays ?</a:t>
            </a:r>
          </a:p>
          <a:p>
            <a:r>
              <a:rPr lang="fr-FR" sz="2400" dirty="0"/>
              <a:t>A. La productivité du travail.</a:t>
            </a:r>
          </a:p>
          <a:p>
            <a:r>
              <a:rPr lang="fr-FR" sz="2400" dirty="0"/>
              <a:t>B. Le niveau des salaires.</a:t>
            </a:r>
          </a:p>
          <a:p>
            <a:r>
              <a:rPr lang="fr-FR" sz="2400" dirty="0"/>
              <a:t>C. Le taux de change.</a:t>
            </a:r>
          </a:p>
          <a:p>
            <a:r>
              <a:rPr lang="fr-FR" sz="2400" dirty="0"/>
              <a:t>D. Les réponses A et B sont vraies.</a:t>
            </a:r>
          </a:p>
          <a:p>
            <a:r>
              <a:rPr lang="fr-FR" sz="2400" dirty="0"/>
              <a:t>E. Les réponses A,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753036"/>
            <a:ext cx="8352928" cy="3960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980728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12) Parmi les affirmations suivantes, laquelle est en conformité avec l’analyse de </a:t>
            </a:r>
            <a:r>
              <a:rPr lang="fr-FR" sz="2000" dirty="0" err="1"/>
              <a:t>Krugman</a:t>
            </a:r>
            <a:r>
              <a:rPr lang="fr-FR" sz="2000" dirty="0"/>
              <a:t> de la notion de compétitivité ?</a:t>
            </a:r>
          </a:p>
          <a:p>
            <a:r>
              <a:rPr lang="fr-FR" sz="2000" dirty="0"/>
              <a:t>A. Dans les années 90, le Mexique retrouve une compétitivité au niveau international grâce à ses excédents commerciaux.</a:t>
            </a:r>
          </a:p>
          <a:p>
            <a:r>
              <a:rPr lang="fr-FR" sz="2000" dirty="0"/>
              <a:t>B. Les secteurs d’activité les plus rentables sont ceux qui utilisent les technologies les plus sophistiquées.</a:t>
            </a:r>
          </a:p>
          <a:p>
            <a:r>
              <a:rPr lang="fr-FR" sz="2000" dirty="0"/>
              <a:t>C. L’instauration d’un système universel de santé aux Etats-Unis affaiblirait la compétitivité de la plupart des activités de production aux Etats-Unis.</a:t>
            </a:r>
          </a:p>
          <a:p>
            <a:r>
              <a:rPr lang="fr-FR" sz="2000" dirty="0"/>
              <a:t>D. Les affirmations A, B et C sont en conformité avec l’analyse de </a:t>
            </a:r>
            <a:r>
              <a:rPr lang="fr-FR" sz="2000" dirty="0" err="1"/>
              <a:t>Krugman</a:t>
            </a:r>
            <a:r>
              <a:rPr lang="fr-FR" sz="2000" dirty="0"/>
              <a:t> de la compétitivité.</a:t>
            </a:r>
          </a:p>
          <a:p>
            <a:r>
              <a:rPr lang="fr-FR" sz="2000" dirty="0"/>
              <a:t>E. Les affirmations A, B et C ne sont pas en conformité avec l’analyse de </a:t>
            </a:r>
            <a:r>
              <a:rPr lang="fr-FR" sz="2000" dirty="0" err="1"/>
              <a:t>Krugman</a:t>
            </a:r>
            <a:r>
              <a:rPr lang="fr-FR" sz="2000" dirty="0"/>
              <a:t> de la compétitivité</a:t>
            </a:r>
            <a:r>
              <a:rPr lang="fr-FR" sz="2000" b="1" dirty="0"/>
              <a:t>.</a:t>
            </a:r>
            <a:endParaRPr lang="fr-FR" sz="2000" dirty="0"/>
          </a:p>
        </p:txBody>
      </p:sp>
      <p:sp>
        <p:nvSpPr>
          <p:cNvPr id="4" name="Rectangle 3"/>
          <p:cNvSpPr/>
          <p:nvPr/>
        </p:nvSpPr>
        <p:spPr>
          <a:xfrm>
            <a:off x="323528" y="4077072"/>
            <a:ext cx="8352928" cy="68930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1443841"/>
            <a:ext cx="7992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13) Lorsque </a:t>
            </a:r>
            <a:r>
              <a:rPr lang="fr-FR" sz="2400" dirty="0" err="1"/>
              <a:t>Krugman</a:t>
            </a:r>
            <a:r>
              <a:rPr lang="fr-FR" sz="2400" dirty="0"/>
              <a:t> dit que les échanges internationaux ne sont pas un jeu à somme nulle, cela signifie :</a:t>
            </a:r>
          </a:p>
          <a:p>
            <a:r>
              <a:rPr lang="fr-FR" sz="2400" dirty="0"/>
              <a:t>A. que les échanges internationaux peuvent permettre une augmentation de la production mondiale.</a:t>
            </a:r>
          </a:p>
          <a:p>
            <a:r>
              <a:rPr lang="fr-FR" sz="2400" dirty="0"/>
              <a:t>B. que les échanges internationaux entraînent des déplacements de production qui se font au détriment de certains pays.</a:t>
            </a:r>
          </a:p>
          <a:p>
            <a:r>
              <a:rPr lang="fr-FR" sz="2400" dirty="0"/>
              <a:t>C. que les firmes multinationales sont les grandes bénéficiaires des échanges internationaux.</a:t>
            </a:r>
          </a:p>
          <a:p>
            <a:r>
              <a:rPr lang="fr-FR" sz="2400" dirty="0"/>
              <a:t>D. que la production mondiale serait plus grande si les pays vivaient en autarcie.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204864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1124744"/>
            <a:ext cx="82809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14) Parmi les propositions suivantes laquelle est en conformité avec le modèle de croissance de Solow.</a:t>
            </a:r>
          </a:p>
          <a:p>
            <a:r>
              <a:rPr lang="fr-FR" sz="2400" dirty="0"/>
              <a:t>A. La croissance à long terme dépend des évolutions de la technologie.</a:t>
            </a:r>
          </a:p>
          <a:p>
            <a:r>
              <a:rPr lang="fr-FR" sz="2400" dirty="0"/>
              <a:t>B. A long terme, une économie peut se trouver dans une situation d’absence de croissance économique.</a:t>
            </a:r>
          </a:p>
          <a:p>
            <a:r>
              <a:rPr lang="fr-FR" sz="2400" dirty="0"/>
              <a:t>C. L’investissement facilite la croissance à long terme.</a:t>
            </a:r>
          </a:p>
          <a:p>
            <a:r>
              <a:rPr lang="fr-FR" sz="2400" dirty="0"/>
              <a:t>D. Les propositions A et B sont en conformité avec le modèle de croissance de Solow.</a:t>
            </a:r>
          </a:p>
          <a:p>
            <a:r>
              <a:rPr lang="fr-FR" sz="2400" dirty="0"/>
              <a:t>E. Les propositions A, B et C sont en conformité avec le modèle de croissance de Solow.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4470367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859340"/>
            <a:ext cx="828092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15) Parmi les modèles de croissance suivants, lequel semble le plus en conformité avec la proposition suivante : « les innovations sont le principal moteur de la croissance économique mais ces innovations ont pour conséquence de détruire des activités qui ne sont plus concurrentielles ».</a:t>
            </a:r>
          </a:p>
          <a:p>
            <a:r>
              <a:rPr lang="fr-FR" sz="2400" dirty="0"/>
              <a:t>A. Le modèle de </a:t>
            </a:r>
            <a:r>
              <a:rPr lang="fr-FR" sz="2400" dirty="0" err="1"/>
              <a:t>Domar</a:t>
            </a:r>
            <a:r>
              <a:rPr lang="fr-FR" sz="2400" dirty="0"/>
              <a:t> et </a:t>
            </a:r>
            <a:r>
              <a:rPr lang="fr-FR" sz="2400" dirty="0" err="1"/>
              <a:t>Harrod</a:t>
            </a:r>
            <a:r>
              <a:rPr lang="fr-FR" sz="2400" dirty="0"/>
              <a:t>.</a:t>
            </a:r>
          </a:p>
          <a:p>
            <a:r>
              <a:rPr lang="fr-FR" sz="2400" dirty="0"/>
              <a:t>B. Le modèle de Solow.</a:t>
            </a:r>
          </a:p>
          <a:p>
            <a:r>
              <a:rPr lang="fr-FR" sz="2400" dirty="0"/>
              <a:t>C. Le modèle de </a:t>
            </a:r>
            <a:r>
              <a:rPr lang="fr-FR" sz="2400" dirty="0" err="1"/>
              <a:t>Romer</a:t>
            </a:r>
            <a:r>
              <a:rPr lang="fr-FR" sz="2400" dirty="0"/>
              <a:t> (croissance endogène).</a:t>
            </a:r>
          </a:p>
          <a:p>
            <a:r>
              <a:rPr lang="fr-FR" sz="2400" dirty="0"/>
              <a:t>D. Le modèle de Schumpeter.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4879616"/>
            <a:ext cx="8352928" cy="3960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98884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16) Dans l’analyse du </a:t>
            </a:r>
            <a:r>
              <a:rPr lang="fr-FR" sz="2400" i="1" dirty="0"/>
              <a:t>Forum économique mondial</a:t>
            </a:r>
            <a:r>
              <a:rPr lang="fr-FR" sz="2400" dirty="0"/>
              <a:t> de Davos, lequel de ces éléments est considéré comme un facteur de compétitivité ?</a:t>
            </a:r>
          </a:p>
          <a:p>
            <a:r>
              <a:rPr lang="fr-FR" sz="2400" dirty="0"/>
              <a:t>A. La maitrise de l’inflation.</a:t>
            </a:r>
          </a:p>
          <a:p>
            <a:r>
              <a:rPr lang="fr-FR" sz="2400" dirty="0"/>
              <a:t>B. La participation des universités aux dépenses de Recherche et Développement.</a:t>
            </a:r>
          </a:p>
          <a:p>
            <a:r>
              <a:rPr lang="fr-FR" sz="2400" dirty="0"/>
              <a:t>C. La présence de grappes (</a:t>
            </a:r>
            <a:r>
              <a:rPr lang="fr-FR" sz="2400" i="1" dirty="0"/>
              <a:t>clusters</a:t>
            </a:r>
            <a:r>
              <a:rPr lang="fr-FR" sz="2400" dirty="0"/>
              <a:t>).</a:t>
            </a:r>
          </a:p>
          <a:p>
            <a:r>
              <a:rPr lang="fr-FR" sz="2400" dirty="0"/>
              <a:t>D. Les réponses B et C sont vraies.</a:t>
            </a:r>
          </a:p>
          <a:p>
            <a:r>
              <a:rPr lang="fr-FR" sz="2400" dirty="0"/>
              <a:t>E. Les réponses A,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94061" y="5009116"/>
            <a:ext cx="8352928" cy="3960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84482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17) Selon le </a:t>
            </a:r>
            <a:r>
              <a:rPr lang="fr-FR" sz="2400" i="1" dirty="0"/>
              <a:t>Forum économique mondial</a:t>
            </a:r>
            <a:r>
              <a:rPr lang="fr-FR" sz="2400" dirty="0"/>
              <a:t> de Davos, pour améliorer la « compétitivité » de son économie à l’international, le Canada devrait principalement agir sur :</a:t>
            </a:r>
          </a:p>
          <a:p>
            <a:r>
              <a:rPr lang="fr-FR" sz="2400" dirty="0"/>
              <a:t>A. l’efficience de ses marchés.</a:t>
            </a:r>
          </a:p>
          <a:p>
            <a:r>
              <a:rPr lang="fr-FR" sz="2400" dirty="0"/>
              <a:t>B. la transparence de ses institutions.</a:t>
            </a:r>
          </a:p>
          <a:p>
            <a:r>
              <a:rPr lang="fr-FR" sz="2400" dirty="0"/>
              <a:t>C. l’amélioration de ses infrastructures.</a:t>
            </a:r>
          </a:p>
          <a:p>
            <a:r>
              <a:rPr lang="fr-FR" sz="2400" dirty="0"/>
              <a:t>D. le développement de son éducation primaire.</a:t>
            </a:r>
          </a:p>
          <a:p>
            <a:r>
              <a:rPr lang="fr-FR" sz="2400" dirty="0"/>
              <a:t>E. la participation des gouvernements aux dépenses de Recherche et Développement.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319819" y="4477541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720840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18) Parmi les éléments suivants, lequel n’est pas pris en compte dans le losange (diamant) de Porter ?</a:t>
            </a:r>
          </a:p>
          <a:p>
            <a:r>
              <a:rPr lang="fr-FR" sz="2400" dirty="0"/>
              <a:t>A. La formation de la main d’œuvre.</a:t>
            </a:r>
          </a:p>
          <a:p>
            <a:r>
              <a:rPr lang="fr-FR" sz="2400" dirty="0"/>
              <a:t>B. Les relations des entreprises avec leurs fournisseurs.</a:t>
            </a:r>
          </a:p>
          <a:p>
            <a:r>
              <a:rPr lang="fr-FR" sz="2400" dirty="0"/>
              <a:t>C. Le degré de concurrence entre les entreprises.</a:t>
            </a:r>
          </a:p>
          <a:p>
            <a:r>
              <a:rPr lang="fr-FR" sz="2400" dirty="0"/>
              <a:t>D. Les éléments A et B sont pris en compte dans le losange (diamant) de Porter.</a:t>
            </a:r>
          </a:p>
          <a:p>
            <a:r>
              <a:rPr lang="fr-FR" sz="2400" dirty="0"/>
              <a:t>E. Tous ces éléments sont pris en compte dans le losange (diamant) de Porter.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4340678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19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72084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19) Selon l’analyse de Porter, le Canada est caractérisé par :</a:t>
            </a:r>
          </a:p>
          <a:p>
            <a:r>
              <a:rPr lang="fr-FR" sz="2400" dirty="0"/>
              <a:t>A. une forte concurrence entre les entreprises à l’intérieur du territoire.</a:t>
            </a:r>
          </a:p>
          <a:p>
            <a:r>
              <a:rPr lang="fr-FR" sz="2400" dirty="0"/>
              <a:t>B. la présence de nombreuses firmes multinationales canadiennes à l’extérieur du pays.</a:t>
            </a:r>
          </a:p>
          <a:p>
            <a:r>
              <a:rPr lang="fr-FR" sz="2400" dirty="0"/>
              <a:t>C. la présence d’associations de consommateurs puissantes contraignant les entreprises à fabriquer des biens et services de bonne qualité.</a:t>
            </a:r>
          </a:p>
          <a:p>
            <a:r>
              <a:rPr lang="fr-FR" sz="2400" dirty="0"/>
              <a:t>D.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4653136"/>
            <a:ext cx="8352928" cy="48402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20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228614"/>
              </p:ext>
            </p:extLst>
          </p:nvPr>
        </p:nvGraphicFramePr>
        <p:xfrm>
          <a:off x="611560" y="548680"/>
          <a:ext cx="8147853" cy="15747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5951"/>
                <a:gridCol w="2715951"/>
                <a:gridCol w="2715951"/>
              </a:tblGrid>
              <a:tr h="342038">
                <a:tc gridSpan="3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effectLst/>
                        </a:rPr>
                        <a:t>Tableau 1 : Coûts de production d’une unité de viande et de vêtement dans les Pays X et Y</a:t>
                      </a:r>
                      <a:endParaRPr lang="fr-F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342038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fr-F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effectLst/>
                        </a:rPr>
                        <a:t>Pays X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effectLst/>
                        </a:rPr>
                        <a:t>Pays Y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effectLst/>
                        </a:rPr>
                        <a:t>Viande (tonne)</a:t>
                      </a:r>
                      <a:endParaRPr lang="fr-F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effectLst/>
                        </a:rPr>
                        <a:t>Vêtement</a:t>
                      </a:r>
                      <a:endParaRPr lang="fr-FR" sz="18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8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fr-FR" sz="18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406486" y="2204864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20) En vous référant au tableau 1, parmi les affirmations suivantes, laquelle est vraie selon la théorie des avantages comparatifs ?</a:t>
            </a:r>
          </a:p>
          <a:p>
            <a:r>
              <a:rPr lang="fr-FR" sz="2400" dirty="0"/>
              <a:t>A. Le pays X a intérêt à produire la viande et les vêtements.</a:t>
            </a:r>
          </a:p>
          <a:p>
            <a:r>
              <a:rPr lang="fr-FR" sz="2400" dirty="0"/>
              <a:t>B. Le pays X a intérêt à produire la viande et le pays Y à produire les vêtements.</a:t>
            </a:r>
          </a:p>
          <a:p>
            <a:r>
              <a:rPr lang="fr-FR" sz="2400" dirty="0"/>
              <a:t>C. Le pays X a intérêt à produire les vêtements et le pays Y à produire la viande.</a:t>
            </a:r>
          </a:p>
          <a:p>
            <a:r>
              <a:rPr lang="fr-FR" sz="2400" dirty="0"/>
              <a:t>D. Le pays Y a intérêt à produire la viande et les vêtements.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528" y="3356992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21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7544" y="1028343"/>
            <a:ext cx="82809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21) Laquelle des propositions suivantes est en conformité avec le théorème de </a:t>
            </a:r>
            <a:r>
              <a:rPr lang="fr-FR" sz="2000" dirty="0" err="1"/>
              <a:t>Heckscher</a:t>
            </a:r>
            <a:r>
              <a:rPr lang="fr-FR" sz="2000" dirty="0"/>
              <a:t> et Ohlin ?</a:t>
            </a:r>
          </a:p>
          <a:p>
            <a:r>
              <a:rPr lang="fr-FR" sz="2000" dirty="0"/>
              <a:t>A. Un pays comme la Chine a intérêt à se spécialiser dans des productions nécessitant beaucoup de main d’œuvre.</a:t>
            </a:r>
          </a:p>
          <a:p>
            <a:r>
              <a:rPr lang="fr-FR" sz="2000" dirty="0"/>
              <a:t>B. Sur le long terme, on constate une détérioration des termes de l’échange pour les pays spécialisés dans la production de biens nécessitant une main d’œuvre abondante.</a:t>
            </a:r>
          </a:p>
          <a:p>
            <a:r>
              <a:rPr lang="fr-FR" sz="2000" dirty="0"/>
              <a:t>C. Sur le long-terme, on devrait constater une tendance à l’égalisation des salaires entre le Mexique et le Canada.</a:t>
            </a:r>
          </a:p>
          <a:p>
            <a:r>
              <a:rPr lang="fr-FR" sz="2000" dirty="0"/>
              <a:t>D. Les réponses A et B sont en conformité avec le théorème de </a:t>
            </a:r>
            <a:r>
              <a:rPr lang="fr-FR" sz="2000" dirty="0" err="1"/>
              <a:t>Heckscher</a:t>
            </a:r>
            <a:r>
              <a:rPr lang="fr-FR" sz="2000" dirty="0"/>
              <a:t> et Ohlin.</a:t>
            </a:r>
          </a:p>
          <a:p>
            <a:r>
              <a:rPr lang="fr-FR" sz="2000" dirty="0"/>
              <a:t>E. Les réponses A et C sont en conformité avec le théorème de </a:t>
            </a:r>
            <a:r>
              <a:rPr lang="fr-FR" sz="2000" dirty="0" err="1"/>
              <a:t>Heckscher</a:t>
            </a:r>
            <a:r>
              <a:rPr lang="fr-FR" sz="2000" dirty="0"/>
              <a:t> et Ohlin.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73486" y="4398471"/>
            <a:ext cx="8302969" cy="723300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484784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22) D’après la théorie </a:t>
            </a:r>
            <a:r>
              <a:rPr lang="fr-FR" sz="2400" dirty="0" err="1"/>
              <a:t>ricardienne</a:t>
            </a:r>
            <a:r>
              <a:rPr lang="fr-FR" sz="2400" dirty="0"/>
              <a:t> des échanges, laquelle des affirmations suivantes est vraie en ce qui concerne le Canada ?</a:t>
            </a:r>
          </a:p>
          <a:p>
            <a:r>
              <a:rPr lang="fr-FR" sz="2400" dirty="0"/>
              <a:t>A. Le Canada a intérêt à diminuer la part de ses exportations dans son PIB de façon à assurer son indépendance économique.</a:t>
            </a:r>
          </a:p>
          <a:p>
            <a:r>
              <a:rPr lang="fr-FR" sz="2400" dirty="0"/>
              <a:t>B. Le Canada a intérêt à diminuer la part de ses importations dans son PIB de façon à assurer son indépendance économique.</a:t>
            </a:r>
          </a:p>
          <a:p>
            <a:r>
              <a:rPr lang="fr-FR" sz="2400" dirty="0"/>
              <a:t>C. Les réponses A et B sont conformes à la théorie </a:t>
            </a:r>
            <a:r>
              <a:rPr lang="fr-FR" sz="2400" dirty="0" err="1"/>
              <a:t>ricardienne</a:t>
            </a:r>
            <a:r>
              <a:rPr lang="fr-FR" sz="2400" dirty="0"/>
              <a:t> des échanges.</a:t>
            </a:r>
          </a:p>
          <a:p>
            <a:r>
              <a:rPr lang="fr-FR" sz="2400" dirty="0"/>
              <a:t>D. Les réponses A et B ne sont pas conformes à la théorie </a:t>
            </a:r>
            <a:r>
              <a:rPr lang="fr-FR" sz="2400" dirty="0" err="1"/>
              <a:t>ricardienne</a:t>
            </a:r>
            <a:r>
              <a:rPr lang="fr-FR" sz="2400" dirty="0"/>
              <a:t> des échanges.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94061" y="4481693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611560" y="1028343"/>
            <a:ext cx="8064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23) D’après la théorie </a:t>
            </a:r>
            <a:r>
              <a:rPr lang="fr-FR" sz="2000" dirty="0" err="1"/>
              <a:t>ricardienne</a:t>
            </a:r>
            <a:r>
              <a:rPr lang="fr-FR" sz="2000" dirty="0"/>
              <a:t> des échanges, laquelle des affirmations suivantes est vraie ?</a:t>
            </a:r>
          </a:p>
          <a:p>
            <a:r>
              <a:rPr lang="fr-FR" sz="2000" dirty="0"/>
              <a:t>A. L’accord de l’Alena est une menace permanente pour les salaires des travailleurs canadiens en raison des bas coûts de main d’œuvre au Mexique.</a:t>
            </a:r>
          </a:p>
          <a:p>
            <a:r>
              <a:rPr lang="fr-FR" sz="2000" dirty="0"/>
              <a:t>B. Il ne faut pas que le Canada passe des accords de libre-échange avec des pays qui disposent d’avantages absolus par rapport au Canada.</a:t>
            </a:r>
          </a:p>
          <a:p>
            <a:r>
              <a:rPr lang="fr-FR" sz="2000" dirty="0"/>
              <a:t>C. Le Canada a intérêt à exporter les ressources naturelles qu’il a en abondance.</a:t>
            </a:r>
          </a:p>
          <a:p>
            <a:r>
              <a:rPr lang="fr-FR" sz="2000" dirty="0"/>
              <a:t>D. D’après la théorie </a:t>
            </a:r>
            <a:r>
              <a:rPr lang="fr-FR" sz="2000" dirty="0" err="1"/>
              <a:t>ricardienne</a:t>
            </a:r>
            <a:r>
              <a:rPr lang="fr-FR" sz="2000" dirty="0"/>
              <a:t> des échanges, les affirmations A, B et C sont fausses.</a:t>
            </a:r>
          </a:p>
          <a:p>
            <a:r>
              <a:rPr lang="fr-FR" sz="2000" dirty="0"/>
              <a:t>E. D’après la théorie </a:t>
            </a:r>
            <a:r>
              <a:rPr lang="fr-FR" sz="2000" dirty="0" err="1"/>
              <a:t>ricardienne</a:t>
            </a:r>
            <a:r>
              <a:rPr lang="fr-FR" sz="2000" dirty="0"/>
              <a:t> des échanges, les affirmations A, B et C sont vraies.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916775"/>
            <a:ext cx="8352928" cy="584233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539552" y="1443841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24) Parmi les propositions suivantes laquelle correspond le mieux à la définition du modèle de croissance asiatique ?</a:t>
            </a:r>
          </a:p>
          <a:p>
            <a:r>
              <a:rPr lang="fr-FR" sz="2400" dirty="0"/>
              <a:t>A. La croissance est basée sur la limitation du commerce avec l’extérieur de façon à encourager la production nationale.</a:t>
            </a:r>
          </a:p>
          <a:p>
            <a:r>
              <a:rPr lang="fr-FR" sz="2400" dirty="0"/>
              <a:t>B. La croissance s’appuie sur une capacité à exporter de façon à pouvoir satisfaire les besoins en importation.</a:t>
            </a:r>
          </a:p>
          <a:p>
            <a:r>
              <a:rPr lang="fr-FR" sz="2400" dirty="0"/>
              <a:t>C. La croissance s’appuie sur une capacité à augmenter les exportations et une capacité à diminuer les importations.</a:t>
            </a:r>
          </a:p>
          <a:p>
            <a:r>
              <a:rPr lang="fr-FR" sz="2400" dirty="0"/>
              <a:t>D. La croissance s’appuie sur une capacité à exporter.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3645024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25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00538" y="126876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25) Parmi les éléments suivants lequel peut être considéré comme une barrière aux échanges ?</a:t>
            </a:r>
          </a:p>
          <a:p>
            <a:r>
              <a:rPr lang="fr-FR" sz="2400" dirty="0"/>
              <a:t>A. Des tarifs douaniers.</a:t>
            </a:r>
          </a:p>
          <a:p>
            <a:r>
              <a:rPr lang="fr-FR" sz="2400" dirty="0"/>
              <a:t>B. Des limitations volontaires d’exportation.</a:t>
            </a:r>
          </a:p>
          <a:p>
            <a:r>
              <a:rPr lang="fr-FR" sz="2400" dirty="0"/>
              <a:t>C. Des subventions aux entreprises nationales.</a:t>
            </a:r>
          </a:p>
          <a:p>
            <a:r>
              <a:rPr lang="fr-FR" sz="2400" dirty="0"/>
              <a:t>D. A et C peuvent être considérés comme des barrières aux échanges.</a:t>
            </a:r>
          </a:p>
          <a:p>
            <a:r>
              <a:rPr lang="fr-FR" sz="2400" dirty="0"/>
              <a:t>E. A, B et C peuvent être considérés comme des barrières aux échanges.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00538" y="3888598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26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1028343"/>
            <a:ext cx="828092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26) Selon Keynes, en situation de chômage, si un pays utilise des taxes à l’importation pour protéger une industrie nationale :</a:t>
            </a:r>
          </a:p>
          <a:p>
            <a:r>
              <a:rPr lang="fr-FR" sz="2000" dirty="0"/>
              <a:t>A. cela n’aura aucun effet sur l’économie.</a:t>
            </a:r>
          </a:p>
          <a:p>
            <a:r>
              <a:rPr lang="fr-FR" sz="2000" dirty="0"/>
              <a:t>B. cela peut avoir des effets positifs pour l’ensemble de l’économie grâce au multiplicateur permis par l’embauche des chômeurs dans les secteurs protégés par les taxes à l’importation.</a:t>
            </a:r>
          </a:p>
          <a:p>
            <a:r>
              <a:rPr lang="fr-FR" sz="2000" dirty="0"/>
              <a:t>C. les gains obtenus par les entreprises nationales du secteur protégé et les chômeurs embauchés sont équivalents aux pertes subies par les consommateurs qui doivent payer plus chers les produits.</a:t>
            </a:r>
          </a:p>
          <a:p>
            <a:r>
              <a:rPr lang="fr-FR" sz="2000" dirty="0"/>
              <a:t>D. les consommateurs du bien protégé voient leur situation s’améliorer.</a:t>
            </a:r>
          </a:p>
          <a:p>
            <a:r>
              <a:rPr lang="fr-FR" sz="2000" dirty="0"/>
              <a:t>E. Aucune de ces réponses.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06940" y="1983676"/>
            <a:ext cx="8352928" cy="941267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27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8872" y="980728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27) Lorsque le prix des ressources naturelles et de l’énergie augmente, les termes de l’échange :</a:t>
            </a:r>
          </a:p>
          <a:p>
            <a:r>
              <a:rPr lang="fr-FR" sz="2400" dirty="0"/>
              <a:t>A. s’améliore pour le Canada parce que le prix des biens exportés augmente plus rapidement que le prix des biens importés.</a:t>
            </a:r>
          </a:p>
          <a:p>
            <a:r>
              <a:rPr lang="fr-FR" sz="2400" dirty="0"/>
              <a:t>B. se détériore pour le Canada parce que le prix des biens exportés augmente plus rapidement que le prix des biens importés.</a:t>
            </a:r>
          </a:p>
          <a:p>
            <a:r>
              <a:rPr lang="fr-FR" sz="2400" dirty="0"/>
              <a:t>C. s’améliore pour le Canada parce que le prix des biens importés augmente plus rapidement que le prix des biens exportés.</a:t>
            </a:r>
          </a:p>
          <a:p>
            <a:r>
              <a:rPr lang="fr-FR" sz="2400" dirty="0"/>
              <a:t>D. se détériore pour le Canada parce que le prix des biens importés augmente plus rapidement que le prix des biens exportés.</a:t>
            </a:r>
          </a:p>
        </p:txBody>
      </p:sp>
      <p:sp>
        <p:nvSpPr>
          <p:cNvPr id="4" name="Rectangle 3"/>
          <p:cNvSpPr/>
          <p:nvPr/>
        </p:nvSpPr>
        <p:spPr>
          <a:xfrm>
            <a:off x="310276" y="1772816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28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468532" y="764704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28) Parmi les actions suivantes, laquelle ne pourrait pas être considérée comme une concurrence déloyale ?</a:t>
            </a:r>
          </a:p>
          <a:p>
            <a:r>
              <a:rPr lang="fr-FR" sz="2400" dirty="0"/>
              <a:t>A. Les mesures prises par les autorités visant à sous-évaluer la monnaie pour favoriser les exportations.</a:t>
            </a:r>
          </a:p>
          <a:p>
            <a:r>
              <a:rPr lang="fr-FR" sz="2400" dirty="0"/>
              <a:t>B. Le travail des enfants.</a:t>
            </a:r>
          </a:p>
          <a:p>
            <a:r>
              <a:rPr lang="fr-FR" sz="2400" dirty="0"/>
              <a:t>C. L’exportation de biens de contrefaçon.</a:t>
            </a:r>
          </a:p>
          <a:p>
            <a:r>
              <a:rPr lang="fr-FR" sz="2400" dirty="0"/>
              <a:t>D. Baisser les impôts sur les sociétés pour faciliter l’implantation d’entreprises étrangères sur son territoire national.</a:t>
            </a:r>
          </a:p>
          <a:p>
            <a:r>
              <a:rPr lang="fr-FR" sz="2400" dirty="0"/>
              <a:t>E. Toutes ces actions peuvent être considérées comme des formes de concurrence déloyale.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996952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29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9402040"/>
              </p:ext>
            </p:extLst>
          </p:nvPr>
        </p:nvGraphicFramePr>
        <p:xfrm>
          <a:off x="683568" y="548680"/>
          <a:ext cx="6840760" cy="18678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0190"/>
                <a:gridCol w="1710190"/>
                <a:gridCol w="1710190"/>
                <a:gridCol w="1710190"/>
              </a:tblGrid>
              <a:tr h="276031">
                <a:tc gridSpan="4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Tableau 2 : Matrice des gains et pertes dans une situation de duopole 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6031">
                <a:tc rowSpan="2" gridSpan="2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Entreprise X (installée dans le pays A)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6031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n’entre pas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  <a:tr h="276031">
                <a:tc rowSpan="2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Entreprise Y (installée dans le Pays B)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endParaRPr lang="fr-F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(-30,-30)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(200,0)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  <a:tr h="55206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tx1"/>
                          </a:solidFill>
                          <a:effectLst/>
                        </a:rPr>
                        <a:t>n’entre pas</a:t>
                      </a:r>
                      <a:endParaRPr lang="fr-F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(0,200)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(0,0)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611560" y="2564904"/>
            <a:ext cx="79928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29) En vous référant au tableau 2, toutes choses égales par ailleurs, si l’entreprise X reçoit une subvention de 50 de la part du gouvernement du pays A, alors :</a:t>
            </a:r>
          </a:p>
          <a:p>
            <a:r>
              <a:rPr lang="fr-FR" sz="2000" dirty="0"/>
              <a:t>A. Les entreprises X et Y n’entrent pas sur le marché.</a:t>
            </a:r>
          </a:p>
          <a:p>
            <a:r>
              <a:rPr lang="fr-FR" sz="2000" dirty="0"/>
              <a:t>B. L’entreprise X entre sur le marché et l’entreprise Y n’entre pas sur le marché.</a:t>
            </a:r>
          </a:p>
          <a:p>
            <a:r>
              <a:rPr lang="fr-FR" sz="2000" dirty="0"/>
              <a:t>C. L’entreprise X n’entre pas sur le marché et l’entreprise Y entre sur le marché.</a:t>
            </a:r>
          </a:p>
          <a:p>
            <a:r>
              <a:rPr lang="fr-FR" sz="2000" dirty="0"/>
              <a:t>D. Les entreprises X et Y entrent sur le marché.</a:t>
            </a:r>
          </a:p>
        </p:txBody>
      </p:sp>
      <p:sp>
        <p:nvSpPr>
          <p:cNvPr id="5" name="Rectangle 4"/>
          <p:cNvSpPr/>
          <p:nvPr/>
        </p:nvSpPr>
        <p:spPr>
          <a:xfrm>
            <a:off x="340311" y="3861048"/>
            <a:ext cx="8352928" cy="57606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30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391010"/>
              </p:ext>
            </p:extLst>
          </p:nvPr>
        </p:nvGraphicFramePr>
        <p:xfrm>
          <a:off x="683568" y="548680"/>
          <a:ext cx="6840760" cy="18678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0190"/>
                <a:gridCol w="1710190"/>
                <a:gridCol w="1710190"/>
                <a:gridCol w="1710190"/>
              </a:tblGrid>
              <a:tr h="276031">
                <a:tc gridSpan="4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Tableau 2 : Matrice des gains et pertes dans une situation de duopole 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6031">
                <a:tc rowSpan="2" gridSpan="2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Entreprise X (installée dans le pays A)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6031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n’entre pas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  <a:tr h="276031">
                <a:tc rowSpan="2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Entreprise Y (installée dans le Pays B)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endParaRPr lang="fr-F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(-30,-30)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(200,0)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  <a:tr h="55206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tx1"/>
                          </a:solidFill>
                          <a:effectLst/>
                        </a:rPr>
                        <a:t>n’entre pas</a:t>
                      </a:r>
                      <a:endParaRPr lang="fr-F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(0,200)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(0,0)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611560" y="2612289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30) En vous référant au tableau 2, parmi les affirmations suivantes laquelle correspond à l’analyse de </a:t>
            </a:r>
            <a:r>
              <a:rPr lang="fr-FR" dirty="0" err="1"/>
              <a:t>Brander</a:t>
            </a:r>
            <a:r>
              <a:rPr lang="fr-FR" dirty="0"/>
              <a:t> et Spencer ?</a:t>
            </a:r>
          </a:p>
          <a:p>
            <a:r>
              <a:rPr lang="fr-FR" dirty="0"/>
              <a:t>A. Le tableau présente une situation où les mécanismes du marché sont efficaces.</a:t>
            </a:r>
          </a:p>
          <a:p>
            <a:r>
              <a:rPr lang="fr-FR" dirty="0"/>
              <a:t>B. Si le gouvernement du pays B donne une subvention de 10 à l’entreprise Y, alors la situation sera meilleure que celle qui est actuellement présentée dans la matrice.</a:t>
            </a:r>
          </a:p>
          <a:p>
            <a:r>
              <a:rPr lang="fr-FR" dirty="0"/>
              <a:t>C. Dans une situation de ce type, il faut interdire les monopoles nationaux pour que les mécanismes du marché puissent fonctionner.</a:t>
            </a:r>
          </a:p>
          <a:p>
            <a:r>
              <a:rPr lang="fr-FR" dirty="0"/>
              <a:t>D. Aucune de ces affirmations ne correspond à l’analyse de </a:t>
            </a:r>
            <a:r>
              <a:rPr lang="fr-FR" dirty="0" err="1"/>
              <a:t>Brander</a:t>
            </a:r>
            <a:r>
              <a:rPr lang="fr-FR" dirty="0"/>
              <a:t> et Spencer.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528" y="4524569"/>
            <a:ext cx="8352928" cy="3960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31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391010"/>
              </p:ext>
            </p:extLst>
          </p:nvPr>
        </p:nvGraphicFramePr>
        <p:xfrm>
          <a:off x="683568" y="548680"/>
          <a:ext cx="6840760" cy="18678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0190"/>
                <a:gridCol w="1710190"/>
                <a:gridCol w="1710190"/>
                <a:gridCol w="1710190"/>
              </a:tblGrid>
              <a:tr h="276031">
                <a:tc gridSpan="4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Tableau 2 : Matrice des gains et pertes dans une situation de duopole 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6031">
                <a:tc rowSpan="2" gridSpan="2"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Entreprise X (installée dans le pays A)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</a:tr>
              <a:tr h="276031">
                <a:tc gridSpan="2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n’entre pas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  <a:tr h="276031">
                <a:tc rowSpan="2">
                  <a:txBody>
                    <a:bodyPr/>
                    <a:lstStyle/>
                    <a:p>
                      <a:pPr indent="0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Entreprise Y (installée dans le Pays B)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tx1"/>
                          </a:solidFill>
                          <a:effectLst/>
                        </a:rPr>
                        <a:t>entre</a:t>
                      </a:r>
                      <a:endParaRPr lang="fr-F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(-30,-30)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(200,0)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  <a:tr h="55206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0215" algn="just">
                        <a:spcAft>
                          <a:spcPts val="0"/>
                        </a:spcAft>
                      </a:pPr>
                      <a:r>
                        <a:rPr lang="fr-FR" sz="1600">
                          <a:solidFill>
                            <a:schemeClr val="tx1"/>
                          </a:solidFill>
                          <a:effectLst/>
                        </a:rPr>
                        <a:t>n’entre pas</a:t>
                      </a:r>
                      <a:endParaRPr lang="fr-FR" sz="160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(0,200)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ctr"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tx1"/>
                          </a:solidFill>
                          <a:effectLst/>
                        </a:rPr>
                        <a:t>(0,0)</a:t>
                      </a:r>
                      <a:endParaRPr lang="fr-FR" sz="16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580686" y="2492896"/>
            <a:ext cx="78488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31) En vous référant au tableau 2, laquelle des affirmations suivantes est en conformité avec le point de vue de </a:t>
            </a:r>
            <a:r>
              <a:rPr lang="fr-FR" dirty="0" err="1"/>
              <a:t>Krugman</a:t>
            </a:r>
            <a:r>
              <a:rPr lang="fr-FR" dirty="0"/>
              <a:t> ?</a:t>
            </a:r>
          </a:p>
          <a:p>
            <a:r>
              <a:rPr lang="fr-FR" dirty="0"/>
              <a:t>A. Le tableau présente une situation où les mécanismes du marché sont efficaces.</a:t>
            </a:r>
          </a:p>
          <a:p>
            <a:r>
              <a:rPr lang="fr-FR" dirty="0"/>
              <a:t>B. Si le pays A verse une subvention de 40 à l’entreprise X, alors la situation sera meilleure que celle qui est présentée dans le tableau.</a:t>
            </a:r>
          </a:p>
          <a:p>
            <a:r>
              <a:rPr lang="fr-FR" dirty="0"/>
              <a:t>C. Dans cette situation, les résultats d’une intervention des gouvernements sous forme de subventions sont très incertains.</a:t>
            </a:r>
          </a:p>
          <a:p>
            <a:r>
              <a:rPr lang="fr-FR" dirty="0"/>
              <a:t>D. Les réponses A et C sont en conformité avec le point de vue de </a:t>
            </a:r>
            <a:r>
              <a:rPr lang="fr-FR" dirty="0" err="1"/>
              <a:t>Krugman</a:t>
            </a:r>
            <a:r>
              <a:rPr lang="fr-FR" dirty="0"/>
              <a:t>.</a:t>
            </a:r>
          </a:p>
          <a:p>
            <a:r>
              <a:rPr lang="fr-FR" dirty="0"/>
              <a:t>E. Les réponses A, B et C ne sont pas en conformité avec le point de vue de </a:t>
            </a:r>
            <a:r>
              <a:rPr lang="fr-FR" dirty="0" err="1"/>
              <a:t>Krugman</a:t>
            </a:r>
            <a:r>
              <a:rPr lang="fr-FR" dirty="0"/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323528" y="3906784"/>
            <a:ext cx="8352928" cy="53032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32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612845"/>
            <a:ext cx="84249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/>
              <a:t>32) Parmi les propositions suivantes, laquelle est en conformité avec la théorie du cycle de vie international des produits de Vernon ?</a:t>
            </a:r>
          </a:p>
          <a:p>
            <a:r>
              <a:rPr lang="fr-FR" sz="2000" dirty="0"/>
              <a:t>A. La théorie de Vernon analyse la manière dont l’économie japonaise s’est insérée dans l’économie mondiale après la seconde guerre mondiale.</a:t>
            </a:r>
          </a:p>
          <a:p>
            <a:r>
              <a:rPr lang="fr-FR" sz="2000" dirty="0"/>
              <a:t>B. La théorie du cycle de vie international des produits indique que, pour un produit donné, tous les pays ont en même temps un même cycle de vie.</a:t>
            </a:r>
          </a:p>
          <a:p>
            <a:r>
              <a:rPr lang="fr-FR" sz="2000" dirty="0"/>
              <a:t>C. La théorie du cycle de vie international des produits explique pourquoi on peut avoir, au niveau international, à la fois des circulations de produits et de capitaux.</a:t>
            </a:r>
          </a:p>
          <a:p>
            <a:r>
              <a:rPr lang="fr-FR" sz="2000" dirty="0"/>
              <a:t>D. Les réponses B et C sont en conformité avec la théorie du cycle de vie international des produits.</a:t>
            </a:r>
          </a:p>
          <a:p>
            <a:r>
              <a:rPr lang="fr-FR" sz="2000" dirty="0"/>
              <a:t>E. Aucune de ces propositions n’est en conformité avec la théorie de Vernon.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2514156"/>
            <a:ext cx="8352928" cy="914844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33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52508" y="548680"/>
            <a:ext cx="86399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33) Parmi les définitions suivantes, laquelle correspond le mieux à la notion de « chaîne de valeur mondiale » ?</a:t>
            </a:r>
          </a:p>
          <a:p>
            <a:r>
              <a:rPr lang="fr-FR" sz="2400" dirty="0"/>
              <a:t>A. La « chaîne de valeur mondiale » est maximisée lorsque les pays, grâce à la spécialisation, parviennent tous à améliorer leur situation économique.</a:t>
            </a:r>
          </a:p>
          <a:p>
            <a:r>
              <a:rPr lang="fr-FR" sz="2400" dirty="0"/>
              <a:t>B. La « chaîne de valeur mondiale » indique que les pays qui sont proches géographiquement commercent beaucoup entre eux.</a:t>
            </a:r>
          </a:p>
          <a:p>
            <a:r>
              <a:rPr lang="fr-FR" sz="2400" dirty="0"/>
              <a:t>C. La « chaîne de valeur mondiale » permet de comprendre comment une firme multinationale répartit ses activités à travers le monde.</a:t>
            </a:r>
          </a:p>
          <a:p>
            <a:r>
              <a:rPr lang="fr-FR" sz="2400" dirty="0"/>
              <a:t>D. La « chaîne de valeur mondiale » est un organisme international qui a défini un code de bonne conduite des échanges commerciaux entre les pays.</a:t>
            </a:r>
          </a:p>
        </p:txBody>
      </p:sp>
      <p:sp>
        <p:nvSpPr>
          <p:cNvPr id="4" name="Rectangle 3"/>
          <p:cNvSpPr/>
          <p:nvPr/>
        </p:nvSpPr>
        <p:spPr>
          <a:xfrm>
            <a:off x="252508" y="3212976"/>
            <a:ext cx="8639972" cy="720080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Question 34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95536" y="476672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34) Parmi les éléments suivants, quel est celui qui est en conformité avec l’existence de « chaînes de valeur mondiale » ?</a:t>
            </a:r>
          </a:p>
          <a:p>
            <a:r>
              <a:rPr lang="fr-FR" sz="2400" dirty="0"/>
              <a:t>A. Une croissance des exportations et des importations au niveau mondial plus forte que la croissance économique mondiale.</a:t>
            </a:r>
          </a:p>
          <a:p>
            <a:r>
              <a:rPr lang="fr-FR" sz="2400" dirty="0"/>
              <a:t>B. Une croissance des exportations et des importations mondiales moins forte que la croissance économique mondiale.</a:t>
            </a:r>
          </a:p>
          <a:p>
            <a:r>
              <a:rPr lang="fr-FR" sz="2400" dirty="0"/>
              <a:t>C. Une croissance des exportations mondiales plus forte que la croissance économique mondiale et une croissance des importations mondiales moins forte que la croissance économique mondiale.</a:t>
            </a:r>
          </a:p>
          <a:p>
            <a:r>
              <a:rPr lang="fr-FR" sz="2400" dirty="0"/>
              <a:t>D. Aucune de ces réponses n’est en conformité avec l’existence de « chaînes de valeur mondiale ».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28" y="1268760"/>
            <a:ext cx="8352928" cy="792088"/>
          </a:xfrm>
          <a:prstGeom prst="rect">
            <a:avLst/>
          </a:prstGeom>
          <a:noFill/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902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151</TotalTime>
  <Words>287</Words>
  <Application>Microsoft Macintosh PowerPoint</Application>
  <PresentationFormat>On-screen Show (4:3)</PresentationFormat>
  <Paragraphs>267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NewsPrint</vt:lpstr>
      <vt:lpstr>Corrigé examen 1 8 octobre 2013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  <vt:lpstr>Question 21</vt:lpstr>
      <vt:lpstr>Question 22</vt:lpstr>
      <vt:lpstr>Question 23</vt:lpstr>
      <vt:lpstr>Question 24</vt:lpstr>
      <vt:lpstr>Question 25</vt:lpstr>
      <vt:lpstr>Question 26</vt:lpstr>
      <vt:lpstr>Question 27</vt:lpstr>
      <vt:lpstr>Question 28</vt:lpstr>
      <vt:lpstr>Question 29</vt:lpstr>
      <vt:lpstr>Question 30</vt:lpstr>
      <vt:lpstr>Question 31</vt:lpstr>
      <vt:lpstr>Question 32</vt:lpstr>
      <vt:lpstr>Question 33</vt:lpstr>
      <vt:lpstr>Question 34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Corrigé examen 1 8 octobre 2013</dc:title>
  <dc:creator>EMIN</dc:creator>
  <cp:lastModifiedBy>Rizki Rachiq</cp:lastModifiedBy>
  <cp:revision>12</cp:revision>
  <dcterms:created xsi:type="dcterms:W3CDTF">2013-10-08T21:06:10Z</dcterms:created>
  <dcterms:modified xsi:type="dcterms:W3CDTF">2014-05-15T15:47:56Z</dcterms:modified>
</cp:coreProperties>
</file>