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60" r:id="rId3"/>
    <p:sldId id="283" r:id="rId4"/>
    <p:sldId id="261" r:id="rId5"/>
    <p:sldId id="258" r:id="rId6"/>
    <p:sldId id="259" r:id="rId7"/>
    <p:sldId id="262" r:id="rId8"/>
    <p:sldId id="263" r:id="rId9"/>
    <p:sldId id="264" r:id="rId10"/>
    <p:sldId id="270" r:id="rId11"/>
    <p:sldId id="266" r:id="rId12"/>
    <p:sldId id="282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61" autoAdjust="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C32D631-45CB-4628-B54D-E2FB4EE6B743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23C9AA4-CE36-4A2D-8355-FCED6EAB37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244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C2D99F-67AF-45BC-B450-867FA71F5921}" type="slidenum">
              <a:rPr lang="en-US"/>
              <a:pPr/>
              <a:t>5</a:t>
            </a:fld>
            <a:endParaRPr lang="en-US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24B08D-A6E5-4E32-B311-169E3D3AECEB}" type="slidenum">
              <a:rPr lang="en-US"/>
              <a:pPr/>
              <a:t>6</a:t>
            </a:fld>
            <a:endParaRPr lang="en-US"/>
          </a:p>
        </p:txBody>
      </p:sp>
      <p:sp>
        <p:nvSpPr>
          <p:cNvPr id="1044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A6CF6D-4EB7-44F1-97CD-078116E4DA60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75FECA6-99C0-4BB6-AC24-DA264FF6DA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C131C-D6B8-4336-97E3-AA426E09FBFD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FBCBB-2F18-4A19-A184-A21F9C2701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4B7313-A890-40D5-BC7B-C8A0DDC7234A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3998B9-A4E6-4511-A99E-3363997F56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8F415C-780E-4245-8638-15BD093DA8D1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10FE61-5CC6-4066-88D6-D3157B7EBA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6767F4-A77C-45B4-85E0-E493C39943BA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310CF9-AD37-4EF1-975E-0E9EAEEA7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068E97-F867-44D8-BD33-84232AEA15CD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2327D2-9693-458C-9148-99552B9976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3D90E-5372-4879-9C8A-4CE9E36161EA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B11B1-D0CB-4D97-844A-E389BBEE6C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72DC1A0-8B1D-4E48-A6D6-2A7BF33B8589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06608E-A466-45FB-B6F2-15B7F63F04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400680F-6A92-48DC-B8E1-31E65F38FE79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36F7236-25A7-472C-929E-5CD43DD036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2B46E-CE11-4B6B-A653-D96F061FF727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ACE6B-8986-41CC-833C-CCB4E8041E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5A8-952D-4A0F-B1E8-FE4BBA9D34FD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9D05A-7B1F-415F-95EB-2B1F555336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4825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B87895C-4CA9-45D5-B3A2-8AA149177C18}" type="datetimeFigureOut">
              <a:rPr lang="en-US"/>
              <a:pPr>
                <a:defRPr/>
              </a:pPr>
              <a:t>2/4/2013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B256EA45-7A35-4B46-B96F-0E1A3B559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6" r:id="rId2"/>
    <p:sldLayoutId id="2147483698" r:id="rId3"/>
    <p:sldLayoutId id="2147483699" r:id="rId4"/>
    <p:sldLayoutId id="2147483700" r:id="rId5"/>
    <p:sldLayoutId id="2147483701" r:id="rId6"/>
    <p:sldLayoutId id="2147483695" r:id="rId7"/>
    <p:sldLayoutId id="2147483702" r:id="rId8"/>
    <p:sldLayoutId id="2147483703" r:id="rId9"/>
    <p:sldLayoutId id="2147483694" r:id="rId10"/>
    <p:sldLayoutId id="214748369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hlink"/>
                </a:solidFill>
              </a:rPr>
              <a:t>Mid-term</a:t>
            </a:r>
            <a:r>
              <a:rPr lang="en-US" dirty="0" smtClean="0">
                <a:solidFill>
                  <a:schemeClr val="hlink"/>
                </a:solidFill>
              </a:rPr>
              <a:t> </a:t>
            </a:r>
            <a:r>
              <a:rPr lang="en-US" dirty="0" smtClean="0">
                <a:solidFill>
                  <a:schemeClr val="hlink"/>
                </a:solidFill>
              </a:rPr>
              <a:t>Review:</a:t>
            </a:r>
            <a:endParaRPr lang="en-US" dirty="0"/>
          </a:p>
        </p:txBody>
      </p:sp>
      <p:sp>
        <p:nvSpPr>
          <p:cNvPr id="15362" name="Subtitle 2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Test Information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1212850" y="1524000"/>
            <a:ext cx="7391400" cy="4929188"/>
          </a:xfrm>
        </p:spPr>
        <p:txBody>
          <a:bodyPr/>
          <a:lstStyle/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 smtClean="0"/>
              <a:t>In class</a:t>
            </a:r>
          </a:p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 smtClean="0"/>
              <a:t>Closed book</a:t>
            </a:r>
          </a:p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 smtClean="0"/>
              <a:t>Calculators and </a:t>
            </a:r>
            <a:r>
              <a:rPr lang="en-US" dirty="0"/>
              <a:t>paper </a:t>
            </a:r>
            <a:r>
              <a:rPr lang="en-US" dirty="0" smtClean="0"/>
              <a:t>translation dictionary allowed</a:t>
            </a:r>
            <a:endParaRPr lang="en-US" dirty="0" smtClean="0"/>
          </a:p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 smtClean="0"/>
              <a:t>There will be a list of equations given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/>
              <a:t>Short case to read</a:t>
            </a:r>
          </a:p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/>
              <a:t>5 questions </a:t>
            </a:r>
          </a:p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/>
              <a:t>Total marks 50</a:t>
            </a:r>
          </a:p>
          <a:p>
            <a:pPr marL="514350" indent="-514350">
              <a:buSzPct val="120000"/>
              <a:buFont typeface="Wingdings" pitchFamily="2" charset="2"/>
              <a:buChar char="§"/>
            </a:pPr>
            <a:r>
              <a:rPr lang="en-US" dirty="0"/>
              <a:t>Scheduled for 2 hours</a:t>
            </a:r>
          </a:p>
          <a:p>
            <a:endParaRPr lang="en-CA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</a:t>
            </a:r>
            <a:r>
              <a:rPr lang="en-CA" dirty="0" err="1" smtClean="0"/>
              <a:t>infomation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05009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Is this on it?</a:t>
            </a:r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24744"/>
            <a:ext cx="8650288" cy="5007769"/>
          </a:xfrm>
        </p:spPr>
        <p:txBody>
          <a:bodyPr/>
          <a:lstStyle/>
          <a:p>
            <a:pPr marL="514350" indent="-514350"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900" dirty="0" smtClean="0"/>
              <a:t>If we didn’t talk about it and it’s not in the lecture slides – it probably won’t be on the test </a:t>
            </a:r>
          </a:p>
          <a:p>
            <a:pPr marL="514350" indent="-514350">
              <a:spcBef>
                <a:spcPct val="0"/>
              </a:spcBef>
              <a:buFont typeface="Wingdings" pitchFamily="2" charset="2"/>
              <a:buAutoNum type="arabicPeriod"/>
            </a:pPr>
            <a:endParaRPr lang="en-US" sz="2900" dirty="0" smtClean="0"/>
          </a:p>
          <a:p>
            <a:pPr marL="514350" indent="-514350"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900" dirty="0" smtClean="0"/>
              <a:t>If it was in the lecture slides but we didn’t talk about it much – it might be on the test but not in huge detail</a:t>
            </a:r>
          </a:p>
          <a:p>
            <a:pPr marL="514350" indent="-514350">
              <a:spcBef>
                <a:spcPct val="0"/>
              </a:spcBef>
              <a:buFont typeface="Wingdings" pitchFamily="2" charset="2"/>
              <a:buAutoNum type="arabicPeriod"/>
            </a:pPr>
            <a:endParaRPr lang="en-US" sz="2900" dirty="0" smtClean="0"/>
          </a:p>
          <a:p>
            <a:pPr marL="514350" indent="-514350"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900" dirty="0" smtClean="0"/>
              <a:t>If we talked about it, it’s in the lecture slides, I asked you lots of questions about it – it probably will be on the test in detail</a:t>
            </a:r>
          </a:p>
          <a:p>
            <a:pPr marL="514350" indent="-514350">
              <a:spcBef>
                <a:spcPct val="0"/>
              </a:spcBef>
            </a:pPr>
            <a:endParaRPr lang="en-US" sz="2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Hints for answers</a:t>
            </a:r>
            <a:endParaRPr lang="en-US" dirty="0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dirty="0"/>
          </a:p>
          <a:p>
            <a:r>
              <a:rPr lang="en-US" dirty="0"/>
              <a:t>Tell me “why</a:t>
            </a:r>
            <a:r>
              <a:rPr lang="en-US" dirty="0" smtClean="0"/>
              <a:t>”</a:t>
            </a:r>
          </a:p>
          <a:p>
            <a:endParaRPr lang="en-US" dirty="0"/>
          </a:p>
          <a:p>
            <a:r>
              <a:rPr lang="en-US" dirty="0"/>
              <a:t>Make the links for </a:t>
            </a:r>
            <a:r>
              <a:rPr lang="en-US" dirty="0" smtClean="0"/>
              <a:t>me</a:t>
            </a:r>
          </a:p>
          <a:p>
            <a:endParaRPr lang="en-US" dirty="0" smtClean="0"/>
          </a:p>
          <a:p>
            <a:r>
              <a:rPr lang="en-US" dirty="0" smtClean="0"/>
              <a:t>Link things back to main ideas within Ops or another area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Point form is ok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Hints for Short Answer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Instead of tell me:</a:t>
            </a:r>
          </a:p>
          <a:p>
            <a:pPr lvl="1"/>
            <a:r>
              <a:rPr lang="en-US" dirty="0"/>
              <a:t> a con </a:t>
            </a:r>
            <a:r>
              <a:rPr lang="en-US" dirty="0" smtClean="0"/>
              <a:t>to Delphi method is it is time consuming</a:t>
            </a:r>
            <a:endParaRPr lang="en-US" dirty="0"/>
          </a:p>
          <a:p>
            <a:r>
              <a:rPr lang="en-US" dirty="0"/>
              <a:t>Tell me:</a:t>
            </a:r>
          </a:p>
          <a:p>
            <a:pPr lvl="1"/>
            <a:r>
              <a:rPr lang="en-US" dirty="0"/>
              <a:t>A con to </a:t>
            </a:r>
            <a:r>
              <a:rPr lang="en-US" dirty="0" smtClean="0"/>
              <a:t>using the Delphi method is that it involves a lot of time to get the experts to agree.  This means it is time consuming.  This could </a:t>
            </a:r>
            <a:r>
              <a:rPr lang="en-US" dirty="0" smtClean="0"/>
              <a:t>be a problem if the question being asked is time sensitive.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Short Answer Question 1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300" dirty="0" smtClean="0"/>
              <a:t>In your pizza restaurant your boss tells you to calculate the days of supply of pizza dough and ingredients.  The annual costs of goods sold is $3,000,000, the average inventory is $12,000, and the company operates 250 days a year.</a:t>
            </a:r>
          </a:p>
          <a:p>
            <a:pPr>
              <a:lnSpc>
                <a:spcPct val="80000"/>
              </a:lnSpc>
              <a:buNone/>
            </a:pPr>
            <a:endParaRPr lang="en-US" sz="2300" dirty="0" smtClean="0"/>
          </a:p>
          <a:p>
            <a:pPr>
              <a:lnSpc>
                <a:spcPct val="80000"/>
              </a:lnSpc>
              <a:buNone/>
            </a:pPr>
            <a:r>
              <a:rPr lang="en-US" sz="2300" dirty="0" smtClean="0"/>
              <a:t>Days of supply = </a:t>
            </a:r>
            <a:r>
              <a:rPr lang="en-US" sz="2300" u="sng" dirty="0" smtClean="0"/>
              <a:t>average inventory on hand in dollars</a:t>
            </a:r>
            <a:endParaRPr lang="en-US" sz="2300" dirty="0" smtClean="0"/>
          </a:p>
          <a:p>
            <a:pPr>
              <a:lnSpc>
                <a:spcPct val="80000"/>
              </a:lnSpc>
              <a:buNone/>
            </a:pPr>
            <a:r>
              <a:rPr lang="en-US" sz="2300" dirty="0" smtClean="0"/>
              <a:t>		    		average daily usage in dollars</a:t>
            </a:r>
          </a:p>
          <a:p>
            <a:pPr>
              <a:lnSpc>
                <a:spcPct val="80000"/>
              </a:lnSpc>
              <a:buNone/>
            </a:pPr>
            <a:r>
              <a:rPr lang="en-US" sz="2300" dirty="0" smtClean="0"/>
              <a:t>		</a:t>
            </a:r>
          </a:p>
          <a:p>
            <a:pPr>
              <a:lnSpc>
                <a:spcPct val="80000"/>
              </a:lnSpc>
              <a:buNone/>
            </a:pPr>
            <a:r>
              <a:rPr lang="en-US" sz="2300" dirty="0" smtClean="0"/>
              <a:t>average inventory on hand in dollars =</a:t>
            </a:r>
          </a:p>
          <a:p>
            <a:pPr>
              <a:lnSpc>
                <a:spcPct val="80000"/>
              </a:lnSpc>
              <a:buNone/>
            </a:pPr>
            <a:r>
              <a:rPr lang="en-US" sz="2300" dirty="0" smtClean="0"/>
              <a:t>				</a:t>
            </a:r>
            <a:r>
              <a:rPr lang="en-US" sz="2300" u="sng" dirty="0" smtClean="0"/>
              <a:t> annual cost of goods sold</a:t>
            </a:r>
            <a:endParaRPr lang="en-US" sz="2300" i="1" dirty="0" smtClean="0"/>
          </a:p>
          <a:p>
            <a:pPr>
              <a:lnSpc>
                <a:spcPct val="80000"/>
              </a:lnSpc>
              <a:buNone/>
            </a:pPr>
            <a:r>
              <a:rPr lang="en-US" sz="2300" i="1" dirty="0" smtClean="0"/>
              <a:t>						days</a:t>
            </a:r>
            <a:endParaRPr lang="en-US" sz="23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Short Answer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524000"/>
            <a:ext cx="8210550" cy="4929188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i="1" dirty="0" smtClean="0"/>
          </a:p>
          <a:p>
            <a:r>
              <a:rPr lang="en-US" i="1" dirty="0" smtClean="0"/>
              <a:t>How many days of supply of pizza dough and ingredients do you have? </a:t>
            </a:r>
          </a:p>
          <a:p>
            <a:endParaRPr lang="en-US" i="1" dirty="0" smtClean="0"/>
          </a:p>
          <a:p>
            <a:r>
              <a:rPr lang="en-US" i="1" dirty="0" smtClean="0"/>
              <a:t>Why is this important to know? </a:t>
            </a:r>
          </a:p>
          <a:p>
            <a:endParaRPr lang="en-US" i="1" dirty="0" smtClean="0"/>
          </a:p>
          <a:p>
            <a:r>
              <a:rPr lang="en-US" i="1" dirty="0" smtClean="0"/>
              <a:t>Name two pros and cons to having this many days of supply in inventory.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Short Answer Question 2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smtClean="0"/>
              <a:t>Mike and Rachel need someone to answer the phone at their gym.  They could hire a new staff member.  She would work part time (20 hours a week) at $10.00 an hour.  She would need to be trained by one of the other staff members.  Mike thinks this training would only take 2 hours and is willing to pay Marty, another staff member, overtime (time and a half) to train her. They could also hire a company.   The company charges $8 an hour for a 25 hour week.  Mike and Rachel would have to rent the equipment for a flat yearly fee of $300.</a:t>
            </a:r>
            <a:r>
              <a:rPr lang="en-US" sz="2000" smtClean="0"/>
              <a:t>  </a:t>
            </a:r>
          </a:p>
          <a:p>
            <a:pPr>
              <a:lnSpc>
                <a:spcPct val="90000"/>
              </a:lnSpc>
            </a:pPr>
            <a:endParaRPr lang="en-US" sz="200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300" dirty="0" smtClean="0"/>
              <a:t>Based on the numbers should Mike and Rachel hire a new staff member or hire the company?  </a:t>
            </a:r>
          </a:p>
          <a:p>
            <a:pPr>
              <a:lnSpc>
                <a:spcPct val="90000"/>
              </a:lnSpc>
            </a:pPr>
            <a:r>
              <a:rPr lang="en-US" sz="2300" dirty="0" smtClean="0"/>
              <a:t>What other issues that you might consider other than the numbers?  </a:t>
            </a:r>
          </a:p>
          <a:p>
            <a:pPr>
              <a:lnSpc>
                <a:spcPct val="90000"/>
              </a:lnSpc>
            </a:pPr>
            <a:r>
              <a:rPr lang="en-US" sz="2300" dirty="0" smtClean="0"/>
              <a:t>What is your recommendation?  Why?</a:t>
            </a:r>
          </a:p>
          <a:p>
            <a:pPr>
              <a:lnSpc>
                <a:spcPct val="90000"/>
              </a:lnSpc>
            </a:pPr>
            <a:endParaRPr lang="en-US" sz="2300" dirty="0" smtClean="0"/>
          </a:p>
          <a:p>
            <a:pPr marL="109537" indent="0">
              <a:lnSpc>
                <a:spcPct val="90000"/>
              </a:lnSpc>
              <a:buNone/>
            </a:pPr>
            <a:endParaRPr lang="en-US" sz="23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 Answer Question 3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1138"/>
            <a:ext cx="8229600" cy="4972198"/>
          </a:xfrm>
        </p:spPr>
        <p:txBody>
          <a:bodyPr/>
          <a:lstStyle/>
          <a:p>
            <a:r>
              <a:rPr lang="en-US" dirty="0" smtClean="0"/>
              <a:t>You work at a university.  Your dean is concerned about what type long term technological changes may impact the university.  She asks about using the Delphi method.</a:t>
            </a:r>
          </a:p>
          <a:p>
            <a:r>
              <a:rPr lang="en-US" i="1" dirty="0" smtClean="0"/>
              <a:t>Explain the Delphi method.</a:t>
            </a:r>
          </a:p>
          <a:p>
            <a:r>
              <a:rPr lang="en-US" i="1" dirty="0" smtClean="0"/>
              <a:t>Explain how the Delphi method will help forecast these changes.  </a:t>
            </a:r>
          </a:p>
          <a:p>
            <a:r>
              <a:rPr lang="en-US" i="1" dirty="0" smtClean="0"/>
              <a:t>What are the weaknesses of this method?</a:t>
            </a:r>
          </a:p>
          <a:p>
            <a:r>
              <a:rPr lang="en-US" i="1" dirty="0" smtClean="0"/>
              <a:t>What other methods would you suggest?  Why?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I’m testing to see how you’re doing with the material not to trick you.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Remember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11835</TotalTime>
  <Words>524</Words>
  <Application>Microsoft Office PowerPoint</Application>
  <PresentationFormat>On-screen Show (4:3)</PresentationFormat>
  <Paragraphs>62</Paragraphs>
  <Slides>12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Concourse</vt:lpstr>
      <vt:lpstr>Mid-term Review:</vt:lpstr>
      <vt:lpstr>Test Information</vt:lpstr>
      <vt:lpstr>Test infomation</vt:lpstr>
      <vt:lpstr>Is this on it?</vt:lpstr>
      <vt:lpstr>Hints for answers</vt:lpstr>
      <vt:lpstr>Hints for Short Answer</vt:lpstr>
      <vt:lpstr>Short Answer Question 1</vt:lpstr>
      <vt:lpstr>Short Answer</vt:lpstr>
      <vt:lpstr>Short Answer Question 2</vt:lpstr>
      <vt:lpstr>PowerPoint Presentation</vt:lpstr>
      <vt:lpstr>Short Answer Question 3</vt:lpstr>
      <vt:lpstr>Remember</vt:lpstr>
    </vt:vector>
  </TitlesOfParts>
  <Company>Richard Ivey School of Business (UWO)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1:</dc:title>
  <dc:creator>Hannah Rasmussen</dc:creator>
  <cp:lastModifiedBy>Hannah Rasmussen</cp:lastModifiedBy>
  <cp:revision>1226</cp:revision>
  <dcterms:created xsi:type="dcterms:W3CDTF">2010-11-22T18:02:26Z</dcterms:created>
  <dcterms:modified xsi:type="dcterms:W3CDTF">2013-02-04T15:54:44Z</dcterms:modified>
</cp:coreProperties>
</file>