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214" d="100"/>
          <a:sy n="214" d="100"/>
        </p:scale>
        <p:origin x="-22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D13E5-BB02-DD47-A516-A28F7571E541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FE41DB-01FB-1E48-8F33-56B9EB7C5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713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1pPr>
            <a:lvl2pPr marL="734852" indent="-282635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2pPr>
            <a:lvl3pPr marL="1130541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3pPr>
            <a:lvl4pPr marL="1582758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4pPr>
            <a:lvl5pPr marL="2034974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5pPr>
            <a:lvl6pPr marL="2487191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6pPr>
            <a:lvl7pPr marL="2939407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7pPr>
            <a:lvl8pPr marL="3391624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8pPr>
            <a:lvl9pPr marL="3843840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9pPr>
          </a:lstStyle>
          <a:p>
            <a:fld id="{679F96DC-44B6-4B4F-A71A-8F097D039240}" type="slidenum">
              <a:rPr lang="en-US" sz="1200">
                <a:latin typeface="Times New Roman" charset="0"/>
              </a:rPr>
              <a:pPr/>
              <a:t>4</a:t>
            </a:fld>
            <a:endParaRPr lang="en-US" sz="1200" dirty="0">
              <a:latin typeface="Times New Roman" charset="0"/>
            </a:endParaRPr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dirty="0">
              <a:latin typeface="Times New Roman" charset="0"/>
              <a:ea typeface="MS PGothic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1pPr>
            <a:lvl2pPr marL="734852" indent="-282635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2pPr>
            <a:lvl3pPr marL="1130541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3pPr>
            <a:lvl4pPr marL="1582758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4pPr>
            <a:lvl5pPr marL="2034974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5pPr>
            <a:lvl6pPr marL="2487191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6pPr>
            <a:lvl7pPr marL="2939407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7pPr>
            <a:lvl8pPr marL="3391624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8pPr>
            <a:lvl9pPr marL="3843840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9pPr>
          </a:lstStyle>
          <a:p>
            <a:fld id="{679F96DC-44B6-4B4F-A71A-8F097D039240}" type="slidenum">
              <a:rPr lang="en-US" sz="1200">
                <a:latin typeface="Times New Roman" charset="0"/>
              </a:rPr>
              <a:pPr/>
              <a:t>5</a:t>
            </a:fld>
            <a:endParaRPr lang="en-US" sz="1200">
              <a:latin typeface="Times New Roman" charset="0"/>
            </a:endParaRPr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  <a:ea typeface="MS PGothic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1pPr>
            <a:lvl2pPr marL="734852" indent="-282635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2pPr>
            <a:lvl3pPr marL="1130541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3pPr>
            <a:lvl4pPr marL="1582758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4pPr>
            <a:lvl5pPr marL="2034974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5pPr>
            <a:lvl6pPr marL="2487191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6pPr>
            <a:lvl7pPr marL="2939407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7pPr>
            <a:lvl8pPr marL="3391624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8pPr>
            <a:lvl9pPr marL="3843840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9pPr>
          </a:lstStyle>
          <a:p>
            <a:fld id="{5799F6FF-D107-4044-82B7-794C7E7FFF9C}" type="slidenum">
              <a:rPr lang="en-US" sz="1200">
                <a:latin typeface="Times New Roman" charset="0"/>
              </a:rPr>
              <a:pPr/>
              <a:t>6</a:t>
            </a:fld>
            <a:endParaRPr lang="en-US" sz="1200">
              <a:latin typeface="Times New Roman" charset="0"/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  <a:ea typeface="MS PGothic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1pPr>
            <a:lvl2pPr marL="734852" indent="-282635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2pPr>
            <a:lvl3pPr marL="1130541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3pPr>
            <a:lvl4pPr marL="1582758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4pPr>
            <a:lvl5pPr marL="2034974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5pPr>
            <a:lvl6pPr marL="2487191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6pPr>
            <a:lvl7pPr marL="2939407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7pPr>
            <a:lvl8pPr marL="3391624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8pPr>
            <a:lvl9pPr marL="3843840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9pPr>
          </a:lstStyle>
          <a:p>
            <a:fld id="{37004D55-4EC9-BE47-AAAF-1A4B012451C0}" type="slidenum">
              <a:rPr lang="en-US" sz="1200">
                <a:latin typeface="Times New Roman" charset="0"/>
              </a:rPr>
              <a:pPr/>
              <a:t>7</a:t>
            </a:fld>
            <a:endParaRPr lang="en-US" sz="1200">
              <a:latin typeface="Times New Roman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  <a:ea typeface="MS PGothic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1pPr>
            <a:lvl2pPr marL="734852" indent="-282635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2pPr>
            <a:lvl3pPr marL="1130541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3pPr>
            <a:lvl4pPr marL="1582758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4pPr>
            <a:lvl5pPr marL="2034974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5pPr>
            <a:lvl6pPr marL="2487191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6pPr>
            <a:lvl7pPr marL="2939407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7pPr>
            <a:lvl8pPr marL="3391624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8pPr>
            <a:lvl9pPr marL="3843840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9pPr>
          </a:lstStyle>
          <a:p>
            <a:fld id="{F46077F3-AFE8-2748-9CBF-5A5C90FA36A1}" type="slidenum">
              <a:rPr lang="en-US" sz="1200">
                <a:latin typeface="Times New Roman" charset="0"/>
              </a:rPr>
              <a:pPr/>
              <a:t>8</a:t>
            </a:fld>
            <a:endParaRPr lang="en-US" sz="1200">
              <a:latin typeface="Times New Roman" charset="0"/>
            </a:endParaRPr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>
                <a:latin typeface="Times New Roman" charset="0"/>
                <a:ea typeface="MS PGothic" charset="0"/>
              </a:rPr>
              <a:t>Main purpose of psychological testing is to evaluate behaviour, cognitive abilities, interests, personality and other characteristics in order to make judgments, predictions, and decisions about people. </a:t>
            </a:r>
          </a:p>
          <a:p>
            <a:endParaRPr lang="en-US">
              <a:latin typeface="Times New Roman" charset="0"/>
              <a:ea typeface="MS PGothic" charset="0"/>
            </a:endParaRPr>
          </a:p>
          <a:p>
            <a:r>
              <a:rPr lang="en-US">
                <a:latin typeface="Times New Roman" charset="0"/>
                <a:ea typeface="MS PGothic" charset="0"/>
              </a:rPr>
              <a:t>Screen people for jobs, entrance into college or university</a:t>
            </a:r>
          </a:p>
          <a:p>
            <a:r>
              <a:rPr lang="en-US">
                <a:latin typeface="Times New Roman" charset="0"/>
                <a:ea typeface="MS PGothic" charset="0"/>
              </a:rPr>
              <a:t>Tests can be used for placement in programs (e.g. for different types of classes, gifted, learning disabled).  Job placement.</a:t>
            </a:r>
          </a:p>
          <a:p>
            <a:r>
              <a:rPr lang="en-US">
                <a:latin typeface="Times New Roman" charset="0"/>
                <a:ea typeface="MS PGothic" charset="0"/>
              </a:rPr>
              <a:t>Classification is related to placement, but somewhat broader.  Classification might be to identify which groups people belong in (e.g. grades of intellectual disability, physical disability) might guide placement into treatment.  </a:t>
            </a:r>
          </a:p>
          <a:p>
            <a:r>
              <a:rPr lang="en-US">
                <a:latin typeface="Times New Roman" charset="0"/>
                <a:ea typeface="MS PGothic" charset="0"/>
              </a:rPr>
              <a:t>Aptitude and acheivement batteries are often used to guide students as to the career path they might wish to follow.  </a:t>
            </a:r>
          </a:p>
          <a:p>
            <a:r>
              <a:rPr lang="en-US">
                <a:latin typeface="Times New Roman" charset="0"/>
                <a:ea typeface="MS PGothic" charset="0"/>
              </a:rPr>
              <a:t>Retain or dismiss employees, promote.  E.g. lifeguard training.  Have to pass one level of competency in swimming, knowledge, before they can move onto the next. 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1pPr>
            <a:lvl2pPr marL="734852" indent="-282635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2pPr>
            <a:lvl3pPr marL="1130541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3pPr>
            <a:lvl4pPr marL="1582758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4pPr>
            <a:lvl5pPr marL="2034974" indent="-226108" defTabSz="920135"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5pPr>
            <a:lvl6pPr marL="2487191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6pPr>
            <a:lvl7pPr marL="2939407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7pPr>
            <a:lvl8pPr marL="3391624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8pPr>
            <a:lvl9pPr marL="3843840" indent="-226108" defTabSz="92013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MS PGothic" charset="0"/>
                <a:cs typeface="MS PGothic" charset="0"/>
              </a:defRPr>
            </a:lvl9pPr>
          </a:lstStyle>
          <a:p>
            <a:fld id="{AAC314A6-5350-BB48-B961-7E94CCBD7DFE}" type="slidenum">
              <a:rPr lang="en-US" sz="1200">
                <a:latin typeface="Times New Roman" charset="0"/>
              </a:rPr>
              <a:pPr/>
              <a:t>9</a:t>
            </a:fld>
            <a:endParaRPr lang="en-US" sz="1200">
              <a:latin typeface="Times New Roman" charset="0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  <a:ea typeface="MS PGothic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208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922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033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832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077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25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246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653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3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656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186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72871-FB29-A949-9429-D2225C515F93}" type="datetimeFigureOut">
              <a:rPr lang="en-US" smtClean="0"/>
              <a:t>15-09-11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CD1EC-13A0-C84E-9A83-E61CBB2B7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54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3813" y="762000"/>
            <a:ext cx="7772400" cy="3276600"/>
          </a:xfrm>
          <a:effectLst>
            <a:outerShdw blurRad="63500" dist="45791" dir="2021404" algn="ctr" rotWithShape="0">
              <a:schemeClr val="bg2"/>
            </a:outerShdw>
          </a:effectLst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  <a:t>Psychology </a:t>
            </a:r>
            <a:r>
              <a:rPr lang="en-US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  <a:t>3307D</a:t>
            </a:r>
            <a:br>
              <a:rPr lang="en-US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  <a:t>Fall 2015 </a:t>
            </a:r>
            <a:br>
              <a:rPr lang="en-US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  <a:t>Lecture </a:t>
            </a:r>
            <a:r>
              <a:rPr lang="en-US" b="1" dirty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  <a:t>Two</a:t>
            </a:r>
            <a:br>
              <a:rPr lang="en-US" b="1" dirty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  <a:t/>
            </a:r>
            <a:br>
              <a:rPr lang="en-US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</a:br>
            <a:r>
              <a:rPr lang="en-US" b="1" dirty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  <a:t/>
            </a:r>
            <a:br>
              <a:rPr lang="en-US" b="1" dirty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+mn-lt"/>
                <a:ea typeface="MS PGothic" charset="0"/>
              </a:rPr>
              <a:t>September 14, 2015</a:t>
            </a:r>
            <a:endParaRPr lang="en-US" b="1" dirty="0">
              <a:effectLst>
                <a:outerShdw blurRad="38100" dist="38100" dir="2700000" algn="tl">
                  <a:srgbClr val="DDDDDD"/>
                </a:outerShdw>
              </a:effectLst>
              <a:latin typeface="+mn-lt"/>
              <a:ea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958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Comic Sans MS" charset="0"/>
                <a:ea typeface="MS PGothic" charset="0"/>
                <a:cs typeface="MS PGothic" charset="0"/>
              </a:rPr>
              <a:t>Overview 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None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fontAlgn="auto" hangingPunct="1">
              <a:lnSpc>
                <a:spcPct val="90000"/>
              </a:lnSpc>
              <a:spcBef>
                <a:spcPct val="30000"/>
              </a:spcBef>
              <a:spcAft>
                <a:spcPct val="15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Why is psychological testing important</a:t>
            </a:r>
          </a:p>
          <a:p>
            <a:pPr eaLnBrk="1" fontAlgn="auto" hangingPunct="1">
              <a:lnSpc>
                <a:spcPct val="90000"/>
              </a:lnSpc>
              <a:spcBef>
                <a:spcPct val="30000"/>
              </a:spcBef>
              <a:spcAft>
                <a:spcPct val="15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Kinds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of psychological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tests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fontAlgn="auto" hangingPunct="1">
              <a:lnSpc>
                <a:spcPct val="90000"/>
              </a:lnSpc>
              <a:spcBef>
                <a:spcPct val="30000"/>
              </a:spcBef>
              <a:spcAft>
                <a:spcPct val="15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Uses and importance of Psychological Measurement</a:t>
            </a:r>
          </a:p>
          <a:p>
            <a:pPr eaLnBrk="1" fontAlgn="auto" hangingPunct="1">
              <a:lnSpc>
                <a:spcPct val="90000"/>
              </a:lnSpc>
              <a:spcBef>
                <a:spcPct val="30000"/>
              </a:spcBef>
              <a:spcAft>
                <a:spcPct val="15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Format of psychological tests</a:t>
            </a:r>
          </a:p>
          <a:p>
            <a:pPr eaLnBrk="1" fontAlgn="auto" hangingPunct="1">
              <a:lnSpc>
                <a:spcPct val="90000"/>
              </a:lnSpc>
              <a:spcBef>
                <a:spcPct val="30000"/>
              </a:spcBef>
              <a:spcAft>
                <a:spcPct val="15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Test assumptions</a:t>
            </a:r>
          </a:p>
          <a:p>
            <a:pPr eaLnBrk="1" fontAlgn="auto" hangingPunct="1">
              <a:lnSpc>
                <a:spcPct val="90000"/>
              </a:lnSpc>
              <a:spcBef>
                <a:spcPct val="30000"/>
              </a:spcBef>
              <a:spcAft>
                <a:spcPct val="15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eaLnBrk="1" fontAlgn="auto" hangingPunct="1">
              <a:lnSpc>
                <a:spcPct val="90000"/>
              </a:lnSpc>
              <a:spcBef>
                <a:spcPct val="30000"/>
              </a:spcBef>
              <a:spcAft>
                <a:spcPct val="1500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None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3294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Importance of Psychological Testing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en-US" dirty="0">
                <a:latin typeface="Comic Sans MS"/>
                <a:cs typeface="Comic Sans MS"/>
              </a:rPr>
              <a:t>What decisions in your life have been made about you using psychological tests</a:t>
            </a:r>
          </a:p>
          <a:p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Why is psychological testing important?</a:t>
            </a:r>
          </a:p>
          <a:p>
            <a:pPr lvl="1"/>
            <a:r>
              <a:rPr lang="en-US" dirty="0" smtClean="0">
                <a:latin typeface="Comic Sans MS"/>
                <a:cs typeface="Comic Sans MS"/>
              </a:rPr>
              <a:t>Used for making important decisions </a:t>
            </a:r>
          </a:p>
          <a:p>
            <a:pPr lvl="2"/>
            <a:r>
              <a:rPr lang="en-US" dirty="0" smtClean="0">
                <a:latin typeface="Comic Sans MS"/>
                <a:cs typeface="Comic Sans MS"/>
              </a:rPr>
              <a:t>Grades</a:t>
            </a:r>
          </a:p>
          <a:p>
            <a:pPr lvl="2"/>
            <a:r>
              <a:rPr lang="en-US" dirty="0" smtClean="0">
                <a:latin typeface="Comic Sans MS"/>
                <a:cs typeface="Comic Sans MS"/>
              </a:rPr>
              <a:t>Placement in special programs in elementary and high school</a:t>
            </a:r>
          </a:p>
          <a:p>
            <a:pPr lvl="2"/>
            <a:r>
              <a:rPr lang="en-US" dirty="0" smtClean="0">
                <a:latin typeface="Comic Sans MS"/>
                <a:cs typeface="Comic Sans MS"/>
              </a:rPr>
              <a:t>Admission to university or grad school</a:t>
            </a:r>
          </a:p>
          <a:p>
            <a:pPr lvl="2"/>
            <a:r>
              <a:rPr lang="en-US" dirty="0" smtClean="0">
                <a:latin typeface="Comic Sans MS"/>
                <a:cs typeface="Comic Sans MS"/>
              </a:rPr>
              <a:t>Hiring</a:t>
            </a:r>
          </a:p>
          <a:p>
            <a:pPr lvl="2"/>
            <a:r>
              <a:rPr lang="en-US" dirty="0" smtClean="0">
                <a:latin typeface="Comic Sans MS"/>
                <a:cs typeface="Comic Sans MS"/>
              </a:rPr>
              <a:t>Diagnosing educational or psychological problem</a:t>
            </a:r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83724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90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>
                <a:latin typeface="+mn-lt"/>
                <a:ea typeface="MS PGothic" charset="0"/>
                <a:cs typeface="+mj-cs"/>
              </a:rPr>
              <a:t>Purposes for Psychological Measurement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077200" cy="3505200"/>
          </a:xfrm>
        </p:spPr>
        <p:txBody>
          <a:bodyPr>
            <a:normAutofit/>
          </a:bodyPr>
          <a:lstStyle/>
          <a:p>
            <a:pPr eaLnBrk="1" hangingPunct="1">
              <a:spcBef>
                <a:spcPct val="15000"/>
              </a:spcBef>
              <a:spcAft>
                <a:spcPct val="25000"/>
              </a:spcAft>
            </a:pPr>
            <a:r>
              <a:rPr lang="en-US" sz="2800" dirty="0">
                <a:latin typeface="Comic Sans MS"/>
                <a:ea typeface="MS PGothic" charset="0"/>
                <a:cs typeface="Comic Sans MS"/>
              </a:rPr>
              <a:t>Educational settings</a:t>
            </a:r>
          </a:p>
          <a:p>
            <a:pPr eaLnBrk="1" hangingPunct="1">
              <a:spcBef>
                <a:spcPct val="40000"/>
              </a:spcBef>
              <a:spcAft>
                <a:spcPct val="40000"/>
              </a:spcAft>
            </a:pPr>
            <a:r>
              <a:rPr lang="en-US" sz="2800" dirty="0" smtClean="0">
                <a:latin typeface="Comic Sans MS" charset="0"/>
                <a:ea typeface="MS PGothic" charset="0"/>
                <a:cs typeface="MS PGothic" charset="0"/>
              </a:rPr>
              <a:t>Clinical settings</a:t>
            </a:r>
          </a:p>
          <a:p>
            <a:pPr eaLnBrk="1" hangingPunct="1">
              <a:spcBef>
                <a:spcPct val="40000"/>
              </a:spcBef>
              <a:spcAft>
                <a:spcPct val="40000"/>
              </a:spcAft>
            </a:pPr>
            <a:r>
              <a:rPr lang="en-US" sz="2800" dirty="0" smtClean="0">
                <a:latin typeface="Comic Sans MS" charset="0"/>
                <a:ea typeface="MS PGothic" charset="0"/>
                <a:cs typeface="MS PGothic" charset="0"/>
              </a:rPr>
              <a:t>Organizational settings</a:t>
            </a:r>
          </a:p>
          <a:p>
            <a:pPr eaLnBrk="1" hangingPunct="1">
              <a:spcBef>
                <a:spcPct val="40000"/>
              </a:spcBef>
              <a:spcAft>
                <a:spcPct val="40000"/>
              </a:spcAft>
            </a:pPr>
            <a:r>
              <a:rPr lang="en-US" sz="2800" dirty="0" smtClean="0">
                <a:latin typeface="Comic Sans MS" charset="0"/>
                <a:ea typeface="MS PGothic" charset="0"/>
                <a:cs typeface="MS PGothic" charset="0"/>
              </a:rPr>
              <a:t>Research</a:t>
            </a:r>
            <a:endParaRPr lang="en-US" sz="2800" dirty="0">
              <a:latin typeface="Comic Sans MS" charset="0"/>
              <a:ea typeface="MS PGothic" charset="0"/>
              <a:cs typeface="MS PGothic" charset="0"/>
            </a:endParaRPr>
          </a:p>
          <a:p>
            <a:pPr eaLnBrk="1" hangingPunct="1"/>
            <a:endParaRPr lang="en-US" sz="2800" dirty="0">
              <a:latin typeface="Comic Sans MS" charset="0"/>
              <a:ea typeface="MS PGothic" charset="0"/>
              <a:cs typeface="MS PGothic" charset="0"/>
            </a:endParaRPr>
          </a:p>
          <a:p>
            <a:pPr eaLnBrk="1" hangingPunct="1"/>
            <a:endParaRPr lang="en-US" sz="2800" dirty="0">
              <a:latin typeface="Comic Sans MS" charset="0"/>
              <a:ea typeface="MS PGothic" charset="0"/>
              <a:cs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2625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90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>
                <a:latin typeface="+mn-lt"/>
                <a:ea typeface="MS PGothic" charset="0"/>
                <a:cs typeface="+mj-cs"/>
              </a:rPr>
              <a:t>Purposes for Psychological Measurement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077200" cy="3505200"/>
          </a:xfrm>
        </p:spPr>
        <p:txBody>
          <a:bodyPr>
            <a:normAutofit lnSpcReduction="10000"/>
          </a:bodyPr>
          <a:lstStyle/>
          <a:p>
            <a:pPr eaLnBrk="1" hangingPunct="1">
              <a:spcBef>
                <a:spcPct val="15000"/>
              </a:spcBef>
              <a:spcAft>
                <a:spcPct val="25000"/>
              </a:spcAft>
            </a:pPr>
            <a:r>
              <a:rPr lang="en-US" sz="2800" dirty="0">
                <a:latin typeface="Comic Sans MS"/>
                <a:ea typeface="MS PGothic" charset="0"/>
                <a:cs typeface="Comic Sans MS"/>
              </a:rPr>
              <a:t>Educational settings</a:t>
            </a:r>
          </a:p>
          <a:p>
            <a:pPr lvl="1" eaLnBrk="1" hangingPunct="1">
              <a:spcBef>
                <a:spcPct val="15000"/>
              </a:spcBef>
              <a:spcAft>
                <a:spcPct val="25000"/>
              </a:spcAft>
            </a:pPr>
            <a:r>
              <a:rPr lang="en-US" sz="2400" dirty="0">
                <a:latin typeface="Comic Sans MS"/>
                <a:ea typeface="MS PGothic" charset="0"/>
                <a:cs typeface="Comic Sans MS"/>
              </a:rPr>
              <a:t>Measure learning</a:t>
            </a:r>
          </a:p>
          <a:p>
            <a:pPr lvl="1" eaLnBrk="1" hangingPunct="1">
              <a:spcBef>
                <a:spcPct val="15000"/>
              </a:spcBef>
              <a:spcAft>
                <a:spcPct val="25000"/>
              </a:spcAft>
            </a:pPr>
            <a:r>
              <a:rPr lang="en-US" sz="2400" dirty="0">
                <a:latin typeface="Comic Sans MS"/>
                <a:ea typeface="MS PGothic" charset="0"/>
                <a:cs typeface="Comic Sans MS"/>
              </a:rPr>
              <a:t>Identify learning problems</a:t>
            </a:r>
          </a:p>
          <a:p>
            <a:pPr lvl="1" eaLnBrk="1" hangingPunct="1">
              <a:spcBef>
                <a:spcPct val="15000"/>
              </a:spcBef>
              <a:spcAft>
                <a:spcPct val="25000"/>
              </a:spcAft>
            </a:pPr>
            <a:r>
              <a:rPr lang="en-US" sz="2400" dirty="0">
                <a:latin typeface="Comic Sans MS"/>
                <a:ea typeface="MS PGothic" charset="0"/>
                <a:cs typeface="Comic Sans MS"/>
              </a:rPr>
              <a:t>Place students into programs</a:t>
            </a:r>
          </a:p>
          <a:p>
            <a:pPr lvl="1" eaLnBrk="1" hangingPunct="1">
              <a:spcBef>
                <a:spcPct val="15000"/>
              </a:spcBef>
              <a:spcAft>
                <a:spcPct val="25000"/>
              </a:spcAft>
            </a:pPr>
            <a:r>
              <a:rPr lang="en-US" sz="2400" dirty="0">
                <a:latin typeface="Comic Sans MS"/>
                <a:ea typeface="MS PGothic" charset="0"/>
                <a:cs typeface="Comic Sans MS"/>
              </a:rPr>
              <a:t>Award scholarships</a:t>
            </a:r>
          </a:p>
          <a:p>
            <a:pPr lvl="1" eaLnBrk="1" hangingPunct="1">
              <a:spcBef>
                <a:spcPct val="15000"/>
              </a:spcBef>
              <a:spcAft>
                <a:spcPct val="25000"/>
              </a:spcAft>
            </a:pPr>
            <a:r>
              <a:rPr lang="en-US" sz="2400" dirty="0">
                <a:latin typeface="Comic Sans MS"/>
                <a:ea typeface="MS PGothic" charset="0"/>
                <a:cs typeface="Comic Sans MS"/>
              </a:rPr>
              <a:t>Select students for </a:t>
            </a:r>
            <a:r>
              <a:rPr lang="en-US" sz="2400" dirty="0" smtClean="0">
                <a:latin typeface="Comic Sans MS"/>
                <a:ea typeface="MS PGothic" charset="0"/>
                <a:cs typeface="Comic Sans MS"/>
              </a:rPr>
              <a:t>schools</a:t>
            </a:r>
          </a:p>
          <a:p>
            <a:pPr lvl="1" eaLnBrk="1" hangingPunct="1">
              <a:spcBef>
                <a:spcPct val="15000"/>
              </a:spcBef>
              <a:spcAft>
                <a:spcPct val="25000"/>
              </a:spcAft>
            </a:pPr>
            <a:r>
              <a:rPr lang="en-US" sz="2400" dirty="0" smtClean="0">
                <a:latin typeface="Comic Sans MS"/>
                <a:ea typeface="MS PGothic" charset="0"/>
                <a:cs typeface="Comic Sans MS"/>
              </a:rPr>
              <a:t>Identify career interests</a:t>
            </a:r>
            <a:endParaRPr lang="en-US" sz="2400" dirty="0">
              <a:latin typeface="Comic Sans MS"/>
              <a:ea typeface="MS PGothic" charset="0"/>
              <a:cs typeface="Comic Sans MS"/>
            </a:endParaRPr>
          </a:p>
          <a:p>
            <a:pPr eaLnBrk="1" hangingPunct="1">
              <a:spcBef>
                <a:spcPct val="40000"/>
              </a:spcBef>
              <a:spcAft>
                <a:spcPct val="40000"/>
              </a:spcAft>
            </a:pPr>
            <a:endParaRPr lang="en-US" sz="2800" dirty="0">
              <a:latin typeface="Comic Sans MS" charset="0"/>
              <a:ea typeface="MS PGothic" charset="0"/>
              <a:cs typeface="MS PGothic" charset="0"/>
            </a:endParaRPr>
          </a:p>
          <a:p>
            <a:pPr eaLnBrk="1" hangingPunct="1"/>
            <a:endParaRPr lang="en-US" sz="2800" dirty="0">
              <a:latin typeface="Comic Sans MS" charset="0"/>
              <a:ea typeface="MS PGothic" charset="0"/>
              <a:cs typeface="MS PGothic" charset="0"/>
            </a:endParaRPr>
          </a:p>
          <a:p>
            <a:pPr eaLnBrk="1" hangingPunct="1"/>
            <a:endParaRPr lang="en-US" sz="2800" dirty="0">
              <a:latin typeface="Comic Sans MS" charset="0"/>
              <a:ea typeface="MS PGothic" charset="0"/>
              <a:cs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399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>
                <a:latin typeface="Comic Sans MS" charset="0"/>
                <a:ea typeface="MS PGothic" charset="0"/>
                <a:cs typeface="MS PGothic" charset="0"/>
              </a:rPr>
              <a:t> </a:t>
            </a:r>
            <a:r>
              <a:rPr lang="en-US" sz="4400" dirty="0">
                <a:latin typeface="Comic Sans MS"/>
                <a:ea typeface="MS PGothic" charset="0"/>
                <a:cs typeface="Comic Sans MS"/>
              </a:rPr>
              <a:t>Clinical settings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077200" cy="3505200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Diagnose problems</a:t>
            </a:r>
          </a:p>
          <a:p>
            <a:pPr lvl="1"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E.g</a:t>
            </a:r>
            <a:r>
              <a:rPr 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 autism, Alzheimer’s, schizophrenia</a:t>
            </a: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Plan treatment</a:t>
            </a: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Evaluate treatment </a:t>
            </a:r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effectiveness</a:t>
            </a:r>
          </a:p>
          <a:p>
            <a:pPr lvl="1"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800" dirty="0">
                <a:latin typeface="Comic Sans MS"/>
                <a:ea typeface="MS PGothic" charset="0"/>
                <a:cs typeface="Comic Sans MS"/>
              </a:rPr>
              <a:t>Outcome measures for </a:t>
            </a:r>
            <a:r>
              <a:rPr lang="en-US" sz="2800" dirty="0" smtClean="0">
                <a:latin typeface="Comic Sans MS"/>
                <a:ea typeface="MS PGothic" charset="0"/>
                <a:cs typeface="Comic Sans MS"/>
              </a:rPr>
              <a:t>treatment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/>
              <a:ea typeface="MS PGothic" charset="0"/>
              <a:cs typeface="Comic Sans MS"/>
            </a:endParaRP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Counseling: </a:t>
            </a:r>
            <a:r>
              <a:rPr 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use test results to counsel individual and </a:t>
            </a:r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couples</a:t>
            </a: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Psychological Assessment versus Psychological Test</a:t>
            </a:r>
            <a:endParaRPr lang="en-US" sz="3000" dirty="0">
              <a:solidFill>
                <a:schemeClr val="tx1">
                  <a:lumMod val="65000"/>
                  <a:lumOff val="35000"/>
                </a:schemeClr>
              </a:solidFill>
              <a:latin typeface="Comic Sans MS"/>
              <a:ea typeface="MS PGothic" charset="0"/>
              <a:cs typeface="Comic Sans MS"/>
            </a:endParaRPr>
          </a:p>
          <a:p>
            <a:pPr lvl="1"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056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>
                <a:latin typeface="Comic Sans MS" charset="0"/>
                <a:ea typeface="MS PGothic" charset="0"/>
                <a:cs typeface="MS PGothic" charset="0"/>
              </a:rPr>
              <a:t> </a:t>
            </a:r>
            <a:r>
              <a:rPr lang="en-US" sz="3600" dirty="0">
                <a:latin typeface="Comic Sans MS"/>
                <a:ea typeface="MS PGothic" charset="0"/>
                <a:cs typeface="Comic Sans MS"/>
              </a:rPr>
              <a:t>Organizational settings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077200" cy="3505200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Measure personality, abilities, skills, strengths</a:t>
            </a: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Hire employees</a:t>
            </a: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Determine training needs</a:t>
            </a: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Diagnose problems</a:t>
            </a: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Assess employee </a:t>
            </a:r>
            <a:r>
              <a:rPr lang="en-US" sz="3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performance</a:t>
            </a:r>
            <a:endParaRPr lang="en-US" sz="3300" dirty="0">
              <a:solidFill>
                <a:schemeClr val="tx1">
                  <a:lumMod val="65000"/>
                  <a:lumOff val="35000"/>
                </a:schemeClr>
              </a:solidFill>
              <a:latin typeface="Comic Sans MS"/>
              <a:ea typeface="MS PGothic" charset="0"/>
              <a:cs typeface="Comic Sans MS"/>
            </a:endParaRP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3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Surveys </a:t>
            </a:r>
            <a:r>
              <a:rPr 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to </a:t>
            </a:r>
            <a:r>
              <a:rPr lang="en-US" sz="3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assess </a:t>
            </a:r>
            <a:r>
              <a:rPr 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satisfaction</a:t>
            </a:r>
          </a:p>
          <a:p>
            <a:pPr lvl="1"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9534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>
                <a:latin typeface="Comic Sans MS"/>
                <a:ea typeface="MS PGothic" charset="0"/>
                <a:cs typeface="Comic Sans MS"/>
              </a:rPr>
              <a:t>Research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077200" cy="35052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Theory building and testing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Further scientific knowledge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Understand population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Understand factors that influence health and mental health (neighbourhoodstudy.ca)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Evaluate effectiveness of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programs and policy interventions 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400" dirty="0">
                <a:latin typeface="Comic Sans MS"/>
                <a:ea typeface="MS PGothic" charset="0"/>
                <a:cs typeface="Comic Sans MS"/>
              </a:rPr>
              <a:t>School breakfast program, Head Start program, two types of obesity prevention </a:t>
            </a:r>
            <a:r>
              <a:rPr lang="en-US" sz="2400" dirty="0" smtClean="0">
                <a:latin typeface="Comic Sans MS"/>
                <a:ea typeface="MS PGothic" charset="0"/>
                <a:cs typeface="Comic Sans MS"/>
              </a:rPr>
              <a:t>programs</a:t>
            </a:r>
            <a:endParaRPr lang="en-US" sz="2600" dirty="0">
              <a:solidFill>
                <a:schemeClr val="tx1">
                  <a:lumMod val="65000"/>
                  <a:lumOff val="35000"/>
                </a:schemeClr>
              </a:solidFill>
              <a:latin typeface="Comic Sans MS"/>
              <a:ea typeface="MS PGothic" charset="0"/>
              <a:cs typeface="Comic Sans MS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7113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>
                <a:latin typeface="Comic Sans MS" charset="0"/>
                <a:ea typeface="MS PGothic" charset="0"/>
                <a:cs typeface="MS PGothic" charset="0"/>
              </a:rPr>
              <a:t> </a:t>
            </a:r>
            <a:r>
              <a:rPr lang="en-US" sz="4000" dirty="0">
                <a:latin typeface="Comic Sans MS"/>
                <a:ea typeface="MS PGothic" charset="0"/>
                <a:cs typeface="Comic Sans MS"/>
              </a:rPr>
              <a:t>Governments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399"/>
            <a:ext cx="8077200" cy="4649725"/>
          </a:xfrm>
        </p:spPr>
        <p:txBody>
          <a:bodyPr rtlCol="0">
            <a:normAutofit fontScale="85000" lnSpcReduction="10000"/>
          </a:bodyPr>
          <a:lstStyle/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Understand population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/>
              <a:ea typeface="MS PGothic" charset="0"/>
              <a:cs typeface="Comic Sans MS"/>
            </a:endParaRPr>
          </a:p>
          <a:p>
            <a:pPr lvl="1"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Demographics, employment and earnings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, mental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and physical health needs </a:t>
            </a:r>
          </a:p>
          <a:p>
            <a:pPr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Develop policy</a:t>
            </a:r>
          </a:p>
          <a:p>
            <a:pPr lvl="1"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Attitudes, opinions, health and 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demographics</a:t>
            </a:r>
          </a:p>
          <a:p>
            <a:pPr lvl="1"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latin typeface="Comic Sans MS"/>
              <a:ea typeface="MS PGothic" charset="0"/>
              <a:cs typeface="Comic Sans MS"/>
            </a:endParaRPr>
          </a:p>
          <a:p>
            <a:pPr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What role does testing and surveys play during an election?</a:t>
            </a:r>
          </a:p>
          <a:p>
            <a:pPr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mic Sans MS"/>
                <a:ea typeface="MS PGothic" charset="0"/>
                <a:cs typeface="Comic Sans MS"/>
              </a:rPr>
              <a:t>Activity:  Do an Internet search to see if you can find an “data” from the current election period that suggests some sort of survey was used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omic Sans MS"/>
              <a:ea typeface="MS PGothic" charset="0"/>
              <a:cs typeface="Comic Sans MS"/>
            </a:endParaRPr>
          </a:p>
          <a:p>
            <a:pPr lvl="1" eaLnBrk="1" fontAlgn="auto" hangingPunct="1">
              <a:spcBef>
                <a:spcPct val="40000"/>
              </a:spcBef>
              <a:spcAft>
                <a:spcPct val="40000"/>
              </a:spcAft>
              <a:buClr>
                <a:schemeClr val="accent1">
                  <a:lumMod val="75000"/>
                </a:schemeClr>
              </a:buClr>
              <a:buFont typeface="Wingdings 2" pitchFamily="18" charset="2"/>
              <a:buChar char=""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  <a:cs typeface="+mn-cs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 pitchFamily="18" charset="2"/>
              <a:buChar char=""/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charset="0"/>
              <a:ea typeface="MS PGothic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50636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Comic Sans MS"/>
                <a:ea typeface="MS PGothic" charset="0"/>
                <a:cs typeface="Comic Sans MS"/>
              </a:rPr>
              <a:t>Kinds of Psychological tests</a:t>
            </a:r>
          </a:p>
        </p:txBody>
      </p:sp>
      <p:sp>
        <p:nvSpPr>
          <p:cNvPr id="19458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>
                <a:latin typeface="Comic Sans MS"/>
                <a:ea typeface="MS PGothic" charset="0"/>
                <a:cs typeface="Comic Sans MS"/>
              </a:rPr>
              <a:t>Achievement</a:t>
            </a:r>
          </a:p>
          <a:p>
            <a:pPr lvl="1" eaLnBrk="1" hangingPunct="1"/>
            <a:r>
              <a:rPr lang="en-US" sz="2800" dirty="0">
                <a:latin typeface="Comic Sans MS"/>
                <a:ea typeface="MS PGothic" charset="0"/>
                <a:cs typeface="Comic Sans MS"/>
              </a:rPr>
              <a:t>Measure what has already been learned in a specific academic area</a:t>
            </a:r>
          </a:p>
          <a:p>
            <a:pPr lvl="1" eaLnBrk="1" hangingPunct="1"/>
            <a:r>
              <a:rPr lang="en-US" sz="2800" dirty="0">
                <a:latin typeface="Comic Sans MS"/>
                <a:ea typeface="MS PGothic" charset="0"/>
                <a:cs typeface="Comic Sans MS"/>
              </a:rPr>
              <a:t>Main use:  Academic settings</a:t>
            </a:r>
          </a:p>
          <a:p>
            <a:pPr lvl="1" eaLnBrk="1" hangingPunct="1"/>
            <a:r>
              <a:rPr lang="en-US" sz="2800" dirty="0">
                <a:latin typeface="Comic Sans MS"/>
                <a:ea typeface="MS PGothic" charset="0"/>
                <a:cs typeface="Comic Sans MS"/>
              </a:rPr>
              <a:t>Example:  Course exams</a:t>
            </a:r>
          </a:p>
        </p:txBody>
      </p:sp>
    </p:spTree>
    <p:extLst>
      <p:ext uri="{BB962C8B-B14F-4D97-AF65-F5344CB8AC3E}">
        <p14:creationId xmlns:p14="http://schemas.microsoft.com/office/powerpoint/2010/main" val="10699071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dirty="0">
                <a:latin typeface="Comic Sans MS"/>
                <a:ea typeface="MS PGothic" charset="0"/>
                <a:cs typeface="Comic Sans MS"/>
              </a:rPr>
              <a:t>Kinds of Psychological tests</a:t>
            </a:r>
          </a:p>
        </p:txBody>
      </p:sp>
      <p:sp>
        <p:nvSpPr>
          <p:cNvPr id="20482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Aptitude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Assess potential for learning or ability to perform in specific situations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Measure cumulative life experiences and determine what one can expect from a person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Setting:  Vocational, Educational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Examples, Scholastic Aptitude Test</a:t>
            </a:r>
          </a:p>
          <a:p>
            <a:pPr lvl="2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http://</a:t>
            </a:r>
            <a:r>
              <a:rPr lang="en-US" dirty="0" err="1">
                <a:latin typeface="Comic Sans MS"/>
                <a:ea typeface="MS PGothic" charset="0"/>
                <a:cs typeface="Comic Sans MS"/>
              </a:rPr>
              <a:t>sat.collegeboard.org</a:t>
            </a:r>
            <a:r>
              <a:rPr lang="en-US" dirty="0">
                <a:latin typeface="Comic Sans MS"/>
                <a:ea typeface="MS PGothic" charset="0"/>
                <a:cs typeface="Comic Sans MS"/>
              </a:rPr>
              <a:t>/practice/sat-practice-questions</a:t>
            </a:r>
          </a:p>
        </p:txBody>
      </p:sp>
    </p:spTree>
    <p:extLst>
      <p:ext uri="{BB962C8B-B14F-4D97-AF65-F5344CB8AC3E}">
        <p14:creationId xmlns:p14="http://schemas.microsoft.com/office/powerpoint/2010/main" val="14410282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Comic Sans MS"/>
                <a:ea typeface="MS PGothic" charset="0"/>
                <a:cs typeface="Comic Sans MS"/>
              </a:rPr>
              <a:t>Kinds of Psychological tests</a:t>
            </a:r>
          </a:p>
        </p:txBody>
      </p:sp>
      <p:sp>
        <p:nvSpPr>
          <p:cNvPr id="21506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Intelligence tests</a:t>
            </a:r>
          </a:p>
          <a:p>
            <a:pPr lvl="1" eaLnBrk="1" hangingPunct="1"/>
            <a:r>
              <a:rPr lang="en-US" sz="2400" dirty="0">
                <a:latin typeface="Comic Sans MS"/>
                <a:ea typeface="MS PGothic" charset="0"/>
                <a:cs typeface="Comic Sans MS"/>
              </a:rPr>
              <a:t>Also measure potential to learn, but at broader levels</a:t>
            </a:r>
          </a:p>
          <a:p>
            <a:pPr lvl="1" eaLnBrk="1" hangingPunct="1"/>
            <a:r>
              <a:rPr lang="en-US" sz="2400" dirty="0">
                <a:latin typeface="Comic Sans MS"/>
                <a:ea typeface="MS PGothic" charset="0"/>
                <a:cs typeface="Comic Sans MS"/>
              </a:rPr>
              <a:t>Identify strengths and deficits</a:t>
            </a:r>
          </a:p>
          <a:p>
            <a:pPr lvl="1" eaLnBrk="1" hangingPunct="1"/>
            <a:r>
              <a:rPr lang="en-US" sz="2400" dirty="0">
                <a:latin typeface="Comic Sans MS"/>
                <a:ea typeface="MS PGothic" charset="0"/>
                <a:cs typeface="Comic Sans MS"/>
              </a:rPr>
              <a:t>Used diagnostically</a:t>
            </a:r>
          </a:p>
          <a:p>
            <a:pPr lvl="1" eaLnBrk="1" hangingPunct="1"/>
            <a:r>
              <a:rPr lang="en-US" sz="2400" dirty="0">
                <a:latin typeface="Comic Sans MS"/>
                <a:ea typeface="MS PGothic" charset="0"/>
                <a:cs typeface="Comic Sans MS"/>
              </a:rPr>
              <a:t>Settings: Educational, clinical</a:t>
            </a:r>
          </a:p>
          <a:p>
            <a:pPr lvl="1" eaLnBrk="1" hangingPunct="1"/>
            <a:r>
              <a:rPr lang="en-US" sz="2400" dirty="0">
                <a:latin typeface="Comic Sans MS"/>
                <a:ea typeface="MS PGothic" charset="0"/>
                <a:cs typeface="Comic Sans MS"/>
              </a:rPr>
              <a:t>Sample items. </a:t>
            </a:r>
          </a:p>
        </p:txBody>
      </p:sp>
    </p:spTree>
    <p:extLst>
      <p:ext uri="{BB962C8B-B14F-4D97-AF65-F5344CB8AC3E}">
        <p14:creationId xmlns:p14="http://schemas.microsoft.com/office/powerpoint/2010/main" val="4127954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Comic Sans MS" charset="0"/>
                <a:ea typeface="MS PGothic" charset="0"/>
                <a:cs typeface="MS PGothic" charset="0"/>
              </a:rPr>
              <a:t>Kinds of Psychological tests</a:t>
            </a:r>
          </a:p>
        </p:txBody>
      </p:sp>
      <p:sp>
        <p:nvSpPr>
          <p:cNvPr id="22530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Interest inventories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Help to assess someone’s interests 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Predict satisfaction in specific academic or job setting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Settings: Educational, career </a:t>
            </a:r>
            <a:r>
              <a:rPr lang="en-US" dirty="0" smtClean="0">
                <a:latin typeface="Comic Sans MS"/>
                <a:ea typeface="MS PGothic" charset="0"/>
                <a:cs typeface="Comic Sans MS"/>
              </a:rPr>
              <a:t>counseling</a:t>
            </a:r>
            <a:endParaRPr lang="en-US" dirty="0">
              <a:latin typeface="Comic Sans MS"/>
              <a:ea typeface="MS PGothic" charset="0"/>
              <a:cs typeface="Comic Sans MS"/>
            </a:endParaRPr>
          </a:p>
          <a:p>
            <a:pPr lvl="1" eaLnBrk="1" hangingPunct="1"/>
            <a:r>
              <a:rPr lang="en-US" dirty="0" smtClean="0">
                <a:latin typeface="Comic Sans MS"/>
                <a:ea typeface="MS PGothic" charset="0"/>
                <a:cs typeface="Comic Sans MS"/>
              </a:rPr>
              <a:t>Examples: Strong Interest Inventory</a:t>
            </a:r>
            <a:endParaRPr lang="en-US" dirty="0">
              <a:latin typeface="Comic Sans MS"/>
              <a:ea typeface="MS PGothic" charset="0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7115310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Comic Sans MS"/>
                <a:ea typeface="MS PGothic" charset="0"/>
                <a:cs typeface="Comic Sans MS"/>
              </a:rPr>
              <a:t>Kinds of Psychological tests</a:t>
            </a:r>
          </a:p>
        </p:txBody>
      </p:sp>
      <p:sp>
        <p:nvSpPr>
          <p:cNvPr id="23554" name="Content Placeholder 4"/>
          <p:cNvSpPr>
            <a:spLocks noGrp="1"/>
          </p:cNvSpPr>
          <p:nvPr>
            <p:ph idx="1"/>
          </p:nvPr>
        </p:nvSpPr>
        <p:spPr>
          <a:xfrm>
            <a:off x="549275" y="1828800"/>
            <a:ext cx="8042275" cy="4343400"/>
          </a:xfrm>
        </p:spPr>
        <p:txBody>
          <a:bodyPr/>
          <a:lstStyle/>
          <a:p>
            <a:pPr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Personality tests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Character and disposition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Some newer ones measure normal personality types</a:t>
            </a:r>
          </a:p>
          <a:p>
            <a:pPr lvl="2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Help promote understanding of differences 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Help to assess someone’s interests </a:t>
            </a:r>
          </a:p>
          <a:p>
            <a:pPr lvl="1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Example:  </a:t>
            </a:r>
            <a:r>
              <a:rPr lang="en-US" dirty="0" smtClean="0">
                <a:latin typeface="Comic Sans MS"/>
                <a:ea typeface="MS PGothic" charset="0"/>
                <a:cs typeface="Comic Sans MS"/>
              </a:rPr>
              <a:t>Myers-Briggs type Indicator</a:t>
            </a:r>
            <a:endParaRPr lang="en-US" dirty="0">
              <a:latin typeface="Comic Sans MS"/>
              <a:ea typeface="MS PGothic" charset="0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0314013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smtClean="0">
                <a:latin typeface="Comic Sans MS"/>
                <a:ea typeface="MS PGothic" charset="0"/>
                <a:cs typeface="Comic Sans MS"/>
              </a:rPr>
              <a:t>Kinds of psychological tests</a:t>
            </a:r>
            <a:endParaRPr lang="en-US" sz="4000" dirty="0">
              <a:latin typeface="Comic Sans MS"/>
              <a:ea typeface="MS PGothic" charset="0"/>
              <a:cs typeface="Comic Sans MS"/>
            </a:endParaRPr>
          </a:p>
        </p:txBody>
      </p:sp>
      <p:sp>
        <p:nvSpPr>
          <p:cNvPr id="24578" name="Content Placeholder 4"/>
          <p:cNvSpPr>
            <a:spLocks noGrp="1"/>
          </p:cNvSpPr>
          <p:nvPr>
            <p:ph idx="1"/>
          </p:nvPr>
        </p:nvSpPr>
        <p:spPr>
          <a:xfrm>
            <a:off x="685800" y="1524000"/>
            <a:ext cx="7696200" cy="39624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2800" dirty="0" smtClean="0">
                <a:latin typeface="Comic Sans MS"/>
                <a:ea typeface="MS PGothic" charset="0"/>
                <a:cs typeface="Comic Sans MS"/>
              </a:rPr>
              <a:t>Questionnaires and Surveys</a:t>
            </a:r>
          </a:p>
          <a:p>
            <a:pPr lvl="1" eaLnBrk="1" hangingPunct="1"/>
            <a:r>
              <a:rPr lang="en-US" sz="2000" dirty="0" smtClean="0">
                <a:latin typeface="Comic Sans MS"/>
                <a:ea typeface="MS PGothic" charset="0"/>
                <a:cs typeface="Comic Sans MS"/>
              </a:rPr>
              <a:t>Measure </a:t>
            </a:r>
            <a:r>
              <a:rPr lang="en-US" sz="2000" dirty="0">
                <a:latin typeface="Comic Sans MS"/>
                <a:ea typeface="MS PGothic" charset="0"/>
                <a:cs typeface="Comic Sans MS"/>
              </a:rPr>
              <a:t>almost anything about individuals.  Can incorporate some tests</a:t>
            </a:r>
          </a:p>
          <a:p>
            <a:pPr lvl="2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Used to learn about groups of people and make decisions</a:t>
            </a:r>
          </a:p>
          <a:p>
            <a:pPr lvl="3" eaLnBrk="1" hangingPunct="1"/>
            <a:r>
              <a:rPr lang="en-US" sz="2000" dirty="0">
                <a:latin typeface="Comic Sans MS"/>
                <a:ea typeface="MS PGothic" charset="0"/>
                <a:cs typeface="Comic Sans MS"/>
              </a:rPr>
              <a:t>E.g. attitude measure.  Tell leaders how people feel about a particular issue (e.g. food on campus)</a:t>
            </a:r>
          </a:p>
          <a:p>
            <a:pPr lvl="3" eaLnBrk="1" hangingPunct="1"/>
            <a:r>
              <a:rPr lang="en-US" sz="2000" dirty="0">
                <a:latin typeface="Comic Sans MS"/>
                <a:ea typeface="MS PGothic" charset="0"/>
                <a:cs typeface="Comic Sans MS"/>
              </a:rPr>
              <a:t>Health Surveys.  Tell government, researchers where resources are needed</a:t>
            </a:r>
          </a:p>
          <a:p>
            <a:pPr lvl="2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Settings:  Almost any.  University, government</a:t>
            </a:r>
          </a:p>
          <a:p>
            <a:pPr lvl="2" eaLnBrk="1" hangingPunct="1"/>
            <a:r>
              <a:rPr lang="en-US" dirty="0">
                <a:latin typeface="Comic Sans MS"/>
                <a:ea typeface="MS PGothic" charset="0"/>
                <a:cs typeface="Comic Sans MS"/>
              </a:rPr>
              <a:t>Examples;  </a:t>
            </a:r>
            <a:r>
              <a:rPr lang="en-US" dirty="0" err="1">
                <a:latin typeface="Comic Sans MS"/>
                <a:ea typeface="MS PGothic" charset="0"/>
                <a:cs typeface="Comic Sans MS"/>
              </a:rPr>
              <a:t>Neighbourhood</a:t>
            </a:r>
            <a:r>
              <a:rPr lang="en-US" dirty="0">
                <a:latin typeface="Comic Sans MS"/>
                <a:ea typeface="MS PGothic" charset="0"/>
                <a:cs typeface="Comic Sans MS"/>
              </a:rPr>
              <a:t> Environment Walkability Survey (show)</a:t>
            </a:r>
          </a:p>
        </p:txBody>
      </p:sp>
    </p:spTree>
    <p:extLst>
      <p:ext uri="{BB962C8B-B14F-4D97-AF65-F5344CB8AC3E}">
        <p14:creationId xmlns:p14="http://schemas.microsoft.com/office/powerpoint/2010/main" val="8198505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Psychological Test Formats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Standardized versus Non-standardized</a:t>
            </a:r>
          </a:p>
          <a:p>
            <a:pPr lvl="1"/>
            <a:r>
              <a:rPr lang="en-US" dirty="0" smtClean="0"/>
              <a:t>Standardized tests have “norms” developed from a standardization sample</a:t>
            </a:r>
          </a:p>
          <a:p>
            <a:r>
              <a:rPr lang="en-US" dirty="0" smtClean="0"/>
              <a:t>Objective versus Projective</a:t>
            </a:r>
          </a:p>
          <a:p>
            <a:pPr lvl="1"/>
            <a:r>
              <a:rPr lang="en-US" dirty="0" smtClean="0"/>
              <a:t>Objective – What the test taker must do is clear</a:t>
            </a:r>
          </a:p>
          <a:p>
            <a:pPr lvl="1"/>
            <a:r>
              <a:rPr lang="en-US" dirty="0" smtClean="0"/>
              <a:t>Projective – How the test takers respond is ambiguous</a:t>
            </a:r>
          </a:p>
        </p:txBody>
      </p:sp>
    </p:spTree>
    <p:extLst>
      <p:ext uri="{BB962C8B-B14F-4D97-AF65-F5344CB8AC3E}">
        <p14:creationId xmlns:p14="http://schemas.microsoft.com/office/powerpoint/2010/main" val="9269542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Assumptions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Tests measure what they intend to predict</a:t>
            </a:r>
          </a:p>
          <a:p>
            <a:r>
              <a:rPr lang="en-US" dirty="0" smtClean="0"/>
              <a:t>Test scores will remain stable over time</a:t>
            </a:r>
          </a:p>
          <a:p>
            <a:r>
              <a:rPr lang="en-US" dirty="0" smtClean="0"/>
              <a:t>People will understand the test items the same way</a:t>
            </a:r>
          </a:p>
          <a:p>
            <a:r>
              <a:rPr lang="en-US" dirty="0" smtClean="0"/>
              <a:t>People will report accurately</a:t>
            </a:r>
          </a:p>
          <a:p>
            <a:r>
              <a:rPr lang="en-US" dirty="0" smtClean="0"/>
              <a:t>People will report honestly</a:t>
            </a:r>
          </a:p>
          <a:p>
            <a:r>
              <a:rPr lang="en-US" dirty="0" smtClean="0"/>
              <a:t>Test score = True Score + Error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429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13078</TotalTime>
  <Words>765</Words>
  <Application>Microsoft Macintosh PowerPoint</Application>
  <PresentationFormat>On-screen Show (4:3)</PresentationFormat>
  <Paragraphs>131</Paragraphs>
  <Slides>17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Psychology 3307D Fall 2015  Lecture Two   September 14, 2015</vt:lpstr>
      <vt:lpstr>Overview </vt:lpstr>
      <vt:lpstr>Importance of Psychological Testing</vt:lpstr>
      <vt:lpstr>Purposes for Psychological Measurement</vt:lpstr>
      <vt:lpstr>Purposes for Psychological Measurement</vt:lpstr>
      <vt:lpstr> Clinical settings</vt:lpstr>
      <vt:lpstr> Organizational settings</vt:lpstr>
      <vt:lpstr>Research</vt:lpstr>
      <vt:lpstr> Governments</vt:lpstr>
      <vt:lpstr>Kinds of Psychological tests</vt:lpstr>
      <vt:lpstr>Kinds of Psychological tests</vt:lpstr>
      <vt:lpstr>Kinds of Psychological tests</vt:lpstr>
      <vt:lpstr>Kinds of Psychological tests</vt:lpstr>
      <vt:lpstr>Kinds of Psychological tests</vt:lpstr>
      <vt:lpstr>Kinds of psychological tests</vt:lpstr>
      <vt:lpstr>Psychological Test Formats</vt:lpstr>
      <vt:lpstr>Assumptions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Psychology 3307D Fall 2015  Lecture Two </dc:title>
  <dc:creator>Andrea Ashbaugh</dc:creator>
  <cp:lastModifiedBy>Andrea Ashbaugh</cp:lastModifiedBy>
  <cp:revision>10</cp:revision>
  <dcterms:created xsi:type="dcterms:W3CDTF">2015-01-03T19:31:08Z</dcterms:created>
  <dcterms:modified xsi:type="dcterms:W3CDTF">2015-09-11T16:22:51Z</dcterms:modified>
</cp:coreProperties>
</file>