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doc" ContentType="application/msword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Microsoft_Equation4.bin" ContentType="application/vnd.openxmlformats-officedocument.oleObject"/>
  <Override PartName="/ppt/embeddings/Microsoft_Equation5.bin" ContentType="application/vnd.openxmlformats-officedocument.oleObject"/>
  <Override PartName="/ppt/embeddings/Microsoft_Equation6.bin" ContentType="application/vnd.openxmlformats-officedocument.oleObject"/>
  <Override PartName="/ppt/embeddings/Microsoft_Equation7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1" r:id="rId1"/>
  </p:sldMasterIdLst>
  <p:notesMasterIdLst>
    <p:notesMasterId r:id="rId35"/>
  </p:notesMasterIdLst>
  <p:handoutMasterIdLst>
    <p:handoutMasterId r:id="rId36"/>
  </p:handoutMasterIdLst>
  <p:sldIdLst>
    <p:sldId id="454" r:id="rId2"/>
    <p:sldId id="424" r:id="rId3"/>
    <p:sldId id="425" r:id="rId4"/>
    <p:sldId id="426" r:id="rId5"/>
    <p:sldId id="427" r:id="rId6"/>
    <p:sldId id="428" r:id="rId7"/>
    <p:sldId id="429" r:id="rId8"/>
    <p:sldId id="431" r:id="rId9"/>
    <p:sldId id="432" r:id="rId10"/>
    <p:sldId id="392" r:id="rId11"/>
    <p:sldId id="433" r:id="rId12"/>
    <p:sldId id="393" r:id="rId13"/>
    <p:sldId id="394" r:id="rId14"/>
    <p:sldId id="395" r:id="rId15"/>
    <p:sldId id="396" r:id="rId16"/>
    <p:sldId id="397" r:id="rId17"/>
    <p:sldId id="398" r:id="rId18"/>
    <p:sldId id="435" r:id="rId19"/>
    <p:sldId id="400" r:id="rId20"/>
    <p:sldId id="455" r:id="rId21"/>
    <p:sldId id="401" r:id="rId22"/>
    <p:sldId id="402" r:id="rId23"/>
    <p:sldId id="404" r:id="rId24"/>
    <p:sldId id="405" r:id="rId25"/>
    <p:sldId id="406" r:id="rId26"/>
    <p:sldId id="407" r:id="rId27"/>
    <p:sldId id="408" r:id="rId28"/>
    <p:sldId id="409" r:id="rId29"/>
    <p:sldId id="410" r:id="rId30"/>
    <p:sldId id="411" r:id="rId31"/>
    <p:sldId id="456" r:id="rId32"/>
    <p:sldId id="438" r:id="rId33"/>
    <p:sldId id="421" r:id="rId34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BFB9E9"/>
    <a:srgbClr val="99CCFF"/>
    <a:srgbClr val="A4D9F4"/>
    <a:srgbClr val="73FFDA"/>
    <a:srgbClr val="FFE989"/>
    <a:srgbClr val="C7D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48" autoAdjust="0"/>
    <p:restoredTop sz="97055" autoAdjust="0"/>
  </p:normalViewPr>
  <p:slideViewPr>
    <p:cSldViewPr>
      <p:cViewPr varScale="1">
        <p:scale>
          <a:sx n="108" d="100"/>
          <a:sy n="108" d="100"/>
        </p:scale>
        <p:origin x="-64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2"/>
    </p:cViewPr>
  </p:sorterViewPr>
  <p:notesViewPr>
    <p:cSldViewPr>
      <p:cViewPr>
        <p:scale>
          <a:sx n="75" d="100"/>
          <a:sy n="75" d="100"/>
        </p:scale>
        <p:origin x="-2220" y="-336"/>
      </p:cViewPr>
      <p:guideLst>
        <p:guide orient="horz" pos="2880"/>
        <p:guide pos="2160"/>
      </p:guideLst>
    </p:cSldViewPr>
  </p:notesViewPr>
  <p:gridSpacing cx="36576" cy="36576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Relationship Id="rId2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image" Target="../media/image8.wmf"/><Relationship Id="rId3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Relationship Id="rId2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Relationship Id="rId2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Relationship Id="rId2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Relationship Id="rId2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image" Target="../media/image21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4" Type="http://schemas.openxmlformats.org/officeDocument/2006/relationships/image" Target="../media/image24.wmf"/><Relationship Id="rId1" Type="http://schemas.openxmlformats.org/officeDocument/2006/relationships/image" Target="../media/image22.wmf"/><Relationship Id="rId2" Type="http://schemas.openxmlformats.org/officeDocument/2006/relationships/image" Target="../media/image2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4" Type="http://schemas.openxmlformats.org/officeDocument/2006/relationships/image" Target="../media/image28.wmf"/><Relationship Id="rId5" Type="http://schemas.openxmlformats.org/officeDocument/2006/relationships/image" Target="../media/image29.wmf"/><Relationship Id="rId6" Type="http://schemas.openxmlformats.org/officeDocument/2006/relationships/image" Target="../media/image30.wmf"/><Relationship Id="rId1" Type="http://schemas.openxmlformats.org/officeDocument/2006/relationships/image" Target="../media/image25.wmf"/><Relationship Id="rId2" Type="http://schemas.openxmlformats.org/officeDocument/2006/relationships/image" Target="../media/image2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4" Type="http://schemas.openxmlformats.org/officeDocument/2006/relationships/image" Target="../media/image34.wmf"/><Relationship Id="rId5" Type="http://schemas.openxmlformats.org/officeDocument/2006/relationships/image" Target="../media/image35.wmf"/><Relationship Id="rId6" Type="http://schemas.openxmlformats.org/officeDocument/2006/relationships/image" Target="../media/image36.wmf"/><Relationship Id="rId1" Type="http://schemas.openxmlformats.org/officeDocument/2006/relationships/image" Target="../media/image31.wmf"/><Relationship Id="rId2" Type="http://schemas.openxmlformats.org/officeDocument/2006/relationships/image" Target="../media/image3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Relationship Id="rId2" Type="http://schemas.openxmlformats.org/officeDocument/2006/relationships/image" Target="../media/image30.wmf"/><Relationship Id="rId3" Type="http://schemas.openxmlformats.org/officeDocument/2006/relationships/image" Target="../media/image3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image" Target="../media/image39.wmf"/><Relationship Id="rId3" Type="http://schemas.openxmlformats.org/officeDocument/2006/relationships/image" Target="../media/image40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Relationship Id="rId2" Type="http://schemas.openxmlformats.org/officeDocument/2006/relationships/image" Target="../media/image42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4" Type="http://schemas.openxmlformats.org/officeDocument/2006/relationships/image" Target="../media/image40.wmf"/><Relationship Id="rId5" Type="http://schemas.openxmlformats.org/officeDocument/2006/relationships/image" Target="../media/image45.wmf"/><Relationship Id="rId6" Type="http://schemas.openxmlformats.org/officeDocument/2006/relationships/image" Target="../media/image35.wmf"/><Relationship Id="rId1" Type="http://schemas.openxmlformats.org/officeDocument/2006/relationships/image" Target="../media/image43.wmf"/><Relationship Id="rId2" Type="http://schemas.openxmlformats.org/officeDocument/2006/relationships/image" Target="../media/image4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Relationship Id="rId2" Type="http://schemas.openxmlformats.org/officeDocument/2006/relationships/image" Target="../media/image47.wmf"/><Relationship Id="rId3" Type="http://schemas.openxmlformats.org/officeDocument/2006/relationships/image" Target="../media/image48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4" Type="http://schemas.openxmlformats.org/officeDocument/2006/relationships/image" Target="../media/image52.wmf"/><Relationship Id="rId5" Type="http://schemas.openxmlformats.org/officeDocument/2006/relationships/image" Target="../media/image53.wmf"/><Relationship Id="rId1" Type="http://schemas.openxmlformats.org/officeDocument/2006/relationships/image" Target="../media/image49.wmf"/><Relationship Id="rId2" Type="http://schemas.openxmlformats.org/officeDocument/2006/relationships/image" Target="../media/image5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Relationship Id="rId2" Type="http://schemas.openxmlformats.org/officeDocument/2006/relationships/image" Target="../media/image5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" y="8823325"/>
            <a:ext cx="67056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828675" y="8763000"/>
            <a:ext cx="5622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1438" y="55563"/>
            <a:ext cx="67151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6	</a:t>
            </a:r>
            <a:r>
              <a:rPr lang="en-US" sz="1200" b="1" dirty="0">
                <a:latin typeface="Arial" pitchFamily="34" charset="0"/>
              </a:rPr>
              <a:t>	</a:t>
            </a:r>
            <a:r>
              <a:rPr lang="en-US" sz="1200" dirty="0">
                <a:latin typeface="Arial" pitchFamily="34" charset="0"/>
              </a:rPr>
              <a:t>6-</a:t>
            </a:r>
            <a:fld id="{7982460E-214E-4BA7-B32F-791F2CFE78E5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2672734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76600"/>
            <a:ext cx="5029200" cy="518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32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0" y="609600"/>
            <a:ext cx="3962400" cy="2590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120775" y="3581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20775" y="3886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120775" y="4191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120775" y="4495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120775" y="4800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120775" y="5410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120775" y="5715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120775" y="6019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1120775" y="6324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1120775" y="6629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1120775" y="6934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1120775" y="7239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1120775" y="7543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1120775" y="7848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1120775" y="8153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1120775" y="8458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523875" y="8763000"/>
            <a:ext cx="5851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7788" y="61913"/>
            <a:ext cx="67024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6		6-</a:t>
            </a:r>
            <a:fld id="{3FA13232-95D0-4E5E-ACC6-4C67EFF9A83A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37515212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ewbold-7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08263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Rectangle 103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1762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Rectangle 107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07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CAEA18E0-C57B-4B8A-8FC9-99C7533B25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707755EB-FDC2-463F-978F-2EAF414579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447A4CC9-BF52-400B-B6B7-F92FEF8DF7D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43D7E10B-1092-40A9-9A37-4E52FF3BAA0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60D47BCA-BCBA-4BC3-AF90-884AB5B517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600" y="533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28600"/>
            <a:ext cx="73834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379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8077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34150"/>
            <a:ext cx="44624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921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6-</a:t>
            </a:r>
            <a:fld id="{115D7545-7FEA-479F-9FEC-E4FCC18017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3" r:id="rId2"/>
    <p:sldLayoutId id="2147483694" r:id="rId3"/>
    <p:sldLayoutId id="2147483695" r:id="rId4"/>
    <p:sldLayoutId id="2147483696" r:id="rId5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20675" indent="-32067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93738" indent="-268288" algn="l" defTabSz="8524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068388" indent="-215900" algn="l" defTabSz="852488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493838" indent="-21272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919288" indent="-212725" algn="l" defTabSz="852488" rtl="0" eaLnBrk="0" fontAlgn="base" hangingPunct="0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3764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8336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2908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7480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3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5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6" Type="http://schemas.openxmlformats.org/officeDocument/2006/relationships/image" Target="../media/image8.wmf"/><Relationship Id="rId7" Type="http://schemas.openxmlformats.org/officeDocument/2006/relationships/oleObject" Target="../embeddings/oleObject7.bin"/><Relationship Id="rId8" Type="http://schemas.openxmlformats.org/officeDocument/2006/relationships/image" Target="../media/image9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4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6" Type="http://schemas.openxmlformats.org/officeDocument/2006/relationships/image" Target="../media/image11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Word_97_-_20041.doc"/><Relationship Id="rId4" Type="http://schemas.openxmlformats.org/officeDocument/2006/relationships/image" Target="../media/image12.emf"/><Relationship Id="rId5" Type="http://schemas.openxmlformats.org/officeDocument/2006/relationships/oleObject" Target="../embeddings/Document_Microsoft_Word_97_-_20042.doc"/><Relationship Id="rId6" Type="http://schemas.openxmlformats.org/officeDocument/2006/relationships/image" Target="../media/image13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_Microsoft_Word_97_-_20043.doc"/><Relationship Id="rId4" Type="http://schemas.openxmlformats.org/officeDocument/2006/relationships/image" Target="../media/image13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image" Target="../media/image14.wmf"/><Relationship Id="rId5" Type="http://schemas.openxmlformats.org/officeDocument/2006/relationships/oleObject" Target="../embeddings/oleObject11.bin"/><Relationship Id="rId6" Type="http://schemas.openxmlformats.org/officeDocument/2006/relationships/image" Target="../media/image15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16.wmf"/><Relationship Id="rId5" Type="http://schemas.openxmlformats.org/officeDocument/2006/relationships/oleObject" Target="../embeddings/oleObject13.bin"/><Relationship Id="rId6" Type="http://schemas.openxmlformats.org/officeDocument/2006/relationships/image" Target="../media/image17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4" Type="http://schemas.openxmlformats.org/officeDocument/2006/relationships/image" Target="../media/image18.w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4" Type="http://schemas.openxmlformats.org/officeDocument/2006/relationships/image" Target="../media/image19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4" Type="http://schemas.openxmlformats.org/officeDocument/2006/relationships/image" Target="../media/image20.wmf"/><Relationship Id="rId5" Type="http://schemas.openxmlformats.org/officeDocument/2006/relationships/oleObject" Target="../embeddings/oleObject17.bin"/><Relationship Id="rId6" Type="http://schemas.openxmlformats.org/officeDocument/2006/relationships/image" Target="../media/image21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22.wmf"/><Relationship Id="rId5" Type="http://schemas.openxmlformats.org/officeDocument/2006/relationships/oleObject" Target="../embeddings/oleObject19.bin"/><Relationship Id="rId6" Type="http://schemas.openxmlformats.org/officeDocument/2006/relationships/image" Target="../media/image23.wmf"/><Relationship Id="rId7" Type="http://schemas.openxmlformats.org/officeDocument/2006/relationships/oleObject" Target="../embeddings/oleObject20.bin"/><Relationship Id="rId8" Type="http://schemas.openxmlformats.org/officeDocument/2006/relationships/image" Target="../media/image19.wmf"/><Relationship Id="rId9" Type="http://schemas.openxmlformats.org/officeDocument/2006/relationships/oleObject" Target="../embeddings/oleObject21.bin"/><Relationship Id="rId10" Type="http://schemas.openxmlformats.org/officeDocument/2006/relationships/image" Target="../media/image24.wmf"/><Relationship Id="rId11" Type="http://schemas.openxmlformats.org/officeDocument/2006/relationships/oleObject" Target="../embeddings/oleObject22.bin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7.bin"/><Relationship Id="rId12" Type="http://schemas.openxmlformats.org/officeDocument/2006/relationships/image" Target="../media/image29.wmf"/><Relationship Id="rId13" Type="http://schemas.openxmlformats.org/officeDocument/2006/relationships/oleObject" Target="../embeddings/oleObject28.bin"/><Relationship Id="rId14" Type="http://schemas.openxmlformats.org/officeDocument/2006/relationships/image" Target="../media/image30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3.bin"/><Relationship Id="rId4" Type="http://schemas.openxmlformats.org/officeDocument/2006/relationships/image" Target="../media/image25.wmf"/><Relationship Id="rId5" Type="http://schemas.openxmlformats.org/officeDocument/2006/relationships/oleObject" Target="../embeddings/oleObject24.bin"/><Relationship Id="rId6" Type="http://schemas.openxmlformats.org/officeDocument/2006/relationships/image" Target="../media/image26.wmf"/><Relationship Id="rId7" Type="http://schemas.openxmlformats.org/officeDocument/2006/relationships/oleObject" Target="../embeddings/oleObject25.bin"/><Relationship Id="rId8" Type="http://schemas.openxmlformats.org/officeDocument/2006/relationships/image" Target="../media/image27.wmf"/><Relationship Id="rId9" Type="http://schemas.openxmlformats.org/officeDocument/2006/relationships/oleObject" Target="../embeddings/oleObject26.bin"/><Relationship Id="rId10" Type="http://schemas.openxmlformats.org/officeDocument/2006/relationships/image" Target="../media/image28.wmf"/></Relationships>
</file>

<file path=ppt/slides/_rels/slide23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3.bin"/><Relationship Id="rId12" Type="http://schemas.openxmlformats.org/officeDocument/2006/relationships/image" Target="../media/image35.wmf"/><Relationship Id="rId13" Type="http://schemas.openxmlformats.org/officeDocument/2006/relationships/oleObject" Target="../embeddings/oleObject34.bin"/><Relationship Id="rId14" Type="http://schemas.openxmlformats.org/officeDocument/2006/relationships/image" Target="../media/image36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9.bin"/><Relationship Id="rId4" Type="http://schemas.openxmlformats.org/officeDocument/2006/relationships/image" Target="../media/image31.wmf"/><Relationship Id="rId5" Type="http://schemas.openxmlformats.org/officeDocument/2006/relationships/oleObject" Target="../embeddings/oleObject30.bin"/><Relationship Id="rId6" Type="http://schemas.openxmlformats.org/officeDocument/2006/relationships/image" Target="../media/image32.wmf"/><Relationship Id="rId7" Type="http://schemas.openxmlformats.org/officeDocument/2006/relationships/oleObject" Target="../embeddings/oleObject31.bin"/><Relationship Id="rId8" Type="http://schemas.openxmlformats.org/officeDocument/2006/relationships/image" Target="../media/image33.wmf"/><Relationship Id="rId9" Type="http://schemas.openxmlformats.org/officeDocument/2006/relationships/oleObject" Target="../embeddings/oleObject32.bin"/><Relationship Id="rId10" Type="http://schemas.openxmlformats.org/officeDocument/2006/relationships/image" Target="../media/image3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4" Type="http://schemas.openxmlformats.org/officeDocument/2006/relationships/image" Target="../media/image37.wmf"/><Relationship Id="rId5" Type="http://schemas.openxmlformats.org/officeDocument/2006/relationships/oleObject" Target="../embeddings/oleObject36.bin"/><Relationship Id="rId6" Type="http://schemas.openxmlformats.org/officeDocument/2006/relationships/image" Target="../media/image30.wmf"/><Relationship Id="rId7" Type="http://schemas.openxmlformats.org/officeDocument/2006/relationships/oleObject" Target="../embeddings/oleObject37.bin"/><Relationship Id="rId8" Type="http://schemas.openxmlformats.org/officeDocument/2006/relationships/image" Target="../media/image35.w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4" Type="http://schemas.openxmlformats.org/officeDocument/2006/relationships/image" Target="../media/image38.wmf"/><Relationship Id="rId5" Type="http://schemas.openxmlformats.org/officeDocument/2006/relationships/oleObject" Target="../embeddings/oleObject39.bin"/><Relationship Id="rId6" Type="http://schemas.openxmlformats.org/officeDocument/2006/relationships/image" Target="../media/image39.wmf"/><Relationship Id="rId7" Type="http://schemas.openxmlformats.org/officeDocument/2006/relationships/oleObject" Target="../embeddings/oleObject40.bin"/><Relationship Id="rId8" Type="http://schemas.openxmlformats.org/officeDocument/2006/relationships/image" Target="../media/image40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4" Type="http://schemas.openxmlformats.org/officeDocument/2006/relationships/image" Target="../media/image41.wmf"/><Relationship Id="rId5" Type="http://schemas.openxmlformats.org/officeDocument/2006/relationships/oleObject" Target="../embeddings/oleObject42.bin"/><Relationship Id="rId6" Type="http://schemas.openxmlformats.org/officeDocument/2006/relationships/image" Target="../media/image42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47.bin"/><Relationship Id="rId12" Type="http://schemas.openxmlformats.org/officeDocument/2006/relationships/image" Target="../media/image45.wmf"/><Relationship Id="rId13" Type="http://schemas.openxmlformats.org/officeDocument/2006/relationships/oleObject" Target="../embeddings/oleObject48.bin"/><Relationship Id="rId14" Type="http://schemas.openxmlformats.org/officeDocument/2006/relationships/image" Target="../media/image35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3.bin"/><Relationship Id="rId4" Type="http://schemas.openxmlformats.org/officeDocument/2006/relationships/image" Target="../media/image43.wmf"/><Relationship Id="rId5" Type="http://schemas.openxmlformats.org/officeDocument/2006/relationships/oleObject" Target="../embeddings/oleObject44.bin"/><Relationship Id="rId6" Type="http://schemas.openxmlformats.org/officeDocument/2006/relationships/image" Target="../media/image44.wmf"/><Relationship Id="rId7" Type="http://schemas.openxmlformats.org/officeDocument/2006/relationships/oleObject" Target="../embeddings/oleObject45.bin"/><Relationship Id="rId8" Type="http://schemas.openxmlformats.org/officeDocument/2006/relationships/image" Target="../media/image39.wmf"/><Relationship Id="rId9" Type="http://schemas.openxmlformats.org/officeDocument/2006/relationships/oleObject" Target="../embeddings/oleObject46.bin"/><Relationship Id="rId10" Type="http://schemas.openxmlformats.org/officeDocument/2006/relationships/image" Target="../media/image40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4" Type="http://schemas.openxmlformats.org/officeDocument/2006/relationships/image" Target="../media/image46.wmf"/><Relationship Id="rId5" Type="http://schemas.openxmlformats.org/officeDocument/2006/relationships/oleObject" Target="../embeddings/oleObject50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51.bin"/><Relationship Id="rId8" Type="http://schemas.openxmlformats.org/officeDocument/2006/relationships/image" Target="../media/image48.w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Microsoft_Equation7.bin"/><Relationship Id="rId12" Type="http://schemas.openxmlformats.org/officeDocument/2006/relationships/image" Target="../media/image53.w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52.bin"/><Relationship Id="rId4" Type="http://schemas.openxmlformats.org/officeDocument/2006/relationships/image" Target="../media/image49.wmf"/><Relationship Id="rId5" Type="http://schemas.openxmlformats.org/officeDocument/2006/relationships/oleObject" Target="../embeddings/Microsoft_Equation4.bin"/><Relationship Id="rId6" Type="http://schemas.openxmlformats.org/officeDocument/2006/relationships/image" Target="../media/image50.wmf"/><Relationship Id="rId7" Type="http://schemas.openxmlformats.org/officeDocument/2006/relationships/oleObject" Target="../embeddings/Microsoft_Equation5.bin"/><Relationship Id="rId8" Type="http://schemas.openxmlformats.org/officeDocument/2006/relationships/image" Target="../media/image51.wmf"/><Relationship Id="rId9" Type="http://schemas.openxmlformats.org/officeDocument/2006/relationships/oleObject" Target="../embeddings/Microsoft_Equation6.bin"/><Relationship Id="rId10" Type="http://schemas.openxmlformats.org/officeDocument/2006/relationships/image" Target="../media/image52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4" Type="http://schemas.openxmlformats.org/officeDocument/2006/relationships/image" Target="../media/image54.wmf"/><Relationship Id="rId5" Type="http://schemas.openxmlformats.org/officeDocument/2006/relationships/oleObject" Target="../embeddings/oleObject54.bin"/><Relationship Id="rId6" Type="http://schemas.openxmlformats.org/officeDocument/2006/relationships/image" Target="../media/image55.w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5843" name="Rectangle 6"/>
          <p:cNvSpPr>
            <a:spLocks noChangeArrowheads="1"/>
          </p:cNvSpPr>
          <p:nvPr/>
        </p:nvSpPr>
        <p:spPr bwMode="auto">
          <a:xfrm>
            <a:off x="1447800" y="838200"/>
            <a:ext cx="701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/>
            <a:r>
              <a:rPr lang="en-US" sz="4000">
                <a:solidFill>
                  <a:schemeClr val="folHlink"/>
                </a:solidFill>
              </a:rPr>
              <a:t>Statistics for </a:t>
            </a:r>
          </a:p>
          <a:p>
            <a:pPr defTabSz="852488"/>
            <a:r>
              <a:rPr lang="en-US" sz="4000">
                <a:solidFill>
                  <a:schemeClr val="folHlink"/>
                </a:solidFill>
              </a:rPr>
              <a:t>Business and Economics</a:t>
            </a:r>
            <a:r>
              <a:rPr lang="en-US" sz="4100">
                <a:solidFill>
                  <a:schemeClr val="folHlink"/>
                </a:solidFill>
              </a:rPr>
              <a:t> </a:t>
            </a:r>
            <a:br>
              <a:rPr lang="en-US" sz="4100">
                <a:solidFill>
                  <a:schemeClr val="folHlink"/>
                </a:solidFill>
              </a:rPr>
            </a:br>
            <a:r>
              <a:rPr lang="en-US" sz="2800">
                <a:solidFill>
                  <a:schemeClr val="folHlink"/>
                </a:solidFill>
              </a:rPr>
              <a:t>7</a:t>
            </a:r>
            <a:r>
              <a:rPr lang="en-US" sz="2800" baseline="30000">
                <a:solidFill>
                  <a:schemeClr val="folHlink"/>
                </a:solidFill>
              </a:rPr>
              <a:t>th</a:t>
            </a:r>
            <a:r>
              <a:rPr lang="en-US" sz="2800">
                <a:solidFill>
                  <a:schemeClr val="folHlink"/>
                </a:solidFill>
              </a:rPr>
              <a:t> Edition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733800"/>
            <a:ext cx="6400800" cy="2438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500" b="1" smtClean="0"/>
              <a:t>Chapter 6</a:t>
            </a:r>
          </a:p>
          <a:p>
            <a:pPr eaLnBrk="1" hangingPunct="1">
              <a:lnSpc>
                <a:spcPct val="90000"/>
              </a:lnSpc>
            </a:pPr>
            <a:endParaRPr lang="en-US" sz="3500" smtClean="0"/>
          </a:p>
          <a:p>
            <a:pPr eaLnBrk="1" hangingPunct="1">
              <a:lnSpc>
                <a:spcPct val="90000"/>
              </a:lnSpc>
            </a:pPr>
            <a:r>
              <a:rPr lang="en-US" sz="3500" smtClean="0"/>
              <a:t>Sampling and </a:t>
            </a:r>
          </a:p>
          <a:p>
            <a:pPr eaLnBrk="1" hangingPunct="1">
              <a:lnSpc>
                <a:spcPct val="90000"/>
              </a:lnSpc>
            </a:pPr>
            <a:r>
              <a:rPr lang="en-US" sz="3500" smtClean="0"/>
              <a:t>Sampling Distributions</a:t>
            </a:r>
          </a:p>
        </p:txBody>
      </p:sp>
      <p:sp>
        <p:nvSpPr>
          <p:cNvPr id="3584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788C5CAB-C944-46D6-BEAF-DE73965F504F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Goals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24000"/>
            <a:ext cx="8077200" cy="48006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2400" b="1" dirty="0" smtClean="0"/>
              <a:t>After completing this chapter, you should be able to:</a:t>
            </a:r>
            <a:r>
              <a:rPr lang="en-US" sz="2400" dirty="0" smtClean="0"/>
              <a:t> </a:t>
            </a:r>
          </a:p>
          <a:p>
            <a:pPr eaLnBrk="1" hangingPunct="1"/>
            <a:r>
              <a:rPr lang="en-US" sz="2400" dirty="0" smtClean="0"/>
              <a:t>Describe a simple random sample and why sampling is important</a:t>
            </a:r>
          </a:p>
          <a:p>
            <a:pPr eaLnBrk="1" hangingPunct="1"/>
            <a:r>
              <a:rPr lang="en-US" sz="2400" dirty="0" smtClean="0"/>
              <a:t>Explain the difference between descriptive and inferential statistics</a:t>
            </a:r>
          </a:p>
          <a:p>
            <a:pPr eaLnBrk="1" hangingPunct="1"/>
            <a:r>
              <a:rPr lang="en-US" sz="2400" dirty="0" smtClean="0"/>
              <a:t>Define the concept of a sampling distribution</a:t>
            </a:r>
          </a:p>
          <a:p>
            <a:pPr eaLnBrk="1" hangingPunct="1"/>
            <a:r>
              <a:rPr lang="en-US" sz="2400" dirty="0" smtClean="0"/>
              <a:t>Determine the mean and standard deviation for the sampling distribution of the sample mean, </a:t>
            </a:r>
          </a:p>
          <a:p>
            <a:pPr eaLnBrk="1" hangingPunct="1"/>
            <a:r>
              <a:rPr lang="en-US" sz="2400" dirty="0" smtClean="0"/>
              <a:t>Describe the Central Limit Theorem and its </a:t>
            </a:r>
            <a:r>
              <a:rPr lang="en-US" sz="2400" dirty="0" smtClean="0"/>
              <a:t>importance</a:t>
            </a:r>
            <a:endParaRPr lang="en-US" sz="2400" dirty="0" smtClean="0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7381875" y="5638800"/>
          <a:ext cx="26035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3" imgW="126720" imgH="228600" progId="Equation.3">
                  <p:embed/>
                </p:oleObj>
              </mc:Choice>
              <mc:Fallback>
                <p:oleObj name="Equation" r:id="rId3" imgW="12672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1875" y="5638800"/>
                        <a:ext cx="260350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5"/>
          <p:cNvGraphicFramePr>
            <a:graphicFrameLocks noChangeAspect="1"/>
          </p:cNvGraphicFramePr>
          <p:nvPr/>
        </p:nvGraphicFramePr>
        <p:xfrm>
          <a:off x="6737350" y="4457700"/>
          <a:ext cx="27305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5" imgW="152280" imgH="190440" progId="Equation.3">
                  <p:embed/>
                </p:oleObj>
              </mc:Choice>
              <mc:Fallback>
                <p:oleObj name="Equation" r:id="rId5" imgW="152280" imgH="1904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7350" y="4457700"/>
                        <a:ext cx="27305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03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C80A431C-43A3-4E63-AFA6-FA3F15DD7FE9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Tools of Business Statistics</a:t>
            </a:r>
          </a:p>
        </p:txBody>
      </p:sp>
      <p:sp>
        <p:nvSpPr>
          <p:cNvPr id="36867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3200" b="1" smtClean="0"/>
              <a:t>Descriptive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smtClean="0"/>
              <a:t>Collecting, presenting, and describing data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US" sz="3200" b="1" smtClean="0"/>
              <a:t>Inferential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smtClean="0"/>
              <a:t>Drawing conclusions and/or making decisions concerning a population based only on sample data</a:t>
            </a:r>
          </a:p>
        </p:txBody>
      </p:sp>
      <p:sp>
        <p:nvSpPr>
          <p:cNvPr id="3686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45326C7E-069E-487E-A537-2E17E7C57A4A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36870" name="TextBox 6"/>
          <p:cNvSpPr txBox="1">
            <a:spLocks noChangeArrowheads="1"/>
          </p:cNvSpPr>
          <p:nvPr/>
        </p:nvSpPr>
        <p:spPr bwMode="auto">
          <a:xfrm>
            <a:off x="336550" y="509588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6.1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Populations and Samples</a:t>
            </a:r>
          </a:p>
        </p:txBody>
      </p:sp>
      <p:sp>
        <p:nvSpPr>
          <p:cNvPr id="37891" name="Rectangle 2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8382000" cy="4114800"/>
          </a:xfrm>
        </p:spPr>
        <p:txBody>
          <a:bodyPr/>
          <a:lstStyle/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A </a:t>
            </a:r>
            <a:r>
              <a:rPr lang="en-US" b="1" smtClean="0">
                <a:solidFill>
                  <a:schemeClr val="folHlink"/>
                </a:solidFill>
              </a:rPr>
              <a:t>Population</a:t>
            </a:r>
            <a:r>
              <a:rPr lang="en-US" smtClean="0"/>
              <a:t> is the set of all items or individuals of interest</a:t>
            </a:r>
          </a:p>
          <a:p>
            <a:pPr marL="742950" lvl="1" indent="-285750" defTabSz="9144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000" smtClean="0"/>
              <a:t>  </a:t>
            </a:r>
            <a:r>
              <a:rPr lang="en-US" sz="2000" smtClean="0">
                <a:solidFill>
                  <a:schemeClr val="folHlink"/>
                </a:solidFill>
              </a:rPr>
              <a:t>Examples:</a:t>
            </a:r>
            <a:r>
              <a:rPr lang="en-US" sz="2000" smtClean="0"/>
              <a:t>  	All likely voters in the next election</a:t>
            </a:r>
            <a:r>
              <a:rPr lang="en-US" sz="2000" smtClean="0">
                <a:solidFill>
                  <a:srgbClr val="66FFFF"/>
                </a:solidFill>
              </a:rPr>
              <a:t>  </a:t>
            </a:r>
          </a:p>
          <a:p>
            <a:pPr marL="342900" indent="-342900" defTabSz="914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              		All parts produced today</a:t>
            </a:r>
          </a:p>
          <a:p>
            <a:pPr marL="342900" indent="-342900" defTabSz="914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smtClean="0"/>
              <a:t>				All sales receipts for November</a:t>
            </a:r>
          </a:p>
          <a:p>
            <a:pPr marL="342900" indent="-342900" defTabSz="914400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smtClean="0"/>
          </a:p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A </a:t>
            </a:r>
            <a:r>
              <a:rPr lang="en-US" b="1" smtClean="0">
                <a:solidFill>
                  <a:schemeClr val="folHlink"/>
                </a:solidFill>
              </a:rPr>
              <a:t>Sample</a:t>
            </a:r>
            <a:r>
              <a:rPr lang="en-US" smtClean="0"/>
              <a:t> is a subset of the population</a:t>
            </a:r>
          </a:p>
          <a:p>
            <a:pPr marL="742950" lvl="1" indent="-285750" defTabSz="914400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000" smtClean="0">
                <a:solidFill>
                  <a:schemeClr val="folHlink"/>
                </a:solidFill>
              </a:rPr>
              <a:t>  Examples:</a:t>
            </a:r>
            <a:r>
              <a:rPr lang="en-US" sz="2000" smtClean="0"/>
              <a:t>	1000 voters selected at random for interview</a:t>
            </a:r>
          </a:p>
          <a:p>
            <a:pPr marL="2057400" lvl="4" indent="-228600" defTabSz="914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/>
              <a:t>		A few parts selected for destructive testing</a:t>
            </a:r>
          </a:p>
          <a:p>
            <a:pPr marL="2057400" lvl="4" indent="-228600" defTabSz="914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/>
              <a:t>		Random receipts selected for audit</a:t>
            </a:r>
          </a:p>
        </p:txBody>
      </p:sp>
      <p:sp>
        <p:nvSpPr>
          <p:cNvPr id="3789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7893" name="Rectangle 4"/>
          <p:cNvSpPr>
            <a:spLocks noChangeArrowheads="1"/>
          </p:cNvSpPr>
          <p:nvPr/>
        </p:nvSpPr>
        <p:spPr bwMode="auto">
          <a:xfrm>
            <a:off x="990600" y="2819400"/>
            <a:ext cx="7848600" cy="1066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85342" tIns="42672" rIns="85342" bIns="42672" anchor="ctr"/>
          <a:lstStyle/>
          <a:p>
            <a:endParaRPr lang="en-US"/>
          </a:p>
        </p:txBody>
      </p:sp>
      <p:sp>
        <p:nvSpPr>
          <p:cNvPr id="37894" name="Rectangle 5"/>
          <p:cNvSpPr>
            <a:spLocks noChangeArrowheads="1"/>
          </p:cNvSpPr>
          <p:nvPr/>
        </p:nvSpPr>
        <p:spPr bwMode="auto">
          <a:xfrm>
            <a:off x="990600" y="4724400"/>
            <a:ext cx="7848600" cy="1066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85342" tIns="42672" rIns="85342" bIns="42672" anchor="ctr"/>
          <a:lstStyle/>
          <a:p>
            <a:endParaRPr lang="en-US"/>
          </a:p>
        </p:txBody>
      </p:sp>
      <p:sp>
        <p:nvSpPr>
          <p:cNvPr id="3789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0F03DE9D-FD0F-49DB-813B-B565F27E0F72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Population vs. Sample</a:t>
            </a:r>
          </a:p>
        </p:txBody>
      </p:sp>
      <p:sp>
        <p:nvSpPr>
          <p:cNvPr id="3891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8916" name="Oval 3"/>
          <p:cNvSpPr>
            <a:spLocks noChangeArrowheads="1"/>
          </p:cNvSpPr>
          <p:nvPr/>
        </p:nvSpPr>
        <p:spPr bwMode="auto">
          <a:xfrm>
            <a:off x="990600" y="2590800"/>
            <a:ext cx="3581400" cy="2667000"/>
          </a:xfrm>
          <a:prstGeom prst="ellipse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4267200" y="2774950"/>
            <a:ext cx="4508500" cy="278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endParaRPr lang="en-US" sz="2800"/>
          </a:p>
        </p:txBody>
      </p:sp>
      <p:sp>
        <p:nvSpPr>
          <p:cNvPr id="38918" name="Oval 5"/>
          <p:cNvSpPr>
            <a:spLocks noChangeArrowheads="1"/>
          </p:cNvSpPr>
          <p:nvPr/>
        </p:nvSpPr>
        <p:spPr bwMode="auto">
          <a:xfrm>
            <a:off x="5638800" y="2895600"/>
            <a:ext cx="2286000" cy="2133600"/>
          </a:xfrm>
          <a:prstGeom prst="ellipse">
            <a:avLst/>
          </a:prstGeom>
          <a:noFill/>
          <a:ln w="3175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6"/>
          <p:cNvSpPr txBox="1">
            <a:spLocks noChangeArrowheads="1"/>
          </p:cNvSpPr>
          <p:nvPr/>
        </p:nvSpPr>
        <p:spPr bwMode="auto">
          <a:xfrm>
            <a:off x="1371600" y="28194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      a  b     c d </a:t>
            </a:r>
          </a:p>
          <a:p>
            <a:pPr algn="l">
              <a:spcBef>
                <a:spcPct val="50000"/>
              </a:spcBef>
            </a:pPr>
            <a:r>
              <a:rPr lang="en-US"/>
              <a:t>ef   gh i  jk l   m  n</a:t>
            </a:r>
          </a:p>
          <a:p>
            <a:pPr algn="l">
              <a:spcBef>
                <a:spcPct val="50000"/>
              </a:spcBef>
            </a:pPr>
            <a:r>
              <a:rPr lang="en-US"/>
              <a:t>  o  p q   rs  t  u v  w</a:t>
            </a:r>
          </a:p>
          <a:p>
            <a:pPr algn="l">
              <a:spcBef>
                <a:spcPct val="50000"/>
              </a:spcBef>
            </a:pPr>
            <a:r>
              <a:rPr lang="en-US"/>
              <a:t>      x   y      z</a:t>
            </a:r>
          </a:p>
          <a:p>
            <a:pPr algn="l">
              <a:spcBef>
                <a:spcPct val="50000"/>
              </a:spcBef>
            </a:pPr>
            <a:endParaRPr lang="en-US"/>
          </a:p>
        </p:txBody>
      </p:sp>
      <p:sp>
        <p:nvSpPr>
          <p:cNvPr id="38920" name="Text Box 7"/>
          <p:cNvSpPr txBox="1">
            <a:spLocks noChangeArrowheads="1"/>
          </p:cNvSpPr>
          <p:nvPr/>
        </p:nvSpPr>
        <p:spPr bwMode="auto">
          <a:xfrm>
            <a:off x="1905000" y="19050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/>
              <a:t>Population</a:t>
            </a:r>
          </a:p>
        </p:txBody>
      </p:sp>
      <p:sp>
        <p:nvSpPr>
          <p:cNvPr id="38921" name="Text Box 8"/>
          <p:cNvSpPr txBox="1">
            <a:spLocks noChangeArrowheads="1"/>
          </p:cNvSpPr>
          <p:nvPr/>
        </p:nvSpPr>
        <p:spPr bwMode="auto">
          <a:xfrm>
            <a:off x="6096000" y="1905000"/>
            <a:ext cx="1981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>
                <a:solidFill>
                  <a:schemeClr val="folHlink"/>
                </a:solidFill>
              </a:rPr>
              <a:t>Sample</a:t>
            </a:r>
          </a:p>
        </p:txBody>
      </p:sp>
      <p:sp>
        <p:nvSpPr>
          <p:cNvPr id="38922" name="Text Box 9"/>
          <p:cNvSpPr txBox="1">
            <a:spLocks noChangeArrowheads="1"/>
          </p:cNvSpPr>
          <p:nvPr/>
        </p:nvSpPr>
        <p:spPr bwMode="auto">
          <a:xfrm>
            <a:off x="5715000" y="28956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       </a:t>
            </a:r>
            <a:r>
              <a:rPr lang="en-US">
                <a:solidFill>
                  <a:schemeClr val="folHlink"/>
                </a:solidFill>
              </a:rPr>
              <a:t>b     c  </a:t>
            </a:r>
          </a:p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   g i         n</a:t>
            </a:r>
          </a:p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o      r     u</a:t>
            </a:r>
          </a:p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       y</a:t>
            </a:r>
            <a:r>
              <a:rPr lang="en-US"/>
              <a:t>      </a:t>
            </a:r>
          </a:p>
          <a:p>
            <a:pPr algn="l">
              <a:spcBef>
                <a:spcPct val="50000"/>
              </a:spcBef>
            </a:pPr>
            <a:endParaRPr lang="en-US"/>
          </a:p>
        </p:txBody>
      </p:sp>
      <p:sp>
        <p:nvSpPr>
          <p:cNvPr id="38923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E0B5DFEA-D966-474E-BF21-8B30F5F9B9FA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360363"/>
            <a:ext cx="6096000" cy="838200"/>
          </a:xfrm>
        </p:spPr>
        <p:txBody>
          <a:bodyPr/>
          <a:lstStyle/>
          <a:p>
            <a:pPr defTabSz="914400" eaLnBrk="1" hangingPunct="1"/>
            <a:r>
              <a:rPr lang="en-US" smtClean="0"/>
              <a:t>Why Sample?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905000"/>
            <a:ext cx="7772400" cy="3886200"/>
          </a:xfrm>
        </p:spPr>
        <p:txBody>
          <a:bodyPr/>
          <a:lstStyle/>
          <a:p>
            <a:pPr marL="342900" indent="-342900" defTabSz="914400" eaLnBrk="1" hangingPunct="1">
              <a:spcBef>
                <a:spcPct val="75000"/>
              </a:spcBef>
            </a:pPr>
            <a:r>
              <a:rPr lang="en-US" smtClean="0">
                <a:solidFill>
                  <a:schemeClr val="folHlink"/>
                </a:solidFill>
              </a:rPr>
              <a:t>Less time consuming</a:t>
            </a:r>
            <a:r>
              <a:rPr lang="en-US" smtClean="0"/>
              <a:t> than a census</a:t>
            </a:r>
          </a:p>
          <a:p>
            <a:pPr marL="342900" indent="-342900" defTabSz="914400" eaLnBrk="1" hangingPunct="1">
              <a:spcBef>
                <a:spcPct val="75000"/>
              </a:spcBef>
            </a:pPr>
            <a:r>
              <a:rPr lang="en-US" smtClean="0">
                <a:solidFill>
                  <a:schemeClr val="folHlink"/>
                </a:solidFill>
              </a:rPr>
              <a:t>Less costly</a:t>
            </a:r>
            <a:r>
              <a:rPr lang="en-US" smtClean="0"/>
              <a:t> to administer than a census</a:t>
            </a:r>
          </a:p>
          <a:p>
            <a:pPr marL="342900" indent="-342900" defTabSz="914400" eaLnBrk="1" hangingPunct="1">
              <a:spcBef>
                <a:spcPct val="75000"/>
              </a:spcBef>
            </a:pPr>
            <a:r>
              <a:rPr lang="en-US" smtClean="0"/>
              <a:t>It is possible to obtain statistical results of a sufficiently </a:t>
            </a:r>
            <a:r>
              <a:rPr lang="en-US" smtClean="0">
                <a:solidFill>
                  <a:schemeClr val="folHlink"/>
                </a:solidFill>
              </a:rPr>
              <a:t>high precision</a:t>
            </a:r>
            <a:r>
              <a:rPr lang="en-US" smtClean="0"/>
              <a:t> based on samples.</a:t>
            </a:r>
          </a:p>
        </p:txBody>
      </p:sp>
      <p:sp>
        <p:nvSpPr>
          <p:cNvPr id="3994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994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3A204D7A-109F-483D-97C2-4A4B5FD22BD0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Simple Random Samples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572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Every object in the population has an </a:t>
            </a:r>
            <a:r>
              <a:rPr lang="en-US" sz="2400" smtClean="0">
                <a:solidFill>
                  <a:schemeClr val="folHlink"/>
                </a:solidFill>
              </a:rPr>
              <a:t>equal chance</a:t>
            </a:r>
            <a:r>
              <a:rPr lang="en-US" sz="2400" smtClean="0"/>
              <a:t> of being selected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Objects are selected independently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Samples can be obtained from a table of random numbers or computer random number generators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endParaRPr lang="en-US" sz="2400" smtClean="0"/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endParaRPr lang="en-US" sz="2400" smtClean="0"/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smtClean="0"/>
              <a:t>A simple random sample is the ideal against which other sample methods are compared</a:t>
            </a:r>
          </a:p>
        </p:txBody>
      </p:sp>
      <p:sp>
        <p:nvSpPr>
          <p:cNvPr id="205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050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57600" y="4343400"/>
          <a:ext cx="19812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Clip" r:id="rId3" imgW="1985760" imgH="1182600" progId="MS_ClipArt_Gallery.2">
                  <p:embed/>
                </p:oleObj>
              </mc:Choice>
              <mc:Fallback>
                <p:oleObj name="Clip" r:id="rId3" imgW="1985760" imgH="1182600" progId="MS_ClipArt_Gallery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343400"/>
                        <a:ext cx="19812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FE1A5629-3D0F-41B5-92C0-37D2CA457123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Inferential Statistics</a:t>
            </a:r>
          </a:p>
        </p:txBody>
      </p:sp>
      <p:sp>
        <p:nvSpPr>
          <p:cNvPr id="3076" name="Rectangle 2"/>
          <p:cNvSpPr>
            <a:spLocks noGrp="1" noChangeArrowheads="1"/>
          </p:cNvSpPr>
          <p:nvPr>
            <p:ph idx="1"/>
          </p:nvPr>
        </p:nvSpPr>
        <p:spPr>
          <a:xfrm>
            <a:off x="1143000" y="1868488"/>
            <a:ext cx="7620000" cy="3608387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Making statements about a population by examining sample results</a:t>
            </a:r>
          </a:p>
          <a:p>
            <a:pPr marL="342900" indent="-342900" defTabSz="91440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 sz="2300" smtClean="0">
                <a:solidFill>
                  <a:schemeClr val="hlink"/>
                </a:solidFill>
              </a:rPr>
              <a:t>Sample statistics</a:t>
            </a:r>
            <a:r>
              <a:rPr lang="en-US" sz="2300" smtClean="0"/>
              <a:t>  </a:t>
            </a:r>
            <a:r>
              <a:rPr lang="en-US" sz="2300" smtClean="0">
                <a:solidFill>
                  <a:srgbClr val="66FFFF"/>
                </a:solidFill>
              </a:rPr>
              <a:t>           </a:t>
            </a:r>
            <a:r>
              <a:rPr lang="en-US" sz="2300" smtClean="0"/>
              <a:t>   </a:t>
            </a:r>
            <a:r>
              <a:rPr lang="en-US" sz="2300" smtClean="0">
                <a:solidFill>
                  <a:schemeClr val="folHlink"/>
                </a:solidFill>
              </a:rPr>
              <a:t>Population parameters</a:t>
            </a:r>
            <a:r>
              <a:rPr lang="en-US" sz="2600" smtClean="0"/>
              <a:t> </a:t>
            </a:r>
          </a:p>
          <a:p>
            <a:pPr marL="342900" indent="-342900" defTabSz="914400" eaLnBrk="1" hangingPunct="1">
              <a:buFont typeface="Wingdings" pitchFamily="2" charset="2"/>
              <a:buNone/>
            </a:pPr>
            <a:r>
              <a:rPr lang="en-US" sz="2400" smtClean="0"/>
              <a:t>       </a:t>
            </a:r>
            <a:r>
              <a:rPr lang="en-US" sz="2000" smtClean="0">
                <a:solidFill>
                  <a:schemeClr val="hlink"/>
                </a:solidFill>
              </a:rPr>
              <a:t>(known)  </a:t>
            </a:r>
            <a:r>
              <a:rPr lang="en-US" sz="2400" smtClean="0"/>
              <a:t>      </a:t>
            </a:r>
            <a:r>
              <a:rPr lang="en-US" sz="2400" b="1" smtClean="0"/>
              <a:t>Inference</a:t>
            </a:r>
            <a:r>
              <a:rPr lang="en-US" sz="2400" smtClean="0"/>
              <a:t>            </a:t>
            </a:r>
            <a:r>
              <a:rPr lang="en-US" sz="2000" smtClean="0">
                <a:solidFill>
                  <a:schemeClr val="folHlink"/>
                </a:solidFill>
              </a:rPr>
              <a:t>(unknown, but can </a:t>
            </a:r>
          </a:p>
          <a:p>
            <a:pPr marL="342900" indent="-342900" defTabSz="914400" eaLnBrk="1" hangingPunct="1">
              <a:buFont typeface="Wingdings" pitchFamily="2" charset="2"/>
              <a:buNone/>
            </a:pPr>
            <a:r>
              <a:rPr lang="en-US" sz="2000" smtClean="0">
                <a:solidFill>
                  <a:schemeClr val="folHlink"/>
                </a:solidFill>
              </a:rPr>
              <a:t>						      be estimated from</a:t>
            </a:r>
          </a:p>
          <a:p>
            <a:pPr marL="342900" indent="-342900" defTabSz="914400" eaLnBrk="1" hangingPunct="1">
              <a:buFont typeface="Wingdings" pitchFamily="2" charset="2"/>
              <a:buNone/>
            </a:pPr>
            <a:r>
              <a:rPr lang="en-US" sz="2000" smtClean="0">
                <a:solidFill>
                  <a:schemeClr val="folHlink"/>
                </a:solidFill>
              </a:rPr>
              <a:t>						      sample evidence)</a:t>
            </a:r>
          </a:p>
        </p:txBody>
      </p:sp>
      <p:sp>
        <p:nvSpPr>
          <p:cNvPr id="307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2362200" y="3962400"/>
          <a:ext cx="5486400" cy="250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Drawing" r:id="rId3" imgW="5038560" imgH="2305080" progId="Presentations.Drawing.10">
                  <p:embed/>
                </p:oleObj>
              </mc:Choice>
              <mc:Fallback>
                <p:oleObj name="Drawing" r:id="rId3" imgW="5038560" imgH="2305080" progId="Presentations.Drawing.10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3962400"/>
                        <a:ext cx="5486400" cy="250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Line 5"/>
          <p:cNvSpPr>
            <a:spLocks noChangeShapeType="1"/>
          </p:cNvSpPr>
          <p:nvPr/>
        </p:nvSpPr>
        <p:spPr bwMode="auto">
          <a:xfrm>
            <a:off x="3581400" y="3200400"/>
            <a:ext cx="914400" cy="0"/>
          </a:xfrm>
          <a:prstGeom prst="line">
            <a:avLst/>
          </a:prstGeom>
          <a:noFill/>
          <a:ln w="889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79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9FCE8728-77B8-4D43-A279-F6FE5CCB1DF3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Inferential Statistics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286000"/>
            <a:ext cx="5791200" cy="42275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b="1" smtClean="0"/>
              <a:t>Estimation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e.g., Estimate the population mean weight using the sample mean weight</a:t>
            </a:r>
          </a:p>
          <a:p>
            <a:pPr eaLnBrk="1" hangingPunct="1">
              <a:lnSpc>
                <a:spcPct val="110000"/>
              </a:lnSpc>
            </a:pPr>
            <a:r>
              <a:rPr lang="en-US" b="1" smtClean="0"/>
              <a:t>Hypothesis Testing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e.g., Use sample evidence to test the claim that the population mean weight is 120 pounds</a:t>
            </a:r>
          </a:p>
        </p:txBody>
      </p:sp>
      <p:sp>
        <p:nvSpPr>
          <p:cNvPr id="4096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1219200" y="1524000"/>
            <a:ext cx="7467600" cy="685800"/>
          </a:xfrm>
          <a:prstGeom prst="rect">
            <a:avLst/>
          </a:prstGeom>
          <a:solidFill>
            <a:srgbClr val="FFFFD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66"/>
                </a:solidFill>
              </a:rPr>
              <a:t>Drawing conclusions and/or making decisions concerning a </a:t>
            </a:r>
            <a:r>
              <a:rPr lang="en-US" b="1">
                <a:solidFill>
                  <a:schemeClr val="hlink"/>
                </a:solidFill>
              </a:rPr>
              <a:t>population</a:t>
            </a:r>
            <a:r>
              <a:rPr lang="en-US" b="1">
                <a:solidFill>
                  <a:schemeClr val="bg2"/>
                </a:solidFill>
              </a:rPr>
              <a:t> </a:t>
            </a:r>
            <a:r>
              <a:rPr lang="en-US" b="1">
                <a:solidFill>
                  <a:srgbClr val="000066"/>
                </a:solidFill>
              </a:rPr>
              <a:t>based on </a:t>
            </a:r>
            <a:r>
              <a:rPr lang="en-US" b="1">
                <a:solidFill>
                  <a:srgbClr val="FF0000"/>
                </a:solidFill>
              </a:rPr>
              <a:t>sample</a:t>
            </a:r>
            <a:r>
              <a:rPr lang="en-US" b="1">
                <a:solidFill>
                  <a:srgbClr val="000066"/>
                </a:solidFill>
              </a:rPr>
              <a:t> results.</a:t>
            </a:r>
          </a:p>
        </p:txBody>
      </p:sp>
      <p:pic>
        <p:nvPicPr>
          <p:cNvPr id="40966" name="Picture 5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3276600"/>
            <a:ext cx="3124200" cy="297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096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246554D0-C447-48FF-A146-F859BD69902A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14475" y="228600"/>
            <a:ext cx="6565900" cy="990600"/>
          </a:xfrm>
        </p:spPr>
        <p:txBody>
          <a:bodyPr/>
          <a:lstStyle/>
          <a:p>
            <a:pPr eaLnBrk="1" hangingPunct="1"/>
            <a:r>
              <a:rPr lang="en-US" smtClean="0"/>
              <a:t>Sampling Distributions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020888"/>
            <a:ext cx="7854950" cy="4121150"/>
          </a:xfrm>
        </p:spPr>
        <p:txBody>
          <a:bodyPr/>
          <a:lstStyle/>
          <a:p>
            <a:pPr eaLnBrk="1" hangingPunct="1">
              <a:lnSpc>
                <a:spcPct val="115000"/>
              </a:lnSpc>
            </a:pPr>
            <a:r>
              <a:rPr lang="en-US" sz="3200" smtClean="0"/>
              <a:t>A </a:t>
            </a:r>
            <a:r>
              <a:rPr lang="en-US" sz="3200" smtClean="0">
                <a:solidFill>
                  <a:schemeClr val="folHlink"/>
                </a:solidFill>
              </a:rPr>
              <a:t>sampling distribution</a:t>
            </a:r>
            <a:r>
              <a:rPr lang="en-US" sz="3200" smtClean="0"/>
              <a:t> is a distribution of all of the possible values of a statistic for a given size sample selected from a population</a:t>
            </a:r>
          </a:p>
        </p:txBody>
      </p:sp>
      <p:sp>
        <p:nvSpPr>
          <p:cNvPr id="4198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98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78F9AC2E-FF3B-4FE8-8D0C-6CAD65D39CE9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  <p:sp>
        <p:nvSpPr>
          <p:cNvPr id="41990" name="TextBox 6"/>
          <p:cNvSpPr txBox="1">
            <a:spLocks noChangeArrowheads="1"/>
          </p:cNvSpPr>
          <p:nvPr/>
        </p:nvSpPr>
        <p:spPr bwMode="auto">
          <a:xfrm>
            <a:off x="336550" y="509588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6.2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 noChangeArrowheads="1"/>
          </p:cNvSpPr>
          <p:nvPr>
            <p:ph type="title"/>
          </p:nvPr>
        </p:nvSpPr>
        <p:spPr>
          <a:xfrm>
            <a:off x="1150938" y="304800"/>
            <a:ext cx="74596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Sampling Distributions of</a:t>
            </a:r>
            <a:br>
              <a:rPr lang="en-US" smtClean="0"/>
            </a:br>
            <a:r>
              <a:rPr lang="en-US" smtClean="0"/>
              <a:t>Sample Means</a:t>
            </a:r>
          </a:p>
        </p:txBody>
      </p:sp>
      <p:sp>
        <p:nvSpPr>
          <p:cNvPr id="4403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4036" name="Line 2"/>
          <p:cNvSpPr>
            <a:spLocks noChangeShapeType="1"/>
          </p:cNvSpPr>
          <p:nvPr/>
        </p:nvSpPr>
        <p:spPr bwMode="auto">
          <a:xfrm>
            <a:off x="1524000" y="3810000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3352800" y="2311400"/>
            <a:ext cx="2514600" cy="965200"/>
          </a:xfrm>
          <a:prstGeom prst="rect">
            <a:avLst/>
          </a:prstGeom>
          <a:solidFill>
            <a:srgbClr val="FDE0BD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Sampling Distributions</a:t>
            </a:r>
          </a:p>
        </p:txBody>
      </p:sp>
      <p:sp>
        <p:nvSpPr>
          <p:cNvPr id="44038" name="Text Box 5"/>
          <p:cNvSpPr txBox="1">
            <a:spLocks noChangeArrowheads="1"/>
          </p:cNvSpPr>
          <p:nvPr/>
        </p:nvSpPr>
        <p:spPr bwMode="auto">
          <a:xfrm>
            <a:off x="228600" y="4038600"/>
            <a:ext cx="2514600" cy="1819275"/>
          </a:xfrm>
          <a:prstGeom prst="rect">
            <a:avLst/>
          </a:prstGeom>
          <a:solidFill>
            <a:srgbClr val="C7DAF7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/>
              <a:t>Sampling Distribution of Sample </a:t>
            </a:r>
          </a:p>
          <a:p>
            <a:r>
              <a:rPr lang="en-US" sz="2800"/>
              <a:t>Mean</a:t>
            </a:r>
          </a:p>
        </p:txBody>
      </p:sp>
      <p:sp>
        <p:nvSpPr>
          <p:cNvPr id="44039" name="Text Box 6"/>
          <p:cNvSpPr txBox="1">
            <a:spLocks noChangeArrowheads="1"/>
          </p:cNvSpPr>
          <p:nvPr/>
        </p:nvSpPr>
        <p:spPr bwMode="auto">
          <a:xfrm>
            <a:off x="3352800" y="4038600"/>
            <a:ext cx="2514600" cy="18192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Sampling Distribution of Sample Proportion</a:t>
            </a:r>
          </a:p>
        </p:txBody>
      </p:sp>
      <p:sp>
        <p:nvSpPr>
          <p:cNvPr id="44040" name="Line 7"/>
          <p:cNvSpPr>
            <a:spLocks noChangeShapeType="1"/>
          </p:cNvSpPr>
          <p:nvPr/>
        </p:nvSpPr>
        <p:spPr bwMode="auto">
          <a:xfrm>
            <a:off x="4572000" y="3810000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041" name="Line 8"/>
          <p:cNvSpPr>
            <a:spLocks noChangeShapeType="1"/>
          </p:cNvSpPr>
          <p:nvPr/>
        </p:nvSpPr>
        <p:spPr bwMode="auto">
          <a:xfrm>
            <a:off x="1524000" y="38100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042" name="Line 9"/>
          <p:cNvSpPr>
            <a:spLocks noChangeShapeType="1"/>
          </p:cNvSpPr>
          <p:nvPr/>
        </p:nvSpPr>
        <p:spPr bwMode="auto">
          <a:xfrm flipV="1">
            <a:off x="4572000" y="32766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043" name="Text Box 10"/>
          <p:cNvSpPr txBox="1">
            <a:spLocks noChangeArrowheads="1"/>
          </p:cNvSpPr>
          <p:nvPr/>
        </p:nvSpPr>
        <p:spPr bwMode="auto">
          <a:xfrm>
            <a:off x="6400800" y="4038600"/>
            <a:ext cx="2514600" cy="18192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Sampling Distribution of Sample Variance</a:t>
            </a:r>
          </a:p>
        </p:txBody>
      </p:sp>
      <p:sp>
        <p:nvSpPr>
          <p:cNvPr id="44044" name="Line 11"/>
          <p:cNvSpPr>
            <a:spLocks noChangeShapeType="1"/>
          </p:cNvSpPr>
          <p:nvPr/>
        </p:nvSpPr>
        <p:spPr bwMode="auto">
          <a:xfrm>
            <a:off x="7620000" y="3810000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4045" name="Slide Number Placeholder 1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FBEAED1E-1055-4AB9-8CCB-9B8838DE303F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7467600" cy="106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Developing a </a:t>
            </a:r>
            <a:br>
              <a:rPr lang="en-US" smtClean="0"/>
            </a:br>
            <a:r>
              <a:rPr lang="en-US" smtClean="0"/>
              <a:t>Sampling Distribution</a:t>
            </a:r>
          </a:p>
        </p:txBody>
      </p:sp>
      <p:sp>
        <p:nvSpPr>
          <p:cNvPr id="41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b="1" smtClean="0"/>
              <a:t>Assume there is a population …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Population size </a:t>
            </a:r>
            <a:r>
              <a:rPr lang="en-US" smtClean="0">
                <a:solidFill>
                  <a:schemeClr val="folHlink"/>
                </a:solidFill>
              </a:rPr>
              <a:t>N=4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Random variable, X,</a:t>
            </a:r>
            <a:br>
              <a:rPr lang="en-US" smtClean="0"/>
            </a:br>
            <a:r>
              <a:rPr lang="en-US" smtClean="0"/>
              <a:t>is </a:t>
            </a:r>
            <a:r>
              <a:rPr lang="en-US" smtClean="0">
                <a:solidFill>
                  <a:schemeClr val="folHlink"/>
                </a:solidFill>
              </a:rPr>
              <a:t>age</a:t>
            </a:r>
            <a:r>
              <a:rPr lang="en-US" smtClean="0"/>
              <a:t> of individuals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Values of X: </a:t>
            </a:r>
          </a:p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	18, 20, 22, 24</a:t>
            </a:r>
            <a:r>
              <a:rPr lang="en-US" smtClean="0"/>
              <a:t> (years)</a:t>
            </a:r>
          </a:p>
        </p:txBody>
      </p:sp>
      <p:sp>
        <p:nvSpPr>
          <p:cNvPr id="410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04" name="Rectangle 4"/>
          <p:cNvSpPr>
            <a:spLocks noChangeArrowheads="1"/>
          </p:cNvSpPr>
          <p:nvPr/>
        </p:nvSpPr>
        <p:spPr bwMode="auto">
          <a:xfrm>
            <a:off x="5486400" y="243840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rgbClr val="006600"/>
                </a:solidFill>
              </a:rPr>
              <a:t>A</a:t>
            </a:r>
          </a:p>
        </p:txBody>
      </p:sp>
      <p:sp>
        <p:nvSpPr>
          <p:cNvPr id="4105" name="Rectangle 5"/>
          <p:cNvSpPr>
            <a:spLocks noChangeArrowheads="1"/>
          </p:cNvSpPr>
          <p:nvPr/>
        </p:nvSpPr>
        <p:spPr bwMode="auto">
          <a:xfrm>
            <a:off x="6289675" y="2506663"/>
            <a:ext cx="4921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</a:rPr>
              <a:t>B</a:t>
            </a:r>
          </a:p>
        </p:txBody>
      </p:sp>
      <p:sp>
        <p:nvSpPr>
          <p:cNvPr id="4106" name="Rectangle 6"/>
          <p:cNvSpPr>
            <a:spLocks noChangeArrowheads="1"/>
          </p:cNvSpPr>
          <p:nvPr/>
        </p:nvSpPr>
        <p:spPr bwMode="auto">
          <a:xfrm>
            <a:off x="6975475" y="2430463"/>
            <a:ext cx="4921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</a:rPr>
              <a:t>C</a:t>
            </a:r>
          </a:p>
        </p:txBody>
      </p:sp>
      <p:sp>
        <p:nvSpPr>
          <p:cNvPr id="4107" name="Rectangle 7"/>
          <p:cNvSpPr>
            <a:spLocks noChangeArrowheads="1"/>
          </p:cNvSpPr>
          <p:nvPr/>
        </p:nvSpPr>
        <p:spPr bwMode="auto">
          <a:xfrm>
            <a:off x="7696200" y="2286000"/>
            <a:ext cx="6445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</a:rPr>
              <a:t>D</a:t>
            </a:r>
          </a:p>
        </p:txBody>
      </p:sp>
      <p:graphicFrame>
        <p:nvGraphicFramePr>
          <p:cNvPr id="4098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5221288" y="2868613"/>
          <a:ext cx="2981325" cy="414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Clip" r:id="rId3" imgW="2979720" imgH="4140000" progId="MS_ClipArt_Gallery.2">
                  <p:embed/>
                </p:oleObj>
              </mc:Choice>
              <mc:Fallback>
                <p:oleObj name="Clip" r:id="rId3" imgW="2979720" imgH="4140000" progId="MS_ClipArt_Gallery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1288" y="2868613"/>
                        <a:ext cx="2981325" cy="4141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7427913" y="2676525"/>
          <a:ext cx="1671637" cy="427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Clip" r:id="rId5" imgW="1670040" imgH="4271760" progId="MS_ClipArt_Gallery.5">
                  <p:embed/>
                </p:oleObj>
              </mc:Choice>
              <mc:Fallback>
                <p:oleObj name="Clip" r:id="rId5" imgW="1670040" imgH="4271760" progId="MS_ClipArt_Gallery.5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7913" y="2676525"/>
                        <a:ext cx="1671637" cy="4273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5930900" y="2955925"/>
          <a:ext cx="1760538" cy="393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Clip" r:id="rId7" imgW="1758600" imgH="3935160" progId="MS_ClipArt_Gallery.2">
                  <p:embed/>
                </p:oleObj>
              </mc:Choice>
              <mc:Fallback>
                <p:oleObj name="Clip" r:id="rId7" imgW="1758600" imgH="3935160" progId="MS_ClipArt_Gallery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0900" y="2955925"/>
                        <a:ext cx="1760538" cy="393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8" name="Slide Number Placeholder 1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B61CACF7-0312-4828-BD2F-CCAF3853D2CF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0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793038" cy="9906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Developing a </a:t>
            </a:r>
            <a:br>
              <a:rPr lang="en-US" smtClean="0"/>
            </a:br>
            <a:r>
              <a:rPr lang="en-US" smtClean="0"/>
              <a:t>Sampling Distribution</a:t>
            </a:r>
          </a:p>
        </p:txBody>
      </p:sp>
      <p:sp>
        <p:nvSpPr>
          <p:cNvPr id="512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4953000" y="2667000"/>
            <a:ext cx="3733800" cy="2133600"/>
          </a:xfrm>
          <a:prstGeom prst="rect">
            <a:avLst/>
          </a:prstGeom>
          <a:solidFill>
            <a:srgbClr val="C0C0C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7" name="Rectangle 6"/>
          <p:cNvSpPr>
            <a:spLocks noChangeArrowheads="1"/>
          </p:cNvSpPr>
          <p:nvPr/>
        </p:nvSpPr>
        <p:spPr bwMode="auto">
          <a:xfrm>
            <a:off x="5334000" y="3505200"/>
            <a:ext cx="457200" cy="12954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8" name="Rectangle 7"/>
          <p:cNvSpPr>
            <a:spLocks noChangeArrowheads="1"/>
          </p:cNvSpPr>
          <p:nvPr/>
        </p:nvSpPr>
        <p:spPr bwMode="auto">
          <a:xfrm>
            <a:off x="6172200" y="3505200"/>
            <a:ext cx="457200" cy="12954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9" name="Rectangle 8"/>
          <p:cNvSpPr>
            <a:spLocks noChangeArrowheads="1"/>
          </p:cNvSpPr>
          <p:nvPr/>
        </p:nvSpPr>
        <p:spPr bwMode="auto">
          <a:xfrm>
            <a:off x="7010400" y="3505200"/>
            <a:ext cx="457200" cy="12954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0" name="Rectangle 9"/>
          <p:cNvSpPr>
            <a:spLocks noChangeArrowheads="1"/>
          </p:cNvSpPr>
          <p:nvPr/>
        </p:nvSpPr>
        <p:spPr bwMode="auto">
          <a:xfrm>
            <a:off x="7848600" y="3505200"/>
            <a:ext cx="457200" cy="12954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4308475" y="3276600"/>
            <a:ext cx="6445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.25</a:t>
            </a:r>
          </a:p>
        </p:txBody>
      </p:sp>
      <p:sp>
        <p:nvSpPr>
          <p:cNvPr id="5132" name="Rectangle 13"/>
          <p:cNvSpPr>
            <a:spLocks noChangeArrowheads="1"/>
          </p:cNvSpPr>
          <p:nvPr/>
        </p:nvSpPr>
        <p:spPr bwMode="auto">
          <a:xfrm>
            <a:off x="4325938" y="4554538"/>
            <a:ext cx="4921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 0</a:t>
            </a:r>
          </a:p>
        </p:txBody>
      </p:sp>
      <p:sp>
        <p:nvSpPr>
          <p:cNvPr id="5133" name="Rectangle 14"/>
          <p:cNvSpPr>
            <a:spLocks noChangeArrowheads="1"/>
          </p:cNvSpPr>
          <p:nvPr/>
        </p:nvSpPr>
        <p:spPr bwMode="auto">
          <a:xfrm>
            <a:off x="5164138" y="4783138"/>
            <a:ext cx="3387725" cy="782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 </a:t>
            </a:r>
            <a:r>
              <a:rPr lang="en-US" sz="1800" b="1"/>
              <a:t>  18         20          22         24</a:t>
            </a:r>
          </a:p>
          <a:p>
            <a:pPr algn="l"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1800" b="1"/>
              <a:t>   </a:t>
            </a:r>
            <a:r>
              <a:rPr lang="en-US" b="1"/>
              <a:t>A        B        C       D</a:t>
            </a:r>
          </a:p>
        </p:txBody>
      </p:sp>
      <p:sp>
        <p:nvSpPr>
          <p:cNvPr id="5134" name="Rectangle 15"/>
          <p:cNvSpPr>
            <a:spLocks noChangeArrowheads="1"/>
          </p:cNvSpPr>
          <p:nvPr/>
        </p:nvSpPr>
        <p:spPr bwMode="auto">
          <a:xfrm>
            <a:off x="5181600" y="5638800"/>
            <a:ext cx="3352800" cy="466725"/>
          </a:xfrm>
          <a:prstGeom prst="rect">
            <a:avLst/>
          </a:prstGeom>
          <a:solidFill>
            <a:srgbClr val="C7DA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Uniform Distribution</a:t>
            </a:r>
          </a:p>
        </p:txBody>
      </p:sp>
      <p:sp>
        <p:nvSpPr>
          <p:cNvPr id="5135" name="Rectangle 16"/>
          <p:cNvSpPr>
            <a:spLocks noChangeArrowheads="1"/>
          </p:cNvSpPr>
          <p:nvPr/>
        </p:nvSpPr>
        <p:spPr bwMode="auto">
          <a:xfrm>
            <a:off x="4108450" y="2432050"/>
            <a:ext cx="9493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P(x)</a:t>
            </a:r>
          </a:p>
        </p:txBody>
      </p:sp>
      <p:sp>
        <p:nvSpPr>
          <p:cNvPr id="5136" name="Rectangle 17"/>
          <p:cNvSpPr>
            <a:spLocks noChangeArrowheads="1"/>
          </p:cNvSpPr>
          <p:nvPr/>
        </p:nvSpPr>
        <p:spPr bwMode="auto">
          <a:xfrm>
            <a:off x="8534400" y="4724400"/>
            <a:ext cx="4572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x</a:t>
            </a:r>
          </a:p>
        </p:txBody>
      </p:sp>
      <p:sp>
        <p:nvSpPr>
          <p:cNvPr id="5137" name="Text Box 1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5138" name="Rectangle 19"/>
          <p:cNvSpPr>
            <a:spLocks noChangeArrowheads="1"/>
          </p:cNvSpPr>
          <p:nvPr/>
        </p:nvSpPr>
        <p:spPr bwMode="auto">
          <a:xfrm>
            <a:off x="304800" y="1755775"/>
            <a:ext cx="85344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Summary Measures for the </a:t>
            </a:r>
            <a:r>
              <a:rPr lang="en-US">
                <a:solidFill>
                  <a:schemeClr val="folHlink"/>
                </a:solidFill>
              </a:rPr>
              <a:t>Population</a:t>
            </a:r>
            <a:r>
              <a:rPr lang="en-US"/>
              <a:t> Distribution:</a:t>
            </a:r>
          </a:p>
        </p:txBody>
      </p:sp>
      <p:sp>
        <p:nvSpPr>
          <p:cNvPr id="5139" name="Line 21"/>
          <p:cNvSpPr>
            <a:spLocks noChangeShapeType="1"/>
          </p:cNvSpPr>
          <p:nvPr/>
        </p:nvSpPr>
        <p:spPr bwMode="auto">
          <a:xfrm>
            <a:off x="4953000" y="4267200"/>
            <a:ext cx="3733800" cy="1588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140" name="Line 22"/>
          <p:cNvSpPr>
            <a:spLocks noChangeShapeType="1"/>
          </p:cNvSpPr>
          <p:nvPr/>
        </p:nvSpPr>
        <p:spPr bwMode="auto">
          <a:xfrm>
            <a:off x="4953000" y="3810000"/>
            <a:ext cx="3733800" cy="1588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141" name="Line 23"/>
          <p:cNvSpPr>
            <a:spLocks noChangeShapeType="1"/>
          </p:cNvSpPr>
          <p:nvPr/>
        </p:nvSpPr>
        <p:spPr bwMode="auto">
          <a:xfrm>
            <a:off x="4953000" y="3276600"/>
            <a:ext cx="3733800" cy="1588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5122" name="Object 24"/>
          <p:cNvGraphicFramePr>
            <a:graphicFrameLocks noChangeAspect="1"/>
          </p:cNvGraphicFramePr>
          <p:nvPr/>
        </p:nvGraphicFramePr>
        <p:xfrm>
          <a:off x="300038" y="2411413"/>
          <a:ext cx="3662362" cy="193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3" imgW="1726920" imgH="914400" progId="Equation.3">
                  <p:embed/>
                </p:oleObj>
              </mc:Choice>
              <mc:Fallback>
                <p:oleObj name="Equation" r:id="rId3" imgW="1726920" imgH="9144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8" y="2411413"/>
                        <a:ext cx="3662362" cy="19383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25"/>
          <p:cNvGraphicFramePr>
            <a:graphicFrameLocks noChangeAspect="1"/>
          </p:cNvGraphicFramePr>
          <p:nvPr/>
        </p:nvGraphicFramePr>
        <p:xfrm>
          <a:off x="368300" y="4648200"/>
          <a:ext cx="3608388" cy="102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5" imgW="1701720" imgH="482400" progId="Equation.3">
                  <p:embed/>
                </p:oleObj>
              </mc:Choice>
              <mc:Fallback>
                <p:oleObj name="Equation" r:id="rId5" imgW="1701720" imgH="4824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" y="4648200"/>
                        <a:ext cx="3608388" cy="1023938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2" name="Line 26"/>
          <p:cNvSpPr>
            <a:spLocks noChangeShapeType="1"/>
          </p:cNvSpPr>
          <p:nvPr/>
        </p:nvSpPr>
        <p:spPr bwMode="auto">
          <a:xfrm>
            <a:off x="4876800" y="3505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143" name="Slide Number Placeholder 2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16710D0A-6E90-481C-8931-CD9F5E5E715D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6"/>
          <p:cNvSpPr>
            <a:spLocks noGrp="1" noChangeArrowheads="1"/>
          </p:cNvSpPr>
          <p:nvPr>
            <p:ph type="title"/>
          </p:nvPr>
        </p:nvSpPr>
        <p:spPr>
          <a:xfrm>
            <a:off x="1219200" y="1524000"/>
            <a:ext cx="6629400" cy="533400"/>
          </a:xfrm>
          <a:noFill/>
        </p:spPr>
        <p:txBody>
          <a:bodyPr/>
          <a:lstStyle/>
          <a:p>
            <a:pPr algn="l" eaLnBrk="1" hangingPunct="1">
              <a:lnSpc>
                <a:spcPct val="120000"/>
              </a:lnSpc>
            </a:pPr>
            <a:r>
              <a:rPr lang="en-US" sz="2300" smtClean="0">
                <a:solidFill>
                  <a:schemeClr val="folHlink"/>
                </a:solidFill>
              </a:rPr>
              <a:t>Now consider all possible samples of size n = 2</a:t>
            </a:r>
          </a:p>
        </p:txBody>
      </p:sp>
      <p:sp>
        <p:nvSpPr>
          <p:cNvPr id="614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150" name="Line 2"/>
          <p:cNvSpPr>
            <a:spLocks noChangeShapeType="1"/>
          </p:cNvSpPr>
          <p:nvPr/>
        </p:nvSpPr>
        <p:spPr bwMode="auto">
          <a:xfrm>
            <a:off x="1524000" y="5181600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6146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0" y="2133600"/>
          <a:ext cx="7267575" cy="659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Document" r:id="rId3" imgW="7274840" imgH="6633204" progId="Word.Document.8">
                  <p:embed/>
                </p:oleObj>
              </mc:Choice>
              <mc:Fallback>
                <p:oleObj name="Document" r:id="rId3" imgW="7274840" imgH="6633204" progId="Word.Document.8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133600"/>
                        <a:ext cx="7267575" cy="659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1" name="Rectangle 4"/>
          <p:cNvSpPr>
            <a:spLocks noChangeArrowheads="1"/>
          </p:cNvSpPr>
          <p:nvPr/>
        </p:nvSpPr>
        <p:spPr bwMode="auto">
          <a:xfrm>
            <a:off x="1676400" y="5334000"/>
            <a:ext cx="2590800" cy="101600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/>
              <a:t>16 possible samples (sampling with replacement)</a:t>
            </a:r>
          </a:p>
        </p:txBody>
      </p:sp>
      <p:sp>
        <p:nvSpPr>
          <p:cNvPr id="6152" name="Line 5"/>
          <p:cNvSpPr>
            <a:spLocks noChangeShapeType="1"/>
          </p:cNvSpPr>
          <p:nvPr/>
        </p:nvSpPr>
        <p:spPr bwMode="auto">
          <a:xfrm>
            <a:off x="1524000" y="58674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6147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5638800" y="3352800"/>
          <a:ext cx="3505200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Document" r:id="rId5" imgW="4185000" imgH="3877200" progId="Word.Document.8">
                  <p:embed/>
                </p:oleObj>
              </mc:Choice>
              <mc:Fallback>
                <p:oleObj name="Document" r:id="rId5" imgW="4185000" imgH="3877200" progId="Word.Document.8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3352800"/>
                        <a:ext cx="3505200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3" name="Text Box 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6154" name="Rectangle 9"/>
          <p:cNvSpPr>
            <a:spLocks noChangeArrowheads="1"/>
          </p:cNvSpPr>
          <p:nvPr/>
        </p:nvSpPr>
        <p:spPr bwMode="auto">
          <a:xfrm>
            <a:off x="990600" y="304800"/>
            <a:ext cx="77930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>
              <a:lnSpc>
                <a:spcPct val="80000"/>
              </a:lnSpc>
            </a:pPr>
            <a:r>
              <a:rPr lang="en-US" sz="4000">
                <a:solidFill>
                  <a:schemeClr val="tx2"/>
                </a:solidFill>
              </a:rPr>
              <a:t>Developing a </a:t>
            </a:r>
            <a:br>
              <a:rPr lang="en-US" sz="4000">
                <a:solidFill>
                  <a:schemeClr val="tx2"/>
                </a:solidFill>
              </a:rPr>
            </a:br>
            <a:r>
              <a:rPr lang="en-US" sz="4000">
                <a:solidFill>
                  <a:schemeClr val="tx2"/>
                </a:solidFill>
              </a:rPr>
              <a:t>Sampling Distribution</a:t>
            </a:r>
          </a:p>
        </p:txBody>
      </p:sp>
      <p:sp>
        <p:nvSpPr>
          <p:cNvPr id="6155" name="Rectangle 10"/>
          <p:cNvSpPr>
            <a:spLocks noChangeArrowheads="1"/>
          </p:cNvSpPr>
          <p:nvPr/>
        </p:nvSpPr>
        <p:spPr bwMode="auto">
          <a:xfrm>
            <a:off x="6934200" y="2362200"/>
            <a:ext cx="2003425" cy="83185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16 Sample Means</a:t>
            </a:r>
          </a:p>
        </p:txBody>
      </p:sp>
      <p:sp>
        <p:nvSpPr>
          <p:cNvPr id="6156" name="AutoShape 11"/>
          <p:cNvSpPr>
            <a:spLocks noChangeArrowheads="1"/>
          </p:cNvSpPr>
          <p:nvPr/>
        </p:nvSpPr>
        <p:spPr bwMode="auto">
          <a:xfrm>
            <a:off x="5257800" y="4343400"/>
            <a:ext cx="457200" cy="381000"/>
          </a:xfrm>
          <a:prstGeom prst="rightArrow">
            <a:avLst>
              <a:gd name="adj1" fmla="val 50000"/>
              <a:gd name="adj2" fmla="val 30000"/>
            </a:avLst>
          </a:prstGeom>
          <a:solidFill>
            <a:srgbClr val="00CA9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7" name="Line 12"/>
          <p:cNvSpPr>
            <a:spLocks noChangeShapeType="1"/>
          </p:cNvSpPr>
          <p:nvPr/>
        </p:nvSpPr>
        <p:spPr bwMode="auto">
          <a:xfrm flipV="1">
            <a:off x="6553200" y="28194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58" name="Line 13"/>
          <p:cNvSpPr>
            <a:spLocks noChangeShapeType="1"/>
          </p:cNvSpPr>
          <p:nvPr/>
        </p:nvSpPr>
        <p:spPr bwMode="auto">
          <a:xfrm>
            <a:off x="6553200" y="28194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59" name="Line 14"/>
          <p:cNvSpPr>
            <a:spLocks noChangeShapeType="1"/>
          </p:cNvSpPr>
          <p:nvPr/>
        </p:nvSpPr>
        <p:spPr bwMode="auto">
          <a:xfrm>
            <a:off x="19050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60" name="Line 15"/>
          <p:cNvSpPr>
            <a:spLocks noChangeShapeType="1"/>
          </p:cNvSpPr>
          <p:nvPr/>
        </p:nvSpPr>
        <p:spPr bwMode="auto">
          <a:xfrm>
            <a:off x="30480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61" name="Line 16"/>
          <p:cNvSpPr>
            <a:spLocks noChangeShapeType="1"/>
          </p:cNvSpPr>
          <p:nvPr/>
        </p:nvSpPr>
        <p:spPr bwMode="auto">
          <a:xfrm>
            <a:off x="4191000" y="2590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62" name="Rectangle 17"/>
          <p:cNvSpPr>
            <a:spLocks noChangeArrowheads="1"/>
          </p:cNvSpPr>
          <p:nvPr/>
        </p:nvSpPr>
        <p:spPr bwMode="auto">
          <a:xfrm>
            <a:off x="152400" y="2514600"/>
            <a:ext cx="685800" cy="76200"/>
          </a:xfrm>
          <a:prstGeom prst="rect">
            <a:avLst/>
          </a:prstGeom>
          <a:solidFill>
            <a:srgbClr val="FFFFC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3" name="Slide Number Placeholder 1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DCBDBFC7-54A1-45CC-9741-6176D83C6B7B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1600200"/>
            <a:ext cx="7086600" cy="533400"/>
          </a:xfrm>
          <a:noFill/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z="2700" smtClean="0">
                <a:solidFill>
                  <a:schemeClr val="folHlink"/>
                </a:solidFill>
              </a:rPr>
              <a:t>Sampling Distribution of All Sample Means</a:t>
            </a:r>
          </a:p>
        </p:txBody>
      </p:sp>
      <p:sp>
        <p:nvSpPr>
          <p:cNvPr id="717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7170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228600" y="3130550"/>
          <a:ext cx="4184650" cy="387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Document" r:id="rId3" imgW="4185000" imgH="3877200" progId="Word.Document.8">
                  <p:embed/>
                </p:oleObj>
              </mc:Choice>
              <mc:Fallback>
                <p:oleObj name="Document" r:id="rId3" imgW="4185000" imgH="3877200" progId="Word.Document.8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3130550"/>
                        <a:ext cx="4184650" cy="387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Line 4"/>
          <p:cNvSpPr>
            <a:spLocks noChangeShapeType="1"/>
          </p:cNvSpPr>
          <p:nvPr/>
        </p:nvSpPr>
        <p:spPr bwMode="auto">
          <a:xfrm>
            <a:off x="5181600" y="4046538"/>
            <a:ext cx="0" cy="17192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4" name="Line 5"/>
          <p:cNvSpPr>
            <a:spLocks noChangeShapeType="1"/>
          </p:cNvSpPr>
          <p:nvPr/>
        </p:nvSpPr>
        <p:spPr bwMode="auto">
          <a:xfrm>
            <a:off x="5411788" y="5949950"/>
            <a:ext cx="339566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5" name="Line 6"/>
          <p:cNvSpPr>
            <a:spLocks noChangeShapeType="1"/>
          </p:cNvSpPr>
          <p:nvPr/>
        </p:nvSpPr>
        <p:spPr bwMode="auto">
          <a:xfrm flipV="1">
            <a:off x="5181600" y="5334000"/>
            <a:ext cx="3505200" cy="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6" name="Line 7"/>
          <p:cNvSpPr>
            <a:spLocks noChangeShapeType="1"/>
          </p:cNvSpPr>
          <p:nvPr/>
        </p:nvSpPr>
        <p:spPr bwMode="auto">
          <a:xfrm flipV="1">
            <a:off x="5181600" y="4724400"/>
            <a:ext cx="3505200" cy="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7" name="Line 8"/>
          <p:cNvSpPr>
            <a:spLocks noChangeShapeType="1"/>
          </p:cNvSpPr>
          <p:nvPr/>
        </p:nvSpPr>
        <p:spPr bwMode="auto">
          <a:xfrm>
            <a:off x="5181600" y="4114800"/>
            <a:ext cx="3505200" cy="0"/>
          </a:xfrm>
          <a:prstGeom prst="line">
            <a:avLst/>
          </a:prstGeom>
          <a:noFill/>
          <a:ln w="127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8" name="Rectangle 9"/>
          <p:cNvSpPr>
            <a:spLocks noChangeArrowheads="1"/>
          </p:cNvSpPr>
          <p:nvPr/>
        </p:nvSpPr>
        <p:spPr bwMode="auto">
          <a:xfrm>
            <a:off x="5638800" y="5187950"/>
            <a:ext cx="381000" cy="762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" name="Rectangle 10"/>
          <p:cNvSpPr>
            <a:spLocks noChangeArrowheads="1"/>
          </p:cNvSpPr>
          <p:nvPr/>
        </p:nvSpPr>
        <p:spPr bwMode="auto">
          <a:xfrm>
            <a:off x="6096000" y="4806950"/>
            <a:ext cx="381000" cy="1143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Rectangle 11"/>
          <p:cNvSpPr>
            <a:spLocks noChangeArrowheads="1"/>
          </p:cNvSpPr>
          <p:nvPr/>
        </p:nvSpPr>
        <p:spPr bwMode="auto">
          <a:xfrm>
            <a:off x="6553200" y="4425950"/>
            <a:ext cx="381000" cy="1524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Rectangle 12"/>
          <p:cNvSpPr>
            <a:spLocks noChangeArrowheads="1"/>
          </p:cNvSpPr>
          <p:nvPr/>
        </p:nvSpPr>
        <p:spPr bwMode="auto">
          <a:xfrm>
            <a:off x="7010400" y="4806950"/>
            <a:ext cx="381000" cy="1143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2" name="Rectangle 13"/>
          <p:cNvSpPr>
            <a:spLocks noChangeArrowheads="1"/>
          </p:cNvSpPr>
          <p:nvPr/>
        </p:nvSpPr>
        <p:spPr bwMode="auto">
          <a:xfrm>
            <a:off x="7467600" y="5187950"/>
            <a:ext cx="381000" cy="762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3" name="Rectangle 14"/>
          <p:cNvSpPr>
            <a:spLocks noChangeArrowheads="1"/>
          </p:cNvSpPr>
          <p:nvPr/>
        </p:nvSpPr>
        <p:spPr bwMode="auto">
          <a:xfrm>
            <a:off x="7924800" y="5568950"/>
            <a:ext cx="381000" cy="381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4" name="Rectangle 15"/>
          <p:cNvSpPr>
            <a:spLocks noChangeArrowheads="1"/>
          </p:cNvSpPr>
          <p:nvPr/>
        </p:nvSpPr>
        <p:spPr bwMode="auto">
          <a:xfrm>
            <a:off x="5164138" y="5932488"/>
            <a:ext cx="354012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800"/>
              <a:t>18   19    20   21   22   23    24</a:t>
            </a:r>
          </a:p>
        </p:txBody>
      </p:sp>
      <p:sp>
        <p:nvSpPr>
          <p:cNvPr id="7185" name="Rectangle 16"/>
          <p:cNvSpPr>
            <a:spLocks noChangeArrowheads="1"/>
          </p:cNvSpPr>
          <p:nvPr/>
        </p:nvSpPr>
        <p:spPr bwMode="auto">
          <a:xfrm>
            <a:off x="4783138" y="5703888"/>
            <a:ext cx="415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0 </a:t>
            </a:r>
          </a:p>
        </p:txBody>
      </p:sp>
      <p:sp>
        <p:nvSpPr>
          <p:cNvPr id="7186" name="Rectangle 17"/>
          <p:cNvSpPr>
            <a:spLocks noChangeArrowheads="1"/>
          </p:cNvSpPr>
          <p:nvPr/>
        </p:nvSpPr>
        <p:spPr bwMode="auto">
          <a:xfrm>
            <a:off x="4706938" y="5094288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.1 </a:t>
            </a:r>
          </a:p>
        </p:txBody>
      </p:sp>
      <p:sp>
        <p:nvSpPr>
          <p:cNvPr id="7187" name="Rectangle 18"/>
          <p:cNvSpPr>
            <a:spLocks noChangeArrowheads="1"/>
          </p:cNvSpPr>
          <p:nvPr/>
        </p:nvSpPr>
        <p:spPr bwMode="auto">
          <a:xfrm>
            <a:off x="4706938" y="4484688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.2 </a:t>
            </a:r>
          </a:p>
        </p:txBody>
      </p:sp>
      <p:sp>
        <p:nvSpPr>
          <p:cNvPr id="7188" name="Rectangle 19"/>
          <p:cNvSpPr>
            <a:spLocks noChangeArrowheads="1"/>
          </p:cNvSpPr>
          <p:nvPr/>
        </p:nvSpPr>
        <p:spPr bwMode="auto">
          <a:xfrm>
            <a:off x="5181600" y="5568950"/>
            <a:ext cx="381000" cy="381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9" name="Rectangle 20"/>
          <p:cNvSpPr>
            <a:spLocks noChangeArrowheads="1"/>
          </p:cNvSpPr>
          <p:nvPr/>
        </p:nvSpPr>
        <p:spPr bwMode="auto">
          <a:xfrm>
            <a:off x="4706938" y="3875088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.3 </a:t>
            </a:r>
          </a:p>
        </p:txBody>
      </p:sp>
      <p:sp>
        <p:nvSpPr>
          <p:cNvPr id="7190" name="Rectangle 21"/>
          <p:cNvSpPr>
            <a:spLocks noChangeArrowheads="1"/>
          </p:cNvSpPr>
          <p:nvPr/>
        </p:nvSpPr>
        <p:spPr bwMode="auto">
          <a:xfrm>
            <a:off x="4648200" y="3505200"/>
            <a:ext cx="949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P(X)</a:t>
            </a:r>
            <a:r>
              <a:rPr lang="en-US"/>
              <a:t> </a:t>
            </a:r>
          </a:p>
        </p:txBody>
      </p:sp>
      <p:sp>
        <p:nvSpPr>
          <p:cNvPr id="7191" name="Line 22"/>
          <p:cNvSpPr>
            <a:spLocks noChangeShapeType="1"/>
          </p:cNvSpPr>
          <p:nvPr/>
        </p:nvSpPr>
        <p:spPr bwMode="auto">
          <a:xfrm>
            <a:off x="5611813" y="3435350"/>
            <a:ext cx="15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92" name="Rectangle 23"/>
          <p:cNvSpPr>
            <a:spLocks noChangeArrowheads="1"/>
          </p:cNvSpPr>
          <p:nvPr/>
        </p:nvSpPr>
        <p:spPr bwMode="auto">
          <a:xfrm>
            <a:off x="8575675" y="5943600"/>
            <a:ext cx="4921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800" b="1"/>
              <a:t> </a:t>
            </a:r>
            <a:r>
              <a:rPr lang="en-US" b="1"/>
              <a:t>X</a:t>
            </a:r>
          </a:p>
        </p:txBody>
      </p:sp>
      <p:sp>
        <p:nvSpPr>
          <p:cNvPr id="7193" name="Line 24"/>
          <p:cNvSpPr>
            <a:spLocks noChangeShapeType="1"/>
          </p:cNvSpPr>
          <p:nvPr/>
        </p:nvSpPr>
        <p:spPr bwMode="auto">
          <a:xfrm>
            <a:off x="8888413" y="6026150"/>
            <a:ext cx="15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94" name="Rectangle 25"/>
          <p:cNvSpPr>
            <a:spLocks noChangeArrowheads="1"/>
          </p:cNvSpPr>
          <p:nvPr/>
        </p:nvSpPr>
        <p:spPr bwMode="auto">
          <a:xfrm>
            <a:off x="5708650" y="2286000"/>
            <a:ext cx="2673350" cy="955675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/>
              <a:t>Sample Means Distribution</a:t>
            </a:r>
          </a:p>
        </p:txBody>
      </p:sp>
      <p:sp>
        <p:nvSpPr>
          <p:cNvPr id="7195" name="Rectangle 26"/>
          <p:cNvSpPr>
            <a:spLocks noChangeArrowheads="1"/>
          </p:cNvSpPr>
          <p:nvPr/>
        </p:nvSpPr>
        <p:spPr bwMode="auto">
          <a:xfrm>
            <a:off x="298450" y="2386013"/>
            <a:ext cx="3282950" cy="528637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16 Sample Means</a:t>
            </a:r>
          </a:p>
        </p:txBody>
      </p:sp>
      <p:sp>
        <p:nvSpPr>
          <p:cNvPr id="7196" name="Rectangle 27"/>
          <p:cNvSpPr>
            <a:spLocks noChangeArrowheads="1"/>
          </p:cNvSpPr>
          <p:nvPr/>
        </p:nvSpPr>
        <p:spPr bwMode="auto">
          <a:xfrm>
            <a:off x="8601075" y="5580063"/>
            <a:ext cx="39052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/>
              <a:t>_</a:t>
            </a:r>
          </a:p>
        </p:txBody>
      </p:sp>
      <p:sp>
        <p:nvSpPr>
          <p:cNvPr id="7197" name="Rectangle 28"/>
          <p:cNvSpPr>
            <a:spLocks noChangeArrowheads="1"/>
          </p:cNvSpPr>
          <p:nvPr/>
        </p:nvSpPr>
        <p:spPr bwMode="auto">
          <a:xfrm>
            <a:off x="1143000" y="152400"/>
            <a:ext cx="77930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/>
            <a:r>
              <a:rPr lang="en-US" sz="4100">
                <a:solidFill>
                  <a:schemeClr val="tx2"/>
                </a:solidFill>
              </a:rPr>
              <a:t>Developing a </a:t>
            </a:r>
          </a:p>
          <a:p>
            <a:pPr defTabSz="852488">
              <a:lnSpc>
                <a:spcPct val="80000"/>
              </a:lnSpc>
            </a:pPr>
            <a:r>
              <a:rPr lang="en-US" sz="4100">
                <a:solidFill>
                  <a:schemeClr val="tx2"/>
                </a:solidFill>
              </a:rPr>
              <a:t>Sampling Distribution</a:t>
            </a:r>
          </a:p>
        </p:txBody>
      </p:sp>
      <p:sp>
        <p:nvSpPr>
          <p:cNvPr id="7198" name="Text Box 29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7199" name="AutoShape 30"/>
          <p:cNvSpPr>
            <a:spLocks noChangeArrowheads="1"/>
          </p:cNvSpPr>
          <p:nvPr/>
        </p:nvSpPr>
        <p:spPr bwMode="auto">
          <a:xfrm>
            <a:off x="4038600" y="4876800"/>
            <a:ext cx="762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CA9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200" name="Text Box 31"/>
          <p:cNvSpPr txBox="1">
            <a:spLocks noChangeArrowheads="1"/>
          </p:cNvSpPr>
          <p:nvPr/>
        </p:nvSpPr>
        <p:spPr bwMode="auto">
          <a:xfrm>
            <a:off x="5715000" y="6324600"/>
            <a:ext cx="2514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>
                <a:solidFill>
                  <a:schemeClr val="folHlink"/>
                </a:solidFill>
              </a:rPr>
              <a:t>(no longer uniform)</a:t>
            </a:r>
          </a:p>
        </p:txBody>
      </p:sp>
      <p:sp>
        <p:nvSpPr>
          <p:cNvPr id="7201" name="Rectangle 32"/>
          <p:cNvSpPr>
            <a:spLocks noChangeArrowheads="1"/>
          </p:cNvSpPr>
          <p:nvPr/>
        </p:nvSpPr>
        <p:spPr bwMode="auto">
          <a:xfrm>
            <a:off x="4953000" y="3141663"/>
            <a:ext cx="39052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/>
              <a:t>_</a:t>
            </a:r>
          </a:p>
        </p:txBody>
      </p:sp>
      <p:sp>
        <p:nvSpPr>
          <p:cNvPr id="7202" name="Slide Number Placeholder 3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54FA8D49-9F06-4DC2-A88E-B310035897ED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7300" y="1600200"/>
            <a:ext cx="6819900" cy="609600"/>
          </a:xfrm>
          <a:noFill/>
        </p:spPr>
        <p:txBody>
          <a:bodyPr/>
          <a:lstStyle/>
          <a:p>
            <a:pPr algn="l" eaLnBrk="1" hangingPunct="1">
              <a:lnSpc>
                <a:spcPct val="120000"/>
              </a:lnSpc>
            </a:pPr>
            <a:r>
              <a:rPr lang="en-US" sz="2300" smtClean="0">
                <a:solidFill>
                  <a:schemeClr val="tx1"/>
                </a:solidFill>
              </a:rPr>
              <a:t>Summary Measures of this Sampling Distribution:</a:t>
            </a:r>
          </a:p>
        </p:txBody>
      </p:sp>
      <p:sp>
        <p:nvSpPr>
          <p:cNvPr id="819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8198" name="Rectangle 3"/>
          <p:cNvSpPr>
            <a:spLocks noChangeArrowheads="1"/>
          </p:cNvSpPr>
          <p:nvPr/>
        </p:nvSpPr>
        <p:spPr bwMode="auto">
          <a:xfrm>
            <a:off x="1143000" y="152400"/>
            <a:ext cx="77930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>
              <a:lnSpc>
                <a:spcPct val="80000"/>
              </a:lnSpc>
            </a:pPr>
            <a:r>
              <a:rPr lang="en-US" sz="4100">
                <a:solidFill>
                  <a:schemeClr val="tx2"/>
                </a:solidFill>
              </a:rPr>
              <a:t>Developing a</a:t>
            </a:r>
          </a:p>
          <a:p>
            <a:pPr defTabSz="852488">
              <a:lnSpc>
                <a:spcPct val="80000"/>
              </a:lnSpc>
            </a:pPr>
            <a:r>
              <a:rPr lang="en-US" sz="4100">
                <a:solidFill>
                  <a:schemeClr val="tx2"/>
                </a:solidFill>
              </a:rPr>
              <a:t>Sampling Distribution</a:t>
            </a:r>
          </a:p>
        </p:txBody>
      </p:sp>
      <p:sp>
        <p:nvSpPr>
          <p:cNvPr id="8199" name="Text Box 4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8194" name="Object 5"/>
          <p:cNvGraphicFramePr>
            <a:graphicFrameLocks noChangeAspect="1"/>
          </p:cNvGraphicFramePr>
          <p:nvPr/>
        </p:nvGraphicFramePr>
        <p:xfrm>
          <a:off x="1066800" y="2438400"/>
          <a:ext cx="6811963" cy="106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Equation" r:id="rId3" imgW="2844720" imgH="444240" progId="Equation.3">
                  <p:embed/>
                </p:oleObj>
              </mc:Choice>
              <mc:Fallback>
                <p:oleObj name="Equation" r:id="rId3" imgW="2844720" imgH="4442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438400"/>
                        <a:ext cx="6811963" cy="106521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6"/>
          <p:cNvGraphicFramePr>
            <a:graphicFrameLocks noChangeAspect="1"/>
          </p:cNvGraphicFramePr>
          <p:nvPr/>
        </p:nvGraphicFramePr>
        <p:xfrm>
          <a:off x="1139825" y="3914775"/>
          <a:ext cx="7550150" cy="220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5" imgW="3301920" imgH="965160" progId="Equation.3">
                  <p:embed/>
                </p:oleObj>
              </mc:Choice>
              <mc:Fallback>
                <p:oleObj name="Equation" r:id="rId5" imgW="3301920" imgH="9651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9825" y="3914775"/>
                        <a:ext cx="7550150" cy="220821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0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2E49A6B8-00A6-4652-A4C1-D57EF3361997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73038"/>
            <a:ext cx="7793038" cy="114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Comparing the Population with its Sampling Distribution</a:t>
            </a:r>
          </a:p>
        </p:txBody>
      </p:sp>
      <p:sp>
        <p:nvSpPr>
          <p:cNvPr id="922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9222" name="Line 3"/>
          <p:cNvSpPr>
            <a:spLocks noChangeShapeType="1"/>
          </p:cNvSpPr>
          <p:nvPr/>
        </p:nvSpPr>
        <p:spPr bwMode="auto">
          <a:xfrm>
            <a:off x="5164138" y="3810000"/>
            <a:ext cx="0" cy="17192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3" name="Line 4"/>
          <p:cNvSpPr>
            <a:spLocks noChangeShapeType="1"/>
          </p:cNvSpPr>
          <p:nvPr/>
        </p:nvSpPr>
        <p:spPr bwMode="auto">
          <a:xfrm>
            <a:off x="5394325" y="5713413"/>
            <a:ext cx="33956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Line 5"/>
          <p:cNvSpPr>
            <a:spLocks noChangeShapeType="1"/>
          </p:cNvSpPr>
          <p:nvPr/>
        </p:nvSpPr>
        <p:spPr bwMode="auto">
          <a:xfrm>
            <a:off x="5394325" y="51038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5" name="Line 6"/>
          <p:cNvSpPr>
            <a:spLocks noChangeShapeType="1"/>
          </p:cNvSpPr>
          <p:nvPr/>
        </p:nvSpPr>
        <p:spPr bwMode="auto">
          <a:xfrm>
            <a:off x="5394325" y="44942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6" name="Line 7"/>
          <p:cNvSpPr>
            <a:spLocks noChangeShapeType="1"/>
          </p:cNvSpPr>
          <p:nvPr/>
        </p:nvSpPr>
        <p:spPr bwMode="auto">
          <a:xfrm>
            <a:off x="5394325" y="38846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7" name="Rectangle 8"/>
          <p:cNvSpPr>
            <a:spLocks noChangeArrowheads="1"/>
          </p:cNvSpPr>
          <p:nvPr/>
        </p:nvSpPr>
        <p:spPr bwMode="auto">
          <a:xfrm>
            <a:off x="5621338" y="4951413"/>
            <a:ext cx="381000" cy="762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8" name="Rectangle 9"/>
          <p:cNvSpPr>
            <a:spLocks noChangeArrowheads="1"/>
          </p:cNvSpPr>
          <p:nvPr/>
        </p:nvSpPr>
        <p:spPr bwMode="auto">
          <a:xfrm>
            <a:off x="6078538" y="4570413"/>
            <a:ext cx="381000" cy="1143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Rectangle 10"/>
          <p:cNvSpPr>
            <a:spLocks noChangeArrowheads="1"/>
          </p:cNvSpPr>
          <p:nvPr/>
        </p:nvSpPr>
        <p:spPr bwMode="auto">
          <a:xfrm>
            <a:off x="6535738" y="4189413"/>
            <a:ext cx="381000" cy="1524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0" name="Rectangle 11"/>
          <p:cNvSpPr>
            <a:spLocks noChangeArrowheads="1"/>
          </p:cNvSpPr>
          <p:nvPr/>
        </p:nvSpPr>
        <p:spPr bwMode="auto">
          <a:xfrm>
            <a:off x="6992938" y="4570413"/>
            <a:ext cx="381000" cy="1143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1" name="Rectangle 12"/>
          <p:cNvSpPr>
            <a:spLocks noChangeArrowheads="1"/>
          </p:cNvSpPr>
          <p:nvPr/>
        </p:nvSpPr>
        <p:spPr bwMode="auto">
          <a:xfrm>
            <a:off x="7450138" y="4951413"/>
            <a:ext cx="381000" cy="762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2" name="Rectangle 13"/>
          <p:cNvSpPr>
            <a:spLocks noChangeArrowheads="1"/>
          </p:cNvSpPr>
          <p:nvPr/>
        </p:nvSpPr>
        <p:spPr bwMode="auto">
          <a:xfrm>
            <a:off x="7907338" y="5332413"/>
            <a:ext cx="381000" cy="381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3" name="Rectangle 14"/>
          <p:cNvSpPr>
            <a:spLocks noChangeArrowheads="1"/>
          </p:cNvSpPr>
          <p:nvPr/>
        </p:nvSpPr>
        <p:spPr bwMode="auto">
          <a:xfrm>
            <a:off x="5146675" y="5695950"/>
            <a:ext cx="35401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800"/>
              <a:t>18   19    20   21   22   23    24</a:t>
            </a:r>
          </a:p>
        </p:txBody>
      </p:sp>
      <p:sp>
        <p:nvSpPr>
          <p:cNvPr id="9234" name="Rectangle 15"/>
          <p:cNvSpPr>
            <a:spLocks noChangeArrowheads="1"/>
          </p:cNvSpPr>
          <p:nvPr/>
        </p:nvSpPr>
        <p:spPr bwMode="auto">
          <a:xfrm>
            <a:off x="4765675" y="5467350"/>
            <a:ext cx="415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0 </a:t>
            </a:r>
          </a:p>
        </p:txBody>
      </p:sp>
      <p:sp>
        <p:nvSpPr>
          <p:cNvPr id="9235" name="Rectangle 16"/>
          <p:cNvSpPr>
            <a:spLocks noChangeArrowheads="1"/>
          </p:cNvSpPr>
          <p:nvPr/>
        </p:nvSpPr>
        <p:spPr bwMode="auto">
          <a:xfrm>
            <a:off x="4689475" y="48577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.1 </a:t>
            </a:r>
          </a:p>
        </p:txBody>
      </p:sp>
      <p:sp>
        <p:nvSpPr>
          <p:cNvPr id="9236" name="Rectangle 17"/>
          <p:cNvSpPr>
            <a:spLocks noChangeArrowheads="1"/>
          </p:cNvSpPr>
          <p:nvPr/>
        </p:nvSpPr>
        <p:spPr bwMode="auto">
          <a:xfrm>
            <a:off x="4689475" y="42481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.2 </a:t>
            </a:r>
          </a:p>
        </p:txBody>
      </p:sp>
      <p:sp>
        <p:nvSpPr>
          <p:cNvPr id="9237" name="Rectangle 18"/>
          <p:cNvSpPr>
            <a:spLocks noChangeArrowheads="1"/>
          </p:cNvSpPr>
          <p:nvPr/>
        </p:nvSpPr>
        <p:spPr bwMode="auto">
          <a:xfrm>
            <a:off x="5164138" y="5332413"/>
            <a:ext cx="381000" cy="3810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8" name="Rectangle 19"/>
          <p:cNvSpPr>
            <a:spLocks noChangeArrowheads="1"/>
          </p:cNvSpPr>
          <p:nvPr/>
        </p:nvSpPr>
        <p:spPr bwMode="auto">
          <a:xfrm>
            <a:off x="4689475" y="36385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.3 </a:t>
            </a:r>
          </a:p>
        </p:txBody>
      </p:sp>
      <p:sp>
        <p:nvSpPr>
          <p:cNvPr id="9239" name="Rectangle 20"/>
          <p:cNvSpPr>
            <a:spLocks noChangeArrowheads="1"/>
          </p:cNvSpPr>
          <p:nvPr/>
        </p:nvSpPr>
        <p:spPr bwMode="auto">
          <a:xfrm>
            <a:off x="4624388" y="3344863"/>
            <a:ext cx="949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P(X) </a:t>
            </a:r>
          </a:p>
        </p:txBody>
      </p:sp>
      <p:sp>
        <p:nvSpPr>
          <p:cNvPr id="9240" name="Line 21"/>
          <p:cNvSpPr>
            <a:spLocks noChangeShapeType="1"/>
          </p:cNvSpPr>
          <p:nvPr/>
        </p:nvSpPr>
        <p:spPr bwMode="auto">
          <a:xfrm>
            <a:off x="5518150" y="3351213"/>
            <a:ext cx="15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1" name="Rectangle 22"/>
          <p:cNvSpPr>
            <a:spLocks noChangeArrowheads="1"/>
          </p:cNvSpPr>
          <p:nvPr/>
        </p:nvSpPr>
        <p:spPr bwMode="auto">
          <a:xfrm>
            <a:off x="8610600" y="5792788"/>
            <a:ext cx="4921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X</a:t>
            </a:r>
          </a:p>
        </p:txBody>
      </p:sp>
      <p:sp>
        <p:nvSpPr>
          <p:cNvPr id="9242" name="Line 23"/>
          <p:cNvSpPr>
            <a:spLocks noChangeShapeType="1"/>
          </p:cNvSpPr>
          <p:nvPr/>
        </p:nvSpPr>
        <p:spPr bwMode="auto">
          <a:xfrm>
            <a:off x="8870950" y="5789613"/>
            <a:ext cx="15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3" name="Rectangle 24"/>
          <p:cNvSpPr>
            <a:spLocks noChangeArrowheads="1"/>
          </p:cNvSpPr>
          <p:nvPr/>
        </p:nvSpPr>
        <p:spPr bwMode="auto">
          <a:xfrm>
            <a:off x="954088" y="5694363"/>
            <a:ext cx="3387725" cy="782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 </a:t>
            </a:r>
            <a:r>
              <a:rPr lang="en-US" sz="1800" b="1">
                <a:solidFill>
                  <a:schemeClr val="tx2"/>
                </a:solidFill>
              </a:rPr>
              <a:t>  18</a:t>
            </a:r>
            <a:r>
              <a:rPr lang="en-US" sz="1800" b="1">
                <a:solidFill>
                  <a:srgbClr val="993300"/>
                </a:solidFill>
              </a:rPr>
              <a:t>         </a:t>
            </a:r>
            <a:r>
              <a:rPr lang="en-US" sz="1800" b="1">
                <a:solidFill>
                  <a:srgbClr val="FF6699"/>
                </a:solidFill>
              </a:rPr>
              <a:t>20</a:t>
            </a:r>
            <a:r>
              <a:rPr lang="en-US" sz="1800" b="1">
                <a:solidFill>
                  <a:srgbClr val="993300"/>
                </a:solidFill>
              </a:rPr>
              <a:t>        </a:t>
            </a:r>
            <a:r>
              <a:rPr lang="en-US" sz="1800" b="1">
                <a:solidFill>
                  <a:schemeClr val="accent2"/>
                </a:solidFill>
              </a:rPr>
              <a:t> 22</a:t>
            </a:r>
            <a:r>
              <a:rPr lang="en-US" sz="1800" b="1">
                <a:solidFill>
                  <a:srgbClr val="993300"/>
                </a:solidFill>
              </a:rPr>
              <a:t>         </a:t>
            </a:r>
            <a:r>
              <a:rPr lang="en-US" sz="1800" b="1">
                <a:solidFill>
                  <a:schemeClr val="hlink"/>
                </a:solidFill>
              </a:rPr>
              <a:t> 24</a:t>
            </a:r>
            <a:endParaRPr lang="en-US" b="1">
              <a:solidFill>
                <a:srgbClr val="993300"/>
              </a:solidFill>
            </a:endParaRPr>
          </a:p>
          <a:p>
            <a:pPr algn="l"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</a:rPr>
              <a:t>   A       </a:t>
            </a:r>
            <a:r>
              <a:rPr lang="en-US" b="1">
                <a:solidFill>
                  <a:srgbClr val="FF6699"/>
                </a:solidFill>
              </a:rPr>
              <a:t>B </a:t>
            </a:r>
            <a:r>
              <a:rPr lang="en-US" b="1"/>
              <a:t>      </a:t>
            </a:r>
            <a:r>
              <a:rPr lang="en-US" b="1">
                <a:solidFill>
                  <a:schemeClr val="accent2"/>
                </a:solidFill>
              </a:rPr>
              <a:t>C </a:t>
            </a:r>
            <a:r>
              <a:rPr lang="en-US" b="1"/>
              <a:t>       </a:t>
            </a:r>
            <a:r>
              <a:rPr lang="en-US" b="1">
                <a:solidFill>
                  <a:schemeClr val="hlink"/>
                </a:solidFill>
              </a:rPr>
              <a:t>D</a:t>
            </a:r>
            <a:endParaRPr lang="en-US" b="1">
              <a:solidFill>
                <a:srgbClr val="993300"/>
              </a:solidFill>
            </a:endParaRPr>
          </a:p>
        </p:txBody>
      </p:sp>
      <p:sp>
        <p:nvSpPr>
          <p:cNvPr id="9244" name="Line 25"/>
          <p:cNvSpPr>
            <a:spLocks noChangeShapeType="1"/>
          </p:cNvSpPr>
          <p:nvPr/>
        </p:nvSpPr>
        <p:spPr bwMode="auto">
          <a:xfrm>
            <a:off x="974725" y="51038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5" name="Line 26"/>
          <p:cNvSpPr>
            <a:spLocks noChangeShapeType="1"/>
          </p:cNvSpPr>
          <p:nvPr/>
        </p:nvSpPr>
        <p:spPr bwMode="auto">
          <a:xfrm>
            <a:off x="974725" y="44942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6" name="Rectangle 27"/>
          <p:cNvSpPr>
            <a:spLocks noChangeArrowheads="1"/>
          </p:cNvSpPr>
          <p:nvPr/>
        </p:nvSpPr>
        <p:spPr bwMode="auto">
          <a:xfrm>
            <a:off x="1201738" y="4189413"/>
            <a:ext cx="381000" cy="15240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7" name="Rectangle 28"/>
          <p:cNvSpPr>
            <a:spLocks noChangeArrowheads="1"/>
          </p:cNvSpPr>
          <p:nvPr/>
        </p:nvSpPr>
        <p:spPr bwMode="auto">
          <a:xfrm>
            <a:off x="2039938" y="4189413"/>
            <a:ext cx="381000" cy="15240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8" name="Rectangle 29"/>
          <p:cNvSpPr>
            <a:spLocks noChangeArrowheads="1"/>
          </p:cNvSpPr>
          <p:nvPr/>
        </p:nvSpPr>
        <p:spPr bwMode="auto">
          <a:xfrm>
            <a:off x="2878138" y="4189413"/>
            <a:ext cx="381000" cy="15240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9" name="Rectangle 30"/>
          <p:cNvSpPr>
            <a:spLocks noChangeArrowheads="1"/>
          </p:cNvSpPr>
          <p:nvPr/>
        </p:nvSpPr>
        <p:spPr bwMode="auto">
          <a:xfrm>
            <a:off x="3716338" y="4189413"/>
            <a:ext cx="381000" cy="1524000"/>
          </a:xfrm>
          <a:prstGeom prst="rect">
            <a:avLst/>
          </a:prstGeom>
          <a:solidFill>
            <a:schemeClr val="tx2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50" name="Line 31"/>
          <p:cNvSpPr>
            <a:spLocks noChangeShapeType="1"/>
          </p:cNvSpPr>
          <p:nvPr/>
        </p:nvSpPr>
        <p:spPr bwMode="auto">
          <a:xfrm>
            <a:off x="974725" y="3960813"/>
            <a:ext cx="33194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51" name="Line 32"/>
          <p:cNvSpPr>
            <a:spLocks noChangeShapeType="1"/>
          </p:cNvSpPr>
          <p:nvPr/>
        </p:nvSpPr>
        <p:spPr bwMode="auto">
          <a:xfrm>
            <a:off x="762000" y="3884613"/>
            <a:ext cx="0" cy="1828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52" name="Line 33"/>
          <p:cNvSpPr>
            <a:spLocks noChangeShapeType="1"/>
          </p:cNvSpPr>
          <p:nvPr/>
        </p:nvSpPr>
        <p:spPr bwMode="auto">
          <a:xfrm>
            <a:off x="762000" y="5713413"/>
            <a:ext cx="36083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53" name="Rectangle 34"/>
          <p:cNvSpPr>
            <a:spLocks noChangeArrowheads="1"/>
          </p:cNvSpPr>
          <p:nvPr/>
        </p:nvSpPr>
        <p:spPr bwMode="auto">
          <a:xfrm>
            <a:off x="346075" y="5467350"/>
            <a:ext cx="415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0 </a:t>
            </a:r>
          </a:p>
        </p:txBody>
      </p:sp>
      <p:sp>
        <p:nvSpPr>
          <p:cNvPr id="9254" name="Rectangle 35"/>
          <p:cNvSpPr>
            <a:spLocks noChangeArrowheads="1"/>
          </p:cNvSpPr>
          <p:nvPr/>
        </p:nvSpPr>
        <p:spPr bwMode="auto">
          <a:xfrm>
            <a:off x="269875" y="48577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.1 </a:t>
            </a:r>
          </a:p>
        </p:txBody>
      </p:sp>
      <p:sp>
        <p:nvSpPr>
          <p:cNvPr id="9255" name="Rectangle 36"/>
          <p:cNvSpPr>
            <a:spLocks noChangeArrowheads="1"/>
          </p:cNvSpPr>
          <p:nvPr/>
        </p:nvSpPr>
        <p:spPr bwMode="auto">
          <a:xfrm>
            <a:off x="269875" y="42481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.2 </a:t>
            </a:r>
          </a:p>
        </p:txBody>
      </p:sp>
      <p:sp>
        <p:nvSpPr>
          <p:cNvPr id="9256" name="Rectangle 37"/>
          <p:cNvSpPr>
            <a:spLocks noChangeArrowheads="1"/>
          </p:cNvSpPr>
          <p:nvPr/>
        </p:nvSpPr>
        <p:spPr bwMode="auto">
          <a:xfrm>
            <a:off x="269875" y="3714750"/>
            <a:ext cx="5683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.3 </a:t>
            </a:r>
          </a:p>
        </p:txBody>
      </p:sp>
      <p:sp>
        <p:nvSpPr>
          <p:cNvPr id="9257" name="Rectangle 38"/>
          <p:cNvSpPr>
            <a:spLocks noChangeArrowheads="1"/>
          </p:cNvSpPr>
          <p:nvPr/>
        </p:nvSpPr>
        <p:spPr bwMode="auto">
          <a:xfrm>
            <a:off x="668338" y="1905000"/>
            <a:ext cx="34480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58" name="Rectangle 39"/>
          <p:cNvSpPr>
            <a:spLocks noChangeArrowheads="1"/>
          </p:cNvSpPr>
          <p:nvPr/>
        </p:nvSpPr>
        <p:spPr bwMode="auto">
          <a:xfrm>
            <a:off x="1031875" y="1658938"/>
            <a:ext cx="2320925" cy="901700"/>
          </a:xfrm>
          <a:prstGeom prst="rect">
            <a:avLst/>
          </a:prstGeom>
          <a:solidFill>
            <a:srgbClr val="FDE0BD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/>
              <a:t>Population</a:t>
            </a:r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2800"/>
              <a:t>N = 4</a:t>
            </a:r>
          </a:p>
        </p:txBody>
      </p:sp>
      <p:sp>
        <p:nvSpPr>
          <p:cNvPr id="9259" name="Rectangle 40"/>
          <p:cNvSpPr>
            <a:spLocks noChangeArrowheads="1"/>
          </p:cNvSpPr>
          <p:nvPr/>
        </p:nvSpPr>
        <p:spPr bwMode="auto">
          <a:xfrm>
            <a:off x="357188" y="3344863"/>
            <a:ext cx="10795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P(X) </a:t>
            </a:r>
          </a:p>
        </p:txBody>
      </p:sp>
      <p:sp>
        <p:nvSpPr>
          <p:cNvPr id="9260" name="Rectangle 41"/>
          <p:cNvSpPr>
            <a:spLocks noChangeArrowheads="1"/>
          </p:cNvSpPr>
          <p:nvPr/>
        </p:nvSpPr>
        <p:spPr bwMode="auto">
          <a:xfrm>
            <a:off x="4232275" y="5713413"/>
            <a:ext cx="492125" cy="45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X</a:t>
            </a:r>
          </a:p>
        </p:txBody>
      </p:sp>
      <p:sp>
        <p:nvSpPr>
          <p:cNvPr id="9261" name="Rectangle 42"/>
          <p:cNvSpPr>
            <a:spLocks noChangeArrowheads="1"/>
          </p:cNvSpPr>
          <p:nvPr/>
        </p:nvSpPr>
        <p:spPr bwMode="auto">
          <a:xfrm>
            <a:off x="8610600" y="5427663"/>
            <a:ext cx="39052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_</a:t>
            </a:r>
          </a:p>
        </p:txBody>
      </p:sp>
      <p:graphicFrame>
        <p:nvGraphicFramePr>
          <p:cNvPr id="9218" name="Object 43"/>
          <p:cNvGraphicFramePr>
            <a:graphicFrameLocks noChangeAspect="1"/>
          </p:cNvGraphicFramePr>
          <p:nvPr/>
        </p:nvGraphicFramePr>
        <p:xfrm>
          <a:off x="4919663" y="2438400"/>
          <a:ext cx="3629025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3" imgW="1346040" imgH="241200" progId="Equation.3">
                  <p:embed/>
                </p:oleObj>
              </mc:Choice>
              <mc:Fallback>
                <p:oleObj name="Equation" r:id="rId3" imgW="1346040" imgH="241200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9663" y="2438400"/>
                        <a:ext cx="3629025" cy="649288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4"/>
          <p:cNvGraphicFramePr>
            <a:graphicFrameLocks noChangeAspect="1"/>
          </p:cNvGraphicFramePr>
          <p:nvPr/>
        </p:nvGraphicFramePr>
        <p:xfrm>
          <a:off x="449263" y="2514600"/>
          <a:ext cx="3424237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5" imgW="1269720" imgH="203040" progId="Equation.3">
                  <p:embed/>
                </p:oleObj>
              </mc:Choice>
              <mc:Fallback>
                <p:oleObj name="Equation" r:id="rId5" imgW="1269720" imgH="203040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263" y="2514600"/>
                        <a:ext cx="3424237" cy="5461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62" name="Rectangle 45"/>
          <p:cNvSpPr>
            <a:spLocks noChangeArrowheads="1"/>
          </p:cNvSpPr>
          <p:nvPr/>
        </p:nvSpPr>
        <p:spPr bwMode="auto">
          <a:xfrm>
            <a:off x="4343400" y="1658938"/>
            <a:ext cx="4530725" cy="858837"/>
          </a:xfrm>
          <a:prstGeom prst="rect">
            <a:avLst/>
          </a:prstGeom>
          <a:solidFill>
            <a:srgbClr val="C7DAF7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/>
              <a:t>Sample Means Distribution</a:t>
            </a:r>
          </a:p>
          <a:p>
            <a:pPr eaLnBrk="0" hangingPunct="0">
              <a:lnSpc>
                <a:spcPct val="30000"/>
              </a:lnSpc>
              <a:spcBef>
                <a:spcPct val="50000"/>
              </a:spcBef>
            </a:pPr>
            <a:r>
              <a:rPr lang="en-US" sz="2800"/>
              <a:t>n = 2</a:t>
            </a:r>
          </a:p>
        </p:txBody>
      </p:sp>
      <p:sp>
        <p:nvSpPr>
          <p:cNvPr id="9263" name="Rectangle 46"/>
          <p:cNvSpPr>
            <a:spLocks noChangeArrowheads="1"/>
          </p:cNvSpPr>
          <p:nvPr/>
        </p:nvSpPr>
        <p:spPr bwMode="auto">
          <a:xfrm>
            <a:off x="4943475" y="2989263"/>
            <a:ext cx="39052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_</a:t>
            </a:r>
          </a:p>
        </p:txBody>
      </p:sp>
      <p:sp>
        <p:nvSpPr>
          <p:cNvPr id="9264" name="Slide Number Placeholder 4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C06168E2-020B-4FF5-8E3A-46A53616F9E4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Expected Value of Sample Mean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Let X</a:t>
            </a:r>
            <a:r>
              <a:rPr lang="en-US" sz="2400" baseline="-25000" smtClean="0"/>
              <a:t>1</a:t>
            </a:r>
            <a:r>
              <a:rPr lang="en-US" sz="2400" smtClean="0"/>
              <a:t>, X</a:t>
            </a:r>
            <a:r>
              <a:rPr lang="en-US" sz="2400" baseline="-25000" smtClean="0"/>
              <a:t>2</a:t>
            </a:r>
            <a:r>
              <a:rPr lang="en-US" sz="2400" smtClean="0"/>
              <a:t>, . . . X</a:t>
            </a:r>
            <a:r>
              <a:rPr lang="en-US" sz="2400" baseline="-25000" smtClean="0"/>
              <a:t>n</a:t>
            </a:r>
            <a:r>
              <a:rPr lang="en-US" sz="2400" smtClean="0"/>
              <a:t> represent a random sample from a population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The </a:t>
            </a:r>
            <a:r>
              <a:rPr lang="en-US" sz="2400" smtClean="0">
                <a:solidFill>
                  <a:schemeClr val="folHlink"/>
                </a:solidFill>
              </a:rPr>
              <a:t>sample mean</a:t>
            </a:r>
            <a:r>
              <a:rPr lang="en-US" sz="2400" smtClean="0"/>
              <a:t> value of these observations is defined as</a:t>
            </a:r>
          </a:p>
        </p:txBody>
      </p:sp>
      <p:sp>
        <p:nvSpPr>
          <p:cNvPr id="1024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/>
        </p:nvGraphicFramePr>
        <p:xfrm>
          <a:off x="3565525" y="4038600"/>
          <a:ext cx="2109788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Equation" r:id="rId3" imgW="749160" imgH="431640" progId="Equation.3">
                  <p:embed/>
                </p:oleObj>
              </mc:Choice>
              <mc:Fallback>
                <p:oleObj name="Equation" r:id="rId3" imgW="74916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5525" y="4038600"/>
                        <a:ext cx="2109788" cy="1216025"/>
                      </a:xfrm>
                      <a:prstGeom prst="rect">
                        <a:avLst/>
                      </a:prstGeom>
                      <a:solidFill>
                        <a:srgbClr val="FDE5C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5CC02301-CD8D-46E1-A773-30ACE47414A1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Standard Error of the Mean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912813" y="2020888"/>
            <a:ext cx="8002587" cy="4349750"/>
          </a:xfrm>
        </p:spPr>
        <p:txBody>
          <a:bodyPr/>
          <a:lstStyle/>
          <a:p>
            <a:pPr marL="342900" indent="-342900" defTabSz="914400" eaLnBrk="1" hangingPunct="1"/>
            <a:r>
              <a:rPr lang="en-US" sz="2400" smtClean="0"/>
              <a:t>Different samples of the same size from the same population will yield different sample means</a:t>
            </a:r>
          </a:p>
          <a:p>
            <a:pPr marL="342900" indent="-342900" defTabSz="914400" eaLnBrk="1" hangingPunct="1"/>
            <a:r>
              <a:rPr lang="en-US" sz="2400" smtClean="0"/>
              <a:t>A measure of the variability in the mean from sample to sample is given by the </a:t>
            </a:r>
            <a:r>
              <a:rPr lang="en-US" sz="2400" smtClean="0">
                <a:solidFill>
                  <a:schemeClr val="folHlink"/>
                </a:solidFill>
              </a:rPr>
              <a:t>Standard Error of the Mean:</a:t>
            </a:r>
          </a:p>
          <a:p>
            <a:pPr marL="342900" indent="-342900" defTabSz="914400" eaLnBrk="1" hangingPunct="1"/>
            <a:endParaRPr lang="en-US" sz="2400" smtClean="0"/>
          </a:p>
          <a:p>
            <a:pPr marL="342900" indent="-342900" defTabSz="914400" eaLnBrk="1" hangingPunct="1"/>
            <a:endParaRPr lang="en-US" sz="2400" smtClean="0"/>
          </a:p>
          <a:p>
            <a:pPr marL="342900" indent="-342900" defTabSz="914400" eaLnBrk="1" hangingPunct="1"/>
            <a:endParaRPr lang="en-US" sz="2400" smtClean="0"/>
          </a:p>
          <a:p>
            <a:pPr marL="342900" indent="-342900" defTabSz="914400" eaLnBrk="1" hangingPunct="1"/>
            <a:endParaRPr lang="en-US" sz="2400" smtClean="0"/>
          </a:p>
          <a:p>
            <a:pPr marL="342900" indent="-342900" defTabSz="914400" eaLnBrk="1" hangingPunct="1"/>
            <a:r>
              <a:rPr lang="en-US" sz="2400" smtClean="0"/>
              <a:t>Note that the standard error of the mean decreases as the sample size increases</a:t>
            </a:r>
          </a:p>
        </p:txBody>
      </p:sp>
      <p:sp>
        <p:nvSpPr>
          <p:cNvPr id="1126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1266" name="Object 4"/>
          <p:cNvGraphicFramePr>
            <a:graphicFrameLocks noChangeAspect="1"/>
          </p:cNvGraphicFramePr>
          <p:nvPr/>
        </p:nvGraphicFramePr>
        <p:xfrm>
          <a:off x="3352800" y="3810000"/>
          <a:ext cx="2024063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3" imgW="609480" imgH="419040" progId="Equation.3">
                  <p:embed/>
                </p:oleObj>
              </mc:Choice>
              <mc:Fallback>
                <p:oleObj name="Equation" r:id="rId3" imgW="60948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810000"/>
                        <a:ext cx="2024063" cy="13906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B144A5A3-6101-4330-8C9E-9853C78ED76E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3500"/>
              </a:lnSpc>
            </a:pPr>
            <a:r>
              <a:rPr lang="en-US" smtClean="0"/>
              <a:t>If sample values are </a:t>
            </a:r>
            <a:br>
              <a:rPr lang="en-US" smtClean="0"/>
            </a:br>
            <a:r>
              <a:rPr lang="en-US" smtClean="0"/>
              <a:t>not independent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idx="1"/>
          </p:nvPr>
        </p:nvSpPr>
        <p:spPr>
          <a:xfrm>
            <a:off x="912813" y="2020888"/>
            <a:ext cx="8002587" cy="4349750"/>
          </a:xfrm>
        </p:spPr>
        <p:txBody>
          <a:bodyPr/>
          <a:lstStyle/>
          <a:p>
            <a:pPr marL="342900" indent="-342900" defTabSz="914400" eaLnBrk="1" hangingPunct="1"/>
            <a:r>
              <a:rPr lang="en-US" sz="2400" smtClean="0"/>
              <a:t>If the sample size  n  is not a small fraction of the population size  N, then individual sample members are not distributed independently of one another</a:t>
            </a:r>
          </a:p>
          <a:p>
            <a:pPr marL="342900" indent="-342900" defTabSz="914400" eaLnBrk="1" hangingPunct="1"/>
            <a:r>
              <a:rPr lang="en-US" sz="2400" smtClean="0"/>
              <a:t>Thus, observations are not selected independently</a:t>
            </a:r>
          </a:p>
          <a:p>
            <a:pPr marL="342900" indent="-342900" defTabSz="914400" eaLnBrk="1" hangingPunct="1"/>
            <a:r>
              <a:rPr lang="en-US" sz="2400" smtClean="0"/>
              <a:t>A correction is made to account for this:</a:t>
            </a:r>
          </a:p>
          <a:p>
            <a:pPr marL="342900" indent="-342900" defTabSz="914400" eaLnBrk="1" hangingPunct="1">
              <a:buFont typeface="Wingdings" pitchFamily="2" charset="2"/>
              <a:buNone/>
            </a:pPr>
            <a:endParaRPr lang="en-US" sz="2400" smtClean="0"/>
          </a:p>
          <a:p>
            <a:pPr marL="342900" indent="-342900" defTabSz="914400" eaLnBrk="1" hangingPunct="1">
              <a:buFont typeface="Wingdings" pitchFamily="2" charset="2"/>
              <a:buNone/>
            </a:pPr>
            <a:endParaRPr lang="en-US" sz="2400" smtClean="0"/>
          </a:p>
          <a:p>
            <a:pPr marL="342900" indent="-342900" defTabSz="914400" eaLnBrk="1" hangingPunct="1">
              <a:buFont typeface="Wingdings" pitchFamily="2" charset="2"/>
              <a:buNone/>
            </a:pPr>
            <a:r>
              <a:rPr lang="en-US" sz="2400" smtClean="0"/>
              <a:t>				       or</a:t>
            </a:r>
          </a:p>
        </p:txBody>
      </p:sp>
      <p:sp>
        <p:nvSpPr>
          <p:cNvPr id="122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229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66D1AB2B-29A4-4C5C-96D0-0BD9DB8D698D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5257800" y="4560888"/>
          <a:ext cx="2859088" cy="1103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Equation" r:id="rId3" imgW="1066680" imgH="457200" progId="Equation.3">
                  <p:embed/>
                </p:oleObj>
              </mc:Choice>
              <mc:Fallback>
                <p:oleObj name="Equation" r:id="rId3" imgW="106668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4560888"/>
                        <a:ext cx="2859088" cy="1103312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5"/>
          <p:cNvGraphicFramePr>
            <a:graphicFrameLocks noChangeAspect="1"/>
          </p:cNvGraphicFramePr>
          <p:nvPr/>
        </p:nvGraphicFramePr>
        <p:xfrm>
          <a:off x="866775" y="4670425"/>
          <a:ext cx="299085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Equation" r:id="rId5" imgW="1180800" imgH="419040" progId="Equation.3">
                  <p:embed/>
                </p:oleObj>
              </mc:Choice>
              <mc:Fallback>
                <p:oleObj name="Equation" r:id="rId5" imgW="118080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" y="4670425"/>
                        <a:ext cx="2990850" cy="9556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If the Population is Normal</a:t>
            </a:r>
          </a:p>
        </p:txBody>
      </p:sp>
      <p:sp>
        <p:nvSpPr>
          <p:cNvPr id="13320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76400"/>
            <a:ext cx="8178800" cy="4648200"/>
          </a:xfrm>
        </p:spPr>
        <p:txBody>
          <a:bodyPr/>
          <a:lstStyle/>
          <a:p>
            <a:pPr marL="342900" indent="-342900" defTabSz="914400" eaLnBrk="1" hangingPunct="1">
              <a:lnSpc>
                <a:spcPct val="120000"/>
              </a:lnSpc>
            </a:pPr>
            <a:r>
              <a:rPr lang="en-US" smtClean="0">
                <a:solidFill>
                  <a:srgbClr val="000000"/>
                </a:solidFill>
              </a:rPr>
              <a:t>If a population is </a:t>
            </a:r>
            <a:r>
              <a:rPr lang="en-US" smtClean="0">
                <a:solidFill>
                  <a:schemeClr val="folHlink"/>
                </a:solidFill>
              </a:rPr>
              <a:t>normal</a:t>
            </a:r>
            <a:r>
              <a:rPr lang="en-US" smtClean="0">
                <a:solidFill>
                  <a:srgbClr val="000000"/>
                </a:solidFill>
              </a:rPr>
              <a:t> with mean </a:t>
            </a:r>
            <a:r>
              <a:rPr lang="el-GR" smtClean="0">
                <a:solidFill>
                  <a:srgbClr val="000000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rgbClr val="000000"/>
                </a:solidFill>
                <a:sym typeface="Symbol" pitchFamily="18" charset="2"/>
              </a:rPr>
              <a:t> and standard deviation </a:t>
            </a:r>
            <a:r>
              <a:rPr lang="el-GR" smtClean="0">
                <a:solidFill>
                  <a:srgbClr val="000000"/>
                </a:solidFill>
                <a:cs typeface="Arial" charset="0"/>
                <a:sym typeface="Symbol" pitchFamily="18" charset="2"/>
              </a:rPr>
              <a:t>σ</a:t>
            </a:r>
            <a:r>
              <a:rPr lang="en-US" smtClean="0">
                <a:solidFill>
                  <a:srgbClr val="000000"/>
                </a:solidFill>
                <a:sym typeface="Symbol" pitchFamily="18" charset="2"/>
              </a:rPr>
              <a:t>, the sampling distribution of        is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also normally distributed</a:t>
            </a:r>
            <a:r>
              <a:rPr lang="en-US" smtClean="0">
                <a:solidFill>
                  <a:srgbClr val="000000"/>
                </a:solidFill>
                <a:sym typeface="Symbol" pitchFamily="18" charset="2"/>
              </a:rPr>
              <a:t> with</a:t>
            </a:r>
            <a:endParaRPr lang="en-US" sz="1400" smtClean="0">
              <a:solidFill>
                <a:srgbClr val="000000"/>
              </a:solidFill>
              <a:sym typeface="Symbol" pitchFamily="18" charset="2"/>
            </a:endParaRPr>
          </a:p>
          <a:p>
            <a:pPr marL="342900" indent="-342900" defTabSz="914400" eaLnBrk="1" hangingPunct="1">
              <a:lnSpc>
                <a:spcPct val="165000"/>
              </a:lnSpc>
            </a:pPr>
            <a:endParaRPr lang="en-US" sz="1400" smtClean="0">
              <a:solidFill>
                <a:srgbClr val="000000"/>
              </a:solidFill>
              <a:sym typeface="Symbol" pitchFamily="18" charset="2"/>
            </a:endParaRPr>
          </a:p>
          <a:p>
            <a:pPr marL="342900" indent="-342900" defTabSz="914400" eaLnBrk="1" hangingPunct="1">
              <a:lnSpc>
                <a:spcPct val="165000"/>
              </a:lnSpc>
              <a:buFont typeface="Wingdings" pitchFamily="2" charset="2"/>
              <a:buNone/>
            </a:pPr>
            <a:r>
              <a:rPr lang="en-US" sz="1900" smtClean="0"/>
              <a:t>				    and</a:t>
            </a:r>
          </a:p>
          <a:p>
            <a:pPr marL="342900" indent="-342900" defTabSz="914400" eaLnBrk="1" hangingPunct="1">
              <a:lnSpc>
                <a:spcPct val="165000"/>
              </a:lnSpc>
              <a:buFont typeface="Wingdings" pitchFamily="2" charset="2"/>
              <a:buNone/>
            </a:pPr>
            <a:endParaRPr lang="en-US" sz="1900" smtClean="0"/>
          </a:p>
          <a:p>
            <a:pPr marL="342900" indent="-342900" defTabSz="914400" eaLnBrk="1" hangingPunct="1">
              <a:lnSpc>
                <a:spcPct val="165000"/>
              </a:lnSpc>
            </a:pPr>
            <a:r>
              <a:rPr lang="en-US" sz="1900" smtClean="0"/>
              <a:t>If the sample size n is not large relative to the population size N, then</a:t>
            </a:r>
          </a:p>
          <a:p>
            <a:pPr marL="342900" indent="-342900" defTabSz="914400" eaLnBrk="1" hangingPunct="1"/>
            <a:endParaRPr lang="en-US" sz="1900" smtClean="0"/>
          </a:p>
          <a:p>
            <a:pPr marL="342900" indent="-342900" defTabSz="914400" eaLnBrk="1" hangingPunct="1">
              <a:lnSpc>
                <a:spcPct val="165000"/>
              </a:lnSpc>
              <a:buFont typeface="Wingdings" pitchFamily="2" charset="2"/>
              <a:buNone/>
            </a:pPr>
            <a:r>
              <a:rPr lang="en-US" sz="1900" smtClean="0"/>
              <a:t>				    and</a:t>
            </a:r>
          </a:p>
          <a:p>
            <a:pPr marL="342900" indent="-342900" defTabSz="914400" eaLnBrk="1" hangingPunct="1">
              <a:lnSpc>
                <a:spcPct val="165000"/>
              </a:lnSpc>
              <a:buFont typeface="Wingdings" pitchFamily="2" charset="2"/>
              <a:buNone/>
            </a:pPr>
            <a:endParaRPr lang="en-US" sz="1900" smtClean="0"/>
          </a:p>
          <a:p>
            <a:pPr marL="342900" indent="-342900" defTabSz="914400" eaLnBrk="1" hangingPunct="1">
              <a:lnSpc>
                <a:spcPct val="165000"/>
              </a:lnSpc>
              <a:buFont typeface="Wingdings" pitchFamily="2" charset="2"/>
              <a:buNone/>
            </a:pPr>
            <a:endParaRPr lang="en-US" sz="1900" smtClean="0"/>
          </a:p>
          <a:p>
            <a:pPr marL="342900" indent="-342900" defTabSz="914400" eaLnBrk="1" hangingPunct="1">
              <a:lnSpc>
                <a:spcPct val="85000"/>
              </a:lnSpc>
              <a:buFont typeface="Wingdings" pitchFamily="2" charset="2"/>
              <a:buNone/>
            </a:pPr>
            <a:r>
              <a:rPr lang="en-US" sz="1900" smtClean="0"/>
              <a:t>		</a:t>
            </a:r>
            <a:endParaRPr lang="en-US" smtClean="0"/>
          </a:p>
        </p:txBody>
      </p:sp>
      <p:sp>
        <p:nvSpPr>
          <p:cNvPr id="1332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3314" name="Object 4"/>
          <p:cNvGraphicFramePr>
            <a:graphicFrameLocks noChangeAspect="1"/>
          </p:cNvGraphicFramePr>
          <p:nvPr/>
        </p:nvGraphicFramePr>
        <p:xfrm>
          <a:off x="1447800" y="2743200"/>
          <a:ext cx="3429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5" name="Equation" r:id="rId3" imgW="152280" imgH="203040" progId="Equation.3">
                  <p:embed/>
                </p:oleObj>
              </mc:Choice>
              <mc:Fallback>
                <p:oleObj name="Equation" r:id="rId3" imgW="15228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743200"/>
                        <a:ext cx="3429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EFEB8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5"/>
          <p:cNvGraphicFramePr>
            <a:graphicFrameLocks noChangeAspect="1"/>
          </p:cNvGraphicFramePr>
          <p:nvPr/>
        </p:nvGraphicFramePr>
        <p:xfrm>
          <a:off x="1752600" y="3721100"/>
          <a:ext cx="142557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" name="Equation" r:id="rId5" imgW="457200" imgH="253800" progId="Equation.3">
                  <p:embed/>
                </p:oleObj>
              </mc:Choice>
              <mc:Fallback>
                <p:oleObj name="Equation" r:id="rId5" imgW="457200" imgH="253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721100"/>
                        <a:ext cx="1425575" cy="7921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6"/>
          <p:cNvGraphicFramePr>
            <a:graphicFrameLocks noChangeAspect="1"/>
          </p:cNvGraphicFramePr>
          <p:nvPr/>
        </p:nvGraphicFramePr>
        <p:xfrm>
          <a:off x="4741863" y="3429000"/>
          <a:ext cx="2024062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" name="Equation" r:id="rId7" imgW="609480" imgH="419040" progId="Equation.3">
                  <p:embed/>
                </p:oleObj>
              </mc:Choice>
              <mc:Fallback>
                <p:oleObj name="Equation" r:id="rId7" imgW="60948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1863" y="3429000"/>
                        <a:ext cx="2024062" cy="13906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2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EF96425D-850D-4861-852A-0E67080B7C92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13317" name="Object 9"/>
          <p:cNvGraphicFramePr>
            <a:graphicFrameLocks noChangeAspect="1"/>
          </p:cNvGraphicFramePr>
          <p:nvPr/>
        </p:nvGraphicFramePr>
        <p:xfrm>
          <a:off x="4681538" y="5327650"/>
          <a:ext cx="2592387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8" name="Equation" r:id="rId9" imgW="1066680" imgH="457200" progId="Equation.3">
                  <p:embed/>
                </p:oleObj>
              </mc:Choice>
              <mc:Fallback>
                <p:oleObj name="Equation" r:id="rId9" imgW="1066680" imgH="457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538" y="5327650"/>
                        <a:ext cx="2592387" cy="111125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Object 10"/>
          <p:cNvGraphicFramePr>
            <a:graphicFrameLocks noChangeAspect="1"/>
          </p:cNvGraphicFramePr>
          <p:nvPr/>
        </p:nvGraphicFramePr>
        <p:xfrm>
          <a:off x="1870075" y="5546725"/>
          <a:ext cx="131445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11" imgW="457200" imgH="253800" progId="Equation.3">
                  <p:embed/>
                </p:oleObj>
              </mc:Choice>
              <mc:Fallback>
                <p:oleObj name="Equation" r:id="rId11" imgW="457200" imgH="253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0075" y="5546725"/>
                        <a:ext cx="1314450" cy="730250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323" name="Straight Connector 11"/>
          <p:cNvCxnSpPr>
            <a:cxnSpLocks noChangeShapeType="1"/>
          </p:cNvCxnSpPr>
          <p:nvPr/>
        </p:nvCxnSpPr>
        <p:spPr bwMode="auto">
          <a:xfrm>
            <a:off x="117475" y="4887913"/>
            <a:ext cx="876300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Rectangle 2"/>
          <p:cNvSpPr>
            <a:spLocks noGrp="1" noChangeArrowheads="1"/>
          </p:cNvSpPr>
          <p:nvPr>
            <p:ph type="title"/>
          </p:nvPr>
        </p:nvSpPr>
        <p:spPr>
          <a:xfrm>
            <a:off x="1030288" y="142875"/>
            <a:ext cx="7793037" cy="114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Z-value for Sampling Distribution</a:t>
            </a:r>
            <a:br>
              <a:rPr lang="en-US" smtClean="0"/>
            </a:br>
            <a:r>
              <a:rPr lang="en-US" smtClean="0"/>
              <a:t>of the Mean</a:t>
            </a:r>
          </a:p>
        </p:txBody>
      </p:sp>
      <p:sp>
        <p:nvSpPr>
          <p:cNvPr id="1434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Z-value for the sampling distribution of     :</a:t>
            </a:r>
          </a:p>
        </p:txBody>
      </p:sp>
      <p:sp>
        <p:nvSpPr>
          <p:cNvPr id="1434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4347" name="Rectangle 4"/>
          <p:cNvSpPr>
            <a:spLocks noChangeArrowheads="1"/>
          </p:cNvSpPr>
          <p:nvPr/>
        </p:nvSpPr>
        <p:spPr bwMode="auto">
          <a:xfrm>
            <a:off x="1295400" y="4495800"/>
            <a:ext cx="7239000" cy="1676400"/>
          </a:xfrm>
          <a:prstGeom prst="rect">
            <a:avLst/>
          </a:prstGeom>
          <a:solidFill>
            <a:srgbClr val="FFFFFF"/>
          </a:solidFill>
          <a:ln w="2857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/>
              <a:t>where:		  = sample mean</a:t>
            </a:r>
          </a:p>
          <a:p>
            <a:pPr algn="l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/>
              <a:t>		  = population mean</a:t>
            </a:r>
          </a:p>
          <a:p>
            <a:pPr algn="l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000"/>
              <a:t>		  = standard error of the mean</a:t>
            </a:r>
            <a:endParaRPr lang="en-US" sz="2000">
              <a:solidFill>
                <a:srgbClr val="000000"/>
              </a:solidFill>
            </a:endParaRPr>
          </a:p>
        </p:txBody>
      </p:sp>
      <p:graphicFrame>
        <p:nvGraphicFramePr>
          <p:cNvPr id="14338" name="Object 5"/>
          <p:cNvGraphicFramePr>
            <a:graphicFrameLocks noChangeAspect="1"/>
          </p:cNvGraphicFramePr>
          <p:nvPr/>
        </p:nvGraphicFramePr>
        <p:xfrm>
          <a:off x="2867025" y="4452938"/>
          <a:ext cx="322263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Equation" r:id="rId3" imgW="152280" imgH="203040" progId="Equation.3">
                  <p:embed/>
                </p:oleObj>
              </mc:Choice>
              <mc:Fallback>
                <p:oleObj name="Equation" r:id="rId3" imgW="15228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7025" y="4452938"/>
                        <a:ext cx="322263" cy="4238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6"/>
          <p:cNvGraphicFramePr>
            <a:graphicFrameLocks noChangeAspect="1"/>
          </p:cNvGraphicFramePr>
          <p:nvPr/>
        </p:nvGraphicFramePr>
        <p:xfrm>
          <a:off x="2897188" y="4930775"/>
          <a:ext cx="244475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5" imgW="126720" imgH="177480" progId="Equation.3">
                  <p:embed/>
                </p:oleObj>
              </mc:Choice>
              <mc:Fallback>
                <p:oleObj name="Equation" r:id="rId5" imgW="126720" imgH="177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7188" y="4930775"/>
                        <a:ext cx="244475" cy="341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7"/>
          <p:cNvGraphicFramePr>
            <a:graphicFrameLocks noChangeAspect="1"/>
          </p:cNvGraphicFramePr>
          <p:nvPr/>
        </p:nvGraphicFramePr>
        <p:xfrm>
          <a:off x="4514850" y="3321050"/>
          <a:ext cx="112713" cy="21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Equation" r:id="rId7" imgW="114120" imgH="215640" progId="Equation.3">
                  <p:embed/>
                </p:oleObj>
              </mc:Choice>
              <mc:Fallback>
                <p:oleObj name="Equation" r:id="rId7" imgW="114120" imgH="215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2713" cy="214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Object 9"/>
          <p:cNvGraphicFramePr>
            <a:graphicFrameLocks noChangeAspect="1"/>
          </p:cNvGraphicFramePr>
          <p:nvPr/>
        </p:nvGraphicFramePr>
        <p:xfrm>
          <a:off x="3348038" y="2586038"/>
          <a:ext cx="2319337" cy="133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Equation" r:id="rId9" imgW="736560" imgH="469800" progId="Equation.3">
                  <p:embed/>
                </p:oleObj>
              </mc:Choice>
              <mc:Fallback>
                <p:oleObj name="Equation" r:id="rId9" imgW="736560" imgH="4698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2586038"/>
                        <a:ext cx="2319337" cy="13335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Object 10"/>
          <p:cNvGraphicFramePr>
            <a:graphicFrameLocks noChangeAspect="1"/>
          </p:cNvGraphicFramePr>
          <p:nvPr/>
        </p:nvGraphicFramePr>
        <p:xfrm>
          <a:off x="7391400" y="1676400"/>
          <a:ext cx="39528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" name="Equation" r:id="rId11" imgW="152280" imgH="203040" progId="Equation.3">
                  <p:embed/>
                </p:oleObj>
              </mc:Choice>
              <mc:Fallback>
                <p:oleObj name="Equation" r:id="rId11" imgW="152280" imgH="2030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1676400"/>
                        <a:ext cx="395288" cy="51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8" name="Slide Number Placeholder 1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33AF3919-12D5-45AE-A585-40523AE36195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14343" name="Object 17"/>
          <p:cNvGraphicFramePr>
            <a:graphicFrameLocks noChangeAspect="1"/>
          </p:cNvGraphicFramePr>
          <p:nvPr/>
        </p:nvGraphicFramePr>
        <p:xfrm>
          <a:off x="2855913" y="5218113"/>
          <a:ext cx="4603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6" name="Equation" r:id="rId13" imgW="203040" imgH="215640" progId="Equation.3">
                  <p:embed/>
                </p:oleObj>
              </mc:Choice>
              <mc:Fallback>
                <p:oleObj name="Equation" r:id="rId13" imgW="203040" imgH="2156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5218113"/>
                        <a:ext cx="460375" cy="488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Rectangle 4"/>
          <p:cNvSpPr>
            <a:spLocks noGrp="1" noChangeArrowheads="1"/>
          </p:cNvSpPr>
          <p:nvPr>
            <p:ph type="title"/>
          </p:nvPr>
        </p:nvSpPr>
        <p:spPr>
          <a:xfrm>
            <a:off x="1227138" y="400050"/>
            <a:ext cx="7535862" cy="76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Sampling Distribution Properties</a:t>
            </a:r>
          </a:p>
        </p:txBody>
      </p:sp>
      <p:sp>
        <p:nvSpPr>
          <p:cNvPr id="15369" name="Rectangle 13"/>
          <p:cNvSpPr>
            <a:spLocks noGrp="1" noChangeArrowheads="1"/>
          </p:cNvSpPr>
          <p:nvPr>
            <p:ph idx="1"/>
          </p:nvPr>
        </p:nvSpPr>
        <p:spPr>
          <a:xfrm>
            <a:off x="152400" y="2590800"/>
            <a:ext cx="4338638" cy="25542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</a:t>
            </a:r>
          </a:p>
          <a:p>
            <a:pPr eaLnBrk="1" hangingPunct="1"/>
            <a:endParaRPr lang="en-US" smtClean="0"/>
          </a:p>
          <a:p>
            <a:pPr eaLnBrk="1" hangingPunct="1">
              <a:lnSpc>
                <a:spcPct val="40000"/>
              </a:lnSpc>
              <a:buFont typeface="Wingdings" pitchFamily="2" charset="2"/>
              <a:buNone/>
            </a:pPr>
            <a:endParaRPr lang="en-US" smtClean="0"/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  (i.e.      is unbiased</a:t>
            </a:r>
            <a:r>
              <a:rPr lang="en-US" sz="1400" smtClean="0"/>
              <a:t> </a:t>
            </a:r>
            <a:r>
              <a:rPr lang="en-US" smtClean="0"/>
              <a:t>)</a:t>
            </a:r>
          </a:p>
          <a:p>
            <a:pPr eaLnBrk="1" hangingPunct="1"/>
            <a:endParaRPr lang="en-US" smtClean="0"/>
          </a:p>
        </p:txBody>
      </p:sp>
      <p:sp>
        <p:nvSpPr>
          <p:cNvPr id="153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5371" name="Text Box 2"/>
          <p:cNvSpPr txBox="1">
            <a:spLocks noChangeArrowheads="1"/>
          </p:cNvSpPr>
          <p:nvPr/>
        </p:nvSpPr>
        <p:spPr bwMode="auto">
          <a:xfrm>
            <a:off x="4191000" y="1905000"/>
            <a:ext cx="2362200" cy="701675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Normal Population Distribution</a:t>
            </a:r>
          </a:p>
        </p:txBody>
      </p:sp>
      <p:sp>
        <p:nvSpPr>
          <p:cNvPr id="15372" name="Text Box 3"/>
          <p:cNvSpPr txBox="1">
            <a:spLocks noChangeArrowheads="1"/>
          </p:cNvSpPr>
          <p:nvPr/>
        </p:nvSpPr>
        <p:spPr bwMode="auto">
          <a:xfrm>
            <a:off x="3962400" y="4038600"/>
            <a:ext cx="2667000" cy="976313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Normal Sampling Distribution </a:t>
            </a:r>
          </a:p>
          <a:p>
            <a:pPr algn="l">
              <a:lnSpc>
                <a:spcPct val="40000"/>
              </a:lnSpc>
              <a:spcBef>
                <a:spcPct val="50000"/>
              </a:spcBef>
            </a:pPr>
            <a:r>
              <a:rPr lang="en-US" sz="2000"/>
              <a:t>(has the same mean)</a:t>
            </a:r>
          </a:p>
        </p:txBody>
      </p:sp>
      <p:sp>
        <p:nvSpPr>
          <p:cNvPr id="15373" name="Line 5"/>
          <p:cNvSpPr>
            <a:spLocks noChangeShapeType="1"/>
          </p:cNvSpPr>
          <p:nvPr/>
        </p:nvSpPr>
        <p:spPr bwMode="auto">
          <a:xfrm>
            <a:off x="7010400" y="2286000"/>
            <a:ext cx="0" cy="11430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4" name="Freeform 6"/>
          <p:cNvSpPr>
            <a:spLocks/>
          </p:cNvSpPr>
          <p:nvPr/>
        </p:nvSpPr>
        <p:spPr bwMode="auto">
          <a:xfrm>
            <a:off x="5334000" y="2286000"/>
            <a:ext cx="1638300" cy="10398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5" name="Freeform 7"/>
          <p:cNvSpPr>
            <a:spLocks/>
          </p:cNvSpPr>
          <p:nvPr/>
        </p:nvSpPr>
        <p:spPr bwMode="auto">
          <a:xfrm>
            <a:off x="7010400" y="2286000"/>
            <a:ext cx="1635125" cy="10398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6" name="Line 8"/>
          <p:cNvSpPr>
            <a:spLocks noChangeShapeType="1"/>
          </p:cNvSpPr>
          <p:nvPr/>
        </p:nvSpPr>
        <p:spPr bwMode="auto">
          <a:xfrm>
            <a:off x="5334000" y="3429000"/>
            <a:ext cx="325278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Line 9"/>
          <p:cNvSpPr>
            <a:spLocks noChangeShapeType="1"/>
          </p:cNvSpPr>
          <p:nvPr/>
        </p:nvSpPr>
        <p:spPr bwMode="auto">
          <a:xfrm>
            <a:off x="7010400" y="4038600"/>
            <a:ext cx="0" cy="167640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8" name="Freeform 10"/>
          <p:cNvSpPr>
            <a:spLocks/>
          </p:cNvSpPr>
          <p:nvPr/>
        </p:nvSpPr>
        <p:spPr bwMode="auto">
          <a:xfrm>
            <a:off x="6248400" y="4038600"/>
            <a:ext cx="723900" cy="1573213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9" name="Freeform 11"/>
          <p:cNvSpPr>
            <a:spLocks/>
          </p:cNvSpPr>
          <p:nvPr/>
        </p:nvSpPr>
        <p:spPr bwMode="auto">
          <a:xfrm>
            <a:off x="7010400" y="4038600"/>
            <a:ext cx="838200" cy="1573213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80" name="Line 12"/>
          <p:cNvSpPr>
            <a:spLocks noChangeShapeType="1"/>
          </p:cNvSpPr>
          <p:nvPr/>
        </p:nvSpPr>
        <p:spPr bwMode="auto">
          <a:xfrm>
            <a:off x="5334000" y="5715000"/>
            <a:ext cx="3252788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5362" name="Object 14"/>
          <p:cNvGraphicFramePr>
            <a:graphicFrameLocks noChangeAspect="1"/>
          </p:cNvGraphicFramePr>
          <p:nvPr/>
        </p:nvGraphicFramePr>
        <p:xfrm>
          <a:off x="1219200" y="3741738"/>
          <a:ext cx="468313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741738"/>
                        <a:ext cx="468313" cy="601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15"/>
          <p:cNvGraphicFramePr>
            <a:graphicFrameLocks noChangeAspect="1"/>
          </p:cNvGraphicFramePr>
          <p:nvPr/>
        </p:nvGraphicFramePr>
        <p:xfrm>
          <a:off x="8458200" y="3429000"/>
          <a:ext cx="474663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5" imgW="126720" imgH="139680" progId="Equation.3">
                  <p:embed/>
                </p:oleObj>
              </mc:Choice>
              <mc:Fallback>
                <p:oleObj name="Equation" r:id="rId5" imgW="126720" imgH="1396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8200" y="3429000"/>
                        <a:ext cx="474663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16"/>
          <p:cNvGraphicFramePr>
            <a:graphicFrameLocks noChangeAspect="1"/>
          </p:cNvGraphicFramePr>
          <p:nvPr/>
        </p:nvGraphicFramePr>
        <p:xfrm>
          <a:off x="8405813" y="5715000"/>
          <a:ext cx="474662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Equation" r:id="rId7" imgW="126720" imgH="164880" progId="Equation.3">
                  <p:embed/>
                </p:oleObj>
              </mc:Choice>
              <mc:Fallback>
                <p:oleObj name="Equation" r:id="rId7" imgW="126720" imgH="1648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05813" y="5715000"/>
                        <a:ext cx="474662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81" name="Line 17"/>
          <p:cNvSpPr>
            <a:spLocks noChangeShapeType="1"/>
          </p:cNvSpPr>
          <p:nvPr/>
        </p:nvSpPr>
        <p:spPr bwMode="auto">
          <a:xfrm>
            <a:off x="5105400" y="25908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5382" name="Rectangle 18"/>
          <p:cNvSpPr>
            <a:spLocks noChangeArrowheads="1"/>
          </p:cNvSpPr>
          <p:nvPr/>
        </p:nvSpPr>
        <p:spPr bwMode="auto">
          <a:xfrm>
            <a:off x="1066800" y="2209800"/>
            <a:ext cx="1981200" cy="838200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5365" name="Object 19"/>
          <p:cNvGraphicFramePr>
            <a:graphicFrameLocks noChangeAspect="1"/>
          </p:cNvGraphicFramePr>
          <p:nvPr/>
        </p:nvGraphicFramePr>
        <p:xfrm>
          <a:off x="1295400" y="2133600"/>
          <a:ext cx="1600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Equation" r:id="rId9" imgW="431640" imgH="215640" progId="Equation.3">
                  <p:embed/>
                </p:oleObj>
              </mc:Choice>
              <mc:Fallback>
                <p:oleObj name="Equation" r:id="rId9" imgW="431640" imgH="215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133600"/>
                        <a:ext cx="1600200" cy="800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20"/>
          <p:cNvGraphicFramePr>
            <a:graphicFrameLocks noChangeAspect="1"/>
          </p:cNvGraphicFramePr>
          <p:nvPr/>
        </p:nvGraphicFramePr>
        <p:xfrm>
          <a:off x="6934200" y="3505200"/>
          <a:ext cx="27146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9" name="Equation" r:id="rId11" imgW="126720" imgH="177480" progId="Equation.3">
                  <p:embed/>
                </p:oleObj>
              </mc:Choice>
              <mc:Fallback>
                <p:oleObj name="Equation" r:id="rId11" imgW="126720" imgH="177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3505200"/>
                        <a:ext cx="27146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21"/>
          <p:cNvGraphicFramePr>
            <a:graphicFrameLocks noChangeAspect="1"/>
          </p:cNvGraphicFramePr>
          <p:nvPr/>
        </p:nvGraphicFramePr>
        <p:xfrm>
          <a:off x="6858000" y="5638800"/>
          <a:ext cx="3762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Equation" r:id="rId13" imgW="177480" imgH="215640" progId="Equation.3">
                  <p:embed/>
                </p:oleObj>
              </mc:Choice>
              <mc:Fallback>
                <p:oleObj name="Equation" r:id="rId13" imgW="177480" imgH="21564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5638800"/>
                        <a:ext cx="376238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83" name="Slide Number Placeholder 2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7B749BD0-33A2-433C-909F-AE79346ECCF1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ChangeArrowheads="1"/>
          </p:cNvSpPr>
          <p:nvPr/>
        </p:nvSpPr>
        <p:spPr bwMode="auto">
          <a:xfrm>
            <a:off x="1600200" y="2514600"/>
            <a:ext cx="2362200" cy="10668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0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793038" cy="7620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mtClean="0"/>
              <a:t>Sampling Distribution Properties</a:t>
            </a:r>
          </a:p>
        </p:txBody>
      </p:sp>
      <p:sp>
        <p:nvSpPr>
          <p:cNvPr id="16391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792288"/>
            <a:ext cx="8077200" cy="4532312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35000"/>
              </a:spcBef>
            </a:pPr>
            <a:r>
              <a:rPr lang="en-US" smtClean="0"/>
              <a:t>For sampling </a:t>
            </a:r>
            <a:r>
              <a:rPr lang="en-US" smtClean="0">
                <a:solidFill>
                  <a:schemeClr val="folHlink"/>
                </a:solidFill>
              </a:rPr>
              <a:t>with replacement</a:t>
            </a:r>
            <a:r>
              <a:rPr lang="en-US" smtClean="0"/>
              <a:t>:</a:t>
            </a:r>
          </a:p>
          <a:p>
            <a:pPr lvl="1" eaLnBrk="1" hangingPunct="1">
              <a:lnSpc>
                <a:spcPct val="12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mtClean="0"/>
              <a:t>   As n  increases,        </a:t>
            </a:r>
          </a:p>
          <a:p>
            <a:pPr lvl="1" eaLnBrk="1" hangingPunct="1">
              <a:lnSpc>
                <a:spcPct val="90000"/>
              </a:lnSpc>
              <a:spcBef>
                <a:spcPct val="35000"/>
              </a:spcBef>
              <a:buFont typeface="Wingdings" pitchFamily="2" charset="2"/>
              <a:buNone/>
            </a:pPr>
            <a:r>
              <a:rPr lang="en-US" smtClean="0"/>
              <a:t>          decreases</a:t>
            </a:r>
          </a:p>
        </p:txBody>
      </p:sp>
      <p:sp>
        <p:nvSpPr>
          <p:cNvPr id="1639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6393" name="Line 3"/>
          <p:cNvSpPr>
            <a:spLocks noChangeShapeType="1"/>
          </p:cNvSpPr>
          <p:nvPr/>
        </p:nvSpPr>
        <p:spPr bwMode="auto">
          <a:xfrm>
            <a:off x="5334000" y="2743200"/>
            <a:ext cx="0" cy="31242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6394" name="Line 6"/>
          <p:cNvSpPr>
            <a:spLocks noChangeShapeType="1"/>
          </p:cNvSpPr>
          <p:nvPr/>
        </p:nvSpPr>
        <p:spPr bwMode="auto">
          <a:xfrm>
            <a:off x="3962400" y="4572000"/>
            <a:ext cx="447675" cy="14287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5" name="Line 7"/>
          <p:cNvSpPr>
            <a:spLocks noChangeShapeType="1"/>
          </p:cNvSpPr>
          <p:nvPr/>
        </p:nvSpPr>
        <p:spPr bwMode="auto">
          <a:xfrm flipH="1">
            <a:off x="5648325" y="2895600"/>
            <a:ext cx="828675" cy="762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6" name="Rectangle 8"/>
          <p:cNvSpPr>
            <a:spLocks noChangeArrowheads="1"/>
          </p:cNvSpPr>
          <p:nvPr/>
        </p:nvSpPr>
        <p:spPr bwMode="auto">
          <a:xfrm>
            <a:off x="6477000" y="2590800"/>
            <a:ext cx="1905000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hlink"/>
                </a:solidFill>
              </a:rPr>
              <a:t>Larger sample size</a:t>
            </a:r>
          </a:p>
        </p:txBody>
      </p:sp>
      <p:sp>
        <p:nvSpPr>
          <p:cNvPr id="16397" name="Rectangle 9"/>
          <p:cNvSpPr>
            <a:spLocks noChangeArrowheads="1"/>
          </p:cNvSpPr>
          <p:nvPr/>
        </p:nvSpPr>
        <p:spPr bwMode="auto">
          <a:xfrm>
            <a:off x="2133600" y="3962400"/>
            <a:ext cx="2003425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>
                <a:solidFill>
                  <a:schemeClr val="tx2"/>
                </a:solidFill>
              </a:rPr>
              <a:t>Smaller sample size</a:t>
            </a:r>
          </a:p>
        </p:txBody>
      </p:sp>
      <p:sp>
        <p:nvSpPr>
          <p:cNvPr id="16398" name="Line 10"/>
          <p:cNvSpPr>
            <a:spLocks noChangeShapeType="1"/>
          </p:cNvSpPr>
          <p:nvPr/>
        </p:nvSpPr>
        <p:spPr bwMode="auto">
          <a:xfrm>
            <a:off x="2209800" y="5867400"/>
            <a:ext cx="6537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9" name="Freeform 11"/>
          <p:cNvSpPr>
            <a:spLocks/>
          </p:cNvSpPr>
          <p:nvPr/>
        </p:nvSpPr>
        <p:spPr bwMode="auto">
          <a:xfrm>
            <a:off x="3200400" y="3581400"/>
            <a:ext cx="2133600" cy="2208213"/>
          </a:xfrm>
          <a:custGeom>
            <a:avLst/>
            <a:gdLst>
              <a:gd name="T0" fmla="*/ 0 w 1344"/>
              <a:gd name="T1" fmla="*/ 2147483647 h 1487"/>
              <a:gd name="T2" fmla="*/ 2147483647 w 1344"/>
              <a:gd name="T3" fmla="*/ 2147483647 h 1487"/>
              <a:gd name="T4" fmla="*/ 2147483647 w 1344"/>
              <a:gd name="T5" fmla="*/ 2147483647 h 1487"/>
              <a:gd name="T6" fmla="*/ 2147483647 w 1344"/>
              <a:gd name="T7" fmla="*/ 2147483647 h 1487"/>
              <a:gd name="T8" fmla="*/ 2147483647 w 1344"/>
              <a:gd name="T9" fmla="*/ 2147483647 h 1487"/>
              <a:gd name="T10" fmla="*/ 2147483647 w 1344"/>
              <a:gd name="T11" fmla="*/ 2147483647 h 1487"/>
              <a:gd name="T12" fmla="*/ 2147483647 w 1344"/>
              <a:gd name="T13" fmla="*/ 2147483647 h 1487"/>
              <a:gd name="T14" fmla="*/ 2147483647 w 1344"/>
              <a:gd name="T15" fmla="*/ 2147483647 h 1487"/>
              <a:gd name="T16" fmla="*/ 2147483647 w 1344"/>
              <a:gd name="T17" fmla="*/ 2147483647 h 1487"/>
              <a:gd name="T18" fmla="*/ 2147483647 w 1344"/>
              <a:gd name="T19" fmla="*/ 2147483647 h 1487"/>
              <a:gd name="T20" fmla="*/ 2147483647 w 1344"/>
              <a:gd name="T21" fmla="*/ 2147483647 h 1487"/>
              <a:gd name="T22" fmla="*/ 2147483647 w 1344"/>
              <a:gd name="T23" fmla="*/ 2147483647 h 1487"/>
              <a:gd name="T24" fmla="*/ 2147483647 w 1344"/>
              <a:gd name="T25" fmla="*/ 2147483647 h 1487"/>
              <a:gd name="T26" fmla="*/ 2147483647 w 1344"/>
              <a:gd name="T27" fmla="*/ 2147483647 h 1487"/>
              <a:gd name="T28" fmla="*/ 2147483647 w 1344"/>
              <a:gd name="T29" fmla="*/ 2147483647 h 1487"/>
              <a:gd name="T30" fmla="*/ 2147483647 w 1344"/>
              <a:gd name="T31" fmla="*/ 0 h 148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344"/>
              <a:gd name="T49" fmla="*/ 0 h 1487"/>
              <a:gd name="T50" fmla="*/ 1344 w 1344"/>
              <a:gd name="T51" fmla="*/ 1487 h 148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344" h="1487">
                <a:moveTo>
                  <a:pt x="0" y="1486"/>
                </a:moveTo>
                <a:lnTo>
                  <a:pt x="141" y="1471"/>
                </a:lnTo>
                <a:lnTo>
                  <a:pt x="212" y="1452"/>
                </a:lnTo>
                <a:lnTo>
                  <a:pt x="284" y="1429"/>
                </a:lnTo>
                <a:lnTo>
                  <a:pt x="353" y="1395"/>
                </a:lnTo>
                <a:lnTo>
                  <a:pt x="425" y="1347"/>
                </a:lnTo>
                <a:lnTo>
                  <a:pt x="496" y="1287"/>
                </a:lnTo>
                <a:lnTo>
                  <a:pt x="636" y="1116"/>
                </a:lnTo>
                <a:lnTo>
                  <a:pt x="776" y="872"/>
                </a:lnTo>
                <a:lnTo>
                  <a:pt x="919" y="580"/>
                </a:lnTo>
                <a:lnTo>
                  <a:pt x="988" y="431"/>
                </a:lnTo>
                <a:lnTo>
                  <a:pt x="1060" y="294"/>
                </a:lnTo>
                <a:lnTo>
                  <a:pt x="1130" y="174"/>
                </a:lnTo>
                <a:lnTo>
                  <a:pt x="1199" y="80"/>
                </a:lnTo>
                <a:lnTo>
                  <a:pt x="1271" y="20"/>
                </a:lnTo>
                <a:lnTo>
                  <a:pt x="1343" y="0"/>
                </a:lnTo>
              </a:path>
            </a:pathLst>
          </a:custGeom>
          <a:noFill/>
          <a:ln w="76200" cap="rnd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0" name="Freeform 12"/>
          <p:cNvSpPr>
            <a:spLocks/>
          </p:cNvSpPr>
          <p:nvPr/>
        </p:nvSpPr>
        <p:spPr bwMode="auto">
          <a:xfrm>
            <a:off x="5334000" y="3581400"/>
            <a:ext cx="2513013" cy="2208213"/>
          </a:xfrm>
          <a:custGeom>
            <a:avLst/>
            <a:gdLst>
              <a:gd name="T0" fmla="*/ 2147483647 w 1583"/>
              <a:gd name="T1" fmla="*/ 2147483647 h 1487"/>
              <a:gd name="T2" fmla="*/ 2147483647 w 1583"/>
              <a:gd name="T3" fmla="*/ 2147483647 h 1487"/>
              <a:gd name="T4" fmla="*/ 2147483647 w 1583"/>
              <a:gd name="T5" fmla="*/ 2147483647 h 1487"/>
              <a:gd name="T6" fmla="*/ 2147483647 w 1583"/>
              <a:gd name="T7" fmla="*/ 2147483647 h 1487"/>
              <a:gd name="T8" fmla="*/ 2147483647 w 1583"/>
              <a:gd name="T9" fmla="*/ 2147483647 h 1487"/>
              <a:gd name="T10" fmla="*/ 2147483647 w 1583"/>
              <a:gd name="T11" fmla="*/ 2147483647 h 1487"/>
              <a:gd name="T12" fmla="*/ 2147483647 w 1583"/>
              <a:gd name="T13" fmla="*/ 2147483647 h 1487"/>
              <a:gd name="T14" fmla="*/ 2147483647 w 1583"/>
              <a:gd name="T15" fmla="*/ 2147483647 h 1487"/>
              <a:gd name="T16" fmla="*/ 2147483647 w 1583"/>
              <a:gd name="T17" fmla="*/ 2147483647 h 1487"/>
              <a:gd name="T18" fmla="*/ 2147483647 w 1583"/>
              <a:gd name="T19" fmla="*/ 2147483647 h 1487"/>
              <a:gd name="T20" fmla="*/ 2147483647 w 1583"/>
              <a:gd name="T21" fmla="*/ 2147483647 h 1487"/>
              <a:gd name="T22" fmla="*/ 2147483647 w 1583"/>
              <a:gd name="T23" fmla="*/ 2147483647 h 1487"/>
              <a:gd name="T24" fmla="*/ 2147483647 w 1583"/>
              <a:gd name="T25" fmla="*/ 2147483647 h 1487"/>
              <a:gd name="T26" fmla="*/ 2147483647 w 1583"/>
              <a:gd name="T27" fmla="*/ 2147483647 h 1487"/>
              <a:gd name="T28" fmla="*/ 2147483647 w 1583"/>
              <a:gd name="T29" fmla="*/ 2147483647 h 1487"/>
              <a:gd name="T30" fmla="*/ 0 w 1583"/>
              <a:gd name="T31" fmla="*/ 0 h 148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83"/>
              <a:gd name="T49" fmla="*/ 0 h 1487"/>
              <a:gd name="T50" fmla="*/ 1583 w 1583"/>
              <a:gd name="T51" fmla="*/ 1487 h 148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83" h="1487">
                <a:moveTo>
                  <a:pt x="1582" y="1486"/>
                </a:moveTo>
                <a:lnTo>
                  <a:pt x="1416" y="1471"/>
                </a:lnTo>
                <a:lnTo>
                  <a:pt x="1332" y="1452"/>
                </a:lnTo>
                <a:lnTo>
                  <a:pt x="1250" y="1429"/>
                </a:lnTo>
                <a:lnTo>
                  <a:pt x="1166" y="1395"/>
                </a:lnTo>
                <a:lnTo>
                  <a:pt x="1081" y="1347"/>
                </a:lnTo>
                <a:lnTo>
                  <a:pt x="1001" y="1287"/>
                </a:lnTo>
                <a:lnTo>
                  <a:pt x="832" y="1116"/>
                </a:lnTo>
                <a:lnTo>
                  <a:pt x="666" y="872"/>
                </a:lnTo>
                <a:lnTo>
                  <a:pt x="500" y="580"/>
                </a:lnTo>
                <a:lnTo>
                  <a:pt x="415" y="431"/>
                </a:lnTo>
                <a:lnTo>
                  <a:pt x="331" y="294"/>
                </a:lnTo>
                <a:lnTo>
                  <a:pt x="251" y="174"/>
                </a:lnTo>
                <a:lnTo>
                  <a:pt x="166" y="80"/>
                </a:lnTo>
                <a:lnTo>
                  <a:pt x="82" y="20"/>
                </a:lnTo>
                <a:lnTo>
                  <a:pt x="0" y="0"/>
                </a:lnTo>
              </a:path>
            </a:pathLst>
          </a:custGeom>
          <a:noFill/>
          <a:ln w="76200" cap="rnd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1" name="Freeform 13"/>
          <p:cNvSpPr>
            <a:spLocks/>
          </p:cNvSpPr>
          <p:nvPr/>
        </p:nvSpPr>
        <p:spPr bwMode="auto">
          <a:xfrm>
            <a:off x="4267200" y="2743200"/>
            <a:ext cx="1066800" cy="3046413"/>
          </a:xfrm>
          <a:custGeom>
            <a:avLst/>
            <a:gdLst>
              <a:gd name="T0" fmla="*/ 0 w 864"/>
              <a:gd name="T1" fmla="*/ 2147483647 h 1919"/>
              <a:gd name="T2" fmla="*/ 2147483647 w 864"/>
              <a:gd name="T3" fmla="*/ 2147483647 h 1919"/>
              <a:gd name="T4" fmla="*/ 2147483647 w 864"/>
              <a:gd name="T5" fmla="*/ 2147483647 h 1919"/>
              <a:gd name="T6" fmla="*/ 2147483647 w 864"/>
              <a:gd name="T7" fmla="*/ 2147483647 h 1919"/>
              <a:gd name="T8" fmla="*/ 2147483647 w 864"/>
              <a:gd name="T9" fmla="*/ 2147483647 h 1919"/>
              <a:gd name="T10" fmla="*/ 2147483647 w 864"/>
              <a:gd name="T11" fmla="*/ 2147483647 h 1919"/>
              <a:gd name="T12" fmla="*/ 2147483647 w 864"/>
              <a:gd name="T13" fmla="*/ 2147483647 h 1919"/>
              <a:gd name="T14" fmla="*/ 2147483647 w 864"/>
              <a:gd name="T15" fmla="*/ 2147483647 h 1919"/>
              <a:gd name="T16" fmla="*/ 2147483647 w 864"/>
              <a:gd name="T17" fmla="*/ 2147483647 h 1919"/>
              <a:gd name="T18" fmla="*/ 2147483647 w 864"/>
              <a:gd name="T19" fmla="*/ 2147483647 h 1919"/>
              <a:gd name="T20" fmla="*/ 2147483647 w 864"/>
              <a:gd name="T21" fmla="*/ 2147483647 h 1919"/>
              <a:gd name="T22" fmla="*/ 2147483647 w 864"/>
              <a:gd name="T23" fmla="*/ 2147483647 h 1919"/>
              <a:gd name="T24" fmla="*/ 2147483647 w 864"/>
              <a:gd name="T25" fmla="*/ 2147483647 h 1919"/>
              <a:gd name="T26" fmla="*/ 2147483647 w 864"/>
              <a:gd name="T27" fmla="*/ 2147483647 h 1919"/>
              <a:gd name="T28" fmla="*/ 2147483647 w 864"/>
              <a:gd name="T29" fmla="*/ 2147483647 h 1919"/>
              <a:gd name="T30" fmla="*/ 2147483647 w 864"/>
              <a:gd name="T31" fmla="*/ 0 h 191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64"/>
              <a:gd name="T49" fmla="*/ 0 h 1919"/>
              <a:gd name="T50" fmla="*/ 864 w 864"/>
              <a:gd name="T51" fmla="*/ 1919 h 191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64" h="1919">
                <a:moveTo>
                  <a:pt x="0" y="1918"/>
                </a:moveTo>
                <a:lnTo>
                  <a:pt x="90" y="1899"/>
                </a:lnTo>
                <a:lnTo>
                  <a:pt x="136" y="1874"/>
                </a:lnTo>
                <a:lnTo>
                  <a:pt x="183" y="1844"/>
                </a:lnTo>
                <a:lnTo>
                  <a:pt x="227" y="1800"/>
                </a:lnTo>
                <a:lnTo>
                  <a:pt x="273" y="1738"/>
                </a:lnTo>
                <a:lnTo>
                  <a:pt x="319" y="1660"/>
                </a:lnTo>
                <a:lnTo>
                  <a:pt x="409" y="1440"/>
                </a:lnTo>
                <a:lnTo>
                  <a:pt x="499" y="1126"/>
                </a:lnTo>
                <a:lnTo>
                  <a:pt x="591" y="748"/>
                </a:lnTo>
                <a:lnTo>
                  <a:pt x="635" y="556"/>
                </a:lnTo>
                <a:lnTo>
                  <a:pt x="681" y="380"/>
                </a:lnTo>
                <a:lnTo>
                  <a:pt x="727" y="225"/>
                </a:lnTo>
                <a:lnTo>
                  <a:pt x="771" y="103"/>
                </a:lnTo>
                <a:lnTo>
                  <a:pt x="817" y="25"/>
                </a:lnTo>
                <a:lnTo>
                  <a:pt x="863" y="0"/>
                </a:lnTo>
              </a:path>
            </a:pathLst>
          </a:custGeom>
          <a:noFill/>
          <a:ln w="76200" cap="rnd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02" name="Freeform 14"/>
          <p:cNvSpPr>
            <a:spLocks/>
          </p:cNvSpPr>
          <p:nvPr/>
        </p:nvSpPr>
        <p:spPr bwMode="auto">
          <a:xfrm>
            <a:off x="5334000" y="2743200"/>
            <a:ext cx="1219200" cy="3046413"/>
          </a:xfrm>
          <a:custGeom>
            <a:avLst/>
            <a:gdLst>
              <a:gd name="T0" fmla="*/ 2147483647 w 960"/>
              <a:gd name="T1" fmla="*/ 2147483647 h 1919"/>
              <a:gd name="T2" fmla="*/ 2147483647 w 960"/>
              <a:gd name="T3" fmla="*/ 2147483647 h 1919"/>
              <a:gd name="T4" fmla="*/ 2147483647 w 960"/>
              <a:gd name="T5" fmla="*/ 2147483647 h 1919"/>
              <a:gd name="T6" fmla="*/ 2147483647 w 960"/>
              <a:gd name="T7" fmla="*/ 2147483647 h 1919"/>
              <a:gd name="T8" fmla="*/ 2147483647 w 960"/>
              <a:gd name="T9" fmla="*/ 2147483647 h 1919"/>
              <a:gd name="T10" fmla="*/ 2147483647 w 960"/>
              <a:gd name="T11" fmla="*/ 2147483647 h 1919"/>
              <a:gd name="T12" fmla="*/ 2147483647 w 960"/>
              <a:gd name="T13" fmla="*/ 2147483647 h 1919"/>
              <a:gd name="T14" fmla="*/ 2147483647 w 960"/>
              <a:gd name="T15" fmla="*/ 2147483647 h 1919"/>
              <a:gd name="T16" fmla="*/ 2147483647 w 960"/>
              <a:gd name="T17" fmla="*/ 2147483647 h 1919"/>
              <a:gd name="T18" fmla="*/ 2147483647 w 960"/>
              <a:gd name="T19" fmla="*/ 2147483647 h 1919"/>
              <a:gd name="T20" fmla="*/ 2147483647 w 960"/>
              <a:gd name="T21" fmla="*/ 2147483647 h 1919"/>
              <a:gd name="T22" fmla="*/ 2147483647 w 960"/>
              <a:gd name="T23" fmla="*/ 2147483647 h 1919"/>
              <a:gd name="T24" fmla="*/ 2147483647 w 960"/>
              <a:gd name="T25" fmla="*/ 2147483647 h 1919"/>
              <a:gd name="T26" fmla="*/ 2147483647 w 960"/>
              <a:gd name="T27" fmla="*/ 2147483647 h 1919"/>
              <a:gd name="T28" fmla="*/ 2147483647 w 960"/>
              <a:gd name="T29" fmla="*/ 2147483647 h 1919"/>
              <a:gd name="T30" fmla="*/ 0 w 960"/>
              <a:gd name="T31" fmla="*/ 0 h 1919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960"/>
              <a:gd name="T49" fmla="*/ 0 h 1919"/>
              <a:gd name="T50" fmla="*/ 960 w 960"/>
              <a:gd name="T51" fmla="*/ 1919 h 1919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960" h="1919">
                <a:moveTo>
                  <a:pt x="959" y="1918"/>
                </a:moveTo>
                <a:lnTo>
                  <a:pt x="858" y="1899"/>
                </a:lnTo>
                <a:lnTo>
                  <a:pt x="807" y="1874"/>
                </a:lnTo>
                <a:lnTo>
                  <a:pt x="758" y="1844"/>
                </a:lnTo>
                <a:lnTo>
                  <a:pt x="706" y="1800"/>
                </a:lnTo>
                <a:lnTo>
                  <a:pt x="655" y="1738"/>
                </a:lnTo>
                <a:lnTo>
                  <a:pt x="607" y="1660"/>
                </a:lnTo>
                <a:lnTo>
                  <a:pt x="504" y="1440"/>
                </a:lnTo>
                <a:lnTo>
                  <a:pt x="404" y="1126"/>
                </a:lnTo>
                <a:lnTo>
                  <a:pt x="303" y="748"/>
                </a:lnTo>
                <a:lnTo>
                  <a:pt x="252" y="556"/>
                </a:lnTo>
                <a:lnTo>
                  <a:pt x="200" y="380"/>
                </a:lnTo>
                <a:lnTo>
                  <a:pt x="152" y="225"/>
                </a:lnTo>
                <a:lnTo>
                  <a:pt x="101" y="103"/>
                </a:lnTo>
                <a:lnTo>
                  <a:pt x="49" y="25"/>
                </a:lnTo>
                <a:lnTo>
                  <a:pt x="0" y="0"/>
                </a:lnTo>
              </a:path>
            </a:pathLst>
          </a:custGeom>
          <a:noFill/>
          <a:ln w="76200" cap="rnd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6386" name="Object 15"/>
          <p:cNvGraphicFramePr>
            <a:graphicFrameLocks noChangeAspect="1"/>
          </p:cNvGraphicFramePr>
          <p:nvPr/>
        </p:nvGraphicFramePr>
        <p:xfrm>
          <a:off x="8458200" y="5867400"/>
          <a:ext cx="4159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8200" y="5867400"/>
                        <a:ext cx="415925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3" name="Text Box 16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16387" name="Object 17"/>
          <p:cNvGraphicFramePr>
            <a:graphicFrameLocks noChangeAspect="1"/>
          </p:cNvGraphicFramePr>
          <p:nvPr/>
        </p:nvGraphicFramePr>
        <p:xfrm>
          <a:off x="1752600" y="2971800"/>
          <a:ext cx="46037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name="Equation" r:id="rId5" imgW="203040" imgH="215640" progId="Equation.3">
                  <p:embed/>
                </p:oleObj>
              </mc:Choice>
              <mc:Fallback>
                <p:oleObj name="Equation" r:id="rId5" imgW="203040" imgH="2156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971800"/>
                        <a:ext cx="460375" cy="488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18"/>
          <p:cNvGraphicFramePr>
            <a:graphicFrameLocks noChangeAspect="1"/>
          </p:cNvGraphicFramePr>
          <p:nvPr/>
        </p:nvGraphicFramePr>
        <p:xfrm>
          <a:off x="5237163" y="5943600"/>
          <a:ext cx="325437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7" imgW="126720" imgH="177480" progId="Equation.3">
                  <p:embed/>
                </p:oleObj>
              </mc:Choice>
              <mc:Fallback>
                <p:oleObj name="Equation" r:id="rId7" imgW="126720" imgH="1774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7163" y="5943600"/>
                        <a:ext cx="325437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4" name="Slide Number Placeholder 2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F5111999-5A4A-411C-A59F-F15F8C078750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36563"/>
            <a:ext cx="7793038" cy="762000"/>
          </a:xfrm>
        </p:spPr>
        <p:txBody>
          <a:bodyPr/>
          <a:lstStyle/>
          <a:p>
            <a:pPr eaLnBrk="1" hangingPunct="1"/>
            <a:r>
              <a:rPr lang="en-US" smtClean="0"/>
              <a:t>If the Population is </a:t>
            </a:r>
            <a:r>
              <a:rPr lang="en-US" b="1" smtClean="0"/>
              <a:t>not</a:t>
            </a:r>
            <a:r>
              <a:rPr lang="en-US" smtClean="0"/>
              <a:t> Normal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8077200" cy="45323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We can apply the </a:t>
            </a:r>
            <a:r>
              <a:rPr lang="en-US" smtClean="0">
                <a:solidFill>
                  <a:schemeClr val="folHlink"/>
                </a:solidFill>
              </a:rPr>
              <a:t>Central Limit Theorem</a:t>
            </a:r>
            <a:r>
              <a:rPr lang="en-US" smtClean="0"/>
              <a:t>:</a:t>
            </a:r>
          </a:p>
          <a:p>
            <a:pPr lvl="1" eaLnBrk="1" hangingPunct="1">
              <a:lnSpc>
                <a:spcPct val="170000"/>
              </a:lnSpc>
            </a:pPr>
            <a:r>
              <a:rPr lang="en-US" smtClean="0"/>
              <a:t>Even if the population is </a:t>
            </a:r>
            <a:r>
              <a:rPr lang="en-US" smtClean="0">
                <a:solidFill>
                  <a:schemeClr val="folHlink"/>
                </a:solidFill>
              </a:rPr>
              <a:t>not normal</a:t>
            </a:r>
            <a:r>
              <a:rPr lang="en-US" smtClean="0"/>
              <a:t>,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…sample means from the population </a:t>
            </a:r>
            <a:r>
              <a:rPr lang="en-US" smtClean="0">
                <a:solidFill>
                  <a:schemeClr val="folHlink"/>
                </a:solidFill>
              </a:rPr>
              <a:t>will be</a:t>
            </a:r>
            <a:r>
              <a:rPr lang="en-US" smtClean="0"/>
              <a:t> </a:t>
            </a:r>
            <a:r>
              <a:rPr lang="en-US" smtClean="0">
                <a:solidFill>
                  <a:schemeClr val="folHlink"/>
                </a:solidFill>
              </a:rPr>
              <a:t>approximately normal</a:t>
            </a:r>
            <a:r>
              <a:rPr lang="en-US" smtClean="0"/>
              <a:t> as long as the sample size is large enough.</a:t>
            </a:r>
          </a:p>
          <a:p>
            <a:pPr lvl="1" eaLnBrk="1" hangingPunct="1">
              <a:lnSpc>
                <a:spcPct val="90000"/>
              </a:lnSpc>
            </a:pPr>
            <a:endParaRPr lang="en-US" smtClean="0"/>
          </a:p>
          <a:p>
            <a:pPr lvl="1"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smtClean="0"/>
              <a:t>Properties of the sampling distribution:</a:t>
            </a:r>
          </a:p>
          <a:p>
            <a:pPr lvl="1" eaLnBrk="1" hangingPunct="1">
              <a:lnSpc>
                <a:spcPct val="90000"/>
              </a:lnSpc>
            </a:pPr>
            <a:endParaRPr lang="en-US" smtClean="0"/>
          </a:p>
          <a:p>
            <a:pPr lvl="1" eaLnBrk="1" hangingPunct="1">
              <a:lnSpc>
                <a:spcPct val="90000"/>
              </a:lnSpc>
            </a:pPr>
            <a:endParaRPr lang="en-US" smtClean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/>
              <a:t>                               and</a:t>
            </a:r>
          </a:p>
        </p:txBody>
      </p:sp>
      <p:sp>
        <p:nvSpPr>
          <p:cNvPr id="1741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7410" name="Object 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name="Equation" r:id="rId3" imgW="114120" imgH="215640" progId="Equation.3">
                  <p:embed/>
                </p:oleObj>
              </mc:Choice>
              <mc:Fallback>
                <p:oleObj name="Equation" r:id="rId3" imgW="114120" imgH="215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5"/>
          <p:cNvGraphicFramePr>
            <a:graphicFrameLocks noChangeAspect="1"/>
          </p:cNvGraphicFramePr>
          <p:nvPr/>
        </p:nvGraphicFramePr>
        <p:xfrm>
          <a:off x="2133600" y="5324475"/>
          <a:ext cx="13462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Equation" r:id="rId5" imgW="431640" imgH="241200" progId="Equation.3">
                  <p:embed/>
                </p:oleObj>
              </mc:Choice>
              <mc:Fallback>
                <p:oleObj name="Equation" r:id="rId5" imgW="43164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5324475"/>
                        <a:ext cx="1346200" cy="7524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6"/>
          <p:cNvGraphicFramePr>
            <a:graphicFrameLocks noChangeAspect="1"/>
          </p:cNvGraphicFramePr>
          <p:nvPr/>
        </p:nvGraphicFramePr>
        <p:xfrm>
          <a:off x="5105400" y="5010150"/>
          <a:ext cx="1981200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7" imgW="596880" imgH="419040" progId="Equation.3">
                  <p:embed/>
                </p:oleObj>
              </mc:Choice>
              <mc:Fallback>
                <p:oleObj name="Equation" r:id="rId7" imgW="59688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5010150"/>
                        <a:ext cx="1981200" cy="139065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Line 7"/>
          <p:cNvSpPr>
            <a:spLocks noChangeShapeType="1"/>
          </p:cNvSpPr>
          <p:nvPr/>
        </p:nvSpPr>
        <p:spPr bwMode="auto">
          <a:xfrm>
            <a:off x="381000" y="4191000"/>
            <a:ext cx="838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7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4BB1A34B-EB23-4CC8-9EC0-DEE6AEAD81D3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Central Limit Theorem</a:t>
            </a:r>
          </a:p>
        </p:txBody>
      </p:sp>
      <p:sp>
        <p:nvSpPr>
          <p:cNvPr id="1843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8438" name="Text Box 2"/>
          <p:cNvSpPr txBox="1">
            <a:spLocks noChangeArrowheads="1"/>
          </p:cNvSpPr>
          <p:nvPr/>
        </p:nvSpPr>
        <p:spPr bwMode="auto">
          <a:xfrm>
            <a:off x="3276600" y="2209800"/>
            <a:ext cx="6858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n</a:t>
            </a:r>
            <a:r>
              <a:rPr lang="en-US">
                <a:cs typeface="Arial" charset="0"/>
              </a:rPr>
              <a:t>↑</a:t>
            </a:r>
          </a:p>
        </p:txBody>
      </p:sp>
      <p:graphicFrame>
        <p:nvGraphicFramePr>
          <p:cNvPr id="18434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41450" y="2308225"/>
          <a:ext cx="7702550" cy="454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VISIO" r:id="rId3" imgW="3547800" imgH="1995480" progId="Visio.Drawing.5">
                  <p:embed/>
                </p:oleObj>
              </mc:Choice>
              <mc:Fallback>
                <p:oleObj name="VISIO" r:id="rId3" imgW="3547800" imgH="1995480" progId="Visio.Drawing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1450" y="2308225"/>
                        <a:ext cx="7702550" cy="454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8357" name="Freeform 5"/>
          <p:cNvSpPr>
            <a:spLocks/>
          </p:cNvSpPr>
          <p:nvPr/>
        </p:nvSpPr>
        <p:spPr bwMode="auto">
          <a:xfrm>
            <a:off x="2514600" y="2667000"/>
            <a:ext cx="2211388" cy="1449388"/>
          </a:xfrm>
          <a:custGeom>
            <a:avLst/>
            <a:gdLst/>
            <a:ahLst/>
            <a:cxnLst>
              <a:cxn ang="0">
                <a:pos x="405" y="1173"/>
              </a:cxn>
              <a:cxn ang="0">
                <a:pos x="317" y="1105"/>
              </a:cxn>
              <a:cxn ang="0">
                <a:pos x="248" y="1040"/>
              </a:cxn>
              <a:cxn ang="0">
                <a:pos x="188" y="972"/>
              </a:cxn>
              <a:cxn ang="0">
                <a:pos x="118" y="878"/>
              </a:cxn>
              <a:cxn ang="0">
                <a:pos x="67" y="786"/>
              </a:cxn>
              <a:cxn ang="0">
                <a:pos x="35" y="709"/>
              </a:cxn>
              <a:cxn ang="0">
                <a:pos x="18" y="638"/>
              </a:cxn>
              <a:cxn ang="0">
                <a:pos x="5" y="565"/>
              </a:cxn>
              <a:cxn ang="0">
                <a:pos x="0" y="493"/>
              </a:cxn>
              <a:cxn ang="0">
                <a:pos x="7" y="409"/>
              </a:cxn>
              <a:cxn ang="0">
                <a:pos x="24" y="337"/>
              </a:cxn>
              <a:cxn ang="0">
                <a:pos x="60" y="254"/>
              </a:cxn>
              <a:cxn ang="0">
                <a:pos x="109" y="190"/>
              </a:cxn>
              <a:cxn ang="0">
                <a:pos x="170" y="134"/>
              </a:cxn>
              <a:cxn ang="0">
                <a:pos x="229" y="93"/>
              </a:cxn>
              <a:cxn ang="0">
                <a:pos x="323" y="48"/>
              </a:cxn>
              <a:cxn ang="0">
                <a:pos x="409" y="20"/>
              </a:cxn>
              <a:cxn ang="0">
                <a:pos x="495" y="8"/>
              </a:cxn>
              <a:cxn ang="0">
                <a:pos x="601" y="0"/>
              </a:cxn>
              <a:cxn ang="0">
                <a:pos x="715" y="6"/>
              </a:cxn>
              <a:cxn ang="0">
                <a:pos x="919" y="51"/>
              </a:cxn>
              <a:cxn ang="0">
                <a:pos x="1083" y="114"/>
              </a:cxn>
              <a:cxn ang="0">
                <a:pos x="1221" y="80"/>
              </a:cxn>
              <a:cxn ang="0">
                <a:pos x="988" y="447"/>
              </a:cxn>
              <a:cxn ang="0">
                <a:pos x="952" y="320"/>
              </a:cxn>
              <a:cxn ang="0">
                <a:pos x="805" y="269"/>
              </a:cxn>
              <a:cxn ang="0">
                <a:pos x="635" y="246"/>
              </a:cxn>
              <a:cxn ang="0">
                <a:pos x="525" y="253"/>
              </a:cxn>
              <a:cxn ang="0">
                <a:pos x="430" y="269"/>
              </a:cxn>
              <a:cxn ang="0">
                <a:pos x="342" y="302"/>
              </a:cxn>
              <a:cxn ang="0">
                <a:pos x="257" y="356"/>
              </a:cxn>
              <a:cxn ang="0">
                <a:pos x="196" y="420"/>
              </a:cxn>
              <a:cxn ang="0">
                <a:pos x="154" y="489"/>
              </a:cxn>
              <a:cxn ang="0">
                <a:pos x="129" y="563"/>
              </a:cxn>
              <a:cxn ang="0">
                <a:pos x="118" y="645"/>
              </a:cxn>
              <a:cxn ang="0">
                <a:pos x="130" y="757"/>
              </a:cxn>
              <a:cxn ang="0">
                <a:pos x="165" y="863"/>
              </a:cxn>
              <a:cxn ang="0">
                <a:pos x="212" y="951"/>
              </a:cxn>
              <a:cxn ang="0">
                <a:pos x="266" y="1026"/>
              </a:cxn>
              <a:cxn ang="0">
                <a:pos x="314" y="1081"/>
              </a:cxn>
              <a:cxn ang="0">
                <a:pos x="377" y="1135"/>
              </a:cxn>
              <a:cxn ang="0">
                <a:pos x="527" y="1248"/>
              </a:cxn>
            </a:cxnLst>
            <a:rect l="0" t="0" r="r" b="b"/>
            <a:pathLst>
              <a:path w="1393" h="1249">
                <a:moveTo>
                  <a:pt x="527" y="1248"/>
                </a:moveTo>
                <a:lnTo>
                  <a:pt x="405" y="1173"/>
                </a:lnTo>
                <a:lnTo>
                  <a:pt x="365" y="1144"/>
                </a:lnTo>
                <a:lnTo>
                  <a:pt x="317" y="1105"/>
                </a:lnTo>
                <a:lnTo>
                  <a:pt x="282" y="1075"/>
                </a:lnTo>
                <a:lnTo>
                  <a:pt x="248" y="1040"/>
                </a:lnTo>
                <a:lnTo>
                  <a:pt x="215" y="1006"/>
                </a:lnTo>
                <a:lnTo>
                  <a:pt x="188" y="972"/>
                </a:lnTo>
                <a:lnTo>
                  <a:pt x="156" y="930"/>
                </a:lnTo>
                <a:lnTo>
                  <a:pt x="118" y="878"/>
                </a:lnTo>
                <a:lnTo>
                  <a:pt x="92" y="833"/>
                </a:lnTo>
                <a:lnTo>
                  <a:pt x="67" y="786"/>
                </a:lnTo>
                <a:lnTo>
                  <a:pt x="52" y="750"/>
                </a:lnTo>
                <a:lnTo>
                  <a:pt x="35" y="709"/>
                </a:lnTo>
                <a:lnTo>
                  <a:pt x="25" y="677"/>
                </a:lnTo>
                <a:lnTo>
                  <a:pt x="18" y="638"/>
                </a:lnTo>
                <a:lnTo>
                  <a:pt x="10" y="603"/>
                </a:lnTo>
                <a:lnTo>
                  <a:pt x="5" y="565"/>
                </a:lnTo>
                <a:lnTo>
                  <a:pt x="2" y="534"/>
                </a:lnTo>
                <a:lnTo>
                  <a:pt x="0" y="493"/>
                </a:lnTo>
                <a:lnTo>
                  <a:pt x="0" y="449"/>
                </a:lnTo>
                <a:lnTo>
                  <a:pt x="7" y="409"/>
                </a:lnTo>
                <a:lnTo>
                  <a:pt x="14" y="375"/>
                </a:lnTo>
                <a:lnTo>
                  <a:pt x="24" y="337"/>
                </a:lnTo>
                <a:lnTo>
                  <a:pt x="36" y="299"/>
                </a:lnTo>
                <a:lnTo>
                  <a:pt x="60" y="254"/>
                </a:lnTo>
                <a:lnTo>
                  <a:pt x="85" y="218"/>
                </a:lnTo>
                <a:lnTo>
                  <a:pt x="109" y="190"/>
                </a:lnTo>
                <a:lnTo>
                  <a:pt x="135" y="162"/>
                </a:lnTo>
                <a:lnTo>
                  <a:pt x="170" y="134"/>
                </a:lnTo>
                <a:lnTo>
                  <a:pt x="199" y="111"/>
                </a:lnTo>
                <a:lnTo>
                  <a:pt x="229" y="93"/>
                </a:lnTo>
                <a:lnTo>
                  <a:pt x="272" y="70"/>
                </a:lnTo>
                <a:lnTo>
                  <a:pt x="323" y="48"/>
                </a:lnTo>
                <a:lnTo>
                  <a:pt x="368" y="33"/>
                </a:lnTo>
                <a:lnTo>
                  <a:pt x="409" y="20"/>
                </a:lnTo>
                <a:lnTo>
                  <a:pt x="454" y="11"/>
                </a:lnTo>
                <a:lnTo>
                  <a:pt x="495" y="8"/>
                </a:lnTo>
                <a:lnTo>
                  <a:pt x="542" y="4"/>
                </a:lnTo>
                <a:lnTo>
                  <a:pt x="601" y="0"/>
                </a:lnTo>
                <a:lnTo>
                  <a:pt x="654" y="3"/>
                </a:lnTo>
                <a:lnTo>
                  <a:pt x="715" y="6"/>
                </a:lnTo>
                <a:lnTo>
                  <a:pt x="829" y="26"/>
                </a:lnTo>
                <a:lnTo>
                  <a:pt x="919" y="51"/>
                </a:lnTo>
                <a:lnTo>
                  <a:pt x="1011" y="84"/>
                </a:lnTo>
                <a:lnTo>
                  <a:pt x="1083" y="114"/>
                </a:lnTo>
                <a:lnTo>
                  <a:pt x="1172" y="159"/>
                </a:lnTo>
                <a:lnTo>
                  <a:pt x="1221" y="80"/>
                </a:lnTo>
                <a:lnTo>
                  <a:pt x="1392" y="428"/>
                </a:lnTo>
                <a:lnTo>
                  <a:pt x="988" y="447"/>
                </a:lnTo>
                <a:lnTo>
                  <a:pt x="1041" y="364"/>
                </a:lnTo>
                <a:lnTo>
                  <a:pt x="952" y="320"/>
                </a:lnTo>
                <a:lnTo>
                  <a:pt x="881" y="293"/>
                </a:lnTo>
                <a:lnTo>
                  <a:pt x="805" y="269"/>
                </a:lnTo>
                <a:lnTo>
                  <a:pt x="692" y="248"/>
                </a:lnTo>
                <a:lnTo>
                  <a:pt x="635" y="246"/>
                </a:lnTo>
                <a:lnTo>
                  <a:pt x="576" y="246"/>
                </a:lnTo>
                <a:lnTo>
                  <a:pt x="525" y="253"/>
                </a:lnTo>
                <a:lnTo>
                  <a:pt x="474" y="260"/>
                </a:lnTo>
                <a:lnTo>
                  <a:pt x="430" y="269"/>
                </a:lnTo>
                <a:lnTo>
                  <a:pt x="389" y="284"/>
                </a:lnTo>
                <a:lnTo>
                  <a:pt x="342" y="302"/>
                </a:lnTo>
                <a:lnTo>
                  <a:pt x="295" y="330"/>
                </a:lnTo>
                <a:lnTo>
                  <a:pt x="257" y="356"/>
                </a:lnTo>
                <a:lnTo>
                  <a:pt x="229" y="384"/>
                </a:lnTo>
                <a:lnTo>
                  <a:pt x="196" y="420"/>
                </a:lnTo>
                <a:lnTo>
                  <a:pt x="170" y="461"/>
                </a:lnTo>
                <a:lnTo>
                  <a:pt x="154" y="489"/>
                </a:lnTo>
                <a:lnTo>
                  <a:pt x="140" y="520"/>
                </a:lnTo>
                <a:lnTo>
                  <a:pt x="129" y="563"/>
                </a:lnTo>
                <a:lnTo>
                  <a:pt x="122" y="604"/>
                </a:lnTo>
                <a:lnTo>
                  <a:pt x="118" y="645"/>
                </a:lnTo>
                <a:lnTo>
                  <a:pt x="121" y="690"/>
                </a:lnTo>
                <a:lnTo>
                  <a:pt x="130" y="757"/>
                </a:lnTo>
                <a:lnTo>
                  <a:pt x="144" y="805"/>
                </a:lnTo>
                <a:lnTo>
                  <a:pt x="165" y="863"/>
                </a:lnTo>
                <a:lnTo>
                  <a:pt x="191" y="914"/>
                </a:lnTo>
                <a:lnTo>
                  <a:pt x="212" y="951"/>
                </a:lnTo>
                <a:lnTo>
                  <a:pt x="240" y="991"/>
                </a:lnTo>
                <a:lnTo>
                  <a:pt x="266" y="1026"/>
                </a:lnTo>
                <a:lnTo>
                  <a:pt x="289" y="1053"/>
                </a:lnTo>
                <a:lnTo>
                  <a:pt x="314" y="1081"/>
                </a:lnTo>
                <a:lnTo>
                  <a:pt x="346" y="1109"/>
                </a:lnTo>
                <a:lnTo>
                  <a:pt x="377" y="1135"/>
                </a:lnTo>
                <a:lnTo>
                  <a:pt x="418" y="1169"/>
                </a:lnTo>
                <a:lnTo>
                  <a:pt x="527" y="1248"/>
                </a:lnTo>
              </a:path>
            </a:pathLst>
          </a:custGeom>
          <a:solidFill>
            <a:srgbClr val="CED0CF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8440" name="Rectangle 6"/>
          <p:cNvSpPr>
            <a:spLocks noChangeArrowheads="1"/>
          </p:cNvSpPr>
          <p:nvPr/>
        </p:nvSpPr>
        <p:spPr bwMode="auto">
          <a:xfrm>
            <a:off x="457200" y="2133600"/>
            <a:ext cx="1828800" cy="22240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As the sample size gets large enough… </a:t>
            </a:r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6400800" y="1905000"/>
            <a:ext cx="2514600" cy="30781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/>
              <a:t>the sampling distribution becomes almost normal regardless of shape of population</a:t>
            </a:r>
          </a:p>
        </p:txBody>
      </p:sp>
      <p:sp>
        <p:nvSpPr>
          <p:cNvPr id="18442" name="Line 8"/>
          <p:cNvSpPr>
            <a:spLocks noChangeShapeType="1"/>
          </p:cNvSpPr>
          <p:nvPr/>
        </p:nvSpPr>
        <p:spPr bwMode="auto">
          <a:xfrm>
            <a:off x="1905000" y="6324600"/>
            <a:ext cx="64770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18435" name="Object 9"/>
          <p:cNvGraphicFramePr>
            <a:graphicFrameLocks noChangeAspect="1"/>
          </p:cNvGraphicFramePr>
          <p:nvPr/>
        </p:nvGraphicFramePr>
        <p:xfrm>
          <a:off x="8382000" y="6019800"/>
          <a:ext cx="4159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5" imgW="126720" imgH="164880" progId="Equation.3">
                  <p:embed/>
                </p:oleObj>
              </mc:Choice>
              <mc:Fallback>
                <p:oleObj name="Equation" r:id="rId5" imgW="126720" imgH="1648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0" y="6019800"/>
                        <a:ext cx="415925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3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5F909602-883D-4A5D-9693-A5B3718CEEBE}" type="slidenum">
              <a:rPr lang="en-US" smtClean="0">
                <a:latin typeface="Arial" charset="0"/>
              </a:rPr>
              <a:pPr/>
              <a:t>26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2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914400" eaLnBrk="1" hangingPunct="1"/>
            <a:r>
              <a:rPr lang="en-US" smtClean="0"/>
              <a:t>If the Population is </a:t>
            </a:r>
            <a:r>
              <a:rPr lang="en-US" b="1" smtClean="0"/>
              <a:t>not</a:t>
            </a:r>
            <a:r>
              <a:rPr lang="en-US" smtClean="0"/>
              <a:t> Normal</a:t>
            </a:r>
          </a:p>
        </p:txBody>
      </p:sp>
      <p:sp>
        <p:nvSpPr>
          <p:cNvPr id="1946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9466" name="Line 2"/>
          <p:cNvSpPr>
            <a:spLocks noChangeShapeType="1"/>
          </p:cNvSpPr>
          <p:nvPr/>
        </p:nvSpPr>
        <p:spPr bwMode="auto">
          <a:xfrm flipV="1">
            <a:off x="6781800" y="4724400"/>
            <a:ext cx="0" cy="1600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9467" name="Text Box 3"/>
          <p:cNvSpPr txBox="1">
            <a:spLocks noChangeArrowheads="1"/>
          </p:cNvSpPr>
          <p:nvPr/>
        </p:nvSpPr>
        <p:spPr bwMode="auto">
          <a:xfrm>
            <a:off x="4038600" y="1752600"/>
            <a:ext cx="2743200" cy="396875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Population Distribution</a:t>
            </a:r>
          </a:p>
        </p:txBody>
      </p:sp>
      <p:sp>
        <p:nvSpPr>
          <p:cNvPr id="19468" name="Text Box 4"/>
          <p:cNvSpPr txBox="1">
            <a:spLocks noChangeArrowheads="1"/>
          </p:cNvSpPr>
          <p:nvPr/>
        </p:nvSpPr>
        <p:spPr bwMode="auto">
          <a:xfrm>
            <a:off x="3581400" y="4038600"/>
            <a:ext cx="4191000" cy="671513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Sampling Distribution </a:t>
            </a:r>
          </a:p>
          <a:p>
            <a:pPr algn="l">
              <a:lnSpc>
                <a:spcPct val="40000"/>
              </a:lnSpc>
              <a:spcBef>
                <a:spcPct val="50000"/>
              </a:spcBef>
            </a:pPr>
            <a:r>
              <a:rPr lang="en-US" sz="2000"/>
              <a:t>(becomes normal as n increases)</a:t>
            </a:r>
          </a:p>
        </p:txBody>
      </p:sp>
      <p:sp>
        <p:nvSpPr>
          <p:cNvPr id="19469" name="Rectangle 5"/>
          <p:cNvSpPr>
            <a:spLocks noChangeArrowheads="1"/>
          </p:cNvSpPr>
          <p:nvPr/>
        </p:nvSpPr>
        <p:spPr bwMode="auto">
          <a:xfrm>
            <a:off x="762000" y="2819400"/>
            <a:ext cx="22860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olidFill>
                  <a:schemeClr val="folHlink"/>
                </a:solidFill>
              </a:rPr>
              <a:t>Central Tendency</a:t>
            </a:r>
          </a:p>
        </p:txBody>
      </p:sp>
      <p:sp>
        <p:nvSpPr>
          <p:cNvPr id="19470" name="Rectangle 6"/>
          <p:cNvSpPr>
            <a:spLocks noChangeArrowheads="1"/>
          </p:cNvSpPr>
          <p:nvPr/>
        </p:nvSpPr>
        <p:spPr bwMode="auto">
          <a:xfrm>
            <a:off x="838200" y="4114800"/>
            <a:ext cx="12192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olidFill>
                  <a:schemeClr val="folHlink"/>
                </a:solidFill>
              </a:rPr>
              <a:t>Variation</a:t>
            </a:r>
          </a:p>
        </p:txBody>
      </p:sp>
      <p:sp>
        <p:nvSpPr>
          <p:cNvPr id="19471" name="Line 8"/>
          <p:cNvSpPr>
            <a:spLocks noChangeShapeType="1"/>
          </p:cNvSpPr>
          <p:nvPr/>
        </p:nvSpPr>
        <p:spPr bwMode="auto">
          <a:xfrm flipH="1">
            <a:off x="7010400" y="4943475"/>
            <a:ext cx="381000" cy="1524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9472" name="Line 9"/>
          <p:cNvSpPr>
            <a:spLocks noChangeShapeType="1"/>
          </p:cNvSpPr>
          <p:nvPr/>
        </p:nvSpPr>
        <p:spPr bwMode="auto">
          <a:xfrm>
            <a:off x="5410200" y="6315075"/>
            <a:ext cx="28956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9473" name="Line 10"/>
          <p:cNvSpPr>
            <a:spLocks noChangeShapeType="1"/>
          </p:cNvSpPr>
          <p:nvPr/>
        </p:nvSpPr>
        <p:spPr bwMode="auto">
          <a:xfrm>
            <a:off x="5410200" y="3657600"/>
            <a:ext cx="28956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9474" name="Freeform 11"/>
          <p:cNvSpPr>
            <a:spLocks/>
          </p:cNvSpPr>
          <p:nvPr/>
        </p:nvSpPr>
        <p:spPr bwMode="auto">
          <a:xfrm>
            <a:off x="6324600" y="2143125"/>
            <a:ext cx="2057400" cy="1371600"/>
          </a:xfrm>
          <a:custGeom>
            <a:avLst/>
            <a:gdLst>
              <a:gd name="T0" fmla="*/ 2147483647 w 1296"/>
              <a:gd name="T1" fmla="*/ 2147483647 h 864"/>
              <a:gd name="T2" fmla="*/ 2147483647 w 1296"/>
              <a:gd name="T3" fmla="*/ 2147483647 h 864"/>
              <a:gd name="T4" fmla="*/ 2147483647 w 1296"/>
              <a:gd name="T5" fmla="*/ 2147483647 h 864"/>
              <a:gd name="T6" fmla="*/ 2147483647 w 1296"/>
              <a:gd name="T7" fmla="*/ 2147483647 h 864"/>
              <a:gd name="T8" fmla="*/ 2147483647 w 1296"/>
              <a:gd name="T9" fmla="*/ 2147483647 h 864"/>
              <a:gd name="T10" fmla="*/ 2147483647 w 1296"/>
              <a:gd name="T11" fmla="*/ 2147483647 h 864"/>
              <a:gd name="T12" fmla="*/ 2147483647 w 1296"/>
              <a:gd name="T13" fmla="*/ 2147483647 h 864"/>
              <a:gd name="T14" fmla="*/ 2147483647 w 1296"/>
              <a:gd name="T15" fmla="*/ 2147483647 h 864"/>
              <a:gd name="T16" fmla="*/ 2147483647 w 1296"/>
              <a:gd name="T17" fmla="*/ 2147483647 h 864"/>
              <a:gd name="T18" fmla="*/ 2147483647 w 1296"/>
              <a:gd name="T19" fmla="*/ 2147483647 h 864"/>
              <a:gd name="T20" fmla="*/ 2147483647 w 1296"/>
              <a:gd name="T21" fmla="*/ 2147483647 h 864"/>
              <a:gd name="T22" fmla="*/ 2147483647 w 1296"/>
              <a:gd name="T23" fmla="*/ 2147483647 h 864"/>
              <a:gd name="T24" fmla="*/ 2147483647 w 1296"/>
              <a:gd name="T25" fmla="*/ 2147483647 h 864"/>
              <a:gd name="T26" fmla="*/ 2147483647 w 1296"/>
              <a:gd name="T27" fmla="*/ 2147483647 h 864"/>
              <a:gd name="T28" fmla="*/ 2147483647 w 1296"/>
              <a:gd name="T29" fmla="*/ 2147483647 h 864"/>
              <a:gd name="T30" fmla="*/ 0 w 1296"/>
              <a:gd name="T31" fmla="*/ 0 h 86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296"/>
              <a:gd name="T49" fmla="*/ 0 h 864"/>
              <a:gd name="T50" fmla="*/ 1296 w 1296"/>
              <a:gd name="T51" fmla="*/ 864 h 86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296" h="864">
                <a:moveTo>
                  <a:pt x="1295" y="863"/>
                </a:moveTo>
                <a:lnTo>
                  <a:pt x="1159" y="854"/>
                </a:lnTo>
                <a:lnTo>
                  <a:pt x="1090" y="843"/>
                </a:lnTo>
                <a:lnTo>
                  <a:pt x="1023" y="830"/>
                </a:lnTo>
                <a:lnTo>
                  <a:pt x="954" y="810"/>
                </a:lnTo>
                <a:lnTo>
                  <a:pt x="885" y="782"/>
                </a:lnTo>
                <a:lnTo>
                  <a:pt x="819" y="747"/>
                </a:lnTo>
                <a:lnTo>
                  <a:pt x="681" y="648"/>
                </a:lnTo>
                <a:lnTo>
                  <a:pt x="545" y="507"/>
                </a:lnTo>
                <a:lnTo>
                  <a:pt x="409" y="337"/>
                </a:lnTo>
                <a:lnTo>
                  <a:pt x="340" y="250"/>
                </a:lnTo>
                <a:lnTo>
                  <a:pt x="271" y="171"/>
                </a:lnTo>
                <a:lnTo>
                  <a:pt x="205" y="101"/>
                </a:lnTo>
                <a:lnTo>
                  <a:pt x="136" y="46"/>
                </a:lnTo>
                <a:lnTo>
                  <a:pt x="67" y="11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5" name="Freeform 12"/>
          <p:cNvSpPr>
            <a:spLocks/>
          </p:cNvSpPr>
          <p:nvPr/>
        </p:nvSpPr>
        <p:spPr bwMode="auto">
          <a:xfrm>
            <a:off x="5486400" y="2143125"/>
            <a:ext cx="838200" cy="1371600"/>
          </a:xfrm>
          <a:custGeom>
            <a:avLst/>
            <a:gdLst>
              <a:gd name="T0" fmla="*/ 0 w 528"/>
              <a:gd name="T1" fmla="*/ 2147483647 h 864"/>
              <a:gd name="T2" fmla="*/ 2147483647 w 528"/>
              <a:gd name="T3" fmla="*/ 2147483647 h 864"/>
              <a:gd name="T4" fmla="*/ 2147483647 w 528"/>
              <a:gd name="T5" fmla="*/ 2147483647 h 864"/>
              <a:gd name="T6" fmla="*/ 2147483647 w 528"/>
              <a:gd name="T7" fmla="*/ 2147483647 h 864"/>
              <a:gd name="T8" fmla="*/ 2147483647 w 528"/>
              <a:gd name="T9" fmla="*/ 2147483647 h 864"/>
              <a:gd name="T10" fmla="*/ 2147483647 w 528"/>
              <a:gd name="T11" fmla="*/ 2147483647 h 864"/>
              <a:gd name="T12" fmla="*/ 2147483647 w 528"/>
              <a:gd name="T13" fmla="*/ 2147483647 h 864"/>
              <a:gd name="T14" fmla="*/ 2147483647 w 528"/>
              <a:gd name="T15" fmla="*/ 2147483647 h 864"/>
              <a:gd name="T16" fmla="*/ 2147483647 w 528"/>
              <a:gd name="T17" fmla="*/ 2147483647 h 864"/>
              <a:gd name="T18" fmla="*/ 2147483647 w 528"/>
              <a:gd name="T19" fmla="*/ 2147483647 h 864"/>
              <a:gd name="T20" fmla="*/ 2147483647 w 528"/>
              <a:gd name="T21" fmla="*/ 2147483647 h 864"/>
              <a:gd name="T22" fmla="*/ 2147483647 w 528"/>
              <a:gd name="T23" fmla="*/ 2147483647 h 864"/>
              <a:gd name="T24" fmla="*/ 2147483647 w 528"/>
              <a:gd name="T25" fmla="*/ 2147483647 h 864"/>
              <a:gd name="T26" fmla="*/ 2147483647 w 528"/>
              <a:gd name="T27" fmla="*/ 2147483647 h 864"/>
              <a:gd name="T28" fmla="*/ 2147483647 w 528"/>
              <a:gd name="T29" fmla="*/ 2147483647 h 864"/>
              <a:gd name="T30" fmla="*/ 2147483647 w 528"/>
              <a:gd name="T31" fmla="*/ 0 h 86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28"/>
              <a:gd name="T49" fmla="*/ 0 h 864"/>
              <a:gd name="T50" fmla="*/ 528 w 528"/>
              <a:gd name="T51" fmla="*/ 864 h 86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28" h="864">
                <a:moveTo>
                  <a:pt x="0" y="863"/>
                </a:moveTo>
                <a:lnTo>
                  <a:pt x="55" y="854"/>
                </a:lnTo>
                <a:lnTo>
                  <a:pt x="83" y="843"/>
                </a:lnTo>
                <a:lnTo>
                  <a:pt x="112" y="830"/>
                </a:lnTo>
                <a:lnTo>
                  <a:pt x="139" y="810"/>
                </a:lnTo>
                <a:lnTo>
                  <a:pt x="167" y="782"/>
                </a:lnTo>
                <a:lnTo>
                  <a:pt x="195" y="747"/>
                </a:lnTo>
                <a:lnTo>
                  <a:pt x="250" y="648"/>
                </a:lnTo>
                <a:lnTo>
                  <a:pt x="305" y="507"/>
                </a:lnTo>
                <a:lnTo>
                  <a:pt x="361" y="337"/>
                </a:lnTo>
                <a:lnTo>
                  <a:pt x="388" y="250"/>
                </a:lnTo>
                <a:lnTo>
                  <a:pt x="416" y="171"/>
                </a:lnTo>
                <a:lnTo>
                  <a:pt x="444" y="101"/>
                </a:lnTo>
                <a:lnTo>
                  <a:pt x="471" y="46"/>
                </a:lnTo>
                <a:lnTo>
                  <a:pt x="499" y="11"/>
                </a:lnTo>
                <a:lnTo>
                  <a:pt x="527" y="0"/>
                </a:lnTo>
              </a:path>
            </a:pathLst>
          </a:custGeom>
          <a:noFill/>
          <a:ln w="50800" cap="rnd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6" name="Freeform 13"/>
          <p:cNvSpPr>
            <a:spLocks/>
          </p:cNvSpPr>
          <p:nvPr/>
        </p:nvSpPr>
        <p:spPr bwMode="auto">
          <a:xfrm>
            <a:off x="5486400" y="5105400"/>
            <a:ext cx="990600" cy="1143000"/>
          </a:xfrm>
          <a:custGeom>
            <a:avLst/>
            <a:gdLst>
              <a:gd name="T0" fmla="*/ 0 w 624"/>
              <a:gd name="T1" fmla="*/ 2147483647 h 720"/>
              <a:gd name="T2" fmla="*/ 2147483647 w 624"/>
              <a:gd name="T3" fmla="*/ 2147483647 h 720"/>
              <a:gd name="T4" fmla="*/ 2147483647 w 624"/>
              <a:gd name="T5" fmla="*/ 2147483647 h 720"/>
              <a:gd name="T6" fmla="*/ 2147483647 w 624"/>
              <a:gd name="T7" fmla="*/ 2147483647 h 720"/>
              <a:gd name="T8" fmla="*/ 2147483647 w 624"/>
              <a:gd name="T9" fmla="*/ 2147483647 h 720"/>
              <a:gd name="T10" fmla="*/ 2147483647 w 624"/>
              <a:gd name="T11" fmla="*/ 2147483647 h 720"/>
              <a:gd name="T12" fmla="*/ 2147483647 w 624"/>
              <a:gd name="T13" fmla="*/ 2147483647 h 720"/>
              <a:gd name="T14" fmla="*/ 2147483647 w 624"/>
              <a:gd name="T15" fmla="*/ 2147483647 h 720"/>
              <a:gd name="T16" fmla="*/ 2147483647 w 624"/>
              <a:gd name="T17" fmla="*/ 2147483647 h 720"/>
              <a:gd name="T18" fmla="*/ 2147483647 w 624"/>
              <a:gd name="T19" fmla="*/ 2147483647 h 720"/>
              <a:gd name="T20" fmla="*/ 2147483647 w 624"/>
              <a:gd name="T21" fmla="*/ 2147483647 h 720"/>
              <a:gd name="T22" fmla="*/ 2147483647 w 624"/>
              <a:gd name="T23" fmla="*/ 2147483647 h 720"/>
              <a:gd name="T24" fmla="*/ 2147483647 w 624"/>
              <a:gd name="T25" fmla="*/ 2147483647 h 720"/>
              <a:gd name="T26" fmla="*/ 2147483647 w 624"/>
              <a:gd name="T27" fmla="*/ 2147483647 h 720"/>
              <a:gd name="T28" fmla="*/ 2147483647 w 624"/>
              <a:gd name="T29" fmla="*/ 2147483647 h 720"/>
              <a:gd name="T30" fmla="*/ 2147483647 w 624"/>
              <a:gd name="T31" fmla="*/ 0 h 72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24"/>
              <a:gd name="T49" fmla="*/ 0 h 720"/>
              <a:gd name="T50" fmla="*/ 624 w 624"/>
              <a:gd name="T51" fmla="*/ 720 h 720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24" h="720">
                <a:moveTo>
                  <a:pt x="0" y="719"/>
                </a:moveTo>
                <a:lnTo>
                  <a:pt x="65" y="712"/>
                </a:lnTo>
                <a:lnTo>
                  <a:pt x="99" y="703"/>
                </a:lnTo>
                <a:lnTo>
                  <a:pt x="132" y="692"/>
                </a:lnTo>
                <a:lnTo>
                  <a:pt x="164" y="675"/>
                </a:lnTo>
                <a:lnTo>
                  <a:pt x="197" y="652"/>
                </a:lnTo>
                <a:lnTo>
                  <a:pt x="230" y="623"/>
                </a:lnTo>
                <a:lnTo>
                  <a:pt x="295" y="540"/>
                </a:lnTo>
                <a:lnTo>
                  <a:pt x="360" y="422"/>
                </a:lnTo>
                <a:lnTo>
                  <a:pt x="427" y="280"/>
                </a:lnTo>
                <a:lnTo>
                  <a:pt x="459" y="209"/>
                </a:lnTo>
                <a:lnTo>
                  <a:pt x="492" y="142"/>
                </a:lnTo>
                <a:lnTo>
                  <a:pt x="525" y="84"/>
                </a:lnTo>
                <a:lnTo>
                  <a:pt x="557" y="39"/>
                </a:lnTo>
                <a:lnTo>
                  <a:pt x="590" y="9"/>
                </a:lnTo>
                <a:lnTo>
                  <a:pt x="623" y="0"/>
                </a:lnTo>
              </a:path>
            </a:pathLst>
          </a:custGeom>
          <a:noFill/>
          <a:ln w="50800" cap="rnd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7" name="Freeform 14"/>
          <p:cNvSpPr>
            <a:spLocks/>
          </p:cNvSpPr>
          <p:nvPr/>
        </p:nvSpPr>
        <p:spPr bwMode="auto">
          <a:xfrm>
            <a:off x="6477000" y="5105400"/>
            <a:ext cx="1981200" cy="1143000"/>
          </a:xfrm>
          <a:custGeom>
            <a:avLst/>
            <a:gdLst>
              <a:gd name="T0" fmla="*/ 2147483647 w 1248"/>
              <a:gd name="T1" fmla="*/ 2147483647 h 720"/>
              <a:gd name="T2" fmla="*/ 2147483647 w 1248"/>
              <a:gd name="T3" fmla="*/ 2147483647 h 720"/>
              <a:gd name="T4" fmla="*/ 2147483647 w 1248"/>
              <a:gd name="T5" fmla="*/ 2147483647 h 720"/>
              <a:gd name="T6" fmla="*/ 2147483647 w 1248"/>
              <a:gd name="T7" fmla="*/ 2147483647 h 720"/>
              <a:gd name="T8" fmla="*/ 2147483647 w 1248"/>
              <a:gd name="T9" fmla="*/ 2147483647 h 720"/>
              <a:gd name="T10" fmla="*/ 2147483647 w 1248"/>
              <a:gd name="T11" fmla="*/ 2147483647 h 720"/>
              <a:gd name="T12" fmla="*/ 2147483647 w 1248"/>
              <a:gd name="T13" fmla="*/ 2147483647 h 720"/>
              <a:gd name="T14" fmla="*/ 2147483647 w 1248"/>
              <a:gd name="T15" fmla="*/ 2147483647 h 720"/>
              <a:gd name="T16" fmla="*/ 2147483647 w 1248"/>
              <a:gd name="T17" fmla="*/ 2147483647 h 720"/>
              <a:gd name="T18" fmla="*/ 2147483647 w 1248"/>
              <a:gd name="T19" fmla="*/ 2147483647 h 720"/>
              <a:gd name="T20" fmla="*/ 2147483647 w 1248"/>
              <a:gd name="T21" fmla="*/ 2147483647 h 720"/>
              <a:gd name="T22" fmla="*/ 2147483647 w 1248"/>
              <a:gd name="T23" fmla="*/ 2147483647 h 720"/>
              <a:gd name="T24" fmla="*/ 2147483647 w 1248"/>
              <a:gd name="T25" fmla="*/ 2147483647 h 720"/>
              <a:gd name="T26" fmla="*/ 2147483647 w 1248"/>
              <a:gd name="T27" fmla="*/ 2147483647 h 720"/>
              <a:gd name="T28" fmla="*/ 2147483647 w 1248"/>
              <a:gd name="T29" fmla="*/ 2147483647 h 720"/>
              <a:gd name="T30" fmla="*/ 0 w 1248"/>
              <a:gd name="T31" fmla="*/ 0 h 72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248"/>
              <a:gd name="T49" fmla="*/ 0 h 720"/>
              <a:gd name="T50" fmla="*/ 1248 w 1248"/>
              <a:gd name="T51" fmla="*/ 720 h 720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248" h="720">
                <a:moveTo>
                  <a:pt x="1247" y="719"/>
                </a:moveTo>
                <a:lnTo>
                  <a:pt x="1116" y="712"/>
                </a:lnTo>
                <a:lnTo>
                  <a:pt x="1049" y="703"/>
                </a:lnTo>
                <a:lnTo>
                  <a:pt x="985" y="692"/>
                </a:lnTo>
                <a:lnTo>
                  <a:pt x="918" y="675"/>
                </a:lnTo>
                <a:lnTo>
                  <a:pt x="852" y="652"/>
                </a:lnTo>
                <a:lnTo>
                  <a:pt x="789" y="623"/>
                </a:lnTo>
                <a:lnTo>
                  <a:pt x="656" y="540"/>
                </a:lnTo>
                <a:lnTo>
                  <a:pt x="525" y="422"/>
                </a:lnTo>
                <a:lnTo>
                  <a:pt x="394" y="280"/>
                </a:lnTo>
                <a:lnTo>
                  <a:pt x="327" y="209"/>
                </a:lnTo>
                <a:lnTo>
                  <a:pt x="261" y="142"/>
                </a:lnTo>
                <a:lnTo>
                  <a:pt x="197" y="84"/>
                </a:lnTo>
                <a:lnTo>
                  <a:pt x="131" y="39"/>
                </a:lnTo>
                <a:lnTo>
                  <a:pt x="64" y="9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8" name="Freeform 15"/>
          <p:cNvSpPr>
            <a:spLocks/>
          </p:cNvSpPr>
          <p:nvPr/>
        </p:nvSpPr>
        <p:spPr bwMode="auto">
          <a:xfrm>
            <a:off x="5943600" y="4724400"/>
            <a:ext cx="838200" cy="1524000"/>
          </a:xfrm>
          <a:custGeom>
            <a:avLst/>
            <a:gdLst>
              <a:gd name="T0" fmla="*/ 0 w 528"/>
              <a:gd name="T1" fmla="*/ 2147483647 h 960"/>
              <a:gd name="T2" fmla="*/ 2147483647 w 528"/>
              <a:gd name="T3" fmla="*/ 2147483647 h 960"/>
              <a:gd name="T4" fmla="*/ 2147483647 w 528"/>
              <a:gd name="T5" fmla="*/ 2147483647 h 960"/>
              <a:gd name="T6" fmla="*/ 2147483647 w 528"/>
              <a:gd name="T7" fmla="*/ 2147483647 h 960"/>
              <a:gd name="T8" fmla="*/ 2147483647 w 528"/>
              <a:gd name="T9" fmla="*/ 2147483647 h 960"/>
              <a:gd name="T10" fmla="*/ 2147483647 w 528"/>
              <a:gd name="T11" fmla="*/ 2147483647 h 960"/>
              <a:gd name="T12" fmla="*/ 2147483647 w 528"/>
              <a:gd name="T13" fmla="*/ 2147483647 h 960"/>
              <a:gd name="T14" fmla="*/ 2147483647 w 528"/>
              <a:gd name="T15" fmla="*/ 2147483647 h 960"/>
              <a:gd name="T16" fmla="*/ 2147483647 w 528"/>
              <a:gd name="T17" fmla="*/ 2147483647 h 960"/>
              <a:gd name="T18" fmla="*/ 2147483647 w 528"/>
              <a:gd name="T19" fmla="*/ 2147483647 h 960"/>
              <a:gd name="T20" fmla="*/ 2147483647 w 528"/>
              <a:gd name="T21" fmla="*/ 2147483647 h 960"/>
              <a:gd name="T22" fmla="*/ 2147483647 w 528"/>
              <a:gd name="T23" fmla="*/ 2147483647 h 960"/>
              <a:gd name="T24" fmla="*/ 2147483647 w 528"/>
              <a:gd name="T25" fmla="*/ 2147483647 h 960"/>
              <a:gd name="T26" fmla="*/ 2147483647 w 528"/>
              <a:gd name="T27" fmla="*/ 2147483647 h 960"/>
              <a:gd name="T28" fmla="*/ 2147483647 w 528"/>
              <a:gd name="T29" fmla="*/ 2147483647 h 960"/>
              <a:gd name="T30" fmla="*/ 2147483647 w 528"/>
              <a:gd name="T31" fmla="*/ 0 h 96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28"/>
              <a:gd name="T49" fmla="*/ 0 h 960"/>
              <a:gd name="T50" fmla="*/ 528 w 528"/>
              <a:gd name="T51" fmla="*/ 960 h 960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28" h="960">
                <a:moveTo>
                  <a:pt x="0" y="959"/>
                </a:moveTo>
                <a:lnTo>
                  <a:pt x="55" y="949"/>
                </a:lnTo>
                <a:lnTo>
                  <a:pt x="83" y="937"/>
                </a:lnTo>
                <a:lnTo>
                  <a:pt x="112" y="922"/>
                </a:lnTo>
                <a:lnTo>
                  <a:pt x="139" y="900"/>
                </a:lnTo>
                <a:lnTo>
                  <a:pt x="167" y="869"/>
                </a:lnTo>
                <a:lnTo>
                  <a:pt x="195" y="830"/>
                </a:lnTo>
                <a:lnTo>
                  <a:pt x="250" y="720"/>
                </a:lnTo>
                <a:lnTo>
                  <a:pt x="305" y="563"/>
                </a:lnTo>
                <a:lnTo>
                  <a:pt x="361" y="374"/>
                </a:lnTo>
                <a:lnTo>
                  <a:pt x="388" y="278"/>
                </a:lnTo>
                <a:lnTo>
                  <a:pt x="416" y="190"/>
                </a:lnTo>
                <a:lnTo>
                  <a:pt x="444" y="112"/>
                </a:lnTo>
                <a:lnTo>
                  <a:pt x="471" y="51"/>
                </a:lnTo>
                <a:lnTo>
                  <a:pt x="499" y="13"/>
                </a:lnTo>
                <a:lnTo>
                  <a:pt x="527" y="0"/>
                </a:lnTo>
              </a:path>
            </a:pathLst>
          </a:custGeom>
          <a:noFill/>
          <a:ln w="50800" cap="rnd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79" name="Freeform 16"/>
          <p:cNvSpPr>
            <a:spLocks/>
          </p:cNvSpPr>
          <p:nvPr/>
        </p:nvSpPr>
        <p:spPr bwMode="auto">
          <a:xfrm>
            <a:off x="6781800" y="4724400"/>
            <a:ext cx="990600" cy="1524000"/>
          </a:xfrm>
          <a:custGeom>
            <a:avLst/>
            <a:gdLst>
              <a:gd name="T0" fmla="*/ 2147483647 w 624"/>
              <a:gd name="T1" fmla="*/ 2147483647 h 960"/>
              <a:gd name="T2" fmla="*/ 2147483647 w 624"/>
              <a:gd name="T3" fmla="*/ 2147483647 h 960"/>
              <a:gd name="T4" fmla="*/ 2147483647 w 624"/>
              <a:gd name="T5" fmla="*/ 2147483647 h 960"/>
              <a:gd name="T6" fmla="*/ 2147483647 w 624"/>
              <a:gd name="T7" fmla="*/ 2147483647 h 960"/>
              <a:gd name="T8" fmla="*/ 2147483647 w 624"/>
              <a:gd name="T9" fmla="*/ 2147483647 h 960"/>
              <a:gd name="T10" fmla="*/ 2147483647 w 624"/>
              <a:gd name="T11" fmla="*/ 2147483647 h 960"/>
              <a:gd name="T12" fmla="*/ 2147483647 w 624"/>
              <a:gd name="T13" fmla="*/ 2147483647 h 960"/>
              <a:gd name="T14" fmla="*/ 2147483647 w 624"/>
              <a:gd name="T15" fmla="*/ 2147483647 h 960"/>
              <a:gd name="T16" fmla="*/ 2147483647 w 624"/>
              <a:gd name="T17" fmla="*/ 2147483647 h 960"/>
              <a:gd name="T18" fmla="*/ 2147483647 w 624"/>
              <a:gd name="T19" fmla="*/ 2147483647 h 960"/>
              <a:gd name="T20" fmla="*/ 2147483647 w 624"/>
              <a:gd name="T21" fmla="*/ 2147483647 h 960"/>
              <a:gd name="T22" fmla="*/ 2147483647 w 624"/>
              <a:gd name="T23" fmla="*/ 2147483647 h 960"/>
              <a:gd name="T24" fmla="*/ 2147483647 w 624"/>
              <a:gd name="T25" fmla="*/ 2147483647 h 960"/>
              <a:gd name="T26" fmla="*/ 2147483647 w 624"/>
              <a:gd name="T27" fmla="*/ 2147483647 h 960"/>
              <a:gd name="T28" fmla="*/ 2147483647 w 624"/>
              <a:gd name="T29" fmla="*/ 2147483647 h 960"/>
              <a:gd name="T30" fmla="*/ 0 w 624"/>
              <a:gd name="T31" fmla="*/ 0 h 960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24"/>
              <a:gd name="T49" fmla="*/ 0 h 960"/>
              <a:gd name="T50" fmla="*/ 624 w 624"/>
              <a:gd name="T51" fmla="*/ 960 h 960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24" h="960">
                <a:moveTo>
                  <a:pt x="623" y="959"/>
                </a:moveTo>
                <a:lnTo>
                  <a:pt x="558" y="949"/>
                </a:lnTo>
                <a:lnTo>
                  <a:pt x="525" y="937"/>
                </a:lnTo>
                <a:lnTo>
                  <a:pt x="493" y="922"/>
                </a:lnTo>
                <a:lnTo>
                  <a:pt x="459" y="900"/>
                </a:lnTo>
                <a:lnTo>
                  <a:pt x="426" y="869"/>
                </a:lnTo>
                <a:lnTo>
                  <a:pt x="394" y="830"/>
                </a:lnTo>
                <a:lnTo>
                  <a:pt x="328" y="720"/>
                </a:lnTo>
                <a:lnTo>
                  <a:pt x="262" y="563"/>
                </a:lnTo>
                <a:lnTo>
                  <a:pt x="197" y="374"/>
                </a:lnTo>
                <a:lnTo>
                  <a:pt x="164" y="278"/>
                </a:lnTo>
                <a:lnTo>
                  <a:pt x="130" y="190"/>
                </a:lnTo>
                <a:lnTo>
                  <a:pt x="99" y="112"/>
                </a:lnTo>
                <a:lnTo>
                  <a:pt x="65" y="51"/>
                </a:lnTo>
                <a:lnTo>
                  <a:pt x="32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80" name="Line 17"/>
          <p:cNvSpPr>
            <a:spLocks noChangeShapeType="1"/>
          </p:cNvSpPr>
          <p:nvPr/>
        </p:nvSpPr>
        <p:spPr bwMode="auto">
          <a:xfrm flipV="1">
            <a:off x="6781800" y="2447925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9481" name="Line 18"/>
          <p:cNvSpPr>
            <a:spLocks noChangeShapeType="1"/>
          </p:cNvSpPr>
          <p:nvPr/>
        </p:nvSpPr>
        <p:spPr bwMode="auto">
          <a:xfrm>
            <a:off x="5562600" y="5410200"/>
            <a:ext cx="533400" cy="228600"/>
          </a:xfrm>
          <a:prstGeom prst="line">
            <a:avLst/>
          </a:prstGeom>
          <a:noFill/>
          <a:ln w="28575">
            <a:solidFill>
              <a:schemeClr val="tx2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19458" name="Object 19"/>
          <p:cNvGraphicFramePr>
            <a:graphicFrameLocks noChangeAspect="1"/>
          </p:cNvGraphicFramePr>
          <p:nvPr/>
        </p:nvGraphicFramePr>
        <p:xfrm>
          <a:off x="8382000" y="3657600"/>
          <a:ext cx="334963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tion" r:id="rId3" imgW="126720" imgH="139680" progId="Equation.3">
                  <p:embed/>
                </p:oleObj>
              </mc:Choice>
              <mc:Fallback>
                <p:oleObj name="Equation" r:id="rId3" imgW="126720" imgH="1396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0" y="3657600"/>
                        <a:ext cx="334963" cy="363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20"/>
          <p:cNvGraphicFramePr>
            <a:graphicFrameLocks noChangeAspect="1"/>
          </p:cNvGraphicFramePr>
          <p:nvPr/>
        </p:nvGraphicFramePr>
        <p:xfrm>
          <a:off x="8458200" y="6096000"/>
          <a:ext cx="355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2" name="Equation" r:id="rId5" imgW="126720" imgH="164880" progId="Equation.3">
                  <p:embed/>
                </p:oleObj>
              </mc:Choice>
              <mc:Fallback>
                <p:oleObj name="Equation" r:id="rId5" imgW="126720" imgH="1648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8200" y="6096000"/>
                        <a:ext cx="3556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82" name="Rectangle 21"/>
          <p:cNvSpPr>
            <a:spLocks noChangeArrowheads="1"/>
          </p:cNvSpPr>
          <p:nvPr/>
        </p:nvSpPr>
        <p:spPr bwMode="auto">
          <a:xfrm>
            <a:off x="7391400" y="4648200"/>
            <a:ext cx="1143000" cy="1003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hlink"/>
                </a:solidFill>
              </a:rPr>
              <a:t>Larger sample size</a:t>
            </a:r>
          </a:p>
        </p:txBody>
      </p:sp>
      <p:sp>
        <p:nvSpPr>
          <p:cNvPr id="19483" name="Rectangle 22"/>
          <p:cNvSpPr>
            <a:spLocks noChangeArrowheads="1"/>
          </p:cNvSpPr>
          <p:nvPr/>
        </p:nvSpPr>
        <p:spPr bwMode="auto">
          <a:xfrm>
            <a:off x="3810000" y="4876800"/>
            <a:ext cx="2003425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 b="1">
                <a:solidFill>
                  <a:schemeClr val="tx2"/>
                </a:solidFill>
              </a:rPr>
              <a:t>Smaller sample size</a:t>
            </a:r>
          </a:p>
        </p:txBody>
      </p:sp>
      <p:sp>
        <p:nvSpPr>
          <p:cNvPr id="19484" name="Text Box 24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19485" name="Rectangle 25"/>
          <p:cNvSpPr>
            <a:spLocks noChangeArrowheads="1"/>
          </p:cNvSpPr>
          <p:nvPr/>
        </p:nvSpPr>
        <p:spPr bwMode="auto">
          <a:xfrm>
            <a:off x="457200" y="1981200"/>
            <a:ext cx="3222625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Sampling distribution properties:</a:t>
            </a:r>
          </a:p>
        </p:txBody>
      </p:sp>
      <p:sp>
        <p:nvSpPr>
          <p:cNvPr id="19486" name="Rectangle 26"/>
          <p:cNvSpPr>
            <a:spLocks noChangeArrowheads="1"/>
          </p:cNvSpPr>
          <p:nvPr/>
        </p:nvSpPr>
        <p:spPr bwMode="auto">
          <a:xfrm>
            <a:off x="762000" y="2819400"/>
            <a:ext cx="2590800" cy="11430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87" name="Rectangle 27"/>
          <p:cNvSpPr>
            <a:spLocks noChangeArrowheads="1"/>
          </p:cNvSpPr>
          <p:nvPr/>
        </p:nvSpPr>
        <p:spPr bwMode="auto">
          <a:xfrm>
            <a:off x="762000" y="4114800"/>
            <a:ext cx="2590800" cy="13716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88" name="Line 28"/>
          <p:cNvSpPr>
            <a:spLocks noChangeShapeType="1"/>
          </p:cNvSpPr>
          <p:nvPr/>
        </p:nvSpPr>
        <p:spPr bwMode="auto">
          <a:xfrm>
            <a:off x="4800600" y="2133600"/>
            <a:ext cx="0" cy="1905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9460" name="Object 29"/>
          <p:cNvGraphicFramePr>
            <a:graphicFrameLocks noChangeAspect="1"/>
          </p:cNvGraphicFramePr>
          <p:nvPr/>
        </p:nvGraphicFramePr>
        <p:xfrm>
          <a:off x="1600200" y="3200400"/>
          <a:ext cx="1190625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3" name="Equation" r:id="rId7" imgW="431640" imgH="241200" progId="Equation.3">
                  <p:embed/>
                </p:oleObj>
              </mc:Choice>
              <mc:Fallback>
                <p:oleObj name="Equation" r:id="rId7" imgW="431640" imgH="2412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3200400"/>
                        <a:ext cx="1190625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EFEB8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30"/>
          <p:cNvGraphicFramePr>
            <a:graphicFrameLocks noChangeAspect="1"/>
          </p:cNvGraphicFramePr>
          <p:nvPr/>
        </p:nvGraphicFramePr>
        <p:xfrm>
          <a:off x="1447800" y="4191000"/>
          <a:ext cx="1752600" cy="123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4" name="Equation" r:id="rId9" imgW="596880" imgH="419040" progId="Equation.3">
                  <p:embed/>
                </p:oleObj>
              </mc:Choice>
              <mc:Fallback>
                <p:oleObj name="Equation" r:id="rId9" imgW="596880" imgH="4190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4191000"/>
                        <a:ext cx="1752600" cy="1230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EFEB8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Object 31"/>
          <p:cNvGraphicFramePr>
            <a:graphicFrameLocks noChangeAspect="1"/>
          </p:cNvGraphicFramePr>
          <p:nvPr/>
        </p:nvGraphicFramePr>
        <p:xfrm>
          <a:off x="6629400" y="6248400"/>
          <a:ext cx="3778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Equation" r:id="rId11" imgW="177480" imgH="215640" progId="Equation.3">
                  <p:embed/>
                </p:oleObj>
              </mc:Choice>
              <mc:Fallback>
                <p:oleObj name="Equation" r:id="rId11" imgW="177480" imgH="21564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6248400"/>
                        <a:ext cx="377825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Object 32"/>
          <p:cNvGraphicFramePr>
            <a:graphicFrameLocks noChangeAspect="1"/>
          </p:cNvGraphicFramePr>
          <p:nvPr/>
        </p:nvGraphicFramePr>
        <p:xfrm>
          <a:off x="6662738" y="3657600"/>
          <a:ext cx="27146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13" imgW="126720" imgH="177480" progId="Equation.3">
                  <p:embed/>
                </p:oleObj>
              </mc:Choice>
              <mc:Fallback>
                <p:oleObj name="Equation" r:id="rId13" imgW="126720" imgH="17748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2738" y="3657600"/>
                        <a:ext cx="271462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89" name="Slide Number Placeholder 3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C244D9D7-58DF-4E47-B232-DA06B10236BD}" type="slidenum">
              <a:rPr lang="en-US" smtClean="0">
                <a:latin typeface="Arial" charset="0"/>
              </a:rPr>
              <a:pPr/>
              <a:t>27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How Large is Large Enough?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981200"/>
            <a:ext cx="7772400" cy="4114800"/>
          </a:xfrm>
        </p:spPr>
        <p:txBody>
          <a:bodyPr/>
          <a:lstStyle/>
          <a:p>
            <a:pPr eaLnBrk="1" hangingPunct="1">
              <a:spcBef>
                <a:spcPct val="65000"/>
              </a:spcBef>
            </a:pPr>
            <a:r>
              <a:rPr lang="en-US" smtClean="0"/>
              <a:t>For most distributions, </a:t>
            </a:r>
            <a:r>
              <a:rPr lang="en-US" smtClean="0">
                <a:solidFill>
                  <a:schemeClr val="folHlink"/>
                </a:solidFill>
              </a:rPr>
              <a:t>n &gt; 25</a:t>
            </a:r>
            <a:r>
              <a:rPr lang="en-US" smtClean="0"/>
              <a:t>  will give a sampling distribution that is nearly normal</a:t>
            </a:r>
          </a:p>
          <a:p>
            <a:pPr eaLnBrk="1" hangingPunct="1">
              <a:spcBef>
                <a:spcPct val="65000"/>
              </a:spcBef>
            </a:pPr>
            <a:r>
              <a:rPr lang="en-US" smtClean="0"/>
              <a:t>For normal population distributions, the sampling distribution of the mean is always normally distributed</a:t>
            </a:r>
          </a:p>
        </p:txBody>
      </p:sp>
      <p:sp>
        <p:nvSpPr>
          <p:cNvPr id="4506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506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D2324480-D30C-4C9E-B6C0-57BED4B6941B}" type="slidenum">
              <a:rPr lang="en-US" smtClean="0">
                <a:latin typeface="Arial" charset="0"/>
              </a:rPr>
              <a:pPr/>
              <a:t>28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905000"/>
            <a:ext cx="8077200" cy="4114800"/>
          </a:xfrm>
        </p:spPr>
        <p:txBody>
          <a:bodyPr/>
          <a:lstStyle/>
          <a:p>
            <a:pPr eaLnBrk="1" hangingPunct="1"/>
            <a:r>
              <a:rPr lang="en-US" smtClean="0"/>
              <a:t>Suppose a large population has mean </a:t>
            </a:r>
            <a:r>
              <a:rPr lang="el-GR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 = 8</a:t>
            </a:r>
            <a:r>
              <a:rPr lang="en-US" smtClean="0">
                <a:sym typeface="Symbol" pitchFamily="18" charset="2"/>
              </a:rPr>
              <a:t> and standard deviation </a:t>
            </a:r>
            <a:r>
              <a:rPr lang="el-GR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σ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 = 3</a:t>
            </a:r>
            <a:r>
              <a:rPr lang="en-US" smtClean="0">
                <a:sym typeface="Symbol" pitchFamily="18" charset="2"/>
              </a:rPr>
              <a:t>.  Suppose a random sample of size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n = 36</a:t>
            </a:r>
            <a:r>
              <a:rPr lang="en-US" smtClean="0">
                <a:sym typeface="Symbol" pitchFamily="18" charset="2"/>
              </a:rPr>
              <a:t> is selected.  </a:t>
            </a:r>
          </a:p>
          <a:p>
            <a:pPr eaLnBrk="1" hangingPunct="1"/>
            <a:endParaRPr lang="en-US" smtClean="0">
              <a:sym typeface="Symbol" pitchFamily="18" charset="2"/>
            </a:endParaRPr>
          </a:p>
          <a:p>
            <a:pPr eaLnBrk="1" hangingPunct="1"/>
            <a:r>
              <a:rPr lang="en-US" smtClean="0">
                <a:sym typeface="Symbol" pitchFamily="18" charset="2"/>
              </a:rPr>
              <a:t>What is the probability that the 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sample mean</a:t>
            </a:r>
            <a:r>
              <a:rPr lang="en-US" smtClean="0">
                <a:sym typeface="Symbol" pitchFamily="18" charset="2"/>
              </a:rPr>
              <a:t> is between 7.8 and 8.2?</a:t>
            </a:r>
          </a:p>
        </p:txBody>
      </p:sp>
      <p:sp>
        <p:nvSpPr>
          <p:cNvPr id="4608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608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B876BE5D-0F0F-48D2-B34B-D5C7EEB5085B}" type="slidenum">
              <a:rPr lang="en-US" smtClean="0">
                <a:latin typeface="Arial" charset="0"/>
              </a:rPr>
              <a:pPr/>
              <a:t>29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</a:t>
            </a:r>
          </a:p>
        </p:txBody>
      </p:sp>
      <p:sp>
        <p:nvSpPr>
          <p:cNvPr id="20486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8077200" cy="4783138"/>
          </a:xfrm>
        </p:spPr>
        <p:txBody>
          <a:bodyPr/>
          <a:lstStyle/>
          <a:p>
            <a:pPr eaLnBrk="1" hangingPunct="1">
              <a:spcBef>
                <a:spcPct val="60000"/>
              </a:spcBef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Solution:</a:t>
            </a:r>
          </a:p>
          <a:p>
            <a:pPr eaLnBrk="1" hangingPunct="1">
              <a:spcBef>
                <a:spcPct val="60000"/>
              </a:spcBef>
            </a:pPr>
            <a:r>
              <a:rPr lang="en-US" smtClean="0"/>
              <a:t>Even if the population is not normally distributed, the central limit theorem can be used (n &gt; 25)</a:t>
            </a:r>
          </a:p>
          <a:p>
            <a:pPr eaLnBrk="1" hangingPunct="1">
              <a:spcBef>
                <a:spcPct val="60000"/>
              </a:spcBef>
            </a:pPr>
            <a:r>
              <a:rPr lang="en-US" smtClean="0"/>
              <a:t>… so the sampling distribution of      is approximately normal</a:t>
            </a:r>
          </a:p>
          <a:p>
            <a:pPr eaLnBrk="1" hangingPunct="1">
              <a:spcBef>
                <a:spcPct val="60000"/>
              </a:spcBef>
            </a:pPr>
            <a:r>
              <a:rPr lang="en-US" smtClean="0"/>
              <a:t>… with mean        </a:t>
            </a:r>
            <a:r>
              <a:rPr lang="en-US" smtClean="0">
                <a:sym typeface="Symbol" pitchFamily="18" charset="2"/>
              </a:rPr>
              <a:t>=  8 </a:t>
            </a:r>
          </a:p>
          <a:p>
            <a:pPr eaLnBrk="1" hangingPunct="1">
              <a:spcBef>
                <a:spcPct val="60000"/>
              </a:spcBef>
            </a:pPr>
            <a:r>
              <a:rPr lang="en-US" smtClean="0">
                <a:sym typeface="Symbol" pitchFamily="18" charset="2"/>
              </a:rPr>
              <a:t>…and standard deviation</a:t>
            </a:r>
            <a:r>
              <a:rPr lang="en-US" sz="2400" smtClean="0">
                <a:sym typeface="Symbol" pitchFamily="18" charset="2"/>
              </a:rPr>
              <a:t> </a:t>
            </a:r>
          </a:p>
        </p:txBody>
      </p:sp>
      <p:sp>
        <p:nvSpPr>
          <p:cNvPr id="2048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0488" name="Text Box 4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20482" name="Object 5"/>
          <p:cNvGraphicFramePr>
            <a:graphicFrameLocks noChangeAspect="1"/>
          </p:cNvGraphicFramePr>
          <p:nvPr/>
        </p:nvGraphicFramePr>
        <p:xfrm>
          <a:off x="6400800" y="3810000"/>
          <a:ext cx="381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3810000"/>
                        <a:ext cx="3810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6"/>
          <p:cNvGraphicFramePr>
            <a:graphicFrameLocks noChangeAspect="1"/>
          </p:cNvGraphicFramePr>
          <p:nvPr/>
        </p:nvGraphicFramePr>
        <p:xfrm>
          <a:off x="3482975" y="4997450"/>
          <a:ext cx="40322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0" name="Equation" r:id="rId5" imgW="177480" imgH="215640" progId="Equation.3">
                  <p:embed/>
                </p:oleObj>
              </mc:Choice>
              <mc:Fallback>
                <p:oleObj name="Equation" r:id="rId5" imgW="177480" imgH="2156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2975" y="4997450"/>
                        <a:ext cx="403225" cy="488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7"/>
          <p:cNvGraphicFramePr>
            <a:graphicFrameLocks noChangeAspect="1"/>
          </p:cNvGraphicFramePr>
          <p:nvPr/>
        </p:nvGraphicFramePr>
        <p:xfrm>
          <a:off x="5378450" y="5486400"/>
          <a:ext cx="2927350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Equation" r:id="rId7" imgW="1434960" imgH="419040" progId="Equation.3">
                  <p:embed/>
                </p:oleObj>
              </mc:Choice>
              <mc:Fallback>
                <p:oleObj name="Equation" r:id="rId7" imgW="1434960" imgH="4190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8450" y="5486400"/>
                        <a:ext cx="2927350" cy="854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9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789702BC-D12F-4390-9791-65B9B421F2C3}" type="slidenum">
              <a:rPr lang="en-US" smtClean="0">
                <a:latin typeface="Arial" charset="0"/>
              </a:rPr>
              <a:pPr/>
              <a:t>30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Example</a:t>
            </a:r>
          </a:p>
        </p:txBody>
      </p:sp>
      <p:sp>
        <p:nvSpPr>
          <p:cNvPr id="21512" name="Rectangle 10"/>
          <p:cNvSpPr>
            <a:spLocks noGrp="1" noChangeArrowheads="1"/>
          </p:cNvSpPr>
          <p:nvPr>
            <p:ph idx="1"/>
          </p:nvPr>
        </p:nvSpPr>
        <p:spPr>
          <a:xfrm>
            <a:off x="838200" y="1524000"/>
            <a:ext cx="4038600" cy="609600"/>
          </a:xfrm>
        </p:spPr>
        <p:txBody>
          <a:bodyPr/>
          <a:lstStyle/>
          <a:p>
            <a:pPr eaLnBrk="1" hangingPunct="1">
              <a:spcBef>
                <a:spcPct val="60000"/>
              </a:spcBef>
              <a:buFont typeface="Wingdings" charset="0"/>
              <a:buNone/>
            </a:pPr>
            <a:r>
              <a:rPr lang="en-US">
                <a:solidFill>
                  <a:schemeClr val="folHlink"/>
                </a:solidFill>
                <a:latin typeface="Arial" charset="0"/>
              </a:rPr>
              <a:t>   Solution (continued):</a:t>
            </a:r>
          </a:p>
          <a:p>
            <a:pPr eaLnBrk="1" hangingPunct="1">
              <a:spcBef>
                <a:spcPct val="60000"/>
              </a:spcBef>
            </a:pPr>
            <a:endParaRPr lang="en-US">
              <a:latin typeface="Arial" charset="0"/>
              <a:sym typeface="Symbol" charset="0"/>
            </a:endParaRPr>
          </a:p>
        </p:txBody>
      </p:sp>
      <p:sp>
        <p:nvSpPr>
          <p:cNvPr id="2151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000"/>
              <a:t>Copyright © 2010 Pearson Education, Inc. Publishing as Prentice Hall</a:t>
            </a:r>
          </a:p>
        </p:txBody>
      </p:sp>
      <p:sp>
        <p:nvSpPr>
          <p:cNvPr id="21514" name="Rectangle 2"/>
          <p:cNvSpPr>
            <a:spLocks noChangeArrowheads="1"/>
          </p:cNvSpPr>
          <p:nvPr/>
        </p:nvSpPr>
        <p:spPr bwMode="auto">
          <a:xfrm>
            <a:off x="6437376" y="3502152"/>
            <a:ext cx="1060704" cy="621792"/>
          </a:xfrm>
          <a:prstGeom prst="rect">
            <a:avLst/>
          </a:prstGeom>
          <a:solidFill>
            <a:srgbClr val="FDE0BD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/>
          </a:p>
        </p:txBody>
      </p:sp>
      <p:sp>
        <p:nvSpPr>
          <p:cNvPr id="21515" name="Freeform 3"/>
          <p:cNvSpPr>
            <a:spLocks/>
          </p:cNvSpPr>
          <p:nvPr/>
        </p:nvSpPr>
        <p:spPr bwMode="auto">
          <a:xfrm>
            <a:off x="6927850" y="4648200"/>
            <a:ext cx="549275" cy="1295400"/>
          </a:xfrm>
          <a:custGeom>
            <a:avLst/>
            <a:gdLst>
              <a:gd name="T0" fmla="*/ 2147483647 w 346"/>
              <a:gd name="T1" fmla="*/ 0 h 816"/>
              <a:gd name="T2" fmla="*/ 2147483647 w 346"/>
              <a:gd name="T3" fmla="*/ 2147483647 h 816"/>
              <a:gd name="T4" fmla="*/ 2147483647 w 346"/>
              <a:gd name="T5" fmla="*/ 2147483647 h 816"/>
              <a:gd name="T6" fmla="*/ 2147483647 w 346"/>
              <a:gd name="T7" fmla="*/ 2147483647 h 816"/>
              <a:gd name="T8" fmla="*/ 2147483647 w 346"/>
              <a:gd name="T9" fmla="*/ 2147483647 h 816"/>
              <a:gd name="T10" fmla="*/ 2147483647 w 346"/>
              <a:gd name="T11" fmla="*/ 2147483647 h 816"/>
              <a:gd name="T12" fmla="*/ 2147483647 w 346"/>
              <a:gd name="T13" fmla="*/ 2147483647 h 816"/>
              <a:gd name="T14" fmla="*/ 0 w 346"/>
              <a:gd name="T15" fmla="*/ 2147483647 h 816"/>
              <a:gd name="T16" fmla="*/ 2147483647 w 346"/>
              <a:gd name="T17" fmla="*/ 2147483647 h 816"/>
              <a:gd name="T18" fmla="*/ 2147483647 w 346"/>
              <a:gd name="T19" fmla="*/ 0 h 81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6"/>
              <a:gd name="T31" fmla="*/ 0 h 816"/>
              <a:gd name="T32" fmla="*/ 346 w 346"/>
              <a:gd name="T33" fmla="*/ 816 h 81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6" h="816">
                <a:moveTo>
                  <a:pt x="346" y="0"/>
                </a:moveTo>
                <a:lnTo>
                  <a:pt x="261" y="43"/>
                </a:lnTo>
                <a:lnTo>
                  <a:pt x="198" y="125"/>
                </a:lnTo>
                <a:lnTo>
                  <a:pt x="155" y="185"/>
                </a:lnTo>
                <a:lnTo>
                  <a:pt x="91" y="289"/>
                </a:lnTo>
                <a:lnTo>
                  <a:pt x="49" y="370"/>
                </a:lnTo>
                <a:lnTo>
                  <a:pt x="6" y="452"/>
                </a:lnTo>
                <a:lnTo>
                  <a:pt x="0" y="816"/>
                </a:lnTo>
                <a:lnTo>
                  <a:pt x="340" y="816"/>
                </a:lnTo>
                <a:lnTo>
                  <a:pt x="346" y="0"/>
                </a:lnTo>
              </a:path>
            </a:pathLst>
          </a:cu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16" name="Freeform 4"/>
          <p:cNvSpPr>
            <a:spLocks/>
          </p:cNvSpPr>
          <p:nvPr/>
        </p:nvSpPr>
        <p:spPr bwMode="auto">
          <a:xfrm>
            <a:off x="7467600" y="4648200"/>
            <a:ext cx="541338" cy="1295400"/>
          </a:xfrm>
          <a:custGeom>
            <a:avLst/>
            <a:gdLst>
              <a:gd name="T0" fmla="*/ 0 w 409"/>
              <a:gd name="T1" fmla="*/ 0 h 1008"/>
              <a:gd name="T2" fmla="*/ 2147483647 w 409"/>
              <a:gd name="T3" fmla="*/ 2147483647 h 1008"/>
              <a:gd name="T4" fmla="*/ 2147483647 w 409"/>
              <a:gd name="T5" fmla="*/ 2147483647 h 1008"/>
              <a:gd name="T6" fmla="*/ 2147483647 w 409"/>
              <a:gd name="T7" fmla="*/ 2147483647 h 1008"/>
              <a:gd name="T8" fmla="*/ 2147483647 w 409"/>
              <a:gd name="T9" fmla="*/ 2147483647 h 1008"/>
              <a:gd name="T10" fmla="*/ 2147483647 w 409"/>
              <a:gd name="T11" fmla="*/ 2147483647 h 1008"/>
              <a:gd name="T12" fmla="*/ 2147483647 w 409"/>
              <a:gd name="T13" fmla="*/ 2147483647 h 1008"/>
              <a:gd name="T14" fmla="*/ 2147483647 w 409"/>
              <a:gd name="T15" fmla="*/ 2147483647 h 1008"/>
              <a:gd name="T16" fmla="*/ 0 w 409"/>
              <a:gd name="T17" fmla="*/ 2147483647 h 1008"/>
              <a:gd name="T18" fmla="*/ 0 w 409"/>
              <a:gd name="T19" fmla="*/ 0 h 100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09"/>
              <a:gd name="T31" fmla="*/ 0 h 1008"/>
              <a:gd name="T32" fmla="*/ 409 w 409"/>
              <a:gd name="T33" fmla="*/ 1008 h 100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09" h="1008">
                <a:moveTo>
                  <a:pt x="0" y="0"/>
                </a:moveTo>
                <a:lnTo>
                  <a:pt x="102" y="55"/>
                </a:lnTo>
                <a:lnTo>
                  <a:pt x="177" y="161"/>
                </a:lnTo>
                <a:lnTo>
                  <a:pt x="229" y="239"/>
                </a:lnTo>
                <a:lnTo>
                  <a:pt x="306" y="373"/>
                </a:lnTo>
                <a:lnTo>
                  <a:pt x="356" y="477"/>
                </a:lnTo>
                <a:lnTo>
                  <a:pt x="408" y="583"/>
                </a:lnTo>
                <a:lnTo>
                  <a:pt x="408" y="1007"/>
                </a:lnTo>
                <a:lnTo>
                  <a:pt x="0" y="1007"/>
                </a:lnTo>
                <a:lnTo>
                  <a:pt x="0" y="0"/>
                </a:lnTo>
              </a:path>
            </a:pathLst>
          </a:cu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17" name="Line 5"/>
          <p:cNvSpPr>
            <a:spLocks noChangeShapeType="1"/>
          </p:cNvSpPr>
          <p:nvPr/>
        </p:nvSpPr>
        <p:spPr bwMode="auto">
          <a:xfrm>
            <a:off x="7467600" y="4648200"/>
            <a:ext cx="0" cy="1295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21518" name="Freeform 6"/>
          <p:cNvSpPr>
            <a:spLocks/>
          </p:cNvSpPr>
          <p:nvPr/>
        </p:nvSpPr>
        <p:spPr bwMode="auto">
          <a:xfrm>
            <a:off x="4035425" y="4724400"/>
            <a:ext cx="546100" cy="1301750"/>
          </a:xfrm>
          <a:custGeom>
            <a:avLst/>
            <a:gdLst>
              <a:gd name="T0" fmla="*/ 2147483647 w 344"/>
              <a:gd name="T1" fmla="*/ 0 h 820"/>
              <a:gd name="T2" fmla="*/ 2147483647 w 344"/>
              <a:gd name="T3" fmla="*/ 2147483647 h 820"/>
              <a:gd name="T4" fmla="*/ 2147483647 w 344"/>
              <a:gd name="T5" fmla="*/ 2147483647 h 820"/>
              <a:gd name="T6" fmla="*/ 2147483647 w 344"/>
              <a:gd name="T7" fmla="*/ 2147483647 h 820"/>
              <a:gd name="T8" fmla="*/ 2147483647 w 344"/>
              <a:gd name="T9" fmla="*/ 2147483647 h 820"/>
              <a:gd name="T10" fmla="*/ 2147483647 w 344"/>
              <a:gd name="T11" fmla="*/ 2147483647 h 820"/>
              <a:gd name="T12" fmla="*/ 2147483647 w 344"/>
              <a:gd name="T13" fmla="*/ 2147483647 h 820"/>
              <a:gd name="T14" fmla="*/ 0 w 344"/>
              <a:gd name="T15" fmla="*/ 2147483647 h 820"/>
              <a:gd name="T16" fmla="*/ 2147483647 w 344"/>
              <a:gd name="T17" fmla="*/ 2147483647 h 820"/>
              <a:gd name="T18" fmla="*/ 2147483647 w 344"/>
              <a:gd name="T19" fmla="*/ 0 h 8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44"/>
              <a:gd name="T31" fmla="*/ 0 h 820"/>
              <a:gd name="T32" fmla="*/ 344 w 344"/>
              <a:gd name="T33" fmla="*/ 820 h 82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44" h="820">
                <a:moveTo>
                  <a:pt x="344" y="0"/>
                </a:moveTo>
                <a:lnTo>
                  <a:pt x="259" y="43"/>
                </a:lnTo>
                <a:lnTo>
                  <a:pt x="196" y="125"/>
                </a:lnTo>
                <a:lnTo>
                  <a:pt x="153" y="185"/>
                </a:lnTo>
                <a:lnTo>
                  <a:pt x="89" y="289"/>
                </a:lnTo>
                <a:lnTo>
                  <a:pt x="47" y="370"/>
                </a:lnTo>
                <a:lnTo>
                  <a:pt x="4" y="452"/>
                </a:lnTo>
                <a:lnTo>
                  <a:pt x="0" y="820"/>
                </a:lnTo>
                <a:lnTo>
                  <a:pt x="344" y="816"/>
                </a:lnTo>
                <a:lnTo>
                  <a:pt x="344" y="0"/>
                </a:ln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19" name="Freeform 7"/>
          <p:cNvSpPr>
            <a:spLocks/>
          </p:cNvSpPr>
          <p:nvPr/>
        </p:nvSpPr>
        <p:spPr bwMode="auto">
          <a:xfrm>
            <a:off x="4572000" y="4724400"/>
            <a:ext cx="533400" cy="1295400"/>
          </a:xfrm>
          <a:custGeom>
            <a:avLst/>
            <a:gdLst>
              <a:gd name="T0" fmla="*/ 0 w 409"/>
              <a:gd name="T1" fmla="*/ 0 h 1008"/>
              <a:gd name="T2" fmla="*/ 2147483647 w 409"/>
              <a:gd name="T3" fmla="*/ 2147483647 h 1008"/>
              <a:gd name="T4" fmla="*/ 2147483647 w 409"/>
              <a:gd name="T5" fmla="*/ 2147483647 h 1008"/>
              <a:gd name="T6" fmla="*/ 2147483647 w 409"/>
              <a:gd name="T7" fmla="*/ 2147483647 h 1008"/>
              <a:gd name="T8" fmla="*/ 2147483647 w 409"/>
              <a:gd name="T9" fmla="*/ 2147483647 h 1008"/>
              <a:gd name="T10" fmla="*/ 2147483647 w 409"/>
              <a:gd name="T11" fmla="*/ 2147483647 h 1008"/>
              <a:gd name="T12" fmla="*/ 2147483647 w 409"/>
              <a:gd name="T13" fmla="*/ 2147483647 h 1008"/>
              <a:gd name="T14" fmla="*/ 2147483647 w 409"/>
              <a:gd name="T15" fmla="*/ 2147483647 h 1008"/>
              <a:gd name="T16" fmla="*/ 0 w 409"/>
              <a:gd name="T17" fmla="*/ 2147483647 h 1008"/>
              <a:gd name="T18" fmla="*/ 0 w 409"/>
              <a:gd name="T19" fmla="*/ 0 h 100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09"/>
              <a:gd name="T31" fmla="*/ 0 h 1008"/>
              <a:gd name="T32" fmla="*/ 409 w 409"/>
              <a:gd name="T33" fmla="*/ 1008 h 100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09" h="1008">
                <a:moveTo>
                  <a:pt x="0" y="0"/>
                </a:moveTo>
                <a:lnTo>
                  <a:pt x="102" y="55"/>
                </a:lnTo>
                <a:lnTo>
                  <a:pt x="177" y="161"/>
                </a:lnTo>
                <a:lnTo>
                  <a:pt x="229" y="239"/>
                </a:lnTo>
                <a:lnTo>
                  <a:pt x="306" y="373"/>
                </a:lnTo>
                <a:lnTo>
                  <a:pt x="356" y="477"/>
                </a:lnTo>
                <a:lnTo>
                  <a:pt x="408" y="583"/>
                </a:lnTo>
                <a:lnTo>
                  <a:pt x="408" y="1007"/>
                </a:lnTo>
                <a:lnTo>
                  <a:pt x="0" y="1007"/>
                </a:lnTo>
                <a:lnTo>
                  <a:pt x="0" y="0"/>
                </a:ln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20" name="Line 8"/>
          <p:cNvSpPr>
            <a:spLocks noChangeShapeType="1"/>
          </p:cNvSpPr>
          <p:nvPr/>
        </p:nvSpPr>
        <p:spPr bwMode="auto">
          <a:xfrm>
            <a:off x="4572000" y="4724400"/>
            <a:ext cx="0" cy="1295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21521" name="Text Box 11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2150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4918200"/>
              </p:ext>
            </p:extLst>
          </p:nvPr>
        </p:nvGraphicFramePr>
        <p:xfrm>
          <a:off x="1463040" y="2185416"/>
          <a:ext cx="6480175" cy="185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name="Equation" r:id="rId3" imgW="3187440" imgH="914400" progId="Equation.3">
                  <p:embed/>
                </p:oleObj>
              </mc:Choice>
              <mc:Fallback>
                <p:oleObj name="Equation" r:id="rId3" imgW="318744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3040" y="2185416"/>
                        <a:ext cx="6480175" cy="1858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2" name="Freeform 13"/>
          <p:cNvSpPr>
            <a:spLocks/>
          </p:cNvSpPr>
          <p:nvPr/>
        </p:nvSpPr>
        <p:spPr bwMode="auto">
          <a:xfrm>
            <a:off x="4572000" y="4724400"/>
            <a:ext cx="1219200" cy="1219200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23" name="Freeform 14"/>
          <p:cNvSpPr>
            <a:spLocks/>
          </p:cNvSpPr>
          <p:nvPr/>
        </p:nvSpPr>
        <p:spPr bwMode="auto">
          <a:xfrm>
            <a:off x="3352800" y="4724400"/>
            <a:ext cx="1220788" cy="1219200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24" name="Freeform 15"/>
          <p:cNvSpPr>
            <a:spLocks/>
          </p:cNvSpPr>
          <p:nvPr/>
        </p:nvSpPr>
        <p:spPr bwMode="auto">
          <a:xfrm>
            <a:off x="7467600" y="4648200"/>
            <a:ext cx="1219200" cy="1219200"/>
          </a:xfrm>
          <a:custGeom>
            <a:avLst/>
            <a:gdLst>
              <a:gd name="T0" fmla="*/ 2147483647 w 1030"/>
              <a:gd name="T1" fmla="*/ 2147483647 h 991"/>
              <a:gd name="T2" fmla="*/ 2147483647 w 1030"/>
              <a:gd name="T3" fmla="*/ 2147483647 h 991"/>
              <a:gd name="T4" fmla="*/ 2147483647 w 1030"/>
              <a:gd name="T5" fmla="*/ 2147483647 h 991"/>
              <a:gd name="T6" fmla="*/ 2147483647 w 1030"/>
              <a:gd name="T7" fmla="*/ 2147483647 h 991"/>
              <a:gd name="T8" fmla="*/ 2147483647 w 1030"/>
              <a:gd name="T9" fmla="*/ 2147483647 h 991"/>
              <a:gd name="T10" fmla="*/ 2147483647 w 1030"/>
              <a:gd name="T11" fmla="*/ 2147483647 h 991"/>
              <a:gd name="T12" fmla="*/ 2147483647 w 1030"/>
              <a:gd name="T13" fmla="*/ 2147483647 h 991"/>
              <a:gd name="T14" fmla="*/ 2147483647 w 1030"/>
              <a:gd name="T15" fmla="*/ 2147483647 h 991"/>
              <a:gd name="T16" fmla="*/ 2147483647 w 1030"/>
              <a:gd name="T17" fmla="*/ 2147483647 h 991"/>
              <a:gd name="T18" fmla="*/ 2147483647 w 1030"/>
              <a:gd name="T19" fmla="*/ 2147483647 h 991"/>
              <a:gd name="T20" fmla="*/ 2147483647 w 1030"/>
              <a:gd name="T21" fmla="*/ 2147483647 h 991"/>
              <a:gd name="T22" fmla="*/ 2147483647 w 1030"/>
              <a:gd name="T23" fmla="*/ 2147483647 h 991"/>
              <a:gd name="T24" fmla="*/ 2147483647 w 1030"/>
              <a:gd name="T25" fmla="*/ 2147483647 h 991"/>
              <a:gd name="T26" fmla="*/ 2147483647 w 1030"/>
              <a:gd name="T27" fmla="*/ 2147483647 h 991"/>
              <a:gd name="T28" fmla="*/ 2147483647 w 1030"/>
              <a:gd name="T29" fmla="*/ 2147483647 h 991"/>
              <a:gd name="T30" fmla="*/ 0 w 1030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0"/>
              <a:gd name="T49" fmla="*/ 0 h 991"/>
              <a:gd name="T50" fmla="*/ 1030 w 1030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0" h="991">
                <a:moveTo>
                  <a:pt x="1029" y="990"/>
                </a:moveTo>
                <a:lnTo>
                  <a:pt x="921" y="980"/>
                </a:lnTo>
                <a:lnTo>
                  <a:pt x="866" y="967"/>
                </a:lnTo>
                <a:lnTo>
                  <a:pt x="813" y="952"/>
                </a:lnTo>
                <a:lnTo>
                  <a:pt x="758" y="929"/>
                </a:lnTo>
                <a:lnTo>
                  <a:pt x="703" y="897"/>
                </a:lnTo>
                <a:lnTo>
                  <a:pt x="651" y="857"/>
                </a:lnTo>
                <a:lnTo>
                  <a:pt x="541" y="743"/>
                </a:lnTo>
                <a:lnTo>
                  <a:pt x="433" y="581"/>
                </a:lnTo>
                <a:lnTo>
                  <a:pt x="325" y="386"/>
                </a:lnTo>
                <a:lnTo>
                  <a:pt x="270" y="287"/>
                </a:lnTo>
                <a:lnTo>
                  <a:pt x="215" y="196"/>
                </a:lnTo>
                <a:lnTo>
                  <a:pt x="163" y="116"/>
                </a:lnTo>
                <a:lnTo>
                  <a:pt x="108" y="53"/>
                </a:lnTo>
                <a:lnTo>
                  <a:pt x="53" y="13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25" name="Freeform 16"/>
          <p:cNvSpPr>
            <a:spLocks/>
          </p:cNvSpPr>
          <p:nvPr/>
        </p:nvSpPr>
        <p:spPr bwMode="auto">
          <a:xfrm>
            <a:off x="6248400" y="4648200"/>
            <a:ext cx="1220788" cy="1219200"/>
          </a:xfrm>
          <a:custGeom>
            <a:avLst/>
            <a:gdLst>
              <a:gd name="T0" fmla="*/ 0 w 1032"/>
              <a:gd name="T1" fmla="*/ 2147483647 h 991"/>
              <a:gd name="T2" fmla="*/ 2147483647 w 1032"/>
              <a:gd name="T3" fmla="*/ 2147483647 h 991"/>
              <a:gd name="T4" fmla="*/ 2147483647 w 1032"/>
              <a:gd name="T5" fmla="*/ 2147483647 h 991"/>
              <a:gd name="T6" fmla="*/ 2147483647 w 1032"/>
              <a:gd name="T7" fmla="*/ 2147483647 h 991"/>
              <a:gd name="T8" fmla="*/ 2147483647 w 1032"/>
              <a:gd name="T9" fmla="*/ 2147483647 h 991"/>
              <a:gd name="T10" fmla="*/ 2147483647 w 1032"/>
              <a:gd name="T11" fmla="*/ 2147483647 h 991"/>
              <a:gd name="T12" fmla="*/ 2147483647 w 1032"/>
              <a:gd name="T13" fmla="*/ 2147483647 h 991"/>
              <a:gd name="T14" fmla="*/ 2147483647 w 1032"/>
              <a:gd name="T15" fmla="*/ 2147483647 h 991"/>
              <a:gd name="T16" fmla="*/ 2147483647 w 1032"/>
              <a:gd name="T17" fmla="*/ 2147483647 h 991"/>
              <a:gd name="T18" fmla="*/ 2147483647 w 1032"/>
              <a:gd name="T19" fmla="*/ 2147483647 h 991"/>
              <a:gd name="T20" fmla="*/ 2147483647 w 1032"/>
              <a:gd name="T21" fmla="*/ 2147483647 h 991"/>
              <a:gd name="T22" fmla="*/ 2147483647 w 1032"/>
              <a:gd name="T23" fmla="*/ 2147483647 h 991"/>
              <a:gd name="T24" fmla="*/ 2147483647 w 1032"/>
              <a:gd name="T25" fmla="*/ 2147483647 h 991"/>
              <a:gd name="T26" fmla="*/ 2147483647 w 1032"/>
              <a:gd name="T27" fmla="*/ 2147483647 h 991"/>
              <a:gd name="T28" fmla="*/ 2147483647 w 1032"/>
              <a:gd name="T29" fmla="*/ 2147483647 h 991"/>
              <a:gd name="T30" fmla="*/ 2147483647 w 1032"/>
              <a:gd name="T31" fmla="*/ 0 h 99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032"/>
              <a:gd name="T49" fmla="*/ 0 h 991"/>
              <a:gd name="T50" fmla="*/ 1032 w 1032"/>
              <a:gd name="T51" fmla="*/ 991 h 99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032" h="991">
                <a:moveTo>
                  <a:pt x="0" y="990"/>
                </a:moveTo>
                <a:lnTo>
                  <a:pt x="108" y="980"/>
                </a:lnTo>
                <a:lnTo>
                  <a:pt x="163" y="967"/>
                </a:lnTo>
                <a:lnTo>
                  <a:pt x="218" y="952"/>
                </a:lnTo>
                <a:lnTo>
                  <a:pt x="271" y="929"/>
                </a:lnTo>
                <a:lnTo>
                  <a:pt x="326" y="897"/>
                </a:lnTo>
                <a:lnTo>
                  <a:pt x="381" y="857"/>
                </a:lnTo>
                <a:lnTo>
                  <a:pt x="488" y="743"/>
                </a:lnTo>
                <a:lnTo>
                  <a:pt x="596" y="581"/>
                </a:lnTo>
                <a:lnTo>
                  <a:pt x="706" y="386"/>
                </a:lnTo>
                <a:lnTo>
                  <a:pt x="759" y="287"/>
                </a:lnTo>
                <a:lnTo>
                  <a:pt x="814" y="196"/>
                </a:lnTo>
                <a:lnTo>
                  <a:pt x="868" y="116"/>
                </a:lnTo>
                <a:lnTo>
                  <a:pt x="921" y="53"/>
                </a:lnTo>
                <a:lnTo>
                  <a:pt x="976" y="13"/>
                </a:lnTo>
                <a:lnTo>
                  <a:pt x="1031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21526" name="Text Box 17"/>
          <p:cNvSpPr txBox="1">
            <a:spLocks noChangeArrowheads="1"/>
          </p:cNvSpPr>
          <p:nvPr/>
        </p:nvSpPr>
        <p:spPr bwMode="auto">
          <a:xfrm>
            <a:off x="8610600" y="5943600"/>
            <a:ext cx="381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/>
              <a:t>Z</a:t>
            </a:r>
          </a:p>
        </p:txBody>
      </p:sp>
      <p:sp>
        <p:nvSpPr>
          <p:cNvPr id="21527" name="Text Box 18"/>
          <p:cNvSpPr txBox="1">
            <a:spLocks noChangeArrowheads="1"/>
          </p:cNvSpPr>
          <p:nvPr/>
        </p:nvSpPr>
        <p:spPr bwMode="auto">
          <a:xfrm>
            <a:off x="3810000" y="5943600"/>
            <a:ext cx="1600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600"/>
              <a:t>7.8             8.2</a:t>
            </a:r>
          </a:p>
        </p:txBody>
      </p:sp>
      <p:sp>
        <p:nvSpPr>
          <p:cNvPr id="21528" name="Line 19"/>
          <p:cNvSpPr>
            <a:spLocks noChangeShapeType="1"/>
          </p:cNvSpPr>
          <p:nvPr/>
        </p:nvSpPr>
        <p:spPr bwMode="auto">
          <a:xfrm>
            <a:off x="3276600" y="6019800"/>
            <a:ext cx="2590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29" name="Line 20"/>
          <p:cNvSpPr>
            <a:spLocks noChangeShapeType="1"/>
          </p:cNvSpPr>
          <p:nvPr/>
        </p:nvSpPr>
        <p:spPr bwMode="auto">
          <a:xfrm>
            <a:off x="6248400" y="5943600"/>
            <a:ext cx="2590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30" name="Text Box 21"/>
          <p:cNvSpPr txBox="1">
            <a:spLocks noChangeArrowheads="1"/>
          </p:cNvSpPr>
          <p:nvPr/>
        </p:nvSpPr>
        <p:spPr bwMode="auto">
          <a:xfrm>
            <a:off x="6705600" y="5867400"/>
            <a:ext cx="1600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600"/>
              <a:t>-0.4             0.4</a:t>
            </a:r>
          </a:p>
        </p:txBody>
      </p:sp>
      <p:sp>
        <p:nvSpPr>
          <p:cNvPr id="21531" name="AutoShape 22"/>
          <p:cNvSpPr>
            <a:spLocks noChangeArrowheads="1"/>
          </p:cNvSpPr>
          <p:nvPr/>
        </p:nvSpPr>
        <p:spPr bwMode="auto">
          <a:xfrm>
            <a:off x="5486400" y="52578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/>
          </a:p>
        </p:txBody>
      </p:sp>
      <p:sp>
        <p:nvSpPr>
          <p:cNvPr id="21532" name="Text Box 23"/>
          <p:cNvSpPr txBox="1">
            <a:spLocks noChangeArrowheads="1"/>
          </p:cNvSpPr>
          <p:nvPr/>
        </p:nvSpPr>
        <p:spPr bwMode="auto">
          <a:xfrm>
            <a:off x="2819400" y="4343400"/>
            <a:ext cx="1676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/>
              <a:t>Sampling Distribution</a:t>
            </a:r>
          </a:p>
        </p:txBody>
      </p:sp>
      <p:sp>
        <p:nvSpPr>
          <p:cNvPr id="21533" name="Text Box 24"/>
          <p:cNvSpPr txBox="1">
            <a:spLocks noChangeArrowheads="1"/>
          </p:cNvSpPr>
          <p:nvPr/>
        </p:nvSpPr>
        <p:spPr bwMode="auto">
          <a:xfrm>
            <a:off x="5257800" y="4343400"/>
            <a:ext cx="2362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/>
              <a:t>Standard Normal Distribution</a:t>
            </a:r>
          </a:p>
        </p:txBody>
      </p:sp>
      <p:sp>
        <p:nvSpPr>
          <p:cNvPr id="21534" name="Text Box 25"/>
          <p:cNvSpPr txBox="1">
            <a:spLocks noChangeArrowheads="1"/>
          </p:cNvSpPr>
          <p:nvPr/>
        </p:nvSpPr>
        <p:spPr bwMode="auto">
          <a:xfrm>
            <a:off x="8077200" y="4724400"/>
            <a:ext cx="914400" cy="660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.1554 +.1554</a:t>
            </a:r>
          </a:p>
        </p:txBody>
      </p:sp>
      <p:sp>
        <p:nvSpPr>
          <p:cNvPr id="21535" name="Line 26"/>
          <p:cNvSpPr>
            <a:spLocks noChangeShapeType="1"/>
          </p:cNvSpPr>
          <p:nvPr/>
        </p:nvSpPr>
        <p:spPr bwMode="auto">
          <a:xfrm flipH="1">
            <a:off x="7239000" y="4953000"/>
            <a:ext cx="8382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36" name="Line 27"/>
          <p:cNvSpPr>
            <a:spLocks noChangeShapeType="1"/>
          </p:cNvSpPr>
          <p:nvPr/>
        </p:nvSpPr>
        <p:spPr bwMode="auto">
          <a:xfrm flipH="1">
            <a:off x="7696200" y="4953000"/>
            <a:ext cx="3810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37" name="Line 28"/>
          <p:cNvSpPr>
            <a:spLocks noChangeShapeType="1"/>
          </p:cNvSpPr>
          <p:nvPr/>
        </p:nvSpPr>
        <p:spPr bwMode="auto">
          <a:xfrm>
            <a:off x="304800" y="4343400"/>
            <a:ext cx="8534400" cy="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38" name="Line 29"/>
          <p:cNvSpPr>
            <a:spLocks noChangeShapeType="1"/>
          </p:cNvSpPr>
          <p:nvPr/>
        </p:nvSpPr>
        <p:spPr bwMode="auto">
          <a:xfrm>
            <a:off x="1524000" y="5181600"/>
            <a:ext cx="0" cy="8382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fr-FR"/>
          </a:p>
        </p:txBody>
      </p:sp>
      <p:sp>
        <p:nvSpPr>
          <p:cNvPr id="21539" name="Line 30"/>
          <p:cNvSpPr>
            <a:spLocks noChangeShapeType="1"/>
          </p:cNvSpPr>
          <p:nvPr/>
        </p:nvSpPr>
        <p:spPr bwMode="auto">
          <a:xfrm>
            <a:off x="228600" y="6019800"/>
            <a:ext cx="2590800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40" name="Text Box 31"/>
          <p:cNvSpPr txBox="1">
            <a:spLocks noChangeArrowheads="1"/>
          </p:cNvSpPr>
          <p:nvPr/>
        </p:nvSpPr>
        <p:spPr bwMode="auto">
          <a:xfrm>
            <a:off x="0" y="4343400"/>
            <a:ext cx="1371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800"/>
              <a:t>Population  Distribution</a:t>
            </a:r>
          </a:p>
        </p:txBody>
      </p:sp>
      <p:sp>
        <p:nvSpPr>
          <p:cNvPr id="21541" name="Text Box 32"/>
          <p:cNvSpPr txBox="1">
            <a:spLocks noChangeArrowheads="1"/>
          </p:cNvSpPr>
          <p:nvPr/>
        </p:nvSpPr>
        <p:spPr bwMode="auto">
          <a:xfrm>
            <a:off x="1828800" y="51054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2" name="Text Box 33"/>
          <p:cNvSpPr txBox="1">
            <a:spLocks noChangeArrowheads="1"/>
          </p:cNvSpPr>
          <p:nvPr/>
        </p:nvSpPr>
        <p:spPr bwMode="auto">
          <a:xfrm>
            <a:off x="1981200" y="52578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3" name="Text Box 34"/>
          <p:cNvSpPr txBox="1">
            <a:spLocks noChangeArrowheads="1"/>
          </p:cNvSpPr>
          <p:nvPr/>
        </p:nvSpPr>
        <p:spPr bwMode="auto">
          <a:xfrm>
            <a:off x="2133600" y="54102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4" name="Text Box 35"/>
          <p:cNvSpPr txBox="1">
            <a:spLocks noChangeArrowheads="1"/>
          </p:cNvSpPr>
          <p:nvPr/>
        </p:nvSpPr>
        <p:spPr bwMode="auto">
          <a:xfrm>
            <a:off x="2286000" y="55626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5" name="Text Box 36"/>
          <p:cNvSpPr txBox="1">
            <a:spLocks noChangeArrowheads="1"/>
          </p:cNvSpPr>
          <p:nvPr/>
        </p:nvSpPr>
        <p:spPr bwMode="auto">
          <a:xfrm>
            <a:off x="1676400" y="51054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6" name="Text Box 37"/>
          <p:cNvSpPr txBox="1">
            <a:spLocks noChangeArrowheads="1"/>
          </p:cNvSpPr>
          <p:nvPr/>
        </p:nvSpPr>
        <p:spPr bwMode="auto">
          <a:xfrm>
            <a:off x="1447800" y="50292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7" name="Text Box 38"/>
          <p:cNvSpPr txBox="1">
            <a:spLocks noChangeArrowheads="1"/>
          </p:cNvSpPr>
          <p:nvPr/>
        </p:nvSpPr>
        <p:spPr bwMode="auto">
          <a:xfrm>
            <a:off x="1295400" y="49530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8" name="Text Box 39"/>
          <p:cNvSpPr txBox="1">
            <a:spLocks noChangeArrowheads="1"/>
          </p:cNvSpPr>
          <p:nvPr/>
        </p:nvSpPr>
        <p:spPr bwMode="auto">
          <a:xfrm>
            <a:off x="1143000" y="49530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49" name="Text Box 40"/>
          <p:cNvSpPr txBox="1">
            <a:spLocks noChangeArrowheads="1"/>
          </p:cNvSpPr>
          <p:nvPr/>
        </p:nvSpPr>
        <p:spPr bwMode="auto">
          <a:xfrm>
            <a:off x="914400" y="51054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50" name="Text Box 41"/>
          <p:cNvSpPr txBox="1">
            <a:spLocks noChangeArrowheads="1"/>
          </p:cNvSpPr>
          <p:nvPr/>
        </p:nvSpPr>
        <p:spPr bwMode="auto">
          <a:xfrm>
            <a:off x="762000" y="53340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51" name="Text Box 42"/>
          <p:cNvSpPr txBox="1">
            <a:spLocks noChangeArrowheads="1"/>
          </p:cNvSpPr>
          <p:nvPr/>
        </p:nvSpPr>
        <p:spPr bwMode="auto">
          <a:xfrm>
            <a:off x="609600" y="54102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52" name="Text Box 43"/>
          <p:cNvSpPr txBox="1">
            <a:spLocks noChangeArrowheads="1"/>
          </p:cNvSpPr>
          <p:nvPr/>
        </p:nvSpPr>
        <p:spPr bwMode="auto">
          <a:xfrm>
            <a:off x="457200" y="5486400"/>
            <a:ext cx="30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800"/>
              <a:t>?</a:t>
            </a:r>
          </a:p>
        </p:txBody>
      </p:sp>
      <p:sp>
        <p:nvSpPr>
          <p:cNvPr id="21553" name="AutoShape 44"/>
          <p:cNvSpPr>
            <a:spLocks noChangeArrowheads="1"/>
          </p:cNvSpPr>
          <p:nvPr/>
        </p:nvSpPr>
        <p:spPr bwMode="auto">
          <a:xfrm>
            <a:off x="2590800" y="52578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hlink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/>
          </a:p>
        </p:txBody>
      </p:sp>
      <p:sp>
        <p:nvSpPr>
          <p:cNvPr id="21554" name="Text Box 45"/>
          <p:cNvSpPr txBox="1">
            <a:spLocks noChangeArrowheads="1"/>
          </p:cNvSpPr>
          <p:nvPr/>
        </p:nvSpPr>
        <p:spPr bwMode="auto">
          <a:xfrm>
            <a:off x="2743200" y="5410200"/>
            <a:ext cx="838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400"/>
              <a:t>Sample</a:t>
            </a:r>
          </a:p>
        </p:txBody>
      </p:sp>
      <p:sp>
        <p:nvSpPr>
          <p:cNvPr id="21555" name="Text Box 46"/>
          <p:cNvSpPr txBox="1">
            <a:spLocks noChangeArrowheads="1"/>
          </p:cNvSpPr>
          <p:nvPr/>
        </p:nvSpPr>
        <p:spPr bwMode="auto">
          <a:xfrm>
            <a:off x="5410200" y="54102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sz="1400"/>
              <a:t>Standardize</a:t>
            </a:r>
          </a:p>
        </p:txBody>
      </p:sp>
      <p:graphicFrame>
        <p:nvGraphicFramePr>
          <p:cNvPr id="21507" name="Object 47"/>
          <p:cNvGraphicFramePr>
            <a:graphicFrameLocks noChangeAspect="1"/>
          </p:cNvGraphicFramePr>
          <p:nvPr/>
        </p:nvGraphicFramePr>
        <p:xfrm>
          <a:off x="1295400" y="6096000"/>
          <a:ext cx="565150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9" name="Equation" r:id="rId5" imgW="368280" imgH="203040" progId="Equation.3">
                  <p:embed/>
                </p:oleObj>
              </mc:Choice>
              <mc:Fallback>
                <p:oleObj name="Equation" r:id="rId5" imgW="368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6096000"/>
                        <a:ext cx="565150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48"/>
          <p:cNvGraphicFramePr>
            <a:graphicFrameLocks noChangeAspect="1"/>
          </p:cNvGraphicFramePr>
          <p:nvPr/>
        </p:nvGraphicFramePr>
        <p:xfrm>
          <a:off x="4257675" y="6096000"/>
          <a:ext cx="681038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0" name="Equation" r:id="rId7" imgW="444240" imgH="241200" progId="Equation.3">
                  <p:embed/>
                </p:oleObj>
              </mc:Choice>
              <mc:Fallback>
                <p:oleObj name="Equation" r:id="rId7" imgW="4442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6096000"/>
                        <a:ext cx="681038" cy="369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49"/>
          <p:cNvGraphicFramePr>
            <a:graphicFrameLocks noChangeAspect="1"/>
          </p:cNvGraphicFramePr>
          <p:nvPr/>
        </p:nvGraphicFramePr>
        <p:xfrm>
          <a:off x="7162800" y="6019800"/>
          <a:ext cx="661988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name="Equation" r:id="rId9" imgW="431640" imgH="215640" progId="Equation.3">
                  <p:embed/>
                </p:oleObj>
              </mc:Choice>
              <mc:Fallback>
                <p:oleObj name="Equation" r:id="rId9" imgW="4316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6019800"/>
                        <a:ext cx="661988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50"/>
          <p:cNvGraphicFramePr>
            <a:graphicFrameLocks noChangeAspect="1"/>
          </p:cNvGraphicFramePr>
          <p:nvPr/>
        </p:nvGraphicFramePr>
        <p:xfrm>
          <a:off x="5680075" y="6019800"/>
          <a:ext cx="2984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name="…quation" r:id="rId11" imgW="126720" imgH="164880" progId="Equation.3">
                  <p:embed/>
                </p:oleObj>
              </mc:Choice>
              <mc:Fallback>
                <p:oleObj name="…quation" r:id="rId11" imgW="126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0075" y="6019800"/>
                        <a:ext cx="29845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6" name="Text Box 51"/>
          <p:cNvSpPr txBox="1">
            <a:spLocks noChangeArrowheads="1"/>
          </p:cNvSpPr>
          <p:nvPr/>
        </p:nvSpPr>
        <p:spPr bwMode="auto">
          <a:xfrm>
            <a:off x="2514600" y="60198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/>
              <a:t>X</a:t>
            </a:r>
          </a:p>
        </p:txBody>
      </p:sp>
      <p:sp>
        <p:nvSpPr>
          <p:cNvPr id="21557" name="Slide Number Placeholder 5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/>
            <a:r>
              <a:rPr lang="en-US" sz="1000"/>
              <a:t>Ch. 6-</a:t>
            </a:r>
            <a:fld id="{068B59C2-55B3-7D45-B337-6D59ACBD81C0}" type="slidenum">
              <a:rPr lang="en-US" sz="1000"/>
              <a:pPr algn="r"/>
              <a:t>31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1367722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Acceptance Intervals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idx="1"/>
          </p:nvPr>
        </p:nvSpPr>
        <p:spPr>
          <a:xfrm>
            <a:off x="476250" y="1676400"/>
            <a:ext cx="8210550" cy="4876800"/>
          </a:xfrm>
        </p:spPr>
        <p:txBody>
          <a:bodyPr/>
          <a:lstStyle/>
          <a:p>
            <a:pPr eaLnBrk="1" hangingPunct="1"/>
            <a:r>
              <a:rPr lang="en-US" sz="2400" smtClean="0"/>
              <a:t>Goal:  determine a range within which sample means are likely to occur, given a population mean and variance</a:t>
            </a:r>
          </a:p>
          <a:p>
            <a:pPr eaLnBrk="1" hangingPunct="1"/>
            <a:endParaRPr lang="en-US" sz="1000" smtClean="0"/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2000" smtClean="0"/>
              <a:t>By the Central Limit Theorem, we know that the distribution of X is approximately normal if  n  is large enough, with mean </a:t>
            </a:r>
            <a:r>
              <a:rPr lang="el-GR" sz="2000" smtClean="0">
                <a:cs typeface="Arial" charset="0"/>
              </a:rPr>
              <a:t>μ</a:t>
            </a:r>
            <a:r>
              <a:rPr lang="en-US" sz="2000" smtClean="0">
                <a:cs typeface="Arial" charset="0"/>
              </a:rPr>
              <a:t> and standard deviation </a:t>
            </a:r>
            <a:endParaRPr lang="el-GR" sz="2000" smtClean="0">
              <a:cs typeface="Arial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2000" smtClean="0"/>
              <a:t>Let z</a:t>
            </a:r>
            <a:r>
              <a:rPr lang="el-GR" sz="2000" baseline="-25000" smtClean="0">
                <a:cs typeface="Arial" charset="0"/>
              </a:rPr>
              <a:t>α</a:t>
            </a:r>
            <a:r>
              <a:rPr lang="en-US" sz="2000" baseline="-25000" smtClean="0">
                <a:cs typeface="Arial" charset="0"/>
              </a:rPr>
              <a:t>/2</a:t>
            </a:r>
            <a:r>
              <a:rPr lang="en-US" sz="2000" smtClean="0">
                <a:cs typeface="Arial" charset="0"/>
              </a:rPr>
              <a:t> be the z-value that leaves area </a:t>
            </a:r>
            <a:r>
              <a:rPr lang="el-GR" sz="2000" smtClean="0">
                <a:cs typeface="Arial" charset="0"/>
              </a:rPr>
              <a:t>α</a:t>
            </a:r>
            <a:r>
              <a:rPr lang="en-US" sz="2000" smtClean="0">
                <a:cs typeface="Arial" charset="0"/>
              </a:rPr>
              <a:t>/2 in the upper tail of the normal distribution (i.e., the interval - </a:t>
            </a:r>
            <a:r>
              <a:rPr lang="en-US" sz="2000" smtClean="0"/>
              <a:t>z</a:t>
            </a:r>
            <a:r>
              <a:rPr lang="el-GR" sz="2000" baseline="-25000" smtClean="0">
                <a:cs typeface="Arial" charset="0"/>
              </a:rPr>
              <a:t>α</a:t>
            </a:r>
            <a:r>
              <a:rPr lang="en-US" sz="2000" baseline="-25000" smtClean="0">
                <a:cs typeface="Arial" charset="0"/>
              </a:rPr>
              <a:t>/2</a:t>
            </a:r>
            <a:r>
              <a:rPr lang="en-US" sz="2000" smtClean="0">
                <a:cs typeface="Arial" charset="0"/>
              </a:rPr>
              <a:t> to </a:t>
            </a:r>
            <a:r>
              <a:rPr lang="en-US" sz="2000" smtClean="0"/>
              <a:t>z</a:t>
            </a:r>
            <a:r>
              <a:rPr lang="el-GR" sz="2000" baseline="-25000" smtClean="0">
                <a:cs typeface="Arial" charset="0"/>
              </a:rPr>
              <a:t>α</a:t>
            </a:r>
            <a:r>
              <a:rPr lang="en-US" sz="2000" baseline="-25000" smtClean="0">
                <a:cs typeface="Arial" charset="0"/>
              </a:rPr>
              <a:t>/2</a:t>
            </a:r>
            <a:r>
              <a:rPr lang="en-US" sz="2000" smtClean="0">
                <a:cs typeface="Arial" charset="0"/>
              </a:rPr>
              <a:t> encloses probability 1 – </a:t>
            </a:r>
            <a:r>
              <a:rPr lang="el-GR" sz="2000" smtClean="0">
                <a:cs typeface="Arial" charset="0"/>
              </a:rPr>
              <a:t>α</a:t>
            </a:r>
            <a:r>
              <a:rPr lang="en-US" sz="2000" smtClean="0">
                <a:cs typeface="Arial" charset="0"/>
              </a:rPr>
              <a:t>)</a:t>
            </a: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2000" smtClean="0">
                <a:cs typeface="Arial" charset="0"/>
              </a:rPr>
              <a:t>Then</a:t>
            </a: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endParaRPr lang="en-US" sz="2000" smtClean="0">
              <a:cs typeface="Arial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endParaRPr lang="en-US" sz="2000" smtClean="0">
              <a:cs typeface="Arial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  <a:buFont typeface="Wingdings" pitchFamily="2" charset="2"/>
              <a:buNone/>
            </a:pPr>
            <a:r>
              <a:rPr lang="en-US" sz="2000" smtClean="0">
                <a:cs typeface="Arial" charset="0"/>
              </a:rPr>
              <a:t>		   is the interval that includes X with probability 1 – </a:t>
            </a:r>
            <a:r>
              <a:rPr lang="el-GR" sz="2000" smtClean="0">
                <a:cs typeface="Arial" charset="0"/>
              </a:rPr>
              <a:t>α</a:t>
            </a:r>
          </a:p>
        </p:txBody>
      </p:sp>
      <p:sp>
        <p:nvSpPr>
          <p:cNvPr id="2253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2535" name="Line 4"/>
          <p:cNvSpPr>
            <a:spLocks noChangeShapeType="1"/>
          </p:cNvSpPr>
          <p:nvPr/>
        </p:nvSpPr>
        <p:spPr bwMode="auto">
          <a:xfrm>
            <a:off x="8229600" y="2733675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22530" name="Object 5"/>
          <p:cNvGraphicFramePr>
            <a:graphicFrameLocks noChangeAspect="1"/>
          </p:cNvGraphicFramePr>
          <p:nvPr/>
        </p:nvGraphicFramePr>
        <p:xfrm>
          <a:off x="3370263" y="3340100"/>
          <a:ext cx="36036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name="Equation" r:id="rId3" imgW="215640" imgH="228600" progId="Equation.3">
                  <p:embed/>
                </p:oleObj>
              </mc:Choice>
              <mc:Fallback>
                <p:oleObj name="Equation" r:id="rId3" imgW="21564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0263" y="3340100"/>
                        <a:ext cx="360362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6"/>
          <p:cNvGraphicFramePr>
            <a:graphicFrameLocks noChangeAspect="1"/>
          </p:cNvGraphicFramePr>
          <p:nvPr/>
        </p:nvGraphicFramePr>
        <p:xfrm>
          <a:off x="2776538" y="5038725"/>
          <a:ext cx="21209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Equation" r:id="rId5" imgW="634680" imgH="241200" progId="Equation.3">
                  <p:embed/>
                </p:oleObj>
              </mc:Choice>
              <mc:Fallback>
                <p:oleObj name="Equation" r:id="rId5" imgW="634680" imgH="241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38" y="5038725"/>
                        <a:ext cx="2120900" cy="7270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6" name="Line 7"/>
          <p:cNvSpPr>
            <a:spLocks noChangeShapeType="1"/>
          </p:cNvSpPr>
          <p:nvPr/>
        </p:nvSpPr>
        <p:spPr bwMode="auto">
          <a:xfrm>
            <a:off x="4675188" y="5989638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2537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2BF71768-C483-437B-80D3-BC6E23E49091}" type="slidenum">
              <a:rPr lang="en-US" smtClean="0">
                <a:latin typeface="Arial" charset="0"/>
              </a:rPr>
              <a:pPr/>
              <a:t>32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Chapter Summary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695325" y="1709738"/>
            <a:ext cx="8077200" cy="46482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25000"/>
              </a:spcBef>
            </a:pPr>
            <a:r>
              <a:rPr lang="en-US" sz="2400" dirty="0" smtClean="0"/>
              <a:t>Introduced sampling distributions</a:t>
            </a:r>
          </a:p>
          <a:p>
            <a:pPr eaLnBrk="1" hangingPunct="1">
              <a:lnSpc>
                <a:spcPct val="110000"/>
              </a:lnSpc>
              <a:spcBef>
                <a:spcPct val="25000"/>
              </a:spcBef>
            </a:pPr>
            <a:r>
              <a:rPr lang="en-US" sz="2400" dirty="0" smtClean="0"/>
              <a:t>Described the sampling distribution of sample means</a:t>
            </a:r>
          </a:p>
          <a:p>
            <a:pPr lvl="1" eaLnBrk="1" hangingPunct="1">
              <a:lnSpc>
                <a:spcPct val="110000"/>
              </a:lnSpc>
              <a:spcBef>
                <a:spcPct val="25000"/>
              </a:spcBef>
            </a:pPr>
            <a:r>
              <a:rPr lang="en-US" sz="2000" dirty="0" smtClean="0"/>
              <a:t>For normal populations</a:t>
            </a:r>
          </a:p>
          <a:p>
            <a:pPr lvl="1" eaLnBrk="1" hangingPunct="1">
              <a:lnSpc>
                <a:spcPct val="110000"/>
              </a:lnSpc>
              <a:spcBef>
                <a:spcPct val="25000"/>
              </a:spcBef>
            </a:pPr>
            <a:r>
              <a:rPr lang="en-US" sz="2000" dirty="0" smtClean="0"/>
              <a:t>Using the Central Limit </a:t>
            </a:r>
            <a:r>
              <a:rPr lang="en-US" sz="2000" dirty="0" smtClean="0"/>
              <a:t>Theorem</a:t>
            </a:r>
            <a:endParaRPr lang="en-US" sz="2000" dirty="0" smtClean="0"/>
          </a:p>
        </p:txBody>
      </p:sp>
      <p:sp>
        <p:nvSpPr>
          <p:cNvPr id="5222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222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6-</a:t>
            </a:r>
            <a:fld id="{413D41BA-3A94-4A7D-8733-4DA9F6BA90B6}" type="slidenum">
              <a:rPr lang="en-US" smtClean="0">
                <a:latin typeface="Arial" charset="0"/>
              </a:rPr>
              <a:pPr/>
              <a:t>33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ewbold-7e">
  <a:themeElements>
    <a:clrScheme name="PrenHall-newbold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PrenHall-newbo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nHall-newbold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1734</TotalTime>
  <Pages>20</Pages>
  <Words>1747</Words>
  <Application>Microsoft Macintosh PowerPoint</Application>
  <PresentationFormat>Présentation à l'écran (4:3)</PresentationFormat>
  <Paragraphs>332</Paragraphs>
  <Slides>33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7</vt:i4>
      </vt:variant>
      <vt:variant>
        <vt:lpstr>Titres des diapositives</vt:lpstr>
      </vt:variant>
      <vt:variant>
        <vt:i4>33</vt:i4>
      </vt:variant>
    </vt:vector>
  </HeadingPairs>
  <TitlesOfParts>
    <vt:vector size="41" baseType="lpstr">
      <vt:lpstr>newbold-7e</vt:lpstr>
      <vt:lpstr>Equation</vt:lpstr>
      <vt:lpstr>Clip</vt:lpstr>
      <vt:lpstr>Drawing</vt:lpstr>
      <vt:lpstr>Document</vt:lpstr>
      <vt:lpstr>VISIO</vt:lpstr>
      <vt:lpstr>Microsoft Equation 3.0</vt:lpstr>
      <vt:lpstr>Microsoft Equation</vt:lpstr>
      <vt:lpstr>Présentation PowerPoint</vt:lpstr>
      <vt:lpstr>Chapter Goals</vt:lpstr>
      <vt:lpstr>Tools of Business Statistics</vt:lpstr>
      <vt:lpstr>Populations and Samples</vt:lpstr>
      <vt:lpstr>Population vs. Sample</vt:lpstr>
      <vt:lpstr>Why Sample?</vt:lpstr>
      <vt:lpstr>Simple Random Samples</vt:lpstr>
      <vt:lpstr>Inferential Statistics</vt:lpstr>
      <vt:lpstr>Inferential Statistics</vt:lpstr>
      <vt:lpstr>Sampling Distributions</vt:lpstr>
      <vt:lpstr>Sampling Distributions of Sample Means</vt:lpstr>
      <vt:lpstr>Developing a  Sampling Distribution</vt:lpstr>
      <vt:lpstr>Developing a  Sampling Distribution</vt:lpstr>
      <vt:lpstr>Now consider all possible samples of size n = 2</vt:lpstr>
      <vt:lpstr>Sampling Distribution of All Sample Means</vt:lpstr>
      <vt:lpstr>Summary Measures of this Sampling Distribution:</vt:lpstr>
      <vt:lpstr>Comparing the Population with its Sampling Distribution</vt:lpstr>
      <vt:lpstr>Expected Value of Sample Mean</vt:lpstr>
      <vt:lpstr>Standard Error of the Mean</vt:lpstr>
      <vt:lpstr>If sample values are  not independent</vt:lpstr>
      <vt:lpstr>If the Population is Normal</vt:lpstr>
      <vt:lpstr>Z-value for Sampling Distribution of the Mean</vt:lpstr>
      <vt:lpstr>Sampling Distribution Properties</vt:lpstr>
      <vt:lpstr>Sampling Distribution Properties</vt:lpstr>
      <vt:lpstr>If the Population is not Normal</vt:lpstr>
      <vt:lpstr>Central Limit Theorem</vt:lpstr>
      <vt:lpstr>If the Population is not Normal</vt:lpstr>
      <vt:lpstr>How Large is Large Enough?</vt:lpstr>
      <vt:lpstr>Example</vt:lpstr>
      <vt:lpstr>Example</vt:lpstr>
      <vt:lpstr>Example</vt:lpstr>
      <vt:lpstr>Acceptance Intervals</vt:lpstr>
      <vt:lpstr>Chapter Summary</vt:lpstr>
    </vt:vector>
  </TitlesOfParts>
  <Company>University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for Business and Economics, 7/e</dc:title>
  <dc:subject>Chapter 6</dc:subject>
  <dc:creator>Dirk Yandell</dc:creator>
  <cp:lastModifiedBy>le STI</cp:lastModifiedBy>
  <cp:revision>89</cp:revision>
  <cp:lastPrinted>1998-11-22T23:37:53Z</cp:lastPrinted>
  <dcterms:created xsi:type="dcterms:W3CDTF">2001-01-27T17:01:20Z</dcterms:created>
  <dcterms:modified xsi:type="dcterms:W3CDTF">2013-06-04T14:52:07Z</dcterms:modified>
</cp:coreProperties>
</file>