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5"/>
  </p:notesMasterIdLst>
  <p:sldIdLst>
    <p:sldId id="268" r:id="rId2"/>
    <p:sldId id="286" r:id="rId3"/>
    <p:sldId id="270" r:id="rId4"/>
    <p:sldId id="274" r:id="rId5"/>
    <p:sldId id="273" r:id="rId6"/>
    <p:sldId id="271" r:id="rId7"/>
    <p:sldId id="272" r:id="rId8"/>
    <p:sldId id="275" r:id="rId9"/>
    <p:sldId id="352" r:id="rId10"/>
    <p:sldId id="269" r:id="rId11"/>
    <p:sldId id="257" r:id="rId12"/>
    <p:sldId id="258" r:id="rId13"/>
    <p:sldId id="259" r:id="rId14"/>
    <p:sldId id="260" r:id="rId15"/>
    <p:sldId id="261" r:id="rId16"/>
    <p:sldId id="262" r:id="rId17"/>
    <p:sldId id="263" r:id="rId18"/>
    <p:sldId id="287" r:id="rId19"/>
    <p:sldId id="264" r:id="rId20"/>
    <p:sldId id="265" r:id="rId21"/>
    <p:sldId id="266" r:id="rId22"/>
    <p:sldId id="267" r:id="rId23"/>
    <p:sldId id="276" r:id="rId24"/>
    <p:sldId id="278" r:id="rId25"/>
    <p:sldId id="283" r:id="rId26"/>
    <p:sldId id="284" r:id="rId27"/>
    <p:sldId id="281" r:id="rId28"/>
    <p:sldId id="285" r:id="rId29"/>
    <p:sldId id="288" r:id="rId30"/>
    <p:sldId id="291" r:id="rId31"/>
    <p:sldId id="293" r:id="rId32"/>
    <p:sldId id="295" r:id="rId33"/>
    <p:sldId id="297" r:id="rId34"/>
    <p:sldId id="298" r:id="rId35"/>
    <p:sldId id="305" r:id="rId36"/>
    <p:sldId id="309" r:id="rId37"/>
    <p:sldId id="330" r:id="rId38"/>
    <p:sldId id="332" r:id="rId39"/>
    <p:sldId id="333" r:id="rId40"/>
    <p:sldId id="334" r:id="rId41"/>
    <p:sldId id="344" r:id="rId42"/>
    <p:sldId id="345" r:id="rId43"/>
    <p:sldId id="346" r:id="rId44"/>
    <p:sldId id="347" r:id="rId45"/>
    <p:sldId id="348" r:id="rId46"/>
    <p:sldId id="349" r:id="rId47"/>
    <p:sldId id="350" r:id="rId48"/>
    <p:sldId id="340" r:id="rId49"/>
    <p:sldId id="341" r:id="rId50"/>
    <p:sldId id="351" r:id="rId51"/>
    <p:sldId id="314" r:id="rId52"/>
    <p:sldId id="315" r:id="rId53"/>
    <p:sldId id="343" r:id="rId54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1728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notesMaster" Target="notesMasters/notesMaster1.xml"/><Relationship Id="rId56" Type="http://schemas.openxmlformats.org/officeDocument/2006/relationships/printerSettings" Target="printerSettings/printerSettings1.bin"/><Relationship Id="rId57" Type="http://schemas.openxmlformats.org/officeDocument/2006/relationships/presProps" Target="presProps.xml"/><Relationship Id="rId58" Type="http://schemas.openxmlformats.org/officeDocument/2006/relationships/viewProps" Target="viewProps.xml"/><Relationship Id="rId59" Type="http://schemas.openxmlformats.org/officeDocument/2006/relationships/theme" Target="theme/theme1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6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89B50223-67EC-40FA-8585-109FF4D39234}" type="datetimeFigureOut">
              <a:rPr lang="en-US" smtClean="0"/>
              <a:pPr/>
              <a:t>2014-09-09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4BD6D1D9-0731-4109-8808-5ED556DD8A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9900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/Relationships>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4.xml"/></Relationships>
</file>

<file path=ppt/notesSlides/_rels/notesSlide3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5.xml"/></Relationships>
</file>

<file path=ppt/notesSlides/_rels/notesSlide3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6.xml"/></Relationships>
</file>

<file path=ppt/notesSlides/_rels/notesSlide3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7.xml"/></Relationships>
</file>

<file path=ppt/notesSlides/_rels/notesSlide3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8.xml"/></Relationships>
</file>

<file path=ppt/notesSlides/_rels/notesSlide3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9.xml"/></Relationships>
</file>

<file path=ppt/notesSlides/_rels/notesSlide3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mtClean="0">
                <a:ea typeface="MS PGothic" pitchFamily="34" charset="-128"/>
              </a:rPr>
              <a:t>Note to presenter:  This entire Getting Started presentation is designed to be delivered in under 15 minutes.</a:t>
            </a:r>
          </a:p>
          <a:p>
            <a:pPr eaLnBrk="1" hangingPunct="1"/>
            <a:endParaRPr lang="en-US" smtClean="0">
              <a:ea typeface="MS PGothic" pitchFamily="34" charset="-128"/>
            </a:endParaRPr>
          </a:p>
          <a:p>
            <a:pPr eaLnBrk="1" hangingPunct="1"/>
            <a:r>
              <a:rPr lang="en-US" smtClean="0">
                <a:ea typeface="MS PGothic" pitchFamily="34" charset="-128"/>
              </a:rPr>
              <a:t>Script:</a:t>
            </a:r>
          </a:p>
          <a:p>
            <a:pPr eaLnBrk="1" hangingPunct="1"/>
            <a:r>
              <a:rPr lang="en-US" smtClean="0">
                <a:ea typeface="MS PGothic" pitchFamily="34" charset="-128"/>
              </a:rPr>
              <a:t>Thank you for the opportunity to tell you more about the Pearson digital solution that your Educator has selected for this course.</a:t>
            </a: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D2177ED-23D8-4E9F-9CD5-5E98086A5EC0}" type="slidenum">
              <a:rPr lang="en-US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34720" y="4415790"/>
            <a:ext cx="5140960" cy="418338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583B020-CAA7-40EF-A0CA-D2A4493F124B}" type="slidenum">
              <a:rPr lang="en-US" smtClean="0">
                <a:latin typeface="Times" pitchFamily="28" charset="0"/>
                <a:ea typeface="ＭＳ Ｐゴシック" pitchFamily="-78" charset="-128"/>
              </a:rPr>
              <a:pPr/>
              <a:t>13</a:t>
            </a:fld>
            <a:endParaRPr lang="en-US" smtClean="0">
              <a:latin typeface="Times" pitchFamily="28" charset="0"/>
              <a:ea typeface="ＭＳ Ｐゴシック" pitchFamily="-78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021665C-A1D5-49BC-AE21-5948F1EF9FC1}" type="slidenum">
              <a:rPr lang="en-US" smtClean="0">
                <a:latin typeface="Times" pitchFamily="28" charset="0"/>
                <a:ea typeface="ＭＳ Ｐゴシック" pitchFamily="-78" charset="-128"/>
              </a:rPr>
              <a:pPr/>
              <a:t>14</a:t>
            </a:fld>
            <a:endParaRPr lang="en-US" smtClean="0">
              <a:latin typeface="Times" pitchFamily="28" charset="0"/>
              <a:ea typeface="ＭＳ Ｐゴシック" pitchFamily="-78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634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9B9A5B6-B555-49A4-B213-7572C8F8FDFD}" type="slidenum">
              <a:rPr lang="en-US" smtClean="0">
                <a:latin typeface="Times" pitchFamily="28" charset="0"/>
                <a:ea typeface="ＭＳ Ｐゴシック" pitchFamily="-78" charset="-128"/>
              </a:rPr>
              <a:pPr/>
              <a:t>15</a:t>
            </a:fld>
            <a:endParaRPr lang="en-US" smtClean="0">
              <a:latin typeface="Times" pitchFamily="28" charset="0"/>
              <a:ea typeface="ＭＳ Ｐゴシック" pitchFamily="-78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645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69CA5B3-C02E-4A10-88E6-5D161AF7B0D5}" type="slidenum">
              <a:rPr lang="en-US" smtClean="0">
                <a:latin typeface="Times" pitchFamily="28" charset="0"/>
                <a:ea typeface="ＭＳ Ｐゴシック" pitchFamily="-78" charset="-128"/>
              </a:rPr>
              <a:pPr/>
              <a:t>16</a:t>
            </a:fld>
            <a:endParaRPr lang="en-US" smtClean="0">
              <a:latin typeface="Times" pitchFamily="28" charset="0"/>
              <a:ea typeface="ＭＳ Ｐゴシック" pitchFamily="-78" charset="-128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655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6058838-6EAE-4A7D-A296-E41DFB5F839F}" type="slidenum">
              <a:rPr lang="en-US" smtClean="0">
                <a:latin typeface="Times" pitchFamily="28" charset="0"/>
                <a:ea typeface="ＭＳ Ｐゴシック" pitchFamily="-78" charset="-128"/>
              </a:rPr>
              <a:pPr/>
              <a:t>17</a:t>
            </a:fld>
            <a:endParaRPr lang="en-US" smtClean="0">
              <a:latin typeface="Times" pitchFamily="28" charset="0"/>
              <a:ea typeface="ＭＳ Ｐゴシック" pitchFamily="-78" charset="-128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7FF44B6-DBCF-4A7D-A94B-A124B8A386DE}" type="slidenum">
              <a:rPr lang="en-US"/>
              <a:pPr/>
              <a:t>19</a:t>
            </a:fld>
            <a:endParaRPr lang="en-US"/>
          </a:p>
        </p:txBody>
      </p:sp>
      <p:sp>
        <p:nvSpPr>
          <p:cNvPr id="91955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955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34720" y="4415790"/>
            <a:ext cx="5140960" cy="418338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D296F08-3AAD-4131-ABED-8D97E1959012}" type="slidenum">
              <a:rPr lang="en-US"/>
              <a:pPr/>
              <a:t>20</a:t>
            </a:fld>
            <a:endParaRPr lang="en-US"/>
          </a:p>
        </p:txBody>
      </p:sp>
      <p:sp>
        <p:nvSpPr>
          <p:cNvPr id="921602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34720" y="4415790"/>
            <a:ext cx="5140960" cy="418338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D1A6A57-5BE4-4433-8CA3-EC75BC8D6F19}" type="slidenum">
              <a:rPr lang="en-US"/>
              <a:pPr/>
              <a:t>21</a:t>
            </a:fld>
            <a:endParaRPr lang="en-US"/>
          </a:p>
        </p:txBody>
      </p:sp>
      <p:sp>
        <p:nvSpPr>
          <p:cNvPr id="923650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36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34720" y="4415790"/>
            <a:ext cx="5140960" cy="418338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EA9089A-F2BD-46E8-B19A-C2F2F69FE535}" type="slidenum">
              <a:rPr lang="en-US"/>
              <a:pPr/>
              <a:t>22</a:t>
            </a:fld>
            <a:endParaRPr lang="en-US"/>
          </a:p>
        </p:txBody>
      </p:sp>
      <p:sp>
        <p:nvSpPr>
          <p:cNvPr id="925698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56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34720" y="4415790"/>
            <a:ext cx="5140960" cy="418338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D6D1D9-0731-4109-8808-5ED556DD8A76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6927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First picture</a:t>
            </a:r>
            <a:r>
              <a:rPr lang="en-US" baseline="0" dirty="0" smtClean="0"/>
              <a:t> is squamous. Second image is stratified squamous layer. Classify for exams!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D6D1D9-0731-4109-8808-5ED556DD8A76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4291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Where</a:t>
            </a:r>
            <a:r>
              <a:rPr lang="en-US" baseline="0" dirty="0" smtClean="0"/>
              <a:t> do we want thin layered cells? Not somewhere where there is wear and tear. Allows the passage of solutes across a membrane. Found where simple absorption is needed and protection.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D6D1D9-0731-4109-8808-5ED556DD8A76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6548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Secretion</a:t>
            </a:r>
            <a:r>
              <a:rPr lang="en-US" baseline="0" dirty="0" smtClean="0"/>
              <a:t> and absorption; a little more stress then before.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D6D1D9-0731-4109-8808-5ED556DD8A76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592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Also roles like secretion and absorption but</a:t>
            </a:r>
            <a:r>
              <a:rPr lang="en-US" baseline="0" dirty="0" smtClean="0"/>
              <a:t> also something a little tougher. Absorbing but also physical stress like stomach acid and food. May need specialized structures to help with the environment such as cilia.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D6D1D9-0731-4109-8808-5ED556DD8A76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6745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Cells</a:t>
            </a:r>
            <a:r>
              <a:rPr lang="en-US" baseline="0" dirty="0" smtClean="0"/>
              <a:t> jammed together but altogether they are a single long layer. Cilia is moving mucus to move debris and stuff out of the body.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D6D1D9-0731-4109-8808-5ED556DD8A76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4474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Best example</a:t>
            </a:r>
            <a:r>
              <a:rPr lang="en-US" baseline="0" dirty="0" smtClean="0"/>
              <a:t> of this is our skin. Actively dividing by the basal level, therefore they are less viable at the apical point.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D6D1D9-0731-4109-8808-5ED556DD8A76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81001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D6D1D9-0731-4109-8808-5ED556DD8A76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17830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Secrete</a:t>
            </a:r>
            <a:r>
              <a:rPr lang="en-US" baseline="0" dirty="0" smtClean="0"/>
              <a:t> things like hormones and sweat.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D6D1D9-0731-4109-8808-5ED556DD8A76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898635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Mucus protects</a:t>
            </a:r>
            <a:r>
              <a:rPr lang="en-US" baseline="0" dirty="0" smtClean="0"/>
              <a:t> from acids and removes debris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D6D1D9-0731-4109-8808-5ED556DD8A76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11072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D6D1D9-0731-4109-8808-5ED556DD8A76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65930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A4739E2-4D2D-4752-A6EA-2C0CD534BE9A}" type="slidenum">
              <a:rPr lang="en-US" smtClean="0"/>
              <a:pPr/>
              <a:t>38</a:t>
            </a:fld>
            <a:endParaRPr lang="en-US" smtClean="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 err="1" smtClean="0"/>
              <a:t>Merocrine</a:t>
            </a:r>
            <a:r>
              <a:rPr lang="en-US" baseline="0" dirty="0" smtClean="0"/>
              <a:t> – merely secrets its products through exocytosis. 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D6D1D9-0731-4109-8808-5ED556DD8A76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546974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9EADB3C-306D-452D-A8E4-A7B8707D5528}" type="slidenum">
              <a:rPr lang="en-US" smtClean="0"/>
              <a:pPr/>
              <a:t>40</a:t>
            </a:fld>
            <a:endParaRPr lang="en-US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b="1" i="1" dirty="0" smtClean="0">
                <a:solidFill>
                  <a:schemeClr val="accent2"/>
                </a:solidFill>
                <a:sym typeface="CommonBullets" pitchFamily="34" charset="2"/>
              </a:rPr>
              <a:t>Ground</a:t>
            </a:r>
            <a:r>
              <a:rPr lang="en-US" b="1" i="1" baseline="0" dirty="0" smtClean="0">
                <a:solidFill>
                  <a:schemeClr val="accent2"/>
                </a:solidFill>
                <a:sym typeface="CommonBullets" pitchFamily="34" charset="2"/>
              </a:rPr>
              <a:t> is a gel like substance, fibers give CT its strength. </a:t>
            </a:r>
            <a:endParaRPr lang="en-US" b="1" i="1" dirty="0" smtClean="0">
              <a:solidFill>
                <a:schemeClr val="accent2"/>
              </a:solidFill>
              <a:sym typeface="CommonBullets" pitchFamily="34" charset="2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EXAM QUESTION!</a:t>
            </a:r>
            <a:r>
              <a:rPr lang="en-US" baseline="0" dirty="0" smtClean="0"/>
              <a:t> LOOK AND LABEL </a:t>
            </a:r>
          </a:p>
          <a:p>
            <a:r>
              <a:rPr lang="en-US" baseline="0" dirty="0" smtClean="0"/>
              <a:t>Reticular aid that gel like substance. </a:t>
            </a:r>
          </a:p>
          <a:p>
            <a:r>
              <a:rPr lang="en-US" baseline="0" dirty="0" smtClean="0"/>
              <a:t>Macro, </a:t>
            </a:r>
            <a:r>
              <a:rPr lang="en-US" baseline="0" dirty="0" err="1" smtClean="0"/>
              <a:t>Mase</a:t>
            </a:r>
            <a:r>
              <a:rPr lang="en-US" baseline="0" dirty="0" smtClean="0"/>
              <a:t> and </a:t>
            </a:r>
            <a:r>
              <a:rPr lang="en-US" baseline="0" dirty="0" err="1" smtClean="0"/>
              <a:t>neutro</a:t>
            </a:r>
            <a:r>
              <a:rPr lang="en-US" baseline="0" dirty="0" smtClean="0"/>
              <a:t> are apart of the immune system (function not </a:t>
            </a:r>
            <a:r>
              <a:rPr lang="en-US" baseline="0" dirty="0" err="1" smtClean="0"/>
              <a:t>impt</a:t>
            </a:r>
            <a:r>
              <a:rPr lang="en-US" baseline="0" dirty="0" smtClean="0"/>
              <a:t> to this course)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D6D1D9-0731-4109-8808-5ED556DD8A76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11514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D6D1D9-0731-4109-8808-5ED556DD8A76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917263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 sizes of the fat droplets either shrink or grow! They don</a:t>
            </a:r>
            <a:r>
              <a:rPr lang="fr-FR" dirty="0" smtClean="0"/>
              <a:t>’</a:t>
            </a:r>
            <a:r>
              <a:rPr lang="en-US" dirty="0" smtClean="0"/>
              <a:t>t divide or go away</a:t>
            </a:r>
            <a:r>
              <a:rPr lang="en-US" baseline="0" dirty="0" smtClean="0"/>
              <a:t>. No fibers that</a:t>
            </a:r>
            <a:r>
              <a:rPr lang="fr-FR" baseline="0" dirty="0" smtClean="0"/>
              <a:t>’</a:t>
            </a:r>
            <a:r>
              <a:rPr lang="en-US" baseline="0" dirty="0" smtClean="0"/>
              <a:t>s why its squishy. This provides and preserves fuel.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D6D1D9-0731-4109-8808-5ED556DD8A76}" type="slidenum">
              <a:rPr lang="en-US" smtClean="0"/>
              <a:pPr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75031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Abundance of reticular fibers, giving it a much softer consistency.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D6D1D9-0731-4109-8808-5ED556DD8A76}" type="slidenum">
              <a:rPr lang="en-US" smtClean="0"/>
              <a:pPr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35920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Collagen fibers are</a:t>
            </a:r>
            <a:r>
              <a:rPr lang="en-US" baseline="0" dirty="0" smtClean="0"/>
              <a:t> packed in a denser regular array. Very few cells to allow for repair by regeneration once the tissue has been torn.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D6D1D9-0731-4109-8808-5ED556DD8A76}" type="slidenum">
              <a:rPr lang="en-US" smtClean="0"/>
              <a:pPr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13104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 need things to be strong but were unsure in which way</a:t>
            </a:r>
            <a:r>
              <a:rPr lang="en-US" baseline="0" dirty="0" smtClean="0"/>
              <a:t> the could be pushed or pulled. Dense with limited cells.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D6D1D9-0731-4109-8808-5ED556DD8A76}" type="slidenum">
              <a:rPr lang="en-US" smtClean="0"/>
              <a:pPr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05315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 large array of</a:t>
            </a:r>
            <a:r>
              <a:rPr lang="en-US" baseline="0" dirty="0" smtClean="0"/>
              <a:t> elastic fibers. When the heart contracts there is a huge pressure from the blood in the aorta and this tissue can absorb that energy and spring back which can allow for blood flow (</a:t>
            </a:r>
            <a:r>
              <a:rPr lang="en-US" baseline="0" dirty="0" err="1" smtClean="0"/>
              <a:t>e.g</a:t>
            </a:r>
            <a:r>
              <a:rPr lang="en-US" baseline="0" dirty="0" smtClean="0"/>
              <a:t>). Also lungs are a good example when we breath in and out.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D6D1D9-0731-4109-8808-5ED556DD8A76}" type="slidenum">
              <a:rPr lang="en-US" smtClean="0"/>
              <a:pPr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02134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Has very few blood vessels and nerves</a:t>
            </a:r>
            <a:r>
              <a:rPr lang="en-US" baseline="0" dirty="0" smtClean="0"/>
              <a:t> which makes for white and painless features. A lot of ground substance (gel) that allow it to hold a lot of water. Shape is held by collagen fibers. Different specializes cells (</a:t>
            </a:r>
            <a:r>
              <a:rPr lang="en-US" baseline="0" dirty="0" err="1" smtClean="0"/>
              <a:t>cytes</a:t>
            </a:r>
            <a:r>
              <a:rPr lang="en-US" baseline="0" dirty="0" smtClean="0"/>
              <a:t> and bytes) for different tissues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D6D1D9-0731-4109-8808-5ED556DD8A76}" type="slidenum">
              <a:rPr lang="en-US" smtClean="0"/>
              <a:pPr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030941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Very</a:t>
            </a:r>
            <a:r>
              <a:rPr lang="en-US" baseline="0" dirty="0" smtClean="0"/>
              <a:t> porous for good blood supply.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D6D1D9-0731-4109-8808-5ED556DD8A76}" type="slidenum">
              <a:rPr lang="en-US" smtClean="0"/>
              <a:pPr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92452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Only fluid tissue. Its CT because it meets the criteria.</a:t>
            </a:r>
            <a:r>
              <a:rPr lang="en-US" baseline="0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D6D1D9-0731-4109-8808-5ED556DD8A76}" type="slidenum">
              <a:rPr lang="en-US" smtClean="0"/>
              <a:pPr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39561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6898D-623E-4C90-97B8-151FF61B15BB}" type="datetimeFigureOut">
              <a:rPr lang="en-US" smtClean="0"/>
              <a:pPr/>
              <a:t>2014-09-09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22C8E-A135-45E6-BBEF-0478180D94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6898D-623E-4C90-97B8-151FF61B15BB}" type="datetimeFigureOut">
              <a:rPr lang="en-US" smtClean="0"/>
              <a:pPr/>
              <a:t>2014-09-09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22C8E-A135-45E6-BBEF-0478180D94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6898D-623E-4C90-97B8-151FF61B15BB}" type="datetimeFigureOut">
              <a:rPr lang="en-US" smtClean="0"/>
              <a:pPr/>
              <a:t>2014-09-09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22C8E-A135-45E6-BBEF-0478180D94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6898D-623E-4C90-97B8-151FF61B15BB}" type="datetimeFigureOut">
              <a:rPr lang="en-US" smtClean="0"/>
              <a:pPr/>
              <a:t>2014-09-09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22C8E-A135-45E6-BBEF-0478180D94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6898D-623E-4C90-97B8-151FF61B15BB}" type="datetimeFigureOut">
              <a:rPr lang="en-US" smtClean="0"/>
              <a:pPr/>
              <a:t>2014-09-09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22C8E-A135-45E6-BBEF-0478180D94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6898D-623E-4C90-97B8-151FF61B15BB}" type="datetimeFigureOut">
              <a:rPr lang="en-US" smtClean="0"/>
              <a:pPr/>
              <a:t>2014-09-09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22C8E-A135-45E6-BBEF-0478180D94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6898D-623E-4C90-97B8-151FF61B15BB}" type="datetimeFigureOut">
              <a:rPr lang="en-US" smtClean="0"/>
              <a:pPr/>
              <a:t>2014-09-09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22C8E-A135-45E6-BBEF-0478180D94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6898D-623E-4C90-97B8-151FF61B15BB}" type="datetimeFigureOut">
              <a:rPr lang="en-US" smtClean="0"/>
              <a:pPr/>
              <a:t>2014-09-09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22C8E-A135-45E6-BBEF-0478180D94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6898D-623E-4C90-97B8-151FF61B15BB}" type="datetimeFigureOut">
              <a:rPr lang="en-US" smtClean="0"/>
              <a:pPr/>
              <a:t>2014-09-09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22C8E-A135-45E6-BBEF-0478180D94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6898D-623E-4C90-97B8-151FF61B15BB}" type="datetimeFigureOut">
              <a:rPr lang="en-US" smtClean="0"/>
              <a:pPr/>
              <a:t>2014-09-09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22C8E-A135-45E6-BBEF-0478180D94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6898D-623E-4C90-97B8-151FF61B15BB}" type="datetimeFigureOut">
              <a:rPr lang="en-US" smtClean="0"/>
              <a:pPr/>
              <a:t>2014-09-09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22C8E-A135-45E6-BBEF-0478180D94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9525" y="685800"/>
            <a:ext cx="7086600" cy="7318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279525" y="1600200"/>
            <a:ext cx="25527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84625" y="1600200"/>
            <a:ext cx="25527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29375"/>
            <a:ext cx="2133600" cy="3238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895600" cy="323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429375"/>
            <a:ext cx="2133600" cy="3238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0CF69D-9594-424E-B06B-B8080EB46A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random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96898D-623E-4C90-97B8-151FF61B15BB}" type="datetimeFigureOut">
              <a:rPr lang="en-US" smtClean="0"/>
              <a:pPr/>
              <a:t>2014-09-09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B22C8E-A135-45E6-BBEF-0478180D94A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hyperlink" Target="http://www.vark-learn.com/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pearsonmylabandmastering.com/northamerica/masteringaandp/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7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souBkm-R5yU" TargetMode="External"/><Relationship Id="rId4" Type="http://schemas.openxmlformats.org/officeDocument/2006/relationships/hyperlink" Target="http://www.youtube.com/watch?v=T3xGlmiqIUk" TargetMode="External"/><Relationship Id="rId5" Type="http://schemas.openxmlformats.org/officeDocument/2006/relationships/hyperlink" Target="http://www.youtube.com/watch?v=HpgRGbwu6CM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youtube.com/watch?v=P7m3WfzgZdI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0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1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2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6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7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8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9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0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1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2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3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4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5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6.jpe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7.jpe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8.jpe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29.jpe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30.jpe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31.jpe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32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4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4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35.jpe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36.jpe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7.jpe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8.jpe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4800" y="0"/>
            <a:ext cx="584127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/>
              <a:t>Welcome to ANP 1105A!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447800" y="1295400"/>
            <a:ext cx="6499921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Course Coordinator: John Copeland, PhD</a:t>
            </a:r>
          </a:p>
          <a:p>
            <a:r>
              <a:rPr lang="en-US" dirty="0" smtClean="0"/>
              <a:t>		  john.copeland@uottawa.ca</a:t>
            </a:r>
          </a:p>
          <a:p>
            <a:r>
              <a:rPr lang="en-US" dirty="0" smtClean="0"/>
              <a:t>		  Roger </a:t>
            </a:r>
            <a:r>
              <a:rPr lang="en-US" dirty="0" err="1" smtClean="0"/>
              <a:t>Guindon</a:t>
            </a:r>
            <a:r>
              <a:rPr lang="en-US" dirty="0" smtClean="0"/>
              <a:t> Hall, </a:t>
            </a:r>
            <a:r>
              <a:rPr lang="en-US" dirty="0" err="1" smtClean="0"/>
              <a:t>Rm</a:t>
            </a:r>
            <a:r>
              <a:rPr lang="en-US" dirty="0" smtClean="0"/>
              <a:t> 3155</a:t>
            </a:r>
          </a:p>
          <a:p>
            <a:endParaRPr lang="en-US" dirty="0" smtClean="0"/>
          </a:p>
          <a:p>
            <a:r>
              <a:rPr lang="en-US" dirty="0" smtClean="0"/>
              <a:t>Lecturers: John Copeland, Ph.D.</a:t>
            </a:r>
          </a:p>
          <a:p>
            <a:r>
              <a:rPr lang="en-US" dirty="0" smtClean="0"/>
              <a:t>	 Anthony Krantis, PhD.</a:t>
            </a:r>
          </a:p>
          <a:p>
            <a:endParaRPr lang="en-US" dirty="0" smtClean="0"/>
          </a:p>
          <a:p>
            <a:r>
              <a:rPr lang="en-US" dirty="0" smtClean="0"/>
              <a:t>Textbook: E.N. </a:t>
            </a:r>
            <a:r>
              <a:rPr lang="en-US" dirty="0" err="1" smtClean="0"/>
              <a:t>Marieb</a:t>
            </a:r>
            <a:r>
              <a:rPr lang="en-US" dirty="0" smtClean="0"/>
              <a:t> &amp; K. </a:t>
            </a:r>
            <a:r>
              <a:rPr lang="en-US" dirty="0" err="1" smtClean="0"/>
              <a:t>Hoehn</a:t>
            </a:r>
            <a:r>
              <a:rPr lang="en-US" dirty="0" smtClean="0"/>
              <a:t>:  </a:t>
            </a:r>
            <a:r>
              <a:rPr lang="en-US" b="1" u="sng" dirty="0" smtClean="0"/>
              <a:t>Human Anatomy &amp; Physiology</a:t>
            </a:r>
            <a:r>
              <a:rPr lang="en-US" dirty="0" smtClean="0"/>
              <a:t> </a:t>
            </a:r>
          </a:p>
          <a:p>
            <a:r>
              <a:rPr lang="en-US" dirty="0" smtClean="0"/>
              <a:t>	(9</a:t>
            </a:r>
            <a:r>
              <a:rPr lang="en-US" baseline="30000" dirty="0" smtClean="0"/>
              <a:t>th</a:t>
            </a:r>
            <a:r>
              <a:rPr lang="en-US" dirty="0" smtClean="0"/>
              <a:t> edition, 2013) Benjamin Cummings. </a:t>
            </a:r>
          </a:p>
          <a:p>
            <a:endParaRPr lang="en-US" dirty="0" smtClean="0"/>
          </a:p>
          <a:p>
            <a:r>
              <a:rPr lang="en-US" dirty="0" smtClean="0"/>
              <a:t>Mastering A&amp;P Course ID: </a:t>
            </a:r>
            <a:r>
              <a:rPr lang="en-US" b="1" u="sng" dirty="0" smtClean="0"/>
              <a:t>MAPCOPELAND51850</a:t>
            </a:r>
          </a:p>
          <a:p>
            <a:endParaRPr lang="en-US" dirty="0" smtClean="0"/>
          </a:p>
          <a:p>
            <a:r>
              <a:rPr lang="en-US" dirty="0" smtClean="0"/>
              <a:t>Lecture times: Monday 14:30-16:00 in MNT 202</a:t>
            </a:r>
          </a:p>
          <a:p>
            <a:r>
              <a:rPr lang="en-US" dirty="0" smtClean="0"/>
              <a:t>	         Thursday 16:00-17:30 in MNT 202</a:t>
            </a:r>
          </a:p>
          <a:p>
            <a:r>
              <a:rPr lang="en-US" dirty="0" smtClean="0"/>
              <a:t>	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1000" y="228600"/>
            <a:ext cx="55439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/>
              <a:t>ANP 1105A Course Structure</a:t>
            </a:r>
            <a:endParaRPr lang="en-US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838200" y="1447800"/>
            <a:ext cx="7535076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Two in class mid-terms – October 6 and November 10, worth 25% each.</a:t>
            </a:r>
          </a:p>
          <a:p>
            <a:endParaRPr lang="en-US" dirty="0" smtClean="0"/>
          </a:p>
          <a:p>
            <a:r>
              <a:rPr lang="en-US" dirty="0" smtClean="0"/>
              <a:t>Cumulative Final Exam – TBA , worth 40%, 25% of material from midterms</a:t>
            </a:r>
          </a:p>
          <a:p>
            <a:endParaRPr lang="en-US" dirty="0" smtClean="0"/>
          </a:p>
          <a:p>
            <a:r>
              <a:rPr lang="en-US" dirty="0" smtClean="0"/>
              <a:t>Mastering A &amp; P assignments – Due throughout the semester (10%)</a:t>
            </a:r>
          </a:p>
          <a:p>
            <a:endParaRPr lang="en-US" dirty="0" smtClean="0"/>
          </a:p>
          <a:p>
            <a:r>
              <a:rPr lang="en-US" dirty="0" smtClean="0"/>
              <a:t>Missed exams 	-medical excuse requires doctor’s note.</a:t>
            </a:r>
          </a:p>
          <a:p>
            <a:r>
              <a:rPr lang="en-US" dirty="0" smtClean="0"/>
              <a:t>		-make-up exams will be on my schedule</a:t>
            </a:r>
          </a:p>
          <a:p>
            <a:r>
              <a:rPr lang="en-US" dirty="0" smtClean="0"/>
              <a:t>		-no second chances on make-up exams</a:t>
            </a:r>
          </a:p>
          <a:p>
            <a:r>
              <a:rPr lang="en-US" dirty="0" smtClean="0"/>
              <a:t>		-do NOT book Xmas travel before final exam schedule is up</a:t>
            </a:r>
          </a:p>
          <a:p>
            <a:endParaRPr lang="en-US" dirty="0" smtClean="0"/>
          </a:p>
          <a:p>
            <a:r>
              <a:rPr lang="en-US" dirty="0" smtClean="0"/>
              <a:t>No late assignments will be accepted. </a:t>
            </a:r>
          </a:p>
          <a:p>
            <a:endParaRPr lang="en-US" dirty="0" smtClean="0"/>
          </a:p>
          <a:p>
            <a:r>
              <a:rPr lang="en-US" dirty="0" smtClean="0"/>
              <a:t>See Syllabus for additional details.</a:t>
            </a:r>
          </a:p>
          <a:p>
            <a:r>
              <a:rPr lang="en-US" dirty="0" smtClean="0"/>
              <a:t>		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52600" y="3505200"/>
            <a:ext cx="6248400" cy="1865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70000"/>
              </a:lnSpc>
              <a:spcBef>
                <a:spcPct val="50000"/>
              </a:spcBef>
            </a:pPr>
            <a:r>
              <a:rPr lang="en-US" dirty="0" smtClean="0"/>
              <a:t>Go to university home page and under quick picks, choose Virtual Campus</a:t>
            </a:r>
          </a:p>
          <a:p>
            <a:pPr marL="457200" indent="-457200">
              <a:lnSpc>
                <a:spcPct val="70000"/>
              </a:lnSpc>
              <a:spcBef>
                <a:spcPct val="50000"/>
              </a:spcBef>
              <a:buFontTx/>
              <a:buAutoNum type="arabicPeriod"/>
            </a:pPr>
            <a:r>
              <a:rPr lang="en-US" dirty="0" smtClean="0"/>
              <a:t>At bottom of screen enter your user ID and password – </a:t>
            </a:r>
            <a:r>
              <a:rPr lang="en-US" i="1" dirty="0" smtClean="0"/>
              <a:t>these are the same as are used for </a:t>
            </a:r>
            <a:r>
              <a:rPr lang="en-US" i="1" dirty="0" err="1" smtClean="0"/>
              <a:t>InfoWeb</a:t>
            </a:r>
            <a:endParaRPr lang="en-US" i="1" dirty="0" smtClean="0"/>
          </a:p>
          <a:p>
            <a:pPr marL="457200" indent="-457200">
              <a:lnSpc>
                <a:spcPct val="70000"/>
              </a:lnSpc>
              <a:spcBef>
                <a:spcPct val="50000"/>
              </a:spcBef>
              <a:buFontTx/>
              <a:buAutoNum type="arabicPeriod"/>
            </a:pPr>
            <a:r>
              <a:rPr lang="en-US" dirty="0" smtClean="0"/>
              <a:t>Click “Login” and this will bring you to a list of courses for which you have online access.</a:t>
            </a:r>
          </a:p>
          <a:p>
            <a:pPr marL="457200" indent="-457200">
              <a:lnSpc>
                <a:spcPct val="70000"/>
              </a:lnSpc>
              <a:spcBef>
                <a:spcPct val="50000"/>
              </a:spcBef>
              <a:buFontTx/>
              <a:buAutoNum type="arabicPeriod"/>
            </a:pPr>
            <a:r>
              <a:rPr lang="en-US" dirty="0" smtClean="0"/>
              <a:t>Select ANP1105A.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524000" y="152400"/>
            <a:ext cx="34884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ANP1105A web-site</a:t>
            </a:r>
            <a:endParaRPr lang="en-US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685801" y="1066800"/>
            <a:ext cx="70104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en-US" sz="2000" dirty="0" smtClean="0"/>
              <a:t>Syllabus</a:t>
            </a:r>
          </a:p>
          <a:p>
            <a:pPr marL="457200" indent="-457200">
              <a:buAutoNum type="arabicPeriod"/>
            </a:pPr>
            <a:r>
              <a:rPr lang="en-US" sz="2000" dirty="0" smtClean="0"/>
              <a:t>Detailed learning objectives</a:t>
            </a:r>
          </a:p>
          <a:p>
            <a:pPr marL="457200" indent="-457200">
              <a:buAutoNum type="arabicPeriod"/>
            </a:pPr>
            <a:r>
              <a:rPr lang="en-US" sz="2000" dirty="0" smtClean="0"/>
              <a:t>Course notes</a:t>
            </a:r>
          </a:p>
          <a:p>
            <a:pPr marL="457200" indent="-457200">
              <a:buAutoNum type="arabicPeriod"/>
            </a:pPr>
            <a:r>
              <a:rPr lang="en-US" sz="2000" dirty="0" smtClean="0"/>
              <a:t>Link to Mastering A&amp;P</a:t>
            </a:r>
          </a:p>
          <a:p>
            <a:endParaRPr lang="en-US" sz="2000" dirty="0" smtClean="0"/>
          </a:p>
          <a:p>
            <a:r>
              <a:rPr lang="en-US" sz="2000" dirty="0" smtClean="0"/>
              <a:t>Course notes will generally be posted at least 24 hours before the lecture.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 cstate="print"/>
          <a:srcRect r="68288" b="36000"/>
          <a:stretch>
            <a:fillRect/>
          </a:stretch>
        </p:blipFill>
        <p:spPr bwMode="auto">
          <a:xfrm>
            <a:off x="228600" y="533400"/>
            <a:ext cx="8727924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ight Arrow 4"/>
          <p:cNvSpPr/>
          <p:nvPr/>
        </p:nvSpPr>
        <p:spPr>
          <a:xfrm rot="20235099" flipH="1">
            <a:off x="7003244" y="4020485"/>
            <a:ext cx="1537565" cy="272293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8" name="Picture 144"/>
          <p:cNvPicPr>
            <a:picLocks noChangeAspect="1" noChangeArrowheads="1"/>
          </p:cNvPicPr>
          <p:nvPr/>
        </p:nvPicPr>
        <p:blipFill>
          <a:blip r:embed="rId2" cstate="print"/>
          <a:srcRect r="74426" b="42325"/>
          <a:stretch>
            <a:fillRect/>
          </a:stretch>
        </p:blipFill>
        <p:spPr bwMode="auto">
          <a:xfrm>
            <a:off x="762000" y="533400"/>
            <a:ext cx="7315200" cy="5852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9" name="Right Arrow 128"/>
          <p:cNvSpPr/>
          <p:nvPr/>
        </p:nvSpPr>
        <p:spPr>
          <a:xfrm rot="20235099" flipH="1">
            <a:off x="2202644" y="4020486"/>
            <a:ext cx="1537565" cy="272293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1279525" y="2857500"/>
            <a:ext cx="2570163" cy="3532188"/>
          </a:xfrm>
        </p:spPr>
        <p:txBody>
          <a:bodyPr/>
          <a:lstStyle/>
          <a:p>
            <a:pPr>
              <a:buFontTx/>
              <a:buNone/>
            </a:pPr>
            <a:endParaRPr lang="en-US" b="1" i="1" u="sng" smtClean="0">
              <a:solidFill>
                <a:schemeClr val="tx2"/>
              </a:solidFill>
              <a:latin typeface="Arial" charset="0"/>
              <a:cs typeface="Arial" charset="0"/>
            </a:endParaRPr>
          </a:p>
          <a:p>
            <a:r>
              <a:rPr lang="en-US" sz="3600" b="1" smtClean="0">
                <a:solidFill>
                  <a:schemeClr val="tx2"/>
                </a:solidFill>
                <a:latin typeface="Arial" charset="0"/>
                <a:cs typeface="Arial" charset="0"/>
              </a:rPr>
              <a:t>V</a:t>
            </a:r>
            <a:r>
              <a:rPr lang="en-US" sz="2400" smtClean="0">
                <a:latin typeface="Arial" charset="0"/>
                <a:cs typeface="Arial" charset="0"/>
              </a:rPr>
              <a:t>isual</a:t>
            </a:r>
          </a:p>
          <a:p>
            <a:r>
              <a:rPr lang="en-US" sz="3600" b="1" smtClean="0">
                <a:solidFill>
                  <a:schemeClr val="tx2"/>
                </a:solidFill>
                <a:latin typeface="Arial" charset="0"/>
                <a:cs typeface="Arial" charset="0"/>
              </a:rPr>
              <a:t>A</a:t>
            </a:r>
            <a:r>
              <a:rPr lang="en-US" sz="2400" smtClean="0">
                <a:latin typeface="Arial" charset="0"/>
                <a:cs typeface="Arial" charset="0"/>
              </a:rPr>
              <a:t>ural</a:t>
            </a:r>
          </a:p>
          <a:p>
            <a:r>
              <a:rPr lang="en-US" sz="3600" b="1" smtClean="0">
                <a:solidFill>
                  <a:schemeClr val="tx2"/>
                </a:solidFill>
                <a:latin typeface="Arial" charset="0"/>
                <a:cs typeface="Arial" charset="0"/>
              </a:rPr>
              <a:t>R</a:t>
            </a:r>
            <a:r>
              <a:rPr lang="en-US" sz="2400" smtClean="0">
                <a:latin typeface="Arial" charset="0"/>
                <a:cs typeface="Arial" charset="0"/>
              </a:rPr>
              <a:t>ead/write</a:t>
            </a:r>
          </a:p>
          <a:p>
            <a:r>
              <a:rPr lang="en-US" sz="3600" b="1" smtClean="0">
                <a:solidFill>
                  <a:schemeClr val="tx2"/>
                </a:solidFill>
                <a:latin typeface="Arial" charset="0"/>
                <a:cs typeface="Arial" charset="0"/>
              </a:rPr>
              <a:t>K</a:t>
            </a:r>
            <a:r>
              <a:rPr lang="en-US" sz="2400" smtClean="0">
                <a:latin typeface="Arial" charset="0"/>
                <a:cs typeface="Arial" charset="0"/>
              </a:rPr>
              <a:t>inesthetic</a:t>
            </a:r>
          </a:p>
        </p:txBody>
      </p:sp>
      <p:sp>
        <p:nvSpPr>
          <p:cNvPr id="82947" name="Rectangle 3"/>
          <p:cNvSpPr>
            <a:spLocks noChangeArrowheads="1"/>
          </p:cNvSpPr>
          <p:nvPr/>
        </p:nvSpPr>
        <p:spPr bwMode="auto">
          <a:xfrm>
            <a:off x="5570538" y="5480050"/>
            <a:ext cx="29797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4000" b="1" dirty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Multimodal</a:t>
            </a:r>
          </a:p>
        </p:txBody>
      </p:sp>
      <p:pic>
        <p:nvPicPr>
          <p:cNvPr id="10244" name="Picture 4" descr="header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lum bright="-6000" contrast="12000"/>
          </a:blip>
          <a:srcRect r="7393" b="10521"/>
          <a:stretch>
            <a:fillRect/>
          </a:stretch>
        </p:blipFill>
        <p:spPr>
          <a:xfrm>
            <a:off x="2593975" y="2070100"/>
            <a:ext cx="5846763" cy="1049338"/>
          </a:xfrm>
        </p:spPr>
      </p:pic>
      <p:sp>
        <p:nvSpPr>
          <p:cNvPr id="82949" name="Rectangle 5"/>
          <p:cNvSpPr>
            <a:spLocks noChangeArrowheads="1"/>
          </p:cNvSpPr>
          <p:nvPr/>
        </p:nvSpPr>
        <p:spPr bwMode="auto">
          <a:xfrm>
            <a:off x="3857625" y="3179763"/>
            <a:ext cx="42608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dirty="0">
                <a:solidFill>
                  <a:srgbClr val="5F5F5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(© 2006, N. Fleming &amp; C. </a:t>
            </a:r>
            <a:r>
              <a:rPr lang="en-US" dirty="0" err="1">
                <a:solidFill>
                  <a:srgbClr val="5F5F5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Bonwell</a:t>
            </a:r>
            <a:r>
              <a:rPr lang="en-US" dirty="0">
                <a:solidFill>
                  <a:srgbClr val="5F5F5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)</a:t>
            </a:r>
          </a:p>
        </p:txBody>
      </p:sp>
      <p:sp>
        <p:nvSpPr>
          <p:cNvPr id="10246" name="TextBox 5"/>
          <p:cNvSpPr txBox="1">
            <a:spLocks noChangeArrowheads="1"/>
          </p:cNvSpPr>
          <p:nvPr/>
        </p:nvSpPr>
        <p:spPr bwMode="auto">
          <a:xfrm>
            <a:off x="328613" y="1052513"/>
            <a:ext cx="8577262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800" b="1">
                <a:solidFill>
                  <a:srgbClr val="4F271C"/>
                </a:solidFill>
                <a:cs typeface="Arial" charset="0"/>
              </a:rPr>
              <a:t>Not all learners are the same</a:t>
            </a:r>
          </a:p>
        </p:txBody>
      </p:sp>
    </p:spTree>
  </p:cSld>
  <p:clrMapOvr>
    <a:masterClrMapping/>
  </p:clrMapOvr>
  <p:transition xmlns:p14="http://schemas.microsoft.com/office/powerpoint/2010/main">
    <p:random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2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lum bright="-12000" contrast="24000"/>
          </a:blip>
          <a:srcRect l="6635" t="24841" r="14664" b="954"/>
          <a:stretch>
            <a:fillRect/>
          </a:stretch>
        </p:blipFill>
        <p:spPr bwMode="auto">
          <a:xfrm>
            <a:off x="908050" y="1144588"/>
            <a:ext cx="8053388" cy="5492750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</p:spPr>
      </p:pic>
      <p:sp>
        <p:nvSpPr>
          <p:cNvPr id="90115" name="Text Box 3"/>
          <p:cNvSpPr txBox="1">
            <a:spLocks noChangeArrowheads="1"/>
          </p:cNvSpPr>
          <p:nvPr/>
        </p:nvSpPr>
        <p:spPr bwMode="auto">
          <a:xfrm>
            <a:off x="411163" y="515938"/>
            <a:ext cx="4308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hlinkClick r:id="rId3"/>
              </a:rPr>
              <a:t>http://www.vark-learn.com</a:t>
            </a:r>
            <a:r>
              <a:rPr lang="en-US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 </a:t>
            </a:r>
          </a:p>
        </p:txBody>
      </p:sp>
      <p:sp>
        <p:nvSpPr>
          <p:cNvPr id="11268" name="Line 4"/>
          <p:cNvSpPr>
            <a:spLocks noChangeShapeType="1"/>
          </p:cNvSpPr>
          <p:nvPr/>
        </p:nvSpPr>
        <p:spPr bwMode="auto">
          <a:xfrm flipV="1">
            <a:off x="307975" y="906463"/>
            <a:ext cx="525463" cy="1014412"/>
          </a:xfrm>
          <a:prstGeom prst="line">
            <a:avLst/>
          </a:prstGeom>
          <a:noFill/>
          <a:ln w="76200" cmpd="tri">
            <a:solidFill>
              <a:schemeClr val="hlink"/>
            </a:solidFill>
            <a:prstDash val="sysDot"/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9" descr="BT_Together_2students_GreenFina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57200" y="0"/>
            <a:ext cx="10668000" cy="736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4114800"/>
            <a:ext cx="7772400" cy="1470025"/>
          </a:xfrm>
        </p:spPr>
        <p:txBody>
          <a:bodyPr/>
          <a:lstStyle/>
          <a:p>
            <a:pPr eaLnBrk="1" hangingPunct="1">
              <a:defRPr/>
            </a:pPr>
            <a:r>
              <a:rPr lang="en-US" sz="6600" b="1" dirty="0" smtClean="0">
                <a:solidFill>
                  <a:schemeClr val="bg1"/>
                </a:solidFill>
                <a:latin typeface="Verdana"/>
                <a:ea typeface="+mj-ea"/>
                <a:cs typeface="Verdana"/>
              </a:rPr>
              <a:t>Get Started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5181600"/>
            <a:ext cx="8458200" cy="1143000"/>
          </a:xfrm>
        </p:spPr>
        <p:txBody>
          <a:bodyPr>
            <a:normAutofit fontScale="92500"/>
          </a:bodyPr>
          <a:lstStyle/>
          <a:p>
            <a:pPr eaLnBrk="1" hangingPunct="1">
              <a:defRPr/>
            </a:pPr>
            <a:r>
              <a:rPr lang="en-US" sz="4800" dirty="0">
                <a:solidFill>
                  <a:schemeClr val="bg1"/>
                </a:solidFill>
                <a:latin typeface="Verdana" charset="0"/>
              </a:rPr>
              <a:t>with Pearson </a:t>
            </a:r>
            <a:r>
              <a:rPr lang="en-US" sz="4800" dirty="0" err="1" smtClean="0">
                <a:solidFill>
                  <a:schemeClr val="bg1"/>
                </a:solidFill>
                <a:latin typeface="Verdana" charset="0"/>
              </a:rPr>
              <a:t>MasteringA&amp;P</a:t>
            </a:r>
            <a:endParaRPr lang="en-US" sz="4800" dirty="0">
              <a:solidFill>
                <a:schemeClr val="bg1"/>
              </a:solidFill>
              <a:latin typeface="Verdana" charset="0"/>
            </a:endParaRPr>
          </a:p>
        </p:txBody>
      </p:sp>
      <p:sp>
        <p:nvSpPr>
          <p:cNvPr id="18436" name="AutoShape 6" descr="?ui=2&amp;ik=b5fe7fa1ac&amp;view=att&amp;th=13f678882a16a233&amp;attid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5800" y="2880479"/>
            <a:ext cx="75438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2"/>
              </a:rPr>
              <a:t>http://www.pearsonmylabandmastering.com/northamerica/masteringaandp/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Mastering Course ID for ANP1105A: </a:t>
            </a:r>
            <a:r>
              <a:rPr lang="en-US" b="1" dirty="0" smtClean="0"/>
              <a:t>MAPCOPELAND51850</a:t>
            </a:r>
          </a:p>
          <a:p>
            <a:endParaRPr lang="en-US" b="1" dirty="0" smtClean="0"/>
          </a:p>
          <a:p>
            <a:r>
              <a:rPr lang="en-US" b="1" dirty="0" smtClean="0"/>
              <a:t>You will need the </a:t>
            </a:r>
            <a:r>
              <a:rPr lang="en-US" b="1" u="sng" dirty="0" smtClean="0"/>
              <a:t>course access code </a:t>
            </a:r>
            <a:r>
              <a:rPr lang="en-US" b="1" dirty="0" smtClean="0"/>
              <a:t>that comes with your textbook.</a:t>
            </a:r>
          </a:p>
          <a:p>
            <a:endParaRPr lang="en-US" b="1" dirty="0" smtClean="0"/>
          </a:p>
          <a:p>
            <a:r>
              <a:rPr lang="en-US" b="1" dirty="0" smtClean="0"/>
              <a:t>An access code can also be purchased separately from the bookstore</a:t>
            </a:r>
          </a:p>
          <a:p>
            <a:endParaRPr lang="en-US" b="1" dirty="0" smtClean="0"/>
          </a:p>
          <a:p>
            <a:r>
              <a:rPr lang="en-US" b="1" dirty="0" smtClean="0"/>
              <a:t>Once you have the access code you can create an ID and register for the course assignments.</a:t>
            </a:r>
          </a:p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85800" y="609600"/>
            <a:ext cx="6916573" cy="21544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/>
              <a:t>Mastering A &amp; P Assignments</a:t>
            </a:r>
          </a:p>
          <a:p>
            <a:r>
              <a:rPr lang="en-US" dirty="0" smtClean="0"/>
              <a:t>	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1 practice assignment to introduce you to the system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8 assignments worth 10% of your mark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Assignments become available as we work through the material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See syllabus for due dates</a:t>
            </a:r>
            <a:endParaRPr lang="en-US" sz="2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1000" y="685800"/>
            <a:ext cx="8047972" cy="32008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Section 1. Structural Organization of the Human Body 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		</a:t>
            </a:r>
            <a:r>
              <a:rPr lang="en-US" sz="2400" dirty="0" smtClean="0"/>
              <a:t>1.1 Levels of Organization  (Chapter 1, pages 3-4)</a:t>
            </a:r>
          </a:p>
          <a:p>
            <a:r>
              <a:rPr lang="en-US" sz="2400" dirty="0" smtClean="0"/>
              <a:t>	</a:t>
            </a:r>
          </a:p>
          <a:p>
            <a:r>
              <a:rPr lang="en-US" sz="2400" dirty="0" smtClean="0"/>
              <a:t>		1.2 Cells (Chapter 3, pages 83-96)</a:t>
            </a:r>
          </a:p>
          <a:p>
            <a:endParaRPr lang="en-US" sz="2400" dirty="0" smtClean="0"/>
          </a:p>
          <a:p>
            <a:r>
              <a:rPr lang="en-US" sz="2400" dirty="0" smtClean="0"/>
              <a:t>		1.3 Tissues (Chapter 4, pages 116-136).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2013 Pearson Education, Inc.</a:t>
            </a:r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458200" cy="1143000"/>
          </a:xfrm>
        </p:spPr>
        <p:txBody>
          <a:bodyPr>
            <a:noAutofit/>
          </a:bodyPr>
          <a:lstStyle/>
          <a:p>
            <a:pPr algn="l"/>
            <a:r>
              <a:rPr lang="en-US" sz="3600" dirty="0" smtClean="0"/>
              <a:t>Section 1.1 Levels </a:t>
            </a:r>
            <a:r>
              <a:rPr lang="en-US" sz="3600" dirty="0"/>
              <a:t>of Structural Organization</a:t>
            </a:r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57200" y="1219200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en-US" sz="2400" dirty="0"/>
              <a:t>Chemical</a:t>
            </a:r>
          </a:p>
          <a:p>
            <a:pPr lvl="1"/>
            <a:r>
              <a:rPr lang="en-US" sz="2000" dirty="0"/>
              <a:t>Atoms and molecules (chapter 2); and organelles (chapter 3)</a:t>
            </a:r>
            <a:endParaRPr lang="en-US" sz="2200" dirty="0"/>
          </a:p>
          <a:p>
            <a:r>
              <a:rPr lang="en-US" sz="2400" dirty="0"/>
              <a:t>Cellular</a:t>
            </a:r>
            <a:endParaRPr lang="en-US" sz="2800" dirty="0"/>
          </a:p>
          <a:p>
            <a:pPr lvl="1"/>
            <a:r>
              <a:rPr lang="en-US" sz="2000" dirty="0"/>
              <a:t>Cells (chapter 3)</a:t>
            </a:r>
          </a:p>
          <a:p>
            <a:r>
              <a:rPr lang="en-US" sz="2400" dirty="0"/>
              <a:t>Tissue</a:t>
            </a:r>
            <a:endParaRPr lang="en-US" sz="2800" dirty="0"/>
          </a:p>
          <a:p>
            <a:pPr lvl="1"/>
            <a:r>
              <a:rPr lang="en-US" sz="2000" dirty="0"/>
              <a:t>Groups of similar cells (chapter 4)</a:t>
            </a:r>
          </a:p>
          <a:p>
            <a:r>
              <a:rPr lang="en-US" sz="2400" dirty="0"/>
              <a:t>Organ</a:t>
            </a:r>
            <a:endParaRPr lang="en-US" sz="2800" dirty="0"/>
          </a:p>
          <a:p>
            <a:pPr lvl="1"/>
            <a:r>
              <a:rPr lang="en-US" sz="2000" dirty="0"/>
              <a:t>Contains two or more types of tissues</a:t>
            </a:r>
          </a:p>
          <a:p>
            <a:r>
              <a:rPr lang="en-US" sz="2400" dirty="0"/>
              <a:t>Organ System</a:t>
            </a:r>
            <a:endParaRPr lang="en-US" sz="2800" dirty="0"/>
          </a:p>
          <a:p>
            <a:pPr lvl="1"/>
            <a:r>
              <a:rPr lang="en-US" sz="2000" dirty="0"/>
              <a:t>Organs that work closely together</a:t>
            </a:r>
          </a:p>
          <a:p>
            <a:r>
              <a:rPr lang="en-US" sz="2400" dirty="0" err="1"/>
              <a:t>Organismal</a:t>
            </a:r>
            <a:endParaRPr lang="en-US" sz="2800" dirty="0"/>
          </a:p>
          <a:p>
            <a:pPr lvl="1"/>
            <a:r>
              <a:rPr lang="en-US" sz="2000" dirty="0"/>
              <a:t>All organ systems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2013 Pearson Education, Inc.</a:t>
            </a:r>
          </a:p>
        </p:txBody>
      </p:sp>
      <p:sp>
        <p:nvSpPr>
          <p:cNvPr id="142339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274638"/>
          </a:xfrm>
        </p:spPr>
        <p:txBody>
          <a:bodyPr/>
          <a:lstStyle/>
          <a:p>
            <a:pPr>
              <a:tabLst>
                <a:tab pos="8343900" algn="r"/>
              </a:tabLst>
            </a:pPr>
            <a:r>
              <a:rPr lang="en-US" sz="1200" b="1"/>
              <a:t>Figure 1.1  Levels of structural organization.</a:t>
            </a:r>
            <a:endParaRPr lang="en-US"/>
          </a:p>
        </p:txBody>
      </p:sp>
      <p:pic>
        <p:nvPicPr>
          <p:cNvPr id="142368" name="Picture 32" descr="figure_01_01_unlabeled"/>
          <p:cNvPicPr>
            <a:picLocks noChangeAspect="1" noChangeArrowheads="1"/>
          </p:cNvPicPr>
          <p:nvPr/>
        </p:nvPicPr>
        <p:blipFill>
          <a:blip r:embed="rId3" cstate="print"/>
          <a:srcRect b="2953"/>
          <a:stretch>
            <a:fillRect/>
          </a:stretch>
        </p:blipFill>
        <p:spPr bwMode="auto">
          <a:xfrm>
            <a:off x="1065213" y="457200"/>
            <a:ext cx="7011987" cy="5792788"/>
          </a:xfrm>
          <a:prstGeom prst="rect">
            <a:avLst/>
          </a:prstGeom>
          <a:noFill/>
        </p:spPr>
      </p:pic>
      <p:sp>
        <p:nvSpPr>
          <p:cNvPr id="142369" name="Rectangle 33"/>
          <p:cNvSpPr>
            <a:spLocks noChangeArrowheads="1"/>
          </p:cNvSpPr>
          <p:nvPr/>
        </p:nvSpPr>
        <p:spPr bwMode="auto">
          <a:xfrm>
            <a:off x="8272463" y="60325"/>
            <a:ext cx="674687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r" eaLnBrk="0" hangingPunct="0"/>
            <a:r>
              <a:rPr lang="en-US" sz="1200" b="1">
                <a:cs typeface="Arial" charset="0"/>
              </a:rPr>
              <a:t>Slide 1</a:t>
            </a:r>
          </a:p>
        </p:txBody>
      </p:sp>
      <p:sp>
        <p:nvSpPr>
          <p:cNvPr id="142370" name="Rectangle 34"/>
          <p:cNvSpPr>
            <a:spLocks noChangeArrowheads="1"/>
          </p:cNvSpPr>
          <p:nvPr/>
        </p:nvSpPr>
        <p:spPr bwMode="auto">
          <a:xfrm>
            <a:off x="1033463" y="442913"/>
            <a:ext cx="698500" cy="29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n-US" sz="1300" b="1"/>
              <a:t>Atoms</a:t>
            </a:r>
          </a:p>
        </p:txBody>
      </p:sp>
      <p:sp>
        <p:nvSpPr>
          <p:cNvPr id="142371" name="Rectangle 35"/>
          <p:cNvSpPr>
            <a:spLocks noChangeArrowheads="1"/>
          </p:cNvSpPr>
          <p:nvPr/>
        </p:nvSpPr>
        <p:spPr bwMode="auto">
          <a:xfrm>
            <a:off x="2395538" y="442913"/>
            <a:ext cx="890587" cy="29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n-US" sz="1300" b="1"/>
              <a:t>Molecule</a:t>
            </a:r>
          </a:p>
        </p:txBody>
      </p:sp>
      <p:sp>
        <p:nvSpPr>
          <p:cNvPr id="142372" name="Rectangle 36"/>
          <p:cNvSpPr>
            <a:spLocks noChangeArrowheads="1"/>
          </p:cNvSpPr>
          <p:nvPr/>
        </p:nvSpPr>
        <p:spPr bwMode="auto">
          <a:xfrm>
            <a:off x="4772025" y="433388"/>
            <a:ext cx="946150" cy="29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n-US" sz="1300" b="1"/>
              <a:t>Organelle</a:t>
            </a:r>
          </a:p>
        </p:txBody>
      </p:sp>
      <p:sp>
        <p:nvSpPr>
          <p:cNvPr id="142373" name="Rectangle 37"/>
          <p:cNvSpPr>
            <a:spLocks noChangeArrowheads="1"/>
          </p:cNvSpPr>
          <p:nvPr/>
        </p:nvSpPr>
        <p:spPr bwMode="auto">
          <a:xfrm>
            <a:off x="5405438" y="633413"/>
            <a:ext cx="1735137" cy="29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n-US" sz="1300" b="1"/>
              <a:t>Smooth muscle cell</a:t>
            </a:r>
          </a:p>
        </p:txBody>
      </p:sp>
      <p:sp>
        <p:nvSpPr>
          <p:cNvPr id="142374" name="Rectangle 38"/>
          <p:cNvSpPr>
            <a:spLocks noChangeArrowheads="1"/>
          </p:cNvSpPr>
          <p:nvPr/>
        </p:nvSpPr>
        <p:spPr bwMode="auto">
          <a:xfrm>
            <a:off x="1030288" y="1447800"/>
            <a:ext cx="1624012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>
              <a:lnSpc>
                <a:spcPct val="85000"/>
              </a:lnSpc>
            </a:pPr>
            <a:r>
              <a:rPr lang="en-US" sz="1300">
                <a:latin typeface="Arial Black" pitchFamily="-78" charset="0"/>
              </a:rPr>
              <a:t>Chemical level</a:t>
            </a:r>
            <a:endParaRPr lang="en-US" sz="1300" b="1"/>
          </a:p>
          <a:p>
            <a:pPr eaLnBrk="0" hangingPunct="0">
              <a:lnSpc>
                <a:spcPct val="85000"/>
              </a:lnSpc>
            </a:pPr>
            <a:r>
              <a:rPr lang="en-US" sz="1300" b="1"/>
              <a:t>Atoms combine to</a:t>
            </a:r>
          </a:p>
          <a:p>
            <a:pPr eaLnBrk="0" hangingPunct="0">
              <a:lnSpc>
                <a:spcPct val="85000"/>
              </a:lnSpc>
            </a:pPr>
            <a:r>
              <a:rPr lang="en-US" sz="1300" b="1"/>
              <a:t>form molecules.</a:t>
            </a:r>
          </a:p>
        </p:txBody>
      </p:sp>
      <p:sp>
        <p:nvSpPr>
          <p:cNvPr id="142375" name="Rectangle 39"/>
          <p:cNvSpPr>
            <a:spLocks noChangeArrowheads="1"/>
          </p:cNvSpPr>
          <p:nvPr/>
        </p:nvSpPr>
        <p:spPr bwMode="auto">
          <a:xfrm>
            <a:off x="4059238" y="1465263"/>
            <a:ext cx="1597025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>
              <a:lnSpc>
                <a:spcPct val="85000"/>
              </a:lnSpc>
            </a:pPr>
            <a:r>
              <a:rPr lang="en-US" sz="1300">
                <a:latin typeface="Arial Black" pitchFamily="-78" charset="0"/>
              </a:rPr>
              <a:t>Cellular level</a:t>
            </a:r>
            <a:r>
              <a:rPr lang="en-US" sz="1300"/>
              <a:t> </a:t>
            </a:r>
            <a:endParaRPr lang="en-US" sz="1300" b="1"/>
          </a:p>
          <a:p>
            <a:pPr eaLnBrk="0" hangingPunct="0">
              <a:lnSpc>
                <a:spcPct val="85000"/>
              </a:lnSpc>
            </a:pPr>
            <a:r>
              <a:rPr lang="en-US" sz="1300" b="1"/>
              <a:t>Cells are made up</a:t>
            </a:r>
          </a:p>
          <a:p>
            <a:pPr eaLnBrk="0" hangingPunct="0">
              <a:lnSpc>
                <a:spcPct val="85000"/>
              </a:lnSpc>
            </a:pPr>
            <a:r>
              <a:rPr lang="en-US" sz="1300" b="1"/>
              <a:t>of molecules.</a:t>
            </a:r>
          </a:p>
        </p:txBody>
      </p:sp>
      <p:sp>
        <p:nvSpPr>
          <p:cNvPr id="142376" name="Rectangle 40"/>
          <p:cNvSpPr>
            <a:spLocks noChangeArrowheads="1"/>
          </p:cNvSpPr>
          <p:nvPr/>
        </p:nvSpPr>
        <p:spPr bwMode="auto">
          <a:xfrm>
            <a:off x="6238875" y="3462338"/>
            <a:ext cx="1936750" cy="29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n-US" sz="1300" b="1"/>
              <a:t>Smooth muscle tissue</a:t>
            </a:r>
          </a:p>
        </p:txBody>
      </p:sp>
      <p:sp>
        <p:nvSpPr>
          <p:cNvPr id="142377" name="Rectangle 41"/>
          <p:cNvSpPr>
            <a:spLocks noChangeArrowheads="1"/>
          </p:cNvSpPr>
          <p:nvPr/>
        </p:nvSpPr>
        <p:spPr bwMode="auto">
          <a:xfrm>
            <a:off x="2940050" y="2297113"/>
            <a:ext cx="14224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>
              <a:lnSpc>
                <a:spcPct val="85000"/>
              </a:lnSpc>
            </a:pPr>
            <a:r>
              <a:rPr lang="en-US" sz="1300" b="1"/>
              <a:t>Cardiovascular </a:t>
            </a:r>
          </a:p>
          <a:p>
            <a:pPr eaLnBrk="0" hangingPunct="0">
              <a:lnSpc>
                <a:spcPct val="85000"/>
              </a:lnSpc>
            </a:pPr>
            <a:r>
              <a:rPr lang="en-US" sz="1300" b="1"/>
              <a:t>system</a:t>
            </a:r>
          </a:p>
        </p:txBody>
      </p:sp>
      <p:sp>
        <p:nvSpPr>
          <p:cNvPr id="142378" name="Rectangle 42"/>
          <p:cNvSpPr>
            <a:spLocks noChangeArrowheads="1"/>
          </p:cNvSpPr>
          <p:nvPr/>
        </p:nvSpPr>
        <p:spPr bwMode="auto">
          <a:xfrm>
            <a:off x="2943225" y="2686050"/>
            <a:ext cx="606425" cy="29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n-US" sz="1300" b="1"/>
              <a:t>Heart</a:t>
            </a:r>
          </a:p>
        </p:txBody>
      </p:sp>
      <p:sp>
        <p:nvSpPr>
          <p:cNvPr id="142379" name="Rectangle 43"/>
          <p:cNvSpPr>
            <a:spLocks noChangeArrowheads="1"/>
          </p:cNvSpPr>
          <p:nvPr/>
        </p:nvSpPr>
        <p:spPr bwMode="auto">
          <a:xfrm>
            <a:off x="2938463" y="2935288"/>
            <a:ext cx="78105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>
              <a:lnSpc>
                <a:spcPct val="85000"/>
              </a:lnSpc>
            </a:pPr>
            <a:r>
              <a:rPr lang="en-US" sz="1300" b="1"/>
              <a:t>Blood</a:t>
            </a:r>
          </a:p>
          <a:p>
            <a:pPr eaLnBrk="0" hangingPunct="0">
              <a:lnSpc>
                <a:spcPct val="85000"/>
              </a:lnSpc>
            </a:pPr>
            <a:r>
              <a:rPr lang="en-US" sz="1300" b="1"/>
              <a:t>vessels</a:t>
            </a:r>
          </a:p>
        </p:txBody>
      </p:sp>
      <p:sp>
        <p:nvSpPr>
          <p:cNvPr id="142380" name="Rectangle 44"/>
          <p:cNvSpPr>
            <a:spLocks noChangeArrowheads="1"/>
          </p:cNvSpPr>
          <p:nvPr/>
        </p:nvSpPr>
        <p:spPr bwMode="auto">
          <a:xfrm>
            <a:off x="4795838" y="2581275"/>
            <a:ext cx="1854200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>
              <a:lnSpc>
                <a:spcPct val="85000"/>
              </a:lnSpc>
            </a:pPr>
            <a:r>
              <a:rPr lang="en-US" sz="1300">
                <a:latin typeface="Arial Black" pitchFamily="-78" charset="0"/>
              </a:rPr>
              <a:t>Tissue level</a:t>
            </a:r>
            <a:endParaRPr lang="en-US" sz="1300" b="1"/>
          </a:p>
          <a:p>
            <a:pPr eaLnBrk="0" hangingPunct="0">
              <a:lnSpc>
                <a:spcPct val="85000"/>
              </a:lnSpc>
            </a:pPr>
            <a:r>
              <a:rPr lang="en-US" sz="1300" b="1"/>
              <a:t>Tissues consist of</a:t>
            </a:r>
          </a:p>
          <a:p>
            <a:pPr eaLnBrk="0" hangingPunct="0">
              <a:lnSpc>
                <a:spcPct val="85000"/>
              </a:lnSpc>
            </a:pPr>
            <a:r>
              <a:rPr lang="en-US" sz="1300" b="1"/>
              <a:t>similar types of cells.</a:t>
            </a:r>
          </a:p>
        </p:txBody>
      </p:sp>
      <p:sp>
        <p:nvSpPr>
          <p:cNvPr id="142381" name="Rectangle 45"/>
          <p:cNvSpPr>
            <a:spLocks noChangeArrowheads="1"/>
          </p:cNvSpPr>
          <p:nvPr/>
        </p:nvSpPr>
        <p:spPr bwMode="auto">
          <a:xfrm>
            <a:off x="4562475" y="3209925"/>
            <a:ext cx="1817688" cy="29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n-US" sz="1300" b="1"/>
              <a:t>Blood vessel (organ)</a:t>
            </a:r>
          </a:p>
        </p:txBody>
      </p:sp>
      <p:sp>
        <p:nvSpPr>
          <p:cNvPr id="142382" name="Rectangle 46"/>
          <p:cNvSpPr>
            <a:spLocks noChangeArrowheads="1"/>
          </p:cNvSpPr>
          <p:nvPr/>
        </p:nvSpPr>
        <p:spPr bwMode="auto">
          <a:xfrm>
            <a:off x="6062663" y="1824038"/>
            <a:ext cx="1936750" cy="29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n-US" sz="1300" b="1"/>
              <a:t>Smooth muscle tissue</a:t>
            </a:r>
          </a:p>
        </p:txBody>
      </p:sp>
      <p:sp>
        <p:nvSpPr>
          <p:cNvPr id="142383" name="Rectangle 47"/>
          <p:cNvSpPr>
            <a:spLocks noChangeArrowheads="1"/>
          </p:cNvSpPr>
          <p:nvPr/>
        </p:nvSpPr>
        <p:spPr bwMode="auto">
          <a:xfrm>
            <a:off x="6372225" y="3676650"/>
            <a:ext cx="1597025" cy="29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n-US" sz="1300" b="1"/>
              <a:t>Connective tissue</a:t>
            </a:r>
          </a:p>
        </p:txBody>
      </p:sp>
      <p:sp>
        <p:nvSpPr>
          <p:cNvPr id="142384" name="Rectangle 48"/>
          <p:cNvSpPr>
            <a:spLocks noChangeArrowheads="1"/>
          </p:cNvSpPr>
          <p:nvPr/>
        </p:nvSpPr>
        <p:spPr bwMode="auto">
          <a:xfrm>
            <a:off x="4876800" y="4379913"/>
            <a:ext cx="917575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>
              <a:lnSpc>
                <a:spcPct val="85000"/>
              </a:lnSpc>
            </a:pPr>
            <a:r>
              <a:rPr lang="en-US" sz="1300" b="1"/>
              <a:t>Epithelial</a:t>
            </a:r>
          </a:p>
          <a:p>
            <a:pPr eaLnBrk="0" hangingPunct="0">
              <a:lnSpc>
                <a:spcPct val="85000"/>
              </a:lnSpc>
            </a:pPr>
            <a:r>
              <a:rPr lang="en-US" sz="1300" b="1"/>
              <a:t>tissue</a:t>
            </a:r>
          </a:p>
        </p:txBody>
      </p:sp>
      <p:sp>
        <p:nvSpPr>
          <p:cNvPr id="142385" name="Rectangle 49"/>
          <p:cNvSpPr>
            <a:spLocks noChangeArrowheads="1"/>
          </p:cNvSpPr>
          <p:nvPr/>
        </p:nvSpPr>
        <p:spPr bwMode="auto">
          <a:xfrm>
            <a:off x="4697413" y="4908550"/>
            <a:ext cx="3165475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>
              <a:lnSpc>
                <a:spcPct val="85000"/>
              </a:lnSpc>
            </a:pPr>
            <a:r>
              <a:rPr lang="en-US" sz="1300">
                <a:latin typeface="Arial Black" pitchFamily="-78" charset="0"/>
              </a:rPr>
              <a:t>Organ level</a:t>
            </a:r>
            <a:endParaRPr lang="en-US" sz="1300" b="1"/>
          </a:p>
          <a:p>
            <a:pPr eaLnBrk="0" hangingPunct="0">
              <a:lnSpc>
                <a:spcPct val="85000"/>
              </a:lnSpc>
            </a:pPr>
            <a:r>
              <a:rPr lang="en-US" sz="1300" b="1"/>
              <a:t>Organs are made up of different types</a:t>
            </a:r>
          </a:p>
          <a:p>
            <a:pPr eaLnBrk="0" hangingPunct="0">
              <a:lnSpc>
                <a:spcPct val="85000"/>
              </a:lnSpc>
            </a:pPr>
            <a:r>
              <a:rPr lang="en-US" sz="1300" b="1"/>
              <a:t>of tissues.</a:t>
            </a:r>
          </a:p>
        </p:txBody>
      </p:sp>
      <p:sp>
        <p:nvSpPr>
          <p:cNvPr id="142386" name="Rectangle 50"/>
          <p:cNvSpPr>
            <a:spLocks noChangeArrowheads="1"/>
          </p:cNvSpPr>
          <p:nvPr/>
        </p:nvSpPr>
        <p:spPr bwMode="auto">
          <a:xfrm>
            <a:off x="1023938" y="5680075"/>
            <a:ext cx="2514600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>
              <a:lnSpc>
                <a:spcPct val="85000"/>
              </a:lnSpc>
            </a:pPr>
            <a:r>
              <a:rPr lang="en-US" sz="1300">
                <a:latin typeface="Arial Black" pitchFamily="-78" charset="0"/>
              </a:rPr>
              <a:t>Organismal level</a:t>
            </a:r>
            <a:endParaRPr lang="en-US" sz="1300" b="1"/>
          </a:p>
          <a:p>
            <a:pPr eaLnBrk="0" hangingPunct="0">
              <a:lnSpc>
                <a:spcPct val="85000"/>
              </a:lnSpc>
            </a:pPr>
            <a:r>
              <a:rPr lang="en-US" sz="1300" b="1"/>
              <a:t>The human organism is made</a:t>
            </a:r>
          </a:p>
          <a:p>
            <a:pPr eaLnBrk="0" hangingPunct="0">
              <a:lnSpc>
                <a:spcPct val="85000"/>
              </a:lnSpc>
            </a:pPr>
            <a:r>
              <a:rPr lang="en-US" sz="1300" b="1"/>
              <a:t>up of many organ systems.</a:t>
            </a:r>
          </a:p>
        </p:txBody>
      </p:sp>
      <p:sp>
        <p:nvSpPr>
          <p:cNvPr id="142387" name="Rectangle 51"/>
          <p:cNvSpPr>
            <a:spLocks noChangeArrowheads="1"/>
          </p:cNvSpPr>
          <p:nvPr/>
        </p:nvSpPr>
        <p:spPr bwMode="auto">
          <a:xfrm>
            <a:off x="3468688" y="5678488"/>
            <a:ext cx="2908300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>
              <a:lnSpc>
                <a:spcPct val="85000"/>
              </a:lnSpc>
            </a:pPr>
            <a:r>
              <a:rPr lang="en-US" sz="1300">
                <a:latin typeface="Arial Black" pitchFamily="-78" charset="0"/>
              </a:rPr>
              <a:t>Organ system level </a:t>
            </a:r>
            <a:endParaRPr lang="en-US" sz="1300" b="1"/>
          </a:p>
          <a:p>
            <a:pPr eaLnBrk="0" hangingPunct="0">
              <a:lnSpc>
                <a:spcPct val="85000"/>
              </a:lnSpc>
            </a:pPr>
            <a:r>
              <a:rPr lang="en-US" sz="1300" b="1"/>
              <a:t>Organ systems consist of different</a:t>
            </a:r>
          </a:p>
          <a:p>
            <a:pPr eaLnBrk="0" hangingPunct="0">
              <a:lnSpc>
                <a:spcPct val="85000"/>
              </a:lnSpc>
            </a:pPr>
            <a:r>
              <a:rPr lang="en-US" sz="1300" b="1"/>
              <a:t>organs that work together closely.</a:t>
            </a:r>
          </a:p>
        </p:txBody>
      </p:sp>
      <p:sp>
        <p:nvSpPr>
          <p:cNvPr id="142388" name="Line 52"/>
          <p:cNvSpPr>
            <a:spLocks noChangeShapeType="1"/>
          </p:cNvSpPr>
          <p:nvPr/>
        </p:nvSpPr>
        <p:spPr bwMode="auto">
          <a:xfrm>
            <a:off x="4746625" y="584200"/>
            <a:ext cx="1047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2389" name="Line 53"/>
          <p:cNvSpPr>
            <a:spLocks noChangeShapeType="1"/>
          </p:cNvSpPr>
          <p:nvPr/>
        </p:nvSpPr>
        <p:spPr bwMode="auto">
          <a:xfrm>
            <a:off x="5988050" y="860425"/>
            <a:ext cx="0" cy="1555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2390" name="Freeform 54"/>
          <p:cNvSpPr>
            <a:spLocks/>
          </p:cNvSpPr>
          <p:nvPr/>
        </p:nvSpPr>
        <p:spPr bwMode="auto">
          <a:xfrm>
            <a:off x="3486150" y="2847975"/>
            <a:ext cx="555625" cy="4413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72" y="0"/>
              </a:cxn>
              <a:cxn ang="0">
                <a:pos x="350" y="278"/>
              </a:cxn>
            </a:cxnLst>
            <a:rect l="0" t="0" r="r" b="b"/>
            <a:pathLst>
              <a:path w="350" h="278">
                <a:moveTo>
                  <a:pt x="0" y="0"/>
                </a:moveTo>
                <a:lnTo>
                  <a:pt x="72" y="0"/>
                </a:lnTo>
                <a:lnTo>
                  <a:pt x="350" y="278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2391" name="Freeform 55"/>
          <p:cNvSpPr>
            <a:spLocks/>
          </p:cNvSpPr>
          <p:nvPr/>
        </p:nvSpPr>
        <p:spPr bwMode="auto">
          <a:xfrm>
            <a:off x="3546475" y="3105150"/>
            <a:ext cx="244475" cy="2444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2" y="0"/>
              </a:cxn>
              <a:cxn ang="0">
                <a:pos x="154" y="154"/>
              </a:cxn>
            </a:cxnLst>
            <a:rect l="0" t="0" r="r" b="b"/>
            <a:pathLst>
              <a:path w="154" h="154">
                <a:moveTo>
                  <a:pt x="0" y="0"/>
                </a:moveTo>
                <a:lnTo>
                  <a:pt x="32" y="0"/>
                </a:lnTo>
                <a:lnTo>
                  <a:pt x="154" y="154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2392" name="Line 56"/>
          <p:cNvSpPr>
            <a:spLocks noChangeShapeType="1"/>
          </p:cNvSpPr>
          <p:nvPr/>
        </p:nvSpPr>
        <p:spPr bwMode="auto">
          <a:xfrm>
            <a:off x="3602038" y="3119438"/>
            <a:ext cx="112712" cy="3000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2393" name="Line 57"/>
          <p:cNvSpPr>
            <a:spLocks noChangeShapeType="1"/>
          </p:cNvSpPr>
          <p:nvPr/>
        </p:nvSpPr>
        <p:spPr bwMode="auto">
          <a:xfrm>
            <a:off x="5524500" y="3460750"/>
            <a:ext cx="0" cy="1968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2394" name="Freeform 58"/>
          <p:cNvSpPr>
            <a:spLocks/>
          </p:cNvSpPr>
          <p:nvPr/>
        </p:nvSpPr>
        <p:spPr bwMode="auto">
          <a:xfrm>
            <a:off x="6184900" y="3609975"/>
            <a:ext cx="127000" cy="203200"/>
          </a:xfrm>
          <a:custGeom>
            <a:avLst/>
            <a:gdLst/>
            <a:ahLst/>
            <a:cxnLst>
              <a:cxn ang="0">
                <a:pos x="0" y="128"/>
              </a:cxn>
              <a:cxn ang="0">
                <a:pos x="52" y="2"/>
              </a:cxn>
              <a:cxn ang="0">
                <a:pos x="80" y="0"/>
              </a:cxn>
            </a:cxnLst>
            <a:rect l="0" t="0" r="r" b="b"/>
            <a:pathLst>
              <a:path w="80" h="128">
                <a:moveTo>
                  <a:pt x="0" y="128"/>
                </a:moveTo>
                <a:lnTo>
                  <a:pt x="52" y="2"/>
                </a:lnTo>
                <a:lnTo>
                  <a:pt x="80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2395" name="Line 59"/>
          <p:cNvSpPr>
            <a:spLocks noChangeShapeType="1"/>
          </p:cNvSpPr>
          <p:nvPr/>
        </p:nvSpPr>
        <p:spPr bwMode="auto">
          <a:xfrm>
            <a:off x="6337300" y="3822700"/>
            <a:ext cx="1047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2396" name="Line 60"/>
          <p:cNvSpPr>
            <a:spLocks noChangeShapeType="1"/>
          </p:cNvSpPr>
          <p:nvPr/>
        </p:nvSpPr>
        <p:spPr bwMode="auto">
          <a:xfrm>
            <a:off x="5730875" y="4524375"/>
            <a:ext cx="517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2013 Pearson Education, Inc.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3600" dirty="0" smtClean="0"/>
              <a:t>Section 1.2 Cells/cell theory</a:t>
            </a:r>
            <a:endParaRPr lang="en-US" sz="3600" dirty="0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Cell </a:t>
            </a:r>
            <a:r>
              <a:rPr lang="en-US" dirty="0"/>
              <a:t>- structural and functional unit of life </a:t>
            </a:r>
          </a:p>
          <a:p>
            <a:r>
              <a:rPr lang="en-US" dirty="0" err="1"/>
              <a:t>Organismal</a:t>
            </a:r>
            <a:r>
              <a:rPr lang="en-US" dirty="0"/>
              <a:t> functions depend on individual and collective cell functions</a:t>
            </a:r>
          </a:p>
          <a:p>
            <a:r>
              <a:rPr lang="en-US" dirty="0"/>
              <a:t>Biochemical activities of cells dictated by their shapes or forms, and specific </a:t>
            </a:r>
            <a:r>
              <a:rPr lang="en-US" dirty="0" err="1"/>
              <a:t>subcellular</a:t>
            </a:r>
            <a:r>
              <a:rPr lang="en-US" dirty="0"/>
              <a:t> structures</a:t>
            </a:r>
          </a:p>
          <a:p>
            <a:r>
              <a:rPr lang="en-US" dirty="0"/>
              <a:t>Continuity of life has cellular basis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2013 Pearson Education, Inc.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Cell Diversity</a:t>
            </a: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Over 200 different types of human cells</a:t>
            </a:r>
          </a:p>
          <a:p>
            <a:r>
              <a:rPr lang="en-US"/>
              <a:t>Types differ in size, shape, subcellular components, and functions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2013 Pearson Education, Inc.</a:t>
            </a:r>
          </a:p>
        </p:txBody>
      </p:sp>
      <p:pic>
        <p:nvPicPr>
          <p:cNvPr id="8211" name="Picture 19" descr="figure_03_01_unlabeled"/>
          <p:cNvPicPr>
            <a:picLocks noChangeAspect="1" noChangeArrowheads="1"/>
          </p:cNvPicPr>
          <p:nvPr/>
        </p:nvPicPr>
        <p:blipFill>
          <a:blip r:embed="rId3" cstate="print"/>
          <a:srcRect b="2872"/>
          <a:stretch>
            <a:fillRect/>
          </a:stretch>
        </p:blipFill>
        <p:spPr bwMode="auto">
          <a:xfrm>
            <a:off x="2909888" y="111125"/>
            <a:ext cx="3322637" cy="6443663"/>
          </a:xfrm>
          <a:prstGeom prst="rect">
            <a:avLst/>
          </a:prstGeom>
          <a:noFill/>
        </p:spPr>
      </p:pic>
      <p:sp>
        <p:nvSpPr>
          <p:cNvPr id="8212" name="Rectangle 18"/>
          <p:cNvSpPr>
            <a:spLocks noChangeArrowheads="1"/>
          </p:cNvSpPr>
          <p:nvPr/>
        </p:nvSpPr>
        <p:spPr bwMode="auto">
          <a:xfrm>
            <a:off x="0" y="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57200">
            <a:spAutoFit/>
          </a:bodyPr>
          <a:lstStyle/>
          <a:p>
            <a:pPr eaLnBrk="1" hangingPunct="1"/>
            <a:r>
              <a:rPr lang="en-US" b="1">
                <a:latin typeface="Arial" charset="0"/>
                <a:cs typeface="Arial" charset="0"/>
              </a:rPr>
              <a:t>Figure 3.1  Cell diversity.</a:t>
            </a:r>
          </a:p>
        </p:txBody>
      </p:sp>
      <p:sp>
        <p:nvSpPr>
          <p:cNvPr id="8213" name="Rectangle 21"/>
          <p:cNvSpPr>
            <a:spLocks noChangeArrowheads="1"/>
          </p:cNvSpPr>
          <p:nvPr/>
        </p:nvSpPr>
        <p:spPr bwMode="auto">
          <a:xfrm>
            <a:off x="5292725" y="574675"/>
            <a:ext cx="727075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700" b="1">
                <a:latin typeface="Arial" charset="0"/>
              </a:rPr>
              <a:t>Erythrocytes</a:t>
            </a:r>
          </a:p>
        </p:txBody>
      </p:sp>
      <p:sp>
        <p:nvSpPr>
          <p:cNvPr id="8214" name="Rectangle 22"/>
          <p:cNvSpPr>
            <a:spLocks noChangeArrowheads="1"/>
          </p:cNvSpPr>
          <p:nvPr/>
        </p:nvSpPr>
        <p:spPr bwMode="auto">
          <a:xfrm>
            <a:off x="4006850" y="815975"/>
            <a:ext cx="663575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700" b="1">
                <a:latin typeface="Arial" charset="0"/>
              </a:rPr>
              <a:t>Fibroblasts</a:t>
            </a:r>
          </a:p>
        </p:txBody>
      </p:sp>
      <p:sp>
        <p:nvSpPr>
          <p:cNvPr id="8215" name="Rectangle 23"/>
          <p:cNvSpPr>
            <a:spLocks noChangeArrowheads="1"/>
          </p:cNvSpPr>
          <p:nvPr/>
        </p:nvSpPr>
        <p:spPr bwMode="auto">
          <a:xfrm>
            <a:off x="3468688" y="1541463"/>
            <a:ext cx="801687" cy="19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n-US" sz="700" b="1">
                <a:latin typeface="Arial" charset="0"/>
              </a:rPr>
              <a:t>Epithelial cells</a:t>
            </a:r>
          </a:p>
        </p:txBody>
      </p:sp>
      <p:sp>
        <p:nvSpPr>
          <p:cNvPr id="8216" name="Rectangle 24"/>
          <p:cNvSpPr>
            <a:spLocks noChangeArrowheads="1"/>
          </p:cNvSpPr>
          <p:nvPr/>
        </p:nvSpPr>
        <p:spPr bwMode="auto">
          <a:xfrm>
            <a:off x="3048000" y="1825625"/>
            <a:ext cx="292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700">
                <a:latin typeface="Arial Black" pitchFamily="28" charset="0"/>
              </a:rPr>
              <a:t>Cells that connect body parts, form linings, or transport </a:t>
            </a:r>
          </a:p>
          <a:p>
            <a:r>
              <a:rPr lang="en-US" sz="700">
                <a:latin typeface="Arial Black" pitchFamily="28" charset="0"/>
              </a:rPr>
              <a:t>gases</a:t>
            </a:r>
          </a:p>
        </p:txBody>
      </p:sp>
      <p:sp>
        <p:nvSpPr>
          <p:cNvPr id="8217" name="Rectangle 25"/>
          <p:cNvSpPr>
            <a:spLocks noChangeArrowheads="1"/>
          </p:cNvSpPr>
          <p:nvPr/>
        </p:nvSpPr>
        <p:spPr bwMode="auto">
          <a:xfrm>
            <a:off x="3117850" y="2420938"/>
            <a:ext cx="520700" cy="42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lnSpc>
                <a:spcPct val="105000"/>
              </a:lnSpc>
            </a:pPr>
            <a:r>
              <a:rPr lang="en-US" sz="700" b="1">
                <a:latin typeface="Arial" charset="0"/>
              </a:rPr>
              <a:t>Skeletal</a:t>
            </a:r>
          </a:p>
          <a:p>
            <a:pPr>
              <a:lnSpc>
                <a:spcPct val="105000"/>
              </a:lnSpc>
            </a:pPr>
            <a:r>
              <a:rPr lang="en-US" sz="700" b="1">
                <a:latin typeface="Arial" charset="0"/>
              </a:rPr>
              <a:t>muscle</a:t>
            </a:r>
          </a:p>
          <a:p>
            <a:pPr>
              <a:lnSpc>
                <a:spcPct val="105000"/>
              </a:lnSpc>
            </a:pPr>
            <a:r>
              <a:rPr lang="en-US" sz="700" b="1">
                <a:latin typeface="Arial" charset="0"/>
              </a:rPr>
              <a:t>cell</a:t>
            </a:r>
          </a:p>
        </p:txBody>
      </p:sp>
      <p:sp>
        <p:nvSpPr>
          <p:cNvPr id="8218" name="Rectangle 26"/>
          <p:cNvSpPr>
            <a:spLocks noChangeArrowheads="1"/>
          </p:cNvSpPr>
          <p:nvPr/>
        </p:nvSpPr>
        <p:spPr bwMode="auto">
          <a:xfrm>
            <a:off x="5062538" y="2511425"/>
            <a:ext cx="7127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700" b="1">
                <a:latin typeface="Arial" charset="0"/>
              </a:rPr>
              <a:t>Smooth</a:t>
            </a:r>
          </a:p>
          <a:p>
            <a:r>
              <a:rPr lang="en-US" sz="700" b="1">
                <a:latin typeface="Arial" charset="0"/>
              </a:rPr>
              <a:t>muscle cells</a:t>
            </a:r>
          </a:p>
        </p:txBody>
      </p:sp>
      <p:sp>
        <p:nvSpPr>
          <p:cNvPr id="8219" name="Rectangle 27"/>
          <p:cNvSpPr>
            <a:spLocks noChangeArrowheads="1"/>
          </p:cNvSpPr>
          <p:nvPr/>
        </p:nvSpPr>
        <p:spPr bwMode="auto">
          <a:xfrm>
            <a:off x="3051175" y="3143250"/>
            <a:ext cx="2055813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700">
                <a:latin typeface="Arial Black" pitchFamily="28" charset="0"/>
              </a:rPr>
              <a:t>Cells that move organs and body parts</a:t>
            </a:r>
          </a:p>
        </p:txBody>
      </p:sp>
      <p:sp>
        <p:nvSpPr>
          <p:cNvPr id="8220" name="Rectangle 28"/>
          <p:cNvSpPr>
            <a:spLocks noChangeArrowheads="1"/>
          </p:cNvSpPr>
          <p:nvPr/>
        </p:nvSpPr>
        <p:spPr bwMode="auto">
          <a:xfrm>
            <a:off x="3514725" y="3746500"/>
            <a:ext cx="490538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700" b="1">
                <a:latin typeface="Arial" charset="0"/>
              </a:rPr>
              <a:t>Fat cell</a:t>
            </a:r>
          </a:p>
        </p:txBody>
      </p:sp>
      <p:sp>
        <p:nvSpPr>
          <p:cNvPr id="8221" name="Rectangle 29"/>
          <p:cNvSpPr>
            <a:spLocks noChangeArrowheads="1"/>
          </p:cNvSpPr>
          <p:nvPr/>
        </p:nvSpPr>
        <p:spPr bwMode="auto">
          <a:xfrm>
            <a:off x="5086350" y="3443288"/>
            <a:ext cx="708025" cy="19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700" b="1">
                <a:latin typeface="Arial" charset="0"/>
              </a:rPr>
              <a:t>Macrophage</a:t>
            </a:r>
          </a:p>
        </p:txBody>
      </p:sp>
      <p:sp>
        <p:nvSpPr>
          <p:cNvPr id="8222" name="Rectangle 30"/>
          <p:cNvSpPr>
            <a:spLocks noChangeArrowheads="1"/>
          </p:cNvSpPr>
          <p:nvPr/>
        </p:nvSpPr>
        <p:spPr bwMode="auto">
          <a:xfrm>
            <a:off x="3051175" y="4289425"/>
            <a:ext cx="1403350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700">
                <a:latin typeface="Arial Black" pitchFamily="28" charset="0"/>
              </a:rPr>
              <a:t>Cell that stores nutrients</a:t>
            </a:r>
          </a:p>
        </p:txBody>
      </p:sp>
      <p:sp>
        <p:nvSpPr>
          <p:cNvPr id="8223" name="Rectangle 31"/>
          <p:cNvSpPr>
            <a:spLocks noChangeArrowheads="1"/>
          </p:cNvSpPr>
          <p:nvPr/>
        </p:nvSpPr>
        <p:spPr bwMode="auto">
          <a:xfrm>
            <a:off x="4883150" y="4292600"/>
            <a:ext cx="1309688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700">
                <a:latin typeface="Arial Black" pitchFamily="28" charset="0"/>
              </a:rPr>
              <a:t>Cell that fights disease</a:t>
            </a:r>
          </a:p>
        </p:txBody>
      </p:sp>
      <p:sp>
        <p:nvSpPr>
          <p:cNvPr id="8224" name="Rectangle 32"/>
          <p:cNvSpPr>
            <a:spLocks noChangeArrowheads="1"/>
          </p:cNvSpPr>
          <p:nvPr/>
        </p:nvSpPr>
        <p:spPr bwMode="auto">
          <a:xfrm>
            <a:off x="4022725" y="5135563"/>
            <a:ext cx="604838" cy="19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700" b="1">
                <a:latin typeface="Arial" charset="0"/>
              </a:rPr>
              <a:t>Nerve cell</a:t>
            </a:r>
          </a:p>
        </p:txBody>
      </p:sp>
      <p:sp>
        <p:nvSpPr>
          <p:cNvPr id="8225" name="Rectangle 33"/>
          <p:cNvSpPr>
            <a:spLocks noChangeArrowheads="1"/>
          </p:cNvSpPr>
          <p:nvPr/>
        </p:nvSpPr>
        <p:spPr bwMode="auto">
          <a:xfrm>
            <a:off x="3048000" y="5626100"/>
            <a:ext cx="2970213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700">
                <a:latin typeface="Arial Black" pitchFamily="28" charset="0"/>
              </a:rPr>
              <a:t>Cell that gathers information and controls body functions</a:t>
            </a:r>
          </a:p>
        </p:txBody>
      </p:sp>
      <p:sp>
        <p:nvSpPr>
          <p:cNvPr id="8226" name="Rectangle 34"/>
          <p:cNvSpPr>
            <a:spLocks noChangeArrowheads="1"/>
          </p:cNvSpPr>
          <p:nvPr/>
        </p:nvSpPr>
        <p:spPr bwMode="auto">
          <a:xfrm>
            <a:off x="3025775" y="6384925"/>
            <a:ext cx="1147763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700">
                <a:latin typeface="Arial Black" pitchFamily="28" charset="0"/>
              </a:rPr>
              <a:t>Cell of reproduction</a:t>
            </a:r>
          </a:p>
        </p:txBody>
      </p:sp>
      <p:sp>
        <p:nvSpPr>
          <p:cNvPr id="8227" name="Rectangle 35"/>
          <p:cNvSpPr>
            <a:spLocks noChangeArrowheads="1"/>
          </p:cNvSpPr>
          <p:nvPr/>
        </p:nvSpPr>
        <p:spPr bwMode="auto">
          <a:xfrm>
            <a:off x="4749800" y="6178550"/>
            <a:ext cx="460375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700" b="1">
                <a:latin typeface="Arial" charset="0"/>
              </a:rPr>
              <a:t>Sperm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2013 Pearson Education, Inc.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Generalized Cell</a:t>
            </a:r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 All cells have some common structures and functions</a:t>
            </a:r>
          </a:p>
          <a:p>
            <a:r>
              <a:rPr lang="en-US"/>
              <a:t> Human cells have three basic parts:</a:t>
            </a:r>
          </a:p>
          <a:p>
            <a:pPr lvl="1"/>
            <a:r>
              <a:rPr lang="en-US" b="1"/>
              <a:t>Plasma membrane</a:t>
            </a:r>
            <a:r>
              <a:rPr lang="en-US"/>
              <a:t>—flexible outer boundary</a:t>
            </a:r>
          </a:p>
          <a:p>
            <a:pPr lvl="1"/>
            <a:r>
              <a:rPr lang="en-US" b="1"/>
              <a:t>Cytoplasm</a:t>
            </a:r>
            <a:r>
              <a:rPr lang="en-US"/>
              <a:t>—intracellular fluid containing organelles</a:t>
            </a:r>
          </a:p>
          <a:p>
            <a:pPr lvl="1"/>
            <a:r>
              <a:rPr lang="en-US" b="1"/>
              <a:t>Nucleus</a:t>
            </a:r>
            <a:r>
              <a:rPr lang="en-US"/>
              <a:t>—control center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2013 Pearson Education, Inc.</a:t>
            </a:r>
          </a:p>
        </p:txBody>
      </p:sp>
      <p:sp>
        <p:nvSpPr>
          <p:cNvPr id="10396" name="Rectangle 18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274638"/>
          </a:xfrm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z="1200">
                <a:solidFill>
                  <a:schemeClr val="tx1"/>
                </a:solidFill>
              </a:rPr>
              <a:t>Figure 3.2  Structure of the generalized cell.</a:t>
            </a:r>
          </a:p>
        </p:txBody>
      </p:sp>
      <p:pic>
        <p:nvPicPr>
          <p:cNvPr id="10446" name="Picture 206" descr="figure_03_02_unlabeled"/>
          <p:cNvPicPr>
            <a:picLocks noChangeAspect="1" noChangeArrowheads="1"/>
          </p:cNvPicPr>
          <p:nvPr/>
        </p:nvPicPr>
        <p:blipFill>
          <a:blip r:embed="rId3" cstate="print"/>
          <a:srcRect b="3185"/>
          <a:stretch>
            <a:fillRect/>
          </a:stretch>
        </p:blipFill>
        <p:spPr bwMode="auto">
          <a:xfrm>
            <a:off x="396875" y="292100"/>
            <a:ext cx="8334375" cy="6226175"/>
          </a:xfrm>
          <a:prstGeom prst="rect">
            <a:avLst/>
          </a:prstGeom>
          <a:noFill/>
        </p:spPr>
      </p:pic>
      <p:sp>
        <p:nvSpPr>
          <p:cNvPr id="10447" name="Rectangle 207"/>
          <p:cNvSpPr>
            <a:spLocks noChangeArrowheads="1"/>
          </p:cNvSpPr>
          <p:nvPr/>
        </p:nvSpPr>
        <p:spPr bwMode="auto">
          <a:xfrm>
            <a:off x="2236788" y="315913"/>
            <a:ext cx="88900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en-US" sz="1400" b="1">
                <a:latin typeface="Arial" charset="0"/>
              </a:rPr>
              <a:t>Chromatin</a:t>
            </a:r>
          </a:p>
        </p:txBody>
      </p:sp>
      <p:sp>
        <p:nvSpPr>
          <p:cNvPr id="10448" name="Rectangle 208"/>
          <p:cNvSpPr>
            <a:spLocks noChangeArrowheads="1"/>
          </p:cNvSpPr>
          <p:nvPr/>
        </p:nvSpPr>
        <p:spPr bwMode="auto">
          <a:xfrm>
            <a:off x="2265363" y="649288"/>
            <a:ext cx="849312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en-US" sz="1400" b="1">
                <a:latin typeface="Arial" charset="0"/>
              </a:rPr>
              <a:t>Nucleolus</a:t>
            </a:r>
          </a:p>
        </p:txBody>
      </p:sp>
      <p:sp>
        <p:nvSpPr>
          <p:cNvPr id="10449" name="Rectangle 209"/>
          <p:cNvSpPr>
            <a:spLocks noChangeArrowheads="1"/>
          </p:cNvSpPr>
          <p:nvPr/>
        </p:nvSpPr>
        <p:spPr bwMode="auto">
          <a:xfrm>
            <a:off x="411163" y="1376363"/>
            <a:ext cx="1798637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>
              <a:lnSpc>
                <a:spcPct val="70000"/>
              </a:lnSpc>
            </a:pPr>
            <a:r>
              <a:rPr lang="en-US" sz="1400" b="1">
                <a:latin typeface="Arial" charset="0"/>
              </a:rPr>
              <a:t>Smooth endoplasmic</a:t>
            </a:r>
          </a:p>
          <a:p>
            <a:pPr>
              <a:lnSpc>
                <a:spcPct val="70000"/>
              </a:lnSpc>
            </a:pPr>
            <a:r>
              <a:rPr lang="en-US" sz="1400" b="1">
                <a:latin typeface="Arial" charset="0"/>
              </a:rPr>
              <a:t>reticulum </a:t>
            </a:r>
          </a:p>
        </p:txBody>
      </p:sp>
      <p:sp>
        <p:nvSpPr>
          <p:cNvPr id="10450" name="Rectangle 210"/>
          <p:cNvSpPr>
            <a:spLocks noChangeArrowheads="1"/>
          </p:cNvSpPr>
          <p:nvPr/>
        </p:nvSpPr>
        <p:spPr bwMode="auto">
          <a:xfrm>
            <a:off x="454025" y="1897063"/>
            <a:ext cx="65246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r>
              <a:rPr lang="en-US" sz="1400" b="1">
                <a:latin typeface="Arial" charset="0"/>
              </a:rPr>
              <a:t>Cytosol</a:t>
            </a:r>
          </a:p>
        </p:txBody>
      </p:sp>
      <p:sp>
        <p:nvSpPr>
          <p:cNvPr id="10451" name="Rectangle 211"/>
          <p:cNvSpPr>
            <a:spLocks noChangeArrowheads="1"/>
          </p:cNvSpPr>
          <p:nvPr/>
        </p:nvSpPr>
        <p:spPr bwMode="auto">
          <a:xfrm>
            <a:off x="450850" y="2417763"/>
            <a:ext cx="849313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>
              <a:lnSpc>
                <a:spcPct val="70000"/>
              </a:lnSpc>
            </a:pPr>
            <a:r>
              <a:rPr lang="en-US" sz="1400" b="1">
                <a:latin typeface="Arial" charset="0"/>
              </a:rPr>
              <a:t>Mitochon-</a:t>
            </a:r>
          </a:p>
          <a:p>
            <a:pPr>
              <a:lnSpc>
                <a:spcPct val="70000"/>
              </a:lnSpc>
            </a:pPr>
            <a:r>
              <a:rPr lang="en-US" sz="1400" b="1">
                <a:latin typeface="Arial" charset="0"/>
              </a:rPr>
              <a:t>drion</a:t>
            </a:r>
          </a:p>
        </p:txBody>
      </p:sp>
      <p:sp>
        <p:nvSpPr>
          <p:cNvPr id="10452" name="Rectangle 212"/>
          <p:cNvSpPr>
            <a:spLocks noChangeArrowheads="1"/>
          </p:cNvSpPr>
          <p:nvPr/>
        </p:nvSpPr>
        <p:spPr bwMode="auto">
          <a:xfrm>
            <a:off x="449263" y="2774950"/>
            <a:ext cx="87947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r>
              <a:rPr lang="en-US" sz="1400" b="1">
                <a:latin typeface="Arial" charset="0"/>
              </a:rPr>
              <a:t>Lysosome</a:t>
            </a:r>
          </a:p>
        </p:txBody>
      </p:sp>
      <p:sp>
        <p:nvSpPr>
          <p:cNvPr id="10453" name="Rectangle 213"/>
          <p:cNvSpPr>
            <a:spLocks noChangeArrowheads="1"/>
          </p:cNvSpPr>
          <p:nvPr/>
        </p:nvSpPr>
        <p:spPr bwMode="auto">
          <a:xfrm>
            <a:off x="454025" y="3173413"/>
            <a:ext cx="86995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r>
              <a:rPr lang="en-US" sz="1400" b="1">
                <a:latin typeface="Arial" charset="0"/>
              </a:rPr>
              <a:t>Centrioles</a:t>
            </a:r>
          </a:p>
        </p:txBody>
      </p:sp>
      <p:sp>
        <p:nvSpPr>
          <p:cNvPr id="10454" name="Rectangle 214"/>
          <p:cNvSpPr>
            <a:spLocks noChangeArrowheads="1"/>
          </p:cNvSpPr>
          <p:nvPr/>
        </p:nvSpPr>
        <p:spPr bwMode="auto">
          <a:xfrm>
            <a:off x="450850" y="3595688"/>
            <a:ext cx="631825" cy="50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>
              <a:lnSpc>
                <a:spcPct val="80000"/>
              </a:lnSpc>
            </a:pPr>
            <a:r>
              <a:rPr lang="en-US" sz="1400" b="1">
                <a:latin typeface="Arial" charset="0"/>
              </a:rPr>
              <a:t>Centro-</a:t>
            </a:r>
          </a:p>
          <a:p>
            <a:pPr>
              <a:lnSpc>
                <a:spcPct val="80000"/>
              </a:lnSpc>
            </a:pPr>
            <a:r>
              <a:rPr lang="en-US" sz="1400" b="1">
                <a:latin typeface="Arial" charset="0"/>
              </a:rPr>
              <a:t>some</a:t>
            </a:r>
          </a:p>
          <a:p>
            <a:pPr>
              <a:lnSpc>
                <a:spcPct val="80000"/>
              </a:lnSpc>
            </a:pPr>
            <a:r>
              <a:rPr lang="en-US" sz="1400" b="1">
                <a:latin typeface="Arial" charset="0"/>
              </a:rPr>
              <a:t>matrix</a:t>
            </a:r>
          </a:p>
        </p:txBody>
      </p:sp>
      <p:sp>
        <p:nvSpPr>
          <p:cNvPr id="10455" name="Rectangle 215"/>
          <p:cNvSpPr>
            <a:spLocks noChangeArrowheads="1"/>
          </p:cNvSpPr>
          <p:nvPr/>
        </p:nvSpPr>
        <p:spPr bwMode="auto">
          <a:xfrm>
            <a:off x="450850" y="5551488"/>
            <a:ext cx="1047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>
              <a:lnSpc>
                <a:spcPct val="80000"/>
              </a:lnSpc>
            </a:pPr>
            <a:r>
              <a:rPr lang="en-US" sz="1400" b="1">
                <a:latin typeface="Arial" charset="0"/>
              </a:rPr>
              <a:t>Cytoskeletal</a:t>
            </a:r>
          </a:p>
          <a:p>
            <a:pPr>
              <a:lnSpc>
                <a:spcPct val="80000"/>
              </a:lnSpc>
            </a:pPr>
            <a:r>
              <a:rPr lang="en-US" sz="1400" b="1">
                <a:latin typeface="Arial" charset="0"/>
              </a:rPr>
              <a:t>elements</a:t>
            </a:r>
          </a:p>
        </p:txBody>
      </p:sp>
      <p:sp>
        <p:nvSpPr>
          <p:cNvPr id="10456" name="Rectangle 216"/>
          <p:cNvSpPr>
            <a:spLocks noChangeArrowheads="1"/>
          </p:cNvSpPr>
          <p:nvPr/>
        </p:nvSpPr>
        <p:spPr bwMode="auto">
          <a:xfrm>
            <a:off x="450850" y="5899150"/>
            <a:ext cx="1119188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r>
              <a:rPr lang="en-US" sz="1400" b="1">
                <a:latin typeface="Arial" charset="0"/>
              </a:rPr>
              <a:t>• Microtubule</a:t>
            </a:r>
          </a:p>
        </p:txBody>
      </p:sp>
      <p:sp>
        <p:nvSpPr>
          <p:cNvPr id="10457" name="Rectangle 217"/>
          <p:cNvSpPr>
            <a:spLocks noChangeArrowheads="1"/>
          </p:cNvSpPr>
          <p:nvPr/>
        </p:nvSpPr>
        <p:spPr bwMode="auto">
          <a:xfrm>
            <a:off x="454025" y="6119813"/>
            <a:ext cx="116840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>
              <a:lnSpc>
                <a:spcPct val="90000"/>
              </a:lnSpc>
            </a:pPr>
            <a:r>
              <a:rPr lang="en-US" sz="1400" b="1">
                <a:latin typeface="Arial" charset="0"/>
              </a:rPr>
              <a:t>• Intermediate</a:t>
            </a:r>
          </a:p>
          <a:p>
            <a:pPr>
              <a:lnSpc>
                <a:spcPct val="90000"/>
              </a:lnSpc>
            </a:pPr>
            <a:r>
              <a:rPr lang="en-US" sz="1400" b="1">
                <a:latin typeface="Arial" charset="0"/>
              </a:rPr>
              <a:t>  filaments</a:t>
            </a:r>
          </a:p>
        </p:txBody>
      </p:sp>
      <p:sp>
        <p:nvSpPr>
          <p:cNvPr id="10458" name="Rectangle 218"/>
          <p:cNvSpPr>
            <a:spLocks noChangeArrowheads="1"/>
          </p:cNvSpPr>
          <p:nvPr/>
        </p:nvSpPr>
        <p:spPr bwMode="auto">
          <a:xfrm>
            <a:off x="7121525" y="306388"/>
            <a:ext cx="147320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en-US" sz="1400" b="1">
                <a:latin typeface="Arial" charset="0"/>
              </a:rPr>
              <a:t>Nuclear envelope</a:t>
            </a:r>
          </a:p>
        </p:txBody>
      </p:sp>
      <p:sp>
        <p:nvSpPr>
          <p:cNvPr id="10459" name="Rectangle 219"/>
          <p:cNvSpPr>
            <a:spLocks noChangeArrowheads="1"/>
          </p:cNvSpPr>
          <p:nvPr/>
        </p:nvSpPr>
        <p:spPr bwMode="auto">
          <a:xfrm>
            <a:off x="7564438" y="746125"/>
            <a:ext cx="69215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en-US" sz="1400" b="1">
                <a:latin typeface="Arial" charset="0"/>
              </a:rPr>
              <a:t>Nucleus</a:t>
            </a:r>
          </a:p>
        </p:txBody>
      </p:sp>
      <p:sp>
        <p:nvSpPr>
          <p:cNvPr id="10460" name="Rectangle 220"/>
          <p:cNvSpPr>
            <a:spLocks noChangeArrowheads="1"/>
          </p:cNvSpPr>
          <p:nvPr/>
        </p:nvSpPr>
        <p:spPr bwMode="auto">
          <a:xfrm>
            <a:off x="7440613" y="1255713"/>
            <a:ext cx="898525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>
              <a:lnSpc>
                <a:spcPct val="70000"/>
              </a:lnSpc>
            </a:pPr>
            <a:r>
              <a:rPr lang="en-US" sz="1400" b="1">
                <a:latin typeface="Arial" charset="0"/>
              </a:rPr>
              <a:t>Plasma</a:t>
            </a:r>
          </a:p>
          <a:p>
            <a:pPr>
              <a:lnSpc>
                <a:spcPct val="70000"/>
              </a:lnSpc>
            </a:pPr>
            <a:r>
              <a:rPr lang="en-US" sz="1400" b="1">
                <a:latin typeface="Arial" charset="0"/>
              </a:rPr>
              <a:t>membrane</a:t>
            </a:r>
          </a:p>
        </p:txBody>
      </p:sp>
      <p:sp>
        <p:nvSpPr>
          <p:cNvPr id="10461" name="Rectangle 221"/>
          <p:cNvSpPr>
            <a:spLocks noChangeArrowheads="1"/>
          </p:cNvSpPr>
          <p:nvPr/>
        </p:nvSpPr>
        <p:spPr bwMode="auto">
          <a:xfrm>
            <a:off x="7343775" y="3498850"/>
            <a:ext cx="1087438" cy="50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>
              <a:lnSpc>
                <a:spcPct val="80000"/>
              </a:lnSpc>
            </a:pPr>
            <a:r>
              <a:rPr lang="en-US" sz="1400" b="1">
                <a:latin typeface="Arial" charset="0"/>
              </a:rPr>
              <a:t>Rough</a:t>
            </a:r>
          </a:p>
          <a:p>
            <a:pPr>
              <a:lnSpc>
                <a:spcPct val="80000"/>
              </a:lnSpc>
            </a:pPr>
            <a:r>
              <a:rPr lang="en-US" sz="1400" b="1">
                <a:latin typeface="Arial" charset="0"/>
              </a:rPr>
              <a:t>endoplasmic</a:t>
            </a:r>
          </a:p>
          <a:p>
            <a:pPr>
              <a:lnSpc>
                <a:spcPct val="80000"/>
              </a:lnSpc>
            </a:pPr>
            <a:r>
              <a:rPr lang="en-US" sz="1400" b="1">
                <a:latin typeface="Arial" charset="0"/>
              </a:rPr>
              <a:t>reticulum</a:t>
            </a:r>
          </a:p>
        </p:txBody>
      </p:sp>
      <p:sp>
        <p:nvSpPr>
          <p:cNvPr id="10462" name="Rectangle 222"/>
          <p:cNvSpPr>
            <a:spLocks noChangeArrowheads="1"/>
          </p:cNvSpPr>
          <p:nvPr/>
        </p:nvSpPr>
        <p:spPr bwMode="auto">
          <a:xfrm>
            <a:off x="7415213" y="4140200"/>
            <a:ext cx="95885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en-US" sz="1400" b="1">
                <a:latin typeface="Arial" charset="0"/>
              </a:rPr>
              <a:t>Ribosomes</a:t>
            </a:r>
          </a:p>
        </p:txBody>
      </p:sp>
      <p:sp>
        <p:nvSpPr>
          <p:cNvPr id="10463" name="Rectangle 223"/>
          <p:cNvSpPr>
            <a:spLocks noChangeArrowheads="1"/>
          </p:cNvSpPr>
          <p:nvPr/>
        </p:nvSpPr>
        <p:spPr bwMode="auto">
          <a:xfrm>
            <a:off x="7167563" y="4630738"/>
            <a:ext cx="1354137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en-US" sz="1400" b="1">
                <a:latin typeface="Arial" charset="0"/>
              </a:rPr>
              <a:t>Golgi apparatus</a:t>
            </a:r>
          </a:p>
        </p:txBody>
      </p:sp>
      <p:sp>
        <p:nvSpPr>
          <p:cNvPr id="10464" name="Rectangle 224"/>
          <p:cNvSpPr>
            <a:spLocks noChangeArrowheads="1"/>
          </p:cNvSpPr>
          <p:nvPr/>
        </p:nvSpPr>
        <p:spPr bwMode="auto">
          <a:xfrm>
            <a:off x="6642100" y="5176838"/>
            <a:ext cx="2105025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>
              <a:lnSpc>
                <a:spcPct val="90000"/>
              </a:lnSpc>
            </a:pPr>
            <a:r>
              <a:rPr lang="en-US" sz="1400" b="1">
                <a:latin typeface="Arial" charset="0"/>
              </a:rPr>
              <a:t>Secretion being released</a:t>
            </a:r>
          </a:p>
          <a:p>
            <a:pPr>
              <a:lnSpc>
                <a:spcPct val="90000"/>
              </a:lnSpc>
            </a:pPr>
            <a:r>
              <a:rPr lang="en-US" sz="1400" b="1">
                <a:latin typeface="Arial" charset="0"/>
              </a:rPr>
              <a:t>from cell by exocytosis</a:t>
            </a:r>
          </a:p>
        </p:txBody>
      </p:sp>
      <p:sp>
        <p:nvSpPr>
          <p:cNvPr id="10465" name="Rectangle 225"/>
          <p:cNvSpPr>
            <a:spLocks noChangeArrowheads="1"/>
          </p:cNvSpPr>
          <p:nvPr/>
        </p:nvSpPr>
        <p:spPr bwMode="auto">
          <a:xfrm>
            <a:off x="5603875" y="6351588"/>
            <a:ext cx="100806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en-US" sz="1400" b="1">
                <a:latin typeface="Arial" charset="0"/>
              </a:rPr>
              <a:t>Peroxisome</a:t>
            </a:r>
          </a:p>
        </p:txBody>
      </p:sp>
      <p:sp>
        <p:nvSpPr>
          <p:cNvPr id="10466" name="Freeform 226"/>
          <p:cNvSpPr>
            <a:spLocks/>
          </p:cNvSpPr>
          <p:nvPr/>
        </p:nvSpPr>
        <p:spPr bwMode="auto">
          <a:xfrm>
            <a:off x="3797300" y="5986463"/>
            <a:ext cx="1792288" cy="4762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40" y="310"/>
              </a:cxn>
              <a:cxn ang="0">
                <a:pos x="1164" y="308"/>
              </a:cxn>
            </a:cxnLst>
            <a:rect l="0" t="0" r="r" b="b"/>
            <a:pathLst>
              <a:path w="1164" h="310">
                <a:moveTo>
                  <a:pt x="0" y="0"/>
                </a:moveTo>
                <a:lnTo>
                  <a:pt x="440" y="310"/>
                </a:lnTo>
                <a:lnTo>
                  <a:pt x="1164" y="308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467" name="Line 227"/>
          <p:cNvSpPr>
            <a:spLocks noChangeShapeType="1"/>
          </p:cNvSpPr>
          <p:nvPr/>
        </p:nvSpPr>
        <p:spPr bwMode="auto">
          <a:xfrm>
            <a:off x="5970588" y="5284788"/>
            <a:ext cx="635000" cy="0"/>
          </a:xfrm>
          <a:prstGeom prst="line">
            <a:avLst/>
          </a:prstGeom>
          <a:noFill/>
          <a:ln w="222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468" name="Freeform 228"/>
          <p:cNvSpPr>
            <a:spLocks/>
          </p:cNvSpPr>
          <p:nvPr/>
        </p:nvSpPr>
        <p:spPr bwMode="auto">
          <a:xfrm>
            <a:off x="5753100" y="4138613"/>
            <a:ext cx="1397000" cy="6127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792" y="398"/>
              </a:cxn>
              <a:cxn ang="0">
                <a:pos x="908" y="398"/>
              </a:cxn>
            </a:cxnLst>
            <a:rect l="0" t="0" r="r" b="b"/>
            <a:pathLst>
              <a:path w="908" h="398">
                <a:moveTo>
                  <a:pt x="0" y="0"/>
                </a:moveTo>
                <a:lnTo>
                  <a:pt x="792" y="398"/>
                </a:lnTo>
                <a:lnTo>
                  <a:pt x="908" y="398"/>
                </a:lnTo>
              </a:path>
            </a:pathLst>
          </a:custGeom>
          <a:noFill/>
          <a:ln w="2222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469" name="Freeform 229"/>
          <p:cNvSpPr>
            <a:spLocks/>
          </p:cNvSpPr>
          <p:nvPr/>
        </p:nvSpPr>
        <p:spPr bwMode="auto">
          <a:xfrm>
            <a:off x="6300788" y="3711575"/>
            <a:ext cx="1095375" cy="5508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36" y="358"/>
              </a:cxn>
              <a:cxn ang="0">
                <a:pos x="712" y="358"/>
              </a:cxn>
            </a:cxnLst>
            <a:rect l="0" t="0" r="r" b="b"/>
            <a:pathLst>
              <a:path w="712" h="358">
                <a:moveTo>
                  <a:pt x="0" y="0"/>
                </a:moveTo>
                <a:lnTo>
                  <a:pt x="436" y="358"/>
                </a:lnTo>
                <a:lnTo>
                  <a:pt x="712" y="358"/>
                </a:lnTo>
              </a:path>
            </a:pathLst>
          </a:custGeom>
          <a:noFill/>
          <a:ln w="2222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470" name="Line 230"/>
          <p:cNvSpPr>
            <a:spLocks noChangeShapeType="1"/>
          </p:cNvSpPr>
          <p:nvPr/>
        </p:nvSpPr>
        <p:spPr bwMode="auto">
          <a:xfrm>
            <a:off x="6294438" y="3429000"/>
            <a:ext cx="679450" cy="833438"/>
          </a:xfrm>
          <a:prstGeom prst="line">
            <a:avLst/>
          </a:prstGeom>
          <a:noFill/>
          <a:ln w="222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471" name="Freeform 231"/>
          <p:cNvSpPr>
            <a:spLocks/>
          </p:cNvSpPr>
          <p:nvPr/>
        </p:nvSpPr>
        <p:spPr bwMode="auto">
          <a:xfrm>
            <a:off x="6340475" y="2760663"/>
            <a:ext cx="984250" cy="8096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00" y="526"/>
              </a:cxn>
              <a:cxn ang="0">
                <a:pos x="640" y="526"/>
              </a:cxn>
            </a:cxnLst>
            <a:rect l="0" t="0" r="r" b="b"/>
            <a:pathLst>
              <a:path w="640" h="526">
                <a:moveTo>
                  <a:pt x="0" y="0"/>
                </a:moveTo>
                <a:lnTo>
                  <a:pt x="500" y="526"/>
                </a:lnTo>
                <a:lnTo>
                  <a:pt x="640" y="526"/>
                </a:lnTo>
              </a:path>
            </a:pathLst>
          </a:custGeom>
          <a:noFill/>
          <a:ln w="2222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472" name="Line 232"/>
          <p:cNvSpPr>
            <a:spLocks noChangeShapeType="1"/>
          </p:cNvSpPr>
          <p:nvPr/>
        </p:nvSpPr>
        <p:spPr bwMode="auto">
          <a:xfrm>
            <a:off x="7042150" y="1311275"/>
            <a:ext cx="3841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473" name="Freeform 233"/>
          <p:cNvSpPr>
            <a:spLocks/>
          </p:cNvSpPr>
          <p:nvPr/>
        </p:nvSpPr>
        <p:spPr bwMode="auto">
          <a:xfrm>
            <a:off x="5957888" y="862013"/>
            <a:ext cx="1595437" cy="420687"/>
          </a:xfrm>
          <a:custGeom>
            <a:avLst/>
            <a:gdLst/>
            <a:ahLst/>
            <a:cxnLst>
              <a:cxn ang="0">
                <a:pos x="0" y="274"/>
              </a:cxn>
              <a:cxn ang="0">
                <a:pos x="660" y="0"/>
              </a:cxn>
              <a:cxn ang="0">
                <a:pos x="1036" y="2"/>
              </a:cxn>
            </a:cxnLst>
            <a:rect l="0" t="0" r="r" b="b"/>
            <a:pathLst>
              <a:path w="1036" h="274">
                <a:moveTo>
                  <a:pt x="0" y="274"/>
                </a:moveTo>
                <a:lnTo>
                  <a:pt x="660" y="0"/>
                </a:lnTo>
                <a:lnTo>
                  <a:pt x="1036" y="2"/>
                </a:lnTo>
              </a:path>
            </a:pathLst>
          </a:custGeom>
          <a:noFill/>
          <a:ln w="2222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474" name="Freeform 234"/>
          <p:cNvSpPr>
            <a:spLocks/>
          </p:cNvSpPr>
          <p:nvPr/>
        </p:nvSpPr>
        <p:spPr bwMode="auto">
          <a:xfrm>
            <a:off x="5607050" y="420688"/>
            <a:ext cx="1484313" cy="652462"/>
          </a:xfrm>
          <a:custGeom>
            <a:avLst/>
            <a:gdLst/>
            <a:ahLst/>
            <a:cxnLst>
              <a:cxn ang="0">
                <a:pos x="0" y="424"/>
              </a:cxn>
              <a:cxn ang="0">
                <a:pos x="890" y="0"/>
              </a:cxn>
              <a:cxn ang="0">
                <a:pos x="964" y="2"/>
              </a:cxn>
            </a:cxnLst>
            <a:rect l="0" t="0" r="r" b="b"/>
            <a:pathLst>
              <a:path w="964" h="424">
                <a:moveTo>
                  <a:pt x="0" y="424"/>
                </a:moveTo>
                <a:lnTo>
                  <a:pt x="890" y="0"/>
                </a:lnTo>
                <a:lnTo>
                  <a:pt x="964" y="2"/>
                </a:lnTo>
              </a:path>
            </a:pathLst>
          </a:custGeom>
          <a:noFill/>
          <a:ln w="2222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475" name="Freeform 235"/>
          <p:cNvSpPr>
            <a:spLocks/>
          </p:cNvSpPr>
          <p:nvPr/>
        </p:nvSpPr>
        <p:spPr bwMode="auto">
          <a:xfrm>
            <a:off x="3121025" y="433388"/>
            <a:ext cx="1812925" cy="65881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26" y="0"/>
              </a:cxn>
              <a:cxn ang="0">
                <a:pos x="1178" y="428"/>
              </a:cxn>
            </a:cxnLst>
            <a:rect l="0" t="0" r="r" b="b"/>
            <a:pathLst>
              <a:path w="1178" h="428">
                <a:moveTo>
                  <a:pt x="0" y="0"/>
                </a:moveTo>
                <a:lnTo>
                  <a:pt x="126" y="0"/>
                </a:lnTo>
                <a:lnTo>
                  <a:pt x="1178" y="428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476" name="Freeform 236"/>
          <p:cNvSpPr>
            <a:spLocks/>
          </p:cNvSpPr>
          <p:nvPr/>
        </p:nvSpPr>
        <p:spPr bwMode="auto">
          <a:xfrm>
            <a:off x="3121025" y="769938"/>
            <a:ext cx="1622425" cy="94456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24" y="0"/>
              </a:cxn>
              <a:cxn ang="0">
                <a:pos x="1054" y="614"/>
              </a:cxn>
            </a:cxnLst>
            <a:rect l="0" t="0" r="r" b="b"/>
            <a:pathLst>
              <a:path w="1054" h="614">
                <a:moveTo>
                  <a:pt x="0" y="0"/>
                </a:moveTo>
                <a:lnTo>
                  <a:pt x="124" y="0"/>
                </a:lnTo>
                <a:lnTo>
                  <a:pt x="1054" y="614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477" name="Line 237"/>
          <p:cNvSpPr>
            <a:spLocks noChangeShapeType="1"/>
          </p:cNvSpPr>
          <p:nvPr/>
        </p:nvSpPr>
        <p:spPr bwMode="auto">
          <a:xfrm>
            <a:off x="2239963" y="1458913"/>
            <a:ext cx="763587" cy="0"/>
          </a:xfrm>
          <a:prstGeom prst="line">
            <a:avLst/>
          </a:prstGeom>
          <a:noFill/>
          <a:ln w="222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478" name="Freeform 238"/>
          <p:cNvSpPr>
            <a:spLocks/>
          </p:cNvSpPr>
          <p:nvPr/>
        </p:nvSpPr>
        <p:spPr bwMode="auto">
          <a:xfrm>
            <a:off x="1120775" y="2009775"/>
            <a:ext cx="889000" cy="6953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74" y="0"/>
              </a:cxn>
              <a:cxn ang="0">
                <a:pos x="578" y="452"/>
              </a:cxn>
            </a:cxnLst>
            <a:rect l="0" t="0" r="r" b="b"/>
            <a:pathLst>
              <a:path w="578" h="452">
                <a:moveTo>
                  <a:pt x="0" y="0"/>
                </a:moveTo>
                <a:lnTo>
                  <a:pt x="174" y="0"/>
                </a:lnTo>
                <a:lnTo>
                  <a:pt x="578" y="452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479" name="Freeform 239"/>
          <p:cNvSpPr>
            <a:spLocks/>
          </p:cNvSpPr>
          <p:nvPr/>
        </p:nvSpPr>
        <p:spPr bwMode="auto">
          <a:xfrm>
            <a:off x="1320800" y="2505075"/>
            <a:ext cx="1092200" cy="7175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72" y="0"/>
              </a:cxn>
              <a:cxn ang="0">
                <a:pos x="710" y="466"/>
              </a:cxn>
            </a:cxnLst>
            <a:rect l="0" t="0" r="r" b="b"/>
            <a:pathLst>
              <a:path w="710" h="466">
                <a:moveTo>
                  <a:pt x="0" y="0"/>
                </a:moveTo>
                <a:lnTo>
                  <a:pt x="72" y="0"/>
                </a:lnTo>
                <a:lnTo>
                  <a:pt x="710" y="466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480" name="Freeform 240"/>
          <p:cNvSpPr>
            <a:spLocks/>
          </p:cNvSpPr>
          <p:nvPr/>
        </p:nvSpPr>
        <p:spPr bwMode="auto">
          <a:xfrm>
            <a:off x="1341438" y="2886075"/>
            <a:ext cx="612775" cy="2984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2" y="0"/>
              </a:cxn>
              <a:cxn ang="0">
                <a:pos x="398" y="194"/>
              </a:cxn>
            </a:cxnLst>
            <a:rect l="0" t="0" r="r" b="b"/>
            <a:pathLst>
              <a:path w="398" h="194">
                <a:moveTo>
                  <a:pt x="0" y="0"/>
                </a:moveTo>
                <a:lnTo>
                  <a:pt x="52" y="0"/>
                </a:lnTo>
                <a:lnTo>
                  <a:pt x="398" y="194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481" name="Freeform 241"/>
          <p:cNvSpPr>
            <a:spLocks/>
          </p:cNvSpPr>
          <p:nvPr/>
        </p:nvSpPr>
        <p:spPr bwMode="auto">
          <a:xfrm>
            <a:off x="1320800" y="3298825"/>
            <a:ext cx="1414463" cy="554038"/>
          </a:xfrm>
          <a:custGeom>
            <a:avLst/>
            <a:gdLst/>
            <a:ahLst/>
            <a:cxnLst>
              <a:cxn ang="0">
                <a:pos x="0" y="2"/>
              </a:cxn>
              <a:cxn ang="0">
                <a:pos x="32" y="0"/>
              </a:cxn>
              <a:cxn ang="0">
                <a:pos x="920" y="360"/>
              </a:cxn>
            </a:cxnLst>
            <a:rect l="0" t="0" r="r" b="b"/>
            <a:pathLst>
              <a:path w="920" h="360">
                <a:moveTo>
                  <a:pt x="0" y="2"/>
                </a:moveTo>
                <a:lnTo>
                  <a:pt x="32" y="0"/>
                </a:lnTo>
                <a:lnTo>
                  <a:pt x="920" y="36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482" name="Freeform 242"/>
          <p:cNvSpPr>
            <a:spLocks/>
          </p:cNvSpPr>
          <p:nvPr/>
        </p:nvSpPr>
        <p:spPr bwMode="auto">
          <a:xfrm>
            <a:off x="1120775" y="3681413"/>
            <a:ext cx="1436688" cy="1651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60" y="0"/>
              </a:cxn>
              <a:cxn ang="0">
                <a:pos x="934" y="108"/>
              </a:cxn>
            </a:cxnLst>
            <a:rect l="0" t="0" r="r" b="b"/>
            <a:pathLst>
              <a:path w="934" h="108">
                <a:moveTo>
                  <a:pt x="0" y="0"/>
                </a:moveTo>
                <a:lnTo>
                  <a:pt x="160" y="0"/>
                </a:lnTo>
                <a:lnTo>
                  <a:pt x="934" y="108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483" name="Line 243"/>
          <p:cNvSpPr>
            <a:spLocks noChangeShapeType="1"/>
          </p:cNvSpPr>
          <p:nvPr/>
        </p:nvSpPr>
        <p:spPr bwMode="auto">
          <a:xfrm flipV="1">
            <a:off x="2587625" y="3721100"/>
            <a:ext cx="261938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484" name="Freeform 244"/>
          <p:cNvSpPr>
            <a:spLocks/>
          </p:cNvSpPr>
          <p:nvPr/>
        </p:nvSpPr>
        <p:spPr bwMode="auto">
          <a:xfrm>
            <a:off x="1566863" y="4246563"/>
            <a:ext cx="1171575" cy="1773237"/>
          </a:xfrm>
          <a:custGeom>
            <a:avLst/>
            <a:gdLst/>
            <a:ahLst/>
            <a:cxnLst>
              <a:cxn ang="0">
                <a:pos x="0" y="1152"/>
              </a:cxn>
              <a:cxn ang="0">
                <a:pos x="160" y="1152"/>
              </a:cxn>
              <a:cxn ang="0">
                <a:pos x="762" y="0"/>
              </a:cxn>
            </a:cxnLst>
            <a:rect l="0" t="0" r="r" b="b"/>
            <a:pathLst>
              <a:path w="762" h="1152">
                <a:moveTo>
                  <a:pt x="0" y="1152"/>
                </a:moveTo>
                <a:lnTo>
                  <a:pt x="160" y="1152"/>
                </a:lnTo>
                <a:lnTo>
                  <a:pt x="762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485" name="Freeform 245"/>
          <p:cNvSpPr>
            <a:spLocks/>
          </p:cNvSpPr>
          <p:nvPr/>
        </p:nvSpPr>
        <p:spPr bwMode="auto">
          <a:xfrm>
            <a:off x="1643063" y="4951413"/>
            <a:ext cx="1600200" cy="1268412"/>
          </a:xfrm>
          <a:custGeom>
            <a:avLst/>
            <a:gdLst/>
            <a:ahLst/>
            <a:cxnLst>
              <a:cxn ang="0">
                <a:pos x="0" y="824"/>
              </a:cxn>
              <a:cxn ang="0">
                <a:pos x="114" y="824"/>
              </a:cxn>
              <a:cxn ang="0">
                <a:pos x="1040" y="0"/>
              </a:cxn>
            </a:cxnLst>
            <a:rect l="0" t="0" r="r" b="b"/>
            <a:pathLst>
              <a:path w="1040" h="824">
                <a:moveTo>
                  <a:pt x="0" y="824"/>
                </a:moveTo>
                <a:lnTo>
                  <a:pt x="114" y="824"/>
                </a:lnTo>
                <a:lnTo>
                  <a:pt x="1040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486" name="Line 246"/>
          <p:cNvSpPr>
            <a:spLocks noChangeShapeType="1"/>
          </p:cNvSpPr>
          <p:nvPr/>
        </p:nvSpPr>
        <p:spPr bwMode="auto">
          <a:xfrm flipV="1">
            <a:off x="1812925" y="5607050"/>
            <a:ext cx="1485900" cy="6159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247"/>
          <p:cNvGrpSpPr>
            <a:grpSpLocks/>
          </p:cNvGrpSpPr>
          <p:nvPr/>
        </p:nvGrpSpPr>
        <p:grpSpPr bwMode="auto">
          <a:xfrm>
            <a:off x="2239963" y="420688"/>
            <a:ext cx="5313362" cy="4864100"/>
            <a:chOff x="1506" y="310"/>
            <a:chExt cx="3347" cy="3064"/>
          </a:xfrm>
        </p:grpSpPr>
        <p:sp>
          <p:nvSpPr>
            <p:cNvPr id="10488" name="Line 248"/>
            <p:cNvSpPr>
              <a:spLocks noChangeShapeType="1"/>
            </p:cNvSpPr>
            <p:nvPr/>
          </p:nvSpPr>
          <p:spPr bwMode="auto">
            <a:xfrm>
              <a:off x="3856" y="3374"/>
              <a:ext cx="4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89" name="Freeform 249"/>
            <p:cNvSpPr>
              <a:spLocks/>
            </p:cNvSpPr>
            <p:nvPr/>
          </p:nvSpPr>
          <p:spPr bwMode="auto">
            <a:xfrm>
              <a:off x="3719" y="2652"/>
              <a:ext cx="880" cy="38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92" y="398"/>
                </a:cxn>
                <a:cxn ang="0">
                  <a:pos x="908" y="398"/>
                </a:cxn>
              </a:cxnLst>
              <a:rect l="0" t="0" r="r" b="b"/>
              <a:pathLst>
                <a:path w="908" h="398">
                  <a:moveTo>
                    <a:pt x="0" y="0"/>
                  </a:moveTo>
                  <a:lnTo>
                    <a:pt x="792" y="398"/>
                  </a:lnTo>
                  <a:lnTo>
                    <a:pt x="908" y="398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90" name="Freeform 250"/>
            <p:cNvSpPr>
              <a:spLocks/>
            </p:cNvSpPr>
            <p:nvPr/>
          </p:nvSpPr>
          <p:spPr bwMode="auto">
            <a:xfrm>
              <a:off x="4064" y="2383"/>
              <a:ext cx="690" cy="34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36" y="358"/>
                </a:cxn>
                <a:cxn ang="0">
                  <a:pos x="712" y="358"/>
                </a:cxn>
              </a:cxnLst>
              <a:rect l="0" t="0" r="r" b="b"/>
              <a:pathLst>
                <a:path w="712" h="358">
                  <a:moveTo>
                    <a:pt x="0" y="0"/>
                  </a:moveTo>
                  <a:lnTo>
                    <a:pt x="436" y="358"/>
                  </a:lnTo>
                  <a:lnTo>
                    <a:pt x="712" y="358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91" name="Line 251"/>
            <p:cNvSpPr>
              <a:spLocks noChangeShapeType="1"/>
            </p:cNvSpPr>
            <p:nvPr/>
          </p:nvSpPr>
          <p:spPr bwMode="auto">
            <a:xfrm>
              <a:off x="4060" y="2205"/>
              <a:ext cx="428" cy="5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92" name="Freeform 252"/>
            <p:cNvSpPr>
              <a:spLocks/>
            </p:cNvSpPr>
            <p:nvPr/>
          </p:nvSpPr>
          <p:spPr bwMode="auto">
            <a:xfrm>
              <a:off x="4089" y="1784"/>
              <a:ext cx="620" cy="51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00" y="526"/>
                </a:cxn>
                <a:cxn ang="0">
                  <a:pos x="640" y="526"/>
                </a:cxn>
              </a:cxnLst>
              <a:rect l="0" t="0" r="r" b="b"/>
              <a:pathLst>
                <a:path w="640" h="526">
                  <a:moveTo>
                    <a:pt x="0" y="0"/>
                  </a:moveTo>
                  <a:lnTo>
                    <a:pt x="500" y="526"/>
                  </a:lnTo>
                  <a:lnTo>
                    <a:pt x="640" y="526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93" name="Freeform 253"/>
            <p:cNvSpPr>
              <a:spLocks/>
            </p:cNvSpPr>
            <p:nvPr/>
          </p:nvSpPr>
          <p:spPr bwMode="auto">
            <a:xfrm>
              <a:off x="3848" y="588"/>
              <a:ext cx="1005" cy="265"/>
            </a:xfrm>
            <a:custGeom>
              <a:avLst/>
              <a:gdLst/>
              <a:ahLst/>
              <a:cxnLst>
                <a:cxn ang="0">
                  <a:pos x="0" y="274"/>
                </a:cxn>
                <a:cxn ang="0">
                  <a:pos x="660" y="0"/>
                </a:cxn>
                <a:cxn ang="0">
                  <a:pos x="1036" y="2"/>
                </a:cxn>
              </a:cxnLst>
              <a:rect l="0" t="0" r="r" b="b"/>
              <a:pathLst>
                <a:path w="1036" h="274">
                  <a:moveTo>
                    <a:pt x="0" y="274"/>
                  </a:moveTo>
                  <a:lnTo>
                    <a:pt x="660" y="0"/>
                  </a:lnTo>
                  <a:lnTo>
                    <a:pt x="1036" y="2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94" name="Freeform 254"/>
            <p:cNvSpPr>
              <a:spLocks/>
            </p:cNvSpPr>
            <p:nvPr/>
          </p:nvSpPr>
          <p:spPr bwMode="auto">
            <a:xfrm>
              <a:off x="3627" y="310"/>
              <a:ext cx="935" cy="411"/>
            </a:xfrm>
            <a:custGeom>
              <a:avLst/>
              <a:gdLst/>
              <a:ahLst/>
              <a:cxnLst>
                <a:cxn ang="0">
                  <a:pos x="0" y="424"/>
                </a:cxn>
                <a:cxn ang="0">
                  <a:pos x="890" y="0"/>
                </a:cxn>
                <a:cxn ang="0">
                  <a:pos x="964" y="2"/>
                </a:cxn>
              </a:cxnLst>
              <a:rect l="0" t="0" r="r" b="b"/>
              <a:pathLst>
                <a:path w="964" h="424">
                  <a:moveTo>
                    <a:pt x="0" y="424"/>
                  </a:moveTo>
                  <a:lnTo>
                    <a:pt x="890" y="0"/>
                  </a:lnTo>
                  <a:lnTo>
                    <a:pt x="964" y="2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95" name="Line 255"/>
            <p:cNvSpPr>
              <a:spLocks noChangeShapeType="1"/>
            </p:cNvSpPr>
            <p:nvPr/>
          </p:nvSpPr>
          <p:spPr bwMode="auto">
            <a:xfrm>
              <a:off x="1506" y="964"/>
              <a:ext cx="48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38200" y="152400"/>
            <a:ext cx="5061899" cy="69249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/>
              <a:t>The cell is dynamic</a:t>
            </a:r>
          </a:p>
          <a:p>
            <a:endParaRPr lang="en-US" sz="3600" dirty="0" smtClean="0"/>
          </a:p>
          <a:p>
            <a:r>
              <a:rPr lang="en-US" sz="2000" dirty="0" smtClean="0"/>
              <a:t>Mitosis</a:t>
            </a:r>
          </a:p>
          <a:p>
            <a:endParaRPr lang="en-US" sz="2000" dirty="0" smtClean="0"/>
          </a:p>
          <a:p>
            <a:r>
              <a:rPr lang="en-US" dirty="0" smtClean="0">
                <a:hlinkClick r:id="rId2"/>
              </a:rPr>
              <a:t>http://www.youtube.com/watch?v=P7m3WfzgZdI</a:t>
            </a:r>
            <a:endParaRPr lang="en-US" dirty="0" smtClean="0"/>
          </a:p>
          <a:p>
            <a:endParaRPr lang="en-US" sz="3600" dirty="0" smtClean="0"/>
          </a:p>
          <a:p>
            <a:r>
              <a:rPr lang="en-US" sz="2000" dirty="0" smtClean="0"/>
              <a:t>Golgi Transport</a:t>
            </a:r>
          </a:p>
          <a:p>
            <a:endParaRPr lang="en-US" dirty="0" smtClean="0">
              <a:hlinkClick r:id="rId3"/>
            </a:endParaRPr>
          </a:p>
          <a:p>
            <a:r>
              <a:rPr lang="en-US" dirty="0" smtClean="0">
                <a:hlinkClick r:id="rId3"/>
              </a:rPr>
              <a:t>http://www.youtube.com/watch?v=souBkm-R5yU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>
                <a:hlinkClick r:id="rId4"/>
              </a:rPr>
              <a:t>http://www.youtube.com/watch?v=T3xGlmiqIUk</a:t>
            </a:r>
            <a:endParaRPr lang="en-US" dirty="0" smtClean="0"/>
          </a:p>
          <a:p>
            <a:endParaRPr lang="en-US" dirty="0" smtClean="0"/>
          </a:p>
          <a:p>
            <a:endParaRPr lang="en-US" sz="2000" dirty="0" smtClean="0"/>
          </a:p>
          <a:p>
            <a:endParaRPr lang="en-US" sz="2000" dirty="0" smtClean="0"/>
          </a:p>
          <a:p>
            <a:r>
              <a:rPr lang="en-US" sz="2000" dirty="0" smtClean="0"/>
              <a:t>Mitochondrial movement</a:t>
            </a:r>
          </a:p>
          <a:p>
            <a:endParaRPr lang="en-US" dirty="0" smtClean="0"/>
          </a:p>
          <a:p>
            <a:r>
              <a:rPr lang="en-US" dirty="0" smtClean="0">
                <a:hlinkClick r:id="rId5"/>
              </a:rPr>
              <a:t>http://www.youtube.com/watch?v=HpgRGbwu6CM</a:t>
            </a: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2013 Pearson Education, Inc.</a:t>
            </a:r>
          </a:p>
        </p:txBody>
      </p:sp>
      <p:sp>
        <p:nvSpPr>
          <p:cNvPr id="918530" name="Rectangle 18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274638"/>
          </a:xfrm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z="1200" b="1"/>
              <a:t>Table 3.3  Parts of the Cell: Structure and Function (1 of 4)</a:t>
            </a:r>
          </a:p>
        </p:txBody>
      </p:sp>
      <p:pic>
        <p:nvPicPr>
          <p:cNvPr id="918531" name="Picture 3" descr="table_03_03_1_labeled"/>
          <p:cNvPicPr>
            <a:picLocks noChangeAspect="1" noChangeArrowheads="1"/>
          </p:cNvPicPr>
          <p:nvPr/>
        </p:nvPicPr>
        <p:blipFill>
          <a:blip r:embed="rId3" cstate="print"/>
          <a:srcRect b="8075"/>
          <a:stretch>
            <a:fillRect/>
          </a:stretch>
        </p:blipFill>
        <p:spPr bwMode="auto">
          <a:xfrm>
            <a:off x="273050" y="2200275"/>
            <a:ext cx="8597900" cy="22590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0578" name="Rectangle 18"/>
          <p:cNvSpPr>
            <a:spLocks noGrp="1" noChangeArrowheads="1"/>
          </p:cNvSpPr>
          <p:nvPr>
            <p:ph type="title"/>
          </p:nvPr>
        </p:nvSpPr>
        <p:spPr>
          <a:xfrm>
            <a:off x="152400" y="609600"/>
            <a:ext cx="2133600" cy="503238"/>
          </a:xfrm>
          <a:noFill/>
          <a:ln/>
        </p:spPr>
        <p:txBody>
          <a:bodyPr>
            <a:noAutofit/>
          </a:bodyPr>
          <a:lstStyle/>
          <a:p>
            <a:pPr algn="l">
              <a:spcBef>
                <a:spcPct val="0"/>
              </a:spcBef>
            </a:pPr>
            <a:r>
              <a:rPr lang="en-US" sz="1800" b="1" dirty="0"/>
              <a:t>Table 3.3  Parts of the Cell: Structure and Function (2 of 4)</a:t>
            </a:r>
          </a:p>
        </p:txBody>
      </p:sp>
      <p:pic>
        <p:nvPicPr>
          <p:cNvPr id="920579" name="Picture 3" descr="table_03_03_2_labeled"/>
          <p:cNvPicPr>
            <a:picLocks noChangeAspect="1" noChangeArrowheads="1"/>
          </p:cNvPicPr>
          <p:nvPr/>
        </p:nvPicPr>
        <p:blipFill>
          <a:blip r:embed="rId3" cstate="print"/>
          <a:srcRect b="2757"/>
          <a:stretch>
            <a:fillRect/>
          </a:stretch>
        </p:blipFill>
        <p:spPr bwMode="auto">
          <a:xfrm>
            <a:off x="2286000" y="-304800"/>
            <a:ext cx="6526026" cy="7162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2013 Pearson Education, Inc.</a:t>
            </a:r>
          </a:p>
        </p:txBody>
      </p:sp>
      <p:pic>
        <p:nvPicPr>
          <p:cNvPr id="922626" name="Picture 2" descr="table_03_03_3_labeled"/>
          <p:cNvPicPr>
            <a:picLocks noChangeAspect="1" noChangeArrowheads="1"/>
          </p:cNvPicPr>
          <p:nvPr/>
        </p:nvPicPr>
        <p:blipFill>
          <a:blip r:embed="rId3" cstate="print"/>
          <a:srcRect b="2895"/>
          <a:stretch>
            <a:fillRect/>
          </a:stretch>
        </p:blipFill>
        <p:spPr bwMode="auto">
          <a:xfrm>
            <a:off x="611188" y="220663"/>
            <a:ext cx="7678737" cy="6245225"/>
          </a:xfrm>
          <a:prstGeom prst="rect">
            <a:avLst/>
          </a:prstGeom>
          <a:noFill/>
        </p:spPr>
      </p:pic>
      <p:sp>
        <p:nvSpPr>
          <p:cNvPr id="922627" name="Rectangle 18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274638"/>
          </a:xfrm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z="1200" b="1"/>
              <a:t>Table 3.3  Parts of the Cell: Structure and Function (3 of 4)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4674" name="Picture 2" descr="table_03_03_4_labeled"/>
          <p:cNvPicPr>
            <a:picLocks noChangeAspect="1" noChangeArrowheads="1"/>
          </p:cNvPicPr>
          <p:nvPr/>
        </p:nvPicPr>
        <p:blipFill>
          <a:blip r:embed="rId3" cstate="print"/>
          <a:srcRect b="3033"/>
          <a:stretch>
            <a:fillRect/>
          </a:stretch>
        </p:blipFill>
        <p:spPr bwMode="auto">
          <a:xfrm>
            <a:off x="2133600" y="-268940"/>
            <a:ext cx="6697108" cy="7086600"/>
          </a:xfrm>
          <a:prstGeom prst="rect">
            <a:avLst/>
          </a:prstGeom>
          <a:noFill/>
        </p:spPr>
      </p:pic>
      <p:sp>
        <p:nvSpPr>
          <p:cNvPr id="924675" name="Rectangle 18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2362200" cy="1295400"/>
          </a:xfrm>
          <a:noFill/>
          <a:ln/>
        </p:spPr>
        <p:txBody>
          <a:bodyPr>
            <a:normAutofit/>
          </a:bodyPr>
          <a:lstStyle/>
          <a:p>
            <a:pPr algn="l">
              <a:spcBef>
                <a:spcPct val="0"/>
              </a:spcBef>
            </a:pPr>
            <a:r>
              <a:rPr lang="en-US" sz="1800" b="1" dirty="0"/>
              <a:t>Table 3.3  Parts of the Cell: Structure and Function (4 of 4)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2013 Pearson Education, Inc.</a:t>
            </a:r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US" sz="3600" dirty="0" smtClean="0"/>
              <a:t>1.3 Describe the different tissues of the human body</a:t>
            </a:r>
            <a:endParaRPr lang="en-US" sz="3600" dirty="0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Individual body cells </a:t>
            </a:r>
            <a:r>
              <a:rPr lang="en-US" dirty="0" smtClean="0"/>
              <a:t>are specialized</a:t>
            </a:r>
            <a:endParaRPr lang="en-US" dirty="0"/>
          </a:p>
          <a:p>
            <a:pPr lvl="1"/>
            <a:r>
              <a:rPr lang="en-US" dirty="0"/>
              <a:t>Each type performs specific functions that maintain </a:t>
            </a:r>
            <a:r>
              <a:rPr lang="en-US" dirty="0" smtClean="0"/>
              <a:t>homeostasis (division of </a:t>
            </a:r>
            <a:r>
              <a:rPr lang="en-US" dirty="0" err="1" smtClean="0"/>
              <a:t>labour</a:t>
            </a:r>
            <a:r>
              <a:rPr lang="en-US" dirty="0" smtClean="0"/>
              <a:t>)</a:t>
            </a:r>
            <a:endParaRPr lang="en-US" dirty="0"/>
          </a:p>
          <a:p>
            <a:r>
              <a:rPr lang="en-US" b="1" dirty="0"/>
              <a:t>Tissues</a:t>
            </a:r>
            <a:endParaRPr lang="en-US" dirty="0"/>
          </a:p>
          <a:p>
            <a:pPr lvl="1"/>
            <a:r>
              <a:rPr lang="en-US" dirty="0"/>
              <a:t>Groups of cells similar in structure that perform common or related </a:t>
            </a:r>
            <a:r>
              <a:rPr lang="en-US" dirty="0" smtClean="0"/>
              <a:t>function (1.3.1)</a:t>
            </a:r>
            <a:endParaRPr lang="en-US" dirty="0"/>
          </a:p>
          <a:p>
            <a:r>
              <a:rPr lang="en-US" b="1" dirty="0"/>
              <a:t>Histology</a:t>
            </a:r>
            <a:endParaRPr lang="en-US" dirty="0"/>
          </a:p>
          <a:p>
            <a:pPr lvl="1"/>
            <a:r>
              <a:rPr lang="en-US" dirty="0"/>
              <a:t>Study of tissues</a:t>
            </a:r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2013 Pearson Education, Inc.</a:t>
            </a:r>
          </a:p>
        </p:txBody>
      </p:sp>
      <p:grpSp>
        <p:nvGrpSpPr>
          <p:cNvPr id="27" name="Group 26"/>
          <p:cNvGrpSpPr/>
          <p:nvPr/>
        </p:nvGrpSpPr>
        <p:grpSpPr>
          <a:xfrm>
            <a:off x="85725" y="152400"/>
            <a:ext cx="7839075" cy="6294438"/>
            <a:chOff x="923925" y="228600"/>
            <a:chExt cx="7839075" cy="6294438"/>
          </a:xfrm>
        </p:grpSpPr>
        <p:pic>
          <p:nvPicPr>
            <p:cNvPr id="16408" name="Picture 24" descr="figure_04_01_unlabeled"/>
            <p:cNvPicPr>
              <a:picLocks noChangeAspect="1" noChangeArrowheads="1"/>
            </p:cNvPicPr>
            <p:nvPr/>
          </p:nvPicPr>
          <p:blipFill>
            <a:blip r:embed="rId2" cstate="print"/>
            <a:srcRect b="2895"/>
            <a:stretch>
              <a:fillRect/>
            </a:stretch>
          </p:blipFill>
          <p:spPr bwMode="auto">
            <a:xfrm>
              <a:off x="923925" y="228600"/>
              <a:ext cx="7165975" cy="6294438"/>
            </a:xfrm>
            <a:prstGeom prst="rect">
              <a:avLst/>
            </a:prstGeom>
            <a:noFill/>
          </p:spPr>
        </p:pic>
        <p:sp>
          <p:nvSpPr>
            <p:cNvPr id="16409" name="Freeform 25"/>
            <p:cNvSpPr>
              <a:spLocks/>
            </p:cNvSpPr>
            <p:nvPr/>
          </p:nvSpPr>
          <p:spPr bwMode="auto">
            <a:xfrm>
              <a:off x="2143125" y="501650"/>
              <a:ext cx="1231900" cy="279400"/>
            </a:xfrm>
            <a:custGeom>
              <a:avLst/>
              <a:gdLst/>
              <a:ahLst/>
              <a:cxnLst>
                <a:cxn ang="0">
                  <a:pos x="776" y="176"/>
                </a:cxn>
                <a:cxn ang="0">
                  <a:pos x="600" y="176"/>
                </a:cxn>
                <a:cxn ang="0">
                  <a:pos x="0" y="0"/>
                </a:cxn>
              </a:cxnLst>
              <a:rect l="0" t="0" r="r" b="b"/>
              <a:pathLst>
                <a:path w="776" h="176">
                  <a:moveTo>
                    <a:pt x="776" y="176"/>
                  </a:moveTo>
                  <a:lnTo>
                    <a:pt x="600" y="176"/>
                  </a:lnTo>
                  <a:lnTo>
                    <a:pt x="0" y="0"/>
                  </a:lnTo>
                </a:path>
              </a:pathLst>
            </a:custGeom>
            <a:noFill/>
            <a:ln w="1714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410" name="Line 26"/>
            <p:cNvSpPr>
              <a:spLocks noChangeShapeType="1"/>
            </p:cNvSpPr>
            <p:nvPr/>
          </p:nvSpPr>
          <p:spPr bwMode="auto">
            <a:xfrm flipH="1">
              <a:off x="2193925" y="781050"/>
              <a:ext cx="901700" cy="279400"/>
            </a:xfrm>
            <a:prstGeom prst="line">
              <a:avLst/>
            </a:prstGeom>
            <a:noFill/>
            <a:ln w="1714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411" name="Line 27"/>
            <p:cNvSpPr>
              <a:spLocks noChangeShapeType="1"/>
            </p:cNvSpPr>
            <p:nvPr/>
          </p:nvSpPr>
          <p:spPr bwMode="auto">
            <a:xfrm flipH="1">
              <a:off x="2397125" y="781050"/>
              <a:ext cx="698500" cy="596900"/>
            </a:xfrm>
            <a:prstGeom prst="line">
              <a:avLst/>
            </a:prstGeom>
            <a:noFill/>
            <a:ln w="1714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412" name="Freeform 28"/>
            <p:cNvSpPr>
              <a:spLocks/>
            </p:cNvSpPr>
            <p:nvPr/>
          </p:nvSpPr>
          <p:spPr bwMode="auto">
            <a:xfrm>
              <a:off x="2705100" y="1905000"/>
              <a:ext cx="673100" cy="12700"/>
            </a:xfrm>
            <a:custGeom>
              <a:avLst/>
              <a:gdLst/>
              <a:ahLst/>
              <a:cxnLst>
                <a:cxn ang="0">
                  <a:pos x="424" y="0"/>
                </a:cxn>
                <a:cxn ang="0">
                  <a:pos x="248" y="0"/>
                </a:cxn>
                <a:cxn ang="0">
                  <a:pos x="0" y="8"/>
                </a:cxn>
              </a:cxnLst>
              <a:rect l="0" t="0" r="r" b="b"/>
              <a:pathLst>
                <a:path w="424" h="8">
                  <a:moveTo>
                    <a:pt x="424" y="0"/>
                  </a:moveTo>
                  <a:lnTo>
                    <a:pt x="248" y="0"/>
                  </a:lnTo>
                  <a:lnTo>
                    <a:pt x="0" y="8"/>
                  </a:lnTo>
                </a:path>
              </a:pathLst>
            </a:custGeom>
            <a:noFill/>
            <a:ln w="1714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413" name="Freeform 29"/>
            <p:cNvSpPr>
              <a:spLocks/>
            </p:cNvSpPr>
            <p:nvPr/>
          </p:nvSpPr>
          <p:spPr bwMode="auto">
            <a:xfrm>
              <a:off x="2328863" y="2995613"/>
              <a:ext cx="1054100" cy="25400"/>
            </a:xfrm>
            <a:custGeom>
              <a:avLst/>
              <a:gdLst/>
              <a:ahLst/>
              <a:cxnLst>
                <a:cxn ang="0">
                  <a:pos x="664" y="0"/>
                </a:cxn>
                <a:cxn ang="0">
                  <a:pos x="488" y="0"/>
                </a:cxn>
                <a:cxn ang="0">
                  <a:pos x="0" y="16"/>
                </a:cxn>
              </a:cxnLst>
              <a:rect l="0" t="0" r="r" b="b"/>
              <a:pathLst>
                <a:path w="664" h="16">
                  <a:moveTo>
                    <a:pt x="664" y="0"/>
                  </a:moveTo>
                  <a:lnTo>
                    <a:pt x="488" y="0"/>
                  </a:lnTo>
                  <a:lnTo>
                    <a:pt x="0" y="16"/>
                  </a:lnTo>
                </a:path>
              </a:pathLst>
            </a:custGeom>
            <a:noFill/>
            <a:ln w="1714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414" name="Freeform 30"/>
            <p:cNvSpPr>
              <a:spLocks/>
            </p:cNvSpPr>
            <p:nvPr/>
          </p:nvSpPr>
          <p:spPr bwMode="auto">
            <a:xfrm>
              <a:off x="2452688" y="4333875"/>
              <a:ext cx="927100" cy="228600"/>
            </a:xfrm>
            <a:custGeom>
              <a:avLst/>
              <a:gdLst/>
              <a:ahLst/>
              <a:cxnLst>
                <a:cxn ang="0">
                  <a:pos x="584" y="144"/>
                </a:cxn>
                <a:cxn ang="0">
                  <a:pos x="408" y="144"/>
                </a:cxn>
                <a:cxn ang="0">
                  <a:pos x="0" y="0"/>
                </a:cxn>
              </a:cxnLst>
              <a:rect l="0" t="0" r="r" b="b"/>
              <a:pathLst>
                <a:path w="584" h="144">
                  <a:moveTo>
                    <a:pt x="584" y="144"/>
                  </a:moveTo>
                  <a:lnTo>
                    <a:pt x="408" y="144"/>
                  </a:lnTo>
                  <a:lnTo>
                    <a:pt x="0" y="0"/>
                  </a:lnTo>
                </a:path>
              </a:pathLst>
            </a:custGeom>
            <a:noFill/>
            <a:ln w="1714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415" name="Freeform 31"/>
            <p:cNvSpPr>
              <a:spLocks/>
            </p:cNvSpPr>
            <p:nvPr/>
          </p:nvSpPr>
          <p:spPr bwMode="auto">
            <a:xfrm>
              <a:off x="1757363" y="4524375"/>
              <a:ext cx="1611312" cy="247650"/>
            </a:xfrm>
            <a:custGeom>
              <a:avLst/>
              <a:gdLst/>
              <a:ahLst/>
              <a:cxnLst>
                <a:cxn ang="0">
                  <a:pos x="1040" y="160"/>
                </a:cxn>
                <a:cxn ang="0">
                  <a:pos x="864" y="160"/>
                </a:cxn>
                <a:cxn ang="0">
                  <a:pos x="0" y="0"/>
                </a:cxn>
              </a:cxnLst>
              <a:rect l="0" t="0" r="r" b="b"/>
              <a:pathLst>
                <a:path w="1040" h="160">
                  <a:moveTo>
                    <a:pt x="1040" y="160"/>
                  </a:moveTo>
                  <a:lnTo>
                    <a:pt x="864" y="160"/>
                  </a:lnTo>
                  <a:lnTo>
                    <a:pt x="0" y="0"/>
                  </a:lnTo>
                </a:path>
              </a:pathLst>
            </a:custGeom>
            <a:noFill/>
            <a:ln w="1714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416" name="Freeform 32"/>
            <p:cNvSpPr>
              <a:spLocks/>
            </p:cNvSpPr>
            <p:nvPr/>
          </p:nvSpPr>
          <p:spPr bwMode="auto">
            <a:xfrm>
              <a:off x="2536825" y="4976813"/>
              <a:ext cx="838200" cy="241300"/>
            </a:xfrm>
            <a:custGeom>
              <a:avLst/>
              <a:gdLst/>
              <a:ahLst/>
              <a:cxnLst>
                <a:cxn ang="0">
                  <a:pos x="528" y="0"/>
                </a:cxn>
                <a:cxn ang="0">
                  <a:pos x="352" y="0"/>
                </a:cxn>
                <a:cxn ang="0">
                  <a:pos x="0" y="152"/>
                </a:cxn>
              </a:cxnLst>
              <a:rect l="0" t="0" r="r" b="b"/>
              <a:pathLst>
                <a:path w="528" h="152">
                  <a:moveTo>
                    <a:pt x="528" y="0"/>
                  </a:moveTo>
                  <a:lnTo>
                    <a:pt x="352" y="0"/>
                  </a:lnTo>
                  <a:lnTo>
                    <a:pt x="0" y="152"/>
                  </a:lnTo>
                </a:path>
              </a:pathLst>
            </a:custGeom>
            <a:noFill/>
            <a:ln w="1714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417" name="Freeform 33"/>
            <p:cNvSpPr>
              <a:spLocks/>
            </p:cNvSpPr>
            <p:nvPr/>
          </p:nvSpPr>
          <p:spPr bwMode="auto">
            <a:xfrm>
              <a:off x="2921000" y="3063875"/>
              <a:ext cx="457200" cy="368300"/>
            </a:xfrm>
            <a:custGeom>
              <a:avLst/>
              <a:gdLst/>
              <a:ahLst/>
              <a:cxnLst>
                <a:cxn ang="0">
                  <a:pos x="288" y="232"/>
                </a:cxn>
                <a:cxn ang="0">
                  <a:pos x="168" y="232"/>
                </a:cxn>
                <a:cxn ang="0">
                  <a:pos x="0" y="0"/>
                </a:cxn>
              </a:cxnLst>
              <a:rect l="0" t="0" r="r" b="b"/>
              <a:pathLst>
                <a:path w="288" h="232">
                  <a:moveTo>
                    <a:pt x="288" y="232"/>
                  </a:moveTo>
                  <a:lnTo>
                    <a:pt x="168" y="232"/>
                  </a:lnTo>
                  <a:lnTo>
                    <a:pt x="0" y="0"/>
                  </a:lnTo>
                </a:path>
              </a:pathLst>
            </a:custGeom>
            <a:noFill/>
            <a:ln w="1714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418" name="Freeform 34"/>
            <p:cNvSpPr>
              <a:spLocks/>
            </p:cNvSpPr>
            <p:nvPr/>
          </p:nvSpPr>
          <p:spPr bwMode="auto">
            <a:xfrm>
              <a:off x="2095500" y="2070100"/>
              <a:ext cx="1282700" cy="50800"/>
            </a:xfrm>
            <a:custGeom>
              <a:avLst/>
              <a:gdLst/>
              <a:ahLst/>
              <a:cxnLst>
                <a:cxn ang="0">
                  <a:pos x="808" y="32"/>
                </a:cxn>
                <a:cxn ang="0">
                  <a:pos x="632" y="32"/>
                </a:cxn>
                <a:cxn ang="0">
                  <a:pos x="0" y="0"/>
                </a:cxn>
              </a:cxnLst>
              <a:rect l="0" t="0" r="r" b="b"/>
              <a:pathLst>
                <a:path w="808" h="32">
                  <a:moveTo>
                    <a:pt x="808" y="32"/>
                  </a:moveTo>
                  <a:lnTo>
                    <a:pt x="632" y="32"/>
                  </a:lnTo>
                  <a:lnTo>
                    <a:pt x="0" y="0"/>
                  </a:lnTo>
                </a:path>
              </a:pathLst>
            </a:custGeom>
            <a:noFill/>
            <a:ln w="1714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419" name="Freeform 35"/>
            <p:cNvSpPr>
              <a:spLocks/>
            </p:cNvSpPr>
            <p:nvPr/>
          </p:nvSpPr>
          <p:spPr bwMode="auto">
            <a:xfrm>
              <a:off x="2341563" y="2309813"/>
              <a:ext cx="1041400" cy="63500"/>
            </a:xfrm>
            <a:custGeom>
              <a:avLst/>
              <a:gdLst/>
              <a:ahLst/>
              <a:cxnLst>
                <a:cxn ang="0">
                  <a:pos x="656" y="0"/>
                </a:cxn>
                <a:cxn ang="0">
                  <a:pos x="480" y="0"/>
                </a:cxn>
                <a:cxn ang="0">
                  <a:pos x="0" y="40"/>
                </a:cxn>
              </a:cxnLst>
              <a:rect l="0" t="0" r="r" b="b"/>
              <a:pathLst>
                <a:path w="656" h="40">
                  <a:moveTo>
                    <a:pt x="656" y="0"/>
                  </a:moveTo>
                  <a:lnTo>
                    <a:pt x="480" y="0"/>
                  </a:lnTo>
                  <a:lnTo>
                    <a:pt x="0" y="40"/>
                  </a:lnTo>
                </a:path>
              </a:pathLst>
            </a:custGeom>
            <a:noFill/>
            <a:ln w="1714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420" name="Text Box 36"/>
            <p:cNvSpPr txBox="1">
              <a:spLocks noChangeArrowheads="1"/>
            </p:cNvSpPr>
            <p:nvPr/>
          </p:nvSpPr>
          <p:spPr bwMode="auto">
            <a:xfrm>
              <a:off x="3321050" y="641350"/>
              <a:ext cx="1295400" cy="730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/>
              <a:r>
                <a:rPr lang="en-US" sz="1400" b="1"/>
                <a:t>• Brain</a:t>
              </a:r>
            </a:p>
            <a:p>
              <a:pPr eaLnBrk="0" hangingPunct="0"/>
              <a:r>
                <a:rPr lang="en-US" sz="1400" b="1"/>
                <a:t>• Spinal cord</a:t>
              </a:r>
            </a:p>
            <a:p>
              <a:pPr eaLnBrk="0" hangingPunct="0"/>
              <a:r>
                <a:rPr lang="en-US" sz="1400" b="1"/>
                <a:t>• Nerves</a:t>
              </a:r>
            </a:p>
          </p:txBody>
        </p:sp>
        <p:sp>
          <p:nvSpPr>
            <p:cNvPr id="16421" name="Text Box 37"/>
            <p:cNvSpPr txBox="1">
              <a:spLocks noChangeArrowheads="1"/>
            </p:cNvSpPr>
            <p:nvPr/>
          </p:nvSpPr>
          <p:spPr bwMode="auto">
            <a:xfrm>
              <a:off x="3327400" y="438150"/>
              <a:ext cx="543560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eaLnBrk="0" hangingPunct="0"/>
              <a:r>
                <a:rPr lang="en-US" sz="1400" dirty="0">
                  <a:latin typeface="Arial Black" pitchFamily="34" charset="0"/>
                </a:rPr>
                <a:t>Nervous tissue:</a:t>
              </a:r>
              <a:r>
                <a:rPr lang="en-US" sz="1400" dirty="0"/>
                <a:t> </a:t>
              </a:r>
              <a:r>
                <a:rPr lang="en-US" sz="1400" dirty="0" smtClean="0"/>
                <a:t>control, regulation (Internal communication)</a:t>
              </a:r>
              <a:endParaRPr lang="en-US" sz="1400" dirty="0"/>
            </a:p>
          </p:txBody>
        </p:sp>
        <p:sp>
          <p:nvSpPr>
            <p:cNvPr id="16422" name="Text Box 38"/>
            <p:cNvSpPr txBox="1">
              <a:spLocks noChangeArrowheads="1"/>
            </p:cNvSpPr>
            <p:nvPr/>
          </p:nvSpPr>
          <p:spPr bwMode="auto">
            <a:xfrm>
              <a:off x="3321050" y="1746250"/>
              <a:ext cx="4222750" cy="730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/>
              <a:r>
                <a:rPr lang="en-US" sz="1400" b="1"/>
                <a:t>• Muscles attached to bones (skeletal)</a:t>
              </a:r>
            </a:p>
            <a:p>
              <a:pPr eaLnBrk="0" hangingPunct="0"/>
              <a:r>
                <a:rPr lang="en-US" sz="1400" b="1"/>
                <a:t>• Muscles of heart (cardiac)</a:t>
              </a:r>
            </a:p>
            <a:p>
              <a:pPr eaLnBrk="0" hangingPunct="0"/>
              <a:r>
                <a:rPr lang="en-US" sz="1400" b="1"/>
                <a:t>• Muscles of walls of hollow organs (smooth)</a:t>
              </a:r>
            </a:p>
          </p:txBody>
        </p:sp>
        <p:sp>
          <p:nvSpPr>
            <p:cNvPr id="16423" name="Text Box 39"/>
            <p:cNvSpPr txBox="1">
              <a:spLocks noChangeArrowheads="1"/>
            </p:cNvSpPr>
            <p:nvPr/>
          </p:nvSpPr>
          <p:spPr bwMode="auto">
            <a:xfrm>
              <a:off x="3327400" y="1543050"/>
              <a:ext cx="4216400" cy="304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/>
              <a:r>
                <a:rPr lang="en-US" sz="1400" dirty="0">
                  <a:latin typeface="Arial Black" pitchFamily="34" charset="0"/>
                </a:rPr>
                <a:t>Muscle tissue:</a:t>
              </a:r>
              <a:r>
                <a:rPr lang="en-US" sz="1400" dirty="0"/>
                <a:t> </a:t>
              </a:r>
              <a:r>
                <a:rPr lang="en-US" sz="1400" b="1" dirty="0"/>
                <a:t>Contracts to cause movement</a:t>
              </a:r>
            </a:p>
          </p:txBody>
        </p:sp>
        <p:sp>
          <p:nvSpPr>
            <p:cNvPr id="16424" name="Text Box 40"/>
            <p:cNvSpPr txBox="1">
              <a:spLocks noChangeArrowheads="1"/>
            </p:cNvSpPr>
            <p:nvPr/>
          </p:nvSpPr>
          <p:spPr bwMode="auto">
            <a:xfrm>
              <a:off x="3327400" y="2449513"/>
              <a:ext cx="5130800" cy="517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/>
              <a:r>
                <a:rPr lang="en-US" sz="1400" dirty="0">
                  <a:latin typeface="Arial Black" pitchFamily="34" charset="0"/>
                </a:rPr>
                <a:t>Epithelial tissue:</a:t>
              </a:r>
              <a:r>
                <a:rPr lang="en-US" sz="1400" dirty="0"/>
                <a:t> </a:t>
              </a:r>
              <a:r>
                <a:rPr lang="en-US" sz="1400" b="1" dirty="0"/>
                <a:t>Forms boundaries between different environments, protects, secretes, absorbs, filters</a:t>
              </a:r>
            </a:p>
          </p:txBody>
        </p:sp>
        <p:sp>
          <p:nvSpPr>
            <p:cNvPr id="16425" name="Text Box 41"/>
            <p:cNvSpPr txBox="1">
              <a:spLocks noChangeArrowheads="1"/>
            </p:cNvSpPr>
            <p:nvPr/>
          </p:nvSpPr>
          <p:spPr bwMode="auto">
            <a:xfrm>
              <a:off x="3321050" y="2862263"/>
              <a:ext cx="4756150" cy="730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114300" indent="-114300" defTabSz="914400" eaLnBrk="0" hangingPunct="0"/>
              <a:r>
                <a:rPr lang="en-US" sz="1400" b="1" dirty="0"/>
                <a:t>• Lining of digestive tract organs and other hollow 	organs</a:t>
              </a:r>
            </a:p>
            <a:p>
              <a:pPr marL="114300" indent="-114300" defTabSz="914400" eaLnBrk="0" hangingPunct="0"/>
              <a:r>
                <a:rPr lang="en-US" sz="1400" b="1" dirty="0"/>
                <a:t>• Skin surface (epidermis)</a:t>
              </a:r>
            </a:p>
          </p:txBody>
        </p:sp>
        <p:sp>
          <p:nvSpPr>
            <p:cNvPr id="16426" name="Text Box 42"/>
            <p:cNvSpPr txBox="1">
              <a:spLocks noChangeArrowheads="1"/>
            </p:cNvSpPr>
            <p:nvPr/>
          </p:nvSpPr>
          <p:spPr bwMode="auto">
            <a:xfrm>
              <a:off x="3321050" y="4410075"/>
              <a:ext cx="4222750" cy="730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/>
              <a:r>
                <a:rPr lang="en-US" sz="1400" b="1"/>
                <a:t>• Bones</a:t>
              </a:r>
            </a:p>
            <a:p>
              <a:pPr eaLnBrk="0" hangingPunct="0"/>
              <a:r>
                <a:rPr lang="en-US" sz="1400" b="1"/>
                <a:t>• Tendons</a:t>
              </a:r>
            </a:p>
            <a:p>
              <a:pPr eaLnBrk="0" hangingPunct="0"/>
              <a:r>
                <a:rPr lang="en-US" sz="1400" b="1"/>
                <a:t>• Fat and other soft padding tissue</a:t>
              </a:r>
            </a:p>
          </p:txBody>
        </p:sp>
        <p:sp>
          <p:nvSpPr>
            <p:cNvPr id="16427" name="Text Box 43"/>
            <p:cNvSpPr txBox="1">
              <a:spLocks noChangeArrowheads="1"/>
            </p:cNvSpPr>
            <p:nvPr/>
          </p:nvSpPr>
          <p:spPr bwMode="auto">
            <a:xfrm>
              <a:off x="3333750" y="4022725"/>
              <a:ext cx="4216400" cy="476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>
                  <a:latin typeface="Arial Black" pitchFamily="34" charset="0"/>
                </a:rPr>
                <a:t>Connective tissue:</a:t>
              </a:r>
              <a:r>
                <a:rPr lang="en-US" sz="1400" b="1"/>
                <a:t> Supports, protects, binds other tissues together</a:t>
              </a:r>
              <a:endParaRPr lang="en-US" sz="1400"/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2819401" y="5257800"/>
            <a:ext cx="6324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u="sng" dirty="0" smtClean="0"/>
              <a:t>1.3.2 Four basic tissue types: epithelial, connective, muscle, and nervous tissues.</a:t>
            </a:r>
            <a:endParaRPr lang="en-US" sz="3200" u="sng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msotw9_temp0"/>
          <p:cNvPicPr preferRelativeResize="0">
            <a:picLocks noChangeAspect="1" noChangeArrowheads="1"/>
          </p:cNvPicPr>
          <p:nvPr/>
        </p:nvPicPr>
        <p:blipFill>
          <a:blip r:embed="rId2" cstate="print">
            <a:lum bright="-30000" contrast="54000"/>
          </a:blip>
          <a:srcRect l="4370" t="2721" r="2208" b="2820"/>
          <a:stretch>
            <a:fillRect/>
          </a:stretch>
        </p:blipFill>
        <p:spPr bwMode="auto">
          <a:xfrm>
            <a:off x="4343400" y="2438400"/>
            <a:ext cx="4648200" cy="4048125"/>
          </a:xfrm>
          <a:prstGeom prst="rect">
            <a:avLst/>
          </a:prstGeom>
          <a:noFill/>
          <a:ln w="9525">
            <a:solidFill>
              <a:srgbClr val="A50021"/>
            </a:solidFill>
            <a:miter lim="800000"/>
            <a:headEnd/>
            <a:tailEnd/>
          </a:ln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8093075" y="5824538"/>
            <a:ext cx="663575" cy="376237"/>
          </a:xfrm>
          <a:prstGeom prst="rect">
            <a:avLst/>
          </a:prstGeom>
          <a:solidFill>
            <a:schemeClr val="bg1"/>
          </a:solidFill>
          <a:ln w="9525">
            <a:solidFill>
              <a:srgbClr val="A5002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1800"/>
              <a:t>T&amp;G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2832080"/>
            <a:ext cx="4371975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buFont typeface="CommonBullets" pitchFamily="34" charset="2"/>
              <a:buNone/>
              <a:defRPr/>
            </a:pPr>
            <a:r>
              <a:rPr lang="en-US" u="sng" dirty="0" smtClean="0">
                <a:latin typeface="Arial" charset="0"/>
                <a:sym typeface="CommonBullets" pitchFamily="34" charset="2"/>
              </a:rPr>
              <a:t>Six Epithelial Functions </a:t>
            </a:r>
            <a:endParaRPr lang="en-US" u="sng" dirty="0">
              <a:latin typeface="Arial" charset="0"/>
              <a:sym typeface="CommonBullets" pitchFamily="34" charset="2"/>
            </a:endParaRP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dirty="0">
                <a:latin typeface="Arial" charset="0"/>
                <a:sym typeface="CommonBullets" pitchFamily="34" charset="2"/>
              </a:rPr>
              <a:t>protection (mechanical, chemical, </a:t>
            </a:r>
            <a:r>
              <a:rPr lang="en-US" dirty="0" smtClean="0">
                <a:latin typeface="Arial" charset="0"/>
                <a:sym typeface="CommonBullets" pitchFamily="34" charset="2"/>
              </a:rPr>
              <a:t>infection) - e.g. skin</a:t>
            </a:r>
            <a:r>
              <a:rPr lang="en-US" dirty="0">
                <a:latin typeface="Arial" charset="0"/>
                <a:sym typeface="CommonBullets" pitchFamily="34" charset="2"/>
              </a:rPr>
              <a:t>,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dirty="0" smtClean="0">
                <a:latin typeface="Arial" charset="0"/>
                <a:sym typeface="CommonBullets" pitchFamily="34" charset="2"/>
              </a:rPr>
              <a:t>Absorption - e.g.GI </a:t>
            </a:r>
            <a:r>
              <a:rPr lang="en-US" dirty="0">
                <a:latin typeface="Arial" charset="0"/>
                <a:sym typeface="CommonBullets" pitchFamily="34" charset="2"/>
              </a:rPr>
              <a:t>tract, 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dirty="0" smtClean="0">
                <a:latin typeface="Arial" charset="0"/>
                <a:sym typeface="CommonBullets" pitchFamily="34" charset="2"/>
              </a:rPr>
              <a:t>Filtration - </a:t>
            </a:r>
            <a:r>
              <a:rPr lang="en-US" dirty="0" err="1" smtClean="0">
                <a:latin typeface="Arial" charset="0"/>
                <a:sym typeface="CommonBullets" pitchFamily="34" charset="2"/>
              </a:rPr>
              <a:t>e.g.kidney</a:t>
            </a:r>
            <a:r>
              <a:rPr lang="en-US" dirty="0">
                <a:latin typeface="Arial" charset="0"/>
                <a:sym typeface="CommonBullets" pitchFamily="34" charset="2"/>
              </a:rPr>
              <a:t>,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dirty="0">
                <a:latin typeface="Arial" charset="0"/>
                <a:sym typeface="CommonBullets" pitchFamily="34" charset="2"/>
              </a:rPr>
              <a:t>excretion </a:t>
            </a:r>
            <a:r>
              <a:rPr lang="en-US" dirty="0" smtClean="0">
                <a:latin typeface="Arial" charset="0"/>
                <a:sym typeface="CommonBullets" pitchFamily="34" charset="2"/>
              </a:rPr>
              <a:t>– </a:t>
            </a:r>
            <a:r>
              <a:rPr lang="en-US" dirty="0" err="1" smtClean="0">
                <a:latin typeface="Arial" charset="0"/>
                <a:sym typeface="CommonBullets" pitchFamily="34" charset="2"/>
              </a:rPr>
              <a:t>e.g.kidney</a:t>
            </a:r>
            <a:r>
              <a:rPr lang="en-US" dirty="0">
                <a:latin typeface="Arial" charset="0"/>
                <a:sym typeface="CommonBullets" pitchFamily="34" charset="2"/>
              </a:rPr>
              <a:t>,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dirty="0">
                <a:latin typeface="Arial" charset="0"/>
                <a:sym typeface="CommonBullets" pitchFamily="34" charset="2"/>
              </a:rPr>
              <a:t>secretion </a:t>
            </a:r>
            <a:r>
              <a:rPr lang="en-US" dirty="0" smtClean="0">
                <a:latin typeface="Arial" charset="0"/>
                <a:sym typeface="CommonBullets" pitchFamily="34" charset="2"/>
              </a:rPr>
              <a:t>– e.g. </a:t>
            </a:r>
            <a:r>
              <a:rPr lang="en-US" dirty="0">
                <a:latin typeface="Arial" charset="0"/>
                <a:sym typeface="CommonBullets" pitchFamily="34" charset="2"/>
              </a:rPr>
              <a:t>glands,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dirty="0">
                <a:latin typeface="Arial" charset="0"/>
                <a:sym typeface="CommonBullets" pitchFamily="34" charset="2"/>
              </a:rPr>
              <a:t>sensory reception </a:t>
            </a:r>
            <a:r>
              <a:rPr lang="en-US" dirty="0" smtClean="0">
                <a:latin typeface="Arial" charset="0"/>
                <a:sym typeface="CommonBullets" pitchFamily="34" charset="2"/>
              </a:rPr>
              <a:t>– e.g. taste </a:t>
            </a:r>
            <a:r>
              <a:rPr lang="en-US" dirty="0">
                <a:latin typeface="Arial" charset="0"/>
                <a:sym typeface="CommonBullets" pitchFamily="34" charset="2"/>
              </a:rPr>
              <a:t>buds, olfactory membranes . . .</a:t>
            </a:r>
            <a:endParaRPr lang="en-US" dirty="0">
              <a:latin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2400" y="0"/>
            <a:ext cx="78338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1.3.3 Define Epithelial Tissue and its functions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9600" y="685800"/>
            <a:ext cx="647292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lphaUcParenR"/>
            </a:pPr>
            <a:r>
              <a:rPr lang="en-US" dirty="0" smtClean="0"/>
              <a:t>A sheet of cells that covers a body surface or lines a body cavity</a:t>
            </a:r>
          </a:p>
          <a:p>
            <a:pPr marL="342900" indent="-342900"/>
            <a:r>
              <a:rPr lang="en-US" dirty="0" smtClean="0"/>
              <a:t>	</a:t>
            </a:r>
          </a:p>
          <a:p>
            <a:pPr marL="342900" indent="-342900"/>
            <a:r>
              <a:rPr lang="en-US" dirty="0" smtClean="0"/>
              <a:t>	1) covering and lining epithelium</a:t>
            </a:r>
          </a:p>
          <a:p>
            <a:pPr marL="342900" indent="-342900"/>
            <a:r>
              <a:rPr lang="en-US" dirty="0" smtClean="0"/>
              <a:t>		-creates boundaries</a:t>
            </a:r>
          </a:p>
          <a:p>
            <a:pPr marL="342900" indent="-342900"/>
            <a:endParaRPr lang="en-US" sz="1200" dirty="0" smtClean="0"/>
          </a:p>
          <a:p>
            <a:pPr marL="342900" indent="-342900"/>
            <a:r>
              <a:rPr lang="en-US" dirty="0" smtClean="0"/>
              <a:t>	2) glandular epithelium</a:t>
            </a:r>
          </a:p>
          <a:p>
            <a:pPr marL="342900" indent="-342900"/>
            <a:r>
              <a:rPr lang="en-US" dirty="0" smtClean="0"/>
              <a:t>		-secretion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119063" y="85725"/>
            <a:ext cx="8915400" cy="642329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r>
              <a:rPr lang="en-US" sz="2800" dirty="0"/>
              <a:t>1.3.4 </a:t>
            </a:r>
            <a:r>
              <a:rPr lang="en-US" sz="2800" dirty="0" smtClean="0"/>
              <a:t>Seven special </a:t>
            </a:r>
            <a:r>
              <a:rPr lang="en-US" sz="2800" dirty="0"/>
              <a:t>structural characteristics of epithelial </a:t>
            </a:r>
            <a:r>
              <a:rPr lang="en-US" sz="2800" dirty="0" smtClean="0"/>
              <a:t>tissue</a:t>
            </a: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sz="2400" dirty="0"/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buFont typeface="+mj-lt"/>
              <a:buAutoNum type="arabicPeriod"/>
            </a:pPr>
            <a:r>
              <a:rPr lang="en-US" dirty="0" err="1" smtClean="0">
                <a:sym typeface="CommonBullets" pitchFamily="34" charset="2"/>
              </a:rPr>
              <a:t>Cellularity</a:t>
            </a:r>
            <a:endParaRPr lang="en-US" dirty="0">
              <a:sym typeface="CommonBullets" pitchFamily="34" charset="2"/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buFont typeface="+mj-lt"/>
              <a:buAutoNum type="arabicPeriod"/>
            </a:pPr>
            <a:r>
              <a:rPr lang="en-US" dirty="0" smtClean="0">
                <a:sym typeface="CommonBullets" pitchFamily="34" charset="2"/>
              </a:rPr>
              <a:t>Specialized </a:t>
            </a:r>
            <a:r>
              <a:rPr lang="en-US" dirty="0">
                <a:sym typeface="CommonBullets" pitchFamily="34" charset="2"/>
              </a:rPr>
              <a:t>contacts:  tight junctions &amp; </a:t>
            </a:r>
            <a:r>
              <a:rPr lang="en-US" dirty="0" err="1">
                <a:sym typeface="CommonBullets" pitchFamily="34" charset="2"/>
              </a:rPr>
              <a:t>desmosomes</a:t>
            </a:r>
            <a:r>
              <a:rPr lang="en-US" dirty="0">
                <a:sym typeface="CommonBullets" pitchFamily="34" charset="2"/>
              </a:rPr>
              <a:t> </a:t>
            </a:r>
            <a:r>
              <a:rPr lang="en-US" dirty="0" smtClean="0">
                <a:sym typeface="CommonBullets" pitchFamily="34" charset="2"/>
              </a:rPr>
              <a:t>– </a:t>
            </a:r>
            <a:r>
              <a:rPr lang="en-US" i="1" dirty="0" smtClean="0">
                <a:sym typeface="CommonBullets" pitchFamily="34" charset="2"/>
              </a:rPr>
              <a:t>why?  (polarity, barrier)</a:t>
            </a:r>
            <a:endParaRPr lang="en-US" dirty="0">
              <a:sym typeface="CommonBullets" pitchFamily="34" charset="2"/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buFont typeface="+mj-lt"/>
              <a:buAutoNum type="arabicPeriod"/>
            </a:pPr>
            <a:r>
              <a:rPr lang="en-US" dirty="0" smtClean="0">
                <a:sym typeface="CommonBullets" pitchFamily="34" charset="2"/>
              </a:rPr>
              <a:t>Polarity</a:t>
            </a:r>
            <a:r>
              <a:rPr lang="en-US" dirty="0">
                <a:sym typeface="CommonBullets" pitchFamily="34" charset="2"/>
              </a:rPr>
              <a:t>:  apical and basal surfaces; apical surface often specialized such as having </a:t>
            </a:r>
            <a:r>
              <a:rPr lang="en-US" i="1" dirty="0" err="1" smtClean="0">
                <a:sym typeface="CommonBullets" pitchFamily="34" charset="2"/>
              </a:rPr>
              <a:t>microvilli</a:t>
            </a:r>
            <a:r>
              <a:rPr lang="en-US" i="1" dirty="0" smtClean="0">
                <a:sym typeface="CommonBullets" pitchFamily="34" charset="2"/>
              </a:rPr>
              <a:t> </a:t>
            </a:r>
            <a:r>
              <a:rPr lang="en-US" dirty="0" smtClean="0">
                <a:sym typeface="CommonBullets" pitchFamily="34" charset="2"/>
              </a:rPr>
              <a:t>or </a:t>
            </a:r>
            <a:r>
              <a:rPr lang="en-US" i="1" dirty="0" smtClean="0">
                <a:sym typeface="CommonBullets" pitchFamily="34" charset="2"/>
              </a:rPr>
              <a:t>cilia</a:t>
            </a:r>
            <a:endParaRPr lang="en-US" i="1" dirty="0">
              <a:sym typeface="CommonBullets" pitchFamily="34" charset="2"/>
            </a:endParaRP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  <a:buFont typeface="+mj-lt"/>
              <a:buAutoNum type="arabicPeriod"/>
            </a:pPr>
            <a:r>
              <a:rPr lang="en-US" dirty="0" smtClean="0">
                <a:sym typeface="CommonBullets" pitchFamily="34" charset="2"/>
              </a:rPr>
              <a:t>Basal </a:t>
            </a:r>
            <a:r>
              <a:rPr lang="en-US" dirty="0">
                <a:sym typeface="CommonBullets" pitchFamily="34" charset="2"/>
              </a:rPr>
              <a:t>lamina:  </a:t>
            </a:r>
            <a:r>
              <a:rPr lang="en-US" dirty="0" err="1">
                <a:sym typeface="CommonBullets" pitchFamily="34" charset="2"/>
              </a:rPr>
              <a:t>noncellular</a:t>
            </a:r>
            <a:r>
              <a:rPr lang="en-US" dirty="0">
                <a:sym typeface="CommonBullets" pitchFamily="34" charset="2"/>
              </a:rPr>
              <a:t>, underlying supportive sheet of primarily </a:t>
            </a:r>
            <a:r>
              <a:rPr lang="en-US" dirty="0" err="1">
                <a:sym typeface="CommonBullets" pitchFamily="34" charset="2"/>
              </a:rPr>
              <a:t>glycoproteins</a:t>
            </a:r>
            <a:r>
              <a:rPr lang="en-US" dirty="0">
                <a:sym typeface="CommonBullets" pitchFamily="34" charset="2"/>
              </a:rPr>
              <a:t> - </a:t>
            </a:r>
            <a:r>
              <a:rPr lang="en-US" i="1" dirty="0">
                <a:sym typeface="CommonBullets" pitchFamily="34" charset="2"/>
              </a:rPr>
              <a:t>What are two functions of a basal lamina</a:t>
            </a:r>
            <a:r>
              <a:rPr lang="en-US" i="1" dirty="0" smtClean="0">
                <a:sym typeface="CommonBullets" pitchFamily="34" charset="2"/>
              </a:rPr>
              <a:t>?? (filter &amp; scaffold)</a:t>
            </a:r>
            <a:endParaRPr lang="en-US" i="1" dirty="0">
              <a:sym typeface="CommonBullets" pitchFamily="34" charset="2"/>
            </a:endParaRP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  <a:buFont typeface="+mj-lt"/>
              <a:buAutoNum type="arabicPeriod"/>
            </a:pPr>
            <a:r>
              <a:rPr lang="en-US" dirty="0" smtClean="0">
                <a:sym typeface="CommonBullets" pitchFamily="34" charset="2"/>
              </a:rPr>
              <a:t>Supported </a:t>
            </a:r>
            <a:r>
              <a:rPr lang="en-US" dirty="0">
                <a:sym typeface="CommonBullets" pitchFamily="34" charset="2"/>
              </a:rPr>
              <a:t>by connective tissue:  basement membrane = basal lamina + underlying reticular CT </a:t>
            </a:r>
            <a:r>
              <a:rPr lang="en-US" i="1" dirty="0">
                <a:sym typeface="CommonBullets" pitchFamily="34" charset="2"/>
              </a:rPr>
              <a:t> </a:t>
            </a:r>
            <a:r>
              <a:rPr lang="en-US" i="1" dirty="0" smtClean="0">
                <a:sym typeface="CommonBullets" pitchFamily="34" charset="2"/>
              </a:rPr>
              <a:t>(Collagen fibers from connective tissue)</a:t>
            </a:r>
            <a:endParaRPr lang="en-US" i="1" dirty="0"/>
          </a:p>
          <a:p>
            <a:pPr marL="457200" indent="-457200" algn="l">
              <a:lnSpc>
                <a:spcPct val="60000"/>
              </a:lnSpc>
              <a:spcBef>
                <a:spcPct val="50000"/>
              </a:spcBef>
              <a:buFont typeface="+mj-lt"/>
              <a:buAutoNum type="arabicPeriod" startAt="6"/>
            </a:pPr>
            <a:r>
              <a:rPr lang="en-US" dirty="0" smtClean="0">
                <a:sym typeface="CommonBullets" pitchFamily="34" charset="2"/>
              </a:rPr>
              <a:t>Innervated </a:t>
            </a:r>
            <a:r>
              <a:rPr lang="en-US" dirty="0">
                <a:sym typeface="CommonBullets" pitchFamily="34" charset="2"/>
              </a:rPr>
              <a:t>but </a:t>
            </a:r>
            <a:r>
              <a:rPr lang="en-US" dirty="0" err="1">
                <a:sym typeface="CommonBullets" pitchFamily="34" charset="2"/>
              </a:rPr>
              <a:t>avascular</a:t>
            </a:r>
            <a:r>
              <a:rPr lang="en-US" dirty="0">
                <a:sym typeface="CommonBullets" pitchFamily="34" charset="2"/>
              </a:rPr>
              <a:t>: how nourished</a:t>
            </a:r>
            <a:r>
              <a:rPr lang="en-US" dirty="0" smtClean="0">
                <a:sym typeface="CommonBullets" pitchFamily="34" charset="2"/>
              </a:rPr>
              <a:t>? (</a:t>
            </a:r>
            <a:r>
              <a:rPr lang="en-US" i="1" dirty="0" smtClean="0">
                <a:sym typeface="CommonBullets" pitchFamily="34" charset="2"/>
              </a:rPr>
              <a:t>diffusion from CT</a:t>
            </a:r>
            <a:r>
              <a:rPr lang="en-US" dirty="0" smtClean="0">
                <a:sym typeface="CommonBullets" pitchFamily="34" charset="2"/>
              </a:rPr>
              <a:t>)</a:t>
            </a:r>
            <a:endParaRPr lang="en-US" dirty="0">
              <a:sym typeface="CommonBullets" pitchFamily="34" charset="2"/>
            </a:endParaRPr>
          </a:p>
          <a:p>
            <a:pPr marL="457200" indent="-457200" algn="l">
              <a:spcBef>
                <a:spcPct val="50000"/>
              </a:spcBef>
              <a:buFont typeface="+mj-lt"/>
              <a:buAutoNum type="arabicPeriod" startAt="6"/>
            </a:pPr>
            <a:r>
              <a:rPr lang="en-US" dirty="0" smtClean="0">
                <a:sym typeface="CommonBullets" pitchFamily="34" charset="2"/>
              </a:rPr>
              <a:t>Regeneration</a:t>
            </a:r>
            <a:r>
              <a:rPr lang="en-US" dirty="0">
                <a:sym typeface="CommonBullets" pitchFamily="34" charset="2"/>
              </a:rPr>
              <a:t>:  high regenerative capacity - </a:t>
            </a:r>
            <a:r>
              <a:rPr lang="en-US" i="1" dirty="0" smtClean="0">
                <a:sym typeface="CommonBullets" pitchFamily="34" charset="2"/>
              </a:rPr>
              <a:t>Reflects nature of their job – rubbed off, damaged.</a:t>
            </a:r>
          </a:p>
          <a:p>
            <a:pPr marL="457200" indent="-457200" algn="l">
              <a:lnSpc>
                <a:spcPct val="60000"/>
              </a:lnSpc>
              <a:spcBef>
                <a:spcPct val="50000"/>
              </a:spcBef>
            </a:pPr>
            <a:endParaRPr lang="en-US" i="1" dirty="0" smtClean="0">
              <a:sym typeface="CommonBullets" pitchFamily="34" charset="2"/>
            </a:endParaRPr>
          </a:p>
          <a:p>
            <a:pPr marL="457200" indent="-457200" algn="l">
              <a:spcBef>
                <a:spcPct val="50000"/>
              </a:spcBef>
              <a:spcAft>
                <a:spcPts val="1200"/>
              </a:spcAft>
            </a:pPr>
            <a:r>
              <a:rPr lang="en-US" i="1" dirty="0" smtClean="0">
                <a:sym typeface="CommonBullets" pitchFamily="34" charset="2"/>
              </a:rPr>
              <a:t>* An important feature of </a:t>
            </a:r>
            <a:r>
              <a:rPr lang="en-US" i="1" u="sng" dirty="0" smtClean="0">
                <a:sym typeface="CommonBullets" pitchFamily="34" charset="2"/>
              </a:rPr>
              <a:t>cancerous</a:t>
            </a:r>
            <a:r>
              <a:rPr lang="en-US" i="1" dirty="0" smtClean="0">
                <a:sym typeface="CommonBullets" pitchFamily="34" charset="2"/>
              </a:rPr>
              <a:t> epithelial cells is failure to respect the boundary imposed by the basement membrane</a:t>
            </a:r>
          </a:p>
          <a:p>
            <a:pPr marL="457200" indent="-457200">
              <a:lnSpc>
                <a:spcPct val="60000"/>
              </a:lnSpc>
              <a:spcBef>
                <a:spcPct val="50000"/>
              </a:spcBef>
            </a:pPr>
            <a:endParaRPr lang="en-US" i="1" dirty="0" smtClean="0">
              <a:sym typeface="CommonBullets" pitchFamily="34" charset="2"/>
            </a:endParaRPr>
          </a:p>
          <a:p>
            <a:pPr marL="457200" indent="-457200" algn="l">
              <a:lnSpc>
                <a:spcPct val="60000"/>
              </a:lnSpc>
              <a:spcBef>
                <a:spcPct val="50000"/>
              </a:spcBef>
              <a:buFont typeface="+mj-lt"/>
              <a:buAutoNum type="arabicPeriod" startAt="6"/>
            </a:pPr>
            <a:endParaRPr lang="en-US" i="1" dirty="0"/>
          </a:p>
        </p:txBody>
      </p:sp>
      <p:sp>
        <p:nvSpPr>
          <p:cNvPr id="21509" name="Text Box 8" descr="Newsprint"/>
          <p:cNvSpPr txBox="1">
            <a:spLocks noChangeArrowheads="1"/>
          </p:cNvSpPr>
          <p:nvPr/>
        </p:nvSpPr>
        <p:spPr bwMode="auto">
          <a:xfrm>
            <a:off x="7572375" y="6324600"/>
            <a:ext cx="1343025" cy="246063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2013 Pearson Education, Inc.</a:t>
            </a:r>
          </a:p>
        </p:txBody>
      </p:sp>
      <p:sp>
        <p:nvSpPr>
          <p:cNvPr id="30724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3200" dirty="0" smtClean="0"/>
              <a:t>1.3.5 Indicate the 2 criteria used to classify epithelial cells</a:t>
            </a:r>
            <a:endParaRPr lang="en-US" sz="3200" dirty="0"/>
          </a:p>
        </p:txBody>
      </p:sp>
      <p:sp>
        <p:nvSpPr>
          <p:cNvPr id="3072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57200" y="2103437"/>
            <a:ext cx="8229600" cy="4525963"/>
          </a:xfrm>
        </p:spPr>
        <p:txBody>
          <a:bodyPr>
            <a:normAutofit/>
          </a:bodyPr>
          <a:lstStyle/>
          <a:p>
            <a:r>
              <a:rPr lang="en-US" sz="2400" b="1" dirty="0" err="1"/>
              <a:t>Squamous</a:t>
            </a:r>
            <a:r>
              <a:rPr lang="en-US" sz="2400" b="1" dirty="0"/>
              <a:t> cells</a:t>
            </a:r>
          </a:p>
          <a:p>
            <a:pPr lvl="1"/>
            <a:r>
              <a:rPr lang="en-US" sz="2400" dirty="0"/>
              <a:t>Flattened and </a:t>
            </a:r>
            <a:r>
              <a:rPr lang="en-US" sz="2400" dirty="0" err="1"/>
              <a:t>scalelike</a:t>
            </a:r>
            <a:endParaRPr lang="en-US" sz="2400" dirty="0"/>
          </a:p>
          <a:p>
            <a:pPr lvl="1"/>
            <a:r>
              <a:rPr lang="en-US" sz="2400" dirty="0"/>
              <a:t>Nucleus flattened</a:t>
            </a:r>
          </a:p>
          <a:p>
            <a:r>
              <a:rPr lang="en-US" sz="2400" b="1" dirty="0" err="1"/>
              <a:t>Cuboidal</a:t>
            </a:r>
            <a:r>
              <a:rPr lang="en-US" sz="2400" b="1" dirty="0"/>
              <a:t> cells</a:t>
            </a:r>
          </a:p>
          <a:p>
            <a:pPr lvl="1"/>
            <a:r>
              <a:rPr lang="en-US" sz="2400" dirty="0"/>
              <a:t>Boxlike</a:t>
            </a:r>
          </a:p>
          <a:p>
            <a:pPr lvl="1"/>
            <a:r>
              <a:rPr lang="en-US" sz="2400" dirty="0"/>
              <a:t>Nucleus round</a:t>
            </a:r>
          </a:p>
          <a:p>
            <a:r>
              <a:rPr lang="en-US" sz="2400" b="1" dirty="0"/>
              <a:t>Columnar cells</a:t>
            </a:r>
          </a:p>
          <a:p>
            <a:pPr lvl="1"/>
            <a:r>
              <a:rPr lang="en-US" sz="2400" dirty="0"/>
              <a:t>Tall; column shaped</a:t>
            </a:r>
          </a:p>
          <a:p>
            <a:pPr lvl="1"/>
            <a:r>
              <a:rPr lang="en-US" sz="2400" dirty="0"/>
              <a:t>Nucleus elongated</a:t>
            </a:r>
          </a:p>
        </p:txBody>
      </p:sp>
      <p:pic>
        <p:nvPicPr>
          <p:cNvPr id="5" name="Picture 7" descr="E:\Chapter_04\D_JPEG_Images_and_Tables\Unlabeled_without_leaders\figure_04_02b_un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6847" r="43388" b="12173"/>
          <a:stretch>
            <a:fillRect/>
          </a:stretch>
        </p:blipFill>
        <p:spPr bwMode="auto">
          <a:xfrm>
            <a:off x="5257800" y="2141537"/>
            <a:ext cx="2498725" cy="464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457200" y="1447800"/>
            <a:ext cx="20473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u="sng" dirty="0" smtClean="0"/>
              <a:t>1. Cell Shape</a:t>
            </a:r>
            <a:endParaRPr lang="en-US" sz="2800" u="sng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6" descr="E:\Chapter_04\D_JPEG_Images_and_Tables\Unlabeled_without_leaders\figure_04_02a_un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175" t="5145" r="49730" b="18459"/>
          <a:stretch>
            <a:fillRect/>
          </a:stretch>
        </p:blipFill>
        <p:spPr bwMode="auto">
          <a:xfrm>
            <a:off x="5227637" y="1828800"/>
            <a:ext cx="3687763" cy="304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533400" y="1295400"/>
            <a:ext cx="4572000" cy="51398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u="sng" dirty="0" smtClean="0"/>
              <a:t>2. Cell Layers</a:t>
            </a:r>
          </a:p>
          <a:p>
            <a:endParaRPr lang="en-US" sz="1200" b="1" u="sng" dirty="0" smtClean="0"/>
          </a:p>
          <a:p>
            <a:r>
              <a:rPr lang="en-US" sz="2400" b="1" dirty="0" smtClean="0"/>
              <a:t>Simple epithelia</a:t>
            </a:r>
            <a:r>
              <a:rPr lang="en-US" sz="2400" dirty="0" smtClean="0"/>
              <a:t> = single layer of cells</a:t>
            </a:r>
          </a:p>
          <a:p>
            <a:endParaRPr lang="en-US" sz="2400" b="1" dirty="0" smtClean="0"/>
          </a:p>
          <a:p>
            <a:r>
              <a:rPr lang="en-US" sz="2400" b="1" dirty="0" smtClean="0"/>
              <a:t>Stratified epithelia</a:t>
            </a:r>
            <a:r>
              <a:rPr lang="en-US" sz="2400" dirty="0" smtClean="0"/>
              <a:t> = two or more layers of cells</a:t>
            </a:r>
          </a:p>
          <a:p>
            <a:endParaRPr lang="en-US" sz="2400" dirty="0" smtClean="0"/>
          </a:p>
          <a:p>
            <a:r>
              <a:rPr lang="en-US" sz="2400" dirty="0" smtClean="0"/>
              <a:t>Shape can change in different layers</a:t>
            </a:r>
          </a:p>
          <a:p>
            <a:endParaRPr lang="en-US" sz="2400" dirty="0" smtClean="0"/>
          </a:p>
          <a:p>
            <a:r>
              <a:rPr lang="en-US" sz="2400" dirty="0" smtClean="0"/>
              <a:t>In stratified epithelia, epithelia classified by cell shape in apical layer</a:t>
            </a:r>
            <a:endParaRPr lang="en-US" sz="2400" dirty="0"/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0" y="0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1.3.5 Indicate the 2 criteria used to classify epithelial cells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>
            <a:grpSpLocks noChangeAspect="1"/>
          </p:cNvGrpSpPr>
          <p:nvPr/>
        </p:nvGrpSpPr>
        <p:grpSpPr>
          <a:xfrm>
            <a:off x="76200" y="152397"/>
            <a:ext cx="9147809" cy="5952744"/>
            <a:chOff x="279400" y="495300"/>
            <a:chExt cx="8712200" cy="5692775"/>
          </a:xfrm>
        </p:grpSpPr>
        <p:pic>
          <p:nvPicPr>
            <p:cNvPr id="34849" name="Picture 33" descr="figure_04_03a_unlabeled"/>
            <p:cNvPicPr>
              <a:picLocks noChangeAspect="1" noChangeArrowheads="1"/>
            </p:cNvPicPr>
            <p:nvPr/>
          </p:nvPicPr>
          <p:blipFill>
            <a:blip r:embed="rId3" cstate="print"/>
            <a:srcRect b="3238"/>
            <a:stretch>
              <a:fillRect/>
            </a:stretch>
          </p:blipFill>
          <p:spPr bwMode="auto">
            <a:xfrm>
              <a:off x="279400" y="495300"/>
              <a:ext cx="8597900" cy="5692775"/>
            </a:xfrm>
            <a:prstGeom prst="rect">
              <a:avLst/>
            </a:prstGeom>
            <a:noFill/>
          </p:spPr>
        </p:pic>
        <p:sp>
          <p:nvSpPr>
            <p:cNvPr id="34850" name="Text Box 34"/>
            <p:cNvSpPr txBox="1">
              <a:spLocks noChangeArrowheads="1"/>
            </p:cNvSpPr>
            <p:nvPr/>
          </p:nvSpPr>
          <p:spPr bwMode="auto">
            <a:xfrm>
              <a:off x="7772400" y="1917700"/>
              <a:ext cx="990600" cy="601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 b="1" dirty="0"/>
                <a:t>Air sacs of lung tissue</a:t>
              </a:r>
            </a:p>
          </p:txBody>
        </p:sp>
        <p:sp>
          <p:nvSpPr>
            <p:cNvPr id="34851" name="Text Box 35"/>
            <p:cNvSpPr txBox="1">
              <a:spLocks noChangeArrowheads="1"/>
            </p:cNvSpPr>
            <p:nvPr/>
          </p:nvSpPr>
          <p:spPr bwMode="auto">
            <a:xfrm>
              <a:off x="7772400" y="2546350"/>
              <a:ext cx="1219200" cy="771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 b="1" dirty="0"/>
                <a:t>Nuclei of </a:t>
              </a:r>
              <a:r>
                <a:rPr lang="en-US" sz="1400" b="1" dirty="0" err="1"/>
                <a:t>squamous</a:t>
              </a:r>
              <a:r>
                <a:rPr lang="en-US" sz="1400" b="1" dirty="0"/>
                <a:t> epithelial cells</a:t>
              </a:r>
            </a:p>
          </p:txBody>
        </p:sp>
        <p:sp>
          <p:nvSpPr>
            <p:cNvPr id="34852" name="Freeform 36"/>
            <p:cNvSpPr>
              <a:spLocks/>
            </p:cNvSpPr>
            <p:nvPr/>
          </p:nvSpPr>
          <p:spPr bwMode="auto">
            <a:xfrm>
              <a:off x="6735763" y="2676525"/>
              <a:ext cx="1112837" cy="379413"/>
            </a:xfrm>
            <a:custGeom>
              <a:avLst/>
              <a:gdLst/>
              <a:ahLst/>
              <a:cxnLst>
                <a:cxn ang="0">
                  <a:pos x="701" y="0"/>
                </a:cxn>
                <a:cxn ang="0">
                  <a:pos x="538" y="0"/>
                </a:cxn>
                <a:cxn ang="0">
                  <a:pos x="0" y="239"/>
                </a:cxn>
              </a:cxnLst>
              <a:rect l="0" t="0" r="r" b="b"/>
              <a:pathLst>
                <a:path w="701" h="239">
                  <a:moveTo>
                    <a:pt x="701" y="0"/>
                  </a:moveTo>
                  <a:lnTo>
                    <a:pt x="538" y="0"/>
                  </a:lnTo>
                  <a:lnTo>
                    <a:pt x="0" y="239"/>
                  </a:lnTo>
                </a:path>
              </a:pathLst>
            </a:custGeom>
            <a:noFill/>
            <a:ln w="1714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853" name="Freeform 37"/>
            <p:cNvSpPr>
              <a:spLocks/>
            </p:cNvSpPr>
            <p:nvPr/>
          </p:nvSpPr>
          <p:spPr bwMode="auto">
            <a:xfrm>
              <a:off x="6261100" y="2041525"/>
              <a:ext cx="1587500" cy="846138"/>
            </a:xfrm>
            <a:custGeom>
              <a:avLst/>
              <a:gdLst/>
              <a:ahLst/>
              <a:cxnLst>
                <a:cxn ang="0">
                  <a:pos x="1000" y="1"/>
                </a:cxn>
                <a:cxn ang="0">
                  <a:pos x="856" y="0"/>
                </a:cxn>
                <a:cxn ang="0">
                  <a:pos x="0" y="533"/>
                </a:cxn>
              </a:cxnLst>
              <a:rect l="0" t="0" r="r" b="b"/>
              <a:pathLst>
                <a:path w="1000" h="533">
                  <a:moveTo>
                    <a:pt x="1000" y="1"/>
                  </a:moveTo>
                  <a:lnTo>
                    <a:pt x="856" y="0"/>
                  </a:lnTo>
                  <a:lnTo>
                    <a:pt x="0" y="533"/>
                  </a:lnTo>
                </a:path>
              </a:pathLst>
            </a:custGeom>
            <a:noFill/>
            <a:ln w="1714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854" name="Line 38"/>
            <p:cNvSpPr>
              <a:spLocks noChangeShapeType="1"/>
            </p:cNvSpPr>
            <p:nvPr/>
          </p:nvSpPr>
          <p:spPr bwMode="auto">
            <a:xfrm>
              <a:off x="5400675" y="2039938"/>
              <a:ext cx="2214563" cy="0"/>
            </a:xfrm>
            <a:prstGeom prst="line">
              <a:avLst/>
            </a:prstGeom>
            <a:noFill/>
            <a:ln w="1714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855" name="Line 39"/>
            <p:cNvSpPr>
              <a:spLocks noChangeShapeType="1"/>
            </p:cNvSpPr>
            <p:nvPr/>
          </p:nvSpPr>
          <p:spPr bwMode="auto">
            <a:xfrm flipH="1" flipV="1">
              <a:off x="7264400" y="2611438"/>
              <a:ext cx="330200" cy="60325"/>
            </a:xfrm>
            <a:prstGeom prst="line">
              <a:avLst/>
            </a:prstGeom>
            <a:noFill/>
            <a:ln w="1714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856" name="Text Box 40"/>
            <p:cNvSpPr txBox="1">
              <a:spLocks noChangeArrowheads="1"/>
            </p:cNvSpPr>
            <p:nvPr/>
          </p:nvSpPr>
          <p:spPr bwMode="auto">
            <a:xfrm>
              <a:off x="304800" y="2725738"/>
              <a:ext cx="3276600" cy="8464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 dirty="0">
                  <a:latin typeface="Arial Black" pitchFamily="34" charset="0"/>
                </a:rPr>
                <a:t>Function:</a:t>
              </a:r>
              <a:r>
                <a:rPr lang="en-US" sz="1400" b="1" dirty="0"/>
                <a:t> </a:t>
              </a:r>
              <a:r>
                <a:rPr lang="en-US" sz="1600" b="1" dirty="0"/>
                <a:t>Allows materials to pass by diffusion and filtration in sites where protection is not important; secretes lubricating substances in </a:t>
              </a:r>
              <a:r>
                <a:rPr lang="en-US" sz="1600" b="1" dirty="0" err="1"/>
                <a:t>serosae</a:t>
              </a:r>
              <a:r>
                <a:rPr lang="en-US" sz="1600" b="1" dirty="0"/>
                <a:t>.</a:t>
              </a:r>
            </a:p>
          </p:txBody>
        </p:sp>
        <p:sp>
          <p:nvSpPr>
            <p:cNvPr id="34857" name="Text Box 41"/>
            <p:cNvSpPr txBox="1">
              <a:spLocks noChangeArrowheads="1"/>
            </p:cNvSpPr>
            <p:nvPr/>
          </p:nvSpPr>
          <p:spPr bwMode="auto">
            <a:xfrm>
              <a:off x="304800" y="3992563"/>
              <a:ext cx="3276600" cy="8464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 dirty="0">
                  <a:latin typeface="Arial Black" pitchFamily="34" charset="0"/>
                </a:rPr>
                <a:t>Location:</a:t>
              </a:r>
              <a:r>
                <a:rPr lang="en-US" sz="1400" b="1" dirty="0"/>
                <a:t> </a:t>
              </a:r>
              <a:r>
                <a:rPr lang="en-US" sz="1600" b="1" dirty="0"/>
                <a:t>Kidney </a:t>
              </a:r>
              <a:r>
                <a:rPr lang="en-US" sz="1600" b="1" dirty="0" err="1"/>
                <a:t>glomeruli</a:t>
              </a:r>
              <a:r>
                <a:rPr lang="en-US" sz="1600" b="1" dirty="0"/>
                <a:t>; air sacs of lungs; lining of heart, blood vessels, and lymphatic vessels; lining of ventral body cavity (</a:t>
              </a:r>
              <a:r>
                <a:rPr lang="en-US" sz="1600" b="1" dirty="0" err="1"/>
                <a:t>serosae</a:t>
              </a:r>
              <a:r>
                <a:rPr lang="en-US" sz="1600" b="1" dirty="0"/>
                <a:t>).</a:t>
              </a:r>
            </a:p>
          </p:txBody>
        </p:sp>
        <p:sp>
          <p:nvSpPr>
            <p:cNvPr id="34858" name="Text Box 42"/>
            <p:cNvSpPr txBox="1">
              <a:spLocks noChangeArrowheads="1"/>
            </p:cNvSpPr>
            <p:nvPr/>
          </p:nvSpPr>
          <p:spPr bwMode="auto">
            <a:xfrm>
              <a:off x="304800" y="890588"/>
              <a:ext cx="3276600" cy="8464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 dirty="0">
                  <a:latin typeface="Arial Black" pitchFamily="34" charset="0"/>
                </a:rPr>
                <a:t>Description</a:t>
              </a:r>
              <a:r>
                <a:rPr lang="en-US" sz="1600" dirty="0">
                  <a:latin typeface="Arial Black" pitchFamily="34" charset="0"/>
                </a:rPr>
                <a:t>:</a:t>
              </a:r>
              <a:r>
                <a:rPr lang="en-US" sz="1600" b="1" dirty="0"/>
                <a:t> Single layer of flattened cells with disc-shaped central nuclei and sparse cytoplasm; the simplest of the epithelia.</a:t>
              </a:r>
            </a:p>
          </p:txBody>
        </p:sp>
        <p:sp>
          <p:nvSpPr>
            <p:cNvPr id="34859" name="Text Box 43"/>
            <p:cNvSpPr txBox="1">
              <a:spLocks noChangeArrowheads="1"/>
            </p:cNvSpPr>
            <p:nvPr/>
          </p:nvSpPr>
          <p:spPr bwMode="auto">
            <a:xfrm>
              <a:off x="3733800" y="5157788"/>
              <a:ext cx="3733800" cy="6016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>
                  <a:latin typeface="Arial Black" pitchFamily="34" charset="0"/>
                </a:rPr>
                <a:t>Photomicrograph:</a:t>
              </a:r>
              <a:r>
                <a:rPr lang="en-US" sz="1400" b="1"/>
                <a:t> Simple squamous epithelium forming part of the alveolar (air sac) walls (140x).</a:t>
              </a:r>
            </a:p>
          </p:txBody>
        </p:sp>
      </p:grpSp>
      <p:sp>
        <p:nvSpPr>
          <p:cNvPr id="18" name="Rectangle 17"/>
          <p:cNvSpPr/>
          <p:nvPr/>
        </p:nvSpPr>
        <p:spPr>
          <a:xfrm>
            <a:off x="0" y="6096000"/>
            <a:ext cx="8991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2 other locations:</a:t>
            </a:r>
            <a:r>
              <a:rPr lang="en-US" dirty="0" smtClean="0"/>
              <a:t>	</a:t>
            </a:r>
            <a:r>
              <a:rPr lang="en-US" u="sng" dirty="0" smtClean="0"/>
              <a:t>Endothelium</a:t>
            </a:r>
            <a:r>
              <a:rPr lang="en-US" b="1" dirty="0" smtClean="0"/>
              <a:t> -</a:t>
            </a:r>
            <a:r>
              <a:rPr lang="en-US" dirty="0" smtClean="0"/>
              <a:t> lining of blood vessels, and heart</a:t>
            </a:r>
          </a:p>
          <a:p>
            <a:pPr lvl="1"/>
            <a:r>
              <a:rPr lang="en-US" b="1" dirty="0" smtClean="0"/>
              <a:t>		</a:t>
            </a:r>
            <a:r>
              <a:rPr lang="en-US" u="sng" dirty="0" err="1" smtClean="0"/>
              <a:t>Mesothelium</a:t>
            </a:r>
            <a:r>
              <a:rPr lang="en-US" dirty="0" smtClean="0"/>
              <a:t> - epithelium of serous membranes in the ventral body cavity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649464" y="183775"/>
            <a:ext cx="72481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1.3.6 List the 4 types of simple epithelia:  1. Simple </a:t>
            </a:r>
            <a:r>
              <a:rPr lang="en-US" b="1" dirty="0" err="1" smtClean="0">
                <a:solidFill>
                  <a:schemeClr val="bg1"/>
                </a:solidFill>
              </a:rPr>
              <a:t>squamous</a:t>
            </a:r>
            <a:r>
              <a:rPr lang="en-US" b="1" dirty="0" smtClean="0">
                <a:solidFill>
                  <a:schemeClr val="bg1"/>
                </a:solidFill>
              </a:rPr>
              <a:t> epithelium  </a:t>
            </a:r>
            <a:endParaRPr lang="en-U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733298"/>
            <a:ext cx="9113774" cy="5667502"/>
            <a:chOff x="0" y="0"/>
            <a:chExt cx="9113774" cy="5667502"/>
          </a:xfrm>
        </p:grpSpPr>
        <p:pic>
          <p:nvPicPr>
            <p:cNvPr id="37912" name="Picture 24" descr="figure_04_03b_unlabeled"/>
            <p:cNvPicPr>
              <a:picLocks noChangeAspect="1" noChangeArrowheads="1"/>
            </p:cNvPicPr>
            <p:nvPr/>
          </p:nvPicPr>
          <p:blipFill>
            <a:blip r:embed="rId3" cstate="print"/>
            <a:srcRect b="3218"/>
            <a:stretch>
              <a:fillRect/>
            </a:stretch>
          </p:blipFill>
          <p:spPr bwMode="auto">
            <a:xfrm>
              <a:off x="0" y="0"/>
              <a:ext cx="9113774" cy="5667502"/>
            </a:xfrm>
            <a:prstGeom prst="rect">
              <a:avLst/>
            </a:prstGeom>
            <a:noFill/>
          </p:spPr>
        </p:pic>
        <p:sp>
          <p:nvSpPr>
            <p:cNvPr id="37913" name="Text Box 25"/>
            <p:cNvSpPr txBox="1">
              <a:spLocks noChangeArrowheads="1"/>
            </p:cNvSpPr>
            <p:nvPr/>
          </p:nvSpPr>
          <p:spPr bwMode="auto">
            <a:xfrm>
              <a:off x="7855077" y="2241423"/>
              <a:ext cx="975995" cy="2776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 b="1"/>
                <a:t>Nucleus</a:t>
              </a:r>
            </a:p>
          </p:txBody>
        </p:sp>
        <p:sp>
          <p:nvSpPr>
            <p:cNvPr id="37914" name="Text Box 26"/>
            <p:cNvSpPr txBox="1">
              <a:spLocks noChangeArrowheads="1"/>
            </p:cNvSpPr>
            <p:nvPr/>
          </p:nvSpPr>
          <p:spPr bwMode="auto">
            <a:xfrm>
              <a:off x="26924" y="2604897"/>
              <a:ext cx="2503932" cy="491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 dirty="0">
                  <a:latin typeface="Arial Black" pitchFamily="34" charset="0"/>
                </a:rPr>
                <a:t>Function: </a:t>
              </a:r>
              <a:r>
                <a:rPr lang="en-US" sz="1600" b="1" dirty="0"/>
                <a:t>Secretion and absorption.</a:t>
              </a:r>
            </a:p>
          </p:txBody>
        </p:sp>
        <p:sp>
          <p:nvSpPr>
            <p:cNvPr id="37915" name="Text Box 27"/>
            <p:cNvSpPr txBox="1">
              <a:spLocks noChangeArrowheads="1"/>
            </p:cNvSpPr>
            <p:nvPr/>
          </p:nvSpPr>
          <p:spPr bwMode="auto">
            <a:xfrm>
              <a:off x="26924" y="3528727"/>
              <a:ext cx="3473196" cy="6881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 dirty="0">
                  <a:latin typeface="Arial Black" pitchFamily="34" charset="0"/>
                </a:rPr>
                <a:t>Location:</a:t>
              </a:r>
              <a:r>
                <a:rPr lang="en-US" sz="1400" b="1" dirty="0"/>
                <a:t> </a:t>
              </a:r>
              <a:r>
                <a:rPr lang="en-US" sz="1600" b="1" dirty="0"/>
                <a:t>Kidney tubules; ducts and </a:t>
              </a:r>
              <a:r>
                <a:rPr lang="en-US" sz="1600" b="1" dirty="0" err="1"/>
                <a:t>secretory</a:t>
              </a:r>
              <a:r>
                <a:rPr lang="en-US" sz="1600" b="1" dirty="0"/>
                <a:t> portions of small glands; ovary surface. </a:t>
              </a:r>
            </a:p>
          </p:txBody>
        </p:sp>
        <p:sp>
          <p:nvSpPr>
            <p:cNvPr id="37916" name="Text Box 28"/>
            <p:cNvSpPr txBox="1">
              <a:spLocks noChangeArrowheads="1"/>
            </p:cNvSpPr>
            <p:nvPr/>
          </p:nvSpPr>
          <p:spPr bwMode="auto">
            <a:xfrm>
              <a:off x="26924" y="498094"/>
              <a:ext cx="3311652" cy="6881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 dirty="0">
                  <a:latin typeface="Arial Black" pitchFamily="34" charset="0"/>
                </a:rPr>
                <a:t>Description:</a:t>
              </a:r>
              <a:r>
                <a:rPr lang="en-US" sz="1400" b="1" dirty="0"/>
                <a:t> </a:t>
              </a:r>
              <a:r>
                <a:rPr lang="en-US" sz="1600" b="1" dirty="0"/>
                <a:t>Single layer of</a:t>
              </a:r>
            </a:p>
            <a:p>
              <a:pPr eaLnBrk="0" hangingPunct="0">
                <a:lnSpc>
                  <a:spcPct val="80000"/>
                </a:lnSpc>
              </a:pPr>
              <a:r>
                <a:rPr lang="en-US" sz="1600" b="1" dirty="0" smtClean="0"/>
                <a:t>cube-like </a:t>
              </a:r>
              <a:r>
                <a:rPr lang="en-US" sz="1600" b="1" dirty="0"/>
                <a:t>cells with large, spherical central nuclei.</a:t>
              </a:r>
            </a:p>
          </p:txBody>
        </p:sp>
        <p:sp>
          <p:nvSpPr>
            <p:cNvPr id="37917" name="Text Box 29"/>
            <p:cNvSpPr txBox="1">
              <a:spLocks noChangeArrowheads="1"/>
            </p:cNvSpPr>
            <p:nvPr/>
          </p:nvSpPr>
          <p:spPr bwMode="auto">
            <a:xfrm>
              <a:off x="3506851" y="4805934"/>
              <a:ext cx="3957828" cy="4577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>
                  <a:latin typeface="Arial Black" pitchFamily="34" charset="0"/>
                </a:rPr>
                <a:t>Photomicrograph:</a:t>
              </a:r>
              <a:r>
                <a:rPr lang="en-US" sz="1400" b="1"/>
                <a:t> Simple cuboidal epithelium in kidney tubules (430x).</a:t>
              </a:r>
            </a:p>
          </p:txBody>
        </p:sp>
        <p:sp>
          <p:nvSpPr>
            <p:cNvPr id="37918" name="Text Box 30"/>
            <p:cNvSpPr txBox="1">
              <a:spLocks noChangeArrowheads="1"/>
            </p:cNvSpPr>
            <p:nvPr/>
          </p:nvSpPr>
          <p:spPr bwMode="auto">
            <a:xfrm>
              <a:off x="588264" y="118119"/>
              <a:ext cx="3069336" cy="2646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 dirty="0" smtClean="0">
                  <a:solidFill>
                    <a:schemeClr val="bg1"/>
                  </a:solidFill>
                  <a:latin typeface="Arial Black" pitchFamily="34" charset="0"/>
                </a:rPr>
                <a:t>2. Simple </a:t>
              </a:r>
              <a:r>
                <a:rPr lang="en-US" sz="1400" dirty="0" err="1">
                  <a:solidFill>
                    <a:schemeClr val="bg1"/>
                  </a:solidFill>
                  <a:latin typeface="Arial Black" pitchFamily="34" charset="0"/>
                </a:rPr>
                <a:t>cuboidal</a:t>
              </a:r>
              <a:r>
                <a:rPr lang="en-US" sz="1400" dirty="0">
                  <a:solidFill>
                    <a:schemeClr val="bg1"/>
                  </a:solidFill>
                  <a:latin typeface="Arial Black" pitchFamily="34" charset="0"/>
                </a:rPr>
                <a:t> epithelium</a:t>
              </a:r>
              <a:endParaRPr 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37919" name="Text Box 31"/>
            <p:cNvSpPr txBox="1">
              <a:spLocks noChangeArrowheads="1"/>
            </p:cNvSpPr>
            <p:nvPr/>
          </p:nvSpPr>
          <p:spPr bwMode="auto">
            <a:xfrm>
              <a:off x="7855077" y="3151791"/>
              <a:ext cx="1218311" cy="4577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 b="1"/>
                <a:t>Basement membrane</a:t>
              </a:r>
            </a:p>
          </p:txBody>
        </p:sp>
        <p:sp>
          <p:nvSpPr>
            <p:cNvPr id="37920" name="Text Box 32"/>
            <p:cNvSpPr txBox="1">
              <a:spLocks noChangeArrowheads="1"/>
            </p:cNvSpPr>
            <p:nvPr/>
          </p:nvSpPr>
          <p:spPr bwMode="auto">
            <a:xfrm>
              <a:off x="7855077" y="4105910"/>
              <a:ext cx="1218311" cy="4577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 b="1"/>
                <a:t>Connective tissue</a:t>
              </a:r>
            </a:p>
          </p:txBody>
        </p:sp>
        <p:sp>
          <p:nvSpPr>
            <p:cNvPr id="37921" name="Text Box 33"/>
            <p:cNvSpPr txBox="1">
              <a:spLocks noChangeArrowheads="1"/>
            </p:cNvSpPr>
            <p:nvPr/>
          </p:nvSpPr>
          <p:spPr bwMode="auto">
            <a:xfrm>
              <a:off x="7855077" y="1403414"/>
              <a:ext cx="1137539" cy="8178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 b="1"/>
                <a:t>Simple cuboidal epithelial cells</a:t>
              </a:r>
            </a:p>
          </p:txBody>
        </p:sp>
        <p:sp>
          <p:nvSpPr>
            <p:cNvPr id="37922" name="Line 34"/>
            <p:cNvSpPr>
              <a:spLocks noChangeShapeType="1"/>
            </p:cNvSpPr>
            <p:nvPr/>
          </p:nvSpPr>
          <p:spPr bwMode="auto">
            <a:xfrm flipH="1">
              <a:off x="4639342" y="4240530"/>
              <a:ext cx="3279679" cy="0"/>
            </a:xfrm>
            <a:prstGeom prst="line">
              <a:avLst/>
            </a:prstGeom>
            <a:noFill/>
            <a:ln w="1714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923" name="Line 35"/>
            <p:cNvSpPr>
              <a:spLocks noChangeShapeType="1"/>
            </p:cNvSpPr>
            <p:nvPr/>
          </p:nvSpPr>
          <p:spPr bwMode="auto">
            <a:xfrm flipH="1">
              <a:off x="5844191" y="3284728"/>
              <a:ext cx="2074830" cy="0"/>
            </a:xfrm>
            <a:prstGeom prst="line">
              <a:avLst/>
            </a:prstGeom>
            <a:noFill/>
            <a:ln w="1714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924" name="Line 36"/>
            <p:cNvSpPr>
              <a:spLocks noChangeShapeType="1"/>
            </p:cNvSpPr>
            <p:nvPr/>
          </p:nvSpPr>
          <p:spPr bwMode="auto">
            <a:xfrm flipH="1">
              <a:off x="7001923" y="2374361"/>
              <a:ext cx="917098" cy="0"/>
            </a:xfrm>
            <a:prstGeom prst="line">
              <a:avLst/>
            </a:prstGeom>
            <a:noFill/>
            <a:ln w="1714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925" name="Freeform 37"/>
            <p:cNvSpPr>
              <a:spLocks/>
            </p:cNvSpPr>
            <p:nvPr/>
          </p:nvSpPr>
          <p:spPr bwMode="auto">
            <a:xfrm>
              <a:off x="5263642" y="1543082"/>
              <a:ext cx="2657063" cy="1144270"/>
            </a:xfrm>
            <a:custGeom>
              <a:avLst/>
              <a:gdLst/>
              <a:ahLst/>
              <a:cxnLst>
                <a:cxn ang="0">
                  <a:pos x="1579" y="0"/>
                </a:cxn>
                <a:cxn ang="0">
                  <a:pos x="1493" y="0"/>
                </a:cxn>
                <a:cxn ang="0">
                  <a:pos x="0" y="680"/>
                </a:cxn>
              </a:cxnLst>
              <a:rect l="0" t="0" r="r" b="b"/>
              <a:pathLst>
                <a:path w="1579" h="680">
                  <a:moveTo>
                    <a:pt x="1579" y="0"/>
                  </a:moveTo>
                  <a:lnTo>
                    <a:pt x="1493" y="0"/>
                  </a:lnTo>
                  <a:lnTo>
                    <a:pt x="0" y="680"/>
                  </a:lnTo>
                </a:path>
              </a:pathLst>
            </a:custGeom>
            <a:noFill/>
            <a:ln w="1714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926" name="Line 38"/>
            <p:cNvSpPr>
              <a:spLocks noChangeShapeType="1"/>
            </p:cNvSpPr>
            <p:nvPr/>
          </p:nvSpPr>
          <p:spPr bwMode="auto">
            <a:xfrm flipH="1">
              <a:off x="5088636" y="1543082"/>
              <a:ext cx="2683987" cy="594010"/>
            </a:xfrm>
            <a:prstGeom prst="line">
              <a:avLst/>
            </a:prstGeom>
            <a:noFill/>
            <a:ln w="1714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76200" y="76200"/>
            <a:ext cx="7257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1.3.6 List the 4 types of simple epithelia (cont’d) </a:t>
            </a:r>
            <a:endParaRPr lang="en-US" sz="280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>
            <a:grpSpLocks noChangeAspect="1"/>
          </p:cNvGrpSpPr>
          <p:nvPr/>
        </p:nvGrpSpPr>
        <p:grpSpPr>
          <a:xfrm>
            <a:off x="76200" y="-1"/>
            <a:ext cx="8907778" cy="6564154"/>
            <a:chOff x="349250" y="241300"/>
            <a:chExt cx="8483600" cy="6251575"/>
          </a:xfrm>
        </p:grpSpPr>
        <p:pic>
          <p:nvPicPr>
            <p:cNvPr id="39956" name="Picture 20" descr="figure_04_03c_unlabeled"/>
            <p:cNvPicPr>
              <a:picLocks noChangeAspect="1" noChangeArrowheads="1"/>
            </p:cNvPicPr>
            <p:nvPr/>
          </p:nvPicPr>
          <p:blipFill>
            <a:blip r:embed="rId3" cstate="print"/>
            <a:srcRect b="2641"/>
            <a:stretch>
              <a:fillRect/>
            </a:stretch>
          </p:blipFill>
          <p:spPr bwMode="auto">
            <a:xfrm>
              <a:off x="361950" y="241300"/>
              <a:ext cx="8391525" cy="6251575"/>
            </a:xfrm>
            <a:prstGeom prst="rect">
              <a:avLst/>
            </a:prstGeom>
            <a:noFill/>
          </p:spPr>
        </p:pic>
        <p:sp>
          <p:nvSpPr>
            <p:cNvPr id="39957" name="Text Box 21"/>
            <p:cNvSpPr txBox="1">
              <a:spLocks noChangeArrowheads="1"/>
            </p:cNvSpPr>
            <p:nvPr/>
          </p:nvSpPr>
          <p:spPr bwMode="auto">
            <a:xfrm>
              <a:off x="349250" y="2927350"/>
              <a:ext cx="3048000" cy="941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>
                  <a:latin typeface="Arial Black" pitchFamily="34" charset="0"/>
                </a:rPr>
                <a:t>Function: </a:t>
              </a:r>
              <a:r>
                <a:rPr lang="en-US" sz="1400" b="1"/>
                <a:t>Absorption; secretion of mucus, enzymes, and other substances; ciliated type propels mucus (or reproductive cells) by ciliary action.</a:t>
              </a:r>
            </a:p>
          </p:txBody>
        </p:sp>
        <p:sp>
          <p:nvSpPr>
            <p:cNvPr id="39958" name="Text Box 22"/>
            <p:cNvSpPr txBox="1">
              <a:spLocks noChangeArrowheads="1"/>
            </p:cNvSpPr>
            <p:nvPr/>
          </p:nvSpPr>
          <p:spPr bwMode="auto">
            <a:xfrm>
              <a:off x="349250" y="3900488"/>
              <a:ext cx="3130550" cy="1281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 dirty="0">
                  <a:latin typeface="Arial Black" pitchFamily="34" charset="0"/>
                </a:rPr>
                <a:t>Location: </a:t>
              </a:r>
              <a:r>
                <a:rPr lang="en-US" sz="1400" b="1" dirty="0" err="1"/>
                <a:t>Nonciliated</a:t>
              </a:r>
              <a:r>
                <a:rPr lang="en-US" sz="1400" b="1" dirty="0"/>
                <a:t> type lines most of the digestive tract (stomach to rectum), gallbladder, and excretory ducts of some glands; ciliated variety lines small bronchi, uterine tubes, and some regions of the uterus.</a:t>
              </a:r>
            </a:p>
          </p:txBody>
        </p:sp>
        <p:sp>
          <p:nvSpPr>
            <p:cNvPr id="39959" name="Text Box 23"/>
            <p:cNvSpPr txBox="1">
              <a:spLocks noChangeArrowheads="1"/>
            </p:cNvSpPr>
            <p:nvPr/>
          </p:nvSpPr>
          <p:spPr bwMode="auto">
            <a:xfrm>
              <a:off x="349250" y="692150"/>
              <a:ext cx="3200400" cy="941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>
                  <a:latin typeface="Arial Black" pitchFamily="34" charset="0"/>
                </a:rPr>
                <a:t>Description:</a:t>
              </a:r>
              <a:r>
                <a:rPr lang="en-US" sz="1400" b="1"/>
                <a:t> Single layer of tall cells with </a:t>
              </a:r>
              <a:r>
                <a:rPr lang="en-US" sz="1400" b="1" i="1"/>
                <a:t>round </a:t>
              </a:r>
              <a:r>
                <a:rPr lang="en-US" sz="1400" b="1"/>
                <a:t>to</a:t>
              </a:r>
              <a:r>
                <a:rPr lang="en-US" sz="1400" b="1" i="1"/>
                <a:t> oval</a:t>
              </a:r>
              <a:r>
                <a:rPr lang="en-US" sz="1400" b="1"/>
                <a:t> nuclei; some cells bear cilia; layer may contain mucus-secreting unicellular glands (goblet cells).</a:t>
              </a:r>
            </a:p>
          </p:txBody>
        </p:sp>
        <p:sp>
          <p:nvSpPr>
            <p:cNvPr id="39960" name="Text Box 24"/>
            <p:cNvSpPr txBox="1">
              <a:spLocks noChangeArrowheads="1"/>
            </p:cNvSpPr>
            <p:nvPr/>
          </p:nvSpPr>
          <p:spPr bwMode="auto">
            <a:xfrm>
              <a:off x="819150" y="311150"/>
              <a:ext cx="4755244" cy="2520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 dirty="0" smtClean="0">
                  <a:solidFill>
                    <a:schemeClr val="bg1"/>
                  </a:solidFill>
                  <a:latin typeface="Arial Black" pitchFamily="34" charset="0"/>
                </a:rPr>
                <a:t>1.3.6 (Cont’d): 3. Simple </a:t>
              </a:r>
              <a:r>
                <a:rPr lang="en-US" sz="1400" dirty="0">
                  <a:solidFill>
                    <a:schemeClr val="bg1"/>
                  </a:solidFill>
                  <a:latin typeface="Arial Black" pitchFamily="34" charset="0"/>
                </a:rPr>
                <a:t>columnar epithelium</a:t>
              </a:r>
              <a:endParaRPr 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39961" name="Text Box 25"/>
            <p:cNvSpPr txBox="1">
              <a:spLocks noChangeArrowheads="1"/>
            </p:cNvSpPr>
            <p:nvPr/>
          </p:nvSpPr>
          <p:spPr bwMode="auto">
            <a:xfrm>
              <a:off x="7683500" y="4394200"/>
              <a:ext cx="1149350" cy="431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 b="1"/>
                <a:t>Basement membrane</a:t>
              </a:r>
            </a:p>
          </p:txBody>
        </p:sp>
        <p:sp>
          <p:nvSpPr>
            <p:cNvPr id="39962" name="Line 26"/>
            <p:cNvSpPr>
              <a:spLocks noChangeShapeType="1"/>
            </p:cNvSpPr>
            <p:nvPr/>
          </p:nvSpPr>
          <p:spPr bwMode="auto">
            <a:xfrm flipH="1" flipV="1">
              <a:off x="6751638" y="4438650"/>
              <a:ext cx="992187" cy="95250"/>
            </a:xfrm>
            <a:prstGeom prst="line">
              <a:avLst/>
            </a:prstGeom>
            <a:noFill/>
            <a:ln w="1714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963" name="Freeform 27"/>
            <p:cNvSpPr>
              <a:spLocks/>
            </p:cNvSpPr>
            <p:nvPr/>
          </p:nvSpPr>
          <p:spPr bwMode="auto">
            <a:xfrm>
              <a:off x="5213350" y="2971800"/>
              <a:ext cx="2538413" cy="755650"/>
            </a:xfrm>
            <a:custGeom>
              <a:avLst/>
              <a:gdLst/>
              <a:ahLst/>
              <a:cxnLst>
                <a:cxn ang="0">
                  <a:pos x="1599" y="476"/>
                </a:cxn>
                <a:cxn ang="0">
                  <a:pos x="1436" y="472"/>
                </a:cxn>
                <a:cxn ang="0">
                  <a:pos x="0" y="0"/>
                </a:cxn>
              </a:cxnLst>
              <a:rect l="0" t="0" r="r" b="b"/>
              <a:pathLst>
                <a:path w="1599" h="476">
                  <a:moveTo>
                    <a:pt x="1599" y="476"/>
                  </a:moveTo>
                  <a:lnTo>
                    <a:pt x="1436" y="472"/>
                  </a:lnTo>
                  <a:lnTo>
                    <a:pt x="0" y="0"/>
                  </a:lnTo>
                </a:path>
              </a:pathLst>
            </a:custGeom>
            <a:noFill/>
            <a:ln w="1714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964" name="Line 28"/>
            <p:cNvSpPr>
              <a:spLocks noChangeShapeType="1"/>
            </p:cNvSpPr>
            <p:nvPr/>
          </p:nvSpPr>
          <p:spPr bwMode="auto">
            <a:xfrm flipH="1">
              <a:off x="6191250" y="2768600"/>
              <a:ext cx="1557338" cy="0"/>
            </a:xfrm>
            <a:prstGeom prst="line">
              <a:avLst/>
            </a:prstGeom>
            <a:noFill/>
            <a:ln w="1714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965" name="Text Box 29"/>
            <p:cNvSpPr txBox="1">
              <a:spLocks noChangeArrowheads="1"/>
            </p:cNvSpPr>
            <p:nvPr/>
          </p:nvSpPr>
          <p:spPr bwMode="auto">
            <a:xfrm>
              <a:off x="3587750" y="5099050"/>
              <a:ext cx="4337050" cy="431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>
                  <a:latin typeface="Arial Black" pitchFamily="34" charset="0"/>
                </a:rPr>
                <a:t>Photomicrograph:</a:t>
              </a:r>
              <a:r>
                <a:rPr lang="en-US" sz="1400" b="1"/>
                <a:t> Simple columnar</a:t>
              </a:r>
              <a:br>
                <a:rPr lang="en-US" sz="1400" b="1"/>
              </a:br>
              <a:r>
                <a:rPr lang="en-US" sz="1400" b="1"/>
                <a:t>epithelium of the small intestine mucosa (660x).</a:t>
              </a:r>
            </a:p>
          </p:txBody>
        </p:sp>
        <p:sp>
          <p:nvSpPr>
            <p:cNvPr id="39966" name="Text Box 30"/>
            <p:cNvSpPr txBox="1">
              <a:spLocks noChangeArrowheads="1"/>
            </p:cNvSpPr>
            <p:nvPr/>
          </p:nvSpPr>
          <p:spPr bwMode="auto">
            <a:xfrm>
              <a:off x="7683500" y="3594100"/>
              <a:ext cx="1149350" cy="431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 b="1"/>
                <a:t>Mucus of goblet cell</a:t>
              </a:r>
            </a:p>
          </p:txBody>
        </p:sp>
        <p:sp>
          <p:nvSpPr>
            <p:cNvPr id="39967" name="Text Box 31"/>
            <p:cNvSpPr txBox="1">
              <a:spLocks noChangeArrowheads="1"/>
            </p:cNvSpPr>
            <p:nvPr/>
          </p:nvSpPr>
          <p:spPr bwMode="auto">
            <a:xfrm>
              <a:off x="7683500" y="2635250"/>
              <a:ext cx="1149350" cy="771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 b="1"/>
                <a:t>Simple columnar epithelial cell </a:t>
              </a:r>
            </a:p>
          </p:txBody>
        </p:sp>
        <p:sp>
          <p:nvSpPr>
            <p:cNvPr id="39968" name="Text Box 32"/>
            <p:cNvSpPr txBox="1">
              <a:spLocks noChangeArrowheads="1"/>
            </p:cNvSpPr>
            <p:nvPr/>
          </p:nvSpPr>
          <p:spPr bwMode="auto">
            <a:xfrm>
              <a:off x="7683500" y="2017713"/>
              <a:ext cx="1149350" cy="2619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 b="1"/>
                <a:t>Microvilli</a:t>
              </a:r>
            </a:p>
          </p:txBody>
        </p:sp>
        <p:sp>
          <p:nvSpPr>
            <p:cNvPr id="39969" name="Freeform 33"/>
            <p:cNvSpPr>
              <a:spLocks/>
            </p:cNvSpPr>
            <p:nvPr/>
          </p:nvSpPr>
          <p:spPr bwMode="auto">
            <a:xfrm>
              <a:off x="6896100" y="2152650"/>
              <a:ext cx="854075" cy="101600"/>
            </a:xfrm>
            <a:custGeom>
              <a:avLst/>
              <a:gdLst/>
              <a:ahLst/>
              <a:cxnLst>
                <a:cxn ang="0">
                  <a:pos x="538" y="0"/>
                </a:cxn>
                <a:cxn ang="0">
                  <a:pos x="386" y="0"/>
                </a:cxn>
                <a:cxn ang="0">
                  <a:pos x="0" y="64"/>
                </a:cxn>
              </a:cxnLst>
              <a:rect l="0" t="0" r="r" b="b"/>
              <a:pathLst>
                <a:path w="538" h="64">
                  <a:moveTo>
                    <a:pt x="538" y="0"/>
                  </a:moveTo>
                  <a:lnTo>
                    <a:pt x="386" y="0"/>
                  </a:lnTo>
                  <a:lnTo>
                    <a:pt x="0" y="64"/>
                  </a:lnTo>
                </a:path>
              </a:pathLst>
            </a:custGeom>
            <a:noFill/>
            <a:ln w="1714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273050" y="0"/>
            <a:ext cx="8642350" cy="6149975"/>
            <a:chOff x="273050" y="258763"/>
            <a:chExt cx="8642350" cy="6149975"/>
          </a:xfrm>
        </p:grpSpPr>
        <p:pic>
          <p:nvPicPr>
            <p:cNvPr id="42009" name="Picture 25" descr="figure_04_03d_unlabeled"/>
            <p:cNvPicPr>
              <a:picLocks noChangeAspect="1" noChangeArrowheads="1"/>
            </p:cNvPicPr>
            <p:nvPr/>
          </p:nvPicPr>
          <p:blipFill>
            <a:blip r:embed="rId3" cstate="print"/>
            <a:srcRect b="3004"/>
            <a:stretch>
              <a:fillRect/>
            </a:stretch>
          </p:blipFill>
          <p:spPr bwMode="auto">
            <a:xfrm>
              <a:off x="273050" y="258763"/>
              <a:ext cx="8597900" cy="6149975"/>
            </a:xfrm>
            <a:prstGeom prst="rect">
              <a:avLst/>
            </a:prstGeom>
            <a:noFill/>
          </p:spPr>
        </p:pic>
        <p:sp>
          <p:nvSpPr>
            <p:cNvPr id="42010" name="Text Box 26"/>
            <p:cNvSpPr txBox="1">
              <a:spLocks noChangeArrowheads="1"/>
            </p:cNvSpPr>
            <p:nvPr/>
          </p:nvSpPr>
          <p:spPr bwMode="auto">
            <a:xfrm>
              <a:off x="762000" y="349250"/>
              <a:ext cx="6858000" cy="2646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 dirty="0" smtClean="0">
                  <a:solidFill>
                    <a:schemeClr val="bg1"/>
                  </a:solidFill>
                  <a:latin typeface="Arial Black" pitchFamily="34" charset="0"/>
                </a:rPr>
                <a:t>1.3.6 (cont’d): 4. </a:t>
              </a:r>
              <a:r>
                <a:rPr lang="en-US" sz="1400" dirty="0" err="1" smtClean="0">
                  <a:solidFill>
                    <a:schemeClr val="bg1"/>
                  </a:solidFill>
                  <a:latin typeface="Arial Black" pitchFamily="34" charset="0"/>
                </a:rPr>
                <a:t>Pseudostratified</a:t>
              </a:r>
              <a:r>
                <a:rPr lang="en-US" sz="1400" dirty="0" smtClean="0">
                  <a:solidFill>
                    <a:schemeClr val="bg1"/>
                  </a:solidFill>
                  <a:latin typeface="Arial Black" pitchFamily="34" charset="0"/>
                </a:rPr>
                <a:t> </a:t>
              </a:r>
              <a:r>
                <a:rPr lang="en-US" sz="1400" dirty="0">
                  <a:solidFill>
                    <a:schemeClr val="bg1"/>
                  </a:solidFill>
                  <a:latin typeface="Arial Black" pitchFamily="34" charset="0"/>
                </a:rPr>
                <a:t>columnar epithelium</a:t>
              </a:r>
              <a:endParaRPr 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42011" name="Line 27"/>
            <p:cNvSpPr>
              <a:spLocks noChangeShapeType="1"/>
            </p:cNvSpPr>
            <p:nvPr/>
          </p:nvSpPr>
          <p:spPr bwMode="auto">
            <a:xfrm flipH="1">
              <a:off x="6664325" y="1895475"/>
              <a:ext cx="1150938" cy="0"/>
            </a:xfrm>
            <a:prstGeom prst="line">
              <a:avLst/>
            </a:prstGeom>
            <a:noFill/>
            <a:ln w="1714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12" name="Line 28"/>
            <p:cNvSpPr>
              <a:spLocks noChangeShapeType="1"/>
            </p:cNvSpPr>
            <p:nvPr/>
          </p:nvSpPr>
          <p:spPr bwMode="auto">
            <a:xfrm flipH="1">
              <a:off x="6369050" y="3157538"/>
              <a:ext cx="1446213" cy="0"/>
            </a:xfrm>
            <a:prstGeom prst="line">
              <a:avLst/>
            </a:prstGeom>
            <a:noFill/>
            <a:ln w="1714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13" name="Freeform 29"/>
            <p:cNvSpPr>
              <a:spLocks/>
            </p:cNvSpPr>
            <p:nvPr/>
          </p:nvSpPr>
          <p:spPr bwMode="auto">
            <a:xfrm>
              <a:off x="5529263" y="4783138"/>
              <a:ext cx="2287587" cy="271462"/>
            </a:xfrm>
            <a:custGeom>
              <a:avLst/>
              <a:gdLst/>
              <a:ahLst/>
              <a:cxnLst>
                <a:cxn ang="0">
                  <a:pos x="1441" y="171"/>
                </a:cxn>
                <a:cxn ang="0">
                  <a:pos x="1281" y="171"/>
                </a:cxn>
                <a:cxn ang="0">
                  <a:pos x="0" y="0"/>
                </a:cxn>
              </a:cxnLst>
              <a:rect l="0" t="0" r="r" b="b"/>
              <a:pathLst>
                <a:path w="1441" h="171">
                  <a:moveTo>
                    <a:pt x="1441" y="171"/>
                  </a:moveTo>
                  <a:lnTo>
                    <a:pt x="1281" y="171"/>
                  </a:lnTo>
                  <a:lnTo>
                    <a:pt x="0" y="0"/>
                  </a:lnTo>
                </a:path>
              </a:pathLst>
            </a:custGeom>
            <a:noFill/>
            <a:ln w="1714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14" name="Line 30"/>
            <p:cNvSpPr>
              <a:spLocks noChangeShapeType="1"/>
            </p:cNvSpPr>
            <p:nvPr/>
          </p:nvSpPr>
          <p:spPr bwMode="auto">
            <a:xfrm>
              <a:off x="1158875" y="5749925"/>
              <a:ext cx="889000" cy="0"/>
            </a:xfrm>
            <a:prstGeom prst="line">
              <a:avLst/>
            </a:prstGeom>
            <a:noFill/>
            <a:ln w="1714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15" name="Freeform 31"/>
            <p:cNvSpPr>
              <a:spLocks/>
            </p:cNvSpPr>
            <p:nvPr/>
          </p:nvSpPr>
          <p:spPr bwMode="auto">
            <a:xfrm>
              <a:off x="6248400" y="1539875"/>
              <a:ext cx="127000" cy="3235325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80" y="0"/>
                </a:cxn>
                <a:cxn ang="0">
                  <a:pos x="80" y="2038"/>
                </a:cxn>
                <a:cxn ang="0">
                  <a:pos x="11" y="2038"/>
                </a:cxn>
              </a:cxnLst>
              <a:rect l="0" t="0" r="r" b="b"/>
              <a:pathLst>
                <a:path w="80" h="2038">
                  <a:moveTo>
                    <a:pt x="0" y="1"/>
                  </a:moveTo>
                  <a:lnTo>
                    <a:pt x="80" y="0"/>
                  </a:lnTo>
                  <a:lnTo>
                    <a:pt x="80" y="2038"/>
                  </a:lnTo>
                  <a:lnTo>
                    <a:pt x="11" y="2038"/>
                  </a:lnTo>
                </a:path>
              </a:pathLst>
            </a:custGeom>
            <a:noFill/>
            <a:ln w="1714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16" name="Text Box 32"/>
            <p:cNvSpPr txBox="1">
              <a:spLocks noChangeArrowheads="1"/>
            </p:cNvSpPr>
            <p:nvPr/>
          </p:nvSpPr>
          <p:spPr bwMode="auto">
            <a:xfrm>
              <a:off x="312738" y="3444875"/>
              <a:ext cx="3048000" cy="601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>
                  <a:latin typeface="Arial Black" pitchFamily="34" charset="0"/>
                </a:rPr>
                <a:t>Function: </a:t>
              </a:r>
              <a:r>
                <a:rPr lang="en-US" sz="1400" b="1"/>
                <a:t>Secrete substances, particularly mucus; propulsion of mucus by ciliary action.</a:t>
              </a:r>
            </a:p>
          </p:txBody>
        </p:sp>
        <p:sp>
          <p:nvSpPr>
            <p:cNvPr id="42017" name="Text Box 33"/>
            <p:cNvSpPr txBox="1">
              <a:spLocks noChangeArrowheads="1"/>
            </p:cNvSpPr>
            <p:nvPr/>
          </p:nvSpPr>
          <p:spPr bwMode="auto">
            <a:xfrm>
              <a:off x="312738" y="709613"/>
              <a:ext cx="3116262" cy="1111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>
                  <a:latin typeface="Arial Black" pitchFamily="34" charset="0"/>
                </a:rPr>
                <a:t>Description:</a:t>
              </a:r>
              <a:r>
                <a:rPr lang="en-US" sz="1400" b="1"/>
                <a:t> Single layer of cells of differing heights, some not reaching the free surface; nuclei seen at different levels; may contain mucus-secreting cells </a:t>
              </a:r>
              <a:br>
                <a:rPr lang="en-US" sz="1400" b="1"/>
              </a:br>
              <a:r>
                <a:rPr lang="en-US" sz="1400" b="1"/>
                <a:t>and bear cilia.  </a:t>
              </a:r>
            </a:p>
          </p:txBody>
        </p:sp>
        <p:sp>
          <p:nvSpPr>
            <p:cNvPr id="42018" name="Text Box 34"/>
            <p:cNvSpPr txBox="1">
              <a:spLocks noChangeArrowheads="1"/>
            </p:cNvSpPr>
            <p:nvPr/>
          </p:nvSpPr>
          <p:spPr bwMode="auto">
            <a:xfrm>
              <a:off x="3586163" y="5262563"/>
              <a:ext cx="3652837" cy="6016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>
                  <a:latin typeface="Arial Black" pitchFamily="34" charset="0"/>
                </a:rPr>
                <a:t>Photomicrograph: </a:t>
              </a:r>
              <a:r>
                <a:rPr lang="en-US" sz="1400" b="1"/>
                <a:t>Pseudostratified ciliated columnar epithelium lining the human trachea (800x). </a:t>
              </a:r>
            </a:p>
          </p:txBody>
        </p:sp>
        <p:sp>
          <p:nvSpPr>
            <p:cNvPr id="42019" name="Text Box 35"/>
            <p:cNvSpPr txBox="1">
              <a:spLocks noChangeArrowheads="1"/>
            </p:cNvSpPr>
            <p:nvPr/>
          </p:nvSpPr>
          <p:spPr bwMode="auto">
            <a:xfrm>
              <a:off x="7759700" y="1757363"/>
              <a:ext cx="622300" cy="2619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 b="1"/>
                <a:t>Cilia</a:t>
              </a:r>
            </a:p>
          </p:txBody>
        </p:sp>
        <p:sp>
          <p:nvSpPr>
            <p:cNvPr id="42020" name="Text Box 36"/>
            <p:cNvSpPr txBox="1">
              <a:spLocks noChangeArrowheads="1"/>
            </p:cNvSpPr>
            <p:nvPr/>
          </p:nvSpPr>
          <p:spPr bwMode="auto">
            <a:xfrm>
              <a:off x="7766050" y="4929188"/>
              <a:ext cx="1149350" cy="431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 b="1"/>
                <a:t>Basement membrane</a:t>
              </a:r>
            </a:p>
          </p:txBody>
        </p:sp>
        <p:sp>
          <p:nvSpPr>
            <p:cNvPr id="42021" name="Text Box 37"/>
            <p:cNvSpPr txBox="1">
              <a:spLocks noChangeArrowheads="1"/>
            </p:cNvSpPr>
            <p:nvPr/>
          </p:nvSpPr>
          <p:spPr bwMode="auto">
            <a:xfrm>
              <a:off x="7762875" y="3028950"/>
              <a:ext cx="1149350" cy="771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 b="1"/>
                <a:t>Pseudo-stratified epithelial layer</a:t>
              </a:r>
            </a:p>
          </p:txBody>
        </p:sp>
        <p:sp>
          <p:nvSpPr>
            <p:cNvPr id="42022" name="Text Box 38"/>
            <p:cNvSpPr txBox="1">
              <a:spLocks noChangeArrowheads="1"/>
            </p:cNvSpPr>
            <p:nvPr/>
          </p:nvSpPr>
          <p:spPr bwMode="auto">
            <a:xfrm>
              <a:off x="312738" y="4127500"/>
              <a:ext cx="3040062" cy="941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>
                  <a:latin typeface="Arial Black" pitchFamily="34" charset="0"/>
                </a:rPr>
                <a:t>Location: </a:t>
              </a:r>
              <a:r>
                <a:rPr lang="en-US" sz="1400" b="1"/>
                <a:t>Nonciliated type in male’s sperm-carrying ducts and ducts of large glands; ciliated variety lines the trachea, most of the upper respiratory tract.</a:t>
              </a:r>
            </a:p>
          </p:txBody>
        </p:sp>
        <p:sp>
          <p:nvSpPr>
            <p:cNvPr id="42023" name="Text Box 39"/>
            <p:cNvSpPr txBox="1">
              <a:spLocks noChangeArrowheads="1"/>
            </p:cNvSpPr>
            <p:nvPr/>
          </p:nvSpPr>
          <p:spPr bwMode="auto">
            <a:xfrm>
              <a:off x="357188" y="5621338"/>
              <a:ext cx="1149350" cy="2619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 b="1"/>
                <a:t>Trachea</a:t>
              </a: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605592" y="6324600"/>
            <a:ext cx="72430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Note: the position of the nuclei give the appearance of a stratified epithelia</a:t>
            </a:r>
            <a:endParaRPr lang="en-US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2013 Pearson Education, Inc.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4609" y="914400"/>
            <a:ext cx="5438861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200" dirty="0" smtClean="0"/>
              <a:t>Two or more cell layers</a:t>
            </a:r>
          </a:p>
          <a:p>
            <a:pPr>
              <a:buFont typeface="Arial" pitchFamily="34" charset="0"/>
              <a:buChar char="•"/>
            </a:pPr>
            <a:r>
              <a:rPr lang="en-US" sz="2200" dirty="0" smtClean="0"/>
              <a:t>Regenerate from below</a:t>
            </a:r>
          </a:p>
          <a:p>
            <a:pPr lvl="1">
              <a:buFont typeface="Arial" pitchFamily="34" charset="0"/>
              <a:buChar char="•"/>
            </a:pPr>
            <a:r>
              <a:rPr lang="en-US" sz="2200" dirty="0" smtClean="0"/>
              <a:t>Basal cells divide, cells migrate to surface</a:t>
            </a:r>
          </a:p>
          <a:p>
            <a:pPr>
              <a:buFont typeface="Arial" pitchFamily="34" charset="0"/>
              <a:buChar char="•"/>
            </a:pPr>
            <a:r>
              <a:rPr lang="en-US" sz="2200" dirty="0" smtClean="0"/>
              <a:t>More durable than simple epithelia</a:t>
            </a:r>
          </a:p>
          <a:p>
            <a:pPr>
              <a:buFont typeface="Arial" pitchFamily="34" charset="0"/>
              <a:buChar char="•"/>
            </a:pPr>
            <a:r>
              <a:rPr lang="en-US" sz="2200" dirty="0" smtClean="0"/>
              <a:t>Protection is major role</a:t>
            </a:r>
          </a:p>
          <a:p>
            <a:pPr>
              <a:buFont typeface="Arial" pitchFamily="34" charset="0"/>
              <a:buChar char="•"/>
            </a:pPr>
            <a:endParaRPr lang="en-US" sz="2200" dirty="0"/>
          </a:p>
        </p:txBody>
      </p:sp>
      <p:sp>
        <p:nvSpPr>
          <p:cNvPr id="7" name="TextBox 6"/>
          <p:cNvSpPr txBox="1"/>
          <p:nvPr/>
        </p:nvSpPr>
        <p:spPr>
          <a:xfrm>
            <a:off x="684609" y="3657600"/>
            <a:ext cx="8002191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200" dirty="0" smtClean="0"/>
              <a:t>Most widespread of stratified epithelia</a:t>
            </a:r>
          </a:p>
          <a:p>
            <a:pPr>
              <a:buFont typeface="Arial" pitchFamily="34" charset="0"/>
              <a:buChar char="•"/>
            </a:pPr>
            <a:r>
              <a:rPr lang="en-US" sz="2200" dirty="0" smtClean="0"/>
              <a:t>Free surface </a:t>
            </a:r>
            <a:r>
              <a:rPr lang="en-US" sz="2200" dirty="0" err="1" smtClean="0"/>
              <a:t>squamous</a:t>
            </a:r>
            <a:r>
              <a:rPr lang="en-US" sz="2200" dirty="0" smtClean="0"/>
              <a:t>; deeper layers </a:t>
            </a:r>
            <a:r>
              <a:rPr lang="en-US" sz="2200" dirty="0" err="1" smtClean="0"/>
              <a:t>cuboidal</a:t>
            </a:r>
            <a:r>
              <a:rPr lang="en-US" sz="2200" dirty="0" smtClean="0"/>
              <a:t> or columnar</a:t>
            </a:r>
          </a:p>
          <a:p>
            <a:pPr>
              <a:buFont typeface="Arial" pitchFamily="34" charset="0"/>
              <a:buChar char="•"/>
            </a:pPr>
            <a:r>
              <a:rPr lang="en-US" sz="2200" dirty="0" smtClean="0"/>
              <a:t>Located for wear and tear</a:t>
            </a:r>
          </a:p>
          <a:p>
            <a:pPr>
              <a:buFont typeface="Arial" pitchFamily="34" charset="0"/>
              <a:buChar char="•"/>
            </a:pPr>
            <a:r>
              <a:rPr lang="en-US" sz="2200" dirty="0" smtClean="0"/>
              <a:t>Those farthest from basal layer (and therefore nutrients) less </a:t>
            </a:r>
            <a:r>
              <a:rPr lang="en-US" sz="2200" b="1" dirty="0" smtClean="0"/>
              <a:t>viable</a:t>
            </a:r>
            <a:endParaRPr lang="en-US" sz="2200" dirty="0" smtClean="0"/>
          </a:p>
          <a:p>
            <a:pPr>
              <a:buFont typeface="Arial" pitchFamily="34" charset="0"/>
              <a:buChar char="•"/>
            </a:pPr>
            <a:endParaRPr lang="en-US" sz="2200" dirty="0"/>
          </a:p>
        </p:txBody>
      </p:sp>
      <p:sp>
        <p:nvSpPr>
          <p:cNvPr id="8" name="Rectangle 7"/>
          <p:cNvSpPr/>
          <p:nvPr/>
        </p:nvSpPr>
        <p:spPr>
          <a:xfrm>
            <a:off x="337510" y="2971800"/>
            <a:ext cx="63680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/>
              <a:t>1.3.7 Stratified </a:t>
            </a:r>
            <a:r>
              <a:rPr lang="en-US" sz="3200" dirty="0" err="1" smtClean="0"/>
              <a:t>Squamous</a:t>
            </a:r>
            <a:r>
              <a:rPr lang="en-US" sz="3200" dirty="0" smtClean="0"/>
              <a:t> Epithelium</a:t>
            </a:r>
            <a:endParaRPr lang="en-US" sz="3200" dirty="0"/>
          </a:p>
        </p:txBody>
      </p:sp>
      <p:sp>
        <p:nvSpPr>
          <p:cNvPr id="9" name="TextBox 8"/>
          <p:cNvSpPr txBox="1"/>
          <p:nvPr/>
        </p:nvSpPr>
        <p:spPr>
          <a:xfrm>
            <a:off x="228600" y="152400"/>
            <a:ext cx="51866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/>
              <a:t>Stratified Epithelial Tissues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373063" y="-49305"/>
            <a:ext cx="8415337" cy="6305550"/>
            <a:chOff x="373063" y="222250"/>
            <a:chExt cx="8415337" cy="6305550"/>
          </a:xfrm>
        </p:grpSpPr>
        <p:pic>
          <p:nvPicPr>
            <p:cNvPr id="45081" name="Picture 25" descr="figure_04_03e_unlabeled"/>
            <p:cNvPicPr>
              <a:picLocks noChangeAspect="1" noChangeArrowheads="1"/>
            </p:cNvPicPr>
            <p:nvPr/>
          </p:nvPicPr>
          <p:blipFill>
            <a:blip r:embed="rId3" cstate="print"/>
            <a:srcRect b="2620"/>
            <a:stretch>
              <a:fillRect/>
            </a:stretch>
          </p:blipFill>
          <p:spPr bwMode="auto">
            <a:xfrm>
              <a:off x="381000" y="222250"/>
              <a:ext cx="8391525" cy="6305550"/>
            </a:xfrm>
            <a:prstGeom prst="rect">
              <a:avLst/>
            </a:prstGeom>
            <a:noFill/>
          </p:spPr>
        </p:pic>
        <p:sp>
          <p:nvSpPr>
            <p:cNvPr id="45082" name="Text Box 26"/>
            <p:cNvSpPr txBox="1">
              <a:spLocks noChangeArrowheads="1"/>
            </p:cNvSpPr>
            <p:nvPr/>
          </p:nvSpPr>
          <p:spPr bwMode="auto">
            <a:xfrm>
              <a:off x="850900" y="304800"/>
              <a:ext cx="5473700" cy="2646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 dirty="0" smtClean="0">
                  <a:solidFill>
                    <a:schemeClr val="bg1"/>
                  </a:solidFill>
                  <a:latin typeface="Arial Black" pitchFamily="34" charset="0"/>
                </a:rPr>
                <a:t>1.3.7. Stratified </a:t>
              </a:r>
              <a:r>
                <a:rPr lang="en-US" sz="1400" dirty="0" err="1">
                  <a:solidFill>
                    <a:schemeClr val="bg1"/>
                  </a:solidFill>
                  <a:latin typeface="Arial Black" pitchFamily="34" charset="0"/>
                </a:rPr>
                <a:t>squamous</a:t>
              </a:r>
              <a:r>
                <a:rPr lang="en-US" sz="1400" dirty="0">
                  <a:solidFill>
                    <a:schemeClr val="bg1"/>
                  </a:solidFill>
                  <a:latin typeface="Arial Black" pitchFamily="34" charset="0"/>
                </a:rPr>
                <a:t> epithelium</a:t>
              </a:r>
              <a:endParaRPr 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45083" name="Line 27"/>
            <p:cNvSpPr>
              <a:spLocks noChangeShapeType="1"/>
            </p:cNvSpPr>
            <p:nvPr/>
          </p:nvSpPr>
          <p:spPr bwMode="auto">
            <a:xfrm flipH="1">
              <a:off x="7546975" y="2638425"/>
              <a:ext cx="147638" cy="0"/>
            </a:xfrm>
            <a:prstGeom prst="line">
              <a:avLst/>
            </a:prstGeom>
            <a:noFill/>
            <a:ln w="1714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5084" name="Freeform 28"/>
            <p:cNvSpPr>
              <a:spLocks/>
            </p:cNvSpPr>
            <p:nvPr/>
          </p:nvSpPr>
          <p:spPr bwMode="auto">
            <a:xfrm>
              <a:off x="6375400" y="4325938"/>
              <a:ext cx="1333500" cy="138112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696" y="0"/>
                </a:cxn>
                <a:cxn ang="0">
                  <a:pos x="0" y="87"/>
                </a:cxn>
              </a:cxnLst>
              <a:rect l="0" t="0" r="r" b="b"/>
              <a:pathLst>
                <a:path w="840" h="87">
                  <a:moveTo>
                    <a:pt x="840" y="0"/>
                  </a:moveTo>
                  <a:lnTo>
                    <a:pt x="696" y="0"/>
                  </a:lnTo>
                  <a:lnTo>
                    <a:pt x="0" y="87"/>
                  </a:lnTo>
                </a:path>
              </a:pathLst>
            </a:custGeom>
            <a:noFill/>
            <a:ln w="1714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5085" name="Freeform 29"/>
            <p:cNvSpPr>
              <a:spLocks/>
            </p:cNvSpPr>
            <p:nvPr/>
          </p:nvSpPr>
          <p:spPr bwMode="auto">
            <a:xfrm>
              <a:off x="7416800" y="1482725"/>
              <a:ext cx="120650" cy="2314575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80" y="0"/>
                </a:cxn>
                <a:cxn ang="0">
                  <a:pos x="80" y="2038"/>
                </a:cxn>
                <a:cxn ang="0">
                  <a:pos x="11" y="2038"/>
                </a:cxn>
              </a:cxnLst>
              <a:rect l="0" t="0" r="r" b="b"/>
              <a:pathLst>
                <a:path w="80" h="2038">
                  <a:moveTo>
                    <a:pt x="0" y="1"/>
                  </a:moveTo>
                  <a:lnTo>
                    <a:pt x="80" y="0"/>
                  </a:lnTo>
                  <a:lnTo>
                    <a:pt x="80" y="2038"/>
                  </a:lnTo>
                  <a:lnTo>
                    <a:pt x="11" y="2038"/>
                  </a:lnTo>
                </a:path>
              </a:pathLst>
            </a:custGeom>
            <a:noFill/>
            <a:ln w="1714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5086" name="Text Box 30"/>
            <p:cNvSpPr txBox="1">
              <a:spLocks noChangeArrowheads="1"/>
            </p:cNvSpPr>
            <p:nvPr/>
          </p:nvSpPr>
          <p:spPr bwMode="auto">
            <a:xfrm>
              <a:off x="377825" y="3652838"/>
              <a:ext cx="3048000" cy="6016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>
                  <a:latin typeface="Arial Black" pitchFamily="34" charset="0"/>
                </a:rPr>
                <a:t>Function: </a:t>
              </a:r>
              <a:r>
                <a:rPr lang="en-US" sz="1400" b="1"/>
                <a:t>Protects underlying tissues in areas subjected to abrasion.</a:t>
              </a:r>
            </a:p>
          </p:txBody>
        </p:sp>
        <p:sp>
          <p:nvSpPr>
            <p:cNvPr id="45087" name="Text Box 31"/>
            <p:cNvSpPr txBox="1">
              <a:spLocks noChangeArrowheads="1"/>
            </p:cNvSpPr>
            <p:nvPr/>
          </p:nvSpPr>
          <p:spPr bwMode="auto">
            <a:xfrm>
              <a:off x="373063" y="635000"/>
              <a:ext cx="3186112" cy="1790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>
                  <a:latin typeface="Arial Black" pitchFamily="34" charset="0"/>
                </a:rPr>
                <a:t>Description:</a:t>
              </a:r>
              <a:r>
                <a:rPr lang="en-US" sz="1400" b="1"/>
                <a:t> Thick membrane composed of several cell layers; basal cells are cuboidal or columnar and metabolically active; surface cells are flattened (squamous); in the keratinized type, the surface cells are full of keratin and dead; basal cells are active in mitosis and produce the cells of the more superficial layers. </a:t>
              </a:r>
            </a:p>
          </p:txBody>
        </p:sp>
        <p:sp>
          <p:nvSpPr>
            <p:cNvPr id="45088" name="Text Box 32"/>
            <p:cNvSpPr txBox="1">
              <a:spLocks noChangeArrowheads="1"/>
            </p:cNvSpPr>
            <p:nvPr/>
          </p:nvSpPr>
          <p:spPr bwMode="auto">
            <a:xfrm>
              <a:off x="7639050" y="4198938"/>
              <a:ext cx="1149350" cy="431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 b="1"/>
                <a:t>Basement membrane</a:t>
              </a:r>
            </a:p>
          </p:txBody>
        </p:sp>
        <p:sp>
          <p:nvSpPr>
            <p:cNvPr id="45089" name="Text Box 33"/>
            <p:cNvSpPr txBox="1">
              <a:spLocks noChangeArrowheads="1"/>
            </p:cNvSpPr>
            <p:nvPr/>
          </p:nvSpPr>
          <p:spPr bwMode="auto">
            <a:xfrm>
              <a:off x="377825" y="4216400"/>
              <a:ext cx="3040063" cy="1111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>
                  <a:latin typeface="Arial Black" pitchFamily="34" charset="0"/>
                </a:rPr>
                <a:t>Location: </a:t>
              </a:r>
              <a:r>
                <a:rPr lang="en-US" sz="1400" b="1"/>
                <a:t>Nonkeratinized type forms the moist linings of the esophagus, mouth, and vagina; keratinized variety forms the epidermis of the skin, a dry membrane.</a:t>
              </a:r>
            </a:p>
          </p:txBody>
        </p:sp>
        <p:sp>
          <p:nvSpPr>
            <p:cNvPr id="45090" name="Text Box 34"/>
            <p:cNvSpPr txBox="1">
              <a:spLocks noChangeArrowheads="1"/>
            </p:cNvSpPr>
            <p:nvPr/>
          </p:nvSpPr>
          <p:spPr bwMode="auto">
            <a:xfrm>
              <a:off x="7639050" y="3960813"/>
              <a:ext cx="1149350" cy="2619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 b="1"/>
                <a:t>Nuclei</a:t>
              </a:r>
            </a:p>
          </p:txBody>
        </p:sp>
        <p:sp>
          <p:nvSpPr>
            <p:cNvPr id="45091" name="Text Box 35"/>
            <p:cNvSpPr txBox="1">
              <a:spLocks noChangeArrowheads="1"/>
            </p:cNvSpPr>
            <p:nvPr/>
          </p:nvSpPr>
          <p:spPr bwMode="auto">
            <a:xfrm>
              <a:off x="7639050" y="4648200"/>
              <a:ext cx="1149350" cy="431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 b="1"/>
                <a:t>Connective tissue</a:t>
              </a:r>
            </a:p>
          </p:txBody>
        </p:sp>
        <p:sp>
          <p:nvSpPr>
            <p:cNvPr id="45092" name="Text Box 36"/>
            <p:cNvSpPr txBox="1">
              <a:spLocks noChangeArrowheads="1"/>
            </p:cNvSpPr>
            <p:nvPr/>
          </p:nvSpPr>
          <p:spPr bwMode="auto">
            <a:xfrm>
              <a:off x="7639050" y="2509838"/>
              <a:ext cx="1149350" cy="6016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 b="1"/>
                <a:t>Stratified squamous epithelium</a:t>
              </a:r>
            </a:p>
          </p:txBody>
        </p:sp>
        <p:sp>
          <p:nvSpPr>
            <p:cNvPr id="45093" name="Text Box 37"/>
            <p:cNvSpPr txBox="1">
              <a:spLocks noChangeArrowheads="1"/>
            </p:cNvSpPr>
            <p:nvPr/>
          </p:nvSpPr>
          <p:spPr bwMode="auto">
            <a:xfrm>
              <a:off x="3586163" y="5246688"/>
              <a:ext cx="4186237" cy="431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>
                  <a:latin typeface="Arial Black" pitchFamily="34" charset="0"/>
                </a:rPr>
                <a:t>Photomicrograph: </a:t>
              </a:r>
              <a:r>
                <a:rPr lang="en-US" sz="1400" b="1"/>
                <a:t>Stratified squamous  epithelium lining the esophagus (285x). </a:t>
              </a:r>
            </a:p>
          </p:txBody>
        </p:sp>
        <p:sp>
          <p:nvSpPr>
            <p:cNvPr id="45094" name="Freeform 38"/>
            <p:cNvSpPr>
              <a:spLocks/>
            </p:cNvSpPr>
            <p:nvPr/>
          </p:nvSpPr>
          <p:spPr bwMode="auto">
            <a:xfrm>
              <a:off x="5105400" y="3435350"/>
              <a:ext cx="2603500" cy="661988"/>
            </a:xfrm>
            <a:custGeom>
              <a:avLst/>
              <a:gdLst/>
              <a:ahLst/>
              <a:cxnLst>
                <a:cxn ang="0">
                  <a:pos x="1640" y="417"/>
                </a:cxn>
                <a:cxn ang="0">
                  <a:pos x="1524" y="417"/>
                </a:cxn>
                <a:cxn ang="0">
                  <a:pos x="0" y="0"/>
                </a:cxn>
              </a:cxnLst>
              <a:rect l="0" t="0" r="r" b="b"/>
              <a:pathLst>
                <a:path w="1640" h="417">
                  <a:moveTo>
                    <a:pt x="1640" y="417"/>
                  </a:moveTo>
                  <a:lnTo>
                    <a:pt x="1524" y="417"/>
                  </a:lnTo>
                  <a:lnTo>
                    <a:pt x="0" y="0"/>
                  </a:lnTo>
                </a:path>
              </a:pathLst>
            </a:custGeom>
            <a:noFill/>
            <a:ln w="1714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5095" name="Freeform 39"/>
            <p:cNvSpPr>
              <a:spLocks/>
            </p:cNvSpPr>
            <p:nvPr/>
          </p:nvSpPr>
          <p:spPr bwMode="auto">
            <a:xfrm>
              <a:off x="5549900" y="2946400"/>
              <a:ext cx="1974850" cy="1149350"/>
            </a:xfrm>
            <a:custGeom>
              <a:avLst/>
              <a:gdLst/>
              <a:ahLst/>
              <a:cxnLst>
                <a:cxn ang="0">
                  <a:pos x="1244" y="724"/>
                </a:cxn>
                <a:cxn ang="0">
                  <a:pos x="0" y="0"/>
                </a:cxn>
              </a:cxnLst>
              <a:rect l="0" t="0" r="r" b="b"/>
              <a:pathLst>
                <a:path w="1244" h="724">
                  <a:moveTo>
                    <a:pt x="1244" y="724"/>
                  </a:moveTo>
                  <a:lnTo>
                    <a:pt x="0" y="0"/>
                  </a:lnTo>
                </a:path>
              </a:pathLst>
            </a:custGeom>
            <a:noFill/>
            <a:ln w="1714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5096" name="Freeform 40"/>
            <p:cNvSpPr>
              <a:spLocks/>
            </p:cNvSpPr>
            <p:nvPr/>
          </p:nvSpPr>
          <p:spPr bwMode="auto">
            <a:xfrm>
              <a:off x="6743700" y="4775200"/>
              <a:ext cx="965200" cy="114300"/>
            </a:xfrm>
            <a:custGeom>
              <a:avLst/>
              <a:gdLst/>
              <a:ahLst/>
              <a:cxnLst>
                <a:cxn ang="0">
                  <a:pos x="608" y="1"/>
                </a:cxn>
                <a:cxn ang="0">
                  <a:pos x="476" y="0"/>
                </a:cxn>
                <a:cxn ang="0">
                  <a:pos x="0" y="72"/>
                </a:cxn>
              </a:cxnLst>
              <a:rect l="0" t="0" r="r" b="b"/>
              <a:pathLst>
                <a:path w="608" h="72">
                  <a:moveTo>
                    <a:pt x="608" y="1"/>
                  </a:moveTo>
                  <a:lnTo>
                    <a:pt x="476" y="0"/>
                  </a:lnTo>
                  <a:lnTo>
                    <a:pt x="0" y="72"/>
                  </a:lnTo>
                </a:path>
              </a:pathLst>
            </a:custGeom>
            <a:noFill/>
            <a:ln w="1714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2" name="Rectangle 21"/>
          <p:cNvSpPr/>
          <p:nvPr/>
        </p:nvSpPr>
        <p:spPr>
          <a:xfrm>
            <a:off x="304800" y="6248400"/>
            <a:ext cx="8686800" cy="631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indent="-350838">
              <a:lnSpc>
                <a:spcPct val="70000"/>
              </a:lnSpc>
              <a:spcBef>
                <a:spcPct val="50000"/>
              </a:spcBef>
            </a:pPr>
            <a:r>
              <a:rPr lang="en-US" dirty="0" smtClean="0"/>
              <a:t>What is the most widespread example of stratified </a:t>
            </a:r>
            <a:r>
              <a:rPr lang="en-US" dirty="0" err="1" smtClean="0"/>
              <a:t>squamous</a:t>
            </a:r>
            <a:r>
              <a:rPr lang="en-US" dirty="0" smtClean="0"/>
              <a:t> epithelium?</a:t>
            </a:r>
          </a:p>
          <a:p>
            <a:pPr marL="350838" indent="-350838">
              <a:lnSpc>
                <a:spcPct val="70000"/>
              </a:lnSpc>
              <a:spcBef>
                <a:spcPct val="50000"/>
              </a:spcBef>
            </a:pPr>
            <a:r>
              <a:rPr lang="en-US" dirty="0" smtClean="0"/>
              <a:t>What happens to the apical layers of cells? 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81000" y="152400"/>
            <a:ext cx="48974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/>
              <a:t>1.3.8 Glandular Epithelia </a:t>
            </a:r>
            <a:endParaRPr lang="en-US" sz="3600" dirty="0"/>
          </a:p>
        </p:txBody>
      </p:sp>
      <p:sp>
        <p:nvSpPr>
          <p:cNvPr id="7" name="Rectangle 6"/>
          <p:cNvSpPr/>
          <p:nvPr/>
        </p:nvSpPr>
        <p:spPr>
          <a:xfrm>
            <a:off x="228600" y="762000"/>
            <a:ext cx="89154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000" b="1" dirty="0" smtClean="0"/>
              <a:t>Gland</a:t>
            </a:r>
          </a:p>
          <a:p>
            <a:pPr lvl="1"/>
            <a:r>
              <a:rPr lang="en-US" sz="2000" dirty="0" smtClean="0"/>
              <a:t>One or more cells that makes and secretes an aqueous fluid called a secretion</a:t>
            </a:r>
          </a:p>
          <a:p>
            <a:pPr lvl="1"/>
            <a:endParaRPr lang="en-US" sz="2000" dirty="0" smtClean="0"/>
          </a:p>
          <a:p>
            <a:pPr>
              <a:buFont typeface="Arial" pitchFamily="34" charset="0"/>
              <a:buChar char="•"/>
            </a:pPr>
            <a:r>
              <a:rPr lang="en-US" sz="2000" b="1" dirty="0" smtClean="0"/>
              <a:t>Classified by</a:t>
            </a:r>
            <a:r>
              <a:rPr lang="en-US" sz="2000" dirty="0" smtClean="0"/>
              <a:t>:	-Site of product release: </a:t>
            </a:r>
            <a:r>
              <a:rPr lang="en-US" sz="2000" u="sng" dirty="0" smtClean="0"/>
              <a:t>endocrine or exocrine</a:t>
            </a:r>
          </a:p>
          <a:p>
            <a:pPr lvl="1"/>
            <a:r>
              <a:rPr lang="en-US" sz="2000" dirty="0" smtClean="0"/>
              <a:t>		-Relative number of cells forming the gland</a:t>
            </a:r>
          </a:p>
          <a:p>
            <a:pPr lvl="2"/>
            <a:r>
              <a:rPr lang="en-US" sz="2000" dirty="0" smtClean="0"/>
              <a:t>	  </a:t>
            </a:r>
            <a:r>
              <a:rPr lang="en-US" sz="2000" u="sng" dirty="0" smtClean="0"/>
              <a:t>unicellular</a:t>
            </a:r>
            <a:r>
              <a:rPr lang="en-US" sz="2000" dirty="0" smtClean="0"/>
              <a:t> (e.g., goblet cells) or </a:t>
            </a:r>
            <a:r>
              <a:rPr lang="en-US" sz="2000" u="sng" dirty="0" err="1" smtClean="0"/>
              <a:t>multicellular</a:t>
            </a:r>
            <a:endParaRPr lang="en-US" sz="2000" u="sng" dirty="0"/>
          </a:p>
        </p:txBody>
      </p:sp>
      <p:sp>
        <p:nvSpPr>
          <p:cNvPr id="9" name="Rectangle 8"/>
          <p:cNvSpPr/>
          <p:nvPr/>
        </p:nvSpPr>
        <p:spPr>
          <a:xfrm>
            <a:off x="152400" y="2895600"/>
            <a:ext cx="8839200" cy="5825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US" b="1" dirty="0" smtClean="0"/>
              <a:t>Endocrine Glands:  </a:t>
            </a:r>
            <a:r>
              <a:rPr lang="en-US" dirty="0" smtClean="0"/>
              <a:t>release product (hormones)  directly into blood</a:t>
            </a: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US" dirty="0" smtClean="0">
                <a:sym typeface="CommonBullets" pitchFamily="34" charset="2"/>
              </a:rPr>
              <a:t>		covered elsewhere; just know that they are ductless</a:t>
            </a:r>
            <a:endParaRPr lang="en-US" dirty="0">
              <a:sym typeface="CommonBullets" pitchFamily="34" charset="2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2400" y="3581400"/>
            <a:ext cx="8153400" cy="2723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US" b="1" dirty="0" smtClean="0"/>
              <a:t>Exocrine Glands: </a:t>
            </a:r>
            <a:r>
              <a:rPr lang="en-US" dirty="0" smtClean="0"/>
              <a:t>release products into ducts </a:t>
            </a:r>
            <a:endParaRPr lang="en-US" b="1" dirty="0" smtClean="0"/>
          </a:p>
          <a:p>
            <a:pPr>
              <a:lnSpc>
                <a:spcPct val="60000"/>
              </a:lnSpc>
              <a:spcBef>
                <a:spcPct val="50000"/>
              </a:spcBef>
              <a:buFont typeface="Symbol" pitchFamily="18" charset="2"/>
              <a:buChar char="·"/>
            </a:pPr>
            <a:r>
              <a:rPr lang="en-US" dirty="0" smtClean="0">
                <a:sym typeface="CommonBullets" pitchFamily="34" charset="2"/>
              </a:rPr>
              <a:t>mucous, sweat, oil/salivary glands, liver, pancreas, etc.</a:t>
            </a: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US" dirty="0" smtClean="0">
                <a:sym typeface="CommonBullets" pitchFamily="34" charset="2"/>
              </a:rPr>
              <a:t>a)  </a:t>
            </a:r>
            <a:r>
              <a:rPr lang="en-US" u="sng" dirty="0" smtClean="0">
                <a:sym typeface="CommonBullets" pitchFamily="34" charset="2"/>
              </a:rPr>
              <a:t>Unicellular exocrine glands:</a:t>
            </a:r>
            <a:endParaRPr lang="en-US" dirty="0" smtClean="0">
              <a:sym typeface="CommonBullets" pitchFamily="34" charset="2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US" dirty="0" smtClean="0">
                <a:sym typeface="Symbol" pitchFamily="18" charset="2"/>
              </a:rPr>
              <a:t></a:t>
            </a:r>
            <a:r>
              <a:rPr lang="en-US" dirty="0" smtClean="0">
                <a:sym typeface="CommonBullets" pitchFamily="34" charset="2"/>
              </a:rPr>
              <a:t>  no ducts because only one cell!</a:t>
            </a: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US" dirty="0" smtClean="0">
                <a:sym typeface="Symbol" pitchFamily="18" charset="2"/>
              </a:rPr>
              <a:t></a:t>
            </a:r>
            <a:r>
              <a:rPr lang="en-US" dirty="0" smtClean="0">
                <a:sym typeface="CommonBullets" pitchFamily="34" charset="2"/>
              </a:rPr>
              <a:t>  really just the goblet cells (digestive &amp; respiratory tracts) </a:t>
            </a:r>
            <a:endParaRPr lang="en-US" dirty="0" smtClean="0"/>
          </a:p>
          <a:p>
            <a:pPr>
              <a:lnSpc>
                <a:spcPct val="75000"/>
              </a:lnSpc>
              <a:spcBef>
                <a:spcPct val="50000"/>
              </a:spcBef>
            </a:pPr>
            <a:endParaRPr lang="en-US" dirty="0" smtClean="0"/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dirty="0" smtClean="0"/>
              <a:t>b)  </a:t>
            </a:r>
            <a:r>
              <a:rPr lang="en-US" u="sng" dirty="0" err="1" smtClean="0"/>
              <a:t>Multicellular</a:t>
            </a:r>
            <a:r>
              <a:rPr lang="en-US" u="sng" dirty="0" smtClean="0"/>
              <a:t> exocrine glands:</a:t>
            </a:r>
            <a:endParaRPr lang="en-US" dirty="0" smtClean="0"/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dirty="0" smtClean="0">
                <a:sym typeface="Symbol" pitchFamily="18" charset="2"/>
              </a:rPr>
              <a:t></a:t>
            </a:r>
            <a:r>
              <a:rPr lang="en-US" dirty="0" smtClean="0">
                <a:sym typeface="CommonBullets" pitchFamily="34" charset="2"/>
              </a:rPr>
              <a:t>  epithelium-derived duct &amp; </a:t>
            </a:r>
            <a:r>
              <a:rPr lang="en-US" dirty="0" err="1" smtClean="0">
                <a:sym typeface="CommonBullets" pitchFamily="34" charset="2"/>
              </a:rPr>
              <a:t>secretory</a:t>
            </a:r>
            <a:r>
              <a:rPr lang="en-US" dirty="0" smtClean="0">
                <a:sym typeface="CommonBullets" pitchFamily="34" charset="2"/>
              </a:rPr>
              <a:t> cells;  surrounded by supportive CT which brings blood vessels &amp; nerves</a:t>
            </a:r>
            <a:endParaRPr lang="en-US" dirty="0">
              <a:sym typeface="CommonBullets" pitchFamily="34" charset="2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2667000" y="457200"/>
            <a:ext cx="6197600" cy="6119812"/>
            <a:chOff x="1306513" y="280988"/>
            <a:chExt cx="6197600" cy="6119812"/>
          </a:xfrm>
        </p:grpSpPr>
        <p:pic>
          <p:nvPicPr>
            <p:cNvPr id="54310" name="Picture 38" descr="figure_04_04_unlabeled"/>
            <p:cNvPicPr>
              <a:picLocks noChangeAspect="1" noChangeArrowheads="1"/>
            </p:cNvPicPr>
            <p:nvPr/>
          </p:nvPicPr>
          <p:blipFill>
            <a:blip r:embed="rId3" cstate="print"/>
            <a:srcRect b="2823"/>
            <a:stretch>
              <a:fillRect/>
            </a:stretch>
          </p:blipFill>
          <p:spPr bwMode="auto">
            <a:xfrm>
              <a:off x="1306513" y="280988"/>
              <a:ext cx="6197600" cy="6119812"/>
            </a:xfrm>
            <a:prstGeom prst="rect">
              <a:avLst/>
            </a:prstGeom>
            <a:noFill/>
          </p:spPr>
        </p:pic>
        <p:sp>
          <p:nvSpPr>
            <p:cNvPr id="54311" name="Text Box 39"/>
            <p:cNvSpPr txBox="1">
              <a:spLocks noChangeArrowheads="1"/>
            </p:cNvSpPr>
            <p:nvPr/>
          </p:nvSpPr>
          <p:spPr bwMode="auto">
            <a:xfrm>
              <a:off x="4067175" y="733425"/>
              <a:ext cx="990600" cy="2508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300" b="1"/>
                <a:t>Microvilli</a:t>
              </a:r>
            </a:p>
          </p:txBody>
        </p:sp>
        <p:sp>
          <p:nvSpPr>
            <p:cNvPr id="54312" name="Text Box 40"/>
            <p:cNvSpPr txBox="1">
              <a:spLocks noChangeArrowheads="1"/>
            </p:cNvSpPr>
            <p:nvPr/>
          </p:nvSpPr>
          <p:spPr bwMode="auto">
            <a:xfrm>
              <a:off x="4067175" y="3709988"/>
              <a:ext cx="1114425" cy="4095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300" b="1"/>
                <a:t>Golgi apparatus</a:t>
              </a:r>
            </a:p>
          </p:txBody>
        </p:sp>
        <p:sp>
          <p:nvSpPr>
            <p:cNvPr id="54313" name="Text Box 41"/>
            <p:cNvSpPr txBox="1">
              <a:spLocks noChangeArrowheads="1"/>
            </p:cNvSpPr>
            <p:nvPr/>
          </p:nvSpPr>
          <p:spPr bwMode="auto">
            <a:xfrm>
              <a:off x="4067175" y="4316413"/>
              <a:ext cx="1114425" cy="2508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300" b="1"/>
                <a:t>Rough ER</a:t>
              </a:r>
            </a:p>
          </p:txBody>
        </p:sp>
        <p:sp>
          <p:nvSpPr>
            <p:cNvPr id="54314" name="Text Box 42"/>
            <p:cNvSpPr txBox="1">
              <a:spLocks noChangeArrowheads="1"/>
            </p:cNvSpPr>
            <p:nvPr/>
          </p:nvSpPr>
          <p:spPr bwMode="auto">
            <a:xfrm>
              <a:off x="4067175" y="4953000"/>
              <a:ext cx="1114425" cy="2508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300" b="1"/>
                <a:t>Nucleus</a:t>
              </a:r>
            </a:p>
          </p:txBody>
        </p:sp>
        <p:sp>
          <p:nvSpPr>
            <p:cNvPr id="54315" name="Freeform 43"/>
            <p:cNvSpPr>
              <a:spLocks/>
            </p:cNvSpPr>
            <p:nvPr/>
          </p:nvSpPr>
          <p:spPr bwMode="auto">
            <a:xfrm>
              <a:off x="3695700" y="863600"/>
              <a:ext cx="406400" cy="260350"/>
            </a:xfrm>
            <a:custGeom>
              <a:avLst/>
              <a:gdLst/>
              <a:ahLst/>
              <a:cxnLst>
                <a:cxn ang="0">
                  <a:pos x="256" y="0"/>
                </a:cxn>
                <a:cxn ang="0">
                  <a:pos x="104" y="0"/>
                </a:cxn>
                <a:cxn ang="0">
                  <a:pos x="0" y="164"/>
                </a:cxn>
              </a:cxnLst>
              <a:rect l="0" t="0" r="r" b="b"/>
              <a:pathLst>
                <a:path w="256" h="164">
                  <a:moveTo>
                    <a:pt x="256" y="0"/>
                  </a:moveTo>
                  <a:lnTo>
                    <a:pt x="104" y="0"/>
                  </a:lnTo>
                  <a:lnTo>
                    <a:pt x="0" y="164"/>
                  </a:lnTo>
                </a:path>
              </a:pathLst>
            </a:custGeom>
            <a:noFill/>
            <a:ln w="1714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16" name="Freeform 44"/>
            <p:cNvSpPr>
              <a:spLocks/>
            </p:cNvSpPr>
            <p:nvPr/>
          </p:nvSpPr>
          <p:spPr bwMode="auto">
            <a:xfrm>
              <a:off x="2749550" y="2089150"/>
              <a:ext cx="1352550" cy="127000"/>
            </a:xfrm>
            <a:custGeom>
              <a:avLst/>
              <a:gdLst/>
              <a:ahLst/>
              <a:cxnLst>
                <a:cxn ang="0">
                  <a:pos x="852" y="0"/>
                </a:cxn>
                <a:cxn ang="0">
                  <a:pos x="684" y="0"/>
                </a:cxn>
                <a:cxn ang="0">
                  <a:pos x="0" y="80"/>
                </a:cxn>
              </a:cxnLst>
              <a:rect l="0" t="0" r="r" b="b"/>
              <a:pathLst>
                <a:path w="852" h="80">
                  <a:moveTo>
                    <a:pt x="852" y="0"/>
                  </a:moveTo>
                  <a:lnTo>
                    <a:pt x="684" y="0"/>
                  </a:lnTo>
                  <a:lnTo>
                    <a:pt x="0" y="80"/>
                  </a:lnTo>
                </a:path>
              </a:pathLst>
            </a:custGeom>
            <a:noFill/>
            <a:ln w="1714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17" name="Line 45"/>
            <p:cNvSpPr>
              <a:spLocks noChangeShapeType="1"/>
            </p:cNvSpPr>
            <p:nvPr/>
          </p:nvSpPr>
          <p:spPr bwMode="auto">
            <a:xfrm flipH="1">
              <a:off x="2597150" y="3829050"/>
              <a:ext cx="1504950" cy="0"/>
            </a:xfrm>
            <a:prstGeom prst="line">
              <a:avLst/>
            </a:prstGeom>
            <a:noFill/>
            <a:ln w="1714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18" name="Line 46"/>
            <p:cNvSpPr>
              <a:spLocks noChangeShapeType="1"/>
            </p:cNvSpPr>
            <p:nvPr/>
          </p:nvSpPr>
          <p:spPr bwMode="auto">
            <a:xfrm flipH="1" flipV="1">
              <a:off x="4921250" y="863600"/>
              <a:ext cx="1066800" cy="298450"/>
            </a:xfrm>
            <a:prstGeom prst="line">
              <a:avLst/>
            </a:prstGeom>
            <a:noFill/>
            <a:ln w="1714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19" name="Text Box 47"/>
            <p:cNvSpPr txBox="1">
              <a:spLocks noChangeArrowheads="1"/>
            </p:cNvSpPr>
            <p:nvPr/>
          </p:nvSpPr>
          <p:spPr bwMode="auto">
            <a:xfrm>
              <a:off x="4067175" y="1968500"/>
              <a:ext cx="1114425" cy="727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300" b="1"/>
                <a:t>Secretory vesicles containing mucin</a:t>
              </a:r>
            </a:p>
          </p:txBody>
        </p:sp>
        <p:sp>
          <p:nvSpPr>
            <p:cNvPr id="54320" name="Freeform 48"/>
            <p:cNvSpPr>
              <a:spLocks/>
            </p:cNvSpPr>
            <p:nvPr/>
          </p:nvSpPr>
          <p:spPr bwMode="auto">
            <a:xfrm>
              <a:off x="4616450" y="3657600"/>
              <a:ext cx="1708150" cy="173038"/>
            </a:xfrm>
            <a:custGeom>
              <a:avLst/>
              <a:gdLst/>
              <a:ahLst/>
              <a:cxnLst>
                <a:cxn ang="0">
                  <a:pos x="1076" y="0"/>
                </a:cxn>
                <a:cxn ang="0">
                  <a:pos x="384" y="108"/>
                </a:cxn>
                <a:cxn ang="0">
                  <a:pos x="0" y="109"/>
                </a:cxn>
              </a:cxnLst>
              <a:rect l="0" t="0" r="r" b="b"/>
              <a:pathLst>
                <a:path w="1076" h="109">
                  <a:moveTo>
                    <a:pt x="1076" y="0"/>
                  </a:moveTo>
                  <a:lnTo>
                    <a:pt x="384" y="108"/>
                  </a:lnTo>
                  <a:lnTo>
                    <a:pt x="0" y="109"/>
                  </a:lnTo>
                </a:path>
              </a:pathLst>
            </a:custGeom>
            <a:noFill/>
            <a:ln w="1714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21" name="Freeform 49"/>
            <p:cNvSpPr>
              <a:spLocks/>
            </p:cNvSpPr>
            <p:nvPr/>
          </p:nvSpPr>
          <p:spPr bwMode="auto">
            <a:xfrm>
              <a:off x="4953000" y="1720850"/>
              <a:ext cx="1314450" cy="382588"/>
            </a:xfrm>
            <a:custGeom>
              <a:avLst/>
              <a:gdLst/>
              <a:ahLst/>
              <a:cxnLst>
                <a:cxn ang="0">
                  <a:pos x="828" y="0"/>
                </a:cxn>
                <a:cxn ang="0">
                  <a:pos x="180" y="240"/>
                </a:cxn>
                <a:cxn ang="0">
                  <a:pos x="0" y="241"/>
                </a:cxn>
              </a:cxnLst>
              <a:rect l="0" t="0" r="r" b="b"/>
              <a:pathLst>
                <a:path w="828" h="241">
                  <a:moveTo>
                    <a:pt x="828" y="0"/>
                  </a:moveTo>
                  <a:lnTo>
                    <a:pt x="180" y="240"/>
                  </a:lnTo>
                  <a:lnTo>
                    <a:pt x="0" y="241"/>
                  </a:lnTo>
                </a:path>
              </a:pathLst>
            </a:custGeom>
            <a:noFill/>
            <a:ln w="1714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22" name="Freeform 50"/>
            <p:cNvSpPr>
              <a:spLocks/>
            </p:cNvSpPr>
            <p:nvPr/>
          </p:nvSpPr>
          <p:spPr bwMode="auto">
            <a:xfrm>
              <a:off x="5029200" y="4445000"/>
              <a:ext cx="1358900" cy="82550"/>
            </a:xfrm>
            <a:custGeom>
              <a:avLst/>
              <a:gdLst/>
              <a:ahLst/>
              <a:cxnLst>
                <a:cxn ang="0">
                  <a:pos x="856" y="52"/>
                </a:cxn>
                <a:cxn ang="0">
                  <a:pos x="164" y="0"/>
                </a:cxn>
                <a:cxn ang="0">
                  <a:pos x="0" y="1"/>
                </a:cxn>
              </a:cxnLst>
              <a:rect l="0" t="0" r="r" b="b"/>
              <a:pathLst>
                <a:path w="856" h="52">
                  <a:moveTo>
                    <a:pt x="856" y="52"/>
                  </a:moveTo>
                  <a:lnTo>
                    <a:pt x="164" y="0"/>
                  </a:lnTo>
                  <a:lnTo>
                    <a:pt x="0" y="1"/>
                  </a:lnTo>
                </a:path>
              </a:pathLst>
            </a:custGeom>
            <a:noFill/>
            <a:ln w="1714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23" name="Freeform 51"/>
            <p:cNvSpPr>
              <a:spLocks/>
            </p:cNvSpPr>
            <p:nvPr/>
          </p:nvSpPr>
          <p:spPr bwMode="auto">
            <a:xfrm>
              <a:off x="2508250" y="4445000"/>
              <a:ext cx="1600200" cy="304800"/>
            </a:xfrm>
            <a:custGeom>
              <a:avLst/>
              <a:gdLst/>
              <a:ahLst/>
              <a:cxnLst>
                <a:cxn ang="0">
                  <a:pos x="1008" y="0"/>
                </a:cxn>
                <a:cxn ang="0">
                  <a:pos x="836" y="0"/>
                </a:cxn>
                <a:cxn ang="0">
                  <a:pos x="0" y="192"/>
                </a:cxn>
              </a:cxnLst>
              <a:rect l="0" t="0" r="r" b="b"/>
              <a:pathLst>
                <a:path w="1008" h="192">
                  <a:moveTo>
                    <a:pt x="1008" y="0"/>
                  </a:moveTo>
                  <a:lnTo>
                    <a:pt x="836" y="0"/>
                  </a:lnTo>
                  <a:lnTo>
                    <a:pt x="0" y="192"/>
                  </a:lnTo>
                </a:path>
              </a:pathLst>
            </a:custGeom>
            <a:noFill/>
            <a:ln w="1714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24" name="Line 52"/>
            <p:cNvSpPr>
              <a:spLocks noChangeShapeType="1"/>
            </p:cNvSpPr>
            <p:nvPr/>
          </p:nvSpPr>
          <p:spPr bwMode="auto">
            <a:xfrm flipH="1">
              <a:off x="3048000" y="5080000"/>
              <a:ext cx="1047750" cy="0"/>
            </a:xfrm>
            <a:prstGeom prst="line">
              <a:avLst/>
            </a:prstGeom>
            <a:noFill/>
            <a:ln w="1714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25" name="Freeform 53"/>
            <p:cNvSpPr>
              <a:spLocks/>
            </p:cNvSpPr>
            <p:nvPr/>
          </p:nvSpPr>
          <p:spPr bwMode="auto">
            <a:xfrm>
              <a:off x="4902200" y="4902200"/>
              <a:ext cx="2032000" cy="179388"/>
            </a:xfrm>
            <a:custGeom>
              <a:avLst/>
              <a:gdLst/>
              <a:ahLst/>
              <a:cxnLst>
                <a:cxn ang="0">
                  <a:pos x="1280" y="0"/>
                </a:cxn>
                <a:cxn ang="0">
                  <a:pos x="204" y="112"/>
                </a:cxn>
                <a:cxn ang="0">
                  <a:pos x="0" y="113"/>
                </a:cxn>
              </a:cxnLst>
              <a:rect l="0" t="0" r="r" b="b"/>
              <a:pathLst>
                <a:path w="1280" h="113">
                  <a:moveTo>
                    <a:pt x="1280" y="0"/>
                  </a:moveTo>
                  <a:lnTo>
                    <a:pt x="204" y="112"/>
                  </a:lnTo>
                  <a:lnTo>
                    <a:pt x="0" y="113"/>
                  </a:lnTo>
                </a:path>
              </a:pathLst>
            </a:custGeom>
            <a:noFill/>
            <a:ln w="1714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26" name="Line 54"/>
            <p:cNvSpPr>
              <a:spLocks noChangeShapeType="1"/>
            </p:cNvSpPr>
            <p:nvPr/>
          </p:nvSpPr>
          <p:spPr bwMode="auto">
            <a:xfrm flipH="1" flipV="1">
              <a:off x="5251450" y="2101850"/>
              <a:ext cx="742950" cy="203200"/>
            </a:xfrm>
            <a:prstGeom prst="line">
              <a:avLst/>
            </a:prstGeom>
            <a:noFill/>
            <a:ln w="1714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27" name="Line 55"/>
            <p:cNvSpPr>
              <a:spLocks noChangeShapeType="1"/>
            </p:cNvSpPr>
            <p:nvPr/>
          </p:nvSpPr>
          <p:spPr bwMode="auto">
            <a:xfrm flipV="1">
              <a:off x="3130550" y="2095500"/>
              <a:ext cx="704850" cy="260350"/>
            </a:xfrm>
            <a:prstGeom prst="line">
              <a:avLst/>
            </a:prstGeom>
            <a:noFill/>
            <a:ln w="1714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0" y="533400"/>
            <a:ext cx="270016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Goblet cells:</a:t>
            </a:r>
          </a:p>
          <a:p>
            <a:r>
              <a:rPr lang="en-US" sz="3200" dirty="0" smtClean="0"/>
              <a:t>A unicellular </a:t>
            </a:r>
          </a:p>
          <a:p>
            <a:r>
              <a:rPr lang="en-US" sz="3200" dirty="0" smtClean="0"/>
              <a:t>exocrine gland </a:t>
            </a:r>
            <a:endParaRPr lang="en-US" sz="3200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2013 Pearson Education, Inc.</a:t>
            </a:r>
          </a:p>
        </p:txBody>
      </p:sp>
      <p:sp>
        <p:nvSpPr>
          <p:cNvPr id="56324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Classification of Multicellular Glands</a:t>
            </a:r>
          </a:p>
        </p:txBody>
      </p:sp>
      <p:sp>
        <p:nvSpPr>
          <p:cNvPr id="56325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By structure and type of secretion</a:t>
            </a:r>
          </a:p>
          <a:p>
            <a:pPr lvl="1">
              <a:buNone/>
            </a:pPr>
            <a:r>
              <a:rPr lang="en-US" dirty="0" err="1" smtClean="0"/>
              <a:t>i</a:t>
            </a:r>
            <a:r>
              <a:rPr lang="en-US" dirty="0" smtClean="0"/>
              <a:t>) Structure </a:t>
            </a:r>
            <a:endParaRPr lang="en-US" dirty="0"/>
          </a:p>
          <a:p>
            <a:pPr lvl="2"/>
            <a:r>
              <a:rPr lang="en-US" dirty="0"/>
              <a:t>Simple glands (</a:t>
            </a:r>
            <a:r>
              <a:rPr lang="en-US" dirty="0" err="1"/>
              <a:t>unbranced</a:t>
            </a:r>
            <a:r>
              <a:rPr lang="en-US" dirty="0"/>
              <a:t> duct) or compound glands (branched </a:t>
            </a:r>
            <a:r>
              <a:rPr lang="en-US" dirty="0" smtClean="0"/>
              <a:t>duct)</a:t>
            </a:r>
          </a:p>
          <a:p>
            <a:pPr lvl="1">
              <a:buNone/>
            </a:pPr>
            <a:r>
              <a:rPr lang="en-US" dirty="0" smtClean="0"/>
              <a:t>ii) Type of secretion</a:t>
            </a:r>
          </a:p>
          <a:p>
            <a:pPr lvl="2"/>
            <a:r>
              <a:rPr lang="en-US" b="1" dirty="0" err="1" smtClean="0"/>
              <a:t>Merocrine</a:t>
            </a:r>
            <a:endParaRPr lang="en-US" dirty="0" smtClean="0"/>
          </a:p>
          <a:p>
            <a:pPr lvl="2"/>
            <a:r>
              <a:rPr lang="en-US" b="1" dirty="0" err="1" smtClean="0"/>
              <a:t>Holocrine</a:t>
            </a:r>
            <a:endParaRPr lang="en-US" dirty="0" smtClean="0"/>
          </a:p>
          <a:p>
            <a:pPr lvl="2"/>
            <a:r>
              <a:rPr lang="en-US" b="1" dirty="0" err="1" smtClean="0"/>
              <a:t>Apocrine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3"/>
          <p:cNvSpPr txBox="1">
            <a:spLocks noChangeArrowheads="1"/>
          </p:cNvSpPr>
          <p:nvPr/>
        </p:nvSpPr>
        <p:spPr bwMode="auto">
          <a:xfrm>
            <a:off x="80962" y="125413"/>
            <a:ext cx="7843837" cy="338862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u="sng" dirty="0"/>
              <a:t>(</a:t>
            </a:r>
            <a:r>
              <a:rPr lang="en-US" u="sng" dirty="0" smtClean="0"/>
              <a:t>ii</a:t>
            </a:r>
            <a:r>
              <a:rPr lang="en-US" u="sng" dirty="0"/>
              <a:t>)  </a:t>
            </a:r>
            <a:r>
              <a:rPr lang="en-US" u="sng" dirty="0" err="1"/>
              <a:t>Secretory</a:t>
            </a:r>
            <a:r>
              <a:rPr lang="en-US" u="sng" dirty="0"/>
              <a:t> method:</a:t>
            </a:r>
            <a:endParaRPr lang="en-US" u="sng" dirty="0" smtClean="0"/>
          </a:p>
          <a:p>
            <a:pPr lvl="2"/>
            <a:r>
              <a:rPr lang="en-US" b="1" dirty="0" err="1" smtClean="0"/>
              <a:t>Merocrine</a:t>
            </a:r>
            <a:r>
              <a:rPr lang="en-US" dirty="0" smtClean="0"/>
              <a:t> – most common, secrete products by </a:t>
            </a:r>
            <a:r>
              <a:rPr lang="en-US" dirty="0" err="1" smtClean="0"/>
              <a:t>exocytosis</a:t>
            </a:r>
            <a:r>
              <a:rPr lang="en-US" dirty="0" smtClean="0"/>
              <a:t> as produced</a:t>
            </a: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dirty="0" smtClean="0"/>
              <a:t>		e.g. pancreas</a:t>
            </a:r>
            <a:r>
              <a:rPr lang="en-US" dirty="0"/>
              <a:t>, salivary glands, most sweat glands</a:t>
            </a:r>
            <a:endParaRPr lang="en-US" dirty="0" smtClean="0"/>
          </a:p>
          <a:p>
            <a:pPr marL="0" lvl="2">
              <a:spcBef>
                <a:spcPct val="50000"/>
              </a:spcBef>
            </a:pPr>
            <a:r>
              <a:rPr lang="en-US" b="1" dirty="0" smtClean="0"/>
              <a:t>	</a:t>
            </a:r>
            <a:r>
              <a:rPr lang="en-US" b="1" dirty="0" err="1" smtClean="0"/>
              <a:t>Holocrine</a:t>
            </a:r>
            <a:r>
              <a:rPr lang="en-US" dirty="0" smtClean="0"/>
              <a:t> – accumulate products within then rupture</a:t>
            </a:r>
          </a:p>
          <a:p>
            <a:pPr algn="l">
              <a:spcBef>
                <a:spcPct val="50000"/>
              </a:spcBef>
            </a:pPr>
            <a:r>
              <a:rPr lang="en-US" dirty="0" smtClean="0"/>
              <a:t>		    e.g. only </a:t>
            </a:r>
            <a:r>
              <a:rPr lang="en-US" dirty="0"/>
              <a:t>sebaceous</a:t>
            </a:r>
            <a:r>
              <a:rPr lang="en-US" dirty="0" smtClean="0"/>
              <a:t> glands</a:t>
            </a:r>
            <a:endParaRPr lang="en-US" u="sng" dirty="0" smtClean="0"/>
          </a:p>
          <a:p>
            <a:pPr marL="0" lvl="2">
              <a:spcBef>
                <a:spcPct val="50000"/>
              </a:spcBef>
            </a:pPr>
            <a:r>
              <a:rPr lang="en-US" dirty="0" smtClean="0"/>
              <a:t>	</a:t>
            </a:r>
            <a:r>
              <a:rPr lang="en-US" b="1" dirty="0" err="1" smtClean="0"/>
              <a:t>Apocrine</a:t>
            </a:r>
            <a:r>
              <a:rPr lang="en-US" dirty="0" smtClean="0"/>
              <a:t> – accumulates products within then apex pinches off 			-- controversy if exist in humans</a:t>
            </a:r>
          </a:p>
          <a:p>
            <a:pPr algn="l">
              <a:spcBef>
                <a:spcPct val="50000"/>
              </a:spcBef>
            </a:pPr>
            <a:r>
              <a:rPr lang="en-US" dirty="0" smtClean="0"/>
              <a:t>	</a:t>
            </a:r>
          </a:p>
          <a:p>
            <a:pPr algn="l">
              <a:spcBef>
                <a:spcPct val="50000"/>
              </a:spcBef>
            </a:pPr>
            <a:r>
              <a:rPr lang="en-US" dirty="0" smtClean="0"/>
              <a:t>	Is </a:t>
            </a:r>
            <a:r>
              <a:rPr lang="en-US" dirty="0"/>
              <a:t>mammary gland </a:t>
            </a:r>
            <a:r>
              <a:rPr lang="en-US" dirty="0" err="1"/>
              <a:t>apocrine</a:t>
            </a:r>
            <a:r>
              <a:rPr lang="en-US" dirty="0"/>
              <a:t> or </a:t>
            </a:r>
            <a:r>
              <a:rPr lang="en-US" dirty="0" err="1"/>
              <a:t>merocrine</a:t>
            </a:r>
            <a:r>
              <a:rPr lang="en-US" dirty="0"/>
              <a:t>?</a:t>
            </a:r>
            <a:endParaRPr lang="en-US" u="sng" dirty="0"/>
          </a:p>
        </p:txBody>
      </p:sp>
      <p:sp>
        <p:nvSpPr>
          <p:cNvPr id="28675" name="Text Box 6"/>
          <p:cNvSpPr txBox="1">
            <a:spLocks noChangeArrowheads="1"/>
          </p:cNvSpPr>
          <p:nvPr/>
        </p:nvSpPr>
        <p:spPr bwMode="auto">
          <a:xfrm>
            <a:off x="4357688" y="6038850"/>
            <a:ext cx="1039812" cy="400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/>
              <a:t>Fig. 4.6</a:t>
            </a:r>
            <a:endParaRPr lang="en-CA"/>
          </a:p>
        </p:txBody>
      </p:sp>
      <p:pic>
        <p:nvPicPr>
          <p:cNvPr id="28676" name="Picture 8" descr="ha5lf0405a_a"/>
          <p:cNvPicPr>
            <a:picLocks noChangeAspect="1" noChangeArrowheads="1"/>
          </p:cNvPicPr>
          <p:nvPr/>
        </p:nvPicPr>
        <p:blipFill>
          <a:blip r:embed="rId3" cstate="print">
            <a:lum bright="-12000" contrast="24000"/>
          </a:blip>
          <a:srcRect l="5612" t="3609" r="5612" b="15979"/>
          <a:stretch>
            <a:fillRect/>
          </a:stretch>
        </p:blipFill>
        <p:spPr bwMode="auto">
          <a:xfrm>
            <a:off x="914400" y="3733800"/>
            <a:ext cx="3113088" cy="279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9" descr="ha5lf0405b_a"/>
          <p:cNvPicPr>
            <a:picLocks noChangeAspect="1" noChangeArrowheads="1"/>
          </p:cNvPicPr>
          <p:nvPr/>
        </p:nvPicPr>
        <p:blipFill>
          <a:blip r:embed="rId4" cstate="print">
            <a:lum bright="-12000" contrast="24000"/>
          </a:blip>
          <a:srcRect l="2174" t="2336" r="2174" b="14954"/>
          <a:stretch>
            <a:fillRect/>
          </a:stretch>
        </p:blipFill>
        <p:spPr bwMode="auto">
          <a:xfrm>
            <a:off x="5678488" y="3587750"/>
            <a:ext cx="3281362" cy="293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2895600" y="4038600"/>
            <a:ext cx="11849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/>
              <a:t>Merocrine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5029200" y="4038600"/>
            <a:ext cx="11105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/>
              <a:t>Holocrine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489980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3200" dirty="0"/>
              <a:t>1.3.9  list the 5 types of CT; list the 4 main functions associated with </a:t>
            </a:r>
            <a:r>
              <a:rPr lang="en-US" sz="3200" dirty="0" err="1"/>
              <a:t>CTs</a:t>
            </a:r>
            <a:endParaRPr lang="en-US" sz="3200" dirty="0" smtClean="0"/>
          </a:p>
          <a:p>
            <a:pPr algn="l">
              <a:spcBef>
                <a:spcPct val="50000"/>
              </a:spcBef>
              <a:buFont typeface="Symbol" charset="2"/>
              <a:buChar char="·"/>
            </a:pPr>
            <a:endParaRPr lang="en-US" sz="2000" dirty="0" smtClean="0">
              <a:sym typeface="CommonBullets" pitchFamily="34" charset="2"/>
            </a:endParaRPr>
          </a:p>
          <a:p>
            <a:pPr algn="l">
              <a:spcBef>
                <a:spcPct val="50000"/>
              </a:spcBef>
              <a:buFont typeface="Symbol" charset="2"/>
              <a:buChar char="·"/>
            </a:pPr>
            <a:endParaRPr lang="en-US" sz="2000" dirty="0" smtClean="0">
              <a:sym typeface="CommonBullets" pitchFamily="34" charset="2"/>
            </a:endParaRPr>
          </a:p>
          <a:p>
            <a:pPr algn="l">
              <a:spcBef>
                <a:spcPct val="50000"/>
              </a:spcBef>
              <a:buFont typeface="Symbol" charset="2"/>
              <a:buChar char="·"/>
            </a:pPr>
            <a:r>
              <a:rPr lang="en-US" sz="2400" dirty="0" smtClean="0">
                <a:sym typeface="CommonBullets" pitchFamily="34" charset="2"/>
              </a:rPr>
              <a:t>5 </a:t>
            </a:r>
            <a:r>
              <a:rPr lang="en-US" sz="2400" dirty="0">
                <a:sym typeface="CommonBullets" pitchFamily="34" charset="2"/>
              </a:rPr>
              <a:t>major types:   </a:t>
            </a:r>
            <a:r>
              <a:rPr lang="en-US" sz="2400" dirty="0" err="1" smtClean="0">
                <a:sym typeface="CommonBullets" pitchFamily="34" charset="2"/>
              </a:rPr>
              <a:t>mesenchyme</a:t>
            </a:r>
            <a:r>
              <a:rPr lang="en-US" sz="2400" dirty="0" smtClean="0">
                <a:sym typeface="CommonBullets" pitchFamily="34" charset="2"/>
              </a:rPr>
              <a:t>, </a:t>
            </a:r>
            <a:r>
              <a:rPr lang="en-US" sz="2400" dirty="0">
                <a:sym typeface="CommonBullets" pitchFamily="34" charset="2"/>
              </a:rPr>
              <a:t>CT proper, cartilage, bone &amp; </a:t>
            </a:r>
            <a:r>
              <a:rPr lang="en-US" sz="2400" dirty="0" smtClean="0">
                <a:sym typeface="CommonBullets" pitchFamily="34" charset="2"/>
              </a:rPr>
              <a:t>blood</a:t>
            </a:r>
          </a:p>
          <a:p>
            <a:pPr algn="l">
              <a:spcBef>
                <a:spcPct val="50000"/>
              </a:spcBef>
            </a:pPr>
            <a:endParaRPr lang="en-US" sz="2400" dirty="0" smtClean="0">
              <a:sym typeface="CommonBullets" pitchFamily="34" charset="2"/>
            </a:endParaRP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sz="2400" dirty="0">
                <a:sym typeface="Symbol" pitchFamily="18" charset="2"/>
              </a:rPr>
              <a:t></a:t>
            </a:r>
            <a:r>
              <a:rPr lang="en-US" sz="2400" dirty="0">
                <a:sym typeface="CommonBullets" pitchFamily="34" charset="2"/>
              </a:rPr>
              <a:t>  main functions:</a:t>
            </a:r>
            <a:r>
              <a:rPr lang="en-US" sz="2400" dirty="0" smtClean="0">
                <a:sym typeface="CommonBullets" pitchFamily="34" charset="2"/>
              </a:rPr>
              <a:t> (</a:t>
            </a:r>
            <a:r>
              <a:rPr lang="en-US" sz="2400" dirty="0">
                <a:sym typeface="CommonBullets" pitchFamily="34" charset="2"/>
              </a:rPr>
              <a:t>1) </a:t>
            </a:r>
            <a:r>
              <a:rPr lang="en-US" sz="2400" dirty="0" smtClean="0">
                <a:sym typeface="CommonBullets" pitchFamily="34" charset="2"/>
              </a:rPr>
              <a:t>binding </a:t>
            </a:r>
            <a:r>
              <a:rPr lang="en-US" sz="2400" dirty="0">
                <a:sym typeface="CommonBullets" pitchFamily="34" charset="2"/>
              </a:rPr>
              <a:t>or </a:t>
            </a:r>
            <a:r>
              <a:rPr lang="en-US" sz="2400" dirty="0" smtClean="0">
                <a:sym typeface="CommonBullets" pitchFamily="34" charset="2"/>
              </a:rPr>
              <a:t>support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sz="2400" dirty="0">
                <a:sym typeface="CommonBullets" pitchFamily="34" charset="2"/>
              </a:rPr>
              <a:t>	</a:t>
            </a:r>
            <a:r>
              <a:rPr lang="en-US" sz="2400" dirty="0" smtClean="0">
                <a:sym typeface="CommonBullets" pitchFamily="34" charset="2"/>
              </a:rPr>
              <a:t>	      (</a:t>
            </a:r>
            <a:r>
              <a:rPr lang="en-US" sz="2400" dirty="0">
                <a:sym typeface="CommonBullets" pitchFamily="34" charset="2"/>
              </a:rPr>
              <a:t>2) </a:t>
            </a:r>
            <a:r>
              <a:rPr lang="en-US" sz="2400" dirty="0" smtClean="0">
                <a:sym typeface="CommonBullets" pitchFamily="34" charset="2"/>
              </a:rPr>
              <a:t>protection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sz="2400" dirty="0">
                <a:sym typeface="CommonBullets" pitchFamily="34" charset="2"/>
              </a:rPr>
              <a:t>	</a:t>
            </a:r>
            <a:r>
              <a:rPr lang="en-US" sz="2400" dirty="0" smtClean="0">
                <a:sym typeface="CommonBullets" pitchFamily="34" charset="2"/>
              </a:rPr>
              <a:t>	      (</a:t>
            </a:r>
            <a:r>
              <a:rPr lang="en-US" sz="2400" dirty="0">
                <a:sym typeface="CommonBullets" pitchFamily="34" charset="2"/>
              </a:rPr>
              <a:t>3) </a:t>
            </a:r>
            <a:r>
              <a:rPr lang="en-US" sz="2400" dirty="0" smtClean="0">
                <a:sym typeface="CommonBullets" pitchFamily="34" charset="2"/>
              </a:rPr>
              <a:t>insulation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sz="2400" dirty="0">
                <a:sym typeface="CommonBullets" pitchFamily="34" charset="2"/>
              </a:rPr>
              <a:t>	</a:t>
            </a:r>
            <a:r>
              <a:rPr lang="en-US" sz="2400" dirty="0" smtClean="0">
                <a:sym typeface="CommonBullets" pitchFamily="34" charset="2"/>
              </a:rPr>
              <a:t>	      (</a:t>
            </a:r>
            <a:r>
              <a:rPr lang="en-US" sz="2400" dirty="0">
                <a:sym typeface="CommonBullets" pitchFamily="34" charset="2"/>
              </a:rPr>
              <a:t>4) </a:t>
            </a:r>
            <a:r>
              <a:rPr lang="en-US" sz="2400" dirty="0" smtClean="0">
                <a:sym typeface="CommonBullets" pitchFamily="34" charset="2"/>
              </a:rPr>
              <a:t>transportation</a:t>
            </a:r>
            <a:endParaRPr lang="en-US" sz="2400" u="sng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114300" y="0"/>
            <a:ext cx="8915400" cy="2499146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80000"/>
              </a:lnSpc>
              <a:spcBef>
                <a:spcPct val="50000"/>
              </a:spcBef>
              <a:defRPr/>
            </a:pPr>
            <a:r>
              <a:rPr lang="en-US" sz="2800" dirty="0"/>
              <a:t>1.3.10  describe the structural organization of CT in general;</a:t>
            </a:r>
            <a:r>
              <a:rPr lang="en-US" sz="2800" dirty="0" smtClean="0"/>
              <a:t> </a:t>
            </a:r>
            <a:endParaRPr lang="en-US" sz="2000" dirty="0" smtClean="0"/>
          </a:p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endParaRPr lang="en-US" sz="2000" b="1" dirty="0" smtClean="0"/>
          </a:p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sz="2000" b="1" dirty="0" smtClean="0"/>
              <a:t>1</a:t>
            </a:r>
            <a:r>
              <a:rPr lang="en-US" sz="2000" b="1" dirty="0"/>
              <a:t>.  </a:t>
            </a:r>
            <a:r>
              <a:rPr lang="en-US" sz="2000" b="1" dirty="0" smtClean="0"/>
              <a:t>Three  </a:t>
            </a:r>
            <a:r>
              <a:rPr lang="en-US" sz="2000" b="1" dirty="0"/>
              <a:t>Structural Elements of CT:</a:t>
            </a:r>
          </a:p>
          <a:p>
            <a:pPr marL="346075" indent="-346075"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sz="2000" b="1" dirty="0"/>
              <a:t>a)  ground substance:  </a:t>
            </a:r>
            <a:r>
              <a:rPr lang="en-US" sz="2000" dirty="0"/>
              <a:t>interstitial fluid + cell adhesion proteins &amp; </a:t>
            </a:r>
            <a:r>
              <a:rPr lang="en-US" sz="2000" dirty="0" err="1"/>
              <a:t>proteoglycans</a:t>
            </a:r>
            <a:r>
              <a:rPr lang="en-US" sz="2000" dirty="0"/>
              <a:t>:  molecular sieve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sz="2000" dirty="0"/>
              <a:t>	</a:t>
            </a:r>
            <a:r>
              <a:rPr lang="en-US" sz="2000" dirty="0">
                <a:sym typeface="Symbol" pitchFamily="18" charset="2"/>
              </a:rPr>
              <a:t></a:t>
            </a:r>
            <a:r>
              <a:rPr lang="en-US" sz="2000" dirty="0">
                <a:sym typeface="CommonBullets" pitchFamily="34" charset="2"/>
              </a:rPr>
              <a:t>  </a:t>
            </a:r>
            <a:r>
              <a:rPr lang="en-US" sz="2000" dirty="0" err="1">
                <a:sym typeface="CommonBullets" pitchFamily="34" charset="2"/>
              </a:rPr>
              <a:t>fibronectin</a:t>
            </a:r>
            <a:r>
              <a:rPr lang="en-US" sz="2000" dirty="0">
                <a:sym typeface="CommonBullets" pitchFamily="34" charset="2"/>
              </a:rPr>
              <a:t>, </a:t>
            </a:r>
            <a:r>
              <a:rPr lang="en-US" sz="2000" dirty="0" err="1">
                <a:sym typeface="CommonBullets" pitchFamily="34" charset="2"/>
              </a:rPr>
              <a:t>laminin</a:t>
            </a:r>
            <a:r>
              <a:rPr lang="en-US" sz="2000" dirty="0">
                <a:sym typeface="CommonBullets" pitchFamily="34" charset="2"/>
              </a:rPr>
              <a:t> - help cells attach to CT elements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sz="2000" dirty="0">
                <a:sym typeface="CommonBullets" pitchFamily="34" charset="2"/>
              </a:rPr>
              <a:t>	</a:t>
            </a:r>
            <a:r>
              <a:rPr lang="en-US" sz="2000" dirty="0">
                <a:sym typeface="Symbol" pitchFamily="18" charset="2"/>
              </a:rPr>
              <a:t></a:t>
            </a:r>
            <a:r>
              <a:rPr lang="en-US" sz="2000" dirty="0">
                <a:sym typeface="CommonBullets" pitchFamily="34" charset="2"/>
              </a:rPr>
              <a:t>  </a:t>
            </a:r>
            <a:r>
              <a:rPr lang="en-US" sz="2000" dirty="0" err="1">
                <a:sym typeface="CommonBullets" pitchFamily="34" charset="2"/>
              </a:rPr>
              <a:t>proteoglycans</a:t>
            </a:r>
            <a:r>
              <a:rPr lang="en-US" sz="2000" dirty="0">
                <a:sym typeface="CommonBullets" pitchFamily="34" charset="2"/>
              </a:rPr>
              <a:t> - </a:t>
            </a:r>
            <a:r>
              <a:rPr lang="en-US" sz="2000" dirty="0" smtClean="0">
                <a:sym typeface="CommonBullets" pitchFamily="34" charset="2"/>
              </a:rPr>
              <a:t> What are these? What </a:t>
            </a:r>
            <a:r>
              <a:rPr lang="en-US" sz="2000" dirty="0">
                <a:sym typeface="CommonBullets" pitchFamily="34" charset="2"/>
              </a:rPr>
              <a:t>do they do</a:t>
            </a:r>
            <a:r>
              <a:rPr lang="en-US" sz="2000" dirty="0" smtClean="0">
                <a:sym typeface="CommonBullets" pitchFamily="34" charset="2"/>
              </a:rPr>
              <a:t>? (trap water)</a:t>
            </a:r>
            <a:endParaRPr lang="en-US" sz="2000" u="sng" dirty="0"/>
          </a:p>
        </p:txBody>
      </p:sp>
      <p:sp>
        <p:nvSpPr>
          <p:cNvPr id="30724" name="Text Box 5"/>
          <p:cNvSpPr txBox="1">
            <a:spLocks noChangeArrowheads="1"/>
          </p:cNvSpPr>
          <p:nvPr/>
        </p:nvSpPr>
        <p:spPr bwMode="auto">
          <a:xfrm>
            <a:off x="87312" y="2660556"/>
            <a:ext cx="8751887" cy="145424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8925" indent="-288925" algn="l">
              <a:lnSpc>
                <a:spcPct val="85000"/>
              </a:lnSpc>
              <a:spcBef>
                <a:spcPct val="50000"/>
              </a:spcBef>
            </a:pPr>
            <a:r>
              <a:rPr lang="en-US" sz="2000" b="1" dirty="0"/>
              <a:t>b)  </a:t>
            </a:r>
            <a:r>
              <a:rPr lang="en-US" sz="2000" b="1" dirty="0" smtClean="0"/>
              <a:t>fibers:</a:t>
            </a:r>
            <a:r>
              <a:rPr lang="en-US" sz="2000" dirty="0" smtClean="0"/>
              <a:t> 1) collagen </a:t>
            </a:r>
            <a:r>
              <a:rPr lang="en-US" sz="2000" dirty="0"/>
              <a:t>fibers:  high tensile strength</a:t>
            </a:r>
            <a:endParaRPr lang="en-US" sz="2000" dirty="0" smtClean="0"/>
          </a:p>
          <a:p>
            <a:pPr marL="288925" indent="-288925" algn="l">
              <a:lnSpc>
                <a:spcPct val="85000"/>
              </a:lnSpc>
              <a:spcBef>
                <a:spcPct val="50000"/>
              </a:spcBef>
            </a:pPr>
            <a:r>
              <a:rPr lang="en-US" sz="2000" dirty="0" smtClean="0"/>
              <a:t>		  2) elastic </a:t>
            </a:r>
            <a:r>
              <a:rPr lang="en-US" sz="2000" dirty="0"/>
              <a:t>fibers:  </a:t>
            </a:r>
            <a:r>
              <a:rPr lang="en-US" sz="2000" dirty="0" err="1"/>
              <a:t>elastin</a:t>
            </a:r>
            <a:r>
              <a:rPr lang="en-US" sz="2000" dirty="0"/>
              <a:t> has coiled structure to allow stretch + recoil</a:t>
            </a:r>
            <a:endParaRPr lang="en-US" sz="2000" dirty="0" smtClean="0"/>
          </a:p>
          <a:p>
            <a:pPr marL="288925" indent="-288925" algn="l">
              <a:lnSpc>
                <a:spcPct val="85000"/>
              </a:lnSpc>
              <a:spcBef>
                <a:spcPct val="50000"/>
              </a:spcBef>
            </a:pPr>
            <a:r>
              <a:rPr lang="en-US" sz="2000" dirty="0" smtClean="0"/>
              <a:t>		  3) reticular </a:t>
            </a:r>
            <a:r>
              <a:rPr lang="en-US" sz="2000" dirty="0"/>
              <a:t>fibers:  thin </a:t>
            </a:r>
            <a:r>
              <a:rPr lang="en-US" sz="2000" dirty="0" err="1" smtClean="0"/>
              <a:t>collagenous</a:t>
            </a:r>
            <a:r>
              <a:rPr lang="en-US" sz="2000" dirty="0" smtClean="0"/>
              <a:t> </a:t>
            </a:r>
            <a:r>
              <a:rPr lang="en-US" sz="2000" dirty="0"/>
              <a:t>protein; fine network to support </a:t>
            </a:r>
            <a:r>
              <a:rPr lang="en-US" sz="2000" dirty="0" smtClean="0"/>
              <a:t>				    blood vessels</a:t>
            </a:r>
            <a:r>
              <a:rPr lang="en-US" sz="2000" dirty="0"/>
              <a:t>, soft tissues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76200" y="4156040"/>
            <a:ext cx="8991600" cy="597856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l">
              <a:spcBef>
                <a:spcPct val="50000"/>
              </a:spcBef>
              <a:buAutoNum type="alphaLcParenR" startAt="3"/>
              <a:defRPr/>
            </a:pPr>
            <a:r>
              <a:rPr lang="en-US" b="1" dirty="0" smtClean="0">
                <a:latin typeface="Arial" charset="0"/>
              </a:rPr>
              <a:t>cells</a:t>
            </a:r>
            <a:r>
              <a:rPr lang="en-US" b="1" dirty="0">
                <a:latin typeface="Arial" charset="0"/>
              </a:rPr>
              <a:t>:</a:t>
            </a:r>
            <a:r>
              <a:rPr lang="en-US" dirty="0">
                <a:latin typeface="Arial" charset="0"/>
              </a:rPr>
              <a:t> immature (“blast”) forms </a:t>
            </a:r>
            <a:r>
              <a:rPr lang="en-US" dirty="0" err="1">
                <a:latin typeface="Arial" charset="0"/>
              </a:rPr>
              <a:t>vs</a:t>
            </a:r>
            <a:r>
              <a:rPr lang="en-US" dirty="0">
                <a:latin typeface="Arial" charset="0"/>
              </a:rPr>
              <a:t> mature (“</a:t>
            </a:r>
            <a:r>
              <a:rPr lang="en-US" dirty="0" err="1">
                <a:latin typeface="Arial" charset="0"/>
              </a:rPr>
              <a:t>cyte</a:t>
            </a:r>
            <a:r>
              <a:rPr lang="en-US" dirty="0">
                <a:latin typeface="Arial" charset="0"/>
              </a:rPr>
              <a:t>”) </a:t>
            </a:r>
            <a:r>
              <a:rPr lang="en-US" dirty="0" smtClean="0">
                <a:latin typeface="Arial" charset="0"/>
              </a:rPr>
              <a:t>forms</a:t>
            </a:r>
            <a:endParaRPr lang="en-US" b="1" dirty="0" smtClean="0">
              <a:latin typeface="Arial" charset="0"/>
            </a:endParaRPr>
          </a:p>
          <a:p>
            <a:pPr marL="342900" indent="-342900" algn="l"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en-US" dirty="0" smtClean="0">
                <a:latin typeface="Arial" charset="0"/>
                <a:sym typeface="CommonBullets" pitchFamily="34" charset="2"/>
              </a:rPr>
              <a:t>“blasts</a:t>
            </a:r>
            <a:r>
              <a:rPr lang="en-US" dirty="0">
                <a:latin typeface="Arial" charset="0"/>
                <a:sym typeface="CommonBullets" pitchFamily="34" charset="2"/>
              </a:rPr>
              <a:t>” are actively dividing/synthesizing cells during growth &amp; </a:t>
            </a:r>
            <a:r>
              <a:rPr lang="en-US" dirty="0" smtClean="0">
                <a:latin typeface="Arial" charset="0"/>
                <a:sym typeface="CommonBullets" pitchFamily="34" charset="2"/>
              </a:rPr>
              <a:t>repair</a:t>
            </a:r>
          </a:p>
          <a:p>
            <a:pPr marL="342900" indent="-342900" algn="l"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en-US" dirty="0" smtClean="0">
                <a:latin typeface="Arial" charset="0"/>
                <a:sym typeface="CommonBullets" pitchFamily="34" charset="2"/>
              </a:rPr>
              <a:t>“</a:t>
            </a:r>
            <a:r>
              <a:rPr lang="en-US" dirty="0" err="1" smtClean="0">
                <a:latin typeface="Arial" charset="0"/>
                <a:sym typeface="CommonBullets" pitchFamily="34" charset="2"/>
              </a:rPr>
              <a:t>cytes</a:t>
            </a:r>
            <a:r>
              <a:rPr lang="en-US" dirty="0">
                <a:latin typeface="Arial" charset="0"/>
                <a:sym typeface="CommonBullets" pitchFamily="34" charset="2"/>
              </a:rPr>
              <a:t>” primarily provide a level of </a:t>
            </a:r>
            <a:r>
              <a:rPr lang="en-US" dirty="0" smtClean="0">
                <a:latin typeface="Arial" charset="0"/>
                <a:sym typeface="CommonBullets" pitchFamily="34" charset="2"/>
              </a:rPr>
              <a:t>maintenance</a:t>
            </a:r>
          </a:p>
          <a:p>
            <a:pPr marL="342900" indent="-342900" algn="l"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en-US" dirty="0" smtClean="0">
                <a:latin typeface="Arial" charset="0"/>
                <a:sym typeface="CommonBullets" pitchFamily="34" charset="2"/>
              </a:rPr>
              <a:t>Others – fat cells, immune cells (WBC, mast cells, macrophages)</a:t>
            </a:r>
          </a:p>
          <a:p>
            <a:pPr marL="342900" indent="-342900" algn="l">
              <a:spcBef>
                <a:spcPct val="50000"/>
              </a:spcBef>
              <a:defRPr/>
            </a:pPr>
            <a:endParaRPr lang="en-US" dirty="0" smtClean="0">
              <a:latin typeface="Arial" charset="0"/>
              <a:sym typeface="CommonBullets" pitchFamily="34" charset="2"/>
            </a:endParaRPr>
          </a:p>
          <a:p>
            <a:pPr marL="342900" indent="-342900" algn="l">
              <a:spcBef>
                <a:spcPct val="50000"/>
              </a:spcBef>
              <a:defRPr/>
            </a:pPr>
            <a:r>
              <a:rPr lang="en-US" sz="2000" i="1" dirty="0" smtClean="0">
                <a:latin typeface="Arial" charset="0"/>
                <a:sym typeface="CommonBullets" pitchFamily="34" charset="2"/>
              </a:rPr>
              <a:t>**NB: CT is living cells surrounded by matrix; details vary by tissue type</a:t>
            </a:r>
          </a:p>
          <a:p>
            <a:pPr algn="l">
              <a:spcBef>
                <a:spcPct val="50000"/>
              </a:spcBef>
              <a:defRPr/>
            </a:pPr>
            <a:endParaRPr lang="en-US" dirty="0" smtClean="0">
              <a:latin typeface="Arial" charset="0"/>
              <a:sym typeface="CommonBullets" pitchFamily="34" charset="2"/>
            </a:endParaRPr>
          </a:p>
          <a:p>
            <a:pPr algn="l">
              <a:spcBef>
                <a:spcPct val="50000"/>
              </a:spcBef>
              <a:defRPr/>
            </a:pPr>
            <a:endParaRPr lang="en-US" dirty="0">
              <a:latin typeface="Arial" charset="0"/>
              <a:sym typeface="CommonBullets" pitchFamily="34" charset="2"/>
            </a:endParaRPr>
          </a:p>
          <a:p>
            <a:pPr algn="l">
              <a:spcBef>
                <a:spcPct val="50000"/>
              </a:spcBef>
              <a:defRPr/>
            </a:pPr>
            <a:endParaRPr lang="en-US" dirty="0">
              <a:latin typeface="Arial" charset="0"/>
            </a:endParaRPr>
          </a:p>
          <a:p>
            <a:pPr algn="l">
              <a:spcBef>
                <a:spcPct val="50000"/>
              </a:spcBef>
              <a:defRPr/>
            </a:pPr>
            <a:endParaRPr lang="en-US" dirty="0">
              <a:latin typeface="Arial" charset="0"/>
            </a:endParaRPr>
          </a:p>
          <a:p>
            <a:pPr algn="l">
              <a:spcBef>
                <a:spcPct val="50000"/>
              </a:spcBef>
              <a:defRPr/>
            </a:pPr>
            <a:endParaRPr lang="en-US" dirty="0">
              <a:latin typeface="Arial" charset="0"/>
            </a:endParaRPr>
          </a:p>
          <a:p>
            <a:pPr algn="l">
              <a:spcBef>
                <a:spcPct val="50000"/>
              </a:spcBef>
              <a:defRPr/>
            </a:pPr>
            <a:endParaRPr lang="en-US" dirty="0">
              <a:latin typeface="Arial" charset="0"/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endParaRPr lang="en-US" dirty="0">
              <a:latin typeface="Arial" charset="0"/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endParaRPr lang="en-US" dirty="0" smtClean="0">
              <a:latin typeface="Arial" charset="0"/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endParaRPr lang="en-US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609" name="Picture 57" descr="figure_04_07_unlabeled"/>
          <p:cNvPicPr>
            <a:picLocks noChangeAspect="1" noChangeArrowheads="1"/>
          </p:cNvPicPr>
          <p:nvPr/>
        </p:nvPicPr>
        <p:blipFill>
          <a:blip r:embed="rId3" cstate="print"/>
          <a:srcRect l="20753" r="35820" b="2872"/>
          <a:stretch>
            <a:fillRect/>
          </a:stretch>
        </p:blipFill>
        <p:spPr bwMode="auto">
          <a:xfrm>
            <a:off x="1828800" y="139700"/>
            <a:ext cx="3733800" cy="6443663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</p:pic>
      <p:sp>
        <p:nvSpPr>
          <p:cNvPr id="23610" name="Text Box 58"/>
          <p:cNvSpPr txBox="1">
            <a:spLocks noChangeArrowheads="1"/>
          </p:cNvSpPr>
          <p:nvPr/>
        </p:nvSpPr>
        <p:spPr bwMode="auto">
          <a:xfrm>
            <a:off x="5981700" y="171450"/>
            <a:ext cx="26162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>
              <a:lnSpc>
                <a:spcPct val="80000"/>
              </a:lnSpc>
            </a:pPr>
            <a:r>
              <a:rPr lang="en-US" sz="2400" u="sng" dirty="0"/>
              <a:t>Extracellular matrix</a:t>
            </a:r>
          </a:p>
        </p:txBody>
      </p:sp>
      <p:sp>
        <p:nvSpPr>
          <p:cNvPr id="23611" name="Freeform 59"/>
          <p:cNvSpPr>
            <a:spLocks/>
          </p:cNvSpPr>
          <p:nvPr/>
        </p:nvSpPr>
        <p:spPr bwMode="auto">
          <a:xfrm>
            <a:off x="5194300" y="955675"/>
            <a:ext cx="828675" cy="134938"/>
          </a:xfrm>
          <a:custGeom>
            <a:avLst/>
            <a:gdLst/>
            <a:ahLst/>
            <a:cxnLst>
              <a:cxn ang="0">
                <a:pos x="174" y="0"/>
              </a:cxn>
              <a:cxn ang="0">
                <a:pos x="0" y="0"/>
              </a:cxn>
            </a:cxnLst>
            <a:rect l="0" t="0" r="r" b="b"/>
            <a:pathLst>
              <a:path w="174" h="1">
                <a:moveTo>
                  <a:pt x="174" y="0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chemeClr val="tx1"/>
            </a:solidFill>
            <a:round/>
            <a:headEnd type="none" w="med" len="med"/>
            <a:tailEnd type="none" w="med" len="med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612" name="Text Box 60"/>
          <p:cNvSpPr txBox="1">
            <a:spLocks noChangeArrowheads="1"/>
          </p:cNvSpPr>
          <p:nvPr/>
        </p:nvSpPr>
        <p:spPr bwMode="auto">
          <a:xfrm>
            <a:off x="5969000" y="777875"/>
            <a:ext cx="2933700" cy="34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>
              <a:lnSpc>
                <a:spcPct val="80000"/>
              </a:lnSpc>
            </a:pPr>
            <a:r>
              <a:rPr lang="en-US" sz="2000"/>
              <a:t>Ground substance</a:t>
            </a:r>
          </a:p>
        </p:txBody>
      </p:sp>
      <p:sp>
        <p:nvSpPr>
          <p:cNvPr id="23613" name="Text Box 61"/>
          <p:cNvSpPr txBox="1">
            <a:spLocks noChangeArrowheads="1"/>
          </p:cNvSpPr>
          <p:nvPr/>
        </p:nvSpPr>
        <p:spPr bwMode="auto">
          <a:xfrm>
            <a:off x="5981700" y="1019175"/>
            <a:ext cx="2616200" cy="34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>
              <a:lnSpc>
                <a:spcPct val="80000"/>
              </a:lnSpc>
            </a:pPr>
            <a:r>
              <a:rPr lang="en-US" sz="2000"/>
              <a:t>Fibers</a:t>
            </a:r>
          </a:p>
        </p:txBody>
      </p:sp>
      <p:sp>
        <p:nvSpPr>
          <p:cNvPr id="23614" name="Text Box 62"/>
          <p:cNvSpPr txBox="1">
            <a:spLocks noChangeArrowheads="1"/>
          </p:cNvSpPr>
          <p:nvPr/>
        </p:nvSpPr>
        <p:spPr bwMode="auto">
          <a:xfrm>
            <a:off x="6007100" y="1387475"/>
            <a:ext cx="2271713" cy="34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>
              <a:lnSpc>
                <a:spcPct val="80000"/>
              </a:lnSpc>
            </a:pPr>
            <a:r>
              <a:rPr lang="en-US" sz="2000"/>
              <a:t>• Collagen fiber</a:t>
            </a:r>
          </a:p>
        </p:txBody>
      </p:sp>
      <p:sp>
        <p:nvSpPr>
          <p:cNvPr id="23615" name="Text Box 63"/>
          <p:cNvSpPr txBox="1">
            <a:spLocks noChangeArrowheads="1"/>
          </p:cNvSpPr>
          <p:nvPr/>
        </p:nvSpPr>
        <p:spPr bwMode="auto">
          <a:xfrm>
            <a:off x="6007100" y="1724025"/>
            <a:ext cx="2271713" cy="34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>
              <a:lnSpc>
                <a:spcPct val="80000"/>
              </a:lnSpc>
            </a:pPr>
            <a:r>
              <a:rPr lang="en-US" sz="2000"/>
              <a:t>• Elastic fiber</a:t>
            </a:r>
          </a:p>
        </p:txBody>
      </p:sp>
      <p:sp>
        <p:nvSpPr>
          <p:cNvPr id="23616" name="Text Box 64"/>
          <p:cNvSpPr txBox="1">
            <a:spLocks noChangeArrowheads="1"/>
          </p:cNvSpPr>
          <p:nvPr/>
        </p:nvSpPr>
        <p:spPr bwMode="auto">
          <a:xfrm>
            <a:off x="6007100" y="2060575"/>
            <a:ext cx="2271713" cy="34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>
              <a:lnSpc>
                <a:spcPct val="80000"/>
              </a:lnSpc>
            </a:pPr>
            <a:r>
              <a:rPr lang="en-US" sz="2000" dirty="0"/>
              <a:t>• Reticular fiber</a:t>
            </a:r>
          </a:p>
        </p:txBody>
      </p:sp>
      <p:sp>
        <p:nvSpPr>
          <p:cNvPr id="23617" name="Freeform 65"/>
          <p:cNvSpPr>
            <a:spLocks/>
          </p:cNvSpPr>
          <p:nvPr/>
        </p:nvSpPr>
        <p:spPr bwMode="auto">
          <a:xfrm>
            <a:off x="5308600" y="1552575"/>
            <a:ext cx="720725" cy="96838"/>
          </a:xfrm>
          <a:custGeom>
            <a:avLst/>
            <a:gdLst/>
            <a:ahLst/>
            <a:cxnLst>
              <a:cxn ang="0">
                <a:pos x="174" y="0"/>
              </a:cxn>
              <a:cxn ang="0">
                <a:pos x="0" y="0"/>
              </a:cxn>
            </a:cxnLst>
            <a:rect l="0" t="0" r="r" b="b"/>
            <a:pathLst>
              <a:path w="174" h="1">
                <a:moveTo>
                  <a:pt x="174" y="0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chemeClr val="tx1"/>
            </a:solidFill>
            <a:round/>
            <a:headEnd type="none" w="med" len="med"/>
            <a:tailEnd type="none" w="med" len="med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618" name="Freeform 66"/>
          <p:cNvSpPr>
            <a:spLocks/>
          </p:cNvSpPr>
          <p:nvPr/>
        </p:nvSpPr>
        <p:spPr bwMode="auto">
          <a:xfrm>
            <a:off x="4552950" y="1876425"/>
            <a:ext cx="1482725" cy="134938"/>
          </a:xfrm>
          <a:custGeom>
            <a:avLst/>
            <a:gdLst/>
            <a:ahLst/>
            <a:cxnLst>
              <a:cxn ang="0">
                <a:pos x="174" y="0"/>
              </a:cxn>
              <a:cxn ang="0">
                <a:pos x="0" y="0"/>
              </a:cxn>
            </a:cxnLst>
            <a:rect l="0" t="0" r="r" b="b"/>
            <a:pathLst>
              <a:path w="174" h="1">
                <a:moveTo>
                  <a:pt x="174" y="0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chemeClr val="tx1"/>
            </a:solidFill>
            <a:round/>
            <a:headEnd type="none" w="med" len="med"/>
            <a:tailEnd type="none" w="med" len="med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619" name="Freeform 67"/>
          <p:cNvSpPr>
            <a:spLocks/>
          </p:cNvSpPr>
          <p:nvPr/>
        </p:nvSpPr>
        <p:spPr bwMode="auto">
          <a:xfrm>
            <a:off x="4203700" y="2187575"/>
            <a:ext cx="1825625" cy="198438"/>
          </a:xfrm>
          <a:custGeom>
            <a:avLst/>
            <a:gdLst/>
            <a:ahLst/>
            <a:cxnLst>
              <a:cxn ang="0">
                <a:pos x="174" y="0"/>
              </a:cxn>
              <a:cxn ang="0">
                <a:pos x="0" y="0"/>
              </a:cxn>
            </a:cxnLst>
            <a:rect l="0" t="0" r="r" b="b"/>
            <a:pathLst>
              <a:path w="174" h="1">
                <a:moveTo>
                  <a:pt x="174" y="0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chemeClr val="tx1"/>
            </a:solidFill>
            <a:round/>
            <a:headEnd type="none" w="med" len="med"/>
            <a:tailEnd type="none" w="med" len="med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620" name="Text Box 68"/>
          <p:cNvSpPr txBox="1">
            <a:spLocks noChangeArrowheads="1"/>
          </p:cNvSpPr>
          <p:nvPr/>
        </p:nvSpPr>
        <p:spPr bwMode="auto">
          <a:xfrm>
            <a:off x="600075" y="5918200"/>
            <a:ext cx="13049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2000"/>
              <a:t>Capillary</a:t>
            </a:r>
          </a:p>
        </p:txBody>
      </p:sp>
      <p:sp>
        <p:nvSpPr>
          <p:cNvPr id="23621" name="Text Box 69"/>
          <p:cNvSpPr txBox="1">
            <a:spLocks noChangeArrowheads="1"/>
          </p:cNvSpPr>
          <p:nvPr/>
        </p:nvSpPr>
        <p:spPr bwMode="auto">
          <a:xfrm>
            <a:off x="406400" y="5292725"/>
            <a:ext cx="15335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2000"/>
              <a:t>Neutrophil</a:t>
            </a:r>
          </a:p>
        </p:txBody>
      </p:sp>
      <p:sp>
        <p:nvSpPr>
          <p:cNvPr id="23622" name="Text Box 70"/>
          <p:cNvSpPr txBox="1">
            <a:spLocks noChangeArrowheads="1"/>
          </p:cNvSpPr>
          <p:nvPr/>
        </p:nvSpPr>
        <p:spPr bwMode="auto">
          <a:xfrm>
            <a:off x="600075" y="4435475"/>
            <a:ext cx="13049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2000"/>
              <a:t>Mast cell</a:t>
            </a:r>
          </a:p>
        </p:txBody>
      </p:sp>
      <p:sp>
        <p:nvSpPr>
          <p:cNvPr id="23623" name="Text Box 71"/>
          <p:cNvSpPr txBox="1">
            <a:spLocks noChangeArrowheads="1"/>
          </p:cNvSpPr>
          <p:nvPr/>
        </p:nvSpPr>
        <p:spPr bwMode="auto">
          <a:xfrm>
            <a:off x="787400" y="3970338"/>
            <a:ext cx="1143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2000"/>
              <a:t>Fat cell</a:t>
            </a:r>
          </a:p>
        </p:txBody>
      </p:sp>
      <p:sp>
        <p:nvSpPr>
          <p:cNvPr id="23624" name="Text Box 72"/>
          <p:cNvSpPr txBox="1">
            <a:spLocks noChangeArrowheads="1"/>
          </p:cNvSpPr>
          <p:nvPr/>
        </p:nvSpPr>
        <p:spPr bwMode="auto">
          <a:xfrm>
            <a:off x="177800" y="2989263"/>
            <a:ext cx="16859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2000"/>
              <a:t>Lymphocyte</a:t>
            </a:r>
          </a:p>
        </p:txBody>
      </p:sp>
      <p:sp>
        <p:nvSpPr>
          <p:cNvPr id="23625" name="Text Box 73"/>
          <p:cNvSpPr txBox="1">
            <a:spLocks noChangeArrowheads="1"/>
          </p:cNvSpPr>
          <p:nvPr/>
        </p:nvSpPr>
        <p:spPr bwMode="auto">
          <a:xfrm>
            <a:off x="457200" y="2451100"/>
            <a:ext cx="1676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2000"/>
              <a:t>Fibroblast</a:t>
            </a:r>
          </a:p>
        </p:txBody>
      </p:sp>
      <p:sp>
        <p:nvSpPr>
          <p:cNvPr id="23626" name="Text Box 74"/>
          <p:cNvSpPr txBox="1">
            <a:spLocks noChangeArrowheads="1"/>
          </p:cNvSpPr>
          <p:nvPr/>
        </p:nvSpPr>
        <p:spPr bwMode="auto">
          <a:xfrm>
            <a:off x="190500" y="990600"/>
            <a:ext cx="18161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2000" dirty="0"/>
              <a:t>Macrophage</a:t>
            </a:r>
          </a:p>
        </p:txBody>
      </p:sp>
      <p:sp>
        <p:nvSpPr>
          <p:cNvPr id="23627" name="Text Box 75"/>
          <p:cNvSpPr txBox="1">
            <a:spLocks noChangeArrowheads="1"/>
          </p:cNvSpPr>
          <p:nvPr/>
        </p:nvSpPr>
        <p:spPr bwMode="auto">
          <a:xfrm>
            <a:off x="215900" y="173038"/>
            <a:ext cx="1930400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>
              <a:lnSpc>
                <a:spcPct val="110000"/>
              </a:lnSpc>
            </a:pPr>
            <a:r>
              <a:rPr lang="en-US" sz="2400" u="sng" dirty="0"/>
              <a:t>Cell types</a:t>
            </a:r>
          </a:p>
        </p:txBody>
      </p:sp>
      <p:sp>
        <p:nvSpPr>
          <p:cNvPr id="23628" name="Freeform 76"/>
          <p:cNvSpPr>
            <a:spLocks/>
          </p:cNvSpPr>
          <p:nvPr/>
        </p:nvSpPr>
        <p:spPr bwMode="auto">
          <a:xfrm>
            <a:off x="1651000" y="1247775"/>
            <a:ext cx="1244600" cy="268288"/>
          </a:xfrm>
          <a:custGeom>
            <a:avLst/>
            <a:gdLst/>
            <a:ahLst/>
            <a:cxnLst>
              <a:cxn ang="0">
                <a:pos x="174" y="0"/>
              </a:cxn>
              <a:cxn ang="0">
                <a:pos x="0" y="0"/>
              </a:cxn>
            </a:cxnLst>
            <a:rect l="0" t="0" r="r" b="b"/>
            <a:pathLst>
              <a:path w="174" h="1">
                <a:moveTo>
                  <a:pt x="174" y="0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chemeClr val="tx1"/>
            </a:solidFill>
            <a:round/>
            <a:headEnd type="none" w="med" len="med"/>
            <a:tailEnd type="none" w="med" len="med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629" name="Freeform 77"/>
          <p:cNvSpPr>
            <a:spLocks/>
          </p:cNvSpPr>
          <p:nvPr/>
        </p:nvSpPr>
        <p:spPr bwMode="auto">
          <a:xfrm>
            <a:off x="1651000" y="2708275"/>
            <a:ext cx="971550" cy="369888"/>
          </a:xfrm>
          <a:custGeom>
            <a:avLst/>
            <a:gdLst/>
            <a:ahLst/>
            <a:cxnLst>
              <a:cxn ang="0">
                <a:pos x="174" y="0"/>
              </a:cxn>
              <a:cxn ang="0">
                <a:pos x="0" y="0"/>
              </a:cxn>
            </a:cxnLst>
            <a:rect l="0" t="0" r="r" b="b"/>
            <a:pathLst>
              <a:path w="174" h="1">
                <a:moveTo>
                  <a:pt x="174" y="0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chemeClr val="tx1"/>
            </a:solidFill>
            <a:round/>
            <a:headEnd type="none" w="med" len="med"/>
            <a:tailEnd type="none" w="med" len="med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630" name="Freeform 78"/>
          <p:cNvSpPr>
            <a:spLocks/>
          </p:cNvSpPr>
          <p:nvPr/>
        </p:nvSpPr>
        <p:spPr bwMode="auto">
          <a:xfrm>
            <a:off x="1651000" y="3254375"/>
            <a:ext cx="560388" cy="369888"/>
          </a:xfrm>
          <a:custGeom>
            <a:avLst/>
            <a:gdLst/>
            <a:ahLst/>
            <a:cxnLst>
              <a:cxn ang="0">
                <a:pos x="174" y="0"/>
              </a:cxn>
              <a:cxn ang="0">
                <a:pos x="0" y="0"/>
              </a:cxn>
            </a:cxnLst>
            <a:rect l="0" t="0" r="r" b="b"/>
            <a:pathLst>
              <a:path w="174" h="1">
                <a:moveTo>
                  <a:pt x="174" y="0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chemeClr val="tx1"/>
            </a:solidFill>
            <a:round/>
            <a:headEnd type="none" w="med" len="med"/>
            <a:tailEnd type="none" w="med" len="med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631" name="Freeform 79"/>
          <p:cNvSpPr>
            <a:spLocks/>
          </p:cNvSpPr>
          <p:nvPr/>
        </p:nvSpPr>
        <p:spPr bwMode="auto">
          <a:xfrm>
            <a:off x="1651000" y="4205288"/>
            <a:ext cx="2667000" cy="369887"/>
          </a:xfrm>
          <a:custGeom>
            <a:avLst/>
            <a:gdLst/>
            <a:ahLst/>
            <a:cxnLst>
              <a:cxn ang="0">
                <a:pos x="174" y="0"/>
              </a:cxn>
              <a:cxn ang="0">
                <a:pos x="0" y="0"/>
              </a:cxn>
            </a:cxnLst>
            <a:rect l="0" t="0" r="r" b="b"/>
            <a:pathLst>
              <a:path w="174" h="1">
                <a:moveTo>
                  <a:pt x="174" y="0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chemeClr val="tx1"/>
            </a:solidFill>
            <a:round/>
            <a:headEnd type="none" w="med" len="med"/>
            <a:tailEnd type="none" w="med" len="med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632" name="Freeform 80"/>
          <p:cNvSpPr>
            <a:spLocks/>
          </p:cNvSpPr>
          <p:nvPr/>
        </p:nvSpPr>
        <p:spPr bwMode="auto">
          <a:xfrm>
            <a:off x="1651000" y="4689475"/>
            <a:ext cx="1419225" cy="369888"/>
          </a:xfrm>
          <a:custGeom>
            <a:avLst/>
            <a:gdLst/>
            <a:ahLst/>
            <a:cxnLst>
              <a:cxn ang="0">
                <a:pos x="174" y="0"/>
              </a:cxn>
              <a:cxn ang="0">
                <a:pos x="0" y="0"/>
              </a:cxn>
            </a:cxnLst>
            <a:rect l="0" t="0" r="r" b="b"/>
            <a:pathLst>
              <a:path w="174" h="1">
                <a:moveTo>
                  <a:pt x="174" y="0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chemeClr val="tx1"/>
            </a:solidFill>
            <a:round/>
            <a:headEnd type="none" w="med" len="med"/>
            <a:tailEnd type="none" w="med" len="med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633" name="Freeform 81"/>
          <p:cNvSpPr>
            <a:spLocks/>
          </p:cNvSpPr>
          <p:nvPr/>
        </p:nvSpPr>
        <p:spPr bwMode="auto">
          <a:xfrm>
            <a:off x="1651000" y="5527675"/>
            <a:ext cx="1265238" cy="515938"/>
          </a:xfrm>
          <a:custGeom>
            <a:avLst/>
            <a:gdLst/>
            <a:ahLst/>
            <a:cxnLst>
              <a:cxn ang="0">
                <a:pos x="174" y="0"/>
              </a:cxn>
              <a:cxn ang="0">
                <a:pos x="0" y="0"/>
              </a:cxn>
            </a:cxnLst>
            <a:rect l="0" t="0" r="r" b="b"/>
            <a:pathLst>
              <a:path w="174" h="1">
                <a:moveTo>
                  <a:pt x="174" y="0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chemeClr val="tx1"/>
            </a:solidFill>
            <a:round/>
            <a:headEnd type="none" w="med" len="med"/>
            <a:tailEnd type="none" w="med" len="med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634" name="Freeform 82"/>
          <p:cNvSpPr>
            <a:spLocks/>
          </p:cNvSpPr>
          <p:nvPr/>
        </p:nvSpPr>
        <p:spPr bwMode="auto">
          <a:xfrm>
            <a:off x="1651000" y="6175375"/>
            <a:ext cx="1095375" cy="541338"/>
          </a:xfrm>
          <a:custGeom>
            <a:avLst/>
            <a:gdLst/>
            <a:ahLst/>
            <a:cxnLst>
              <a:cxn ang="0">
                <a:pos x="174" y="0"/>
              </a:cxn>
              <a:cxn ang="0">
                <a:pos x="0" y="0"/>
              </a:cxn>
            </a:cxnLst>
            <a:rect l="0" t="0" r="r" b="b"/>
            <a:pathLst>
              <a:path w="174" h="1">
                <a:moveTo>
                  <a:pt x="174" y="0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chemeClr val="tx1"/>
            </a:solidFill>
            <a:round/>
            <a:headEnd type="none" w="med" len="med"/>
            <a:tailEnd type="none" w="med" len="med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5746750" y="3594318"/>
            <a:ext cx="370205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Figure 4.7  </a:t>
            </a:r>
            <a:r>
              <a:rPr lang="en-US" sz="2800" dirty="0" err="1" smtClean="0"/>
              <a:t>Areolar</a:t>
            </a:r>
            <a:r>
              <a:rPr lang="en-US" sz="2800" dirty="0" smtClean="0"/>
              <a:t> connective tissue: A prototype (model) connective tissue</a:t>
            </a:r>
            <a:endParaRPr lang="en-US" sz="2800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>
            <a:grpSpLocks noChangeAspect="1"/>
          </p:cNvGrpSpPr>
          <p:nvPr/>
        </p:nvGrpSpPr>
        <p:grpSpPr>
          <a:xfrm>
            <a:off x="76200" y="503159"/>
            <a:ext cx="9027795" cy="6202441"/>
            <a:chOff x="273050" y="379413"/>
            <a:chExt cx="8597900" cy="5907087"/>
          </a:xfrm>
        </p:grpSpPr>
        <p:pic>
          <p:nvPicPr>
            <p:cNvPr id="26658" name="Picture 34" descr="figure_04_08a_unlabeled"/>
            <p:cNvPicPr>
              <a:picLocks noChangeAspect="1" noChangeArrowheads="1"/>
            </p:cNvPicPr>
            <p:nvPr/>
          </p:nvPicPr>
          <p:blipFill>
            <a:blip r:embed="rId3" cstate="print"/>
            <a:srcRect b="3123"/>
            <a:stretch>
              <a:fillRect/>
            </a:stretch>
          </p:blipFill>
          <p:spPr bwMode="auto">
            <a:xfrm>
              <a:off x="273050" y="379413"/>
              <a:ext cx="8597900" cy="5907087"/>
            </a:xfrm>
            <a:prstGeom prst="rect">
              <a:avLst/>
            </a:prstGeom>
            <a:noFill/>
          </p:spPr>
        </p:pic>
        <p:sp>
          <p:nvSpPr>
            <p:cNvPr id="26659" name="Text Box 35"/>
            <p:cNvSpPr txBox="1">
              <a:spLocks noChangeArrowheads="1"/>
            </p:cNvSpPr>
            <p:nvPr/>
          </p:nvSpPr>
          <p:spPr bwMode="auto">
            <a:xfrm>
              <a:off x="747713" y="412750"/>
              <a:ext cx="6110287" cy="325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11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 Black" charset="0"/>
                </a:rPr>
                <a:t>Connective tissue proper: loose connective tissue, </a:t>
              </a:r>
              <a:r>
                <a:rPr lang="en-US" sz="1400" dirty="0" err="1">
                  <a:solidFill>
                    <a:schemeClr val="bg1"/>
                  </a:solidFill>
                  <a:latin typeface="Arial Black" charset="0"/>
                </a:rPr>
                <a:t>areolar</a:t>
              </a:r>
              <a:endParaRPr lang="en-US" sz="1400" dirty="0">
                <a:solidFill>
                  <a:schemeClr val="bg1"/>
                </a:solidFill>
                <a:latin typeface="Arial Black" charset="0"/>
              </a:endParaRPr>
            </a:p>
          </p:txBody>
        </p:sp>
        <p:sp>
          <p:nvSpPr>
            <p:cNvPr id="26660" name="Text Box 36"/>
            <p:cNvSpPr txBox="1">
              <a:spLocks noChangeArrowheads="1"/>
            </p:cNvSpPr>
            <p:nvPr/>
          </p:nvSpPr>
          <p:spPr bwMode="auto">
            <a:xfrm>
              <a:off x="303213" y="769938"/>
              <a:ext cx="3049587" cy="9321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dirty="0">
                  <a:latin typeface="Arial Black" charset="0"/>
                </a:rPr>
                <a:t>Description: </a:t>
              </a:r>
              <a:r>
                <a:rPr lang="en-US" sz="1600" b="1" dirty="0"/>
                <a:t>Gel-like matrix with all three fiber types; cells: fibroblasts, macrophages, mast cells, and some white blood cells.</a:t>
              </a:r>
              <a:endParaRPr lang="en-US" sz="1600" dirty="0">
                <a:latin typeface="Arial Black" charset="0"/>
              </a:endParaRPr>
            </a:p>
          </p:txBody>
        </p:sp>
        <p:sp>
          <p:nvSpPr>
            <p:cNvPr id="26661" name="Text Box 37"/>
            <p:cNvSpPr txBox="1">
              <a:spLocks noChangeArrowheads="1"/>
            </p:cNvSpPr>
            <p:nvPr/>
          </p:nvSpPr>
          <p:spPr bwMode="auto">
            <a:xfrm>
              <a:off x="303213" y="1828800"/>
              <a:ext cx="3049587" cy="11431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dirty="0">
                  <a:latin typeface="Arial Black" charset="0"/>
                </a:rPr>
                <a:t>Function: </a:t>
              </a:r>
              <a:r>
                <a:rPr lang="en-US" sz="1600" b="1" dirty="0"/>
                <a:t>Wraps and cushions organs; its macrophages </a:t>
              </a:r>
              <a:r>
                <a:rPr lang="en-US" sz="1600" b="1" dirty="0" err="1"/>
                <a:t>phagocytize</a:t>
              </a:r>
              <a:r>
                <a:rPr lang="en-US" sz="1600" b="1" dirty="0"/>
                <a:t> bacteria; plays important role in inflammation; holds and conveys tissue fluid.</a:t>
              </a:r>
              <a:endParaRPr lang="en-US" sz="1600" dirty="0">
                <a:latin typeface="Arial Black" charset="0"/>
              </a:endParaRPr>
            </a:p>
          </p:txBody>
        </p:sp>
        <p:sp>
          <p:nvSpPr>
            <p:cNvPr id="26662" name="Text Box 38"/>
            <p:cNvSpPr txBox="1">
              <a:spLocks noChangeArrowheads="1"/>
            </p:cNvSpPr>
            <p:nvPr/>
          </p:nvSpPr>
          <p:spPr bwMode="auto">
            <a:xfrm>
              <a:off x="303213" y="3068638"/>
              <a:ext cx="3201987" cy="11431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dirty="0">
                  <a:latin typeface="Arial Black" charset="0"/>
                </a:rPr>
                <a:t>Location: </a:t>
              </a:r>
              <a:r>
                <a:rPr lang="en-US" sz="1600" b="1" dirty="0"/>
                <a:t>Widely distributed under epithelia of body, e.g., forms lamina </a:t>
              </a:r>
              <a:r>
                <a:rPr lang="en-US" sz="1600" b="1" dirty="0" err="1"/>
                <a:t>propria</a:t>
              </a:r>
              <a:r>
                <a:rPr lang="en-US" sz="1600" b="1" dirty="0"/>
                <a:t> of mucous membranes; packages organs; surrounds capillaries</a:t>
              </a:r>
              <a:r>
                <a:rPr lang="en-US" sz="1400" b="1" dirty="0"/>
                <a:t>.</a:t>
              </a:r>
              <a:endParaRPr lang="en-US" sz="1400" dirty="0">
                <a:latin typeface="Arial Black" charset="0"/>
              </a:endParaRPr>
            </a:p>
          </p:txBody>
        </p:sp>
        <p:sp>
          <p:nvSpPr>
            <p:cNvPr id="26663" name="Text Box 39"/>
            <p:cNvSpPr txBox="1">
              <a:spLocks noChangeArrowheads="1"/>
            </p:cNvSpPr>
            <p:nvPr/>
          </p:nvSpPr>
          <p:spPr bwMode="auto">
            <a:xfrm>
              <a:off x="279400" y="5137150"/>
              <a:ext cx="1092200" cy="284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Epithelium</a:t>
              </a:r>
              <a:endParaRPr lang="en-US" sz="1400">
                <a:latin typeface="Arial Black" charset="0"/>
              </a:endParaRPr>
            </a:p>
          </p:txBody>
        </p:sp>
        <p:sp>
          <p:nvSpPr>
            <p:cNvPr id="26664" name="Text Box 40"/>
            <p:cNvSpPr txBox="1">
              <a:spLocks noChangeArrowheads="1"/>
            </p:cNvSpPr>
            <p:nvPr/>
          </p:nvSpPr>
          <p:spPr bwMode="auto">
            <a:xfrm>
              <a:off x="327025" y="5656263"/>
              <a:ext cx="1092200" cy="476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Lamina propria</a:t>
              </a:r>
              <a:endParaRPr lang="en-US" sz="1400">
                <a:latin typeface="Arial Black" charset="0"/>
              </a:endParaRPr>
            </a:p>
          </p:txBody>
        </p:sp>
        <p:sp>
          <p:nvSpPr>
            <p:cNvPr id="26665" name="Text Box 41"/>
            <p:cNvSpPr txBox="1">
              <a:spLocks noChangeArrowheads="1"/>
            </p:cNvSpPr>
            <p:nvPr/>
          </p:nvSpPr>
          <p:spPr bwMode="auto">
            <a:xfrm>
              <a:off x="3576638" y="5257800"/>
              <a:ext cx="4576762" cy="476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>
                  <a:latin typeface="Arial Black" charset="0"/>
                </a:rPr>
                <a:t>Photomicrograph: </a:t>
              </a:r>
              <a:r>
                <a:rPr lang="en-US" sz="1400" b="1"/>
                <a:t>Areolar connective</a:t>
              </a:r>
              <a:br>
                <a:rPr lang="en-US" sz="1400" b="1"/>
              </a:br>
              <a:r>
                <a:rPr lang="en-US" sz="1400" b="1"/>
                <a:t>tissue, a soft packaging tissue of the body (340x).</a:t>
              </a:r>
            </a:p>
          </p:txBody>
        </p:sp>
        <p:sp>
          <p:nvSpPr>
            <p:cNvPr id="26666" name="Text Box 42"/>
            <p:cNvSpPr txBox="1">
              <a:spLocks noChangeArrowheads="1"/>
            </p:cNvSpPr>
            <p:nvPr/>
          </p:nvSpPr>
          <p:spPr bwMode="auto">
            <a:xfrm>
              <a:off x="7753350" y="1771650"/>
              <a:ext cx="1092200" cy="476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Elastic fibers</a:t>
              </a:r>
              <a:endParaRPr lang="en-US" sz="1400">
                <a:latin typeface="Arial Black" charset="0"/>
              </a:endParaRPr>
            </a:p>
          </p:txBody>
        </p:sp>
        <p:sp>
          <p:nvSpPr>
            <p:cNvPr id="26667" name="Text Box 43"/>
            <p:cNvSpPr txBox="1">
              <a:spLocks noChangeArrowheads="1"/>
            </p:cNvSpPr>
            <p:nvPr/>
          </p:nvSpPr>
          <p:spPr bwMode="auto">
            <a:xfrm>
              <a:off x="7753350" y="2673350"/>
              <a:ext cx="1092200" cy="476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Ground substance</a:t>
              </a:r>
              <a:endParaRPr lang="en-US" sz="1400">
                <a:latin typeface="Arial Black" charset="0"/>
              </a:endParaRPr>
            </a:p>
          </p:txBody>
        </p:sp>
        <p:sp>
          <p:nvSpPr>
            <p:cNvPr id="26668" name="Text Box 44"/>
            <p:cNvSpPr txBox="1">
              <a:spLocks noChangeArrowheads="1"/>
            </p:cNvSpPr>
            <p:nvPr/>
          </p:nvSpPr>
          <p:spPr bwMode="auto">
            <a:xfrm>
              <a:off x="7753350" y="3219450"/>
              <a:ext cx="1092200" cy="476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Fibroblast nuclei</a:t>
              </a:r>
              <a:endParaRPr lang="en-US" sz="1400">
                <a:latin typeface="Arial Black" charset="0"/>
              </a:endParaRPr>
            </a:p>
          </p:txBody>
        </p:sp>
        <p:sp>
          <p:nvSpPr>
            <p:cNvPr id="26669" name="Text Box 45"/>
            <p:cNvSpPr txBox="1">
              <a:spLocks noChangeArrowheads="1"/>
            </p:cNvSpPr>
            <p:nvPr/>
          </p:nvSpPr>
          <p:spPr bwMode="auto">
            <a:xfrm>
              <a:off x="7753350" y="4025900"/>
              <a:ext cx="1092200" cy="476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Collagen fibers</a:t>
              </a:r>
              <a:endParaRPr lang="en-US" sz="1400">
                <a:latin typeface="Arial Black" charset="0"/>
              </a:endParaRPr>
            </a:p>
          </p:txBody>
        </p:sp>
        <p:sp>
          <p:nvSpPr>
            <p:cNvPr id="26670" name="Line 46"/>
            <p:cNvSpPr>
              <a:spLocks noChangeShapeType="1"/>
            </p:cNvSpPr>
            <p:nvPr/>
          </p:nvSpPr>
          <p:spPr bwMode="auto">
            <a:xfrm flipH="1" flipV="1">
              <a:off x="6280150" y="1919288"/>
              <a:ext cx="1530350" cy="4762"/>
            </a:xfrm>
            <a:prstGeom prst="line">
              <a:avLst/>
            </a:prstGeom>
            <a:noFill/>
            <a:ln w="1714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671" name="Line 47"/>
            <p:cNvSpPr>
              <a:spLocks noChangeShapeType="1"/>
            </p:cNvSpPr>
            <p:nvPr/>
          </p:nvSpPr>
          <p:spPr bwMode="auto">
            <a:xfrm flipH="1" flipV="1">
              <a:off x="6978650" y="2813050"/>
              <a:ext cx="831850" cy="0"/>
            </a:xfrm>
            <a:prstGeom prst="line">
              <a:avLst/>
            </a:prstGeom>
            <a:noFill/>
            <a:ln w="1714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672" name="Freeform 48"/>
            <p:cNvSpPr>
              <a:spLocks/>
            </p:cNvSpPr>
            <p:nvPr/>
          </p:nvSpPr>
          <p:spPr bwMode="auto">
            <a:xfrm>
              <a:off x="6953250" y="3360738"/>
              <a:ext cx="857250" cy="55562"/>
            </a:xfrm>
            <a:custGeom>
              <a:avLst/>
              <a:gdLst/>
              <a:ahLst/>
              <a:cxnLst>
                <a:cxn ang="0">
                  <a:pos x="540" y="1"/>
                </a:cxn>
                <a:cxn ang="0">
                  <a:pos x="415" y="0"/>
                </a:cxn>
                <a:cxn ang="0">
                  <a:pos x="0" y="35"/>
                </a:cxn>
              </a:cxnLst>
              <a:rect l="0" t="0" r="r" b="b"/>
              <a:pathLst>
                <a:path w="540" h="35">
                  <a:moveTo>
                    <a:pt x="540" y="1"/>
                  </a:moveTo>
                  <a:lnTo>
                    <a:pt x="415" y="0"/>
                  </a:lnTo>
                  <a:lnTo>
                    <a:pt x="0" y="35"/>
                  </a:lnTo>
                </a:path>
              </a:pathLst>
            </a:custGeom>
            <a:noFill/>
            <a:ln w="1714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673" name="Line 49"/>
            <p:cNvSpPr>
              <a:spLocks noChangeShapeType="1"/>
            </p:cNvSpPr>
            <p:nvPr/>
          </p:nvSpPr>
          <p:spPr bwMode="auto">
            <a:xfrm flipH="1">
              <a:off x="6819900" y="1924050"/>
              <a:ext cx="457200" cy="387350"/>
            </a:xfrm>
            <a:prstGeom prst="line">
              <a:avLst/>
            </a:prstGeom>
            <a:noFill/>
            <a:ln w="1714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674" name="Freeform 50"/>
            <p:cNvSpPr>
              <a:spLocks/>
            </p:cNvSpPr>
            <p:nvPr/>
          </p:nvSpPr>
          <p:spPr bwMode="auto">
            <a:xfrm>
              <a:off x="6286500" y="4179888"/>
              <a:ext cx="1524000" cy="334962"/>
            </a:xfrm>
            <a:custGeom>
              <a:avLst/>
              <a:gdLst/>
              <a:ahLst/>
              <a:cxnLst>
                <a:cxn ang="0">
                  <a:pos x="960" y="1"/>
                </a:cxn>
                <a:cxn ang="0">
                  <a:pos x="479" y="0"/>
                </a:cxn>
                <a:cxn ang="0">
                  <a:pos x="0" y="211"/>
                </a:cxn>
              </a:cxnLst>
              <a:rect l="0" t="0" r="r" b="b"/>
              <a:pathLst>
                <a:path w="960" h="211">
                  <a:moveTo>
                    <a:pt x="960" y="1"/>
                  </a:moveTo>
                  <a:lnTo>
                    <a:pt x="479" y="0"/>
                  </a:lnTo>
                  <a:lnTo>
                    <a:pt x="0" y="211"/>
                  </a:lnTo>
                </a:path>
              </a:pathLst>
            </a:custGeom>
            <a:noFill/>
            <a:ln w="1714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675" name="Line 51"/>
            <p:cNvSpPr>
              <a:spLocks noChangeShapeType="1"/>
            </p:cNvSpPr>
            <p:nvPr/>
          </p:nvSpPr>
          <p:spPr bwMode="auto">
            <a:xfrm flipH="1" flipV="1">
              <a:off x="7137400" y="3270250"/>
              <a:ext cx="463550" cy="88900"/>
            </a:xfrm>
            <a:prstGeom prst="line">
              <a:avLst/>
            </a:prstGeom>
            <a:noFill/>
            <a:ln w="1714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676" name="Line 52"/>
            <p:cNvSpPr>
              <a:spLocks noChangeShapeType="1"/>
            </p:cNvSpPr>
            <p:nvPr/>
          </p:nvSpPr>
          <p:spPr bwMode="auto">
            <a:xfrm flipV="1">
              <a:off x="6546850" y="4178300"/>
              <a:ext cx="495300" cy="400050"/>
            </a:xfrm>
            <a:prstGeom prst="line">
              <a:avLst/>
            </a:prstGeom>
            <a:noFill/>
            <a:ln w="1714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677" name="Line 53"/>
            <p:cNvSpPr>
              <a:spLocks noChangeShapeType="1"/>
            </p:cNvSpPr>
            <p:nvPr/>
          </p:nvSpPr>
          <p:spPr bwMode="auto">
            <a:xfrm flipH="1" flipV="1">
              <a:off x="1295400" y="5289550"/>
              <a:ext cx="323850" cy="0"/>
            </a:xfrm>
            <a:prstGeom prst="line">
              <a:avLst/>
            </a:prstGeom>
            <a:noFill/>
            <a:ln w="1714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678" name="Line 54"/>
            <p:cNvSpPr>
              <a:spLocks noChangeShapeType="1"/>
            </p:cNvSpPr>
            <p:nvPr/>
          </p:nvSpPr>
          <p:spPr bwMode="auto">
            <a:xfrm flipH="1" flipV="1">
              <a:off x="1079500" y="5816600"/>
              <a:ext cx="698500" cy="0"/>
            </a:xfrm>
            <a:prstGeom prst="line">
              <a:avLst/>
            </a:prstGeom>
            <a:noFill/>
            <a:ln w="1714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7" name="Rectangle 26"/>
          <p:cNvSpPr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1.3.11  List and describe the 3 kinds of loose CT, its location and function</a:t>
            </a:r>
            <a:endParaRPr lang="en-US" sz="2400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>
            <a:grpSpLocks noChangeAspect="1"/>
          </p:cNvGrpSpPr>
          <p:nvPr/>
        </p:nvGrpSpPr>
        <p:grpSpPr>
          <a:xfrm>
            <a:off x="79057" y="576262"/>
            <a:ext cx="9141143" cy="5900738"/>
            <a:chOff x="285750" y="384175"/>
            <a:chExt cx="8705850" cy="5619750"/>
          </a:xfrm>
        </p:grpSpPr>
        <p:pic>
          <p:nvPicPr>
            <p:cNvPr id="28694" name="Picture 22" descr="figure_04_08b_unlabeled"/>
            <p:cNvPicPr>
              <a:picLocks noChangeAspect="1" noChangeArrowheads="1"/>
            </p:cNvPicPr>
            <p:nvPr/>
          </p:nvPicPr>
          <p:blipFill>
            <a:blip r:embed="rId3" cstate="print"/>
            <a:srcRect b="3279"/>
            <a:stretch>
              <a:fillRect/>
            </a:stretch>
          </p:blipFill>
          <p:spPr bwMode="auto">
            <a:xfrm>
              <a:off x="285750" y="384175"/>
              <a:ext cx="8597900" cy="5619750"/>
            </a:xfrm>
            <a:prstGeom prst="rect">
              <a:avLst/>
            </a:prstGeom>
            <a:noFill/>
          </p:spPr>
        </p:pic>
        <p:sp>
          <p:nvSpPr>
            <p:cNvPr id="28695" name="Text Box 23"/>
            <p:cNvSpPr txBox="1">
              <a:spLocks noChangeArrowheads="1"/>
            </p:cNvSpPr>
            <p:nvPr/>
          </p:nvSpPr>
          <p:spPr bwMode="auto">
            <a:xfrm>
              <a:off x="773113" y="412750"/>
              <a:ext cx="6110287" cy="325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110000"/>
                </a:lnSpc>
              </a:pPr>
              <a:r>
                <a:rPr lang="en-US" sz="1400">
                  <a:solidFill>
                    <a:schemeClr val="bg1"/>
                  </a:solidFill>
                  <a:latin typeface="Arial Black" charset="0"/>
                </a:rPr>
                <a:t>Connective tissue proper: loose connective tissue, adipose</a:t>
              </a:r>
            </a:p>
          </p:txBody>
        </p:sp>
        <p:sp>
          <p:nvSpPr>
            <p:cNvPr id="28696" name="Text Box 24"/>
            <p:cNvSpPr txBox="1">
              <a:spLocks noChangeArrowheads="1"/>
            </p:cNvSpPr>
            <p:nvPr/>
          </p:nvSpPr>
          <p:spPr bwMode="auto">
            <a:xfrm>
              <a:off x="315913" y="812800"/>
              <a:ext cx="3189287" cy="11431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dirty="0">
                  <a:latin typeface="Arial Black" charset="0"/>
                </a:rPr>
                <a:t>Description: </a:t>
              </a:r>
              <a:r>
                <a:rPr lang="en-US" sz="1600" b="1" dirty="0"/>
                <a:t>Matrix as in </a:t>
              </a:r>
              <a:r>
                <a:rPr lang="en-US" sz="1600" b="1" dirty="0" err="1"/>
                <a:t>areolar</a:t>
              </a:r>
              <a:r>
                <a:rPr lang="en-US" sz="1600" b="1" dirty="0"/>
                <a:t>, but very sparse; closely packed </a:t>
              </a:r>
              <a:r>
                <a:rPr lang="en-US" sz="1600" b="1" dirty="0" err="1"/>
                <a:t>adipocytes</a:t>
              </a:r>
              <a:r>
                <a:rPr lang="en-US" sz="1600" b="1" dirty="0"/>
                <a:t>, or fat cells, have nucleus pushed to the side by large fat droplet.</a:t>
              </a:r>
              <a:endParaRPr lang="en-US" sz="1600" dirty="0">
                <a:latin typeface="Arial Black" charset="0"/>
              </a:endParaRPr>
            </a:p>
          </p:txBody>
        </p:sp>
        <p:sp>
          <p:nvSpPr>
            <p:cNvPr id="28697" name="Text Box 25"/>
            <p:cNvSpPr txBox="1">
              <a:spLocks noChangeArrowheads="1"/>
            </p:cNvSpPr>
            <p:nvPr/>
          </p:nvSpPr>
          <p:spPr bwMode="auto">
            <a:xfrm>
              <a:off x="3592513" y="5018088"/>
              <a:ext cx="4256087" cy="476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>
                  <a:latin typeface="Arial Black" charset="0"/>
                </a:rPr>
                <a:t>Photomicrograph: </a:t>
              </a:r>
              <a:r>
                <a:rPr lang="en-US" sz="1400" b="1"/>
                <a:t>Adipose tissue from</a:t>
              </a:r>
              <a:br>
                <a:rPr lang="en-US" sz="1400" b="1"/>
              </a:br>
              <a:r>
                <a:rPr lang="en-US" sz="1400" b="1"/>
                <a:t>the subcutaneous layer under the skin (350x).</a:t>
              </a:r>
            </a:p>
          </p:txBody>
        </p:sp>
        <p:sp>
          <p:nvSpPr>
            <p:cNvPr id="28698" name="Text Box 26"/>
            <p:cNvSpPr txBox="1">
              <a:spLocks noChangeArrowheads="1"/>
            </p:cNvSpPr>
            <p:nvPr/>
          </p:nvSpPr>
          <p:spPr bwMode="auto">
            <a:xfrm>
              <a:off x="7702550" y="2024063"/>
              <a:ext cx="1289050" cy="668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Nucleus of adipose</a:t>
              </a:r>
              <a:br>
                <a:rPr lang="en-US" sz="1400" b="1"/>
              </a:br>
              <a:r>
                <a:rPr lang="en-US" sz="1400" b="1"/>
                <a:t>(fat) cell</a:t>
              </a:r>
              <a:endParaRPr lang="en-US" sz="1400">
                <a:latin typeface="Arial Black" charset="0"/>
              </a:endParaRPr>
            </a:p>
          </p:txBody>
        </p:sp>
        <p:sp>
          <p:nvSpPr>
            <p:cNvPr id="28699" name="Line 27"/>
            <p:cNvSpPr>
              <a:spLocks noChangeShapeType="1"/>
            </p:cNvSpPr>
            <p:nvPr/>
          </p:nvSpPr>
          <p:spPr bwMode="auto">
            <a:xfrm flipH="1" flipV="1">
              <a:off x="6997700" y="2178050"/>
              <a:ext cx="768350" cy="0"/>
            </a:xfrm>
            <a:prstGeom prst="line">
              <a:avLst/>
            </a:prstGeom>
            <a:noFill/>
            <a:ln w="1714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700" name="Freeform 28"/>
            <p:cNvSpPr>
              <a:spLocks/>
            </p:cNvSpPr>
            <p:nvPr/>
          </p:nvSpPr>
          <p:spPr bwMode="auto">
            <a:xfrm>
              <a:off x="1797050" y="3786188"/>
              <a:ext cx="550863" cy="328612"/>
            </a:xfrm>
            <a:custGeom>
              <a:avLst/>
              <a:gdLst/>
              <a:ahLst/>
              <a:cxnLst>
                <a:cxn ang="0">
                  <a:pos x="347" y="1"/>
                </a:cxn>
                <a:cxn ang="0">
                  <a:pos x="262" y="0"/>
                </a:cxn>
                <a:cxn ang="0">
                  <a:pos x="0" y="207"/>
                </a:cxn>
              </a:cxnLst>
              <a:rect l="0" t="0" r="r" b="b"/>
              <a:pathLst>
                <a:path w="347" h="207">
                  <a:moveTo>
                    <a:pt x="347" y="1"/>
                  </a:moveTo>
                  <a:lnTo>
                    <a:pt x="262" y="0"/>
                  </a:lnTo>
                  <a:lnTo>
                    <a:pt x="0" y="207"/>
                  </a:lnTo>
                </a:path>
              </a:pathLst>
            </a:custGeom>
            <a:noFill/>
            <a:ln w="1714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701" name="Text Box 29"/>
            <p:cNvSpPr txBox="1">
              <a:spLocks noChangeArrowheads="1"/>
            </p:cNvSpPr>
            <p:nvPr/>
          </p:nvSpPr>
          <p:spPr bwMode="auto">
            <a:xfrm>
              <a:off x="315913" y="2032000"/>
              <a:ext cx="3189287" cy="721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dirty="0">
                  <a:latin typeface="Arial Black" charset="0"/>
                </a:rPr>
                <a:t>Function: </a:t>
              </a:r>
              <a:r>
                <a:rPr lang="en-US" sz="1600" b="1" dirty="0"/>
                <a:t>Provides reserve food fuel; insulates against heat loss; supports and protects organs. </a:t>
              </a:r>
              <a:endParaRPr lang="en-US" sz="1600" dirty="0">
                <a:latin typeface="Arial Black" charset="0"/>
              </a:endParaRPr>
            </a:p>
          </p:txBody>
        </p:sp>
        <p:sp>
          <p:nvSpPr>
            <p:cNvPr id="28702" name="Text Box 30"/>
            <p:cNvSpPr txBox="1">
              <a:spLocks noChangeArrowheads="1"/>
            </p:cNvSpPr>
            <p:nvPr/>
          </p:nvSpPr>
          <p:spPr bwMode="auto">
            <a:xfrm>
              <a:off x="355600" y="2810782"/>
              <a:ext cx="3410857" cy="721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dirty="0">
                  <a:latin typeface="Arial Black" charset="0"/>
                </a:rPr>
                <a:t>Location: </a:t>
              </a:r>
              <a:r>
                <a:rPr lang="en-US" sz="1600" b="1" dirty="0"/>
                <a:t>Under skin in subcutaneous tissue; around kidneys and eyeballs; within abdomen; in breasts.</a:t>
              </a:r>
              <a:endParaRPr lang="en-US" sz="1600" dirty="0">
                <a:latin typeface="Arial Black" charset="0"/>
              </a:endParaRPr>
            </a:p>
          </p:txBody>
        </p:sp>
        <p:sp>
          <p:nvSpPr>
            <p:cNvPr id="28703" name="Text Box 31"/>
            <p:cNvSpPr txBox="1">
              <a:spLocks noChangeArrowheads="1"/>
            </p:cNvSpPr>
            <p:nvPr/>
          </p:nvSpPr>
          <p:spPr bwMode="auto">
            <a:xfrm>
              <a:off x="7702550" y="3397250"/>
              <a:ext cx="1289050" cy="284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Fat droplet</a:t>
              </a:r>
              <a:endParaRPr lang="en-US" sz="1400">
                <a:latin typeface="Arial Black" charset="0"/>
              </a:endParaRPr>
            </a:p>
          </p:txBody>
        </p:sp>
        <p:sp>
          <p:nvSpPr>
            <p:cNvPr id="28704" name="Line 32"/>
            <p:cNvSpPr>
              <a:spLocks noChangeShapeType="1"/>
            </p:cNvSpPr>
            <p:nvPr/>
          </p:nvSpPr>
          <p:spPr bwMode="auto">
            <a:xfrm flipH="1" flipV="1">
              <a:off x="6921500" y="3549650"/>
              <a:ext cx="831850" cy="0"/>
            </a:xfrm>
            <a:prstGeom prst="line">
              <a:avLst/>
            </a:prstGeom>
            <a:noFill/>
            <a:ln w="1714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705" name="Text Box 33"/>
            <p:cNvSpPr txBox="1">
              <a:spLocks noChangeArrowheads="1"/>
            </p:cNvSpPr>
            <p:nvPr/>
          </p:nvSpPr>
          <p:spPr bwMode="auto">
            <a:xfrm>
              <a:off x="2286000" y="3632200"/>
              <a:ext cx="1066800" cy="476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Adipose tissue</a:t>
              </a:r>
              <a:endParaRPr lang="en-US" sz="1400">
                <a:latin typeface="Arial Black" charset="0"/>
              </a:endParaRPr>
            </a:p>
          </p:txBody>
        </p:sp>
        <p:sp>
          <p:nvSpPr>
            <p:cNvPr id="28706" name="Text Box 34"/>
            <p:cNvSpPr txBox="1">
              <a:spLocks noChangeArrowheads="1"/>
            </p:cNvSpPr>
            <p:nvPr/>
          </p:nvSpPr>
          <p:spPr bwMode="auto">
            <a:xfrm>
              <a:off x="2286000" y="5391150"/>
              <a:ext cx="1066800" cy="476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Mammary glands</a:t>
              </a:r>
              <a:endParaRPr lang="en-US" sz="1400">
                <a:latin typeface="Arial Black" charset="0"/>
              </a:endParaRPr>
            </a:p>
          </p:txBody>
        </p:sp>
        <p:sp>
          <p:nvSpPr>
            <p:cNvPr id="28707" name="Freeform 35"/>
            <p:cNvSpPr>
              <a:spLocks/>
            </p:cNvSpPr>
            <p:nvPr/>
          </p:nvSpPr>
          <p:spPr bwMode="auto">
            <a:xfrm>
              <a:off x="1657350" y="4965700"/>
              <a:ext cx="696913" cy="585788"/>
            </a:xfrm>
            <a:custGeom>
              <a:avLst/>
              <a:gdLst/>
              <a:ahLst/>
              <a:cxnLst>
                <a:cxn ang="0">
                  <a:pos x="439" y="369"/>
                </a:cxn>
                <a:cxn ang="0">
                  <a:pos x="375" y="368"/>
                </a:cxn>
                <a:cxn ang="0">
                  <a:pos x="0" y="0"/>
                </a:cxn>
              </a:cxnLst>
              <a:rect l="0" t="0" r="r" b="b"/>
              <a:pathLst>
                <a:path w="439" h="369">
                  <a:moveTo>
                    <a:pt x="439" y="369"/>
                  </a:moveTo>
                  <a:lnTo>
                    <a:pt x="375" y="368"/>
                  </a:lnTo>
                  <a:lnTo>
                    <a:pt x="0" y="0"/>
                  </a:lnTo>
                </a:path>
              </a:pathLst>
            </a:custGeom>
            <a:noFill/>
            <a:ln w="1714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708" name="Freeform 36"/>
            <p:cNvSpPr>
              <a:spLocks/>
            </p:cNvSpPr>
            <p:nvPr/>
          </p:nvSpPr>
          <p:spPr bwMode="auto">
            <a:xfrm>
              <a:off x="1670050" y="5187950"/>
              <a:ext cx="577850" cy="361950"/>
            </a:xfrm>
            <a:custGeom>
              <a:avLst/>
              <a:gdLst/>
              <a:ahLst/>
              <a:cxnLst>
                <a:cxn ang="0">
                  <a:pos x="364" y="228"/>
                </a:cxn>
                <a:cxn ang="0">
                  <a:pos x="0" y="0"/>
                </a:cxn>
              </a:cxnLst>
              <a:rect l="0" t="0" r="r" b="b"/>
              <a:pathLst>
                <a:path w="364" h="228">
                  <a:moveTo>
                    <a:pt x="364" y="228"/>
                  </a:moveTo>
                  <a:lnTo>
                    <a:pt x="0" y="0"/>
                  </a:lnTo>
                </a:path>
              </a:pathLst>
            </a:custGeom>
            <a:noFill/>
            <a:ln w="1714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1" name="Rectangle 20"/>
          <p:cNvSpPr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1.3.11  List and describe the 3 kinds of loose CT, its location and function</a:t>
            </a:r>
            <a:endParaRPr lang="en-US" sz="2400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>
            <a:grpSpLocks noChangeAspect="1"/>
          </p:cNvGrpSpPr>
          <p:nvPr/>
        </p:nvGrpSpPr>
        <p:grpSpPr>
          <a:xfrm>
            <a:off x="76199" y="533398"/>
            <a:ext cx="9134477" cy="5849064"/>
            <a:chOff x="292100" y="547688"/>
            <a:chExt cx="8699500" cy="5570537"/>
          </a:xfrm>
        </p:grpSpPr>
        <p:pic>
          <p:nvPicPr>
            <p:cNvPr id="30741" name="Picture 21" descr="figure_04_08c_unlabeled"/>
            <p:cNvPicPr>
              <a:picLocks noChangeAspect="1" noChangeArrowheads="1"/>
            </p:cNvPicPr>
            <p:nvPr/>
          </p:nvPicPr>
          <p:blipFill>
            <a:blip r:embed="rId3" cstate="print"/>
            <a:srcRect b="3307"/>
            <a:stretch>
              <a:fillRect/>
            </a:stretch>
          </p:blipFill>
          <p:spPr bwMode="auto">
            <a:xfrm>
              <a:off x="292100" y="547688"/>
              <a:ext cx="8597900" cy="5570537"/>
            </a:xfrm>
            <a:prstGeom prst="rect">
              <a:avLst/>
            </a:prstGeom>
            <a:noFill/>
          </p:spPr>
        </p:pic>
        <p:sp>
          <p:nvSpPr>
            <p:cNvPr id="30742" name="Text Box 22"/>
            <p:cNvSpPr txBox="1">
              <a:spLocks noChangeArrowheads="1"/>
            </p:cNvSpPr>
            <p:nvPr/>
          </p:nvSpPr>
          <p:spPr bwMode="auto">
            <a:xfrm>
              <a:off x="785813" y="576263"/>
              <a:ext cx="6110287" cy="3254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110000"/>
                </a:lnSpc>
              </a:pPr>
              <a:r>
                <a:rPr lang="en-US" sz="1400">
                  <a:solidFill>
                    <a:schemeClr val="bg1"/>
                  </a:solidFill>
                  <a:latin typeface="Arial Black" charset="0"/>
                </a:rPr>
                <a:t>Connective tissue proper: loose connective tissue, reticular</a:t>
              </a:r>
            </a:p>
          </p:txBody>
        </p:sp>
        <p:sp>
          <p:nvSpPr>
            <p:cNvPr id="30743" name="Text Box 23"/>
            <p:cNvSpPr txBox="1">
              <a:spLocks noChangeArrowheads="1"/>
            </p:cNvSpPr>
            <p:nvPr/>
          </p:nvSpPr>
          <p:spPr bwMode="auto">
            <a:xfrm>
              <a:off x="309563" y="946150"/>
              <a:ext cx="3119437" cy="9321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dirty="0">
                  <a:latin typeface="Arial Black" charset="0"/>
                </a:rPr>
                <a:t>Description: </a:t>
              </a:r>
              <a:r>
                <a:rPr lang="en-US" sz="1600" b="1" dirty="0"/>
                <a:t>Network of reticular fibers in a typical loose ground substance; reticular cells lie on the network</a:t>
              </a:r>
              <a:r>
                <a:rPr lang="en-US" sz="1400" b="1" dirty="0"/>
                <a:t>.</a:t>
              </a:r>
              <a:endParaRPr lang="en-US" sz="1400" dirty="0">
                <a:latin typeface="Arial Black" charset="0"/>
              </a:endParaRPr>
            </a:p>
          </p:txBody>
        </p:sp>
        <p:sp>
          <p:nvSpPr>
            <p:cNvPr id="30744" name="Text Box 24"/>
            <p:cNvSpPr txBox="1">
              <a:spLocks noChangeArrowheads="1"/>
            </p:cNvSpPr>
            <p:nvPr/>
          </p:nvSpPr>
          <p:spPr bwMode="auto">
            <a:xfrm>
              <a:off x="3598863" y="5154613"/>
              <a:ext cx="3951287" cy="668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>
                  <a:latin typeface="Arial Black" charset="0"/>
                </a:rPr>
                <a:t>Photomicrograph: </a:t>
              </a:r>
              <a:r>
                <a:rPr lang="en-US" sz="1400" b="1"/>
                <a:t>Dark-staining network of reticular connective tissue fibers forming the internal skeleton of the spleen (350x).</a:t>
              </a:r>
            </a:p>
          </p:txBody>
        </p:sp>
        <p:sp>
          <p:nvSpPr>
            <p:cNvPr id="30745" name="Text Box 25"/>
            <p:cNvSpPr txBox="1">
              <a:spLocks noChangeArrowheads="1"/>
            </p:cNvSpPr>
            <p:nvPr/>
          </p:nvSpPr>
          <p:spPr bwMode="auto">
            <a:xfrm>
              <a:off x="7556500" y="2813050"/>
              <a:ext cx="1435100" cy="66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White blood cell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(lymphocyte)</a:t>
              </a:r>
              <a:endParaRPr lang="en-US" sz="1400">
                <a:latin typeface="Arial Black" charset="0"/>
              </a:endParaRPr>
            </a:p>
          </p:txBody>
        </p:sp>
        <p:sp>
          <p:nvSpPr>
            <p:cNvPr id="30746" name="Line 26"/>
            <p:cNvSpPr>
              <a:spLocks noChangeShapeType="1"/>
            </p:cNvSpPr>
            <p:nvPr/>
          </p:nvSpPr>
          <p:spPr bwMode="auto">
            <a:xfrm flipH="1" flipV="1">
              <a:off x="6845300" y="2965450"/>
              <a:ext cx="768350" cy="0"/>
            </a:xfrm>
            <a:prstGeom prst="line">
              <a:avLst/>
            </a:prstGeom>
            <a:noFill/>
            <a:ln w="1714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47" name="Text Box 27"/>
            <p:cNvSpPr txBox="1">
              <a:spLocks noChangeArrowheads="1"/>
            </p:cNvSpPr>
            <p:nvPr/>
          </p:nvSpPr>
          <p:spPr bwMode="auto">
            <a:xfrm>
              <a:off x="309563" y="3263900"/>
              <a:ext cx="3189287" cy="510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dirty="0">
                  <a:latin typeface="Arial Black" charset="0"/>
                </a:rPr>
                <a:t>Location: </a:t>
              </a:r>
              <a:r>
                <a:rPr lang="en-US" sz="1600" b="1" dirty="0"/>
                <a:t>Lymphoid organs (lymph nodes, bone marrow, and spleen).</a:t>
              </a:r>
              <a:endParaRPr lang="en-US" sz="1600" dirty="0">
                <a:latin typeface="Arial Black" charset="0"/>
              </a:endParaRPr>
            </a:p>
          </p:txBody>
        </p:sp>
        <p:sp>
          <p:nvSpPr>
            <p:cNvPr id="30748" name="Text Box 28"/>
            <p:cNvSpPr txBox="1">
              <a:spLocks noChangeArrowheads="1"/>
            </p:cNvSpPr>
            <p:nvPr/>
          </p:nvSpPr>
          <p:spPr bwMode="auto">
            <a:xfrm>
              <a:off x="311150" y="4940300"/>
              <a:ext cx="1066800" cy="284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Spleen</a:t>
              </a:r>
              <a:endParaRPr lang="en-US" sz="1400">
                <a:latin typeface="Arial Black" charset="0"/>
              </a:endParaRPr>
            </a:p>
          </p:txBody>
        </p:sp>
        <p:sp>
          <p:nvSpPr>
            <p:cNvPr id="30749" name="Line 29"/>
            <p:cNvSpPr>
              <a:spLocks noChangeShapeType="1"/>
            </p:cNvSpPr>
            <p:nvPr/>
          </p:nvSpPr>
          <p:spPr bwMode="auto">
            <a:xfrm flipH="1">
              <a:off x="7023100" y="2965450"/>
              <a:ext cx="514350" cy="120650"/>
            </a:xfrm>
            <a:prstGeom prst="line">
              <a:avLst/>
            </a:prstGeom>
            <a:noFill/>
            <a:ln w="1714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50" name="Text Box 30"/>
            <p:cNvSpPr txBox="1">
              <a:spLocks noChangeArrowheads="1"/>
            </p:cNvSpPr>
            <p:nvPr/>
          </p:nvSpPr>
          <p:spPr bwMode="auto">
            <a:xfrm>
              <a:off x="7556500" y="3797300"/>
              <a:ext cx="1435100" cy="476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Reticular fibers</a:t>
              </a:r>
              <a:endParaRPr lang="en-US" sz="1400">
                <a:latin typeface="Arial Black" charset="0"/>
              </a:endParaRPr>
            </a:p>
          </p:txBody>
        </p:sp>
        <p:sp>
          <p:nvSpPr>
            <p:cNvPr id="30751" name="Line 31"/>
            <p:cNvSpPr>
              <a:spLocks noChangeShapeType="1"/>
            </p:cNvSpPr>
            <p:nvPr/>
          </p:nvSpPr>
          <p:spPr bwMode="auto">
            <a:xfrm flipH="1" flipV="1">
              <a:off x="6794500" y="3949700"/>
              <a:ext cx="819150" cy="0"/>
            </a:xfrm>
            <a:prstGeom prst="line">
              <a:avLst/>
            </a:prstGeom>
            <a:noFill/>
            <a:ln w="1714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52" name="Text Box 32"/>
            <p:cNvSpPr txBox="1">
              <a:spLocks noChangeArrowheads="1"/>
            </p:cNvSpPr>
            <p:nvPr/>
          </p:nvSpPr>
          <p:spPr bwMode="auto">
            <a:xfrm>
              <a:off x="309563" y="2006600"/>
              <a:ext cx="3189287" cy="11431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dirty="0">
                  <a:latin typeface="Arial Black" charset="0"/>
                </a:rPr>
                <a:t>Function: </a:t>
              </a:r>
              <a:r>
                <a:rPr lang="en-US" sz="1600" b="1" dirty="0"/>
                <a:t>Fibers form a soft internal skeleton (</a:t>
              </a:r>
              <a:r>
                <a:rPr lang="en-US" sz="1600" b="1" dirty="0" err="1"/>
                <a:t>stroma</a:t>
              </a:r>
              <a:r>
                <a:rPr lang="en-US" sz="1600" b="1" dirty="0"/>
                <a:t>) that supports other cell types including white blood cells, mast cells, and macrophages.</a:t>
              </a:r>
              <a:endParaRPr lang="en-US" sz="1600" dirty="0">
                <a:latin typeface="Arial Black" charset="0"/>
              </a:endParaRPr>
            </a:p>
          </p:txBody>
        </p:sp>
        <p:sp>
          <p:nvSpPr>
            <p:cNvPr id="30753" name="Line 33"/>
            <p:cNvSpPr>
              <a:spLocks noChangeShapeType="1"/>
            </p:cNvSpPr>
            <p:nvPr/>
          </p:nvSpPr>
          <p:spPr bwMode="auto">
            <a:xfrm flipH="1" flipV="1">
              <a:off x="1031875" y="5092700"/>
              <a:ext cx="898525" cy="0"/>
            </a:xfrm>
            <a:prstGeom prst="line">
              <a:avLst/>
            </a:prstGeom>
            <a:noFill/>
            <a:ln w="1714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9" name="Rectangle 18"/>
          <p:cNvSpPr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1.3.11  List and describe the 3 kinds of loose CT, its location and function</a:t>
            </a:r>
            <a:endParaRPr lang="en-US" sz="2400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9"/>
          <p:cNvGrpSpPr>
            <a:grpSpLocks noChangeAspect="1"/>
          </p:cNvGrpSpPr>
          <p:nvPr/>
        </p:nvGrpSpPr>
        <p:grpSpPr>
          <a:xfrm>
            <a:off x="-1" y="666749"/>
            <a:ext cx="9113771" cy="5674233"/>
            <a:chOff x="273050" y="666750"/>
            <a:chExt cx="8597900" cy="5353050"/>
          </a:xfrm>
        </p:grpSpPr>
        <p:pic>
          <p:nvPicPr>
            <p:cNvPr id="32804" name="Picture 36" descr="figure_04_08d_unlabeled"/>
            <p:cNvPicPr>
              <a:picLocks noChangeAspect="1" noChangeArrowheads="1"/>
            </p:cNvPicPr>
            <p:nvPr/>
          </p:nvPicPr>
          <p:blipFill>
            <a:blip r:embed="rId3" cstate="print"/>
            <a:srcRect b="3104"/>
            <a:stretch>
              <a:fillRect/>
            </a:stretch>
          </p:blipFill>
          <p:spPr bwMode="auto">
            <a:xfrm>
              <a:off x="273050" y="666750"/>
              <a:ext cx="8597900" cy="5353050"/>
            </a:xfrm>
            <a:prstGeom prst="rect">
              <a:avLst/>
            </a:prstGeom>
            <a:noFill/>
          </p:spPr>
        </p:pic>
        <p:sp>
          <p:nvSpPr>
            <p:cNvPr id="32805" name="Freeform 37"/>
            <p:cNvSpPr>
              <a:spLocks/>
            </p:cNvSpPr>
            <p:nvPr/>
          </p:nvSpPr>
          <p:spPr bwMode="auto">
            <a:xfrm>
              <a:off x="1249363" y="4329113"/>
              <a:ext cx="203200" cy="4762"/>
            </a:xfrm>
            <a:custGeom>
              <a:avLst/>
              <a:gdLst/>
              <a:ahLst/>
              <a:cxnLst>
                <a:cxn ang="0">
                  <a:pos x="128" y="3"/>
                </a:cxn>
                <a:cxn ang="0">
                  <a:pos x="0" y="0"/>
                </a:cxn>
              </a:cxnLst>
              <a:rect l="0" t="0" r="r" b="b"/>
              <a:pathLst>
                <a:path w="128" h="3">
                  <a:moveTo>
                    <a:pt x="128" y="3"/>
                  </a:moveTo>
                  <a:lnTo>
                    <a:pt x="0" y="0"/>
                  </a:lnTo>
                </a:path>
              </a:pathLst>
            </a:custGeom>
            <a:noFill/>
            <a:ln w="25400">
              <a:solidFill>
                <a:schemeClr val="bg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806" name="Rectangle 38"/>
            <p:cNvSpPr>
              <a:spLocks noChangeArrowheads="1"/>
            </p:cNvSpPr>
            <p:nvPr/>
          </p:nvSpPr>
          <p:spPr bwMode="auto">
            <a:xfrm>
              <a:off x="766763" y="722313"/>
              <a:ext cx="6624637" cy="304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eaLnBrk="0" hangingPunct="0"/>
              <a:r>
                <a:rPr lang="en-US" sz="1400">
                  <a:solidFill>
                    <a:schemeClr val="bg1"/>
                  </a:solidFill>
                  <a:latin typeface="Arial Black" charset="0"/>
                </a:rPr>
                <a:t>Connective tissue proper: dense connective tissue, dense regular </a:t>
              </a:r>
            </a:p>
          </p:txBody>
        </p:sp>
        <p:sp>
          <p:nvSpPr>
            <p:cNvPr id="32807" name="Rectangle 39"/>
            <p:cNvSpPr>
              <a:spLocks noChangeArrowheads="1"/>
            </p:cNvSpPr>
            <p:nvPr/>
          </p:nvSpPr>
          <p:spPr bwMode="auto">
            <a:xfrm>
              <a:off x="304800" y="1114425"/>
              <a:ext cx="2975779" cy="7142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dirty="0">
                  <a:latin typeface="Arial Black" charset="0"/>
                </a:rPr>
                <a:t>Description:</a:t>
              </a:r>
              <a:r>
                <a:rPr lang="en-US" sz="1400" b="1" dirty="0"/>
                <a:t> </a:t>
              </a:r>
              <a:r>
                <a:rPr lang="en-US" sz="1600" b="1" dirty="0"/>
                <a:t>Primarily parallel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600" b="1" dirty="0"/>
                <a:t>collagen fibers; a few elastic fibers;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600" b="1" dirty="0"/>
                <a:t>major cell type is the fibroblast.</a:t>
              </a:r>
            </a:p>
          </p:txBody>
        </p:sp>
        <p:sp>
          <p:nvSpPr>
            <p:cNvPr id="32808" name="Rectangle 40"/>
            <p:cNvSpPr>
              <a:spLocks noChangeArrowheads="1"/>
            </p:cNvSpPr>
            <p:nvPr/>
          </p:nvSpPr>
          <p:spPr bwMode="auto">
            <a:xfrm>
              <a:off x="304800" y="1834911"/>
              <a:ext cx="2914200" cy="11323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dirty="0">
                  <a:latin typeface="Arial Black" charset="0"/>
                </a:rPr>
                <a:t>Function:</a:t>
              </a:r>
              <a:r>
                <a:rPr lang="en-US" sz="1400" b="1" dirty="0"/>
                <a:t> </a:t>
              </a:r>
              <a:r>
                <a:rPr lang="en-US" sz="1600" b="1" dirty="0"/>
                <a:t>Attaches muscles to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600" b="1" dirty="0"/>
                <a:t>bones or to muscles; attaches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600" b="1" dirty="0"/>
                <a:t>bones to bones; withstands great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600" b="1" dirty="0"/>
                <a:t>tensile stress when pulling force is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600" b="1" dirty="0"/>
                <a:t>applied in one direction.</a:t>
              </a:r>
            </a:p>
          </p:txBody>
        </p:sp>
        <p:sp>
          <p:nvSpPr>
            <p:cNvPr id="32809" name="Rectangle 41"/>
            <p:cNvSpPr>
              <a:spLocks noChangeArrowheads="1"/>
            </p:cNvSpPr>
            <p:nvPr/>
          </p:nvSpPr>
          <p:spPr bwMode="auto">
            <a:xfrm>
              <a:off x="304800" y="3056987"/>
              <a:ext cx="3131271" cy="7142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dirty="0">
                  <a:latin typeface="Arial Black" charset="0"/>
                </a:rPr>
                <a:t>Location:</a:t>
              </a:r>
              <a:r>
                <a:rPr lang="en-US" sz="1400" b="1" dirty="0"/>
                <a:t> </a:t>
              </a:r>
              <a:r>
                <a:rPr lang="en-US" sz="1600" b="1" dirty="0" smtClean="0"/>
                <a:t>Tendons (m to b), most ligaments (b to b), </a:t>
              </a:r>
              <a:r>
                <a:rPr lang="en-US" sz="1600" b="1" dirty="0" err="1" smtClean="0"/>
                <a:t>aponeuroses</a:t>
              </a:r>
              <a:r>
                <a:rPr lang="en-US" sz="1600" b="1" dirty="0" smtClean="0"/>
                <a:t> (m to m).</a:t>
              </a:r>
              <a:endParaRPr lang="en-US" sz="1600" b="1" dirty="0"/>
            </a:p>
          </p:txBody>
        </p:sp>
        <p:sp>
          <p:nvSpPr>
            <p:cNvPr id="32810" name="Rectangle 42"/>
            <p:cNvSpPr>
              <a:spLocks noChangeArrowheads="1"/>
            </p:cNvSpPr>
            <p:nvPr/>
          </p:nvSpPr>
          <p:spPr bwMode="auto">
            <a:xfrm>
              <a:off x="352425" y="4170363"/>
              <a:ext cx="954088" cy="476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Shoulder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joint</a:t>
              </a:r>
            </a:p>
          </p:txBody>
        </p:sp>
        <p:sp>
          <p:nvSpPr>
            <p:cNvPr id="32811" name="Rectangle 43"/>
            <p:cNvSpPr>
              <a:spLocks noChangeArrowheads="1"/>
            </p:cNvSpPr>
            <p:nvPr/>
          </p:nvSpPr>
          <p:spPr bwMode="auto">
            <a:xfrm>
              <a:off x="352425" y="4886325"/>
              <a:ext cx="974725" cy="304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eaLnBrk="0" hangingPunct="0"/>
              <a:r>
                <a:rPr lang="en-US" sz="1400" b="1"/>
                <a:t>Ligament</a:t>
              </a:r>
            </a:p>
          </p:txBody>
        </p:sp>
        <p:sp>
          <p:nvSpPr>
            <p:cNvPr id="32812" name="Rectangle 44"/>
            <p:cNvSpPr>
              <a:spLocks noChangeArrowheads="1"/>
            </p:cNvSpPr>
            <p:nvPr/>
          </p:nvSpPr>
          <p:spPr bwMode="auto">
            <a:xfrm>
              <a:off x="393700" y="5514975"/>
              <a:ext cx="825500" cy="304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eaLnBrk="0" hangingPunct="0"/>
              <a:r>
                <a:rPr lang="en-US" sz="1400" b="1"/>
                <a:t>Tendon</a:t>
              </a:r>
            </a:p>
          </p:txBody>
        </p:sp>
        <p:sp>
          <p:nvSpPr>
            <p:cNvPr id="32813" name="Rectangle 45"/>
            <p:cNvSpPr>
              <a:spLocks noChangeArrowheads="1"/>
            </p:cNvSpPr>
            <p:nvPr/>
          </p:nvSpPr>
          <p:spPr bwMode="auto">
            <a:xfrm>
              <a:off x="7751763" y="2189163"/>
              <a:ext cx="935037" cy="476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Collagen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fibers</a:t>
              </a:r>
            </a:p>
          </p:txBody>
        </p:sp>
        <p:sp>
          <p:nvSpPr>
            <p:cNvPr id="32814" name="Rectangle 46"/>
            <p:cNvSpPr>
              <a:spLocks noChangeArrowheads="1"/>
            </p:cNvSpPr>
            <p:nvPr/>
          </p:nvSpPr>
          <p:spPr bwMode="auto">
            <a:xfrm>
              <a:off x="7754938" y="3248025"/>
              <a:ext cx="1093787" cy="476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Nuclei of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fibroblasts</a:t>
              </a:r>
            </a:p>
          </p:txBody>
        </p:sp>
        <p:sp>
          <p:nvSpPr>
            <p:cNvPr id="32815" name="Rectangle 47"/>
            <p:cNvSpPr>
              <a:spLocks noChangeArrowheads="1"/>
            </p:cNvSpPr>
            <p:nvPr/>
          </p:nvSpPr>
          <p:spPr bwMode="auto">
            <a:xfrm>
              <a:off x="3598863" y="5222875"/>
              <a:ext cx="4125912" cy="476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>
                  <a:latin typeface="Arial Black" charset="0"/>
                </a:rPr>
                <a:t>Photomicrograph:</a:t>
              </a:r>
              <a:r>
                <a:rPr lang="en-US" sz="1400" b="1"/>
                <a:t> Dense regular connective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tissue from a tendon (430x).</a:t>
              </a:r>
            </a:p>
          </p:txBody>
        </p:sp>
        <p:sp>
          <p:nvSpPr>
            <p:cNvPr id="32816" name="Freeform 48"/>
            <p:cNvSpPr>
              <a:spLocks/>
            </p:cNvSpPr>
            <p:nvPr/>
          </p:nvSpPr>
          <p:spPr bwMode="auto">
            <a:xfrm>
              <a:off x="1249363" y="4333875"/>
              <a:ext cx="203200" cy="4763"/>
            </a:xfrm>
            <a:custGeom>
              <a:avLst/>
              <a:gdLst/>
              <a:ahLst/>
              <a:cxnLst>
                <a:cxn ang="0">
                  <a:pos x="128" y="3"/>
                </a:cxn>
                <a:cxn ang="0">
                  <a:pos x="0" y="0"/>
                </a:cxn>
              </a:cxnLst>
              <a:rect l="0" t="0" r="r" b="b"/>
              <a:pathLst>
                <a:path w="128" h="3">
                  <a:moveTo>
                    <a:pt x="128" y="3"/>
                  </a:moveTo>
                  <a:lnTo>
                    <a:pt x="0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817" name="Freeform 49"/>
            <p:cNvSpPr>
              <a:spLocks/>
            </p:cNvSpPr>
            <p:nvPr/>
          </p:nvSpPr>
          <p:spPr bwMode="auto">
            <a:xfrm>
              <a:off x="1276350" y="4098925"/>
              <a:ext cx="1216025" cy="971550"/>
            </a:xfrm>
            <a:custGeom>
              <a:avLst/>
              <a:gdLst/>
              <a:ahLst/>
              <a:cxnLst>
                <a:cxn ang="0">
                  <a:pos x="766" y="0"/>
                </a:cxn>
                <a:cxn ang="0">
                  <a:pos x="88" y="608"/>
                </a:cxn>
                <a:cxn ang="0">
                  <a:pos x="0" y="612"/>
                </a:cxn>
              </a:cxnLst>
              <a:rect l="0" t="0" r="r" b="b"/>
              <a:pathLst>
                <a:path w="766" h="612">
                  <a:moveTo>
                    <a:pt x="766" y="0"/>
                  </a:moveTo>
                  <a:lnTo>
                    <a:pt x="88" y="608"/>
                  </a:lnTo>
                  <a:lnTo>
                    <a:pt x="0" y="612"/>
                  </a:lnTo>
                </a:path>
              </a:pathLst>
            </a:custGeom>
            <a:noFill/>
            <a:ln w="25400">
              <a:solidFill>
                <a:schemeClr val="bg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818" name="Freeform 50"/>
            <p:cNvSpPr>
              <a:spLocks/>
            </p:cNvSpPr>
            <p:nvPr/>
          </p:nvSpPr>
          <p:spPr bwMode="auto">
            <a:xfrm>
              <a:off x="1276350" y="4098925"/>
              <a:ext cx="1216025" cy="971550"/>
            </a:xfrm>
            <a:custGeom>
              <a:avLst/>
              <a:gdLst/>
              <a:ahLst/>
              <a:cxnLst>
                <a:cxn ang="0">
                  <a:pos x="766" y="0"/>
                </a:cxn>
                <a:cxn ang="0">
                  <a:pos x="88" y="608"/>
                </a:cxn>
                <a:cxn ang="0">
                  <a:pos x="0" y="612"/>
                </a:cxn>
              </a:cxnLst>
              <a:rect l="0" t="0" r="r" b="b"/>
              <a:pathLst>
                <a:path w="766" h="612">
                  <a:moveTo>
                    <a:pt x="766" y="0"/>
                  </a:moveTo>
                  <a:lnTo>
                    <a:pt x="88" y="608"/>
                  </a:lnTo>
                  <a:lnTo>
                    <a:pt x="0" y="612"/>
                  </a:ln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819" name="Freeform 51"/>
            <p:cNvSpPr>
              <a:spLocks/>
            </p:cNvSpPr>
            <p:nvPr/>
          </p:nvSpPr>
          <p:spPr bwMode="auto">
            <a:xfrm>
              <a:off x="1171575" y="4829175"/>
              <a:ext cx="1743075" cy="873125"/>
            </a:xfrm>
            <a:custGeom>
              <a:avLst/>
              <a:gdLst/>
              <a:ahLst/>
              <a:cxnLst>
                <a:cxn ang="0">
                  <a:pos x="1098" y="0"/>
                </a:cxn>
                <a:cxn ang="0">
                  <a:pos x="152" y="546"/>
                </a:cxn>
                <a:cxn ang="0">
                  <a:pos x="0" y="550"/>
                </a:cxn>
              </a:cxnLst>
              <a:rect l="0" t="0" r="r" b="b"/>
              <a:pathLst>
                <a:path w="1098" h="550">
                  <a:moveTo>
                    <a:pt x="1098" y="0"/>
                  </a:moveTo>
                  <a:lnTo>
                    <a:pt x="152" y="546"/>
                  </a:lnTo>
                  <a:lnTo>
                    <a:pt x="0" y="550"/>
                  </a:lnTo>
                </a:path>
              </a:pathLst>
            </a:custGeom>
            <a:noFill/>
            <a:ln w="25400">
              <a:solidFill>
                <a:schemeClr val="bg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820" name="Freeform 52"/>
            <p:cNvSpPr>
              <a:spLocks/>
            </p:cNvSpPr>
            <p:nvPr/>
          </p:nvSpPr>
          <p:spPr bwMode="auto">
            <a:xfrm>
              <a:off x="1171575" y="4829175"/>
              <a:ext cx="1743075" cy="873125"/>
            </a:xfrm>
            <a:custGeom>
              <a:avLst/>
              <a:gdLst/>
              <a:ahLst/>
              <a:cxnLst>
                <a:cxn ang="0">
                  <a:pos x="1098" y="0"/>
                </a:cxn>
                <a:cxn ang="0">
                  <a:pos x="152" y="546"/>
                </a:cxn>
                <a:cxn ang="0">
                  <a:pos x="0" y="550"/>
                </a:cxn>
              </a:cxnLst>
              <a:rect l="0" t="0" r="r" b="b"/>
              <a:pathLst>
                <a:path w="1098" h="550">
                  <a:moveTo>
                    <a:pt x="1098" y="0"/>
                  </a:moveTo>
                  <a:lnTo>
                    <a:pt x="152" y="546"/>
                  </a:lnTo>
                  <a:lnTo>
                    <a:pt x="0" y="550"/>
                  </a:ln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821" name="Freeform 53"/>
            <p:cNvSpPr>
              <a:spLocks/>
            </p:cNvSpPr>
            <p:nvPr/>
          </p:nvSpPr>
          <p:spPr bwMode="auto">
            <a:xfrm>
              <a:off x="5867400" y="3368675"/>
              <a:ext cx="1933575" cy="12700"/>
            </a:xfrm>
            <a:custGeom>
              <a:avLst/>
              <a:gdLst/>
              <a:ahLst/>
              <a:cxnLst>
                <a:cxn ang="0">
                  <a:pos x="1218" y="0"/>
                </a:cxn>
                <a:cxn ang="0">
                  <a:pos x="0" y="8"/>
                </a:cxn>
              </a:cxnLst>
              <a:rect l="0" t="0" r="r" b="b"/>
              <a:pathLst>
                <a:path w="1218" h="8">
                  <a:moveTo>
                    <a:pt x="1218" y="0"/>
                  </a:moveTo>
                  <a:lnTo>
                    <a:pt x="0" y="8"/>
                  </a:lnTo>
                </a:path>
              </a:pathLst>
            </a:custGeom>
            <a:noFill/>
            <a:ln w="25400">
              <a:solidFill>
                <a:schemeClr val="bg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822" name="Freeform 54"/>
            <p:cNvSpPr>
              <a:spLocks/>
            </p:cNvSpPr>
            <p:nvPr/>
          </p:nvSpPr>
          <p:spPr bwMode="auto">
            <a:xfrm>
              <a:off x="5867400" y="3368675"/>
              <a:ext cx="1933575" cy="12700"/>
            </a:xfrm>
            <a:custGeom>
              <a:avLst/>
              <a:gdLst/>
              <a:ahLst/>
              <a:cxnLst>
                <a:cxn ang="0">
                  <a:pos x="1218" y="0"/>
                </a:cxn>
                <a:cxn ang="0">
                  <a:pos x="0" y="8"/>
                </a:cxn>
              </a:cxnLst>
              <a:rect l="0" t="0" r="r" b="b"/>
              <a:pathLst>
                <a:path w="1218" h="8">
                  <a:moveTo>
                    <a:pt x="1218" y="0"/>
                  </a:moveTo>
                  <a:lnTo>
                    <a:pt x="0" y="8"/>
                  </a:ln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823" name="Freeform 55"/>
            <p:cNvSpPr>
              <a:spLocks/>
            </p:cNvSpPr>
            <p:nvPr/>
          </p:nvSpPr>
          <p:spPr bwMode="auto">
            <a:xfrm>
              <a:off x="6883400" y="3371850"/>
              <a:ext cx="765175" cy="1498600"/>
            </a:xfrm>
            <a:custGeom>
              <a:avLst/>
              <a:gdLst/>
              <a:ahLst/>
              <a:cxnLst>
                <a:cxn ang="0">
                  <a:pos x="0" y="944"/>
                </a:cxn>
                <a:cxn ang="0">
                  <a:pos x="482" y="0"/>
                </a:cxn>
              </a:cxnLst>
              <a:rect l="0" t="0" r="r" b="b"/>
              <a:pathLst>
                <a:path w="482" h="944">
                  <a:moveTo>
                    <a:pt x="0" y="944"/>
                  </a:moveTo>
                  <a:lnTo>
                    <a:pt x="482" y="0"/>
                  </a:lnTo>
                </a:path>
              </a:pathLst>
            </a:custGeom>
            <a:noFill/>
            <a:ln w="25400">
              <a:solidFill>
                <a:schemeClr val="bg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824" name="Freeform 56"/>
            <p:cNvSpPr>
              <a:spLocks/>
            </p:cNvSpPr>
            <p:nvPr/>
          </p:nvSpPr>
          <p:spPr bwMode="auto">
            <a:xfrm>
              <a:off x="6880225" y="3371850"/>
              <a:ext cx="765175" cy="1498600"/>
            </a:xfrm>
            <a:custGeom>
              <a:avLst/>
              <a:gdLst/>
              <a:ahLst/>
              <a:cxnLst>
                <a:cxn ang="0">
                  <a:pos x="0" y="944"/>
                </a:cxn>
                <a:cxn ang="0">
                  <a:pos x="482" y="0"/>
                </a:cxn>
              </a:cxnLst>
              <a:rect l="0" t="0" r="r" b="b"/>
              <a:pathLst>
                <a:path w="482" h="944">
                  <a:moveTo>
                    <a:pt x="0" y="944"/>
                  </a:moveTo>
                  <a:lnTo>
                    <a:pt x="482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825" name="Freeform 57"/>
            <p:cNvSpPr>
              <a:spLocks/>
            </p:cNvSpPr>
            <p:nvPr/>
          </p:nvSpPr>
          <p:spPr bwMode="auto">
            <a:xfrm>
              <a:off x="5734050" y="2333625"/>
              <a:ext cx="2070100" cy="3175"/>
            </a:xfrm>
            <a:custGeom>
              <a:avLst/>
              <a:gdLst/>
              <a:ahLst/>
              <a:cxnLst>
                <a:cxn ang="0">
                  <a:pos x="1304" y="2"/>
                </a:cxn>
                <a:cxn ang="0">
                  <a:pos x="0" y="0"/>
                </a:cxn>
              </a:cxnLst>
              <a:rect l="0" t="0" r="r" b="b"/>
              <a:pathLst>
                <a:path w="1304" h="2">
                  <a:moveTo>
                    <a:pt x="1304" y="2"/>
                  </a:moveTo>
                  <a:lnTo>
                    <a:pt x="0" y="0"/>
                  </a:lnTo>
                </a:path>
              </a:pathLst>
            </a:custGeom>
            <a:noFill/>
            <a:ln w="25400">
              <a:solidFill>
                <a:schemeClr val="bg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826" name="Freeform 58"/>
            <p:cNvSpPr>
              <a:spLocks/>
            </p:cNvSpPr>
            <p:nvPr/>
          </p:nvSpPr>
          <p:spPr bwMode="auto">
            <a:xfrm>
              <a:off x="5734050" y="2333625"/>
              <a:ext cx="2070100" cy="3175"/>
            </a:xfrm>
            <a:custGeom>
              <a:avLst/>
              <a:gdLst/>
              <a:ahLst/>
              <a:cxnLst>
                <a:cxn ang="0">
                  <a:pos x="1304" y="2"/>
                </a:cxn>
                <a:cxn ang="0">
                  <a:pos x="0" y="0"/>
                </a:cxn>
              </a:cxnLst>
              <a:rect l="0" t="0" r="r" b="b"/>
              <a:pathLst>
                <a:path w="1304" h="2">
                  <a:moveTo>
                    <a:pt x="1304" y="2"/>
                  </a:moveTo>
                  <a:lnTo>
                    <a:pt x="0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827" name="Freeform 59"/>
            <p:cNvSpPr>
              <a:spLocks/>
            </p:cNvSpPr>
            <p:nvPr/>
          </p:nvSpPr>
          <p:spPr bwMode="auto">
            <a:xfrm>
              <a:off x="6149975" y="2336800"/>
              <a:ext cx="1450975" cy="295275"/>
            </a:xfrm>
            <a:custGeom>
              <a:avLst/>
              <a:gdLst/>
              <a:ahLst/>
              <a:cxnLst>
                <a:cxn ang="0">
                  <a:pos x="914" y="0"/>
                </a:cxn>
                <a:cxn ang="0">
                  <a:pos x="0" y="186"/>
                </a:cxn>
              </a:cxnLst>
              <a:rect l="0" t="0" r="r" b="b"/>
              <a:pathLst>
                <a:path w="914" h="186">
                  <a:moveTo>
                    <a:pt x="914" y="0"/>
                  </a:moveTo>
                  <a:lnTo>
                    <a:pt x="0" y="186"/>
                  </a:lnTo>
                </a:path>
              </a:pathLst>
            </a:custGeom>
            <a:noFill/>
            <a:ln w="25400">
              <a:solidFill>
                <a:schemeClr val="bg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828" name="Freeform 60"/>
            <p:cNvSpPr>
              <a:spLocks/>
            </p:cNvSpPr>
            <p:nvPr/>
          </p:nvSpPr>
          <p:spPr bwMode="auto">
            <a:xfrm>
              <a:off x="6149975" y="2336800"/>
              <a:ext cx="1450975" cy="295275"/>
            </a:xfrm>
            <a:custGeom>
              <a:avLst/>
              <a:gdLst/>
              <a:ahLst/>
              <a:cxnLst>
                <a:cxn ang="0">
                  <a:pos x="914" y="0"/>
                </a:cxn>
                <a:cxn ang="0">
                  <a:pos x="0" y="186"/>
                </a:cxn>
              </a:cxnLst>
              <a:rect l="0" t="0" r="r" b="b"/>
              <a:pathLst>
                <a:path w="914" h="186">
                  <a:moveTo>
                    <a:pt x="914" y="0"/>
                  </a:moveTo>
                  <a:lnTo>
                    <a:pt x="0" y="186"/>
                  </a:ln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1" name="Rectangle 30"/>
          <p:cNvSpPr/>
          <p:nvPr/>
        </p:nvSpPr>
        <p:spPr>
          <a:xfrm>
            <a:off x="0" y="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1.3.12  List and describe the 3 kinds of Dense CT</a:t>
            </a:r>
            <a:endParaRPr lang="en-US" sz="2800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>
            <a:grpSpLocks noChangeAspect="1"/>
          </p:cNvGrpSpPr>
          <p:nvPr/>
        </p:nvGrpSpPr>
        <p:grpSpPr>
          <a:xfrm>
            <a:off x="12698" y="786161"/>
            <a:ext cx="9113772" cy="5995639"/>
            <a:chOff x="273050" y="666750"/>
            <a:chExt cx="8597900" cy="5656263"/>
          </a:xfrm>
        </p:grpSpPr>
        <p:sp>
          <p:nvSpPr>
            <p:cNvPr id="34844" name="Rectangle 28"/>
            <p:cNvSpPr>
              <a:spLocks noChangeArrowheads="1"/>
            </p:cNvSpPr>
            <p:nvPr/>
          </p:nvSpPr>
          <p:spPr bwMode="auto">
            <a:xfrm>
              <a:off x="4800600" y="5956300"/>
              <a:ext cx="18415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endParaRPr lang="en-US"/>
            </a:p>
          </p:txBody>
        </p:sp>
        <p:pic>
          <p:nvPicPr>
            <p:cNvPr id="34845" name="Picture 29" descr="figure_04_08e_unlabeled"/>
            <p:cNvPicPr>
              <a:picLocks noChangeAspect="1" noChangeArrowheads="1"/>
            </p:cNvPicPr>
            <p:nvPr/>
          </p:nvPicPr>
          <p:blipFill>
            <a:blip r:embed="rId3" cstate="print"/>
            <a:srcRect b="3104"/>
            <a:stretch>
              <a:fillRect/>
            </a:stretch>
          </p:blipFill>
          <p:spPr bwMode="auto">
            <a:xfrm>
              <a:off x="273050" y="666750"/>
              <a:ext cx="8597900" cy="5353050"/>
            </a:xfrm>
            <a:prstGeom prst="rect">
              <a:avLst/>
            </a:prstGeom>
            <a:noFill/>
          </p:spPr>
        </p:pic>
        <p:sp>
          <p:nvSpPr>
            <p:cNvPr id="34846" name="Rectangle 30"/>
            <p:cNvSpPr>
              <a:spLocks noChangeArrowheads="1"/>
            </p:cNvSpPr>
            <p:nvPr/>
          </p:nvSpPr>
          <p:spPr bwMode="auto">
            <a:xfrm>
              <a:off x="768350" y="733425"/>
              <a:ext cx="6762750" cy="304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eaLnBrk="0" hangingPunct="0"/>
              <a:r>
                <a:rPr lang="en-US" sz="1400">
                  <a:solidFill>
                    <a:schemeClr val="bg1"/>
                  </a:solidFill>
                  <a:latin typeface="Arial Black" charset="0"/>
                </a:rPr>
                <a:t>Connective tissue proper: dense connective tissue, dense irregular </a:t>
              </a:r>
            </a:p>
          </p:txBody>
        </p:sp>
        <p:sp>
          <p:nvSpPr>
            <p:cNvPr id="34847" name="Rectangle 31"/>
            <p:cNvSpPr>
              <a:spLocks noChangeArrowheads="1"/>
            </p:cNvSpPr>
            <p:nvPr/>
          </p:nvSpPr>
          <p:spPr bwMode="auto">
            <a:xfrm>
              <a:off x="304800" y="1066800"/>
              <a:ext cx="2931923" cy="9233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dirty="0">
                  <a:latin typeface="Arial Black" charset="0"/>
                </a:rPr>
                <a:t>Description:</a:t>
              </a:r>
              <a:r>
                <a:rPr lang="en-US" sz="1400" b="1" dirty="0"/>
                <a:t> </a:t>
              </a:r>
              <a:r>
                <a:rPr lang="en-US" sz="1600" b="1" dirty="0"/>
                <a:t>Primarily irregularly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600" b="1" dirty="0"/>
                <a:t>arranged collagen fibers; some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600" b="1" dirty="0"/>
                <a:t>elastic fibers; fibroblast is the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600" b="1" dirty="0"/>
                <a:t>major cell type.</a:t>
              </a:r>
            </a:p>
          </p:txBody>
        </p:sp>
        <p:sp>
          <p:nvSpPr>
            <p:cNvPr id="34848" name="Rectangle 32"/>
            <p:cNvSpPr>
              <a:spLocks noChangeArrowheads="1"/>
            </p:cNvSpPr>
            <p:nvPr/>
          </p:nvSpPr>
          <p:spPr bwMode="auto">
            <a:xfrm>
              <a:off x="330200" y="2136775"/>
              <a:ext cx="2635821" cy="7142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dirty="0">
                  <a:latin typeface="Arial Black" charset="0"/>
                </a:rPr>
                <a:t>Function:</a:t>
              </a:r>
              <a:r>
                <a:rPr lang="en-US" sz="1400" b="1" dirty="0"/>
                <a:t> </a:t>
              </a:r>
              <a:r>
                <a:rPr lang="en-US" sz="1600" b="1" dirty="0"/>
                <a:t>Withstands tension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600" b="1" dirty="0"/>
                <a:t>exerted in many directions;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600" b="1" dirty="0"/>
                <a:t>provides structural strength.</a:t>
              </a:r>
            </a:p>
          </p:txBody>
        </p:sp>
        <p:sp>
          <p:nvSpPr>
            <p:cNvPr id="34849" name="Rectangle 33"/>
            <p:cNvSpPr>
              <a:spLocks noChangeArrowheads="1"/>
            </p:cNvSpPr>
            <p:nvPr/>
          </p:nvSpPr>
          <p:spPr bwMode="auto">
            <a:xfrm>
              <a:off x="330200" y="2872447"/>
              <a:ext cx="2934948" cy="7142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dirty="0">
                  <a:latin typeface="Arial Black" charset="0"/>
                </a:rPr>
                <a:t>Location:</a:t>
              </a:r>
              <a:r>
                <a:rPr lang="en-US" sz="1400" b="1" dirty="0"/>
                <a:t> </a:t>
              </a:r>
              <a:r>
                <a:rPr lang="en-US" sz="1600" b="1" dirty="0"/>
                <a:t>Fibrous capsules of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600" b="1" dirty="0"/>
                <a:t>organs and of joints; dermis of the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600" b="1" dirty="0"/>
                <a:t>skin; </a:t>
              </a:r>
              <a:r>
                <a:rPr lang="en-US" sz="1600" b="1" dirty="0" err="1"/>
                <a:t>submucosa</a:t>
              </a:r>
              <a:r>
                <a:rPr lang="en-US" sz="1600" b="1" dirty="0"/>
                <a:t> of digestive tract.</a:t>
              </a:r>
              <a:endParaRPr lang="en-US" sz="1600" dirty="0">
                <a:latin typeface="Arial Bold" charset="0"/>
              </a:endParaRPr>
            </a:p>
          </p:txBody>
        </p:sp>
        <p:sp>
          <p:nvSpPr>
            <p:cNvPr id="34850" name="Rectangle 34"/>
            <p:cNvSpPr>
              <a:spLocks noChangeArrowheads="1"/>
            </p:cNvSpPr>
            <p:nvPr/>
          </p:nvSpPr>
          <p:spPr bwMode="auto">
            <a:xfrm>
              <a:off x="315913" y="3878263"/>
              <a:ext cx="954087" cy="476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Shoulder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joint</a:t>
              </a:r>
            </a:p>
          </p:txBody>
        </p:sp>
        <p:sp>
          <p:nvSpPr>
            <p:cNvPr id="34851" name="Rectangle 35"/>
            <p:cNvSpPr>
              <a:spLocks noChangeArrowheads="1"/>
            </p:cNvSpPr>
            <p:nvPr/>
          </p:nvSpPr>
          <p:spPr bwMode="auto">
            <a:xfrm>
              <a:off x="304800" y="4419600"/>
              <a:ext cx="846138" cy="66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Fibrous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joint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capsule</a:t>
              </a:r>
            </a:p>
          </p:txBody>
        </p:sp>
        <p:sp>
          <p:nvSpPr>
            <p:cNvPr id="34852" name="Rectangle 36"/>
            <p:cNvSpPr>
              <a:spLocks noChangeArrowheads="1"/>
            </p:cNvSpPr>
            <p:nvPr/>
          </p:nvSpPr>
          <p:spPr bwMode="auto">
            <a:xfrm>
              <a:off x="3590925" y="5194300"/>
              <a:ext cx="4244975" cy="517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eaLnBrk="0" hangingPunct="0"/>
              <a:r>
                <a:rPr lang="en-US" sz="1400">
                  <a:latin typeface="Arial Black" charset="0"/>
                </a:rPr>
                <a:t>Photomicrograph:</a:t>
              </a:r>
              <a:r>
                <a:rPr lang="en-US" sz="1400" b="1"/>
                <a:t> Dense irregular connective</a:t>
              </a:r>
            </a:p>
            <a:p>
              <a:pPr eaLnBrk="0" hangingPunct="0"/>
              <a:r>
                <a:rPr lang="en-US" sz="1400" b="1"/>
                <a:t>tissue from the fibrous capsule of a joint (430x).</a:t>
              </a:r>
            </a:p>
          </p:txBody>
        </p:sp>
        <p:sp>
          <p:nvSpPr>
            <p:cNvPr id="34853" name="Rectangle 37"/>
            <p:cNvSpPr>
              <a:spLocks noChangeArrowheads="1"/>
            </p:cNvSpPr>
            <p:nvPr/>
          </p:nvSpPr>
          <p:spPr bwMode="auto">
            <a:xfrm>
              <a:off x="7751763" y="3675063"/>
              <a:ext cx="935037" cy="476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Collagen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fibers</a:t>
              </a:r>
            </a:p>
          </p:txBody>
        </p:sp>
        <p:sp>
          <p:nvSpPr>
            <p:cNvPr id="34854" name="Rectangle 38"/>
            <p:cNvSpPr>
              <a:spLocks noChangeArrowheads="1"/>
            </p:cNvSpPr>
            <p:nvPr/>
          </p:nvSpPr>
          <p:spPr bwMode="auto">
            <a:xfrm>
              <a:off x="7762875" y="1674813"/>
              <a:ext cx="1093788" cy="476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Nuclei of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fibroblasts</a:t>
              </a:r>
            </a:p>
          </p:txBody>
        </p:sp>
        <p:sp>
          <p:nvSpPr>
            <p:cNvPr id="34855" name="Freeform 39"/>
            <p:cNvSpPr>
              <a:spLocks/>
            </p:cNvSpPr>
            <p:nvPr/>
          </p:nvSpPr>
          <p:spPr bwMode="auto">
            <a:xfrm>
              <a:off x="1193800" y="4035425"/>
              <a:ext cx="279400" cy="1968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76" y="124"/>
                </a:cxn>
              </a:cxnLst>
              <a:rect l="0" t="0" r="r" b="b"/>
              <a:pathLst>
                <a:path w="176" h="124">
                  <a:moveTo>
                    <a:pt x="0" y="0"/>
                  </a:moveTo>
                  <a:lnTo>
                    <a:pt x="176" y="124"/>
                  </a:lnTo>
                </a:path>
              </a:pathLst>
            </a:custGeom>
            <a:noFill/>
            <a:ln w="25400">
              <a:solidFill>
                <a:schemeClr val="bg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856" name="Freeform 40"/>
            <p:cNvSpPr>
              <a:spLocks/>
            </p:cNvSpPr>
            <p:nvPr/>
          </p:nvSpPr>
          <p:spPr bwMode="auto">
            <a:xfrm>
              <a:off x="1193800" y="4035425"/>
              <a:ext cx="279400" cy="1968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76" y="124"/>
                </a:cxn>
              </a:cxnLst>
              <a:rect l="0" t="0" r="r" b="b"/>
              <a:pathLst>
                <a:path w="176" h="124">
                  <a:moveTo>
                    <a:pt x="0" y="0"/>
                  </a:moveTo>
                  <a:lnTo>
                    <a:pt x="176" y="124"/>
                  </a:ln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857" name="Freeform 41"/>
            <p:cNvSpPr>
              <a:spLocks/>
            </p:cNvSpPr>
            <p:nvPr/>
          </p:nvSpPr>
          <p:spPr bwMode="auto">
            <a:xfrm>
              <a:off x="1108075" y="4568825"/>
              <a:ext cx="1200150" cy="9525"/>
            </a:xfrm>
            <a:custGeom>
              <a:avLst/>
              <a:gdLst/>
              <a:ahLst/>
              <a:cxnLst>
                <a:cxn ang="0">
                  <a:pos x="756" y="0"/>
                </a:cxn>
                <a:cxn ang="0">
                  <a:pos x="0" y="6"/>
                </a:cxn>
              </a:cxnLst>
              <a:rect l="0" t="0" r="r" b="b"/>
              <a:pathLst>
                <a:path w="756" h="6">
                  <a:moveTo>
                    <a:pt x="756" y="0"/>
                  </a:moveTo>
                  <a:lnTo>
                    <a:pt x="0" y="6"/>
                  </a:lnTo>
                </a:path>
              </a:pathLst>
            </a:custGeom>
            <a:noFill/>
            <a:ln w="25400">
              <a:solidFill>
                <a:schemeClr val="bg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858" name="Freeform 42"/>
            <p:cNvSpPr>
              <a:spLocks/>
            </p:cNvSpPr>
            <p:nvPr/>
          </p:nvSpPr>
          <p:spPr bwMode="auto">
            <a:xfrm>
              <a:off x="1108075" y="4568825"/>
              <a:ext cx="1200150" cy="9525"/>
            </a:xfrm>
            <a:custGeom>
              <a:avLst/>
              <a:gdLst/>
              <a:ahLst/>
              <a:cxnLst>
                <a:cxn ang="0">
                  <a:pos x="756" y="0"/>
                </a:cxn>
                <a:cxn ang="0">
                  <a:pos x="0" y="6"/>
                </a:cxn>
              </a:cxnLst>
              <a:rect l="0" t="0" r="r" b="b"/>
              <a:pathLst>
                <a:path w="756" h="6">
                  <a:moveTo>
                    <a:pt x="756" y="0"/>
                  </a:moveTo>
                  <a:lnTo>
                    <a:pt x="0" y="6"/>
                  </a:ln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859" name="Line 43"/>
            <p:cNvSpPr>
              <a:spLocks noChangeShapeType="1"/>
            </p:cNvSpPr>
            <p:nvPr/>
          </p:nvSpPr>
          <p:spPr bwMode="auto">
            <a:xfrm flipH="1">
              <a:off x="7042150" y="3825875"/>
              <a:ext cx="762000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860" name="Line 44"/>
            <p:cNvSpPr>
              <a:spLocks noChangeShapeType="1"/>
            </p:cNvSpPr>
            <p:nvPr/>
          </p:nvSpPr>
          <p:spPr bwMode="auto">
            <a:xfrm flipH="1">
              <a:off x="7038975" y="3822700"/>
              <a:ext cx="762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861" name="Freeform 45"/>
            <p:cNvSpPr>
              <a:spLocks/>
            </p:cNvSpPr>
            <p:nvPr/>
          </p:nvSpPr>
          <p:spPr bwMode="auto">
            <a:xfrm>
              <a:off x="6400800" y="3829050"/>
              <a:ext cx="1174750" cy="682625"/>
            </a:xfrm>
            <a:custGeom>
              <a:avLst/>
              <a:gdLst/>
              <a:ahLst/>
              <a:cxnLst>
                <a:cxn ang="0">
                  <a:pos x="740" y="0"/>
                </a:cxn>
                <a:cxn ang="0">
                  <a:pos x="0" y="430"/>
                </a:cxn>
              </a:cxnLst>
              <a:rect l="0" t="0" r="r" b="b"/>
              <a:pathLst>
                <a:path w="740" h="430">
                  <a:moveTo>
                    <a:pt x="740" y="0"/>
                  </a:moveTo>
                  <a:lnTo>
                    <a:pt x="0" y="430"/>
                  </a:lnTo>
                </a:path>
              </a:pathLst>
            </a:custGeom>
            <a:noFill/>
            <a:ln w="25400">
              <a:solidFill>
                <a:schemeClr val="bg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862" name="Freeform 46"/>
            <p:cNvSpPr>
              <a:spLocks/>
            </p:cNvSpPr>
            <p:nvPr/>
          </p:nvSpPr>
          <p:spPr bwMode="auto">
            <a:xfrm>
              <a:off x="6397625" y="3825875"/>
              <a:ext cx="1174750" cy="682625"/>
            </a:xfrm>
            <a:custGeom>
              <a:avLst/>
              <a:gdLst/>
              <a:ahLst/>
              <a:cxnLst>
                <a:cxn ang="0">
                  <a:pos x="740" y="0"/>
                </a:cxn>
                <a:cxn ang="0">
                  <a:pos x="0" y="430"/>
                </a:cxn>
              </a:cxnLst>
              <a:rect l="0" t="0" r="r" b="b"/>
              <a:pathLst>
                <a:path w="740" h="430">
                  <a:moveTo>
                    <a:pt x="740" y="0"/>
                  </a:moveTo>
                  <a:lnTo>
                    <a:pt x="0" y="430"/>
                  </a:ln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863" name="Freeform 47"/>
            <p:cNvSpPr>
              <a:spLocks/>
            </p:cNvSpPr>
            <p:nvPr/>
          </p:nvSpPr>
          <p:spPr bwMode="auto">
            <a:xfrm>
              <a:off x="6996113" y="1814513"/>
              <a:ext cx="814387" cy="1587"/>
            </a:xfrm>
            <a:custGeom>
              <a:avLst/>
              <a:gdLst/>
              <a:ahLst/>
              <a:cxnLst>
                <a:cxn ang="0">
                  <a:pos x="513" y="0"/>
                </a:cxn>
                <a:cxn ang="0">
                  <a:pos x="0" y="0"/>
                </a:cxn>
              </a:cxnLst>
              <a:rect l="0" t="0" r="r" b="b"/>
              <a:pathLst>
                <a:path w="513" h="1">
                  <a:moveTo>
                    <a:pt x="513" y="0"/>
                  </a:moveTo>
                  <a:lnTo>
                    <a:pt x="0" y="0"/>
                  </a:lnTo>
                </a:path>
              </a:pathLst>
            </a:custGeom>
            <a:noFill/>
            <a:ln w="25400">
              <a:solidFill>
                <a:schemeClr val="bg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864" name="Freeform 48"/>
            <p:cNvSpPr>
              <a:spLocks/>
            </p:cNvSpPr>
            <p:nvPr/>
          </p:nvSpPr>
          <p:spPr bwMode="auto">
            <a:xfrm>
              <a:off x="6996113" y="1816100"/>
              <a:ext cx="814387" cy="1588"/>
            </a:xfrm>
            <a:custGeom>
              <a:avLst/>
              <a:gdLst/>
              <a:ahLst/>
              <a:cxnLst>
                <a:cxn ang="0">
                  <a:pos x="513" y="0"/>
                </a:cxn>
                <a:cxn ang="0">
                  <a:pos x="0" y="0"/>
                </a:cxn>
              </a:cxnLst>
              <a:rect l="0" t="0" r="r" b="b"/>
              <a:pathLst>
                <a:path w="513" h="1">
                  <a:moveTo>
                    <a:pt x="513" y="0"/>
                  </a:moveTo>
                  <a:lnTo>
                    <a:pt x="0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865" name="Freeform 49"/>
            <p:cNvSpPr>
              <a:spLocks/>
            </p:cNvSpPr>
            <p:nvPr/>
          </p:nvSpPr>
          <p:spPr bwMode="auto">
            <a:xfrm>
              <a:off x="4292600" y="1814513"/>
              <a:ext cx="3271838" cy="2074862"/>
            </a:xfrm>
            <a:custGeom>
              <a:avLst/>
              <a:gdLst/>
              <a:ahLst/>
              <a:cxnLst>
                <a:cxn ang="0">
                  <a:pos x="2061" y="0"/>
                </a:cxn>
                <a:cxn ang="0">
                  <a:pos x="0" y="1307"/>
                </a:cxn>
              </a:cxnLst>
              <a:rect l="0" t="0" r="r" b="b"/>
              <a:pathLst>
                <a:path w="2061" h="1307">
                  <a:moveTo>
                    <a:pt x="2061" y="0"/>
                  </a:moveTo>
                  <a:lnTo>
                    <a:pt x="0" y="1307"/>
                  </a:lnTo>
                </a:path>
              </a:pathLst>
            </a:custGeom>
            <a:noFill/>
            <a:ln w="25400">
              <a:solidFill>
                <a:schemeClr val="bg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866" name="Freeform 50"/>
            <p:cNvSpPr>
              <a:spLocks/>
            </p:cNvSpPr>
            <p:nvPr/>
          </p:nvSpPr>
          <p:spPr bwMode="auto">
            <a:xfrm>
              <a:off x="4292600" y="1816100"/>
              <a:ext cx="3271838" cy="2074863"/>
            </a:xfrm>
            <a:custGeom>
              <a:avLst/>
              <a:gdLst/>
              <a:ahLst/>
              <a:cxnLst>
                <a:cxn ang="0">
                  <a:pos x="2061" y="0"/>
                </a:cxn>
                <a:cxn ang="0">
                  <a:pos x="0" y="1307"/>
                </a:cxn>
              </a:cxnLst>
              <a:rect l="0" t="0" r="r" b="b"/>
              <a:pathLst>
                <a:path w="2061" h="1307">
                  <a:moveTo>
                    <a:pt x="2061" y="0"/>
                  </a:moveTo>
                  <a:lnTo>
                    <a:pt x="0" y="1307"/>
                  </a:ln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9" name="Rectangle 28"/>
          <p:cNvSpPr/>
          <p:nvPr/>
        </p:nvSpPr>
        <p:spPr>
          <a:xfrm>
            <a:off x="0" y="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1.3.12  List and describe the 3 kinds of Dense CT</a:t>
            </a:r>
            <a:endParaRPr lang="en-US" sz="2800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>
            <a:grpSpLocks noChangeAspect="1"/>
          </p:cNvGrpSpPr>
          <p:nvPr/>
        </p:nvGrpSpPr>
        <p:grpSpPr>
          <a:xfrm>
            <a:off x="-2" y="685800"/>
            <a:ext cx="9113775" cy="5891307"/>
            <a:chOff x="273050" y="538163"/>
            <a:chExt cx="8597900" cy="5557837"/>
          </a:xfrm>
        </p:grpSpPr>
        <p:pic>
          <p:nvPicPr>
            <p:cNvPr id="36890" name="Picture 26" descr="figure_04_08f_unlabeled"/>
            <p:cNvPicPr>
              <a:picLocks noChangeAspect="1" noChangeArrowheads="1"/>
            </p:cNvPicPr>
            <p:nvPr/>
          </p:nvPicPr>
          <p:blipFill>
            <a:blip r:embed="rId3" cstate="print"/>
            <a:srcRect b="3845"/>
            <a:stretch>
              <a:fillRect/>
            </a:stretch>
          </p:blipFill>
          <p:spPr bwMode="auto">
            <a:xfrm>
              <a:off x="273050" y="538163"/>
              <a:ext cx="8597900" cy="5557837"/>
            </a:xfrm>
            <a:prstGeom prst="rect">
              <a:avLst/>
            </a:prstGeom>
            <a:noFill/>
          </p:spPr>
        </p:pic>
        <p:sp>
          <p:nvSpPr>
            <p:cNvPr id="36891" name="Rectangle 27"/>
            <p:cNvSpPr>
              <a:spLocks noChangeArrowheads="1"/>
            </p:cNvSpPr>
            <p:nvPr/>
          </p:nvSpPr>
          <p:spPr bwMode="auto">
            <a:xfrm>
              <a:off x="722313" y="584200"/>
              <a:ext cx="5894387" cy="304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eaLnBrk="0" hangingPunct="0"/>
              <a:r>
                <a:rPr lang="en-US" sz="1400" dirty="0">
                  <a:solidFill>
                    <a:schemeClr val="bg1"/>
                  </a:solidFill>
                  <a:latin typeface="Arial Black" charset="0"/>
                </a:rPr>
                <a:t>Connective tissue proper: dense connective tissue, elastic</a:t>
              </a:r>
            </a:p>
          </p:txBody>
        </p:sp>
        <p:sp>
          <p:nvSpPr>
            <p:cNvPr id="36892" name="Rectangle 28"/>
            <p:cNvSpPr>
              <a:spLocks noChangeArrowheads="1"/>
            </p:cNvSpPr>
            <p:nvPr/>
          </p:nvSpPr>
          <p:spPr bwMode="auto">
            <a:xfrm>
              <a:off x="304800" y="990600"/>
              <a:ext cx="2754806" cy="7142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dirty="0">
                  <a:latin typeface="Arial Black" charset="0"/>
                </a:rPr>
                <a:t>Description:</a:t>
              </a:r>
              <a:r>
                <a:rPr lang="en-US" sz="1400" b="1" dirty="0"/>
                <a:t> </a:t>
              </a:r>
              <a:r>
                <a:rPr lang="en-US" sz="1600" b="1" dirty="0"/>
                <a:t>Dense regular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600" b="1" dirty="0"/>
                <a:t>connective tissue containing a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600" b="1" dirty="0"/>
                <a:t>high proportion of elastic fibers.</a:t>
              </a:r>
            </a:p>
          </p:txBody>
        </p:sp>
        <p:sp>
          <p:nvSpPr>
            <p:cNvPr id="36893" name="Rectangle 29"/>
            <p:cNvSpPr>
              <a:spLocks noChangeArrowheads="1"/>
            </p:cNvSpPr>
            <p:nvPr/>
          </p:nvSpPr>
          <p:spPr bwMode="auto">
            <a:xfrm>
              <a:off x="317500" y="1765300"/>
              <a:ext cx="3060586" cy="11323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dirty="0">
                  <a:latin typeface="Arial Black" charset="0"/>
                </a:rPr>
                <a:t>Function:</a:t>
              </a:r>
              <a:r>
                <a:rPr lang="en-US" sz="1400" b="1" dirty="0"/>
                <a:t> </a:t>
              </a:r>
              <a:r>
                <a:rPr lang="en-US" sz="1600" b="1" dirty="0"/>
                <a:t>Allows tissue to recoil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600" b="1" dirty="0"/>
                <a:t>after stretching; maintains </a:t>
              </a:r>
              <a:r>
                <a:rPr lang="en-US" sz="1600" b="1" dirty="0" err="1"/>
                <a:t>pulsatile</a:t>
              </a:r>
              <a:endParaRPr lang="en-US" sz="1600" b="1" dirty="0"/>
            </a:p>
            <a:p>
              <a:pPr eaLnBrk="0" hangingPunct="0">
                <a:lnSpc>
                  <a:spcPct val="90000"/>
                </a:lnSpc>
              </a:pPr>
              <a:r>
                <a:rPr lang="en-US" sz="1600" b="1" dirty="0"/>
                <a:t>flow of blood  through arteries; aids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600" b="1" dirty="0"/>
                <a:t>passive recoil of lungs following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600" b="1" dirty="0"/>
                <a:t>inspiration.</a:t>
              </a:r>
            </a:p>
          </p:txBody>
        </p:sp>
        <p:sp>
          <p:nvSpPr>
            <p:cNvPr id="36894" name="Rectangle 30"/>
            <p:cNvSpPr>
              <a:spLocks noChangeArrowheads="1"/>
            </p:cNvSpPr>
            <p:nvPr/>
          </p:nvSpPr>
          <p:spPr bwMode="auto">
            <a:xfrm>
              <a:off x="304800" y="2921000"/>
              <a:ext cx="3040866" cy="9233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dirty="0">
                  <a:latin typeface="Arial Black" charset="0"/>
                </a:rPr>
                <a:t>Location:</a:t>
              </a:r>
              <a:r>
                <a:rPr lang="en-US" sz="1400" b="1" dirty="0"/>
                <a:t> </a:t>
              </a:r>
              <a:r>
                <a:rPr lang="en-US" sz="1600" b="1" dirty="0"/>
                <a:t>Walls of large arteries;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600" b="1" dirty="0"/>
                <a:t>within  certain ligaments associated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600" b="1" dirty="0"/>
                <a:t>with the vertebral column; within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600" b="1" dirty="0"/>
                <a:t>the walls of the bronchial tubes.</a:t>
              </a:r>
            </a:p>
          </p:txBody>
        </p:sp>
        <p:sp>
          <p:nvSpPr>
            <p:cNvPr id="36895" name="Rectangle 31"/>
            <p:cNvSpPr>
              <a:spLocks noChangeArrowheads="1"/>
            </p:cNvSpPr>
            <p:nvPr/>
          </p:nvSpPr>
          <p:spPr bwMode="auto">
            <a:xfrm>
              <a:off x="3606800" y="5340350"/>
              <a:ext cx="4076700" cy="476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>
                  <a:latin typeface="Arial Black" charset="0"/>
                </a:rPr>
                <a:t>Photomicrograph:</a:t>
              </a:r>
              <a:r>
                <a:rPr lang="en-US" sz="1400" b="1"/>
                <a:t> Elastic connective tissue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in the wall of the aorta (250x).</a:t>
              </a:r>
            </a:p>
          </p:txBody>
        </p:sp>
        <p:sp>
          <p:nvSpPr>
            <p:cNvPr id="36896" name="Rectangle 32"/>
            <p:cNvSpPr>
              <a:spLocks noChangeArrowheads="1"/>
            </p:cNvSpPr>
            <p:nvPr/>
          </p:nvSpPr>
          <p:spPr bwMode="auto">
            <a:xfrm>
              <a:off x="457200" y="4724400"/>
              <a:ext cx="912813" cy="304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/>
              <a:r>
                <a:rPr lang="en-US" sz="1400" b="1"/>
                <a:t>Aorta</a:t>
              </a:r>
            </a:p>
          </p:txBody>
        </p:sp>
        <p:sp>
          <p:nvSpPr>
            <p:cNvPr id="36897" name="Rectangle 33"/>
            <p:cNvSpPr>
              <a:spLocks noChangeArrowheads="1"/>
            </p:cNvSpPr>
            <p:nvPr/>
          </p:nvSpPr>
          <p:spPr bwMode="auto">
            <a:xfrm>
              <a:off x="457200" y="5295900"/>
              <a:ext cx="912813" cy="304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/>
              <a:r>
                <a:rPr lang="en-US" sz="1400" b="1"/>
                <a:t>Heart</a:t>
              </a:r>
            </a:p>
          </p:txBody>
        </p:sp>
        <p:sp>
          <p:nvSpPr>
            <p:cNvPr id="36898" name="Rectangle 34"/>
            <p:cNvSpPr>
              <a:spLocks noChangeArrowheads="1"/>
            </p:cNvSpPr>
            <p:nvPr/>
          </p:nvSpPr>
          <p:spPr bwMode="auto">
            <a:xfrm>
              <a:off x="7734300" y="3025775"/>
              <a:ext cx="912813" cy="476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Elastic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fibers</a:t>
              </a:r>
            </a:p>
          </p:txBody>
        </p:sp>
        <p:sp>
          <p:nvSpPr>
            <p:cNvPr id="36899" name="Freeform 35"/>
            <p:cNvSpPr>
              <a:spLocks/>
            </p:cNvSpPr>
            <p:nvPr/>
          </p:nvSpPr>
          <p:spPr bwMode="auto">
            <a:xfrm>
              <a:off x="1054100" y="4768850"/>
              <a:ext cx="1073150" cy="139700"/>
            </a:xfrm>
            <a:custGeom>
              <a:avLst/>
              <a:gdLst/>
              <a:ahLst/>
              <a:cxnLst>
                <a:cxn ang="0">
                  <a:pos x="676" y="0"/>
                </a:cxn>
                <a:cxn ang="0">
                  <a:pos x="128" y="82"/>
                </a:cxn>
                <a:cxn ang="0">
                  <a:pos x="0" y="88"/>
                </a:cxn>
              </a:cxnLst>
              <a:rect l="0" t="0" r="r" b="b"/>
              <a:pathLst>
                <a:path w="676" h="88">
                  <a:moveTo>
                    <a:pt x="676" y="0"/>
                  </a:moveTo>
                  <a:lnTo>
                    <a:pt x="128" y="82"/>
                  </a:lnTo>
                  <a:lnTo>
                    <a:pt x="0" y="88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900" name="Freeform 36"/>
            <p:cNvSpPr>
              <a:spLocks/>
            </p:cNvSpPr>
            <p:nvPr/>
          </p:nvSpPr>
          <p:spPr bwMode="auto">
            <a:xfrm>
              <a:off x="1060450" y="5356225"/>
              <a:ext cx="1149350" cy="117475"/>
            </a:xfrm>
            <a:custGeom>
              <a:avLst/>
              <a:gdLst/>
              <a:ahLst/>
              <a:cxnLst>
                <a:cxn ang="0">
                  <a:pos x="724" y="0"/>
                </a:cxn>
                <a:cxn ang="0">
                  <a:pos x="102" y="74"/>
                </a:cxn>
                <a:cxn ang="0">
                  <a:pos x="0" y="72"/>
                </a:cxn>
              </a:cxnLst>
              <a:rect l="0" t="0" r="r" b="b"/>
              <a:pathLst>
                <a:path w="724" h="74">
                  <a:moveTo>
                    <a:pt x="724" y="0"/>
                  </a:moveTo>
                  <a:lnTo>
                    <a:pt x="102" y="74"/>
                  </a:lnTo>
                  <a:lnTo>
                    <a:pt x="0" y="72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901" name="Freeform 37"/>
            <p:cNvSpPr>
              <a:spLocks/>
            </p:cNvSpPr>
            <p:nvPr/>
          </p:nvSpPr>
          <p:spPr bwMode="auto">
            <a:xfrm>
              <a:off x="6562725" y="3181350"/>
              <a:ext cx="1200150" cy="6350"/>
            </a:xfrm>
            <a:custGeom>
              <a:avLst/>
              <a:gdLst/>
              <a:ahLst/>
              <a:cxnLst>
                <a:cxn ang="0">
                  <a:pos x="756" y="4"/>
                </a:cxn>
                <a:cxn ang="0">
                  <a:pos x="0" y="0"/>
                </a:cxn>
              </a:cxnLst>
              <a:rect l="0" t="0" r="r" b="b"/>
              <a:pathLst>
                <a:path w="756" h="4">
                  <a:moveTo>
                    <a:pt x="756" y="4"/>
                  </a:moveTo>
                  <a:lnTo>
                    <a:pt x="0" y="0"/>
                  </a:lnTo>
                </a:path>
              </a:pathLst>
            </a:custGeom>
            <a:noFill/>
            <a:ln w="25400">
              <a:solidFill>
                <a:schemeClr val="bg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902" name="Freeform 38"/>
            <p:cNvSpPr>
              <a:spLocks/>
            </p:cNvSpPr>
            <p:nvPr/>
          </p:nvSpPr>
          <p:spPr bwMode="auto">
            <a:xfrm>
              <a:off x="6565900" y="3181350"/>
              <a:ext cx="1200150" cy="6350"/>
            </a:xfrm>
            <a:custGeom>
              <a:avLst/>
              <a:gdLst/>
              <a:ahLst/>
              <a:cxnLst>
                <a:cxn ang="0">
                  <a:pos x="756" y="4"/>
                </a:cxn>
                <a:cxn ang="0">
                  <a:pos x="0" y="0"/>
                </a:cxn>
              </a:cxnLst>
              <a:rect l="0" t="0" r="r" b="b"/>
              <a:pathLst>
                <a:path w="756" h="4">
                  <a:moveTo>
                    <a:pt x="756" y="4"/>
                  </a:moveTo>
                  <a:lnTo>
                    <a:pt x="0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903" name="Freeform 39"/>
            <p:cNvSpPr>
              <a:spLocks/>
            </p:cNvSpPr>
            <p:nvPr/>
          </p:nvSpPr>
          <p:spPr bwMode="auto">
            <a:xfrm>
              <a:off x="6562725" y="2651125"/>
              <a:ext cx="971550" cy="5302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12" y="334"/>
                </a:cxn>
              </a:cxnLst>
              <a:rect l="0" t="0" r="r" b="b"/>
              <a:pathLst>
                <a:path w="612" h="334">
                  <a:moveTo>
                    <a:pt x="0" y="0"/>
                  </a:moveTo>
                  <a:lnTo>
                    <a:pt x="612" y="334"/>
                  </a:lnTo>
                </a:path>
              </a:pathLst>
            </a:custGeom>
            <a:noFill/>
            <a:ln w="25400">
              <a:solidFill>
                <a:schemeClr val="bg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904" name="Freeform 40"/>
            <p:cNvSpPr>
              <a:spLocks/>
            </p:cNvSpPr>
            <p:nvPr/>
          </p:nvSpPr>
          <p:spPr bwMode="auto">
            <a:xfrm>
              <a:off x="6562725" y="2651125"/>
              <a:ext cx="971550" cy="5302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12" y="334"/>
                </a:cxn>
              </a:cxnLst>
              <a:rect l="0" t="0" r="r" b="b"/>
              <a:pathLst>
                <a:path w="612" h="334">
                  <a:moveTo>
                    <a:pt x="0" y="0"/>
                  </a:moveTo>
                  <a:lnTo>
                    <a:pt x="612" y="334"/>
                  </a:ln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905" name="Freeform 41"/>
            <p:cNvSpPr>
              <a:spLocks/>
            </p:cNvSpPr>
            <p:nvPr/>
          </p:nvSpPr>
          <p:spPr bwMode="auto">
            <a:xfrm>
              <a:off x="7051675" y="3190875"/>
              <a:ext cx="485775" cy="463550"/>
            </a:xfrm>
            <a:custGeom>
              <a:avLst/>
              <a:gdLst/>
              <a:ahLst/>
              <a:cxnLst>
                <a:cxn ang="0">
                  <a:pos x="0" y="292"/>
                </a:cxn>
                <a:cxn ang="0">
                  <a:pos x="306" y="0"/>
                </a:cxn>
              </a:cxnLst>
              <a:rect l="0" t="0" r="r" b="b"/>
              <a:pathLst>
                <a:path w="306" h="292">
                  <a:moveTo>
                    <a:pt x="0" y="292"/>
                  </a:moveTo>
                  <a:lnTo>
                    <a:pt x="306" y="0"/>
                  </a:lnTo>
                </a:path>
              </a:pathLst>
            </a:custGeom>
            <a:noFill/>
            <a:ln w="25400">
              <a:solidFill>
                <a:schemeClr val="bg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906" name="Freeform 42"/>
            <p:cNvSpPr>
              <a:spLocks/>
            </p:cNvSpPr>
            <p:nvPr/>
          </p:nvSpPr>
          <p:spPr bwMode="auto">
            <a:xfrm>
              <a:off x="7051675" y="3190875"/>
              <a:ext cx="485775" cy="463550"/>
            </a:xfrm>
            <a:custGeom>
              <a:avLst/>
              <a:gdLst/>
              <a:ahLst/>
              <a:cxnLst>
                <a:cxn ang="0">
                  <a:pos x="0" y="292"/>
                </a:cxn>
                <a:cxn ang="0">
                  <a:pos x="306" y="0"/>
                </a:cxn>
              </a:cxnLst>
              <a:rect l="0" t="0" r="r" b="b"/>
              <a:pathLst>
                <a:path w="306" h="292">
                  <a:moveTo>
                    <a:pt x="0" y="292"/>
                  </a:moveTo>
                  <a:lnTo>
                    <a:pt x="306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3" name="Rectangle 22"/>
          <p:cNvSpPr/>
          <p:nvPr/>
        </p:nvSpPr>
        <p:spPr>
          <a:xfrm>
            <a:off x="0" y="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1.3.12  List and describe the 3 kinds of Dense CT</a:t>
            </a:r>
            <a:endParaRPr lang="en-US" sz="2800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0" y="152400"/>
            <a:ext cx="9144000" cy="327782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sz="3000" dirty="0"/>
              <a:t>1.3.13  List the other remaining types of connective </a:t>
            </a:r>
            <a:r>
              <a:rPr lang="en-US" sz="3000" dirty="0" smtClean="0"/>
              <a:t>tissue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endParaRPr lang="en-US" u="sng" dirty="0" smtClean="0"/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b="1" u="sng" dirty="0" smtClean="0"/>
              <a:t>3</a:t>
            </a:r>
            <a:r>
              <a:rPr lang="en-US" b="1" u="sng" dirty="0"/>
              <a:t>. CARTILAGE</a:t>
            </a:r>
            <a:r>
              <a:rPr lang="en-US" b="1" dirty="0"/>
              <a:t>  </a:t>
            </a:r>
            <a:r>
              <a:rPr lang="en-US" dirty="0"/>
              <a:t>features between dense CT &amp; </a:t>
            </a:r>
            <a:r>
              <a:rPr lang="en-US" dirty="0" smtClean="0"/>
              <a:t>bone: </a:t>
            </a:r>
            <a:r>
              <a:rPr lang="en-US" dirty="0" smtClean="0">
                <a:sym typeface="WP IconicSymbolsA" pitchFamily="2" charset="2"/>
              </a:rPr>
              <a:t> </a:t>
            </a:r>
            <a:r>
              <a:rPr lang="en-US" dirty="0">
                <a:sym typeface="CommonBullets" pitchFamily="34" charset="2"/>
              </a:rPr>
              <a:t>tough, but flexible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     (</a:t>
            </a:r>
            <a:r>
              <a:rPr lang="en-US" dirty="0" err="1">
                <a:sym typeface="CommonBullets" pitchFamily="34" charset="2"/>
              </a:rPr>
              <a:t>i</a:t>
            </a:r>
            <a:r>
              <a:rPr lang="en-US" dirty="0">
                <a:sym typeface="CommonBullets" pitchFamily="34" charset="2"/>
              </a:rPr>
              <a:t>)  </a:t>
            </a:r>
            <a:r>
              <a:rPr lang="en-US" dirty="0" err="1">
                <a:sym typeface="CommonBullets" pitchFamily="34" charset="2"/>
              </a:rPr>
              <a:t>avascular</a:t>
            </a:r>
            <a:r>
              <a:rPr lang="en-US" dirty="0">
                <a:sym typeface="CommonBullets" pitchFamily="34" charset="2"/>
              </a:rPr>
              <a:t>, devoid of nerve fibers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     (ii)  ground substance contains lots of the </a:t>
            </a:r>
            <a:r>
              <a:rPr lang="en-US" dirty="0" err="1">
                <a:sym typeface="CommonBullets" pitchFamily="34" charset="2"/>
              </a:rPr>
              <a:t>GAGs</a:t>
            </a:r>
            <a:r>
              <a:rPr lang="en-US" dirty="0">
                <a:sym typeface="CommonBullets" pitchFamily="34" charset="2"/>
              </a:rPr>
              <a:t> </a:t>
            </a:r>
            <a:r>
              <a:rPr lang="en-US" dirty="0" err="1">
                <a:sym typeface="CommonBullets" pitchFamily="34" charset="2"/>
              </a:rPr>
              <a:t>chondroitin</a:t>
            </a:r>
            <a:r>
              <a:rPr lang="en-US" dirty="0">
                <a:sym typeface="CommonBullets" pitchFamily="34" charset="2"/>
              </a:rPr>
              <a:t> sulfate &amp;</a:t>
            </a:r>
            <a:r>
              <a:rPr lang="en-US" dirty="0" smtClean="0">
                <a:sym typeface="CommonBullets" pitchFamily="34" charset="2"/>
              </a:rPr>
              <a:t> </a:t>
            </a:r>
            <a:r>
              <a:rPr lang="en-US" dirty="0" err="1" smtClean="0">
                <a:sym typeface="CommonBullets" pitchFamily="34" charset="2"/>
              </a:rPr>
              <a:t>hyaluronic</a:t>
            </a:r>
            <a:r>
              <a:rPr lang="en-US" dirty="0" smtClean="0"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acid</a:t>
            </a:r>
            <a:r>
              <a:rPr lang="en-US" dirty="0" smtClean="0">
                <a:sym typeface="CommonBullets" pitchFamily="34" charset="2"/>
              </a:rPr>
              <a:t> 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dirty="0" smtClean="0">
                <a:sym typeface="CommonBullets" pitchFamily="34" charset="2"/>
              </a:rPr>
              <a:t>	also </a:t>
            </a:r>
            <a:r>
              <a:rPr lang="en-US" dirty="0" err="1" smtClean="0">
                <a:sym typeface="CommonBullets" pitchFamily="34" charset="2"/>
              </a:rPr>
              <a:t>chondronectin</a:t>
            </a:r>
            <a:r>
              <a:rPr lang="en-US" dirty="0">
                <a:sym typeface="CommonBullets" pitchFamily="34" charset="2"/>
              </a:rPr>
              <a:t>, (adhesive protein)</a:t>
            </a:r>
            <a:endParaRPr lang="en-US" dirty="0"/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dirty="0"/>
              <a:t>     (iii)  collagen fibers (can have some elastic fibers)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dirty="0"/>
              <a:t>     (iv)  up to 80% H</a:t>
            </a:r>
            <a:r>
              <a:rPr lang="en-US" baseline="-25000" dirty="0"/>
              <a:t>2</a:t>
            </a:r>
            <a:r>
              <a:rPr lang="en-US" dirty="0"/>
              <a:t>O</a:t>
            </a:r>
          </a:p>
          <a:p>
            <a:pPr algn="l">
              <a:spcBef>
                <a:spcPct val="50000"/>
              </a:spcBef>
            </a:pPr>
            <a:endParaRPr lang="en-US" u="sng" dirty="0"/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2743200" y="3127375"/>
            <a:ext cx="4333875" cy="3044825"/>
            <a:chOff x="4192" y="1300"/>
            <a:chExt cx="1568" cy="1121"/>
          </a:xfrm>
        </p:grpSpPr>
        <p:pic>
          <p:nvPicPr>
            <p:cNvPr id="35845" name="Picture 7" descr="msotw9_temp0"/>
            <p:cNvPicPr>
              <a:picLocks noChangeAspect="1" noChangeArrowheads="1"/>
            </p:cNvPicPr>
            <p:nvPr/>
          </p:nvPicPr>
          <p:blipFill>
            <a:blip r:embed="rId3" cstate="print">
              <a:lum bright="-12000" contrast="24000"/>
            </a:blip>
            <a:srcRect l="19322" t="7571" r="17583" b="8403"/>
            <a:stretch>
              <a:fillRect/>
            </a:stretch>
          </p:blipFill>
          <p:spPr bwMode="auto">
            <a:xfrm>
              <a:off x="5071" y="1300"/>
              <a:ext cx="689" cy="9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846" name="Picture 8" descr="msotw9_temp0"/>
            <p:cNvPicPr>
              <a:picLocks noChangeAspect="1" noChangeArrowheads="1"/>
            </p:cNvPicPr>
            <p:nvPr/>
          </p:nvPicPr>
          <p:blipFill>
            <a:blip r:embed="rId4" cstate="print">
              <a:lum bright="-12000" contrast="24000"/>
            </a:blip>
            <a:srcRect l="15479" t="4982" r="8630" b="9149"/>
            <a:stretch>
              <a:fillRect/>
            </a:stretch>
          </p:blipFill>
          <p:spPr bwMode="auto">
            <a:xfrm>
              <a:off x="4192" y="1473"/>
              <a:ext cx="809" cy="9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152400" y="76200"/>
            <a:ext cx="8839200" cy="1664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b="1" dirty="0"/>
              <a:t>4. BONE  </a:t>
            </a:r>
            <a:r>
              <a:rPr lang="en-US" dirty="0"/>
              <a:t>calcium salts give hardness &amp; strength for support/protection of</a:t>
            </a:r>
            <a:r>
              <a:rPr lang="en-US" dirty="0" smtClean="0"/>
              <a:t> softer </a:t>
            </a:r>
            <a:r>
              <a:rPr lang="en-US" dirty="0"/>
              <a:t>tissues; cavities for fat storage &amp; synthesis of blood cells</a:t>
            </a:r>
            <a:endParaRPr lang="en-US" dirty="0" smtClean="0"/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 err="1" smtClean="0"/>
              <a:t>Osteoblasts</a:t>
            </a:r>
            <a:r>
              <a:rPr lang="en-US" dirty="0" smtClean="0"/>
              <a:t>: bone producing cell, mature into </a:t>
            </a:r>
            <a:r>
              <a:rPr lang="en-US" dirty="0" err="1" smtClean="0"/>
              <a:t>osteocytes</a:t>
            </a:r>
            <a:endParaRPr lang="en-US" dirty="0" smtClean="0"/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 err="1" smtClean="0"/>
              <a:t>Osteocytes</a:t>
            </a:r>
            <a:r>
              <a:rPr lang="en-US" dirty="0" smtClean="0"/>
              <a:t>: mature bone cell, reside in lacunae (spaces in bone matrix)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 err="1" smtClean="0"/>
              <a:t>Osteoclasts</a:t>
            </a:r>
            <a:r>
              <a:rPr lang="en-US" dirty="0" smtClean="0"/>
              <a:t>: “bone-breakers”</a:t>
            </a:r>
            <a:endParaRPr lang="en-US" dirty="0"/>
          </a:p>
        </p:txBody>
      </p:sp>
      <p:pic>
        <p:nvPicPr>
          <p:cNvPr id="36868" name="Picture 7" descr="E:\Chapter_06\B_JPEG_Images_and_Tables\b_unlabeled\figure_06_07a_un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3876" t="2875" r="10670" b="7927"/>
          <a:stretch>
            <a:fillRect/>
          </a:stretch>
        </p:blipFill>
        <p:spPr bwMode="auto">
          <a:xfrm>
            <a:off x="769938" y="1866900"/>
            <a:ext cx="6121400" cy="4792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609600" y="5715000"/>
            <a:ext cx="3810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5867400" y="4724400"/>
            <a:ext cx="27165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*cartilage and bone dealt </a:t>
            </a:r>
          </a:p>
          <a:p>
            <a:r>
              <a:rPr lang="en-US" dirty="0" smtClean="0"/>
              <a:t>   with in detail in ANP1106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/>
          <p:cNvGrpSpPr>
            <a:grpSpLocks noChangeAspect="1"/>
          </p:cNvGrpSpPr>
          <p:nvPr/>
        </p:nvGrpSpPr>
        <p:grpSpPr>
          <a:xfrm>
            <a:off x="12697" y="304800"/>
            <a:ext cx="9113774" cy="5667502"/>
            <a:chOff x="273050" y="666750"/>
            <a:chExt cx="8597900" cy="5346700"/>
          </a:xfrm>
        </p:grpSpPr>
        <p:pic>
          <p:nvPicPr>
            <p:cNvPr id="45083" name="Picture 27" descr="figure_04_08k_unlabeled"/>
            <p:cNvPicPr>
              <a:picLocks noChangeAspect="1" noChangeArrowheads="1"/>
            </p:cNvPicPr>
            <p:nvPr/>
          </p:nvPicPr>
          <p:blipFill>
            <a:blip r:embed="rId3" cstate="print"/>
            <a:srcRect b="3218"/>
            <a:stretch>
              <a:fillRect/>
            </a:stretch>
          </p:blipFill>
          <p:spPr bwMode="auto">
            <a:xfrm>
              <a:off x="273050" y="666750"/>
              <a:ext cx="8597900" cy="5346700"/>
            </a:xfrm>
            <a:prstGeom prst="rect">
              <a:avLst/>
            </a:prstGeom>
            <a:noFill/>
          </p:spPr>
        </p:pic>
        <p:sp>
          <p:nvSpPr>
            <p:cNvPr id="45084" name="Rectangle 28"/>
            <p:cNvSpPr>
              <a:spLocks noChangeArrowheads="1"/>
            </p:cNvSpPr>
            <p:nvPr/>
          </p:nvSpPr>
          <p:spPr bwMode="auto">
            <a:xfrm>
              <a:off x="766763" y="723900"/>
              <a:ext cx="2584450" cy="304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eaLnBrk="0" hangingPunct="0"/>
              <a:r>
                <a:rPr lang="en-US" sz="1400" dirty="0">
                  <a:solidFill>
                    <a:schemeClr val="bg1"/>
                  </a:solidFill>
                  <a:latin typeface="Arial Black" charset="0"/>
                </a:rPr>
                <a:t>Connective tissue: blood</a:t>
              </a:r>
            </a:p>
          </p:txBody>
        </p:sp>
        <p:sp>
          <p:nvSpPr>
            <p:cNvPr id="45085" name="Rectangle 29"/>
            <p:cNvSpPr>
              <a:spLocks noChangeArrowheads="1"/>
            </p:cNvSpPr>
            <p:nvPr/>
          </p:nvSpPr>
          <p:spPr bwMode="auto">
            <a:xfrm>
              <a:off x="304800" y="1133475"/>
              <a:ext cx="2995439" cy="5052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dirty="0">
                  <a:latin typeface="Arial Black" charset="0"/>
                </a:rPr>
                <a:t>Description:</a:t>
              </a:r>
              <a:r>
                <a:rPr lang="en-US" sz="1400" b="1" dirty="0"/>
                <a:t> </a:t>
              </a:r>
              <a:r>
                <a:rPr lang="en-US" sz="1600" b="1" dirty="0"/>
                <a:t>Red and white blood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600" b="1" dirty="0"/>
                <a:t>cells in a fluid matrix (plasma).</a:t>
              </a:r>
            </a:p>
          </p:txBody>
        </p:sp>
        <p:sp>
          <p:nvSpPr>
            <p:cNvPr id="45086" name="Rectangle 30"/>
            <p:cNvSpPr>
              <a:spLocks noChangeArrowheads="1"/>
            </p:cNvSpPr>
            <p:nvPr/>
          </p:nvSpPr>
          <p:spPr bwMode="auto">
            <a:xfrm>
              <a:off x="304800" y="2111375"/>
              <a:ext cx="2964709" cy="7142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dirty="0">
                  <a:latin typeface="Arial Black" charset="0"/>
                </a:rPr>
                <a:t>Function:</a:t>
              </a:r>
              <a:r>
                <a:rPr lang="en-US" sz="1400" b="1" dirty="0"/>
                <a:t> </a:t>
              </a:r>
              <a:r>
                <a:rPr lang="en-US" sz="1600" b="1" dirty="0"/>
                <a:t>Transport respiratory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600" b="1" dirty="0"/>
                <a:t>gases, nutrients, wastes, and other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600" b="1" dirty="0"/>
                <a:t>substances.</a:t>
              </a:r>
            </a:p>
          </p:txBody>
        </p:sp>
        <p:sp>
          <p:nvSpPr>
            <p:cNvPr id="45087" name="Rectangle 31"/>
            <p:cNvSpPr>
              <a:spLocks noChangeArrowheads="1"/>
            </p:cNvSpPr>
            <p:nvPr/>
          </p:nvSpPr>
          <p:spPr bwMode="auto">
            <a:xfrm>
              <a:off x="309563" y="3303588"/>
              <a:ext cx="2963801" cy="4587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80000"/>
                </a:lnSpc>
              </a:pPr>
              <a:r>
                <a:rPr lang="en-US" sz="1400" dirty="0">
                  <a:latin typeface="Arial Black" charset="0"/>
                </a:rPr>
                <a:t>Location:</a:t>
              </a:r>
              <a:r>
                <a:rPr lang="en-US" sz="1400" b="1" dirty="0"/>
                <a:t> </a:t>
              </a:r>
              <a:r>
                <a:rPr lang="en-US" sz="1600" b="1" dirty="0"/>
                <a:t>Contained within blood</a:t>
              </a:r>
            </a:p>
            <a:p>
              <a:pPr eaLnBrk="0" hangingPunct="0">
                <a:lnSpc>
                  <a:spcPct val="80000"/>
                </a:lnSpc>
              </a:pPr>
              <a:r>
                <a:rPr lang="en-US" sz="1600" b="1" dirty="0"/>
                <a:t>vessels.</a:t>
              </a:r>
            </a:p>
          </p:txBody>
        </p:sp>
        <p:sp>
          <p:nvSpPr>
            <p:cNvPr id="45088" name="Rectangle 32"/>
            <p:cNvSpPr>
              <a:spLocks noChangeArrowheads="1"/>
            </p:cNvSpPr>
            <p:nvPr/>
          </p:nvSpPr>
          <p:spPr bwMode="auto">
            <a:xfrm>
              <a:off x="3595688" y="5210175"/>
              <a:ext cx="3889375" cy="66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>
                  <a:latin typeface="Arial Black" charset="0"/>
                </a:rPr>
                <a:t>Photomicrograph:</a:t>
              </a:r>
              <a:r>
                <a:rPr lang="en-US" sz="1400" b="1"/>
                <a:t> Smear of human blood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(1670x); shows two white blood cells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surrounded by red blood cells.</a:t>
              </a:r>
            </a:p>
          </p:txBody>
        </p:sp>
        <p:sp>
          <p:nvSpPr>
            <p:cNvPr id="45089" name="Rectangle 33"/>
            <p:cNvSpPr>
              <a:spLocks noChangeArrowheads="1"/>
            </p:cNvSpPr>
            <p:nvPr/>
          </p:nvSpPr>
          <p:spPr bwMode="auto">
            <a:xfrm>
              <a:off x="7561263" y="4386263"/>
              <a:ext cx="806450" cy="2841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Plasma</a:t>
              </a:r>
            </a:p>
          </p:txBody>
        </p:sp>
        <p:sp>
          <p:nvSpPr>
            <p:cNvPr id="45090" name="Rectangle 34"/>
            <p:cNvSpPr>
              <a:spLocks noChangeArrowheads="1"/>
            </p:cNvSpPr>
            <p:nvPr/>
          </p:nvSpPr>
          <p:spPr bwMode="auto">
            <a:xfrm>
              <a:off x="7496175" y="2530475"/>
              <a:ext cx="1343025" cy="860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White blood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cells: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• Lymphocyte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• Neutrophil</a:t>
              </a:r>
            </a:p>
          </p:txBody>
        </p:sp>
        <p:sp>
          <p:nvSpPr>
            <p:cNvPr id="45091" name="Rectangle 35"/>
            <p:cNvSpPr>
              <a:spLocks noChangeArrowheads="1"/>
            </p:cNvSpPr>
            <p:nvPr/>
          </p:nvSpPr>
          <p:spPr bwMode="auto">
            <a:xfrm>
              <a:off x="7496175" y="1635125"/>
              <a:ext cx="1370013" cy="66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Red blood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cells</a:t>
              </a:r>
            </a:p>
            <a:p>
              <a:pPr eaLnBrk="0" hangingPunct="0">
                <a:lnSpc>
                  <a:spcPct val="90000"/>
                </a:lnSpc>
              </a:pPr>
              <a:r>
                <a:rPr lang="en-US" sz="1400" b="1"/>
                <a:t>(erythrocytes)</a:t>
              </a:r>
            </a:p>
          </p:txBody>
        </p:sp>
        <p:sp>
          <p:nvSpPr>
            <p:cNvPr id="45092" name="Line 36"/>
            <p:cNvSpPr>
              <a:spLocks noChangeShapeType="1"/>
            </p:cNvSpPr>
            <p:nvPr/>
          </p:nvSpPr>
          <p:spPr bwMode="auto">
            <a:xfrm>
              <a:off x="6491288" y="1776413"/>
              <a:ext cx="1066800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093" name="Line 37"/>
            <p:cNvSpPr>
              <a:spLocks noChangeShapeType="1"/>
            </p:cNvSpPr>
            <p:nvPr/>
          </p:nvSpPr>
          <p:spPr bwMode="auto">
            <a:xfrm flipH="1">
              <a:off x="6816725" y="1781175"/>
              <a:ext cx="436563" cy="300038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094" name="Freeform 38"/>
            <p:cNvSpPr>
              <a:spLocks/>
            </p:cNvSpPr>
            <p:nvPr/>
          </p:nvSpPr>
          <p:spPr bwMode="auto">
            <a:xfrm>
              <a:off x="4838700" y="2243138"/>
              <a:ext cx="2705100" cy="804862"/>
            </a:xfrm>
            <a:custGeom>
              <a:avLst/>
              <a:gdLst/>
              <a:ahLst/>
              <a:cxnLst>
                <a:cxn ang="0">
                  <a:pos x="1704" y="507"/>
                </a:cxn>
                <a:cxn ang="0">
                  <a:pos x="1656" y="507"/>
                </a:cxn>
                <a:cxn ang="0">
                  <a:pos x="0" y="0"/>
                </a:cxn>
              </a:cxnLst>
              <a:rect l="0" t="0" r="r" b="b"/>
              <a:pathLst>
                <a:path w="1704" h="507">
                  <a:moveTo>
                    <a:pt x="1704" y="507"/>
                  </a:moveTo>
                  <a:lnTo>
                    <a:pt x="1656" y="507"/>
                  </a:lnTo>
                  <a:lnTo>
                    <a:pt x="0" y="0"/>
                  </a:lnTo>
                </a:path>
              </a:pathLst>
            </a:cu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095" name="Freeform 39"/>
            <p:cNvSpPr>
              <a:spLocks/>
            </p:cNvSpPr>
            <p:nvPr/>
          </p:nvSpPr>
          <p:spPr bwMode="auto">
            <a:xfrm>
              <a:off x="6554788" y="3238500"/>
              <a:ext cx="1003300" cy="795338"/>
            </a:xfrm>
            <a:custGeom>
              <a:avLst/>
              <a:gdLst/>
              <a:ahLst/>
              <a:cxnLst>
                <a:cxn ang="0">
                  <a:pos x="632" y="0"/>
                </a:cxn>
                <a:cxn ang="0">
                  <a:pos x="584" y="0"/>
                </a:cxn>
                <a:cxn ang="0">
                  <a:pos x="0" y="501"/>
                </a:cxn>
              </a:cxnLst>
              <a:rect l="0" t="0" r="r" b="b"/>
              <a:pathLst>
                <a:path w="632" h="501">
                  <a:moveTo>
                    <a:pt x="632" y="0"/>
                  </a:moveTo>
                  <a:lnTo>
                    <a:pt x="584" y="0"/>
                  </a:lnTo>
                  <a:lnTo>
                    <a:pt x="0" y="501"/>
                  </a:lnTo>
                </a:path>
              </a:pathLst>
            </a:cu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096" name="Line 40"/>
            <p:cNvSpPr>
              <a:spLocks noChangeShapeType="1"/>
            </p:cNvSpPr>
            <p:nvPr/>
          </p:nvSpPr>
          <p:spPr bwMode="auto">
            <a:xfrm>
              <a:off x="7010400" y="4538663"/>
              <a:ext cx="609600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097" name="Line 41"/>
            <p:cNvSpPr>
              <a:spLocks noChangeShapeType="1"/>
            </p:cNvSpPr>
            <p:nvPr/>
          </p:nvSpPr>
          <p:spPr bwMode="auto">
            <a:xfrm>
              <a:off x="6491288" y="1776413"/>
              <a:ext cx="10668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098" name="Line 42"/>
            <p:cNvSpPr>
              <a:spLocks noChangeShapeType="1"/>
            </p:cNvSpPr>
            <p:nvPr/>
          </p:nvSpPr>
          <p:spPr bwMode="auto">
            <a:xfrm flipH="1">
              <a:off x="6816725" y="1781175"/>
              <a:ext cx="436563" cy="30003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099" name="Freeform 43"/>
            <p:cNvSpPr>
              <a:spLocks/>
            </p:cNvSpPr>
            <p:nvPr/>
          </p:nvSpPr>
          <p:spPr bwMode="auto">
            <a:xfrm>
              <a:off x="4838700" y="2243138"/>
              <a:ext cx="2705100" cy="804862"/>
            </a:xfrm>
            <a:custGeom>
              <a:avLst/>
              <a:gdLst/>
              <a:ahLst/>
              <a:cxnLst>
                <a:cxn ang="0">
                  <a:pos x="1704" y="507"/>
                </a:cxn>
                <a:cxn ang="0">
                  <a:pos x="1656" y="507"/>
                </a:cxn>
                <a:cxn ang="0">
                  <a:pos x="0" y="0"/>
                </a:cxn>
              </a:cxnLst>
              <a:rect l="0" t="0" r="r" b="b"/>
              <a:pathLst>
                <a:path w="1704" h="507">
                  <a:moveTo>
                    <a:pt x="1704" y="507"/>
                  </a:moveTo>
                  <a:lnTo>
                    <a:pt x="1656" y="507"/>
                  </a:lnTo>
                  <a:lnTo>
                    <a:pt x="0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100" name="Freeform 44"/>
            <p:cNvSpPr>
              <a:spLocks/>
            </p:cNvSpPr>
            <p:nvPr/>
          </p:nvSpPr>
          <p:spPr bwMode="auto">
            <a:xfrm>
              <a:off x="6554788" y="3238500"/>
              <a:ext cx="1003300" cy="795338"/>
            </a:xfrm>
            <a:custGeom>
              <a:avLst/>
              <a:gdLst/>
              <a:ahLst/>
              <a:cxnLst>
                <a:cxn ang="0">
                  <a:pos x="632" y="0"/>
                </a:cxn>
                <a:cxn ang="0">
                  <a:pos x="584" y="0"/>
                </a:cxn>
                <a:cxn ang="0">
                  <a:pos x="0" y="501"/>
                </a:cxn>
              </a:cxnLst>
              <a:rect l="0" t="0" r="r" b="b"/>
              <a:pathLst>
                <a:path w="632" h="501">
                  <a:moveTo>
                    <a:pt x="632" y="0"/>
                  </a:moveTo>
                  <a:lnTo>
                    <a:pt x="584" y="0"/>
                  </a:lnTo>
                  <a:lnTo>
                    <a:pt x="0" y="501"/>
                  </a:ln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101" name="Line 45"/>
            <p:cNvSpPr>
              <a:spLocks noChangeShapeType="1"/>
            </p:cNvSpPr>
            <p:nvPr/>
          </p:nvSpPr>
          <p:spPr bwMode="auto">
            <a:xfrm>
              <a:off x="7010400" y="4538663"/>
              <a:ext cx="6096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0" y="0"/>
            <a:ext cx="10961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5. BLOOD</a:t>
            </a:r>
            <a:endParaRPr lang="en-US" b="1" dirty="0"/>
          </a:p>
        </p:txBody>
      </p:sp>
      <p:sp>
        <p:nvSpPr>
          <p:cNvPr id="25" name="Rectangle 24"/>
          <p:cNvSpPr/>
          <p:nvPr/>
        </p:nvSpPr>
        <p:spPr>
          <a:xfrm>
            <a:off x="0" y="6026055"/>
            <a:ext cx="9144000" cy="679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  <a:buFont typeface="Arial" pitchFamily="34" charset="0"/>
              <a:buChar char="•"/>
            </a:pPr>
            <a:r>
              <a:rPr lang="en-US" dirty="0" smtClean="0"/>
              <a:t>classified as CT because it consists of </a:t>
            </a:r>
            <a:r>
              <a:rPr lang="en-US" b="1" dirty="0" smtClean="0"/>
              <a:t>cells</a:t>
            </a:r>
            <a:r>
              <a:rPr lang="en-US" dirty="0" smtClean="0"/>
              <a:t> surrounded by a nonliving fluid matrix, </a:t>
            </a:r>
            <a:r>
              <a:rPr lang="en-US" b="1" dirty="0" smtClean="0"/>
              <a:t>blood plasma</a:t>
            </a:r>
          </a:p>
          <a:p>
            <a:pPr>
              <a:lnSpc>
                <a:spcPct val="80000"/>
              </a:lnSpc>
              <a:spcBef>
                <a:spcPct val="50000"/>
              </a:spcBef>
              <a:buFont typeface="Arial" pitchFamily="34" charset="0"/>
              <a:buChar char="•"/>
            </a:pPr>
            <a:r>
              <a:rPr lang="en-US" dirty="0" smtClean="0"/>
              <a:t>“fiber” components are soluble protein molecules - only visible during clotting</a:t>
            </a:r>
            <a:endParaRPr lang="en-US" b="1" i="1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2013 Pearson Education, Inc.</a:t>
            </a:r>
          </a:p>
        </p:txBody>
      </p:sp>
      <p:pic>
        <p:nvPicPr>
          <p:cNvPr id="15370" name="Picture 10" descr="table_04_01_1_labeled"/>
          <p:cNvPicPr>
            <a:picLocks noChangeAspect="1" noChangeArrowheads="1"/>
          </p:cNvPicPr>
          <p:nvPr/>
        </p:nvPicPr>
        <p:blipFill>
          <a:blip r:embed="rId2" cstate="print"/>
          <a:srcRect b="4117"/>
          <a:stretch>
            <a:fillRect/>
          </a:stretch>
        </p:blipFill>
        <p:spPr bwMode="auto">
          <a:xfrm>
            <a:off x="76200" y="990600"/>
            <a:ext cx="9007030" cy="4648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2013 Pearson Education, Inc.</a:t>
            </a:r>
          </a:p>
        </p:txBody>
      </p:sp>
      <p:pic>
        <p:nvPicPr>
          <p:cNvPr id="77828" name="Picture 4" descr="table_04_01_2_labeled"/>
          <p:cNvPicPr>
            <a:picLocks noChangeAspect="1" noChangeArrowheads="1"/>
          </p:cNvPicPr>
          <p:nvPr/>
        </p:nvPicPr>
        <p:blipFill>
          <a:blip r:embed="rId2" cstate="print"/>
          <a:srcRect b="4332"/>
          <a:stretch>
            <a:fillRect/>
          </a:stretch>
        </p:blipFill>
        <p:spPr bwMode="auto">
          <a:xfrm>
            <a:off x="-1" y="1143000"/>
            <a:ext cx="9178511" cy="4191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4"/>
          <p:cNvSpPr txBox="1">
            <a:spLocks noChangeArrowheads="1"/>
          </p:cNvSpPr>
          <p:nvPr/>
        </p:nvSpPr>
        <p:spPr bwMode="auto">
          <a:xfrm>
            <a:off x="854075" y="508000"/>
            <a:ext cx="7597775" cy="5196038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/>
              <a:t>1.  </a:t>
            </a:r>
            <a:r>
              <a:rPr lang="en-US" b="1" dirty="0"/>
              <a:t>Which of the following fibrous elements give a CT high 	tensile</a:t>
            </a:r>
            <a:r>
              <a:rPr lang="en-US" b="1" dirty="0" smtClean="0"/>
              <a:t> strength</a:t>
            </a:r>
            <a:r>
              <a:rPr lang="en-US" b="1" dirty="0"/>
              <a:t>?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/>
              <a:t>	a)  reticular fibers</a:t>
            </a:r>
            <a:r>
              <a:rPr lang="en-US" dirty="0" smtClean="0"/>
              <a:t>		</a:t>
            </a:r>
            <a:r>
              <a:rPr lang="en-US" dirty="0" err="1" smtClean="0"/>
              <a:t>c</a:t>
            </a:r>
            <a:r>
              <a:rPr lang="en-US" dirty="0"/>
              <a:t>)  collagen fibers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/>
              <a:t>	</a:t>
            </a:r>
            <a:r>
              <a:rPr lang="en-US" dirty="0" err="1"/>
              <a:t>b</a:t>
            </a:r>
            <a:r>
              <a:rPr lang="en-US" dirty="0"/>
              <a:t>)  elastic fibers		</a:t>
            </a:r>
            <a:r>
              <a:rPr lang="en-US" dirty="0" err="1"/>
              <a:t>d</a:t>
            </a:r>
            <a:r>
              <a:rPr lang="en-US" dirty="0"/>
              <a:t>)  </a:t>
            </a:r>
            <a:r>
              <a:rPr lang="en-US" dirty="0" err="1"/>
              <a:t>myofilaments</a:t>
            </a:r>
            <a:endParaRPr lang="en-US" dirty="0"/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endParaRPr lang="en-US" dirty="0"/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/>
              <a:t>2.  </a:t>
            </a:r>
            <a:r>
              <a:rPr lang="en-US" b="1" dirty="0"/>
              <a:t>The cell that forms bone is the: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/>
              <a:t>	a)  fibroblast		</a:t>
            </a:r>
            <a:r>
              <a:rPr lang="en-US" dirty="0" err="1"/>
              <a:t>d</a:t>
            </a:r>
            <a:r>
              <a:rPr lang="en-US" dirty="0"/>
              <a:t>)  </a:t>
            </a:r>
            <a:r>
              <a:rPr lang="en-US" dirty="0" err="1"/>
              <a:t>osteoblast</a:t>
            </a:r>
            <a:endParaRPr lang="en-US" dirty="0"/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/>
              <a:t>	</a:t>
            </a:r>
            <a:r>
              <a:rPr lang="en-US" dirty="0" err="1"/>
              <a:t>b</a:t>
            </a:r>
            <a:r>
              <a:rPr lang="en-US" dirty="0"/>
              <a:t>)  </a:t>
            </a:r>
            <a:r>
              <a:rPr lang="en-US" dirty="0" err="1"/>
              <a:t>chondroblast</a:t>
            </a:r>
            <a:r>
              <a:rPr lang="en-US" dirty="0"/>
              <a:t>		</a:t>
            </a:r>
            <a:r>
              <a:rPr lang="en-US" dirty="0" err="1"/>
              <a:t>e</a:t>
            </a:r>
            <a:r>
              <a:rPr lang="en-US" dirty="0"/>
              <a:t>)  reticular cell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/>
              <a:t>	</a:t>
            </a:r>
            <a:r>
              <a:rPr lang="en-US" dirty="0" err="1"/>
              <a:t>c</a:t>
            </a:r>
            <a:r>
              <a:rPr lang="en-US" dirty="0"/>
              <a:t>)  </a:t>
            </a:r>
            <a:r>
              <a:rPr lang="en-US" dirty="0" err="1"/>
              <a:t>hemocytoblast</a:t>
            </a:r>
            <a:endParaRPr lang="en-US" dirty="0"/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endParaRPr lang="en-US" dirty="0"/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/>
              <a:t>3.  </a:t>
            </a:r>
            <a:r>
              <a:rPr lang="en-US" b="1" dirty="0"/>
              <a:t>Which kind of CT acts as a sponge, soaking up fluid</a:t>
            </a:r>
            <a:r>
              <a:rPr lang="en-US" b="1" dirty="0" smtClean="0"/>
              <a:t> when </a:t>
            </a:r>
            <a:r>
              <a:rPr lang="en-US" b="1" dirty="0"/>
              <a:t>edema occurs?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/>
              <a:t>	a)  </a:t>
            </a:r>
            <a:r>
              <a:rPr lang="en-US" dirty="0" err="1"/>
              <a:t>areolar</a:t>
            </a:r>
            <a:r>
              <a:rPr lang="en-US" dirty="0"/>
              <a:t> CT		</a:t>
            </a:r>
            <a:r>
              <a:rPr lang="en-US" dirty="0" err="1"/>
              <a:t>d</a:t>
            </a:r>
            <a:r>
              <a:rPr lang="en-US" dirty="0"/>
              <a:t>)  reticular CT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/>
              <a:t>	</a:t>
            </a:r>
            <a:r>
              <a:rPr lang="en-US" dirty="0" err="1"/>
              <a:t>b</a:t>
            </a:r>
            <a:r>
              <a:rPr lang="en-US" dirty="0"/>
              <a:t>)  adipose CT		</a:t>
            </a:r>
            <a:r>
              <a:rPr lang="en-US" dirty="0" err="1"/>
              <a:t>e</a:t>
            </a:r>
            <a:r>
              <a:rPr lang="en-US" dirty="0"/>
              <a:t>)  vascular tissue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/>
              <a:t>	</a:t>
            </a:r>
            <a:r>
              <a:rPr lang="en-US" dirty="0" err="1"/>
              <a:t>c</a:t>
            </a:r>
            <a:r>
              <a:rPr lang="en-US" dirty="0"/>
              <a:t>)  dense irregular CT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7425</TotalTime>
  <Words>3738</Words>
  <Application>Microsoft Macintosh PowerPoint</Application>
  <PresentationFormat>On-screen Show (4:3)</PresentationFormat>
  <Paragraphs>656</Paragraphs>
  <Slides>53</Slides>
  <Notes>36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Get Started</vt:lpstr>
      <vt:lpstr>PowerPoint Presentation</vt:lpstr>
      <vt:lpstr>PowerPoint Presentation</vt:lpstr>
      <vt:lpstr>Section 1.1 Levels of Structural Organization</vt:lpstr>
      <vt:lpstr>Figure 1.1  Levels of structural organization.</vt:lpstr>
      <vt:lpstr>Section 1.2 Cells/cell theory</vt:lpstr>
      <vt:lpstr>Cell Diversity</vt:lpstr>
      <vt:lpstr>PowerPoint Presentation</vt:lpstr>
      <vt:lpstr>Generalized Cell</vt:lpstr>
      <vt:lpstr>Figure 3.2  Structure of the generalized cell.</vt:lpstr>
      <vt:lpstr>PowerPoint Presentation</vt:lpstr>
      <vt:lpstr>Table 3.3  Parts of the Cell: Structure and Function (1 of 4)</vt:lpstr>
      <vt:lpstr>Table 3.3  Parts of the Cell: Structure and Function (2 of 4)</vt:lpstr>
      <vt:lpstr>Table 3.3  Parts of the Cell: Structure and Function (3 of 4)</vt:lpstr>
      <vt:lpstr>Table 3.3  Parts of the Cell: Structure and Function (4 of 4)</vt:lpstr>
      <vt:lpstr>1.3 Describe the different tissues of the human body</vt:lpstr>
      <vt:lpstr>PowerPoint Presentation</vt:lpstr>
      <vt:lpstr>PowerPoint Presentation</vt:lpstr>
      <vt:lpstr>PowerPoint Presentation</vt:lpstr>
      <vt:lpstr>1.3.5 Indicate the 2 criteria used to classify epithelial cells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Classification of Multicellular Glands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Levels of Structural Organization</dc:title>
  <dc:creator>John Copeland</dc:creator>
  <cp:lastModifiedBy>Chelsea Rehak</cp:lastModifiedBy>
  <cp:revision>187</cp:revision>
  <dcterms:created xsi:type="dcterms:W3CDTF">2013-09-08T13:51:22Z</dcterms:created>
  <dcterms:modified xsi:type="dcterms:W3CDTF">2014-09-11T14:17:23Z</dcterms:modified>
</cp:coreProperties>
</file>