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4" r:id="rId3"/>
    <p:sldId id="326" r:id="rId4"/>
    <p:sldId id="298" r:id="rId5"/>
    <p:sldId id="275" r:id="rId6"/>
    <p:sldId id="297" r:id="rId7"/>
    <p:sldId id="279" r:id="rId8"/>
    <p:sldId id="276" r:id="rId9"/>
    <p:sldId id="280" r:id="rId10"/>
    <p:sldId id="325" r:id="rId11"/>
    <p:sldId id="333" r:id="rId12"/>
    <p:sldId id="334" r:id="rId13"/>
    <p:sldId id="315" r:id="rId14"/>
    <p:sldId id="316" r:id="rId15"/>
    <p:sldId id="259" r:id="rId16"/>
    <p:sldId id="327" r:id="rId17"/>
    <p:sldId id="308" r:id="rId18"/>
    <p:sldId id="299" r:id="rId19"/>
    <p:sldId id="301" r:id="rId20"/>
    <p:sldId id="302" r:id="rId21"/>
    <p:sldId id="303" r:id="rId22"/>
    <p:sldId id="304" r:id="rId23"/>
    <p:sldId id="305" r:id="rId24"/>
    <p:sldId id="306" r:id="rId25"/>
    <p:sldId id="307" r:id="rId26"/>
    <p:sldId id="309" r:id="rId27"/>
    <p:sldId id="310" r:id="rId28"/>
    <p:sldId id="311" r:id="rId29"/>
    <p:sldId id="312" r:id="rId30"/>
    <p:sldId id="313" r:id="rId31"/>
    <p:sldId id="314" r:id="rId32"/>
    <p:sldId id="260" r:id="rId33"/>
    <p:sldId id="261" r:id="rId34"/>
    <p:sldId id="262" r:id="rId35"/>
    <p:sldId id="263" r:id="rId36"/>
    <p:sldId id="264" r:id="rId37"/>
    <p:sldId id="265" r:id="rId38"/>
    <p:sldId id="266" r:id="rId39"/>
    <p:sldId id="267" r:id="rId40"/>
    <p:sldId id="268" r:id="rId41"/>
    <p:sldId id="269" r:id="rId42"/>
    <p:sldId id="270" r:id="rId43"/>
    <p:sldId id="273" r:id="rId44"/>
    <p:sldId id="271" r:id="rId45"/>
    <p:sldId id="272" r:id="rId46"/>
    <p:sldId id="274" r:id="rId47"/>
    <p:sldId id="317" r:id="rId48"/>
    <p:sldId id="296" r:id="rId49"/>
    <p:sldId id="318" r:id="rId50"/>
    <p:sldId id="319" r:id="rId51"/>
    <p:sldId id="320" r:id="rId52"/>
    <p:sldId id="321" r:id="rId53"/>
    <p:sldId id="323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8" autoAdjust="0"/>
    <p:restoredTop sz="94660"/>
  </p:normalViewPr>
  <p:slideViewPr>
    <p:cSldViewPr snapToGrid="0">
      <p:cViewPr varScale="1">
        <p:scale>
          <a:sx n="64" d="100"/>
          <a:sy n="64" d="100"/>
        </p:scale>
        <p:origin x="286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320FA-A827-4C6A-9937-99B9B9E675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FF341D-ABE7-47A3-ABB2-3ED962E2CE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0113D8-1D55-4CA9-9B8F-3775C4EED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CBEB3-D904-4D10-B892-D75851553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E4961-6EBD-4015-B532-46EB42B03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1212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ED951-5823-4AD3-9B8D-C600FE24C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566817-AFFA-4093-8786-07B7EB3EFC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99C560-6B09-4762-904D-69D400B35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19B0F0-694E-417C-81B9-6DB53FC65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E1D4DA-64E3-4C88-B3C5-CA202C6EF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8926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604AA-73D3-477C-BDA9-101F86521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FCCEBE-930A-4138-B8BA-85249D1CD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7B382A-3F57-46DB-A375-AD3C79F13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7949E-3F4D-4EB2-A7B3-E0A4C989C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5D5A0-4722-496E-8101-0D2E39BA2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6561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03BEB-18B3-40D6-827D-5B6252E89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D5793-94B1-47B3-89B5-7F3DD40C50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2C14AA-5080-44FC-86D7-162C2137C7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A2643F-1E45-40BC-A67E-A35969A01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58A699-05E8-4051-8C43-5A04931C9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09D2CE-B953-4946-A477-D331276BD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2774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F5592-7EA8-4E61-9888-D92CA8E1A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10F492-4C7F-4020-B60B-D81EE5B91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898447-7096-4F0B-9EBE-BB8ADEE2D4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958F3D-17D4-4E48-ACD8-FE23919D55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8C9AAB-8600-41C2-AC3F-E7B2379FF6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5396EA-0C7C-4646-8D23-36E2685B2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DB6307-1B19-4205-A6DF-B2F44C82A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8CF9E7-D768-412F-8265-69A0EF4F2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2869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DF3E3-C5DA-48C6-AD13-15E1E697A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5C2C2F-E2A0-408E-B9E4-60CB2571E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141F20-E163-4416-AFF8-7D2C63ABD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06D9BA-65FE-44CA-8AF6-E24876438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7484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50F5C4-B968-4B9D-B838-54D6D6868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33B7A5-081F-4944-A4F9-C9A20ED4D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A78E84-F02F-4D6F-9761-61ECD880C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2776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626F4-CFC8-4AB1-B0E4-5B1748AB8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712A1-4CBE-438D-81F5-385C52AAB8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4C8BAB-ED4F-4E8A-A932-91E3B01755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840E26-88CC-45D8-B457-D1A39B7B5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CA3807-F025-46E4-9209-297D13108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E0AE4B-A92A-4683-9059-B3F31DAB2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165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A2422-9693-4962-94D8-5FA38F7AE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0583DF-0194-4FEE-9CEE-606D62A77F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0CDDE8-842F-4027-8A0E-255A26C46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B1A2EF-FA7A-484B-8C9E-4A8D9BE66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9847B3-B3FF-4453-8737-16E90DB53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443340-6589-470E-AF1E-8EE46CF32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7831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F5C21-483F-4F4A-A3B1-29D0EC539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D8A0B1-CAA5-459E-91FC-A93B22F06E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B49EC-3DCE-4EA3-9070-67E69D0E3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3FF05E-DC73-46CB-8002-16A3D83B4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AD497E-5D56-4F74-BFD2-251D04316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287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1D4DFA-9B15-4DC5-8820-F00518F0E3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C42F50-7C83-48FC-B597-8D1C0DA8C2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11BCFE-3DE3-4960-963E-4863521F5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9AE6A-3464-4C83-BAF4-7E7EBA130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42A193-9BCC-497C-A77F-1624E4748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5776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C2BDAD-220A-4306-BA22-7041C20B9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8C23CC-4EE8-4381-A307-507B39A38D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F814E6-F6C4-4E00-B5B1-24D91A0988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04781-B855-4882-9702-CF3FC80ED4BA}" type="datetimeFigureOut">
              <a:rPr lang="en-CA" smtClean="0"/>
              <a:t>2021-08-30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6128AF-6B46-4FD9-A612-EF42E74C84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C281B2-D2A2-4C95-A71C-6D3EC08A38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6F036-9461-4BCA-AC1D-FB9E07B223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906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japanese-lesson.com/characters/hiragana/hiragana_writing.html" TargetMode="External"/><Relationship Id="rId2" Type="http://schemas.openxmlformats.org/officeDocument/2006/relationships/hyperlink" Target="https://www.tofugu.com/japanese/hiragana-chart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anoshiijapanese.com/home/" TargetMode="External"/><Relationship Id="rId5" Type="http://schemas.openxmlformats.org/officeDocument/2006/relationships/hyperlink" Target="https://realkana.com/" TargetMode="External"/><Relationship Id="rId4" Type="http://schemas.openxmlformats.org/officeDocument/2006/relationships/hyperlink" Target="https://drlingua.com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sasagami358.blog.fc2.com/blog-entry-593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japanese-lesson.com/characters/hiragana/hiragana_writing.html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3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autumn-leaves-colorful-fall-foliage-1649362/" TargetMode="Externa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" name="Rectangle 81">
            <a:extLst>
              <a:ext uri="{FF2B5EF4-FFF2-40B4-BE49-F238E27FC236}">
                <a16:creationId xmlns:a16="http://schemas.microsoft.com/office/drawing/2014/main" id="{6CCA5F87-1D1E-45CB-8D83-FC7EEFAD99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のれん（そば うどん）イラスト - No: 1339130／無料イラストなら「イラストAC」">
            <a:extLst>
              <a:ext uri="{FF2B5EF4-FFF2-40B4-BE49-F238E27FC236}">
                <a16:creationId xmlns:a16="http://schemas.microsoft.com/office/drawing/2014/main" id="{F9DCB614-AC07-49E9-BBBF-4BBFB25624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/>
          <a:stretch/>
        </p:blipFill>
        <p:spPr bwMode="auto">
          <a:xfrm>
            <a:off x="20" y="10"/>
            <a:ext cx="794270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7CCFC2C6-6238-4A2F-93DE-2ADF74AF6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11652" y="0"/>
            <a:ext cx="8480347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C32B0F-14F0-40F1-B75D-681D0935BC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8600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CA" sz="4800" b="1" dirty="0">
                <a:latin typeface="Arial Rounded MT Bold" panose="020F0704030504030204" pitchFamily="34" charset="0"/>
                <a:cs typeface="Aharoni" panose="02010803020104030203" pitchFamily="2" charset="-79"/>
              </a:rPr>
              <a:t>First 15 Hiragana</a:t>
            </a:r>
            <a:br>
              <a:rPr lang="en-CA" sz="4800" b="1" dirty="0">
                <a:latin typeface="Arial Rounded MT Bold" panose="020F0704030504030204" pitchFamily="34" charset="0"/>
                <a:cs typeface="Aharoni" panose="02010803020104030203" pitchFamily="2" charset="-79"/>
              </a:rPr>
            </a:br>
            <a:r>
              <a:rPr lang="en-CA" sz="4800" b="1" dirty="0">
                <a:latin typeface="Arial Rounded MT Bold" panose="020F0704030504030204" pitchFamily="34" charset="0"/>
                <a:cs typeface="Aharoni" panose="02010803020104030203" pitchFamily="2" charset="-79"/>
              </a:rPr>
              <a:t>  </a:t>
            </a:r>
            <a:br>
              <a:rPr lang="en-CA" sz="4800" b="1" dirty="0">
                <a:latin typeface="Arial Rounded MT Bold" panose="020F0704030504030204" pitchFamily="34" charset="0"/>
                <a:cs typeface="Aharoni" panose="02010803020104030203" pitchFamily="2" charset="-79"/>
              </a:rPr>
            </a:br>
            <a:r>
              <a:rPr lang="en-CA" sz="4800" b="1" dirty="0">
                <a:latin typeface="Arial Rounded MT Bold" panose="020F0704030504030204" pitchFamily="34" charset="0"/>
                <a:cs typeface="Aharoni" panose="02010803020104030203" pitchFamily="2" charset="-79"/>
              </a:rPr>
              <a:t>   </a:t>
            </a:r>
            <a:endParaRPr lang="en-CA" sz="4800" b="1" dirty="0">
              <a:latin typeface="UD Digi Kyokasho NK-R" panose="02020400000000000000" pitchFamily="18" charset="-128"/>
              <a:ea typeface="UD Digi Kyokasho NK-R" panose="02020400000000000000" pitchFamily="18" charset="-128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A2E4CD-35F8-4BF4-A2EA-6E1FD0F213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48600" y="4872922"/>
            <a:ext cx="4023360" cy="1208141"/>
          </a:xfrm>
        </p:spPr>
        <p:txBody>
          <a:bodyPr>
            <a:normAutofit fontScale="47500" lnSpcReduction="20000"/>
          </a:bodyPr>
          <a:lstStyle/>
          <a:p>
            <a:pPr algn="l"/>
            <a:endParaRPr lang="en-CA" altLang="ja-JP" sz="4800" b="1" dirty="0">
              <a:latin typeface="UD Digi Kyokasho NK-R" panose="02020400000000000000" pitchFamily="18" charset="-128"/>
              <a:ea typeface="UD Digi Kyokasho NK-R" panose="02020400000000000000" pitchFamily="18" charset="-128"/>
            </a:endParaRPr>
          </a:p>
          <a:p>
            <a:pPr algn="l"/>
            <a:r>
              <a:rPr lang="ja-JP" altLang="en-US" sz="4800" b="1" dirty="0">
                <a:latin typeface="UD Digi Kyokasho NK-R" panose="02020400000000000000" pitchFamily="18" charset="-128"/>
                <a:ea typeface="UD Digi Kyokasho NK-R" panose="02020400000000000000" pitchFamily="18" charset="-128"/>
              </a:rPr>
              <a:t>             </a:t>
            </a:r>
            <a:r>
              <a:rPr lang="ja-JP" altLang="en-US" sz="8000" b="1" dirty="0">
                <a:latin typeface="UD Digi Kyokasho NK-R" panose="02020400000000000000" pitchFamily="18" charset="-128"/>
                <a:ea typeface="UD Digi Kyokasho NK-R" panose="02020400000000000000" pitchFamily="18" charset="-128"/>
              </a:rPr>
              <a:t>あ </a:t>
            </a:r>
            <a:r>
              <a:rPr lang="en-CA" altLang="ja-JP" sz="8000" b="1" dirty="0">
                <a:latin typeface="UD Digi Kyokasho NK-R" panose="02020400000000000000" pitchFamily="18" charset="-128"/>
                <a:ea typeface="UD Digi Kyokasho NK-R" panose="02020400000000000000" pitchFamily="18" charset="-128"/>
              </a:rPr>
              <a:t>to </a:t>
            </a:r>
            <a:r>
              <a:rPr lang="ja-JP" altLang="en-US" sz="8000" b="1" dirty="0">
                <a:latin typeface="UD Digi Kyokasho NK-R" panose="02020400000000000000" pitchFamily="18" charset="-128"/>
                <a:ea typeface="UD Digi Kyokasho NK-R" panose="02020400000000000000" pitchFamily="18" charset="-128"/>
              </a:rPr>
              <a:t>そ</a:t>
            </a:r>
            <a:br>
              <a:rPr lang="en-CA" sz="8000" b="1" dirty="0">
                <a:latin typeface="UD Digi Kyokasho NK-R" panose="02020400000000000000" pitchFamily="18" charset="-128"/>
                <a:ea typeface="UD Digi Kyokasho NK-R" panose="02020400000000000000" pitchFamily="18" charset="-128"/>
              </a:rPr>
            </a:br>
            <a:endParaRPr lang="en-CA" sz="4800" dirty="0">
              <a:latin typeface="Arial Rounded MT Bold" panose="020F0704030504030204" pitchFamily="34" charset="0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1916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81DA5-BB0A-41D5-BF50-DBDED2440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36A07-C99A-4824-9A05-3C8CC57A78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153" y="1825625"/>
            <a:ext cx="11779623" cy="4814234"/>
          </a:xfrm>
        </p:spPr>
        <p:txBody>
          <a:bodyPr/>
          <a:lstStyle/>
          <a:p>
            <a:pPr marL="0" indent="0">
              <a:buNone/>
            </a:pPr>
            <a:r>
              <a:rPr lang="en-CA" dirty="0"/>
              <a:t>For Hiragana, see the textbook p20-p23 and  p296-p299. The audio material for the textbooks is available through  OTO Navi – Sound Navigator, an app for </a:t>
            </a:r>
            <a:r>
              <a:rPr lang="en-CA" dirty="0" err="1"/>
              <a:t>Genki</a:t>
            </a:r>
            <a:r>
              <a:rPr lang="en-CA" dirty="0"/>
              <a:t>.</a:t>
            </a:r>
          </a:p>
          <a:p>
            <a:pPr marL="0" indent="0">
              <a:buNone/>
            </a:pPr>
            <a:r>
              <a:rPr lang="en-CA" dirty="0"/>
              <a:t>How to use OTO-Navi</a:t>
            </a:r>
          </a:p>
          <a:p>
            <a:pPr marL="514350" indent="-514350">
              <a:buAutoNum type="arabicPeriod"/>
            </a:pPr>
            <a:r>
              <a:rPr lang="en-CA" dirty="0"/>
              <a:t>Scan the QR code on the last page of the textbook and download OTO-Navi from App Store or Google Play.</a:t>
            </a:r>
          </a:p>
          <a:p>
            <a:pPr marL="0" indent="0">
              <a:buNone/>
            </a:pPr>
            <a:r>
              <a:rPr lang="en-CA" dirty="0"/>
              <a:t>2. Search for </a:t>
            </a:r>
            <a:r>
              <a:rPr lang="en-CA" dirty="0" err="1"/>
              <a:t>Genki</a:t>
            </a:r>
            <a:r>
              <a:rPr lang="en-CA" dirty="0"/>
              <a:t> Vol.1 3</a:t>
            </a:r>
            <a:r>
              <a:rPr lang="en-CA" baseline="30000" dirty="0"/>
              <a:t>rd</a:t>
            </a:r>
            <a:r>
              <a:rPr lang="en-CA" dirty="0"/>
              <a:t> Ed. Within the app. </a:t>
            </a:r>
          </a:p>
          <a:p>
            <a:pPr marL="0" indent="0">
              <a:buNone/>
            </a:pPr>
            <a:r>
              <a:rPr lang="en-CA" dirty="0"/>
              <a:t>3. Download the audio material and play it.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F28A79-B21C-47C5-8FC0-FC790ED1CC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1482"/>
            <a:ext cx="10266082" cy="161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965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F8AF0-6081-4455-8CA9-C224F3AC6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77651"/>
          </a:xfrm>
        </p:spPr>
        <p:txBody>
          <a:bodyPr/>
          <a:lstStyle/>
          <a:p>
            <a:r>
              <a:rPr lang="en-CA" b="1" dirty="0">
                <a:latin typeface="Abadi" panose="020B0604020104020204" pitchFamily="34" charset="0"/>
              </a:rPr>
              <a:t>Regarding Japanese writing system, please see textbook p20-p27.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C1D05-2660-438D-AF89-B2E3B2E4F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42777"/>
            <a:ext cx="10515600" cy="38341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4000" dirty="0">
                <a:sym typeface="Wingdings" panose="05000000000000000000" pitchFamily="2" charset="2"/>
              </a:rPr>
              <a:t></a:t>
            </a:r>
            <a:r>
              <a:rPr lang="en-CA" sz="4000" dirty="0"/>
              <a:t>When you read those pages, please listen to the audio files available in OTO-Nabi.</a:t>
            </a:r>
          </a:p>
        </p:txBody>
      </p:sp>
    </p:spTree>
    <p:extLst>
      <p:ext uri="{BB962C8B-B14F-4D97-AF65-F5344CB8AC3E}">
        <p14:creationId xmlns:p14="http://schemas.microsoft.com/office/powerpoint/2010/main" val="3668061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151BD-EA72-48E6-A8E0-EBC6793AD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447" y="89647"/>
            <a:ext cx="11474823" cy="1601041"/>
          </a:xfrm>
        </p:spPr>
        <p:txBody>
          <a:bodyPr>
            <a:normAutofit fontScale="90000"/>
          </a:bodyPr>
          <a:lstStyle/>
          <a:p>
            <a:r>
              <a:rPr lang="en-CA" b="1" u="sng" dirty="0"/>
              <a:t>Useful websites for learning Hiragana</a:t>
            </a:r>
            <a:br>
              <a:rPr lang="en-CA" dirty="0"/>
            </a:br>
            <a:r>
              <a:rPr lang="en-CA" sz="3600" dirty="0"/>
              <a:t>There are many Hiragana learning tools online. The following are just a few of them.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EAFA0E-ECB1-45D4-AAC9-0E479C9D1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177" y="1804893"/>
            <a:ext cx="11660094" cy="4963460"/>
          </a:xfrm>
        </p:spPr>
        <p:txBody>
          <a:bodyPr/>
          <a:lstStyle/>
          <a:p>
            <a:pPr marL="0" indent="0">
              <a:buNone/>
            </a:pPr>
            <a:r>
              <a:rPr lang="en-CA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https://www.tofugu.com/japanese/hiragana-chart/</a:t>
            </a:r>
            <a:endParaRPr lang="en-CA" dirty="0">
              <a:solidFill>
                <a:srgbClr val="0563C1"/>
              </a:solidFill>
            </a:endParaRP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>
                <a:hlinkClick r:id="rId3"/>
              </a:rPr>
              <a:t>http://japanese-lesson.com/characters/hiragana/hiragana_writing.html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                                                                 (Hiragana/Katakana practice sheets)</a:t>
            </a:r>
          </a:p>
          <a:p>
            <a:pPr marL="0" indent="0">
              <a:buNone/>
            </a:pPr>
            <a:r>
              <a:rPr lang="en-CA" dirty="0">
                <a:hlinkClick r:id="rId4"/>
              </a:rPr>
              <a:t>https://drlingua.com/</a:t>
            </a:r>
            <a:endParaRPr lang="en-CA" dirty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>
                <a:hlinkClick r:id="rId5"/>
              </a:rPr>
              <a:t>https://realkana.com/</a:t>
            </a:r>
            <a:endParaRPr lang="en-CA" dirty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>
                <a:hlinkClick r:id="rId6"/>
              </a:rPr>
              <a:t>https://www.tanoshiijapanese.com/home/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68839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3" name="Picture 192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3974B9-5FC2-4ECC-B6B1-D38679AEA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CA" b="1" dirty="0">
                <a:solidFill>
                  <a:srgbClr val="000000"/>
                </a:solidFill>
              </a:rPr>
              <a:t>Believe it or Not!</a:t>
            </a:r>
          </a:p>
        </p:txBody>
      </p:sp>
      <p:sp>
        <p:nvSpPr>
          <p:cNvPr id="194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080" name="Picture 8" descr="World Emoji Day 618*576 transprent Png Free Download - Emoticon, Smiley,  Yellow. - CleanPNG / KissPNG">
            <a:extLst>
              <a:ext uri="{FF2B5EF4-FFF2-40B4-BE49-F238E27FC236}">
                <a16:creationId xmlns:a16="http://schemas.microsoft.com/office/drawing/2014/main" id="{90605709-61EF-4D9B-ADAF-551C197941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4" r="3553" b="-1"/>
          <a:stretch/>
        </p:blipFill>
        <p:spPr bwMode="auto">
          <a:xfrm>
            <a:off x="20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6A1664-7961-40A5-9E9C-C4C602EAC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pPr marL="0" indent="0">
              <a:buClr>
                <a:srgbClr val="FBEC00"/>
              </a:buClr>
              <a:buNone/>
            </a:pPr>
            <a:r>
              <a:rPr lang="en-US" altLang="ja-JP" sz="4000" dirty="0">
                <a:solidFill>
                  <a:srgbClr val="000000"/>
                </a:solidFill>
              </a:rPr>
              <a:t>I</a:t>
            </a:r>
            <a:r>
              <a:rPr lang="en-CA" sz="4000" dirty="0">
                <a:solidFill>
                  <a:srgbClr val="000000"/>
                </a:solidFill>
              </a:rPr>
              <a:t>n this semester, you will master: </a:t>
            </a:r>
          </a:p>
          <a:p>
            <a:pPr marL="0" indent="0">
              <a:buClr>
                <a:srgbClr val="FBEC00"/>
              </a:buClr>
              <a:buNone/>
            </a:pPr>
            <a:r>
              <a:rPr lang="en-CA" sz="4000" dirty="0">
                <a:solidFill>
                  <a:srgbClr val="000000"/>
                </a:solidFill>
              </a:rPr>
              <a:t>Hiragana (46), Katakana (46), and some Kanji (29). </a:t>
            </a:r>
          </a:p>
        </p:txBody>
      </p:sp>
    </p:spTree>
    <p:extLst>
      <p:ext uri="{BB962C8B-B14F-4D97-AF65-F5344CB8AC3E}">
        <p14:creationId xmlns:p14="http://schemas.microsoft.com/office/powerpoint/2010/main" val="3824272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66223-4087-44BE-B197-1FFFCF39C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48189"/>
            <a:ext cx="10515600" cy="534892"/>
          </a:xfrm>
        </p:spPr>
        <p:txBody>
          <a:bodyPr>
            <a:normAutofit/>
          </a:bodyPr>
          <a:lstStyle/>
          <a:p>
            <a:r>
              <a:rPr lang="en-CA" sz="1800" dirty="0">
                <a:hlinkClick r:id="rId2"/>
              </a:rPr>
              <a:t>http://sasagami358.blog.fc2.com/blog-entry-593.html</a:t>
            </a:r>
            <a:endParaRPr lang="en-CA" sz="18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81901B2-5EF1-496F-940E-9983DF1708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64988" y="274919"/>
            <a:ext cx="10847294" cy="5773270"/>
          </a:xfrm>
        </p:spPr>
      </p:pic>
    </p:spTree>
    <p:extLst>
      <p:ext uri="{BB962C8B-B14F-4D97-AF65-F5344CB8AC3E}">
        <p14:creationId xmlns:p14="http://schemas.microsoft.com/office/powerpoint/2010/main" val="1646787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974B9-5FC2-4ECC-B6B1-D38679AEA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5400" b="1" dirty="0"/>
              <a:t>This means….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6A1664-7961-40A5-9E9C-C4C602EAC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365" y="2085787"/>
            <a:ext cx="10684435" cy="40911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4000" dirty="0"/>
              <a:t>As of TODAY, if you are going to delay mastering Hiragana, JPN1901 is not for you, since the textbook, all quizzes, tests, exams and assignments are conducted by the Japanese writing system.</a:t>
            </a:r>
          </a:p>
        </p:txBody>
      </p:sp>
    </p:spTree>
    <p:extLst>
      <p:ext uri="{BB962C8B-B14F-4D97-AF65-F5344CB8AC3E}">
        <p14:creationId xmlns:p14="http://schemas.microsoft.com/office/powerpoint/2010/main" val="4121886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C1218-4CF1-4C06-8348-A62D0715E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659" y="209177"/>
            <a:ext cx="11337365" cy="1870636"/>
          </a:xfrm>
        </p:spPr>
        <p:txBody>
          <a:bodyPr>
            <a:normAutofit fontScale="90000"/>
          </a:bodyPr>
          <a:lstStyle/>
          <a:p>
            <a:pPr algn="ctr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Please ask yourself: Do I have time to master one of the most challenging writing systems in the world besides doing my major work? </a:t>
            </a:r>
          </a:p>
        </p:txBody>
      </p:sp>
      <p:pic>
        <p:nvPicPr>
          <p:cNvPr id="6146" name="Picture 2" descr="名探偵コナン 純黒の悪夢2枚目の写真・画像｜cinemacafe.net">
            <a:extLst>
              <a:ext uri="{FF2B5EF4-FFF2-40B4-BE49-F238E27FC236}">
                <a16:creationId xmlns:a16="http://schemas.microsoft.com/office/drawing/2014/main" id="{B9C8C82A-A0CB-4641-BA54-8A763A216C8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435" y="2334418"/>
            <a:ext cx="6651811" cy="407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866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9" name="Rectangle 138">
            <a:extLst>
              <a:ext uri="{FF2B5EF4-FFF2-40B4-BE49-F238E27FC236}">
                <a16:creationId xmlns:a16="http://schemas.microsoft.com/office/drawing/2014/main" id="{D55CD764-972B-4CA5-A885-53E55C63E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94A355-B5CD-4AA5-9168-B8505C1E8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639" y="185271"/>
            <a:ext cx="3876225" cy="51218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/>
              <a:t>You need p</a:t>
            </a:r>
            <a:r>
              <a:rPr lang="en-US" altLang="ja-JP" sz="4000" b="1" dirty="0"/>
              <a:t>ersistence and  </a:t>
            </a:r>
            <a:r>
              <a:rPr lang="en-US" sz="4000" b="1" dirty="0"/>
              <a:t>enthusiasm to study Japanese. </a:t>
            </a:r>
            <a:br>
              <a:rPr lang="en-US" sz="4000" b="1" dirty="0"/>
            </a:br>
            <a:r>
              <a:rPr lang="en-US" sz="4000" b="1" dirty="0"/>
              <a:t>Do you really want to study Japanese?</a:t>
            </a:r>
            <a:br>
              <a:rPr lang="en-US" sz="4000" b="1" dirty="0"/>
            </a:br>
            <a:r>
              <a:rPr lang="en-US" sz="4000" b="1" dirty="0"/>
              <a:t>Then JPN1901 is for you!</a:t>
            </a:r>
          </a:p>
        </p:txBody>
      </p:sp>
      <p:pic>
        <p:nvPicPr>
          <p:cNvPr id="3078" name="Picture 6" descr="Pokemon Pikachu Lightning Character Mens T-Shirt Officially Licensed  Merchandise | eBay">
            <a:extLst>
              <a:ext uri="{FF2B5EF4-FFF2-40B4-BE49-F238E27FC236}">
                <a16:creationId xmlns:a16="http://schemas.microsoft.com/office/drawing/2014/main" id="{FA4EC56C-0DB4-4195-AE72-AB114978387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18" r="1" b="18353"/>
          <a:stretch/>
        </p:blipFill>
        <p:spPr bwMode="auto">
          <a:xfrm>
            <a:off x="4644321" y="10"/>
            <a:ext cx="755599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1" name="Rectangle 140">
            <a:extLst>
              <a:ext uri="{FF2B5EF4-FFF2-40B4-BE49-F238E27FC236}">
                <a16:creationId xmlns:a16="http://schemas.microsoft.com/office/drawing/2014/main" id="{34165AB3-7006-4430-BCE3-25476BE13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64472"/>
            <a:ext cx="5291468" cy="14904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3" name="Group 142">
            <a:extLst>
              <a:ext uri="{FF2B5EF4-FFF2-40B4-BE49-F238E27FC236}">
                <a16:creationId xmlns:a16="http://schemas.microsoft.com/office/drawing/2014/main" id="{D00B602F-D8C3-4DD5-B8F5-0212B54C6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167" y="2050133"/>
            <a:ext cx="232963" cy="1340860"/>
            <a:chOff x="56167" y="2050133"/>
            <a:chExt cx="232963" cy="1340860"/>
          </a:xfrm>
        </p:grpSpPr>
        <p:sp>
          <p:nvSpPr>
            <p:cNvPr id="144" name="Rectangle 2">
              <a:extLst>
                <a:ext uri="{FF2B5EF4-FFF2-40B4-BE49-F238E27FC236}">
                  <a16:creationId xmlns:a16="http://schemas.microsoft.com/office/drawing/2014/main" id="{5DECCEC3-7216-4C06-A18A-8E7E3F11F6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28600" y="261989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5" name="Rectangle 59">
              <a:extLst>
                <a:ext uri="{FF2B5EF4-FFF2-40B4-BE49-F238E27FC236}">
                  <a16:creationId xmlns:a16="http://schemas.microsoft.com/office/drawing/2014/main" id="{297654B9-956B-45A2-BCFF-C3B8D2A0D9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61989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6" name="Rectangle 2">
              <a:extLst>
                <a:ext uri="{FF2B5EF4-FFF2-40B4-BE49-F238E27FC236}">
                  <a16:creationId xmlns:a16="http://schemas.microsoft.com/office/drawing/2014/main" id="{E43A9188-A250-45B3-92C6-7B82B99A4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28600" y="2477778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7" name="Rectangle 59">
              <a:extLst>
                <a:ext uri="{FF2B5EF4-FFF2-40B4-BE49-F238E27FC236}">
                  <a16:creationId xmlns:a16="http://schemas.microsoft.com/office/drawing/2014/main" id="{18F65A8A-D202-4171-B8B1-A5F871C2F0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477778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8" name="Rectangle 2">
              <a:extLst>
                <a:ext uri="{FF2B5EF4-FFF2-40B4-BE49-F238E27FC236}">
                  <a16:creationId xmlns:a16="http://schemas.microsoft.com/office/drawing/2014/main" id="{4C61AD47-E0FE-4269-870C-4EA6432EAF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28600" y="233566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9" name="Rectangle 59">
              <a:extLst>
                <a:ext uri="{FF2B5EF4-FFF2-40B4-BE49-F238E27FC236}">
                  <a16:creationId xmlns:a16="http://schemas.microsoft.com/office/drawing/2014/main" id="{E3CE99F8-5874-42F1-9117-802AF91303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33566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0" name="Rectangle 2">
              <a:extLst>
                <a:ext uri="{FF2B5EF4-FFF2-40B4-BE49-F238E27FC236}">
                  <a16:creationId xmlns:a16="http://schemas.microsoft.com/office/drawing/2014/main" id="{52B0AAFE-2068-4330-B622-F495F6D355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28600" y="2193550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1" name="Rectangle 59">
              <a:extLst>
                <a:ext uri="{FF2B5EF4-FFF2-40B4-BE49-F238E27FC236}">
                  <a16:creationId xmlns:a16="http://schemas.microsoft.com/office/drawing/2014/main" id="{D71F60FA-8132-4A8C-8A25-AA12DB1EBE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193550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2" name="Rectangle 2">
              <a:extLst>
                <a:ext uri="{FF2B5EF4-FFF2-40B4-BE49-F238E27FC236}">
                  <a16:creationId xmlns:a16="http://schemas.microsoft.com/office/drawing/2014/main" id="{ADBA8AF1-9973-4BF1-A758-89E5E5B41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28600" y="2051436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" name="Rectangle 59">
              <a:extLst>
                <a:ext uri="{FF2B5EF4-FFF2-40B4-BE49-F238E27FC236}">
                  <a16:creationId xmlns:a16="http://schemas.microsoft.com/office/drawing/2014/main" id="{6712147C-1C59-44C2-AC2C-A7A2008BD6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051436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Rectangle 2">
              <a:extLst>
                <a:ext uri="{FF2B5EF4-FFF2-40B4-BE49-F238E27FC236}">
                  <a16:creationId xmlns:a16="http://schemas.microsoft.com/office/drawing/2014/main" id="{F4BD0FA2-8F4E-4E28-A91D-584FE197C5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28600" y="333046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Rectangle 59">
              <a:extLst>
                <a:ext uri="{FF2B5EF4-FFF2-40B4-BE49-F238E27FC236}">
                  <a16:creationId xmlns:a16="http://schemas.microsoft.com/office/drawing/2014/main" id="{3AA1D0D4-C9A8-4316-BB42-7C3D872549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33046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Rectangle 2">
              <a:extLst>
                <a:ext uri="{FF2B5EF4-FFF2-40B4-BE49-F238E27FC236}">
                  <a16:creationId xmlns:a16="http://schemas.microsoft.com/office/drawing/2014/main" id="{BD3E342F-986B-4ED7-840A-6638E1C93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28600" y="3188348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7" name="Rectangle 59">
              <a:extLst>
                <a:ext uri="{FF2B5EF4-FFF2-40B4-BE49-F238E27FC236}">
                  <a16:creationId xmlns:a16="http://schemas.microsoft.com/office/drawing/2014/main" id="{5CE8FBB8-BEA6-4B17-B401-A426E74639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188348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Rectangle 2">
              <a:extLst>
                <a:ext uri="{FF2B5EF4-FFF2-40B4-BE49-F238E27FC236}">
                  <a16:creationId xmlns:a16="http://schemas.microsoft.com/office/drawing/2014/main" id="{D5694FEE-ED72-4808-9F69-1491B359D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28600" y="304623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Rectangle 59">
              <a:extLst>
                <a:ext uri="{FF2B5EF4-FFF2-40B4-BE49-F238E27FC236}">
                  <a16:creationId xmlns:a16="http://schemas.microsoft.com/office/drawing/2014/main" id="{7F6E7FB6-3CBD-489B-B4E4-A69C2D5F4E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04623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Rectangle 2">
              <a:extLst>
                <a:ext uri="{FF2B5EF4-FFF2-40B4-BE49-F238E27FC236}">
                  <a16:creationId xmlns:a16="http://schemas.microsoft.com/office/drawing/2014/main" id="{FB1F7333-7CE1-4BA9-A9D3-33CE2697CF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28600" y="2904120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Rectangle 59">
              <a:extLst>
                <a:ext uri="{FF2B5EF4-FFF2-40B4-BE49-F238E27FC236}">
                  <a16:creationId xmlns:a16="http://schemas.microsoft.com/office/drawing/2014/main" id="{4458ECA0-C373-47DC-AC47-E90615A43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904120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Rectangle 2">
              <a:extLst>
                <a:ext uri="{FF2B5EF4-FFF2-40B4-BE49-F238E27FC236}">
                  <a16:creationId xmlns:a16="http://schemas.microsoft.com/office/drawing/2014/main" id="{31AD3723-A525-44C9-A1D4-8D540C5923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28600" y="2762006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3" name="Rectangle 59">
              <a:extLst>
                <a:ext uri="{FF2B5EF4-FFF2-40B4-BE49-F238E27FC236}">
                  <a16:creationId xmlns:a16="http://schemas.microsoft.com/office/drawing/2014/main" id="{71C422B5-B1F4-4725-A106-ACF8DCB284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762006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5" name="Rectangle 164">
            <a:extLst>
              <a:ext uri="{FF2B5EF4-FFF2-40B4-BE49-F238E27FC236}">
                <a16:creationId xmlns:a16="http://schemas.microsoft.com/office/drawing/2014/main" id="{E3E51905-F374-4E1A-97CF-B741584B7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01384"/>
            <a:ext cx="5852160" cy="3566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67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EC45A-D197-4FDD-A6F8-1DAB68645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3200" y="365125"/>
            <a:ext cx="4010211" cy="5354357"/>
          </a:xfrm>
        </p:spPr>
        <p:txBody>
          <a:bodyPr>
            <a:normAutofit/>
          </a:bodyPr>
          <a:lstStyle/>
          <a:p>
            <a:r>
              <a:rPr lang="en-CA" dirty="0"/>
              <a:t>You can listen to the sound of Hiragana on OTO-Navi </a:t>
            </a:r>
            <a:br>
              <a:rPr lang="en-CA" dirty="0"/>
            </a:br>
            <a:r>
              <a:rPr lang="en-CA" dirty="0"/>
              <a:t>(JWS-01 textbook p20)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FB0C8A9-CA91-4BE2-BFCA-DEB05AE717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789" y="114300"/>
            <a:ext cx="7540434" cy="6663018"/>
          </a:xfrm>
        </p:spPr>
      </p:pic>
    </p:spTree>
    <p:extLst>
      <p:ext uri="{BB962C8B-B14F-4D97-AF65-F5344CB8AC3E}">
        <p14:creationId xmlns:p14="http://schemas.microsoft.com/office/powerpoint/2010/main" val="3894570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645A2-2D2B-4254-B530-B08D78CD7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445" y="640081"/>
            <a:ext cx="5922213" cy="6048311"/>
          </a:xfrm>
          <a:noFill/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6000" dirty="0"/>
            </a:br>
            <a:br>
              <a:rPr lang="en-US" sz="6000" dirty="0"/>
            </a:br>
            <a:br>
              <a:rPr lang="en-US" sz="6000" dirty="0"/>
            </a:br>
            <a:br>
              <a:rPr lang="en-US" sz="6000" dirty="0"/>
            </a:br>
            <a:br>
              <a:rPr lang="en-US" sz="6000" dirty="0"/>
            </a:br>
            <a:br>
              <a:rPr lang="en-US" sz="6000" dirty="0"/>
            </a:br>
            <a:br>
              <a:rPr lang="en-US" sz="6000" dirty="0"/>
            </a:br>
            <a:r>
              <a:rPr lang="en-US" sz="5300" b="1" dirty="0"/>
              <a:t>Please see the textbook p. 296 for the Hiragana chart with the correct shapes and the stroke order.</a:t>
            </a:r>
            <a:br>
              <a:rPr lang="en-US" sz="5300" b="1" dirty="0"/>
            </a:br>
            <a:r>
              <a:rPr lang="en-US" sz="7300" dirty="0">
                <a:sym typeface="Wingdings" panose="05000000000000000000" pitchFamily="2" charset="2"/>
              </a:rPr>
              <a:t></a:t>
            </a:r>
            <a:br>
              <a:rPr lang="en-US" sz="5200" dirty="0"/>
            </a:br>
            <a:endParaRPr lang="en-US" sz="52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3C55C63-394E-4933-8203-9600B7DA0B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38"/>
          <a:stretch/>
        </p:blipFill>
        <p:spPr>
          <a:xfrm>
            <a:off x="7027606" y="81116"/>
            <a:ext cx="5036575" cy="6607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7638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FA62E-CAE0-46B1-9005-D58259C28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                   </a:t>
            </a:r>
            <a:r>
              <a:rPr lang="en-CA" b="1" dirty="0"/>
              <a:t>Hiragana Flush Cards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F11D80-EA6F-42CE-9F7C-BFE30CC3DF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CA" sz="4000" dirty="0"/>
              <a:t>See the Hiragana chart in the workbook p11, and listen to the audio and study the hiragana.</a:t>
            </a:r>
          </a:p>
          <a:p>
            <a:pPr marL="514350" indent="-514350">
              <a:buAutoNum type="arabicPeriod"/>
            </a:pPr>
            <a:r>
              <a:rPr lang="en-CA" sz="4000" dirty="0"/>
              <a:t>Cut out the cards along the solid lines and practice reading each Hiragana, and check against the romanization on the back.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24096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677C8-2098-4E2F-8959-2CE9B29D1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753" y="365125"/>
            <a:ext cx="11037047" cy="1325563"/>
          </a:xfrm>
        </p:spPr>
        <p:txBody>
          <a:bodyPr>
            <a:normAutofit fontScale="90000"/>
          </a:bodyPr>
          <a:lstStyle/>
          <a:p>
            <a:br>
              <a:rPr lang="en-CA" sz="4800" b="1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</a:br>
            <a:r>
              <a:rPr lang="en-CA" sz="4800" b="1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Printing style and Handwriting style</a:t>
            </a:r>
            <a:br>
              <a:rPr lang="en-CA" sz="48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</a:br>
            <a:endParaRPr lang="en-CA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7CF3A-D0F0-4A08-BB48-46D78EA50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753" y="1825624"/>
            <a:ext cx="11528612" cy="4479551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CA" sz="40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In your assignments, exams, and quizzes, do not write in the printing style. Please write in the handwriting style (or the Textbook style which is very </a:t>
            </a:r>
            <a:r>
              <a:rPr lang="en-CA" sz="4000" dirty="0"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close to the handwriting style</a:t>
            </a:r>
            <a:r>
              <a:rPr lang="en-CA" sz="40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).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CA" sz="4000" dirty="0"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(Regarding the various fonts, see textbook p19.)</a:t>
            </a:r>
            <a:endParaRPr lang="en-CA" sz="4000" dirty="0">
              <a:effectLst/>
              <a:latin typeface="Calibri" panose="020F0502020204030204" pitchFamily="34" charset="0"/>
              <a:ea typeface="Yu Mincho" panose="02020400000000000000" pitchFamily="18" charset="-128"/>
              <a:cs typeface="Times New Roman" panose="02020603050405020304" pitchFamily="18" charset="0"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662186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A120B-6390-4290-81EF-18A0D5D34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838200" y="-352612"/>
            <a:ext cx="10515600" cy="89648"/>
          </a:xfrm>
        </p:spPr>
        <p:txBody>
          <a:bodyPr>
            <a:normAutofit fontScale="90000"/>
          </a:bodyPr>
          <a:lstStyle/>
          <a:p>
            <a:endParaRPr lang="en-CA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1D925B-0B82-4E53-A691-B5C992E90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15900"/>
            <a:ext cx="10422194" cy="6447865"/>
          </a:xfrm>
        </p:spPr>
      </p:pic>
    </p:spTree>
    <p:extLst>
      <p:ext uri="{BB962C8B-B14F-4D97-AF65-F5344CB8AC3E}">
        <p14:creationId xmlns:p14="http://schemas.microsoft.com/office/powerpoint/2010/main" val="1543195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A92BC41-5AE1-432E-87C7-12BF9E03D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01415" y="476778"/>
            <a:ext cx="7212450" cy="5920653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49BE48-6C08-4A43-975D-C51EAC8C0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1495" y="1179095"/>
            <a:ext cx="5956353" cy="340448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000" b="1" dirty="0">
                <a:solidFill>
                  <a:srgbClr val="FFFF00"/>
                </a:solidFill>
              </a:rPr>
              <a:t>Hiragana is the most basic Japanese system consisted of 46 characters. </a:t>
            </a:r>
            <a:br>
              <a:rPr lang="en-US" sz="4000" b="1" dirty="0">
                <a:solidFill>
                  <a:srgbClr val="FFFF00"/>
                </a:solidFill>
              </a:rPr>
            </a:br>
            <a:r>
              <a:rPr lang="en-US" sz="3700" b="1" dirty="0">
                <a:solidFill>
                  <a:srgbClr val="FFFF00"/>
                </a:solidFill>
              </a:rPr>
              <a:t>Mastering Hiragana and Katakana is a demanding task. Today, you are going to practice the first 15 characters of Hiragana.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C0E1208-0B30-4396-AE7C-AEBFFAEE6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87478" y="4713662"/>
            <a:ext cx="365760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picture containing clock&#10;&#10;Description automatically generated">
            <a:extLst>
              <a:ext uri="{FF2B5EF4-FFF2-40B4-BE49-F238E27FC236}">
                <a16:creationId xmlns:a16="http://schemas.microsoft.com/office/drawing/2014/main" id="{301FF646-6D4A-426F-B3C7-211BB6C0D1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5"/>
          <a:stretch/>
        </p:blipFill>
        <p:spPr>
          <a:xfrm>
            <a:off x="475488" y="476777"/>
            <a:ext cx="3864383" cy="592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933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ECBF7-812E-4F09-9715-1D94B9AFC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89D97-22FA-4E69-9CDC-66C818034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sz="4400" dirty="0"/>
              <a:t>Please practice the first 15 Hiragana in the workbook p121-p122. </a:t>
            </a:r>
          </a:p>
          <a:p>
            <a:pPr marL="0" indent="0">
              <a:buNone/>
            </a:pPr>
            <a:r>
              <a:rPr lang="en-CA" sz="44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You will have to do those pages later as part of a class assignment anyway. </a:t>
            </a:r>
            <a:endParaRPr lang="en-CA" sz="8800" dirty="0"/>
          </a:p>
        </p:txBody>
      </p:sp>
    </p:spTree>
    <p:extLst>
      <p:ext uri="{BB962C8B-B14F-4D97-AF65-F5344CB8AC3E}">
        <p14:creationId xmlns:p14="http://schemas.microsoft.com/office/powerpoint/2010/main" val="2038823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0966E-5F8C-4971-8356-D30387553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107" y="6204138"/>
            <a:ext cx="11695952" cy="489509"/>
          </a:xfrm>
        </p:spPr>
        <p:txBody>
          <a:bodyPr>
            <a:normAutofit fontScale="90000"/>
          </a:bodyPr>
          <a:lstStyle/>
          <a:p>
            <a:r>
              <a:rPr lang="en-US" sz="160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Nakama</a:t>
            </a:r>
            <a:r>
              <a:rPr lang="en-US" sz="160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 1: Japanese Communication, Culture, Context (English and Japanese Edition) by Makino, Seiichi, </a:t>
            </a:r>
            <a:r>
              <a:rPr lang="en-US" sz="160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Hatasa</a:t>
            </a:r>
            <a:r>
              <a:rPr lang="en-US" sz="160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, Yukiko Abe, </a:t>
            </a:r>
            <a:r>
              <a:rPr lang="en-US" sz="160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Hatasa</a:t>
            </a:r>
            <a:r>
              <a:rPr lang="en-US" sz="160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, Kazumi (1998) </a:t>
            </a:r>
            <a:r>
              <a:rPr lang="en-US" sz="16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Houghton Mifflin  p.4-12</a:t>
            </a:r>
            <a:endParaRPr lang="en-CA" sz="1600" dirty="0"/>
          </a:p>
        </p:txBody>
      </p:sp>
      <p:pic>
        <p:nvPicPr>
          <p:cNvPr id="5" name="Content Placeholder 4" descr="A screenshot of a cellphone&#10;&#10;Description automatically generated">
            <a:extLst>
              <a:ext uri="{FF2B5EF4-FFF2-40B4-BE49-F238E27FC236}">
                <a16:creationId xmlns:a16="http://schemas.microsoft.com/office/drawing/2014/main" id="{181FF3F4-905E-42B2-9F9E-CF31AFE4AB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06" y="76495"/>
            <a:ext cx="4141694" cy="5911930"/>
          </a:xfr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3F0274F1-C7F0-4988-947D-78988AE089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953" y="164353"/>
            <a:ext cx="4058024" cy="5824072"/>
          </a:xfrm>
          <a:prstGeom prst="rect">
            <a:avLst/>
          </a:prstGeom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EF646460-DF5D-4134-AFD2-5A4CE82140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977" y="76494"/>
            <a:ext cx="3747248" cy="5953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7781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FFF845-5400-40E5-8A71-86D9746AA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841516" cy="551915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z="166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あ</a:t>
            </a:r>
            <a:r>
              <a:rPr lang="en-CA" altLang="ja-JP" sz="66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a</a:t>
            </a:r>
            <a:br>
              <a:rPr lang="en-US" altLang="ja-JP" sz="166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</a:br>
            <a:r>
              <a:rPr lang="ja-JP" altLang="en-US" sz="166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い</a:t>
            </a:r>
            <a:r>
              <a:rPr lang="en-CA" altLang="ja-JP" sz="7300" dirty="0" err="1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i</a:t>
            </a:r>
            <a:endParaRPr lang="en-US" sz="16600" dirty="0">
              <a:solidFill>
                <a:srgbClr val="FFFF00"/>
              </a:solidFill>
              <a:latin typeface="UD Digi Kyokasho NP-R" panose="02020400000000000000" pitchFamily="18" charset="-128"/>
              <a:ea typeface="UD Digi Kyokasho NP-R" panose="02020400000000000000" pitchFamily="18" charset="-128"/>
            </a:endParaRPr>
          </a:p>
        </p:txBody>
      </p:sp>
      <p:sp>
        <p:nvSpPr>
          <p:cNvPr id="33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15CB1C51-3655-4ED0-AD1A-926FDAD081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7" b="-1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0213076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DF3599-96D8-4107-A9EB-2061C141A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949092" cy="572414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ja-JP" altLang="en-US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う</a:t>
            </a:r>
            <a:r>
              <a:rPr lang="en-CA" altLang="ja-JP" sz="60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u</a:t>
            </a:r>
            <a:br>
              <a:rPr lang="en-CA" altLang="ja-JP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</a:br>
            <a:r>
              <a:rPr lang="ja-JP" altLang="en-US" sz="185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え</a:t>
            </a:r>
            <a:r>
              <a:rPr lang="en-CA" altLang="ja-JP" sz="60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e</a:t>
            </a:r>
            <a:endParaRPr lang="en-US" sz="19900" dirty="0">
              <a:solidFill>
                <a:srgbClr val="FFFF00"/>
              </a:solidFill>
              <a:latin typeface="UD Digi Kyokasho NP-R" panose="02020400000000000000" pitchFamily="18" charset="-128"/>
              <a:ea typeface="UD Digi Kyokasho NP-R" panose="02020400000000000000" pitchFamily="18" charset="-128"/>
            </a:endParaRP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348221F-05FE-4CFD-B02F-057CF7CC88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6" r="2" b="2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4416528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3D8905-0AEE-4974-A984-A25332B4D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3044716" cy="551915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ja-JP" altLang="en-US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お</a:t>
            </a:r>
            <a:r>
              <a:rPr lang="en-CA" altLang="ja-JP" sz="73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o</a:t>
            </a:r>
            <a:br>
              <a:rPr lang="en-CA" altLang="ja-JP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</a:br>
            <a:r>
              <a:rPr lang="ja-JP" altLang="en-US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か</a:t>
            </a:r>
            <a:r>
              <a:rPr lang="en-CA" altLang="ja-JP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ka</a:t>
            </a:r>
            <a:endParaRPr lang="en-US" sz="19900" dirty="0">
              <a:solidFill>
                <a:srgbClr val="FFFF00"/>
              </a:solidFill>
              <a:latin typeface="UD Digi Kyokasho NP-R" panose="02020400000000000000" pitchFamily="18" charset="-128"/>
              <a:ea typeface="UD Digi Kyokasho NP-R" panose="02020400000000000000" pitchFamily="18" charset="-128"/>
            </a:endParaRP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329DB376-AA69-4CB6-9313-967E9C2B19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6" r="433" b="2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1919260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92688E-3DAD-4344-A42D-2B7F2AEC5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0683" y="618681"/>
            <a:ext cx="3137646" cy="545341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ja-JP" altLang="en-US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き</a:t>
            </a:r>
            <a:r>
              <a:rPr lang="en-CA" altLang="ja-JP" sz="5300" dirty="0" err="1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ki</a:t>
            </a:r>
            <a:br>
              <a:rPr lang="en-CA" altLang="ja-JP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</a:br>
            <a:r>
              <a:rPr lang="ja-JP" altLang="en-US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く</a:t>
            </a:r>
            <a:r>
              <a:rPr lang="en-CA" altLang="ja-JP" dirty="0" err="1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ku</a:t>
            </a:r>
            <a:br>
              <a:rPr lang="en-CA" altLang="ja-JP" sz="3600" dirty="0">
                <a:solidFill>
                  <a:srgbClr val="FFFFFF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</a:br>
            <a:endParaRPr lang="en-US" sz="3600" dirty="0">
              <a:solidFill>
                <a:srgbClr val="FFFF00"/>
              </a:solidFill>
              <a:latin typeface="UD Digi Kyokasho NP-R" panose="02020400000000000000" pitchFamily="18" charset="-128"/>
              <a:ea typeface="UD Digi Kyokasho NP-R" panose="02020400000000000000" pitchFamily="18" charset="-128"/>
            </a:endParaRP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36A73A6-F5EF-404E-AB9F-C8D8D5C8BE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1" b="1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8116482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F082DB-22A7-4AB2-A6CA-2C042B520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4941" y="618681"/>
            <a:ext cx="3030071" cy="572414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ja-JP" altLang="en-US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け</a:t>
            </a:r>
            <a:r>
              <a:rPr lang="en-CA" altLang="ja-JP" sz="4000" dirty="0" err="1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ke</a:t>
            </a:r>
            <a:br>
              <a:rPr lang="en-CA" altLang="ja-JP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</a:br>
            <a:r>
              <a:rPr lang="ja-JP" altLang="en-US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こ</a:t>
            </a:r>
            <a:r>
              <a:rPr lang="en-CA" altLang="ja-JP" sz="40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ko</a:t>
            </a:r>
            <a:endParaRPr lang="en-US" sz="19900" dirty="0">
              <a:solidFill>
                <a:srgbClr val="FFFF00"/>
              </a:solidFill>
              <a:latin typeface="UD Digi Kyokasho NP-R" panose="02020400000000000000" pitchFamily="18" charset="-128"/>
              <a:ea typeface="UD Digi Kyokasho NP-R" panose="02020400000000000000" pitchFamily="18" charset="-128"/>
            </a:endParaRP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clock&#10;&#10;Description automatically generated">
            <a:extLst>
              <a:ext uri="{FF2B5EF4-FFF2-40B4-BE49-F238E27FC236}">
                <a16:creationId xmlns:a16="http://schemas.microsoft.com/office/drawing/2014/main" id="{F8A5A8C4-BA58-4656-ADA8-DBEB1D1092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9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7486936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58BFAE-3DB0-4B9E-952B-B8F5D284E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4825" y="618681"/>
            <a:ext cx="3143622" cy="5519154"/>
          </a:xfrm>
        </p:spPr>
        <p:txBody>
          <a:bodyPr vert="horz" lIns="91440" tIns="45720" rIns="91440" bIns="45720" rtlCol="0" anchor="ctr">
            <a:noAutofit/>
          </a:bodyPr>
          <a:lstStyle/>
          <a:p>
            <a:br>
              <a:rPr lang="en-CA" altLang="ja-JP" sz="175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</a:br>
            <a:r>
              <a:rPr lang="ja-JP" altLang="en-US" sz="175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さ</a:t>
            </a:r>
            <a:r>
              <a:rPr lang="en-CA" altLang="ja-JP" dirty="0" err="1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sa</a:t>
            </a:r>
            <a:br>
              <a:rPr lang="en-CA" altLang="ja-JP" sz="175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</a:br>
            <a:r>
              <a:rPr lang="ja-JP" altLang="en-US" sz="175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し</a:t>
            </a:r>
            <a:r>
              <a:rPr lang="en-CA" altLang="ja-JP" sz="4000" dirty="0" err="1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shi</a:t>
            </a:r>
            <a:br>
              <a:rPr lang="en-CA" altLang="ja-JP" sz="175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</a:br>
            <a:endParaRPr lang="en-US" sz="17500" dirty="0">
              <a:solidFill>
                <a:srgbClr val="FFFF00"/>
              </a:solidFill>
              <a:latin typeface="UD Digi Kyokasho NP-R" panose="02020400000000000000" pitchFamily="18" charset="-128"/>
              <a:ea typeface="UD Digi Kyokasho NP-R" panose="02020400000000000000" pitchFamily="18" charset="-128"/>
            </a:endParaRP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266D37E-55B5-4B71-8A6E-6963F6F67F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" r="-2" b="3065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7970983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CAA779-EA00-4470-8E7A-CFF636150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5294" y="618681"/>
            <a:ext cx="3275106" cy="5405601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ja-JP" altLang="en-US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す</a:t>
            </a:r>
            <a:r>
              <a:rPr lang="en-CA" altLang="ja-JP" sz="4900" dirty="0" err="1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su</a:t>
            </a:r>
            <a:br>
              <a:rPr lang="en-CA" altLang="ja-JP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</a:br>
            <a:r>
              <a:rPr lang="ja-JP" altLang="en-US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せ</a:t>
            </a:r>
            <a:r>
              <a:rPr lang="en-CA" altLang="ja-JP" sz="53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se</a:t>
            </a:r>
            <a:endParaRPr lang="en-US" sz="19900" dirty="0">
              <a:solidFill>
                <a:srgbClr val="FFFF00"/>
              </a:solidFill>
              <a:latin typeface="UD Digi Kyokasho NP-R" panose="02020400000000000000" pitchFamily="18" charset="-128"/>
              <a:ea typeface="UD Digi Kyokasho NP-R" panose="02020400000000000000" pitchFamily="18" charset="-128"/>
            </a:endParaRP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03A36F1-3521-406B-9C96-B5FB57F749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80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1770310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6853C-2020-471F-91AD-FE59CBACA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9717" y="1924424"/>
            <a:ext cx="3675529" cy="3944470"/>
          </a:xfrm>
        </p:spPr>
        <p:txBody>
          <a:bodyPr>
            <a:normAutofit/>
          </a:bodyPr>
          <a:lstStyle/>
          <a:p>
            <a:r>
              <a:rPr lang="ja-JP" altLang="en-US" sz="19900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そ</a:t>
            </a:r>
            <a:r>
              <a:rPr lang="en-CA" altLang="ja-JP" dirty="0">
                <a:solidFill>
                  <a:srgbClr val="FFFF00"/>
                </a:solidFill>
                <a:latin typeface="UD Digi Kyokasho NP-R" panose="02020400000000000000" pitchFamily="18" charset="-128"/>
                <a:ea typeface="UD Digi Kyokasho NP-R" panose="02020400000000000000" pitchFamily="18" charset="-128"/>
              </a:rPr>
              <a:t>so</a:t>
            </a:r>
            <a:endParaRPr lang="en-CA" sz="19900" dirty="0">
              <a:solidFill>
                <a:srgbClr val="FFFF00"/>
              </a:solidFill>
              <a:latin typeface="UD Digi Kyokasho NP-R" panose="02020400000000000000" pitchFamily="18" charset="-128"/>
              <a:ea typeface="UD Digi Kyokasho NP-R" panose="02020400000000000000" pitchFamily="18" charset="-128"/>
            </a:endParaRPr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1A31757-023B-4DA3-AFAD-5083375328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59" y="1972235"/>
            <a:ext cx="7554258" cy="3818965"/>
          </a:xfrm>
        </p:spPr>
      </p:pic>
    </p:spTree>
    <p:extLst>
      <p:ext uri="{BB962C8B-B14F-4D97-AF65-F5344CB8AC3E}">
        <p14:creationId xmlns:p14="http://schemas.microsoft.com/office/powerpoint/2010/main" val="23979383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CC716-12CB-48FB-B4F1-2B24814A1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5928" y="1021976"/>
            <a:ext cx="5747871" cy="5097930"/>
          </a:xfrm>
        </p:spPr>
        <p:txBody>
          <a:bodyPr>
            <a:normAutofit/>
          </a:bodyPr>
          <a:lstStyle/>
          <a:p>
            <a:r>
              <a:rPr lang="en-CA" sz="13800" dirty="0"/>
              <a:t> </a:t>
            </a:r>
            <a:r>
              <a:rPr lang="en-CA" sz="16600" b="1" dirty="0"/>
              <a:t>a</a:t>
            </a:r>
            <a:br>
              <a:rPr lang="en-CA" sz="13800" b="1" dirty="0"/>
            </a:br>
            <a:r>
              <a:rPr lang="en-CA" sz="13800" b="1" dirty="0"/>
              <a:t>  </a:t>
            </a:r>
            <a:r>
              <a:rPr lang="en-CA" sz="13800" b="1" dirty="0" err="1"/>
              <a:t>i</a:t>
            </a:r>
            <a:r>
              <a:rPr lang="en-CA" sz="13800" b="1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0805A-23AA-48E1-AB6A-60B121381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5126"/>
            <a:ext cx="3805518" cy="612775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CA" altLang="ja-JP" sz="560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r>
              <a:rPr lang="ja-JP" altLang="en-US" sz="67200" dirty="0">
                <a:latin typeface="UD Digi Kyokasho NK-B" panose="02020700000000000000" pitchFamily="18" charset="-128"/>
                <a:ea typeface="UD Digi Kyokasho NK-B" panose="02020700000000000000" pitchFamily="18" charset="-128"/>
              </a:rPr>
              <a:t>あ</a:t>
            </a:r>
            <a:endParaRPr lang="en-CA" altLang="ja-JP" sz="672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r>
              <a:rPr lang="ja-JP" altLang="en-US" sz="67200" dirty="0">
                <a:latin typeface="UD Digi Kyokasho NK-B" panose="02020700000000000000" pitchFamily="18" charset="-128"/>
                <a:ea typeface="UD Digi Kyokasho NK-B" panose="02020700000000000000" pitchFamily="18" charset="-128"/>
              </a:rPr>
              <a:t>い</a:t>
            </a:r>
            <a:endParaRPr lang="en-CA" sz="192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2856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CC716-12CB-48FB-B4F1-2B24814A1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5928" y="1021976"/>
            <a:ext cx="5747871" cy="5097930"/>
          </a:xfrm>
        </p:spPr>
        <p:txBody>
          <a:bodyPr>
            <a:normAutofit/>
          </a:bodyPr>
          <a:lstStyle/>
          <a:p>
            <a:r>
              <a:rPr lang="en-CA" sz="13800" dirty="0"/>
              <a:t> </a:t>
            </a:r>
            <a:r>
              <a:rPr lang="en-CA" sz="16600" b="1" dirty="0"/>
              <a:t>u</a:t>
            </a:r>
            <a:br>
              <a:rPr lang="en-CA" sz="13800" b="1" dirty="0"/>
            </a:br>
            <a:r>
              <a:rPr lang="en-CA" sz="13800" b="1" dirty="0"/>
              <a:t> 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0805A-23AA-48E1-AB6A-60B121381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5126"/>
            <a:ext cx="3805518" cy="612775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CA" altLang="ja-JP" sz="560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r>
              <a:rPr lang="ja-JP" altLang="en-US" sz="67200" dirty="0">
                <a:latin typeface="UD Digi Kyokasho NK-B" panose="02020700000000000000" pitchFamily="18" charset="-128"/>
                <a:ea typeface="UD Digi Kyokasho NK-B" panose="02020700000000000000" pitchFamily="18" charset="-128"/>
              </a:rPr>
              <a:t>う</a:t>
            </a:r>
            <a:endParaRPr lang="en-CA" altLang="ja-JP" sz="672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r>
              <a:rPr lang="ja-JP" altLang="en-US" sz="60800" dirty="0">
                <a:latin typeface="UD Digi Kyokasho NK-B" panose="02020700000000000000" pitchFamily="18" charset="-128"/>
                <a:ea typeface="UD Digi Kyokasho NK-B" panose="02020700000000000000" pitchFamily="18" charset="-128"/>
              </a:rPr>
              <a:t>え</a:t>
            </a:r>
            <a:endParaRPr lang="en-CA" sz="608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6726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CC716-12CB-48FB-B4F1-2B24814A1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5928" y="1021976"/>
            <a:ext cx="5747871" cy="5097930"/>
          </a:xfrm>
        </p:spPr>
        <p:txBody>
          <a:bodyPr>
            <a:normAutofit/>
          </a:bodyPr>
          <a:lstStyle/>
          <a:p>
            <a:r>
              <a:rPr lang="en-CA" sz="13800" dirty="0"/>
              <a:t> </a:t>
            </a:r>
            <a:r>
              <a:rPr lang="en-CA" sz="16600" b="1" dirty="0"/>
              <a:t>o</a:t>
            </a:r>
            <a:br>
              <a:rPr lang="en-CA" sz="13800" b="1" dirty="0"/>
            </a:br>
            <a:r>
              <a:rPr lang="en-CA" sz="13800" b="1" dirty="0"/>
              <a:t> ka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0805A-23AA-48E1-AB6A-60B121381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5126"/>
            <a:ext cx="3805518" cy="612775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CA" altLang="ja-JP" sz="560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r>
              <a:rPr lang="ja-JP" altLang="en-US" sz="67200" dirty="0">
                <a:latin typeface="UD Digi Kyokasho NK-B" panose="02020700000000000000" pitchFamily="18" charset="-128"/>
                <a:ea typeface="UD Digi Kyokasho NK-B" panose="02020700000000000000" pitchFamily="18" charset="-128"/>
              </a:rPr>
              <a:t>お</a:t>
            </a:r>
            <a:endParaRPr lang="en-CA" altLang="ja-JP" sz="672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r>
              <a:rPr lang="ja-JP" altLang="en-US" sz="72800" dirty="0">
                <a:latin typeface="UD Digi Kyokasho NK-B" panose="02020700000000000000" pitchFamily="18" charset="-128"/>
                <a:ea typeface="UD Digi Kyokasho NK-B" panose="02020700000000000000" pitchFamily="18" charset="-128"/>
              </a:rPr>
              <a:t>か</a:t>
            </a:r>
            <a:endParaRPr lang="en-CA" sz="728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1759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CC716-12CB-48FB-B4F1-2B24814A1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5928" y="1021976"/>
            <a:ext cx="5747871" cy="5097930"/>
          </a:xfrm>
        </p:spPr>
        <p:txBody>
          <a:bodyPr>
            <a:normAutofit/>
          </a:bodyPr>
          <a:lstStyle/>
          <a:p>
            <a:r>
              <a:rPr lang="en-CA" sz="13800" dirty="0"/>
              <a:t> </a:t>
            </a:r>
            <a:r>
              <a:rPr lang="en-CA" sz="13800" b="1" dirty="0" err="1"/>
              <a:t>sa</a:t>
            </a:r>
            <a:br>
              <a:rPr lang="en-CA" sz="13800" b="1" dirty="0"/>
            </a:br>
            <a:r>
              <a:rPr lang="en-CA" sz="13800" b="1" dirty="0"/>
              <a:t> </a:t>
            </a:r>
            <a:r>
              <a:rPr lang="en-CA" sz="13800" b="1" dirty="0" err="1"/>
              <a:t>shi</a:t>
            </a:r>
            <a:r>
              <a:rPr lang="en-CA" sz="13800" b="1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0805A-23AA-48E1-AB6A-60B121381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5126"/>
            <a:ext cx="3805518" cy="612775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CA" altLang="ja-JP" sz="560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r>
              <a:rPr lang="ja-JP" altLang="en-US" sz="67200" dirty="0">
                <a:latin typeface="UD Digi Kyokasho NK-B" panose="02020700000000000000" pitchFamily="18" charset="-128"/>
                <a:ea typeface="UD Digi Kyokasho NK-B" panose="02020700000000000000" pitchFamily="18" charset="-128"/>
              </a:rPr>
              <a:t>さ</a:t>
            </a:r>
            <a:endParaRPr lang="en-CA" altLang="ja-JP" sz="672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r>
              <a:rPr lang="ja-JP" altLang="en-US" sz="60800" dirty="0">
                <a:latin typeface="UD Digi Kyokasho NK-B" panose="02020700000000000000" pitchFamily="18" charset="-128"/>
                <a:ea typeface="UD Digi Kyokasho NK-B" panose="02020700000000000000" pitchFamily="18" charset="-128"/>
              </a:rPr>
              <a:t>し</a:t>
            </a:r>
            <a:endParaRPr lang="en-CA" sz="608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2108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CC716-12CB-48FB-B4F1-2B24814A1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5928" y="1021976"/>
            <a:ext cx="5747871" cy="5097930"/>
          </a:xfrm>
        </p:spPr>
        <p:txBody>
          <a:bodyPr>
            <a:normAutofit/>
          </a:bodyPr>
          <a:lstStyle/>
          <a:p>
            <a:r>
              <a:rPr lang="en-CA" sz="13800" dirty="0"/>
              <a:t> </a:t>
            </a:r>
            <a:r>
              <a:rPr lang="en-CA" sz="13800" b="1" dirty="0" err="1"/>
              <a:t>su</a:t>
            </a:r>
            <a:br>
              <a:rPr lang="en-CA" sz="13800" b="1" dirty="0"/>
            </a:br>
            <a:r>
              <a:rPr lang="en-CA" sz="13800" b="1" dirty="0"/>
              <a:t> 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0805A-23AA-48E1-AB6A-60B121381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5126"/>
            <a:ext cx="3805518" cy="612775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CA" altLang="ja-JP" sz="560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r>
              <a:rPr lang="ja-JP" altLang="en-US" sz="67200" dirty="0">
                <a:latin typeface="UD Digi Kyokasho NK-B" panose="02020700000000000000" pitchFamily="18" charset="-128"/>
                <a:ea typeface="UD Digi Kyokasho NK-B" panose="02020700000000000000" pitchFamily="18" charset="-128"/>
              </a:rPr>
              <a:t>す</a:t>
            </a:r>
            <a:endParaRPr lang="en-CA" altLang="ja-JP" sz="672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r>
              <a:rPr lang="ja-JP" altLang="en-US" sz="60800" dirty="0">
                <a:latin typeface="UD Digi Kyokasho NK-B" panose="02020700000000000000" pitchFamily="18" charset="-128"/>
                <a:ea typeface="UD Digi Kyokasho NK-B" panose="02020700000000000000" pitchFamily="18" charset="-128"/>
              </a:rPr>
              <a:t>せ</a:t>
            </a:r>
            <a:endParaRPr lang="en-CA" sz="608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942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CC716-12CB-48FB-B4F1-2B24814A1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5928" y="1021976"/>
            <a:ext cx="5747871" cy="5097930"/>
          </a:xfrm>
        </p:spPr>
        <p:txBody>
          <a:bodyPr>
            <a:normAutofit fontScale="90000"/>
          </a:bodyPr>
          <a:lstStyle/>
          <a:p>
            <a:br>
              <a:rPr lang="en-CA" sz="13800" b="1" dirty="0"/>
            </a:br>
            <a:r>
              <a:rPr lang="en-CA" sz="13800" b="1" dirty="0"/>
              <a:t> so </a:t>
            </a:r>
            <a:br>
              <a:rPr lang="en-CA" sz="13800" b="1" dirty="0"/>
            </a:br>
            <a:endParaRPr lang="en-CA" sz="13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0805A-23AA-48E1-AB6A-60B121381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45456"/>
            <a:ext cx="3805518" cy="509793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CA" altLang="ja-JP" sz="188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r>
              <a:rPr lang="ja-JP" altLang="en-US" sz="22500" dirty="0">
                <a:latin typeface="UD Digi Kyokasho NK-B" panose="02020700000000000000" pitchFamily="18" charset="-128"/>
                <a:ea typeface="UD Digi Kyokasho NK-B" panose="02020700000000000000" pitchFamily="18" charset="-128"/>
              </a:rPr>
              <a:t>そ</a:t>
            </a:r>
            <a:endParaRPr lang="en-CA" altLang="ja-JP" sz="225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  <a:p>
            <a:pPr marL="0" indent="0">
              <a:buNone/>
            </a:pPr>
            <a:endParaRPr lang="en-CA" sz="60800" dirty="0">
              <a:latin typeface="UD Digi Kyokasho NK-B" panose="02020700000000000000" pitchFamily="18" charset="-128"/>
              <a:ea typeface="UD Digi Kyokasho NK-B" panose="020207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54240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BF57E-D2E4-462E-8C1A-DDBAF593C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941" y="5235388"/>
            <a:ext cx="10515600" cy="974165"/>
          </a:xfrm>
        </p:spPr>
        <p:txBody>
          <a:bodyPr>
            <a:normAutofit/>
          </a:bodyPr>
          <a:lstStyle/>
          <a:p>
            <a:r>
              <a:rPr lang="en-CA" sz="1600" dirty="0">
                <a:hlinkClick r:id="rId2"/>
              </a:rPr>
              <a:t>http://japanese-lesson.com/characters/hiragana/hiragana_writing.html</a:t>
            </a:r>
            <a:endParaRPr lang="en-CA" sz="1600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4E3ED4F-EA7E-4678-8874-331FDD5717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24915" y="229906"/>
            <a:ext cx="10419440" cy="5107081"/>
          </a:xfrm>
        </p:spPr>
      </p:pic>
    </p:spTree>
    <p:extLst>
      <p:ext uri="{BB962C8B-B14F-4D97-AF65-F5344CB8AC3E}">
        <p14:creationId xmlns:p14="http://schemas.microsoft.com/office/powerpoint/2010/main" val="37053964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CE70B-9407-44A4-8853-A722AC226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C99C437-AF90-416F-B209-BA31EFAB02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9365" y="812800"/>
            <a:ext cx="11074400" cy="5516282"/>
          </a:xfrm>
        </p:spPr>
      </p:pic>
    </p:spTree>
    <p:extLst>
      <p:ext uri="{BB962C8B-B14F-4D97-AF65-F5344CB8AC3E}">
        <p14:creationId xmlns:p14="http://schemas.microsoft.com/office/powerpoint/2010/main" val="28288239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9DA75-9F1F-42E1-9DD5-425E84FB8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B50E1D5-A57A-4D42-82C2-E79498D545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3741" y="597647"/>
            <a:ext cx="10680009" cy="5579316"/>
          </a:xfrm>
        </p:spPr>
      </p:pic>
    </p:spTree>
    <p:extLst>
      <p:ext uri="{BB962C8B-B14F-4D97-AF65-F5344CB8AC3E}">
        <p14:creationId xmlns:p14="http://schemas.microsoft.com/office/powerpoint/2010/main" val="39991607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61CE4-9B67-4623-8D86-E654E79D6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F35346E-3AA0-4118-B848-89E8C52C05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8118" y="442259"/>
            <a:ext cx="10875682" cy="5734704"/>
          </a:xfrm>
        </p:spPr>
      </p:pic>
    </p:spTree>
    <p:extLst>
      <p:ext uri="{BB962C8B-B14F-4D97-AF65-F5344CB8AC3E}">
        <p14:creationId xmlns:p14="http://schemas.microsoft.com/office/powerpoint/2010/main" val="11163292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E0728-CBA3-4E3A-AD90-2C379C1FF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25170F-44D3-438D-AFF9-E6CADBB3C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8706" y="663949"/>
            <a:ext cx="11025094" cy="5769144"/>
          </a:xfrm>
        </p:spPr>
      </p:pic>
    </p:spTree>
    <p:extLst>
      <p:ext uri="{BB962C8B-B14F-4D97-AF65-F5344CB8AC3E}">
        <p14:creationId xmlns:p14="http://schemas.microsoft.com/office/powerpoint/2010/main" val="14407089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E34CD-CBDB-4C77-A99E-C00459C30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EF4E99B-9097-40BE-8A66-797932BAA3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5035" y="1213224"/>
            <a:ext cx="11498730" cy="4751294"/>
          </a:xfrm>
        </p:spPr>
      </p:pic>
    </p:spTree>
    <p:extLst>
      <p:ext uri="{BB962C8B-B14F-4D97-AF65-F5344CB8AC3E}">
        <p14:creationId xmlns:p14="http://schemas.microsoft.com/office/powerpoint/2010/main" val="24350839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E68E4-61A5-4CD3-AA98-5CFA9DBE0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95FC3F-C7E0-4912-B051-3B4B703EF8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871" y="735107"/>
            <a:ext cx="11456894" cy="4398682"/>
          </a:xfrm>
        </p:spPr>
      </p:pic>
    </p:spTree>
    <p:extLst>
      <p:ext uri="{BB962C8B-B14F-4D97-AF65-F5344CB8AC3E}">
        <p14:creationId xmlns:p14="http://schemas.microsoft.com/office/powerpoint/2010/main" val="1679185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78B0D-F3C4-4D2D-8DA5-CF947E42C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C8A5663-A935-4B0D-A163-6057F83480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988" y="806824"/>
            <a:ext cx="11761694" cy="3998258"/>
          </a:xfrm>
        </p:spPr>
      </p:pic>
    </p:spTree>
    <p:extLst>
      <p:ext uri="{BB962C8B-B14F-4D97-AF65-F5344CB8AC3E}">
        <p14:creationId xmlns:p14="http://schemas.microsoft.com/office/powerpoint/2010/main" val="21716221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EC7E7-64DE-4E82-8D81-25A34FE29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F7C67A9-3234-415E-BF33-4CD5E3EE31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153" y="669365"/>
            <a:ext cx="11839388" cy="4912659"/>
          </a:xfrm>
        </p:spPr>
      </p:pic>
    </p:spTree>
    <p:extLst>
      <p:ext uri="{BB962C8B-B14F-4D97-AF65-F5344CB8AC3E}">
        <p14:creationId xmlns:p14="http://schemas.microsoft.com/office/powerpoint/2010/main" val="13840352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8AE3B-C80E-44EB-AA52-780017CB2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60A0A0-3431-4788-AE14-0987E17804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387" y="365125"/>
            <a:ext cx="11773647" cy="5940051"/>
          </a:xfrm>
        </p:spPr>
      </p:pic>
    </p:spTree>
    <p:extLst>
      <p:ext uri="{BB962C8B-B14F-4D97-AF65-F5344CB8AC3E}">
        <p14:creationId xmlns:p14="http://schemas.microsoft.com/office/powerpoint/2010/main" val="403790556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C703E-1A83-4C25-9004-AFA5FA665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CEFDCC7-E595-4C40-B29D-FFF505CE4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2729" y="478119"/>
            <a:ext cx="11707906" cy="4811057"/>
          </a:xfrm>
        </p:spPr>
      </p:pic>
    </p:spTree>
    <p:extLst>
      <p:ext uri="{BB962C8B-B14F-4D97-AF65-F5344CB8AC3E}">
        <p14:creationId xmlns:p14="http://schemas.microsoft.com/office/powerpoint/2010/main" val="20866377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55B1D-D7F6-4F3F-8FF0-6724130F5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14BFA89-8D3A-469F-BAB2-44E7EA8D7C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153" y="561789"/>
            <a:ext cx="11138647" cy="4565936"/>
          </a:xfrm>
        </p:spPr>
      </p:pic>
    </p:spTree>
    <p:extLst>
      <p:ext uri="{BB962C8B-B14F-4D97-AF65-F5344CB8AC3E}">
        <p14:creationId xmlns:p14="http://schemas.microsoft.com/office/powerpoint/2010/main" val="18469000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84E14-0779-4A84-BBB4-944E2BE78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28E23A4-DEAD-4A26-80CF-918DE3CFB3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271" y="639482"/>
            <a:ext cx="11168529" cy="4602453"/>
          </a:xfrm>
        </p:spPr>
      </p:pic>
    </p:spTree>
    <p:extLst>
      <p:ext uri="{BB962C8B-B14F-4D97-AF65-F5344CB8AC3E}">
        <p14:creationId xmlns:p14="http://schemas.microsoft.com/office/powerpoint/2010/main" val="19344627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14567-6920-4352-A753-F966DBC81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722F9E1-A954-4CE8-BE47-3A64486B28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294" y="759013"/>
            <a:ext cx="11174506" cy="4313130"/>
          </a:xfrm>
        </p:spPr>
      </p:pic>
    </p:spTree>
    <p:extLst>
      <p:ext uri="{BB962C8B-B14F-4D97-AF65-F5344CB8AC3E}">
        <p14:creationId xmlns:p14="http://schemas.microsoft.com/office/powerpoint/2010/main" val="33973353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D39-F207-463A-9F73-CE4904B4D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D4864CF-9516-4F3F-81F2-A521017816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3082" y="729129"/>
            <a:ext cx="11120718" cy="4415165"/>
          </a:xfrm>
        </p:spPr>
      </p:pic>
    </p:spTree>
    <p:extLst>
      <p:ext uri="{BB962C8B-B14F-4D97-AF65-F5344CB8AC3E}">
        <p14:creationId xmlns:p14="http://schemas.microsoft.com/office/powerpoint/2010/main" val="45254723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62542EEC-4F7C-4AE2-933E-EAC8EB3FA3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A119BB-E9AB-4C0E-A78D-82DF83D52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1856" y="3113415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/>
              <a:t>Can you read the following Hiragana?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824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ひらめき文鳥 / もしもしこちら文鳥 ( TsujiSaori )のステッカー通販 ∞ SUZURI（スズリ）">
            <a:extLst>
              <a:ext uri="{FF2B5EF4-FFF2-40B4-BE49-F238E27FC236}">
                <a16:creationId xmlns:a16="http://schemas.microsoft.com/office/drawing/2014/main" id="{49364BE3-046B-42CA-AC08-DB7613BDC9E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8" r="-2" b="-2"/>
          <a:stretch/>
        </p:blipFill>
        <p:spPr bwMode="auto">
          <a:xfrm>
            <a:off x="733507" y="666728"/>
            <a:ext cx="5536001" cy="546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7" name="Group 76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60480" y="315431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5903618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98998-9E9C-4C1D-A082-DA7AFEB08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7507" y="107576"/>
            <a:ext cx="3992282" cy="6532283"/>
          </a:xfrm>
        </p:spPr>
        <p:txBody>
          <a:bodyPr>
            <a:normAutofit fontScale="90000"/>
          </a:bodyPr>
          <a:lstStyle/>
          <a:p>
            <a:r>
              <a:rPr lang="en-CA" sz="6000" b="1" dirty="0"/>
              <a:t>so ka</a:t>
            </a:r>
            <a:br>
              <a:rPr lang="en-CA" sz="6000" b="1" dirty="0"/>
            </a:br>
            <a:r>
              <a:rPr lang="en-CA" sz="6000" b="1" dirty="0" err="1"/>
              <a:t>su</a:t>
            </a:r>
            <a:r>
              <a:rPr lang="en-CA" sz="6000" b="1" dirty="0"/>
              <a:t> e</a:t>
            </a:r>
            <a:br>
              <a:rPr lang="en-CA" sz="6000" b="1" dirty="0"/>
            </a:br>
            <a:r>
              <a:rPr lang="en-CA" sz="6000" b="1" dirty="0"/>
              <a:t>ko i</a:t>
            </a:r>
            <a:br>
              <a:rPr lang="en-CA" sz="6000" b="1" dirty="0"/>
            </a:br>
            <a:r>
              <a:rPr lang="en-CA" sz="6000" b="1" dirty="0"/>
              <a:t>u </a:t>
            </a:r>
            <a:r>
              <a:rPr lang="en-CA" sz="6000" b="1" dirty="0" err="1"/>
              <a:t>shi</a:t>
            </a:r>
            <a:br>
              <a:rPr lang="en-CA" sz="6000" b="1" dirty="0"/>
            </a:br>
            <a:r>
              <a:rPr lang="en-CA" sz="6000" b="1" dirty="0"/>
              <a:t>a </a:t>
            </a:r>
            <a:r>
              <a:rPr lang="en-CA" sz="6000" b="1" dirty="0" err="1"/>
              <a:t>i</a:t>
            </a:r>
            <a:br>
              <a:rPr lang="en-CA" sz="6000" b="1" dirty="0"/>
            </a:br>
            <a:r>
              <a:rPr lang="en-CA" sz="6000" b="1" dirty="0" err="1"/>
              <a:t>su</a:t>
            </a:r>
            <a:r>
              <a:rPr lang="en-CA" sz="6000" b="1" dirty="0"/>
              <a:t> </a:t>
            </a:r>
            <a:r>
              <a:rPr lang="en-CA" sz="6000" b="1" dirty="0" err="1"/>
              <a:t>shi</a:t>
            </a:r>
            <a:br>
              <a:rPr lang="en-CA" sz="6000" b="1" dirty="0"/>
            </a:br>
            <a:r>
              <a:rPr lang="en-CA" sz="6000" b="1" dirty="0" err="1"/>
              <a:t>ke</a:t>
            </a:r>
            <a:r>
              <a:rPr lang="en-CA" sz="6000" b="1" dirty="0"/>
              <a:t> </a:t>
            </a:r>
            <a:r>
              <a:rPr lang="en-CA" sz="6000" b="1" dirty="0" err="1"/>
              <a:t>su</a:t>
            </a:r>
            <a:br>
              <a:rPr lang="en-CA" sz="6000" b="1" dirty="0"/>
            </a:br>
            <a:r>
              <a:rPr lang="en-CA" sz="6000" b="1" dirty="0" err="1"/>
              <a:t>shi</a:t>
            </a:r>
            <a:r>
              <a:rPr lang="en-CA" sz="6000" b="1" dirty="0"/>
              <a:t> </a:t>
            </a:r>
            <a:r>
              <a:rPr lang="en-CA" sz="6000" b="1" dirty="0" err="1"/>
              <a:t>ki</a:t>
            </a:r>
            <a:br>
              <a:rPr lang="en-CA" sz="6000" b="1" dirty="0"/>
            </a:br>
            <a:r>
              <a:rPr lang="en-CA" sz="6000" b="1" dirty="0"/>
              <a:t>ko 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07BC9B-59C6-4407-8726-67EF23504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083" y="53788"/>
            <a:ext cx="4087905" cy="668169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altLang="ja-JP" sz="5400" dirty="0">
                <a:ea typeface="UD Digi Kyokasho NK-R" panose="02020400000000000000" pitchFamily="18" charset="-128"/>
                <a:cs typeface="Calibri" panose="020F0502020204030204" pitchFamily="34" charset="0"/>
              </a:rPr>
              <a:t>1.  </a:t>
            </a:r>
            <a:r>
              <a:rPr lang="ja-JP" sz="5400" dirty="0">
                <a:effectLst/>
                <a:ea typeface="UD Digi Kyokasho NK-R" panose="02020400000000000000" pitchFamily="18" charset="-128"/>
                <a:cs typeface="Calibri" panose="020F0502020204030204" pitchFamily="34" charset="0"/>
              </a:rPr>
              <a:t>そか　　</a:t>
            </a:r>
            <a:endParaRPr lang="en-CA" altLang="ja-JP" sz="5400" dirty="0">
              <a:effectLst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altLang="ja-JP" sz="5400" dirty="0">
                <a:ea typeface="UD Digi Kyokasho NK-R" panose="02020400000000000000" pitchFamily="18" charset="-128"/>
                <a:cs typeface="Calibri" panose="020F0502020204030204" pitchFamily="34" charset="0"/>
              </a:rPr>
              <a:t>2.  </a:t>
            </a:r>
            <a:r>
              <a:rPr lang="ja-JP" sz="5400" dirty="0">
                <a:effectLst/>
                <a:ea typeface="UD Digi Kyokasho NK-R" panose="02020400000000000000" pitchFamily="18" charset="-128"/>
                <a:cs typeface="Calibri" panose="020F0502020204030204" pitchFamily="34" charset="0"/>
              </a:rPr>
              <a:t>すえ　　　</a:t>
            </a:r>
            <a:endParaRPr lang="en-CA" altLang="ja-JP" sz="5400" dirty="0">
              <a:effectLst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altLang="ja-JP" sz="5400" dirty="0">
                <a:ea typeface="UD Digi Kyokasho NK-R" panose="02020400000000000000" pitchFamily="18" charset="-128"/>
                <a:cs typeface="Calibri" panose="020F0502020204030204" pitchFamily="34" charset="0"/>
              </a:rPr>
              <a:t>3.  </a:t>
            </a:r>
            <a:r>
              <a:rPr lang="ja-JP" sz="5400" dirty="0">
                <a:effectLst/>
                <a:ea typeface="UD Digi Kyokasho NK-R" panose="02020400000000000000" pitchFamily="18" charset="-128"/>
                <a:cs typeface="Calibri" panose="020F0502020204030204" pitchFamily="34" charset="0"/>
              </a:rPr>
              <a:t>こい　　　</a:t>
            </a:r>
            <a:endParaRPr lang="en-CA" altLang="ja-JP" sz="5400" dirty="0">
              <a:effectLst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altLang="ja-JP" sz="5400" dirty="0">
                <a:ea typeface="UD Digi Kyokasho NK-R" panose="02020400000000000000" pitchFamily="18" charset="-128"/>
                <a:cs typeface="Calibri" panose="020F0502020204030204" pitchFamily="34" charset="0"/>
              </a:rPr>
              <a:t>4.  </a:t>
            </a:r>
            <a:r>
              <a:rPr lang="ja-JP" sz="5400" dirty="0">
                <a:effectLst/>
                <a:ea typeface="UD Digi Kyokasho NK-R" panose="02020400000000000000" pitchFamily="18" charset="-128"/>
                <a:cs typeface="Calibri" panose="020F0502020204030204" pitchFamily="34" charset="0"/>
              </a:rPr>
              <a:t>うし　　　</a:t>
            </a:r>
            <a:endParaRPr lang="en-CA" altLang="ja-JP" sz="5400" dirty="0">
              <a:effectLst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altLang="ja-JP" sz="5400" dirty="0">
                <a:ea typeface="UD Digi Kyokasho NK-R" panose="02020400000000000000" pitchFamily="18" charset="-128"/>
                <a:cs typeface="Calibri" panose="020F0502020204030204" pitchFamily="34" charset="0"/>
              </a:rPr>
              <a:t>5.  </a:t>
            </a:r>
            <a:r>
              <a:rPr lang="ja-JP" sz="5400" dirty="0">
                <a:effectLst/>
                <a:ea typeface="UD Digi Kyokasho NK-R" panose="02020400000000000000" pitchFamily="18" charset="-128"/>
                <a:cs typeface="Calibri" panose="020F0502020204030204" pitchFamily="34" charset="0"/>
              </a:rPr>
              <a:t>あい　　　</a:t>
            </a:r>
            <a:endParaRPr lang="en-CA" altLang="ja-JP" sz="5400" dirty="0">
              <a:effectLst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altLang="ja-JP" sz="5400" dirty="0">
                <a:ea typeface="UD Digi Kyokasho NK-R" panose="02020400000000000000" pitchFamily="18" charset="-128"/>
                <a:cs typeface="Calibri" panose="020F0502020204030204" pitchFamily="34" charset="0"/>
              </a:rPr>
              <a:t>6.  </a:t>
            </a:r>
            <a:r>
              <a:rPr lang="ja-JP" sz="5400" dirty="0">
                <a:effectLst/>
                <a:ea typeface="UD Digi Kyokasho NK-R" panose="02020400000000000000" pitchFamily="18" charset="-128"/>
                <a:cs typeface="Calibri" panose="020F0502020204030204" pitchFamily="34" charset="0"/>
              </a:rPr>
              <a:t>すし　　</a:t>
            </a:r>
            <a:endParaRPr lang="en-CA" altLang="ja-JP" sz="5400" dirty="0">
              <a:effectLst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altLang="ja-JP" sz="5400" dirty="0">
                <a:ea typeface="UD Digi Kyokasho NK-R" panose="02020400000000000000" pitchFamily="18" charset="-128"/>
                <a:cs typeface="Calibri" panose="020F0502020204030204" pitchFamily="34" charset="0"/>
              </a:rPr>
              <a:t>7.  </a:t>
            </a:r>
            <a:r>
              <a:rPr lang="ja-JP" sz="5400" dirty="0">
                <a:effectLst/>
                <a:ea typeface="UD Digi Kyokasho NK-R" panose="02020400000000000000" pitchFamily="18" charset="-128"/>
                <a:cs typeface="Calibri" panose="020F0502020204030204" pitchFamily="34" charset="0"/>
              </a:rPr>
              <a:t>けす　　　</a:t>
            </a:r>
            <a:endParaRPr lang="en-CA" altLang="ja-JP" sz="5400" dirty="0">
              <a:effectLst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altLang="ja-JP" sz="5400" dirty="0">
                <a:ea typeface="UD Digi Kyokasho NK-R" panose="02020400000000000000" pitchFamily="18" charset="-128"/>
                <a:cs typeface="Calibri" panose="020F0502020204030204" pitchFamily="34" charset="0"/>
              </a:rPr>
              <a:t>8.  </a:t>
            </a:r>
            <a:r>
              <a:rPr lang="ja-JP" sz="5400" dirty="0">
                <a:effectLst/>
                <a:ea typeface="UD Digi Kyokasho NK-R" panose="02020400000000000000" pitchFamily="18" charset="-128"/>
                <a:cs typeface="Calibri" panose="020F0502020204030204" pitchFamily="34" charset="0"/>
              </a:rPr>
              <a:t>しき　　　</a:t>
            </a:r>
            <a:endParaRPr lang="en-CA" altLang="ja-JP" sz="5400" dirty="0">
              <a:effectLst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altLang="ja-JP" sz="5400" dirty="0">
                <a:ea typeface="UD Digi Kyokasho NK-R" panose="02020400000000000000" pitchFamily="18" charset="-128"/>
                <a:cs typeface="Calibri" panose="020F0502020204030204" pitchFamily="34" charset="0"/>
              </a:rPr>
              <a:t>9.  </a:t>
            </a:r>
            <a:r>
              <a:rPr lang="ja-JP" sz="5400" dirty="0">
                <a:effectLst/>
                <a:ea typeface="UD Digi Kyokasho NK-R" panose="02020400000000000000" pitchFamily="18" charset="-128"/>
                <a:cs typeface="Calibri" panose="020F0502020204030204" pitchFamily="34" charset="0"/>
              </a:rPr>
              <a:t>こえ　　　</a:t>
            </a:r>
            <a:r>
              <a:rPr lang="ja-JP" sz="54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　　</a:t>
            </a:r>
            <a:endParaRPr lang="en-CA" altLang="ja-JP" sz="9600" dirty="0">
              <a:latin typeface="UD Digi Kyokasho NK-R" panose="02020400000000000000" pitchFamily="18" charset="-128"/>
              <a:ea typeface="UD Digi Kyokasho NK-R" panose="020204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7735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9E124-D44E-4C32-A955-18DC9C4AF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812"/>
            <a:ext cx="4247776" cy="674743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CA" altLang="ja-JP" sz="4800" dirty="0">
                <a:latin typeface="+mn-lt"/>
                <a:ea typeface="UD Digi Kyokasho NK-R" panose="02020400000000000000" pitchFamily="18" charset="-128"/>
                <a:cs typeface="Calibri" panose="020F0502020204030204" pitchFamily="34" charset="0"/>
              </a:rPr>
              <a:t>10. </a:t>
            </a:r>
            <a:r>
              <a:rPr lang="ja-JP" sz="4800" dirty="0">
                <a:effectLst/>
                <a:latin typeface="+mn-lt"/>
                <a:ea typeface="UD Digi Kyokasho NK-R" panose="02020400000000000000" pitchFamily="18" charset="-128"/>
                <a:cs typeface="Calibri" panose="020F0502020204030204" pitchFamily="34" charset="0"/>
              </a:rPr>
              <a:t>くき　　　</a:t>
            </a:r>
            <a:br>
              <a:rPr lang="en-CA" altLang="ja-JP" sz="4800" dirty="0">
                <a:effectLst/>
                <a:latin typeface="+mn-lt"/>
                <a:ea typeface="UD Digi Kyokasho NK-R" panose="02020400000000000000" pitchFamily="18" charset="-128"/>
                <a:cs typeface="Calibri" panose="020F0502020204030204" pitchFamily="34" charset="0"/>
              </a:rPr>
            </a:br>
            <a:r>
              <a:rPr lang="en-CA" altLang="ja-JP" sz="4800" dirty="0">
                <a:latin typeface="+mn-lt"/>
                <a:ea typeface="UD Digi Kyokasho NK-R" panose="02020400000000000000" pitchFamily="18" charset="-128"/>
                <a:cs typeface="Calibri" panose="020F0502020204030204" pitchFamily="34" charset="0"/>
              </a:rPr>
              <a:t>11. </a:t>
            </a:r>
            <a:r>
              <a:rPr lang="ja-JP" sz="4800" dirty="0">
                <a:effectLst/>
                <a:latin typeface="+mn-lt"/>
                <a:ea typeface="UD Digi Kyokasho NK-R" panose="02020400000000000000" pitchFamily="18" charset="-128"/>
                <a:cs typeface="Calibri" panose="020F0502020204030204" pitchFamily="34" charset="0"/>
              </a:rPr>
              <a:t>おう　　</a:t>
            </a:r>
            <a:br>
              <a:rPr lang="en-CA" sz="4800" dirty="0">
                <a:effectLst/>
                <a:latin typeface="+mn-lt"/>
                <a:ea typeface="Yu Mincho" panose="02020400000000000000" pitchFamily="18" charset="-128"/>
                <a:cs typeface="Times New Roman" panose="02020603050405020304" pitchFamily="18" charset="0"/>
              </a:rPr>
            </a:br>
            <a:r>
              <a:rPr lang="en-CA" sz="4800" dirty="0">
                <a:latin typeface="+mn-lt"/>
                <a:ea typeface="UD Digi Kyokasho NK-R" panose="02020400000000000000" pitchFamily="18" charset="-128"/>
                <a:cs typeface="Calibri" panose="020F0502020204030204" pitchFamily="34" charset="0"/>
              </a:rPr>
              <a:t>12. </a:t>
            </a:r>
            <a:r>
              <a:rPr lang="ja-JP" sz="4800" dirty="0">
                <a:effectLst/>
                <a:latin typeface="+mn-lt"/>
                <a:ea typeface="UD Digi Kyokasho NK-R" panose="02020400000000000000" pitchFamily="18" charset="-128"/>
                <a:cs typeface="Calibri" panose="020F0502020204030204" pitchFamily="34" charset="0"/>
              </a:rPr>
              <a:t>そし　　</a:t>
            </a:r>
            <a:br>
              <a:rPr lang="en-CA" altLang="ja-JP" sz="4800" dirty="0">
                <a:effectLst/>
                <a:latin typeface="+mn-lt"/>
                <a:ea typeface="UD Digi Kyokasho NK-R" panose="02020400000000000000" pitchFamily="18" charset="-128"/>
                <a:cs typeface="Calibri" panose="020F0502020204030204" pitchFamily="34" charset="0"/>
              </a:rPr>
            </a:br>
            <a:r>
              <a:rPr lang="en-CA" altLang="ja-JP" sz="4800" dirty="0">
                <a:latin typeface="+mn-lt"/>
                <a:ea typeface="UD Digi Kyokasho NK-R" panose="02020400000000000000" pitchFamily="18" charset="-128"/>
                <a:cs typeface="Calibri" panose="020F0502020204030204" pitchFamily="34" charset="0"/>
              </a:rPr>
              <a:t>13. </a:t>
            </a:r>
            <a:r>
              <a:rPr lang="ja-JP" sz="4800" dirty="0">
                <a:effectLst/>
                <a:latin typeface="+mn-lt"/>
                <a:ea typeface="UD Digi Kyokasho NK-R" panose="02020400000000000000" pitchFamily="18" charset="-128"/>
                <a:cs typeface="Calibri" panose="020F0502020204030204" pitchFamily="34" charset="0"/>
              </a:rPr>
              <a:t>うく　　</a:t>
            </a:r>
            <a:br>
              <a:rPr lang="en-CA" altLang="ja-JP" sz="4800" dirty="0">
                <a:effectLst/>
                <a:latin typeface="+mn-lt"/>
                <a:ea typeface="UD Digi Kyokasho NK-R" panose="02020400000000000000" pitchFamily="18" charset="-128"/>
                <a:cs typeface="Calibri" panose="020F0502020204030204" pitchFamily="34" charset="0"/>
              </a:rPr>
            </a:b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14.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くせ　　　</a:t>
            </a:r>
            <a:br>
              <a:rPr lang="en-CA" alt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</a:b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15.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けさ　　　</a:t>
            </a:r>
            <a:br>
              <a:rPr lang="en-CA" alt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</a:b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16.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かい　　</a:t>
            </a:r>
            <a:br>
              <a:rPr lang="en-CA" alt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</a:b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17.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えき　　　</a:t>
            </a:r>
            <a:br>
              <a:rPr lang="en-CA" alt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</a:b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18.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せい</a:t>
            </a:r>
            <a:r>
              <a:rPr lang="ja-JP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　</a:t>
            </a:r>
            <a:endParaRPr lang="en-CA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F5669-5036-4FB5-B0F4-0A3219D4D0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4801" y="47812"/>
            <a:ext cx="5492376" cy="67474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sz="5400" dirty="0" err="1"/>
              <a:t>ku</a:t>
            </a:r>
            <a:r>
              <a:rPr lang="en-CA" sz="5400" dirty="0"/>
              <a:t> </a:t>
            </a:r>
            <a:r>
              <a:rPr lang="en-CA" sz="5400" dirty="0" err="1"/>
              <a:t>ki</a:t>
            </a:r>
            <a:endParaRPr lang="en-CA" sz="5400" dirty="0"/>
          </a:p>
          <a:p>
            <a:pPr marL="0" indent="0">
              <a:buNone/>
            </a:pPr>
            <a:r>
              <a:rPr lang="en-CA" sz="5400" dirty="0"/>
              <a:t>o u</a:t>
            </a:r>
          </a:p>
          <a:p>
            <a:pPr marL="0" indent="0">
              <a:buNone/>
            </a:pPr>
            <a:r>
              <a:rPr lang="en-CA" sz="5400" dirty="0"/>
              <a:t>so </a:t>
            </a:r>
            <a:r>
              <a:rPr lang="en-CA" sz="5400" dirty="0" err="1"/>
              <a:t>shi</a:t>
            </a:r>
            <a:endParaRPr lang="en-CA" sz="5400" dirty="0"/>
          </a:p>
          <a:p>
            <a:pPr marL="0" indent="0">
              <a:buNone/>
            </a:pPr>
            <a:r>
              <a:rPr lang="en-CA" sz="5400" dirty="0"/>
              <a:t>u </a:t>
            </a:r>
            <a:r>
              <a:rPr lang="en-CA" sz="5400" dirty="0" err="1"/>
              <a:t>ku</a:t>
            </a:r>
            <a:endParaRPr lang="en-CA" sz="5400" dirty="0"/>
          </a:p>
          <a:p>
            <a:pPr marL="0" indent="0">
              <a:buNone/>
            </a:pPr>
            <a:r>
              <a:rPr lang="en-CA" sz="5400" dirty="0" err="1"/>
              <a:t>ku</a:t>
            </a:r>
            <a:r>
              <a:rPr lang="en-CA" sz="5400" dirty="0"/>
              <a:t> se</a:t>
            </a:r>
          </a:p>
          <a:p>
            <a:pPr marL="0" indent="0">
              <a:buNone/>
            </a:pPr>
            <a:r>
              <a:rPr lang="en-CA" sz="5400" dirty="0" err="1"/>
              <a:t>ke</a:t>
            </a:r>
            <a:r>
              <a:rPr lang="en-CA" sz="5400" dirty="0"/>
              <a:t> </a:t>
            </a:r>
            <a:r>
              <a:rPr lang="en-CA" sz="5400" dirty="0" err="1"/>
              <a:t>sa</a:t>
            </a:r>
            <a:endParaRPr lang="en-CA" sz="5400" dirty="0"/>
          </a:p>
          <a:p>
            <a:pPr marL="0" indent="0">
              <a:buNone/>
            </a:pPr>
            <a:r>
              <a:rPr lang="en-CA" sz="5400" dirty="0"/>
              <a:t>ka i</a:t>
            </a:r>
          </a:p>
          <a:p>
            <a:pPr marL="0" indent="0">
              <a:buNone/>
            </a:pPr>
            <a:r>
              <a:rPr lang="en-CA" sz="5400" dirty="0"/>
              <a:t>e </a:t>
            </a:r>
            <a:r>
              <a:rPr lang="en-CA" sz="5400" dirty="0" err="1"/>
              <a:t>ki</a:t>
            </a:r>
            <a:endParaRPr lang="en-CA" sz="5400" dirty="0"/>
          </a:p>
          <a:p>
            <a:pPr marL="0" indent="0">
              <a:buNone/>
            </a:pPr>
            <a:r>
              <a:rPr lang="en-CA" sz="5400" dirty="0"/>
              <a:t>se i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7256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E4C3C-03F0-4A79-9E10-6E0B39ADC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2213" y="113553"/>
            <a:ext cx="4183528" cy="6472519"/>
          </a:xfrm>
        </p:spPr>
        <p:txBody>
          <a:bodyPr>
            <a:normAutofit fontScale="90000"/>
          </a:bodyPr>
          <a:lstStyle/>
          <a:p>
            <a:r>
              <a:rPr lang="en-CA" sz="6000" b="1" dirty="0" err="1"/>
              <a:t>i</a:t>
            </a:r>
            <a:r>
              <a:rPr lang="en-CA" sz="6000" b="1" dirty="0"/>
              <a:t> </a:t>
            </a:r>
            <a:r>
              <a:rPr lang="en-CA" sz="6000" b="1" dirty="0" err="1"/>
              <a:t>ki</a:t>
            </a:r>
            <a:br>
              <a:rPr lang="en-CA" sz="6000" b="1" dirty="0"/>
            </a:br>
            <a:r>
              <a:rPr lang="en-CA" sz="6000" b="1" dirty="0" err="1"/>
              <a:t>sa</a:t>
            </a:r>
            <a:r>
              <a:rPr lang="en-CA" sz="6000" b="1" dirty="0"/>
              <a:t> </a:t>
            </a:r>
            <a:r>
              <a:rPr lang="en-CA" sz="6000" b="1" dirty="0" err="1"/>
              <a:t>i</a:t>
            </a:r>
            <a:br>
              <a:rPr lang="en-CA" sz="5400" b="1" dirty="0"/>
            </a:br>
            <a:r>
              <a:rPr lang="en-CA" sz="6000" b="1" dirty="0" err="1"/>
              <a:t>su</a:t>
            </a:r>
            <a:r>
              <a:rPr lang="en-CA" sz="6000" b="1" dirty="0"/>
              <a:t> so</a:t>
            </a:r>
            <a:br>
              <a:rPr lang="en-CA" sz="6000" b="1" dirty="0"/>
            </a:br>
            <a:r>
              <a:rPr lang="en-CA" sz="6000" b="1" dirty="0" err="1"/>
              <a:t>so</a:t>
            </a:r>
            <a:r>
              <a:rPr lang="en-CA" sz="6000" b="1" dirty="0"/>
              <a:t> se </a:t>
            </a:r>
            <a:r>
              <a:rPr lang="en-CA" sz="6000" b="1" dirty="0" err="1"/>
              <a:t>i</a:t>
            </a:r>
            <a:br>
              <a:rPr lang="en-CA" sz="6000" b="1" dirty="0"/>
            </a:br>
            <a:r>
              <a:rPr lang="en-CA" sz="6000" b="1" dirty="0"/>
              <a:t>a </a:t>
            </a:r>
            <a:r>
              <a:rPr lang="en-CA" sz="6000" b="1" dirty="0" err="1"/>
              <a:t>sa</a:t>
            </a:r>
            <a:br>
              <a:rPr lang="en-CA" sz="6000" b="1" dirty="0"/>
            </a:br>
            <a:r>
              <a:rPr lang="en-CA" sz="6000" b="1" dirty="0"/>
              <a:t>ka </a:t>
            </a:r>
            <a:r>
              <a:rPr lang="en-CA" sz="6000" b="1" dirty="0" err="1"/>
              <a:t>ku</a:t>
            </a:r>
            <a:br>
              <a:rPr lang="en-CA" sz="6000" b="1" dirty="0"/>
            </a:br>
            <a:r>
              <a:rPr lang="en-CA" sz="6000" b="1" dirty="0" err="1"/>
              <a:t>sa</a:t>
            </a:r>
            <a:r>
              <a:rPr lang="en-CA" sz="6000" b="1" dirty="0"/>
              <a:t> ka</a:t>
            </a:r>
            <a:br>
              <a:rPr lang="en-CA" sz="6000" b="1" dirty="0"/>
            </a:br>
            <a:r>
              <a:rPr lang="en-CA" sz="6000" b="1" dirty="0"/>
              <a:t>a ka</a:t>
            </a:r>
            <a:br>
              <a:rPr lang="en-CA" sz="6000" b="1" dirty="0"/>
            </a:br>
            <a:r>
              <a:rPr lang="en-CA" sz="6000" b="1" dirty="0" err="1"/>
              <a:t>ke</a:t>
            </a:r>
            <a:r>
              <a:rPr lang="en-CA" sz="6000" b="1" dirty="0"/>
              <a:t> </a:t>
            </a:r>
            <a:r>
              <a:rPr lang="en-CA" sz="6000" b="1" dirty="0" err="1"/>
              <a:t>su</a:t>
            </a:r>
            <a:endParaRPr lang="en-CA" sz="5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07CDC8-879B-4B4D-9BB0-A017C4678F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6988"/>
            <a:ext cx="4427071" cy="64725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19. 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いき　　　</a:t>
            </a:r>
            <a:endParaRPr lang="en-CA" altLang="ja-JP" sz="4800" dirty="0">
              <a:effectLst/>
              <a:latin typeface="Calibri" panose="020F0502020204030204" pitchFamily="34" charset="0"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20. 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さい　　</a:t>
            </a:r>
            <a:endParaRPr lang="en-CA" altLang="ja-JP" sz="4800" dirty="0">
              <a:effectLst/>
              <a:latin typeface="Calibri" panose="020F0502020204030204" pitchFamily="34" charset="0"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21. 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すそ　　</a:t>
            </a:r>
            <a:endParaRPr lang="en-CA" altLang="ja-JP" sz="4800" dirty="0">
              <a:effectLst/>
              <a:latin typeface="Calibri" panose="020F0502020204030204" pitchFamily="34" charset="0"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22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．</a:t>
            </a:r>
            <a:r>
              <a:rPr lang="en-CA" alt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そせい　</a:t>
            </a:r>
            <a:endParaRPr lang="en-CA" altLang="ja-JP" sz="4800" dirty="0">
              <a:effectLst/>
              <a:latin typeface="Calibri" panose="020F0502020204030204" pitchFamily="34" charset="0"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23. 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あさ　　　</a:t>
            </a:r>
            <a:endParaRPr lang="en-CA" altLang="ja-JP" sz="4800" dirty="0">
              <a:effectLst/>
              <a:latin typeface="Calibri" panose="020F0502020204030204" pitchFamily="34" charset="0"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24. 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かく　　　</a:t>
            </a:r>
            <a:endParaRPr lang="en-CA" altLang="ja-JP" sz="4800" dirty="0">
              <a:effectLst/>
              <a:latin typeface="Calibri" panose="020F0502020204030204" pitchFamily="34" charset="0"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25. 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さか　　　</a:t>
            </a:r>
            <a:endParaRPr lang="en-CA" altLang="ja-JP" sz="4800" dirty="0">
              <a:effectLst/>
              <a:latin typeface="Calibri" panose="020F0502020204030204" pitchFamily="34" charset="0"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26. 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あか　　</a:t>
            </a:r>
            <a:endParaRPr lang="en-CA" altLang="ja-JP" sz="4800" dirty="0">
              <a:effectLst/>
              <a:latin typeface="Calibri" panose="020F0502020204030204" pitchFamily="34" charset="0"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CA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</a:rPr>
              <a:t>27.  </a:t>
            </a:r>
            <a:r>
              <a:rPr lang="ja-JP" sz="48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けす　　　</a:t>
            </a:r>
            <a:endParaRPr lang="en-CA" sz="6600" dirty="0"/>
          </a:p>
        </p:txBody>
      </p:sp>
    </p:spTree>
    <p:extLst>
      <p:ext uri="{BB962C8B-B14F-4D97-AF65-F5344CB8AC3E}">
        <p14:creationId xmlns:p14="http://schemas.microsoft.com/office/powerpoint/2010/main" val="2892444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7DC5F-9E88-4128-8D6A-35E750E10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3365" y="65741"/>
            <a:ext cx="3472331" cy="6792259"/>
          </a:xfrm>
        </p:spPr>
        <p:txBody>
          <a:bodyPr>
            <a:normAutofit/>
          </a:bodyPr>
          <a:lstStyle/>
          <a:p>
            <a:r>
              <a:rPr lang="en-CA" sz="5400" b="1" dirty="0" err="1"/>
              <a:t>ke</a:t>
            </a:r>
            <a:r>
              <a:rPr lang="en-CA" sz="5400" b="1" dirty="0"/>
              <a:t> </a:t>
            </a:r>
            <a:r>
              <a:rPr lang="en-CA" sz="5400" b="1" dirty="0" err="1"/>
              <a:t>su</a:t>
            </a:r>
            <a:br>
              <a:rPr lang="en-CA" sz="5400" b="1" dirty="0"/>
            </a:br>
            <a:r>
              <a:rPr lang="en-CA" sz="5400" b="1" dirty="0"/>
              <a:t>se </a:t>
            </a:r>
            <a:r>
              <a:rPr lang="en-CA" sz="5400" b="1" dirty="0" err="1"/>
              <a:t>ki</a:t>
            </a:r>
            <a:br>
              <a:rPr lang="en-CA" sz="5400" b="1" dirty="0"/>
            </a:br>
            <a:r>
              <a:rPr lang="en-CA" sz="5400" b="1" dirty="0" err="1"/>
              <a:t>shi</a:t>
            </a:r>
            <a:r>
              <a:rPr lang="en-CA" sz="5400" b="1" dirty="0"/>
              <a:t> so</a:t>
            </a:r>
            <a:br>
              <a:rPr lang="en-CA" sz="5400" b="1" dirty="0"/>
            </a:br>
            <a:r>
              <a:rPr lang="en-CA" sz="5400" b="1" dirty="0"/>
              <a:t>ko </a:t>
            </a:r>
            <a:r>
              <a:rPr lang="en-CA" sz="5400" b="1" dirty="0" err="1"/>
              <a:t>ke</a:t>
            </a:r>
            <a:br>
              <a:rPr lang="en-CA" sz="5400" b="1" dirty="0"/>
            </a:br>
            <a:r>
              <a:rPr lang="en-CA" sz="5400" b="1" dirty="0"/>
              <a:t>o </a:t>
            </a:r>
            <a:r>
              <a:rPr lang="en-CA" sz="5400" b="1" dirty="0" err="1"/>
              <a:t>ku</a:t>
            </a:r>
            <a:br>
              <a:rPr lang="en-CA" sz="5400" b="1" dirty="0"/>
            </a:br>
            <a:r>
              <a:rPr lang="en-CA" sz="5400" b="1" dirty="0"/>
              <a:t>so ko</a:t>
            </a:r>
            <a:br>
              <a:rPr lang="en-CA" sz="5400" b="1" dirty="0"/>
            </a:br>
            <a:r>
              <a:rPr lang="en-CA" sz="5400" b="1" dirty="0" err="1"/>
              <a:t>ki</a:t>
            </a:r>
            <a:r>
              <a:rPr lang="en-CA" sz="5400" b="1" dirty="0"/>
              <a:t> se </a:t>
            </a:r>
            <a:r>
              <a:rPr lang="en-CA" sz="5400" b="1" dirty="0" err="1"/>
              <a:t>ki</a:t>
            </a:r>
            <a:br>
              <a:rPr lang="en-CA" sz="5400" b="1" dirty="0"/>
            </a:br>
            <a:r>
              <a:rPr lang="en-CA" sz="5400" b="1" dirty="0"/>
              <a:t>se  </a:t>
            </a:r>
            <a:r>
              <a:rPr lang="en-CA" sz="5400" b="1" dirty="0" err="1"/>
              <a:t>ki</a:t>
            </a:r>
            <a:br>
              <a:rPr lang="en-CA" sz="5400" b="1" dirty="0"/>
            </a:br>
            <a:r>
              <a:rPr lang="en-CA" sz="5400" b="1" dirty="0" err="1"/>
              <a:t>ku</a:t>
            </a:r>
            <a:r>
              <a:rPr lang="en-CA" sz="5400" b="1" dirty="0"/>
              <a:t>  ko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E7B69-8EE9-4EAB-97E2-28D00BB6E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376" y="0"/>
            <a:ext cx="3573930" cy="6729506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CA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28.  </a:t>
            </a:r>
            <a:r>
              <a:rPr lang="ja-JP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けす　　　</a:t>
            </a:r>
            <a:r>
              <a:rPr lang="en-CA" altLang="ja-JP" sz="19200" dirty="0"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               </a:t>
            </a:r>
            <a:r>
              <a:rPr lang="en-CA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29.  </a:t>
            </a:r>
            <a:r>
              <a:rPr lang="ja-JP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せき　　</a:t>
            </a:r>
            <a:r>
              <a:rPr lang="en-CA" altLang="ja-JP" sz="19200" dirty="0"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                   </a:t>
            </a:r>
            <a:r>
              <a:rPr lang="en-CA" altLang="ja-JP" sz="19200" dirty="0"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30</a:t>
            </a:r>
            <a:r>
              <a:rPr lang="en-CA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.  </a:t>
            </a:r>
            <a:r>
              <a:rPr lang="ja-JP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しそ　</a:t>
            </a:r>
            <a:r>
              <a:rPr lang="ja-JP" sz="144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　</a:t>
            </a:r>
            <a:r>
              <a:rPr lang="en-CA" altLang="ja-JP" sz="14400" dirty="0"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                         </a:t>
            </a:r>
            <a:r>
              <a:rPr lang="en-CA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31.  </a:t>
            </a:r>
            <a:r>
              <a:rPr lang="ja-JP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こけ　　　</a:t>
            </a:r>
            <a:r>
              <a:rPr lang="en-CA" altLang="ja-JP" sz="19200" dirty="0"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                 </a:t>
            </a:r>
            <a:r>
              <a:rPr lang="en-CA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32.  </a:t>
            </a:r>
            <a:r>
              <a:rPr lang="ja-JP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おく　　　</a:t>
            </a:r>
            <a:r>
              <a:rPr lang="en-CA" altLang="ja-JP" sz="19200" dirty="0"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                </a:t>
            </a:r>
            <a:r>
              <a:rPr lang="en-CA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33.  </a:t>
            </a:r>
            <a:r>
              <a:rPr lang="ja-JP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そこ　　　</a:t>
            </a:r>
            <a:r>
              <a:rPr lang="en-CA" altLang="ja-JP" sz="19200" dirty="0"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                </a:t>
            </a:r>
            <a:r>
              <a:rPr lang="en-CA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34.  </a:t>
            </a:r>
            <a:r>
              <a:rPr lang="ja-JP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きせき　</a:t>
            </a:r>
            <a:r>
              <a:rPr lang="ja-JP" altLang="en-US" sz="19200" dirty="0"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　　　　　　　　　</a:t>
            </a:r>
            <a:r>
              <a:rPr lang="en-CA" altLang="ja-JP" sz="19200" dirty="0"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35.  </a:t>
            </a:r>
            <a:r>
              <a:rPr lang="ja-JP" altLang="en-US" sz="19200" dirty="0"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せき　　　　　　　　　　　</a:t>
            </a:r>
            <a:r>
              <a:rPr lang="en-CA" altLang="ja-JP" sz="19200"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36</a:t>
            </a:r>
            <a:r>
              <a:rPr lang="ja-JP" altLang="en-US" sz="1920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． </a:t>
            </a:r>
            <a:r>
              <a:rPr lang="ja-JP" altLang="en-US" sz="192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くこ</a:t>
            </a:r>
            <a:endParaRPr lang="en-CA" altLang="ja-JP" sz="19200" dirty="0">
              <a:effectLst/>
              <a:latin typeface="Calibri" panose="020F0502020204030204" pitchFamily="34" charset="0"/>
              <a:ea typeface="UD Digi Kyokasho NK-R" panose="02020400000000000000" pitchFamily="18" charset="-128"/>
              <a:cs typeface="Calibri" panose="020F0502020204030204" pitchFamily="34" charset="0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ja-JP" sz="176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　</a:t>
            </a:r>
            <a:endParaRPr lang="en-CA" sz="17600" dirty="0">
              <a:effectLst/>
              <a:latin typeface="Calibri" panose="020F0502020204030204" pitchFamily="34" charset="0"/>
              <a:ea typeface="Yu Mincho" panose="02020400000000000000" pitchFamily="18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sz="4000" dirty="0">
                <a:effectLst/>
                <a:latin typeface="Calibri" panose="020F0502020204030204" pitchFamily="34" charset="0"/>
                <a:ea typeface="UD Digi Kyokasho NK-R" panose="02020400000000000000" pitchFamily="18" charset="-128"/>
                <a:cs typeface="Calibri" panose="020F0502020204030204" pitchFamily="34" charset="0"/>
              </a:rPr>
              <a:t>　　　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80017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202BF-9F78-4FEA-A7DF-1E1B90B04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188" y="365125"/>
            <a:ext cx="10893612" cy="2521510"/>
          </a:xfrm>
        </p:spPr>
        <p:txBody>
          <a:bodyPr>
            <a:normAutofit/>
          </a:bodyPr>
          <a:lstStyle/>
          <a:p>
            <a:r>
              <a:rPr lang="en-US" altLang="ja-JP" dirty="0"/>
              <a:t>Please listen to your teacher and write the Hiragana you hear. You will hear two characters combined (No. 1 - No. 15).</a:t>
            </a:r>
            <a:endParaRPr lang="en-CA" dirty="0"/>
          </a:p>
        </p:txBody>
      </p:sp>
      <p:pic>
        <p:nvPicPr>
          <p:cNvPr id="6" name="Dectation a to so">
            <a:hlinkClick r:id="" action="ppaction://media"/>
            <a:extLst>
              <a:ext uri="{FF2B5EF4-FFF2-40B4-BE49-F238E27FC236}">
                <a16:creationId xmlns:a16="http://schemas.microsoft.com/office/drawing/2014/main" id="{BD8470BD-34E9-44F9-A03D-78A14AD06CC2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73763" y="3293036"/>
            <a:ext cx="1244040" cy="1244040"/>
          </a:xfrm>
        </p:spPr>
      </p:pic>
    </p:spTree>
    <p:extLst>
      <p:ext uri="{BB962C8B-B14F-4D97-AF65-F5344CB8AC3E}">
        <p14:creationId xmlns:p14="http://schemas.microsoft.com/office/powerpoint/2010/main" val="1485005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6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0D12F-B325-4664-8BB6-6A05636D9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059" y="365124"/>
            <a:ext cx="11636188" cy="2198781"/>
          </a:xfrm>
        </p:spPr>
        <p:txBody>
          <a:bodyPr>
            <a:normAutofit fontScale="90000"/>
          </a:bodyPr>
          <a:lstStyle/>
          <a:p>
            <a:r>
              <a:rPr lang="en-CA" dirty="0"/>
              <a:t>In the next class, you will learn the second 15 Hiragana (ta –ho). I will expect you to have mastered the first 15 hiragana by then.</a:t>
            </a:r>
            <a:r>
              <a:rPr lang="ja-JP" altLang="en-US" dirty="0"/>
              <a:t>　がんばってね！</a:t>
            </a:r>
            <a:r>
              <a:rPr lang="en-CA" altLang="ja-JP" dirty="0"/>
              <a:t>(Good luck!)</a:t>
            </a:r>
            <a:endParaRPr lang="en-CA" dirty="0"/>
          </a:p>
        </p:txBody>
      </p:sp>
      <p:pic>
        <p:nvPicPr>
          <p:cNvPr id="7" name="Content Placeholder 6" descr="A close up of a tree&#10;&#10;Description automatically generated">
            <a:extLst>
              <a:ext uri="{FF2B5EF4-FFF2-40B4-BE49-F238E27FC236}">
                <a16:creationId xmlns:a16="http://schemas.microsoft.com/office/drawing/2014/main" id="{646E9672-4053-42C9-A048-955325B765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224499" y="2936616"/>
            <a:ext cx="5206180" cy="3723967"/>
          </a:xfrm>
        </p:spPr>
      </p:pic>
    </p:spTree>
    <p:extLst>
      <p:ext uri="{BB962C8B-B14F-4D97-AF65-F5344CB8AC3E}">
        <p14:creationId xmlns:p14="http://schemas.microsoft.com/office/powerpoint/2010/main" val="2683189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1005</Words>
  <Application>Microsoft Office PowerPoint</Application>
  <PresentationFormat>Widescreen</PresentationFormat>
  <Paragraphs>109</Paragraphs>
  <Slides>53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2" baseType="lpstr">
      <vt:lpstr>UD Digi Kyokasho NK-B</vt:lpstr>
      <vt:lpstr>UD Digi Kyokasho NK-R</vt:lpstr>
      <vt:lpstr>UD Digi Kyokasho NP-R</vt:lpstr>
      <vt:lpstr>Abadi</vt:lpstr>
      <vt:lpstr>Arial</vt:lpstr>
      <vt:lpstr>Arial Rounded MT Bold</vt:lpstr>
      <vt:lpstr>Calibri</vt:lpstr>
      <vt:lpstr>Calibri Light</vt:lpstr>
      <vt:lpstr>Office Theme</vt:lpstr>
      <vt:lpstr>First 15 Hiragana       </vt:lpstr>
      <vt:lpstr>PowerPoint Presentation</vt:lpstr>
      <vt:lpstr>Regarding Japanese writing system, please see textbook p20-p27.</vt:lpstr>
      <vt:lpstr>Useful websites for learning Hiragana There are many Hiragana learning tools online. The following are just a few of them.</vt:lpstr>
      <vt:lpstr>Believe it or Not!</vt:lpstr>
      <vt:lpstr>http://sasagami358.blog.fc2.com/blog-entry-593.html</vt:lpstr>
      <vt:lpstr>This means….</vt:lpstr>
      <vt:lpstr>Please ask yourself: Do I have time to master one of the most challenging writing systems in the world besides doing my major work? </vt:lpstr>
      <vt:lpstr>You need persistence and  enthusiasm to study Japanese.  Do you really want to study Japanese? Then JPN1901 is for you!</vt:lpstr>
      <vt:lpstr>You can listen to the sound of Hiragana on OTO-Navi  (JWS-01 textbook p20)</vt:lpstr>
      <vt:lpstr>       Please see the textbook p. 296 for the Hiragana chart with the correct shapes and the stroke order.  </vt:lpstr>
      <vt:lpstr>                   Hiragana Flush Cards  </vt:lpstr>
      <vt:lpstr> Printing style and Handwriting style </vt:lpstr>
      <vt:lpstr>PowerPoint Presentation</vt:lpstr>
      <vt:lpstr>Hiragana is the most basic Japanese system consisted of 46 characters.  Mastering Hiragana and Katakana is a demanding task. Today, you are going to practice the first 15 characters of Hiragana.</vt:lpstr>
      <vt:lpstr>PowerPoint Presentation</vt:lpstr>
      <vt:lpstr>Nakama 1: Japanese Communication, Culture, Context (English and Japanese Edition) by Makino, Seiichi, Hatasa, Yukiko Abe, Hatasa, Kazumi (1998) Houghton Mifflin  p.4-12</vt:lpstr>
      <vt:lpstr>あa いi</vt:lpstr>
      <vt:lpstr>うu えe</vt:lpstr>
      <vt:lpstr>おo かka</vt:lpstr>
      <vt:lpstr>きki くku </vt:lpstr>
      <vt:lpstr>けke こko</vt:lpstr>
      <vt:lpstr> さsa しshi </vt:lpstr>
      <vt:lpstr>すsu せse</vt:lpstr>
      <vt:lpstr>そso</vt:lpstr>
      <vt:lpstr> a   i </vt:lpstr>
      <vt:lpstr> u  e </vt:lpstr>
      <vt:lpstr> o  ka </vt:lpstr>
      <vt:lpstr> sa  shi </vt:lpstr>
      <vt:lpstr> su  se </vt:lpstr>
      <vt:lpstr>  so  </vt:lpstr>
      <vt:lpstr>http://japanese-lesson.com/characters/hiragana/hiragana_writing.html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read the following Hiragana?</vt:lpstr>
      <vt:lpstr>so ka su e ko i u shi a i su shi ke su shi ki ko e</vt:lpstr>
      <vt:lpstr>10. くき　　　 11. おう　　 12. そし　　 13. うく　　 14. くせ　　　 15. けさ　　　 16. かい　　 17. えき　　　 18. せい　</vt:lpstr>
      <vt:lpstr>i ki sa i su so so se i a sa ka ku sa ka a ka ke su</vt:lpstr>
      <vt:lpstr>ke su se ki shi so ko ke o ku so ko ki se ki se  ki ku  ko</vt:lpstr>
      <vt:lpstr>Please listen to your teacher and write the Hiragana you hear. You will hear two characters combined (No. 1 - No. 15).</vt:lpstr>
      <vt:lpstr>In the next class, you will learn the second 15 Hiragana (ta –ho). I will expect you to have mastered the first 15 hiragana by then.　がんばってね！(Good luck!)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Hiragana Practice 1</dc:title>
  <dc:creator>Mami Kubota</dc:creator>
  <cp:lastModifiedBy>Mami Kubota</cp:lastModifiedBy>
  <cp:revision>12</cp:revision>
  <dcterms:created xsi:type="dcterms:W3CDTF">2020-09-08T22:09:37Z</dcterms:created>
  <dcterms:modified xsi:type="dcterms:W3CDTF">2021-08-30T05:40:04Z</dcterms:modified>
</cp:coreProperties>
</file>