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8" r:id="rId11"/>
    <p:sldId id="265" r:id="rId12"/>
    <p:sldId id="266" r:id="rId13"/>
    <p:sldId id="267" r:id="rId14"/>
    <p:sldId id="269" r:id="rId15"/>
    <p:sldId id="270" r:id="rId16"/>
    <p:sldId id="271"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2" d="100"/>
          <a:sy n="72" d="100"/>
        </p:scale>
        <p:origin x="-2440"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3308764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3542103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1652367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3607157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1909156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960306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370515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3659832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369495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872717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A00B3B1-641C-8848-8CE9-53567548C16F}" type="datetimeFigureOut">
              <a:rPr lang="en-US" smtClean="0"/>
              <a:t>13-01-16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228D2EF-4598-9647-AD98-035888267287}" type="slidenum">
              <a:rPr lang="en-US" smtClean="0"/>
              <a:t>‹#›</a:t>
            </a:fld>
            <a:endParaRPr lang="en-US" dirty="0"/>
          </a:p>
        </p:txBody>
      </p:sp>
    </p:spTree>
    <p:extLst>
      <p:ext uri="{BB962C8B-B14F-4D97-AF65-F5344CB8AC3E}">
        <p14:creationId xmlns:p14="http://schemas.microsoft.com/office/powerpoint/2010/main" val="33730841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00B3B1-641C-8848-8CE9-53567548C16F}" type="datetimeFigureOut">
              <a:rPr lang="en-US" smtClean="0"/>
              <a:t>13-01-16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28D2EF-4598-9647-AD98-035888267287}" type="slidenum">
              <a:rPr lang="en-US" smtClean="0"/>
              <a:t>‹#›</a:t>
            </a:fld>
            <a:endParaRPr lang="en-US" dirty="0"/>
          </a:p>
        </p:txBody>
      </p:sp>
    </p:spTree>
    <p:extLst>
      <p:ext uri="{BB962C8B-B14F-4D97-AF65-F5344CB8AC3E}">
        <p14:creationId xmlns:p14="http://schemas.microsoft.com/office/powerpoint/2010/main" val="1170588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Ethics and Ethical Reasoning</a:t>
            </a:r>
            <a:endParaRPr lang="en-US" dirty="0"/>
          </a:p>
        </p:txBody>
      </p:sp>
      <p:sp>
        <p:nvSpPr>
          <p:cNvPr id="3" name="Subtitle 2"/>
          <p:cNvSpPr>
            <a:spLocks noGrp="1"/>
          </p:cNvSpPr>
          <p:nvPr>
            <p:ph type="subTitle" idx="1"/>
          </p:nvPr>
        </p:nvSpPr>
        <p:spPr/>
        <p:txBody>
          <a:bodyPr/>
          <a:lstStyle/>
          <a:p>
            <a:r>
              <a:rPr lang="en-US" dirty="0" smtClean="0"/>
              <a:t>Metaethics (the meaning of moral language)</a:t>
            </a:r>
            <a:endParaRPr lang="en-US" dirty="0"/>
          </a:p>
        </p:txBody>
      </p:sp>
    </p:spTree>
    <p:extLst>
      <p:ext uri="{BB962C8B-B14F-4D97-AF65-F5344CB8AC3E}">
        <p14:creationId xmlns:p14="http://schemas.microsoft.com/office/powerpoint/2010/main" val="2555848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Ethics is Normative</a:t>
            </a:r>
            <a:endParaRPr lang="en-US" dirty="0"/>
          </a:p>
        </p:txBody>
      </p:sp>
      <p:sp>
        <p:nvSpPr>
          <p:cNvPr id="3" name="Content Placeholder 2"/>
          <p:cNvSpPr>
            <a:spLocks noGrp="1"/>
          </p:cNvSpPr>
          <p:nvPr>
            <p:ph idx="1"/>
          </p:nvPr>
        </p:nvSpPr>
        <p:spPr/>
        <p:txBody>
          <a:bodyPr/>
          <a:lstStyle/>
          <a:p>
            <a:r>
              <a:rPr lang="en-US" dirty="0" smtClean="0"/>
              <a:t>Normative (derivative of the word normal) seeks to make judgments about rightness.</a:t>
            </a:r>
          </a:p>
          <a:p>
            <a:pPr lvl="1"/>
            <a:r>
              <a:rPr lang="en-US" dirty="0" smtClean="0"/>
              <a:t>Life is too short</a:t>
            </a:r>
          </a:p>
          <a:p>
            <a:r>
              <a:rPr lang="en-US" dirty="0" smtClean="0"/>
              <a:t>Normative judgments differ from descriptive or scientific judgments.</a:t>
            </a:r>
          </a:p>
          <a:p>
            <a:pPr lvl="1"/>
            <a:r>
              <a:rPr lang="en-US" dirty="0" smtClean="0"/>
              <a:t>Life is short.</a:t>
            </a:r>
            <a:endParaRPr lang="en-US" dirty="0"/>
          </a:p>
        </p:txBody>
      </p:sp>
    </p:spTree>
    <p:extLst>
      <p:ext uri="{BB962C8B-B14F-4D97-AF65-F5344CB8AC3E}">
        <p14:creationId xmlns:p14="http://schemas.microsoft.com/office/powerpoint/2010/main" val="1068837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Terms</a:t>
            </a:r>
            <a:endParaRPr lang="en-US" dirty="0"/>
          </a:p>
        </p:txBody>
      </p:sp>
      <p:sp>
        <p:nvSpPr>
          <p:cNvPr id="3" name="Content Placeholder 2"/>
          <p:cNvSpPr>
            <a:spLocks noGrp="1"/>
          </p:cNvSpPr>
          <p:nvPr>
            <p:ph idx="1"/>
          </p:nvPr>
        </p:nvSpPr>
        <p:spPr/>
        <p:txBody>
          <a:bodyPr/>
          <a:lstStyle/>
          <a:p>
            <a:r>
              <a:rPr lang="en-US" dirty="0" smtClean="0"/>
              <a:t>“Right”/”wrong”</a:t>
            </a:r>
          </a:p>
          <a:p>
            <a:pPr lvl="1"/>
            <a:r>
              <a:rPr lang="en-US" dirty="0" smtClean="0"/>
              <a:t>Refer to actions or deeds</a:t>
            </a:r>
          </a:p>
          <a:p>
            <a:pPr lvl="2"/>
            <a:r>
              <a:rPr lang="en-US" i="1" dirty="0" smtClean="0"/>
              <a:t>Do the right thing</a:t>
            </a:r>
            <a:endParaRPr lang="en-US" i="1" dirty="0"/>
          </a:p>
          <a:p>
            <a:r>
              <a:rPr lang="en-US" dirty="0" smtClean="0"/>
              <a:t>“Good”/”Evil”</a:t>
            </a:r>
          </a:p>
          <a:p>
            <a:pPr lvl="1"/>
            <a:r>
              <a:rPr lang="en-US" dirty="0" smtClean="0"/>
              <a:t>Refer to concepts, people (nouns)</a:t>
            </a:r>
          </a:p>
          <a:p>
            <a:pPr lvl="2"/>
            <a:r>
              <a:rPr lang="en-US" i="1" dirty="0" smtClean="0"/>
              <a:t>The Good, the Bad and the Ugly </a:t>
            </a:r>
          </a:p>
          <a:p>
            <a:pPr lvl="2"/>
            <a:endParaRPr lang="en-US" dirty="0"/>
          </a:p>
        </p:txBody>
      </p:sp>
    </p:spTree>
    <p:extLst>
      <p:ext uri="{BB962C8B-B14F-4D97-AF65-F5344CB8AC3E}">
        <p14:creationId xmlns:p14="http://schemas.microsoft.com/office/powerpoint/2010/main" val="1107348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“Euthyphro” – Plato (399 BC)</a:t>
            </a:r>
            <a:endParaRPr lang="en-US" dirty="0"/>
          </a:p>
        </p:txBody>
      </p:sp>
      <p:sp>
        <p:nvSpPr>
          <p:cNvPr id="3" name="Content Placeholder 2"/>
          <p:cNvSpPr>
            <a:spLocks noGrp="1"/>
          </p:cNvSpPr>
          <p:nvPr>
            <p:ph idx="1"/>
          </p:nvPr>
        </p:nvSpPr>
        <p:spPr/>
        <p:txBody>
          <a:bodyPr/>
          <a:lstStyle/>
          <a:p>
            <a:r>
              <a:rPr lang="en-US" dirty="0" smtClean="0"/>
              <a:t> Ancient Greek: </a:t>
            </a:r>
            <a:r>
              <a:rPr lang="en-US" i="1" dirty="0" smtClean="0"/>
              <a:t>Εὐθύφρων</a:t>
            </a:r>
          </a:p>
          <a:p>
            <a:pPr lvl="1"/>
            <a:r>
              <a:rPr lang="en-US" dirty="0" smtClean="0"/>
              <a:t>From "</a:t>
            </a:r>
            <a:r>
              <a:rPr lang="en-US" i="1" dirty="0" smtClean="0"/>
              <a:t>Euthuphron</a:t>
            </a:r>
            <a:r>
              <a:rPr lang="en-US" dirty="0" smtClean="0"/>
              <a:t>": right-minded or sincere</a:t>
            </a:r>
            <a:endParaRPr lang="en-US" dirty="0"/>
          </a:p>
          <a:p>
            <a:r>
              <a:rPr lang="en-US" dirty="0" smtClean="0"/>
              <a:t>Euthyphro, a prosecutor, meets Socrates outside the courthouse where Euthyphro is going to try his father for murder.  </a:t>
            </a:r>
          </a:p>
          <a:p>
            <a:pPr lvl="1"/>
            <a:r>
              <a:rPr lang="en-US" dirty="0" smtClean="0"/>
              <a:t>Socrates wants to Euthyphro to be sure he is doing the right thing by inquiring into what the right or pious is.</a:t>
            </a:r>
            <a:endParaRPr lang="en-US" dirty="0"/>
          </a:p>
        </p:txBody>
      </p:sp>
    </p:spTree>
    <p:extLst>
      <p:ext uri="{BB962C8B-B14F-4D97-AF65-F5344CB8AC3E}">
        <p14:creationId xmlns:p14="http://schemas.microsoft.com/office/powerpoint/2010/main" val="4122480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“Euthyphro” – Plato (399 BC)</a:t>
            </a:r>
            <a:endParaRPr lang="en-US" dirty="0"/>
          </a:p>
        </p:txBody>
      </p:sp>
      <p:sp>
        <p:nvSpPr>
          <p:cNvPr id="3" name="Content Placeholder 2"/>
          <p:cNvSpPr>
            <a:spLocks noGrp="1"/>
          </p:cNvSpPr>
          <p:nvPr>
            <p:ph idx="1"/>
          </p:nvPr>
        </p:nvSpPr>
        <p:spPr/>
        <p:txBody>
          <a:bodyPr>
            <a:normAutofit lnSpcReduction="10000"/>
          </a:bodyPr>
          <a:lstStyle/>
          <a:p>
            <a:r>
              <a:rPr lang="en-US" dirty="0" smtClean="0"/>
              <a:t>Socrates wants a definition of piety that will be universally true.</a:t>
            </a:r>
          </a:p>
          <a:p>
            <a:r>
              <a:rPr lang="en-US" dirty="0" smtClean="0"/>
              <a:t>1#</a:t>
            </a:r>
          </a:p>
          <a:p>
            <a:pPr lvl="1"/>
            <a:r>
              <a:rPr lang="en-US" dirty="0" smtClean="0"/>
              <a:t>Euth. Piety, then, is that which is dear to the gods, and impiety is that which is not dear to them.</a:t>
            </a:r>
          </a:p>
          <a:p>
            <a:pPr lvl="1"/>
            <a:r>
              <a:rPr lang="en-US" dirty="0" smtClean="0"/>
              <a:t>But, the gods disagree among themselves as to what is 'pleasing'. This would mean that a particular action, disputed by the gods, would be both pious and impious at the same time — a logically impossibility</a:t>
            </a:r>
          </a:p>
          <a:p>
            <a:endParaRPr lang="en-US" dirty="0"/>
          </a:p>
        </p:txBody>
      </p:sp>
    </p:spTree>
    <p:extLst>
      <p:ext uri="{BB962C8B-B14F-4D97-AF65-F5344CB8AC3E}">
        <p14:creationId xmlns:p14="http://schemas.microsoft.com/office/powerpoint/2010/main" val="1630207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“Euthyphro” – Plato (399 BC)</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#2</a:t>
            </a:r>
          </a:p>
          <a:p>
            <a:pPr lvl="1"/>
            <a:r>
              <a:rPr lang="en-US" dirty="0" smtClean="0"/>
              <a:t>What all the gods love is pious, and what they all hate is impious.</a:t>
            </a:r>
          </a:p>
          <a:p>
            <a:pPr lvl="1"/>
            <a:r>
              <a:rPr lang="en-US" dirty="0" smtClean="0"/>
              <a:t>Socrates points out that this is a dilemma: “Is the pious loved by the gods because it is pious? Or is it pious because it is loved by the gods?”</a:t>
            </a:r>
          </a:p>
          <a:p>
            <a:pPr lvl="1"/>
            <a:r>
              <a:rPr lang="en-US" dirty="0" smtClean="0"/>
              <a:t>But being carried is not an essential characteristic of the thing carried; being carried is a state. Likewise with piety, if defined as "what is liked by the gods"; it is liked for some reason, not just because it is liked, so that one likes it, by itself, does not make an action pious</a:t>
            </a:r>
          </a:p>
          <a:p>
            <a:pPr lvl="1"/>
            <a:endParaRPr lang="en-US" dirty="0"/>
          </a:p>
        </p:txBody>
      </p:sp>
    </p:spTree>
    <p:extLst>
      <p:ext uri="{BB962C8B-B14F-4D97-AF65-F5344CB8AC3E}">
        <p14:creationId xmlns:p14="http://schemas.microsoft.com/office/powerpoint/2010/main" val="1472451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“Euthyphro” – Plato (399 BC)</a:t>
            </a:r>
            <a:endParaRPr lang="en-US" dirty="0"/>
          </a:p>
        </p:txBody>
      </p:sp>
      <p:sp>
        <p:nvSpPr>
          <p:cNvPr id="3" name="Content Placeholder 2"/>
          <p:cNvSpPr>
            <a:spLocks noGrp="1"/>
          </p:cNvSpPr>
          <p:nvPr>
            <p:ph idx="1"/>
          </p:nvPr>
        </p:nvSpPr>
        <p:spPr/>
        <p:txBody>
          <a:bodyPr>
            <a:normAutofit lnSpcReduction="10000"/>
          </a:bodyPr>
          <a:lstStyle/>
          <a:p>
            <a:r>
              <a:rPr lang="en-US" dirty="0" smtClean="0"/>
              <a:t>#2 (Continued)</a:t>
            </a:r>
          </a:p>
          <a:p>
            <a:pPr lvl="1"/>
            <a:r>
              <a:rPr lang="en-US" dirty="0"/>
              <a:t>P</a:t>
            </a:r>
            <a:r>
              <a:rPr lang="en-US" dirty="0" smtClean="0"/>
              <a:t>iety comes before the liking both temporally and logically, yet in Euthyphro's definition it is exactly the other way around. Therefore Euthyphro's third definition is severely flawed.</a:t>
            </a:r>
          </a:p>
          <a:p>
            <a:pPr lvl="1"/>
            <a:r>
              <a:rPr lang="en-US" dirty="0" smtClean="0"/>
              <a:t>“Thus you appear to me, Euthyphro, when I ask you what is the essence of holiness, to offer an attribute only, and not the essence-the attribute of being loved by all the gods. But you still refuse to explain to me the nature of holiness.”</a:t>
            </a:r>
            <a:endParaRPr lang="en-US" dirty="0"/>
          </a:p>
        </p:txBody>
      </p:sp>
    </p:spTree>
    <p:extLst>
      <p:ext uri="{BB962C8B-B14F-4D97-AF65-F5344CB8AC3E}">
        <p14:creationId xmlns:p14="http://schemas.microsoft.com/office/powerpoint/2010/main" val="1833890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Ethical Relativism</a:t>
            </a:r>
            <a:endParaRPr lang="en-US" dirty="0"/>
          </a:p>
        </p:txBody>
      </p:sp>
      <p:sp>
        <p:nvSpPr>
          <p:cNvPr id="3" name="Content Placeholder 2"/>
          <p:cNvSpPr>
            <a:spLocks noGrp="1"/>
          </p:cNvSpPr>
          <p:nvPr>
            <p:ph idx="1"/>
          </p:nvPr>
        </p:nvSpPr>
        <p:spPr/>
        <p:txBody>
          <a:bodyPr>
            <a:normAutofit lnSpcReduction="10000"/>
          </a:bodyPr>
          <a:lstStyle/>
          <a:p>
            <a:r>
              <a:rPr lang="en-US" dirty="0" smtClean="0"/>
              <a:t>Suggests there is no absolute right or wrong action because there is no knowable good or evil.</a:t>
            </a:r>
          </a:p>
          <a:p>
            <a:pPr lvl="1"/>
            <a:r>
              <a:rPr lang="en-US" dirty="0" smtClean="0"/>
              <a:t>No objective good.</a:t>
            </a:r>
          </a:p>
          <a:p>
            <a:r>
              <a:rPr lang="en-US" dirty="0" smtClean="0"/>
              <a:t>Cultural relativism claims that there are rights and wrongs within cultural boundaries not outside</a:t>
            </a:r>
          </a:p>
          <a:p>
            <a:pPr lvl="1"/>
            <a:r>
              <a:rPr lang="en-US" dirty="0" smtClean="0"/>
              <a:t>Multiculturalism</a:t>
            </a:r>
          </a:p>
          <a:p>
            <a:pPr lvl="1"/>
            <a:r>
              <a:rPr lang="en-US" dirty="0" smtClean="0"/>
              <a:t>Sharia and foreign law in Canadian courts?</a:t>
            </a:r>
            <a:endParaRPr lang="en-US" dirty="0"/>
          </a:p>
        </p:txBody>
      </p:sp>
    </p:spTree>
    <p:extLst>
      <p:ext uri="{BB962C8B-B14F-4D97-AF65-F5344CB8AC3E}">
        <p14:creationId xmlns:p14="http://schemas.microsoft.com/office/powerpoint/2010/main" val="558971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Ethical Relativism</a:t>
            </a:r>
            <a:endParaRPr lang="en-US" dirty="0"/>
          </a:p>
        </p:txBody>
      </p:sp>
      <p:sp>
        <p:nvSpPr>
          <p:cNvPr id="3" name="Content Placeholder 2"/>
          <p:cNvSpPr>
            <a:spLocks noGrp="1"/>
          </p:cNvSpPr>
          <p:nvPr>
            <p:ph idx="1"/>
          </p:nvPr>
        </p:nvSpPr>
        <p:spPr/>
        <p:txBody>
          <a:bodyPr/>
          <a:lstStyle/>
          <a:p>
            <a:r>
              <a:rPr lang="en-US" dirty="0" smtClean="0"/>
              <a:t>Subjectivism (personal/individual ethical relativism)</a:t>
            </a:r>
          </a:p>
          <a:p>
            <a:pPr lvl="1"/>
            <a:r>
              <a:rPr lang="en-US" dirty="0" smtClean="0"/>
              <a:t>Radically asserts that there are no rights or wrongs in any society only between an individual and herself</a:t>
            </a:r>
          </a:p>
          <a:p>
            <a:pPr lvl="1"/>
            <a:r>
              <a:rPr lang="en-US" dirty="0" smtClean="0"/>
              <a:t>Ethics is a matter of personal biography</a:t>
            </a:r>
            <a:endParaRPr lang="en-US" dirty="0"/>
          </a:p>
        </p:txBody>
      </p:sp>
    </p:spTree>
    <p:extLst>
      <p:ext uri="{BB962C8B-B14F-4D97-AF65-F5344CB8AC3E}">
        <p14:creationId xmlns:p14="http://schemas.microsoft.com/office/powerpoint/2010/main" val="3322427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Plato Vs. Relativism</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Socrates: ” So you believe that each man’s opinion is as good as anyone else’s.”</a:t>
            </a:r>
          </a:p>
          <a:p>
            <a:endParaRPr lang="en-US" dirty="0" smtClean="0"/>
          </a:p>
          <a:p>
            <a:r>
              <a:rPr lang="en-US" dirty="0" smtClean="0"/>
              <a:t>Protagoras: “That’s correct.”</a:t>
            </a:r>
          </a:p>
          <a:p>
            <a:endParaRPr lang="en-US" dirty="0" smtClean="0"/>
          </a:p>
          <a:p>
            <a:r>
              <a:rPr lang="en-US" dirty="0" smtClean="0"/>
              <a:t>Socrates: “How do you make a living?”</a:t>
            </a:r>
          </a:p>
          <a:p>
            <a:endParaRPr lang="en-US" dirty="0" smtClean="0"/>
          </a:p>
          <a:p>
            <a:r>
              <a:rPr lang="en-US" dirty="0" smtClean="0"/>
              <a:t>Protagoras: “I am a teacher”</a:t>
            </a:r>
          </a:p>
          <a:p>
            <a:endParaRPr lang="en-US" dirty="0" smtClean="0"/>
          </a:p>
          <a:p>
            <a:r>
              <a:rPr lang="en-US" dirty="0" smtClean="0"/>
              <a:t>Socrates: “I find this very puzzling. You admit you earn money teaching, but I cannot imagine what you could possibly teach anyone. After all, you admit that each person’s opinion is as good as anyone else’s. This means that what your students believe is as good as anything you could possibly teach them. Once they learn that each person is the measure of all things, what possible reason would they have to pay you for any further lessons? How can you possibly teach them anything once they learn that their opinions are as true as yours?”</a:t>
            </a:r>
            <a:endParaRPr lang="en-US" dirty="0"/>
          </a:p>
        </p:txBody>
      </p:sp>
    </p:spTree>
    <p:extLst>
      <p:ext uri="{BB962C8B-B14F-4D97-AF65-F5344CB8AC3E}">
        <p14:creationId xmlns:p14="http://schemas.microsoft.com/office/powerpoint/2010/main" val="1275369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Ethical Relativism</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Skepticism</a:t>
            </a:r>
          </a:p>
          <a:p>
            <a:pPr lvl="1"/>
            <a:r>
              <a:rPr lang="en-US" dirty="0" smtClean="0"/>
              <a:t>“[I]s the view that it is difficult, if not impossible, to know something.”</a:t>
            </a:r>
          </a:p>
          <a:p>
            <a:pPr marL="457200" lvl="1" indent="0">
              <a:buNone/>
            </a:pPr>
            <a:r>
              <a:rPr lang="en-US" dirty="0" smtClean="0"/>
              <a:t>Objectivism</a:t>
            </a:r>
          </a:p>
          <a:p>
            <a:pPr marL="457200" lvl="1" indent="0">
              <a:buNone/>
            </a:pPr>
            <a:r>
              <a:rPr lang="en-US" dirty="0"/>
              <a:t>	</a:t>
            </a:r>
            <a:r>
              <a:rPr lang="en-US" dirty="0" smtClean="0"/>
              <a:t>Claims there are some general goods, but they may vary according to the context.</a:t>
            </a:r>
          </a:p>
          <a:p>
            <a:pPr marL="457200" lvl="1" indent="0">
              <a:buNone/>
            </a:pPr>
            <a:r>
              <a:rPr lang="en-US" dirty="0" smtClean="0"/>
              <a:t>Absolutism (extreme objectivism)</a:t>
            </a:r>
          </a:p>
          <a:p>
            <a:pPr marL="457200" lvl="1" indent="0">
              <a:buNone/>
            </a:pPr>
            <a:r>
              <a:rPr lang="en-US" dirty="0"/>
              <a:t>	T</a:t>
            </a:r>
            <a:r>
              <a:rPr lang="en-US" dirty="0" smtClean="0"/>
              <a:t>he view that there are moral principles that admit of no exception. Individual, cultural, situational differences do not matter.</a:t>
            </a:r>
          </a:p>
        </p:txBody>
      </p:sp>
    </p:spTree>
    <p:extLst>
      <p:ext uri="{BB962C8B-B14F-4D97-AF65-F5344CB8AC3E}">
        <p14:creationId xmlns:p14="http://schemas.microsoft.com/office/powerpoint/2010/main" val="1171120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Ethical Relativism</a:t>
            </a:r>
            <a:endParaRPr lang="en-US" dirty="0"/>
          </a:p>
        </p:txBody>
      </p:sp>
      <p:sp>
        <p:nvSpPr>
          <p:cNvPr id="3" name="Content Placeholder 2"/>
          <p:cNvSpPr>
            <a:spLocks noGrp="1"/>
          </p:cNvSpPr>
          <p:nvPr>
            <p:ph idx="1"/>
          </p:nvPr>
        </p:nvSpPr>
        <p:spPr/>
        <p:txBody>
          <a:bodyPr/>
          <a:lstStyle/>
          <a:p>
            <a:r>
              <a:rPr lang="en-US" dirty="0" smtClean="0"/>
              <a:t>Moral Pluralism</a:t>
            </a:r>
          </a:p>
          <a:p>
            <a:pPr lvl="1"/>
            <a:r>
              <a:rPr lang="en-US" dirty="0" smtClean="0"/>
              <a:t>Suggests that there are many moral goods of equal value, i.e., justice, equality, freedom, etc.</a:t>
            </a:r>
          </a:p>
          <a:p>
            <a:pPr lvl="1"/>
            <a:r>
              <a:rPr lang="en-US" dirty="0" smtClean="0"/>
              <a:t>Competing goods lead to chaos?</a:t>
            </a:r>
          </a:p>
          <a:p>
            <a:pPr lvl="2"/>
            <a:r>
              <a:rPr lang="en-US" dirty="0" smtClean="0"/>
              <a:t>US electoral gridlock</a:t>
            </a:r>
          </a:p>
          <a:p>
            <a:pPr lvl="3"/>
            <a:r>
              <a:rPr lang="en-US" dirty="0" smtClean="0"/>
              <a:t>½ population sees freedom (from taxes, gov’t) as the highest good</a:t>
            </a:r>
          </a:p>
          <a:p>
            <a:pPr lvl="3"/>
            <a:r>
              <a:rPr lang="en-US" dirty="0" smtClean="0"/>
              <a:t>½ populations sees equality as the highest good</a:t>
            </a:r>
            <a:endParaRPr lang="en-US" dirty="0"/>
          </a:p>
        </p:txBody>
      </p:sp>
    </p:spTree>
    <p:extLst>
      <p:ext uri="{BB962C8B-B14F-4D97-AF65-F5344CB8AC3E}">
        <p14:creationId xmlns:p14="http://schemas.microsoft.com/office/powerpoint/2010/main" val="3064764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From </a:t>
            </a:r>
            <a:r>
              <a:rPr lang="en-US" i="1" dirty="0" smtClean="0"/>
              <a:t>Beyond Good and Evil </a:t>
            </a:r>
            <a:r>
              <a:rPr lang="en-US" dirty="0" smtClean="0"/>
              <a:t>– F. W. Nietzsche</a:t>
            </a:r>
            <a:endParaRPr lang="en-US" dirty="0"/>
          </a:p>
        </p:txBody>
      </p:sp>
      <p:sp>
        <p:nvSpPr>
          <p:cNvPr id="3" name="Content Placeholder 2"/>
          <p:cNvSpPr>
            <a:spLocks noGrp="1"/>
          </p:cNvSpPr>
          <p:nvPr>
            <p:ph idx="1"/>
          </p:nvPr>
        </p:nvSpPr>
        <p:spPr/>
        <p:txBody>
          <a:bodyPr>
            <a:normAutofit/>
          </a:bodyPr>
          <a:lstStyle/>
          <a:p>
            <a:r>
              <a:rPr lang="en-US" dirty="0" smtClean="0"/>
              <a:t>Anthropology of morality.</a:t>
            </a:r>
          </a:p>
          <a:p>
            <a:pPr lvl="1"/>
            <a:r>
              <a:rPr lang="en-US" dirty="0" smtClean="0"/>
              <a:t>Many cultures appear to have this master/slave dynamic.</a:t>
            </a:r>
          </a:p>
          <a:p>
            <a:pPr lvl="1"/>
            <a:r>
              <a:rPr lang="en-US" dirty="0" smtClean="0"/>
              <a:t>In European society is plays out as the heritage of old heroic (polytheistic) values and submission (monotheistic) guilt.</a:t>
            </a:r>
            <a:endParaRPr lang="en-US" dirty="0"/>
          </a:p>
        </p:txBody>
      </p:sp>
    </p:spTree>
    <p:extLst>
      <p:ext uri="{BB962C8B-B14F-4D97-AF65-F5344CB8AC3E}">
        <p14:creationId xmlns:p14="http://schemas.microsoft.com/office/powerpoint/2010/main" val="2944882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From </a:t>
            </a:r>
            <a:r>
              <a:rPr lang="en-US" i="1" dirty="0" smtClean="0"/>
              <a:t>Beyond Good and Evil </a:t>
            </a:r>
            <a:r>
              <a:rPr lang="en-US" dirty="0" smtClean="0"/>
              <a:t>– F. W. Nietzsche</a:t>
            </a:r>
            <a:endParaRPr lang="en-US" dirty="0"/>
          </a:p>
        </p:txBody>
      </p:sp>
      <p:sp>
        <p:nvSpPr>
          <p:cNvPr id="3" name="Content Placeholder 2"/>
          <p:cNvSpPr>
            <a:spLocks noGrp="1"/>
          </p:cNvSpPr>
          <p:nvPr>
            <p:ph idx="1"/>
          </p:nvPr>
        </p:nvSpPr>
        <p:spPr/>
        <p:txBody>
          <a:bodyPr/>
          <a:lstStyle/>
          <a:p>
            <a:r>
              <a:rPr lang="en-US" dirty="0" smtClean="0"/>
              <a:t>Slave (Christian) Morality</a:t>
            </a:r>
          </a:p>
          <a:p>
            <a:pPr lvl="1"/>
            <a:r>
              <a:rPr lang="en-US" dirty="0" smtClean="0"/>
              <a:t>As defined by the weaker are humility, charity , meekness, sacrifice, distrustful, patience, obedience.</a:t>
            </a:r>
          </a:p>
          <a:p>
            <a:pPr lvl="1"/>
            <a:r>
              <a:rPr lang="en-US" dirty="0" smtClean="0"/>
              <a:t>Psychologically sick</a:t>
            </a:r>
          </a:p>
          <a:p>
            <a:pPr lvl="2"/>
            <a:r>
              <a:rPr lang="en-US" dirty="0" smtClean="0"/>
              <a:t>Consumed by resentment, guilt, fear (of the body), disgust with the world</a:t>
            </a:r>
          </a:p>
          <a:p>
            <a:pPr lvl="1"/>
            <a:r>
              <a:rPr lang="en-US" dirty="0" smtClean="0"/>
              <a:t>"The democratic movement is the heir to Christianity.”</a:t>
            </a:r>
          </a:p>
          <a:p>
            <a:pPr lvl="1"/>
            <a:endParaRPr lang="en-US" dirty="0" smtClean="0"/>
          </a:p>
        </p:txBody>
      </p:sp>
    </p:spTree>
    <p:extLst>
      <p:ext uri="{BB962C8B-B14F-4D97-AF65-F5344CB8AC3E}">
        <p14:creationId xmlns:p14="http://schemas.microsoft.com/office/powerpoint/2010/main" val="39216855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From </a:t>
            </a:r>
            <a:r>
              <a:rPr lang="en-US" i="1" dirty="0" smtClean="0"/>
              <a:t>Beyond Good and Evil </a:t>
            </a:r>
            <a:r>
              <a:rPr lang="en-US" dirty="0" smtClean="0"/>
              <a:t>– F. W. Nietzsche</a:t>
            </a:r>
            <a:endParaRPr lang="en-US" dirty="0"/>
          </a:p>
        </p:txBody>
      </p:sp>
      <p:sp>
        <p:nvSpPr>
          <p:cNvPr id="3" name="Content Placeholder 2"/>
          <p:cNvSpPr>
            <a:spLocks noGrp="1"/>
          </p:cNvSpPr>
          <p:nvPr>
            <p:ph idx="1"/>
          </p:nvPr>
        </p:nvSpPr>
        <p:spPr/>
        <p:txBody>
          <a:bodyPr/>
          <a:lstStyle/>
          <a:p>
            <a:r>
              <a:rPr lang="en-US" dirty="0" smtClean="0"/>
              <a:t>Master (Teutonic) Moralities</a:t>
            </a:r>
          </a:p>
          <a:p>
            <a:pPr lvl="1"/>
            <a:r>
              <a:rPr lang="en-US" dirty="0" smtClean="0"/>
              <a:t>As defined by the masters, these goods include strength, honour, glory, power, nobility, heroism</a:t>
            </a:r>
          </a:p>
          <a:p>
            <a:pPr lvl="1"/>
            <a:r>
              <a:rPr lang="en-US" dirty="0" smtClean="0"/>
              <a:t>Creates value, has power over himself, altruism through pride (not guilt).</a:t>
            </a:r>
          </a:p>
          <a:p>
            <a:pPr lvl="1"/>
            <a:r>
              <a:rPr lang="en-US" dirty="0"/>
              <a:t>O</a:t>
            </a:r>
            <a:r>
              <a:rPr lang="en-US" dirty="0" smtClean="0"/>
              <a:t>neself is the measure of all things.</a:t>
            </a:r>
          </a:p>
          <a:p>
            <a:pPr lvl="1"/>
            <a:r>
              <a:rPr lang="en-US" dirty="0" smtClean="0"/>
              <a:t>Psychologically robust, loves life!</a:t>
            </a:r>
          </a:p>
          <a:p>
            <a:pPr lvl="1"/>
            <a:r>
              <a:rPr lang="en-US" dirty="0" smtClean="0"/>
              <a:t>Amor </a:t>
            </a:r>
            <a:r>
              <a:rPr lang="en-US" dirty="0" err="1" smtClean="0"/>
              <a:t>fati</a:t>
            </a:r>
            <a:endParaRPr lang="en-US" dirty="0" smtClean="0"/>
          </a:p>
          <a:p>
            <a:endParaRPr lang="en-US" dirty="0" smtClean="0"/>
          </a:p>
          <a:p>
            <a:endParaRPr lang="en-US" dirty="0"/>
          </a:p>
        </p:txBody>
      </p:sp>
    </p:spTree>
    <p:extLst>
      <p:ext uri="{BB962C8B-B14F-4D97-AF65-F5344CB8AC3E}">
        <p14:creationId xmlns:p14="http://schemas.microsoft.com/office/powerpoint/2010/main" val="35797473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Master– F. W. Nietzsche</a:t>
            </a:r>
            <a:endParaRPr lang="en-US" dirty="0"/>
          </a:p>
        </p:txBody>
      </p:sp>
      <p:sp>
        <p:nvSpPr>
          <p:cNvPr id="3" name="Content Placeholder 2"/>
          <p:cNvSpPr>
            <a:spLocks noGrp="1"/>
          </p:cNvSpPr>
          <p:nvPr>
            <p:ph idx="1"/>
          </p:nvPr>
        </p:nvSpPr>
        <p:spPr/>
        <p:txBody>
          <a:bodyPr>
            <a:normAutofit fontScale="70000" lnSpcReduction="20000"/>
          </a:bodyPr>
          <a:lstStyle/>
          <a:p>
            <a:r>
              <a:rPr lang="en-US" i="1" dirty="0" smtClean="0"/>
              <a:t>The Gay Science</a:t>
            </a:r>
            <a:r>
              <a:rPr lang="en-US" dirty="0" smtClean="0"/>
              <a:t>, which reads:</a:t>
            </a:r>
          </a:p>
          <a:p>
            <a:pPr marL="0" indent="0">
              <a:buNone/>
            </a:pPr>
            <a:r>
              <a:rPr lang="en-US" dirty="0"/>
              <a:t>	</a:t>
            </a:r>
            <a:r>
              <a:rPr lang="en-US" dirty="0" smtClean="0"/>
              <a:t>I want to learn more and more to see as beautiful what is necessary in things; then I shall be one of those who make things beautiful. </a:t>
            </a:r>
            <a:r>
              <a:rPr lang="en-US" i="1" dirty="0" smtClean="0"/>
              <a:t>Amor </a:t>
            </a:r>
            <a:r>
              <a:rPr lang="en-US" i="1" dirty="0" err="1" smtClean="0"/>
              <a:t>fati</a:t>
            </a:r>
            <a:r>
              <a:rPr lang="en-US" dirty="0" smtClean="0"/>
              <a:t>: let that be my love henceforth! I do not want to wage war against what is ugly. I do not want to accuse; I do not even want to accuse those who accuse. Looking away shall be my only negation. And all in all and on the whole: some day I wish to be only a Yes-</a:t>
            </a:r>
            <a:r>
              <a:rPr lang="en-US" dirty="0" err="1" smtClean="0"/>
              <a:t>sayer</a:t>
            </a:r>
            <a:r>
              <a:rPr lang="en-US" dirty="0" smtClean="0"/>
              <a:t>.</a:t>
            </a:r>
          </a:p>
          <a:p>
            <a:pPr marL="0" indent="0">
              <a:buNone/>
            </a:pPr>
            <a:endParaRPr lang="en-US" dirty="0" smtClean="0"/>
          </a:p>
          <a:p>
            <a:r>
              <a:rPr lang="en-US" dirty="0" smtClean="0"/>
              <a:t>Quotation from "Why I Am So Clever" in </a:t>
            </a:r>
            <a:r>
              <a:rPr lang="en-US" i="1" dirty="0" smtClean="0"/>
              <a:t>Ecce Homo</a:t>
            </a:r>
            <a:r>
              <a:rPr lang="en-US" dirty="0" smtClean="0"/>
              <a:t>, section 10:[2]</a:t>
            </a:r>
          </a:p>
          <a:p>
            <a:pPr marL="0" indent="0">
              <a:buNone/>
            </a:pPr>
            <a:r>
              <a:rPr lang="en-US" dirty="0"/>
              <a:t>	</a:t>
            </a:r>
            <a:r>
              <a:rPr lang="en-US" dirty="0" smtClean="0"/>
              <a:t>My formula for greatness in a human being is </a:t>
            </a:r>
            <a:r>
              <a:rPr lang="en-US" i="1" dirty="0" err="1" smtClean="0"/>
              <a:t>amor</a:t>
            </a:r>
            <a:r>
              <a:rPr lang="en-US" i="1" dirty="0" smtClean="0"/>
              <a:t> </a:t>
            </a:r>
            <a:r>
              <a:rPr lang="en-US" i="1" dirty="0" err="1" smtClean="0"/>
              <a:t>fati</a:t>
            </a:r>
            <a:r>
              <a:rPr lang="en-US" dirty="0" smtClean="0"/>
              <a:t>: that one wants nothing to be different, not forward, not backward, not in all eternity. Not merely bear what is necessary, still less conceal it—all idealism is mendaciousness in the face of what is necessary—but love it.</a:t>
            </a:r>
            <a:endParaRPr lang="en-US" dirty="0"/>
          </a:p>
        </p:txBody>
      </p:sp>
    </p:spTree>
    <p:extLst>
      <p:ext uri="{BB962C8B-B14F-4D97-AF65-F5344CB8AC3E}">
        <p14:creationId xmlns:p14="http://schemas.microsoft.com/office/powerpoint/2010/main" val="15721019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128</TotalTime>
  <Words>989</Words>
  <Application>Microsoft Macintosh PowerPoint</Application>
  <PresentationFormat>On-screen Show (4:3)</PresentationFormat>
  <Paragraphs>90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Ethics and Ethical Reasoning</vt:lpstr>
      <vt:lpstr>Ethics is Normative</vt:lpstr>
      <vt:lpstr>Terms</vt:lpstr>
      <vt:lpstr>“Euthyphro” – Plato (399 BC)</vt:lpstr>
      <vt:lpstr>“Euthyphro” – Plato (399 BC)</vt:lpstr>
      <vt:lpstr>“Euthyphro” – Plato (399 BC)</vt:lpstr>
      <vt:lpstr>“Euthyphro” – Plato (399 BC)</vt:lpstr>
      <vt:lpstr>Ethical Relativism</vt:lpstr>
      <vt:lpstr>Ethical Relativism</vt:lpstr>
      <vt:lpstr>Plato Vs. Relativism</vt:lpstr>
      <vt:lpstr>Ethical Relativism</vt:lpstr>
      <vt:lpstr>Ethical Relativism</vt:lpstr>
      <vt:lpstr>From Beyond Good and Evil – F. W. Nietzsche</vt:lpstr>
      <vt:lpstr>From Beyond Good and Evil – F. W. Nietzsche</vt:lpstr>
      <vt:lpstr>From Beyond Good and Evil – F. W. Nietzsche</vt:lpstr>
      <vt:lpstr>The Master– F. W. Nietzsche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Ethics and Ethical Reasoning</dc:title>
  <dc:creator>Dean Lauer</dc:creator>
  <cp:lastModifiedBy>Dean Lauer</cp:lastModifiedBy>
  <cp:revision>12</cp:revision>
  <dcterms:created xsi:type="dcterms:W3CDTF">2013-01-16T18:29:17Z</dcterms:created>
  <dcterms:modified xsi:type="dcterms:W3CDTF">2013-01-16T20:37:28Z</dcterms:modified>
</cp:coreProperties>
</file>