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61" r:id="rId5"/>
    <p:sldId id="269" r:id="rId6"/>
    <p:sldId id="272" r:id="rId7"/>
    <p:sldId id="263" r:id="rId8"/>
    <p:sldId id="264" r:id="rId9"/>
    <p:sldId id="265" r:id="rId10"/>
    <p:sldId id="266" r:id="rId11"/>
    <p:sldId id="270" r:id="rId12"/>
    <p:sldId id="267" r:id="rId13"/>
    <p:sldId id="268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57"/>
            <p14:sldId id="258"/>
            <p14:sldId id="261"/>
            <p14:sldId id="269"/>
            <p14:sldId id="272"/>
            <p14:sldId id="263"/>
            <p14:sldId id="264"/>
            <p14:sldId id="265"/>
            <p14:sldId id="266"/>
            <p14:sldId id="270"/>
            <p14:sldId id="267"/>
            <p14:sldId id="268"/>
            <p14:sldId id="273"/>
            <p14:sldId id="27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15" autoAdjust="0"/>
    <p:restoredTop sz="65275" autoAdjust="0"/>
  </p:normalViewPr>
  <p:slideViewPr>
    <p:cSldViewPr>
      <p:cViewPr varScale="1">
        <p:scale>
          <a:sx n="64" d="100"/>
          <a:sy n="64" d="100"/>
        </p:scale>
        <p:origin x="159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431A0C-068A-4AA0-A085-A8C72B25D80C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5BC66B-A08B-47B1-861E-7228ED04A39A}">
      <dgm:prSet phldrT="[Text]"/>
      <dgm:spPr/>
      <dgm:t>
        <a:bodyPr/>
        <a:lstStyle/>
        <a:p>
          <a:r>
            <a:rPr lang="en-US"/>
            <a:t>Échecs cognitifs (attention, mémoire, motricité)</a:t>
          </a:r>
          <a:endParaRPr lang="en-US" dirty="0"/>
        </a:p>
      </dgm:t>
    </dgm:pt>
    <dgm:pt modelId="{DCEBC2A0-8463-480E-B0B6-D80038A75BC2}" type="parTrans" cxnId="{5B2FAD3A-428E-474E-9C93-F21D3E3344C8}">
      <dgm:prSet/>
      <dgm:spPr/>
      <dgm:t>
        <a:bodyPr/>
        <a:lstStyle/>
        <a:p>
          <a:endParaRPr lang="en-US"/>
        </a:p>
      </dgm:t>
    </dgm:pt>
    <dgm:pt modelId="{E71D00DF-4F10-4AB1-B2C5-6FB825BA6858}" type="sibTrans" cxnId="{5B2FAD3A-428E-474E-9C93-F21D3E3344C8}">
      <dgm:prSet/>
      <dgm:spPr/>
      <dgm:t>
        <a:bodyPr/>
        <a:lstStyle/>
        <a:p>
          <a:endParaRPr lang="en-US"/>
        </a:p>
      </dgm:t>
    </dgm:pt>
    <dgm:pt modelId="{CFB600E9-66DD-45CA-8C17-918D0BFAEE59}">
      <dgm:prSet phldrT="[Text]"/>
      <dgm:spPr/>
      <dgm:t>
        <a:bodyPr/>
        <a:lstStyle/>
        <a:p>
          <a:r>
            <a:rPr lang="en-US"/>
            <a:t>Anxiété</a:t>
          </a:r>
          <a:endParaRPr lang="en-US" dirty="0"/>
        </a:p>
      </dgm:t>
    </dgm:pt>
    <dgm:pt modelId="{F8D5943B-EE60-48A9-B6F8-A113A331605E}" type="parTrans" cxnId="{B57E2E77-7331-4BE2-980D-A7F74D92ED5B}">
      <dgm:prSet/>
      <dgm:spPr/>
      <dgm:t>
        <a:bodyPr/>
        <a:lstStyle/>
        <a:p>
          <a:endParaRPr lang="en-US"/>
        </a:p>
      </dgm:t>
    </dgm:pt>
    <dgm:pt modelId="{CD1D578C-BB80-4FFE-90B2-2420AA8E1862}" type="sibTrans" cxnId="{B57E2E77-7331-4BE2-980D-A7F74D92ED5B}">
      <dgm:prSet/>
      <dgm:spPr/>
      <dgm:t>
        <a:bodyPr/>
        <a:lstStyle/>
        <a:p>
          <a:endParaRPr lang="en-US"/>
        </a:p>
      </dgm:t>
    </dgm:pt>
    <dgm:pt modelId="{851ED4BA-3617-4134-9695-0BCB28BDFB0A}">
      <dgm:prSet phldrT="[Text]"/>
      <dgm:spPr/>
      <dgm:t>
        <a:bodyPr/>
        <a:lstStyle/>
        <a:p>
          <a:r>
            <a:rPr lang="en-US"/>
            <a:t>Dépression</a:t>
          </a:r>
          <a:endParaRPr lang="en-US" dirty="0"/>
        </a:p>
      </dgm:t>
    </dgm:pt>
    <dgm:pt modelId="{A66EA0B4-6F18-498B-ACB5-E6A19AA4E88E}" type="parTrans" cxnId="{8D621737-CA91-45FD-A6B0-54CFC2521F57}">
      <dgm:prSet/>
      <dgm:spPr/>
      <dgm:t>
        <a:bodyPr/>
        <a:lstStyle/>
        <a:p>
          <a:endParaRPr lang="en-US"/>
        </a:p>
      </dgm:t>
    </dgm:pt>
    <dgm:pt modelId="{26825706-8711-4F0C-92A1-658A455A0947}" type="sibTrans" cxnId="{8D621737-CA91-45FD-A6B0-54CFC2521F57}">
      <dgm:prSet/>
      <dgm:spPr/>
      <dgm:t>
        <a:bodyPr/>
        <a:lstStyle/>
        <a:p>
          <a:endParaRPr lang="en-US"/>
        </a:p>
      </dgm:t>
    </dgm:pt>
    <dgm:pt modelId="{59A1F3A1-8353-4B59-9CFF-FF142C350A31}">
      <dgm:prSet phldrT="[Text]"/>
      <dgm:spPr/>
      <dgm:t>
        <a:bodyPr/>
        <a:lstStyle/>
        <a:p>
          <a:r>
            <a:rPr lang="en-US"/>
            <a:t>Colère</a:t>
          </a:r>
          <a:endParaRPr lang="en-US" dirty="0"/>
        </a:p>
      </dgm:t>
    </dgm:pt>
    <dgm:pt modelId="{FF331C68-EFB3-4AFD-BB02-BDD82333C29F}" type="parTrans" cxnId="{D5050E97-71B3-4BDD-9682-55E73CE28264}">
      <dgm:prSet/>
      <dgm:spPr/>
      <dgm:t>
        <a:bodyPr/>
        <a:lstStyle/>
        <a:p>
          <a:endParaRPr lang="en-US"/>
        </a:p>
      </dgm:t>
    </dgm:pt>
    <dgm:pt modelId="{FD342D48-C3B9-42C7-82B3-442915831C26}" type="sibTrans" cxnId="{D5050E97-71B3-4BDD-9682-55E73CE28264}">
      <dgm:prSet/>
      <dgm:spPr/>
      <dgm:t>
        <a:bodyPr/>
        <a:lstStyle/>
        <a:p>
          <a:endParaRPr lang="en-US"/>
        </a:p>
      </dgm:t>
    </dgm:pt>
    <dgm:pt modelId="{58883D6B-557F-4EF5-A3D8-8FFD6B012423}">
      <dgm:prSet/>
      <dgm:spPr/>
      <dgm:t>
        <a:bodyPr/>
        <a:lstStyle/>
        <a:p>
          <a:r>
            <a:rPr lang="en-US"/>
            <a:t>Pauvre satisfaction professionnelle</a:t>
          </a:r>
          <a:endParaRPr lang="en-US" dirty="0"/>
        </a:p>
      </dgm:t>
    </dgm:pt>
    <dgm:pt modelId="{F8A49364-B601-49FA-B8FD-722E6ABDE39D}" type="parTrans" cxnId="{B2B84A18-CDD7-424C-9F1E-2306588E9426}">
      <dgm:prSet/>
      <dgm:spPr/>
      <dgm:t>
        <a:bodyPr/>
        <a:lstStyle/>
        <a:p>
          <a:endParaRPr lang="en-US"/>
        </a:p>
      </dgm:t>
    </dgm:pt>
    <dgm:pt modelId="{C406A072-C64C-4BED-94C4-FC836F7D57D7}" type="sibTrans" cxnId="{B2B84A18-CDD7-424C-9F1E-2306588E9426}">
      <dgm:prSet/>
      <dgm:spPr/>
      <dgm:t>
        <a:bodyPr/>
        <a:lstStyle/>
        <a:p>
          <a:endParaRPr lang="en-US"/>
        </a:p>
      </dgm:t>
    </dgm:pt>
    <dgm:pt modelId="{2A4B08A4-279B-4CB5-8AA2-A80C40CAE661}" type="pres">
      <dgm:prSet presAssocID="{45431A0C-068A-4AA0-A085-A8C72B25D80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355C135-DCA2-4C10-BC4B-621FB279502E}" type="pres">
      <dgm:prSet presAssocID="{1E5BC66B-A08B-47B1-861E-7228ED04A39A}" presName="centerShape" presStyleLbl="node0" presStyleIdx="0" presStyleCnt="1"/>
      <dgm:spPr/>
    </dgm:pt>
    <dgm:pt modelId="{EE2CF8D2-2C9C-4F6D-854E-ACF4433A4445}" type="pres">
      <dgm:prSet presAssocID="{F8D5943B-EE60-48A9-B6F8-A113A331605E}" presName="parTrans" presStyleLbl="bgSibTrans2D1" presStyleIdx="0" presStyleCnt="4"/>
      <dgm:spPr/>
    </dgm:pt>
    <dgm:pt modelId="{00DD61FA-5452-41BE-A8F4-7934082564F1}" type="pres">
      <dgm:prSet presAssocID="{CFB600E9-66DD-45CA-8C17-918D0BFAEE59}" presName="node" presStyleLbl="node1" presStyleIdx="0" presStyleCnt="4">
        <dgm:presLayoutVars>
          <dgm:bulletEnabled val="1"/>
        </dgm:presLayoutVars>
      </dgm:prSet>
      <dgm:spPr/>
    </dgm:pt>
    <dgm:pt modelId="{C6757A70-9285-44E4-96E6-14BDB7A1AF21}" type="pres">
      <dgm:prSet presAssocID="{A66EA0B4-6F18-498B-ACB5-E6A19AA4E88E}" presName="parTrans" presStyleLbl="bgSibTrans2D1" presStyleIdx="1" presStyleCnt="4"/>
      <dgm:spPr/>
    </dgm:pt>
    <dgm:pt modelId="{C91355A9-EEB5-47E5-B1E5-72128AB7B59B}" type="pres">
      <dgm:prSet presAssocID="{851ED4BA-3617-4134-9695-0BCB28BDFB0A}" presName="node" presStyleLbl="node1" presStyleIdx="1" presStyleCnt="4">
        <dgm:presLayoutVars>
          <dgm:bulletEnabled val="1"/>
        </dgm:presLayoutVars>
      </dgm:prSet>
      <dgm:spPr/>
    </dgm:pt>
    <dgm:pt modelId="{B4AD5D86-369F-4F4E-AE97-40B29EDB948B}" type="pres">
      <dgm:prSet presAssocID="{FF331C68-EFB3-4AFD-BB02-BDD82333C29F}" presName="parTrans" presStyleLbl="bgSibTrans2D1" presStyleIdx="2" presStyleCnt="4"/>
      <dgm:spPr/>
    </dgm:pt>
    <dgm:pt modelId="{41966A7C-F0F3-4907-B40F-07A09828C679}" type="pres">
      <dgm:prSet presAssocID="{59A1F3A1-8353-4B59-9CFF-FF142C350A31}" presName="node" presStyleLbl="node1" presStyleIdx="2" presStyleCnt="4">
        <dgm:presLayoutVars>
          <dgm:bulletEnabled val="1"/>
        </dgm:presLayoutVars>
      </dgm:prSet>
      <dgm:spPr/>
    </dgm:pt>
    <dgm:pt modelId="{0D99BAAA-B940-423A-8BC0-BB72CC9B61CA}" type="pres">
      <dgm:prSet presAssocID="{F8A49364-B601-49FA-B8FD-722E6ABDE39D}" presName="parTrans" presStyleLbl="bgSibTrans2D1" presStyleIdx="3" presStyleCnt="4"/>
      <dgm:spPr/>
    </dgm:pt>
    <dgm:pt modelId="{749195B9-7C29-4186-985E-DF74BEF67553}" type="pres">
      <dgm:prSet presAssocID="{58883D6B-557F-4EF5-A3D8-8FFD6B012423}" presName="node" presStyleLbl="node1" presStyleIdx="3" presStyleCnt="4">
        <dgm:presLayoutVars>
          <dgm:bulletEnabled val="1"/>
        </dgm:presLayoutVars>
      </dgm:prSet>
      <dgm:spPr/>
    </dgm:pt>
  </dgm:ptLst>
  <dgm:cxnLst>
    <dgm:cxn modelId="{8D621737-CA91-45FD-A6B0-54CFC2521F57}" srcId="{1E5BC66B-A08B-47B1-861E-7228ED04A39A}" destId="{851ED4BA-3617-4134-9695-0BCB28BDFB0A}" srcOrd="1" destOrd="0" parTransId="{A66EA0B4-6F18-498B-ACB5-E6A19AA4E88E}" sibTransId="{26825706-8711-4F0C-92A1-658A455A0947}"/>
    <dgm:cxn modelId="{44E15043-C8D8-4DAD-B22C-1EFA076807E7}" type="presOf" srcId="{851ED4BA-3617-4134-9695-0BCB28BDFB0A}" destId="{C91355A9-EEB5-47E5-B1E5-72128AB7B59B}" srcOrd="0" destOrd="0" presId="urn:microsoft.com/office/officeart/2005/8/layout/radial4"/>
    <dgm:cxn modelId="{586D0E2B-CDCD-421C-A3DD-0A94369D2BC8}" type="presOf" srcId="{F8A49364-B601-49FA-B8FD-722E6ABDE39D}" destId="{0D99BAAA-B940-423A-8BC0-BB72CC9B61CA}" srcOrd="0" destOrd="0" presId="urn:microsoft.com/office/officeart/2005/8/layout/radial4"/>
    <dgm:cxn modelId="{B2B84A18-CDD7-424C-9F1E-2306588E9426}" srcId="{1E5BC66B-A08B-47B1-861E-7228ED04A39A}" destId="{58883D6B-557F-4EF5-A3D8-8FFD6B012423}" srcOrd="3" destOrd="0" parTransId="{F8A49364-B601-49FA-B8FD-722E6ABDE39D}" sibTransId="{C406A072-C64C-4BED-94C4-FC836F7D57D7}"/>
    <dgm:cxn modelId="{31667793-C4CC-AF4A-9B47-FF5144CFA600}" type="presOf" srcId="{45431A0C-068A-4AA0-A085-A8C72B25D80C}" destId="{2A4B08A4-279B-4CB5-8AA2-A80C40CAE661}" srcOrd="0" destOrd="0" presId="urn:microsoft.com/office/officeart/2005/8/layout/radial4"/>
    <dgm:cxn modelId="{2E9F8490-BE70-1E46-AD17-DF6B2CE0DDBB}" type="presOf" srcId="{1E5BC66B-A08B-47B1-861E-7228ED04A39A}" destId="{7355C135-DCA2-4C10-BC4B-621FB279502E}" srcOrd="0" destOrd="0" presId="urn:microsoft.com/office/officeart/2005/8/layout/radial4"/>
    <dgm:cxn modelId="{0FEF7BCC-2D9C-478C-9128-FBD9B244318A}" type="presOf" srcId="{A66EA0B4-6F18-498B-ACB5-E6A19AA4E88E}" destId="{C6757A70-9285-44E4-96E6-14BDB7A1AF21}" srcOrd="0" destOrd="0" presId="urn:microsoft.com/office/officeart/2005/8/layout/radial4"/>
    <dgm:cxn modelId="{63C460DD-001B-4F6F-96AB-810FD86B1D38}" type="presOf" srcId="{CFB600E9-66DD-45CA-8C17-918D0BFAEE59}" destId="{00DD61FA-5452-41BE-A8F4-7934082564F1}" srcOrd="0" destOrd="0" presId="urn:microsoft.com/office/officeart/2005/8/layout/radial4"/>
    <dgm:cxn modelId="{990F5A21-8C5F-446D-9E5E-7EEA58959BBD}" type="presOf" srcId="{59A1F3A1-8353-4B59-9CFF-FF142C350A31}" destId="{41966A7C-F0F3-4907-B40F-07A09828C679}" srcOrd="0" destOrd="0" presId="urn:microsoft.com/office/officeart/2005/8/layout/radial4"/>
    <dgm:cxn modelId="{7035CEDE-51FE-435B-AF2C-46EDAEC220A5}" type="presOf" srcId="{58883D6B-557F-4EF5-A3D8-8FFD6B012423}" destId="{749195B9-7C29-4186-985E-DF74BEF67553}" srcOrd="0" destOrd="0" presId="urn:microsoft.com/office/officeart/2005/8/layout/radial4"/>
    <dgm:cxn modelId="{B57E2E77-7331-4BE2-980D-A7F74D92ED5B}" srcId="{1E5BC66B-A08B-47B1-861E-7228ED04A39A}" destId="{CFB600E9-66DD-45CA-8C17-918D0BFAEE59}" srcOrd="0" destOrd="0" parTransId="{F8D5943B-EE60-48A9-B6F8-A113A331605E}" sibTransId="{CD1D578C-BB80-4FFE-90B2-2420AA8E1862}"/>
    <dgm:cxn modelId="{D5050E97-71B3-4BDD-9682-55E73CE28264}" srcId="{1E5BC66B-A08B-47B1-861E-7228ED04A39A}" destId="{59A1F3A1-8353-4B59-9CFF-FF142C350A31}" srcOrd="2" destOrd="0" parTransId="{FF331C68-EFB3-4AFD-BB02-BDD82333C29F}" sibTransId="{FD342D48-C3B9-42C7-82B3-442915831C26}"/>
    <dgm:cxn modelId="{77CF3BBA-8DAC-4325-A29D-8F5265D9B4E1}" type="presOf" srcId="{FF331C68-EFB3-4AFD-BB02-BDD82333C29F}" destId="{B4AD5D86-369F-4F4E-AE97-40B29EDB948B}" srcOrd="0" destOrd="0" presId="urn:microsoft.com/office/officeart/2005/8/layout/radial4"/>
    <dgm:cxn modelId="{5B2FAD3A-428E-474E-9C93-F21D3E3344C8}" srcId="{45431A0C-068A-4AA0-A085-A8C72B25D80C}" destId="{1E5BC66B-A08B-47B1-861E-7228ED04A39A}" srcOrd="0" destOrd="0" parTransId="{DCEBC2A0-8463-480E-B0B6-D80038A75BC2}" sibTransId="{E71D00DF-4F10-4AB1-B2C5-6FB825BA6858}"/>
    <dgm:cxn modelId="{DFFC02D6-2AAC-4C80-9CCD-9CF8125531D3}" type="presOf" srcId="{F8D5943B-EE60-48A9-B6F8-A113A331605E}" destId="{EE2CF8D2-2C9C-4F6D-854E-ACF4433A4445}" srcOrd="0" destOrd="0" presId="urn:microsoft.com/office/officeart/2005/8/layout/radial4"/>
    <dgm:cxn modelId="{DE8239CB-9601-CE4D-8822-895A38AD6D75}" type="presParOf" srcId="{2A4B08A4-279B-4CB5-8AA2-A80C40CAE661}" destId="{7355C135-DCA2-4C10-BC4B-621FB279502E}" srcOrd="0" destOrd="0" presId="urn:microsoft.com/office/officeart/2005/8/layout/radial4"/>
    <dgm:cxn modelId="{A642A23D-1237-4FA7-BCB6-1CD4B61C7812}" type="presParOf" srcId="{2A4B08A4-279B-4CB5-8AA2-A80C40CAE661}" destId="{EE2CF8D2-2C9C-4F6D-854E-ACF4433A4445}" srcOrd="1" destOrd="0" presId="urn:microsoft.com/office/officeart/2005/8/layout/radial4"/>
    <dgm:cxn modelId="{E20CCCA0-0931-4345-A7BB-2817FA7BD95B}" type="presParOf" srcId="{2A4B08A4-279B-4CB5-8AA2-A80C40CAE661}" destId="{00DD61FA-5452-41BE-A8F4-7934082564F1}" srcOrd="2" destOrd="0" presId="urn:microsoft.com/office/officeart/2005/8/layout/radial4"/>
    <dgm:cxn modelId="{F660AF73-CE7F-4FE4-BFF2-609F38F92429}" type="presParOf" srcId="{2A4B08A4-279B-4CB5-8AA2-A80C40CAE661}" destId="{C6757A70-9285-44E4-96E6-14BDB7A1AF21}" srcOrd="3" destOrd="0" presId="urn:microsoft.com/office/officeart/2005/8/layout/radial4"/>
    <dgm:cxn modelId="{F4855001-B721-4216-9A34-2023827DE862}" type="presParOf" srcId="{2A4B08A4-279B-4CB5-8AA2-A80C40CAE661}" destId="{C91355A9-EEB5-47E5-B1E5-72128AB7B59B}" srcOrd="4" destOrd="0" presId="urn:microsoft.com/office/officeart/2005/8/layout/radial4"/>
    <dgm:cxn modelId="{AC6DE277-5D5B-4F27-B134-5FF840D533CB}" type="presParOf" srcId="{2A4B08A4-279B-4CB5-8AA2-A80C40CAE661}" destId="{B4AD5D86-369F-4F4E-AE97-40B29EDB948B}" srcOrd="5" destOrd="0" presId="urn:microsoft.com/office/officeart/2005/8/layout/radial4"/>
    <dgm:cxn modelId="{20F29DC4-F096-4C0A-BE67-6F5F92991923}" type="presParOf" srcId="{2A4B08A4-279B-4CB5-8AA2-A80C40CAE661}" destId="{41966A7C-F0F3-4907-B40F-07A09828C679}" srcOrd="6" destOrd="0" presId="urn:microsoft.com/office/officeart/2005/8/layout/radial4"/>
    <dgm:cxn modelId="{93A0CD9C-C59F-45D5-AE3A-C18FA85DC2BD}" type="presParOf" srcId="{2A4B08A4-279B-4CB5-8AA2-A80C40CAE661}" destId="{0D99BAAA-B940-423A-8BC0-BB72CC9B61CA}" srcOrd="7" destOrd="0" presId="urn:microsoft.com/office/officeart/2005/8/layout/radial4"/>
    <dgm:cxn modelId="{40AB60B2-B3C5-4F14-8F34-7595F73DA1AC}" type="presParOf" srcId="{2A4B08A4-279B-4CB5-8AA2-A80C40CAE661}" destId="{749195B9-7C29-4186-985E-DF74BEF67553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55C135-DCA2-4C10-BC4B-621FB279502E}">
      <dsp:nvSpPr>
        <dsp:cNvPr id="0" name=""/>
        <dsp:cNvSpPr/>
      </dsp:nvSpPr>
      <dsp:spPr>
        <a:xfrm>
          <a:off x="2975991" y="2344171"/>
          <a:ext cx="2201418" cy="22014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Échecs cognitifs (attention, mémoire, motricité)</a:t>
          </a:r>
          <a:endParaRPr lang="en-US" sz="2100" kern="1200" dirty="0"/>
        </a:p>
      </dsp:txBody>
      <dsp:txXfrm>
        <a:off x="3298381" y="2666561"/>
        <a:ext cx="1556638" cy="1556638"/>
      </dsp:txXfrm>
    </dsp:sp>
    <dsp:sp modelId="{EE2CF8D2-2C9C-4F6D-854E-ACF4433A4445}">
      <dsp:nvSpPr>
        <dsp:cNvPr id="0" name=""/>
        <dsp:cNvSpPr/>
      </dsp:nvSpPr>
      <dsp:spPr>
        <a:xfrm rot="11700000">
          <a:off x="1269259" y="2603799"/>
          <a:ext cx="1678473" cy="62740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DD61FA-5452-41BE-A8F4-7934082564F1}">
      <dsp:nvSpPr>
        <dsp:cNvPr id="0" name=""/>
        <dsp:cNvSpPr/>
      </dsp:nvSpPr>
      <dsp:spPr>
        <a:xfrm>
          <a:off x="252182" y="1863752"/>
          <a:ext cx="2091347" cy="16730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Anxiété</a:t>
          </a:r>
          <a:endParaRPr lang="en-US" sz="2400" kern="1200" dirty="0"/>
        </a:p>
      </dsp:txBody>
      <dsp:txXfrm>
        <a:off x="301185" y="1912755"/>
        <a:ext cx="1993341" cy="1575071"/>
      </dsp:txXfrm>
    </dsp:sp>
    <dsp:sp modelId="{C6757A70-9285-44E4-96E6-14BDB7A1AF21}">
      <dsp:nvSpPr>
        <dsp:cNvPr id="0" name=""/>
        <dsp:cNvSpPr/>
      </dsp:nvSpPr>
      <dsp:spPr>
        <a:xfrm rot="14700000">
          <a:off x="2376321" y="1284454"/>
          <a:ext cx="1678473" cy="62740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1355A9-EEB5-47E5-B1E5-72128AB7B59B}">
      <dsp:nvSpPr>
        <dsp:cNvPr id="0" name=""/>
        <dsp:cNvSpPr/>
      </dsp:nvSpPr>
      <dsp:spPr>
        <a:xfrm>
          <a:off x="1815208" y="1010"/>
          <a:ext cx="2091347" cy="16730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Dépression</a:t>
          </a:r>
          <a:endParaRPr lang="en-US" sz="2400" kern="1200" dirty="0"/>
        </a:p>
      </dsp:txBody>
      <dsp:txXfrm>
        <a:off x="1864211" y="50013"/>
        <a:ext cx="1993341" cy="1575071"/>
      </dsp:txXfrm>
    </dsp:sp>
    <dsp:sp modelId="{B4AD5D86-369F-4F4E-AE97-40B29EDB948B}">
      <dsp:nvSpPr>
        <dsp:cNvPr id="0" name=""/>
        <dsp:cNvSpPr/>
      </dsp:nvSpPr>
      <dsp:spPr>
        <a:xfrm rot="17700000">
          <a:off x="4098604" y="1284454"/>
          <a:ext cx="1678473" cy="62740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966A7C-F0F3-4907-B40F-07A09828C679}">
      <dsp:nvSpPr>
        <dsp:cNvPr id="0" name=""/>
        <dsp:cNvSpPr/>
      </dsp:nvSpPr>
      <dsp:spPr>
        <a:xfrm>
          <a:off x="4246844" y="1010"/>
          <a:ext cx="2091347" cy="16730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Colère</a:t>
          </a:r>
          <a:endParaRPr lang="en-US" sz="2400" kern="1200" dirty="0"/>
        </a:p>
      </dsp:txBody>
      <dsp:txXfrm>
        <a:off x="4295847" y="50013"/>
        <a:ext cx="1993341" cy="1575071"/>
      </dsp:txXfrm>
    </dsp:sp>
    <dsp:sp modelId="{0D99BAAA-B940-423A-8BC0-BB72CC9B61CA}">
      <dsp:nvSpPr>
        <dsp:cNvPr id="0" name=""/>
        <dsp:cNvSpPr/>
      </dsp:nvSpPr>
      <dsp:spPr>
        <a:xfrm rot="20700000">
          <a:off x="5205667" y="2603799"/>
          <a:ext cx="1678473" cy="62740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195B9-7C29-4186-985E-DF74BEF67553}">
      <dsp:nvSpPr>
        <dsp:cNvPr id="0" name=""/>
        <dsp:cNvSpPr/>
      </dsp:nvSpPr>
      <dsp:spPr>
        <a:xfrm>
          <a:off x="5809870" y="1863752"/>
          <a:ext cx="2091347" cy="16730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Pauvre satisfaction professionnelle</a:t>
          </a:r>
          <a:endParaRPr lang="en-US" sz="2400" kern="1200" dirty="0"/>
        </a:p>
      </dsp:txBody>
      <dsp:txXfrm>
        <a:off x="5858873" y="1912755"/>
        <a:ext cx="1993341" cy="15750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Eustress=</a:t>
            </a:r>
            <a:r>
              <a:rPr lang="en-US" baseline="0"/>
              <a:t> optimal</a:t>
            </a:r>
          </a:p>
          <a:p>
            <a:r>
              <a:rPr lang="en-US"/>
              <a:t>Detresse= trop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130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exemple</a:t>
            </a:r>
            <a:r>
              <a:rPr lang="en-US" baseline="0"/>
              <a:t> examen 2eme phase : est-ce grave si je rate l'examen ?</a:t>
            </a:r>
          </a:p>
          <a:p>
            <a:endParaRPr lang="en-US" baseline="0"/>
          </a:p>
          <a:p>
            <a:r>
              <a:rPr lang="en-US" baseline="0"/>
              <a:t>Ça depend: d'un individu à l'autre, le lieu de contrôle depend. =&gt; lieu de contrôle interne pense qu'il peut changer la situation; va être moins porté à se sentir menace.</a:t>
            </a:r>
          </a:p>
          <a:p>
            <a:r>
              <a:rPr lang="en-US" baseline="0"/>
              <a:t>		        Les experiences dependent de personne à personne =&gt; une personne peut se sentir plus apte à la tâche</a:t>
            </a:r>
          </a:p>
          <a:p>
            <a:r>
              <a:rPr lang="en-US" baseline="0"/>
              <a:t>		        Le stress est subjectif; donc influencable et gérable.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065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03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Symbol" panose="05050102010706020507" pitchFamily="18" charset="2"/>
              <a:buChar char="Þ"/>
            </a:pPr>
            <a:r>
              <a:rPr lang="en-US"/>
              <a:t>: interfère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07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085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523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221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-Faux</a:t>
            </a:r>
          </a:p>
          <a:p>
            <a:r>
              <a:rPr lang="fr-CA"/>
              <a:t>-Faux</a:t>
            </a:r>
            <a:r>
              <a:rPr lang="fr-CA" baseline="0"/>
              <a:t> car le travail permet de satisfaire les besoins supérieurs d'autonomie etc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670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C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658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Le stress au travail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/>
              <a:t>Le stress est-il bon ou mauvais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41412"/>
            <a:ext cx="4176415" cy="816798"/>
          </a:xfrm>
        </p:spPr>
        <p:txBody>
          <a:bodyPr>
            <a:normAutofit fontScale="70000" lnSpcReduction="20000"/>
          </a:bodyPr>
          <a:lstStyle/>
          <a:p>
            <a:r>
              <a:rPr lang="fr-CA" dirty="0"/>
              <a:t>Exemples personnels ?</a:t>
            </a:r>
          </a:p>
          <a:p>
            <a:r>
              <a:rPr lang="fr-CA" dirty="0"/>
              <a:t>Détresse </a:t>
            </a:r>
            <a:r>
              <a:rPr lang="fr-CA"/>
              <a:t>versus eustress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  <p:pic>
        <p:nvPicPr>
          <p:cNvPr id="1026" name="Picture 2" descr="https://z4zao2x5yv31zz19n46kfiid-wpengine.netdna-ssl.com/wp-content/uploads/2015/01/hand-drawn-stress-graph-andrew-urev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465" y="3268746"/>
            <a:ext cx="4949825" cy="233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19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Le PROCESSUS menant à la détresse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533400" y="3000286"/>
            <a:ext cx="1981200" cy="1200328"/>
          </a:xfrm>
          <a:prstGeom prst="flowChartProcess">
            <a:avLst/>
          </a:prstGeom>
          <a:solidFill>
            <a:srgbClr val="66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Perception d’un facteur de stress</a:t>
            </a: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3352800" y="2819400"/>
            <a:ext cx="1965325" cy="1562100"/>
          </a:xfrm>
          <a:prstGeom prst="flowChartProcess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Jugement</a:t>
            </a:r>
            <a:r>
              <a:rPr kumimoji="1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: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besoins personnels </a:t>
            </a:r>
            <a:r>
              <a:rPr kumimoji="1" lang="fr-CA" sz="24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menacés</a:t>
            </a:r>
            <a:endParaRPr kumimoji="1" lang="en-US" sz="2400" b="0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6159500" y="2286000"/>
            <a:ext cx="2451100" cy="2743200"/>
          </a:xfrm>
          <a:prstGeom prst="flowChartProcess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Réactions</a:t>
            </a:r>
            <a:endParaRPr kumimoji="1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Négatives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(symptômes de détresse)</a:t>
            </a:r>
            <a:endParaRPr kumimoji="1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Psychologiques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Physiologiques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CA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Comportementales</a:t>
            </a: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2514600" y="3611562"/>
            <a:ext cx="838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5334000" y="3611562"/>
            <a:ext cx="838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2" name="Down Arrow Callout 11"/>
          <p:cNvSpPr/>
          <p:nvPr/>
        </p:nvSpPr>
        <p:spPr>
          <a:xfrm>
            <a:off x="2120900" y="2011362"/>
            <a:ext cx="1600200" cy="990600"/>
          </a:xfrm>
          <a:prstGeom prst="downArrowCallout">
            <a:avLst/>
          </a:prstGeom>
          <a:solidFill>
            <a:srgbClr val="BBE0E3"/>
          </a:solidFill>
          <a:ln w="25400" cap="flat" cmpd="sng" algn="ctr">
            <a:solidFill>
              <a:srgbClr val="BBE0E3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Ça dépend…</a:t>
            </a:r>
            <a:endParaRPr kumimoji="0" lang="en-US" sz="1800" b="0" i="1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8010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Facteurs de stress (au travail) courants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/>
              <a:t>Surcharge ou sous-charge de travail</a:t>
            </a:r>
          </a:p>
          <a:p>
            <a:r>
              <a:rPr lang="en-US"/>
              <a:t>Heures de travail</a:t>
            </a:r>
          </a:p>
          <a:p>
            <a:r>
              <a:rPr lang="en-US"/>
              <a:t>Manque de contrôle/d'autonomie</a:t>
            </a:r>
          </a:p>
          <a:p>
            <a:r>
              <a:rPr lang="en-US"/>
              <a:t>Injustice</a:t>
            </a:r>
          </a:p>
          <a:p>
            <a:r>
              <a:rPr lang="en-US"/>
              <a:t>Contraintes (temps, bureaucratie, équipement)</a:t>
            </a:r>
          </a:p>
          <a:p>
            <a:r>
              <a:rPr lang="en-US"/>
              <a:t>Conflit de rôle</a:t>
            </a:r>
          </a:p>
          <a:p>
            <a:r>
              <a:rPr lang="en-US"/>
              <a:t>Ambiguïté de rôle</a:t>
            </a:r>
          </a:p>
          <a:p>
            <a:r>
              <a:rPr lang="en-US"/>
              <a:t>Conditions physiques</a:t>
            </a:r>
          </a:p>
          <a:p>
            <a:r>
              <a:rPr lang="en-US"/>
              <a:t>Le harcèlement (peut être non sexuel: bullying)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52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Conflit travail-vie personnelle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Sentiment que notre participation dans un rôle (p. ex. le travail) nuit à notre participation dans l’autre rôle (p. ex. la </a:t>
            </a:r>
            <a:r>
              <a:rPr lang="fr-CA"/>
              <a:t>famille).</a:t>
            </a:r>
            <a:endParaRPr lang="fr-CA" dirty="0"/>
          </a:p>
          <a:p>
            <a:r>
              <a:rPr lang="en-US"/>
              <a:t>Travail =&gt; Vie personnelle </a:t>
            </a:r>
          </a:p>
          <a:p>
            <a:r>
              <a:rPr lang="en-US"/>
              <a:t>Vie personnelle =&gt; Travail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21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dirty="0"/>
              <a:t>Les réactions négatives au stress</a:t>
            </a:r>
            <a:br>
              <a:rPr lang="fr-CA" dirty="0"/>
            </a:br>
            <a:r>
              <a:rPr lang="fr-CA" dirty="0"/>
              <a:t>(symptômes de détresse)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374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Réactions négatives psychologiques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66909111"/>
              </p:ext>
            </p:extLst>
          </p:nvPr>
        </p:nvGraphicFramePr>
        <p:xfrm>
          <a:off x="533400" y="1524000"/>
          <a:ext cx="8153400" cy="454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4730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/>
              <a:t>Automne, 2016</a:t>
            </a:r>
            <a:endParaRPr lang="en-US"/>
          </a:p>
        </p:txBody>
      </p:sp>
      <p:sp>
        <p:nvSpPr>
          <p:cNvPr id="921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Laurent M. Lapierre</a:t>
            </a: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454729-441A-4CCD-ADE7-8C964C0D7623}" type="slidenum">
              <a:rPr lang="en-US" smtClean="0"/>
              <a:pPr eaLnBrk="1" hangingPunct="1"/>
              <a:t>8</a:t>
            </a:fld>
            <a:endParaRPr lang="en-US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4000" dirty="0"/>
              <a:t>Réactions négatives physiologiques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Maux de tête</a:t>
            </a:r>
          </a:p>
          <a:p>
            <a:r>
              <a:rPr lang="en-US"/>
              <a:t>Étourdissements</a:t>
            </a:r>
          </a:p>
          <a:p>
            <a:r>
              <a:rPr lang="en-US"/>
              <a:t>Insomnie</a:t>
            </a:r>
          </a:p>
          <a:p>
            <a:r>
              <a:rPr lang="en-US"/>
              <a:t>Épuisement</a:t>
            </a:r>
          </a:p>
          <a:p>
            <a:r>
              <a:rPr lang="en-US"/>
              <a:t>Troubles gastro-intestinaux</a:t>
            </a:r>
          </a:p>
          <a:p>
            <a:r>
              <a:rPr lang="en-US"/>
              <a:t>Troubles cardio-vasculaires</a:t>
            </a:r>
          </a:p>
          <a:p>
            <a:r>
              <a:rPr lang="en-US"/>
              <a:t>La mort soudaine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43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/>
              <a:t>Automne, 2016</a:t>
            </a:r>
            <a:endParaRPr lang="en-US"/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Laurent M. Lapierre</a:t>
            </a:r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71DA73-A73F-4F88-B25E-C5BF4BD1ACD2}" type="slidenum">
              <a:rPr lang="en-US" smtClean="0"/>
              <a:pPr eaLnBrk="1" hangingPunct="1"/>
              <a:t>9</a:t>
            </a:fld>
            <a:endParaRPr 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sz="4000" dirty="0"/>
              <a:t>L’épuisement professionnel</a:t>
            </a:r>
            <a:br>
              <a:rPr lang="fr-CA" sz="4000" dirty="0"/>
            </a:br>
            <a:r>
              <a:rPr lang="fr-CA" sz="3200" b="1" dirty="0">
                <a:solidFill>
                  <a:srgbClr val="A50021"/>
                </a:solidFill>
              </a:rPr>
              <a:t>Le « </a:t>
            </a:r>
            <a:r>
              <a:rPr lang="fr-CA" sz="3200" b="1" dirty="0" err="1">
                <a:solidFill>
                  <a:srgbClr val="A50021"/>
                </a:solidFill>
              </a:rPr>
              <a:t>burnout</a:t>
            </a:r>
            <a:r>
              <a:rPr lang="fr-CA" sz="3200" b="1" dirty="0">
                <a:solidFill>
                  <a:srgbClr val="A50021"/>
                </a:solidFill>
              </a:rPr>
              <a:t> »</a:t>
            </a:r>
            <a:endParaRPr lang="en-US" sz="4000" b="1" dirty="0">
              <a:solidFill>
                <a:srgbClr val="A50021"/>
              </a:solidFill>
            </a:endParaRPr>
          </a:p>
        </p:txBody>
      </p:sp>
      <p:sp>
        <p:nvSpPr>
          <p:cNvPr id="112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fr-CA" dirty="0"/>
              <a:t>Réaction aigüe (surtout psychologique) aux facteurs de stress</a:t>
            </a:r>
          </a:p>
          <a:p>
            <a:pPr eaLnBrk="1" hangingPunct="1"/>
            <a:r>
              <a:rPr lang="fr-CA" dirty="0"/>
              <a:t>Caractérisé </a:t>
            </a:r>
            <a:r>
              <a:rPr lang="fr-CA"/>
              <a:t>par :</a:t>
            </a:r>
          </a:p>
          <a:p>
            <a:pPr lvl="1"/>
            <a:r>
              <a:rPr lang="en-US"/>
              <a:t>Cynisme (attitude négative) envers son travail;</a:t>
            </a:r>
          </a:p>
          <a:p>
            <a:pPr lvl="1"/>
            <a:r>
              <a:rPr lang="en-US"/>
              <a:t>Sentiment de faible accomplissement personnel</a:t>
            </a:r>
          </a:p>
          <a:p>
            <a:pPr lvl="1"/>
            <a:r>
              <a:rPr lang="en-US"/>
              <a:t>Épuisement émotionnel et physique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973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/>
              <a:t>Automne, 2016</a:t>
            </a:r>
            <a:endParaRPr lang="en-US"/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Laurent M. Lapierre</a:t>
            </a: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FBB0BA3-1667-4C00-BCEC-24C70381C9DC}" type="slidenum">
              <a:rPr lang="en-US" smtClean="0"/>
              <a:pPr eaLnBrk="1" hangingPunct="1"/>
              <a:t>10</a:t>
            </a:fld>
            <a:endParaRPr lang="en-US"/>
          </a:p>
        </p:txBody>
      </p:sp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fr-CA" sz="4000" dirty="0"/>
              <a:t>Réactions négatives comportementales</a:t>
            </a:r>
            <a:endParaRPr lang="en-US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6477000" cy="4525963"/>
          </a:xfrm>
        </p:spPr>
        <p:txBody>
          <a:bodyPr>
            <a:normAutofit lnSpcReduction="10000"/>
          </a:bodyPr>
          <a:lstStyle/>
          <a:p>
            <a:r>
              <a:rPr lang="en-US"/>
              <a:t>Démission</a:t>
            </a:r>
          </a:p>
          <a:p>
            <a:r>
              <a:rPr lang="en-US"/>
              <a:t>Absentéisme</a:t>
            </a:r>
          </a:p>
          <a:p>
            <a:r>
              <a:rPr lang="en-US"/>
              <a:t>Actes contre-productifs et moins de performance extra-rôle</a:t>
            </a:r>
          </a:p>
          <a:p>
            <a:r>
              <a:rPr lang="en-US"/>
              <a:t>Abus de substrances (ex. alcool, tabac, autres drogues)</a:t>
            </a:r>
          </a:p>
          <a:p>
            <a:r>
              <a:rPr lang="en-US"/>
              <a:t>Accidents au travail</a:t>
            </a:r>
          </a:p>
          <a:p>
            <a:r>
              <a:rPr lang="en-US"/>
              <a:t>Performance intra rôle réduite</a:t>
            </a:r>
            <a:endParaRPr lang="en-US" dirty="0"/>
          </a:p>
        </p:txBody>
      </p:sp>
      <p:sp>
        <p:nvSpPr>
          <p:cNvPr id="2" name="Right Brace 1"/>
          <p:cNvSpPr/>
          <p:nvPr/>
        </p:nvSpPr>
        <p:spPr>
          <a:xfrm>
            <a:off x="7010400" y="2895600"/>
            <a:ext cx="304800" cy="990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7391400" y="2895600"/>
            <a:ext cx="1295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À cause d'émotions négatives</a:t>
            </a:r>
            <a:endParaRPr lang="fr-CA"/>
          </a:p>
        </p:txBody>
      </p:sp>
      <p:sp>
        <p:nvSpPr>
          <p:cNvPr id="9" name="Right Brace 8"/>
          <p:cNvSpPr/>
          <p:nvPr/>
        </p:nvSpPr>
        <p:spPr>
          <a:xfrm>
            <a:off x="6400800" y="4876800"/>
            <a:ext cx="304800" cy="990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TextBox 9"/>
          <p:cNvSpPr txBox="1"/>
          <p:nvPr/>
        </p:nvSpPr>
        <p:spPr>
          <a:xfrm>
            <a:off x="6922168" y="4928937"/>
            <a:ext cx="1295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À cause des écheces cognitifs</a:t>
            </a: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10139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Comment gérer son propre stress</a:t>
            </a:r>
            <a:br>
              <a:rPr lang="fr-CA" dirty="0"/>
            </a:br>
            <a:r>
              <a:rPr lang="fr-CA" sz="3600" dirty="0"/>
              <a:t>(stratégies individuelles)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91517"/>
              </p:ext>
            </p:extLst>
          </p:nvPr>
        </p:nvGraphicFramePr>
        <p:xfrm>
          <a:off x="467544" y="1772816"/>
          <a:ext cx="8153400" cy="4248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88384">
                <a:tc>
                  <a:txBody>
                    <a:bodyPr/>
                    <a:lstStyle/>
                    <a:p>
                      <a:endParaRPr lang="fr-FR" sz="20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noProof="0" dirty="0"/>
                        <a:t>Axées sur le</a:t>
                      </a:r>
                      <a:r>
                        <a:rPr lang="fr-FR" sz="2000" baseline="0" noProof="0" dirty="0"/>
                        <a:t> stresseur</a:t>
                      </a:r>
                      <a:endParaRPr lang="fr-FR" sz="200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noProof="0"/>
                        <a:t>Axées sur ses émotions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1705">
                <a:tc>
                  <a:txBody>
                    <a:bodyPr/>
                    <a:lstStyle/>
                    <a:p>
                      <a:r>
                        <a:rPr lang="fr-FR" sz="2000" noProof="0"/>
                        <a:t>Stratégies</a:t>
                      </a:r>
                      <a:r>
                        <a:rPr lang="fr-FR" sz="2000" baseline="0" noProof="0"/>
                        <a:t> comportementale</a:t>
                      </a:r>
                      <a:endParaRPr lang="fr-FR" sz="20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Travailler mieux/plus fort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Demander de l’aide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Acquérir plus de ressources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Éviter de faire face au stresseur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Demander</a:t>
                      </a:r>
                      <a:r>
                        <a:rPr lang="fr-FR" sz="2000" baseline="0" noProof="0" dirty="0"/>
                        <a:t> de l’appui</a:t>
                      </a:r>
                      <a:endParaRPr lang="fr-FR" sz="2000" noProof="0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Partager</a:t>
                      </a:r>
                      <a:r>
                        <a:rPr lang="fr-FR" sz="2000" baseline="0" noProof="0" dirty="0"/>
                        <a:t> sa colère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8384">
                <a:tc>
                  <a:txBody>
                    <a:bodyPr/>
                    <a:lstStyle/>
                    <a:p>
                      <a:r>
                        <a:rPr lang="fr-FR" sz="2000" noProof="0"/>
                        <a:t>Stratégies</a:t>
                      </a:r>
                      <a:r>
                        <a:rPr lang="fr-FR" sz="2000" baseline="0" noProof="0"/>
                        <a:t> </a:t>
                      </a:r>
                      <a:endParaRPr lang="fr-FR" sz="2000" noProof="0"/>
                    </a:p>
                    <a:p>
                      <a:r>
                        <a:rPr lang="fr-FR" sz="2000" noProof="0"/>
                        <a:t>cognitive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Planifier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fr-FR" sz="2000" noProof="0" dirty="0"/>
                        <a:t>Réviser ses priorités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S’auto-motiver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Ne</a:t>
                      </a:r>
                      <a:r>
                        <a:rPr lang="fr-FR" sz="2000" baseline="0" noProof="0" dirty="0"/>
                        <a:t> pas y penser</a:t>
                      </a:r>
                      <a:endParaRPr lang="fr-FR" sz="2000" noProof="0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FR" sz="2000" noProof="0" dirty="0"/>
                        <a:t>Voir le côté positif des choses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2980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/>
              <a:t>Automne, 2016</a:t>
            </a:r>
            <a:endParaRPr lang="en-US"/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Laurent M. Lapierre</a:t>
            </a: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2C74EF-D04D-4381-AAEC-71F8C9411A32}" type="slidenum">
              <a:rPr lang="en-US" smtClean="0"/>
              <a:pPr eaLnBrk="1" hangingPunct="1"/>
              <a:t>12</a:t>
            </a:fld>
            <a:endParaRPr lang="en-US"/>
          </a:p>
        </p:txBody>
      </p:sp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sz="4000" dirty="0"/>
              <a:t>Comment réduire le stress des employés</a:t>
            </a:r>
            <a:endParaRPr lang="en-US" sz="4000" dirty="0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eaLnBrk="1" hangingPunct="1"/>
            <a:r>
              <a:rPr lang="fr-CA" sz="2800" dirty="0"/>
              <a:t>Être attentif quant à leurs symptômes de stress.</a:t>
            </a:r>
          </a:p>
          <a:p>
            <a:r>
              <a:rPr lang="fr-CA" sz="2800" dirty="0"/>
              <a:t>Être à l’écoute de leurs soucis.</a:t>
            </a:r>
          </a:p>
          <a:p>
            <a:r>
              <a:rPr lang="fr-CA" sz="2800" dirty="0"/>
              <a:t>Être aussi clair que </a:t>
            </a:r>
            <a:r>
              <a:rPr lang="fr-CA" sz="2800"/>
              <a:t>possible. (donner les priorités)</a:t>
            </a:r>
            <a:endParaRPr lang="fr-CA" sz="2800" dirty="0"/>
          </a:p>
          <a:p>
            <a:r>
              <a:rPr lang="fr-CA" sz="2800" dirty="0"/>
              <a:t>Leur offrir des ressources supplémentaires.</a:t>
            </a:r>
          </a:p>
          <a:p>
            <a:pPr eaLnBrk="1" hangingPunct="1"/>
            <a:r>
              <a:rPr lang="fr-CA" sz="2800" dirty="0"/>
              <a:t>Les inviter à participer aux prises de décision.</a:t>
            </a:r>
          </a:p>
        </p:txBody>
      </p:sp>
    </p:spTree>
    <p:extLst>
      <p:ext uri="{BB962C8B-B14F-4D97-AF65-F5344CB8AC3E}">
        <p14:creationId xmlns:p14="http://schemas.microsoft.com/office/powerpoint/2010/main" val="3584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/>
              <a:t>Automne, 2016</a:t>
            </a:r>
            <a:endParaRPr lang="en-US"/>
          </a:p>
        </p:txBody>
      </p:sp>
      <p:sp>
        <p:nvSpPr>
          <p:cNvPr id="1331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Laurent M. Lapierre</a:t>
            </a: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D43073-1CD8-4A69-B598-DA15531CD59C}" type="slidenum">
              <a:rPr lang="en-US" smtClean="0"/>
              <a:pPr eaLnBrk="1" hangingPunct="1"/>
              <a:t>13</a:t>
            </a:fld>
            <a:endParaRPr lang="en-US"/>
          </a:p>
        </p:txBody>
      </p:sp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sz="4000" dirty="0"/>
              <a:t>Comment réduire le stress des employés (suite)</a:t>
            </a:r>
            <a:endParaRPr lang="en-US" sz="4000" dirty="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eaLnBrk="1" hangingPunct="1"/>
            <a:r>
              <a:rPr lang="fr-CA" dirty="0"/>
              <a:t>Éliminer leurs contraintes </a:t>
            </a:r>
            <a:r>
              <a:rPr lang="fr-CA"/>
              <a:t>professionnelles. (donc montrer sur quoi se concentrer)</a:t>
            </a:r>
            <a:endParaRPr lang="en-US" dirty="0"/>
          </a:p>
          <a:p>
            <a:pPr eaLnBrk="1" hangingPunct="1"/>
            <a:r>
              <a:rPr lang="fr-CA" dirty="0"/>
              <a:t>Reconnaître leurs efforts de façon équitable.</a:t>
            </a:r>
          </a:p>
          <a:p>
            <a:pPr eaLnBrk="1" hangingPunct="1"/>
            <a:r>
              <a:rPr lang="fr-CA" dirty="0"/>
              <a:t>Offrir des explications quant aux processus </a:t>
            </a:r>
            <a:r>
              <a:rPr lang="fr-CA"/>
              <a:t>décisionnels. (justice procédurale)</a:t>
            </a:r>
            <a:endParaRPr lang="fr-CA" dirty="0"/>
          </a:p>
          <a:p>
            <a:pPr eaLnBrk="1" hangingPunct="1"/>
            <a:r>
              <a:rPr lang="fr-CA" dirty="0"/>
              <a:t>Les traiter avec respect et </a:t>
            </a:r>
            <a:r>
              <a:rPr lang="fr-CA"/>
              <a:t>dignité. (même quand ils commettent des erreurs)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1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CA" dirty="0"/>
              <a:t>Les gestionnaires devraient plus se concentrer sur le maintient de la justice distributive que sur celui de la justice procédurale.</a:t>
            </a:r>
          </a:p>
          <a:p>
            <a:r>
              <a:rPr lang="fr-CA" dirty="0"/>
              <a:t>Vrai ou faux ?</a:t>
            </a:r>
          </a:p>
          <a:p>
            <a:pPr marL="0" indent="0">
              <a:spcBef>
                <a:spcPts val="2424"/>
              </a:spcBef>
              <a:buNone/>
            </a:pPr>
            <a:r>
              <a:rPr lang="fr-CA" dirty="0"/>
              <a:t>Bien performer afin de satisfaire un besoin d’ordre inférieur (p. ex. la sécurité financière) met en évidence la motivation intrinsèque.</a:t>
            </a:r>
          </a:p>
          <a:p>
            <a:pPr>
              <a:spcBef>
                <a:spcPts val="2424"/>
              </a:spcBef>
            </a:pPr>
            <a:r>
              <a:rPr lang="fr-CA" dirty="0"/>
              <a:t>Vrai ou faux 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32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Lequel des énoncés suivants est VRAI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fr-CA" dirty="0"/>
              <a:t>Percevoir la situation stressante comme ayant un côté positif est une bonne façon d’éliminer le facteur de stress.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La détresse mène à un plus haut niveau de performance individuelle que l’</a:t>
            </a:r>
            <a:r>
              <a:rPr lang="fr-CA" dirty="0" err="1"/>
              <a:t>eustress</a:t>
            </a:r>
            <a:r>
              <a:rPr lang="fr-CA" dirty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Le conflit entre le travail et la vie personnelle peut être causé autant par le travail que par sa vie personnelle.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Être aussi clair que possible avec ses employés réduirait leur stress car cela augmenterait leur sentiment d’autonomie.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467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1661</TotalTime>
  <Words>742</Words>
  <Application>Microsoft Office PowerPoint</Application>
  <PresentationFormat>On-screen Show (4:3)</PresentationFormat>
  <Paragraphs>164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Symbol</vt:lpstr>
      <vt:lpstr>Office Theme</vt:lpstr>
      <vt:lpstr>ADM2736A Comportement organisationnel</vt:lpstr>
      <vt:lpstr>Le stress est-il bon ou mauvais ?</vt:lpstr>
      <vt:lpstr>Le PROCESSUS menant à la détresse</vt:lpstr>
      <vt:lpstr>Facteurs de stress (au travail) courants</vt:lpstr>
      <vt:lpstr>Conflit travail-vie personnelle</vt:lpstr>
      <vt:lpstr>Les réactions négatives au stress (symptômes de détresse)</vt:lpstr>
      <vt:lpstr>Réactions négatives psychologiques</vt:lpstr>
      <vt:lpstr>Réactions négatives physiologiques</vt:lpstr>
      <vt:lpstr>L’épuisement professionnel Le « burnout »</vt:lpstr>
      <vt:lpstr>Réactions négatives comportementales</vt:lpstr>
      <vt:lpstr>Comment gérer son propre stress (stratégies individuelles)</vt:lpstr>
      <vt:lpstr>Comment réduire le stress des employés</vt:lpstr>
      <vt:lpstr>Comment réduire le stress des employés (suite)</vt:lpstr>
      <vt:lpstr>Questions de pratique</vt:lpstr>
      <vt:lpstr>Lequel des énoncés suivants est VRAI ?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214</cp:revision>
  <dcterms:created xsi:type="dcterms:W3CDTF">2013-03-05T14:47:52Z</dcterms:created>
  <dcterms:modified xsi:type="dcterms:W3CDTF">2016-10-19T12:48:04Z</dcterms:modified>
</cp:coreProperties>
</file>