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58" r:id="rId3"/>
    <p:sldId id="259" r:id="rId4"/>
    <p:sldId id="260" r:id="rId5"/>
    <p:sldId id="262" r:id="rId6"/>
    <p:sldId id="264" r:id="rId7"/>
    <p:sldId id="263" r:id="rId8"/>
    <p:sldId id="266" r:id="rId9"/>
    <p:sldId id="265" r:id="rId10"/>
    <p:sldId id="267" r:id="rId11"/>
    <p:sldId id="268" r:id="rId12"/>
    <p:sldId id="275" r:id="rId13"/>
    <p:sldId id="269" r:id="rId14"/>
    <p:sldId id="271" r:id="rId15"/>
    <p:sldId id="270" r:id="rId16"/>
    <p:sldId id="272" r:id="rId17"/>
    <p:sldId id="273" r:id="rId18"/>
    <p:sldId id="274" r:id="rId19"/>
    <p:sldId id="276" r:id="rId20"/>
    <p:sldId id="277" r:id="rId21"/>
    <p:sldId id="278" r:id="rId22"/>
    <p:sldId id="279" r:id="rId23"/>
    <p:sldId id="280" r:id="rId24"/>
    <p:sldId id="281" r:id="rId25"/>
    <p:sldId id="261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67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2400"/>
          </a:pPr>
          <a:endParaRPr lang="en-US"/>
        </a:p>
      </c:txPr>
    </c:title>
    <c:autoTitleDeleted val="0"/>
    <c:view3D>
      <c:rotX val="75"/>
      <c:rotY val="1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.16947652376786235"/>
          <c:w val="1"/>
          <c:h val="0.61700195074506792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Old Camp Refugees </c:v>
                </c:pt>
              </c:strCache>
            </c:strRef>
          </c:tx>
          <c:explosion val="25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Sheet1!$A$2:$A$11</c:f>
              <c:strCache>
                <c:ptCount val="10"/>
                <c:pt idx="0">
                  <c:v>Malaria</c:v>
                </c:pt>
                <c:pt idx="1">
                  <c:v>Upper Respiratory Infection</c:v>
                </c:pt>
                <c:pt idx="2">
                  <c:v>Lower Respiratory Infection</c:v>
                </c:pt>
                <c:pt idx="3">
                  <c:v>Diarrhoea</c:v>
                </c:pt>
                <c:pt idx="4">
                  <c:v>Internal Parasites (ex malaria)</c:v>
                </c:pt>
                <c:pt idx="5">
                  <c:v>Skin Diseases</c:v>
                </c:pt>
                <c:pt idx="6">
                  <c:v>Trauma</c:v>
                </c:pt>
                <c:pt idx="7">
                  <c:v>Eye Disorders</c:v>
                </c:pt>
                <c:pt idx="8">
                  <c:v>Dental Problems</c:v>
                </c:pt>
                <c:pt idx="9">
                  <c:v>Other</c:v>
                </c:pt>
              </c:strCache>
            </c:strRef>
          </c:cat>
          <c:val>
            <c:numRef>
              <c:f>Sheet1!$B$2:$B$11</c:f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New Camp Refugees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1800"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Sheet1!$A$2:$A$11</c:f>
              <c:strCache>
                <c:ptCount val="10"/>
                <c:pt idx="0">
                  <c:v>Malaria</c:v>
                </c:pt>
                <c:pt idx="1">
                  <c:v>Upper Respiratory Infection</c:v>
                </c:pt>
                <c:pt idx="2">
                  <c:v>Lower Respiratory Infection</c:v>
                </c:pt>
                <c:pt idx="3">
                  <c:v>Diarrhoea</c:v>
                </c:pt>
                <c:pt idx="4">
                  <c:v>Internal Parasites (ex malaria)</c:v>
                </c:pt>
                <c:pt idx="5">
                  <c:v>Skin Diseases</c:v>
                </c:pt>
                <c:pt idx="6">
                  <c:v>Trauma</c:v>
                </c:pt>
                <c:pt idx="7">
                  <c:v>Eye Disorders</c:v>
                </c:pt>
                <c:pt idx="8">
                  <c:v>Dental Problems</c:v>
                </c:pt>
                <c:pt idx="9">
                  <c:v>Other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84.1</c:v>
                </c:pt>
                <c:pt idx="1">
                  <c:v>3.5</c:v>
                </c:pt>
                <c:pt idx="2">
                  <c:v>1.8</c:v>
                </c:pt>
                <c:pt idx="3">
                  <c:v>2.4</c:v>
                </c:pt>
                <c:pt idx="4">
                  <c:v>2.9</c:v>
                </c:pt>
                <c:pt idx="5">
                  <c:v>1.3</c:v>
                </c:pt>
                <c:pt idx="6">
                  <c:v>1</c:v>
                </c:pt>
                <c:pt idx="7">
                  <c:v>1</c:v>
                </c:pt>
                <c:pt idx="8">
                  <c:v>0.4</c:v>
                </c:pt>
                <c:pt idx="9">
                  <c:v>1.6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Non-refugee Children </c:v>
                </c:pt>
              </c:strCache>
            </c:strRef>
          </c:tx>
          <c:explosion val="25"/>
          <c:cat>
            <c:strRef>
              <c:f>Sheet1!$A$2:$A$11</c:f>
              <c:strCache>
                <c:ptCount val="10"/>
                <c:pt idx="0">
                  <c:v>Malaria</c:v>
                </c:pt>
                <c:pt idx="1">
                  <c:v>Upper Respiratory Infection</c:v>
                </c:pt>
                <c:pt idx="2">
                  <c:v>Lower Respiratory Infection</c:v>
                </c:pt>
                <c:pt idx="3">
                  <c:v>Diarrhoea</c:v>
                </c:pt>
                <c:pt idx="4">
                  <c:v>Internal Parasites (ex malaria)</c:v>
                </c:pt>
                <c:pt idx="5">
                  <c:v>Skin Diseases</c:v>
                </c:pt>
                <c:pt idx="6">
                  <c:v>Trauma</c:v>
                </c:pt>
                <c:pt idx="7">
                  <c:v>Eye Disorders</c:v>
                </c:pt>
                <c:pt idx="8">
                  <c:v>Dental Problems</c:v>
                </c:pt>
                <c:pt idx="9">
                  <c:v>Other</c:v>
                </c:pt>
              </c:strCache>
            </c:strRef>
          </c:cat>
          <c:val>
            <c:numRef>
              <c:f>Sheet1!$D$2:$D$11</c:f>
              <c:numCache>
                <c:formatCode>General</c:formatCode>
                <c:ptCount val="10"/>
                <c:pt idx="0">
                  <c:v>56.3</c:v>
                </c:pt>
                <c:pt idx="1">
                  <c:v>8.6999999999999993</c:v>
                </c:pt>
                <c:pt idx="2">
                  <c:v>2.9</c:v>
                </c:pt>
                <c:pt idx="3">
                  <c:v>1</c:v>
                </c:pt>
                <c:pt idx="4">
                  <c:v>12.6</c:v>
                </c:pt>
                <c:pt idx="5">
                  <c:v>12.6</c:v>
                </c:pt>
                <c:pt idx="6">
                  <c:v>2.4</c:v>
                </c:pt>
                <c:pt idx="7">
                  <c:v>0.5</c:v>
                </c:pt>
                <c:pt idx="8">
                  <c:v>0</c:v>
                </c:pt>
                <c:pt idx="9">
                  <c:v>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>
        <c:manualLayout>
          <c:xMode val="edge"/>
          <c:yMode val="edge"/>
          <c:x val="4.1222222222222223E-2"/>
          <c:y val="0.81816422273005773"/>
          <c:w val="0.91755555555555557"/>
          <c:h val="0.15405804245416943"/>
        </c:manualLayout>
      </c:layout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2800"/>
          </a:pPr>
          <a:endParaRPr lang="en-US"/>
        </a:p>
      </c:txPr>
    </c:title>
    <c:autoTitleDeleted val="0"/>
    <c:view3D>
      <c:rotX val="75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.12318022747156605"/>
          <c:w val="1"/>
          <c:h val="0.63153057821641889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Old Camp Refugees 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Sheet1!$A$2:$A$11</c:f>
              <c:strCache>
                <c:ptCount val="10"/>
                <c:pt idx="0">
                  <c:v>Malaria</c:v>
                </c:pt>
                <c:pt idx="1">
                  <c:v>Upper Respiratory Infection</c:v>
                </c:pt>
                <c:pt idx="2">
                  <c:v>Lower Respiratory Infection</c:v>
                </c:pt>
                <c:pt idx="3">
                  <c:v>Diarrhoea</c:v>
                </c:pt>
                <c:pt idx="4">
                  <c:v>Internal Parasites (ex malaria)</c:v>
                </c:pt>
                <c:pt idx="5">
                  <c:v>Skin Diseases</c:v>
                </c:pt>
                <c:pt idx="6">
                  <c:v>Trauma</c:v>
                </c:pt>
                <c:pt idx="7">
                  <c:v>Eye Disorders</c:v>
                </c:pt>
                <c:pt idx="8">
                  <c:v>Dental Problems</c:v>
                </c:pt>
                <c:pt idx="9">
                  <c:v>Other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73.5</c:v>
                </c:pt>
                <c:pt idx="1">
                  <c:v>4.8</c:v>
                </c:pt>
                <c:pt idx="2">
                  <c:v>2.9</c:v>
                </c:pt>
                <c:pt idx="3">
                  <c:v>2.6</c:v>
                </c:pt>
                <c:pt idx="4">
                  <c:v>7.3</c:v>
                </c:pt>
                <c:pt idx="5">
                  <c:v>7.3</c:v>
                </c:pt>
                <c:pt idx="6">
                  <c:v>2.2000000000000002</c:v>
                </c:pt>
                <c:pt idx="7">
                  <c:v>1</c:v>
                </c:pt>
                <c:pt idx="8">
                  <c:v>0.3</c:v>
                </c:pt>
                <c:pt idx="9">
                  <c:v>4.3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New Camp Refugees</c:v>
                </c:pt>
              </c:strCache>
            </c:strRef>
          </c:tx>
          <c:explosion val="25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Sheet1!$A$2:$A$11</c:f>
              <c:strCache>
                <c:ptCount val="10"/>
                <c:pt idx="0">
                  <c:v>Malaria</c:v>
                </c:pt>
                <c:pt idx="1">
                  <c:v>Upper Respiratory Infection</c:v>
                </c:pt>
                <c:pt idx="2">
                  <c:v>Lower Respiratory Infection</c:v>
                </c:pt>
                <c:pt idx="3">
                  <c:v>Diarrhoea</c:v>
                </c:pt>
                <c:pt idx="4">
                  <c:v>Internal Parasites (ex malaria)</c:v>
                </c:pt>
                <c:pt idx="5">
                  <c:v>Skin Diseases</c:v>
                </c:pt>
                <c:pt idx="6">
                  <c:v>Trauma</c:v>
                </c:pt>
                <c:pt idx="7">
                  <c:v>Eye Disorders</c:v>
                </c:pt>
                <c:pt idx="8">
                  <c:v>Dental Problems</c:v>
                </c:pt>
                <c:pt idx="9">
                  <c:v>Other</c:v>
                </c:pt>
              </c:strCache>
            </c:strRef>
          </c:cat>
          <c:val>
            <c:numRef>
              <c:f>Sheet1!$C$2:$C$11</c:f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Non-refugee Children </c:v>
                </c:pt>
              </c:strCache>
            </c:strRef>
          </c:tx>
          <c:explosion val="25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Sheet1!$A$2:$A$11</c:f>
              <c:strCache>
                <c:ptCount val="10"/>
                <c:pt idx="0">
                  <c:v>Malaria</c:v>
                </c:pt>
                <c:pt idx="1">
                  <c:v>Upper Respiratory Infection</c:v>
                </c:pt>
                <c:pt idx="2">
                  <c:v>Lower Respiratory Infection</c:v>
                </c:pt>
                <c:pt idx="3">
                  <c:v>Diarrhoea</c:v>
                </c:pt>
                <c:pt idx="4">
                  <c:v>Internal Parasites (ex malaria)</c:v>
                </c:pt>
                <c:pt idx="5">
                  <c:v>Skin Diseases</c:v>
                </c:pt>
                <c:pt idx="6">
                  <c:v>Trauma</c:v>
                </c:pt>
                <c:pt idx="7">
                  <c:v>Eye Disorders</c:v>
                </c:pt>
                <c:pt idx="8">
                  <c:v>Dental Problems</c:v>
                </c:pt>
                <c:pt idx="9">
                  <c:v>Other</c:v>
                </c:pt>
              </c:strCache>
            </c:strRef>
          </c:cat>
          <c:val>
            <c:numRef>
              <c:f>Sheet1!$D$2:$D$11</c:f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>
        <c:manualLayout>
          <c:xMode val="edge"/>
          <c:yMode val="edge"/>
          <c:x val="5.1111111111111114E-3"/>
          <c:y val="0.79986211782557115"/>
          <c:w val="0.94161514259100876"/>
          <c:h val="0.15382106247063534"/>
        </c:manualLayout>
      </c:layout>
      <c:overlay val="0"/>
      <c:txPr>
        <a:bodyPr/>
        <a:lstStyle/>
        <a:p>
          <a:pPr>
            <a:defRPr sz="1560" baseline="0"/>
          </a:pPr>
          <a:endParaRPr lang="en-US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2800"/>
          </a:pPr>
          <a:endParaRPr lang="en-US"/>
        </a:p>
      </c:txPr>
    </c:title>
    <c:autoTitleDeleted val="0"/>
    <c:view3D>
      <c:rotX val="75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.12318022747156605"/>
          <c:w val="1"/>
          <c:h val="0.68679637447691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Old Camp Refugees </c:v>
                </c:pt>
              </c:strCache>
            </c:strRef>
          </c:tx>
          <c:explosion val="25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Sheet1!$A$2:$A$11</c:f>
              <c:strCache>
                <c:ptCount val="10"/>
                <c:pt idx="0">
                  <c:v>Malaria</c:v>
                </c:pt>
                <c:pt idx="1">
                  <c:v>Upper Respiratory Infection</c:v>
                </c:pt>
                <c:pt idx="2">
                  <c:v>Lower Respiratory Infection</c:v>
                </c:pt>
                <c:pt idx="3">
                  <c:v>Diarrhoea</c:v>
                </c:pt>
                <c:pt idx="4">
                  <c:v>Internal Parasites (ex malaria)</c:v>
                </c:pt>
                <c:pt idx="5">
                  <c:v>Skin Diseases</c:v>
                </c:pt>
                <c:pt idx="6">
                  <c:v>Trauma</c:v>
                </c:pt>
                <c:pt idx="7">
                  <c:v>Eye Disorders</c:v>
                </c:pt>
                <c:pt idx="8">
                  <c:v>Dental Problems</c:v>
                </c:pt>
                <c:pt idx="9">
                  <c:v>Other</c:v>
                </c:pt>
              </c:strCache>
            </c:strRef>
          </c:cat>
          <c:val>
            <c:numRef>
              <c:f>Sheet1!$B$2:$B$11</c:f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New Camp Refugees</c:v>
                </c:pt>
              </c:strCache>
            </c:strRef>
          </c:tx>
          <c:explosion val="25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Sheet1!$A$2:$A$11</c:f>
              <c:strCache>
                <c:ptCount val="10"/>
                <c:pt idx="0">
                  <c:v>Malaria</c:v>
                </c:pt>
                <c:pt idx="1">
                  <c:v>Upper Respiratory Infection</c:v>
                </c:pt>
                <c:pt idx="2">
                  <c:v>Lower Respiratory Infection</c:v>
                </c:pt>
                <c:pt idx="3">
                  <c:v>Diarrhoea</c:v>
                </c:pt>
                <c:pt idx="4">
                  <c:v>Internal Parasites (ex malaria)</c:v>
                </c:pt>
                <c:pt idx="5">
                  <c:v>Skin Diseases</c:v>
                </c:pt>
                <c:pt idx="6">
                  <c:v>Trauma</c:v>
                </c:pt>
                <c:pt idx="7">
                  <c:v>Eye Disorders</c:v>
                </c:pt>
                <c:pt idx="8">
                  <c:v>Dental Problems</c:v>
                </c:pt>
                <c:pt idx="9">
                  <c:v>Other</c:v>
                </c:pt>
              </c:strCache>
            </c:strRef>
          </c:cat>
          <c:val>
            <c:numRef>
              <c:f>Sheet1!$C$2:$C$11</c:f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Non-refugee Children 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1600"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Sheet1!$A$2:$A$11</c:f>
              <c:strCache>
                <c:ptCount val="10"/>
                <c:pt idx="0">
                  <c:v>Malaria</c:v>
                </c:pt>
                <c:pt idx="1">
                  <c:v>Upper Respiratory Infection</c:v>
                </c:pt>
                <c:pt idx="2">
                  <c:v>Lower Respiratory Infection</c:v>
                </c:pt>
                <c:pt idx="3">
                  <c:v>Diarrhoea</c:v>
                </c:pt>
                <c:pt idx="4">
                  <c:v>Internal Parasites (ex malaria)</c:v>
                </c:pt>
                <c:pt idx="5">
                  <c:v>Skin Diseases</c:v>
                </c:pt>
                <c:pt idx="6">
                  <c:v>Trauma</c:v>
                </c:pt>
                <c:pt idx="7">
                  <c:v>Eye Disorders</c:v>
                </c:pt>
                <c:pt idx="8">
                  <c:v>Dental Problems</c:v>
                </c:pt>
                <c:pt idx="9">
                  <c:v>Other</c:v>
                </c:pt>
              </c:strCache>
            </c:strRef>
          </c:cat>
          <c:val>
            <c:numRef>
              <c:f>Sheet1!$D$2:$D$11</c:f>
              <c:numCache>
                <c:formatCode>General</c:formatCode>
                <c:ptCount val="10"/>
                <c:pt idx="0">
                  <c:v>56.3</c:v>
                </c:pt>
                <c:pt idx="1">
                  <c:v>8.6999999999999993</c:v>
                </c:pt>
                <c:pt idx="2">
                  <c:v>2.9</c:v>
                </c:pt>
                <c:pt idx="3">
                  <c:v>1</c:v>
                </c:pt>
                <c:pt idx="4">
                  <c:v>12.6</c:v>
                </c:pt>
                <c:pt idx="5">
                  <c:v>12.6</c:v>
                </c:pt>
                <c:pt idx="6">
                  <c:v>2.4</c:v>
                </c:pt>
                <c:pt idx="7">
                  <c:v>0.5</c:v>
                </c:pt>
                <c:pt idx="8">
                  <c:v>0</c:v>
                </c:pt>
                <c:pt idx="9">
                  <c:v>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>
        <c:manualLayout>
          <c:xMode val="edge"/>
          <c:yMode val="edge"/>
          <c:x val="0"/>
          <c:y val="0.80865055999068891"/>
          <c:w val="1"/>
          <c:h val="0.16357160712301808"/>
        </c:manualLayout>
      </c:layout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DF3247-5CDE-4EFA-BB03-2BA43065943C}" type="datetimeFigureOut">
              <a:rPr lang="en-CA" smtClean="0"/>
              <a:t>2012-01-27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E89918-4EE7-403C-8EDF-6E4D3B08F70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900522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89918-4EE7-403C-8EDF-6E4D3B08F70B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232728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Hooks to stomach and</a:t>
            </a:r>
            <a:r>
              <a:rPr lang="en-CA" baseline="0" dirty="0" smtClean="0"/>
              <a:t> lungs… debilitating.  Can live in dogs and cats.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89918-4EE7-403C-8EDF-6E4D3B08F70B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90760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Usually more than one</a:t>
            </a:r>
            <a:r>
              <a:rPr lang="en-CA" baseline="0" dirty="0" smtClean="0"/>
              <a:t> in the family is infected.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89918-4EE7-403C-8EDF-6E4D3B08F70B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0604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If water is chlorinated</a:t>
            </a:r>
            <a:r>
              <a:rPr lang="en-CA" baseline="0" dirty="0" smtClean="0"/>
              <a:t> the transmission is be food handlers.</a:t>
            </a:r>
          </a:p>
          <a:p>
            <a:r>
              <a:rPr lang="en-CA" baseline="0" dirty="0" smtClean="0"/>
              <a:t>Typhoid Mary. Mary Mallon (aka Mary Brown) 3 decades in quarantine. She was cook in prominent US families all of whom developed typhoid.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89918-4EE7-403C-8EDF-6E4D3B08F70B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565959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2466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89604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64539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5114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59429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68325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64716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13002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27280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45776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9283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81D83-14AC-4EE9-8875-25457CCF32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2529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video" Target="http://www.youtube.com/v/952jT4GbTrQ?version=3&amp;hl=en_US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1</a:t>
            </a:fld>
            <a:endParaRPr lang="en-CA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332657"/>
            <a:ext cx="9034414" cy="6121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49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3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Health: A Global Context</a:t>
            </a:r>
            <a:b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CA" dirty="0" smtClean="0">
                <a:solidFill>
                  <a:schemeClr val="accent2">
                    <a:lumMod val="75000"/>
                  </a:schemeClr>
                </a:solidFill>
              </a:rPr>
              <a:t>APA 1122</a:t>
            </a:r>
            <a:endParaRPr lang="en-CA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71600" y="4797152"/>
            <a:ext cx="6400800" cy="841648"/>
          </a:xfrm>
        </p:spPr>
        <p:txBody>
          <a:bodyPr/>
          <a:lstStyle/>
          <a:p>
            <a:r>
              <a:rPr lang="en-CA" dirty="0" smtClean="0"/>
              <a:t>Professor:  Ken Porter, DPhil</a:t>
            </a:r>
            <a:endParaRPr lang="en-CA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3651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Today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err="1" smtClean="0"/>
              <a:t>Administrivia</a:t>
            </a:r>
            <a:endParaRPr lang="en-CA" dirty="0" smtClean="0"/>
          </a:p>
          <a:p>
            <a:r>
              <a:rPr lang="en-CA" dirty="0" smtClean="0"/>
              <a:t>Malaria – </a:t>
            </a:r>
            <a:r>
              <a:rPr lang="en-CA" dirty="0"/>
              <a:t>continued</a:t>
            </a:r>
          </a:p>
          <a:p>
            <a:r>
              <a:rPr lang="en-CA" dirty="0" smtClean="0"/>
              <a:t>Adolescent Health Problems – case study</a:t>
            </a:r>
          </a:p>
          <a:p>
            <a:r>
              <a:rPr lang="en-CA" dirty="0" smtClean="0"/>
              <a:t>Intestinal and other parasites</a:t>
            </a:r>
          </a:p>
          <a:p>
            <a:r>
              <a:rPr lang="en-CA" dirty="0" smtClean="0"/>
              <a:t>Water-borne diseases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49087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>
                <a:solidFill>
                  <a:schemeClr val="accent1">
                    <a:lumMod val="75000"/>
                  </a:schemeClr>
                </a:solidFill>
              </a:rPr>
              <a:t>Administrivia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Health Issue Assignment – due in two weeks</a:t>
            </a:r>
          </a:p>
          <a:p>
            <a:pPr lvl="1"/>
            <a:r>
              <a:rPr lang="en-CA" dirty="0" smtClean="0"/>
              <a:t>Hard-copy and electronic copy sent to me at kporter@uottawa.com</a:t>
            </a:r>
          </a:p>
          <a:p>
            <a:r>
              <a:rPr lang="en-CA" dirty="0" smtClean="0"/>
              <a:t>February 1, Day of Action – Student fee protest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78070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Principal Health Problems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5</a:t>
            </a:fld>
            <a:endParaRPr lang="en-CA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1690261"/>
              </p:ext>
            </p:extLst>
          </p:nvPr>
        </p:nvGraphicFramePr>
        <p:xfrm>
          <a:off x="-252536" y="1196752"/>
          <a:ext cx="9577064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66738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6</a:t>
            </a:fld>
            <a:endParaRPr lang="en-CA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3429581"/>
              </p:ext>
            </p:extLst>
          </p:nvPr>
        </p:nvGraphicFramePr>
        <p:xfrm>
          <a:off x="0" y="0"/>
          <a:ext cx="9144000" cy="6453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8100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7</a:t>
            </a:fld>
            <a:endParaRPr lang="en-CA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50918888"/>
              </p:ext>
            </p:extLst>
          </p:nvPr>
        </p:nvGraphicFramePr>
        <p:xfrm>
          <a:off x="683568" y="260648"/>
          <a:ext cx="7992888" cy="6048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91557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8</a:t>
            </a:fld>
            <a:endParaRPr lang="en-CA"/>
          </a:p>
        </p:txBody>
      </p:sp>
      <p:pic>
        <p:nvPicPr>
          <p:cNvPr id="1026" name="Picture 2" descr="C:\Users\KenNetbook\Desktop\Long helmin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9893"/>
            <a:ext cx="8424936" cy="6302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6461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851694"/>
          </a:xfrm>
        </p:spPr>
        <p:txBody>
          <a:bodyPr>
            <a:normAutofit/>
          </a:bodyPr>
          <a:lstStyle/>
          <a:p>
            <a:pPr algn="ctr"/>
            <a:r>
              <a:rPr lang="en-CA" sz="4800" dirty="0" err="1" smtClean="0">
                <a:solidFill>
                  <a:schemeClr val="accent1">
                    <a:lumMod val="75000"/>
                  </a:schemeClr>
                </a:solidFill>
              </a:rPr>
              <a:t>Helminths</a:t>
            </a:r>
            <a:endParaRPr lang="en-CA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923928" y="273050"/>
            <a:ext cx="4762872" cy="5853113"/>
          </a:xfrm>
        </p:spPr>
        <p:txBody>
          <a:bodyPr/>
          <a:lstStyle/>
          <a:p>
            <a:pPr marL="0" indent="0">
              <a:buNone/>
            </a:pPr>
            <a:r>
              <a:rPr lang="en-CA" dirty="0" smtClean="0"/>
              <a:t>Hookworm (nematode)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178696" cy="4691063"/>
          </a:xfrm>
        </p:spPr>
        <p:txBody>
          <a:bodyPr>
            <a:normAutofit fontScale="92500"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sz="2800" dirty="0" smtClean="0"/>
              <a:t>Worm-like parasites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2800" dirty="0" smtClean="0"/>
              <a:t>Bisexual or hermaphroditic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2800" dirty="0" smtClean="0"/>
              <a:t>3 types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CA" sz="2800" dirty="0" smtClean="0"/>
              <a:t>Flukes (</a:t>
            </a:r>
            <a:r>
              <a:rPr lang="en-CA" sz="2800" dirty="0" err="1" smtClean="0"/>
              <a:t>trematodes</a:t>
            </a:r>
            <a:r>
              <a:rPr lang="en-CA" sz="2800" dirty="0" smtClean="0"/>
              <a:t>)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CA" sz="2800" dirty="0" smtClean="0"/>
              <a:t>Tapeworms (</a:t>
            </a:r>
            <a:r>
              <a:rPr lang="en-CA" sz="2800" dirty="0" err="1" smtClean="0"/>
              <a:t>cestodes</a:t>
            </a:r>
            <a:r>
              <a:rPr lang="en-CA" sz="2800" dirty="0" smtClean="0"/>
              <a:t>)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CA" sz="2800" dirty="0" smtClean="0"/>
              <a:t>Roundworms (nematodes)</a:t>
            </a:r>
          </a:p>
          <a:p>
            <a:pPr marL="742950" lvl="1" indent="-285750">
              <a:buFont typeface="Arial" pitchFamily="34" charset="0"/>
              <a:buChar char="•"/>
            </a:pPr>
            <a:endParaRPr lang="en-CA" sz="260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9</a:t>
            </a:fld>
            <a:endParaRPr lang="en-CA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637" y="900346"/>
            <a:ext cx="4502795" cy="5270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545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851694"/>
          </a:xfrm>
        </p:spPr>
        <p:txBody>
          <a:bodyPr>
            <a:normAutofit/>
          </a:bodyPr>
          <a:lstStyle/>
          <a:p>
            <a:pPr algn="ctr"/>
            <a:r>
              <a:rPr lang="en-CA" sz="4000" dirty="0" err="1" smtClean="0">
                <a:solidFill>
                  <a:schemeClr val="accent1">
                    <a:lumMod val="75000"/>
                  </a:schemeClr>
                </a:solidFill>
              </a:rPr>
              <a:t>Helminths</a:t>
            </a:r>
            <a:endParaRPr lang="en-CA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err="1" smtClean="0"/>
              <a:t>Ascarius</a:t>
            </a:r>
            <a:r>
              <a:rPr lang="en-CA" dirty="0" smtClean="0"/>
              <a:t> </a:t>
            </a:r>
            <a:r>
              <a:rPr lang="en-CA" dirty="0" err="1" smtClean="0"/>
              <a:t>lumbricoides</a:t>
            </a:r>
            <a:r>
              <a:rPr lang="en-CA" dirty="0" smtClean="0"/>
              <a:t> (roundworm)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512" y="1435100"/>
            <a:ext cx="3816423" cy="4691063"/>
          </a:xfrm>
        </p:spPr>
        <p:txBody>
          <a:bodyPr>
            <a:norm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sz="2800" dirty="0" err="1" smtClean="0"/>
              <a:t>Ascarius</a:t>
            </a:r>
            <a:r>
              <a:rPr lang="en-CA" sz="2800" dirty="0" smtClean="0"/>
              <a:t>  grow to 49 cm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2800" dirty="0" smtClean="0"/>
              <a:t>Larval worm enters bloodstream at duodenum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2800" dirty="0" smtClean="0"/>
              <a:t>Carried to heart and liver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2800" dirty="0" smtClean="0"/>
              <a:t>Fertilised female can produce 200K eggs/day/year</a:t>
            </a:r>
            <a:endParaRPr lang="en-CA" sz="28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10</a:t>
            </a:fld>
            <a:endParaRPr lang="en-CA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677930" y="1621759"/>
            <a:ext cx="4884485" cy="424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920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779686"/>
          </a:xfrm>
        </p:spPr>
        <p:txBody>
          <a:bodyPr>
            <a:normAutofit/>
          </a:bodyPr>
          <a:lstStyle/>
          <a:p>
            <a:pPr algn="ctr"/>
            <a:r>
              <a:rPr lang="en-CA" sz="4000" dirty="0" err="1" smtClean="0">
                <a:solidFill>
                  <a:schemeClr val="accent1">
                    <a:lumMod val="75000"/>
                  </a:schemeClr>
                </a:solidFill>
              </a:rPr>
              <a:t>Helminths</a:t>
            </a:r>
            <a:endParaRPr lang="en-CA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7323" y="1196752"/>
            <a:ext cx="5303493" cy="468052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124744"/>
            <a:ext cx="3008313" cy="5001419"/>
          </a:xfrm>
        </p:spPr>
        <p:txBody>
          <a:bodyPr>
            <a:norm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CA" sz="2800" i="1" dirty="0" smtClean="0"/>
              <a:t>A. </a:t>
            </a:r>
            <a:r>
              <a:rPr lang="en-CA" sz="2800" i="1" dirty="0" err="1" smtClean="0"/>
              <a:t>lumbricoides</a:t>
            </a:r>
            <a:r>
              <a:rPr lang="en-CA" sz="2800" i="1" dirty="0" smtClean="0"/>
              <a:t> </a:t>
            </a:r>
            <a:r>
              <a:rPr lang="en-CA" sz="2800" dirty="0" smtClean="0"/>
              <a:t>affects 1 B world-wide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2800" dirty="0" smtClean="0"/>
              <a:t>Often fecal-borne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2800" dirty="0" smtClean="0"/>
              <a:t>Treated with </a:t>
            </a:r>
            <a:r>
              <a:rPr lang="en-CA" sz="2800" dirty="0" err="1" smtClean="0"/>
              <a:t>mebendazole</a:t>
            </a:r>
            <a:r>
              <a:rPr lang="en-CA" sz="2800" dirty="0" smtClean="0"/>
              <a:t> or </a:t>
            </a:r>
            <a:r>
              <a:rPr lang="en-CA" sz="2800" dirty="0" err="1" smtClean="0"/>
              <a:t>albendazol</a:t>
            </a:r>
            <a:endParaRPr lang="en-CA" sz="2800" dirty="0" smtClean="0"/>
          </a:p>
          <a:p>
            <a:pPr marL="457200" indent="-457200">
              <a:buFont typeface="Arial" pitchFamily="34" charset="0"/>
              <a:buChar char="•"/>
            </a:pPr>
            <a:endParaRPr lang="en-CA" sz="2800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51450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2012-01-25</a:t>
            </a:r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APA 1122</a:t>
            </a:r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9239"/>
            <a:ext cx="9144000" cy="6195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639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779686"/>
          </a:xfrm>
        </p:spPr>
        <p:txBody>
          <a:bodyPr>
            <a:normAutofit/>
          </a:bodyPr>
          <a:lstStyle/>
          <a:p>
            <a:pPr algn="ctr"/>
            <a:r>
              <a:rPr lang="en-CA" sz="4000" dirty="0" err="1" smtClean="0">
                <a:solidFill>
                  <a:schemeClr val="accent1">
                    <a:lumMod val="75000"/>
                  </a:schemeClr>
                </a:solidFill>
              </a:rPr>
              <a:t>Helminths</a:t>
            </a:r>
            <a:r>
              <a:rPr lang="en-CA" sz="4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CA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949" y="836712"/>
            <a:ext cx="4806534" cy="54006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538736" cy="4691063"/>
          </a:xfrm>
        </p:spPr>
        <p:txBody>
          <a:bodyPr>
            <a:normAutofit/>
          </a:bodyPr>
          <a:lstStyle/>
          <a:p>
            <a:r>
              <a:rPr lang="en-CA" sz="2800" dirty="0" smtClean="0"/>
              <a:t>Tapeworms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2800" dirty="0" smtClean="0"/>
              <a:t>Can grow to 4 m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2800" dirty="0" smtClean="0"/>
              <a:t>Each segment can, independently, produce eggs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2800" dirty="0" smtClean="0"/>
              <a:t>Poor hygiene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2800" dirty="0" smtClean="0"/>
              <a:t>May not be evident until defecation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2800" dirty="0" smtClean="0"/>
              <a:t>Treatment is easy</a:t>
            </a:r>
          </a:p>
          <a:p>
            <a:pPr marL="457200" indent="-457200">
              <a:buFont typeface="Arial" pitchFamily="34" charset="0"/>
              <a:buChar char="•"/>
            </a:pPr>
            <a:endParaRPr lang="en-CA" sz="2800" dirty="0" smtClean="0"/>
          </a:p>
          <a:p>
            <a:endParaRPr lang="en-CA" sz="28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25035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2012-01-25</a:t>
            </a:r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APA 1122</a:t>
            </a:r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C:\Users\KenNetbook\Desktop\Long helmin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9893"/>
            <a:ext cx="8424936" cy="6302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718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779686"/>
          </a:xfrm>
        </p:spPr>
        <p:txBody>
          <a:bodyPr>
            <a:normAutofit/>
          </a:bodyPr>
          <a:lstStyle/>
          <a:p>
            <a:pPr algn="ctr"/>
            <a:r>
              <a:rPr lang="en-CA" sz="4000" dirty="0" err="1" smtClean="0">
                <a:solidFill>
                  <a:schemeClr val="accent1">
                    <a:lumMod val="75000"/>
                  </a:schemeClr>
                </a:solidFill>
              </a:rPr>
              <a:t>Helminths</a:t>
            </a:r>
            <a:endParaRPr lang="en-CA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369" y="1340768"/>
            <a:ext cx="4675863" cy="3744416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196752"/>
            <a:ext cx="3538736" cy="4929411"/>
          </a:xfrm>
        </p:spPr>
        <p:txBody>
          <a:bodyPr>
            <a:normAutofit/>
          </a:bodyPr>
          <a:lstStyle/>
          <a:p>
            <a:r>
              <a:rPr lang="en-CA" sz="2800" dirty="0" smtClean="0"/>
              <a:t>Pinworms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2400" dirty="0" smtClean="0"/>
              <a:t>Small intestinal worms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2400" dirty="0" smtClean="0"/>
              <a:t>Most common worms in West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2400" dirty="0" smtClean="0"/>
              <a:t>Intense itching at night around anus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2400" dirty="0" smtClean="0"/>
              <a:t>Treated with </a:t>
            </a:r>
            <a:r>
              <a:rPr lang="en-CA" sz="2400" dirty="0" err="1" smtClean="0"/>
              <a:t>mebendazole</a:t>
            </a:r>
            <a:r>
              <a:rPr lang="en-CA" sz="2400" dirty="0" smtClean="0"/>
              <a:t> which kills worms but not eggs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2400" dirty="0" smtClean="0"/>
              <a:t>Second treatment needed</a:t>
            </a:r>
            <a:endParaRPr lang="en-CA" sz="24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0910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779686"/>
          </a:xfrm>
        </p:spPr>
        <p:txBody>
          <a:bodyPr>
            <a:normAutofit/>
          </a:bodyPr>
          <a:lstStyle/>
          <a:p>
            <a:pPr algn="ctr"/>
            <a:r>
              <a:rPr lang="en-CA" sz="4000" dirty="0" err="1" smtClean="0">
                <a:solidFill>
                  <a:schemeClr val="accent1">
                    <a:lumMod val="75000"/>
                  </a:schemeClr>
                </a:solidFill>
              </a:rPr>
              <a:t>Helminths</a:t>
            </a:r>
            <a:endParaRPr lang="en-CA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628800"/>
            <a:ext cx="5062288" cy="4392488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196752"/>
            <a:ext cx="3466728" cy="4929411"/>
          </a:xfrm>
        </p:spPr>
        <p:txBody>
          <a:bodyPr>
            <a:normAutofit/>
          </a:bodyPr>
          <a:lstStyle/>
          <a:p>
            <a:r>
              <a:rPr lang="en-CA" sz="2800" dirty="0" smtClean="0"/>
              <a:t>Bilharzia or </a:t>
            </a:r>
            <a:r>
              <a:rPr lang="en-CA" sz="2800" dirty="0" err="1" smtClean="0"/>
              <a:t>Schistosomiasis</a:t>
            </a:r>
            <a:endParaRPr lang="en-CA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CA" sz="2400" dirty="0" smtClean="0"/>
              <a:t>Water-borne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2400" dirty="0" smtClean="0"/>
              <a:t>Snails intermediate host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2400" dirty="0" smtClean="0"/>
              <a:t>Parasite enters through skin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2400" dirty="0" smtClean="0"/>
              <a:t>Serious if untreated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2400" dirty="0" smtClean="0"/>
              <a:t>Can be fatal</a:t>
            </a:r>
            <a:endParaRPr lang="en-CA" sz="24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11008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4000" dirty="0" smtClean="0">
                <a:solidFill>
                  <a:schemeClr val="accent1">
                    <a:lumMod val="75000"/>
                  </a:schemeClr>
                </a:solidFill>
              </a:rPr>
              <a:t>Bilharzia Fluke – Mouth and Sucker</a:t>
            </a:r>
            <a:endParaRPr lang="en-CA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17</a:t>
            </a:fld>
            <a:endParaRPr lang="en-CA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366628"/>
            <a:ext cx="7220803" cy="4942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2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Neglected Tropical Diseases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952jT4GbTrQ?version=3&amp;hl=en_US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17819" y="1196752"/>
            <a:ext cx="6938557" cy="5040560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10458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Water-borne Diseases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279534"/>
            <a:ext cx="7056784" cy="5167295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6781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Cholera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Bacterium </a:t>
            </a:r>
            <a:r>
              <a:rPr lang="en-CA" i="1" dirty="0" smtClean="0"/>
              <a:t>vibrio </a:t>
            </a:r>
            <a:r>
              <a:rPr lang="en-CA" i="1" dirty="0" err="1" smtClean="0"/>
              <a:t>cholerae</a:t>
            </a:r>
            <a:endParaRPr lang="en-CA" dirty="0" smtClean="0"/>
          </a:p>
          <a:p>
            <a:r>
              <a:rPr lang="en-CA" dirty="0" smtClean="0"/>
              <a:t>Infection of small intestine</a:t>
            </a:r>
          </a:p>
          <a:p>
            <a:r>
              <a:rPr lang="en-CA" dirty="0" smtClean="0"/>
              <a:t>Increased discharge of water in stool</a:t>
            </a:r>
          </a:p>
          <a:p>
            <a:r>
              <a:rPr lang="en-CA" dirty="0" smtClean="0"/>
              <a:t>Caused by contaminated water or food</a:t>
            </a:r>
          </a:p>
          <a:p>
            <a:r>
              <a:rPr lang="en-CA" dirty="0" smtClean="0"/>
              <a:t>Rapid dehydration can lead to death</a:t>
            </a:r>
          </a:p>
          <a:p>
            <a:r>
              <a:rPr lang="en-CA" dirty="0" smtClean="0"/>
              <a:t>1994 – 9,000 died in one day in camps near </a:t>
            </a:r>
            <a:r>
              <a:rPr lang="en-CA" dirty="0" err="1" smtClean="0"/>
              <a:t>Goma</a:t>
            </a:r>
            <a:r>
              <a:rPr lang="en-CA" smtClean="0"/>
              <a:t>, DR Congo</a:t>
            </a:r>
            <a:endParaRPr lang="en-CA" dirty="0" smtClean="0"/>
          </a:p>
          <a:p>
            <a:r>
              <a:rPr lang="en-CA" dirty="0" smtClean="0"/>
              <a:t>Symptoms appear in 4-5 hours to 3-5 days</a:t>
            </a:r>
          </a:p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4577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Typhoid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Bacterial infection (</a:t>
            </a:r>
            <a:r>
              <a:rPr lang="en-CA" i="1" dirty="0" smtClean="0"/>
              <a:t>Salmonella </a:t>
            </a:r>
            <a:r>
              <a:rPr lang="en-CA" i="1" dirty="0" err="1" smtClean="0"/>
              <a:t>typhi</a:t>
            </a:r>
            <a:r>
              <a:rPr lang="en-CA" i="1" dirty="0" smtClean="0"/>
              <a:t>)</a:t>
            </a:r>
            <a:r>
              <a:rPr lang="en-CA" dirty="0" smtClean="0"/>
              <a:t> of digestive tract</a:t>
            </a:r>
          </a:p>
          <a:p>
            <a:r>
              <a:rPr lang="en-CA" dirty="0" smtClean="0"/>
              <a:t>Faeces and urine in water is then ingested</a:t>
            </a:r>
          </a:p>
          <a:p>
            <a:r>
              <a:rPr lang="en-CA" dirty="0" smtClean="0"/>
              <a:t>Due to contaminated water or food</a:t>
            </a:r>
          </a:p>
          <a:p>
            <a:r>
              <a:rPr lang="en-CA" dirty="0" smtClean="0"/>
              <a:t>Incidence 17M each </a:t>
            </a:r>
            <a:r>
              <a:rPr lang="en-CA" dirty="0" err="1" smtClean="0"/>
              <a:t>yr</a:t>
            </a:r>
            <a:r>
              <a:rPr lang="en-CA" dirty="0" smtClean="0"/>
              <a:t> worldwide</a:t>
            </a:r>
          </a:p>
          <a:p>
            <a:r>
              <a:rPr lang="en-CA" dirty="0" smtClean="0"/>
              <a:t>No vaccine provides full protection</a:t>
            </a:r>
          </a:p>
          <a:p>
            <a:r>
              <a:rPr lang="en-CA" dirty="0" smtClean="0"/>
              <a:t>Scrubbing and disinfection to remove bacterium</a:t>
            </a:r>
          </a:p>
          <a:p>
            <a:pPr marL="0" indent="0">
              <a:buNone/>
            </a:pPr>
            <a:endParaRPr lang="en-CA" dirty="0" smtClean="0"/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94283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>
                <a:solidFill>
                  <a:schemeClr val="accent1">
                    <a:lumMod val="75000"/>
                  </a:schemeClr>
                </a:solidFill>
              </a:rPr>
              <a:t>Onchoceriasis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 (River Blindness)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CA" dirty="0" smtClean="0"/>
              <a:t>Parasitic disease</a:t>
            </a:r>
          </a:p>
          <a:p>
            <a:r>
              <a:rPr lang="en-CA" i="1" dirty="0" err="1" smtClean="0"/>
              <a:t>Onchocerca</a:t>
            </a:r>
            <a:r>
              <a:rPr lang="en-CA" i="1" dirty="0" smtClean="0"/>
              <a:t> volvulus </a:t>
            </a:r>
            <a:r>
              <a:rPr lang="en-CA" dirty="0" smtClean="0"/>
              <a:t>is a thin parasitic worm transmitted by bites from the black fly</a:t>
            </a:r>
          </a:p>
          <a:p>
            <a:r>
              <a:rPr lang="en-CA" dirty="0" smtClean="0"/>
              <a:t>Can grow to 50 cm</a:t>
            </a:r>
          </a:p>
          <a:p>
            <a:r>
              <a:rPr lang="en-CA" dirty="0" smtClean="0"/>
              <a:t>Blackflies lay eggs in fast-flowing rivers</a:t>
            </a:r>
          </a:p>
          <a:p>
            <a:r>
              <a:rPr lang="en-CA" dirty="0" smtClean="0"/>
              <a:t>Adults in 8-12 days</a:t>
            </a:r>
          </a:p>
          <a:p>
            <a:r>
              <a:rPr lang="en-CA" dirty="0" smtClean="0"/>
              <a:t>Blackflies transmit from infected </a:t>
            </a:r>
            <a:r>
              <a:rPr lang="en-CA" dirty="0"/>
              <a:t>to </a:t>
            </a:r>
            <a:r>
              <a:rPr lang="en-CA" dirty="0" smtClean="0"/>
              <a:t>uninfected</a:t>
            </a:r>
          </a:p>
          <a:p>
            <a:r>
              <a:rPr lang="en-CA" dirty="0" smtClean="0"/>
              <a:t>1-2 </a:t>
            </a:r>
            <a:r>
              <a:rPr lang="en-CA" dirty="0" err="1"/>
              <a:t>yr</a:t>
            </a:r>
            <a:r>
              <a:rPr lang="en-CA" dirty="0"/>
              <a:t> for worm to mature; can reach 50 cm</a:t>
            </a:r>
          </a:p>
          <a:p>
            <a:r>
              <a:rPr lang="en-CA" dirty="0"/>
              <a:t>Can cause blindness</a:t>
            </a:r>
          </a:p>
          <a:p>
            <a:r>
              <a:rPr lang="en-CA" dirty="0" err="1"/>
              <a:t>Larvicide</a:t>
            </a:r>
            <a:r>
              <a:rPr lang="en-CA" dirty="0"/>
              <a:t> to control flies; </a:t>
            </a:r>
            <a:r>
              <a:rPr lang="en-CA" dirty="0" err="1"/>
              <a:t>ivermectin</a:t>
            </a:r>
            <a:r>
              <a:rPr lang="en-CA" dirty="0"/>
              <a:t> to treat humans</a:t>
            </a:r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92417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>
                <a:solidFill>
                  <a:schemeClr val="accent1">
                    <a:lumMod val="75000"/>
                  </a:schemeClr>
                </a:solidFill>
              </a:rPr>
              <a:t>Onchoceriasis</a:t>
            </a: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 (River Blindness)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CA" sz="2800" dirty="0" smtClean="0">
                <a:solidFill>
                  <a:schemeClr val="accent1">
                    <a:lumMod val="75000"/>
                  </a:schemeClr>
                </a:solidFill>
              </a:rPr>
              <a:t>Parasite in Eye</a:t>
            </a:r>
            <a:endParaRPr lang="en-CA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492896"/>
            <a:ext cx="4625886" cy="3407460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Child leading the Blind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9" y="2492896"/>
            <a:ext cx="4896544" cy="3280934"/>
          </a:xfrm>
        </p:spPr>
      </p:pic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01501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Next Wednesday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Health and physical work capacity</a:t>
            </a:r>
          </a:p>
          <a:p>
            <a:r>
              <a:rPr lang="en-CA" dirty="0" smtClean="0"/>
              <a:t>Measuring health – MICS and DHS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Readings:</a:t>
            </a:r>
          </a:p>
          <a:p>
            <a:r>
              <a:rPr lang="en-CA" dirty="0" err="1" smtClean="0"/>
              <a:t>Skolnik</a:t>
            </a:r>
            <a:r>
              <a:rPr lang="en-CA" dirty="0" smtClean="0"/>
              <a:t> – read chapter on Environment and Health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34851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2012-01-25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81D83-14AC-4EE9-8875-25457CCF3296}" type="slidenum">
              <a:rPr lang="en-CA" smtClean="0"/>
              <a:t>25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9239"/>
            <a:ext cx="9144000" cy="6195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324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1257</TotalTime>
  <Words>573</Words>
  <Application>Microsoft Office PowerPoint</Application>
  <PresentationFormat>On-screen Show (4:3)</PresentationFormat>
  <Paragraphs>176</Paragraphs>
  <Slides>25</Slides>
  <Notes>4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PowerPoint Presentation</vt:lpstr>
      <vt:lpstr>Health: A Global Context APA 1122</vt:lpstr>
      <vt:lpstr>Today</vt:lpstr>
      <vt:lpstr>Administrivia</vt:lpstr>
      <vt:lpstr>Principal Health Problems</vt:lpstr>
      <vt:lpstr>PowerPoint Presentation</vt:lpstr>
      <vt:lpstr>PowerPoint Presentation</vt:lpstr>
      <vt:lpstr>PowerPoint Presentation</vt:lpstr>
      <vt:lpstr>Helminths</vt:lpstr>
      <vt:lpstr>Helminths</vt:lpstr>
      <vt:lpstr>Helminths</vt:lpstr>
      <vt:lpstr>PowerPoint Presentation</vt:lpstr>
      <vt:lpstr>Helminths </vt:lpstr>
      <vt:lpstr>PowerPoint Presentation</vt:lpstr>
      <vt:lpstr>Helminths</vt:lpstr>
      <vt:lpstr>Helminths</vt:lpstr>
      <vt:lpstr>Bilharzia Fluke – Mouth and Sucker</vt:lpstr>
      <vt:lpstr>Neglected Tropical Diseases</vt:lpstr>
      <vt:lpstr>Water-borne Diseases</vt:lpstr>
      <vt:lpstr>Cholera</vt:lpstr>
      <vt:lpstr>Typhoid</vt:lpstr>
      <vt:lpstr>Onchoceriasis (River Blindness)</vt:lpstr>
      <vt:lpstr>Onchoceriasis (River Blindness)</vt:lpstr>
      <vt:lpstr>Next Wednesday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KenNetbook</dc:creator>
  <cp:lastModifiedBy>KenNetbook</cp:lastModifiedBy>
  <cp:revision>34</cp:revision>
  <dcterms:created xsi:type="dcterms:W3CDTF">2012-01-15T19:34:51Z</dcterms:created>
  <dcterms:modified xsi:type="dcterms:W3CDTF">2012-01-27T17:51:55Z</dcterms:modified>
</cp:coreProperties>
</file>