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 id="2147483699" r:id="rId2"/>
    <p:sldMasterId id="2147483711" r:id="rId3"/>
    <p:sldMasterId id="2147483723" r:id="rId4"/>
  </p:sldMasterIdLst>
  <p:notesMasterIdLst>
    <p:notesMasterId r:id="rId115"/>
  </p:notesMasterIdLst>
  <p:handoutMasterIdLst>
    <p:handoutMasterId r:id="rId116"/>
  </p:handoutMasterIdLst>
  <p:sldIdLst>
    <p:sldId id="391" r:id="rId5"/>
    <p:sldId id="307" r:id="rId6"/>
    <p:sldId id="258" r:id="rId7"/>
    <p:sldId id="259" r:id="rId8"/>
    <p:sldId id="402" r:id="rId9"/>
    <p:sldId id="400" r:id="rId10"/>
    <p:sldId id="401" r:id="rId11"/>
    <p:sldId id="403" r:id="rId12"/>
    <p:sldId id="308" r:id="rId13"/>
    <p:sldId id="385" r:id="rId14"/>
    <p:sldId id="371" r:id="rId15"/>
    <p:sldId id="367" r:id="rId16"/>
    <p:sldId id="260" r:id="rId17"/>
    <p:sldId id="261" r:id="rId18"/>
    <p:sldId id="325" r:id="rId19"/>
    <p:sldId id="344" r:id="rId20"/>
    <p:sldId id="326" r:id="rId21"/>
    <p:sldId id="262" r:id="rId22"/>
    <p:sldId id="263" r:id="rId23"/>
    <p:sldId id="264" r:id="rId24"/>
    <p:sldId id="350" r:id="rId25"/>
    <p:sldId id="265" r:id="rId26"/>
    <p:sldId id="266" r:id="rId27"/>
    <p:sldId id="267" r:id="rId28"/>
    <p:sldId id="362" r:id="rId29"/>
    <p:sldId id="268" r:id="rId30"/>
    <p:sldId id="270" r:id="rId31"/>
    <p:sldId id="271" r:id="rId32"/>
    <p:sldId id="272" r:id="rId33"/>
    <p:sldId id="341" r:id="rId34"/>
    <p:sldId id="342" r:id="rId35"/>
    <p:sldId id="343" r:id="rId36"/>
    <p:sldId id="273" r:id="rId37"/>
    <p:sldId id="274" r:id="rId38"/>
    <p:sldId id="275" r:id="rId39"/>
    <p:sldId id="314" r:id="rId40"/>
    <p:sldId id="277" r:id="rId41"/>
    <p:sldId id="276" r:id="rId42"/>
    <p:sldId id="309" r:id="rId43"/>
    <p:sldId id="278" r:id="rId44"/>
    <p:sldId id="320" r:id="rId45"/>
    <p:sldId id="322" r:id="rId46"/>
    <p:sldId id="395" r:id="rId47"/>
    <p:sldId id="404" r:id="rId48"/>
    <p:sldId id="405" r:id="rId49"/>
    <p:sldId id="406" r:id="rId50"/>
    <p:sldId id="393" r:id="rId51"/>
    <p:sldId id="324" r:id="rId52"/>
    <p:sldId id="345" r:id="rId53"/>
    <p:sldId id="327" r:id="rId54"/>
    <p:sldId id="351" r:id="rId55"/>
    <p:sldId id="377" r:id="rId56"/>
    <p:sldId id="378" r:id="rId57"/>
    <p:sldId id="398" r:id="rId58"/>
    <p:sldId id="399" r:id="rId59"/>
    <p:sldId id="394" r:id="rId60"/>
    <p:sldId id="359" r:id="rId61"/>
    <p:sldId id="279" r:id="rId62"/>
    <p:sldId id="280" r:id="rId63"/>
    <p:sldId id="379" r:id="rId64"/>
    <p:sldId id="396" r:id="rId65"/>
    <p:sldId id="281" r:id="rId66"/>
    <p:sldId id="282" r:id="rId67"/>
    <p:sldId id="283" r:id="rId68"/>
    <p:sldId id="360" r:id="rId69"/>
    <p:sldId id="287" r:id="rId70"/>
    <p:sldId id="288" r:id="rId71"/>
    <p:sldId id="380" r:id="rId72"/>
    <p:sldId id="382" r:id="rId73"/>
    <p:sldId id="290" r:id="rId74"/>
    <p:sldId id="306" r:id="rId75"/>
    <p:sldId id="292" r:id="rId76"/>
    <p:sldId id="291" r:id="rId77"/>
    <p:sldId id="294" r:id="rId78"/>
    <p:sldId id="293" r:id="rId79"/>
    <p:sldId id="348" r:id="rId80"/>
    <p:sldId id="349" r:id="rId81"/>
    <p:sldId id="361" r:id="rId82"/>
    <p:sldId id="295" r:id="rId83"/>
    <p:sldId id="296" r:id="rId84"/>
    <p:sldId id="297" r:id="rId85"/>
    <p:sldId id="298" r:id="rId86"/>
    <p:sldId id="299" r:id="rId87"/>
    <p:sldId id="368" r:id="rId88"/>
    <p:sldId id="370" r:id="rId89"/>
    <p:sldId id="372" r:id="rId90"/>
    <p:sldId id="373" r:id="rId91"/>
    <p:sldId id="374" r:id="rId92"/>
    <p:sldId id="328" r:id="rId93"/>
    <p:sldId id="330" r:id="rId94"/>
    <p:sldId id="329" r:id="rId95"/>
    <p:sldId id="331" r:id="rId96"/>
    <p:sldId id="332" r:id="rId97"/>
    <p:sldId id="333" r:id="rId98"/>
    <p:sldId id="334" r:id="rId99"/>
    <p:sldId id="335" r:id="rId100"/>
    <p:sldId id="383" r:id="rId101"/>
    <p:sldId id="386" r:id="rId102"/>
    <p:sldId id="389" r:id="rId103"/>
    <p:sldId id="387" r:id="rId104"/>
    <p:sldId id="390" r:id="rId105"/>
    <p:sldId id="356" r:id="rId106"/>
    <p:sldId id="357" r:id="rId107"/>
    <p:sldId id="336" r:id="rId108"/>
    <p:sldId id="337" r:id="rId109"/>
    <p:sldId id="338" r:id="rId110"/>
    <p:sldId id="339" r:id="rId111"/>
    <p:sldId id="347" r:id="rId112"/>
    <p:sldId id="340" r:id="rId113"/>
    <p:sldId id="407" r:id="rId114"/>
  </p:sldIdLst>
  <p:sldSz cx="9144000" cy="6858000" type="screen4x3"/>
  <p:notesSz cx="6858000" cy="9144000"/>
  <p:defaultTextStyle>
    <a:defPPr>
      <a:defRPr lang="en-US"/>
    </a:defPPr>
    <a:lvl1pPr algn="l" rtl="0" fontAlgn="base">
      <a:spcBef>
        <a:spcPct val="0"/>
      </a:spcBef>
      <a:spcAft>
        <a:spcPct val="0"/>
      </a:spcAft>
      <a:defRPr sz="3600" b="1" kern="1200">
        <a:solidFill>
          <a:schemeClr val="tx1"/>
        </a:solidFill>
        <a:latin typeface="Arial" pitchFamily="34" charset="0"/>
        <a:ea typeface="+mn-ea"/>
        <a:cs typeface="Courier New" pitchFamily="49" charset="0"/>
      </a:defRPr>
    </a:lvl1pPr>
    <a:lvl2pPr marL="457200" algn="l" rtl="0" fontAlgn="base">
      <a:spcBef>
        <a:spcPct val="0"/>
      </a:spcBef>
      <a:spcAft>
        <a:spcPct val="0"/>
      </a:spcAft>
      <a:defRPr sz="3600" b="1" kern="1200">
        <a:solidFill>
          <a:schemeClr val="tx1"/>
        </a:solidFill>
        <a:latin typeface="Arial" pitchFamily="34" charset="0"/>
        <a:ea typeface="+mn-ea"/>
        <a:cs typeface="Courier New" pitchFamily="49" charset="0"/>
      </a:defRPr>
    </a:lvl2pPr>
    <a:lvl3pPr marL="914400" algn="l" rtl="0" fontAlgn="base">
      <a:spcBef>
        <a:spcPct val="0"/>
      </a:spcBef>
      <a:spcAft>
        <a:spcPct val="0"/>
      </a:spcAft>
      <a:defRPr sz="3600" b="1" kern="1200">
        <a:solidFill>
          <a:schemeClr val="tx1"/>
        </a:solidFill>
        <a:latin typeface="Arial" pitchFamily="34" charset="0"/>
        <a:ea typeface="+mn-ea"/>
        <a:cs typeface="Courier New" pitchFamily="49" charset="0"/>
      </a:defRPr>
    </a:lvl3pPr>
    <a:lvl4pPr marL="1371600" algn="l" rtl="0" fontAlgn="base">
      <a:spcBef>
        <a:spcPct val="0"/>
      </a:spcBef>
      <a:spcAft>
        <a:spcPct val="0"/>
      </a:spcAft>
      <a:defRPr sz="3600" b="1" kern="1200">
        <a:solidFill>
          <a:schemeClr val="tx1"/>
        </a:solidFill>
        <a:latin typeface="Arial" pitchFamily="34" charset="0"/>
        <a:ea typeface="+mn-ea"/>
        <a:cs typeface="Courier New" pitchFamily="49" charset="0"/>
      </a:defRPr>
    </a:lvl4pPr>
    <a:lvl5pPr marL="1828800" algn="l" rtl="0" fontAlgn="base">
      <a:spcBef>
        <a:spcPct val="0"/>
      </a:spcBef>
      <a:spcAft>
        <a:spcPct val="0"/>
      </a:spcAft>
      <a:defRPr sz="3600" b="1" kern="1200">
        <a:solidFill>
          <a:schemeClr val="tx1"/>
        </a:solidFill>
        <a:latin typeface="Arial" pitchFamily="34" charset="0"/>
        <a:ea typeface="+mn-ea"/>
        <a:cs typeface="Courier New" pitchFamily="49" charset="0"/>
      </a:defRPr>
    </a:lvl5pPr>
    <a:lvl6pPr marL="2286000" algn="l" defTabSz="914400" rtl="0" eaLnBrk="1" latinLnBrk="0" hangingPunct="1">
      <a:defRPr sz="3600" b="1" kern="1200">
        <a:solidFill>
          <a:schemeClr val="tx1"/>
        </a:solidFill>
        <a:latin typeface="Arial" pitchFamily="34" charset="0"/>
        <a:ea typeface="+mn-ea"/>
        <a:cs typeface="Courier New" pitchFamily="49" charset="0"/>
      </a:defRPr>
    </a:lvl6pPr>
    <a:lvl7pPr marL="2743200" algn="l" defTabSz="914400" rtl="0" eaLnBrk="1" latinLnBrk="0" hangingPunct="1">
      <a:defRPr sz="3600" b="1" kern="1200">
        <a:solidFill>
          <a:schemeClr val="tx1"/>
        </a:solidFill>
        <a:latin typeface="Arial" pitchFamily="34" charset="0"/>
        <a:ea typeface="+mn-ea"/>
        <a:cs typeface="Courier New" pitchFamily="49" charset="0"/>
      </a:defRPr>
    </a:lvl7pPr>
    <a:lvl8pPr marL="3200400" algn="l" defTabSz="914400" rtl="0" eaLnBrk="1" latinLnBrk="0" hangingPunct="1">
      <a:defRPr sz="3600" b="1" kern="1200">
        <a:solidFill>
          <a:schemeClr val="tx1"/>
        </a:solidFill>
        <a:latin typeface="Arial" pitchFamily="34" charset="0"/>
        <a:ea typeface="+mn-ea"/>
        <a:cs typeface="Courier New" pitchFamily="49" charset="0"/>
      </a:defRPr>
    </a:lvl8pPr>
    <a:lvl9pPr marL="3657600" algn="l" defTabSz="914400" rtl="0" eaLnBrk="1" latinLnBrk="0" hangingPunct="1">
      <a:defRPr sz="3600" b="1" kern="1200">
        <a:solidFill>
          <a:schemeClr val="tx1"/>
        </a:solidFill>
        <a:latin typeface="Arial" pitchFamily="34" charset="0"/>
        <a:ea typeface="+mn-ea"/>
        <a:cs typeface="Courier New" pitchFamily="49"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771"/>
    <a:srgbClr val="8B6DF9"/>
    <a:srgbClr val="FFFF00"/>
    <a:srgbClr val="F709A8"/>
    <a:srgbClr val="00E4A8"/>
    <a:srgbClr val="FFFF66"/>
    <a:srgbClr val="66FF66"/>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9" d="100"/>
          <a:sy n="119" d="100"/>
        </p:scale>
        <p:origin x="-1368"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998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presProps" Target="presProp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slide" Target="slides/slide98.xml"/><Relationship Id="rId110" Type="http://schemas.openxmlformats.org/officeDocument/2006/relationships/slide" Target="slides/slide106.xml"/><Relationship Id="rId115"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slide" Target="slides/slide109.xml"/><Relationship Id="rId118"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atin typeface="Arial" charset="0"/>
                <a:cs typeface="Arial" charset="0"/>
              </a:defRPr>
            </a:lvl1pPr>
          </a:lstStyle>
          <a:p>
            <a:pPr>
              <a:defRPr/>
            </a:pPr>
            <a:endParaRPr lang="fr-CA"/>
          </a:p>
        </p:txBody>
      </p:sp>
      <p:sp>
        <p:nvSpPr>
          <p:cNvPr id="15155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atin typeface="Arial" charset="0"/>
                <a:cs typeface="Arial" charset="0"/>
              </a:defRPr>
            </a:lvl1pPr>
          </a:lstStyle>
          <a:p>
            <a:pPr>
              <a:defRPr/>
            </a:pPr>
            <a:endParaRPr lang="fr-CA"/>
          </a:p>
        </p:txBody>
      </p:sp>
      <p:sp>
        <p:nvSpPr>
          <p:cNvPr id="15155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atin typeface="Arial" charset="0"/>
                <a:cs typeface="Arial" charset="0"/>
              </a:defRPr>
            </a:lvl1pPr>
          </a:lstStyle>
          <a:p>
            <a:pPr>
              <a:defRPr/>
            </a:pPr>
            <a:endParaRPr lang="fr-CA"/>
          </a:p>
        </p:txBody>
      </p:sp>
      <p:sp>
        <p:nvSpPr>
          <p:cNvPr id="15155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atin typeface="Arial" charset="0"/>
                <a:cs typeface="Arial" charset="0"/>
              </a:defRPr>
            </a:lvl1pPr>
          </a:lstStyle>
          <a:p>
            <a:pPr>
              <a:defRPr/>
            </a:pPr>
            <a:fld id="{F7C890DF-A17B-4F69-9F34-BBEEC1DC53E7}" type="slidenum">
              <a:rPr lang="fr-CA"/>
              <a:pPr>
                <a:defRPr/>
              </a:pPr>
              <a:t>‹#›</a:t>
            </a:fld>
            <a:endParaRPr lang="fr-CA"/>
          </a:p>
        </p:txBody>
      </p:sp>
    </p:spTree>
    <p:extLst>
      <p:ext uri="{BB962C8B-B14F-4D97-AF65-F5344CB8AC3E}">
        <p14:creationId xmlns:p14="http://schemas.microsoft.com/office/powerpoint/2010/main" val="7043266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88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atin typeface="Arial" charset="0"/>
                <a:cs typeface="Arial" charset="0"/>
              </a:defRPr>
            </a:lvl1pPr>
          </a:lstStyle>
          <a:p>
            <a:pPr>
              <a:defRPr/>
            </a:pPr>
            <a:endParaRPr lang="en-US"/>
          </a:p>
        </p:txBody>
      </p:sp>
      <p:sp>
        <p:nvSpPr>
          <p:cNvPr id="12288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atin typeface="Arial" charset="0"/>
                <a:cs typeface="Arial" charset="0"/>
              </a:defRPr>
            </a:lvl1pPr>
          </a:lstStyle>
          <a:p>
            <a:pPr>
              <a:defRPr/>
            </a:pPr>
            <a:endParaRPr lang="en-US"/>
          </a:p>
        </p:txBody>
      </p:sp>
      <p:sp>
        <p:nvSpPr>
          <p:cNvPr id="1075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288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88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atin typeface="Arial" charset="0"/>
                <a:cs typeface="Arial" charset="0"/>
              </a:defRPr>
            </a:lvl1pPr>
          </a:lstStyle>
          <a:p>
            <a:pPr>
              <a:defRPr/>
            </a:pPr>
            <a:endParaRPr lang="en-US"/>
          </a:p>
        </p:txBody>
      </p:sp>
      <p:sp>
        <p:nvSpPr>
          <p:cNvPr id="12288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atin typeface="Arial" charset="0"/>
                <a:cs typeface="Arial" charset="0"/>
              </a:defRPr>
            </a:lvl1pPr>
          </a:lstStyle>
          <a:p>
            <a:pPr>
              <a:defRPr/>
            </a:pPr>
            <a:fld id="{4FEBF8A6-3D5B-4644-B322-0DB888166364}" type="slidenum">
              <a:rPr lang="en-US"/>
              <a:pPr>
                <a:defRPr/>
              </a:pPr>
              <a:t>‹#›</a:t>
            </a:fld>
            <a:endParaRPr lang="en-US"/>
          </a:p>
        </p:txBody>
      </p:sp>
    </p:spTree>
    <p:extLst>
      <p:ext uri="{BB962C8B-B14F-4D97-AF65-F5344CB8AC3E}">
        <p14:creationId xmlns:p14="http://schemas.microsoft.com/office/powerpoint/2010/main" val="15551105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fld id="{D260F8D9-DBDD-495B-BEA0-5893D4047D65}" type="slidenum">
              <a:rPr lang="en-US" sz="1200" b="0" smtClean="0">
                <a:cs typeface="Arial" pitchFamily="34" charset="0"/>
              </a:rPr>
              <a:pPr eaLnBrk="1" hangingPunct="1"/>
              <a:t>43</a:t>
            </a:fld>
            <a:endParaRPr lang="en-US" sz="1200" b="0" smtClean="0">
              <a:cs typeface="Arial" pitchFamily="34" charset="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xfrm>
            <a:off x="914400" y="4343400"/>
            <a:ext cx="5029200" cy="4114800"/>
          </a:xfrm>
          <a:noFill/>
        </p:spPr>
        <p:txBody>
          <a:bodyPr/>
          <a:lstStyle/>
          <a:p>
            <a:pPr eaLnBrk="1" hangingPunct="1"/>
            <a:endParaRPr lang="en-CA"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fld id="{FDA415D7-1FCB-45AD-B8AB-383FA2AF5CAD}" type="slidenum">
              <a:rPr lang="en-US" sz="1200" b="0" smtClean="0">
                <a:cs typeface="Arial" pitchFamily="34" charset="0"/>
              </a:rPr>
              <a:pPr eaLnBrk="1" hangingPunct="1"/>
              <a:t>47</a:t>
            </a:fld>
            <a:endParaRPr lang="en-US" sz="1200" b="0" smtClean="0">
              <a:cs typeface="Arial" pitchFamily="34" charset="0"/>
            </a:endParaRPr>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xfrm>
            <a:off x="914400" y="4343400"/>
            <a:ext cx="5029200" cy="4114800"/>
          </a:xfrm>
          <a:noFill/>
        </p:spPr>
        <p:txBody>
          <a:bodyPr/>
          <a:lstStyle/>
          <a:p>
            <a:pPr eaLnBrk="1" hangingPunct="1"/>
            <a:endParaRPr lang="en-CA"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fld id="{1806E2D0-9949-4576-A458-8F055F24C3F8}" type="slidenum">
              <a:rPr lang="en-US" sz="1200" b="0" smtClean="0">
                <a:cs typeface="Arial" pitchFamily="34" charset="0"/>
              </a:rPr>
              <a:pPr eaLnBrk="1" hangingPunct="1"/>
              <a:t>56</a:t>
            </a:fld>
            <a:endParaRPr lang="en-US" sz="1200" b="0" smtClean="0">
              <a:cs typeface="Arial" pitchFamily="34" charset="0"/>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xfrm>
            <a:off x="914400" y="4343400"/>
            <a:ext cx="5029200" cy="4114800"/>
          </a:xfrm>
          <a:noFill/>
        </p:spPr>
        <p:txBody>
          <a:bodyPr/>
          <a:lstStyle/>
          <a:p>
            <a:pPr eaLnBrk="1" hangingPunct="1"/>
            <a:endParaRPr lang="en-CA"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latin typeface="Times New Roman" pitchFamily="18" charset="0"/>
                <a:cs typeface="Arial" pitchFamily="34"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latin typeface="Times New Roman" pitchFamily="18" charset="0"/>
                  <a:cs typeface="Arial" pitchFamily="34"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latin typeface="Times New Roman" pitchFamily="18" charset="0"/>
                  <a:cs typeface="Arial" pitchFamily="34"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latin typeface="Times New Roman" pitchFamily="18" charset="0"/>
                  <a:cs typeface="Arial" pitchFamily="34"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sp>
        <p:nvSpPr>
          <p:cNvPr id="161803"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161804"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r>
              <a:rPr lang="fr-FR" smtClean="0"/>
              <a:t>Winter 2011</a:t>
            </a:r>
            <a:endParaRPr lang="fr-CA"/>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r>
              <a:rPr lang="en-CA" smtClean="0"/>
              <a:t>Topic 8: Depreciation, Taxes and Cash Flows</a:t>
            </a:r>
            <a:endParaRPr lang="fr-CA"/>
          </a:p>
        </p:txBody>
      </p:sp>
      <p:sp>
        <p:nvSpPr>
          <p:cNvPr id="15" name="Rectangle 15"/>
          <p:cNvSpPr>
            <a:spLocks noGrp="1" noChangeArrowheads="1"/>
          </p:cNvSpPr>
          <p:nvPr>
            <p:ph type="sldNum" sz="quarter" idx="12"/>
          </p:nvPr>
        </p:nvSpPr>
        <p:spPr/>
        <p:txBody>
          <a:bodyPr/>
          <a:lstStyle>
            <a:lvl1pPr>
              <a:defRPr/>
            </a:lvl1pPr>
          </a:lstStyle>
          <a:p>
            <a:pPr>
              <a:defRPr/>
            </a:pPr>
            <a:fld id="{857AA93A-90BD-48DE-8D24-D75435EB279E}" type="slidenum">
              <a:rPr lang="fr-CA"/>
              <a:pPr>
                <a:defRPr/>
              </a:pPr>
              <a:t>‹#›</a:t>
            </a:fld>
            <a:endParaRPr lang="fr-CA"/>
          </a:p>
        </p:txBody>
      </p:sp>
    </p:spTree>
    <p:extLst>
      <p:ext uri="{BB962C8B-B14F-4D97-AF65-F5344CB8AC3E}">
        <p14:creationId xmlns:p14="http://schemas.microsoft.com/office/powerpoint/2010/main" val="1145194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6" name="Rectangle 11"/>
          <p:cNvSpPr>
            <a:spLocks noGrp="1" noChangeArrowheads="1"/>
          </p:cNvSpPr>
          <p:nvPr>
            <p:ph type="sldNum" sz="quarter" idx="12"/>
          </p:nvPr>
        </p:nvSpPr>
        <p:spPr>
          <a:ln/>
        </p:spPr>
        <p:txBody>
          <a:bodyPr/>
          <a:lstStyle>
            <a:lvl1pPr>
              <a:defRPr/>
            </a:lvl1pPr>
          </a:lstStyle>
          <a:p>
            <a:pPr>
              <a:defRPr/>
            </a:pPr>
            <a:fld id="{05EDBD31-5775-4905-B8C7-763BDF3CB8EF}" type="slidenum">
              <a:rPr lang="fr-CA"/>
              <a:pPr>
                <a:defRPr/>
              </a:pPr>
              <a:t>‹#›</a:t>
            </a:fld>
            <a:endParaRPr lang="fr-CA"/>
          </a:p>
        </p:txBody>
      </p:sp>
    </p:spTree>
    <p:extLst>
      <p:ext uri="{BB962C8B-B14F-4D97-AF65-F5344CB8AC3E}">
        <p14:creationId xmlns:p14="http://schemas.microsoft.com/office/powerpoint/2010/main" val="3454671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6" name="Rectangle 11"/>
          <p:cNvSpPr>
            <a:spLocks noGrp="1" noChangeArrowheads="1"/>
          </p:cNvSpPr>
          <p:nvPr>
            <p:ph type="sldNum" sz="quarter" idx="12"/>
          </p:nvPr>
        </p:nvSpPr>
        <p:spPr>
          <a:ln/>
        </p:spPr>
        <p:txBody>
          <a:bodyPr/>
          <a:lstStyle>
            <a:lvl1pPr>
              <a:defRPr/>
            </a:lvl1pPr>
          </a:lstStyle>
          <a:p>
            <a:pPr>
              <a:defRPr/>
            </a:pPr>
            <a:fld id="{ECF90192-E42F-43C0-AD09-737B0DEFDBE4}" type="slidenum">
              <a:rPr lang="fr-CA"/>
              <a:pPr>
                <a:defRPr/>
              </a:pPr>
              <a:t>‹#›</a:t>
            </a:fld>
            <a:endParaRPr lang="fr-CA"/>
          </a:p>
        </p:txBody>
      </p:sp>
    </p:spTree>
    <p:extLst>
      <p:ext uri="{BB962C8B-B14F-4D97-AF65-F5344CB8AC3E}">
        <p14:creationId xmlns:p14="http://schemas.microsoft.com/office/powerpoint/2010/main" val="2751682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7" name="Rectangle 11"/>
          <p:cNvSpPr>
            <a:spLocks noGrp="1" noChangeArrowheads="1"/>
          </p:cNvSpPr>
          <p:nvPr>
            <p:ph type="sldNum" sz="quarter" idx="12"/>
          </p:nvPr>
        </p:nvSpPr>
        <p:spPr>
          <a:ln/>
        </p:spPr>
        <p:txBody>
          <a:bodyPr/>
          <a:lstStyle>
            <a:lvl1pPr>
              <a:defRPr/>
            </a:lvl1pPr>
          </a:lstStyle>
          <a:p>
            <a:pPr>
              <a:defRPr/>
            </a:pPr>
            <a:fld id="{F0D53142-2161-4FFF-8ACD-A74B39325159}" type="slidenum">
              <a:rPr lang="fr-CA"/>
              <a:pPr>
                <a:defRPr/>
              </a:pPr>
              <a:t>‹#›</a:t>
            </a:fld>
            <a:endParaRPr lang="fr-CA"/>
          </a:p>
        </p:txBody>
      </p:sp>
    </p:spTree>
    <p:extLst>
      <p:ext uri="{BB962C8B-B14F-4D97-AF65-F5344CB8AC3E}">
        <p14:creationId xmlns:p14="http://schemas.microsoft.com/office/powerpoint/2010/main" val="2994099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8"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9" name="Rectangle 11"/>
          <p:cNvSpPr>
            <a:spLocks noGrp="1" noChangeArrowheads="1"/>
          </p:cNvSpPr>
          <p:nvPr>
            <p:ph type="sldNum" sz="quarter" idx="12"/>
          </p:nvPr>
        </p:nvSpPr>
        <p:spPr>
          <a:ln/>
        </p:spPr>
        <p:txBody>
          <a:bodyPr/>
          <a:lstStyle>
            <a:lvl1pPr>
              <a:defRPr/>
            </a:lvl1pPr>
          </a:lstStyle>
          <a:p>
            <a:pPr>
              <a:defRPr/>
            </a:pPr>
            <a:fld id="{1C0462FA-2D9A-46E2-9AA8-65A2B6E16CDF}" type="slidenum">
              <a:rPr lang="fr-CA"/>
              <a:pPr>
                <a:defRPr/>
              </a:pPr>
              <a:t>‹#›</a:t>
            </a:fld>
            <a:endParaRPr lang="fr-CA"/>
          </a:p>
        </p:txBody>
      </p:sp>
    </p:spTree>
    <p:extLst>
      <p:ext uri="{BB962C8B-B14F-4D97-AF65-F5344CB8AC3E}">
        <p14:creationId xmlns:p14="http://schemas.microsoft.com/office/powerpoint/2010/main" val="2626594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4"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5" name="Rectangle 11"/>
          <p:cNvSpPr>
            <a:spLocks noGrp="1" noChangeArrowheads="1"/>
          </p:cNvSpPr>
          <p:nvPr>
            <p:ph type="sldNum" sz="quarter" idx="12"/>
          </p:nvPr>
        </p:nvSpPr>
        <p:spPr>
          <a:ln/>
        </p:spPr>
        <p:txBody>
          <a:bodyPr/>
          <a:lstStyle>
            <a:lvl1pPr>
              <a:defRPr/>
            </a:lvl1pPr>
          </a:lstStyle>
          <a:p>
            <a:pPr>
              <a:defRPr/>
            </a:pPr>
            <a:fld id="{53F53480-1DE3-4C56-825C-8B603478ACD2}" type="slidenum">
              <a:rPr lang="fr-CA"/>
              <a:pPr>
                <a:defRPr/>
              </a:pPr>
              <a:t>‹#›</a:t>
            </a:fld>
            <a:endParaRPr lang="fr-CA"/>
          </a:p>
        </p:txBody>
      </p:sp>
    </p:spTree>
    <p:extLst>
      <p:ext uri="{BB962C8B-B14F-4D97-AF65-F5344CB8AC3E}">
        <p14:creationId xmlns:p14="http://schemas.microsoft.com/office/powerpoint/2010/main" val="59016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3"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4" name="Rectangle 11"/>
          <p:cNvSpPr>
            <a:spLocks noGrp="1" noChangeArrowheads="1"/>
          </p:cNvSpPr>
          <p:nvPr>
            <p:ph type="sldNum" sz="quarter" idx="12"/>
          </p:nvPr>
        </p:nvSpPr>
        <p:spPr>
          <a:ln/>
        </p:spPr>
        <p:txBody>
          <a:bodyPr/>
          <a:lstStyle>
            <a:lvl1pPr>
              <a:defRPr/>
            </a:lvl1pPr>
          </a:lstStyle>
          <a:p>
            <a:pPr>
              <a:defRPr/>
            </a:pPr>
            <a:fld id="{38CA9038-52C1-4FED-8AD4-8C2537176C2A}" type="slidenum">
              <a:rPr lang="fr-CA"/>
              <a:pPr>
                <a:defRPr/>
              </a:pPr>
              <a:t>‹#›</a:t>
            </a:fld>
            <a:endParaRPr lang="fr-CA"/>
          </a:p>
        </p:txBody>
      </p:sp>
    </p:spTree>
    <p:extLst>
      <p:ext uri="{BB962C8B-B14F-4D97-AF65-F5344CB8AC3E}">
        <p14:creationId xmlns:p14="http://schemas.microsoft.com/office/powerpoint/2010/main" val="3951841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7" name="Rectangle 11"/>
          <p:cNvSpPr>
            <a:spLocks noGrp="1" noChangeArrowheads="1"/>
          </p:cNvSpPr>
          <p:nvPr>
            <p:ph type="sldNum" sz="quarter" idx="12"/>
          </p:nvPr>
        </p:nvSpPr>
        <p:spPr>
          <a:ln/>
        </p:spPr>
        <p:txBody>
          <a:bodyPr/>
          <a:lstStyle>
            <a:lvl1pPr>
              <a:defRPr/>
            </a:lvl1pPr>
          </a:lstStyle>
          <a:p>
            <a:pPr>
              <a:defRPr/>
            </a:pPr>
            <a:fld id="{EFC4F954-779C-4B43-A8B8-AC6C9193774E}" type="slidenum">
              <a:rPr lang="fr-CA"/>
              <a:pPr>
                <a:defRPr/>
              </a:pPr>
              <a:t>‹#›</a:t>
            </a:fld>
            <a:endParaRPr lang="fr-CA"/>
          </a:p>
        </p:txBody>
      </p:sp>
    </p:spTree>
    <p:extLst>
      <p:ext uri="{BB962C8B-B14F-4D97-AF65-F5344CB8AC3E}">
        <p14:creationId xmlns:p14="http://schemas.microsoft.com/office/powerpoint/2010/main" val="2266980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7" name="Rectangle 11"/>
          <p:cNvSpPr>
            <a:spLocks noGrp="1" noChangeArrowheads="1"/>
          </p:cNvSpPr>
          <p:nvPr>
            <p:ph type="sldNum" sz="quarter" idx="12"/>
          </p:nvPr>
        </p:nvSpPr>
        <p:spPr>
          <a:ln/>
        </p:spPr>
        <p:txBody>
          <a:bodyPr/>
          <a:lstStyle>
            <a:lvl1pPr>
              <a:defRPr/>
            </a:lvl1pPr>
          </a:lstStyle>
          <a:p>
            <a:pPr>
              <a:defRPr/>
            </a:pPr>
            <a:fld id="{CB59B6A8-85F1-4B54-BDDC-1A99B574A27F}" type="slidenum">
              <a:rPr lang="fr-CA"/>
              <a:pPr>
                <a:defRPr/>
              </a:pPr>
              <a:t>‹#›</a:t>
            </a:fld>
            <a:endParaRPr lang="fr-CA"/>
          </a:p>
        </p:txBody>
      </p:sp>
    </p:spTree>
    <p:extLst>
      <p:ext uri="{BB962C8B-B14F-4D97-AF65-F5344CB8AC3E}">
        <p14:creationId xmlns:p14="http://schemas.microsoft.com/office/powerpoint/2010/main" val="1371735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6" name="Rectangle 11"/>
          <p:cNvSpPr>
            <a:spLocks noGrp="1" noChangeArrowheads="1"/>
          </p:cNvSpPr>
          <p:nvPr>
            <p:ph type="sldNum" sz="quarter" idx="12"/>
          </p:nvPr>
        </p:nvSpPr>
        <p:spPr>
          <a:ln/>
        </p:spPr>
        <p:txBody>
          <a:bodyPr/>
          <a:lstStyle>
            <a:lvl1pPr>
              <a:defRPr/>
            </a:lvl1pPr>
          </a:lstStyle>
          <a:p>
            <a:pPr>
              <a:defRPr/>
            </a:pPr>
            <a:fld id="{402BAE0A-72B3-4702-8D27-84453576EE47}" type="slidenum">
              <a:rPr lang="fr-CA"/>
              <a:pPr>
                <a:defRPr/>
              </a:pPr>
              <a:t>‹#›</a:t>
            </a:fld>
            <a:endParaRPr lang="fr-CA"/>
          </a:p>
        </p:txBody>
      </p:sp>
    </p:spTree>
    <p:extLst>
      <p:ext uri="{BB962C8B-B14F-4D97-AF65-F5344CB8AC3E}">
        <p14:creationId xmlns:p14="http://schemas.microsoft.com/office/powerpoint/2010/main" val="2679768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t>Winter 2011</a:t>
            </a:r>
            <a:endParaRPr lang="fr-CA"/>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t>Topic 8: Depreciation, Taxes and Cash Flows</a:t>
            </a:r>
            <a:endParaRPr lang="fr-CA"/>
          </a:p>
        </p:txBody>
      </p:sp>
      <p:sp>
        <p:nvSpPr>
          <p:cNvPr id="6" name="Rectangle 11"/>
          <p:cNvSpPr>
            <a:spLocks noGrp="1" noChangeArrowheads="1"/>
          </p:cNvSpPr>
          <p:nvPr>
            <p:ph type="sldNum" sz="quarter" idx="12"/>
          </p:nvPr>
        </p:nvSpPr>
        <p:spPr>
          <a:ln/>
        </p:spPr>
        <p:txBody>
          <a:bodyPr/>
          <a:lstStyle>
            <a:lvl1pPr>
              <a:defRPr/>
            </a:lvl1pPr>
          </a:lstStyle>
          <a:p>
            <a:pPr>
              <a:defRPr/>
            </a:pPr>
            <a:fld id="{4EB2FC1D-A991-4941-8F74-3AC031BAE8AD}" type="slidenum">
              <a:rPr lang="fr-CA"/>
              <a:pPr>
                <a:defRPr/>
              </a:pPr>
              <a:t>‹#›</a:t>
            </a:fld>
            <a:endParaRPr lang="fr-CA"/>
          </a:p>
        </p:txBody>
      </p:sp>
    </p:spTree>
    <p:extLst>
      <p:ext uri="{BB962C8B-B14F-4D97-AF65-F5344CB8AC3E}">
        <p14:creationId xmlns:p14="http://schemas.microsoft.com/office/powerpoint/2010/main" val="4049012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sp>
        <p:nvSpPr>
          <p:cNvPr id="161803"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161804"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r>
              <a:rPr lang="fr-FR">
                <a:solidFill>
                  <a:srgbClr val="000000"/>
                </a:solidFill>
              </a:rPr>
              <a:t>Winter 2011</a:t>
            </a:r>
            <a:endParaRPr lang="fr-CA">
              <a:solidFill>
                <a:srgbClr val="000000"/>
              </a:solidFill>
            </a:endParaRPr>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15" name="Rectangle 15"/>
          <p:cNvSpPr>
            <a:spLocks noGrp="1" noChangeArrowheads="1"/>
          </p:cNvSpPr>
          <p:nvPr>
            <p:ph type="sldNum" sz="quarter" idx="12"/>
          </p:nvPr>
        </p:nvSpPr>
        <p:spPr/>
        <p:txBody>
          <a:bodyPr/>
          <a:lstStyle>
            <a:lvl1pPr>
              <a:defRPr/>
            </a:lvl1pPr>
          </a:lstStyle>
          <a:p>
            <a:pPr>
              <a:defRPr/>
            </a:pPr>
            <a:fld id="{857AA93A-90BD-48DE-8D24-D75435EB279E}"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908791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05EDBD31-5775-4905-B8C7-763BDF3CB8E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569495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ECF90192-E42F-43C0-AD09-737B0DEFDBE4}"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110765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F0D53142-2161-4FFF-8ACD-A74B39325159}"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0199481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8"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1C0462FA-2D9A-46E2-9AA8-65A2B6E16CD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2923777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4"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53F53480-1DE3-4C56-825C-8B603478ACD2}"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2040771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3"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38CA9038-52C1-4FED-8AD4-8C2537176C2A}"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4770587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EFC4F954-779C-4B43-A8B8-AC6C9193774E}"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9011987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CB59B6A8-85F1-4B54-BDDC-1A99B574A27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51455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02BAE0A-72B3-4702-8D27-84453576EE47}"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8129144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EB2FC1D-A991-4941-8F74-3AC031BAE8AD}"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41129374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sp>
        <p:nvSpPr>
          <p:cNvPr id="161803"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161804"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r>
              <a:rPr lang="fr-FR">
                <a:solidFill>
                  <a:srgbClr val="000000"/>
                </a:solidFill>
              </a:rPr>
              <a:t>Winter 2011</a:t>
            </a:r>
            <a:endParaRPr lang="fr-CA">
              <a:solidFill>
                <a:srgbClr val="000000"/>
              </a:solidFill>
            </a:endParaRPr>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15" name="Rectangle 15"/>
          <p:cNvSpPr>
            <a:spLocks noGrp="1" noChangeArrowheads="1"/>
          </p:cNvSpPr>
          <p:nvPr>
            <p:ph type="sldNum" sz="quarter" idx="12"/>
          </p:nvPr>
        </p:nvSpPr>
        <p:spPr/>
        <p:txBody>
          <a:bodyPr/>
          <a:lstStyle>
            <a:lvl1pPr>
              <a:defRPr/>
            </a:lvl1pPr>
          </a:lstStyle>
          <a:p>
            <a:pPr>
              <a:defRPr/>
            </a:pPr>
            <a:fld id="{857AA93A-90BD-48DE-8D24-D75435EB279E}"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9397151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05EDBD31-5775-4905-B8C7-763BDF3CB8E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7370641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ECF90192-E42F-43C0-AD09-737B0DEFDBE4}"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4192639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F0D53142-2161-4FFF-8ACD-A74B39325159}"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1960358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8"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1C0462FA-2D9A-46E2-9AA8-65A2B6E16CD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8414987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4"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53F53480-1DE3-4C56-825C-8B603478ACD2}"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2465465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3"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38CA9038-52C1-4FED-8AD4-8C2537176C2A}"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178983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EFC4F954-779C-4B43-A8B8-AC6C9193774E}"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4854905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CB59B6A8-85F1-4B54-BDDC-1A99B574A27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8358524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02BAE0A-72B3-4702-8D27-84453576EE47}"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7020212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fr-FR" smtClean="0">
                <a:solidFill>
                  <a:srgbClr val="000000"/>
                </a:solidFill>
              </a:rPr>
              <a:t>Winter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EB2FC1D-A991-4941-8F74-3AC031BAE8AD}"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352004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sz="1800" b="0">
                  <a:solidFill>
                    <a:srgbClr val="000000"/>
                  </a:solidFill>
                  <a:latin typeface="Arial" charset="0"/>
                  <a:cs typeface="Arial" charset="0"/>
                </a:endParaRPr>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sz="1800" b="0">
                  <a:solidFill>
                    <a:srgbClr val="000000"/>
                  </a:solidFill>
                  <a:latin typeface="Arial" charset="0"/>
                  <a:cs typeface="Arial" charset="0"/>
                </a:endParaRPr>
              </a:p>
            </p:txBody>
          </p:sp>
        </p:grpSp>
      </p:grpSp>
      <p:sp>
        <p:nvSpPr>
          <p:cNvPr id="197643" name="Rectangle 11"/>
          <p:cNvSpPr>
            <a:spLocks noGrp="1" noChangeArrowheads="1"/>
          </p:cNvSpPr>
          <p:nvPr>
            <p:ph type="ctrTitle"/>
          </p:nvPr>
        </p:nvSpPr>
        <p:spPr>
          <a:xfrm>
            <a:off x="2057400" y="1143000"/>
            <a:ext cx="6629400" cy="2209800"/>
          </a:xfrm>
        </p:spPr>
        <p:txBody>
          <a:bodyPr/>
          <a:lstStyle>
            <a:lvl1pPr>
              <a:defRPr sz="3000"/>
            </a:lvl1pPr>
          </a:lstStyle>
          <a:p>
            <a:pPr lvl="0"/>
            <a:r>
              <a:rPr lang="fr-CA" noProof="0" smtClean="0"/>
              <a:t>Click to edit Master title style</a:t>
            </a:r>
          </a:p>
        </p:txBody>
      </p:sp>
      <p:sp>
        <p:nvSpPr>
          <p:cNvPr id="197644"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z="1000"/>
            </a:lvl1pPr>
          </a:lstStyle>
          <a:p>
            <a:pPr>
              <a:defRPr/>
            </a:pPr>
            <a:r>
              <a:rPr lang="en-US" smtClean="0">
                <a:solidFill>
                  <a:srgbClr val="000000"/>
                </a:solidFill>
              </a:rPr>
              <a:t>Fall 2011</a:t>
            </a:r>
            <a:endParaRPr lang="fr-CA">
              <a:solidFill>
                <a:srgbClr val="000000"/>
              </a:solidFill>
            </a:endParaRPr>
          </a:p>
        </p:txBody>
      </p:sp>
      <p:sp>
        <p:nvSpPr>
          <p:cNvPr id="14" name="Rectangle 14"/>
          <p:cNvSpPr>
            <a:spLocks noGrp="1" noChangeArrowheads="1"/>
          </p:cNvSpPr>
          <p:nvPr>
            <p:ph type="ftr" sz="quarter" idx="11"/>
          </p:nvPr>
        </p:nvSpPr>
        <p:spPr>
          <a:xfrm>
            <a:off x="3354388" y="6248400"/>
            <a:ext cx="2895600" cy="457200"/>
          </a:xfrm>
        </p:spPr>
        <p:txBody>
          <a:bodyPr/>
          <a:lstStyle>
            <a:lvl1pPr>
              <a:defRPr sz="1000"/>
            </a:lvl1pPr>
          </a:lstStyle>
          <a:p>
            <a:pPr>
              <a:defRPr/>
            </a:pPr>
            <a:r>
              <a:rPr lang="en-CA" smtClean="0">
                <a:solidFill>
                  <a:srgbClr val="000000"/>
                </a:solidFill>
              </a:rPr>
              <a:t>Topic 7: Depreciation and Financial Analysis</a:t>
            </a:r>
            <a:endParaRPr lang="fr-CA">
              <a:solidFill>
                <a:srgbClr val="000000"/>
              </a:solidFill>
            </a:endParaRPr>
          </a:p>
        </p:txBody>
      </p:sp>
      <p:sp>
        <p:nvSpPr>
          <p:cNvPr id="15" name="Rectangle 15"/>
          <p:cNvSpPr>
            <a:spLocks noGrp="1" noChangeArrowheads="1"/>
          </p:cNvSpPr>
          <p:nvPr>
            <p:ph type="sldNum" sz="quarter" idx="12"/>
          </p:nvPr>
        </p:nvSpPr>
        <p:spPr/>
        <p:txBody>
          <a:bodyPr/>
          <a:lstStyle>
            <a:lvl1pPr>
              <a:defRPr/>
            </a:lvl1pPr>
          </a:lstStyle>
          <a:p>
            <a:pPr>
              <a:defRPr/>
            </a:pPr>
            <a:fld id="{07715DC6-FD5A-4C81-A9A9-8E5285B102D6}"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0226568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9471256C-C1FE-4461-BCC1-17C53EE462B7}"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405235903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2D386602-9199-42A7-B2E0-748418844412}"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41468148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A316C9A7-F808-41A0-AE62-CFD87159A72D}"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6826893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8"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4FB6D3AC-6BA3-4781-85CC-7F736EDED5B2}"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69022166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4"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61C291B2-6761-48C0-BDAF-E84EA0144C67}"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7966219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3"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FB6DA2F0-9690-48DF-BD38-515364BD8377}"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2851344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B5184FE4-2C8D-458D-94B2-22A3E0B356AF}"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6346173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644DB53D-316A-4A51-A82B-E5BD98FCF335}"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9125596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2FC1AD09-1930-452E-A7F1-E2006675B972}"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42046717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C0015DA7-DC28-4926-96B7-D885B2B675A3}"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26454271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fr-CA"/>
          </a:p>
        </p:txBody>
      </p:sp>
      <p:sp>
        <p:nvSpPr>
          <p:cNvPr id="3" name="Table Placeholder 2"/>
          <p:cNvSpPr>
            <a:spLocks noGrp="1"/>
          </p:cNvSpPr>
          <p:nvPr>
            <p:ph type="tbl" idx="1"/>
          </p:nvPr>
        </p:nvSpPr>
        <p:spPr>
          <a:xfrm>
            <a:off x="914400" y="1600200"/>
            <a:ext cx="7772400" cy="4530725"/>
          </a:xfrm>
        </p:spPr>
        <p:txBody>
          <a:bodyPr/>
          <a:lstStyle/>
          <a:p>
            <a:pPr lvl="0"/>
            <a:endParaRPr lang="fr-CA" noProof="0" smtClean="0"/>
          </a:p>
        </p:txBody>
      </p:sp>
      <p:sp>
        <p:nvSpPr>
          <p:cNvPr id="4" name="Rectangle 9"/>
          <p:cNvSpPr>
            <a:spLocks noGrp="1" noChangeArrowheads="1"/>
          </p:cNvSpPr>
          <p:nvPr>
            <p:ph type="dt" sz="half" idx="10"/>
          </p:nvPr>
        </p:nvSpPr>
        <p:spPr>
          <a:ln/>
        </p:spPr>
        <p:txBody>
          <a:bodyPr/>
          <a:lstStyle>
            <a:lvl1pPr>
              <a:defRPr/>
            </a:lvl1pPr>
          </a:lstStyle>
          <a:p>
            <a:pPr>
              <a:defRPr/>
            </a:pPr>
            <a:r>
              <a:rPr lang="en-US" smtClean="0">
                <a:solidFill>
                  <a:srgbClr val="000000"/>
                </a:solidFill>
              </a:rPr>
              <a:t>Fall 2011</a:t>
            </a: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en-CA" smtClean="0">
                <a:solidFill>
                  <a:srgbClr val="000000"/>
                </a:solidFill>
              </a:rPr>
              <a:t>Topic 7: Depreciation and Financial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9D4EB547-5270-419A-B80C-4EA7DE9AFD98}"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428179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1033"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latin typeface="Times New Roman" pitchFamily="18" charset="0"/>
                <a:cs typeface="Arial" pitchFamily="34" charset="0"/>
              </a:endParaRPr>
            </a:p>
          </p:txBody>
        </p:sp>
        <p:grpSp>
          <p:nvGrpSpPr>
            <p:cNvPr id="1034" name="Group 4"/>
            <p:cNvGrpSpPr>
              <a:grpSpLocks/>
            </p:cNvGrpSpPr>
            <p:nvPr/>
          </p:nvGrpSpPr>
          <p:grpSpPr bwMode="auto">
            <a:xfrm>
              <a:off x="240" y="893"/>
              <a:ext cx="5232" cy="115"/>
              <a:chOff x="240" y="893"/>
              <a:chExt cx="5232" cy="115"/>
            </a:xfrm>
          </p:grpSpPr>
          <p:sp>
            <p:nvSpPr>
              <p:cNvPr id="1035"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latin typeface="Times New Roman" pitchFamily="18" charset="0"/>
                  <a:cs typeface="Arial" pitchFamily="34" charset="0"/>
                </a:endParaRPr>
              </a:p>
            </p:txBody>
          </p:sp>
          <p:sp>
            <p:nvSpPr>
              <p:cNvPr id="1036"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p>
        </p:txBody>
      </p:sp>
      <p:sp>
        <p:nvSpPr>
          <p:cNvPr id="160777"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smtClean="0">
                <a:latin typeface="Arial" charset="0"/>
                <a:cs typeface="+mn-cs"/>
              </a:defRPr>
            </a:lvl1pPr>
          </a:lstStyle>
          <a:p>
            <a:pPr>
              <a:defRPr/>
            </a:pPr>
            <a:r>
              <a:rPr lang="fr-FR" smtClean="0"/>
              <a:t>Winter 2011</a:t>
            </a:r>
            <a:endParaRPr lang="fr-CA"/>
          </a:p>
        </p:txBody>
      </p:sp>
      <p:sp>
        <p:nvSpPr>
          <p:cNvPr id="160778"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b="0">
                <a:latin typeface="Arial" charset="0"/>
                <a:cs typeface="+mn-cs"/>
              </a:defRPr>
            </a:lvl1pPr>
          </a:lstStyle>
          <a:p>
            <a:pPr>
              <a:defRPr/>
            </a:pPr>
            <a:r>
              <a:rPr lang="en-CA" smtClean="0"/>
              <a:t>Topic 8: Depreciation, Taxes and Cash Flows</a:t>
            </a:r>
            <a:endParaRPr lang="fr-CA"/>
          </a:p>
        </p:txBody>
      </p:sp>
      <p:sp>
        <p:nvSpPr>
          <p:cNvPr id="160779"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b="0">
                <a:latin typeface="Arial" charset="0"/>
                <a:cs typeface="+mn-cs"/>
              </a:defRPr>
            </a:lvl1pPr>
          </a:lstStyle>
          <a:p>
            <a:pPr>
              <a:defRPr/>
            </a:pPr>
            <a:fld id="{B2543ED3-3EF2-487F-A71D-C9D16C370FF0}" type="slidenum">
              <a:rPr lang="fr-CA"/>
              <a:pPr>
                <a:defRPr/>
              </a:pPr>
              <a:t>‹#›</a:t>
            </a:fld>
            <a:endParaRPr lang="fr-CA"/>
          </a:p>
        </p:txBody>
      </p:sp>
      <p:sp>
        <p:nvSpPr>
          <p:cNvPr id="1032"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Tree>
  </p:cSld>
  <p:clrMap bg1="lt1" tx1="dk1" bg2="lt2" tx2="dk2" accent1="accent1" accent2="accent2" accent3="accent3" accent4="accent4" accent5="accent5" accent6="accent6" hlink="hlink" folHlink="folHlink"/>
  <p:sldLayoutIdLst>
    <p:sldLayoutId id="2147483698"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iming>
    <p:tnLst>
      <p:par>
        <p:cTn id="1" dur="indefinite" restart="never" nodeType="tmRoot"/>
      </p:par>
    </p:tnLst>
  </p:timing>
  <p:hf hdr="0" dt="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cs typeface="Arial" charset="0"/>
        </a:defRPr>
      </a:lvl2pPr>
      <a:lvl3pPr algn="l" rtl="0" eaLnBrk="0" fontAlgn="base" hangingPunct="0">
        <a:spcBef>
          <a:spcPct val="0"/>
        </a:spcBef>
        <a:spcAft>
          <a:spcPct val="0"/>
        </a:spcAft>
        <a:defRPr sz="3600">
          <a:solidFill>
            <a:schemeClr val="tx2"/>
          </a:solidFill>
          <a:latin typeface="Arial" charset="0"/>
          <a:cs typeface="Arial" charset="0"/>
        </a:defRPr>
      </a:lvl3pPr>
      <a:lvl4pPr algn="l" rtl="0" eaLnBrk="0" fontAlgn="base" hangingPunct="0">
        <a:spcBef>
          <a:spcPct val="0"/>
        </a:spcBef>
        <a:spcAft>
          <a:spcPct val="0"/>
        </a:spcAft>
        <a:defRPr sz="3600">
          <a:solidFill>
            <a:schemeClr val="tx2"/>
          </a:solidFill>
          <a:latin typeface="Arial" charset="0"/>
          <a:cs typeface="Arial" charset="0"/>
        </a:defRPr>
      </a:lvl4pPr>
      <a:lvl5pPr algn="l" rtl="0" eaLnBrk="0" fontAlgn="base" hangingPunct="0">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1"/>
        </a:buClr>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85000"/>
        <a:buChar char="•"/>
        <a:defRPr sz="26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55000"/>
        <a:buFont typeface="Wingdings" pitchFamily="2" charset="2"/>
        <a:buChar char="§"/>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1033"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grpSp>
          <p:nvGrpSpPr>
            <p:cNvPr id="1034" name="Group 4"/>
            <p:cNvGrpSpPr>
              <a:grpSpLocks/>
            </p:cNvGrpSpPr>
            <p:nvPr/>
          </p:nvGrpSpPr>
          <p:grpSpPr bwMode="auto">
            <a:xfrm>
              <a:off x="240" y="893"/>
              <a:ext cx="5232" cy="115"/>
              <a:chOff x="240" y="893"/>
              <a:chExt cx="5232" cy="115"/>
            </a:xfrm>
          </p:grpSpPr>
          <p:sp>
            <p:nvSpPr>
              <p:cNvPr id="1035"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1036"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p>
        </p:txBody>
      </p:sp>
      <p:sp>
        <p:nvSpPr>
          <p:cNvPr id="160777"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smtClean="0">
                <a:latin typeface="Arial" charset="0"/>
                <a:cs typeface="+mn-cs"/>
              </a:defRPr>
            </a:lvl1pPr>
          </a:lstStyle>
          <a:p>
            <a:pPr>
              <a:defRPr/>
            </a:pPr>
            <a:r>
              <a:rPr lang="fr-FR">
                <a:solidFill>
                  <a:srgbClr val="000000"/>
                </a:solidFill>
              </a:rPr>
              <a:t>Winter 2011</a:t>
            </a:r>
            <a:endParaRPr lang="fr-CA">
              <a:solidFill>
                <a:srgbClr val="000000"/>
              </a:solidFill>
            </a:endParaRPr>
          </a:p>
        </p:txBody>
      </p:sp>
      <p:sp>
        <p:nvSpPr>
          <p:cNvPr id="160778"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b="0">
                <a:latin typeface="Arial" charset="0"/>
                <a:cs typeface="+mn-cs"/>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160779"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b="0">
                <a:latin typeface="Arial" charset="0"/>
                <a:cs typeface="+mn-cs"/>
              </a:defRPr>
            </a:lvl1pPr>
          </a:lstStyle>
          <a:p>
            <a:pPr>
              <a:defRPr/>
            </a:pPr>
            <a:fld id="{B2543ED3-3EF2-487F-A71D-C9D16C370FF0}" type="slidenum">
              <a:rPr lang="fr-CA">
                <a:solidFill>
                  <a:srgbClr val="000000"/>
                </a:solidFill>
              </a:rPr>
              <a:pPr>
                <a:defRPr/>
              </a:pPr>
              <a:t>‹#›</a:t>
            </a:fld>
            <a:endParaRPr lang="fr-CA">
              <a:solidFill>
                <a:srgbClr val="000000"/>
              </a:solidFill>
            </a:endParaRPr>
          </a:p>
        </p:txBody>
      </p:sp>
      <p:sp>
        <p:nvSpPr>
          <p:cNvPr id="1032"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spTree>
    <p:extLst>
      <p:ext uri="{BB962C8B-B14F-4D97-AF65-F5344CB8AC3E}">
        <p14:creationId xmlns:p14="http://schemas.microsoft.com/office/powerpoint/2010/main" val="4070525077"/>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iming>
    <p:tnLst>
      <p:par>
        <p:cTn id="1" dur="indefinite" restart="never" nodeType="tmRoot"/>
      </p:par>
    </p:tnLst>
  </p:timing>
  <p:hf hdr="0" dt="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cs typeface="Arial" charset="0"/>
        </a:defRPr>
      </a:lvl2pPr>
      <a:lvl3pPr algn="l" rtl="0" eaLnBrk="0" fontAlgn="base" hangingPunct="0">
        <a:spcBef>
          <a:spcPct val="0"/>
        </a:spcBef>
        <a:spcAft>
          <a:spcPct val="0"/>
        </a:spcAft>
        <a:defRPr sz="3600">
          <a:solidFill>
            <a:schemeClr val="tx2"/>
          </a:solidFill>
          <a:latin typeface="Arial" charset="0"/>
          <a:cs typeface="Arial" charset="0"/>
        </a:defRPr>
      </a:lvl3pPr>
      <a:lvl4pPr algn="l" rtl="0" eaLnBrk="0" fontAlgn="base" hangingPunct="0">
        <a:spcBef>
          <a:spcPct val="0"/>
        </a:spcBef>
        <a:spcAft>
          <a:spcPct val="0"/>
        </a:spcAft>
        <a:defRPr sz="3600">
          <a:solidFill>
            <a:schemeClr val="tx2"/>
          </a:solidFill>
          <a:latin typeface="Arial" charset="0"/>
          <a:cs typeface="Arial" charset="0"/>
        </a:defRPr>
      </a:lvl4pPr>
      <a:lvl5pPr algn="l" rtl="0" eaLnBrk="0" fontAlgn="base" hangingPunct="0">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1"/>
        </a:buClr>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85000"/>
        <a:buChar char="•"/>
        <a:defRPr sz="26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55000"/>
        <a:buFont typeface="Wingdings" pitchFamily="2" charset="2"/>
        <a:buChar char="§"/>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1033"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grpSp>
          <p:nvGrpSpPr>
            <p:cNvPr id="1034" name="Group 4"/>
            <p:cNvGrpSpPr>
              <a:grpSpLocks/>
            </p:cNvGrpSpPr>
            <p:nvPr/>
          </p:nvGrpSpPr>
          <p:grpSpPr bwMode="auto">
            <a:xfrm>
              <a:off x="240" y="893"/>
              <a:ext cx="5232" cy="115"/>
              <a:chOff x="240" y="893"/>
              <a:chExt cx="5232" cy="115"/>
            </a:xfrm>
          </p:grpSpPr>
          <p:sp>
            <p:nvSpPr>
              <p:cNvPr id="1035"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pitchFamily="34" charset="0"/>
                </a:endParaRPr>
              </a:p>
            </p:txBody>
          </p:sp>
          <p:sp>
            <p:nvSpPr>
              <p:cNvPr id="1036"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p>
        </p:txBody>
      </p:sp>
      <p:sp>
        <p:nvSpPr>
          <p:cNvPr id="160777"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smtClean="0">
                <a:latin typeface="Arial" charset="0"/>
                <a:cs typeface="+mn-cs"/>
              </a:defRPr>
            </a:lvl1pPr>
          </a:lstStyle>
          <a:p>
            <a:pPr>
              <a:defRPr/>
            </a:pPr>
            <a:r>
              <a:rPr lang="fr-FR">
                <a:solidFill>
                  <a:srgbClr val="000000"/>
                </a:solidFill>
              </a:rPr>
              <a:t>Winter 2011</a:t>
            </a:r>
            <a:endParaRPr lang="fr-CA">
              <a:solidFill>
                <a:srgbClr val="000000"/>
              </a:solidFill>
            </a:endParaRPr>
          </a:p>
        </p:txBody>
      </p:sp>
      <p:sp>
        <p:nvSpPr>
          <p:cNvPr id="160778"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b="0">
                <a:latin typeface="Arial" charset="0"/>
                <a:cs typeface="+mn-cs"/>
              </a:defRPr>
            </a:lvl1pPr>
          </a:lstStyle>
          <a:p>
            <a:pPr>
              <a:defRPr/>
            </a:pPr>
            <a:r>
              <a:rPr lang="en-CA" smtClean="0">
                <a:solidFill>
                  <a:srgbClr val="000000"/>
                </a:solidFill>
              </a:rPr>
              <a:t>Topic 8: Depreciation, Taxes and Cash Flows</a:t>
            </a:r>
            <a:endParaRPr lang="fr-CA">
              <a:solidFill>
                <a:srgbClr val="000000"/>
              </a:solidFill>
            </a:endParaRPr>
          </a:p>
        </p:txBody>
      </p:sp>
      <p:sp>
        <p:nvSpPr>
          <p:cNvPr id="160779"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b="0">
                <a:latin typeface="Arial" charset="0"/>
                <a:cs typeface="+mn-cs"/>
              </a:defRPr>
            </a:lvl1pPr>
          </a:lstStyle>
          <a:p>
            <a:pPr>
              <a:defRPr/>
            </a:pPr>
            <a:fld id="{B2543ED3-3EF2-487F-A71D-C9D16C370FF0}" type="slidenum">
              <a:rPr lang="fr-CA">
                <a:solidFill>
                  <a:srgbClr val="000000"/>
                </a:solidFill>
              </a:rPr>
              <a:pPr>
                <a:defRPr/>
              </a:pPr>
              <a:t>‹#›</a:t>
            </a:fld>
            <a:endParaRPr lang="fr-CA">
              <a:solidFill>
                <a:srgbClr val="000000"/>
              </a:solidFill>
            </a:endParaRPr>
          </a:p>
        </p:txBody>
      </p:sp>
      <p:sp>
        <p:nvSpPr>
          <p:cNvPr id="1032"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spTree>
    <p:extLst>
      <p:ext uri="{BB962C8B-B14F-4D97-AF65-F5344CB8AC3E}">
        <p14:creationId xmlns:p14="http://schemas.microsoft.com/office/powerpoint/2010/main" val="884758793"/>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hf hdr="0" dt="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cs typeface="Arial" charset="0"/>
        </a:defRPr>
      </a:lvl2pPr>
      <a:lvl3pPr algn="l" rtl="0" eaLnBrk="0" fontAlgn="base" hangingPunct="0">
        <a:spcBef>
          <a:spcPct val="0"/>
        </a:spcBef>
        <a:spcAft>
          <a:spcPct val="0"/>
        </a:spcAft>
        <a:defRPr sz="3600">
          <a:solidFill>
            <a:schemeClr val="tx2"/>
          </a:solidFill>
          <a:latin typeface="Arial" charset="0"/>
          <a:cs typeface="Arial" charset="0"/>
        </a:defRPr>
      </a:lvl3pPr>
      <a:lvl4pPr algn="l" rtl="0" eaLnBrk="0" fontAlgn="base" hangingPunct="0">
        <a:spcBef>
          <a:spcPct val="0"/>
        </a:spcBef>
        <a:spcAft>
          <a:spcPct val="0"/>
        </a:spcAft>
        <a:defRPr sz="3600">
          <a:solidFill>
            <a:schemeClr val="tx2"/>
          </a:solidFill>
          <a:latin typeface="Arial" charset="0"/>
          <a:cs typeface="Arial" charset="0"/>
        </a:defRPr>
      </a:lvl4pPr>
      <a:lvl5pPr algn="l" rtl="0" eaLnBrk="0" fontAlgn="base" hangingPunct="0">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1"/>
        </a:buClr>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85000"/>
        <a:buChar char="•"/>
        <a:defRPr sz="26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55000"/>
        <a:buFont typeface="Wingdings" pitchFamily="2" charset="2"/>
        <a:buChar char="§"/>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1033"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charset="0"/>
              </a:endParaRPr>
            </a:p>
          </p:txBody>
        </p:sp>
        <p:grpSp>
          <p:nvGrpSpPr>
            <p:cNvPr id="1034" name="Group 4"/>
            <p:cNvGrpSpPr>
              <a:grpSpLocks/>
            </p:cNvGrpSpPr>
            <p:nvPr/>
          </p:nvGrpSpPr>
          <p:grpSpPr bwMode="auto">
            <a:xfrm>
              <a:off x="240" y="893"/>
              <a:ext cx="5232" cy="115"/>
              <a:chOff x="240" y="893"/>
              <a:chExt cx="5232" cy="115"/>
            </a:xfrm>
          </p:grpSpPr>
          <p:sp>
            <p:nvSpPr>
              <p:cNvPr id="1035"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b="0">
                  <a:solidFill>
                    <a:srgbClr val="000000"/>
                  </a:solidFill>
                  <a:latin typeface="Times New Roman" pitchFamily="18" charset="0"/>
                  <a:cs typeface="Arial" charset="0"/>
                </a:endParaRPr>
              </a:p>
            </p:txBody>
          </p:sp>
          <p:sp>
            <p:nvSpPr>
              <p:cNvPr id="1036"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sz="1800" b="0">
                  <a:solidFill>
                    <a:srgbClr val="000000"/>
                  </a:solidFill>
                  <a:latin typeface="Arial" charset="0"/>
                  <a:cs typeface="Arial" charset="0"/>
                </a:endParaRPr>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CA"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p>
        </p:txBody>
      </p:sp>
      <p:sp>
        <p:nvSpPr>
          <p:cNvPr id="196617"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800"/>
            </a:lvl1pPr>
          </a:lstStyle>
          <a:p>
            <a:pPr>
              <a:defRPr/>
            </a:pPr>
            <a:r>
              <a:rPr lang="en-US" b="0" smtClean="0">
                <a:solidFill>
                  <a:srgbClr val="000000"/>
                </a:solidFill>
                <a:latin typeface="Arial" charset="0"/>
                <a:cs typeface="Arial" charset="0"/>
              </a:rPr>
              <a:t>Fall 2011</a:t>
            </a:r>
            <a:endParaRPr lang="fr-CA" b="0">
              <a:solidFill>
                <a:srgbClr val="000000"/>
              </a:solidFill>
              <a:latin typeface="Arial" charset="0"/>
              <a:cs typeface="Arial" charset="0"/>
            </a:endParaRPr>
          </a:p>
        </p:txBody>
      </p:sp>
      <p:sp>
        <p:nvSpPr>
          <p:cNvPr id="196618"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800"/>
            </a:lvl1pPr>
          </a:lstStyle>
          <a:p>
            <a:pPr>
              <a:defRPr/>
            </a:pPr>
            <a:r>
              <a:rPr lang="en-CA" b="0" smtClean="0">
                <a:solidFill>
                  <a:srgbClr val="000000"/>
                </a:solidFill>
                <a:latin typeface="Arial" charset="0"/>
                <a:cs typeface="Arial" charset="0"/>
              </a:rPr>
              <a:t>Topic 7: Depreciation and Financial Analysis</a:t>
            </a:r>
            <a:endParaRPr lang="fr-CA" b="0">
              <a:solidFill>
                <a:srgbClr val="000000"/>
              </a:solidFill>
              <a:latin typeface="Arial" charset="0"/>
              <a:cs typeface="Arial" charset="0"/>
            </a:endParaRPr>
          </a:p>
        </p:txBody>
      </p:sp>
      <p:sp>
        <p:nvSpPr>
          <p:cNvPr id="196619"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pPr>
              <a:defRPr/>
            </a:pPr>
            <a:fld id="{BA51E7AA-4D5E-467F-8DFA-F1FA740A37C8}" type="slidenum">
              <a:rPr lang="fr-CA" b="0">
                <a:solidFill>
                  <a:srgbClr val="000000"/>
                </a:solidFill>
                <a:latin typeface="Arial" charset="0"/>
                <a:cs typeface="Arial" charset="0"/>
              </a:rPr>
              <a:pPr>
                <a:defRPr/>
              </a:pPr>
              <a:t>‹#›</a:t>
            </a:fld>
            <a:endParaRPr lang="fr-CA" b="0">
              <a:solidFill>
                <a:srgbClr val="000000"/>
              </a:solidFill>
              <a:latin typeface="Arial" charset="0"/>
              <a:cs typeface="Arial" charset="0"/>
            </a:endParaRPr>
          </a:p>
        </p:txBody>
      </p:sp>
      <p:sp>
        <p:nvSpPr>
          <p:cNvPr id="1032"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sz="1800" b="0">
              <a:solidFill>
                <a:srgbClr val="000000"/>
              </a:solidFill>
              <a:latin typeface="Arial" charset="0"/>
              <a:cs typeface="Arial" charset="0"/>
            </a:endParaRPr>
          </a:p>
        </p:txBody>
      </p:sp>
    </p:spTree>
    <p:extLst>
      <p:ext uri="{BB962C8B-B14F-4D97-AF65-F5344CB8AC3E}">
        <p14:creationId xmlns:p14="http://schemas.microsoft.com/office/powerpoint/2010/main" val="173100047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iming>
    <p:tnLst>
      <p:par>
        <p:cTn id="1" dur="indefinite" restart="never" nodeType="tmRoot"/>
      </p:par>
    </p:tnLst>
  </p:timing>
  <p:hf hdr="0" dt="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cs typeface="Arial" charset="0"/>
        </a:defRPr>
      </a:lvl2pPr>
      <a:lvl3pPr algn="l" rtl="0" eaLnBrk="0" fontAlgn="base" hangingPunct="0">
        <a:spcBef>
          <a:spcPct val="0"/>
        </a:spcBef>
        <a:spcAft>
          <a:spcPct val="0"/>
        </a:spcAft>
        <a:defRPr sz="3600">
          <a:solidFill>
            <a:schemeClr val="tx2"/>
          </a:solidFill>
          <a:latin typeface="Arial" charset="0"/>
          <a:cs typeface="Arial" charset="0"/>
        </a:defRPr>
      </a:lvl3pPr>
      <a:lvl4pPr algn="l" rtl="0" eaLnBrk="0" fontAlgn="base" hangingPunct="0">
        <a:spcBef>
          <a:spcPct val="0"/>
        </a:spcBef>
        <a:spcAft>
          <a:spcPct val="0"/>
        </a:spcAft>
        <a:defRPr sz="3600">
          <a:solidFill>
            <a:schemeClr val="tx2"/>
          </a:solidFill>
          <a:latin typeface="Arial" charset="0"/>
          <a:cs typeface="Arial" charset="0"/>
        </a:defRPr>
      </a:lvl4pPr>
      <a:lvl5pPr algn="l" rtl="0" eaLnBrk="0" fontAlgn="base" hangingPunct="0">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1"/>
        </a:buClr>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90000"/>
        <a:buChar char="•"/>
        <a:defRPr sz="26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70000"/>
        <a:buChar char="•"/>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4.png"/><Relationship Id="rId5" Type="http://schemas.openxmlformats.org/officeDocument/2006/relationships/image" Target="../media/image3.wmf"/><Relationship Id="rId4" Type="http://schemas.openxmlformats.org/officeDocument/2006/relationships/image" Target="../media/image2.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4.xml"/><Relationship Id="rId1" Type="http://schemas.openxmlformats.org/officeDocument/2006/relationships/vmlDrawing" Target="../drawings/vmlDrawing3.vml"/><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4.xml"/><Relationship Id="rId1" Type="http://schemas.openxmlformats.org/officeDocument/2006/relationships/vmlDrawing" Target="../drawings/vmlDrawing4.vml"/><Relationship Id="rId4" Type="http://schemas.openxmlformats.org/officeDocument/2006/relationships/image" Target="../media/image9.emf"/></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4.xml"/><Relationship Id="rId1" Type="http://schemas.openxmlformats.org/officeDocument/2006/relationships/vmlDrawing" Target="../drawings/vmlDrawing5.vml"/><Relationship Id="rId4" Type="http://schemas.openxmlformats.org/officeDocument/2006/relationships/image" Target="../media/image10.emf"/></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4.xml"/><Relationship Id="rId1" Type="http://schemas.openxmlformats.org/officeDocument/2006/relationships/vmlDrawing" Target="../drawings/vmlDrawing6.vml"/><Relationship Id="rId4" Type="http://schemas.openxmlformats.org/officeDocument/2006/relationships/image" Target="../media/image10.emf"/></Relationships>
</file>

<file path=ppt/slides/_rels/slide7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1.wmf"/></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6.xml"/><Relationship Id="rId1" Type="http://schemas.openxmlformats.org/officeDocument/2006/relationships/vmlDrawing" Target="../drawings/vmlDrawing8.vml"/><Relationship Id="rId4" Type="http://schemas.openxmlformats.org/officeDocument/2006/relationships/image" Target="../media/image12.emf"/></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4.xml"/><Relationship Id="rId1" Type="http://schemas.openxmlformats.org/officeDocument/2006/relationships/vmlDrawing" Target="../drawings/vmlDrawing9.vml"/><Relationship Id="rId4" Type="http://schemas.openxmlformats.org/officeDocument/2006/relationships/image" Target="../media/image13.emf"/></Relationships>
</file>

<file path=ppt/slides/_rels/slide8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4.xml"/><Relationship Id="rId1" Type="http://schemas.openxmlformats.org/officeDocument/2006/relationships/vmlDrawing" Target="../drawings/vmlDrawing10.vml"/><Relationship Id="rId4" Type="http://schemas.openxmlformats.org/officeDocument/2006/relationships/image" Target="../media/image13.emf"/></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4.xml"/><Relationship Id="rId1" Type="http://schemas.openxmlformats.org/officeDocument/2006/relationships/vmlDrawing" Target="../drawings/vmlDrawing11.vml"/><Relationship Id="rId4" Type="http://schemas.openxmlformats.org/officeDocument/2006/relationships/image" Target="../media/image14.emf"/></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53988" y="762000"/>
            <a:ext cx="8990012" cy="2209800"/>
          </a:xfrm>
        </p:spPr>
        <p:txBody>
          <a:bodyPr/>
          <a:lstStyle/>
          <a:p>
            <a:pPr algn="ctr" eaLnBrk="1" hangingPunct="1"/>
            <a:r>
              <a:rPr lang="en-GB" b="1" dirty="0" smtClean="0">
                <a:cs typeface="Times New Roman" pitchFamily="18" charset="0"/>
              </a:rPr>
              <a:t/>
            </a:r>
            <a:br>
              <a:rPr lang="en-GB" b="1" dirty="0" smtClean="0">
                <a:cs typeface="Times New Roman" pitchFamily="18" charset="0"/>
              </a:rPr>
            </a:br>
            <a:r>
              <a:rPr lang="en-GB" sz="3200" b="1" dirty="0" smtClean="0"/>
              <a:t>Engineering Economics</a:t>
            </a:r>
            <a:r>
              <a:rPr lang="en-GB" sz="3400" dirty="0" smtClean="0"/>
              <a:t/>
            </a:r>
            <a:br>
              <a:rPr lang="en-GB" sz="3400" dirty="0" smtClean="0"/>
            </a:br>
            <a:r>
              <a:rPr lang="en-GB" sz="2400" dirty="0" smtClean="0"/>
              <a:t>ECO 1192</a:t>
            </a:r>
            <a:r>
              <a:rPr lang="en-GB" dirty="0" smtClean="0"/>
              <a:t/>
            </a:r>
            <a:br>
              <a:rPr lang="en-GB" dirty="0" smtClean="0"/>
            </a:br>
            <a:r>
              <a:rPr lang="en-GB" dirty="0" smtClean="0"/>
              <a:t> </a:t>
            </a:r>
            <a:r>
              <a:rPr lang="en-GB" sz="2000" b="1" dirty="0" smtClean="0"/>
              <a:t>Topic </a:t>
            </a:r>
            <a:r>
              <a:rPr lang="en-CA" sz="2000" b="1" dirty="0" smtClean="0"/>
              <a:t>8: </a:t>
            </a:r>
            <a:r>
              <a:rPr lang="en-CA" sz="2000" b="1" dirty="0" smtClean="0"/>
              <a:t>Before- and After-Tax Cash Flows</a:t>
            </a:r>
            <a:endParaRPr lang="en-US" sz="2000" b="1" dirty="0" smtClean="0">
              <a:cs typeface="Times New Roman" pitchFamily="18" charset="0"/>
            </a:endParaRPr>
          </a:p>
        </p:txBody>
      </p:sp>
      <p:sp>
        <p:nvSpPr>
          <p:cNvPr id="3075" name="Rectangle 3"/>
          <p:cNvSpPr>
            <a:spLocks noGrp="1" noChangeArrowheads="1"/>
          </p:cNvSpPr>
          <p:nvPr>
            <p:ph type="subTitle" idx="1"/>
          </p:nvPr>
        </p:nvSpPr>
        <p:spPr>
          <a:xfrm>
            <a:off x="2286000" y="3352800"/>
            <a:ext cx="5486400" cy="1752600"/>
          </a:xfrm>
        </p:spPr>
        <p:txBody>
          <a:bodyPr/>
          <a:lstStyle/>
          <a:p>
            <a:pPr eaLnBrk="1" hangingPunct="1"/>
            <a:r>
              <a:rPr lang="en-GB" b="1" smtClean="0">
                <a:cs typeface="Times New Roman" pitchFamily="18" charset="0"/>
              </a:rPr>
              <a:t/>
            </a:r>
            <a:br>
              <a:rPr lang="en-GB" b="1" smtClean="0">
                <a:cs typeface="Times New Roman" pitchFamily="18" charset="0"/>
              </a:rPr>
            </a:br>
            <a:r>
              <a:rPr lang="en-US" smtClean="0"/>
              <a:t>Claude Théoret</a:t>
            </a:r>
          </a:p>
          <a:p>
            <a:pPr eaLnBrk="1" hangingPunct="1"/>
            <a:r>
              <a:rPr lang="en-US" smtClean="0"/>
              <a:t>University of Ottawa</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z="800" b="1" smtClean="0"/>
              <a:t>Topic 8: Depreciation, Taxes and Cash Flows</a:t>
            </a:r>
            <a:endParaRPr lang="fr-CA" sz="800" b="1" dirty="0"/>
          </a:p>
        </p:txBody>
      </p:sp>
      <p:sp>
        <p:nvSpPr>
          <p:cNvPr id="6" name="Slide Number Placeholder 5"/>
          <p:cNvSpPr>
            <a:spLocks noGrp="1"/>
          </p:cNvSpPr>
          <p:nvPr>
            <p:ph type="sldNum" sz="quarter" idx="12"/>
          </p:nvPr>
        </p:nvSpPr>
        <p:spPr/>
        <p:txBody>
          <a:bodyPr/>
          <a:lstStyle/>
          <a:p>
            <a:pPr>
              <a:defRPr/>
            </a:pPr>
            <a:fld id="{2AB4D8BA-CBD9-431F-8B30-2A935B666ADD}" type="slidenum">
              <a:rPr lang="fr-CA"/>
              <a:pPr>
                <a:defRPr/>
              </a:pPr>
              <a:t>2</a:t>
            </a:fld>
            <a:endParaRPr lang="fr-CA" dirty="0"/>
          </a:p>
        </p:txBody>
      </p:sp>
      <p:sp>
        <p:nvSpPr>
          <p:cNvPr id="4100" name="Rectangle 2"/>
          <p:cNvSpPr>
            <a:spLocks noGrp="1" noChangeArrowheads="1"/>
          </p:cNvSpPr>
          <p:nvPr>
            <p:ph type="title"/>
          </p:nvPr>
        </p:nvSpPr>
        <p:spPr/>
        <p:txBody>
          <a:bodyPr/>
          <a:lstStyle/>
          <a:p>
            <a:pPr eaLnBrk="1" hangingPunct="1"/>
            <a:r>
              <a:rPr lang="en-US" smtClean="0"/>
              <a:t>Recommended Reading</a:t>
            </a:r>
          </a:p>
        </p:txBody>
      </p:sp>
      <p:sp>
        <p:nvSpPr>
          <p:cNvPr id="4101" name="Rectangle 3"/>
          <p:cNvSpPr>
            <a:spLocks noGrp="1" noChangeArrowheads="1"/>
          </p:cNvSpPr>
          <p:nvPr>
            <p:ph type="body" idx="1"/>
          </p:nvPr>
        </p:nvSpPr>
        <p:spPr/>
        <p:txBody>
          <a:bodyPr/>
          <a:lstStyle/>
          <a:p>
            <a:pPr eaLnBrk="1" hangingPunct="1"/>
            <a:r>
              <a:rPr lang="en-GB" dirty="0" smtClean="0"/>
              <a:t>Fraser et al.  chapters </a:t>
            </a:r>
            <a:r>
              <a:rPr lang="en-GB" dirty="0" smtClean="0"/>
              <a:t>1, 6</a:t>
            </a:r>
            <a:r>
              <a:rPr lang="en-GB" dirty="0" smtClean="0"/>
              <a:t>, 7 &amp; 8</a:t>
            </a:r>
          </a:p>
          <a:p>
            <a:pPr lvl="1" eaLnBrk="1" hangingPunct="1"/>
            <a:r>
              <a:rPr lang="en-US" dirty="0" smtClean="0"/>
              <a:t>Newnan et al. chapter 11 &amp; 12</a:t>
            </a:r>
          </a:p>
          <a:p>
            <a:pPr lvl="1" eaLnBrk="1" hangingPunct="1"/>
            <a:r>
              <a:rPr lang="en-US" dirty="0" smtClean="0"/>
              <a:t>Park chapter 8 &amp; 9</a:t>
            </a:r>
          </a:p>
          <a:p>
            <a:pPr eaLnBrk="1" hangingPunct="1"/>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36B25953-A102-4065-B693-0DF621C12E8A}" type="slidenum">
              <a:rPr lang="fr-CA"/>
              <a:pPr>
                <a:defRPr/>
              </a:pPr>
              <a:t>3</a:t>
            </a:fld>
            <a:endParaRPr lang="fr-CA"/>
          </a:p>
        </p:txBody>
      </p:sp>
      <p:sp>
        <p:nvSpPr>
          <p:cNvPr id="5124" name="Rectangle 2"/>
          <p:cNvSpPr>
            <a:spLocks noGrp="1" noChangeArrowheads="1"/>
          </p:cNvSpPr>
          <p:nvPr>
            <p:ph type="title"/>
          </p:nvPr>
        </p:nvSpPr>
        <p:spPr/>
        <p:txBody>
          <a:bodyPr/>
          <a:lstStyle/>
          <a:p>
            <a:pPr eaLnBrk="1" hangingPunct="1"/>
            <a:r>
              <a:rPr lang="en-US" smtClean="0"/>
              <a:t>Lecture Objective</a:t>
            </a:r>
          </a:p>
        </p:txBody>
      </p:sp>
      <p:sp>
        <p:nvSpPr>
          <p:cNvPr id="5125" name="Rectangle 3"/>
          <p:cNvSpPr>
            <a:spLocks noGrp="1" noChangeArrowheads="1"/>
          </p:cNvSpPr>
          <p:nvPr>
            <p:ph type="body" idx="1"/>
          </p:nvPr>
        </p:nvSpPr>
        <p:spPr>
          <a:xfrm>
            <a:off x="990600" y="1981200"/>
            <a:ext cx="8153400" cy="4114800"/>
          </a:xfrm>
        </p:spPr>
        <p:txBody>
          <a:bodyPr/>
          <a:lstStyle/>
          <a:p>
            <a:pPr eaLnBrk="1" hangingPunct="1">
              <a:lnSpc>
                <a:spcPct val="90000"/>
              </a:lnSpc>
            </a:pPr>
            <a:r>
              <a:rPr lang="en-GB" smtClean="0"/>
              <a:t>Examine the impact of depreciation and income taxes on a project’s</a:t>
            </a:r>
          </a:p>
          <a:p>
            <a:pPr lvl="1" eaLnBrk="1" hangingPunct="1">
              <a:lnSpc>
                <a:spcPct val="90000"/>
              </a:lnSpc>
            </a:pPr>
            <a:r>
              <a:rPr lang="en-GB" sz="2800" smtClean="0"/>
              <a:t>Before- and After-Tax income </a:t>
            </a:r>
          </a:p>
          <a:p>
            <a:pPr lvl="1" eaLnBrk="1" hangingPunct="1">
              <a:lnSpc>
                <a:spcPct val="90000"/>
              </a:lnSpc>
            </a:pPr>
            <a:r>
              <a:rPr lang="en-GB" sz="2800" smtClean="0"/>
              <a:t>Cash flows</a:t>
            </a:r>
          </a:p>
          <a:p>
            <a:pPr lvl="1" eaLnBrk="1" hangingPunct="1">
              <a:lnSpc>
                <a:spcPct val="90000"/>
              </a:lnSpc>
            </a:pPr>
            <a:r>
              <a:rPr lang="en-GB" sz="2800" smtClean="0"/>
              <a:t>Worthiness</a:t>
            </a:r>
          </a:p>
        </p:txBody>
      </p:sp>
    </p:spTree>
  </p:cSld>
  <p:clrMapOvr>
    <a:masterClrMapping/>
  </p:clrMapOvr>
  <p:transition>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EC16A27C-FA6D-44BC-9042-7D821374B207}" type="slidenum">
              <a:rPr lang="fr-CA"/>
              <a:pPr>
                <a:defRPr/>
              </a:pPr>
              <a:t>4</a:t>
            </a:fld>
            <a:endParaRPr lang="fr-CA"/>
          </a:p>
        </p:txBody>
      </p:sp>
      <p:sp>
        <p:nvSpPr>
          <p:cNvPr id="6148" name="Rectangle 2"/>
          <p:cNvSpPr>
            <a:spLocks noGrp="1" noChangeArrowheads="1"/>
          </p:cNvSpPr>
          <p:nvPr>
            <p:ph type="title"/>
          </p:nvPr>
        </p:nvSpPr>
        <p:spPr/>
        <p:txBody>
          <a:bodyPr/>
          <a:lstStyle/>
          <a:p>
            <a:pPr eaLnBrk="1" hangingPunct="1"/>
            <a:r>
              <a:rPr lang="en-GB" smtClean="0"/>
              <a:t>Working Assumptions</a:t>
            </a:r>
            <a:endParaRPr lang="en-US" smtClean="0"/>
          </a:p>
        </p:txBody>
      </p:sp>
      <p:sp>
        <p:nvSpPr>
          <p:cNvPr id="6149" name="Rectangle 3"/>
          <p:cNvSpPr>
            <a:spLocks noGrp="1" noChangeArrowheads="1"/>
          </p:cNvSpPr>
          <p:nvPr>
            <p:ph type="body" idx="1"/>
          </p:nvPr>
        </p:nvSpPr>
        <p:spPr/>
        <p:txBody>
          <a:bodyPr/>
          <a:lstStyle/>
          <a:p>
            <a:pPr eaLnBrk="1" hangingPunct="1">
              <a:buFontTx/>
              <a:buNone/>
            </a:pPr>
            <a:r>
              <a:rPr lang="en-GB" b="1" smtClean="0">
                <a:solidFill>
                  <a:srgbClr val="FF3300"/>
                </a:solidFill>
              </a:rPr>
              <a:t>	</a:t>
            </a:r>
            <a:r>
              <a:rPr lang="en-CA" b="1" u="sng" smtClean="0"/>
              <a:t>Assumptions dropped with this lecture</a:t>
            </a:r>
          </a:p>
          <a:p>
            <a:pPr lvl="1" eaLnBrk="1" hangingPunct="1"/>
            <a:r>
              <a:rPr lang="en-US" b="1" smtClean="0"/>
              <a:t>Owner/equity capital only</a:t>
            </a:r>
          </a:p>
          <a:p>
            <a:pPr lvl="2" eaLnBrk="1" hangingPunct="1"/>
            <a:r>
              <a:rPr lang="en-US" sz="2500" b="1" smtClean="0"/>
              <a:t>no debt capital</a:t>
            </a:r>
          </a:p>
          <a:p>
            <a:pPr lvl="1" eaLnBrk="1" hangingPunct="1"/>
            <a:r>
              <a:rPr lang="en-US" b="1" smtClean="0"/>
              <a:t>No income taxes; no depreciation of capital assets </a:t>
            </a:r>
          </a:p>
          <a:p>
            <a:pPr eaLnBrk="1" hangingPunct="1">
              <a:buFontTx/>
              <a:buNone/>
            </a:pPr>
            <a:r>
              <a:rPr lang="en-US" smtClean="0"/>
              <a:t>	</a:t>
            </a:r>
            <a:r>
              <a:rPr lang="en-US" b="1" u="sng" smtClean="0"/>
              <a:t>Assumptions still applicable</a:t>
            </a:r>
          </a:p>
          <a:p>
            <a:pPr lvl="1" eaLnBrk="1" hangingPunct="1"/>
            <a:r>
              <a:rPr lang="en-US" smtClean="0"/>
              <a:t>No price changes</a:t>
            </a:r>
          </a:p>
          <a:p>
            <a:pPr lvl="1" eaLnBrk="1" hangingPunct="1"/>
            <a:r>
              <a:rPr lang="en-US" smtClean="0"/>
              <a:t>No uncertainty or risk</a:t>
            </a:r>
          </a:p>
          <a:p>
            <a:pPr lvl="1" eaLnBrk="1" hangingPunct="1"/>
            <a:r>
              <a:rPr lang="en-CA" smtClean="0"/>
              <a:t>No intangibles or </a:t>
            </a:r>
            <a:r>
              <a:rPr lang="en-US" smtClean="0"/>
              <a:t>imponderables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EDBD31-5775-4905-B8C7-763BDF3CB8EF}" type="slidenum">
              <a:rPr lang="fr-CA" smtClean="0">
                <a:solidFill>
                  <a:srgbClr val="000000"/>
                </a:solidFill>
              </a:rPr>
              <a:pPr>
                <a:defRPr/>
              </a:pPr>
              <a:t>5</a:t>
            </a:fld>
            <a:endParaRPr lang="fr-CA">
              <a:solidFill>
                <a:srgbClr val="00000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3553112655"/>
              </p:ext>
            </p:extLst>
          </p:nvPr>
        </p:nvGraphicFramePr>
        <p:xfrm>
          <a:off x="1066801" y="1828800"/>
          <a:ext cx="7207203" cy="2821002"/>
        </p:xfrm>
        <a:graphic>
          <a:graphicData uri="http://schemas.openxmlformats.org/drawingml/2006/table">
            <a:tbl>
              <a:tblPr firstRow="1" firstCol="1" bandRow="1"/>
              <a:tblGrid>
                <a:gridCol w="3394826"/>
                <a:gridCol w="969950"/>
                <a:gridCol w="969950"/>
                <a:gridCol w="969950"/>
                <a:gridCol w="902527"/>
              </a:tblGrid>
              <a:tr h="461094">
                <a:tc gridSpan="5">
                  <a:txBody>
                    <a:bodyPr/>
                    <a:lstStyle/>
                    <a:p>
                      <a:pPr algn="ctr">
                        <a:spcAft>
                          <a:spcPts val="0"/>
                        </a:spcAft>
                      </a:pPr>
                      <a:r>
                        <a:rPr lang="en-CA" sz="1600" b="1" u="sng" noProof="0" dirty="0" smtClean="0">
                          <a:solidFill>
                            <a:srgbClr val="000000"/>
                          </a:solidFill>
                          <a:effectLst/>
                          <a:latin typeface="Arial"/>
                          <a:ea typeface="Times New Roman"/>
                        </a:rPr>
                        <a:t>Before- and After-Tax Cash Flows </a:t>
                      </a:r>
                      <a:endParaRPr lang="en-CA" sz="1600" noProof="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336215">
                <a:tc>
                  <a:txBody>
                    <a:bodyPr/>
                    <a:lstStyle/>
                    <a:p>
                      <a:pPr algn="ctr">
                        <a:spcAft>
                          <a:spcPts val="0"/>
                        </a:spcAft>
                      </a:pPr>
                      <a:r>
                        <a:rPr lang="en-CA" sz="1400" b="1" noProof="0" dirty="0" smtClean="0">
                          <a:solidFill>
                            <a:srgbClr val="000000"/>
                          </a:solidFill>
                          <a:effectLst/>
                          <a:latin typeface="Arial"/>
                          <a:ea typeface="Times New Roman"/>
                        </a:rPr>
                        <a:t> </a:t>
                      </a:r>
                      <a:endParaRPr lang="en-CA" sz="1400" noProof="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algn="ctr">
                        <a:spcAft>
                          <a:spcPts val="0"/>
                        </a:spcAft>
                      </a:pPr>
                      <a:r>
                        <a:rPr lang="en-CA" sz="1400" b="1" u="sng" noProof="0" dirty="0" smtClean="0">
                          <a:solidFill>
                            <a:srgbClr val="000000"/>
                          </a:solidFill>
                          <a:effectLst/>
                          <a:latin typeface="Arial"/>
                          <a:ea typeface="Times New Roman"/>
                        </a:rPr>
                        <a:t>END OF YEAR</a:t>
                      </a:r>
                      <a:endParaRPr lang="en-CA" sz="1400" noProof="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333013">
                <a:tc>
                  <a:txBody>
                    <a:bodyPr/>
                    <a:lstStyle/>
                    <a:p>
                      <a:pPr algn="l">
                        <a:spcAft>
                          <a:spcPts val="0"/>
                        </a:spcAft>
                      </a:pPr>
                      <a:r>
                        <a:rPr lang="fr-CA" sz="1400" b="1" dirty="0">
                          <a:solidFill>
                            <a:srgbClr val="000000"/>
                          </a:solidFill>
                          <a:effectLst/>
                          <a:latin typeface="Arial"/>
                          <a:ea typeface="Times New Roman"/>
                        </a:rPr>
                        <a:t> </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0</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1</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smtClean="0">
                          <a:solidFill>
                            <a:srgbClr val="000000"/>
                          </a:solidFill>
                          <a:effectLst/>
                          <a:latin typeface="Arial"/>
                          <a:ea typeface="Times New Roman"/>
                        </a:rPr>
                        <a:t>..</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spcAft>
                          <a:spcPts val="0"/>
                        </a:spcAft>
                      </a:pPr>
                      <a:r>
                        <a:rPr lang="fr-CA" sz="1400" b="1" u="sng" dirty="0">
                          <a:solidFill>
                            <a:srgbClr val="000000"/>
                          </a:solidFill>
                          <a:effectLst/>
                          <a:latin typeface="Arial"/>
                          <a:ea typeface="Times New Roman"/>
                        </a:rPr>
                        <a:t>4</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lgn="l">
                        <a:spcAft>
                          <a:spcPts val="0"/>
                        </a:spcAft>
                      </a:pPr>
                      <a:r>
                        <a:rPr lang="en-CA" sz="1600" b="1" dirty="0" smtClean="0">
                          <a:solidFill>
                            <a:srgbClr val="000000"/>
                          </a:solidFill>
                          <a:effectLst/>
                          <a:latin typeface="Antique Olive" panose="020B0603020204030204" pitchFamily="34" charset="0"/>
                          <a:ea typeface="Times New Roman"/>
                        </a:rPr>
                        <a:t>Revenues </a:t>
                      </a:r>
                      <a:r>
                        <a:rPr lang="en-CA" sz="1600" b="1" dirty="0">
                          <a:solidFill>
                            <a:srgbClr val="000000"/>
                          </a:solidFill>
                          <a:effectLst/>
                          <a:latin typeface="Antique Olive" panose="020B0603020204030204" pitchFamily="34" charset="0"/>
                          <a:ea typeface="Times New Roman"/>
                        </a:rPr>
                        <a:t>(AR) (Actual $)</a:t>
                      </a:r>
                      <a:endParaRPr lang="en-CA" sz="16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300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400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500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r>
              <a:tr h="281780">
                <a:tc>
                  <a:txBody>
                    <a:bodyPr/>
                    <a:lstStyle/>
                    <a:p>
                      <a:pPr algn="l">
                        <a:spcAft>
                          <a:spcPts val="0"/>
                        </a:spcAft>
                      </a:pPr>
                      <a:r>
                        <a:rPr lang="en-CA" sz="1600" b="1" dirty="0" smtClean="0">
                          <a:solidFill>
                            <a:srgbClr val="000000"/>
                          </a:solidFill>
                          <a:effectLst/>
                          <a:latin typeface="Antique Olive" panose="020B0603020204030204" pitchFamily="34" charset="0"/>
                          <a:ea typeface="Times New Roman"/>
                        </a:rPr>
                        <a:t>Costs </a:t>
                      </a:r>
                      <a:r>
                        <a:rPr lang="en-CA" sz="1600" b="1" dirty="0">
                          <a:solidFill>
                            <a:srgbClr val="000000"/>
                          </a:solidFill>
                          <a:effectLst/>
                          <a:latin typeface="Antique Olive" panose="020B0603020204030204" pitchFamily="34" charset="0"/>
                          <a:ea typeface="Times New Roman"/>
                        </a:rPr>
                        <a:t>(AC) (Actual $)</a:t>
                      </a:r>
                      <a:endParaRPr lang="en-CA" sz="16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-600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50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70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90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r>
              <a:tr h="281780">
                <a:tc>
                  <a:txBody>
                    <a:bodyPr/>
                    <a:lstStyle/>
                    <a:p>
                      <a:pPr algn="l">
                        <a:spcAft>
                          <a:spcPts val="0"/>
                        </a:spcAft>
                      </a:pPr>
                      <a:r>
                        <a:rPr lang="en-CA" sz="1600" b="1" dirty="0">
                          <a:solidFill>
                            <a:srgbClr val="000000"/>
                          </a:solidFill>
                          <a:effectLst/>
                          <a:latin typeface="Antique Olive" panose="020B0603020204030204" pitchFamily="34" charset="0"/>
                          <a:ea typeface="Times New Roman"/>
                        </a:rPr>
                        <a:t>1. BTCF "Operations" (Actual $)</a:t>
                      </a:r>
                      <a:endParaRPr lang="en-CA" sz="16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-600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250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330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410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r>
              <a:tr h="281780">
                <a:tc>
                  <a:txBody>
                    <a:bodyPr/>
                    <a:lstStyle/>
                    <a:p>
                      <a:pPr algn="l">
                        <a:spcAft>
                          <a:spcPts val="0"/>
                        </a:spcAft>
                      </a:pPr>
                      <a:r>
                        <a:rPr lang="en-CA" sz="1600" b="1" dirty="0">
                          <a:solidFill>
                            <a:srgbClr val="000000"/>
                          </a:solidFill>
                          <a:effectLst/>
                          <a:latin typeface="Antique Olive" panose="020B0603020204030204" pitchFamily="34" charset="0"/>
                          <a:ea typeface="Times New Roman"/>
                        </a:rPr>
                        <a:t>2. BTCF "SV" (Actual $)</a:t>
                      </a:r>
                      <a:endParaRPr lang="en-CA" sz="16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140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r>
              <a:tr h="281780">
                <a:tc>
                  <a:txBody>
                    <a:bodyPr/>
                    <a:lstStyle/>
                    <a:p>
                      <a:pPr algn="l">
                        <a:spcAft>
                          <a:spcPts val="0"/>
                        </a:spcAft>
                      </a:pPr>
                      <a:r>
                        <a:rPr lang="en-CA" sz="1600" b="1" dirty="0">
                          <a:solidFill>
                            <a:srgbClr val="000000"/>
                          </a:solidFill>
                          <a:effectLst/>
                          <a:latin typeface="Antique Olive" panose="020B0603020204030204" pitchFamily="34" charset="0"/>
                          <a:ea typeface="Times New Roman"/>
                        </a:rPr>
                        <a:t>3. BTCF "Working Capital" (Actual $)</a:t>
                      </a:r>
                      <a:endParaRPr lang="en-CA" sz="16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r>
              <a:tr h="281780">
                <a:tc>
                  <a:txBody>
                    <a:bodyPr/>
                    <a:lstStyle/>
                    <a:p>
                      <a:pPr algn="l">
                        <a:spcAft>
                          <a:spcPts val="0"/>
                        </a:spcAft>
                      </a:pPr>
                      <a:r>
                        <a:rPr lang="en-CA" sz="1600" b="1" dirty="0">
                          <a:solidFill>
                            <a:srgbClr val="000000"/>
                          </a:solidFill>
                          <a:effectLst/>
                          <a:latin typeface="Antique Olive" panose="020B0603020204030204" pitchFamily="34" charset="0"/>
                          <a:ea typeface="Times New Roman"/>
                        </a:rPr>
                        <a:t>4. Total BTCF (Actual $) </a:t>
                      </a:r>
                      <a:endParaRPr lang="en-CA" sz="16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-600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250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330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c>
                  <a:txBody>
                    <a:bodyPr/>
                    <a:lstStyle/>
                    <a:p>
                      <a:pPr algn="ctr"/>
                      <a:r>
                        <a:rPr lang="en-CA" sz="1800" b="1" dirty="0" smtClean="0">
                          <a:latin typeface="+mn-lt"/>
                        </a:rPr>
                        <a:t>550</a:t>
                      </a:r>
                      <a:endParaRPr lang="en-CA" sz="1800" b="1" dirty="0">
                        <a:latin typeface="+mn-lt"/>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2">
                        <a:lumMod val="10000"/>
                        <a:lumOff val="90000"/>
                      </a:schemeClr>
                    </a:solidFill>
                  </a:tcPr>
                </a:tc>
              </a:tr>
            </a:tbl>
          </a:graphicData>
        </a:graphic>
      </p:graphicFrame>
      <p:sp>
        <p:nvSpPr>
          <p:cNvPr id="2" name="Footer Placeholder 1"/>
          <p:cNvSpPr>
            <a:spLocks noGrp="1"/>
          </p:cNvSpPr>
          <p:nvPr>
            <p:ph type="ftr" sz="quarter" idx="11"/>
          </p:nvPr>
        </p:nvSpPr>
        <p:spPr/>
        <p:txBody>
          <a:bodyPr/>
          <a:lstStyle/>
          <a:p>
            <a:pPr>
              <a:defRPr/>
            </a:pPr>
            <a:r>
              <a:rPr lang="en-CA" smtClean="0">
                <a:solidFill>
                  <a:srgbClr val="000000"/>
                </a:solidFill>
              </a:rPr>
              <a:t>Topic 8: Depreciation, Taxes and Cash Flows</a:t>
            </a:r>
            <a:endParaRPr lang="fr-CA">
              <a:solidFill>
                <a:srgbClr val="000000"/>
              </a:solidFill>
            </a:endParaRPr>
          </a:p>
        </p:txBody>
      </p:sp>
      <p:sp>
        <p:nvSpPr>
          <p:cNvPr id="3" name="TextBox 2"/>
          <p:cNvSpPr txBox="1"/>
          <p:nvPr/>
        </p:nvSpPr>
        <p:spPr>
          <a:xfrm>
            <a:off x="2514600" y="457200"/>
            <a:ext cx="4724370" cy="646331"/>
          </a:xfrm>
          <a:prstGeom prst="rect">
            <a:avLst/>
          </a:prstGeom>
          <a:noFill/>
          <a:ln>
            <a:solidFill>
              <a:srgbClr val="002060"/>
            </a:solidFill>
          </a:ln>
        </p:spPr>
        <p:txBody>
          <a:bodyPr wrap="none" rtlCol="0">
            <a:spAutoFit/>
          </a:bodyPr>
          <a:lstStyle/>
          <a:p>
            <a:r>
              <a:rPr lang="en-CA" dirty="0" smtClean="0"/>
              <a:t>What we’ve covered.</a:t>
            </a:r>
            <a:endParaRPr lang="fr-CA" dirty="0"/>
          </a:p>
        </p:txBody>
      </p:sp>
    </p:spTree>
    <p:extLst>
      <p:ext uri="{BB962C8B-B14F-4D97-AF65-F5344CB8AC3E}">
        <p14:creationId xmlns:p14="http://schemas.microsoft.com/office/powerpoint/2010/main" val="2165611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EDBD31-5775-4905-B8C7-763BDF3CB8EF}" type="slidenum">
              <a:rPr lang="fr-CA" smtClean="0"/>
              <a:pPr>
                <a:defRPr/>
              </a:pPr>
              <a:t>6</a:t>
            </a:fld>
            <a:endParaRPr lang="fr-CA"/>
          </a:p>
        </p:txBody>
      </p:sp>
      <p:graphicFrame>
        <p:nvGraphicFramePr>
          <p:cNvPr id="6" name="Table 5"/>
          <p:cNvGraphicFramePr>
            <a:graphicFrameLocks noGrp="1"/>
          </p:cNvGraphicFramePr>
          <p:nvPr>
            <p:extLst>
              <p:ext uri="{D42A27DB-BD31-4B8C-83A1-F6EECF244321}">
                <p14:modId xmlns:p14="http://schemas.microsoft.com/office/powerpoint/2010/main" val="1901278741"/>
              </p:ext>
            </p:extLst>
          </p:nvPr>
        </p:nvGraphicFramePr>
        <p:xfrm>
          <a:off x="609600" y="304800"/>
          <a:ext cx="6794438" cy="5638802"/>
        </p:xfrm>
        <a:graphic>
          <a:graphicData uri="http://schemas.openxmlformats.org/drawingml/2006/table">
            <a:tbl>
              <a:tblPr firstRow="1" firstCol="1" bandRow="1"/>
              <a:tblGrid>
                <a:gridCol w="3200400"/>
                <a:gridCol w="914400"/>
                <a:gridCol w="914400"/>
                <a:gridCol w="914400"/>
                <a:gridCol w="850838"/>
              </a:tblGrid>
              <a:tr h="461094">
                <a:tc gridSpan="5">
                  <a:txBody>
                    <a:bodyPr/>
                    <a:lstStyle/>
                    <a:p>
                      <a:pPr algn="ctr">
                        <a:spcAft>
                          <a:spcPts val="0"/>
                        </a:spcAft>
                      </a:pPr>
                      <a:r>
                        <a:rPr lang="en-CA" sz="1600" b="1" u="sng" noProof="0" dirty="0" smtClean="0">
                          <a:solidFill>
                            <a:srgbClr val="000000"/>
                          </a:solidFill>
                          <a:effectLst/>
                          <a:latin typeface="Arial"/>
                          <a:ea typeface="Times New Roman"/>
                        </a:rPr>
                        <a:t>Before- and After-Tax Cash Flows (Slide #1)</a:t>
                      </a:r>
                      <a:endParaRPr lang="en-CA" sz="1600" noProof="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336215">
                <a:tc>
                  <a:txBody>
                    <a:bodyPr/>
                    <a:lstStyle/>
                    <a:p>
                      <a:pPr>
                        <a:spcAft>
                          <a:spcPts val="0"/>
                        </a:spcAft>
                      </a:pPr>
                      <a:r>
                        <a:rPr lang="fr-CA" sz="1400" b="1" dirty="0">
                          <a:solidFill>
                            <a:srgbClr val="000000"/>
                          </a:solidFill>
                          <a:effectLst/>
                          <a:latin typeface="Arial"/>
                          <a:ea typeface="Times New Roman"/>
                        </a:rPr>
                        <a:t> </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algn="ctr">
                        <a:spcAft>
                          <a:spcPts val="0"/>
                        </a:spcAft>
                      </a:pPr>
                      <a:r>
                        <a:rPr lang="fr-CA" sz="1400" b="1" u="sng" dirty="0">
                          <a:solidFill>
                            <a:srgbClr val="000000"/>
                          </a:solidFill>
                          <a:effectLst/>
                          <a:latin typeface="Arial"/>
                          <a:ea typeface="Times New Roman"/>
                        </a:rPr>
                        <a:t>END OF YEAR</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333013">
                <a:tc>
                  <a:txBody>
                    <a:bodyPr/>
                    <a:lstStyle/>
                    <a:p>
                      <a:pPr>
                        <a:spcAft>
                          <a:spcPts val="0"/>
                        </a:spcAft>
                      </a:pPr>
                      <a:r>
                        <a:rPr lang="fr-CA" sz="1400" b="1" dirty="0">
                          <a:solidFill>
                            <a:srgbClr val="000000"/>
                          </a:solidFill>
                          <a:effectLst/>
                          <a:latin typeface="Arial"/>
                          <a:ea typeface="Times New Roman"/>
                        </a:rPr>
                        <a:t> </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0</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1</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smtClean="0">
                          <a:solidFill>
                            <a:srgbClr val="000000"/>
                          </a:solidFill>
                          <a:effectLst/>
                          <a:latin typeface="Arial"/>
                          <a:ea typeface="Times New Roman"/>
                        </a:rPr>
                        <a:t>..</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4</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Annual revenues (AR)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Annual costs (AC)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1. BTCF "Operations"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2. BTCF "SV"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3. BTCF "Working Capital"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4. Total BTCF (Actual $)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5. BTCF "Operations"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6. BTCF "SV"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7. BTCF "Working Capital"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8. Total BTCF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9. Annual Depreciation</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10. Interest on loan</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11. Taxable Operating Income</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12. Taxes on Operating Income</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13. Capital gains</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81780">
                <a:tc>
                  <a:txBody>
                    <a:bodyPr/>
                    <a:lstStyle/>
                    <a:p>
                      <a:pPr>
                        <a:spcAft>
                          <a:spcPts val="0"/>
                        </a:spcAft>
                      </a:pPr>
                      <a:r>
                        <a:rPr lang="en-CA" sz="1400" b="1" dirty="0">
                          <a:solidFill>
                            <a:srgbClr val="000000"/>
                          </a:solidFill>
                          <a:effectLst/>
                          <a:latin typeface="Antique Olive" panose="020B0603020204030204" pitchFamily="34" charset="0"/>
                          <a:ea typeface="Times New Roman"/>
                        </a:rPr>
                        <a:t>14. Taxes on capital gains</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7" name="TextBox 6"/>
          <p:cNvSpPr txBox="1"/>
          <p:nvPr/>
        </p:nvSpPr>
        <p:spPr>
          <a:xfrm rot="893407">
            <a:off x="1931297" y="1891550"/>
            <a:ext cx="5288820" cy="646331"/>
          </a:xfrm>
          <a:prstGeom prst="rect">
            <a:avLst/>
          </a:prstGeom>
          <a:noFill/>
          <a:ln>
            <a:solidFill>
              <a:srgbClr val="002060"/>
            </a:solidFill>
          </a:ln>
        </p:spPr>
        <p:txBody>
          <a:bodyPr wrap="none" rtlCol="0">
            <a:spAutoFit/>
          </a:bodyPr>
          <a:lstStyle/>
          <a:p>
            <a:r>
              <a:rPr lang="en-CA" dirty="0" smtClean="0"/>
              <a:t>What we need to cover.</a:t>
            </a:r>
            <a:endParaRPr lang="fr-CA" dirty="0"/>
          </a:p>
        </p:txBody>
      </p:sp>
    </p:spTree>
    <p:extLst>
      <p:ext uri="{BB962C8B-B14F-4D97-AF65-F5344CB8AC3E}">
        <p14:creationId xmlns:p14="http://schemas.microsoft.com/office/powerpoint/2010/main" val="4152622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EDBD31-5775-4905-B8C7-763BDF3CB8EF}" type="slidenum">
              <a:rPr lang="fr-CA" smtClean="0">
                <a:solidFill>
                  <a:srgbClr val="000000"/>
                </a:solidFill>
              </a:rPr>
              <a:pPr>
                <a:defRPr/>
              </a:pPr>
              <a:t>7</a:t>
            </a:fld>
            <a:endParaRPr lang="fr-CA">
              <a:solidFill>
                <a:srgbClr val="00000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859050402"/>
              </p:ext>
            </p:extLst>
          </p:nvPr>
        </p:nvGraphicFramePr>
        <p:xfrm>
          <a:off x="609600" y="304800"/>
          <a:ext cx="6794438" cy="5791201"/>
        </p:xfrm>
        <a:graphic>
          <a:graphicData uri="http://schemas.openxmlformats.org/drawingml/2006/table">
            <a:tbl>
              <a:tblPr firstRow="1" firstCol="1" bandRow="1"/>
              <a:tblGrid>
                <a:gridCol w="3200400"/>
                <a:gridCol w="838200"/>
                <a:gridCol w="914400"/>
                <a:gridCol w="914400"/>
                <a:gridCol w="927038"/>
              </a:tblGrid>
              <a:tr h="524816">
                <a:tc gridSpan="5">
                  <a:txBody>
                    <a:bodyPr/>
                    <a:lstStyle/>
                    <a:p>
                      <a:pPr algn="ctr">
                        <a:spcAft>
                          <a:spcPts val="0"/>
                        </a:spcAft>
                      </a:pPr>
                      <a:r>
                        <a:rPr lang="en-CA" sz="1600" b="1" u="sng" noProof="0" dirty="0" smtClean="0">
                          <a:solidFill>
                            <a:srgbClr val="000000"/>
                          </a:solidFill>
                          <a:effectLst/>
                          <a:latin typeface="Arial"/>
                          <a:ea typeface="Times New Roman"/>
                        </a:rPr>
                        <a:t>Before- and After-Tax Cash Flows (Slide #2 )</a:t>
                      </a:r>
                      <a:endParaRPr lang="en-CA" sz="1600" noProof="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382679">
                <a:tc>
                  <a:txBody>
                    <a:bodyPr/>
                    <a:lstStyle/>
                    <a:p>
                      <a:pPr>
                        <a:spcAft>
                          <a:spcPts val="0"/>
                        </a:spcAft>
                      </a:pPr>
                      <a:r>
                        <a:rPr lang="fr-CA" sz="800" b="1" dirty="0">
                          <a:solidFill>
                            <a:srgbClr val="000000"/>
                          </a:solidFill>
                          <a:effectLst/>
                          <a:latin typeface="Arial"/>
                          <a:ea typeface="Times New Roman"/>
                        </a:rPr>
                        <a:t> </a:t>
                      </a:r>
                      <a:endParaRPr lang="en-CA" sz="10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algn="ctr">
                        <a:spcAft>
                          <a:spcPts val="0"/>
                        </a:spcAft>
                      </a:pPr>
                      <a:r>
                        <a:rPr lang="fr-CA" sz="1400" b="1" u="sng" dirty="0">
                          <a:solidFill>
                            <a:srgbClr val="000000"/>
                          </a:solidFill>
                          <a:effectLst/>
                          <a:latin typeface="Arial"/>
                          <a:ea typeface="Times New Roman"/>
                        </a:rPr>
                        <a:t>END OF YEAR</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379034">
                <a:tc>
                  <a:txBody>
                    <a:bodyPr/>
                    <a:lstStyle/>
                    <a:p>
                      <a:pPr>
                        <a:spcAft>
                          <a:spcPts val="0"/>
                        </a:spcAft>
                      </a:pPr>
                      <a:r>
                        <a:rPr lang="fr-CA" sz="800" b="1" dirty="0">
                          <a:solidFill>
                            <a:srgbClr val="000000"/>
                          </a:solidFill>
                          <a:effectLst/>
                          <a:latin typeface="Arial"/>
                          <a:ea typeface="Times New Roman"/>
                        </a:rPr>
                        <a:t> </a:t>
                      </a:r>
                      <a:endParaRPr lang="en-CA" sz="10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0</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1</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smtClean="0">
                          <a:solidFill>
                            <a:srgbClr val="000000"/>
                          </a:solidFill>
                          <a:effectLst/>
                          <a:latin typeface="Arial"/>
                          <a:ea typeface="Times New Roman"/>
                        </a:rPr>
                        <a:t>..</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4</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15. Recaptured depreciation</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16. Taxes on recaptured dep.</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17. ATCF "Operations"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18. ATCF "Operations"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19. ATCF "SV"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20. ATCF "SV"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21. ATCF "Working Capital"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22. ATCF "Working Capital"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23. Total ATCF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24. Total ATCF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25. (=R10.) Interest on loan</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26. Loan repayment</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27. CFOE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35299">
                <a:tc>
                  <a:txBody>
                    <a:bodyPr/>
                    <a:lstStyle/>
                    <a:p>
                      <a:pPr>
                        <a:spcAft>
                          <a:spcPts val="0"/>
                        </a:spcAft>
                      </a:pPr>
                      <a:r>
                        <a:rPr lang="en-CA" sz="1400" b="1" dirty="0">
                          <a:solidFill>
                            <a:srgbClr val="000000"/>
                          </a:solidFill>
                          <a:effectLst/>
                          <a:latin typeface="Antique Olive" panose="020B0603020204030204" pitchFamily="34" charset="0"/>
                          <a:ea typeface="Times New Roman"/>
                        </a:rPr>
                        <a:t>28. CFOE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rot="893407">
            <a:off x="1931297" y="1891550"/>
            <a:ext cx="5288820" cy="646331"/>
          </a:xfrm>
          <a:prstGeom prst="rect">
            <a:avLst/>
          </a:prstGeom>
          <a:noFill/>
          <a:ln>
            <a:solidFill>
              <a:srgbClr val="002060"/>
            </a:solidFill>
          </a:ln>
        </p:spPr>
        <p:txBody>
          <a:bodyPr wrap="none" rtlCol="0">
            <a:spAutoFit/>
          </a:bodyPr>
          <a:lstStyle/>
          <a:p>
            <a:r>
              <a:rPr lang="en-CA" dirty="0" smtClean="0"/>
              <a:t>What we need to cover.</a:t>
            </a:r>
            <a:endParaRPr lang="fr-CA" dirty="0"/>
          </a:p>
        </p:txBody>
      </p:sp>
    </p:spTree>
    <p:extLst>
      <p:ext uri="{BB962C8B-B14F-4D97-AF65-F5344CB8AC3E}">
        <p14:creationId xmlns:p14="http://schemas.microsoft.com/office/powerpoint/2010/main" val="4006012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EDBD31-5775-4905-B8C7-763BDF3CB8EF}" type="slidenum">
              <a:rPr lang="fr-CA" smtClean="0">
                <a:solidFill>
                  <a:srgbClr val="000000"/>
                </a:solidFill>
              </a:rPr>
              <a:pPr>
                <a:defRPr/>
              </a:pPr>
              <a:t>8</a:t>
            </a:fld>
            <a:endParaRPr lang="fr-CA">
              <a:solidFill>
                <a:srgbClr val="00000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278255397"/>
              </p:ext>
            </p:extLst>
          </p:nvPr>
        </p:nvGraphicFramePr>
        <p:xfrm>
          <a:off x="609600" y="304800"/>
          <a:ext cx="6794438" cy="5791201"/>
        </p:xfrm>
        <a:graphic>
          <a:graphicData uri="http://schemas.openxmlformats.org/drawingml/2006/table">
            <a:tbl>
              <a:tblPr firstRow="1" firstCol="1" bandRow="1"/>
              <a:tblGrid>
                <a:gridCol w="3200400"/>
                <a:gridCol w="838200"/>
                <a:gridCol w="914400"/>
                <a:gridCol w="914400"/>
                <a:gridCol w="927038"/>
              </a:tblGrid>
              <a:tr h="524816">
                <a:tc gridSpan="5">
                  <a:txBody>
                    <a:bodyPr/>
                    <a:lstStyle/>
                    <a:p>
                      <a:pPr algn="ctr">
                        <a:spcAft>
                          <a:spcPts val="0"/>
                        </a:spcAft>
                      </a:pPr>
                      <a:r>
                        <a:rPr lang="fr-CA" sz="1600" b="1" u="sng" dirty="0" err="1" smtClean="0">
                          <a:solidFill>
                            <a:srgbClr val="000000"/>
                          </a:solidFill>
                          <a:effectLst/>
                          <a:latin typeface="Arial"/>
                          <a:ea typeface="Times New Roman"/>
                        </a:rPr>
                        <a:t>Before</a:t>
                      </a:r>
                      <a:r>
                        <a:rPr lang="fr-CA" sz="1600" b="1" u="sng" dirty="0" smtClean="0">
                          <a:solidFill>
                            <a:srgbClr val="000000"/>
                          </a:solidFill>
                          <a:effectLst/>
                          <a:latin typeface="Arial"/>
                          <a:ea typeface="Times New Roman"/>
                        </a:rPr>
                        <a:t>- and </a:t>
                      </a:r>
                      <a:r>
                        <a:rPr lang="fr-CA" sz="1600" b="1" u="sng" dirty="0" err="1" smtClean="0">
                          <a:solidFill>
                            <a:srgbClr val="000000"/>
                          </a:solidFill>
                          <a:effectLst/>
                          <a:latin typeface="Arial"/>
                          <a:ea typeface="Times New Roman"/>
                        </a:rPr>
                        <a:t>After-Tax</a:t>
                      </a:r>
                      <a:r>
                        <a:rPr lang="fr-CA" sz="1600" b="1" u="sng" dirty="0" smtClean="0">
                          <a:solidFill>
                            <a:srgbClr val="000000"/>
                          </a:solidFill>
                          <a:effectLst/>
                          <a:latin typeface="Arial"/>
                          <a:ea typeface="Times New Roman"/>
                        </a:rPr>
                        <a:t> Cash </a:t>
                      </a:r>
                      <a:r>
                        <a:rPr lang="fr-CA" sz="1600" b="1" u="sng" dirty="0" err="1" smtClean="0">
                          <a:solidFill>
                            <a:srgbClr val="000000"/>
                          </a:solidFill>
                          <a:effectLst/>
                          <a:latin typeface="Arial"/>
                          <a:ea typeface="Times New Roman"/>
                        </a:rPr>
                        <a:t>Flows</a:t>
                      </a:r>
                      <a:r>
                        <a:rPr lang="fr-CA" sz="1600" b="1" u="sng" dirty="0" smtClean="0">
                          <a:solidFill>
                            <a:srgbClr val="000000"/>
                          </a:solidFill>
                          <a:effectLst/>
                          <a:latin typeface="Arial"/>
                          <a:ea typeface="Times New Roman"/>
                        </a:rPr>
                        <a:t> (Slide #2 )</a:t>
                      </a:r>
                      <a:endParaRPr lang="en-CA" sz="16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382679">
                <a:tc>
                  <a:txBody>
                    <a:bodyPr/>
                    <a:lstStyle/>
                    <a:p>
                      <a:pPr>
                        <a:spcAft>
                          <a:spcPts val="0"/>
                        </a:spcAft>
                      </a:pPr>
                      <a:r>
                        <a:rPr lang="fr-CA" sz="800" b="1" dirty="0">
                          <a:solidFill>
                            <a:srgbClr val="000000"/>
                          </a:solidFill>
                          <a:effectLst/>
                          <a:latin typeface="Arial"/>
                          <a:ea typeface="Times New Roman"/>
                        </a:rPr>
                        <a:t> </a:t>
                      </a:r>
                      <a:endParaRPr lang="en-CA" sz="10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algn="ctr">
                        <a:spcAft>
                          <a:spcPts val="0"/>
                        </a:spcAft>
                      </a:pPr>
                      <a:r>
                        <a:rPr lang="fr-CA" sz="1400" b="1" u="sng" dirty="0">
                          <a:solidFill>
                            <a:srgbClr val="000000"/>
                          </a:solidFill>
                          <a:effectLst/>
                          <a:latin typeface="Arial"/>
                          <a:ea typeface="Times New Roman"/>
                        </a:rPr>
                        <a:t>END OF YEAR</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379034">
                <a:tc>
                  <a:txBody>
                    <a:bodyPr/>
                    <a:lstStyle/>
                    <a:p>
                      <a:pPr>
                        <a:spcAft>
                          <a:spcPts val="0"/>
                        </a:spcAft>
                      </a:pPr>
                      <a:r>
                        <a:rPr lang="fr-CA" sz="800" b="1" dirty="0">
                          <a:solidFill>
                            <a:srgbClr val="000000"/>
                          </a:solidFill>
                          <a:effectLst/>
                          <a:latin typeface="Arial"/>
                          <a:ea typeface="Times New Roman"/>
                        </a:rPr>
                        <a:t> </a:t>
                      </a:r>
                      <a:endParaRPr lang="en-CA" sz="10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0</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1</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smtClean="0">
                          <a:solidFill>
                            <a:srgbClr val="000000"/>
                          </a:solidFill>
                          <a:effectLst/>
                          <a:latin typeface="Arial"/>
                          <a:ea typeface="Times New Roman"/>
                        </a:rPr>
                        <a:t>..</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spcAft>
                          <a:spcPts val="0"/>
                        </a:spcAft>
                      </a:pPr>
                      <a:r>
                        <a:rPr lang="fr-CA" sz="1400" b="1" u="sng" dirty="0">
                          <a:solidFill>
                            <a:srgbClr val="000000"/>
                          </a:solidFill>
                          <a:effectLst/>
                          <a:latin typeface="Arial"/>
                          <a:ea typeface="Times New Roman"/>
                        </a:rPr>
                        <a:t>4</a:t>
                      </a:r>
                      <a:endParaRPr lang="en-CA" sz="1400" dirty="0">
                        <a:effectLst/>
                        <a:latin typeface="Times New Roman"/>
                        <a:ea typeface="Times New Roman"/>
                      </a:endParaRPr>
                    </a:p>
                  </a:txBody>
                  <a:tcPr marL="35274" marR="35274"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15. Recaptured depreciation</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16. Taxes on recaptured dep.</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17. ATCF "Operations"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18. ATCF "Operations"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19. ATCF "SV"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20. ATCF "SV"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21. ATCF "Working Capital"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22. ATCF "Working Capital"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23. Total ATCF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24. Total ATCF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25. (=R10.) Interest on loan</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26. Loan repayment</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20721">
                <a:tc>
                  <a:txBody>
                    <a:bodyPr/>
                    <a:lstStyle/>
                    <a:p>
                      <a:pPr>
                        <a:spcAft>
                          <a:spcPts val="0"/>
                        </a:spcAft>
                      </a:pPr>
                      <a:r>
                        <a:rPr lang="en-CA" sz="1400" b="1" dirty="0">
                          <a:solidFill>
                            <a:srgbClr val="000000"/>
                          </a:solidFill>
                          <a:effectLst/>
                          <a:latin typeface="Antique Olive" panose="020B0603020204030204" pitchFamily="34" charset="0"/>
                          <a:ea typeface="Times New Roman"/>
                        </a:rPr>
                        <a:t>27. CFOE (Actual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r h="335299">
                <a:tc>
                  <a:txBody>
                    <a:bodyPr/>
                    <a:lstStyle/>
                    <a:p>
                      <a:pPr>
                        <a:spcAft>
                          <a:spcPts val="0"/>
                        </a:spcAft>
                      </a:pPr>
                      <a:r>
                        <a:rPr lang="en-CA" sz="1400" b="1" dirty="0">
                          <a:solidFill>
                            <a:srgbClr val="000000"/>
                          </a:solidFill>
                          <a:effectLst/>
                          <a:latin typeface="Antique Olive" panose="020B0603020204030204" pitchFamily="34" charset="0"/>
                          <a:ea typeface="Times New Roman"/>
                        </a:rPr>
                        <a:t>28. CFOE (Constant $)</a:t>
                      </a:r>
                      <a:endParaRPr lang="en-CA" sz="1400" dirty="0">
                        <a:effectLst/>
                        <a:latin typeface="Antique Olive" panose="020B0603020204030204" pitchFamily="34" charset="0"/>
                        <a:ea typeface="Times New Roman"/>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c>
                  <a:txBody>
                    <a:bodyPr/>
                    <a:lstStyle/>
                    <a:p>
                      <a:endParaRPr lang="en-CA" sz="800" dirty="0">
                        <a:latin typeface="Antique Olive" panose="020B0603020204030204" pitchFamily="34" charset="0"/>
                      </a:endParaRPr>
                    </a:p>
                  </a:txBody>
                  <a:tcPr marL="35274" marR="35274"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1">
                        <a:lumMod val="75000"/>
                      </a:schemeClr>
                    </a:solidFill>
                  </a:tcPr>
                </a:tc>
              </a:tr>
            </a:tbl>
          </a:graphicData>
        </a:graphic>
      </p:graphicFrame>
    </p:spTree>
    <p:extLst>
      <p:ext uri="{BB962C8B-B14F-4D97-AF65-F5344CB8AC3E}">
        <p14:creationId xmlns:p14="http://schemas.microsoft.com/office/powerpoint/2010/main" val="17750612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4"/>
          <p:cNvSpPr>
            <a:spLocks noGrp="1" noChangeArrowheads="1"/>
          </p:cNvSpPr>
          <p:nvPr>
            <p:ph type="ctrTitle" idx="4294967295"/>
          </p:nvPr>
        </p:nvSpPr>
        <p:spPr>
          <a:xfrm>
            <a:off x="990600" y="2286000"/>
            <a:ext cx="7772400" cy="1470025"/>
          </a:xfrm>
          <a:solidFill>
            <a:srgbClr val="FFFF99"/>
          </a:solidFill>
          <a:ln>
            <a:solidFill>
              <a:schemeClr val="tx1"/>
            </a:solidFill>
            <a:miter lim="800000"/>
            <a:headEnd/>
            <a:tailEnd/>
          </a:ln>
        </p:spPr>
        <p:txBody>
          <a:bodyPr/>
          <a:lstStyle/>
          <a:p>
            <a:pPr algn="ctr" eaLnBrk="1" hangingPunct="1"/>
            <a:r>
              <a:rPr lang="en-US" sz="4800" smtClean="0">
                <a:latin typeface="Monotype Corsiva" pitchFamily="66" charset="0"/>
              </a:rPr>
              <a:t>Depreciation of capital assets</a:t>
            </a:r>
            <a:br>
              <a:rPr lang="en-US" sz="4800" smtClean="0">
                <a:latin typeface="Monotype Corsiva" pitchFamily="66" charset="0"/>
              </a:rPr>
            </a:br>
            <a:r>
              <a:rPr lang="en-US" smtClean="0">
                <a:latin typeface="Monotype Corsiva" pitchFamily="66" charset="0"/>
              </a:rPr>
              <a:t>(also known as “fixed” assets)</a:t>
            </a:r>
          </a:p>
        </p:txBody>
      </p:sp>
      <p:graphicFrame>
        <p:nvGraphicFramePr>
          <p:cNvPr id="7171" name="Object 6">
            <a:hlinkClick r:id="" action="ppaction://ole?verb=0"/>
          </p:cNvPr>
          <p:cNvGraphicFramePr>
            <a:graphicFrameLocks noGrp="1"/>
          </p:cNvGraphicFramePr>
          <p:nvPr>
            <p:ph type="subTitle" idx="4294967295"/>
          </p:nvPr>
        </p:nvGraphicFramePr>
        <p:xfrm>
          <a:off x="3962400" y="4038600"/>
          <a:ext cx="1946275" cy="1752600"/>
        </p:xfrm>
        <a:graphic>
          <a:graphicData uri="http://schemas.openxmlformats.org/presentationml/2006/ole">
            <mc:AlternateContent xmlns:mc="http://schemas.openxmlformats.org/markup-compatibility/2006">
              <mc:Choice xmlns:v="urn:schemas-microsoft-com:vml" Requires="v">
                <p:oleObj spid="_x0000_s7235" name="ClipArt" r:id="rId3" imgW="3654479" imgH="3295585" progId="MS_ClipArt_Gallery.2">
                  <p:embed/>
                </p:oleObj>
              </mc:Choice>
              <mc:Fallback>
                <p:oleObj name="ClipArt" r:id="rId3" imgW="3654479" imgH="3295585" progId="MS_ClipArt_Gallery.2">
                  <p:embed/>
                  <p:pic>
                    <p:nvPicPr>
                      <p:cNvPr id="0" name="Object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4038600"/>
                        <a:ext cx="1946275"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6A7C8119-E1F2-478B-887A-E3704219BA55}" type="slidenum">
              <a:rPr lang="fr-CA"/>
              <a:pPr>
                <a:defRPr/>
              </a:pPr>
              <a:t>9</a:t>
            </a:fld>
            <a:endParaRPr lang="fr-CA"/>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3"/>
          <p:cNvSpPr>
            <a:spLocks noGrp="1"/>
          </p:cNvSpPr>
          <p:nvPr>
            <p:ph type="ftr" sz="quarter" idx="11"/>
          </p:nvPr>
        </p:nvSpPr>
        <p:spPr/>
        <p:txBody>
          <a:bodyPr/>
          <a:lstStyle/>
          <a:p>
            <a:pPr>
              <a:defRPr/>
            </a:pPr>
            <a:r>
              <a:rPr lang="en-CA" smtClean="0"/>
              <a:t>Topic 8: Depreciation, Taxes and Cash Flows</a:t>
            </a:r>
            <a:endParaRPr lang="fr-CA"/>
          </a:p>
        </p:txBody>
      </p:sp>
      <p:sp>
        <p:nvSpPr>
          <p:cNvPr id="8" name="Slide Number Placeholder 4"/>
          <p:cNvSpPr>
            <a:spLocks noGrp="1"/>
          </p:cNvSpPr>
          <p:nvPr>
            <p:ph type="sldNum" sz="quarter" idx="12"/>
          </p:nvPr>
        </p:nvSpPr>
        <p:spPr/>
        <p:txBody>
          <a:bodyPr/>
          <a:lstStyle/>
          <a:p>
            <a:pPr>
              <a:defRPr/>
            </a:pPr>
            <a:fld id="{957A2C73-DBBB-473F-AF3A-D191B9B7B000}" type="slidenum">
              <a:rPr lang="fr-CA"/>
              <a:pPr>
                <a:defRPr/>
              </a:pPr>
              <a:t>10</a:t>
            </a:fld>
            <a:endParaRPr lang="fr-CA"/>
          </a:p>
        </p:txBody>
      </p:sp>
      <p:sp>
        <p:nvSpPr>
          <p:cNvPr id="8196" name="Rectangle 4"/>
          <p:cNvSpPr>
            <a:spLocks noGrp="1" noChangeArrowheads="1"/>
          </p:cNvSpPr>
          <p:nvPr>
            <p:ph type="title"/>
          </p:nvPr>
        </p:nvSpPr>
        <p:spPr/>
        <p:txBody>
          <a:bodyPr/>
          <a:lstStyle/>
          <a:p>
            <a:pPr eaLnBrk="1" hangingPunct="1"/>
            <a:r>
              <a:rPr lang="en-CA" smtClean="0"/>
              <a:t>Revenue-producing assets</a:t>
            </a:r>
          </a:p>
        </p:txBody>
      </p:sp>
      <p:graphicFrame>
        <p:nvGraphicFramePr>
          <p:cNvPr id="8197" name="Object 5">
            <a:hlinkClick r:id="" action="ppaction://ole?verb=0"/>
          </p:cNvPr>
          <p:cNvGraphicFramePr>
            <a:graphicFrameLocks/>
          </p:cNvGraphicFramePr>
          <p:nvPr/>
        </p:nvGraphicFramePr>
        <p:xfrm>
          <a:off x="1143000" y="1828800"/>
          <a:ext cx="3962400" cy="1905000"/>
        </p:xfrm>
        <a:graphic>
          <a:graphicData uri="http://schemas.openxmlformats.org/presentationml/2006/ole">
            <mc:AlternateContent xmlns:mc="http://schemas.openxmlformats.org/markup-compatibility/2006">
              <mc:Choice xmlns:v="urn:schemas-microsoft-com:vml" Requires="v">
                <p:oleObj spid="_x0000_s8261" name="Clip" r:id="rId3" imgW="4965700" imgH="3060700" progId="MS_ClipArt_Gallery.2">
                  <p:embed/>
                </p:oleObj>
              </mc:Choice>
              <mc:Fallback>
                <p:oleObj name="Clip" r:id="rId3" imgW="4965700" imgH="3060700" progId="MS_ClipArt_Gallery.2">
                  <p:embed/>
                  <p:pic>
                    <p:nvPicPr>
                      <p:cNvPr id="0" name="Objec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828800"/>
                        <a:ext cx="39624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198" name="Picture 6"/>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15000" y="2057400"/>
            <a:ext cx="2514600" cy="195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8"/>
          <p:cNvPicPr>
            <a:picLocks noChangeAspect="1" noChangeArrowheads="1"/>
          </p:cNvPicPr>
          <p:nvPr/>
        </p:nvPicPr>
        <p:blipFill>
          <a:blip r:embed="rId6">
            <a:lum contrast="-12000"/>
            <a:extLst>
              <a:ext uri="{28A0092B-C50C-407E-A947-70E740481C1C}">
                <a14:useLocalDpi xmlns:a14="http://schemas.microsoft.com/office/drawing/2010/main" val="0"/>
              </a:ext>
            </a:extLst>
          </a:blip>
          <a:srcRect t="47150" r="56734" b="31947"/>
          <a:stretch>
            <a:fillRect/>
          </a:stretch>
        </p:blipFill>
        <p:spPr bwMode="auto">
          <a:xfrm>
            <a:off x="2590800" y="4267200"/>
            <a:ext cx="43434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FBEFFD1A-B5DC-474F-8E36-8154FD44E549}" type="slidenum">
              <a:rPr lang="fr-CA"/>
              <a:pPr>
                <a:defRPr/>
              </a:pPr>
              <a:t>11</a:t>
            </a:fld>
            <a:endParaRPr lang="fr-CA"/>
          </a:p>
        </p:txBody>
      </p:sp>
      <p:sp>
        <p:nvSpPr>
          <p:cNvPr id="9220" name="Rectangle 2"/>
          <p:cNvSpPr>
            <a:spLocks noGrp="1" noChangeArrowheads="1"/>
          </p:cNvSpPr>
          <p:nvPr>
            <p:ph type="title"/>
          </p:nvPr>
        </p:nvSpPr>
        <p:spPr/>
        <p:txBody>
          <a:bodyPr/>
          <a:lstStyle/>
          <a:p>
            <a:pPr eaLnBrk="1" hangingPunct="1"/>
            <a:r>
              <a:rPr lang="en-US" smtClean="0"/>
              <a:t>Working Capital</a:t>
            </a:r>
          </a:p>
        </p:txBody>
      </p:sp>
      <p:sp>
        <p:nvSpPr>
          <p:cNvPr id="9221" name="Rectangle 3"/>
          <p:cNvSpPr>
            <a:spLocks noGrp="1" noChangeArrowheads="1"/>
          </p:cNvSpPr>
          <p:nvPr>
            <p:ph type="body" idx="1"/>
          </p:nvPr>
        </p:nvSpPr>
        <p:spPr/>
        <p:txBody>
          <a:bodyPr/>
          <a:lstStyle/>
          <a:p>
            <a:pPr marL="0" indent="0" eaLnBrk="1" hangingPunct="1">
              <a:buNone/>
            </a:pPr>
            <a:r>
              <a:rPr lang="en-US" dirty="0" smtClean="0"/>
              <a:t>= Current Assets – Current Liabilities</a:t>
            </a:r>
          </a:p>
          <a:p>
            <a:pPr eaLnBrk="1" hangingPunct="1"/>
            <a:r>
              <a:rPr lang="en-US" dirty="0" smtClean="0"/>
              <a:t>Cash necessary to begin and sustain operations</a:t>
            </a:r>
          </a:p>
          <a:p>
            <a:pPr lvl="1" eaLnBrk="1" hangingPunct="1">
              <a:buSzTx/>
            </a:pPr>
            <a:r>
              <a:rPr lang="en-US" dirty="0" smtClean="0"/>
              <a:t>Purchase materials, build inventory</a:t>
            </a:r>
          </a:p>
          <a:p>
            <a:pPr eaLnBrk="1" hangingPunct="1"/>
            <a:r>
              <a:rPr lang="en-US" dirty="0" smtClean="0"/>
              <a:t>An inflow at the beginning of a project</a:t>
            </a:r>
          </a:p>
          <a:p>
            <a:pPr eaLnBrk="1" hangingPunct="1"/>
            <a:r>
              <a:rPr lang="en-US" dirty="0" smtClean="0"/>
              <a:t>An outflow at the end of a project</a:t>
            </a:r>
          </a:p>
          <a:p>
            <a:pPr eaLnBrk="1" hangingPunct="1"/>
            <a:r>
              <a:rPr lang="en-US" dirty="0" smtClean="0"/>
              <a:t>Termed « capital » but ignored as a cost for tax purposes </a:t>
            </a:r>
          </a:p>
          <a:p>
            <a:pPr lvl="1" eaLnBrk="1" hangingPunct="1"/>
            <a:r>
              <a:rPr lang="en-US" dirty="0" smtClean="0"/>
              <a:t>neither depreciable nor tax deductible </a:t>
            </a:r>
          </a:p>
          <a:p>
            <a:pPr eaLnBrk="1" hangingPunct="1"/>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60447B6B-32B2-4C55-A1BD-3C3D0D623355}" type="slidenum">
              <a:rPr lang="fr-CA"/>
              <a:pPr>
                <a:defRPr/>
              </a:pPr>
              <a:t>12</a:t>
            </a:fld>
            <a:endParaRPr lang="fr-CA"/>
          </a:p>
        </p:txBody>
      </p:sp>
      <p:sp>
        <p:nvSpPr>
          <p:cNvPr id="10244" name="Rectangle 2"/>
          <p:cNvSpPr>
            <a:spLocks noGrp="1" noChangeArrowheads="1"/>
          </p:cNvSpPr>
          <p:nvPr>
            <p:ph type="title"/>
          </p:nvPr>
        </p:nvSpPr>
        <p:spPr/>
        <p:txBody>
          <a:bodyPr/>
          <a:lstStyle/>
          <a:p>
            <a:pPr eaLnBrk="1" hangingPunct="1"/>
            <a:r>
              <a:rPr lang="en-US" smtClean="0"/>
              <a:t>Cash Flows (thus far)</a:t>
            </a:r>
          </a:p>
        </p:txBody>
      </p:sp>
      <p:sp>
        <p:nvSpPr>
          <p:cNvPr id="10245" name="Rectangle 3"/>
          <p:cNvSpPr>
            <a:spLocks noGrp="1" noChangeArrowheads="1"/>
          </p:cNvSpPr>
          <p:nvPr>
            <p:ph type="body" idx="1"/>
          </p:nvPr>
        </p:nvSpPr>
        <p:spPr/>
        <p:txBody>
          <a:bodyPr/>
          <a:lstStyle/>
          <a:p>
            <a:pPr eaLnBrk="1" hangingPunct="1">
              <a:lnSpc>
                <a:spcPct val="90000"/>
              </a:lnSpc>
            </a:pPr>
            <a:r>
              <a:rPr lang="en-US" sz="2400" smtClean="0"/>
              <a:t>Net cash flows = Cash Inflows – Cash Outflows</a:t>
            </a:r>
          </a:p>
          <a:p>
            <a:pPr lvl="1" eaLnBrk="1" hangingPunct="1">
              <a:lnSpc>
                <a:spcPct val="90000"/>
              </a:lnSpc>
            </a:pPr>
            <a:r>
              <a:rPr lang="en-US" sz="2400" smtClean="0"/>
              <a:t>Cash Inflows</a:t>
            </a:r>
          </a:p>
          <a:p>
            <a:pPr lvl="2" eaLnBrk="1" hangingPunct="1">
              <a:lnSpc>
                <a:spcPct val="90000"/>
              </a:lnSpc>
            </a:pPr>
            <a:r>
              <a:rPr lang="en-US" sz="2400" smtClean="0"/>
              <a:t>Revenues from sales, investments, gifts, inheritances ….</a:t>
            </a:r>
          </a:p>
          <a:p>
            <a:pPr lvl="1" eaLnBrk="1" hangingPunct="1">
              <a:lnSpc>
                <a:spcPct val="90000"/>
              </a:lnSpc>
            </a:pPr>
            <a:r>
              <a:rPr lang="en-US" sz="2400" smtClean="0"/>
              <a:t>Cash Outflows</a:t>
            </a:r>
          </a:p>
          <a:p>
            <a:pPr lvl="2" eaLnBrk="1" hangingPunct="1">
              <a:lnSpc>
                <a:spcPct val="90000"/>
              </a:lnSpc>
            </a:pPr>
            <a:r>
              <a:rPr lang="en-US" sz="2400" smtClean="0"/>
              <a:t>Initial investment (P), operating expenses such as utilities, wages and salaries, advertising, interest on loans …</a:t>
            </a:r>
          </a:p>
          <a:p>
            <a:pPr eaLnBrk="1" hangingPunct="1">
              <a:lnSpc>
                <a:spcPct val="90000"/>
              </a:lnSpc>
            </a:pPr>
            <a:r>
              <a:rPr lang="en-US" sz="2400" smtClean="0"/>
              <a:t>Before-Tax Cash Flows (BTCF)</a:t>
            </a:r>
          </a:p>
          <a:p>
            <a:pPr eaLnBrk="1" hangingPunct="1">
              <a:lnSpc>
                <a:spcPct val="90000"/>
              </a:lnSpc>
              <a:buFontTx/>
              <a:buNone/>
            </a:pPr>
            <a:r>
              <a:rPr lang="en-US" sz="2400" smtClean="0"/>
              <a:t>	= Revenues - costs</a:t>
            </a:r>
          </a:p>
          <a:p>
            <a:pPr eaLnBrk="1" hangingPunct="1">
              <a:lnSpc>
                <a:spcPct val="90000"/>
              </a:lnSpc>
            </a:pPr>
            <a:r>
              <a:rPr lang="en-US" sz="2400" smtClean="0"/>
              <a:t>After-Tax Cash Flows (ATCF)</a:t>
            </a:r>
          </a:p>
          <a:p>
            <a:pPr eaLnBrk="1" hangingPunct="1">
              <a:lnSpc>
                <a:spcPct val="90000"/>
              </a:lnSpc>
            </a:pPr>
            <a:r>
              <a:rPr lang="en-US" sz="2400" smtClean="0"/>
              <a:t>Revenues – operating costs - income taxes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4E642C6D-B1E2-4438-A7EE-34D4D3ADB64C}" type="slidenum">
              <a:rPr lang="fr-CA"/>
              <a:pPr>
                <a:defRPr/>
              </a:pPr>
              <a:t>13</a:t>
            </a:fld>
            <a:endParaRPr lang="fr-CA"/>
          </a:p>
        </p:txBody>
      </p:sp>
      <p:sp>
        <p:nvSpPr>
          <p:cNvPr id="11268" name="Rectangle 2"/>
          <p:cNvSpPr>
            <a:spLocks noGrp="1" noChangeArrowheads="1"/>
          </p:cNvSpPr>
          <p:nvPr>
            <p:ph type="title"/>
          </p:nvPr>
        </p:nvSpPr>
        <p:spPr/>
        <p:txBody>
          <a:bodyPr/>
          <a:lstStyle/>
          <a:p>
            <a:pPr eaLnBrk="1" hangingPunct="1"/>
            <a:r>
              <a:rPr lang="en-US" smtClean="0"/>
              <a:t>Depreciation (business expense)</a:t>
            </a:r>
          </a:p>
        </p:txBody>
      </p:sp>
      <p:sp>
        <p:nvSpPr>
          <p:cNvPr id="11269" name="Rectangle 3"/>
          <p:cNvSpPr>
            <a:spLocks noGrp="1" noChangeArrowheads="1"/>
          </p:cNvSpPr>
          <p:nvPr>
            <p:ph type="body" idx="1"/>
          </p:nvPr>
        </p:nvSpPr>
        <p:spPr/>
        <p:txBody>
          <a:bodyPr/>
          <a:lstStyle/>
          <a:p>
            <a:pPr eaLnBrk="1" hangingPunct="1">
              <a:lnSpc>
                <a:spcPct val="90000"/>
              </a:lnSpc>
            </a:pPr>
            <a:r>
              <a:rPr lang="en-GB" sz="2000" smtClean="0"/>
              <a:t>Definition : Decrease in the market value of a physical or fixed asset</a:t>
            </a:r>
          </a:p>
          <a:p>
            <a:pPr lvl="1" eaLnBrk="1" hangingPunct="1">
              <a:lnSpc>
                <a:spcPct val="90000"/>
              </a:lnSpc>
            </a:pPr>
            <a:r>
              <a:rPr lang="en-GB" sz="2000" smtClean="0"/>
              <a:t>e.g., buildings, machinery and equipment </a:t>
            </a:r>
          </a:p>
          <a:p>
            <a:pPr eaLnBrk="1" hangingPunct="1">
              <a:lnSpc>
                <a:spcPct val="90000"/>
              </a:lnSpc>
            </a:pPr>
            <a:r>
              <a:rPr lang="en-GB" sz="2000" smtClean="0"/>
              <a:t>Assets that can be depreciated must</a:t>
            </a:r>
          </a:p>
          <a:p>
            <a:pPr lvl="1" eaLnBrk="1" hangingPunct="1">
              <a:lnSpc>
                <a:spcPct val="90000"/>
              </a:lnSpc>
            </a:pPr>
            <a:r>
              <a:rPr lang="en-GB" sz="2000" smtClean="0"/>
              <a:t>be used or held for the production of income</a:t>
            </a:r>
          </a:p>
          <a:p>
            <a:pPr lvl="1" eaLnBrk="1" hangingPunct="1">
              <a:lnSpc>
                <a:spcPct val="90000"/>
              </a:lnSpc>
            </a:pPr>
            <a:r>
              <a:rPr lang="en-GB" sz="2000" smtClean="0"/>
              <a:t>have a definite service life that exceeds one year</a:t>
            </a:r>
          </a:p>
          <a:p>
            <a:pPr lvl="1" eaLnBrk="1" hangingPunct="1">
              <a:lnSpc>
                <a:spcPct val="90000"/>
              </a:lnSpc>
            </a:pPr>
            <a:r>
              <a:rPr lang="en-GB" sz="2000" smtClean="0"/>
              <a:t>wear out, decay, get used up, become obsolete or decrease in value from natural causes</a:t>
            </a:r>
          </a:p>
          <a:p>
            <a:pPr eaLnBrk="1" hangingPunct="1">
              <a:lnSpc>
                <a:spcPct val="90000"/>
              </a:lnSpc>
            </a:pPr>
            <a:r>
              <a:rPr lang="en-GB" sz="2000" smtClean="0"/>
              <a:t>These assets are treated differently from operating expenses (e.g., wages &amp; utilities)</a:t>
            </a:r>
          </a:p>
          <a:p>
            <a:pPr lvl="1" eaLnBrk="1" hangingPunct="1">
              <a:lnSpc>
                <a:spcPct val="90000"/>
              </a:lnSpc>
            </a:pPr>
            <a:r>
              <a:rPr lang="en-GB" sz="2000" u="sng" smtClean="0"/>
              <a:t>Operating expenses</a:t>
            </a:r>
            <a:r>
              <a:rPr lang="en-GB" sz="2000" smtClean="0"/>
              <a:t> are </a:t>
            </a:r>
            <a:r>
              <a:rPr lang="en-GB" sz="2000" b="1" smtClean="0"/>
              <a:t>expensed</a:t>
            </a:r>
            <a:r>
              <a:rPr lang="en-GB" sz="2000" smtClean="0"/>
              <a:t> at the time they are incurred (wages are paid for a specific period of time). </a:t>
            </a:r>
          </a:p>
          <a:p>
            <a:pPr lvl="1" eaLnBrk="1" hangingPunct="1">
              <a:lnSpc>
                <a:spcPct val="90000"/>
              </a:lnSpc>
            </a:pPr>
            <a:r>
              <a:rPr lang="en-GB" sz="2000" u="sng" smtClean="0"/>
              <a:t>Physical assets</a:t>
            </a:r>
            <a:r>
              <a:rPr lang="en-GB" sz="2000" smtClean="0"/>
              <a:t> are </a:t>
            </a:r>
            <a:r>
              <a:rPr lang="en-GB" sz="2000" b="1" smtClean="0"/>
              <a:t>capitalized</a:t>
            </a:r>
            <a:r>
              <a:rPr lang="en-GB" sz="2000" smtClean="0"/>
              <a:t> because they usually provide services beyond an accounting period.</a:t>
            </a:r>
            <a:endParaRPr lang="en-US" sz="20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p:txBody>
          <a:bodyPr/>
          <a:lstStyle/>
          <a:p>
            <a:pPr eaLnBrk="1" hangingPunct="1"/>
            <a:r>
              <a:rPr lang="en-GB" smtClean="0"/>
              <a:t>Depreciation of Physical Assets</a:t>
            </a:r>
            <a:endParaRPr lang="en-US" smtClean="0"/>
          </a:p>
        </p:txBody>
      </p:sp>
      <p:graphicFrame>
        <p:nvGraphicFramePr>
          <p:cNvPr id="11320" name="Group 56"/>
          <p:cNvGraphicFramePr>
            <a:graphicFrameLocks noGrp="1"/>
          </p:cNvGraphicFramePr>
          <p:nvPr/>
        </p:nvGraphicFramePr>
        <p:xfrm>
          <a:off x="1066800" y="1981200"/>
          <a:ext cx="7315200" cy="3608388"/>
        </p:xfrm>
        <a:graphic>
          <a:graphicData uri="http://schemas.openxmlformats.org/drawingml/2006/table">
            <a:tbl>
              <a:tblPr/>
              <a:tblGrid>
                <a:gridCol w="3657600"/>
                <a:gridCol w="3657600"/>
              </a:tblGrid>
              <a:tr h="5191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charset="0"/>
                          <a:ea typeface="Times New Roman" pitchFamily="18" charset="0"/>
                          <a:cs typeface="Courier New" pitchFamily="49" charset="0"/>
                        </a:rPr>
                        <a:t>Reasons</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charset="0"/>
                          <a:ea typeface="Times New Roman" pitchFamily="18" charset="0"/>
                          <a:cs typeface="Courier New" pitchFamily="49" charset="0"/>
                        </a:rPr>
                        <a:t>Example</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12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 use-related physical loss (wear &amp; tear)</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car; light bulb; slide rule</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39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 time-related physical loss (even if asset is not used)</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car; manure spreader; slide rule affected by humidity, dust, sunshine</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36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 functional loss (asset is unable to meet demand expectations)</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slide rules; 1</a:t>
                      </a:r>
                      <a:r>
                        <a:rPr kumimoji="0" lang="en-GB" sz="1800" b="1" i="0" u="none" strike="noStrike" cap="none" normalizeH="0" baseline="30000" smtClean="0">
                          <a:ln>
                            <a:noFill/>
                          </a:ln>
                          <a:solidFill>
                            <a:schemeClr val="tx1"/>
                          </a:solidFill>
                          <a:effectLst/>
                          <a:latin typeface="Arial" charset="0"/>
                          <a:ea typeface="Times New Roman" pitchFamily="18" charset="0"/>
                          <a:cs typeface="Courier New" pitchFamily="49" charset="0"/>
                        </a:rPr>
                        <a:t>st</a:t>
                      </a: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generation calculators and computers (software and hardware)</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84F067AA-E9D6-4767-A2DC-C41DC305EEE3}" type="slidenum">
              <a:rPr lang="fr-CA"/>
              <a:pPr>
                <a:defRPr/>
              </a:pPr>
              <a:t>14</a:t>
            </a:fld>
            <a:endParaRPr lang="fr-CA"/>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45FD57CA-2A1F-4600-B243-ED4D33076674}" type="slidenum">
              <a:rPr lang="fr-CA"/>
              <a:pPr>
                <a:defRPr/>
              </a:pPr>
              <a:t>15</a:t>
            </a:fld>
            <a:endParaRPr lang="fr-CA"/>
          </a:p>
        </p:txBody>
      </p:sp>
      <p:sp>
        <p:nvSpPr>
          <p:cNvPr id="13316" name="Rectangle 2"/>
          <p:cNvSpPr>
            <a:spLocks noGrp="1" noChangeArrowheads="1"/>
          </p:cNvSpPr>
          <p:nvPr>
            <p:ph type="title"/>
          </p:nvPr>
        </p:nvSpPr>
        <p:spPr/>
        <p:txBody>
          <a:bodyPr/>
          <a:lstStyle/>
          <a:p>
            <a:pPr eaLnBrk="1" hangingPunct="1"/>
            <a:r>
              <a:rPr lang="en-US" smtClean="0"/>
              <a:t>Tax Treatment of Depreciation</a:t>
            </a:r>
          </a:p>
        </p:txBody>
      </p:sp>
      <p:sp>
        <p:nvSpPr>
          <p:cNvPr id="13317" name="Rectangle 3"/>
          <p:cNvSpPr>
            <a:spLocks noGrp="1" noChangeArrowheads="1"/>
          </p:cNvSpPr>
          <p:nvPr>
            <p:ph type="body" idx="1"/>
          </p:nvPr>
        </p:nvSpPr>
        <p:spPr/>
        <p:txBody>
          <a:bodyPr/>
          <a:lstStyle/>
          <a:p>
            <a:pPr eaLnBrk="1" hangingPunct="1">
              <a:lnSpc>
                <a:spcPct val="90000"/>
              </a:lnSpc>
            </a:pPr>
            <a:r>
              <a:rPr lang="en-US" sz="2000" smtClean="0"/>
              <a:t>The Canadian tax system defines the maximum depreciation  claimable in any year for a depreciable asset</a:t>
            </a:r>
          </a:p>
          <a:p>
            <a:pPr lvl="1" eaLnBrk="1" hangingPunct="1">
              <a:lnSpc>
                <a:spcPct val="90000"/>
              </a:lnSpc>
            </a:pPr>
            <a:r>
              <a:rPr lang="en-US" sz="2000" b="1" smtClean="0"/>
              <a:t>capital cost allowance (CCA)</a:t>
            </a:r>
          </a:p>
          <a:p>
            <a:pPr eaLnBrk="1" hangingPunct="1">
              <a:lnSpc>
                <a:spcPct val="90000"/>
              </a:lnSpc>
            </a:pPr>
            <a:r>
              <a:rPr lang="en-US" sz="2000" smtClean="0"/>
              <a:t>Generally</a:t>
            </a:r>
          </a:p>
          <a:p>
            <a:pPr lvl="1" eaLnBrk="1" hangingPunct="1">
              <a:lnSpc>
                <a:spcPct val="90000"/>
              </a:lnSpc>
            </a:pPr>
            <a:r>
              <a:rPr lang="en-US" sz="2000" smtClean="0"/>
              <a:t>companies wish to depreciate assets as quickly as possible in order to maximize tax savings from depreciation. </a:t>
            </a:r>
          </a:p>
          <a:p>
            <a:pPr lvl="1" eaLnBrk="1" hangingPunct="1">
              <a:lnSpc>
                <a:spcPct val="90000"/>
              </a:lnSpc>
            </a:pPr>
            <a:r>
              <a:rPr lang="en-US" sz="2000" smtClean="0"/>
              <a:t>governments want companies to depreciate assets as slowly as possible to keep tax savings at a minimum.</a:t>
            </a:r>
          </a:p>
          <a:p>
            <a:pPr eaLnBrk="1" hangingPunct="1">
              <a:lnSpc>
                <a:spcPct val="90000"/>
              </a:lnSpc>
            </a:pPr>
            <a:r>
              <a:rPr lang="en-US" sz="2000" smtClean="0"/>
              <a:t>Instead of focusing on depreciable assets individually (e.g., a specific truck in a fleet of trucks), a company’s assets are grouped by asset class for which specific rates are used to determine depreciation charges.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F509CA1A-86A7-42E2-87D2-07A8760725E5}" type="slidenum">
              <a:rPr lang="fr-CA"/>
              <a:pPr>
                <a:defRPr/>
              </a:pPr>
              <a:t>16</a:t>
            </a:fld>
            <a:endParaRPr lang="fr-CA"/>
          </a:p>
        </p:txBody>
      </p:sp>
      <p:sp>
        <p:nvSpPr>
          <p:cNvPr id="14340" name="Rectangle 2"/>
          <p:cNvSpPr>
            <a:spLocks noGrp="1" noChangeArrowheads="1"/>
          </p:cNvSpPr>
          <p:nvPr>
            <p:ph type="title"/>
          </p:nvPr>
        </p:nvSpPr>
        <p:spPr/>
        <p:txBody>
          <a:bodyPr/>
          <a:lstStyle/>
          <a:p>
            <a:pPr eaLnBrk="1" hangingPunct="1"/>
            <a:r>
              <a:rPr lang="en-US" smtClean="0"/>
              <a:t>The Capital Cost Allowance (CCA) System</a:t>
            </a:r>
          </a:p>
        </p:txBody>
      </p:sp>
      <p:sp>
        <p:nvSpPr>
          <p:cNvPr id="14341" name="Rectangle 3"/>
          <p:cNvSpPr>
            <a:spLocks noGrp="1" noChangeArrowheads="1"/>
          </p:cNvSpPr>
          <p:nvPr>
            <p:ph type="body" idx="1"/>
          </p:nvPr>
        </p:nvSpPr>
        <p:spPr/>
        <p:txBody>
          <a:bodyPr/>
          <a:lstStyle/>
          <a:p>
            <a:pPr eaLnBrk="1" hangingPunct="1">
              <a:lnSpc>
                <a:spcPct val="80000"/>
              </a:lnSpc>
            </a:pPr>
            <a:r>
              <a:rPr lang="en-US" sz="2400" smtClean="0"/>
              <a:t>The purchase of a long-term depreciable asset generates a capital expense</a:t>
            </a:r>
          </a:p>
          <a:p>
            <a:pPr lvl="1" eaLnBrk="1" hangingPunct="1">
              <a:lnSpc>
                <a:spcPct val="80000"/>
              </a:lnSpc>
            </a:pPr>
            <a:r>
              <a:rPr lang="en-US" sz="2200" smtClean="0"/>
              <a:t>all tangible assets are depreciable except for land.</a:t>
            </a:r>
          </a:p>
          <a:p>
            <a:pPr eaLnBrk="1" hangingPunct="1">
              <a:lnSpc>
                <a:spcPct val="80000"/>
              </a:lnSpc>
            </a:pPr>
            <a:r>
              <a:rPr lang="en-US" sz="2400" smtClean="0"/>
              <a:t>For a variety of reasons discussed earlier, a tangible asset (e.g., a pizza delivery vehicle) decreases in value over time (i.e., it depreciates). </a:t>
            </a:r>
          </a:p>
          <a:p>
            <a:pPr eaLnBrk="1" hangingPunct="1">
              <a:lnSpc>
                <a:spcPct val="80000"/>
              </a:lnSpc>
            </a:pPr>
            <a:r>
              <a:rPr lang="en-US" sz="2400" smtClean="0"/>
              <a:t>Depreciation is intended to capture the loss in value of the tangible asset each year or during some other timeframe. </a:t>
            </a:r>
          </a:p>
          <a:p>
            <a:pPr eaLnBrk="1" hangingPunct="1">
              <a:lnSpc>
                <a:spcPct val="80000"/>
              </a:lnSpc>
            </a:pPr>
            <a:r>
              <a:rPr lang="en-US" sz="2400" smtClean="0"/>
              <a:t>Depreciation expenses decrease the asset’s book value over time (recorded in the company’s balance sheet by accountants).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p:txBody>
          <a:bodyPr/>
          <a:lstStyle/>
          <a:p>
            <a:pPr algn="ctr" eaLnBrk="1" hangingPunct="1"/>
            <a:r>
              <a:rPr lang="en-US" smtClean="0"/>
              <a:t>Sample CCA (Depreciation) Rates</a:t>
            </a:r>
            <a:br>
              <a:rPr lang="en-US" smtClean="0"/>
            </a:br>
            <a:r>
              <a:rPr lang="en-US" sz="2800" smtClean="0"/>
              <a:t>(Canada Revenue Agency)</a:t>
            </a:r>
          </a:p>
        </p:txBody>
      </p:sp>
      <p:graphicFrame>
        <p:nvGraphicFramePr>
          <p:cNvPr id="100488" name="Group 136"/>
          <p:cNvGraphicFramePr>
            <a:graphicFrameLocks noGrp="1"/>
          </p:cNvGraphicFramePr>
          <p:nvPr/>
        </p:nvGraphicFramePr>
        <p:xfrm>
          <a:off x="1143000" y="1524000"/>
          <a:ext cx="6991350" cy="3184526"/>
        </p:xfrm>
        <a:graphic>
          <a:graphicData uri="http://schemas.openxmlformats.org/drawingml/2006/table">
            <a:tbl>
              <a:tblPr/>
              <a:tblGrid>
                <a:gridCol w="2209800"/>
                <a:gridCol w="2133600"/>
                <a:gridCol w="2647950"/>
              </a:tblGrid>
              <a:tr h="4953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sng" strike="noStrike" cap="none" normalizeH="0" baseline="0" smtClean="0">
                          <a:ln>
                            <a:noFill/>
                          </a:ln>
                          <a:solidFill>
                            <a:schemeClr val="tx1"/>
                          </a:solidFill>
                          <a:effectLst/>
                          <a:latin typeface="Arial" charset="0"/>
                          <a:cs typeface="Times New Roman" pitchFamily="18" charset="0"/>
                        </a:rPr>
                        <a:t>CCA Rate (%)</a:t>
                      </a:r>
                      <a:endParaRPr kumimoji="0" lang="en-US" sz="1800" b="1" i="0" u="sng"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sng" strike="noStrike" cap="none" normalizeH="0" baseline="0" smtClean="0">
                          <a:ln>
                            <a:noFill/>
                          </a:ln>
                          <a:solidFill>
                            <a:schemeClr val="tx1"/>
                          </a:solidFill>
                          <a:effectLst/>
                          <a:latin typeface="Arial" charset="0"/>
                          <a:cs typeface="Times New Roman" pitchFamily="18" charset="0"/>
                        </a:rPr>
                        <a:t>Class</a:t>
                      </a:r>
                      <a:endParaRPr kumimoji="0" lang="en-US" sz="1800" b="1" i="0" u="sng"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sng" strike="noStrike" cap="none" normalizeH="0" baseline="0" smtClean="0">
                          <a:ln>
                            <a:noFill/>
                          </a:ln>
                          <a:solidFill>
                            <a:schemeClr val="tx1"/>
                          </a:solidFill>
                          <a:effectLst/>
                          <a:latin typeface="Arial" charset="0"/>
                          <a:cs typeface="Times New Roman" pitchFamily="18" charset="0"/>
                        </a:rPr>
                        <a:t>Description</a:t>
                      </a:r>
                      <a:endParaRPr kumimoji="0" lang="en-US" sz="1800" b="1" i="0" u="sng"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5 to 10</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1, 3, 6</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Buildings</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7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25</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9</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Aircraft, aircraft furniture, and equipment</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5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40</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16</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Taxis, rental cars, freight trucks</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23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50</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22</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Power-operated moving equipment</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389" name="Text Box 133"/>
          <p:cNvSpPr txBox="1">
            <a:spLocks noChangeArrowheads="1"/>
          </p:cNvSpPr>
          <p:nvPr/>
        </p:nvSpPr>
        <p:spPr bwMode="auto">
          <a:xfrm>
            <a:off x="1752600" y="5562600"/>
            <a:ext cx="56324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2000">
                <a:cs typeface="Arial" pitchFamily="34" charset="0"/>
              </a:rPr>
              <a:t>CCA ≡ Capital Cost Allowance </a:t>
            </a:r>
            <a:r>
              <a:rPr lang="fr-CA" sz="2000"/>
              <a:t>≡</a:t>
            </a:r>
            <a:r>
              <a:rPr lang="fr-CA" sz="2000">
                <a:cs typeface="Arial" pitchFamily="34" charset="0"/>
              </a:rPr>
              <a:t> depreciation</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D6DE555C-ED15-463E-B294-A3B8CDAF8CE6}" type="slidenum">
              <a:rPr lang="fr-CA"/>
              <a:pPr>
                <a:defRPr/>
              </a:pPr>
              <a:t>17</a:t>
            </a:fld>
            <a:endParaRPr lang="fr-CA"/>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60088F9D-F347-4056-80C7-2CEFAEFA5EA7}" type="slidenum">
              <a:rPr lang="fr-CA"/>
              <a:pPr>
                <a:defRPr/>
              </a:pPr>
              <a:t>18</a:t>
            </a:fld>
            <a:endParaRPr lang="fr-CA"/>
          </a:p>
        </p:txBody>
      </p:sp>
      <p:sp>
        <p:nvSpPr>
          <p:cNvPr id="16388" name="Rectangle 2"/>
          <p:cNvSpPr>
            <a:spLocks noGrp="1" noChangeArrowheads="1"/>
          </p:cNvSpPr>
          <p:nvPr>
            <p:ph type="title"/>
          </p:nvPr>
        </p:nvSpPr>
        <p:spPr/>
        <p:txBody>
          <a:bodyPr/>
          <a:lstStyle/>
          <a:p>
            <a:pPr eaLnBrk="1" hangingPunct="1"/>
            <a:r>
              <a:rPr lang="en-GB" smtClean="0"/>
              <a:t>Advantages of a Reliable Depreciation</a:t>
            </a:r>
            <a:r>
              <a:rPr lang="en-GB" b="1" smtClean="0"/>
              <a:t> </a:t>
            </a:r>
            <a:r>
              <a:rPr lang="en-GB" smtClean="0"/>
              <a:t>Model</a:t>
            </a:r>
            <a:endParaRPr lang="en-US" smtClean="0"/>
          </a:p>
        </p:txBody>
      </p:sp>
      <p:sp>
        <p:nvSpPr>
          <p:cNvPr id="16389" name="Rectangle 3"/>
          <p:cNvSpPr>
            <a:spLocks noGrp="1" noChangeArrowheads="1"/>
          </p:cNvSpPr>
          <p:nvPr>
            <p:ph type="body" idx="1"/>
          </p:nvPr>
        </p:nvSpPr>
        <p:spPr/>
        <p:txBody>
          <a:bodyPr/>
          <a:lstStyle/>
          <a:p>
            <a:pPr marL="533400" indent="-533400" eaLnBrk="1" hangingPunct="1">
              <a:buSzPct val="95000"/>
              <a:buFont typeface="Wingdings" pitchFamily="2" charset="2"/>
              <a:buAutoNum type="arabicPeriod"/>
            </a:pPr>
            <a:r>
              <a:rPr lang="en-GB" sz="2400" smtClean="0"/>
              <a:t>Provides an accurate value of owned assets to make good managerial </a:t>
            </a:r>
            <a:r>
              <a:rPr lang="en-GB" sz="2400" b="1" smtClean="0"/>
              <a:t>decisions</a:t>
            </a:r>
          </a:p>
          <a:p>
            <a:pPr marL="952500" lvl="1" indent="-495300" eaLnBrk="1" hangingPunct="1">
              <a:buSzPct val="95000"/>
            </a:pPr>
            <a:r>
              <a:rPr lang="en-GB" sz="2200" smtClean="0"/>
              <a:t>For example, the optimal time to replace an asset</a:t>
            </a:r>
          </a:p>
          <a:p>
            <a:pPr marL="533400" indent="-533400" eaLnBrk="1" hangingPunct="1">
              <a:buSzPct val="95000"/>
              <a:buFont typeface="Wingdings" pitchFamily="2" charset="2"/>
              <a:buAutoNum type="arabicPeriod"/>
            </a:pPr>
            <a:r>
              <a:rPr lang="en-GB" sz="2400" smtClean="0"/>
              <a:t>Assists in planning (e.g., when to keep or sell an asset to </a:t>
            </a:r>
            <a:r>
              <a:rPr lang="en-GB" sz="2400" b="1" u="sng" smtClean="0"/>
              <a:t>minimize economic costs</a:t>
            </a:r>
            <a:r>
              <a:rPr lang="en-GB" sz="2400" smtClean="0"/>
              <a:t> i.e., period of use or ownership)</a:t>
            </a:r>
          </a:p>
          <a:p>
            <a:pPr marL="533400" indent="-533400" eaLnBrk="1" hangingPunct="1">
              <a:buSzPct val="95000"/>
              <a:buFont typeface="Wingdings" pitchFamily="2" charset="2"/>
              <a:buAutoNum type="arabicPeriod"/>
            </a:pPr>
            <a:r>
              <a:rPr lang="en-GB" sz="2400" smtClean="0"/>
              <a:t>Contributes to the accurate determination of the </a:t>
            </a:r>
            <a:r>
              <a:rPr lang="en-GB" sz="2400" b="1" u="sng" smtClean="0"/>
              <a:t>production cost</a:t>
            </a:r>
            <a:r>
              <a:rPr lang="en-GB" sz="2400" smtClean="0"/>
              <a:t> of a good or service for elaborating prices.</a:t>
            </a:r>
          </a:p>
          <a:p>
            <a:pPr marL="533400" indent="-533400" eaLnBrk="1" hangingPunct="1">
              <a:buSzPct val="95000"/>
              <a:buFont typeface="Wingdings" pitchFamily="2" charset="2"/>
              <a:buAutoNum type="arabicPeriod"/>
            </a:pPr>
            <a:r>
              <a:rPr lang="en-GB" sz="2400" smtClean="0"/>
              <a:t>Provides a more accurate picture of </a:t>
            </a:r>
            <a:r>
              <a:rPr lang="en-GB" sz="2400" b="1" smtClean="0"/>
              <a:t>taxes payable and profits</a:t>
            </a:r>
            <a:r>
              <a:rPr lang="en-GB" sz="2400" smtClean="0"/>
              <a:t> (financial health of firm)</a:t>
            </a:r>
            <a:endParaRPr lang="en-US" sz="24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7" name="Slide Number Placeholder 5"/>
          <p:cNvSpPr>
            <a:spLocks noGrp="1"/>
          </p:cNvSpPr>
          <p:nvPr>
            <p:ph type="sldNum" sz="quarter" idx="12"/>
          </p:nvPr>
        </p:nvSpPr>
        <p:spPr/>
        <p:txBody>
          <a:bodyPr/>
          <a:lstStyle/>
          <a:p>
            <a:pPr>
              <a:defRPr/>
            </a:pPr>
            <a:fld id="{C11D3D3B-2310-48C0-981B-3992E3C165B0}" type="slidenum">
              <a:rPr lang="fr-CA"/>
              <a:pPr>
                <a:defRPr/>
              </a:pPr>
              <a:t>19</a:t>
            </a:fld>
            <a:endParaRPr lang="fr-CA"/>
          </a:p>
        </p:txBody>
      </p:sp>
      <p:sp>
        <p:nvSpPr>
          <p:cNvPr id="17412" name="Rectangle 2"/>
          <p:cNvSpPr>
            <a:spLocks noGrp="1" noChangeArrowheads="1"/>
          </p:cNvSpPr>
          <p:nvPr>
            <p:ph type="title"/>
          </p:nvPr>
        </p:nvSpPr>
        <p:spPr/>
        <p:txBody>
          <a:bodyPr/>
          <a:lstStyle/>
          <a:p>
            <a:pPr eaLnBrk="1" hangingPunct="1"/>
            <a:r>
              <a:rPr lang="en-GB" smtClean="0"/>
              <a:t>General Depreciation Rules</a:t>
            </a:r>
            <a:endParaRPr lang="en-US" smtClean="0"/>
          </a:p>
        </p:txBody>
      </p:sp>
      <p:sp>
        <p:nvSpPr>
          <p:cNvPr id="17413" name="Rectangle 3"/>
          <p:cNvSpPr>
            <a:spLocks noGrp="1" noChangeArrowheads="1"/>
          </p:cNvSpPr>
          <p:nvPr>
            <p:ph type="body" idx="1"/>
          </p:nvPr>
        </p:nvSpPr>
        <p:spPr/>
        <p:txBody>
          <a:bodyPr/>
          <a:lstStyle/>
          <a:p>
            <a:pPr eaLnBrk="1" hangingPunct="1">
              <a:lnSpc>
                <a:spcPct val="90000"/>
              </a:lnSpc>
            </a:pPr>
            <a:r>
              <a:rPr lang="en-GB" sz="2400" dirty="0" smtClean="0"/>
              <a:t>Depreciate a physical asset (e.g., delivery truck) as</a:t>
            </a:r>
          </a:p>
          <a:p>
            <a:pPr lvl="1" eaLnBrk="1" hangingPunct="1">
              <a:lnSpc>
                <a:spcPct val="90000"/>
              </a:lnSpc>
            </a:pPr>
            <a:r>
              <a:rPr lang="en-GB" sz="2200" dirty="0" smtClean="0"/>
              <a:t>rapidly as is legally possible to derive the largest benefit from offsetting tax credits </a:t>
            </a:r>
          </a:p>
          <a:p>
            <a:pPr lvl="1" eaLnBrk="1" hangingPunct="1">
              <a:lnSpc>
                <a:spcPct val="90000"/>
              </a:lnSpc>
            </a:pPr>
            <a:r>
              <a:rPr lang="en-GB" sz="2200" dirty="0" smtClean="0"/>
              <a:t>early (soon) as possible in an asset’s life</a:t>
            </a:r>
            <a:endParaRPr lang="en-GB" sz="2200" dirty="0" smtClean="0">
              <a:sym typeface="WP TypographicSymbols" pitchFamily="2" charset="0"/>
            </a:endParaRPr>
          </a:p>
          <a:p>
            <a:pPr eaLnBrk="1" hangingPunct="1">
              <a:lnSpc>
                <a:spcPct val="90000"/>
              </a:lnSpc>
            </a:pPr>
            <a:r>
              <a:rPr lang="en-GB" sz="2400" dirty="0" smtClean="0">
                <a:sym typeface="WP TypographicSymbols" pitchFamily="2" charset="0"/>
              </a:rPr>
              <a:t>D</a:t>
            </a:r>
            <a:r>
              <a:rPr lang="en-GB" sz="2400" dirty="0" smtClean="0"/>
              <a:t>epreciation has an </a:t>
            </a:r>
            <a:r>
              <a:rPr lang="en-GB" sz="2400" i="1" u="sng" dirty="0" smtClean="0"/>
              <a:t>indirect</a:t>
            </a:r>
            <a:r>
              <a:rPr lang="en-GB" sz="2400" dirty="0" smtClean="0"/>
              <a:t> effect on cash flows but a </a:t>
            </a:r>
            <a:r>
              <a:rPr lang="en-GB" sz="2400" i="1" u="sng" dirty="0" smtClean="0"/>
              <a:t>direct</a:t>
            </a:r>
            <a:r>
              <a:rPr lang="en-GB" sz="2400" dirty="0" smtClean="0"/>
              <a:t> effect on net income </a:t>
            </a:r>
          </a:p>
          <a:p>
            <a:pPr lvl="1" eaLnBrk="1" hangingPunct="1">
              <a:lnSpc>
                <a:spcPct val="90000"/>
              </a:lnSpc>
            </a:pPr>
            <a:r>
              <a:rPr lang="en-GB" sz="2200" dirty="0" smtClean="0"/>
              <a:t>Depreciation affects cash flows through another variable (not a direct effect)</a:t>
            </a:r>
            <a:endParaRPr lang="en-GB" sz="2200" dirty="0" smtClean="0">
              <a:sym typeface="WP TypographicSymbols" pitchFamily="2" charset="0"/>
            </a:endParaRPr>
          </a:p>
          <a:p>
            <a:pPr eaLnBrk="1" hangingPunct="1">
              <a:lnSpc>
                <a:spcPct val="90000"/>
              </a:lnSpc>
              <a:buFontTx/>
              <a:buNone/>
            </a:pPr>
            <a:r>
              <a:rPr lang="en-GB" sz="2400" b="1" dirty="0" smtClean="0">
                <a:solidFill>
                  <a:srgbClr val="FF3300"/>
                </a:solidFill>
                <a:sym typeface="WP MathA" pitchFamily="2" charset="2"/>
              </a:rPr>
              <a:t>	</a:t>
            </a:r>
          </a:p>
          <a:p>
            <a:pPr eaLnBrk="1" hangingPunct="1">
              <a:lnSpc>
                <a:spcPct val="90000"/>
              </a:lnSpc>
              <a:buFontTx/>
              <a:buNone/>
            </a:pPr>
            <a:r>
              <a:rPr lang="en-GB" sz="2400" b="1" dirty="0" smtClean="0">
                <a:solidFill>
                  <a:srgbClr val="FF3300"/>
                </a:solidFill>
                <a:sym typeface="WP MathA" pitchFamily="2" charset="2"/>
              </a:rPr>
              <a:t>	</a:t>
            </a:r>
            <a:r>
              <a:rPr lang="en-GB" sz="2400" b="1" dirty="0" smtClean="0"/>
              <a:t>∆</a:t>
            </a:r>
            <a:r>
              <a:rPr lang="en-GB" sz="2400" b="1" baseline="30000" dirty="0" smtClean="0"/>
              <a:t>+ </a:t>
            </a:r>
            <a:r>
              <a:rPr lang="en-GB" sz="2400" b="1" dirty="0" smtClean="0"/>
              <a:t>Depreciation Charges </a:t>
            </a:r>
            <a:r>
              <a:rPr lang="en-GB" sz="2400" b="1" dirty="0" smtClean="0">
                <a:sym typeface="Wingdings" panose="05000000000000000000" pitchFamily="2" charset="2"/>
              </a:rPr>
              <a:t></a:t>
            </a:r>
            <a:r>
              <a:rPr lang="en-GB" sz="2400" b="1" dirty="0" smtClean="0"/>
              <a:t>∆</a:t>
            </a:r>
            <a:r>
              <a:rPr lang="en-GB" sz="2400" b="1" baseline="30000" dirty="0" smtClean="0"/>
              <a:t>- </a:t>
            </a:r>
            <a:r>
              <a:rPr lang="en-GB" sz="2400" b="1" dirty="0" smtClean="0"/>
              <a:t>Taxable Income </a:t>
            </a:r>
            <a:r>
              <a:rPr lang="en-GB" sz="2400" b="1" dirty="0" smtClean="0">
                <a:sym typeface="Wingdings" panose="05000000000000000000" pitchFamily="2" charset="2"/>
              </a:rPr>
              <a:t></a:t>
            </a:r>
            <a:r>
              <a:rPr lang="en-GB" sz="2400" b="1" dirty="0" smtClean="0"/>
              <a:t>∆</a:t>
            </a:r>
            <a:r>
              <a:rPr lang="en-GB" sz="2400" b="1" baseline="30000" dirty="0" smtClean="0"/>
              <a:t>- </a:t>
            </a:r>
            <a:r>
              <a:rPr lang="en-GB" sz="2400" b="1" dirty="0" smtClean="0"/>
              <a:t>Taxes Payable </a:t>
            </a:r>
            <a:r>
              <a:rPr lang="en-GB" sz="2400" b="1" dirty="0" smtClean="0">
                <a:sym typeface="Wingdings" panose="05000000000000000000" pitchFamily="2" charset="2"/>
              </a:rPr>
              <a:t></a:t>
            </a:r>
            <a:r>
              <a:rPr lang="en-GB" sz="2400" b="1" dirty="0" smtClean="0"/>
              <a:t>∆</a:t>
            </a:r>
            <a:r>
              <a:rPr lang="en-GB" sz="2400" b="1" baseline="30000" dirty="0" smtClean="0"/>
              <a:t>+ </a:t>
            </a:r>
            <a:r>
              <a:rPr lang="en-GB" sz="2400" b="1" dirty="0" smtClean="0"/>
              <a:t>After-Tax Cash Flow (ATCF)</a:t>
            </a:r>
            <a:endParaRPr lang="en-US" sz="2400" b="1" dirty="0" smtClean="0"/>
          </a:p>
        </p:txBody>
      </p:sp>
      <p:sp>
        <p:nvSpPr>
          <p:cNvPr id="17414" name="Rectangle 12"/>
          <p:cNvSpPr>
            <a:spLocks noChangeArrowheads="1"/>
          </p:cNvSpPr>
          <p:nvPr/>
        </p:nvSpPr>
        <p:spPr bwMode="auto">
          <a:xfrm>
            <a:off x="1219200" y="4724400"/>
            <a:ext cx="7391400" cy="1295400"/>
          </a:xfrm>
          <a:prstGeom prst="rect">
            <a:avLst/>
          </a:prstGeom>
          <a:noFill/>
          <a:ln w="38100" algn="ctr">
            <a:solidFill>
              <a:schemeClr val="tx1"/>
            </a:solidFill>
            <a:miter lim="800000"/>
            <a:headEnd/>
            <a:tailEnd/>
          </a:ln>
          <a:effectLst/>
          <a:extLst>
            <a:ext uri="{909E8E84-426E-40DD-AFC4-6F175D3DCCD1}">
              <a14:hiddenFill xmlns:a14="http://schemas.microsoft.com/office/drawing/2010/main">
                <a:solidFill>
                  <a:srgbClr val="FFFF99">
                    <a:alpha val="4196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7FCDEADB-0D95-4FD7-926B-8048123BF53F}" type="slidenum">
              <a:rPr lang="fr-CA"/>
              <a:pPr>
                <a:defRPr/>
              </a:pPr>
              <a:t>20</a:t>
            </a:fld>
            <a:endParaRPr lang="fr-CA"/>
          </a:p>
        </p:txBody>
      </p:sp>
      <p:sp>
        <p:nvSpPr>
          <p:cNvPr id="18436" name="Rectangle 2"/>
          <p:cNvSpPr>
            <a:spLocks noGrp="1" noChangeArrowheads="1"/>
          </p:cNvSpPr>
          <p:nvPr>
            <p:ph type="title"/>
          </p:nvPr>
        </p:nvSpPr>
        <p:spPr/>
        <p:txBody>
          <a:bodyPr/>
          <a:lstStyle/>
          <a:p>
            <a:pPr eaLnBrk="1" hangingPunct="1"/>
            <a:r>
              <a:rPr lang="en-US" smtClean="0"/>
              <a:t>Economic &amp; Accounting Depreciation</a:t>
            </a:r>
          </a:p>
        </p:txBody>
      </p:sp>
      <p:sp>
        <p:nvSpPr>
          <p:cNvPr id="18437" name="Rectangle 3"/>
          <p:cNvSpPr>
            <a:spLocks noGrp="1" noChangeArrowheads="1"/>
          </p:cNvSpPr>
          <p:nvPr>
            <p:ph type="body" idx="1"/>
          </p:nvPr>
        </p:nvSpPr>
        <p:spPr/>
        <p:txBody>
          <a:bodyPr/>
          <a:lstStyle/>
          <a:p>
            <a:pPr eaLnBrk="1" hangingPunct="1">
              <a:lnSpc>
                <a:spcPct val="90000"/>
              </a:lnSpc>
              <a:buFontTx/>
              <a:buNone/>
            </a:pPr>
            <a:r>
              <a:rPr lang="en-GB" b="1" smtClean="0"/>
              <a:t>	Economic Depreciation</a:t>
            </a:r>
          </a:p>
          <a:p>
            <a:pPr lvl="1" eaLnBrk="1" hangingPunct="1">
              <a:lnSpc>
                <a:spcPct val="90000"/>
              </a:lnSpc>
            </a:pPr>
            <a:r>
              <a:rPr lang="en-GB" sz="2400" smtClean="0"/>
              <a:t>Economic depreciation = Market value of an asset (t</a:t>
            </a:r>
            <a:r>
              <a:rPr lang="en-GB" sz="2400" baseline="-25000" smtClean="0"/>
              <a:t>1</a:t>
            </a:r>
            <a:r>
              <a:rPr lang="en-GB" sz="2400" smtClean="0"/>
              <a:t>) less its market value (t</a:t>
            </a:r>
            <a:r>
              <a:rPr lang="en-GB" sz="2400" baseline="-25000" smtClean="0"/>
              <a:t>0</a:t>
            </a:r>
            <a:r>
              <a:rPr lang="en-GB" sz="2400" smtClean="0"/>
              <a:t>)</a:t>
            </a:r>
          </a:p>
          <a:p>
            <a:pPr lvl="1" eaLnBrk="1" hangingPunct="1">
              <a:lnSpc>
                <a:spcPct val="90000"/>
              </a:lnSpc>
            </a:pPr>
            <a:r>
              <a:rPr lang="en-GB" sz="2400" smtClean="0"/>
              <a:t>Market value of asset on January 1, 2006 </a:t>
            </a:r>
          </a:p>
          <a:p>
            <a:pPr lvl="1" eaLnBrk="1" hangingPunct="1">
              <a:lnSpc>
                <a:spcPct val="90000"/>
              </a:lnSpc>
              <a:buFontTx/>
              <a:buNone/>
            </a:pPr>
            <a:r>
              <a:rPr lang="en-GB" sz="2400" smtClean="0"/>
              <a:t>	– its market value on December 31, 2006</a:t>
            </a:r>
            <a:r>
              <a:rPr lang="en-GB" smtClean="0"/>
              <a:t> </a:t>
            </a:r>
            <a:endParaRPr lang="en-GB" b="1" smtClean="0"/>
          </a:p>
          <a:p>
            <a:pPr eaLnBrk="1" hangingPunct="1">
              <a:lnSpc>
                <a:spcPct val="90000"/>
              </a:lnSpc>
              <a:buFontTx/>
              <a:buNone/>
            </a:pPr>
            <a:r>
              <a:rPr lang="en-GB" b="1" smtClean="0"/>
              <a:t>	Accounting Depreciation</a:t>
            </a:r>
            <a:endParaRPr lang="en-GB" smtClean="0"/>
          </a:p>
          <a:p>
            <a:pPr lvl="1" eaLnBrk="1" hangingPunct="1">
              <a:lnSpc>
                <a:spcPct val="90000"/>
              </a:lnSpc>
            </a:pPr>
            <a:r>
              <a:rPr lang="en-GB" sz="2400" smtClean="0"/>
              <a:t>Formula-based methods for distributing the cost of a physical asset over its useful life (Note: There are many definitions of "life")</a:t>
            </a:r>
          </a:p>
          <a:p>
            <a:pPr lvl="1" eaLnBrk="1" hangingPunct="1">
              <a:lnSpc>
                <a:spcPct val="90000"/>
              </a:lnSpc>
            </a:pPr>
            <a:r>
              <a:rPr lang="en-GB" sz="2400" smtClean="0"/>
              <a:t>Systematic allocation of an asset's value over its depreciable life.</a:t>
            </a:r>
          </a:p>
          <a:p>
            <a:pPr lvl="1" eaLnBrk="1" hangingPunct="1">
              <a:lnSpc>
                <a:spcPct val="90000"/>
              </a:lnSpc>
            </a:pPr>
            <a:r>
              <a:rPr lang="en-GB" sz="2400" smtClean="0"/>
              <a:t>Major focus: book value and tax depreciation</a:t>
            </a:r>
            <a:endParaRPr lang="en-US" sz="240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79CDA2BB-9392-446A-A432-8ABE7E9A8C35}" type="slidenum">
              <a:rPr lang="fr-CA"/>
              <a:pPr>
                <a:defRPr/>
              </a:pPr>
              <a:t>21</a:t>
            </a:fld>
            <a:endParaRPr lang="fr-CA"/>
          </a:p>
        </p:txBody>
      </p:sp>
      <p:sp>
        <p:nvSpPr>
          <p:cNvPr id="19460" name="Rectangle 2"/>
          <p:cNvSpPr>
            <a:spLocks noGrp="1" noChangeArrowheads="1"/>
          </p:cNvSpPr>
          <p:nvPr>
            <p:ph type="title"/>
          </p:nvPr>
        </p:nvSpPr>
        <p:spPr/>
        <p:txBody>
          <a:bodyPr/>
          <a:lstStyle/>
          <a:p>
            <a:pPr eaLnBrk="1" hangingPunct="1"/>
            <a:r>
              <a:rPr lang="en-US" smtClean="0"/>
              <a:t>Economic &amp; Accounting Depreciation</a:t>
            </a:r>
          </a:p>
        </p:txBody>
      </p:sp>
      <p:sp>
        <p:nvSpPr>
          <p:cNvPr id="19461" name="Rectangle 3"/>
          <p:cNvSpPr>
            <a:spLocks noGrp="1" noChangeArrowheads="1"/>
          </p:cNvSpPr>
          <p:nvPr>
            <p:ph type="body" idx="1"/>
          </p:nvPr>
        </p:nvSpPr>
        <p:spPr/>
        <p:txBody>
          <a:bodyPr/>
          <a:lstStyle/>
          <a:p>
            <a:pPr eaLnBrk="1" hangingPunct="1">
              <a:buFontTx/>
              <a:buNone/>
            </a:pPr>
            <a:r>
              <a:rPr lang="en-US" sz="2400" u="sng" smtClean="0"/>
              <a:t>Economic Depreciation</a:t>
            </a:r>
          </a:p>
          <a:p>
            <a:pPr eaLnBrk="1" hangingPunct="1"/>
            <a:r>
              <a:rPr lang="en-US" sz="2400" smtClean="0"/>
              <a:t>A truck’s market value was </a:t>
            </a:r>
          </a:p>
          <a:p>
            <a:pPr lvl="1" eaLnBrk="1" hangingPunct="1"/>
            <a:r>
              <a:rPr lang="en-US" sz="2200" smtClean="0"/>
              <a:t>$150,000 on January 1, 2004</a:t>
            </a:r>
          </a:p>
          <a:p>
            <a:pPr lvl="1" eaLnBrk="1" hangingPunct="1"/>
            <a:r>
              <a:rPr lang="en-US" sz="2200" smtClean="0"/>
              <a:t>$130,000 on December 31, 2004.</a:t>
            </a:r>
          </a:p>
          <a:p>
            <a:pPr lvl="1" eaLnBrk="1" hangingPunct="1"/>
            <a:r>
              <a:rPr lang="en-US" sz="2200" smtClean="0"/>
              <a:t>Its </a:t>
            </a:r>
            <a:r>
              <a:rPr lang="en-US" sz="2200" u="sng" smtClean="0"/>
              <a:t>economic depreciation</a:t>
            </a:r>
            <a:r>
              <a:rPr lang="en-US" sz="2200" smtClean="0"/>
              <a:t> in 2004 was </a:t>
            </a:r>
          </a:p>
          <a:p>
            <a:pPr lvl="1" eaLnBrk="1" hangingPunct="1">
              <a:buFontTx/>
              <a:buNone/>
            </a:pPr>
            <a:r>
              <a:rPr lang="en-US" sz="2200" smtClean="0"/>
              <a:t>($150,000 - $130,000) = $20,000 </a:t>
            </a:r>
          </a:p>
          <a:p>
            <a:pPr eaLnBrk="1" hangingPunct="1">
              <a:buFontTx/>
              <a:buNone/>
            </a:pPr>
            <a:r>
              <a:rPr lang="en-US" sz="2400" u="sng" smtClean="0"/>
              <a:t>Accounting Depreciation</a:t>
            </a:r>
          </a:p>
          <a:p>
            <a:pPr eaLnBrk="1" hangingPunct="1"/>
            <a:r>
              <a:rPr lang="en-US" sz="2400" smtClean="0"/>
              <a:t>Based on a variety of depreciation formulas such as Sum-of-years’-digits (SOYD), straight line (SL) and declining balance (DB) and combinations of these methods.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p:txBody>
          <a:bodyPr/>
          <a:lstStyle/>
          <a:p>
            <a:pPr eaLnBrk="1" hangingPunct="1"/>
            <a:r>
              <a:rPr lang="en-GB" smtClean="0"/>
              <a:t>Categories of Asset Values</a:t>
            </a:r>
            <a:endParaRPr lang="en-US" smtClean="0"/>
          </a:p>
        </p:txBody>
      </p:sp>
      <p:graphicFrame>
        <p:nvGraphicFramePr>
          <p:cNvPr id="15449" name="Group 89"/>
          <p:cNvGraphicFramePr>
            <a:graphicFrameLocks noGrp="1"/>
          </p:cNvGraphicFramePr>
          <p:nvPr>
            <p:extLst>
              <p:ext uri="{D42A27DB-BD31-4B8C-83A1-F6EECF244321}">
                <p14:modId xmlns:p14="http://schemas.microsoft.com/office/powerpoint/2010/main" val="1126581218"/>
              </p:ext>
            </p:extLst>
          </p:nvPr>
        </p:nvGraphicFramePr>
        <p:xfrm>
          <a:off x="762000" y="2133600"/>
          <a:ext cx="7620000" cy="3735486"/>
        </p:xfrm>
        <a:graphic>
          <a:graphicData uri="http://schemas.openxmlformats.org/drawingml/2006/table">
            <a:tbl>
              <a:tblPr/>
              <a:tblGrid>
                <a:gridCol w="3810000"/>
                <a:gridCol w="3810000"/>
              </a:tblGrid>
              <a:tr h="45716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sng" strike="noStrike" cap="none" normalizeH="0" baseline="0" dirty="0" smtClean="0">
                          <a:ln>
                            <a:noFill/>
                          </a:ln>
                          <a:solidFill>
                            <a:schemeClr val="tx1"/>
                          </a:solidFill>
                          <a:effectLst/>
                          <a:latin typeface="Arial" charset="0"/>
                          <a:ea typeface="Times New Roman" pitchFamily="18" charset="0"/>
                          <a:cs typeface="Courier New" pitchFamily="49" charset="0"/>
                        </a:rPr>
                        <a:t>Asset values</a:t>
                      </a: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sng" strike="noStrike" cap="none" normalizeH="0" baseline="0" smtClean="0">
                          <a:ln>
                            <a:noFill/>
                          </a:ln>
                          <a:solidFill>
                            <a:schemeClr val="tx1"/>
                          </a:solidFill>
                          <a:effectLst/>
                          <a:latin typeface="Arial" charset="0"/>
                          <a:ea typeface="Times New Roman" pitchFamily="18" charset="0"/>
                          <a:cs typeface="Courier New" pitchFamily="49" charset="0"/>
                        </a:rPr>
                        <a:t>Description</a:t>
                      </a: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004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Market</a:t>
                      </a:r>
                      <a:endParaRPr kumimoji="0" lang="en-US"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Current market value (what it would sell for today)</a:t>
                      </a: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0947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Book</a:t>
                      </a:r>
                      <a:endParaRPr kumimoji="0" lang="en-US"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Depreciated value of an asset based on depreciation formulas</a:t>
                      </a: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004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Scrap</a:t>
                      </a:r>
                      <a:endParaRPr kumimoji="0" lang="en-US"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Actual (market) value at the end of an asset</a:t>
                      </a:r>
                      <a:r>
                        <a:rPr kumimoji="0" lang="en-GB" sz="1800" b="1" i="0" u="none"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s </a:t>
                      </a:r>
                      <a:r>
                        <a:rPr kumimoji="0" lang="en-GB" sz="1800" b="1" i="0" u="sng" strike="noStrike" cap="none" normalizeH="0" baseline="0" smtClean="0">
                          <a:ln>
                            <a:noFill/>
                          </a:ln>
                          <a:solidFill>
                            <a:schemeClr val="tx1"/>
                          </a:solidFill>
                          <a:effectLst/>
                          <a:latin typeface="Arial" charset="0"/>
                          <a:ea typeface="Times New Roman" pitchFamily="18" charset="0"/>
                          <a:cs typeface="Courier New" pitchFamily="49" charset="0"/>
                        </a:rPr>
                        <a:t>physical</a:t>
                      </a: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life</a:t>
                      </a: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8866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Salvage</a:t>
                      </a: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Either the actual value at the end of the useful life or an estimate of the salvage value based on depreciation formulas</a:t>
                      </a: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0503" name="Text Box 90"/>
          <p:cNvSpPr txBox="1">
            <a:spLocks noChangeArrowheads="1"/>
          </p:cNvSpPr>
          <p:nvPr/>
        </p:nvSpPr>
        <p:spPr bwMode="auto">
          <a:xfrm>
            <a:off x="1676400" y="5943600"/>
            <a:ext cx="6153150" cy="366713"/>
          </a:xfrm>
          <a:prstGeom prst="rect">
            <a:avLst/>
          </a:prstGeom>
          <a:solidFill>
            <a:srgbClr val="FFFF00">
              <a:alpha val="41960"/>
            </a:srgb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cs typeface="Arial" pitchFamily="34" charset="0"/>
              </a:rPr>
              <a:t>For this course: Scrap and salvage values are identical</a:t>
            </a:r>
          </a:p>
        </p:txBody>
      </p:sp>
      <p:sp>
        <p:nvSpPr>
          <p:cNvPr id="20504" name="Line 91"/>
          <p:cNvSpPr>
            <a:spLocks noChangeShapeType="1"/>
          </p:cNvSpPr>
          <p:nvPr/>
        </p:nvSpPr>
        <p:spPr bwMode="auto">
          <a:xfrm>
            <a:off x="1600200" y="1752600"/>
            <a:ext cx="5791200" cy="0"/>
          </a:xfrm>
          <a:prstGeom prst="line">
            <a:avLst/>
          </a:prstGeom>
          <a:noFill/>
          <a:ln w="57150">
            <a:solidFill>
              <a:srgbClr val="FF0000"/>
            </a:solidFill>
            <a:round/>
            <a:headEnd type="arrow"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0505" name="Text Box 92"/>
          <p:cNvSpPr txBox="1">
            <a:spLocks noChangeArrowheads="1"/>
          </p:cNvSpPr>
          <p:nvPr/>
        </p:nvSpPr>
        <p:spPr bwMode="auto">
          <a:xfrm>
            <a:off x="1447800" y="1524000"/>
            <a:ext cx="3365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X</a:t>
            </a:r>
          </a:p>
        </p:txBody>
      </p:sp>
      <p:sp>
        <p:nvSpPr>
          <p:cNvPr id="20506" name="Text Box 94"/>
          <p:cNvSpPr txBox="1">
            <a:spLocks noChangeArrowheads="1"/>
          </p:cNvSpPr>
          <p:nvPr/>
        </p:nvSpPr>
        <p:spPr bwMode="auto">
          <a:xfrm>
            <a:off x="7239000" y="1524000"/>
            <a:ext cx="3365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X</a:t>
            </a:r>
          </a:p>
        </p:txBody>
      </p:sp>
      <p:sp>
        <p:nvSpPr>
          <p:cNvPr id="20507" name="Text Box 95"/>
          <p:cNvSpPr txBox="1">
            <a:spLocks noChangeArrowheads="1"/>
          </p:cNvSpPr>
          <p:nvPr/>
        </p:nvSpPr>
        <p:spPr bwMode="auto">
          <a:xfrm>
            <a:off x="1050925" y="1179513"/>
            <a:ext cx="1352550" cy="366712"/>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Initial Cost</a:t>
            </a:r>
          </a:p>
        </p:txBody>
      </p:sp>
      <p:sp>
        <p:nvSpPr>
          <p:cNvPr id="20508" name="Text Box 96"/>
          <p:cNvSpPr txBox="1">
            <a:spLocks noChangeArrowheads="1"/>
          </p:cNvSpPr>
          <p:nvPr/>
        </p:nvSpPr>
        <p:spPr bwMode="auto">
          <a:xfrm>
            <a:off x="7261225" y="1363663"/>
            <a:ext cx="184150" cy="1465262"/>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spcBef>
                <a:spcPct val="50000"/>
              </a:spcBef>
            </a:pPr>
            <a:r>
              <a:rPr lang="fr-CA" sz="1800" b="0">
                <a:cs typeface="Arial" pitchFamily="34" charset="0"/>
              </a:rPr>
              <a:t>Scarp</a:t>
            </a:r>
          </a:p>
        </p:txBody>
      </p:sp>
      <p:sp>
        <p:nvSpPr>
          <p:cNvPr id="20509" name="Text Box 97"/>
          <p:cNvSpPr txBox="1">
            <a:spLocks noChangeArrowheads="1"/>
          </p:cNvSpPr>
          <p:nvPr/>
        </p:nvSpPr>
        <p:spPr bwMode="auto">
          <a:xfrm>
            <a:off x="7010400" y="1219200"/>
            <a:ext cx="8191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Scrap</a:t>
            </a:r>
          </a:p>
        </p:txBody>
      </p:sp>
      <p:sp>
        <p:nvSpPr>
          <p:cNvPr id="20510" name="Text Box 98"/>
          <p:cNvSpPr txBox="1">
            <a:spLocks noChangeArrowheads="1"/>
          </p:cNvSpPr>
          <p:nvPr/>
        </p:nvSpPr>
        <p:spPr bwMode="auto">
          <a:xfrm>
            <a:off x="5105400" y="1524000"/>
            <a:ext cx="3365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X</a:t>
            </a:r>
          </a:p>
        </p:txBody>
      </p:sp>
      <p:sp>
        <p:nvSpPr>
          <p:cNvPr id="20511" name="Text Box 99"/>
          <p:cNvSpPr txBox="1">
            <a:spLocks noChangeArrowheads="1"/>
          </p:cNvSpPr>
          <p:nvPr/>
        </p:nvSpPr>
        <p:spPr bwMode="auto">
          <a:xfrm>
            <a:off x="4724400" y="1219200"/>
            <a:ext cx="10477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Salvage</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F6B2E2CE-25B2-4571-ACE8-0A23A82C6351}" type="slidenum">
              <a:rPr lang="fr-CA"/>
              <a:pPr>
                <a:defRPr/>
              </a:pPr>
              <a:t>22</a:t>
            </a:fld>
            <a:endParaRPr lang="fr-CA"/>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6476" name="Group 92"/>
          <p:cNvGraphicFramePr>
            <a:graphicFrameLocks noGrp="1"/>
          </p:cNvGraphicFramePr>
          <p:nvPr/>
        </p:nvGraphicFramePr>
        <p:xfrm>
          <a:off x="762000" y="304800"/>
          <a:ext cx="7924800" cy="6234113"/>
        </p:xfrm>
        <a:graphic>
          <a:graphicData uri="http://schemas.openxmlformats.org/drawingml/2006/table">
            <a:tbl>
              <a:tblPr/>
              <a:tblGrid>
                <a:gridCol w="3962400"/>
                <a:gridCol w="3962400"/>
              </a:tblGrid>
              <a:tr h="701111">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sng" strike="noStrike" cap="none" normalizeH="0" baseline="0" smtClean="0">
                          <a:ln>
                            <a:noFill/>
                          </a:ln>
                          <a:solidFill>
                            <a:schemeClr val="tx1"/>
                          </a:solidFill>
                          <a:effectLst/>
                          <a:latin typeface="Arial" charset="0"/>
                          <a:ea typeface="Times New Roman" pitchFamily="18" charset="0"/>
                          <a:cs typeface="Courier New" pitchFamily="49" charset="0"/>
                        </a:rPr>
                        <a:t>Accounting Depreciation Methods</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2000" b="1" i="0" u="sng" strike="noStrike" cap="none" normalizeH="0" baseline="0" smtClean="0">
                          <a:ln>
                            <a:noFill/>
                          </a:ln>
                          <a:solidFill>
                            <a:schemeClr val="tx1"/>
                          </a:solidFill>
                          <a:effectLst/>
                          <a:latin typeface="Arial" charset="0"/>
                          <a:ea typeface="Times New Roman" pitchFamily="18" charset="0"/>
                          <a:cs typeface="Courier New" pitchFamily="49" charset="0"/>
                        </a:rPr>
                        <a:t>Description</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3997">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1. Straight line (SL)</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The book value of an asset diminishes by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an equal amount each year; total asset</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 = (P </a:t>
                      </a:r>
                      <a:r>
                        <a:rPr kumimoji="0" lang="en-GB" sz="1400" b="1" i="0" u="none"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SV)</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0505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 Declining balance (DB)</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The book value of an asset diminishes by</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an equal proportion each year; a constant</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 rate (d) is applied to a</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decreasing book value; full depreciation</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i.e., (P - SV) is seldom obtained</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46382">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3. Sum-of-years-digits (SOYD)</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The annual depreciation is calculated by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summing the digits corresponding to the</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years of asset life; leads to full</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 applies a declining ratio to a</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constant depreciation base (depreciation</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charges decrease over time)</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2244">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4. Double-declining balance (DDB)</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Twice the rate of </a:t>
                      </a:r>
                      <a:r>
                        <a:rPr kumimoji="0" lang="en-GB" sz="1400" b="1" i="0" u="none"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single</a:t>
                      </a:r>
                      <a:r>
                        <a:rPr kumimoji="0" lang="en-GB" sz="1400" b="1" i="0" u="none"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declining</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balance method</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6532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5. Units-of-production (UOP)</a:t>
                      </a: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Annual depreciation is based on the actual</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production level in a specific year relative</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to the total production during the service</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life of the asset</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1530" name="Text Box 90"/>
          <p:cNvSpPr txBox="1">
            <a:spLocks noChangeArrowheads="1"/>
          </p:cNvSpPr>
          <p:nvPr/>
        </p:nvSpPr>
        <p:spPr bwMode="auto">
          <a:xfrm>
            <a:off x="2133600" y="3505200"/>
            <a:ext cx="62372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3200">
                <a:solidFill>
                  <a:schemeClr val="accent2"/>
                </a:solidFill>
                <a:latin typeface="Monotype Corsiva" pitchFamily="66" charset="0"/>
                <a:cs typeface="Arial" pitchFamily="34" charset="0"/>
              </a:rPr>
              <a:t>NOT REQUIRED FOR THIS COURSE</a:t>
            </a:r>
          </a:p>
        </p:txBody>
      </p:sp>
      <p:sp>
        <p:nvSpPr>
          <p:cNvPr id="21531" name="Text Box 91"/>
          <p:cNvSpPr txBox="1">
            <a:spLocks noChangeArrowheads="1"/>
          </p:cNvSpPr>
          <p:nvPr/>
        </p:nvSpPr>
        <p:spPr bwMode="auto">
          <a:xfrm>
            <a:off x="1600200" y="5486400"/>
            <a:ext cx="62372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3200">
                <a:solidFill>
                  <a:schemeClr val="accent2"/>
                </a:solidFill>
                <a:latin typeface="Monotype Corsiva" pitchFamily="66" charset="0"/>
                <a:cs typeface="Arial" pitchFamily="34" charset="0"/>
              </a:rPr>
              <a:t>NOT REQUIRED FOR THIS COURSE</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DD6DE28D-A2C6-4EDC-A82C-B4367E5D8C68}" type="slidenum">
              <a:rPr lang="fr-CA"/>
              <a:pPr>
                <a:defRPr/>
              </a:pPr>
              <a:t>23</a:t>
            </a:fld>
            <a:endParaRPr lang="fr-CA"/>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7815" name="Group 407"/>
          <p:cNvGraphicFramePr>
            <a:graphicFrameLocks noGrp="1"/>
          </p:cNvGraphicFramePr>
          <p:nvPr/>
        </p:nvGraphicFramePr>
        <p:xfrm>
          <a:off x="685800" y="533400"/>
          <a:ext cx="8153400" cy="6243636"/>
        </p:xfrm>
        <a:graphic>
          <a:graphicData uri="http://schemas.openxmlformats.org/drawingml/2006/table">
            <a:tbl>
              <a:tblPr/>
              <a:tblGrid>
                <a:gridCol w="2420938"/>
                <a:gridCol w="1655762"/>
                <a:gridCol w="2038350"/>
                <a:gridCol w="2038350"/>
              </a:tblGrid>
              <a:tr h="304815">
                <a:tc>
                  <a:txBody>
                    <a:bodyPr/>
                    <a:lstStyle/>
                    <a:p>
                      <a:pPr marL="0" marR="0" lvl="0" indent="0" algn="l" defTabSz="914400" rtl="0" eaLnBrk="1" fontAlgn="base" latinLnBrk="0" hangingPunct="1">
                        <a:lnSpc>
                          <a:spcPct val="100000"/>
                        </a:lnSpc>
                        <a:spcBef>
                          <a:spcPct val="0"/>
                        </a:spcBef>
                        <a:spcAft>
                          <a:spcPct val="0"/>
                        </a:spcAft>
                        <a:buClrTx/>
                        <a:buSzTx/>
                        <a:buFontTx/>
                        <a:buNone/>
                        <a:tabLst>
                          <a:tab pos="654050" algn="ctr"/>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ITEM</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2001</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2002</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2003</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A. REVENUES</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(Pizza Sales)</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125,000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r>
              <a:tr h="39848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B. OPERATING EXPENSES</a:t>
                      </a: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22" marB="45722"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hMerge="1">
                  <a:txBody>
                    <a:bodyPr/>
                    <a:lstStyle/>
                    <a:p>
                      <a:endParaRPr lang="fr-CA"/>
                    </a:p>
                  </a:txBody>
                  <a:tcPr/>
                </a:tc>
                <a:tc hMerge="1">
                  <a:txBody>
                    <a:bodyPr/>
                    <a:lstStyle/>
                    <a:p>
                      <a:endParaRPr lang="fr-CA"/>
                    </a:p>
                  </a:txBody>
                  <a:tcPr/>
                </a:tc>
                <a:tc hMerge="1">
                  <a:txBody>
                    <a:bodyPr/>
                    <a:lstStyle/>
                    <a:p>
                      <a:endParaRPr lang="fr-CA"/>
                    </a:p>
                  </a:txBody>
                  <a:tcPr/>
                </a:tc>
              </a:tr>
              <a:tr h="335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Pizza Ingredients</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335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 Labour</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38895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Utilities</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335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Rental cost</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57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B. TOTAL OPERATING</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EXPENSES</a:t>
                      </a: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92,000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107,000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57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C. = (A. - B.)</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Before-Tax Cash Flow</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33,000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43,000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300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D. Depreciation (on the $30,000 van purchased on January 1, 2001)</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335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E. TAXABLE INCOME</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B6DF9">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B6DF9">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23,000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B6DF9">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33,000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B6DF9">
                        <a:alpha val="50000"/>
                      </a:srgbClr>
                    </a:solidFill>
                  </a:tcPr>
                </a:tc>
              </a:tr>
              <a:tr h="335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F. TAXES (50%)</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11,500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16,500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G. NET INCOME</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5877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5877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11,500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5877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16,500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58771">
                        <a:alpha val="50000"/>
                      </a:srgbClr>
                    </a:solidFill>
                  </a:tcPr>
                </a:tc>
              </a:tr>
              <a:tr h="57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H.= C.- F.</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After-Tax Cash Flow</a:t>
                      </a:r>
                    </a:p>
                  </a:txBody>
                  <a:tcPr marT="45722" marB="45722"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20,000-5,000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15,000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33,000-11,500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21,500</a:t>
                      </a:r>
                    </a:p>
                  </a:txBody>
                  <a:tcPr marT="45722" marB="457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43,000-16,500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26,500</a:t>
                      </a:r>
                    </a:p>
                  </a:txBody>
                  <a:tcPr marT="45722" marB="45722"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2607" name="Text Box 371"/>
          <p:cNvSpPr txBox="1">
            <a:spLocks noChangeArrowheads="1"/>
          </p:cNvSpPr>
          <p:nvPr/>
        </p:nvSpPr>
        <p:spPr bwMode="auto">
          <a:xfrm>
            <a:off x="1431925" y="39688"/>
            <a:ext cx="394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u="sng">
                <a:cs typeface="Arial" pitchFamily="34" charset="0"/>
              </a:rPr>
              <a:t>Example: Quickie Pizzeria</a:t>
            </a:r>
          </a:p>
        </p:txBody>
      </p:sp>
      <p:sp>
        <p:nvSpPr>
          <p:cNvPr id="3" name="Slide Number Placeholder 2"/>
          <p:cNvSpPr>
            <a:spLocks noGrp="1"/>
          </p:cNvSpPr>
          <p:nvPr>
            <p:ph type="sldNum" sz="quarter" idx="12"/>
          </p:nvPr>
        </p:nvSpPr>
        <p:spPr/>
        <p:txBody>
          <a:bodyPr/>
          <a:lstStyle/>
          <a:p>
            <a:pPr>
              <a:defRPr/>
            </a:pPr>
            <a:fld id="{2CBF506F-8D6C-4313-99E8-9648788AA30D}" type="slidenum">
              <a:rPr lang="fr-CA"/>
              <a:pPr>
                <a:defRPr/>
              </a:pPr>
              <a:t>24</a:t>
            </a:fld>
            <a:endParaRPr lang="fr-CA"/>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CA" smtClean="0"/>
              <a:t>BTCF and ATCF</a:t>
            </a:r>
            <a:endParaRPr lang="en-US" smtClean="0"/>
          </a:p>
        </p:txBody>
      </p:sp>
      <p:sp>
        <p:nvSpPr>
          <p:cNvPr id="23555" name="Rectangle 3"/>
          <p:cNvSpPr>
            <a:spLocks noGrp="1" noChangeArrowheads="1"/>
          </p:cNvSpPr>
          <p:nvPr>
            <p:ph type="body" idx="1"/>
          </p:nvPr>
        </p:nvSpPr>
        <p:spPr/>
        <p:txBody>
          <a:bodyPr/>
          <a:lstStyle/>
          <a:p>
            <a:pPr eaLnBrk="1" hangingPunct="1">
              <a:buFontTx/>
              <a:buNone/>
            </a:pPr>
            <a:endParaRPr lang="en-CA" smtClean="0"/>
          </a:p>
          <a:p>
            <a:pPr eaLnBrk="1" hangingPunct="1">
              <a:buFontTx/>
              <a:buNone/>
            </a:pPr>
            <a:endParaRPr lang="en-CA" smtClean="0"/>
          </a:p>
          <a:p>
            <a:pPr eaLnBrk="1" hangingPunct="1">
              <a:buFontTx/>
              <a:buNone/>
            </a:pPr>
            <a:r>
              <a:rPr lang="en-CA" smtClean="0"/>
              <a:t>After-Tax Cash flow (ATCF) </a:t>
            </a:r>
          </a:p>
          <a:p>
            <a:pPr eaLnBrk="1" hangingPunct="1">
              <a:buFontTx/>
              <a:buNone/>
            </a:pPr>
            <a:r>
              <a:rPr lang="en-CA" smtClean="0"/>
              <a:t>= Before-tax cash flow (BTCF) – Income taxes</a:t>
            </a:r>
          </a:p>
          <a:p>
            <a:pPr eaLnBrk="1" hangingPunct="1">
              <a:buFontTx/>
              <a:buNone/>
            </a:pPr>
            <a:r>
              <a:rPr lang="en-CA" smtClean="0"/>
              <a:t>= Net Income (After Taxes) + Depreciation</a:t>
            </a:r>
          </a:p>
          <a:p>
            <a:pPr eaLnBrk="1" hangingPunct="1">
              <a:buFontTx/>
              <a:buNone/>
            </a:pPr>
            <a:endParaRPr lang="en-US" smtClean="0"/>
          </a:p>
        </p:txBody>
      </p:sp>
      <p:sp>
        <p:nvSpPr>
          <p:cNvPr id="23556" name="Rectangle 5"/>
          <p:cNvSpPr>
            <a:spLocks noChangeArrowheads="1"/>
          </p:cNvSpPr>
          <p:nvPr/>
        </p:nvSpPr>
        <p:spPr bwMode="auto">
          <a:xfrm>
            <a:off x="762000" y="2362200"/>
            <a:ext cx="8077200" cy="2514600"/>
          </a:xfrm>
          <a:prstGeom prst="rect">
            <a:avLst/>
          </a:prstGeom>
          <a:solidFill>
            <a:srgbClr val="FFFF66">
              <a:alpha val="41960"/>
            </a:srgbClr>
          </a:solidFill>
          <a:ln w="38100" algn="ctr">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1D9CFA81-4E08-4FE2-9BA3-90054E492FEC}" type="slidenum">
              <a:rPr lang="fr-CA"/>
              <a:pPr>
                <a:defRPr/>
              </a:pPr>
              <a:t>25</a:t>
            </a:fld>
            <a:endParaRPr lang="fr-CA"/>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p:txBody>
          <a:bodyPr/>
          <a:lstStyle/>
          <a:p>
            <a:pPr eaLnBrk="1" hangingPunct="1"/>
            <a:r>
              <a:rPr lang="en-US" smtClean="0"/>
              <a:t>Example: ATCF and Net Income</a:t>
            </a:r>
          </a:p>
        </p:txBody>
      </p:sp>
      <p:graphicFrame>
        <p:nvGraphicFramePr>
          <p:cNvPr id="18653" name="Group 221"/>
          <p:cNvGraphicFramePr>
            <a:graphicFrameLocks noGrp="1"/>
          </p:cNvGraphicFramePr>
          <p:nvPr/>
        </p:nvGraphicFramePr>
        <p:xfrm>
          <a:off x="1295400" y="1524000"/>
          <a:ext cx="7391400" cy="4271960"/>
        </p:xfrm>
        <a:graphic>
          <a:graphicData uri="http://schemas.openxmlformats.org/drawingml/2006/table">
            <a:tbl>
              <a:tblPr/>
              <a:tblGrid>
                <a:gridCol w="2463800"/>
                <a:gridCol w="2463800"/>
                <a:gridCol w="2463800"/>
              </a:tblGrid>
              <a:tr h="40319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ITEM</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INCOME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After-Tax Cash Flow</a:t>
                      </a: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r>
              <a:tr h="4031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Gross Income</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50,000</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+50,000</a:t>
                      </a: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4047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Expenses</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4031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 Cost of Goods Sold</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4031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 Depreciation</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r>
              <a:tr h="4031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 Operating Expenses</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4031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Taxable Income</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r>
              <a:tr h="40477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Taxes (40%)</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8,000</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-8,000</a:t>
                      </a: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64007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Net income </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(after taxes)</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+12,000</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800" b="1" i="0" u="none" strike="noStrike" cap="none" normalizeH="0" baseline="0" smtClean="0">
                        <a:ln>
                          <a:noFill/>
                        </a:ln>
                        <a:solidFill>
                          <a:schemeClr val="tx1"/>
                        </a:solidFill>
                        <a:effectLst/>
                        <a:latin typeface="Arial" charset="0"/>
                        <a:cs typeface="Arial" charset="0"/>
                      </a:endParaRP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4031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After-Tax Cash Flow</a:t>
                      </a:r>
                    </a:p>
                  </a:txBody>
                  <a:tcPr marT="45717" marB="4571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+16,000**</a:t>
                      </a:r>
                    </a:p>
                  </a:txBody>
                  <a:tcPr marT="45717" marB="4571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bl>
          </a:graphicData>
        </a:graphic>
      </p:graphicFrame>
      <p:sp>
        <p:nvSpPr>
          <p:cNvPr id="24625" name="Text Box 206"/>
          <p:cNvSpPr txBox="1">
            <a:spLocks noChangeArrowheads="1"/>
          </p:cNvSpPr>
          <p:nvPr/>
        </p:nvSpPr>
        <p:spPr bwMode="auto">
          <a:xfrm>
            <a:off x="914400" y="5867400"/>
            <a:ext cx="76184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After-tax cash flow** = $50,000-20,000-6,000-8,000 = $16,000</a:t>
            </a:r>
          </a:p>
        </p:txBody>
      </p:sp>
      <p:sp>
        <p:nvSpPr>
          <p:cNvPr id="24626" name="Rectangle 207"/>
          <p:cNvSpPr>
            <a:spLocks noChangeArrowheads="1"/>
          </p:cNvSpPr>
          <p:nvPr/>
        </p:nvSpPr>
        <p:spPr bwMode="auto">
          <a:xfrm>
            <a:off x="838200" y="5791200"/>
            <a:ext cx="7848600" cy="609600"/>
          </a:xfrm>
          <a:prstGeom prst="rect">
            <a:avLst/>
          </a:prstGeom>
          <a:noFill/>
          <a:ln w="76200" cmpd="tri">
            <a:solidFill>
              <a:schemeClr val="bg2"/>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4627" name="Line 211"/>
          <p:cNvSpPr>
            <a:spLocks noChangeShapeType="1"/>
          </p:cNvSpPr>
          <p:nvPr/>
        </p:nvSpPr>
        <p:spPr bwMode="auto">
          <a:xfrm>
            <a:off x="5334000" y="4953000"/>
            <a:ext cx="1600200" cy="533400"/>
          </a:xfrm>
          <a:prstGeom prst="line">
            <a:avLst/>
          </a:prstGeom>
          <a:noFill/>
          <a:ln w="76200">
            <a:solidFill>
              <a:schemeClr val="hlink"/>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4628" name="Text Box 212"/>
          <p:cNvSpPr txBox="1">
            <a:spLocks noChangeArrowheads="1"/>
          </p:cNvSpPr>
          <p:nvPr/>
        </p:nvSpPr>
        <p:spPr bwMode="auto">
          <a:xfrm>
            <a:off x="6765925" y="147955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endParaRPr lang="fr-CA" sz="1800" b="0">
              <a:latin typeface="Tahoma" pitchFamily="34" charset="0"/>
              <a:cs typeface="Arial" pitchFamily="34" charset="0"/>
            </a:endParaRPr>
          </a:p>
        </p:txBody>
      </p:sp>
      <p:sp>
        <p:nvSpPr>
          <p:cNvPr id="24629" name="Text Box 215"/>
          <p:cNvSpPr txBox="1">
            <a:spLocks noChangeArrowheads="1"/>
          </p:cNvSpPr>
          <p:nvPr/>
        </p:nvSpPr>
        <p:spPr bwMode="auto">
          <a:xfrm rot="754405">
            <a:off x="5791200" y="4953000"/>
            <a:ext cx="868363" cy="336550"/>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600">
                <a:cs typeface="Arial" pitchFamily="34" charset="0"/>
              </a:rPr>
              <a:t>+ 4,000</a:t>
            </a:r>
          </a:p>
        </p:txBody>
      </p:sp>
      <p:sp>
        <p:nvSpPr>
          <p:cNvPr id="24630" name="Line 216"/>
          <p:cNvSpPr>
            <a:spLocks noChangeShapeType="1"/>
          </p:cNvSpPr>
          <p:nvPr/>
        </p:nvSpPr>
        <p:spPr bwMode="auto">
          <a:xfrm>
            <a:off x="5181600" y="3505200"/>
            <a:ext cx="1066800" cy="1524000"/>
          </a:xfrm>
          <a:prstGeom prst="line">
            <a:avLst/>
          </a:prstGeom>
          <a:noFill/>
          <a:ln w="38100">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4631" name="Oval 218"/>
          <p:cNvSpPr>
            <a:spLocks noChangeArrowheads="1"/>
          </p:cNvSpPr>
          <p:nvPr/>
        </p:nvSpPr>
        <p:spPr bwMode="auto">
          <a:xfrm>
            <a:off x="4572000" y="3124200"/>
            <a:ext cx="838200" cy="381000"/>
          </a:xfrm>
          <a:prstGeom prst="ellipse">
            <a:avLst/>
          </a:prstGeom>
          <a:noFill/>
          <a:ln w="38100" algn="ctr">
            <a:solidFill>
              <a:schemeClr val="tx1"/>
            </a:solidFill>
            <a:round/>
            <a:headEnd/>
            <a:tailEnd/>
          </a:ln>
          <a:effectLst/>
          <a:extLst>
            <a:ext uri="{909E8E84-426E-40DD-AFC4-6F175D3DCCD1}">
              <a14:hiddenFill xmlns:a14="http://schemas.microsoft.com/office/drawing/2010/main">
                <a:solidFill>
                  <a:schemeClr val="accent1">
                    <a:alpha val="41960"/>
                  </a:scheme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 name="Footer Placeholder 1"/>
          <p:cNvSpPr>
            <a:spLocks noGrp="1"/>
          </p:cNvSpPr>
          <p:nvPr>
            <p:ph type="ftr" sz="quarter" idx="11"/>
          </p:nvPr>
        </p:nvSpPr>
        <p:spPr>
          <a:xfrm>
            <a:off x="3300413" y="6399213"/>
            <a:ext cx="2971800" cy="457200"/>
          </a:xfrm>
        </p:spPr>
        <p:txBody>
          <a:bodyPr/>
          <a:lstStyle/>
          <a:p>
            <a:pPr>
              <a:defRPr/>
            </a:pPr>
            <a:r>
              <a:rPr lang="en-CA" smtClean="0"/>
              <a:t>Topic 8: Depreciation, Taxes and Cash Flows</a:t>
            </a:r>
            <a:endParaRPr lang="fr-CA" dirty="0"/>
          </a:p>
        </p:txBody>
      </p:sp>
      <p:sp>
        <p:nvSpPr>
          <p:cNvPr id="3" name="Slide Number Placeholder 2"/>
          <p:cNvSpPr>
            <a:spLocks noGrp="1"/>
          </p:cNvSpPr>
          <p:nvPr>
            <p:ph type="sldNum" sz="quarter" idx="12"/>
          </p:nvPr>
        </p:nvSpPr>
        <p:spPr/>
        <p:txBody>
          <a:bodyPr/>
          <a:lstStyle/>
          <a:p>
            <a:pPr>
              <a:defRPr/>
            </a:pPr>
            <a:fld id="{1EF116F1-332F-42FD-84E2-205EE50F45C6}" type="slidenum">
              <a:rPr lang="fr-CA"/>
              <a:pPr>
                <a:defRPr/>
              </a:pPr>
              <a:t>26</a:t>
            </a:fld>
            <a:endParaRPr lang="fr-CA"/>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4E792F46-A774-4628-93FA-BA739E9FB74A}" type="slidenum">
              <a:rPr lang="fr-CA"/>
              <a:pPr>
                <a:defRPr/>
              </a:pPr>
              <a:t>27</a:t>
            </a:fld>
            <a:endParaRPr lang="fr-CA"/>
          </a:p>
        </p:txBody>
      </p:sp>
      <p:sp>
        <p:nvSpPr>
          <p:cNvPr id="25604" name="Rectangle 2"/>
          <p:cNvSpPr>
            <a:spLocks noGrp="1" noChangeArrowheads="1"/>
          </p:cNvSpPr>
          <p:nvPr>
            <p:ph type="title"/>
          </p:nvPr>
        </p:nvSpPr>
        <p:spPr/>
        <p:txBody>
          <a:bodyPr/>
          <a:lstStyle/>
          <a:p>
            <a:pPr eaLnBrk="1" hangingPunct="1"/>
            <a:r>
              <a:rPr lang="en-GB" smtClean="0"/>
              <a:t>Depreciation Methods</a:t>
            </a:r>
            <a:endParaRPr lang="en-US" smtClean="0"/>
          </a:p>
        </p:txBody>
      </p:sp>
      <p:sp>
        <p:nvSpPr>
          <p:cNvPr id="25605" name="Rectangle 3"/>
          <p:cNvSpPr>
            <a:spLocks noGrp="1" noChangeArrowheads="1"/>
          </p:cNvSpPr>
          <p:nvPr>
            <p:ph type="body" idx="1"/>
          </p:nvPr>
        </p:nvSpPr>
        <p:spPr/>
        <p:txBody>
          <a:bodyPr/>
          <a:lstStyle/>
          <a:p>
            <a:pPr eaLnBrk="1" hangingPunct="1">
              <a:lnSpc>
                <a:spcPct val="90000"/>
              </a:lnSpc>
              <a:buFontTx/>
              <a:buNone/>
            </a:pPr>
            <a:r>
              <a:rPr lang="en-GB" sz="2000" smtClean="0"/>
              <a:t>	</a:t>
            </a:r>
            <a:r>
              <a:rPr lang="en-GB" sz="2400" b="1" smtClean="0"/>
              <a:t>1.	</a:t>
            </a:r>
            <a:r>
              <a:rPr lang="en-GB" sz="2400" b="1" u="sng" smtClean="0"/>
              <a:t>Straight Line Method</a:t>
            </a:r>
            <a:endParaRPr lang="en-GB" sz="2400" b="1" smtClean="0"/>
          </a:p>
          <a:p>
            <a:pPr eaLnBrk="1" hangingPunct="1">
              <a:lnSpc>
                <a:spcPct val="90000"/>
              </a:lnSpc>
            </a:pPr>
            <a:r>
              <a:rPr lang="en-GB" sz="2000" smtClean="0"/>
              <a:t>constant annual depreciation charges {constant rate applied to a constant depreciation base = (P - SV)};</a:t>
            </a:r>
            <a:endParaRPr lang="en-US" sz="2000" smtClean="0"/>
          </a:p>
          <a:p>
            <a:pPr eaLnBrk="1" hangingPunct="1">
              <a:lnSpc>
                <a:spcPct val="90000"/>
              </a:lnSpc>
            </a:pPr>
            <a:r>
              <a:rPr lang="en-GB" sz="2000" smtClean="0"/>
              <a:t>method fully accounts for the depreciation base (P - SV) </a:t>
            </a:r>
            <a:endParaRPr lang="en-US" sz="2000" smtClean="0"/>
          </a:p>
          <a:p>
            <a:pPr lvl="1" eaLnBrk="1" hangingPunct="1">
              <a:lnSpc>
                <a:spcPct val="90000"/>
              </a:lnSpc>
              <a:buFontTx/>
              <a:buNone/>
            </a:pPr>
            <a:endParaRPr lang="en-GB" sz="2000" smtClean="0"/>
          </a:p>
          <a:p>
            <a:pPr lvl="1" eaLnBrk="1" hangingPunct="1">
              <a:lnSpc>
                <a:spcPct val="90000"/>
              </a:lnSpc>
              <a:buFontTx/>
              <a:buNone/>
            </a:pPr>
            <a:r>
              <a:rPr lang="en-GB" sz="2200" b="1" smtClean="0"/>
              <a:t>2.	</a:t>
            </a:r>
            <a:r>
              <a:rPr lang="en-GB" sz="2200" b="1" u="sng" smtClean="0"/>
              <a:t>Sum-Of-Years'-Digits (SOYD) </a:t>
            </a:r>
            <a:r>
              <a:rPr lang="en-GB" sz="2200" b="1" u="sng" smtClean="0">
                <a:solidFill>
                  <a:srgbClr val="FF3300"/>
                </a:solidFill>
              </a:rPr>
              <a:t>[not required]</a:t>
            </a:r>
            <a:endParaRPr lang="en-GB" sz="2200" b="1" smtClean="0">
              <a:solidFill>
                <a:srgbClr val="FF3300"/>
              </a:solidFill>
            </a:endParaRPr>
          </a:p>
          <a:p>
            <a:pPr eaLnBrk="1" hangingPunct="1">
              <a:lnSpc>
                <a:spcPct val="90000"/>
              </a:lnSpc>
            </a:pPr>
            <a:r>
              <a:rPr lang="en-GB" sz="2000" smtClean="0"/>
              <a:t>declining annual depreciation charges</a:t>
            </a:r>
          </a:p>
          <a:p>
            <a:pPr eaLnBrk="1" hangingPunct="1">
              <a:lnSpc>
                <a:spcPct val="90000"/>
              </a:lnSpc>
            </a:pPr>
            <a:r>
              <a:rPr lang="en-GB" sz="2000" smtClean="0"/>
              <a:t>a variable annual rate is applied to a constant depreciation base)</a:t>
            </a:r>
            <a:endParaRPr lang="en-US" sz="2000" smtClean="0"/>
          </a:p>
          <a:p>
            <a:pPr eaLnBrk="1" hangingPunct="1">
              <a:lnSpc>
                <a:spcPct val="90000"/>
              </a:lnSpc>
            </a:pPr>
            <a:r>
              <a:rPr lang="en-GB" sz="2000" smtClean="0"/>
              <a:t>This method fully accounts for the depreciation base (P-SV) </a:t>
            </a:r>
            <a:endParaRPr lang="en-US" sz="2000" smtClean="0"/>
          </a:p>
          <a:p>
            <a:pPr eaLnBrk="1" hangingPunct="1">
              <a:lnSpc>
                <a:spcPct val="90000"/>
              </a:lnSpc>
              <a:buFontTx/>
              <a:buNone/>
            </a:pPr>
            <a:endParaRPr lang="en-US" sz="20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0A5A70E1-FD58-4C91-AFEE-6348A06F8FD9}" type="slidenum">
              <a:rPr lang="fr-CA"/>
              <a:pPr>
                <a:defRPr/>
              </a:pPr>
              <a:t>28</a:t>
            </a:fld>
            <a:endParaRPr lang="fr-CA"/>
          </a:p>
        </p:txBody>
      </p:sp>
      <p:sp>
        <p:nvSpPr>
          <p:cNvPr id="26628" name="Rectangle 2"/>
          <p:cNvSpPr>
            <a:spLocks noGrp="1" noChangeArrowheads="1"/>
          </p:cNvSpPr>
          <p:nvPr>
            <p:ph type="title"/>
          </p:nvPr>
        </p:nvSpPr>
        <p:spPr/>
        <p:txBody>
          <a:bodyPr/>
          <a:lstStyle/>
          <a:p>
            <a:pPr eaLnBrk="1" hangingPunct="1"/>
            <a:r>
              <a:rPr lang="en-GB" smtClean="0"/>
              <a:t>Depreciation Methods (cont’d)</a:t>
            </a:r>
            <a:endParaRPr lang="en-US" smtClean="0"/>
          </a:p>
        </p:txBody>
      </p:sp>
      <p:sp>
        <p:nvSpPr>
          <p:cNvPr id="26629" name="Rectangle 3"/>
          <p:cNvSpPr>
            <a:spLocks noGrp="1" noChangeArrowheads="1"/>
          </p:cNvSpPr>
          <p:nvPr>
            <p:ph type="body" idx="1"/>
          </p:nvPr>
        </p:nvSpPr>
        <p:spPr/>
        <p:txBody>
          <a:bodyPr/>
          <a:lstStyle/>
          <a:p>
            <a:pPr eaLnBrk="1" hangingPunct="1">
              <a:buFontTx/>
              <a:buNone/>
            </a:pPr>
            <a:r>
              <a:rPr lang="en-GB" sz="2400" b="1" smtClean="0"/>
              <a:t>3.	</a:t>
            </a:r>
            <a:r>
              <a:rPr lang="en-GB" sz="2400" b="1" u="sng" smtClean="0"/>
              <a:t>Declining Balance (DB)</a:t>
            </a:r>
            <a:endParaRPr lang="en-GB" sz="2400" b="1" smtClean="0"/>
          </a:p>
          <a:p>
            <a:pPr eaLnBrk="1" hangingPunct="1"/>
            <a:r>
              <a:rPr lang="en-GB" smtClean="0"/>
              <a:t>declining annual depreciation charges</a:t>
            </a:r>
          </a:p>
          <a:p>
            <a:pPr lvl="1" eaLnBrk="1" hangingPunct="1"/>
            <a:r>
              <a:rPr lang="en-GB" smtClean="0"/>
              <a:t>constant depreciation rate applied to a declining depreciation base</a:t>
            </a:r>
            <a:endParaRPr lang="en-US" smtClean="0"/>
          </a:p>
          <a:p>
            <a:pPr lvl="1" eaLnBrk="1" hangingPunct="1"/>
            <a:r>
              <a:rPr lang="en-GB" smtClean="0"/>
              <a:t>DOES NOT usually account for the full depreciation base (P-SV)</a:t>
            </a:r>
          </a:p>
          <a:p>
            <a:pPr lvl="2" eaLnBrk="1" hangingPunct="1"/>
            <a:r>
              <a:rPr lang="en-US" smtClean="0"/>
              <a:t>overshoots or undershoots (P-SV)</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ED365AC7-A5FB-4814-87DC-21649531F56D}" type="slidenum">
              <a:rPr lang="fr-CA"/>
              <a:pPr>
                <a:defRPr/>
              </a:pPr>
              <a:t>29</a:t>
            </a:fld>
            <a:endParaRPr lang="fr-CA"/>
          </a:p>
        </p:txBody>
      </p:sp>
      <p:sp>
        <p:nvSpPr>
          <p:cNvPr id="27652" name="Rectangle 2"/>
          <p:cNvSpPr>
            <a:spLocks noGrp="1" noChangeArrowheads="1"/>
          </p:cNvSpPr>
          <p:nvPr>
            <p:ph type="title"/>
          </p:nvPr>
        </p:nvSpPr>
        <p:spPr/>
        <p:txBody>
          <a:bodyPr/>
          <a:lstStyle/>
          <a:p>
            <a:pPr eaLnBrk="1" hangingPunct="1"/>
            <a:r>
              <a:rPr lang="en-GB" smtClean="0"/>
              <a:t>Other Depreciation Methods (cont’d) </a:t>
            </a:r>
            <a:endParaRPr lang="en-US" smtClean="0"/>
          </a:p>
        </p:txBody>
      </p:sp>
      <p:sp>
        <p:nvSpPr>
          <p:cNvPr id="27653" name="Rectangle 3"/>
          <p:cNvSpPr>
            <a:spLocks noGrp="1" noChangeArrowheads="1"/>
          </p:cNvSpPr>
          <p:nvPr>
            <p:ph type="body" idx="1"/>
          </p:nvPr>
        </p:nvSpPr>
        <p:spPr/>
        <p:txBody>
          <a:bodyPr/>
          <a:lstStyle/>
          <a:p>
            <a:pPr eaLnBrk="1" hangingPunct="1"/>
            <a:endParaRPr lang="en-GB" smtClean="0"/>
          </a:p>
          <a:p>
            <a:pPr eaLnBrk="1" hangingPunct="1"/>
            <a:r>
              <a:rPr lang="en-GB" smtClean="0"/>
              <a:t>4.	Sinking Fund</a:t>
            </a:r>
          </a:p>
          <a:p>
            <a:pPr eaLnBrk="1" hangingPunct="1"/>
            <a:r>
              <a:rPr lang="en-GB" smtClean="0"/>
              <a:t>5.	Production Rate</a:t>
            </a:r>
          </a:p>
          <a:p>
            <a:pPr eaLnBrk="1" hangingPunct="1"/>
            <a:r>
              <a:rPr lang="en-GB" smtClean="0"/>
              <a:t>6.	Combination of Linear and Non-Linear 		Methods</a:t>
            </a:r>
          </a:p>
          <a:p>
            <a:pPr eaLnBrk="1" hangingPunct="1"/>
            <a:r>
              <a:rPr lang="en-GB" smtClean="0"/>
              <a:t>7.	....</a:t>
            </a:r>
            <a:endParaRPr lang="en-US"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Line 4"/>
          <p:cNvSpPr>
            <a:spLocks noChangeShapeType="1"/>
          </p:cNvSpPr>
          <p:nvPr/>
        </p:nvSpPr>
        <p:spPr bwMode="auto">
          <a:xfrm>
            <a:off x="1562100" y="1785938"/>
            <a:ext cx="38100" cy="411480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75" name="Line 5"/>
          <p:cNvSpPr>
            <a:spLocks noChangeShapeType="1"/>
          </p:cNvSpPr>
          <p:nvPr/>
        </p:nvSpPr>
        <p:spPr bwMode="auto">
          <a:xfrm>
            <a:off x="1600200" y="5867400"/>
            <a:ext cx="57150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77" name="Text Box 7"/>
          <p:cNvSpPr txBox="1">
            <a:spLocks noChangeArrowheads="1"/>
          </p:cNvSpPr>
          <p:nvPr/>
        </p:nvSpPr>
        <p:spPr bwMode="auto">
          <a:xfrm>
            <a:off x="2133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1</a:t>
            </a:r>
          </a:p>
        </p:txBody>
      </p:sp>
      <p:sp>
        <p:nvSpPr>
          <p:cNvPr id="28678" name="Text Box 8"/>
          <p:cNvSpPr txBox="1">
            <a:spLocks noChangeArrowheads="1"/>
          </p:cNvSpPr>
          <p:nvPr/>
        </p:nvSpPr>
        <p:spPr bwMode="auto">
          <a:xfrm>
            <a:off x="28067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dirty="0">
                <a:latin typeface="Tahoma" pitchFamily="34" charset="0"/>
                <a:cs typeface="Arial" pitchFamily="34" charset="0"/>
              </a:rPr>
              <a:t>2</a:t>
            </a:r>
          </a:p>
        </p:txBody>
      </p:sp>
      <p:sp>
        <p:nvSpPr>
          <p:cNvPr id="28679" name="Text Box 9"/>
          <p:cNvSpPr txBox="1">
            <a:spLocks noChangeArrowheads="1"/>
          </p:cNvSpPr>
          <p:nvPr/>
        </p:nvSpPr>
        <p:spPr bwMode="auto">
          <a:xfrm>
            <a:off x="36068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dirty="0">
                <a:latin typeface="Tahoma" pitchFamily="34" charset="0"/>
                <a:cs typeface="Arial" pitchFamily="34" charset="0"/>
              </a:rPr>
              <a:t>3</a:t>
            </a:r>
          </a:p>
        </p:txBody>
      </p:sp>
      <p:sp>
        <p:nvSpPr>
          <p:cNvPr id="28680" name="Text Box 10"/>
          <p:cNvSpPr txBox="1">
            <a:spLocks noChangeArrowheads="1"/>
          </p:cNvSpPr>
          <p:nvPr/>
        </p:nvSpPr>
        <p:spPr bwMode="auto">
          <a:xfrm>
            <a:off x="4419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4</a:t>
            </a:r>
          </a:p>
        </p:txBody>
      </p:sp>
      <p:sp>
        <p:nvSpPr>
          <p:cNvPr id="28681" name="Text Box 11"/>
          <p:cNvSpPr txBox="1">
            <a:spLocks noChangeArrowheads="1"/>
          </p:cNvSpPr>
          <p:nvPr/>
        </p:nvSpPr>
        <p:spPr bwMode="auto">
          <a:xfrm>
            <a:off x="5181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5</a:t>
            </a:r>
          </a:p>
        </p:txBody>
      </p:sp>
      <p:sp>
        <p:nvSpPr>
          <p:cNvPr id="28682" name="Text Box 12"/>
          <p:cNvSpPr txBox="1">
            <a:spLocks noChangeArrowheads="1"/>
          </p:cNvSpPr>
          <p:nvPr/>
        </p:nvSpPr>
        <p:spPr bwMode="auto">
          <a:xfrm>
            <a:off x="6918325" y="5900738"/>
            <a:ext cx="147995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dirty="0">
                <a:latin typeface="+mn-lt"/>
                <a:cs typeface="Arial" pitchFamily="34" charset="0"/>
              </a:rPr>
              <a:t>End-of-Year</a:t>
            </a:r>
          </a:p>
        </p:txBody>
      </p:sp>
      <p:sp>
        <p:nvSpPr>
          <p:cNvPr id="28683" name="Text Box 13"/>
          <p:cNvSpPr txBox="1">
            <a:spLocks noChangeArrowheads="1"/>
          </p:cNvSpPr>
          <p:nvPr/>
        </p:nvSpPr>
        <p:spPr bwMode="auto">
          <a:xfrm>
            <a:off x="88620" y="2939534"/>
            <a:ext cx="13644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dirty="0">
                <a:latin typeface="+mn-lt"/>
                <a:cs typeface="Arial" pitchFamily="34" charset="0"/>
              </a:rPr>
              <a:t>Initial </a:t>
            </a:r>
            <a:r>
              <a:rPr lang="en-US" sz="1800" dirty="0" smtClean="0">
                <a:latin typeface="+mn-lt"/>
                <a:cs typeface="Arial" pitchFamily="34" charset="0"/>
              </a:rPr>
              <a:t>Cost</a:t>
            </a:r>
            <a:endParaRPr lang="en-US" sz="1800" dirty="0">
              <a:latin typeface="+mn-lt"/>
              <a:cs typeface="Arial" pitchFamily="34" charset="0"/>
            </a:endParaRPr>
          </a:p>
        </p:txBody>
      </p:sp>
      <p:sp>
        <p:nvSpPr>
          <p:cNvPr id="28684" name="Text Box 14"/>
          <p:cNvSpPr txBox="1">
            <a:spLocks noChangeArrowheads="1"/>
          </p:cNvSpPr>
          <p:nvPr/>
        </p:nvSpPr>
        <p:spPr bwMode="auto">
          <a:xfrm>
            <a:off x="1371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0</a:t>
            </a:r>
          </a:p>
        </p:txBody>
      </p:sp>
      <p:sp>
        <p:nvSpPr>
          <p:cNvPr id="28685" name="Line 15"/>
          <p:cNvSpPr>
            <a:spLocks noChangeShapeType="1"/>
          </p:cNvSpPr>
          <p:nvPr/>
        </p:nvSpPr>
        <p:spPr bwMode="auto">
          <a:xfrm>
            <a:off x="1524000" y="3657600"/>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86" name="Line 16"/>
          <p:cNvSpPr>
            <a:spLocks noChangeShapeType="1"/>
          </p:cNvSpPr>
          <p:nvPr/>
        </p:nvSpPr>
        <p:spPr bwMode="auto">
          <a:xfrm>
            <a:off x="1600200" y="3124200"/>
            <a:ext cx="5715000" cy="0"/>
          </a:xfrm>
          <a:prstGeom prst="line">
            <a:avLst/>
          </a:prstGeom>
          <a:noFill/>
          <a:ln w="76200">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87" name="Text Box 17"/>
          <p:cNvSpPr txBox="1">
            <a:spLocks noChangeArrowheads="1"/>
          </p:cNvSpPr>
          <p:nvPr/>
        </p:nvSpPr>
        <p:spPr bwMode="auto">
          <a:xfrm>
            <a:off x="3505200" y="2590800"/>
            <a:ext cx="2979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000">
                <a:latin typeface="Tahoma" pitchFamily="34" charset="0"/>
                <a:cs typeface="Arial" pitchFamily="34" charset="0"/>
              </a:rPr>
              <a:t>Initial Investment (P)</a:t>
            </a:r>
          </a:p>
        </p:txBody>
      </p:sp>
      <p:sp>
        <p:nvSpPr>
          <p:cNvPr id="28688" name="Line 18"/>
          <p:cNvSpPr>
            <a:spLocks noChangeShapeType="1"/>
          </p:cNvSpPr>
          <p:nvPr/>
        </p:nvSpPr>
        <p:spPr bwMode="auto">
          <a:xfrm>
            <a:off x="1600200" y="3124200"/>
            <a:ext cx="4572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89" name="Text Box 23"/>
          <p:cNvSpPr txBox="1">
            <a:spLocks noChangeArrowheads="1"/>
          </p:cNvSpPr>
          <p:nvPr/>
        </p:nvSpPr>
        <p:spPr bwMode="auto">
          <a:xfrm>
            <a:off x="1981200" y="4800600"/>
            <a:ext cx="289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000">
                <a:latin typeface="Tahoma" pitchFamily="34" charset="0"/>
                <a:cs typeface="Arial" pitchFamily="34" charset="0"/>
              </a:rPr>
              <a:t>Salvage Value (SV)</a:t>
            </a:r>
          </a:p>
        </p:txBody>
      </p:sp>
      <p:sp>
        <p:nvSpPr>
          <p:cNvPr id="28690" name="Rectangle 24"/>
          <p:cNvSpPr>
            <a:spLocks noGrp="1" noChangeArrowheads="1"/>
          </p:cNvSpPr>
          <p:nvPr>
            <p:ph type="title"/>
          </p:nvPr>
        </p:nvSpPr>
        <p:spPr/>
        <p:txBody>
          <a:bodyPr/>
          <a:lstStyle/>
          <a:p>
            <a:pPr eaLnBrk="1" hangingPunct="1"/>
            <a:r>
              <a:rPr lang="en-US" smtClean="0"/>
              <a:t>Straight Line Depreciation</a:t>
            </a:r>
          </a:p>
        </p:txBody>
      </p:sp>
      <p:sp>
        <p:nvSpPr>
          <p:cNvPr id="28691" name="Line 19"/>
          <p:cNvSpPr>
            <a:spLocks noChangeShapeType="1"/>
          </p:cNvSpPr>
          <p:nvPr/>
        </p:nvSpPr>
        <p:spPr bwMode="auto">
          <a:xfrm>
            <a:off x="2209800" y="3581400"/>
            <a:ext cx="8382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2" name="Line 20"/>
          <p:cNvSpPr>
            <a:spLocks noChangeShapeType="1"/>
          </p:cNvSpPr>
          <p:nvPr/>
        </p:nvSpPr>
        <p:spPr bwMode="auto">
          <a:xfrm>
            <a:off x="3048000" y="4038600"/>
            <a:ext cx="7620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3" name="Line 21"/>
          <p:cNvSpPr>
            <a:spLocks noChangeShapeType="1"/>
          </p:cNvSpPr>
          <p:nvPr/>
        </p:nvSpPr>
        <p:spPr bwMode="auto">
          <a:xfrm>
            <a:off x="3810000" y="4495800"/>
            <a:ext cx="7620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4" name="Line 22"/>
          <p:cNvSpPr>
            <a:spLocks noChangeShapeType="1"/>
          </p:cNvSpPr>
          <p:nvPr/>
        </p:nvSpPr>
        <p:spPr bwMode="auto">
          <a:xfrm>
            <a:off x="4572000" y="4876800"/>
            <a:ext cx="7620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5" name="Line 25"/>
          <p:cNvSpPr>
            <a:spLocks noChangeShapeType="1"/>
          </p:cNvSpPr>
          <p:nvPr/>
        </p:nvSpPr>
        <p:spPr bwMode="auto">
          <a:xfrm>
            <a:off x="2209800" y="3124200"/>
            <a:ext cx="0" cy="457200"/>
          </a:xfrm>
          <a:prstGeom prst="line">
            <a:avLst/>
          </a:prstGeom>
          <a:noFill/>
          <a:ln w="571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6" name="Line 26"/>
          <p:cNvSpPr>
            <a:spLocks noChangeShapeType="1"/>
          </p:cNvSpPr>
          <p:nvPr/>
        </p:nvSpPr>
        <p:spPr bwMode="auto">
          <a:xfrm>
            <a:off x="3048000" y="3581400"/>
            <a:ext cx="0" cy="457200"/>
          </a:xfrm>
          <a:prstGeom prst="line">
            <a:avLst/>
          </a:prstGeom>
          <a:noFill/>
          <a:ln w="571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7" name="Line 27"/>
          <p:cNvSpPr>
            <a:spLocks noChangeShapeType="1"/>
          </p:cNvSpPr>
          <p:nvPr/>
        </p:nvSpPr>
        <p:spPr bwMode="auto">
          <a:xfrm>
            <a:off x="3810000" y="4038600"/>
            <a:ext cx="0" cy="457200"/>
          </a:xfrm>
          <a:prstGeom prst="line">
            <a:avLst/>
          </a:prstGeom>
          <a:noFill/>
          <a:ln w="571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8" name="Line 28"/>
          <p:cNvSpPr>
            <a:spLocks noChangeShapeType="1"/>
          </p:cNvSpPr>
          <p:nvPr/>
        </p:nvSpPr>
        <p:spPr bwMode="auto">
          <a:xfrm>
            <a:off x="4572000" y="4495800"/>
            <a:ext cx="0" cy="381000"/>
          </a:xfrm>
          <a:prstGeom prst="line">
            <a:avLst/>
          </a:prstGeom>
          <a:noFill/>
          <a:ln w="571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699" name="Line 31"/>
          <p:cNvSpPr>
            <a:spLocks noChangeShapeType="1"/>
          </p:cNvSpPr>
          <p:nvPr/>
        </p:nvSpPr>
        <p:spPr bwMode="auto">
          <a:xfrm>
            <a:off x="1600200" y="5257800"/>
            <a:ext cx="4343400" cy="0"/>
          </a:xfrm>
          <a:prstGeom prst="line">
            <a:avLst/>
          </a:prstGeom>
          <a:noFill/>
          <a:ln w="762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8700" name="Line 32"/>
          <p:cNvSpPr>
            <a:spLocks noChangeShapeType="1"/>
          </p:cNvSpPr>
          <p:nvPr/>
        </p:nvSpPr>
        <p:spPr bwMode="auto">
          <a:xfrm>
            <a:off x="5334000" y="4876800"/>
            <a:ext cx="0" cy="381000"/>
          </a:xfrm>
          <a:prstGeom prst="line">
            <a:avLst/>
          </a:prstGeom>
          <a:noFill/>
          <a:ln w="571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 name="Footer Placeholder 1"/>
          <p:cNvSpPr>
            <a:spLocks noGrp="1"/>
          </p:cNvSpPr>
          <p:nvPr>
            <p:ph type="ftr" sz="quarter" idx="11"/>
          </p:nvPr>
        </p:nvSpPr>
        <p:spPr>
          <a:xfrm>
            <a:off x="3384550" y="6357938"/>
            <a:ext cx="2971800" cy="457200"/>
          </a:xfrm>
        </p:spPr>
        <p:txBody>
          <a:bodyPr/>
          <a:lstStyle/>
          <a:p>
            <a:pPr>
              <a:defRPr/>
            </a:pPr>
            <a:r>
              <a:rPr lang="en-CA" smtClean="0"/>
              <a:t>Topic 8: Depreciation, Taxes and Cash Flows</a:t>
            </a:r>
            <a:endParaRPr lang="fr-CA" dirty="0"/>
          </a:p>
        </p:txBody>
      </p:sp>
      <p:sp>
        <p:nvSpPr>
          <p:cNvPr id="3" name="Slide Number Placeholder 2"/>
          <p:cNvSpPr>
            <a:spLocks noGrp="1"/>
          </p:cNvSpPr>
          <p:nvPr>
            <p:ph type="sldNum" sz="quarter" idx="12"/>
          </p:nvPr>
        </p:nvSpPr>
        <p:spPr/>
        <p:txBody>
          <a:bodyPr/>
          <a:lstStyle/>
          <a:p>
            <a:pPr>
              <a:defRPr/>
            </a:pPr>
            <a:fld id="{BFD78F1F-B9BD-4704-91C7-4BD82D4F41EA}" type="slidenum">
              <a:rPr lang="fr-CA"/>
              <a:pPr>
                <a:defRPr/>
              </a:pPr>
              <a:t>30</a:t>
            </a:fld>
            <a:endParaRPr lang="fr-CA"/>
          </a:p>
        </p:txBody>
      </p:sp>
      <p:sp>
        <p:nvSpPr>
          <p:cNvPr id="31" name="Text Box 13"/>
          <p:cNvSpPr txBox="1">
            <a:spLocks noChangeArrowheads="1"/>
          </p:cNvSpPr>
          <p:nvPr/>
        </p:nvSpPr>
        <p:spPr bwMode="auto">
          <a:xfrm>
            <a:off x="-20384" y="3556235"/>
            <a:ext cx="158248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dirty="0">
                <a:latin typeface="+mn-lt"/>
                <a:cs typeface="Arial" pitchFamily="34" charset="0"/>
              </a:rPr>
              <a:t>Initial Cost</a:t>
            </a:r>
          </a:p>
          <a:p>
            <a:pPr eaLnBrk="1" hangingPunct="1"/>
            <a:r>
              <a:rPr lang="en-US" sz="1800" dirty="0" smtClean="0">
                <a:latin typeface="+mn-lt"/>
                <a:cs typeface="Arial" pitchFamily="34" charset="0"/>
              </a:rPr>
              <a:t>Minus</a:t>
            </a:r>
            <a:endParaRPr lang="en-US" sz="1800" dirty="0">
              <a:latin typeface="+mn-lt"/>
              <a:cs typeface="Arial" pitchFamily="34" charset="0"/>
            </a:endParaRPr>
          </a:p>
          <a:p>
            <a:pPr eaLnBrk="1" hangingPunct="1"/>
            <a:r>
              <a:rPr lang="en-US" sz="1800" dirty="0">
                <a:latin typeface="+mn-lt"/>
                <a:cs typeface="Arial" pitchFamily="34" charset="0"/>
              </a:rPr>
              <a:t>Cumulative</a:t>
            </a:r>
          </a:p>
          <a:p>
            <a:pPr eaLnBrk="1" hangingPunct="1"/>
            <a:r>
              <a:rPr lang="en-US" sz="1800" dirty="0">
                <a:latin typeface="+mn-lt"/>
                <a:cs typeface="Arial" pitchFamily="34" charset="0"/>
              </a:rPr>
              <a:t>Depreciation</a:t>
            </a:r>
          </a:p>
        </p:txBody>
      </p:sp>
      <p:sp>
        <p:nvSpPr>
          <p:cNvPr id="5" name="Down Arrow 4"/>
          <p:cNvSpPr/>
          <p:nvPr/>
        </p:nvSpPr>
        <p:spPr bwMode="auto">
          <a:xfrm>
            <a:off x="770858" y="3556234"/>
            <a:ext cx="71771" cy="1701565"/>
          </a:xfrm>
          <a:prstGeom prst="downArrow">
            <a:avLst/>
          </a:prstGeom>
          <a:solidFill>
            <a:schemeClr val="bg2">
              <a:lumMod val="75000"/>
              <a:lumOff val="25000"/>
            </a:schemeClr>
          </a:solidFill>
          <a:ln w="57150" cap="flat" cmpd="thickThin" algn="ctr">
            <a:solidFill>
              <a:schemeClr val="folHlink"/>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3600" b="1" i="0" u="none" strike="noStrike" cap="none" normalizeH="0" baseline="0" smtClean="0">
              <a:ln>
                <a:noFill/>
              </a:ln>
              <a:solidFill>
                <a:schemeClr val="accent2">
                  <a:lumMod val="75000"/>
                </a:schemeClr>
              </a:solidFill>
              <a:effectLst/>
              <a:latin typeface="Arial" charset="0"/>
              <a:cs typeface="Courier New" pitchFamily="49"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Line 2"/>
          <p:cNvSpPr>
            <a:spLocks noChangeShapeType="1"/>
          </p:cNvSpPr>
          <p:nvPr/>
        </p:nvSpPr>
        <p:spPr bwMode="auto">
          <a:xfrm>
            <a:off x="1524000" y="2438400"/>
            <a:ext cx="76200" cy="342900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9699" name="Line 3"/>
          <p:cNvSpPr>
            <a:spLocks noChangeShapeType="1"/>
          </p:cNvSpPr>
          <p:nvPr/>
        </p:nvSpPr>
        <p:spPr bwMode="auto">
          <a:xfrm>
            <a:off x="1600200" y="5867400"/>
            <a:ext cx="57150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9701" name="Text Box 5"/>
          <p:cNvSpPr txBox="1">
            <a:spLocks noChangeArrowheads="1"/>
          </p:cNvSpPr>
          <p:nvPr/>
        </p:nvSpPr>
        <p:spPr bwMode="auto">
          <a:xfrm>
            <a:off x="2133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1</a:t>
            </a:r>
          </a:p>
        </p:txBody>
      </p:sp>
      <p:sp>
        <p:nvSpPr>
          <p:cNvPr id="29702" name="Text Box 6"/>
          <p:cNvSpPr txBox="1">
            <a:spLocks noChangeArrowheads="1"/>
          </p:cNvSpPr>
          <p:nvPr/>
        </p:nvSpPr>
        <p:spPr bwMode="auto">
          <a:xfrm>
            <a:off x="29718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2</a:t>
            </a:r>
          </a:p>
        </p:txBody>
      </p:sp>
      <p:sp>
        <p:nvSpPr>
          <p:cNvPr id="29703" name="Text Box 7"/>
          <p:cNvSpPr txBox="1">
            <a:spLocks noChangeArrowheads="1"/>
          </p:cNvSpPr>
          <p:nvPr/>
        </p:nvSpPr>
        <p:spPr bwMode="auto">
          <a:xfrm>
            <a:off x="3657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3</a:t>
            </a:r>
          </a:p>
        </p:txBody>
      </p:sp>
      <p:sp>
        <p:nvSpPr>
          <p:cNvPr id="29704" name="Text Box 8"/>
          <p:cNvSpPr txBox="1">
            <a:spLocks noChangeArrowheads="1"/>
          </p:cNvSpPr>
          <p:nvPr/>
        </p:nvSpPr>
        <p:spPr bwMode="auto">
          <a:xfrm>
            <a:off x="4419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4</a:t>
            </a:r>
          </a:p>
        </p:txBody>
      </p:sp>
      <p:sp>
        <p:nvSpPr>
          <p:cNvPr id="29705" name="Text Box 9"/>
          <p:cNvSpPr txBox="1">
            <a:spLocks noChangeArrowheads="1"/>
          </p:cNvSpPr>
          <p:nvPr/>
        </p:nvSpPr>
        <p:spPr bwMode="auto">
          <a:xfrm>
            <a:off x="51054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5</a:t>
            </a:r>
          </a:p>
        </p:txBody>
      </p:sp>
      <p:sp>
        <p:nvSpPr>
          <p:cNvPr id="29706" name="Text Box 10"/>
          <p:cNvSpPr txBox="1">
            <a:spLocks noChangeArrowheads="1"/>
          </p:cNvSpPr>
          <p:nvPr/>
        </p:nvSpPr>
        <p:spPr bwMode="auto">
          <a:xfrm>
            <a:off x="6918325" y="5900738"/>
            <a:ext cx="20272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a:latin typeface="Tahoma" pitchFamily="34" charset="0"/>
                <a:cs typeface="Arial" pitchFamily="34" charset="0"/>
              </a:rPr>
              <a:t>End-of-Year</a:t>
            </a:r>
          </a:p>
        </p:txBody>
      </p:sp>
      <p:sp>
        <p:nvSpPr>
          <p:cNvPr id="29707" name="Text Box 11"/>
          <p:cNvSpPr txBox="1">
            <a:spLocks noChangeArrowheads="1"/>
          </p:cNvSpPr>
          <p:nvPr/>
        </p:nvSpPr>
        <p:spPr bwMode="auto">
          <a:xfrm>
            <a:off x="200528" y="2878723"/>
            <a:ext cx="123623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600" dirty="0">
                <a:latin typeface="+mn-lt"/>
                <a:cs typeface="Arial" pitchFamily="34" charset="0"/>
              </a:rPr>
              <a:t>Initial </a:t>
            </a:r>
            <a:r>
              <a:rPr lang="en-US" sz="1600" dirty="0" smtClean="0">
                <a:latin typeface="+mn-lt"/>
                <a:cs typeface="Arial" pitchFamily="34" charset="0"/>
              </a:rPr>
              <a:t>Cost</a:t>
            </a:r>
            <a:endParaRPr lang="en-US" sz="1600" dirty="0">
              <a:latin typeface="+mn-lt"/>
              <a:cs typeface="Arial" pitchFamily="34" charset="0"/>
            </a:endParaRPr>
          </a:p>
        </p:txBody>
      </p:sp>
      <p:sp>
        <p:nvSpPr>
          <p:cNvPr id="29708" name="Text Box 12"/>
          <p:cNvSpPr txBox="1">
            <a:spLocks noChangeArrowheads="1"/>
          </p:cNvSpPr>
          <p:nvPr/>
        </p:nvSpPr>
        <p:spPr bwMode="auto">
          <a:xfrm>
            <a:off x="1371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0</a:t>
            </a:r>
          </a:p>
        </p:txBody>
      </p:sp>
      <p:sp>
        <p:nvSpPr>
          <p:cNvPr id="29709" name="Line 13"/>
          <p:cNvSpPr>
            <a:spLocks noChangeShapeType="1"/>
          </p:cNvSpPr>
          <p:nvPr/>
        </p:nvSpPr>
        <p:spPr bwMode="auto">
          <a:xfrm>
            <a:off x="1524000" y="3657600"/>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9710" name="Line 14"/>
          <p:cNvSpPr>
            <a:spLocks noChangeShapeType="1"/>
          </p:cNvSpPr>
          <p:nvPr/>
        </p:nvSpPr>
        <p:spPr bwMode="auto">
          <a:xfrm>
            <a:off x="1676400" y="3048000"/>
            <a:ext cx="5715000" cy="0"/>
          </a:xfrm>
          <a:prstGeom prst="line">
            <a:avLst/>
          </a:prstGeom>
          <a:noFill/>
          <a:ln w="76200">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9711" name="Text Box 15"/>
          <p:cNvSpPr txBox="1">
            <a:spLocks noChangeArrowheads="1"/>
          </p:cNvSpPr>
          <p:nvPr/>
        </p:nvSpPr>
        <p:spPr bwMode="auto">
          <a:xfrm>
            <a:off x="3276600" y="2590800"/>
            <a:ext cx="2063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000">
                <a:latin typeface="Tahoma" pitchFamily="34" charset="0"/>
                <a:cs typeface="Arial" pitchFamily="34" charset="0"/>
              </a:rPr>
              <a:t>Initial Cost (P)</a:t>
            </a:r>
          </a:p>
        </p:txBody>
      </p:sp>
      <p:sp>
        <p:nvSpPr>
          <p:cNvPr id="29712" name="Text Box 21"/>
          <p:cNvSpPr txBox="1">
            <a:spLocks noChangeArrowheads="1"/>
          </p:cNvSpPr>
          <p:nvPr/>
        </p:nvSpPr>
        <p:spPr bwMode="auto">
          <a:xfrm>
            <a:off x="322279" y="5135562"/>
            <a:ext cx="86113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400" dirty="0">
                <a:latin typeface="+mn-lt"/>
                <a:cs typeface="Arial" pitchFamily="34" charset="0"/>
              </a:rPr>
              <a:t>Salvage</a:t>
            </a:r>
          </a:p>
          <a:p>
            <a:pPr eaLnBrk="1" hangingPunct="1"/>
            <a:r>
              <a:rPr lang="en-US" sz="1400" dirty="0">
                <a:latin typeface="+mn-lt"/>
                <a:cs typeface="Arial" pitchFamily="34" charset="0"/>
              </a:rPr>
              <a:t> Value</a:t>
            </a:r>
          </a:p>
        </p:txBody>
      </p:sp>
      <p:sp>
        <p:nvSpPr>
          <p:cNvPr id="29713" name="Rectangle 22"/>
          <p:cNvSpPr>
            <a:spLocks noGrp="1" noChangeArrowheads="1"/>
          </p:cNvSpPr>
          <p:nvPr>
            <p:ph type="title"/>
          </p:nvPr>
        </p:nvSpPr>
        <p:spPr/>
        <p:txBody>
          <a:bodyPr/>
          <a:lstStyle/>
          <a:p>
            <a:pPr eaLnBrk="1" hangingPunct="1"/>
            <a:r>
              <a:rPr lang="en-US" smtClean="0"/>
              <a:t>Declining Balance Depreciation</a:t>
            </a:r>
          </a:p>
        </p:txBody>
      </p:sp>
      <p:sp>
        <p:nvSpPr>
          <p:cNvPr id="29714" name="Arc 23"/>
          <p:cNvSpPr>
            <a:spLocks/>
          </p:cNvSpPr>
          <p:nvPr/>
        </p:nvSpPr>
        <p:spPr bwMode="auto">
          <a:xfrm rot="10216872">
            <a:off x="1743075" y="2890838"/>
            <a:ext cx="2286000" cy="2590800"/>
          </a:xfrm>
          <a:custGeom>
            <a:avLst/>
            <a:gdLst>
              <a:gd name="T0" fmla="*/ 608119286 w 21600"/>
              <a:gd name="T1" fmla="*/ 0 h 26928"/>
              <a:gd name="T2" fmla="*/ 2147483647 w 21600"/>
              <a:gd name="T3" fmla="*/ 2147483647 h 26928"/>
              <a:gd name="T4" fmla="*/ 0 w 21600"/>
              <a:gd name="T5" fmla="*/ 2147483647 h 26928"/>
              <a:gd name="T6" fmla="*/ 0 60000 65536"/>
              <a:gd name="T7" fmla="*/ 0 60000 65536"/>
              <a:gd name="T8" fmla="*/ 0 60000 65536"/>
            </a:gdLst>
            <a:ahLst/>
            <a:cxnLst>
              <a:cxn ang="T6">
                <a:pos x="T0" y="T1"/>
              </a:cxn>
              <a:cxn ang="T7">
                <a:pos x="T2" y="T3"/>
              </a:cxn>
              <a:cxn ang="T8">
                <a:pos x="T4" y="T5"/>
              </a:cxn>
            </a:cxnLst>
            <a:rect l="0" t="0" r="r" b="b"/>
            <a:pathLst>
              <a:path w="21600" h="26928" fill="none" extrusionOk="0">
                <a:moveTo>
                  <a:pt x="512" y="0"/>
                </a:moveTo>
                <a:cubicBezTo>
                  <a:pt x="12239" y="278"/>
                  <a:pt x="21600" y="9864"/>
                  <a:pt x="21600" y="21594"/>
                </a:cubicBezTo>
                <a:cubicBezTo>
                  <a:pt x="21600" y="23392"/>
                  <a:pt x="21375" y="25184"/>
                  <a:pt x="20931" y="26928"/>
                </a:cubicBezTo>
              </a:path>
              <a:path w="21600" h="26928" stroke="0" extrusionOk="0">
                <a:moveTo>
                  <a:pt x="512" y="0"/>
                </a:moveTo>
                <a:cubicBezTo>
                  <a:pt x="12239" y="278"/>
                  <a:pt x="21600" y="9864"/>
                  <a:pt x="21600" y="21594"/>
                </a:cubicBezTo>
                <a:cubicBezTo>
                  <a:pt x="21600" y="23392"/>
                  <a:pt x="21375" y="25184"/>
                  <a:pt x="20931" y="26928"/>
                </a:cubicBezTo>
                <a:lnTo>
                  <a:pt x="0" y="21594"/>
                </a:lnTo>
                <a:lnTo>
                  <a:pt x="512" y="0"/>
                </a:lnTo>
                <a:close/>
              </a:path>
            </a:pathLst>
          </a:custGeom>
          <a:noFill/>
          <a:ln w="571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9715" name="Text Box 24"/>
          <p:cNvSpPr txBox="1">
            <a:spLocks noChangeArrowheads="1"/>
          </p:cNvSpPr>
          <p:nvPr/>
        </p:nvSpPr>
        <p:spPr bwMode="auto">
          <a:xfrm>
            <a:off x="4251325" y="4300538"/>
            <a:ext cx="38115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dirty="0">
                <a:latin typeface="Tahoma" pitchFamily="34" charset="0"/>
                <a:cs typeface="Arial" pitchFamily="34" charset="0"/>
              </a:rPr>
              <a:t>P – </a:t>
            </a:r>
            <a:r>
              <a:rPr lang="el-GR" sz="2400" dirty="0">
                <a:latin typeface="Tahoma" pitchFamily="34" charset="0"/>
                <a:cs typeface="Tahoma" pitchFamily="34" charset="0"/>
              </a:rPr>
              <a:t>Σ</a:t>
            </a:r>
            <a:r>
              <a:rPr lang="en-US" sz="2400" dirty="0">
                <a:latin typeface="Tahoma" pitchFamily="34" charset="0"/>
                <a:cs typeface="Tahoma" pitchFamily="34" charset="0"/>
              </a:rPr>
              <a:t> Depreciation ≠ SV</a:t>
            </a:r>
          </a:p>
        </p:txBody>
      </p:sp>
      <p:sp>
        <p:nvSpPr>
          <p:cNvPr id="29716" name="Rectangle 25"/>
          <p:cNvSpPr>
            <a:spLocks noChangeArrowheads="1"/>
          </p:cNvSpPr>
          <p:nvPr/>
        </p:nvSpPr>
        <p:spPr bwMode="auto">
          <a:xfrm>
            <a:off x="3810000" y="3886200"/>
            <a:ext cx="4724400" cy="1295400"/>
          </a:xfrm>
          <a:prstGeom prst="rect">
            <a:avLst/>
          </a:prstGeom>
          <a:noFill/>
          <a:ln w="76200" cmpd="tri">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9717" name="Text Box 26"/>
          <p:cNvSpPr txBox="1">
            <a:spLocks noChangeArrowheads="1"/>
          </p:cNvSpPr>
          <p:nvPr/>
        </p:nvSpPr>
        <p:spPr bwMode="auto">
          <a:xfrm>
            <a:off x="5791200" y="5181600"/>
            <a:ext cx="1957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a:latin typeface="Tahoma" pitchFamily="34" charset="0"/>
                <a:cs typeface="Arial" pitchFamily="34" charset="0"/>
              </a:rPr>
              <a:t>N = 5 years</a:t>
            </a:r>
          </a:p>
        </p:txBody>
      </p:sp>
      <p:sp>
        <p:nvSpPr>
          <p:cNvPr id="29718" name="Line 27"/>
          <p:cNvSpPr>
            <a:spLocks noChangeShapeType="1"/>
          </p:cNvSpPr>
          <p:nvPr/>
        </p:nvSpPr>
        <p:spPr bwMode="auto">
          <a:xfrm>
            <a:off x="1600200" y="5410200"/>
            <a:ext cx="41910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9719" name="Arc 28"/>
          <p:cNvSpPr>
            <a:spLocks/>
          </p:cNvSpPr>
          <p:nvPr/>
        </p:nvSpPr>
        <p:spPr bwMode="auto">
          <a:xfrm rot="10216872">
            <a:off x="1757363" y="2835275"/>
            <a:ext cx="2381250" cy="3109913"/>
          </a:xfrm>
          <a:custGeom>
            <a:avLst/>
            <a:gdLst>
              <a:gd name="T0" fmla="*/ 687342962 w 21600"/>
              <a:gd name="T1" fmla="*/ 0 h 26928"/>
              <a:gd name="T2" fmla="*/ 2147483647 w 21600"/>
              <a:gd name="T3" fmla="*/ 2147483647 h 26928"/>
              <a:gd name="T4" fmla="*/ 0 w 21600"/>
              <a:gd name="T5" fmla="*/ 2147483647 h 26928"/>
              <a:gd name="T6" fmla="*/ 0 60000 65536"/>
              <a:gd name="T7" fmla="*/ 0 60000 65536"/>
              <a:gd name="T8" fmla="*/ 0 60000 65536"/>
            </a:gdLst>
            <a:ahLst/>
            <a:cxnLst>
              <a:cxn ang="T6">
                <a:pos x="T0" y="T1"/>
              </a:cxn>
              <a:cxn ang="T7">
                <a:pos x="T2" y="T3"/>
              </a:cxn>
              <a:cxn ang="T8">
                <a:pos x="T4" y="T5"/>
              </a:cxn>
            </a:cxnLst>
            <a:rect l="0" t="0" r="r" b="b"/>
            <a:pathLst>
              <a:path w="21600" h="26928" fill="none" extrusionOk="0">
                <a:moveTo>
                  <a:pt x="512" y="0"/>
                </a:moveTo>
                <a:cubicBezTo>
                  <a:pt x="12239" y="278"/>
                  <a:pt x="21600" y="9864"/>
                  <a:pt x="21600" y="21594"/>
                </a:cubicBezTo>
                <a:cubicBezTo>
                  <a:pt x="21600" y="23392"/>
                  <a:pt x="21375" y="25184"/>
                  <a:pt x="20931" y="26928"/>
                </a:cubicBezTo>
              </a:path>
              <a:path w="21600" h="26928" stroke="0" extrusionOk="0">
                <a:moveTo>
                  <a:pt x="512" y="0"/>
                </a:moveTo>
                <a:cubicBezTo>
                  <a:pt x="12239" y="278"/>
                  <a:pt x="21600" y="9864"/>
                  <a:pt x="21600" y="21594"/>
                </a:cubicBezTo>
                <a:cubicBezTo>
                  <a:pt x="21600" y="23392"/>
                  <a:pt x="21375" y="25184"/>
                  <a:pt x="20931" y="26928"/>
                </a:cubicBezTo>
                <a:lnTo>
                  <a:pt x="0" y="21594"/>
                </a:lnTo>
                <a:lnTo>
                  <a:pt x="512" y="0"/>
                </a:lnTo>
                <a:close/>
              </a:path>
            </a:pathLst>
          </a:custGeom>
          <a:noFill/>
          <a:ln w="57150">
            <a:solidFill>
              <a:srgbClr val="339966"/>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9720" name="Text Box 30"/>
          <p:cNvSpPr txBox="1">
            <a:spLocks noChangeArrowheads="1"/>
          </p:cNvSpPr>
          <p:nvPr/>
        </p:nvSpPr>
        <p:spPr bwMode="auto">
          <a:xfrm>
            <a:off x="3124200" y="4876800"/>
            <a:ext cx="3492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A</a:t>
            </a:r>
          </a:p>
        </p:txBody>
      </p:sp>
      <p:sp>
        <p:nvSpPr>
          <p:cNvPr id="29721" name="Text Box 31"/>
          <p:cNvSpPr txBox="1">
            <a:spLocks noChangeArrowheads="1"/>
          </p:cNvSpPr>
          <p:nvPr/>
        </p:nvSpPr>
        <p:spPr bwMode="auto">
          <a:xfrm>
            <a:off x="4267200" y="5486400"/>
            <a:ext cx="3492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a:cs typeface="Arial" pitchFamily="34" charset="0"/>
              </a:rPr>
              <a:t>B</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9F8D147C-2048-44FC-887B-6F43F67AB198}" type="slidenum">
              <a:rPr lang="fr-CA"/>
              <a:pPr>
                <a:defRPr/>
              </a:pPr>
              <a:t>31</a:t>
            </a:fld>
            <a:endParaRPr lang="fr-CA"/>
          </a:p>
        </p:txBody>
      </p:sp>
      <p:sp>
        <p:nvSpPr>
          <p:cNvPr id="4" name="TextBox 3"/>
          <p:cNvSpPr txBox="1"/>
          <p:nvPr/>
        </p:nvSpPr>
        <p:spPr>
          <a:xfrm>
            <a:off x="200528" y="3823484"/>
            <a:ext cx="1268296" cy="954107"/>
          </a:xfrm>
          <a:prstGeom prst="rect">
            <a:avLst/>
          </a:prstGeom>
          <a:noFill/>
        </p:spPr>
        <p:txBody>
          <a:bodyPr wrap="none" rtlCol="0">
            <a:spAutoFit/>
          </a:bodyPr>
          <a:lstStyle/>
          <a:p>
            <a:pPr eaLnBrk="1" hangingPunct="1"/>
            <a:r>
              <a:rPr lang="en-US" sz="1400" dirty="0">
                <a:cs typeface="Arial" pitchFamily="34" charset="0"/>
              </a:rPr>
              <a:t>Initial Cost</a:t>
            </a:r>
          </a:p>
          <a:p>
            <a:pPr eaLnBrk="1" hangingPunct="1"/>
            <a:r>
              <a:rPr lang="en-US" sz="1400" dirty="0">
                <a:cs typeface="Arial" pitchFamily="34" charset="0"/>
              </a:rPr>
              <a:t>Less</a:t>
            </a:r>
          </a:p>
          <a:p>
            <a:pPr eaLnBrk="1" hangingPunct="1"/>
            <a:r>
              <a:rPr lang="en-US" sz="1400" dirty="0">
                <a:cs typeface="Arial" pitchFamily="34" charset="0"/>
              </a:rPr>
              <a:t>Cumulative</a:t>
            </a:r>
          </a:p>
          <a:p>
            <a:pPr eaLnBrk="1" hangingPunct="1"/>
            <a:r>
              <a:rPr lang="en-US" sz="1400" dirty="0">
                <a:cs typeface="Arial" pitchFamily="34" charset="0"/>
              </a:rPr>
              <a:t>Depreciation</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Line 2"/>
          <p:cNvSpPr>
            <a:spLocks noChangeShapeType="1"/>
          </p:cNvSpPr>
          <p:nvPr/>
        </p:nvSpPr>
        <p:spPr bwMode="auto">
          <a:xfrm>
            <a:off x="1524000" y="2438400"/>
            <a:ext cx="76200" cy="342900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0723" name="Line 3"/>
          <p:cNvSpPr>
            <a:spLocks noChangeShapeType="1"/>
          </p:cNvSpPr>
          <p:nvPr/>
        </p:nvSpPr>
        <p:spPr bwMode="auto">
          <a:xfrm>
            <a:off x="1600200" y="5867400"/>
            <a:ext cx="57150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0725" name="Text Box 5"/>
          <p:cNvSpPr txBox="1">
            <a:spLocks noChangeArrowheads="1"/>
          </p:cNvSpPr>
          <p:nvPr/>
        </p:nvSpPr>
        <p:spPr bwMode="auto">
          <a:xfrm>
            <a:off x="2133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1</a:t>
            </a:r>
          </a:p>
        </p:txBody>
      </p:sp>
      <p:sp>
        <p:nvSpPr>
          <p:cNvPr id="30726" name="Text Box 6"/>
          <p:cNvSpPr txBox="1">
            <a:spLocks noChangeArrowheads="1"/>
          </p:cNvSpPr>
          <p:nvPr/>
        </p:nvSpPr>
        <p:spPr bwMode="auto">
          <a:xfrm>
            <a:off x="29718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2</a:t>
            </a:r>
          </a:p>
        </p:txBody>
      </p:sp>
      <p:sp>
        <p:nvSpPr>
          <p:cNvPr id="30727" name="Text Box 7"/>
          <p:cNvSpPr txBox="1">
            <a:spLocks noChangeArrowheads="1"/>
          </p:cNvSpPr>
          <p:nvPr/>
        </p:nvSpPr>
        <p:spPr bwMode="auto">
          <a:xfrm>
            <a:off x="3657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3</a:t>
            </a:r>
          </a:p>
        </p:txBody>
      </p:sp>
      <p:sp>
        <p:nvSpPr>
          <p:cNvPr id="30728" name="Text Box 8"/>
          <p:cNvSpPr txBox="1">
            <a:spLocks noChangeArrowheads="1"/>
          </p:cNvSpPr>
          <p:nvPr/>
        </p:nvSpPr>
        <p:spPr bwMode="auto">
          <a:xfrm>
            <a:off x="4419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4</a:t>
            </a:r>
          </a:p>
        </p:txBody>
      </p:sp>
      <p:sp>
        <p:nvSpPr>
          <p:cNvPr id="30729" name="Text Box 9"/>
          <p:cNvSpPr txBox="1">
            <a:spLocks noChangeArrowheads="1"/>
          </p:cNvSpPr>
          <p:nvPr/>
        </p:nvSpPr>
        <p:spPr bwMode="auto">
          <a:xfrm>
            <a:off x="51054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5</a:t>
            </a:r>
          </a:p>
        </p:txBody>
      </p:sp>
      <p:sp>
        <p:nvSpPr>
          <p:cNvPr id="30730" name="Text Box 10"/>
          <p:cNvSpPr txBox="1">
            <a:spLocks noChangeArrowheads="1"/>
          </p:cNvSpPr>
          <p:nvPr/>
        </p:nvSpPr>
        <p:spPr bwMode="auto">
          <a:xfrm>
            <a:off x="6918325" y="5900738"/>
            <a:ext cx="20272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a:latin typeface="Tahoma" pitchFamily="34" charset="0"/>
                <a:cs typeface="Arial" pitchFamily="34" charset="0"/>
              </a:rPr>
              <a:t>End-of-Year</a:t>
            </a:r>
          </a:p>
        </p:txBody>
      </p:sp>
      <p:sp>
        <p:nvSpPr>
          <p:cNvPr id="30731" name="Text Box 11"/>
          <p:cNvSpPr txBox="1">
            <a:spLocks noChangeArrowheads="1"/>
          </p:cNvSpPr>
          <p:nvPr/>
        </p:nvSpPr>
        <p:spPr bwMode="auto">
          <a:xfrm>
            <a:off x="0" y="2209800"/>
            <a:ext cx="16642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dirty="0">
                <a:latin typeface="Tahoma" pitchFamily="34" charset="0"/>
                <a:cs typeface="Arial" pitchFamily="34" charset="0"/>
              </a:rPr>
              <a:t>Initial Cost</a:t>
            </a:r>
          </a:p>
          <a:p>
            <a:pPr eaLnBrk="1" hangingPunct="1"/>
            <a:r>
              <a:rPr lang="en-US" sz="1800" dirty="0">
                <a:latin typeface="Tahoma" pitchFamily="34" charset="0"/>
                <a:cs typeface="Arial" pitchFamily="34" charset="0"/>
              </a:rPr>
              <a:t>Less</a:t>
            </a:r>
          </a:p>
          <a:p>
            <a:pPr eaLnBrk="1" hangingPunct="1"/>
            <a:r>
              <a:rPr lang="en-US" sz="1800" dirty="0">
                <a:latin typeface="Tahoma" pitchFamily="34" charset="0"/>
                <a:cs typeface="Arial" pitchFamily="34" charset="0"/>
              </a:rPr>
              <a:t>Cumulative</a:t>
            </a:r>
          </a:p>
          <a:p>
            <a:pPr eaLnBrk="1" hangingPunct="1"/>
            <a:r>
              <a:rPr lang="en-US" sz="1800" dirty="0">
                <a:latin typeface="Tahoma" pitchFamily="34" charset="0"/>
                <a:cs typeface="Arial" pitchFamily="34" charset="0"/>
              </a:rPr>
              <a:t>Depreciation</a:t>
            </a:r>
          </a:p>
        </p:txBody>
      </p:sp>
      <p:sp>
        <p:nvSpPr>
          <p:cNvPr id="30732" name="Text Box 12"/>
          <p:cNvSpPr txBox="1">
            <a:spLocks noChangeArrowheads="1"/>
          </p:cNvSpPr>
          <p:nvPr/>
        </p:nvSpPr>
        <p:spPr bwMode="auto">
          <a:xfrm>
            <a:off x="1371600" y="6019800"/>
            <a:ext cx="33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0</a:t>
            </a:r>
          </a:p>
        </p:txBody>
      </p:sp>
      <p:sp>
        <p:nvSpPr>
          <p:cNvPr id="30733" name="Line 13"/>
          <p:cNvSpPr>
            <a:spLocks noChangeShapeType="1"/>
          </p:cNvSpPr>
          <p:nvPr/>
        </p:nvSpPr>
        <p:spPr bwMode="auto">
          <a:xfrm>
            <a:off x="1524000" y="3657600"/>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0734" name="Line 14"/>
          <p:cNvSpPr>
            <a:spLocks noChangeShapeType="1"/>
          </p:cNvSpPr>
          <p:nvPr/>
        </p:nvSpPr>
        <p:spPr bwMode="auto">
          <a:xfrm>
            <a:off x="1676400" y="3352800"/>
            <a:ext cx="5715000" cy="0"/>
          </a:xfrm>
          <a:prstGeom prst="line">
            <a:avLst/>
          </a:prstGeom>
          <a:noFill/>
          <a:ln w="76200">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0735" name="Text Box 15"/>
          <p:cNvSpPr txBox="1">
            <a:spLocks noChangeArrowheads="1"/>
          </p:cNvSpPr>
          <p:nvPr/>
        </p:nvSpPr>
        <p:spPr bwMode="auto">
          <a:xfrm>
            <a:off x="3260725" y="2978150"/>
            <a:ext cx="2063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000">
                <a:latin typeface="Tahoma" pitchFamily="34" charset="0"/>
                <a:cs typeface="Arial" pitchFamily="34" charset="0"/>
              </a:rPr>
              <a:t>Initial Cost (P)</a:t>
            </a:r>
          </a:p>
        </p:txBody>
      </p:sp>
      <p:sp>
        <p:nvSpPr>
          <p:cNvPr id="30736" name="Text Box 16"/>
          <p:cNvSpPr txBox="1">
            <a:spLocks noChangeArrowheads="1"/>
          </p:cNvSpPr>
          <p:nvPr/>
        </p:nvSpPr>
        <p:spPr bwMode="auto">
          <a:xfrm>
            <a:off x="441324" y="5211762"/>
            <a:ext cx="11842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000" dirty="0">
                <a:solidFill>
                  <a:srgbClr val="00B050"/>
                </a:solidFill>
                <a:latin typeface="Tahoma" pitchFamily="34" charset="0"/>
                <a:cs typeface="Arial" pitchFamily="34" charset="0"/>
              </a:rPr>
              <a:t>Salvage</a:t>
            </a:r>
          </a:p>
          <a:p>
            <a:pPr eaLnBrk="1" hangingPunct="1"/>
            <a:r>
              <a:rPr lang="en-US" sz="2000" dirty="0">
                <a:solidFill>
                  <a:srgbClr val="00B050"/>
                </a:solidFill>
                <a:latin typeface="Tahoma" pitchFamily="34" charset="0"/>
                <a:cs typeface="Arial" pitchFamily="34" charset="0"/>
              </a:rPr>
              <a:t> Value</a:t>
            </a:r>
          </a:p>
        </p:txBody>
      </p:sp>
      <p:sp>
        <p:nvSpPr>
          <p:cNvPr id="30737" name="Rectangle 17"/>
          <p:cNvSpPr>
            <a:spLocks noGrp="1" noChangeArrowheads="1"/>
          </p:cNvSpPr>
          <p:nvPr>
            <p:ph type="title"/>
          </p:nvPr>
        </p:nvSpPr>
        <p:spPr/>
        <p:txBody>
          <a:bodyPr/>
          <a:lstStyle/>
          <a:p>
            <a:pPr eaLnBrk="1" hangingPunct="1"/>
            <a:r>
              <a:rPr lang="en-US" smtClean="0"/>
              <a:t>Sum-of-Years’ Digits Depreciation</a:t>
            </a:r>
          </a:p>
        </p:txBody>
      </p:sp>
      <p:sp>
        <p:nvSpPr>
          <p:cNvPr id="30738" name="Arc 18"/>
          <p:cNvSpPr>
            <a:spLocks/>
          </p:cNvSpPr>
          <p:nvPr/>
        </p:nvSpPr>
        <p:spPr bwMode="auto">
          <a:xfrm rot="10233745">
            <a:off x="2360613" y="3111500"/>
            <a:ext cx="2743200" cy="2590800"/>
          </a:xfrm>
          <a:custGeom>
            <a:avLst/>
            <a:gdLst>
              <a:gd name="T0" fmla="*/ 2077060362 w 21600"/>
              <a:gd name="T1" fmla="*/ 0 h 22120"/>
              <a:gd name="T2" fmla="*/ 2147483647 w 21600"/>
              <a:gd name="T3" fmla="*/ 2147483647 h 22120"/>
              <a:gd name="T4" fmla="*/ 0 w 21600"/>
              <a:gd name="T5" fmla="*/ 2147483647 h 22120"/>
              <a:gd name="T6" fmla="*/ 0 60000 65536"/>
              <a:gd name="T7" fmla="*/ 0 60000 65536"/>
              <a:gd name="T8" fmla="*/ 0 60000 65536"/>
            </a:gdLst>
            <a:ahLst/>
            <a:cxnLst>
              <a:cxn ang="T6">
                <a:pos x="T0" y="T1"/>
              </a:cxn>
              <a:cxn ang="T7">
                <a:pos x="T2" y="T3"/>
              </a:cxn>
              <a:cxn ang="T8">
                <a:pos x="T4" y="T5"/>
              </a:cxn>
            </a:cxnLst>
            <a:rect l="0" t="0" r="r" b="b"/>
            <a:pathLst>
              <a:path w="21600" h="22120" fill="none" extrusionOk="0">
                <a:moveTo>
                  <a:pt x="1014" y="-1"/>
                </a:moveTo>
                <a:cubicBezTo>
                  <a:pt x="12536" y="541"/>
                  <a:pt x="21600" y="10040"/>
                  <a:pt x="21600" y="21576"/>
                </a:cubicBezTo>
                <a:cubicBezTo>
                  <a:pt x="21600" y="21757"/>
                  <a:pt x="21597" y="21938"/>
                  <a:pt x="21593" y="22120"/>
                </a:cubicBezTo>
              </a:path>
              <a:path w="21600" h="22120" stroke="0" extrusionOk="0">
                <a:moveTo>
                  <a:pt x="1014" y="-1"/>
                </a:moveTo>
                <a:cubicBezTo>
                  <a:pt x="12536" y="541"/>
                  <a:pt x="21600" y="10040"/>
                  <a:pt x="21600" y="21576"/>
                </a:cubicBezTo>
                <a:cubicBezTo>
                  <a:pt x="21600" y="21757"/>
                  <a:pt x="21597" y="21938"/>
                  <a:pt x="21593" y="22120"/>
                </a:cubicBezTo>
                <a:lnTo>
                  <a:pt x="0" y="21576"/>
                </a:lnTo>
                <a:lnTo>
                  <a:pt x="1014" y="-1"/>
                </a:lnTo>
                <a:close/>
              </a:path>
            </a:pathLst>
          </a:custGeom>
          <a:noFill/>
          <a:ln w="571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0739" name="Text Box 19"/>
          <p:cNvSpPr txBox="1">
            <a:spLocks noChangeArrowheads="1"/>
          </p:cNvSpPr>
          <p:nvPr/>
        </p:nvSpPr>
        <p:spPr bwMode="auto">
          <a:xfrm>
            <a:off x="4251325" y="4300538"/>
            <a:ext cx="38115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dirty="0">
                <a:latin typeface="Tahoma" pitchFamily="34" charset="0"/>
                <a:cs typeface="Arial" pitchFamily="34" charset="0"/>
              </a:rPr>
              <a:t>P – </a:t>
            </a:r>
            <a:r>
              <a:rPr lang="el-GR" sz="2400" dirty="0">
                <a:latin typeface="Tahoma" pitchFamily="34" charset="0"/>
                <a:cs typeface="Tahoma" pitchFamily="34" charset="0"/>
              </a:rPr>
              <a:t>Σ</a:t>
            </a:r>
            <a:r>
              <a:rPr lang="en-US" sz="2400" dirty="0">
                <a:latin typeface="Tahoma" pitchFamily="34" charset="0"/>
                <a:cs typeface="Tahoma" pitchFamily="34" charset="0"/>
              </a:rPr>
              <a:t> Depreciation = SV</a:t>
            </a:r>
          </a:p>
        </p:txBody>
      </p:sp>
      <p:sp>
        <p:nvSpPr>
          <p:cNvPr id="30740" name="Rectangle 20"/>
          <p:cNvSpPr>
            <a:spLocks noChangeArrowheads="1"/>
          </p:cNvSpPr>
          <p:nvPr/>
        </p:nvSpPr>
        <p:spPr bwMode="auto">
          <a:xfrm>
            <a:off x="3810000" y="3886200"/>
            <a:ext cx="4724400" cy="1295400"/>
          </a:xfrm>
          <a:prstGeom prst="rect">
            <a:avLst/>
          </a:prstGeom>
          <a:noFill/>
          <a:ln w="76200" cmpd="tri">
            <a:solidFill>
              <a:srgbClr val="FF0000"/>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0741" name="Text Box 21"/>
          <p:cNvSpPr txBox="1">
            <a:spLocks noChangeArrowheads="1"/>
          </p:cNvSpPr>
          <p:nvPr/>
        </p:nvSpPr>
        <p:spPr bwMode="auto">
          <a:xfrm>
            <a:off x="5394325" y="5291138"/>
            <a:ext cx="1957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a:solidFill>
                  <a:schemeClr val="folHlink"/>
                </a:solidFill>
                <a:latin typeface="Tahoma" pitchFamily="34" charset="0"/>
                <a:cs typeface="Arial" pitchFamily="34" charset="0"/>
              </a:rPr>
              <a:t>N = 5 years</a:t>
            </a:r>
          </a:p>
        </p:txBody>
      </p:sp>
      <p:sp>
        <p:nvSpPr>
          <p:cNvPr id="30742" name="Line 22"/>
          <p:cNvSpPr>
            <a:spLocks noChangeShapeType="1"/>
          </p:cNvSpPr>
          <p:nvPr/>
        </p:nvSpPr>
        <p:spPr bwMode="auto">
          <a:xfrm>
            <a:off x="1600200" y="5562600"/>
            <a:ext cx="3810000" cy="0"/>
          </a:xfrm>
          <a:prstGeom prst="line">
            <a:avLst/>
          </a:prstGeom>
          <a:noFill/>
          <a:ln w="76200">
            <a:solidFill>
              <a:srgbClr val="3399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0743" name="Text Box 23"/>
          <p:cNvSpPr txBox="1">
            <a:spLocks noChangeArrowheads="1"/>
          </p:cNvSpPr>
          <p:nvPr/>
        </p:nvSpPr>
        <p:spPr bwMode="auto">
          <a:xfrm>
            <a:off x="2971800" y="2036763"/>
            <a:ext cx="5638800" cy="65087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dirty="0">
                <a:solidFill>
                  <a:srgbClr val="FF0000"/>
                </a:solidFill>
                <a:latin typeface="Monotype Corsiva" pitchFamily="66" charset="0"/>
                <a:cs typeface="Arial" pitchFamily="34" charset="0"/>
              </a:rPr>
              <a:t>FOR INFORMATION ONLY</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BCDEF319-D7ED-47FB-BC4C-A2BB7731E4A8}" type="slidenum">
              <a:rPr lang="fr-CA"/>
              <a:pPr>
                <a:defRPr/>
              </a:pPr>
              <a:t>32</a:t>
            </a:fld>
            <a:endParaRPr lang="fr-CA"/>
          </a:p>
        </p:txBody>
      </p:sp>
      <p:sp>
        <p:nvSpPr>
          <p:cNvPr id="4" name="TextBox 3"/>
          <p:cNvSpPr txBox="1"/>
          <p:nvPr/>
        </p:nvSpPr>
        <p:spPr>
          <a:xfrm>
            <a:off x="304800" y="3886200"/>
            <a:ext cx="3143809" cy="2308324"/>
          </a:xfrm>
          <a:prstGeom prst="rect">
            <a:avLst/>
          </a:prstGeom>
          <a:noFill/>
        </p:spPr>
        <p:txBody>
          <a:bodyPr wrap="none" rtlCol="0">
            <a:spAutoFit/>
          </a:bodyPr>
          <a:lstStyle/>
          <a:p>
            <a:pPr eaLnBrk="1" hangingPunct="1"/>
            <a:r>
              <a:rPr lang="en-US" dirty="0">
                <a:latin typeface="Tahoma" pitchFamily="34" charset="0"/>
                <a:cs typeface="Arial" pitchFamily="34" charset="0"/>
              </a:rPr>
              <a:t>Initial Cost</a:t>
            </a:r>
          </a:p>
          <a:p>
            <a:pPr eaLnBrk="1" hangingPunct="1"/>
            <a:r>
              <a:rPr lang="en-US" dirty="0">
                <a:latin typeface="Tahoma" pitchFamily="34" charset="0"/>
                <a:cs typeface="Arial" pitchFamily="34" charset="0"/>
              </a:rPr>
              <a:t>Less</a:t>
            </a:r>
          </a:p>
          <a:p>
            <a:pPr eaLnBrk="1" hangingPunct="1"/>
            <a:r>
              <a:rPr lang="en-US" dirty="0">
                <a:latin typeface="Tahoma" pitchFamily="34" charset="0"/>
                <a:cs typeface="Arial" pitchFamily="34" charset="0"/>
              </a:rPr>
              <a:t>Cumulative</a:t>
            </a:r>
          </a:p>
          <a:p>
            <a:pPr eaLnBrk="1" hangingPunct="1"/>
            <a:r>
              <a:rPr lang="en-US" dirty="0">
                <a:latin typeface="Tahoma" pitchFamily="34" charset="0"/>
                <a:cs typeface="Arial" pitchFamily="34" charset="0"/>
              </a:rPr>
              <a:t>Depreciation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3453E288-AC1A-4060-AC3B-887B3FD57BA3}" type="slidenum">
              <a:rPr lang="fr-CA"/>
              <a:pPr>
                <a:defRPr/>
              </a:pPr>
              <a:t>33</a:t>
            </a:fld>
            <a:endParaRPr lang="fr-CA"/>
          </a:p>
        </p:txBody>
      </p:sp>
      <p:sp>
        <p:nvSpPr>
          <p:cNvPr id="31748" name="Rectangle 2"/>
          <p:cNvSpPr>
            <a:spLocks noGrp="1" noChangeArrowheads="1"/>
          </p:cNvSpPr>
          <p:nvPr>
            <p:ph type="title"/>
          </p:nvPr>
        </p:nvSpPr>
        <p:spPr/>
        <p:txBody>
          <a:bodyPr/>
          <a:lstStyle/>
          <a:p>
            <a:pPr eaLnBrk="1" hangingPunct="1"/>
            <a:r>
              <a:rPr lang="en-GB" smtClean="0"/>
              <a:t>Key Depreciation Parameters</a:t>
            </a:r>
            <a:br>
              <a:rPr lang="en-GB" smtClean="0"/>
            </a:br>
            <a:endParaRPr lang="en-US" smtClean="0"/>
          </a:p>
        </p:txBody>
      </p:sp>
      <p:sp>
        <p:nvSpPr>
          <p:cNvPr id="31749" name="Rectangle 3"/>
          <p:cNvSpPr>
            <a:spLocks noGrp="1" noChangeArrowheads="1"/>
          </p:cNvSpPr>
          <p:nvPr>
            <p:ph type="body" idx="1"/>
          </p:nvPr>
        </p:nvSpPr>
        <p:spPr/>
        <p:txBody>
          <a:bodyPr/>
          <a:lstStyle/>
          <a:p>
            <a:pPr marL="533400" indent="-533400" eaLnBrk="1" hangingPunct="1">
              <a:buFontTx/>
              <a:buNone/>
            </a:pPr>
            <a:r>
              <a:rPr lang="en-GB" dirty="0" smtClean="0"/>
              <a:t>1.	Annual depreciation charges</a:t>
            </a:r>
          </a:p>
          <a:p>
            <a:pPr marL="533400" indent="-533400" eaLnBrk="1" hangingPunct="1">
              <a:buFontTx/>
              <a:buNone/>
            </a:pPr>
            <a:r>
              <a:rPr lang="en-GB" dirty="0" smtClean="0"/>
              <a:t>2.	Cumulative depreciation </a:t>
            </a:r>
          </a:p>
          <a:p>
            <a:pPr marL="533400" indent="-533400" eaLnBrk="1" hangingPunct="1">
              <a:buFontTx/>
              <a:buNone/>
            </a:pPr>
            <a:r>
              <a:rPr lang="en-GB" dirty="0" smtClean="0"/>
              <a:t>	= sum of depreciation charges over the 	life of a capital asset </a:t>
            </a:r>
          </a:p>
          <a:p>
            <a:pPr marL="533400" indent="-533400" eaLnBrk="1" hangingPunct="1">
              <a:buFontTx/>
              <a:buNone/>
            </a:pPr>
            <a:r>
              <a:rPr lang="en-GB" dirty="0" smtClean="0"/>
              <a:t>	= </a:t>
            </a:r>
            <a:r>
              <a:rPr lang="el-GR" dirty="0" smtClean="0"/>
              <a:t>Σ</a:t>
            </a:r>
            <a:r>
              <a:rPr lang="en-US" dirty="0" smtClean="0"/>
              <a:t> Depreciation Charges</a:t>
            </a:r>
            <a:endParaRPr lang="en-GB" dirty="0" smtClean="0"/>
          </a:p>
          <a:p>
            <a:pPr marL="533400" indent="-533400" eaLnBrk="1" hangingPunct="1">
              <a:buFontTx/>
              <a:buAutoNum type="arabicPeriod" startAt="3"/>
            </a:pPr>
            <a:r>
              <a:rPr lang="en-GB" dirty="0" smtClean="0"/>
              <a:t>Book Value </a:t>
            </a:r>
          </a:p>
          <a:p>
            <a:pPr marL="0" indent="0" eaLnBrk="1" hangingPunct="1">
              <a:buNone/>
            </a:pPr>
            <a:r>
              <a:rPr lang="en-GB" dirty="0"/>
              <a:t>	</a:t>
            </a:r>
            <a:r>
              <a:rPr lang="en-GB" dirty="0" smtClean="0"/>
              <a:t>asset's first cost (P) - ∑depreciation</a:t>
            </a:r>
            <a:endParaRPr lang="en-US"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787" name="Group 115"/>
          <p:cNvGraphicFramePr>
            <a:graphicFrameLocks noGrp="1"/>
          </p:cNvGraphicFramePr>
          <p:nvPr/>
        </p:nvGraphicFramePr>
        <p:xfrm>
          <a:off x="549275" y="1752600"/>
          <a:ext cx="8047038" cy="3981450"/>
        </p:xfrm>
        <a:graphic>
          <a:graphicData uri="http://schemas.openxmlformats.org/drawingml/2006/table">
            <a:tbl>
              <a:tblPr/>
              <a:tblGrid>
                <a:gridCol w="1874838"/>
                <a:gridCol w="1874837"/>
                <a:gridCol w="2057400"/>
                <a:gridCol w="2239963"/>
              </a:tblGrid>
              <a:tr h="777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DEPRECIATION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METHOD</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ANNUAL DEPRECIATION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CUMULATIVE</a:t>
                      </a:r>
                      <a:endParaRPr kumimoji="0" lang="en-US" sz="1600" b="1" i="0" u="sng"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DEPRECIATION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sng" strike="noStrike" cap="none" normalizeH="0" baseline="0" smtClean="0">
                          <a:ln>
                            <a:noFill/>
                          </a:ln>
                          <a:solidFill>
                            <a:schemeClr val="tx1"/>
                          </a:solidFill>
                          <a:effectLst/>
                          <a:latin typeface="Arial" charset="0"/>
                          <a:ea typeface="Times New Roman" pitchFamily="18" charset="0"/>
                          <a:cs typeface="Courier New" pitchFamily="49" charset="0"/>
                        </a:rPr>
                        <a:t>BOOK VALUE</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7747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STRAIGHT LINE METHOD (SL)</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39800" algn="ctr"/>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{P-SV}/N</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n{(P-SV)/N}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030288" algn="ctr"/>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P - n{(P-SV)/N}</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1343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SUM-OF-YEARS'</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DIGITS (SOYD)</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2(P-SV)(N-n+1)</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N(N+1)</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This is a decaying  arithmetic series</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2(P-SV)(2N-n+1)</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N(N+1)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P - 2(P-SV)(2N-n+1)</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         N(N+1)</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10858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DECLINING BALANCE</a:t>
                      </a:r>
                      <a:endParaRPr kumimoji="0" lang="en-US" sz="14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ea typeface="Times New Roman" pitchFamily="18" charset="0"/>
                          <a:cs typeface="Courier New" pitchFamily="49" charset="0"/>
                        </a:rPr>
                        <a:t>(DB)</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P*d(1 </a:t>
                      </a:r>
                      <a:r>
                        <a:rPr kumimoji="0" lang="en-GB" sz="1600" b="1" i="0" u="none"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d)</a:t>
                      </a:r>
                      <a:r>
                        <a:rPr kumimoji="0" lang="en-GB" sz="1600" b="1" i="0" u="none" strike="noStrike" cap="none" normalizeH="0" baseline="30000" smtClean="0">
                          <a:ln>
                            <a:noFill/>
                          </a:ln>
                          <a:solidFill>
                            <a:schemeClr val="tx1"/>
                          </a:solidFill>
                          <a:effectLst/>
                          <a:latin typeface="Arial" charset="0"/>
                          <a:ea typeface="Times New Roman" pitchFamily="18" charset="0"/>
                          <a:cs typeface="Courier New" pitchFamily="49" charset="0"/>
                        </a:rPr>
                        <a:t>n-1</a:t>
                      </a: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P{1-(1-d)</a:t>
                      </a:r>
                      <a:r>
                        <a:rPr kumimoji="0" lang="en-GB" sz="1600" b="1" i="0" u="none" strike="noStrike" cap="none" normalizeH="0" baseline="30000" smtClean="0">
                          <a:ln>
                            <a:noFill/>
                          </a:ln>
                          <a:solidFill>
                            <a:schemeClr val="tx1"/>
                          </a:solidFill>
                          <a:effectLst/>
                          <a:latin typeface="Arial" charset="0"/>
                          <a:ea typeface="Times New Roman" pitchFamily="18" charset="0"/>
                          <a:cs typeface="Courier New" pitchFamily="49" charset="0"/>
                        </a:rPr>
                        <a:t>n</a:t>
                      </a: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1030288" algn="ctr"/>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P(1-d)</a:t>
                      </a:r>
                      <a:r>
                        <a:rPr kumimoji="0" lang="en-GB" sz="1600" b="1" i="0" u="none" strike="noStrike" cap="none" normalizeH="0" baseline="30000" smtClean="0">
                          <a:ln>
                            <a:noFill/>
                          </a:ln>
                          <a:solidFill>
                            <a:schemeClr val="tx1"/>
                          </a:solidFill>
                          <a:effectLst/>
                          <a:latin typeface="Arial" charset="0"/>
                          <a:ea typeface="Times New Roman" pitchFamily="18" charset="0"/>
                          <a:cs typeface="Courier New" pitchFamily="49" charset="0"/>
                        </a:rPr>
                        <a:t>n</a:t>
                      </a: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bl>
          </a:graphicData>
        </a:graphic>
      </p:graphicFrame>
      <p:sp>
        <p:nvSpPr>
          <p:cNvPr id="32797" name="Text Box 107"/>
          <p:cNvSpPr txBox="1">
            <a:spLocks noChangeArrowheads="1"/>
          </p:cNvSpPr>
          <p:nvPr/>
        </p:nvSpPr>
        <p:spPr bwMode="auto">
          <a:xfrm>
            <a:off x="1981200" y="457200"/>
            <a:ext cx="65468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b="0">
                <a:cs typeface="Arial" pitchFamily="34" charset="0"/>
              </a:rPr>
              <a:t>Depreciation &amp; Book Value</a:t>
            </a:r>
          </a:p>
          <a:p>
            <a:pPr eaLnBrk="1" hangingPunct="1"/>
            <a:r>
              <a:rPr lang="en-US" sz="1800">
                <a:cs typeface="Arial" pitchFamily="34" charset="0"/>
              </a:rPr>
              <a:t>(These formulas DO NOT account for the “Half-Year” Rule)</a:t>
            </a:r>
          </a:p>
        </p:txBody>
      </p:sp>
      <p:sp>
        <p:nvSpPr>
          <p:cNvPr id="32798" name="Text Box 116"/>
          <p:cNvSpPr txBox="1">
            <a:spLocks noChangeArrowheads="1"/>
          </p:cNvSpPr>
          <p:nvPr/>
        </p:nvSpPr>
        <p:spPr bwMode="auto">
          <a:xfrm>
            <a:off x="1965325" y="5903913"/>
            <a:ext cx="6616700" cy="366712"/>
          </a:xfrm>
          <a:prstGeom prst="rect">
            <a:avLst/>
          </a:prstGeom>
          <a:solidFill>
            <a:srgbClr val="FFFF00">
              <a:alpha val="41960"/>
            </a:srgb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cs typeface="Arial" pitchFamily="34" charset="0"/>
              </a:rPr>
              <a:t>Book Value = Initial cost of asset – cumulative depreciation</a:t>
            </a:r>
          </a:p>
        </p:txBody>
      </p:sp>
      <p:sp>
        <p:nvSpPr>
          <p:cNvPr id="32799" name="Text Box 117"/>
          <p:cNvSpPr txBox="1">
            <a:spLocks noChangeArrowheads="1"/>
          </p:cNvSpPr>
          <p:nvPr/>
        </p:nvSpPr>
        <p:spPr bwMode="auto">
          <a:xfrm>
            <a:off x="1965325" y="3475038"/>
            <a:ext cx="4465638" cy="914400"/>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CA" sz="5400" b="0">
                <a:solidFill>
                  <a:srgbClr val="F709A8"/>
                </a:solidFill>
                <a:latin typeface="Monotype Corsiva" pitchFamily="66" charset="0"/>
                <a:cs typeface="Arial" pitchFamily="34" charset="0"/>
              </a:rPr>
              <a:t>Information</a:t>
            </a:r>
            <a:r>
              <a:rPr lang="en-CA" sz="5400" b="0">
                <a:solidFill>
                  <a:srgbClr val="FF3300"/>
                </a:solidFill>
                <a:latin typeface="Monotype Corsiva" pitchFamily="66" charset="0"/>
                <a:cs typeface="Arial" pitchFamily="34" charset="0"/>
              </a:rPr>
              <a:t> Only</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514C3A37-1C53-440E-A32A-5929A6DB4283}" type="slidenum">
              <a:rPr lang="fr-CA"/>
              <a:pPr>
                <a:defRPr/>
              </a:pPr>
              <a:t>34</a:t>
            </a:fld>
            <a:endParaRPr lang="fr-CA"/>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p:txBody>
          <a:bodyPr/>
          <a:lstStyle/>
          <a:p>
            <a:pPr eaLnBrk="1" hangingPunct="1"/>
            <a:r>
              <a:rPr lang="en-GB" smtClean="0"/>
              <a:t>Straight Line Depreciation</a:t>
            </a:r>
            <a:endParaRPr lang="en-US" smtClean="0"/>
          </a:p>
        </p:txBody>
      </p:sp>
      <p:graphicFrame>
        <p:nvGraphicFramePr>
          <p:cNvPr id="29851" name="Group 155"/>
          <p:cNvGraphicFramePr>
            <a:graphicFrameLocks noGrp="1"/>
          </p:cNvGraphicFramePr>
          <p:nvPr/>
        </p:nvGraphicFramePr>
        <p:xfrm>
          <a:off x="990600" y="2895600"/>
          <a:ext cx="7467600" cy="2925912"/>
        </p:xfrm>
        <a:graphic>
          <a:graphicData uri="http://schemas.openxmlformats.org/drawingml/2006/table">
            <a:tbl>
              <a:tblPr/>
              <a:tblGrid>
                <a:gridCol w="1190625"/>
                <a:gridCol w="2092325"/>
                <a:gridCol w="2092325"/>
                <a:gridCol w="2092325"/>
              </a:tblGrid>
              <a:tr h="64002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33375"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a:t>
                      </a:r>
                    </a:p>
                    <a:p>
                      <a:pPr marL="0" marR="0" lvl="0" indent="0" algn="ctr" defTabSz="914400" rtl="0" eaLnBrk="1" fontAlgn="base" latinLnBrk="0" hangingPunct="1">
                        <a:lnSpc>
                          <a:spcPct val="100000"/>
                        </a:lnSpc>
                        <a:spcBef>
                          <a:spcPct val="0"/>
                        </a:spcBef>
                        <a:spcAft>
                          <a:spcPct val="0"/>
                        </a:spcAft>
                        <a:buClrTx/>
                        <a:buSzTx/>
                        <a:buFontTx/>
                        <a:buNone/>
                        <a:tabLst>
                          <a:tab pos="333375"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Year</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Annual Depreciation</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Cumulative</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Depreciation</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Book Value</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900</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166</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166</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734</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166</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332</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568</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166</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498</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402</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166</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664</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236</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15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166</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830</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charset="0"/>
                          <a:ea typeface="Times New Roman" pitchFamily="18" charset="0"/>
                          <a:cs typeface="Courier New" pitchFamily="49" charset="0"/>
                        </a:rPr>
                        <a:t>70 = SV</a:t>
                      </a: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FFF66"/>
                    </a:solidFill>
                  </a:tcPr>
                </a:tc>
              </a:tr>
            </a:tbl>
          </a:graphicData>
        </a:graphic>
      </p:graphicFrame>
      <p:sp>
        <p:nvSpPr>
          <p:cNvPr id="33837" name="Text Box 149"/>
          <p:cNvSpPr txBox="1">
            <a:spLocks noChangeArrowheads="1"/>
          </p:cNvSpPr>
          <p:nvPr/>
        </p:nvSpPr>
        <p:spPr bwMode="auto">
          <a:xfrm>
            <a:off x="914400" y="1828800"/>
            <a:ext cx="7239000" cy="4064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GB" sz="2000">
                <a:latin typeface="Tahoma" pitchFamily="34" charset="0"/>
                <a:cs typeface="Arial" pitchFamily="34" charset="0"/>
              </a:rPr>
              <a:t>Given:	P=$900; SV=$70; N= 5 years; no half-year rule</a:t>
            </a:r>
            <a:r>
              <a:rPr lang="en-GB" sz="1800" b="0">
                <a:latin typeface="Tahoma" pitchFamily="34" charset="0"/>
                <a:cs typeface="Arial" pitchFamily="34" charset="0"/>
              </a:rPr>
              <a:t> </a:t>
            </a:r>
            <a:endParaRPr lang="en-US" sz="1800" b="0">
              <a:latin typeface="Tahoma" pitchFamily="34" charset="0"/>
              <a:cs typeface="Arial" pitchFamily="34" charset="0"/>
            </a:endParaRPr>
          </a:p>
        </p:txBody>
      </p:sp>
      <p:sp>
        <p:nvSpPr>
          <p:cNvPr id="33838" name="Text Box 151"/>
          <p:cNvSpPr txBox="1">
            <a:spLocks noChangeArrowheads="1"/>
          </p:cNvSpPr>
          <p:nvPr/>
        </p:nvSpPr>
        <p:spPr bwMode="auto">
          <a:xfrm>
            <a:off x="1736725" y="5975350"/>
            <a:ext cx="4578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i="1">
                <a:latin typeface="Tahoma" pitchFamily="34" charset="0"/>
                <a:cs typeface="Arial" pitchFamily="34" charset="0"/>
              </a:rPr>
              <a:t>Asset is fully depreciated after 5 years</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B3DA133A-F579-4C8C-9275-A3F625F71292}" type="slidenum">
              <a:rPr lang="fr-CA"/>
              <a:pPr>
                <a:defRPr/>
              </a:pPr>
              <a:t>35</a:t>
            </a:fld>
            <a:endParaRPr lang="fr-CA"/>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GB" sz="3200" u="sng" smtClean="0"/>
              <a:t>Example</a:t>
            </a:r>
            <a:r>
              <a:rPr lang="en-GB" sz="3200" smtClean="0"/>
              <a:t>: Straight Line Depreciation</a:t>
            </a:r>
            <a:r>
              <a:rPr lang="en-GB" b="1" smtClean="0"/>
              <a:t> </a:t>
            </a:r>
            <a:endParaRPr lang="en-US" b="1" smtClean="0"/>
          </a:p>
        </p:txBody>
      </p:sp>
      <p:sp>
        <p:nvSpPr>
          <p:cNvPr id="34819" name="Rectangle 3"/>
          <p:cNvSpPr>
            <a:spLocks noGrp="1" noChangeArrowheads="1"/>
          </p:cNvSpPr>
          <p:nvPr>
            <p:ph type="body" idx="1"/>
          </p:nvPr>
        </p:nvSpPr>
        <p:spPr/>
        <p:txBody>
          <a:bodyPr/>
          <a:lstStyle/>
          <a:p>
            <a:pPr eaLnBrk="1" hangingPunct="1"/>
            <a:r>
              <a:rPr lang="en-US" smtClean="0"/>
              <a:t>Annual Depreciation = (P-SV)/N</a:t>
            </a:r>
          </a:p>
          <a:p>
            <a:pPr eaLnBrk="1" hangingPunct="1">
              <a:buFontTx/>
              <a:buNone/>
            </a:pPr>
            <a:r>
              <a:rPr lang="en-US" smtClean="0"/>
              <a:t>	= (900-70)/5 = 166</a:t>
            </a:r>
          </a:p>
          <a:p>
            <a:pPr eaLnBrk="1" hangingPunct="1"/>
            <a:r>
              <a:rPr lang="en-US" smtClean="0"/>
              <a:t>Cumulative Depreciation (end of year N*)</a:t>
            </a:r>
          </a:p>
          <a:p>
            <a:pPr eaLnBrk="1" hangingPunct="1">
              <a:buFontTx/>
              <a:buNone/>
            </a:pPr>
            <a:r>
              <a:rPr lang="en-US" smtClean="0"/>
              <a:t>	= N*(P-SV)/N = 3{(900-70)/5}</a:t>
            </a:r>
          </a:p>
          <a:p>
            <a:pPr eaLnBrk="1" hangingPunct="1">
              <a:buFontTx/>
              <a:buNone/>
            </a:pPr>
            <a:r>
              <a:rPr lang="en-US" smtClean="0"/>
              <a:t>	= 498 (N* = 3 years)</a:t>
            </a:r>
          </a:p>
          <a:p>
            <a:pPr eaLnBrk="1" hangingPunct="1"/>
            <a:r>
              <a:rPr lang="en-US" smtClean="0"/>
              <a:t>Note that the asset’s book value (BV) equals its salvage value (=$70) at the end of the 5</a:t>
            </a:r>
            <a:r>
              <a:rPr lang="en-US" baseline="30000" smtClean="0"/>
              <a:t>th</a:t>
            </a:r>
            <a:r>
              <a:rPr lang="en-US" smtClean="0"/>
              <a:t> year </a:t>
            </a:r>
          </a:p>
          <a:p>
            <a:pPr eaLnBrk="1" hangingPunct="1"/>
            <a:endParaRPr lang="en-US"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35EDEBF7-B70B-4757-BFE5-41C4DEAB0E71}" type="slidenum">
              <a:rPr lang="fr-CA"/>
              <a:pPr>
                <a:defRPr/>
              </a:pPr>
              <a:t>36</a:t>
            </a:fld>
            <a:endParaRPr lang="fr-CA"/>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5"/>
          <p:cNvSpPr>
            <a:spLocks noGrp="1" noChangeArrowheads="1"/>
          </p:cNvSpPr>
          <p:nvPr>
            <p:ph type="title"/>
          </p:nvPr>
        </p:nvSpPr>
        <p:spPr/>
        <p:txBody>
          <a:bodyPr/>
          <a:lstStyle/>
          <a:p>
            <a:pPr eaLnBrk="1" hangingPunct="1"/>
            <a:r>
              <a:rPr lang="en-US" smtClean="0"/>
              <a:t/>
            </a:r>
            <a:br>
              <a:rPr lang="en-US" smtClean="0"/>
            </a:br>
            <a:r>
              <a:rPr lang="en-US" u="sng" smtClean="0"/>
              <a:t>Example</a:t>
            </a:r>
            <a:r>
              <a:rPr lang="en-US" smtClean="0"/>
              <a:t>: Declining Balance (DB)</a:t>
            </a:r>
          </a:p>
        </p:txBody>
      </p:sp>
      <p:graphicFrame>
        <p:nvGraphicFramePr>
          <p:cNvPr id="31906" name="Group 162"/>
          <p:cNvGraphicFramePr>
            <a:graphicFrameLocks noGrp="1"/>
          </p:cNvGraphicFramePr>
          <p:nvPr/>
        </p:nvGraphicFramePr>
        <p:xfrm>
          <a:off x="762000" y="2590800"/>
          <a:ext cx="7467600" cy="2925912"/>
        </p:xfrm>
        <a:graphic>
          <a:graphicData uri="http://schemas.openxmlformats.org/drawingml/2006/table">
            <a:tbl>
              <a:tblPr/>
              <a:tblGrid>
                <a:gridCol w="885825"/>
                <a:gridCol w="2493963"/>
                <a:gridCol w="1725612"/>
                <a:gridCol w="2362200"/>
              </a:tblGrid>
              <a:tr h="64002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333375"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Year</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Annual Depreciation</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Cumulative</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Book Value</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900 = P</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(1/5)(900)= 180</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180</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900-180=720</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(1/5)(720)= 144</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324</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720-324=576</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(1/5)(576)= 115.2</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439.2</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460.8</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(1/5)(460.8)= 92.2</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521.4</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368.64</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15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marT="45708" marB="45708"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(1/5)(368.6)= 73.7</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595.1</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charset="0"/>
                          <a:cs typeface="Times New Roman" pitchFamily="18" charset="0"/>
                        </a:rPr>
                        <a:t>294.17 ≠ SV</a:t>
                      </a:r>
                    </a:p>
                  </a:txBody>
                  <a:tcPr marT="45708" marB="45708"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FFF66"/>
                    </a:solidFill>
                  </a:tcPr>
                </a:tc>
              </a:tr>
            </a:tbl>
          </a:graphicData>
        </a:graphic>
      </p:graphicFrame>
      <p:sp>
        <p:nvSpPr>
          <p:cNvPr id="35885" name="Text Box 150"/>
          <p:cNvSpPr txBox="1">
            <a:spLocks noChangeArrowheads="1"/>
          </p:cNvSpPr>
          <p:nvPr/>
        </p:nvSpPr>
        <p:spPr bwMode="auto">
          <a:xfrm>
            <a:off x="533400" y="5562600"/>
            <a:ext cx="82296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GB" sz="1800" i="1">
                <a:cs typeface="Arial" pitchFamily="34" charset="0"/>
              </a:rPr>
              <a:t>The depreciation base (P-SV) = (900-70=830) is not fully accounted for as the book value is $294.17 at the end of the fifth year and not $70 as in the case of other depreciation methods.</a:t>
            </a:r>
            <a:endParaRPr lang="en-US" sz="1800" i="1">
              <a:cs typeface="Arial" pitchFamily="34" charset="0"/>
            </a:endParaRPr>
          </a:p>
        </p:txBody>
      </p:sp>
      <p:sp>
        <p:nvSpPr>
          <p:cNvPr id="35886" name="Text Box 151"/>
          <p:cNvSpPr txBox="1">
            <a:spLocks noChangeArrowheads="1"/>
          </p:cNvSpPr>
          <p:nvPr/>
        </p:nvSpPr>
        <p:spPr bwMode="auto">
          <a:xfrm>
            <a:off x="838200" y="1870075"/>
            <a:ext cx="6858000" cy="376238"/>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GB" sz="1800">
                <a:cs typeface="Arial" pitchFamily="34" charset="0"/>
              </a:rPr>
              <a:t>Given: P=$900; SV=$70; N= 5 years; d=0.20; no half-year rule</a:t>
            </a:r>
            <a:endParaRPr lang="en-US" sz="1800">
              <a:latin typeface="Comic Sans MS" pitchFamily="66" charset="0"/>
              <a:cs typeface="Arial" pitchFamily="34" charset="0"/>
            </a:endParaRPr>
          </a:p>
        </p:txBody>
      </p:sp>
      <p:sp>
        <p:nvSpPr>
          <p:cNvPr id="35887" name="Rectangle 153"/>
          <p:cNvSpPr>
            <a:spLocks noChangeArrowheads="1"/>
          </p:cNvSpPr>
          <p:nvPr/>
        </p:nvSpPr>
        <p:spPr bwMode="auto">
          <a:xfrm>
            <a:off x="457200" y="5562600"/>
            <a:ext cx="8305800" cy="914400"/>
          </a:xfrm>
          <a:prstGeom prst="rect">
            <a:avLst/>
          </a:prstGeom>
          <a:noFill/>
          <a:ln w="76200" cmpd="tri">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93287BFB-C8AB-4036-A2CC-E1593C76A88A}" type="slidenum">
              <a:rPr lang="fr-CA"/>
              <a:pPr>
                <a:defRPr/>
              </a:pPr>
              <a:t>37</a:t>
            </a:fld>
            <a:endParaRPr lang="fr-CA"/>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p:txBody>
          <a:bodyPr/>
          <a:lstStyle/>
          <a:p>
            <a:pPr eaLnBrk="1" hangingPunct="1"/>
            <a:r>
              <a:rPr lang="en-GB" sz="3200" smtClean="0"/>
              <a:t>Example: SOYD (Sum-of-years’-digits)</a:t>
            </a:r>
            <a:endParaRPr lang="en-US" sz="3200" smtClean="0"/>
          </a:p>
        </p:txBody>
      </p:sp>
      <p:graphicFrame>
        <p:nvGraphicFramePr>
          <p:cNvPr id="30875" name="Group 155"/>
          <p:cNvGraphicFramePr>
            <a:graphicFrameLocks noGrp="1"/>
          </p:cNvGraphicFramePr>
          <p:nvPr/>
        </p:nvGraphicFramePr>
        <p:xfrm>
          <a:off x="992188" y="1676400"/>
          <a:ext cx="7543800" cy="4195765"/>
        </p:xfrm>
        <a:graphic>
          <a:graphicData uri="http://schemas.openxmlformats.org/drawingml/2006/table">
            <a:tbl>
              <a:tblPr/>
              <a:tblGrid>
                <a:gridCol w="1203325"/>
                <a:gridCol w="2112963"/>
                <a:gridCol w="2114550"/>
                <a:gridCol w="2112962"/>
              </a:tblGrid>
              <a:tr h="636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tx1"/>
                          </a:solidFill>
                          <a:effectLst/>
                          <a:latin typeface="Arial" charset="0"/>
                          <a:ea typeface="Times New Roman" pitchFamily="18" charset="0"/>
                          <a:cs typeface="Courier New" pitchFamily="49" charset="0"/>
                        </a:rPr>
                        <a:t>Year</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Annual Depreciation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Cumulative</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Book Value</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30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6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(5/15)(900-70)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277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277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623</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(4/15)(900-70)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221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498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402</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6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(3/15)(900-70)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166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664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236</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8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(2/15)(900-70)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111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775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125</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6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(1/15)(900-70)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 55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830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Arial" charset="0"/>
                          <a:ea typeface="Times New Roman" pitchFamily="18" charset="0"/>
                          <a:cs typeface="Courier New" pitchFamily="49" charset="0"/>
                        </a:rPr>
                        <a:t>70 = SV</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FFF66"/>
                    </a:solidFill>
                  </a:tcPr>
                </a:tc>
              </a:tr>
            </a:tbl>
          </a:graphicData>
        </a:graphic>
      </p:graphicFrame>
      <p:sp>
        <p:nvSpPr>
          <p:cNvPr id="36909" name="Text Box 149"/>
          <p:cNvSpPr txBox="1">
            <a:spLocks noChangeArrowheads="1"/>
          </p:cNvSpPr>
          <p:nvPr/>
        </p:nvSpPr>
        <p:spPr bwMode="auto">
          <a:xfrm>
            <a:off x="1965325" y="216535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endParaRPr lang="fr-CA" sz="1800" b="0">
              <a:latin typeface="Tahoma" pitchFamily="34" charset="0"/>
              <a:cs typeface="Arial" pitchFamily="34" charset="0"/>
            </a:endParaRPr>
          </a:p>
        </p:txBody>
      </p:sp>
      <p:sp>
        <p:nvSpPr>
          <p:cNvPr id="36910" name="Text Box 150"/>
          <p:cNvSpPr txBox="1">
            <a:spLocks noChangeArrowheads="1"/>
          </p:cNvSpPr>
          <p:nvPr/>
        </p:nvSpPr>
        <p:spPr bwMode="auto">
          <a:xfrm>
            <a:off x="1484313" y="1238250"/>
            <a:ext cx="6559550" cy="366713"/>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GB" sz="1800">
                <a:cs typeface="Arial" pitchFamily="34" charset="0"/>
              </a:rPr>
              <a:t>Given:	P=$900; SV=$70; N= 5 years; </a:t>
            </a:r>
            <a:r>
              <a:rPr lang="en-GB" sz="1800" b="0">
                <a:cs typeface="Arial" pitchFamily="34" charset="0"/>
              </a:rPr>
              <a:t>	</a:t>
            </a:r>
            <a:r>
              <a:rPr lang="en-GB" sz="1800">
                <a:cs typeface="Arial" pitchFamily="34" charset="0"/>
              </a:rPr>
              <a:t>No half-year rule</a:t>
            </a:r>
            <a:endParaRPr lang="en-US" sz="1800">
              <a:cs typeface="Arial" pitchFamily="34" charset="0"/>
            </a:endParaRPr>
          </a:p>
        </p:txBody>
      </p:sp>
      <p:sp>
        <p:nvSpPr>
          <p:cNvPr id="36911" name="Text Box 152"/>
          <p:cNvSpPr txBox="1">
            <a:spLocks noChangeArrowheads="1"/>
          </p:cNvSpPr>
          <p:nvPr/>
        </p:nvSpPr>
        <p:spPr bwMode="auto">
          <a:xfrm>
            <a:off x="2159000" y="5867400"/>
            <a:ext cx="4578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i="1">
                <a:latin typeface="Tahoma" pitchFamily="34" charset="0"/>
                <a:cs typeface="Arial" pitchFamily="34" charset="0"/>
              </a:rPr>
              <a:t>Asset is fully depreciated after 5 years</a:t>
            </a:r>
          </a:p>
          <a:p>
            <a:pPr eaLnBrk="1" hangingPunct="1"/>
            <a:endParaRPr lang="en-US" sz="1800" b="0">
              <a:latin typeface="Tahoma" pitchFamily="34" charset="0"/>
              <a:cs typeface="Arial" pitchFamily="34" charset="0"/>
            </a:endParaRPr>
          </a:p>
        </p:txBody>
      </p:sp>
      <p:sp>
        <p:nvSpPr>
          <p:cNvPr id="36912" name="Text Box 153"/>
          <p:cNvSpPr txBox="1">
            <a:spLocks noChangeArrowheads="1"/>
          </p:cNvSpPr>
          <p:nvPr/>
        </p:nvSpPr>
        <p:spPr bwMode="auto">
          <a:xfrm rot="-2423301">
            <a:off x="1812925" y="3433763"/>
            <a:ext cx="5064125"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4400">
                <a:solidFill>
                  <a:srgbClr val="FF3300"/>
                </a:solidFill>
                <a:latin typeface="Monotype Corsiva" pitchFamily="66" charset="0"/>
                <a:cs typeface="Arial" pitchFamily="34" charset="0"/>
              </a:rPr>
              <a:t>NOT REQUIRED </a:t>
            </a:r>
          </a:p>
          <a:p>
            <a:pPr eaLnBrk="1" hangingPunct="1"/>
            <a:r>
              <a:rPr lang="en-US" sz="4400">
                <a:solidFill>
                  <a:srgbClr val="FF3300"/>
                </a:solidFill>
                <a:latin typeface="Monotype Corsiva" pitchFamily="66" charset="0"/>
                <a:cs typeface="Arial" pitchFamily="34" charset="0"/>
              </a:rPr>
              <a:t>For Information Only</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C6C4C171-89C8-434A-BDFD-06B91F5E80E2}" type="slidenum">
              <a:rPr lang="fr-CA"/>
              <a:pPr>
                <a:defRPr/>
              </a:pPr>
              <a:t>38</a:t>
            </a:fld>
            <a:endParaRPr lang="fr-CA"/>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762000" y="2209800"/>
            <a:ext cx="7772400" cy="1143000"/>
          </a:xfrm>
          <a:solidFill>
            <a:srgbClr val="FFFF99"/>
          </a:solidFill>
        </p:spPr>
        <p:txBody>
          <a:bodyPr/>
          <a:lstStyle/>
          <a:p>
            <a:pPr algn="ctr" eaLnBrk="1" hangingPunct="1"/>
            <a:r>
              <a:rPr lang="en-US" sz="5400" smtClean="0">
                <a:latin typeface="Monotype Corsiva" pitchFamily="66" charset="0"/>
              </a:rPr>
              <a:t>Income Taxes</a:t>
            </a:r>
          </a:p>
        </p:txBody>
      </p:sp>
      <p:pic>
        <p:nvPicPr>
          <p:cNvPr id="37891" name="Picture 4"/>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0" y="4038600"/>
            <a:ext cx="3429000" cy="1087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5EC4AB9A-794D-4899-9E1B-143455B95860}" type="slidenum">
              <a:rPr lang="fr-CA"/>
              <a:pPr>
                <a:defRPr/>
              </a:pPr>
              <a:t>39</a:t>
            </a:fld>
            <a:endParaRPr lang="fr-CA"/>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C318D749-C35A-42E1-99AB-B5619C02D730}" type="slidenum">
              <a:rPr lang="fr-CA"/>
              <a:pPr>
                <a:defRPr/>
              </a:pPr>
              <a:t>40</a:t>
            </a:fld>
            <a:endParaRPr lang="fr-CA"/>
          </a:p>
        </p:txBody>
      </p:sp>
      <p:sp>
        <p:nvSpPr>
          <p:cNvPr id="38916" name="Rectangle 6"/>
          <p:cNvSpPr>
            <a:spLocks noGrp="1" noChangeArrowheads="1"/>
          </p:cNvSpPr>
          <p:nvPr>
            <p:ph type="title"/>
          </p:nvPr>
        </p:nvSpPr>
        <p:spPr/>
        <p:txBody>
          <a:bodyPr/>
          <a:lstStyle/>
          <a:p>
            <a:pPr eaLnBrk="1" hangingPunct="1"/>
            <a:r>
              <a:rPr lang="en-GB" smtClean="0"/>
              <a:t>Income Taxes</a:t>
            </a:r>
            <a:endParaRPr lang="en-US" smtClean="0"/>
          </a:p>
        </p:txBody>
      </p:sp>
      <p:sp>
        <p:nvSpPr>
          <p:cNvPr id="38917" name="Rectangle 7"/>
          <p:cNvSpPr>
            <a:spLocks noGrp="1" noChangeArrowheads="1"/>
          </p:cNvSpPr>
          <p:nvPr>
            <p:ph type="body" idx="1"/>
          </p:nvPr>
        </p:nvSpPr>
        <p:spPr/>
        <p:txBody>
          <a:bodyPr/>
          <a:lstStyle/>
          <a:p>
            <a:pPr eaLnBrk="1" hangingPunct="1"/>
            <a:r>
              <a:rPr lang="en-GB" sz="2400" smtClean="0"/>
              <a:t>Not a comprehensive tax treatment of income generated by capital and other assets.</a:t>
            </a:r>
          </a:p>
          <a:p>
            <a:pPr lvl="1" eaLnBrk="1" hangingPunct="1"/>
            <a:r>
              <a:rPr lang="en-GB" sz="2200" smtClean="0"/>
              <a:t>Objective is to examine the impact of income taxes on project cash flows and on project summary measures (e.g., Present Worth values).</a:t>
            </a:r>
          </a:p>
          <a:p>
            <a:pPr eaLnBrk="1" hangingPunct="1"/>
            <a:r>
              <a:rPr lang="en-GB" sz="2400" smtClean="0"/>
              <a:t>To simplify tax calculations, we assume </a:t>
            </a:r>
            <a:endParaRPr lang="en-GB" sz="2400" smtClean="0">
              <a:sym typeface="WP TypographicSymbols" pitchFamily="2" charset="0"/>
            </a:endParaRPr>
          </a:p>
          <a:p>
            <a:pPr lvl="1" eaLnBrk="1" hangingPunct="1"/>
            <a:r>
              <a:rPr lang="en-GB" sz="2200" smtClean="0"/>
              <a:t>constant and common (all sources of income) tax rate (t)</a:t>
            </a:r>
            <a:endParaRPr lang="en-GB" sz="2200" smtClean="0">
              <a:sym typeface="WP TypographicSymbols" pitchFamily="2" charset="0"/>
            </a:endParaRPr>
          </a:p>
          <a:p>
            <a:pPr lvl="1" eaLnBrk="1" hangingPunct="1"/>
            <a:r>
              <a:rPr lang="en-GB" sz="2200" smtClean="0"/>
              <a:t>the absence of capital gains or losses</a:t>
            </a:r>
            <a:endParaRPr lang="en-GB" sz="2200" smtClean="0">
              <a:sym typeface="WP TypographicSymbols" pitchFamily="2" charset="0"/>
            </a:endParaRPr>
          </a:p>
          <a:p>
            <a:pPr lvl="1" eaLnBrk="1" hangingPunct="1"/>
            <a:r>
              <a:rPr lang="en-GB" sz="2200" smtClean="0"/>
              <a:t>simple accounting of depreciation recapturing</a:t>
            </a:r>
          </a:p>
          <a:p>
            <a:pPr eaLnBrk="1" hangingPunct="1">
              <a:buFontTx/>
              <a:buNone/>
            </a:pPr>
            <a:r>
              <a:rPr lang="en-GB" sz="2400" smtClean="0"/>
              <a:t>	</a:t>
            </a:r>
            <a:endParaRPr lang="en-US"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9279D0CC-CAC7-47C0-A510-C5F86CAE1309}" type="slidenum">
              <a:rPr lang="fr-CA"/>
              <a:pPr>
                <a:defRPr/>
              </a:pPr>
              <a:t>41</a:t>
            </a:fld>
            <a:endParaRPr lang="fr-CA"/>
          </a:p>
        </p:txBody>
      </p:sp>
      <p:sp>
        <p:nvSpPr>
          <p:cNvPr id="39940" name="Rectangle 2"/>
          <p:cNvSpPr>
            <a:spLocks noGrp="1" noChangeArrowheads="1"/>
          </p:cNvSpPr>
          <p:nvPr>
            <p:ph type="title"/>
          </p:nvPr>
        </p:nvSpPr>
        <p:spPr/>
        <p:txBody>
          <a:bodyPr/>
          <a:lstStyle/>
          <a:p>
            <a:pPr eaLnBrk="1" hangingPunct="1"/>
            <a:r>
              <a:rPr lang="en-US" smtClean="0"/>
              <a:t>Introduction</a:t>
            </a:r>
          </a:p>
        </p:txBody>
      </p:sp>
      <p:sp>
        <p:nvSpPr>
          <p:cNvPr id="39941" name="Rectangle 3"/>
          <p:cNvSpPr>
            <a:spLocks noGrp="1" noChangeArrowheads="1"/>
          </p:cNvSpPr>
          <p:nvPr>
            <p:ph type="body" idx="1"/>
          </p:nvPr>
        </p:nvSpPr>
        <p:spPr/>
        <p:txBody>
          <a:bodyPr/>
          <a:lstStyle/>
          <a:p>
            <a:pPr eaLnBrk="1" hangingPunct="1">
              <a:lnSpc>
                <a:spcPct val="90000"/>
              </a:lnSpc>
            </a:pPr>
            <a:r>
              <a:rPr lang="en-US" sz="2000" smtClean="0"/>
              <a:t>Taxes levied by different levels of government can have significant impacts on the viability of projects</a:t>
            </a:r>
          </a:p>
          <a:p>
            <a:pPr lvl="1" eaLnBrk="1" hangingPunct="1">
              <a:lnSpc>
                <a:spcPct val="90000"/>
              </a:lnSpc>
            </a:pPr>
            <a:r>
              <a:rPr lang="en-US" sz="2000" smtClean="0"/>
              <a:t>important to include income taxes in the economic analysis of all projects</a:t>
            </a:r>
          </a:p>
          <a:p>
            <a:pPr eaLnBrk="1" hangingPunct="1">
              <a:lnSpc>
                <a:spcPct val="90000"/>
              </a:lnSpc>
            </a:pPr>
            <a:r>
              <a:rPr lang="en-US" sz="2000" smtClean="0"/>
              <a:t>For economic analyses, the most important tax is a tax on income i.e., income taxes which are a charge on net income. In this context, net income is the difference between a project’s receipts and expenses.</a:t>
            </a:r>
            <a:endParaRPr lang="en-US" sz="2000" b="1" smtClean="0"/>
          </a:p>
          <a:p>
            <a:pPr eaLnBrk="1" hangingPunct="1">
              <a:lnSpc>
                <a:spcPct val="90000"/>
              </a:lnSpc>
            </a:pPr>
            <a:r>
              <a:rPr lang="en-US" sz="2000" b="1" smtClean="0"/>
              <a:t>Before- and After-Tax MARR </a:t>
            </a:r>
            <a:endParaRPr lang="en-US" sz="2000" smtClean="0"/>
          </a:p>
          <a:p>
            <a:pPr eaLnBrk="1" hangingPunct="1">
              <a:lnSpc>
                <a:spcPct val="90000"/>
              </a:lnSpc>
            </a:pPr>
            <a:r>
              <a:rPr lang="en-US" sz="2000" b="1" i="1" smtClean="0"/>
              <a:t>MARR after-tax ≈ (1 – t)MARR before-tax</a:t>
            </a:r>
          </a:p>
          <a:p>
            <a:pPr eaLnBrk="1" hangingPunct="1">
              <a:lnSpc>
                <a:spcPct val="90000"/>
              </a:lnSpc>
              <a:buFontTx/>
              <a:buNone/>
            </a:pPr>
            <a:r>
              <a:rPr lang="en-US" sz="2000" smtClean="0"/>
              <a:t>	where “t” is the income tax rate (both an average and 	marginal tax rate for the purposes of this course)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E1DACB41-E56B-4A76-910A-10B13176AC8F}" type="slidenum">
              <a:rPr lang="fr-CA"/>
              <a:pPr>
                <a:defRPr/>
              </a:pPr>
              <a:t>42</a:t>
            </a:fld>
            <a:endParaRPr lang="fr-CA"/>
          </a:p>
        </p:txBody>
      </p:sp>
      <p:sp>
        <p:nvSpPr>
          <p:cNvPr id="40964" name="Rectangle 2"/>
          <p:cNvSpPr>
            <a:spLocks noGrp="1" noChangeArrowheads="1"/>
          </p:cNvSpPr>
          <p:nvPr>
            <p:ph type="title"/>
          </p:nvPr>
        </p:nvSpPr>
        <p:spPr/>
        <p:txBody>
          <a:bodyPr/>
          <a:lstStyle/>
          <a:p>
            <a:pPr eaLnBrk="1" hangingPunct="1"/>
            <a:r>
              <a:rPr lang="en-US" smtClean="0"/>
              <a:t>Canadian Tax System</a:t>
            </a:r>
          </a:p>
        </p:txBody>
      </p:sp>
      <p:sp>
        <p:nvSpPr>
          <p:cNvPr id="40965" name="Rectangle 3"/>
          <p:cNvSpPr>
            <a:spLocks noGrp="1" noChangeArrowheads="1"/>
          </p:cNvSpPr>
          <p:nvPr>
            <p:ph type="body" idx="1"/>
          </p:nvPr>
        </p:nvSpPr>
        <p:spPr/>
        <p:txBody>
          <a:bodyPr/>
          <a:lstStyle/>
          <a:p>
            <a:pPr eaLnBrk="1" hangingPunct="1">
              <a:lnSpc>
                <a:spcPct val="90000"/>
              </a:lnSpc>
            </a:pPr>
            <a:r>
              <a:rPr lang="en-US" sz="2400" smtClean="0"/>
              <a:t>The system defines the maximum amount of depreciation that is claimable in any year for a depreciable asset. This amount is called the “capital cost allowance”.</a:t>
            </a:r>
          </a:p>
          <a:p>
            <a:pPr eaLnBrk="1" hangingPunct="1">
              <a:lnSpc>
                <a:spcPct val="90000"/>
              </a:lnSpc>
            </a:pPr>
            <a:r>
              <a:rPr lang="en-US" sz="2400" smtClean="0"/>
              <a:t>Note that companies want to depreciate assets as quickly as possible in order to maximize tax savings from depreciation while governments want companies to depreciate assets as slowly as possible to keep tax savings at a minimum.</a:t>
            </a:r>
          </a:p>
          <a:p>
            <a:pPr eaLnBrk="1" hangingPunct="1">
              <a:lnSpc>
                <a:spcPct val="90000"/>
              </a:lnSpc>
            </a:pPr>
            <a:r>
              <a:rPr lang="en-US" sz="2400" smtClean="0"/>
              <a:t>Instead of focusing on depreciable assets individually, a company’s assets are grouped by capital cost allowance asset class for which specific rates are used to determine depreciation charges.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0" y="2166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fr-CA"/>
          </a:p>
        </p:txBody>
      </p:sp>
      <p:sp>
        <p:nvSpPr>
          <p:cNvPr id="41987" name="Rectangle 3"/>
          <p:cNvSpPr>
            <a:spLocks noGrp="1" noChangeArrowheads="1"/>
          </p:cNvSpPr>
          <p:nvPr>
            <p:ph type="title"/>
          </p:nvPr>
        </p:nvSpPr>
        <p:spPr>
          <a:noFill/>
        </p:spPr>
        <p:txBody>
          <a:bodyPr lIns="50400" tIns="228600" rIns="228600" bIns="228600"/>
          <a:lstStyle/>
          <a:p>
            <a:pPr eaLnBrk="1" hangingPunct="1"/>
            <a:r>
              <a:rPr lang="en-CA" sz="3200" smtClean="0">
                <a:solidFill>
                  <a:schemeClr val="tx1"/>
                </a:solidFill>
              </a:rPr>
              <a:t>Key Features of Canadian Tax Rules</a:t>
            </a:r>
            <a:endParaRPr lang="en-US" sz="3200" smtClean="0">
              <a:solidFill>
                <a:schemeClr val="tx1"/>
              </a:solidFill>
            </a:endParaRPr>
          </a:p>
        </p:txBody>
      </p:sp>
      <p:pic>
        <p:nvPicPr>
          <p:cNvPr id="41988" name="Picture 4" descr="slide08-67"/>
          <p:cNvPicPr>
            <a:picLocks noChangeAspect="1" noChangeArrowheads="1"/>
          </p:cNvPicPr>
          <p:nvPr/>
        </p:nvPicPr>
        <p:blipFill>
          <a:blip r:embed="rId3">
            <a:lum bright="-12000"/>
            <a:extLst>
              <a:ext uri="{28A0092B-C50C-407E-A947-70E740481C1C}">
                <a14:useLocalDpi xmlns:a14="http://schemas.microsoft.com/office/drawing/2010/main" val="0"/>
              </a:ext>
            </a:extLst>
          </a:blip>
          <a:srcRect t="-1016"/>
          <a:stretch>
            <a:fillRect/>
          </a:stretch>
        </p:blipFill>
        <p:spPr bwMode="auto">
          <a:xfrm>
            <a:off x="355600" y="1828800"/>
            <a:ext cx="8432800" cy="3168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055FF6D2-EDC8-42DA-AF69-195E30F10286}" type="slidenum">
              <a:rPr lang="fr-CA"/>
              <a:pPr>
                <a:defRPr/>
              </a:pPr>
              <a:t>43</a:t>
            </a:fld>
            <a:endParaRPr lang="fr-CA"/>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3200" dirty="0" smtClean="0"/>
              <a:t>Capital Gains (or Losses) and Recaptured Depreciation</a:t>
            </a:r>
            <a:endParaRPr lang="en-CA" sz="3200" dirty="0"/>
          </a:p>
        </p:txBody>
      </p:sp>
      <p:sp>
        <p:nvSpPr>
          <p:cNvPr id="3" name="Content Placeholder 2"/>
          <p:cNvSpPr>
            <a:spLocks noGrp="1"/>
          </p:cNvSpPr>
          <p:nvPr>
            <p:ph idx="1"/>
          </p:nvPr>
        </p:nvSpPr>
        <p:spPr/>
        <p:txBody>
          <a:bodyPr/>
          <a:lstStyle/>
          <a:p>
            <a:r>
              <a:rPr lang="en-CA" dirty="0" smtClean="0"/>
              <a:t>XYZ Company </a:t>
            </a:r>
          </a:p>
          <a:p>
            <a:pPr lvl="1"/>
            <a:r>
              <a:rPr lang="en-CA" dirty="0" smtClean="0"/>
              <a:t>purchases building on January 1, 2011 for $1,000,000.</a:t>
            </a:r>
          </a:p>
          <a:p>
            <a:pPr lvl="1"/>
            <a:r>
              <a:rPr lang="en-CA" dirty="0" smtClean="0"/>
              <a:t>Sells building for $1,200,000 on December 31, 2015 (5 years later).</a:t>
            </a:r>
          </a:p>
          <a:p>
            <a:pPr lvl="1"/>
            <a:r>
              <a:rPr lang="en-CA" dirty="0" smtClean="0"/>
              <a:t>Book Value (BV) of building on December 31, 2015 is $600,000 (= Purchase Price – </a:t>
            </a:r>
            <a:r>
              <a:rPr lang="el-GR" dirty="0" smtClean="0"/>
              <a:t>Σ</a:t>
            </a:r>
            <a:r>
              <a:rPr lang="en-CA" dirty="0" smtClean="0"/>
              <a:t>depreciation over 5 years) </a:t>
            </a:r>
          </a:p>
          <a:p>
            <a:endParaRPr lang="en-CA" dirty="0" smtClean="0"/>
          </a:p>
          <a:p>
            <a:endParaRPr lang="en-CA" dirty="0"/>
          </a:p>
        </p:txBody>
      </p:sp>
      <p:sp>
        <p:nvSpPr>
          <p:cNvPr id="4" name="Footer Placeholder 3"/>
          <p:cNvSpPr>
            <a:spLocks noGrp="1"/>
          </p:cNvSpPr>
          <p:nvPr>
            <p:ph type="ftr" sz="quarter" idx="11"/>
          </p:nvPr>
        </p:nvSpPr>
        <p:spPr/>
        <p:txBody>
          <a:bodyPr/>
          <a:lstStyle/>
          <a:p>
            <a:pPr>
              <a:defRPr/>
            </a:pPr>
            <a:r>
              <a:rPr lang="en-CA" smtClean="0">
                <a:solidFill>
                  <a:srgbClr val="000000"/>
                </a:solidFill>
              </a:rPr>
              <a:t>Topic 7: Depreciation and Financial Analysis</a:t>
            </a:r>
            <a:endParaRPr lang="fr-CA">
              <a:solidFill>
                <a:srgbClr val="000000"/>
              </a:solidFill>
            </a:endParaRPr>
          </a:p>
        </p:txBody>
      </p:sp>
      <p:sp>
        <p:nvSpPr>
          <p:cNvPr id="5" name="Slide Number Placeholder 4"/>
          <p:cNvSpPr>
            <a:spLocks noGrp="1"/>
          </p:cNvSpPr>
          <p:nvPr>
            <p:ph type="sldNum" sz="quarter" idx="12"/>
          </p:nvPr>
        </p:nvSpPr>
        <p:spPr/>
        <p:txBody>
          <a:bodyPr/>
          <a:lstStyle/>
          <a:p>
            <a:pPr>
              <a:defRPr/>
            </a:pPr>
            <a:fld id="{9471256C-C1FE-4461-BCC1-17C53EE462B7}" type="slidenum">
              <a:rPr lang="fr-CA" smtClean="0">
                <a:solidFill>
                  <a:srgbClr val="000000"/>
                </a:solidFill>
              </a:rPr>
              <a:pPr>
                <a:defRPr/>
              </a:pPr>
              <a:t>44</a:t>
            </a:fld>
            <a:endParaRPr lang="fr-CA">
              <a:solidFill>
                <a:srgbClr val="000000"/>
              </a:solidFill>
            </a:endParaRPr>
          </a:p>
        </p:txBody>
      </p:sp>
    </p:spTree>
    <p:extLst>
      <p:ext uri="{BB962C8B-B14F-4D97-AF65-F5344CB8AC3E}">
        <p14:creationId xmlns:p14="http://schemas.microsoft.com/office/powerpoint/2010/main" val="16444111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sz="3200" dirty="0">
                <a:solidFill>
                  <a:srgbClr val="330033"/>
                </a:solidFill>
              </a:rPr>
              <a:t>Capital Gains (or Losses) and Recaptured Depreciation</a:t>
            </a:r>
            <a:endParaRPr lang="en-CA" dirty="0"/>
          </a:p>
        </p:txBody>
      </p:sp>
      <p:sp>
        <p:nvSpPr>
          <p:cNvPr id="7" name="Content Placeholder 6"/>
          <p:cNvSpPr>
            <a:spLocks noGrp="1"/>
          </p:cNvSpPr>
          <p:nvPr>
            <p:ph sz="half" idx="1"/>
          </p:nvPr>
        </p:nvSpPr>
        <p:spPr>
          <a:ln>
            <a:solidFill>
              <a:schemeClr val="tx1"/>
            </a:solidFill>
          </a:ln>
        </p:spPr>
        <p:txBody>
          <a:bodyPr/>
          <a:lstStyle/>
          <a:p>
            <a:pPr marL="0" indent="0" algn="ctr">
              <a:buNone/>
            </a:pPr>
            <a:r>
              <a:rPr lang="en-CA" sz="2000" b="1" u="sng" dirty="0"/>
              <a:t>XYZ Company </a:t>
            </a:r>
          </a:p>
          <a:p>
            <a:r>
              <a:rPr lang="en-CA" sz="2000" dirty="0"/>
              <a:t>purchases building on January 1, 2011 for $1,000,000.</a:t>
            </a:r>
          </a:p>
          <a:p>
            <a:r>
              <a:rPr lang="en-CA" sz="2000" dirty="0"/>
              <a:t>Sells building for $1,200,000 on December 31, 2015 (5 years later).</a:t>
            </a:r>
          </a:p>
          <a:p>
            <a:r>
              <a:rPr lang="en-CA" sz="2000" dirty="0"/>
              <a:t>Book Value (BV) of building on December 31, 2015 </a:t>
            </a:r>
            <a:r>
              <a:rPr lang="en-CA" sz="2000" dirty="0" smtClean="0"/>
              <a:t>       = $</a:t>
            </a:r>
            <a:r>
              <a:rPr lang="en-CA" sz="2000" dirty="0"/>
              <a:t>600,000 (= Purchase Price – </a:t>
            </a:r>
            <a:r>
              <a:rPr lang="el-GR" sz="2000" dirty="0"/>
              <a:t>Σ</a:t>
            </a:r>
            <a:r>
              <a:rPr lang="en-CA" sz="2000" dirty="0"/>
              <a:t>depreciation </a:t>
            </a:r>
            <a:r>
              <a:rPr lang="en-CA" sz="2000" dirty="0" smtClean="0"/>
              <a:t>charges over </a:t>
            </a:r>
            <a:r>
              <a:rPr lang="en-CA" sz="2000" dirty="0"/>
              <a:t>5 years) </a:t>
            </a:r>
          </a:p>
          <a:p>
            <a:endParaRPr lang="en-CA" dirty="0"/>
          </a:p>
        </p:txBody>
      </p:sp>
      <p:sp>
        <p:nvSpPr>
          <p:cNvPr id="8" name="Content Placeholder 7"/>
          <p:cNvSpPr>
            <a:spLocks noGrp="1"/>
          </p:cNvSpPr>
          <p:nvPr>
            <p:ph sz="half" idx="2"/>
          </p:nvPr>
        </p:nvSpPr>
        <p:spPr>
          <a:ln>
            <a:solidFill>
              <a:schemeClr val="tx1"/>
            </a:solidFill>
          </a:ln>
        </p:spPr>
        <p:txBody>
          <a:bodyPr/>
          <a:lstStyle/>
          <a:p>
            <a:pPr marL="0" indent="0" algn="ctr">
              <a:buNone/>
            </a:pPr>
            <a:r>
              <a:rPr lang="en-CA" sz="2400" u="sng" dirty="0" smtClean="0"/>
              <a:t>Capital Gains </a:t>
            </a:r>
          </a:p>
          <a:p>
            <a:pPr marL="0" indent="0">
              <a:buNone/>
            </a:pPr>
            <a:r>
              <a:rPr lang="en-CA" sz="2400" dirty="0" smtClean="0"/>
              <a:t>= 1.2M-1M=$0.2M</a:t>
            </a:r>
          </a:p>
          <a:p>
            <a:pPr marL="0" indent="0">
              <a:buNone/>
            </a:pPr>
            <a:r>
              <a:rPr lang="en-CA" sz="2400" dirty="0" smtClean="0"/>
              <a:t>Taxes Payable </a:t>
            </a:r>
          </a:p>
          <a:p>
            <a:pPr marL="0" indent="0">
              <a:buNone/>
            </a:pPr>
            <a:r>
              <a:rPr lang="en-CA" sz="2400" dirty="0" smtClean="0"/>
              <a:t>= 50%(0.2M) = $0.1M</a:t>
            </a:r>
          </a:p>
          <a:p>
            <a:pPr marL="0" indent="0" algn="ctr">
              <a:buNone/>
            </a:pPr>
            <a:r>
              <a:rPr lang="en-CA" sz="2400" u="sng" dirty="0" smtClean="0"/>
              <a:t>Recaptured Depreciation </a:t>
            </a:r>
          </a:p>
          <a:p>
            <a:pPr marL="0" indent="0">
              <a:buNone/>
            </a:pPr>
            <a:r>
              <a:rPr lang="en-CA" sz="2400" dirty="0" smtClean="0"/>
              <a:t>= 1,0M-0.6M = $0.4M</a:t>
            </a:r>
          </a:p>
          <a:p>
            <a:pPr marL="0" indent="0">
              <a:buNone/>
            </a:pPr>
            <a:r>
              <a:rPr lang="en-CA" sz="2400" dirty="0" smtClean="0"/>
              <a:t>Taxes Payable </a:t>
            </a:r>
          </a:p>
          <a:p>
            <a:pPr marL="0" indent="0">
              <a:buNone/>
            </a:pPr>
            <a:r>
              <a:rPr lang="en-CA" sz="2400" dirty="0" smtClean="0"/>
              <a:t>= 50%(0.4) = $0.2M</a:t>
            </a:r>
          </a:p>
          <a:p>
            <a:pPr marL="0" indent="0">
              <a:buNone/>
            </a:pPr>
            <a:endParaRPr lang="en-CA" sz="2400" dirty="0"/>
          </a:p>
          <a:p>
            <a:pPr marL="0" indent="0" algn="ctr">
              <a:buNone/>
            </a:pPr>
            <a:r>
              <a:rPr lang="en-CA" sz="2400" u="sng" dirty="0" smtClean="0"/>
              <a:t>Tax Rate = 50%</a:t>
            </a:r>
            <a:endParaRPr lang="en-CA" sz="2400" u="sng" dirty="0"/>
          </a:p>
        </p:txBody>
      </p:sp>
      <p:sp>
        <p:nvSpPr>
          <p:cNvPr id="4" name="Footer Placeholder 3"/>
          <p:cNvSpPr>
            <a:spLocks noGrp="1"/>
          </p:cNvSpPr>
          <p:nvPr>
            <p:ph type="ftr" sz="quarter" idx="11"/>
          </p:nvPr>
        </p:nvSpPr>
        <p:spPr/>
        <p:txBody>
          <a:bodyPr/>
          <a:lstStyle/>
          <a:p>
            <a:pPr>
              <a:defRPr/>
            </a:pPr>
            <a:r>
              <a:rPr lang="en-CA" smtClean="0">
                <a:solidFill>
                  <a:srgbClr val="000000"/>
                </a:solidFill>
              </a:rPr>
              <a:t>Topic 7: Depreciation and Financial Analysis</a:t>
            </a:r>
            <a:endParaRPr lang="fr-CA">
              <a:solidFill>
                <a:srgbClr val="000000"/>
              </a:solidFill>
            </a:endParaRPr>
          </a:p>
        </p:txBody>
      </p:sp>
      <p:sp>
        <p:nvSpPr>
          <p:cNvPr id="5" name="Slide Number Placeholder 4"/>
          <p:cNvSpPr>
            <a:spLocks noGrp="1"/>
          </p:cNvSpPr>
          <p:nvPr>
            <p:ph type="sldNum" sz="quarter" idx="12"/>
          </p:nvPr>
        </p:nvSpPr>
        <p:spPr/>
        <p:txBody>
          <a:bodyPr/>
          <a:lstStyle/>
          <a:p>
            <a:pPr>
              <a:defRPr/>
            </a:pPr>
            <a:fld id="{9471256C-C1FE-4461-BCC1-17C53EE462B7}" type="slidenum">
              <a:rPr lang="fr-CA" smtClean="0">
                <a:solidFill>
                  <a:srgbClr val="000000"/>
                </a:solidFill>
              </a:rPr>
              <a:pPr>
                <a:defRPr/>
              </a:pPr>
              <a:t>45</a:t>
            </a:fld>
            <a:endParaRPr lang="fr-CA">
              <a:solidFill>
                <a:srgbClr val="000000"/>
              </a:solidFill>
            </a:endParaRPr>
          </a:p>
        </p:txBody>
      </p:sp>
    </p:spTree>
    <p:extLst>
      <p:ext uri="{BB962C8B-B14F-4D97-AF65-F5344CB8AC3E}">
        <p14:creationId xmlns:p14="http://schemas.microsoft.com/office/powerpoint/2010/main" val="36832502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sz="3200" dirty="0">
                <a:solidFill>
                  <a:srgbClr val="330033"/>
                </a:solidFill>
              </a:rPr>
              <a:t>Capital Gains (or Losses) and Recaptured Depreciation</a:t>
            </a:r>
            <a:endParaRPr lang="en-CA" dirty="0"/>
          </a:p>
        </p:txBody>
      </p:sp>
      <p:sp>
        <p:nvSpPr>
          <p:cNvPr id="7" name="Content Placeholder 6"/>
          <p:cNvSpPr>
            <a:spLocks noGrp="1"/>
          </p:cNvSpPr>
          <p:nvPr>
            <p:ph sz="half" idx="1"/>
          </p:nvPr>
        </p:nvSpPr>
        <p:spPr>
          <a:ln>
            <a:solidFill>
              <a:schemeClr val="tx1"/>
            </a:solidFill>
          </a:ln>
        </p:spPr>
        <p:txBody>
          <a:bodyPr/>
          <a:lstStyle/>
          <a:p>
            <a:pPr marL="0" indent="0" algn="ctr">
              <a:buNone/>
            </a:pPr>
            <a:r>
              <a:rPr lang="en-CA" sz="2000" b="1" u="sng" dirty="0"/>
              <a:t>XYZ Company </a:t>
            </a:r>
          </a:p>
          <a:p>
            <a:r>
              <a:rPr lang="en-CA" sz="2000" dirty="0"/>
              <a:t>purchases building on January 1, 2011 for $1,000,000.</a:t>
            </a:r>
          </a:p>
          <a:p>
            <a:r>
              <a:rPr lang="en-CA" sz="2000" dirty="0"/>
              <a:t>Sells building for </a:t>
            </a:r>
            <a:r>
              <a:rPr lang="en-CA" sz="2000" dirty="0" smtClean="0"/>
              <a:t>$900,000 </a:t>
            </a:r>
            <a:r>
              <a:rPr lang="en-CA" sz="2000" dirty="0"/>
              <a:t>on December 31, 2015 (5 years later).</a:t>
            </a:r>
          </a:p>
          <a:p>
            <a:r>
              <a:rPr lang="en-CA" sz="2000" dirty="0"/>
              <a:t>Book Value (BV) of building on December 31, 2015 </a:t>
            </a:r>
            <a:r>
              <a:rPr lang="en-CA" sz="2000" dirty="0" smtClean="0"/>
              <a:t>       = $</a:t>
            </a:r>
            <a:r>
              <a:rPr lang="en-CA" sz="2000" dirty="0"/>
              <a:t>600,000 (= Purchase Price – </a:t>
            </a:r>
            <a:r>
              <a:rPr lang="el-GR" sz="2000" dirty="0"/>
              <a:t>Σ</a:t>
            </a:r>
            <a:r>
              <a:rPr lang="en-CA" sz="2000" dirty="0"/>
              <a:t>depreciation </a:t>
            </a:r>
            <a:r>
              <a:rPr lang="en-CA" sz="2000" dirty="0" smtClean="0"/>
              <a:t>charges over </a:t>
            </a:r>
            <a:r>
              <a:rPr lang="en-CA" sz="2000" dirty="0"/>
              <a:t>5 years) </a:t>
            </a:r>
          </a:p>
          <a:p>
            <a:endParaRPr lang="en-CA" dirty="0"/>
          </a:p>
        </p:txBody>
      </p:sp>
      <p:sp>
        <p:nvSpPr>
          <p:cNvPr id="8" name="Content Placeholder 7"/>
          <p:cNvSpPr>
            <a:spLocks noGrp="1"/>
          </p:cNvSpPr>
          <p:nvPr>
            <p:ph sz="half" idx="2"/>
          </p:nvPr>
        </p:nvSpPr>
        <p:spPr>
          <a:ln>
            <a:solidFill>
              <a:schemeClr val="tx1"/>
            </a:solidFill>
          </a:ln>
        </p:spPr>
        <p:txBody>
          <a:bodyPr/>
          <a:lstStyle/>
          <a:p>
            <a:pPr marL="0" indent="0" algn="ctr">
              <a:buNone/>
            </a:pPr>
            <a:r>
              <a:rPr lang="en-CA" sz="2000" u="sng" dirty="0" smtClean="0"/>
              <a:t>Capital Loss </a:t>
            </a:r>
          </a:p>
          <a:p>
            <a:pPr marL="0" indent="0">
              <a:buNone/>
            </a:pPr>
            <a:r>
              <a:rPr lang="en-CA" sz="2000" dirty="0" smtClean="0"/>
              <a:t>= 1.0M-0.9M=$0.1M</a:t>
            </a:r>
          </a:p>
          <a:p>
            <a:pPr marL="0" indent="0">
              <a:buNone/>
            </a:pPr>
            <a:r>
              <a:rPr lang="en-CA" sz="2000" u="sng" dirty="0" smtClean="0"/>
              <a:t>Tax Credit (From a Capital Loss)  </a:t>
            </a:r>
          </a:p>
          <a:p>
            <a:pPr marL="0" indent="0">
              <a:buNone/>
            </a:pPr>
            <a:r>
              <a:rPr lang="en-CA" sz="2000" dirty="0" smtClean="0"/>
              <a:t>= 50%(0.1M) = $50,000</a:t>
            </a:r>
          </a:p>
          <a:p>
            <a:pPr marL="0" indent="0" algn="ctr">
              <a:buNone/>
            </a:pPr>
            <a:r>
              <a:rPr lang="en-CA" sz="2000" u="sng" dirty="0" smtClean="0"/>
              <a:t>Recaptured Depreciation </a:t>
            </a:r>
          </a:p>
          <a:p>
            <a:pPr marL="0" indent="0">
              <a:buNone/>
            </a:pPr>
            <a:r>
              <a:rPr lang="en-CA" sz="2000" dirty="0" smtClean="0"/>
              <a:t>= 0.9M-0.6M = $0.3M</a:t>
            </a:r>
          </a:p>
          <a:p>
            <a:pPr marL="0" indent="0">
              <a:buNone/>
            </a:pPr>
            <a:r>
              <a:rPr lang="en-CA" sz="2000" dirty="0" smtClean="0"/>
              <a:t>Taxes Payable </a:t>
            </a:r>
          </a:p>
          <a:p>
            <a:pPr marL="0" indent="0">
              <a:buNone/>
            </a:pPr>
            <a:r>
              <a:rPr lang="en-CA" sz="2000" dirty="0" smtClean="0"/>
              <a:t>= 50%(0.3) = $150,000</a:t>
            </a:r>
          </a:p>
          <a:p>
            <a:pPr marL="0" indent="0">
              <a:buNone/>
            </a:pPr>
            <a:endParaRPr lang="en-CA" sz="2000" dirty="0"/>
          </a:p>
          <a:p>
            <a:pPr marL="0" indent="0" algn="ctr">
              <a:buNone/>
            </a:pPr>
            <a:r>
              <a:rPr lang="en-CA" sz="2000" u="sng" dirty="0" smtClean="0"/>
              <a:t>Tax Rate = 50%</a:t>
            </a:r>
            <a:endParaRPr lang="en-CA" sz="2000" u="sng" dirty="0"/>
          </a:p>
        </p:txBody>
      </p:sp>
      <p:sp>
        <p:nvSpPr>
          <p:cNvPr id="4" name="Footer Placeholder 3"/>
          <p:cNvSpPr>
            <a:spLocks noGrp="1"/>
          </p:cNvSpPr>
          <p:nvPr>
            <p:ph type="ftr" sz="quarter" idx="11"/>
          </p:nvPr>
        </p:nvSpPr>
        <p:spPr/>
        <p:txBody>
          <a:bodyPr/>
          <a:lstStyle/>
          <a:p>
            <a:pPr>
              <a:defRPr/>
            </a:pPr>
            <a:r>
              <a:rPr lang="en-CA" smtClean="0">
                <a:solidFill>
                  <a:srgbClr val="000000"/>
                </a:solidFill>
              </a:rPr>
              <a:t>Topic 7: Depreciation and Financial Analysis</a:t>
            </a:r>
            <a:endParaRPr lang="fr-CA">
              <a:solidFill>
                <a:srgbClr val="000000"/>
              </a:solidFill>
            </a:endParaRPr>
          </a:p>
        </p:txBody>
      </p:sp>
      <p:sp>
        <p:nvSpPr>
          <p:cNvPr id="5" name="Slide Number Placeholder 4"/>
          <p:cNvSpPr>
            <a:spLocks noGrp="1"/>
          </p:cNvSpPr>
          <p:nvPr>
            <p:ph type="sldNum" sz="quarter" idx="12"/>
          </p:nvPr>
        </p:nvSpPr>
        <p:spPr/>
        <p:txBody>
          <a:bodyPr/>
          <a:lstStyle/>
          <a:p>
            <a:pPr>
              <a:defRPr/>
            </a:pPr>
            <a:fld id="{9471256C-C1FE-4461-BCC1-17C53EE462B7}" type="slidenum">
              <a:rPr lang="fr-CA" smtClean="0">
                <a:solidFill>
                  <a:srgbClr val="000000"/>
                </a:solidFill>
              </a:rPr>
              <a:pPr>
                <a:defRPr/>
              </a:pPr>
              <a:t>46</a:t>
            </a:fld>
            <a:endParaRPr lang="fr-CA">
              <a:solidFill>
                <a:srgbClr val="000000"/>
              </a:solidFill>
            </a:endParaRPr>
          </a:p>
        </p:txBody>
      </p:sp>
    </p:spTree>
    <p:extLst>
      <p:ext uri="{BB962C8B-B14F-4D97-AF65-F5344CB8AC3E}">
        <p14:creationId xmlns:p14="http://schemas.microsoft.com/office/powerpoint/2010/main" val="39750815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219200" y="736600"/>
            <a:ext cx="7467600" cy="609600"/>
          </a:xfrm>
          <a:noFill/>
        </p:spPr>
        <p:txBody>
          <a:bodyPr/>
          <a:lstStyle/>
          <a:p>
            <a:pPr eaLnBrk="1" hangingPunct="1"/>
            <a:r>
              <a:rPr lang="en-US" sz="2800" smtClean="0"/>
              <a:t>Corporate Tax Rates Around the World</a:t>
            </a:r>
          </a:p>
        </p:txBody>
      </p:sp>
      <p:pic>
        <p:nvPicPr>
          <p:cNvPr id="43011" name="Picture 3" descr="slide08-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1804988"/>
            <a:ext cx="81026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3086976A-AB57-44F2-84FA-448D5D88D2C6}" type="slidenum">
              <a:rPr lang="fr-CA"/>
              <a:pPr>
                <a:defRPr/>
              </a:pPr>
              <a:t>47</a:t>
            </a:fld>
            <a:endParaRPr lang="fr-CA"/>
          </a:p>
        </p:txBody>
      </p:sp>
    </p:spTree>
  </p:cSld>
  <p:clrMapOvr>
    <a:masterClrMapping/>
  </p:clrMapOvr>
  <p:transition>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p:txBody>
          <a:bodyPr/>
          <a:lstStyle/>
          <a:p>
            <a:pPr eaLnBrk="1" hangingPunct="1"/>
            <a:r>
              <a:rPr lang="en-US" sz="4000" smtClean="0"/>
              <a:t>Reminder</a:t>
            </a:r>
          </a:p>
        </p:txBody>
      </p:sp>
      <p:sp>
        <p:nvSpPr>
          <p:cNvPr id="44035" name="Text Box 5"/>
          <p:cNvSpPr txBox="1">
            <a:spLocks noChangeArrowheads="1"/>
          </p:cNvSpPr>
          <p:nvPr/>
        </p:nvSpPr>
        <p:spPr bwMode="auto">
          <a:xfrm>
            <a:off x="304800" y="1676400"/>
            <a:ext cx="8534400" cy="2406650"/>
          </a:xfrm>
          <a:prstGeom prst="rect">
            <a:avLst/>
          </a:prstGeom>
          <a:solidFill>
            <a:srgbClr val="FFFF00"/>
          </a:solidFill>
          <a:ln w="57150" cmpd="thickThin">
            <a:solidFill>
              <a:schemeClr val="folHlink"/>
            </a:solidFill>
            <a:miter lim="800000"/>
            <a:headEnd/>
            <a:tailEnd/>
          </a:ln>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GB" sz="4000" dirty="0"/>
              <a:t>↑</a:t>
            </a:r>
            <a:r>
              <a:rPr lang="en-GB" dirty="0">
                <a:cs typeface="Arial" pitchFamily="34" charset="0"/>
              </a:rPr>
              <a:t> </a:t>
            </a:r>
            <a:r>
              <a:rPr lang="en-GB" b="0" dirty="0">
                <a:cs typeface="Arial" pitchFamily="34" charset="0"/>
              </a:rPr>
              <a:t>Annual depreciation charges </a:t>
            </a:r>
          </a:p>
          <a:p>
            <a:pPr eaLnBrk="1" hangingPunct="1"/>
            <a:r>
              <a:rPr lang="en-GB" b="0" dirty="0" smtClean="0">
                <a:cs typeface="Arial" pitchFamily="34" charset="0"/>
                <a:sym typeface="Wingdings" panose="05000000000000000000" pitchFamily="2" charset="2"/>
              </a:rPr>
              <a:t></a:t>
            </a:r>
            <a:r>
              <a:rPr lang="en-GB" b="0" dirty="0" smtClean="0">
                <a:cs typeface="Arial" pitchFamily="34" charset="0"/>
              </a:rPr>
              <a:t> </a:t>
            </a:r>
            <a:r>
              <a:rPr lang="en-GB" b="0" dirty="0">
                <a:cs typeface="Arial" pitchFamily="34" charset="0"/>
              </a:rPr>
              <a:t>↓ Taxable income </a:t>
            </a:r>
          </a:p>
          <a:p>
            <a:pPr eaLnBrk="1" hangingPunct="1"/>
            <a:r>
              <a:rPr lang="en-GB" b="0" dirty="0" smtClean="0">
                <a:cs typeface="Arial" pitchFamily="34" charset="0"/>
                <a:sym typeface="Wingdings" panose="05000000000000000000" pitchFamily="2" charset="2"/>
              </a:rPr>
              <a:t> </a:t>
            </a:r>
            <a:r>
              <a:rPr lang="en-GB" b="0" dirty="0" smtClean="0">
                <a:cs typeface="Arial" pitchFamily="34" charset="0"/>
              </a:rPr>
              <a:t>↓ </a:t>
            </a:r>
            <a:r>
              <a:rPr lang="en-GB" b="0" dirty="0">
                <a:cs typeface="Arial" pitchFamily="34" charset="0"/>
              </a:rPr>
              <a:t>Taxes payable </a:t>
            </a:r>
          </a:p>
          <a:p>
            <a:pPr eaLnBrk="1" hangingPunct="1"/>
            <a:r>
              <a:rPr lang="en-GB" b="0" dirty="0" smtClean="0">
                <a:cs typeface="Arial" pitchFamily="34" charset="0"/>
                <a:sym typeface="Wingdings" panose="05000000000000000000" pitchFamily="2" charset="2"/>
              </a:rPr>
              <a:t> </a:t>
            </a:r>
            <a:r>
              <a:rPr lang="en-GB" b="0" dirty="0" smtClean="0">
                <a:cs typeface="Arial" pitchFamily="34" charset="0"/>
              </a:rPr>
              <a:t>↑ </a:t>
            </a:r>
            <a:r>
              <a:rPr lang="en-GB" b="0" dirty="0">
                <a:cs typeface="Arial" pitchFamily="34" charset="0"/>
              </a:rPr>
              <a:t>After-Tax Cash Flow (ATCF)</a:t>
            </a:r>
            <a:endParaRPr lang="en-US" b="0" dirty="0">
              <a:cs typeface="Arial" pitchFamily="34" charset="0"/>
            </a:endParaRP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EE17B286-1A10-42AB-A3CC-E686622AC12C}" type="slidenum">
              <a:rPr lang="fr-CA"/>
              <a:pPr>
                <a:defRPr/>
              </a:pPr>
              <a:t>48</a:t>
            </a:fld>
            <a:endParaRPr lang="fr-CA"/>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5986A50F-760A-49DB-AA55-D42DE455E5EA}" type="slidenum">
              <a:rPr lang="fr-CA"/>
              <a:pPr>
                <a:defRPr/>
              </a:pPr>
              <a:t>49</a:t>
            </a:fld>
            <a:endParaRPr lang="fr-CA"/>
          </a:p>
        </p:txBody>
      </p:sp>
      <p:sp>
        <p:nvSpPr>
          <p:cNvPr id="45060" name="Rectangle 2"/>
          <p:cNvSpPr>
            <a:spLocks noGrp="1" noChangeArrowheads="1"/>
          </p:cNvSpPr>
          <p:nvPr>
            <p:ph type="title"/>
          </p:nvPr>
        </p:nvSpPr>
        <p:spPr/>
        <p:txBody>
          <a:bodyPr/>
          <a:lstStyle/>
          <a:p>
            <a:pPr eaLnBrk="1" hangingPunct="1"/>
            <a:r>
              <a:rPr lang="en-US" smtClean="0"/>
              <a:t>Example</a:t>
            </a:r>
          </a:p>
        </p:txBody>
      </p:sp>
      <p:sp>
        <p:nvSpPr>
          <p:cNvPr id="45061" name="Rectangle 3"/>
          <p:cNvSpPr>
            <a:spLocks noGrp="1" noChangeArrowheads="1"/>
          </p:cNvSpPr>
          <p:nvPr>
            <p:ph type="body" idx="1"/>
          </p:nvPr>
        </p:nvSpPr>
        <p:spPr/>
        <p:txBody>
          <a:bodyPr/>
          <a:lstStyle/>
          <a:p>
            <a:pPr eaLnBrk="1" hangingPunct="1"/>
            <a:r>
              <a:rPr lang="en-GB" u="sng" smtClean="0"/>
              <a:t>Straight Line Method</a:t>
            </a:r>
            <a:r>
              <a:rPr lang="en-GB" smtClean="0"/>
              <a:t> used to depreciate capital assets (machinery, buildings ..)</a:t>
            </a:r>
          </a:p>
          <a:p>
            <a:pPr eaLnBrk="1" hangingPunct="1"/>
            <a:r>
              <a:rPr lang="en-GB" smtClean="0"/>
              <a:t>Income tax rate of 50% applies to operating profits and losses, and to depreciation recapturing where applicable</a:t>
            </a:r>
          </a:p>
          <a:p>
            <a:pPr eaLnBrk="1" hangingPunct="1"/>
            <a:r>
              <a:rPr lang="en-GB" smtClean="0"/>
              <a:t>There is</a:t>
            </a:r>
          </a:p>
          <a:p>
            <a:pPr lvl="1" eaLnBrk="1" hangingPunct="1"/>
            <a:r>
              <a:rPr lang="en-GB" smtClean="0"/>
              <a:t>No half-year rule (see next slide)</a:t>
            </a:r>
          </a:p>
          <a:p>
            <a:pPr lvl="1" eaLnBrk="1" hangingPunct="1"/>
            <a:r>
              <a:rPr lang="en-GB" smtClean="0"/>
              <a:t>No debt capital (owner equity only)</a:t>
            </a:r>
          </a:p>
          <a:p>
            <a:pPr eaLnBrk="1" hangingPunct="1">
              <a:buFontTx/>
              <a:buNone/>
            </a:pPr>
            <a:endParaRPr lang="en-US"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E4CC12E3-C63A-439A-955E-9DC75E89DB43}" type="slidenum">
              <a:rPr lang="fr-CA"/>
              <a:pPr>
                <a:defRPr/>
              </a:pPr>
              <a:t>50</a:t>
            </a:fld>
            <a:endParaRPr lang="fr-CA"/>
          </a:p>
        </p:txBody>
      </p:sp>
      <p:sp>
        <p:nvSpPr>
          <p:cNvPr id="46084" name="Rectangle 2"/>
          <p:cNvSpPr>
            <a:spLocks noGrp="1" noChangeArrowheads="1"/>
          </p:cNvSpPr>
          <p:nvPr>
            <p:ph type="title"/>
          </p:nvPr>
        </p:nvSpPr>
        <p:spPr/>
        <p:txBody>
          <a:bodyPr/>
          <a:lstStyle/>
          <a:p>
            <a:pPr eaLnBrk="1" hangingPunct="1"/>
            <a:r>
              <a:rPr lang="en-US" smtClean="0"/>
              <a:t>Half-Year Rule</a:t>
            </a:r>
          </a:p>
        </p:txBody>
      </p:sp>
      <p:sp>
        <p:nvSpPr>
          <p:cNvPr id="46085" name="Rectangle 3"/>
          <p:cNvSpPr>
            <a:spLocks noGrp="1" noChangeArrowheads="1"/>
          </p:cNvSpPr>
          <p:nvPr>
            <p:ph type="body" idx="1"/>
          </p:nvPr>
        </p:nvSpPr>
        <p:spPr/>
        <p:txBody>
          <a:bodyPr/>
          <a:lstStyle/>
          <a:p>
            <a:pPr eaLnBrk="1" hangingPunct="1"/>
            <a:r>
              <a:rPr lang="en-US" smtClean="0"/>
              <a:t>Since November 1981, </a:t>
            </a:r>
            <a:r>
              <a:rPr lang="en-US" b="1" smtClean="0"/>
              <a:t>only 50%</a:t>
            </a:r>
            <a:r>
              <a:rPr lang="en-US" smtClean="0"/>
              <a:t> of the initial or capital cost of acquiring an asset (its “P”) can be used as the basis for the calculation of depreciation in the year of purchase. </a:t>
            </a:r>
          </a:p>
          <a:p>
            <a:pPr eaLnBrk="1" hangingPunct="1"/>
            <a:r>
              <a:rPr lang="en-US" smtClean="0"/>
              <a:t>The remaining 50% of the asset’s capital cost is included in subsequent years for the calculation of depreciation charges.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D646AB66-4198-45C1-8DDE-D6935103CC94}" type="slidenum">
              <a:rPr lang="fr-CA"/>
              <a:pPr>
                <a:defRPr/>
              </a:pPr>
              <a:t>51</a:t>
            </a:fld>
            <a:endParaRPr lang="fr-CA"/>
          </a:p>
        </p:txBody>
      </p:sp>
      <p:sp>
        <p:nvSpPr>
          <p:cNvPr id="47108" name="Rectangle 2"/>
          <p:cNvSpPr>
            <a:spLocks noGrp="1" noChangeArrowheads="1"/>
          </p:cNvSpPr>
          <p:nvPr>
            <p:ph type="title"/>
          </p:nvPr>
        </p:nvSpPr>
        <p:spPr/>
        <p:txBody>
          <a:bodyPr/>
          <a:lstStyle/>
          <a:p>
            <a:pPr eaLnBrk="1" hangingPunct="1"/>
            <a:r>
              <a:rPr lang="en-US" smtClean="0"/>
              <a:t>Half-Year Rule: Example</a:t>
            </a:r>
          </a:p>
        </p:txBody>
      </p:sp>
      <p:sp>
        <p:nvSpPr>
          <p:cNvPr id="47109" name="Rectangle 3"/>
          <p:cNvSpPr>
            <a:spLocks noGrp="1" noChangeArrowheads="1"/>
          </p:cNvSpPr>
          <p:nvPr>
            <p:ph type="body" idx="1"/>
          </p:nvPr>
        </p:nvSpPr>
        <p:spPr/>
        <p:txBody>
          <a:bodyPr/>
          <a:lstStyle/>
          <a:p>
            <a:pPr eaLnBrk="1" hangingPunct="1">
              <a:lnSpc>
                <a:spcPct val="90000"/>
              </a:lnSpc>
            </a:pPr>
            <a:r>
              <a:rPr lang="en-US" sz="2400" smtClean="0"/>
              <a:t>A “trucker” had a very profitable year and decided to purchase a new truck ($200,000) in late December to reduce his income tax burden.</a:t>
            </a:r>
          </a:p>
          <a:p>
            <a:pPr eaLnBrk="1" hangingPunct="1">
              <a:lnSpc>
                <a:spcPct val="90000"/>
              </a:lnSpc>
            </a:pPr>
            <a:r>
              <a:rPr lang="en-US" sz="2400" smtClean="0"/>
              <a:t>In the absence of the half-year rule, the truck owner would have applied the full CCA rate (say 10%) to the $200,000 to determine 2004 depreciation charges = 200,000(0.10) = $20,000</a:t>
            </a:r>
          </a:p>
          <a:p>
            <a:pPr eaLnBrk="1" hangingPunct="1">
              <a:lnSpc>
                <a:spcPct val="90000"/>
              </a:lnSpc>
            </a:pPr>
            <a:r>
              <a:rPr lang="en-US" sz="2400" smtClean="0"/>
              <a:t>With the half-year rule, the trucker could use only 50% of $200,000 (i.e., $100,000) as the depreciation base for 2004 leading to depreciation charges of $10,000 (or 50% less than without the half-year rule).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p:txBody>
          <a:bodyPr/>
          <a:lstStyle/>
          <a:p>
            <a:pPr algn="ctr" eaLnBrk="1" hangingPunct="1"/>
            <a:r>
              <a:rPr lang="en-US" smtClean="0"/>
              <a:t>Annual Depreciation Changes</a:t>
            </a:r>
            <a:br>
              <a:rPr lang="en-US" smtClean="0"/>
            </a:br>
            <a:r>
              <a:rPr lang="en-US" sz="2800" smtClean="0"/>
              <a:t>(Without the Half-Year Rule)</a:t>
            </a:r>
          </a:p>
        </p:txBody>
      </p:sp>
      <p:graphicFrame>
        <p:nvGraphicFramePr>
          <p:cNvPr id="187447" name="Group 55"/>
          <p:cNvGraphicFramePr>
            <a:graphicFrameLocks noGrp="1"/>
          </p:cNvGraphicFramePr>
          <p:nvPr/>
        </p:nvGraphicFramePr>
        <p:xfrm>
          <a:off x="1524000" y="1905000"/>
          <a:ext cx="6096000" cy="4114800"/>
        </p:xfrm>
        <a:graphic>
          <a:graphicData uri="http://schemas.openxmlformats.org/drawingml/2006/table">
            <a:tbl>
              <a:tblPr/>
              <a:tblGrid>
                <a:gridCol w="2133600"/>
                <a:gridCol w="3962400"/>
              </a:tblGrid>
              <a:tr h="45085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CA" sz="2400" b="1" i="0" u="sng" strike="noStrike" cap="none" normalizeH="0" baseline="0" smtClean="0">
                          <a:ln>
                            <a:noFill/>
                          </a:ln>
                          <a:solidFill>
                            <a:schemeClr val="tx1"/>
                          </a:solidFill>
                          <a:effectLst/>
                          <a:latin typeface="Arial" charset="0"/>
                          <a:cs typeface="Arial" charset="0"/>
                        </a:rPr>
                        <a:t>End of Year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CA" sz="2400" b="1" i="0" u="sng" strike="noStrike" cap="none" normalizeH="0" baseline="0" smtClean="0">
                          <a:ln>
                            <a:noFill/>
                          </a:ln>
                          <a:solidFill>
                            <a:schemeClr val="tx1"/>
                          </a:solidFill>
                          <a:effectLst/>
                          <a:latin typeface="Arial" charset="0"/>
                          <a:cs typeface="Arial" charset="0"/>
                        </a:rPr>
                        <a:t>Depreciation Charges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0.10(200,000)= $20,000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0.10(180,000)= 18,000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0.10(162,000)= 16,200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0.10(145,800)= 14,500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0.10(131,220)= 13,122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2438">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085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16BEAC48-4709-49EB-BAFA-D6D7CD17C51B}" type="slidenum">
              <a:rPr lang="fr-CA"/>
              <a:pPr>
                <a:defRPr/>
              </a:pPr>
              <a:t>52</a:t>
            </a:fld>
            <a:endParaRPr lang="fr-CA"/>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algn="ctr" eaLnBrk="1" hangingPunct="1"/>
            <a:r>
              <a:rPr lang="en-US" smtClean="0"/>
              <a:t>Annual Depreciation Changes</a:t>
            </a:r>
            <a:br>
              <a:rPr lang="en-US" smtClean="0"/>
            </a:br>
            <a:r>
              <a:rPr lang="en-US" sz="2800" smtClean="0"/>
              <a:t>(With the Half-Year Rule)</a:t>
            </a:r>
          </a:p>
        </p:txBody>
      </p:sp>
      <p:graphicFrame>
        <p:nvGraphicFramePr>
          <p:cNvPr id="189492" name="Group 52"/>
          <p:cNvGraphicFramePr>
            <a:graphicFrameLocks noGrp="1"/>
          </p:cNvGraphicFramePr>
          <p:nvPr/>
        </p:nvGraphicFramePr>
        <p:xfrm>
          <a:off x="1524000" y="1524000"/>
          <a:ext cx="6096000" cy="4480290"/>
        </p:xfrm>
        <a:graphic>
          <a:graphicData uri="http://schemas.openxmlformats.org/drawingml/2006/table">
            <a:tbl>
              <a:tblPr/>
              <a:tblGrid>
                <a:gridCol w="1981200"/>
                <a:gridCol w="4114800"/>
              </a:tblGrid>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CA" sz="2400" b="1" i="0" u="sng" strike="noStrike" cap="none" normalizeH="0" baseline="0" dirty="0" smtClean="0">
                          <a:ln>
                            <a:noFill/>
                          </a:ln>
                          <a:solidFill>
                            <a:schemeClr val="tx1"/>
                          </a:solidFill>
                          <a:effectLst/>
                          <a:latin typeface="Arial" charset="0"/>
                          <a:cs typeface="Arial" charset="0"/>
                        </a:rPr>
                        <a:t>End of Year</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CA" sz="2400" b="1" i="0" u="sng" strike="noStrike" cap="none" normalizeH="0" baseline="0" smtClean="0">
                          <a:ln>
                            <a:noFill/>
                          </a:ln>
                          <a:solidFill>
                            <a:schemeClr val="tx1"/>
                          </a:solidFill>
                          <a:effectLst/>
                          <a:latin typeface="Arial" charset="0"/>
                          <a:cs typeface="Arial" charset="0"/>
                        </a:rPr>
                        <a:t>Depreciation Charges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858">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CA" sz="2400" b="0" i="0" u="none" strike="noStrike" cap="none" normalizeH="0" baseline="0" smtClean="0">
                          <a:ln>
                            <a:noFill/>
                          </a:ln>
                          <a:solidFill>
                            <a:schemeClr val="tx1"/>
                          </a:solidFill>
                          <a:effectLst/>
                          <a:latin typeface="Arial" charset="0"/>
                          <a:cs typeface="Arial" charset="0"/>
                        </a:rPr>
                        <a:t>1 (half-year rule)</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CA" sz="2400" b="0" i="0" u="none" strike="noStrike" cap="none" normalizeH="0" baseline="0" smtClean="0">
                          <a:ln>
                            <a:noFill/>
                          </a:ln>
                          <a:solidFill>
                            <a:schemeClr val="tx1"/>
                          </a:solidFill>
                          <a:effectLst/>
                          <a:latin typeface="Arial" charset="0"/>
                          <a:cs typeface="Arial" charset="0"/>
                        </a:rPr>
                        <a:t>0.10(200,000*0.5) = 10,000</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alpha val="50000"/>
                      </a:srgbClr>
                    </a:solidFill>
                  </a:tcPr>
                </a:tc>
              </a:tr>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2</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0.10(190,000)= 19,000</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3</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0.10(171,000)= 17,100</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4</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0.10(153,900)= 15,390</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5</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0.10(138,510)= 13,850</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6</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smtClean="0">
                          <a:ln>
                            <a:noFill/>
                          </a:ln>
                          <a:solidFill>
                            <a:schemeClr val="tx1"/>
                          </a:solidFill>
                          <a:effectLst/>
                          <a:latin typeface="Arial" charset="0"/>
                          <a:cs typeface="Arial" charset="0"/>
                        </a:rPr>
                        <a:t>7</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charset="0"/>
                        <a:cs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13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fr-CA" sz="2400" b="0" i="0" u="none" strike="noStrike" cap="none" normalizeH="0" baseline="0" dirty="0" smtClean="0">
                          <a:ln>
                            <a:noFill/>
                          </a:ln>
                          <a:solidFill>
                            <a:schemeClr val="tx1"/>
                          </a:solidFill>
                          <a:effectLst/>
                          <a:latin typeface="Arial" charset="0"/>
                          <a:cs typeface="Arial" charset="0"/>
                        </a:rPr>
                        <a:t>8</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charset="0"/>
                        <a:cs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5AE83FED-CE01-4D06-A398-0B1FDEB50C0F}" type="slidenum">
              <a:rPr lang="fr-CA"/>
              <a:pPr>
                <a:defRPr/>
              </a:pPr>
              <a:t>53</a:t>
            </a:fld>
            <a:endParaRPr lang="fr-CA"/>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Capital Gains (losses)</a:t>
            </a:r>
            <a:endParaRPr lang="fr-CA" dirty="0"/>
          </a:p>
        </p:txBody>
      </p:sp>
      <p:sp>
        <p:nvSpPr>
          <p:cNvPr id="3" name="Content Placeholder 2"/>
          <p:cNvSpPr>
            <a:spLocks noGrp="1"/>
          </p:cNvSpPr>
          <p:nvPr>
            <p:ph idx="1"/>
          </p:nvPr>
        </p:nvSpPr>
        <p:spPr/>
        <p:txBody>
          <a:bodyPr/>
          <a:lstStyle/>
          <a:p>
            <a:r>
              <a:rPr lang="en-CA" sz="2000" dirty="0" smtClean="0"/>
              <a:t>Capital gains </a:t>
            </a:r>
          </a:p>
          <a:p>
            <a:pPr lvl="1"/>
            <a:r>
              <a:rPr lang="en-CA" sz="2000" dirty="0" smtClean="0"/>
              <a:t>Selling price (SP) - purchase price (PP)</a:t>
            </a:r>
          </a:p>
          <a:p>
            <a:pPr lvl="1"/>
            <a:r>
              <a:rPr lang="en-CA" sz="2000" dirty="0" smtClean="0"/>
              <a:t>SP must be &gt; PP</a:t>
            </a:r>
          </a:p>
          <a:p>
            <a:pPr lvl="1"/>
            <a:r>
              <a:rPr lang="en-CA" sz="2000" dirty="0" smtClean="0"/>
              <a:t>Example</a:t>
            </a:r>
          </a:p>
          <a:p>
            <a:pPr lvl="2"/>
            <a:r>
              <a:rPr lang="en-CA" sz="2000" dirty="0" smtClean="0"/>
              <a:t>A capital asset was purchased last year for $1M and sold today for $1.1M</a:t>
            </a:r>
          </a:p>
          <a:p>
            <a:pPr lvl="2"/>
            <a:r>
              <a:rPr lang="en-CA" sz="2000" dirty="0" smtClean="0"/>
              <a:t>Capital gains = $1.1M - $1.0M = $100,000</a:t>
            </a:r>
          </a:p>
          <a:p>
            <a:pPr lvl="2"/>
            <a:r>
              <a:rPr lang="en-CA" sz="2000" dirty="0" smtClean="0"/>
              <a:t>In this course, we assume that capital gains are taxed at a 50% rate.</a:t>
            </a:r>
          </a:p>
          <a:p>
            <a:pPr lvl="2"/>
            <a:r>
              <a:rPr lang="en-CA" sz="2000" dirty="0" smtClean="0"/>
              <a:t>Hence, the capital gains ($100,000) in the example generates a tax liability = 50%($0.1M) = $50,000</a:t>
            </a:r>
            <a:endParaRPr lang="fr-CA" sz="2000" dirty="0"/>
          </a:p>
        </p:txBody>
      </p:sp>
      <p:sp>
        <p:nvSpPr>
          <p:cNvPr id="4" name="Footer Placeholder 3"/>
          <p:cNvSpPr>
            <a:spLocks noGrp="1"/>
          </p:cNvSpPr>
          <p:nvPr>
            <p:ph type="ftr" sz="quarter" idx="11"/>
          </p:nvPr>
        </p:nvSpPr>
        <p:spPr/>
        <p:txBody>
          <a:bodyPr/>
          <a:lstStyle/>
          <a:p>
            <a:pPr>
              <a:defRPr/>
            </a:pPr>
            <a:r>
              <a:rPr lang="en-CA" smtClean="0"/>
              <a:t>Topic 8: Depreciation, Taxes and Cash Flows</a:t>
            </a:r>
            <a:endParaRPr lang="fr-CA"/>
          </a:p>
        </p:txBody>
      </p:sp>
      <p:sp>
        <p:nvSpPr>
          <p:cNvPr id="5" name="Slide Number Placeholder 4"/>
          <p:cNvSpPr>
            <a:spLocks noGrp="1"/>
          </p:cNvSpPr>
          <p:nvPr>
            <p:ph type="sldNum" sz="quarter" idx="12"/>
          </p:nvPr>
        </p:nvSpPr>
        <p:spPr/>
        <p:txBody>
          <a:bodyPr/>
          <a:lstStyle/>
          <a:p>
            <a:pPr>
              <a:defRPr/>
            </a:pPr>
            <a:fld id="{05EDBD31-5775-4905-B8C7-763BDF3CB8EF}" type="slidenum">
              <a:rPr lang="fr-CA" smtClean="0"/>
              <a:pPr>
                <a:defRPr/>
              </a:pPr>
              <a:t>54</a:t>
            </a:fld>
            <a:endParaRPr lang="fr-CA"/>
          </a:p>
        </p:txBody>
      </p:sp>
    </p:spTree>
    <p:extLst>
      <p:ext uri="{BB962C8B-B14F-4D97-AF65-F5344CB8AC3E}">
        <p14:creationId xmlns:p14="http://schemas.microsoft.com/office/powerpoint/2010/main" val="14693551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Recapturing of depreciation</a:t>
            </a:r>
            <a:endParaRPr lang="fr-CA" dirty="0"/>
          </a:p>
        </p:txBody>
      </p:sp>
      <p:sp>
        <p:nvSpPr>
          <p:cNvPr id="3" name="Content Placeholder 2"/>
          <p:cNvSpPr>
            <a:spLocks noGrp="1"/>
          </p:cNvSpPr>
          <p:nvPr>
            <p:ph idx="1"/>
          </p:nvPr>
        </p:nvSpPr>
        <p:spPr/>
        <p:txBody>
          <a:bodyPr/>
          <a:lstStyle/>
          <a:p>
            <a:r>
              <a:rPr lang="en-CA" sz="2000" dirty="0" smtClean="0"/>
              <a:t>Selling price (SP) – Book value (BV)</a:t>
            </a:r>
          </a:p>
          <a:p>
            <a:r>
              <a:rPr lang="en-CA" sz="2000" dirty="0" smtClean="0"/>
              <a:t>The selling price must be less than the purchase price</a:t>
            </a:r>
          </a:p>
          <a:p>
            <a:r>
              <a:rPr lang="en-CA" sz="2000" dirty="0" smtClean="0"/>
              <a:t>Example</a:t>
            </a:r>
          </a:p>
          <a:p>
            <a:pPr lvl="1"/>
            <a:r>
              <a:rPr lang="en-CA" sz="2000" dirty="0" smtClean="0"/>
              <a:t>A capital asset </a:t>
            </a:r>
          </a:p>
          <a:p>
            <a:pPr lvl="2"/>
            <a:r>
              <a:rPr lang="en-CA" sz="2000" dirty="0" smtClean="0"/>
              <a:t>was purchased last year for $1M</a:t>
            </a:r>
          </a:p>
          <a:p>
            <a:pPr lvl="2"/>
            <a:r>
              <a:rPr lang="en-CA" sz="2000" dirty="0" smtClean="0"/>
              <a:t>was sold today for $1.1M</a:t>
            </a:r>
          </a:p>
          <a:p>
            <a:pPr lvl="2"/>
            <a:r>
              <a:rPr lang="en-CA" sz="2000" dirty="0" smtClean="0"/>
              <a:t>had a book value of $0.9M today</a:t>
            </a:r>
          </a:p>
          <a:p>
            <a:pPr lvl="1"/>
            <a:r>
              <a:rPr lang="en-CA" sz="2000" dirty="0" smtClean="0"/>
              <a:t>Recapturing of depreciation = $1M - $0.8M = $200,000</a:t>
            </a:r>
          </a:p>
          <a:p>
            <a:pPr lvl="1"/>
            <a:r>
              <a:rPr lang="en-CA" sz="2000" dirty="0" smtClean="0"/>
              <a:t>Capital gains = $1.1M - $1.0 = $100,000</a:t>
            </a:r>
          </a:p>
          <a:p>
            <a:pPr lvl="1"/>
            <a:r>
              <a:rPr lang="en-CA" sz="2000" dirty="0" smtClean="0"/>
              <a:t>In this course, we assume that depreciation recapturing is subject to a 50% tax rate</a:t>
            </a:r>
          </a:p>
          <a:p>
            <a:pPr lvl="1"/>
            <a:r>
              <a:rPr lang="en-CA" sz="2000" dirty="0" smtClean="0"/>
              <a:t>Hence, depreciation recapturing generates a tax liability = 50%($0.2M) = $100,000</a:t>
            </a:r>
            <a:endParaRPr lang="fr-CA" sz="2000" dirty="0"/>
          </a:p>
        </p:txBody>
      </p:sp>
      <p:sp>
        <p:nvSpPr>
          <p:cNvPr id="4" name="Footer Placeholder 3"/>
          <p:cNvSpPr>
            <a:spLocks noGrp="1"/>
          </p:cNvSpPr>
          <p:nvPr>
            <p:ph type="ftr" sz="quarter" idx="11"/>
          </p:nvPr>
        </p:nvSpPr>
        <p:spPr/>
        <p:txBody>
          <a:bodyPr/>
          <a:lstStyle/>
          <a:p>
            <a:pPr>
              <a:defRPr/>
            </a:pPr>
            <a:r>
              <a:rPr lang="en-CA" smtClean="0">
                <a:solidFill>
                  <a:srgbClr val="000000"/>
                </a:solidFill>
              </a:rPr>
              <a:t>Topic 8: Depreciation, Taxes and Cash Flows</a:t>
            </a:r>
            <a:endParaRPr lang="fr-CA">
              <a:solidFill>
                <a:srgbClr val="000000"/>
              </a:solidFill>
            </a:endParaRPr>
          </a:p>
        </p:txBody>
      </p:sp>
      <p:sp>
        <p:nvSpPr>
          <p:cNvPr id="5" name="Slide Number Placeholder 4"/>
          <p:cNvSpPr>
            <a:spLocks noGrp="1"/>
          </p:cNvSpPr>
          <p:nvPr>
            <p:ph type="sldNum" sz="quarter" idx="12"/>
          </p:nvPr>
        </p:nvSpPr>
        <p:spPr/>
        <p:txBody>
          <a:bodyPr/>
          <a:lstStyle/>
          <a:p>
            <a:pPr>
              <a:defRPr/>
            </a:pPr>
            <a:fld id="{05EDBD31-5775-4905-B8C7-763BDF3CB8EF}" type="slidenum">
              <a:rPr lang="fr-CA" smtClean="0">
                <a:solidFill>
                  <a:srgbClr val="000000"/>
                </a:solidFill>
              </a:rPr>
              <a:pPr>
                <a:defRPr/>
              </a:pPr>
              <a:t>55</a:t>
            </a:fld>
            <a:endParaRPr lang="fr-CA">
              <a:solidFill>
                <a:srgbClr val="000000"/>
              </a:solidFill>
            </a:endParaRPr>
          </a:p>
        </p:txBody>
      </p:sp>
    </p:spTree>
    <p:extLst>
      <p:ext uri="{BB962C8B-B14F-4D97-AF65-F5344CB8AC3E}">
        <p14:creationId xmlns:p14="http://schemas.microsoft.com/office/powerpoint/2010/main" val="17327721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42D3D1D5-C75F-461D-A0A0-FB5A496DE532}" type="slidenum">
              <a:rPr lang="fr-CA"/>
              <a:pPr>
                <a:defRPr/>
              </a:pPr>
              <a:t>56</a:t>
            </a:fld>
            <a:endParaRPr lang="fr-CA"/>
          </a:p>
        </p:txBody>
      </p:sp>
      <p:sp>
        <p:nvSpPr>
          <p:cNvPr id="51204" name="Rectangle 2"/>
          <p:cNvSpPr>
            <a:spLocks noGrp="1" noChangeArrowheads="1"/>
          </p:cNvSpPr>
          <p:nvPr>
            <p:ph type="body" idx="1"/>
          </p:nvPr>
        </p:nvSpPr>
        <p:spPr/>
        <p:txBody>
          <a:bodyPr/>
          <a:lstStyle/>
          <a:p>
            <a:pPr marL="533400" indent="-533400" eaLnBrk="1" hangingPunct="1">
              <a:lnSpc>
                <a:spcPct val="90000"/>
              </a:lnSpc>
            </a:pPr>
            <a:r>
              <a:rPr lang="en-CA" smtClean="0"/>
              <a:t>When an asset is salvaged or scrapped, unless the value received is zero, money comes into the firm as income. </a:t>
            </a:r>
          </a:p>
          <a:p>
            <a:pPr marL="533400" indent="-533400" eaLnBrk="1" hangingPunct="1">
              <a:lnSpc>
                <a:spcPct val="90000"/>
              </a:lnSpc>
            </a:pPr>
            <a:r>
              <a:rPr lang="en-CA" smtClean="0"/>
              <a:t>Any money received that is in excess of the asset’s remaining book value is new revenue, and is taxable.</a:t>
            </a:r>
            <a:endParaRPr lang="en-US" sz="3200" i="1" smtClean="0"/>
          </a:p>
        </p:txBody>
      </p:sp>
      <p:sp>
        <p:nvSpPr>
          <p:cNvPr id="51205" name="Rectangle 3"/>
          <p:cNvSpPr>
            <a:spLocks noGrp="1" noChangeArrowheads="1"/>
          </p:cNvSpPr>
          <p:nvPr>
            <p:ph type="title"/>
          </p:nvPr>
        </p:nvSpPr>
        <p:spPr>
          <a:noFill/>
        </p:spPr>
        <p:txBody>
          <a:bodyPr/>
          <a:lstStyle/>
          <a:p>
            <a:pPr eaLnBrk="1" hangingPunct="1"/>
            <a:r>
              <a:rPr lang="en-US" sz="3200" smtClean="0"/>
              <a:t>The Effect of Taxes on Salvage or Scrap Value</a:t>
            </a:r>
          </a:p>
        </p:txBody>
      </p:sp>
    </p:spTree>
  </p:cSld>
  <p:clrMapOvr>
    <a:masterClrMapping/>
  </p:clrMapOvr>
  <p:transition>
    <p:wipe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7" name="Slide Number Placeholder 5"/>
          <p:cNvSpPr>
            <a:spLocks noGrp="1"/>
          </p:cNvSpPr>
          <p:nvPr>
            <p:ph type="sldNum" sz="quarter" idx="12"/>
          </p:nvPr>
        </p:nvSpPr>
        <p:spPr/>
        <p:txBody>
          <a:bodyPr/>
          <a:lstStyle/>
          <a:p>
            <a:pPr>
              <a:defRPr/>
            </a:pPr>
            <a:fld id="{5088F102-7E6D-4385-9027-4BACFAF7966E}" type="slidenum">
              <a:rPr lang="fr-CA"/>
              <a:pPr>
                <a:defRPr/>
              </a:pPr>
              <a:t>57</a:t>
            </a:fld>
            <a:endParaRPr lang="fr-CA"/>
          </a:p>
        </p:txBody>
      </p:sp>
      <p:sp>
        <p:nvSpPr>
          <p:cNvPr id="52228" name="Rectangle 2"/>
          <p:cNvSpPr>
            <a:spLocks noGrp="1" noChangeArrowheads="1"/>
          </p:cNvSpPr>
          <p:nvPr>
            <p:ph type="title"/>
          </p:nvPr>
        </p:nvSpPr>
        <p:spPr/>
        <p:txBody>
          <a:bodyPr/>
          <a:lstStyle/>
          <a:p>
            <a:pPr eaLnBrk="1" hangingPunct="1"/>
            <a:r>
              <a:rPr lang="en-US" smtClean="0"/>
              <a:t>SV &amp; NSV</a:t>
            </a:r>
          </a:p>
        </p:txBody>
      </p:sp>
      <p:sp>
        <p:nvSpPr>
          <p:cNvPr id="52229" name="Rectangle 3"/>
          <p:cNvSpPr>
            <a:spLocks noGrp="1" noChangeArrowheads="1"/>
          </p:cNvSpPr>
          <p:nvPr>
            <p:ph type="body" idx="1"/>
          </p:nvPr>
        </p:nvSpPr>
        <p:spPr/>
        <p:txBody>
          <a:bodyPr/>
          <a:lstStyle/>
          <a:p>
            <a:pPr eaLnBrk="1" hangingPunct="1"/>
            <a:r>
              <a:rPr lang="en-GB" sz="2400" dirty="0" smtClean="0"/>
              <a:t>Net salvage value (NSV) = After-tax salvage value </a:t>
            </a:r>
          </a:p>
          <a:p>
            <a:pPr eaLnBrk="1" hangingPunct="1">
              <a:buFontTx/>
              <a:buNone/>
            </a:pPr>
            <a:r>
              <a:rPr lang="en-GB" sz="2400" dirty="0" smtClean="0"/>
              <a:t>= Salvage value – (salvage value – book value)tax rate</a:t>
            </a:r>
          </a:p>
          <a:p>
            <a:pPr eaLnBrk="1" hangingPunct="1"/>
            <a:r>
              <a:rPr lang="en-GB" sz="2400" dirty="0" smtClean="0"/>
              <a:t>NSV = [SV – (SV – BV)t] </a:t>
            </a:r>
          </a:p>
          <a:p>
            <a:pPr algn="ctr" eaLnBrk="1" hangingPunct="1">
              <a:buFontTx/>
              <a:buNone/>
            </a:pPr>
            <a:r>
              <a:rPr lang="en-GB" sz="2400" dirty="0" smtClean="0"/>
              <a:t>where t ≡ tax rate</a:t>
            </a:r>
          </a:p>
          <a:p>
            <a:pPr eaLnBrk="1" hangingPunct="1"/>
            <a:r>
              <a:rPr lang="en-GB" sz="2400" dirty="0" smtClean="0"/>
              <a:t>If (SV </a:t>
            </a:r>
            <a:r>
              <a:rPr lang="en-US" sz="2400" dirty="0" smtClean="0"/>
              <a:t>&gt; </a:t>
            </a:r>
            <a:r>
              <a:rPr lang="en-GB" sz="2400" dirty="0" smtClean="0"/>
              <a:t>BV), a tax liability arises </a:t>
            </a:r>
            <a:r>
              <a:rPr lang="en-US" sz="2400" dirty="0" smtClean="0">
                <a:sym typeface="Wingdings" pitchFamily="2" charset="2"/>
              </a:rPr>
              <a:t></a:t>
            </a:r>
            <a:r>
              <a:rPr lang="en-GB" sz="2400" dirty="0" smtClean="0"/>
              <a:t>SV &gt; NSV </a:t>
            </a:r>
          </a:p>
          <a:p>
            <a:pPr eaLnBrk="1" hangingPunct="1"/>
            <a:r>
              <a:rPr lang="en-GB" sz="2400" dirty="0" smtClean="0"/>
              <a:t>If (SV &lt; BV), a tax credit arises </a:t>
            </a:r>
            <a:r>
              <a:rPr lang="en-GB" sz="2400" dirty="0" smtClean="0">
                <a:sym typeface="Wingdings" pitchFamily="2" charset="2"/>
              </a:rPr>
              <a:t></a:t>
            </a:r>
            <a:r>
              <a:rPr lang="en-GB" sz="2400" dirty="0" smtClean="0"/>
              <a:t>SV &lt; NSV </a:t>
            </a:r>
          </a:p>
          <a:p>
            <a:pPr eaLnBrk="1" hangingPunct="1"/>
            <a:r>
              <a:rPr lang="en-GB" sz="2400" dirty="0" smtClean="0"/>
              <a:t>If (SV = BV), SV = NSV (no tax credit or liability) </a:t>
            </a:r>
          </a:p>
          <a:p>
            <a:pPr algn="ctr" eaLnBrk="1" hangingPunct="1">
              <a:buFontTx/>
              <a:buNone/>
            </a:pPr>
            <a:r>
              <a:rPr lang="en-US" sz="2400" b="1" u="sng" dirty="0" smtClean="0"/>
              <a:t>Note that</a:t>
            </a:r>
          </a:p>
          <a:p>
            <a:pPr algn="ctr" eaLnBrk="1" hangingPunct="1">
              <a:buFontTx/>
              <a:buNone/>
            </a:pPr>
            <a:r>
              <a:rPr lang="en-US" sz="2400" dirty="0" smtClean="0"/>
              <a:t>NSV = SV for SL depreciation</a:t>
            </a:r>
          </a:p>
          <a:p>
            <a:pPr algn="ctr" eaLnBrk="1" hangingPunct="1">
              <a:buFontTx/>
              <a:buNone/>
            </a:pPr>
            <a:r>
              <a:rPr lang="en-US" sz="2400" dirty="0" smtClean="0"/>
              <a:t>NSV ≠ SV for DB depreciation</a:t>
            </a:r>
          </a:p>
        </p:txBody>
      </p:sp>
      <p:sp>
        <p:nvSpPr>
          <p:cNvPr id="52230" name="Rectangle 5"/>
          <p:cNvSpPr>
            <a:spLocks noChangeArrowheads="1"/>
          </p:cNvSpPr>
          <p:nvPr/>
        </p:nvSpPr>
        <p:spPr bwMode="auto">
          <a:xfrm>
            <a:off x="1981200" y="4724400"/>
            <a:ext cx="5638800" cy="1371600"/>
          </a:xfrm>
          <a:prstGeom prst="rect">
            <a:avLst/>
          </a:prstGeom>
          <a:solidFill>
            <a:srgbClr val="FFFF00">
              <a:alpha val="41960"/>
            </a:srgbClr>
          </a:solidFill>
          <a:ln w="381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1800" b="0">
              <a:cs typeface="Arial" pitchFamily="34"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046C1E6B-51C7-4CFA-92F0-F101F33ACE8D}" type="slidenum">
              <a:rPr lang="fr-CA"/>
              <a:pPr>
                <a:defRPr/>
              </a:pPr>
              <a:t>58</a:t>
            </a:fld>
            <a:endParaRPr lang="fr-CA"/>
          </a:p>
        </p:txBody>
      </p:sp>
      <p:sp>
        <p:nvSpPr>
          <p:cNvPr id="50180" name="Rectangle 8"/>
          <p:cNvSpPr>
            <a:spLocks noGrp="1" noChangeArrowheads="1"/>
          </p:cNvSpPr>
          <p:nvPr>
            <p:ph type="title"/>
          </p:nvPr>
        </p:nvSpPr>
        <p:spPr/>
        <p:txBody>
          <a:bodyPr/>
          <a:lstStyle/>
          <a:p>
            <a:pPr eaLnBrk="1" hangingPunct="1"/>
            <a:r>
              <a:rPr lang="en-US" smtClean="0"/>
              <a:t>Example</a:t>
            </a:r>
          </a:p>
        </p:txBody>
      </p:sp>
      <p:sp>
        <p:nvSpPr>
          <p:cNvPr id="50181" name="Rectangle 9"/>
          <p:cNvSpPr>
            <a:spLocks noGrp="1" noChangeArrowheads="1"/>
          </p:cNvSpPr>
          <p:nvPr>
            <p:ph type="body" idx="1"/>
          </p:nvPr>
        </p:nvSpPr>
        <p:spPr/>
        <p:txBody>
          <a:bodyPr/>
          <a:lstStyle/>
          <a:p>
            <a:pPr eaLnBrk="1" hangingPunct="1">
              <a:lnSpc>
                <a:spcPct val="90000"/>
              </a:lnSpc>
              <a:buFontTx/>
              <a:buNone/>
            </a:pPr>
            <a:r>
              <a:rPr lang="en-GB" smtClean="0"/>
              <a:t>The following information is provided on an</a:t>
            </a:r>
          </a:p>
          <a:p>
            <a:pPr eaLnBrk="1" hangingPunct="1">
              <a:lnSpc>
                <a:spcPct val="90000"/>
              </a:lnSpc>
              <a:buFontTx/>
              <a:buNone/>
            </a:pPr>
            <a:r>
              <a:rPr lang="en-GB" smtClean="0"/>
              <a:t>investment: </a:t>
            </a:r>
          </a:p>
          <a:p>
            <a:pPr lvl="1" eaLnBrk="1" hangingPunct="1">
              <a:lnSpc>
                <a:spcPct val="90000"/>
              </a:lnSpc>
            </a:pPr>
            <a:r>
              <a:rPr lang="en-GB" smtClean="0"/>
              <a:t>A revenue-generating capital asset has</a:t>
            </a:r>
          </a:p>
          <a:p>
            <a:pPr lvl="2" eaLnBrk="1" hangingPunct="1">
              <a:lnSpc>
                <a:spcPct val="90000"/>
              </a:lnSpc>
            </a:pPr>
            <a:r>
              <a:rPr lang="en-GB" smtClean="0"/>
              <a:t>first cost (P) = $70,000</a:t>
            </a:r>
          </a:p>
          <a:p>
            <a:pPr lvl="2" eaLnBrk="1" hangingPunct="1">
              <a:lnSpc>
                <a:spcPct val="90000"/>
              </a:lnSpc>
            </a:pPr>
            <a:r>
              <a:rPr lang="en-GB" smtClean="0"/>
              <a:t>three-year life (N = 3)</a:t>
            </a:r>
          </a:p>
          <a:p>
            <a:pPr lvl="2" eaLnBrk="1" hangingPunct="1">
              <a:lnSpc>
                <a:spcPct val="90000"/>
              </a:lnSpc>
            </a:pPr>
            <a:r>
              <a:rPr lang="en-GB" smtClean="0"/>
              <a:t>salvage value after 3 years (SV) = $10,000</a:t>
            </a:r>
          </a:p>
          <a:p>
            <a:pPr lvl="1" eaLnBrk="1" hangingPunct="1">
              <a:lnSpc>
                <a:spcPct val="90000"/>
              </a:lnSpc>
            </a:pPr>
            <a:r>
              <a:rPr lang="en-GB" smtClean="0"/>
              <a:t>Before-Tax Cash Flow (BTCF) in next Table</a:t>
            </a:r>
          </a:p>
          <a:p>
            <a:pPr lvl="2" eaLnBrk="1" hangingPunct="1">
              <a:lnSpc>
                <a:spcPct val="90000"/>
              </a:lnSpc>
              <a:buFont typeface="Wingdings" pitchFamily="2" charset="2"/>
              <a:buNone/>
            </a:pPr>
            <a:r>
              <a:rPr lang="en-GB" smtClean="0"/>
              <a:t>= Operating Revenues – Operating Costs </a:t>
            </a:r>
          </a:p>
          <a:p>
            <a:pPr lvl="1" eaLnBrk="1" hangingPunct="1">
              <a:lnSpc>
                <a:spcPct val="90000"/>
              </a:lnSpc>
            </a:pPr>
            <a:r>
              <a:rPr lang="en-GB" smtClean="0"/>
              <a:t>Before-Tax MARR = 15%</a:t>
            </a:r>
          </a:p>
          <a:p>
            <a:pPr lvl="1" eaLnBrk="1" hangingPunct="1">
              <a:lnSpc>
                <a:spcPct val="90000"/>
              </a:lnSpc>
            </a:pPr>
            <a:r>
              <a:rPr lang="en-GB" smtClean="0"/>
              <a:t>After-Tax MARR = 10%</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4"/>
          <p:cNvSpPr>
            <a:spLocks noGrp="1" noChangeArrowheads="1"/>
          </p:cNvSpPr>
          <p:nvPr>
            <p:ph type="title"/>
          </p:nvPr>
        </p:nvSpPr>
        <p:spPr/>
        <p:txBody>
          <a:bodyPr/>
          <a:lstStyle/>
          <a:p>
            <a:pPr eaLnBrk="1" hangingPunct="1"/>
            <a:r>
              <a:rPr lang="en-US" smtClean="0"/>
              <a:t>Example (con’td)</a:t>
            </a:r>
          </a:p>
        </p:txBody>
      </p:sp>
      <p:graphicFrame>
        <p:nvGraphicFramePr>
          <p:cNvPr id="35029" name="Group 213"/>
          <p:cNvGraphicFramePr>
            <a:graphicFrameLocks noGrp="1"/>
          </p:cNvGraphicFramePr>
          <p:nvPr/>
        </p:nvGraphicFramePr>
        <p:xfrm>
          <a:off x="838200" y="1219200"/>
          <a:ext cx="7848600" cy="4476781"/>
        </p:xfrm>
        <a:graphic>
          <a:graphicData uri="http://schemas.openxmlformats.org/drawingml/2006/table">
            <a:tbl>
              <a:tblPr/>
              <a:tblGrid>
                <a:gridCol w="784225"/>
                <a:gridCol w="1649413"/>
                <a:gridCol w="1647825"/>
                <a:gridCol w="1333500"/>
                <a:gridCol w="1100137"/>
                <a:gridCol w="1333500"/>
              </a:tblGrid>
              <a:tr h="173731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Year</a:t>
                      </a:r>
                      <a:endParaRPr kumimoji="0" lang="en-GB"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sng" strike="noStrike" cap="none" normalizeH="0" baseline="0" smtClean="0">
                          <a:ln>
                            <a:noFill/>
                          </a:ln>
                          <a:solidFill>
                            <a:schemeClr val="tx1"/>
                          </a:solidFill>
                          <a:effectLst/>
                          <a:latin typeface="Arial" charset="0"/>
                          <a:ea typeface="Times New Roman" pitchFamily="18" charset="0"/>
                          <a:cs typeface="Courier New" pitchFamily="49" charset="0"/>
                        </a:rPr>
                        <a:t>BTCF</a:t>
                      </a:r>
                      <a:endParaRPr kumimoji="0" lang="en-US" sz="1800" b="1" i="0" u="sng"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(Operating Revenues </a:t>
                      </a:r>
                      <a:r>
                        <a:rPr kumimoji="0" lang="en-GB" sz="1800" b="1" i="0" u="none"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Operating Expenses)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Annual</a:t>
                      </a:r>
                      <a:endParaRPr kumimoji="0" lang="en-US"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(Straight Line)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Taxable</a:t>
                      </a:r>
                      <a:endParaRPr kumimoji="0" lang="en-US"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Income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(1) - (2)</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Taxes</a:t>
                      </a:r>
                      <a:endParaRPr kumimoji="0" lang="en-US"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Payable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(3)t</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ATCF</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(1) </a:t>
                      </a:r>
                      <a:r>
                        <a:rPr kumimoji="0" lang="en-GB" sz="1800" b="1" i="0" u="none"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 (4)</a:t>
                      </a:r>
                    </a:p>
                  </a:txBody>
                  <a:tcPr marT="45711" marB="45711"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51424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-70,000</a:t>
                      </a: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-70,000</a:t>
                      </a:r>
                    </a:p>
                  </a:txBody>
                  <a:tcPr marT="45711" marB="45711"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51424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40,000</a:t>
                      </a: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30,000</a:t>
                      </a:r>
                    </a:p>
                  </a:txBody>
                  <a:tcPr marT="45711" marB="45711"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51424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50,000</a:t>
                      </a: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30,000</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15,000</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35,000</a:t>
                      </a:r>
                    </a:p>
                  </a:txBody>
                  <a:tcPr marT="45711" marB="45711"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11967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3</a:t>
                      </a:r>
                      <a:endParaRPr kumimoji="0" lang="en-US" sz="1800" b="0"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30,000</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10,000 (SV)</a:t>
                      </a: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endParaRPr kumimoji="0" lang="en-US"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F709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endParaRPr kumimoji="0" lang="en-US"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endParaRPr kumimoji="0" lang="en-US"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
                      </a:r>
                      <a:endParaRPr kumimoji="0" lang="en-GB" sz="1800" b="0"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25,000</a:t>
                      </a:r>
                      <a:endParaRPr kumimoji="0" lang="en-US"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a:t>
                      </a:r>
                      <a:endParaRPr kumimoji="0" lang="en-US"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10,000</a:t>
                      </a:r>
                    </a:p>
                  </a:txBody>
                  <a:tcPr marT="45711" marB="45711"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sp>
        <p:nvSpPr>
          <p:cNvPr id="53297" name="Text Box 189"/>
          <p:cNvSpPr txBox="1">
            <a:spLocks noChangeArrowheads="1"/>
          </p:cNvSpPr>
          <p:nvPr/>
        </p:nvSpPr>
        <p:spPr bwMode="auto">
          <a:xfrm>
            <a:off x="1371600" y="5664200"/>
            <a:ext cx="6399213" cy="711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000" u="sng" dirty="0">
                <a:solidFill>
                  <a:srgbClr val="FF3300"/>
                </a:solidFill>
                <a:latin typeface="Tahoma" pitchFamily="34" charset="0"/>
                <a:cs typeface="Arial" pitchFamily="34" charset="0"/>
              </a:rPr>
              <a:t>No half-year rule</a:t>
            </a:r>
            <a:r>
              <a:rPr lang="en-US" sz="2000" dirty="0">
                <a:solidFill>
                  <a:srgbClr val="FF3300"/>
                </a:solidFill>
                <a:latin typeface="Tahoma" pitchFamily="34" charset="0"/>
                <a:cs typeface="Arial" pitchFamily="34" charset="0"/>
              </a:rPr>
              <a:t>;</a:t>
            </a:r>
            <a:r>
              <a:rPr lang="en-US" sz="2000" b="0" dirty="0">
                <a:latin typeface="Tahoma" pitchFamily="34" charset="0"/>
                <a:cs typeface="Arial" pitchFamily="34" charset="0"/>
              </a:rPr>
              <a:t> </a:t>
            </a:r>
            <a:r>
              <a:rPr lang="en-US" sz="2000" dirty="0">
                <a:latin typeface="Tahoma" pitchFamily="34" charset="0"/>
                <a:cs typeface="Arial" pitchFamily="34" charset="0"/>
              </a:rPr>
              <a:t>BTCF= Before-Tax Cash Flow; </a:t>
            </a:r>
          </a:p>
          <a:p>
            <a:pPr eaLnBrk="1" hangingPunct="1"/>
            <a:r>
              <a:rPr lang="en-US" sz="2000" dirty="0">
                <a:latin typeface="Tahoma" pitchFamily="34" charset="0"/>
                <a:cs typeface="Arial" pitchFamily="34" charset="0"/>
              </a:rPr>
              <a:t>ATCF = After-Tax Cash Flow</a:t>
            </a:r>
          </a:p>
        </p:txBody>
      </p:sp>
      <p:sp>
        <p:nvSpPr>
          <p:cNvPr id="2" name="Footer Placeholder 1"/>
          <p:cNvSpPr>
            <a:spLocks noGrp="1"/>
          </p:cNvSpPr>
          <p:nvPr>
            <p:ph type="ftr" sz="quarter" idx="11"/>
          </p:nvPr>
        </p:nvSpPr>
        <p:spPr>
          <a:xfrm>
            <a:off x="3352800" y="6350000"/>
            <a:ext cx="2971800" cy="457200"/>
          </a:xfrm>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C88F3301-B8A0-45F3-933B-5031E2C74A49}" type="slidenum">
              <a:rPr lang="fr-CA"/>
              <a:pPr>
                <a:defRPr/>
              </a:pPr>
              <a:t>59</a:t>
            </a:fld>
            <a:endParaRPr lang="fr-CA"/>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Rectangle 4"/>
          <p:cNvSpPr>
            <a:spLocks noGrp="1" noChangeArrowheads="1"/>
          </p:cNvSpPr>
          <p:nvPr>
            <p:ph type="title"/>
          </p:nvPr>
        </p:nvSpPr>
        <p:spPr/>
        <p:txBody>
          <a:bodyPr/>
          <a:lstStyle/>
          <a:p>
            <a:pPr eaLnBrk="1" hangingPunct="1"/>
            <a:r>
              <a:rPr lang="fr-CA" smtClean="0"/>
              <a:t>BTCF and ATCF: NPW Calculation</a:t>
            </a:r>
          </a:p>
        </p:txBody>
      </p:sp>
      <p:graphicFrame>
        <p:nvGraphicFramePr>
          <p:cNvPr id="54275" name="Object 5"/>
          <p:cNvGraphicFramePr>
            <a:graphicFrameLocks noGrp="1" noChangeAspect="1"/>
          </p:cNvGraphicFramePr>
          <p:nvPr>
            <p:ph type="body" sz="half" idx="1"/>
          </p:nvPr>
        </p:nvGraphicFramePr>
        <p:xfrm>
          <a:off x="381000" y="1600200"/>
          <a:ext cx="4341813" cy="4572000"/>
        </p:xfrm>
        <a:graphic>
          <a:graphicData uri="http://schemas.openxmlformats.org/presentationml/2006/ole">
            <mc:AlternateContent xmlns:mc="http://schemas.openxmlformats.org/markup-compatibility/2006">
              <mc:Choice xmlns:v="urn:schemas-microsoft-com:vml" Requires="v">
                <p:oleObj spid="_x0000_s54340" name="Slide" r:id="rId3" imgW="4803528" imgH="3604153" progId="PowerPoint.Slide.8">
                  <p:embed/>
                </p:oleObj>
              </mc:Choice>
              <mc:Fallback>
                <p:oleObj name="Slide" r:id="rId3" imgW="4803528" imgH="3604153" progId="PowerPoint.Slid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600200"/>
                        <a:ext cx="4341813"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54276" name="Rectangle 6"/>
          <p:cNvSpPr>
            <a:spLocks noGrp="1" noChangeArrowheads="1"/>
          </p:cNvSpPr>
          <p:nvPr>
            <p:ph type="body" sz="half" idx="2"/>
          </p:nvPr>
        </p:nvSpPr>
        <p:spPr>
          <a:solidFill>
            <a:srgbClr val="CCFFCC"/>
          </a:solidFill>
          <a:ln>
            <a:solidFill>
              <a:schemeClr val="tx1"/>
            </a:solidFill>
            <a:miter lim="800000"/>
            <a:headEnd/>
            <a:tailEnd/>
          </a:ln>
        </p:spPr>
        <p:txBody>
          <a:bodyPr/>
          <a:lstStyle/>
          <a:p>
            <a:pPr eaLnBrk="1" hangingPunct="1">
              <a:buFontTx/>
              <a:buNone/>
            </a:pPr>
            <a:r>
              <a:rPr lang="en-US" sz="2400" b="1" u="sng" smtClean="0"/>
              <a:t>Present Worth (BTCF)</a:t>
            </a:r>
          </a:p>
          <a:p>
            <a:pPr eaLnBrk="1" hangingPunct="1">
              <a:buFontTx/>
              <a:buNone/>
            </a:pPr>
            <a:r>
              <a:rPr lang="en-US" sz="2400" smtClean="0"/>
              <a:t>=  </a:t>
            </a:r>
            <a:r>
              <a:rPr lang="en-GB" sz="1800" b="1" smtClean="0">
                <a:ea typeface="Times New Roman" pitchFamily="18" charset="0"/>
                <a:cs typeface="Courier New" pitchFamily="49" charset="0"/>
              </a:rPr>
              <a:t>-70,000 + 40,000(P/F,15%,1) +50,000(P/F,15%,2)</a:t>
            </a:r>
          </a:p>
          <a:p>
            <a:pPr eaLnBrk="1" hangingPunct="1">
              <a:buFontTx/>
              <a:buNone/>
            </a:pPr>
            <a:r>
              <a:rPr lang="en-GB" sz="1800" b="1" smtClean="0">
                <a:ea typeface="Times New Roman" pitchFamily="18" charset="0"/>
                <a:cs typeface="Courier New" pitchFamily="49" charset="0"/>
              </a:rPr>
              <a:t>	+ [30,000+10,000](P/F,15%,3)</a:t>
            </a:r>
          </a:p>
          <a:p>
            <a:pPr eaLnBrk="1" hangingPunct="1">
              <a:buFontTx/>
              <a:buNone/>
            </a:pPr>
            <a:r>
              <a:rPr lang="en-US" sz="2400" b="1" u="sng" smtClean="0"/>
              <a:t>Present Worth (ATCF)</a:t>
            </a:r>
          </a:p>
          <a:p>
            <a:pPr eaLnBrk="1" hangingPunct="1">
              <a:buFontTx/>
              <a:buNone/>
            </a:pPr>
            <a:r>
              <a:rPr lang="en-US" sz="2400" b="1" smtClean="0"/>
              <a:t>=  </a:t>
            </a:r>
            <a:r>
              <a:rPr lang="en-GB" sz="1800" b="1" smtClean="0">
                <a:cs typeface="Times New Roman" pitchFamily="18" charset="0"/>
              </a:rPr>
              <a:t>-70,000 + 30,000(P/F,10%,1) +35,000(P/F,10%,2)</a:t>
            </a:r>
          </a:p>
          <a:p>
            <a:pPr eaLnBrk="1" hangingPunct="1">
              <a:buFontTx/>
              <a:buNone/>
            </a:pPr>
            <a:r>
              <a:rPr lang="en-GB" sz="1800" b="1" smtClean="0">
                <a:cs typeface="Times New Roman" pitchFamily="18" charset="0"/>
              </a:rPr>
              <a:t>	+ [25,000+10,000](P/F,10%,3)</a:t>
            </a:r>
          </a:p>
          <a:p>
            <a:pPr eaLnBrk="1" hangingPunct="1">
              <a:buFontTx/>
              <a:buNone/>
            </a:pPr>
            <a:r>
              <a:rPr lang="en-US" sz="1800" b="1" smtClean="0">
                <a:cs typeface="Times New Roman" pitchFamily="18" charset="0"/>
              </a:rPr>
              <a:t>	</a:t>
            </a:r>
          </a:p>
          <a:p>
            <a:pPr eaLnBrk="1" hangingPunct="1"/>
            <a:r>
              <a:rPr lang="en-US" sz="1800" b="1" smtClean="0">
                <a:solidFill>
                  <a:srgbClr val="FF3300"/>
                </a:solidFill>
                <a:cs typeface="Times New Roman" pitchFamily="18" charset="0"/>
              </a:rPr>
              <a:t>Before-Tax MARR = 15%</a:t>
            </a:r>
          </a:p>
          <a:p>
            <a:pPr eaLnBrk="1" hangingPunct="1"/>
            <a:r>
              <a:rPr lang="en-US" sz="1800" b="1" smtClean="0">
                <a:solidFill>
                  <a:srgbClr val="FF3300"/>
                </a:solidFill>
                <a:cs typeface="Times New Roman" pitchFamily="18" charset="0"/>
              </a:rPr>
              <a:t>After-Tax MARR = 10%</a:t>
            </a:r>
          </a:p>
          <a:p>
            <a:pPr eaLnBrk="1" hangingPunct="1"/>
            <a:endParaRPr lang="fr-CA" sz="2000" smtClean="0">
              <a:solidFill>
                <a:srgbClr val="FF3300"/>
              </a:solidFill>
            </a:endParaRP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C4600139-15F4-4E38-9C36-60CBDD1B0C20}" type="slidenum">
              <a:rPr lang="fr-CA"/>
              <a:pPr>
                <a:defRPr/>
              </a:pPr>
              <a:t>60</a:t>
            </a:fld>
            <a:endParaRPr lang="fr-CA"/>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fr-CA" smtClean="0"/>
              <a:t>BTCF and ATCF: Annuity Method</a:t>
            </a:r>
          </a:p>
        </p:txBody>
      </p:sp>
      <p:graphicFrame>
        <p:nvGraphicFramePr>
          <p:cNvPr id="55299" name="Object 3"/>
          <p:cNvGraphicFramePr>
            <a:graphicFrameLocks noGrp="1" noChangeAspect="1"/>
          </p:cNvGraphicFramePr>
          <p:nvPr>
            <p:ph type="body" sz="half" idx="1"/>
          </p:nvPr>
        </p:nvGraphicFramePr>
        <p:xfrm>
          <a:off x="381000" y="1600200"/>
          <a:ext cx="4341813" cy="4029075"/>
        </p:xfrm>
        <a:graphic>
          <a:graphicData uri="http://schemas.openxmlformats.org/presentationml/2006/ole">
            <mc:AlternateContent xmlns:mc="http://schemas.openxmlformats.org/markup-compatibility/2006">
              <mc:Choice xmlns:v="urn:schemas-microsoft-com:vml" Requires="v">
                <p:oleObj spid="_x0000_s55364" name="Slide" r:id="rId3" imgW="4803528" imgH="3604153" progId="PowerPoint.Slide.8">
                  <p:embed/>
                </p:oleObj>
              </mc:Choice>
              <mc:Fallback>
                <p:oleObj name="Slide" r:id="rId3" imgW="4803528" imgH="3604153" progId="PowerPoint.Slide.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600200"/>
                        <a:ext cx="4341813" cy="4029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55300" name="Rectangle 4"/>
          <p:cNvSpPr>
            <a:spLocks noGrp="1" noChangeArrowheads="1"/>
          </p:cNvSpPr>
          <p:nvPr>
            <p:ph type="body" sz="half" idx="2"/>
          </p:nvPr>
        </p:nvSpPr>
        <p:spPr>
          <a:solidFill>
            <a:srgbClr val="CCFFCC"/>
          </a:solidFill>
          <a:ln>
            <a:solidFill>
              <a:schemeClr val="tx1"/>
            </a:solidFill>
            <a:miter lim="800000"/>
            <a:headEnd/>
            <a:tailEnd/>
          </a:ln>
        </p:spPr>
        <p:txBody>
          <a:bodyPr/>
          <a:lstStyle/>
          <a:p>
            <a:pPr eaLnBrk="1" hangingPunct="1">
              <a:lnSpc>
                <a:spcPct val="80000"/>
              </a:lnSpc>
              <a:buFontTx/>
              <a:buNone/>
            </a:pPr>
            <a:r>
              <a:rPr lang="en-US" sz="2400" b="1" u="sng" smtClean="0"/>
              <a:t>AEW (BTCF)</a:t>
            </a:r>
          </a:p>
          <a:p>
            <a:pPr eaLnBrk="1" hangingPunct="1">
              <a:lnSpc>
                <a:spcPct val="80000"/>
              </a:lnSpc>
              <a:buFontTx/>
              <a:buNone/>
            </a:pPr>
            <a:r>
              <a:rPr lang="en-US" sz="2400" smtClean="0"/>
              <a:t>=  </a:t>
            </a:r>
            <a:r>
              <a:rPr lang="en-GB" sz="1800" b="1" smtClean="0">
                <a:ea typeface="Times New Roman" pitchFamily="18" charset="0"/>
                <a:cs typeface="Courier New" pitchFamily="49" charset="0"/>
              </a:rPr>
              <a:t>-70,000(A/P,15%,3) </a:t>
            </a:r>
          </a:p>
          <a:p>
            <a:pPr eaLnBrk="1" hangingPunct="1">
              <a:lnSpc>
                <a:spcPct val="80000"/>
              </a:lnSpc>
              <a:buFontTx/>
              <a:buNone/>
            </a:pPr>
            <a:r>
              <a:rPr lang="en-GB" sz="1800" b="1" smtClean="0">
                <a:ea typeface="Times New Roman" pitchFamily="18" charset="0"/>
                <a:cs typeface="Courier New" pitchFamily="49" charset="0"/>
              </a:rPr>
              <a:t>+ {40,000(P/F,15%,1)</a:t>
            </a:r>
          </a:p>
          <a:p>
            <a:pPr eaLnBrk="1" hangingPunct="1">
              <a:lnSpc>
                <a:spcPct val="80000"/>
              </a:lnSpc>
              <a:buFontTx/>
              <a:buNone/>
            </a:pPr>
            <a:r>
              <a:rPr lang="en-GB" sz="1800" b="1" smtClean="0">
                <a:ea typeface="Times New Roman" pitchFamily="18" charset="0"/>
                <a:cs typeface="Courier New" pitchFamily="49" charset="0"/>
              </a:rPr>
              <a:t>+ 50,000(P/F,15%,2)</a:t>
            </a:r>
          </a:p>
          <a:p>
            <a:pPr eaLnBrk="1" hangingPunct="1">
              <a:lnSpc>
                <a:spcPct val="80000"/>
              </a:lnSpc>
              <a:buFontTx/>
              <a:buNone/>
            </a:pPr>
            <a:r>
              <a:rPr lang="en-GB" sz="1800" b="1" smtClean="0">
                <a:ea typeface="Times New Roman" pitchFamily="18" charset="0"/>
                <a:cs typeface="Courier New" pitchFamily="49" charset="0"/>
              </a:rPr>
              <a:t>+ [30,000+10,000](P/F,15%,3)} (A/P,15%,3)</a:t>
            </a:r>
          </a:p>
          <a:p>
            <a:pPr eaLnBrk="1" hangingPunct="1">
              <a:lnSpc>
                <a:spcPct val="80000"/>
              </a:lnSpc>
              <a:buFontTx/>
              <a:buNone/>
            </a:pPr>
            <a:r>
              <a:rPr lang="en-US" sz="2400" b="1" u="sng" smtClean="0"/>
              <a:t>AEW (ATCF)</a:t>
            </a:r>
          </a:p>
          <a:p>
            <a:pPr eaLnBrk="1" hangingPunct="1">
              <a:lnSpc>
                <a:spcPct val="80000"/>
              </a:lnSpc>
              <a:buFontTx/>
              <a:buNone/>
            </a:pPr>
            <a:r>
              <a:rPr lang="en-US" sz="2400" smtClean="0"/>
              <a:t>=  </a:t>
            </a:r>
            <a:r>
              <a:rPr lang="en-GB" sz="1800" b="1" smtClean="0">
                <a:cs typeface="Times New Roman" pitchFamily="18" charset="0"/>
              </a:rPr>
              <a:t>-70,000(A/P,10%,3) </a:t>
            </a:r>
          </a:p>
          <a:p>
            <a:pPr eaLnBrk="1" hangingPunct="1">
              <a:lnSpc>
                <a:spcPct val="80000"/>
              </a:lnSpc>
              <a:buFontTx/>
              <a:buNone/>
            </a:pPr>
            <a:r>
              <a:rPr lang="en-GB" sz="1800" b="1" smtClean="0">
                <a:cs typeface="Times New Roman" pitchFamily="18" charset="0"/>
              </a:rPr>
              <a:t>+ {30,000(P/F,10%,1)</a:t>
            </a:r>
          </a:p>
          <a:p>
            <a:pPr eaLnBrk="1" hangingPunct="1">
              <a:lnSpc>
                <a:spcPct val="80000"/>
              </a:lnSpc>
              <a:buFontTx/>
              <a:buNone/>
            </a:pPr>
            <a:r>
              <a:rPr lang="en-GB" sz="1800" b="1" smtClean="0">
                <a:cs typeface="Times New Roman" pitchFamily="18" charset="0"/>
              </a:rPr>
              <a:t>+ 35,000(P/F,10%,2)</a:t>
            </a:r>
          </a:p>
          <a:p>
            <a:pPr eaLnBrk="1" hangingPunct="1">
              <a:lnSpc>
                <a:spcPct val="80000"/>
              </a:lnSpc>
              <a:buFontTx/>
              <a:buNone/>
            </a:pPr>
            <a:r>
              <a:rPr lang="en-GB" sz="1800" b="1" smtClean="0">
                <a:cs typeface="Times New Roman" pitchFamily="18" charset="0"/>
              </a:rPr>
              <a:t>+ [25,000+10,000](P/F,10%,3)} (A/P,10%,3)</a:t>
            </a:r>
          </a:p>
          <a:p>
            <a:pPr eaLnBrk="1" hangingPunct="1">
              <a:lnSpc>
                <a:spcPct val="80000"/>
              </a:lnSpc>
              <a:buFontTx/>
              <a:buNone/>
            </a:pPr>
            <a:endParaRPr lang="en-GB" sz="1800" b="1" smtClean="0">
              <a:cs typeface="Times New Roman" pitchFamily="18" charset="0"/>
            </a:endParaRPr>
          </a:p>
          <a:p>
            <a:pPr eaLnBrk="1" hangingPunct="1">
              <a:lnSpc>
                <a:spcPct val="80000"/>
              </a:lnSpc>
            </a:pPr>
            <a:r>
              <a:rPr lang="en-US" sz="1800" b="1" smtClean="0">
                <a:solidFill>
                  <a:srgbClr val="FF3300"/>
                </a:solidFill>
                <a:cs typeface="Times New Roman" pitchFamily="18" charset="0"/>
              </a:rPr>
              <a:t>Before-Tax MARR = 15%</a:t>
            </a:r>
          </a:p>
          <a:p>
            <a:pPr eaLnBrk="1" hangingPunct="1">
              <a:lnSpc>
                <a:spcPct val="80000"/>
              </a:lnSpc>
            </a:pPr>
            <a:r>
              <a:rPr lang="en-US" sz="1800" b="1" smtClean="0">
                <a:solidFill>
                  <a:srgbClr val="FF3300"/>
                </a:solidFill>
                <a:cs typeface="Times New Roman" pitchFamily="18" charset="0"/>
              </a:rPr>
              <a:t>After-Tax MARR = 10%</a:t>
            </a:r>
          </a:p>
          <a:p>
            <a:pPr eaLnBrk="1" hangingPunct="1">
              <a:lnSpc>
                <a:spcPct val="80000"/>
              </a:lnSpc>
              <a:buFontTx/>
              <a:buNone/>
            </a:pPr>
            <a:endParaRPr lang="en-GB" sz="1800" b="1" smtClean="0">
              <a:cs typeface="Times New Roman" pitchFamily="18" charset="0"/>
            </a:endParaRPr>
          </a:p>
          <a:p>
            <a:pPr eaLnBrk="1" hangingPunct="1">
              <a:lnSpc>
                <a:spcPct val="80000"/>
              </a:lnSpc>
            </a:pPr>
            <a:endParaRPr lang="fr-CA" sz="2000"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DC0B908F-F8B4-40AD-9CF1-D4C87EC8CA9C}" type="slidenum">
              <a:rPr lang="fr-CA"/>
              <a:pPr>
                <a:defRPr/>
              </a:pPr>
              <a:t>61</a:t>
            </a:fld>
            <a:endParaRPr lang="fr-CA"/>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533400" y="277813"/>
            <a:ext cx="8153400" cy="1143000"/>
          </a:xfrm>
        </p:spPr>
        <p:txBody>
          <a:bodyPr/>
          <a:lstStyle/>
          <a:p>
            <a:pPr algn="ctr" eaLnBrk="1" hangingPunct="1"/>
            <a:r>
              <a:rPr lang="en-GB" smtClean="0"/>
              <a:t>Before-tax rate of return (BTRR)</a:t>
            </a:r>
            <a:br>
              <a:rPr lang="en-GB" smtClean="0"/>
            </a:br>
            <a:r>
              <a:rPr lang="en-GB" sz="3200" smtClean="0"/>
              <a:t>(Rate of return on the BTCF)</a:t>
            </a:r>
            <a:endParaRPr lang="en-US" sz="3200" smtClean="0"/>
          </a:p>
        </p:txBody>
      </p:sp>
      <p:sp>
        <p:nvSpPr>
          <p:cNvPr id="56323" name="Rectangle 3"/>
          <p:cNvSpPr>
            <a:spLocks noGrp="1" noChangeArrowheads="1"/>
          </p:cNvSpPr>
          <p:nvPr>
            <p:ph type="body" idx="1"/>
          </p:nvPr>
        </p:nvSpPr>
        <p:spPr/>
        <p:txBody>
          <a:bodyPr/>
          <a:lstStyle/>
          <a:p>
            <a:pPr eaLnBrk="1" hangingPunct="1">
              <a:lnSpc>
                <a:spcPct val="90000"/>
              </a:lnSpc>
              <a:buFontTx/>
              <a:buNone/>
            </a:pPr>
            <a:r>
              <a:rPr lang="en-GB" sz="2400" u="sng" smtClean="0"/>
              <a:t>Equation</a:t>
            </a:r>
          </a:p>
          <a:p>
            <a:pPr eaLnBrk="1" hangingPunct="1">
              <a:lnSpc>
                <a:spcPct val="90000"/>
              </a:lnSpc>
              <a:buFontTx/>
              <a:buNone/>
            </a:pPr>
            <a:r>
              <a:rPr lang="en-GB" sz="2400" smtClean="0"/>
              <a:t>		Find i* (from column 1) such that </a:t>
            </a:r>
          </a:p>
          <a:p>
            <a:pPr eaLnBrk="1" hangingPunct="1">
              <a:lnSpc>
                <a:spcPct val="90000"/>
              </a:lnSpc>
              <a:buFontTx/>
              <a:buNone/>
            </a:pPr>
            <a:r>
              <a:rPr lang="en-GB" sz="2400" smtClean="0"/>
              <a:t>		AE cash inflows = AE cash outflows </a:t>
            </a:r>
          </a:p>
          <a:p>
            <a:pPr eaLnBrk="1" hangingPunct="1">
              <a:lnSpc>
                <a:spcPct val="90000"/>
              </a:lnSpc>
              <a:buFontTx/>
              <a:buNone/>
            </a:pPr>
            <a:r>
              <a:rPr lang="en-GB" sz="2400" b="1" i="1" smtClean="0"/>
              <a:t>OR</a:t>
            </a:r>
            <a:r>
              <a:rPr lang="en-GB" sz="2400" i="1" smtClean="0"/>
              <a:t>     </a:t>
            </a:r>
            <a:r>
              <a:rPr lang="en-GB" sz="2400" smtClean="0"/>
              <a:t>Find i* such that </a:t>
            </a:r>
          </a:p>
          <a:p>
            <a:pPr eaLnBrk="1" hangingPunct="1">
              <a:lnSpc>
                <a:spcPct val="90000"/>
              </a:lnSpc>
              <a:buFontTx/>
              <a:buNone/>
            </a:pPr>
            <a:r>
              <a:rPr lang="en-GB" sz="2400" smtClean="0"/>
              <a:t>		PW cash inflows = PW cash outflows</a:t>
            </a:r>
          </a:p>
          <a:p>
            <a:pPr eaLnBrk="1" hangingPunct="1">
              <a:lnSpc>
                <a:spcPct val="90000"/>
              </a:lnSpc>
            </a:pPr>
            <a:endParaRPr lang="en-GB" sz="2400" smtClean="0"/>
          </a:p>
          <a:p>
            <a:pPr eaLnBrk="1" hangingPunct="1">
              <a:lnSpc>
                <a:spcPct val="90000"/>
              </a:lnSpc>
              <a:buFontTx/>
              <a:buNone/>
            </a:pPr>
            <a:r>
              <a:rPr lang="en-GB" sz="2400" smtClean="0"/>
              <a:t>Using PW cash inflows = PW cash outflows</a:t>
            </a:r>
          </a:p>
          <a:p>
            <a:pPr eaLnBrk="1" hangingPunct="1">
              <a:lnSpc>
                <a:spcPct val="90000"/>
              </a:lnSpc>
              <a:buFontTx/>
              <a:buNone/>
            </a:pPr>
            <a:r>
              <a:rPr lang="en-GB" sz="2400" smtClean="0"/>
              <a:t>= 40,000(P/F,i*,1)+50,000(P/F,i*,2)+ (30,000+10,000)(P/F,i*,3) </a:t>
            </a:r>
          </a:p>
          <a:p>
            <a:pPr eaLnBrk="1" hangingPunct="1">
              <a:lnSpc>
                <a:spcPct val="90000"/>
              </a:lnSpc>
              <a:buFontTx/>
              <a:buNone/>
            </a:pPr>
            <a:r>
              <a:rPr lang="en-GB" sz="2400" smtClean="0"/>
              <a:t>= $70,000</a:t>
            </a:r>
          </a:p>
          <a:p>
            <a:pPr eaLnBrk="1" hangingPunct="1">
              <a:lnSpc>
                <a:spcPct val="90000"/>
              </a:lnSpc>
              <a:buFontTx/>
              <a:buNone/>
            </a:pPr>
            <a:r>
              <a:rPr lang="en-GB" sz="2400" smtClean="0"/>
              <a:t>	Solve for i*; i*= 39%</a:t>
            </a:r>
            <a:r>
              <a:rPr lang="en-GB" sz="2400" smtClean="0">
                <a:solidFill>
                  <a:srgbClr val="FF3300"/>
                </a:solidFill>
              </a:rPr>
              <a:t> </a:t>
            </a:r>
            <a:endParaRPr lang="en-US" sz="2400" smtClean="0">
              <a:solidFill>
                <a:srgbClr val="FF3300"/>
              </a:solidFill>
            </a:endParaRP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B3BB1CE4-A7FA-4890-BF75-51FE0686361E}" type="slidenum">
              <a:rPr lang="fr-CA"/>
              <a:pPr>
                <a:defRPr/>
              </a:pPr>
              <a:t>62</a:t>
            </a:fld>
            <a:endParaRPr lang="fr-CA"/>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6" name="Rectangle 6"/>
          <p:cNvSpPr>
            <a:spLocks noGrp="1" noChangeArrowheads="1"/>
          </p:cNvSpPr>
          <p:nvPr>
            <p:ph type="title"/>
          </p:nvPr>
        </p:nvSpPr>
        <p:spPr/>
        <p:txBody>
          <a:bodyPr/>
          <a:lstStyle/>
          <a:p>
            <a:pPr algn="ctr" eaLnBrk="1" hangingPunct="1"/>
            <a:r>
              <a:rPr lang="en-GB" smtClean="0"/>
              <a:t>After-tax rate of return (ATRR)</a:t>
            </a:r>
            <a:br>
              <a:rPr lang="en-GB" smtClean="0"/>
            </a:br>
            <a:r>
              <a:rPr lang="en-GB" sz="3200" smtClean="0"/>
              <a:t>(Rate of return on the ATCF)</a:t>
            </a:r>
            <a:endParaRPr lang="en-US" sz="3200" smtClean="0"/>
          </a:p>
        </p:txBody>
      </p:sp>
      <p:sp>
        <p:nvSpPr>
          <p:cNvPr id="57347" name="Rectangle 7"/>
          <p:cNvSpPr>
            <a:spLocks noGrp="1" noChangeArrowheads="1"/>
          </p:cNvSpPr>
          <p:nvPr>
            <p:ph type="body" idx="1"/>
          </p:nvPr>
        </p:nvSpPr>
        <p:spPr/>
        <p:txBody>
          <a:bodyPr/>
          <a:lstStyle/>
          <a:p>
            <a:pPr eaLnBrk="1" hangingPunct="1">
              <a:buFontTx/>
              <a:buNone/>
            </a:pPr>
            <a:r>
              <a:rPr lang="en-GB" sz="2400" u="sng" smtClean="0"/>
              <a:t>Equation</a:t>
            </a:r>
            <a:endParaRPr lang="en-GB" sz="2400" smtClean="0"/>
          </a:p>
          <a:p>
            <a:pPr eaLnBrk="1" hangingPunct="1">
              <a:buFontTx/>
              <a:buNone/>
            </a:pPr>
            <a:r>
              <a:rPr lang="en-GB" sz="2400" smtClean="0"/>
              <a:t>Find i* (from column 5) such that </a:t>
            </a:r>
          </a:p>
          <a:p>
            <a:pPr eaLnBrk="1" hangingPunct="1">
              <a:buFontTx/>
              <a:buNone/>
            </a:pPr>
            <a:r>
              <a:rPr lang="en-GB" sz="2400" smtClean="0"/>
              <a:t>AE cash inflows = AE cash outflows </a:t>
            </a:r>
          </a:p>
          <a:p>
            <a:pPr eaLnBrk="1" hangingPunct="1">
              <a:buFontTx/>
              <a:buNone/>
            </a:pPr>
            <a:r>
              <a:rPr lang="en-GB" sz="2400" i="1" u="sng" smtClean="0"/>
              <a:t>OR</a:t>
            </a:r>
          </a:p>
          <a:p>
            <a:pPr eaLnBrk="1" hangingPunct="1">
              <a:buFontTx/>
              <a:buNone/>
            </a:pPr>
            <a:r>
              <a:rPr lang="en-GB" sz="2400" smtClean="0"/>
              <a:t>PW cash inflows = PW cash outflows</a:t>
            </a:r>
          </a:p>
          <a:p>
            <a:pPr eaLnBrk="1" hangingPunct="1">
              <a:buFontTx/>
              <a:buNone/>
            </a:pPr>
            <a:r>
              <a:rPr lang="en-GB" sz="2400" smtClean="0"/>
              <a:t>Using PW cash inflows = PW cash outflows</a:t>
            </a:r>
          </a:p>
          <a:p>
            <a:pPr eaLnBrk="1" hangingPunct="1">
              <a:buFontTx/>
              <a:buNone/>
            </a:pPr>
            <a:r>
              <a:rPr lang="en-GB" sz="2400" smtClean="0"/>
              <a:t>35,000(P/A,i*,2)+(25,000+10,000)(P/F,i*,3) = 70,000</a:t>
            </a:r>
          </a:p>
          <a:p>
            <a:pPr eaLnBrk="1" hangingPunct="1">
              <a:buFontTx/>
              <a:buNone/>
            </a:pPr>
            <a:r>
              <a:rPr lang="en-GB" sz="2400" smtClean="0"/>
              <a:t>Solve for i* ; i* = </a:t>
            </a:r>
            <a:r>
              <a:rPr lang="en-US" sz="2400" smtClean="0"/>
              <a:t> 10% (MARR=10%)</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CD591876-A8F9-4989-86F9-DCB8C04E6D2B}" type="slidenum">
              <a:rPr lang="fr-CA"/>
              <a:pPr>
                <a:defRPr/>
              </a:pPr>
              <a:t>63</a:t>
            </a:fld>
            <a:endParaRPr lang="fr-CA"/>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AE649CFF-4B55-4E62-ADF5-F9B422F6BD99}" type="slidenum">
              <a:rPr lang="fr-CA"/>
              <a:pPr>
                <a:defRPr/>
              </a:pPr>
              <a:t>64</a:t>
            </a:fld>
            <a:endParaRPr lang="fr-CA"/>
          </a:p>
        </p:txBody>
      </p:sp>
      <p:sp>
        <p:nvSpPr>
          <p:cNvPr id="58372" name="Rectangle 2"/>
          <p:cNvSpPr>
            <a:spLocks noGrp="1" noChangeArrowheads="1"/>
          </p:cNvSpPr>
          <p:nvPr>
            <p:ph type="title"/>
          </p:nvPr>
        </p:nvSpPr>
        <p:spPr/>
        <p:txBody>
          <a:bodyPr/>
          <a:lstStyle/>
          <a:p>
            <a:pPr eaLnBrk="1" hangingPunct="1"/>
            <a:r>
              <a:rPr lang="en-GB" sz="3200" smtClean="0">
                <a:solidFill>
                  <a:schemeClr val="tx1"/>
                </a:solidFill>
              </a:rPr>
              <a:t>Book value of capital asset after 2 years</a:t>
            </a:r>
            <a:endParaRPr lang="en-US" sz="3200" smtClean="0">
              <a:solidFill>
                <a:schemeClr val="tx1"/>
              </a:solidFill>
            </a:endParaRPr>
          </a:p>
        </p:txBody>
      </p:sp>
      <p:sp>
        <p:nvSpPr>
          <p:cNvPr id="58373" name="Rectangle 3"/>
          <p:cNvSpPr>
            <a:spLocks noGrp="1" noChangeArrowheads="1"/>
          </p:cNvSpPr>
          <p:nvPr>
            <p:ph type="body" idx="1"/>
          </p:nvPr>
        </p:nvSpPr>
        <p:spPr/>
        <p:txBody>
          <a:bodyPr/>
          <a:lstStyle/>
          <a:p>
            <a:pPr eaLnBrk="1" hangingPunct="1">
              <a:buFontTx/>
              <a:buNone/>
            </a:pPr>
            <a:r>
              <a:rPr lang="en-GB" smtClean="0"/>
              <a:t>Book Value (BV)</a:t>
            </a:r>
          </a:p>
          <a:p>
            <a:pPr eaLnBrk="1" hangingPunct="1">
              <a:buFontTx/>
              <a:buNone/>
            </a:pPr>
            <a:r>
              <a:rPr lang="en-GB" smtClean="0"/>
              <a:t>	= P - cumulative asset depreciation</a:t>
            </a:r>
          </a:p>
          <a:p>
            <a:pPr eaLnBrk="1" hangingPunct="1">
              <a:buFontTx/>
              <a:buNone/>
            </a:pPr>
            <a:r>
              <a:rPr lang="en-GB" smtClean="0"/>
              <a:t>	= 70,000 - (20,000+20,000) </a:t>
            </a:r>
          </a:p>
          <a:p>
            <a:pPr eaLnBrk="1" hangingPunct="1">
              <a:buFontTx/>
              <a:buNone/>
            </a:pPr>
            <a:r>
              <a:rPr lang="en-GB" smtClean="0"/>
              <a:t>	= $30,000</a:t>
            </a:r>
            <a:r>
              <a:rPr lang="en-US" smtClean="0"/>
              <a:t> </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7CA52A3D-4C90-4391-A475-F20FF9DED291}" type="slidenum">
              <a:rPr lang="fr-CA"/>
              <a:pPr>
                <a:defRPr/>
              </a:pPr>
              <a:t>65</a:t>
            </a:fld>
            <a:endParaRPr lang="fr-CA"/>
          </a:p>
        </p:txBody>
      </p:sp>
      <p:sp>
        <p:nvSpPr>
          <p:cNvPr id="59396" name="Rectangle 2"/>
          <p:cNvSpPr>
            <a:spLocks noGrp="1" noChangeArrowheads="1"/>
          </p:cNvSpPr>
          <p:nvPr>
            <p:ph type="title"/>
          </p:nvPr>
        </p:nvSpPr>
        <p:spPr/>
        <p:txBody>
          <a:bodyPr/>
          <a:lstStyle/>
          <a:p>
            <a:pPr eaLnBrk="1" hangingPunct="1"/>
            <a:r>
              <a:rPr lang="en-CA" dirty="0" smtClean="0"/>
              <a:t>Multiple IRRs are now possible</a:t>
            </a:r>
          </a:p>
        </p:txBody>
      </p:sp>
      <p:sp>
        <p:nvSpPr>
          <p:cNvPr id="59397" name="Rectangle 3"/>
          <p:cNvSpPr>
            <a:spLocks noGrp="1" noChangeArrowheads="1"/>
          </p:cNvSpPr>
          <p:nvPr>
            <p:ph type="body" idx="1"/>
          </p:nvPr>
        </p:nvSpPr>
        <p:spPr/>
        <p:txBody>
          <a:bodyPr/>
          <a:lstStyle/>
          <a:p>
            <a:pPr marL="533400" indent="-533400" eaLnBrk="1" hangingPunct="1">
              <a:lnSpc>
                <a:spcPct val="90000"/>
              </a:lnSpc>
            </a:pPr>
            <a:r>
              <a:rPr lang="en-US" dirty="0" smtClean="0"/>
              <a:t>Two rates of return (IRR) are possible: </a:t>
            </a:r>
          </a:p>
          <a:p>
            <a:pPr marL="952500" lvl="1" indent="-495300" eaLnBrk="1" hangingPunct="1">
              <a:lnSpc>
                <a:spcPct val="90000"/>
              </a:lnSpc>
              <a:buFontTx/>
              <a:buAutoNum type="arabicPeriod"/>
            </a:pPr>
            <a:r>
              <a:rPr lang="en-US" dirty="0" smtClean="0"/>
              <a:t>One rate for the project</a:t>
            </a:r>
          </a:p>
          <a:p>
            <a:pPr marL="952500" lvl="1" indent="-495300" eaLnBrk="1" hangingPunct="1">
              <a:lnSpc>
                <a:spcPct val="90000"/>
              </a:lnSpc>
              <a:buFontTx/>
              <a:buAutoNum type="arabicPeriod"/>
            </a:pPr>
            <a:r>
              <a:rPr lang="en-US" dirty="0" smtClean="0"/>
              <a:t>One rate on the owner’s (or owners’) equity or investment.</a:t>
            </a:r>
          </a:p>
          <a:p>
            <a:pPr marL="533400" indent="-533400" eaLnBrk="1" hangingPunct="1">
              <a:lnSpc>
                <a:spcPct val="90000"/>
              </a:lnSpc>
            </a:pPr>
            <a:r>
              <a:rPr lang="en-US" dirty="0" smtClean="0"/>
              <a:t>The project’s and the owners’ IRR are identical in this example because funds were provided entirely by the owners of the project i.e., no loans were required.</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DEB9FE20-B109-49AF-8CC4-500A404A8687}" type="slidenum">
              <a:rPr lang="fr-CA"/>
              <a:pPr>
                <a:defRPr/>
              </a:pPr>
              <a:t>66</a:t>
            </a:fld>
            <a:endParaRPr lang="fr-CA"/>
          </a:p>
        </p:txBody>
      </p:sp>
      <p:sp>
        <p:nvSpPr>
          <p:cNvPr id="60420" name="Rectangle 2"/>
          <p:cNvSpPr>
            <a:spLocks noGrp="1" noChangeArrowheads="1"/>
          </p:cNvSpPr>
          <p:nvPr>
            <p:ph type="title"/>
          </p:nvPr>
        </p:nvSpPr>
        <p:spPr/>
        <p:txBody>
          <a:bodyPr/>
          <a:lstStyle/>
          <a:p>
            <a:pPr eaLnBrk="1" hangingPunct="1"/>
            <a:r>
              <a:rPr lang="en-US" sz="3200" smtClean="0"/>
              <a:t>Example: Two Rates of Return</a:t>
            </a:r>
            <a:br>
              <a:rPr lang="en-US" sz="3200" smtClean="0"/>
            </a:br>
            <a:r>
              <a:rPr lang="en-US" sz="3200" smtClean="0"/>
              <a:t>(Before and After Taxes)</a:t>
            </a:r>
            <a:endParaRPr lang="en-US" sz="3200" b="1" u="sng" smtClean="0"/>
          </a:p>
        </p:txBody>
      </p:sp>
      <p:sp>
        <p:nvSpPr>
          <p:cNvPr id="60421" name="Rectangle 3"/>
          <p:cNvSpPr>
            <a:spLocks noGrp="1" noChangeArrowheads="1"/>
          </p:cNvSpPr>
          <p:nvPr>
            <p:ph type="body" idx="1"/>
          </p:nvPr>
        </p:nvSpPr>
        <p:spPr/>
        <p:txBody>
          <a:bodyPr/>
          <a:lstStyle/>
          <a:p>
            <a:pPr eaLnBrk="1" hangingPunct="1"/>
            <a:r>
              <a:rPr lang="en-GB" u="sng" smtClean="0"/>
              <a:t>Assumptions</a:t>
            </a:r>
            <a:endParaRPr lang="en-US" smtClean="0"/>
          </a:p>
          <a:p>
            <a:pPr lvl="1" eaLnBrk="1" hangingPunct="1"/>
            <a:r>
              <a:rPr lang="en-US" smtClean="0"/>
              <a:t>Straight-Line Depreciation</a:t>
            </a:r>
          </a:p>
          <a:p>
            <a:pPr lvl="1" eaLnBrk="1" hangingPunct="1"/>
            <a:r>
              <a:rPr lang="en-US" smtClean="0"/>
              <a:t>50 per cent tax rate</a:t>
            </a:r>
          </a:p>
          <a:p>
            <a:pPr lvl="1" eaLnBrk="1" hangingPunct="1"/>
            <a:r>
              <a:rPr lang="en-US" smtClean="0"/>
              <a:t>No inflation (no price changes)</a:t>
            </a:r>
          </a:p>
          <a:p>
            <a:pPr lvl="1" eaLnBrk="1" hangingPunct="1"/>
            <a:r>
              <a:rPr lang="en-US" smtClean="0"/>
              <a:t>No debt capital (all equity capital)</a:t>
            </a:r>
          </a:p>
          <a:p>
            <a:pPr lvl="1" eaLnBrk="1" hangingPunct="1"/>
            <a:r>
              <a:rPr lang="en-US" b="1" smtClean="0"/>
              <a:t>Negligible salvage value (SV = 0) </a:t>
            </a:r>
          </a:p>
          <a:p>
            <a:pPr lvl="1" eaLnBrk="1" hangingPunct="1"/>
            <a:r>
              <a:rPr lang="en-US" b="1" u="sng" smtClean="0">
                <a:solidFill>
                  <a:srgbClr val="FF3300"/>
                </a:solidFill>
              </a:rPr>
              <a:t>No half-year rule</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3479" name="Group 231"/>
          <p:cNvGraphicFramePr>
            <a:graphicFrameLocks noGrp="1"/>
          </p:cNvGraphicFramePr>
          <p:nvPr/>
        </p:nvGraphicFramePr>
        <p:xfrm>
          <a:off x="457200" y="1600200"/>
          <a:ext cx="8229600" cy="4333876"/>
        </p:xfrm>
        <a:graphic>
          <a:graphicData uri="http://schemas.openxmlformats.org/drawingml/2006/table">
            <a:tbl>
              <a:tblPr/>
              <a:tblGrid>
                <a:gridCol w="1066800"/>
                <a:gridCol w="1600200"/>
                <a:gridCol w="1706563"/>
                <a:gridCol w="1112837"/>
                <a:gridCol w="1371600"/>
                <a:gridCol w="1371600"/>
              </a:tblGrid>
              <a:tr h="12700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Year</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BTCF</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(Before-Tax</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Cash Flow)</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Annual</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(SL)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Taxable</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Income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Taxes </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Payable </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(t=50%)</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After-Tax</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Cash Flow</a:t>
                      </a:r>
                      <a:endParaRPr kumimoji="0"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(ATCF)</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(F)</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alpha val="50000"/>
                      </a:srgbClr>
                    </a:solidFill>
                  </a:tcPr>
                </a:tc>
              </a:tr>
              <a:tr h="509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-2,991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-2,991</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r>
              <a:tr h="511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598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402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201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799</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r>
              <a:tr h="509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598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402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201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799</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r>
              <a:tr h="511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598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402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201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799</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r>
              <a:tr h="511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598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402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201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799</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09A8"/>
                    </a:solidFill>
                  </a:tcPr>
                </a:tc>
              </a:tr>
              <a:tr h="511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598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402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201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charset="0"/>
                          <a:ea typeface="Times New Roman" pitchFamily="18" charset="0"/>
                          <a:cs typeface="Courier New" pitchFamily="49" charset="0"/>
                        </a:rPr>
                        <a:t>799</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709A8"/>
                    </a:solidFill>
                  </a:tcPr>
                </a:tc>
              </a:tr>
            </a:tbl>
          </a:graphicData>
        </a:graphic>
      </p:graphicFrame>
      <p:sp>
        <p:nvSpPr>
          <p:cNvPr id="61500" name="Text Box 221"/>
          <p:cNvSpPr txBox="1">
            <a:spLocks noChangeArrowheads="1"/>
          </p:cNvSpPr>
          <p:nvPr/>
        </p:nvSpPr>
        <p:spPr bwMode="auto">
          <a:xfrm>
            <a:off x="1828800" y="762000"/>
            <a:ext cx="5619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b="0">
                <a:cs typeface="Arial" pitchFamily="34" charset="0"/>
              </a:rPr>
              <a:t>Example: BTCF and ATCF</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5104793D-6CD8-4530-9CF0-22450E91F1BB}" type="slidenum">
              <a:rPr lang="fr-CA"/>
              <a:pPr>
                <a:defRPr/>
              </a:pPr>
              <a:t>67</a:t>
            </a:fld>
            <a:endParaRPr lang="fr-CA"/>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6" name="Rectangle 4"/>
          <p:cNvSpPr>
            <a:spLocks noGrp="1" noChangeArrowheads="1"/>
          </p:cNvSpPr>
          <p:nvPr>
            <p:ph type="title"/>
          </p:nvPr>
        </p:nvSpPr>
        <p:spPr/>
        <p:txBody>
          <a:bodyPr/>
          <a:lstStyle/>
          <a:p>
            <a:pPr eaLnBrk="1" hangingPunct="1"/>
            <a:r>
              <a:rPr lang="fr-CA" smtClean="0"/>
              <a:t>BTCF and BTRR</a:t>
            </a:r>
          </a:p>
        </p:txBody>
      </p:sp>
      <p:graphicFrame>
        <p:nvGraphicFramePr>
          <p:cNvPr id="62467" name="Object 5"/>
          <p:cNvGraphicFramePr>
            <a:graphicFrameLocks noGrp="1" noChangeAspect="1"/>
          </p:cNvGraphicFramePr>
          <p:nvPr>
            <p:ph type="body" sz="half" idx="1"/>
          </p:nvPr>
        </p:nvGraphicFramePr>
        <p:xfrm>
          <a:off x="914400" y="1752600"/>
          <a:ext cx="3810000" cy="4267200"/>
        </p:xfrm>
        <a:graphic>
          <a:graphicData uri="http://schemas.openxmlformats.org/presentationml/2006/ole">
            <mc:AlternateContent xmlns:mc="http://schemas.openxmlformats.org/markup-compatibility/2006">
              <mc:Choice xmlns:v="urn:schemas-microsoft-com:vml" Requires="v">
                <p:oleObj spid="_x0000_s62533" name="Slide" r:id="rId3" imgW="4572064" imgH="3428891" progId="PowerPoint.Slide.8">
                  <p:embed/>
                </p:oleObj>
              </mc:Choice>
              <mc:Fallback>
                <p:oleObj name="Slide" r:id="rId3" imgW="4572064" imgH="3428891" progId="PowerPoint.Slid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1752600"/>
                        <a:ext cx="3810000" cy="426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62468" name="Rectangle 6"/>
          <p:cNvSpPr>
            <a:spLocks noGrp="1" noChangeArrowheads="1"/>
          </p:cNvSpPr>
          <p:nvPr>
            <p:ph type="body" sz="half" idx="2"/>
          </p:nvPr>
        </p:nvSpPr>
        <p:spPr>
          <a:xfrm>
            <a:off x="4876800" y="2133600"/>
            <a:ext cx="3810000" cy="3352800"/>
          </a:xfrm>
          <a:solidFill>
            <a:srgbClr val="FFFF00"/>
          </a:solidFill>
          <a:ln>
            <a:solidFill>
              <a:schemeClr val="tx1"/>
            </a:solidFill>
            <a:miter lim="800000"/>
            <a:headEnd/>
            <a:tailEnd/>
          </a:ln>
        </p:spPr>
        <p:txBody>
          <a:bodyPr/>
          <a:lstStyle/>
          <a:p>
            <a:pPr eaLnBrk="1" hangingPunct="1">
              <a:buFontTx/>
              <a:buNone/>
            </a:pPr>
            <a:r>
              <a:rPr lang="en-GB" sz="2400" b="1" u="sng" smtClean="0"/>
              <a:t>Column B</a:t>
            </a:r>
            <a:r>
              <a:rPr lang="en-GB" sz="2400" u="sng" smtClean="0"/>
              <a:t>  </a:t>
            </a:r>
          </a:p>
          <a:p>
            <a:pPr eaLnBrk="1" hangingPunct="1">
              <a:buFontTx/>
              <a:buNone/>
            </a:pPr>
            <a:r>
              <a:rPr lang="en-GB" sz="2400" smtClean="0"/>
              <a:t>Find i* such that PW (Cash Outflows) </a:t>
            </a:r>
          </a:p>
          <a:p>
            <a:pPr eaLnBrk="1" hangingPunct="1">
              <a:buFontTx/>
              <a:buNone/>
            </a:pPr>
            <a:r>
              <a:rPr lang="en-GB" sz="2400" smtClean="0"/>
              <a:t>	= PW (Cash Inflows)</a:t>
            </a:r>
          </a:p>
          <a:p>
            <a:pPr eaLnBrk="1" hangingPunct="1">
              <a:buFontTx/>
              <a:buNone/>
            </a:pPr>
            <a:r>
              <a:rPr lang="en-GB" sz="2400" smtClean="0"/>
              <a:t>2,991 = 1,000(P/A,i*,5); i* </a:t>
            </a:r>
            <a:r>
              <a:rPr lang="en-GB" sz="2400" b="1" smtClean="0"/>
              <a:t>= 0.2 or 20%</a:t>
            </a:r>
          </a:p>
          <a:p>
            <a:pPr eaLnBrk="1" hangingPunct="1"/>
            <a:endParaRPr lang="fr-CA" sz="2400" b="1" smtClean="0"/>
          </a:p>
        </p:txBody>
      </p:sp>
      <p:sp>
        <p:nvSpPr>
          <p:cNvPr id="62469" name="Text Box 7"/>
          <p:cNvSpPr txBox="1">
            <a:spLocks noChangeArrowheads="1"/>
          </p:cNvSpPr>
          <p:nvPr/>
        </p:nvSpPr>
        <p:spPr bwMode="auto">
          <a:xfrm>
            <a:off x="1279525" y="5751513"/>
            <a:ext cx="7061200" cy="423862"/>
          </a:xfrm>
          <a:prstGeom prst="rect">
            <a:avLst/>
          </a:prstGeom>
          <a:noFill/>
          <a:ln w="57150" cmpd="thickThin" algn="ctr">
            <a:solidFill>
              <a:schemeClr val="tx1"/>
            </a:solidFill>
            <a:miter lim="800000"/>
            <a:headEnd/>
            <a:tailEnd/>
          </a:ln>
          <a:effectLst/>
          <a:extLst>
            <a:ext uri="{909E8E84-426E-40DD-AFC4-6F175D3DCCD1}">
              <a14:hiddenFill xmlns:a14="http://schemas.microsoft.com/office/drawing/2010/main">
                <a:solidFill>
                  <a:srgbClr val="FFFF00"/>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CA" sz="1800" b="0"/>
              <a:t>BTCF = Before-Tax Cash Flow; BTRR = Before-Tax Rate of Return</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AA7E98A1-7E46-4252-BD2F-1526BE59B190}" type="slidenum">
              <a:rPr lang="fr-CA"/>
              <a:pPr>
                <a:defRPr/>
              </a:pPr>
              <a:t>68</a:t>
            </a:fld>
            <a:endParaRPr lang="fr-CA"/>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fr-CA" sz="3200" smtClean="0"/>
              <a:t>ATCF and ATRR (After-tax rate of return)</a:t>
            </a:r>
          </a:p>
        </p:txBody>
      </p:sp>
      <p:graphicFrame>
        <p:nvGraphicFramePr>
          <p:cNvPr id="63491" name="Object 3"/>
          <p:cNvGraphicFramePr>
            <a:graphicFrameLocks noGrp="1" noChangeAspect="1"/>
          </p:cNvGraphicFramePr>
          <p:nvPr>
            <p:ph type="body" sz="half" idx="1"/>
          </p:nvPr>
        </p:nvGraphicFramePr>
        <p:xfrm>
          <a:off x="914400" y="1752600"/>
          <a:ext cx="3810000" cy="4267200"/>
        </p:xfrm>
        <a:graphic>
          <a:graphicData uri="http://schemas.openxmlformats.org/presentationml/2006/ole">
            <mc:AlternateContent xmlns:mc="http://schemas.openxmlformats.org/markup-compatibility/2006">
              <mc:Choice xmlns:v="urn:schemas-microsoft-com:vml" Requires="v">
                <p:oleObj spid="_x0000_s63556" name="Slide" r:id="rId3" imgW="4572064" imgH="3428891" progId="PowerPoint.Slide.8">
                  <p:embed/>
                </p:oleObj>
              </mc:Choice>
              <mc:Fallback>
                <p:oleObj name="Slide" r:id="rId3" imgW="4572064" imgH="3428891" progId="PowerPoint.Slide.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1752600"/>
                        <a:ext cx="3810000" cy="426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63492" name="Rectangle 4"/>
          <p:cNvSpPr>
            <a:spLocks noGrp="1" noChangeArrowheads="1"/>
          </p:cNvSpPr>
          <p:nvPr>
            <p:ph type="body" sz="half" idx="2"/>
          </p:nvPr>
        </p:nvSpPr>
        <p:spPr>
          <a:xfrm>
            <a:off x="4953000" y="2590800"/>
            <a:ext cx="3810000" cy="3048000"/>
          </a:xfrm>
          <a:solidFill>
            <a:srgbClr val="FFFF00"/>
          </a:solidFill>
          <a:ln>
            <a:solidFill>
              <a:schemeClr val="tx1"/>
            </a:solidFill>
            <a:miter lim="800000"/>
            <a:headEnd/>
            <a:tailEnd/>
          </a:ln>
        </p:spPr>
        <p:txBody>
          <a:bodyPr/>
          <a:lstStyle/>
          <a:p>
            <a:pPr eaLnBrk="1" hangingPunct="1">
              <a:buFontTx/>
              <a:buNone/>
            </a:pPr>
            <a:r>
              <a:rPr lang="en-GB" sz="2400" b="1" u="sng" smtClean="0"/>
              <a:t>Column F </a:t>
            </a:r>
          </a:p>
          <a:p>
            <a:pPr eaLnBrk="1" hangingPunct="1">
              <a:buFontTx/>
              <a:buNone/>
            </a:pPr>
            <a:r>
              <a:rPr lang="en-GB" sz="2400" smtClean="0"/>
              <a:t>Find i* such that PW (Outflows) = PW (Inflows)</a:t>
            </a:r>
          </a:p>
          <a:p>
            <a:pPr eaLnBrk="1" hangingPunct="1">
              <a:buFontTx/>
              <a:buNone/>
            </a:pPr>
            <a:r>
              <a:rPr lang="en-GB" sz="2400" smtClean="0"/>
              <a:t> 2,991 = 799(P/A,i*,5)</a:t>
            </a:r>
          </a:p>
          <a:p>
            <a:pPr eaLnBrk="1" hangingPunct="1">
              <a:buFontTx/>
              <a:buNone/>
            </a:pPr>
            <a:r>
              <a:rPr lang="en-GB" sz="2400" b="1" smtClean="0"/>
              <a:t>i* = 0.105 or 10.5%</a:t>
            </a:r>
          </a:p>
          <a:p>
            <a:pPr eaLnBrk="1" hangingPunct="1"/>
            <a:endParaRPr lang="fr-CA" sz="2400"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4CAC82C2-9AF4-4AF5-AA3D-564CAA6D5339}" type="slidenum">
              <a:rPr lang="fr-CA"/>
              <a:pPr>
                <a:defRPr/>
              </a:pPr>
              <a:t>69</a:t>
            </a:fld>
            <a:endParaRPr lang="fr-CA"/>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14" name="Slide Number Placeholder 5"/>
          <p:cNvSpPr>
            <a:spLocks noGrp="1"/>
          </p:cNvSpPr>
          <p:nvPr>
            <p:ph type="sldNum" sz="quarter" idx="12"/>
          </p:nvPr>
        </p:nvSpPr>
        <p:spPr/>
        <p:txBody>
          <a:bodyPr/>
          <a:lstStyle/>
          <a:p>
            <a:pPr>
              <a:defRPr/>
            </a:pPr>
            <a:fld id="{C68E285C-4A18-4615-A578-32B3BC706798}" type="slidenum">
              <a:rPr lang="fr-CA"/>
              <a:pPr>
                <a:defRPr/>
              </a:pPr>
              <a:t>70</a:t>
            </a:fld>
            <a:endParaRPr lang="fr-CA"/>
          </a:p>
        </p:txBody>
      </p:sp>
      <p:sp>
        <p:nvSpPr>
          <p:cNvPr id="64516" name="Rectangle 2"/>
          <p:cNvSpPr>
            <a:spLocks noGrp="1" noChangeArrowheads="1"/>
          </p:cNvSpPr>
          <p:nvPr>
            <p:ph type="title"/>
          </p:nvPr>
        </p:nvSpPr>
        <p:spPr/>
        <p:txBody>
          <a:bodyPr/>
          <a:lstStyle/>
          <a:p>
            <a:pPr eaLnBrk="1" hangingPunct="1"/>
            <a:r>
              <a:rPr lang="en-GB" smtClean="0"/>
              <a:t>Is the ATCF (or the Net Income) sensitive to depreciation methods?</a:t>
            </a:r>
            <a:endParaRPr lang="en-US" smtClean="0"/>
          </a:p>
        </p:txBody>
      </p:sp>
      <p:sp>
        <p:nvSpPr>
          <p:cNvPr id="64517" name="Rectangle 3"/>
          <p:cNvSpPr>
            <a:spLocks noGrp="1" noChangeArrowheads="1"/>
          </p:cNvSpPr>
          <p:nvPr>
            <p:ph type="body" idx="1"/>
          </p:nvPr>
        </p:nvSpPr>
        <p:spPr/>
        <p:txBody>
          <a:bodyPr/>
          <a:lstStyle/>
          <a:p>
            <a:pPr eaLnBrk="1" hangingPunct="1"/>
            <a:endParaRPr lang="en-GB" b="1" smtClean="0"/>
          </a:p>
          <a:p>
            <a:pPr eaLnBrk="1" hangingPunct="1">
              <a:buFontTx/>
              <a:buNone/>
            </a:pPr>
            <a:r>
              <a:rPr lang="en-GB" b="1" smtClean="0"/>
              <a:t>The following examples </a:t>
            </a:r>
          </a:p>
          <a:p>
            <a:pPr eaLnBrk="1" hangingPunct="1">
              <a:buFontTx/>
              <a:buNone/>
            </a:pPr>
            <a:r>
              <a:rPr lang="en-GB" b="1" smtClean="0"/>
              <a:t>have identical cash flows</a:t>
            </a:r>
          </a:p>
          <a:p>
            <a:pPr eaLnBrk="1" hangingPunct="1">
              <a:buFontTx/>
              <a:buNone/>
            </a:pPr>
            <a:r>
              <a:rPr lang="en-GB" b="1" smtClean="0"/>
              <a:t>but different depreciation</a:t>
            </a:r>
          </a:p>
          <a:p>
            <a:pPr eaLnBrk="1" hangingPunct="1">
              <a:buFontTx/>
              <a:buNone/>
            </a:pPr>
            <a:r>
              <a:rPr lang="en-GB" b="1" smtClean="0"/>
              <a:t>methods.</a:t>
            </a:r>
          </a:p>
          <a:p>
            <a:pPr eaLnBrk="1" hangingPunct="1">
              <a:buFontTx/>
              <a:buNone/>
            </a:pPr>
            <a:endParaRPr lang="en-GB" b="1" smtClean="0"/>
          </a:p>
          <a:p>
            <a:pPr eaLnBrk="1" hangingPunct="1">
              <a:buFontTx/>
              <a:buNone/>
            </a:pPr>
            <a:r>
              <a:rPr lang="en-GB" b="1" smtClean="0"/>
              <a:t>	Answer: Yes the bottom line (ATCF) is sensitive to depreciation methods.</a:t>
            </a:r>
            <a:endParaRPr lang="en-US" b="1" smtClean="0"/>
          </a:p>
        </p:txBody>
      </p:sp>
      <p:grpSp>
        <p:nvGrpSpPr>
          <p:cNvPr id="64518" name="Group 4"/>
          <p:cNvGrpSpPr>
            <a:grpSpLocks/>
          </p:cNvGrpSpPr>
          <p:nvPr/>
        </p:nvGrpSpPr>
        <p:grpSpPr bwMode="auto">
          <a:xfrm>
            <a:off x="5867400" y="2057400"/>
            <a:ext cx="2947988" cy="2514600"/>
            <a:chOff x="3498" y="927"/>
            <a:chExt cx="2241" cy="2777"/>
          </a:xfrm>
        </p:grpSpPr>
        <p:graphicFrame>
          <p:nvGraphicFramePr>
            <p:cNvPr id="64519" name="Object 5">
              <a:hlinkClick r:id="" action="ppaction://ole?verb=0"/>
            </p:cNvPr>
            <p:cNvGraphicFramePr>
              <a:graphicFrameLocks/>
            </p:cNvGraphicFramePr>
            <p:nvPr/>
          </p:nvGraphicFramePr>
          <p:xfrm>
            <a:off x="3558" y="1692"/>
            <a:ext cx="1973" cy="2012"/>
          </p:xfrm>
          <a:graphic>
            <a:graphicData uri="http://schemas.openxmlformats.org/presentationml/2006/ole">
              <mc:AlternateContent xmlns:mc="http://schemas.openxmlformats.org/markup-compatibility/2006">
                <mc:Choice xmlns:v="urn:schemas-microsoft-com:vml" Requires="v">
                  <p:oleObj spid="_x0000_s64587" name="ClipArt" r:id="rId3" imgW="3126709" imgH="3188514" progId="MS_ClipArt_Gallery.2">
                    <p:embed/>
                  </p:oleObj>
                </mc:Choice>
                <mc:Fallback>
                  <p:oleObj name="ClipArt" r:id="rId3" imgW="3126709" imgH="3188514" progId="MS_ClipArt_Gallery.2">
                    <p:embed/>
                    <p:pic>
                      <p:nvPicPr>
                        <p:cNvPr id="0" name="Objec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8" y="1692"/>
                          <a:ext cx="1973" cy="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4520" name="Rectangle 6"/>
            <p:cNvSpPr>
              <a:spLocks noChangeArrowheads="1"/>
            </p:cNvSpPr>
            <p:nvPr/>
          </p:nvSpPr>
          <p:spPr bwMode="auto">
            <a:xfrm>
              <a:off x="3786" y="1073"/>
              <a:ext cx="257" cy="1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a:solidFill>
                    <a:schemeClr val="accent2"/>
                  </a:solidFill>
                  <a:latin typeface="Times New Roman" pitchFamily="18" charset="0"/>
                  <a:cs typeface="Arial" pitchFamily="34" charset="0"/>
                </a:rPr>
                <a:t>?</a:t>
              </a:r>
            </a:p>
          </p:txBody>
        </p:sp>
        <p:sp>
          <p:nvSpPr>
            <p:cNvPr id="64521" name="Rectangle 7"/>
            <p:cNvSpPr>
              <a:spLocks noChangeArrowheads="1"/>
            </p:cNvSpPr>
            <p:nvPr/>
          </p:nvSpPr>
          <p:spPr bwMode="auto">
            <a:xfrm>
              <a:off x="5178" y="1553"/>
              <a:ext cx="344" cy="1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a:solidFill>
                    <a:schemeClr val="accent2"/>
                  </a:solidFill>
                  <a:latin typeface="Times New Roman" pitchFamily="18" charset="0"/>
                  <a:cs typeface="Arial" pitchFamily="34" charset="0"/>
                </a:rPr>
                <a:t>?</a:t>
              </a:r>
            </a:p>
          </p:txBody>
        </p:sp>
        <p:sp>
          <p:nvSpPr>
            <p:cNvPr id="64522" name="Rectangle 8"/>
            <p:cNvSpPr>
              <a:spLocks noChangeArrowheads="1"/>
            </p:cNvSpPr>
            <p:nvPr/>
          </p:nvSpPr>
          <p:spPr bwMode="auto">
            <a:xfrm>
              <a:off x="5395" y="1891"/>
              <a:ext cx="344" cy="1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a:solidFill>
                    <a:schemeClr val="accent2"/>
                  </a:solidFill>
                  <a:latin typeface="Times New Roman" pitchFamily="18" charset="0"/>
                  <a:cs typeface="Arial" pitchFamily="34" charset="0"/>
                </a:rPr>
                <a:t>?</a:t>
              </a:r>
            </a:p>
          </p:txBody>
        </p:sp>
        <p:sp>
          <p:nvSpPr>
            <p:cNvPr id="64523" name="Rectangle 9"/>
            <p:cNvSpPr>
              <a:spLocks noChangeArrowheads="1"/>
            </p:cNvSpPr>
            <p:nvPr/>
          </p:nvSpPr>
          <p:spPr bwMode="auto">
            <a:xfrm>
              <a:off x="3498" y="1216"/>
              <a:ext cx="258" cy="1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a:solidFill>
                    <a:schemeClr val="accent2"/>
                  </a:solidFill>
                  <a:latin typeface="Times New Roman" pitchFamily="18" charset="0"/>
                  <a:cs typeface="Arial" pitchFamily="34" charset="0"/>
                </a:rPr>
                <a:t>?</a:t>
              </a:r>
            </a:p>
          </p:txBody>
        </p:sp>
        <p:sp>
          <p:nvSpPr>
            <p:cNvPr id="64524" name="Rectangle 10"/>
            <p:cNvSpPr>
              <a:spLocks noChangeArrowheads="1"/>
            </p:cNvSpPr>
            <p:nvPr/>
          </p:nvSpPr>
          <p:spPr bwMode="auto">
            <a:xfrm>
              <a:off x="4602" y="927"/>
              <a:ext cx="258" cy="1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a:solidFill>
                    <a:schemeClr val="accent2"/>
                  </a:solidFill>
                  <a:latin typeface="Times New Roman" pitchFamily="18" charset="0"/>
                  <a:cs typeface="Arial" pitchFamily="34" charset="0"/>
                </a:rPr>
                <a:t>?</a:t>
              </a:r>
            </a:p>
          </p:txBody>
        </p:sp>
        <p:sp>
          <p:nvSpPr>
            <p:cNvPr id="64525" name="Rectangle 11"/>
            <p:cNvSpPr>
              <a:spLocks noChangeArrowheads="1"/>
            </p:cNvSpPr>
            <p:nvPr/>
          </p:nvSpPr>
          <p:spPr bwMode="auto">
            <a:xfrm>
              <a:off x="4889" y="1120"/>
              <a:ext cx="259" cy="1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a:solidFill>
                    <a:schemeClr val="accent2"/>
                  </a:solidFill>
                  <a:latin typeface="Times New Roman" pitchFamily="18" charset="0"/>
                  <a:cs typeface="Arial" pitchFamily="34" charset="0"/>
                </a:rPr>
                <a:t>?</a:t>
              </a:r>
            </a:p>
          </p:txBody>
        </p:sp>
      </p:gr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2BD99C3C-7191-448F-9790-5BE572CF0D6E}" type="slidenum">
              <a:rPr lang="fr-CA"/>
              <a:pPr>
                <a:defRPr/>
              </a:pPr>
              <a:t>71</a:t>
            </a:fld>
            <a:endParaRPr lang="fr-CA"/>
          </a:p>
        </p:txBody>
      </p:sp>
      <p:sp>
        <p:nvSpPr>
          <p:cNvPr id="65540" name="Rectangle 2"/>
          <p:cNvSpPr>
            <a:spLocks noGrp="1" noChangeArrowheads="1"/>
          </p:cNvSpPr>
          <p:nvPr>
            <p:ph type="title"/>
          </p:nvPr>
        </p:nvSpPr>
        <p:spPr/>
        <p:txBody>
          <a:bodyPr/>
          <a:lstStyle/>
          <a:p>
            <a:pPr eaLnBrk="1" hangingPunct="1"/>
            <a:r>
              <a:rPr lang="en-GB" smtClean="0"/>
              <a:t>Is the ATCF (or Net Income) sensitive to depreciation methods? </a:t>
            </a:r>
            <a:endParaRPr lang="en-US" smtClean="0"/>
          </a:p>
        </p:txBody>
      </p:sp>
      <p:sp>
        <p:nvSpPr>
          <p:cNvPr id="65541" name="Rectangle 3"/>
          <p:cNvSpPr>
            <a:spLocks noGrp="1" noChangeArrowheads="1"/>
          </p:cNvSpPr>
          <p:nvPr>
            <p:ph type="body" idx="1"/>
          </p:nvPr>
        </p:nvSpPr>
        <p:spPr/>
        <p:txBody>
          <a:bodyPr/>
          <a:lstStyle/>
          <a:p>
            <a:pPr eaLnBrk="1" hangingPunct="1"/>
            <a:r>
              <a:rPr lang="en-GB" sz="2400" smtClean="0"/>
              <a:t>Different depreciation methods have different impacts on a project's bottom line.</a:t>
            </a:r>
          </a:p>
          <a:p>
            <a:pPr eaLnBrk="1" hangingPunct="1"/>
            <a:r>
              <a:rPr lang="en-GB" sz="2400" smtClean="0"/>
              <a:t>Generally, non-linear methods provide higher after-tax profits</a:t>
            </a:r>
          </a:p>
          <a:p>
            <a:pPr lvl="1" eaLnBrk="1" hangingPunct="1"/>
            <a:r>
              <a:rPr lang="en-GB" sz="2200" smtClean="0"/>
              <a:t>Goal: depreciate an asset as quickly as legally possible</a:t>
            </a:r>
          </a:p>
          <a:p>
            <a:pPr eaLnBrk="1" hangingPunct="1"/>
            <a:r>
              <a:rPr lang="en-GB" sz="2400" smtClean="0"/>
              <a:t>However, one must be careful with the declining balance method (DB) because it does NOT explicitly account for a project’s salvage value (SV).</a:t>
            </a:r>
          </a:p>
          <a:p>
            <a:pPr lvl="1" eaLnBrk="1" hangingPunct="1"/>
            <a:r>
              <a:rPr lang="en-US" sz="2200" smtClean="0"/>
              <a:t>Reason why non-linear methods such as DB are combined with the linear method of depreciation.</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0716" name="Group 300"/>
          <p:cNvGraphicFramePr>
            <a:graphicFrameLocks noGrp="1"/>
          </p:cNvGraphicFramePr>
          <p:nvPr/>
        </p:nvGraphicFramePr>
        <p:xfrm>
          <a:off x="457200" y="1966913"/>
          <a:ext cx="8229600" cy="4205289"/>
        </p:xfrm>
        <a:graphic>
          <a:graphicData uri="http://schemas.openxmlformats.org/drawingml/2006/table">
            <a:tbl>
              <a:tblPr/>
              <a:tblGrid>
                <a:gridCol w="914400"/>
                <a:gridCol w="1543050"/>
                <a:gridCol w="1771650"/>
                <a:gridCol w="1257300"/>
                <a:gridCol w="1371600"/>
                <a:gridCol w="1371600"/>
              </a:tblGrid>
              <a:tr h="919162">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Year</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BTCF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Annual</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(SOYD)</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Taxable</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Income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Taxes </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Payable </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(t=50%)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After-Tax</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Cash Flow</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(ATCF)</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56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-46,000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-46,000</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3937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12,000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13,500</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395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11,500</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395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9,500</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3937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7,500</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395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5,500</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6572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3,500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horzOverflow="overflow">
                    <a:lnL w="127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solidFill>
                      <a:srgbClr val="E6E6E6"/>
                    </a:solidFill>
                  </a:tcPr>
                </a:tc>
              </a:tr>
            </a:tbl>
          </a:graphicData>
        </a:graphic>
      </p:graphicFrame>
      <p:sp>
        <p:nvSpPr>
          <p:cNvPr id="66629" name="Rectangle 299"/>
          <p:cNvSpPr>
            <a:spLocks noGrp="1" noChangeArrowheads="1"/>
          </p:cNvSpPr>
          <p:nvPr>
            <p:ph type="title"/>
          </p:nvPr>
        </p:nvSpPr>
        <p:spPr/>
        <p:txBody>
          <a:bodyPr/>
          <a:lstStyle/>
          <a:p>
            <a:pPr eaLnBrk="1" hangingPunct="1"/>
            <a:r>
              <a:rPr lang="en-US" smtClean="0"/>
              <a:t>Example 1: SOYD</a:t>
            </a:r>
          </a:p>
        </p:txBody>
      </p:sp>
      <p:sp>
        <p:nvSpPr>
          <p:cNvPr id="66630" name="Rectangle 302"/>
          <p:cNvSpPr>
            <a:spLocks noChangeArrowheads="1"/>
          </p:cNvSpPr>
          <p:nvPr/>
        </p:nvSpPr>
        <p:spPr bwMode="auto">
          <a:xfrm rot="-2215901">
            <a:off x="823913" y="3049588"/>
            <a:ext cx="69865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4000">
                <a:solidFill>
                  <a:srgbClr val="FF3300"/>
                </a:solidFill>
                <a:latin typeface="Monotype Corsiva" pitchFamily="66" charset="0"/>
                <a:cs typeface="Arial" pitchFamily="34" charset="0"/>
              </a:rPr>
              <a:t>Not Required --- For Comparison only</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88BD8FF9-E01A-4165-AFD0-7857584D5286}" type="slidenum">
              <a:rPr lang="fr-CA"/>
              <a:pPr>
                <a:defRPr/>
              </a:pPr>
              <a:t>72</a:t>
            </a:fld>
            <a:endParaRPr lang="fr-CA"/>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n-GB" smtClean="0"/>
              <a:t>Example 1: SOYD</a:t>
            </a:r>
            <a:endParaRPr lang="en-US" smtClean="0"/>
          </a:p>
        </p:txBody>
      </p:sp>
      <p:sp>
        <p:nvSpPr>
          <p:cNvPr id="67587" name="Rectangle 3"/>
          <p:cNvSpPr>
            <a:spLocks noGrp="1" noChangeArrowheads="1"/>
          </p:cNvSpPr>
          <p:nvPr>
            <p:ph type="body" idx="1"/>
          </p:nvPr>
        </p:nvSpPr>
        <p:spPr/>
        <p:txBody>
          <a:bodyPr/>
          <a:lstStyle/>
          <a:p>
            <a:pPr eaLnBrk="1" hangingPunct="1"/>
            <a:r>
              <a:rPr lang="en-GB" sz="2400" b="1" smtClean="0"/>
              <a:t>No half-year rule</a:t>
            </a:r>
          </a:p>
          <a:p>
            <a:pPr eaLnBrk="1" hangingPunct="1"/>
            <a:r>
              <a:rPr lang="en-GB" sz="2400" smtClean="0"/>
              <a:t>50 per cent tax rate</a:t>
            </a:r>
          </a:p>
          <a:p>
            <a:pPr eaLnBrk="1" hangingPunct="1"/>
            <a:r>
              <a:rPr lang="en-GB" sz="2400" smtClean="0"/>
              <a:t>no inflation (no price changes)</a:t>
            </a:r>
          </a:p>
          <a:p>
            <a:pPr eaLnBrk="1" hangingPunct="1"/>
            <a:r>
              <a:rPr lang="en-GB" sz="2400" smtClean="0"/>
              <a:t>no debt capital (all equity capital)</a:t>
            </a:r>
          </a:p>
          <a:p>
            <a:pPr eaLnBrk="1" hangingPunct="1">
              <a:buFontTx/>
              <a:buNone/>
            </a:pPr>
            <a:r>
              <a:rPr lang="en-GB" sz="2400" b="1" smtClean="0"/>
              <a:t>	Based on a 6% after-tax rate of return (after-tax MARR), </a:t>
            </a:r>
          </a:p>
          <a:p>
            <a:pPr eaLnBrk="1" hangingPunct="1">
              <a:buFontTx/>
              <a:buNone/>
            </a:pPr>
            <a:r>
              <a:rPr lang="en-GB" sz="2400" b="1" smtClean="0"/>
              <a:t>Present Worth (project) = - 46,000 </a:t>
            </a:r>
          </a:p>
          <a:p>
            <a:pPr eaLnBrk="1" hangingPunct="1">
              <a:buFontTx/>
              <a:buNone/>
            </a:pPr>
            <a:r>
              <a:rPr lang="en-GB" sz="2400" b="1" smtClean="0"/>
              <a:t>+ 13,500(P/A,6,5) - 2,000(P/G,6,5) </a:t>
            </a:r>
          </a:p>
          <a:p>
            <a:pPr eaLnBrk="1" hangingPunct="1">
              <a:buFontTx/>
              <a:buNone/>
            </a:pPr>
            <a:r>
              <a:rPr lang="en-GB" sz="2400" b="1" smtClean="0"/>
              <a:t>+ 7,500 (P/F,6,6) = </a:t>
            </a:r>
            <a:r>
              <a:rPr lang="en-GB" sz="3200" b="1" u="sng" smtClean="0"/>
              <a:t>-$4,314</a:t>
            </a:r>
            <a:r>
              <a:rPr lang="en-GB" sz="2400" u="sng" smtClean="0"/>
              <a:t> </a:t>
            </a:r>
            <a:endParaRPr lang="en-US" sz="2400" u="sng" smtClean="0"/>
          </a:p>
        </p:txBody>
      </p:sp>
      <p:sp>
        <p:nvSpPr>
          <p:cNvPr id="67588" name="Text Box 4"/>
          <p:cNvSpPr txBox="1">
            <a:spLocks noChangeArrowheads="1"/>
          </p:cNvSpPr>
          <p:nvPr/>
        </p:nvSpPr>
        <p:spPr bwMode="auto">
          <a:xfrm rot="-2535378">
            <a:off x="219075" y="3101975"/>
            <a:ext cx="89757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4000">
                <a:solidFill>
                  <a:srgbClr val="FF3300"/>
                </a:solidFill>
                <a:latin typeface="Monotype Corsiva" pitchFamily="66" charset="0"/>
                <a:cs typeface="Arial" pitchFamily="34" charset="0"/>
              </a:rPr>
              <a:t>Not Required —For Comparison only</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BD483BBC-8D7C-4CEA-92C2-AB9129087171}" type="slidenum">
              <a:rPr lang="fr-CA"/>
              <a:pPr>
                <a:defRPr/>
              </a:pPr>
              <a:t>73</a:t>
            </a:fld>
            <a:endParaRPr lang="fr-CA"/>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0" name="Rectangle 4"/>
          <p:cNvSpPr>
            <a:spLocks noGrp="1" noChangeArrowheads="1"/>
          </p:cNvSpPr>
          <p:nvPr>
            <p:ph type="title"/>
          </p:nvPr>
        </p:nvSpPr>
        <p:spPr/>
        <p:txBody>
          <a:bodyPr/>
          <a:lstStyle/>
          <a:p>
            <a:pPr eaLnBrk="1" hangingPunct="1"/>
            <a:r>
              <a:rPr lang="en-GB" sz="3200" smtClean="0"/>
              <a:t>Example 2: Straight Line Depreciation</a:t>
            </a:r>
            <a:endParaRPr lang="en-US" sz="3200" smtClean="0"/>
          </a:p>
        </p:txBody>
      </p:sp>
      <p:graphicFrame>
        <p:nvGraphicFramePr>
          <p:cNvPr id="62713" name="Group 249"/>
          <p:cNvGraphicFramePr>
            <a:graphicFrameLocks noGrp="1"/>
          </p:cNvGraphicFramePr>
          <p:nvPr/>
        </p:nvGraphicFramePr>
        <p:xfrm>
          <a:off x="457200" y="2057400"/>
          <a:ext cx="8229600" cy="3886202"/>
        </p:xfrm>
        <a:graphic>
          <a:graphicData uri="http://schemas.openxmlformats.org/drawingml/2006/table">
            <a:tbl>
              <a:tblPr/>
              <a:tblGrid>
                <a:gridCol w="1085850"/>
                <a:gridCol w="1352550"/>
                <a:gridCol w="1676400"/>
                <a:gridCol w="1371600"/>
                <a:gridCol w="1371600"/>
                <a:gridCol w="1371600"/>
              </a:tblGrid>
              <a:tr h="90646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Year</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BTCF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Annual</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(Straight Line)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Taxable</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Income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Taxes </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Payable </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(t=50%)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After-Tax</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Cash Flow</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(ATCF)</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8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-46,000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-46,000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8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8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8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8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77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D2032127-19F6-4194-AC3E-F6CB5B11183D}" type="slidenum">
              <a:rPr lang="fr-CA"/>
              <a:pPr>
                <a:defRPr/>
              </a:pPr>
              <a:t>74</a:t>
            </a:fld>
            <a:endParaRPr lang="fr-CA"/>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en-GB" smtClean="0"/>
              <a:t>Example 2: Straight Line (SL)</a:t>
            </a:r>
            <a:endParaRPr lang="en-US" smtClean="0"/>
          </a:p>
        </p:txBody>
      </p:sp>
      <p:sp>
        <p:nvSpPr>
          <p:cNvPr id="69635" name="Rectangle 3"/>
          <p:cNvSpPr>
            <a:spLocks noGrp="1" noChangeArrowheads="1"/>
          </p:cNvSpPr>
          <p:nvPr>
            <p:ph type="body" idx="1"/>
          </p:nvPr>
        </p:nvSpPr>
        <p:spPr/>
        <p:txBody>
          <a:bodyPr/>
          <a:lstStyle/>
          <a:p>
            <a:pPr eaLnBrk="1" hangingPunct="1">
              <a:lnSpc>
                <a:spcPct val="90000"/>
              </a:lnSpc>
            </a:pPr>
            <a:r>
              <a:rPr lang="en-GB" sz="2400" b="1" i="1" smtClean="0"/>
              <a:t>NO half-year rule</a:t>
            </a:r>
          </a:p>
          <a:p>
            <a:pPr eaLnBrk="1" hangingPunct="1">
              <a:lnSpc>
                <a:spcPct val="90000"/>
              </a:lnSpc>
            </a:pPr>
            <a:r>
              <a:rPr lang="en-GB" sz="2400" smtClean="0"/>
              <a:t>50 per tax rate</a:t>
            </a:r>
          </a:p>
          <a:p>
            <a:pPr eaLnBrk="1" hangingPunct="1">
              <a:lnSpc>
                <a:spcPct val="90000"/>
              </a:lnSpc>
            </a:pPr>
            <a:r>
              <a:rPr lang="en-GB" sz="2400" smtClean="0"/>
              <a:t>No inflation i.e., no price changes</a:t>
            </a:r>
          </a:p>
          <a:p>
            <a:pPr eaLnBrk="1" hangingPunct="1">
              <a:lnSpc>
                <a:spcPct val="90000"/>
              </a:lnSpc>
            </a:pPr>
            <a:r>
              <a:rPr lang="en-GB" sz="2400" smtClean="0"/>
              <a:t>No debt capital i.e., 100% equity capital</a:t>
            </a:r>
          </a:p>
          <a:p>
            <a:pPr eaLnBrk="1" hangingPunct="1">
              <a:lnSpc>
                <a:spcPct val="90000"/>
              </a:lnSpc>
              <a:buFontTx/>
              <a:buNone/>
            </a:pPr>
            <a:r>
              <a:rPr lang="en-GB" sz="2400" b="1" smtClean="0"/>
              <a:t>Based on a 6% after-tax rate of return, the net </a:t>
            </a:r>
          </a:p>
          <a:p>
            <a:pPr eaLnBrk="1" hangingPunct="1">
              <a:lnSpc>
                <a:spcPct val="90000"/>
              </a:lnSpc>
              <a:buFontTx/>
              <a:buNone/>
            </a:pPr>
            <a:r>
              <a:rPr lang="en-GB" sz="2400" b="1" smtClean="0"/>
              <a:t>Present Worth of this project is</a:t>
            </a:r>
          </a:p>
          <a:p>
            <a:pPr eaLnBrk="1" hangingPunct="1">
              <a:lnSpc>
                <a:spcPct val="90000"/>
              </a:lnSpc>
              <a:buFontTx/>
              <a:buNone/>
            </a:pPr>
            <a:r>
              <a:rPr lang="en-GB" sz="2400" b="1" smtClean="0"/>
              <a:t>-46,000 + 11,000(P/A,6,6) - 1,000(P/G,6,6) </a:t>
            </a:r>
          </a:p>
          <a:p>
            <a:pPr eaLnBrk="1" hangingPunct="1">
              <a:lnSpc>
                <a:spcPct val="90000"/>
              </a:lnSpc>
              <a:buFontTx/>
              <a:buNone/>
            </a:pPr>
            <a:r>
              <a:rPr lang="en-GB" sz="2400" b="1" smtClean="0"/>
              <a:t>+ 4,000 (P/F,6,6) </a:t>
            </a:r>
          </a:p>
          <a:p>
            <a:pPr eaLnBrk="1" hangingPunct="1">
              <a:lnSpc>
                <a:spcPct val="90000"/>
              </a:lnSpc>
              <a:buFontTx/>
              <a:buNone/>
            </a:pPr>
            <a:r>
              <a:rPr lang="en-GB" sz="3200" b="1" smtClean="0"/>
              <a:t>=-$5,518</a:t>
            </a:r>
            <a:endParaRPr lang="en-US" sz="3200" b="1"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B5342AB2-B6F9-4D9E-A9BD-A24757FCD532}" type="slidenum">
              <a:rPr lang="fr-CA"/>
              <a:pPr>
                <a:defRPr/>
              </a:pPr>
              <a:t>75</a:t>
            </a:fld>
            <a:endParaRPr lang="fr-CA"/>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hangingPunct="1"/>
            <a:r>
              <a:rPr lang="en-GB" smtClean="0"/>
              <a:t>Example 3: Declining Balance (DB)</a:t>
            </a:r>
            <a:endParaRPr lang="en-US" smtClean="0"/>
          </a:p>
        </p:txBody>
      </p:sp>
      <p:sp>
        <p:nvSpPr>
          <p:cNvPr id="70659" name="Rectangle 3"/>
          <p:cNvSpPr>
            <a:spLocks noGrp="1" noChangeArrowheads="1"/>
          </p:cNvSpPr>
          <p:nvPr>
            <p:ph type="body" idx="1"/>
          </p:nvPr>
        </p:nvSpPr>
        <p:spPr/>
        <p:txBody>
          <a:bodyPr/>
          <a:lstStyle/>
          <a:p>
            <a:pPr eaLnBrk="1" hangingPunct="1">
              <a:lnSpc>
                <a:spcPct val="80000"/>
              </a:lnSpc>
            </a:pPr>
            <a:r>
              <a:rPr lang="en-GB" sz="2400" smtClean="0"/>
              <a:t>NO half-year rule</a:t>
            </a:r>
          </a:p>
          <a:p>
            <a:pPr eaLnBrk="1" hangingPunct="1">
              <a:lnSpc>
                <a:spcPct val="80000"/>
              </a:lnSpc>
            </a:pPr>
            <a:r>
              <a:rPr lang="en-GB" sz="2400" smtClean="0"/>
              <a:t>50 per cent tax rate</a:t>
            </a:r>
          </a:p>
          <a:p>
            <a:pPr eaLnBrk="1" hangingPunct="1">
              <a:lnSpc>
                <a:spcPct val="80000"/>
              </a:lnSpc>
            </a:pPr>
            <a:r>
              <a:rPr lang="en-GB" sz="2400" smtClean="0"/>
              <a:t>No inflation i.e., no price changes</a:t>
            </a:r>
          </a:p>
          <a:p>
            <a:pPr eaLnBrk="1" hangingPunct="1">
              <a:lnSpc>
                <a:spcPct val="80000"/>
              </a:lnSpc>
            </a:pPr>
            <a:r>
              <a:rPr lang="en-GB" sz="2400" smtClean="0"/>
              <a:t>No debt capital i.e., 100% equity capital</a:t>
            </a:r>
          </a:p>
          <a:p>
            <a:pPr eaLnBrk="1" hangingPunct="1">
              <a:lnSpc>
                <a:spcPct val="80000"/>
              </a:lnSpc>
              <a:buFontTx/>
              <a:buNone/>
            </a:pPr>
            <a:endParaRPr lang="en-GB" sz="2400" smtClean="0"/>
          </a:p>
          <a:p>
            <a:pPr eaLnBrk="1" hangingPunct="1">
              <a:lnSpc>
                <a:spcPct val="80000"/>
              </a:lnSpc>
              <a:buFontTx/>
              <a:buNone/>
            </a:pPr>
            <a:r>
              <a:rPr lang="en-GB" sz="2400" smtClean="0"/>
              <a:t>Based on an after-tax MARR = 6%, the NPW of this project </a:t>
            </a:r>
          </a:p>
          <a:p>
            <a:pPr eaLnBrk="1" hangingPunct="1">
              <a:lnSpc>
                <a:spcPct val="80000"/>
              </a:lnSpc>
              <a:buFontTx/>
              <a:buNone/>
            </a:pPr>
            <a:r>
              <a:rPr lang="en-GB" sz="2400" smtClean="0"/>
              <a:t>= -46,000 + 12,100(P/F,6,1)+10,180(P/F,6,2)</a:t>
            </a:r>
          </a:p>
          <a:p>
            <a:pPr eaLnBrk="1" hangingPunct="1">
              <a:lnSpc>
                <a:spcPct val="80000"/>
              </a:lnSpc>
              <a:buFontTx/>
              <a:buNone/>
            </a:pPr>
            <a:r>
              <a:rPr lang="en-GB" sz="2400" smtClean="0"/>
              <a:t>+ (P/F,6,3)+(P/F,6,4)+(P/F,6,5)+(P/F,6,6)</a:t>
            </a:r>
          </a:p>
          <a:p>
            <a:pPr eaLnBrk="1" hangingPunct="1">
              <a:lnSpc>
                <a:spcPct val="80000"/>
              </a:lnSpc>
              <a:buFontTx/>
              <a:buNone/>
            </a:pPr>
            <a:r>
              <a:rPr lang="en-GB" sz="2400" smtClean="0"/>
              <a:t>= -1,000(P/G,6,6) + 4,000 (P/F,6,6) </a:t>
            </a:r>
          </a:p>
          <a:p>
            <a:pPr eaLnBrk="1" hangingPunct="1">
              <a:lnSpc>
                <a:spcPct val="80000"/>
              </a:lnSpc>
              <a:buFontTx/>
              <a:buNone/>
            </a:pPr>
            <a:r>
              <a:rPr lang="en-GB" sz="2400" smtClean="0"/>
              <a:t>= </a:t>
            </a:r>
            <a:r>
              <a:rPr lang="en-GB" sz="3200" b="1" smtClean="0"/>
              <a:t>-$5,423</a:t>
            </a:r>
            <a:endParaRPr lang="en-US" sz="3200" b="1"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FE47A8AE-1549-4F68-B083-282A3400E0A2}" type="slidenum">
              <a:rPr lang="fr-CA"/>
              <a:pPr>
                <a:defRPr/>
              </a:pPr>
              <a:t>76</a:t>
            </a:fld>
            <a:endParaRPr lang="fr-CA"/>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en-GB" smtClean="0"/>
              <a:t>Example 3: Declining Balance (DB)</a:t>
            </a:r>
            <a:r>
              <a:rPr lang="en-US" smtClean="0"/>
              <a:t> </a:t>
            </a:r>
          </a:p>
        </p:txBody>
      </p:sp>
      <p:graphicFrame>
        <p:nvGraphicFramePr>
          <p:cNvPr id="133195" name="Group 75"/>
          <p:cNvGraphicFramePr>
            <a:graphicFrameLocks noGrp="1"/>
          </p:cNvGraphicFramePr>
          <p:nvPr/>
        </p:nvGraphicFramePr>
        <p:xfrm>
          <a:off x="533400" y="1905000"/>
          <a:ext cx="8229600" cy="4038602"/>
        </p:xfrm>
        <a:graphic>
          <a:graphicData uri="http://schemas.openxmlformats.org/drawingml/2006/table">
            <a:tbl>
              <a:tblPr/>
              <a:tblGrid>
                <a:gridCol w="1085850"/>
                <a:gridCol w="1352550"/>
                <a:gridCol w="1676400"/>
                <a:gridCol w="1371600"/>
                <a:gridCol w="1371600"/>
                <a:gridCol w="1371600"/>
              </a:tblGrid>
              <a:tr h="8509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Year</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BTCF</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Annual</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Depreciation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(DB)</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Taxable</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Income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Taxes </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Payable </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(t=50%)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After-Tax</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Cash Flow</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(ATCF)</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-46,000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-46,000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9,200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5,800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2,900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12,100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1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13,000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7,360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5,640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2,820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10,180</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1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11,000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5,888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5,112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2,556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8,444</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35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4,710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4,290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2,145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6,855</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1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3,768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3,232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1,616</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5,384</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1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6</a:t>
                      </a: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5,000</a:t>
                      </a:r>
                      <a:endPar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4,000</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3300"/>
                          </a:solidFill>
                          <a:effectLst/>
                          <a:latin typeface="Arial" charset="0"/>
                          <a:ea typeface="Times New Roman" pitchFamily="18" charset="0"/>
                          <a:cs typeface="Courier New" pitchFamily="49" charset="0"/>
                        </a:rPr>
                        <a:t>i* = 12%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3,015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1,985</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993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4,007</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8,029.5</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rgbClr val="FF3300"/>
                          </a:solidFill>
                          <a:effectLst/>
                          <a:latin typeface="Arial" charset="0"/>
                          <a:ea typeface="Times New Roman" pitchFamily="18" charset="0"/>
                          <a:cs typeface="Courier New" pitchFamily="49" charset="0"/>
                        </a:rPr>
                        <a:t>i* = 6%</a:t>
                      </a: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71748" name="Text Box 69"/>
          <p:cNvSpPr txBox="1">
            <a:spLocks noChangeArrowheads="1"/>
          </p:cNvSpPr>
          <p:nvPr/>
        </p:nvSpPr>
        <p:spPr bwMode="auto">
          <a:xfrm>
            <a:off x="571500" y="5973763"/>
            <a:ext cx="8385175" cy="366712"/>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latin typeface="Tahoma" pitchFamily="34" charset="0"/>
                <a:cs typeface="Arial" pitchFamily="34" charset="0"/>
              </a:rPr>
              <a:t>Book Value = 46,000-9,200-7,360-5,888-4,710-3,768-3,015 = $12,059</a:t>
            </a:r>
          </a:p>
        </p:txBody>
      </p:sp>
      <p:sp>
        <p:nvSpPr>
          <p:cNvPr id="2" name="Footer Placeholder 1"/>
          <p:cNvSpPr>
            <a:spLocks noGrp="1"/>
          </p:cNvSpPr>
          <p:nvPr>
            <p:ph type="ftr" sz="quarter" idx="11"/>
          </p:nvPr>
        </p:nvSpPr>
        <p:spPr>
          <a:xfrm>
            <a:off x="3352800" y="6392863"/>
            <a:ext cx="2971800" cy="457200"/>
          </a:xfrm>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943DA3D3-4E89-45F0-A6C3-DE3521486214}" type="slidenum">
              <a:rPr lang="fr-CA"/>
              <a:pPr>
                <a:defRPr/>
              </a:pPr>
              <a:t>77</a:t>
            </a:fld>
            <a:endParaRPr lang="fr-CA"/>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706" name="Rectangle 4"/>
          <p:cNvSpPr>
            <a:spLocks noGrp="1" noChangeArrowheads="1"/>
          </p:cNvSpPr>
          <p:nvPr>
            <p:ph type="title"/>
          </p:nvPr>
        </p:nvSpPr>
        <p:spPr/>
        <p:txBody>
          <a:bodyPr/>
          <a:lstStyle/>
          <a:p>
            <a:pPr eaLnBrk="1" hangingPunct="1"/>
            <a:r>
              <a:rPr lang="en-GB" smtClean="0"/>
              <a:t>Results: Bottom line sensitivity </a:t>
            </a:r>
            <a:br>
              <a:rPr lang="en-GB" smtClean="0"/>
            </a:br>
            <a:r>
              <a:rPr lang="en-GB" smtClean="0"/>
              <a:t>to depreciation methods</a:t>
            </a:r>
            <a:endParaRPr lang="fr-CA" smtClean="0"/>
          </a:p>
        </p:txBody>
      </p:sp>
      <p:graphicFrame>
        <p:nvGraphicFramePr>
          <p:cNvPr id="72707" name="Object 5"/>
          <p:cNvGraphicFramePr>
            <a:graphicFrameLocks noChangeAspect="1"/>
          </p:cNvGraphicFramePr>
          <p:nvPr/>
        </p:nvGraphicFramePr>
        <p:xfrm>
          <a:off x="1524000" y="1981200"/>
          <a:ext cx="5881688" cy="3652838"/>
        </p:xfrm>
        <a:graphic>
          <a:graphicData uri="http://schemas.openxmlformats.org/presentationml/2006/ole">
            <mc:AlternateContent xmlns:mc="http://schemas.openxmlformats.org/markup-compatibility/2006">
              <mc:Choice xmlns:v="urn:schemas-microsoft-com:vml" Requires="v">
                <p:oleObj spid="_x0000_s72771" name="Worksheet" r:id="rId3" imgW="2962275" imgH="1628775" progId="Excel.Sheet.8">
                  <p:embed/>
                </p:oleObj>
              </mc:Choice>
              <mc:Fallback>
                <p:oleObj name="Worksheet" r:id="rId3" imgW="2962275" imgH="1628775" progId="Excel.Sheet.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981200"/>
                        <a:ext cx="5881688" cy="3652838"/>
                      </a:xfrm>
                      <a:prstGeom prst="rect">
                        <a:avLst/>
                      </a:prstGeom>
                      <a:solidFill>
                        <a:srgbClr val="FFFF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E1FD31AF-817B-4ACC-A5AE-D2263247AFB7}" type="slidenum">
              <a:rPr lang="fr-CA"/>
              <a:pPr>
                <a:defRPr/>
              </a:pPr>
              <a:t>78</a:t>
            </a:fld>
            <a:endParaRPr lang="fr-CA"/>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0557F2DC-7452-44DC-9E03-6B331C58FFC8}" type="slidenum">
              <a:rPr lang="fr-CA"/>
              <a:pPr>
                <a:defRPr/>
              </a:pPr>
              <a:t>79</a:t>
            </a:fld>
            <a:endParaRPr lang="fr-CA"/>
          </a:p>
        </p:txBody>
      </p:sp>
      <p:sp>
        <p:nvSpPr>
          <p:cNvPr id="73732" name="Rectangle 2"/>
          <p:cNvSpPr>
            <a:spLocks noGrp="1" noChangeArrowheads="1"/>
          </p:cNvSpPr>
          <p:nvPr>
            <p:ph type="title"/>
          </p:nvPr>
        </p:nvSpPr>
        <p:spPr/>
        <p:txBody>
          <a:bodyPr/>
          <a:lstStyle/>
          <a:p>
            <a:pPr eaLnBrk="1" hangingPunct="1"/>
            <a:r>
              <a:rPr lang="en-US" smtClean="0"/>
              <a:t>Perspectives on Project Analysis</a:t>
            </a:r>
          </a:p>
        </p:txBody>
      </p:sp>
      <p:sp>
        <p:nvSpPr>
          <p:cNvPr id="73733" name="Rectangle 3"/>
          <p:cNvSpPr>
            <a:spLocks noGrp="1" noChangeArrowheads="1"/>
          </p:cNvSpPr>
          <p:nvPr>
            <p:ph type="body" idx="1"/>
          </p:nvPr>
        </p:nvSpPr>
        <p:spPr/>
        <p:txBody>
          <a:bodyPr/>
          <a:lstStyle/>
          <a:p>
            <a:pPr eaLnBrk="1" hangingPunct="1">
              <a:lnSpc>
                <a:spcPct val="90000"/>
              </a:lnSpc>
            </a:pPr>
            <a:r>
              <a:rPr lang="en-US" smtClean="0"/>
              <a:t>Two perspectives</a:t>
            </a:r>
          </a:p>
          <a:p>
            <a:pPr lvl="1" eaLnBrk="1" hangingPunct="1">
              <a:lnSpc>
                <a:spcPct val="90000"/>
              </a:lnSpc>
            </a:pPr>
            <a:r>
              <a:rPr lang="en-US" smtClean="0"/>
              <a:t>Sponsors (owners)</a:t>
            </a:r>
          </a:p>
          <a:p>
            <a:pPr lvl="1" eaLnBrk="1" hangingPunct="1">
              <a:lnSpc>
                <a:spcPct val="90000"/>
              </a:lnSpc>
            </a:pPr>
            <a:r>
              <a:rPr lang="en-US" smtClean="0"/>
              <a:t>Project</a:t>
            </a:r>
          </a:p>
          <a:p>
            <a:pPr eaLnBrk="1" hangingPunct="1">
              <a:lnSpc>
                <a:spcPct val="90000"/>
              </a:lnSpc>
            </a:pPr>
            <a:r>
              <a:rPr lang="en-US" smtClean="0"/>
              <a:t>In the absence of borrowed funds, the project and sponsor perspectives are identical.</a:t>
            </a:r>
          </a:p>
          <a:p>
            <a:pPr eaLnBrk="1" hangingPunct="1">
              <a:lnSpc>
                <a:spcPct val="90000"/>
              </a:lnSpc>
            </a:pPr>
            <a:r>
              <a:rPr lang="en-US" smtClean="0"/>
              <a:t>If the </a:t>
            </a:r>
            <a:r>
              <a:rPr lang="en-US" b="1" smtClean="0"/>
              <a:t>sponsors borrow money</a:t>
            </a:r>
            <a:r>
              <a:rPr lang="en-US" smtClean="0"/>
              <a:t> (from friends, financial institutions, etc.), the project and sponsor perspectives differ.</a:t>
            </a:r>
          </a:p>
          <a:p>
            <a:pPr eaLnBrk="1" hangingPunct="1">
              <a:lnSpc>
                <a:spcPct val="90000"/>
              </a:lnSpc>
            </a:pPr>
            <a:endParaRPr lang="en-US" smtClean="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4B1F3E5F-F278-4757-A05E-08DA7EC91A30}" type="slidenum">
              <a:rPr lang="fr-CA"/>
              <a:pPr>
                <a:defRPr/>
              </a:pPr>
              <a:t>80</a:t>
            </a:fld>
            <a:endParaRPr lang="fr-CA"/>
          </a:p>
        </p:txBody>
      </p:sp>
      <p:sp>
        <p:nvSpPr>
          <p:cNvPr id="74756" name="Rectangle 2"/>
          <p:cNvSpPr>
            <a:spLocks noGrp="1" noChangeArrowheads="1"/>
          </p:cNvSpPr>
          <p:nvPr>
            <p:ph type="title"/>
          </p:nvPr>
        </p:nvSpPr>
        <p:spPr/>
        <p:txBody>
          <a:bodyPr/>
          <a:lstStyle/>
          <a:p>
            <a:pPr eaLnBrk="1" hangingPunct="1"/>
            <a:r>
              <a:rPr lang="en-US" smtClean="0"/>
              <a:t>Example: Project Perspective</a:t>
            </a:r>
          </a:p>
        </p:txBody>
      </p:sp>
      <p:sp>
        <p:nvSpPr>
          <p:cNvPr id="74757" name="Rectangle 3"/>
          <p:cNvSpPr>
            <a:spLocks noGrp="1" noChangeArrowheads="1"/>
          </p:cNvSpPr>
          <p:nvPr>
            <p:ph type="body" idx="1"/>
          </p:nvPr>
        </p:nvSpPr>
        <p:spPr/>
        <p:txBody>
          <a:bodyPr/>
          <a:lstStyle/>
          <a:p>
            <a:pPr marL="533400" indent="-533400" eaLnBrk="1" hangingPunct="1">
              <a:lnSpc>
                <a:spcPct val="90000"/>
              </a:lnSpc>
              <a:buFontTx/>
              <a:buAutoNum type="arabicPeriod"/>
            </a:pPr>
            <a:r>
              <a:rPr lang="en-US" sz="2000" smtClean="0"/>
              <a:t>Truck Purchase: $30,000</a:t>
            </a:r>
          </a:p>
          <a:p>
            <a:pPr marL="533400" indent="-533400" eaLnBrk="1" hangingPunct="1">
              <a:lnSpc>
                <a:spcPct val="90000"/>
              </a:lnSpc>
              <a:buFontTx/>
              <a:buAutoNum type="arabicPeriod"/>
            </a:pPr>
            <a:r>
              <a:rPr lang="en-US" sz="2000" smtClean="0"/>
              <a:t>Expected truck life: 3 years</a:t>
            </a:r>
          </a:p>
          <a:p>
            <a:pPr marL="533400" indent="-533400" eaLnBrk="1" hangingPunct="1">
              <a:lnSpc>
                <a:spcPct val="90000"/>
              </a:lnSpc>
              <a:buFontTx/>
              <a:buAutoNum type="arabicPeriod"/>
            </a:pPr>
            <a:r>
              <a:rPr lang="en-US" sz="2000" smtClean="0"/>
              <a:t>Salvage value: $5,000</a:t>
            </a:r>
          </a:p>
          <a:p>
            <a:pPr marL="533400" indent="-533400" eaLnBrk="1" hangingPunct="1">
              <a:lnSpc>
                <a:spcPct val="90000"/>
              </a:lnSpc>
              <a:buFontTx/>
              <a:buAutoNum type="arabicPeriod"/>
            </a:pPr>
            <a:r>
              <a:rPr lang="en-US" sz="2000" smtClean="0"/>
              <a:t>Revenues and costs from operations: Table 1.  </a:t>
            </a:r>
          </a:p>
          <a:p>
            <a:pPr marL="533400" indent="-533400" eaLnBrk="1" hangingPunct="1">
              <a:lnSpc>
                <a:spcPct val="90000"/>
              </a:lnSpc>
              <a:buFontTx/>
              <a:buAutoNum type="arabicPeriod"/>
            </a:pPr>
            <a:r>
              <a:rPr lang="en-US" sz="2000" smtClean="0"/>
              <a:t>The truck is depreciated using DB depreciation with a 20% (=d) depreciation rate.</a:t>
            </a:r>
          </a:p>
          <a:p>
            <a:pPr marL="533400" indent="-533400" eaLnBrk="1" hangingPunct="1">
              <a:lnSpc>
                <a:spcPct val="90000"/>
              </a:lnSpc>
              <a:buFontTx/>
              <a:buAutoNum type="arabicPeriod"/>
            </a:pPr>
            <a:r>
              <a:rPr lang="en-US" sz="2000" smtClean="0"/>
              <a:t>Before-tax interest rate = 10%.</a:t>
            </a:r>
          </a:p>
          <a:p>
            <a:pPr marL="533400" indent="-533400" eaLnBrk="1" hangingPunct="1">
              <a:lnSpc>
                <a:spcPct val="90000"/>
              </a:lnSpc>
              <a:buFontTx/>
              <a:buAutoNum type="arabicPeriod"/>
            </a:pPr>
            <a:r>
              <a:rPr lang="en-US" sz="2000" smtClean="0"/>
              <a:t>After-tax interest rate =  5%.		</a:t>
            </a:r>
          </a:p>
          <a:p>
            <a:pPr marL="533400" indent="-533400" eaLnBrk="1" hangingPunct="1">
              <a:lnSpc>
                <a:spcPct val="90000"/>
              </a:lnSpc>
              <a:buFontTx/>
              <a:buAutoNum type="arabicPeriod"/>
            </a:pPr>
            <a:r>
              <a:rPr lang="en-US" sz="2000" smtClean="0"/>
              <a:t>50% tax rate on income from operations and depreciation recapturing</a:t>
            </a:r>
          </a:p>
          <a:p>
            <a:pPr marL="533400" indent="-533400" eaLnBrk="1" hangingPunct="1">
              <a:lnSpc>
                <a:spcPct val="90000"/>
              </a:lnSpc>
              <a:buFontTx/>
              <a:buAutoNum type="arabicPeriod"/>
            </a:pPr>
            <a:r>
              <a:rPr lang="en-US" sz="2000" b="1" smtClean="0"/>
              <a:t>No half-year rule (does not apply). </a:t>
            </a:r>
          </a:p>
          <a:p>
            <a:pPr marL="533400" indent="-533400" eaLnBrk="1" hangingPunct="1">
              <a:lnSpc>
                <a:spcPct val="90000"/>
              </a:lnSpc>
              <a:buFontTx/>
              <a:buAutoNum type="arabicPeriod"/>
            </a:pPr>
            <a:r>
              <a:rPr lang="en-US" sz="2000" smtClean="0"/>
              <a:t>$20,000 loan @ 10%: see Table 2. </a:t>
            </a:r>
          </a:p>
          <a:p>
            <a:pPr marL="533400" indent="-533400" eaLnBrk="1" hangingPunct="1">
              <a:lnSpc>
                <a:spcPct val="90000"/>
              </a:lnSpc>
              <a:buFontTx/>
              <a:buAutoNum type="arabicPeriod"/>
            </a:pPr>
            <a:r>
              <a:rPr lang="en-US" sz="2000" b="1" smtClean="0"/>
              <a:t>No working capital</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Rectangle 4"/>
          <p:cNvSpPr>
            <a:spLocks noGrp="1" noChangeArrowheads="1"/>
          </p:cNvSpPr>
          <p:nvPr>
            <p:ph type="title"/>
          </p:nvPr>
        </p:nvSpPr>
        <p:spPr/>
        <p:txBody>
          <a:bodyPr/>
          <a:lstStyle/>
          <a:p>
            <a:pPr eaLnBrk="1" hangingPunct="1"/>
            <a:r>
              <a:rPr lang="en-US" sz="2800" smtClean="0"/>
              <a:t>Operating Revenues (OR) and Operating Expenses (OC) Before Taxes and Depreciation</a:t>
            </a:r>
          </a:p>
        </p:txBody>
      </p:sp>
      <p:graphicFrame>
        <p:nvGraphicFramePr>
          <p:cNvPr id="65606" name="Group 70"/>
          <p:cNvGraphicFramePr>
            <a:graphicFrameLocks noGrp="1"/>
          </p:cNvGraphicFramePr>
          <p:nvPr/>
        </p:nvGraphicFramePr>
        <p:xfrm>
          <a:off x="1600200" y="1828800"/>
          <a:ext cx="5638800" cy="4210052"/>
        </p:xfrm>
        <a:graphic>
          <a:graphicData uri="http://schemas.openxmlformats.org/drawingml/2006/table">
            <a:tbl>
              <a:tblPr/>
              <a:tblGrid>
                <a:gridCol w="2819400"/>
                <a:gridCol w="2819400"/>
              </a:tblGrid>
              <a:tr h="698500">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rPr>
                        <a:t>TABLE 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r>
              <a:tr h="696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rPr>
                        <a:t>End of Year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rPr>
                        <a:t>(OR </a:t>
                      </a:r>
                      <a:r>
                        <a:rPr kumimoji="0" lang="en-US" sz="2000" b="1" i="0" u="sng" strike="noStrike" cap="none" normalizeH="0" baseline="0" smtClean="0">
                          <a:ln>
                            <a:noFill/>
                          </a:ln>
                          <a:solidFill>
                            <a:schemeClr val="tx1"/>
                          </a:solidFill>
                          <a:effectLst/>
                          <a:latin typeface="Comic Sans MS"/>
                          <a:ea typeface="Times New Roman" pitchFamily="18" charset="0"/>
                          <a:cs typeface="Courier New" pitchFamily="49" charset="0"/>
                        </a:rPr>
                        <a:t>–</a:t>
                      </a:r>
                      <a:r>
                        <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rPr>
                        <a:t> OC)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382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$15,000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382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82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8904FF7A-6181-499D-A921-9338F425181A}" type="slidenum">
              <a:rPr lang="fr-CA"/>
              <a:pPr>
                <a:defRPr/>
              </a:pPr>
              <a:t>81</a:t>
            </a:fld>
            <a:endParaRPr lang="fr-CA"/>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2" name="Rectangle 4"/>
          <p:cNvSpPr>
            <a:spLocks noGrp="1" noChangeArrowheads="1"/>
          </p:cNvSpPr>
          <p:nvPr>
            <p:ph type="title"/>
          </p:nvPr>
        </p:nvSpPr>
        <p:spPr/>
        <p:txBody>
          <a:bodyPr/>
          <a:lstStyle/>
          <a:p>
            <a:pPr eaLnBrk="1" hangingPunct="1"/>
            <a:r>
              <a:rPr lang="en-US" smtClean="0"/>
              <a:t>Loan Repayment Schedule</a:t>
            </a:r>
          </a:p>
        </p:txBody>
      </p:sp>
      <p:graphicFrame>
        <p:nvGraphicFramePr>
          <p:cNvPr id="68675" name="Group 67"/>
          <p:cNvGraphicFramePr>
            <a:graphicFrameLocks noGrp="1"/>
          </p:cNvGraphicFramePr>
          <p:nvPr/>
        </p:nvGraphicFramePr>
        <p:xfrm>
          <a:off x="990600" y="1981200"/>
          <a:ext cx="7162800" cy="4054474"/>
        </p:xfrm>
        <a:graphic>
          <a:graphicData uri="http://schemas.openxmlformats.org/drawingml/2006/table">
            <a:tbl>
              <a:tblPr/>
              <a:tblGrid>
                <a:gridCol w="3581400"/>
                <a:gridCol w="3581400"/>
              </a:tblGrid>
              <a:tr h="762119">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rPr>
                        <a:t>TABLE 2</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r>
              <a:tr h="100599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rPr>
                        <a:t>Loan Repayment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(End of Year)</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rPr>
                        <a:t>Percentage of Loan Repaid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at end of year</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sng" strike="noStrike" cap="none" normalizeH="0" baseline="0" smtClean="0">
                        <a:ln>
                          <a:noFill/>
                        </a:ln>
                        <a:solidFill>
                          <a:schemeClr val="tx1"/>
                        </a:solidFill>
                        <a:effectLst/>
                        <a:latin typeface="Arial" charset="0"/>
                        <a:ea typeface="Times New Roman" pitchFamily="18" charset="0"/>
                        <a:cs typeface="Courier New" pitchFamily="49"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621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Tahoma" pitchFamily="34" charset="0"/>
                          <a:ea typeface="Times New Roman" pitchFamily="18" charset="0"/>
                          <a:cs typeface="Courier New" pitchFamily="49" charset="0"/>
                        </a:rPr>
                        <a:t>1</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10%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621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40%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6211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50%</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76822" name="Oval 64"/>
          <p:cNvSpPr>
            <a:spLocks noChangeArrowheads="1"/>
          </p:cNvSpPr>
          <p:nvPr/>
        </p:nvSpPr>
        <p:spPr bwMode="auto">
          <a:xfrm>
            <a:off x="5562600" y="3657600"/>
            <a:ext cx="1447800" cy="2438400"/>
          </a:xfrm>
          <a:prstGeom prst="ellipse">
            <a:avLst/>
          </a:prstGeom>
          <a:noFill/>
          <a:ln w="57150">
            <a:solidFill>
              <a:schemeClr va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76823" name="Text Box 65"/>
          <p:cNvSpPr txBox="1">
            <a:spLocks noChangeArrowheads="1"/>
          </p:cNvSpPr>
          <p:nvPr/>
        </p:nvSpPr>
        <p:spPr bwMode="auto">
          <a:xfrm>
            <a:off x="7070725" y="4757738"/>
            <a:ext cx="1468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a:latin typeface="Tahoma" pitchFamily="34" charset="0"/>
                <a:cs typeface="Arial" pitchFamily="34" charset="0"/>
              </a:rPr>
              <a:t>= 100%</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0C9C5B9F-A9D4-405B-9672-A7A654CC04E5}" type="slidenum">
              <a:rPr lang="fr-CA"/>
              <a:pPr>
                <a:defRPr/>
              </a:pPr>
              <a:t>82</a:t>
            </a:fld>
            <a:endParaRPr lang="fr-CA"/>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0062" name="Group 430"/>
          <p:cNvGraphicFramePr>
            <a:graphicFrameLocks noGrp="1"/>
          </p:cNvGraphicFramePr>
          <p:nvPr/>
        </p:nvGraphicFramePr>
        <p:xfrm>
          <a:off x="1600200" y="304800"/>
          <a:ext cx="7239000" cy="5767390"/>
        </p:xfrm>
        <a:graphic>
          <a:graphicData uri="http://schemas.openxmlformats.org/drawingml/2006/table">
            <a:tbl>
              <a:tblPr/>
              <a:tblGrid>
                <a:gridCol w="2473325"/>
                <a:gridCol w="950913"/>
                <a:gridCol w="919162"/>
                <a:gridCol w="1066800"/>
                <a:gridCol w="1828800"/>
              </a:tblGrid>
              <a:tr h="4985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ea typeface="Times New Roman" pitchFamily="18" charset="0"/>
                          <a:cs typeface="Courier New" pitchFamily="49" charset="0"/>
                        </a:rPr>
                        <a:t>End-of-year</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c hMerge="1">
                  <a:txBody>
                    <a:bodyPr/>
                    <a:lstStyle/>
                    <a:p>
                      <a:endParaRPr lang="fr-CA"/>
                    </a:p>
                  </a:txBody>
                  <a:tcPr/>
                </a:tc>
              </a:tr>
              <a:tr h="335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Item</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2</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3</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70016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 Before-Tax Cash Flow (BTCF) </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15,000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20,000 + 5,000</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 25,000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0011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2. Interest on Loan ($)</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1,800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985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3. Depreciation ($)</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6,000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4,800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3,840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985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4. Taxable Income ($)</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7,000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13,400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15,160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0011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5. Taxes Payable ($)</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3,500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6,700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12,770**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918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6. After-Tax Cash Flow (ATCF) </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-30,000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11,500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13,300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12,230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985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7. Repayment of Loan</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8,000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918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8. (=2.)  Interest on             Loan</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2,000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1,800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918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9. Cash Flow on Equity    (CFOE) </a:t>
                      </a:r>
                    </a:p>
                  </a:txBody>
                  <a:tcPr marT="45725" marB="45725"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-10,000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7,500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3,500</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ea typeface="Times New Roman" pitchFamily="18" charset="0"/>
                          <a:cs typeface="Courier New" pitchFamily="49" charset="0"/>
                        </a:rPr>
                        <a:t>1,230</a:t>
                      </a:r>
                    </a:p>
                  </a:txBody>
                  <a:tcPr marT="45725" marB="45725"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77897" name="AutoShape 415"/>
          <p:cNvSpPr>
            <a:spLocks/>
          </p:cNvSpPr>
          <p:nvPr/>
        </p:nvSpPr>
        <p:spPr bwMode="auto">
          <a:xfrm>
            <a:off x="1219200" y="1219200"/>
            <a:ext cx="228600" cy="3200400"/>
          </a:xfrm>
          <a:prstGeom prst="leftBrace">
            <a:avLst>
              <a:gd name="adj1" fmla="val 116667"/>
              <a:gd name="adj2" fmla="val 50000"/>
            </a:avLst>
          </a:prstGeom>
          <a:noFill/>
          <a:ln w="762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77898" name="Text Box 416"/>
          <p:cNvSpPr txBox="1">
            <a:spLocks noChangeArrowheads="1"/>
          </p:cNvSpPr>
          <p:nvPr/>
        </p:nvSpPr>
        <p:spPr bwMode="auto">
          <a:xfrm>
            <a:off x="0" y="2209800"/>
            <a:ext cx="23050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a:latin typeface="Tahoma" pitchFamily="34" charset="0"/>
                <a:cs typeface="Arial" pitchFamily="34" charset="0"/>
              </a:rPr>
              <a:t>PROJECT</a:t>
            </a:r>
          </a:p>
          <a:p>
            <a:pPr eaLnBrk="1" hangingPunct="1"/>
            <a:r>
              <a:rPr lang="en-US" sz="2400">
                <a:latin typeface="Tahoma" pitchFamily="34" charset="0"/>
                <a:cs typeface="Arial" pitchFamily="34" charset="0"/>
              </a:rPr>
              <a:t>PERSPECTIVE</a:t>
            </a:r>
          </a:p>
        </p:txBody>
      </p:sp>
      <p:sp>
        <p:nvSpPr>
          <p:cNvPr id="77899" name="AutoShape 417"/>
          <p:cNvSpPr>
            <a:spLocks/>
          </p:cNvSpPr>
          <p:nvPr/>
        </p:nvSpPr>
        <p:spPr bwMode="auto">
          <a:xfrm>
            <a:off x="1219200" y="3962400"/>
            <a:ext cx="152400" cy="2514600"/>
          </a:xfrm>
          <a:prstGeom prst="leftBrace">
            <a:avLst>
              <a:gd name="adj1" fmla="val 137500"/>
              <a:gd name="adj2" fmla="val 50000"/>
            </a:avLst>
          </a:prstGeom>
          <a:noFill/>
          <a:ln w="63500">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77900" name="Text Box 418"/>
          <p:cNvSpPr txBox="1">
            <a:spLocks noChangeArrowheads="1"/>
          </p:cNvSpPr>
          <p:nvPr/>
        </p:nvSpPr>
        <p:spPr bwMode="auto">
          <a:xfrm>
            <a:off x="0" y="5029200"/>
            <a:ext cx="23050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2400">
                <a:latin typeface="Tahoma" pitchFamily="34" charset="0"/>
                <a:cs typeface="Arial" pitchFamily="34" charset="0"/>
              </a:rPr>
              <a:t>OWNER</a:t>
            </a:r>
          </a:p>
          <a:p>
            <a:pPr eaLnBrk="1" hangingPunct="1"/>
            <a:r>
              <a:rPr lang="en-US" sz="2400">
                <a:latin typeface="Tahoma" pitchFamily="34" charset="0"/>
                <a:cs typeface="Arial" pitchFamily="34" charset="0"/>
              </a:rPr>
              <a:t>PERSPECTIVE</a:t>
            </a:r>
          </a:p>
        </p:txBody>
      </p:sp>
      <p:sp>
        <p:nvSpPr>
          <p:cNvPr id="77901" name="Text Box 429"/>
          <p:cNvSpPr txBox="1">
            <a:spLocks noChangeArrowheads="1"/>
          </p:cNvSpPr>
          <p:nvPr/>
        </p:nvSpPr>
        <p:spPr bwMode="auto">
          <a:xfrm>
            <a:off x="7086600" y="3505200"/>
            <a:ext cx="1771650" cy="366713"/>
          </a:xfrm>
          <a:prstGeom prst="rect">
            <a:avLst/>
          </a:prstGeom>
          <a:noFill/>
          <a:ln>
            <a:noFill/>
          </a:ln>
          <a:effectLst/>
          <a:extLst>
            <a:ext uri="{909E8E84-426E-40DD-AFC4-6F175D3DCCD1}">
              <a14:hiddenFill xmlns:a14="http://schemas.microsoft.com/office/drawing/2010/main">
                <a:solidFill>
                  <a:schemeClr val="accent1">
                    <a:alpha val="41960"/>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fr-CA" sz="1800" b="0">
                <a:cs typeface="Arial" pitchFamily="34" charset="0"/>
              </a:rPr>
              <a:t>(See next slide)</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42890249-9A3D-4527-BFA5-BECC70E099C7}" type="slidenum">
              <a:rPr lang="fr-CA"/>
              <a:pPr>
                <a:defRPr/>
              </a:pPr>
              <a:t>83</a:t>
            </a:fld>
            <a:endParaRPr lang="fr-CA"/>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Rectangle 4"/>
          <p:cNvSpPr>
            <a:spLocks noGrp="1" noChangeArrowheads="1"/>
          </p:cNvSpPr>
          <p:nvPr>
            <p:ph type="title"/>
          </p:nvPr>
        </p:nvSpPr>
        <p:spPr/>
        <p:txBody>
          <a:bodyPr/>
          <a:lstStyle/>
          <a:p>
            <a:pPr eaLnBrk="1" hangingPunct="1"/>
            <a:r>
              <a:rPr lang="en-US" smtClean="0"/>
              <a:t>Example: Project Perspective</a:t>
            </a:r>
            <a:endParaRPr lang="fr-CA" smtClean="0"/>
          </a:p>
        </p:txBody>
      </p:sp>
      <p:graphicFrame>
        <p:nvGraphicFramePr>
          <p:cNvPr id="78851" name="Object 5"/>
          <p:cNvGraphicFramePr>
            <a:graphicFrameLocks noGrp="1" noChangeAspect="1"/>
          </p:cNvGraphicFramePr>
          <p:nvPr>
            <p:ph type="body" sz="half" idx="1"/>
          </p:nvPr>
        </p:nvGraphicFramePr>
        <p:xfrm>
          <a:off x="152400" y="1828800"/>
          <a:ext cx="4572000" cy="5029200"/>
        </p:xfrm>
        <a:graphic>
          <a:graphicData uri="http://schemas.openxmlformats.org/presentationml/2006/ole">
            <mc:AlternateContent xmlns:mc="http://schemas.openxmlformats.org/markup-compatibility/2006">
              <mc:Choice xmlns:v="urn:schemas-microsoft-com:vml" Requires="v">
                <p:oleObj spid="_x0000_s78916" name="Slide" r:id="rId3" imgW="4571831" imgH="3428876" progId="PowerPoint.Slide.8">
                  <p:embed/>
                </p:oleObj>
              </mc:Choice>
              <mc:Fallback>
                <p:oleObj name="Slide" r:id="rId3" imgW="4571831" imgH="3428876" progId="PowerPoint.Slid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828800"/>
                        <a:ext cx="4572000"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78852" name="Rectangle 6"/>
          <p:cNvSpPr>
            <a:spLocks noGrp="1" noChangeArrowheads="1"/>
          </p:cNvSpPr>
          <p:nvPr>
            <p:ph type="body" sz="half" idx="2"/>
          </p:nvPr>
        </p:nvSpPr>
        <p:spPr/>
        <p:txBody>
          <a:bodyPr/>
          <a:lstStyle/>
          <a:p>
            <a:pPr eaLnBrk="1" hangingPunct="1">
              <a:buFontTx/>
              <a:buNone/>
            </a:pPr>
            <a:r>
              <a:rPr lang="fr-FR" sz="2000" b="1" u="sng" smtClean="0"/>
              <a:t>Taxes Payable </a:t>
            </a:r>
            <a:r>
              <a:rPr lang="fr-FR" sz="2000" b="1" smtClean="0"/>
              <a:t>= Taxable Income(t) + (SV-BV)t</a:t>
            </a:r>
          </a:p>
          <a:p>
            <a:pPr eaLnBrk="1" hangingPunct="1">
              <a:buFontTx/>
              <a:buNone/>
            </a:pPr>
            <a:r>
              <a:rPr lang="en-US" sz="2000" b="1" smtClean="0"/>
              <a:t>= 15,160(0.5)</a:t>
            </a:r>
          </a:p>
          <a:p>
            <a:pPr eaLnBrk="1" hangingPunct="1">
              <a:buFontTx/>
              <a:buNone/>
            </a:pPr>
            <a:r>
              <a:rPr lang="en-US" sz="2000" b="1" smtClean="0"/>
              <a:t>- (5,000-15,360)0.5</a:t>
            </a:r>
          </a:p>
          <a:p>
            <a:pPr eaLnBrk="1" hangingPunct="1">
              <a:buFontTx/>
              <a:buNone/>
            </a:pPr>
            <a:r>
              <a:rPr lang="en-US" sz="2000" b="1" smtClean="0"/>
              <a:t>= </a:t>
            </a:r>
            <a:r>
              <a:rPr lang="en-US" sz="2000" b="1" u="sng" smtClean="0"/>
              <a:t>$12,770</a:t>
            </a:r>
          </a:p>
          <a:p>
            <a:pPr eaLnBrk="1" hangingPunct="1">
              <a:buFontTx/>
              <a:buNone/>
            </a:pPr>
            <a:r>
              <a:rPr lang="en-US" sz="2000" b="1" smtClean="0"/>
              <a:t>BV</a:t>
            </a:r>
            <a:r>
              <a:rPr lang="en-US" sz="2000" b="1" baseline="-25000" smtClean="0"/>
              <a:t>3</a:t>
            </a:r>
            <a:r>
              <a:rPr lang="en-US" sz="2000" b="1" smtClean="0"/>
              <a:t>= 30,000 - 6,000 </a:t>
            </a:r>
          </a:p>
          <a:p>
            <a:pPr eaLnBrk="1" hangingPunct="1">
              <a:buFontTx/>
              <a:buNone/>
            </a:pPr>
            <a:r>
              <a:rPr lang="en-US" sz="2000" b="1" smtClean="0"/>
              <a:t>- 4,800 - 3,840 = </a:t>
            </a:r>
            <a:r>
              <a:rPr lang="en-US" sz="2000" b="1" u="sng" smtClean="0"/>
              <a:t>$15,360</a:t>
            </a:r>
          </a:p>
          <a:p>
            <a:pPr eaLnBrk="1" hangingPunct="1">
              <a:buFontTx/>
              <a:buNone/>
            </a:pPr>
            <a:r>
              <a:rPr lang="en-US" sz="2000" b="1" u="sng" smtClean="0"/>
              <a:t>Before-tax return on project</a:t>
            </a:r>
            <a:endParaRPr lang="en-US" sz="2000" b="1" smtClean="0"/>
          </a:p>
          <a:p>
            <a:pPr eaLnBrk="1" hangingPunct="1">
              <a:buFontTx/>
              <a:buNone/>
            </a:pPr>
            <a:r>
              <a:rPr lang="en-US" sz="1800" b="1" smtClean="0"/>
              <a:t>-30,000 = 15,000(P/F,i*,1) </a:t>
            </a:r>
          </a:p>
          <a:p>
            <a:pPr eaLnBrk="1" hangingPunct="1">
              <a:buFontTx/>
              <a:buNone/>
            </a:pPr>
            <a:r>
              <a:rPr lang="en-US" sz="1800" b="1" smtClean="0"/>
              <a:t>+ 20,000(P/F,i*,2)+ 25,000(P/F,i*,3)</a:t>
            </a:r>
          </a:p>
          <a:p>
            <a:pPr eaLnBrk="1" hangingPunct="1">
              <a:buFontTx/>
              <a:buNone/>
            </a:pPr>
            <a:r>
              <a:rPr lang="en-US" sz="1800" b="1" smtClean="0"/>
              <a:t>Solve for i*; </a:t>
            </a:r>
            <a:r>
              <a:rPr lang="en-US" sz="1800" b="1" u="sng" smtClean="0"/>
              <a:t>i* = 40%</a:t>
            </a:r>
          </a:p>
          <a:p>
            <a:pPr eaLnBrk="1" hangingPunct="1"/>
            <a:endParaRPr lang="fr-CA" sz="2000" u="sng"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264AD914-A0DB-4469-9FB6-E9D3A6B75DE9}" type="slidenum">
              <a:rPr lang="fr-CA"/>
              <a:pPr>
                <a:defRPr/>
              </a:pPr>
              <a:t>84</a:t>
            </a:fld>
            <a:endParaRPr lang="fr-CA"/>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eaLnBrk="1" hangingPunct="1"/>
            <a:r>
              <a:rPr lang="en-US" smtClean="0"/>
              <a:t>Example: Project Perspective</a:t>
            </a:r>
            <a:endParaRPr lang="fr-CA" smtClean="0"/>
          </a:p>
        </p:txBody>
      </p:sp>
      <p:graphicFrame>
        <p:nvGraphicFramePr>
          <p:cNvPr id="79875" name="Object 3"/>
          <p:cNvGraphicFramePr>
            <a:graphicFrameLocks noGrp="1" noChangeAspect="1"/>
          </p:cNvGraphicFramePr>
          <p:nvPr>
            <p:ph type="body" sz="half" idx="1"/>
          </p:nvPr>
        </p:nvGraphicFramePr>
        <p:xfrm>
          <a:off x="152400" y="1828800"/>
          <a:ext cx="4572000" cy="5029200"/>
        </p:xfrm>
        <a:graphic>
          <a:graphicData uri="http://schemas.openxmlformats.org/presentationml/2006/ole">
            <mc:AlternateContent xmlns:mc="http://schemas.openxmlformats.org/markup-compatibility/2006">
              <mc:Choice xmlns:v="urn:schemas-microsoft-com:vml" Requires="v">
                <p:oleObj spid="_x0000_s79940" name="Slide" r:id="rId3" imgW="4571831" imgH="3428876" progId="PowerPoint.Slide.8">
                  <p:embed/>
                </p:oleObj>
              </mc:Choice>
              <mc:Fallback>
                <p:oleObj name="Slide" r:id="rId3" imgW="4571831" imgH="3428876" progId="PowerPoint.Slide.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828800"/>
                        <a:ext cx="4572000"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79876" name="Rectangle 5"/>
          <p:cNvSpPr>
            <a:spLocks noGrp="1" noChangeArrowheads="1"/>
          </p:cNvSpPr>
          <p:nvPr>
            <p:ph type="body" sz="half" idx="2"/>
          </p:nvPr>
        </p:nvSpPr>
        <p:spPr>
          <a:ln>
            <a:solidFill>
              <a:schemeClr val="bg2"/>
            </a:solidFill>
          </a:ln>
        </p:spPr>
        <p:txBody>
          <a:bodyPr/>
          <a:lstStyle/>
          <a:p>
            <a:pPr eaLnBrk="1" hangingPunct="1">
              <a:buFontTx/>
              <a:buNone/>
            </a:pPr>
            <a:r>
              <a:rPr lang="en-US" sz="2000" b="1" u="sng" dirty="0" smtClean="0"/>
              <a:t>After-tax return on project</a:t>
            </a:r>
            <a:endParaRPr lang="en-US" sz="2000" b="1" dirty="0" smtClean="0"/>
          </a:p>
          <a:p>
            <a:pPr eaLnBrk="1" hangingPunct="1">
              <a:buFontTx/>
              <a:buNone/>
            </a:pPr>
            <a:r>
              <a:rPr lang="en-US" sz="2000" b="1" dirty="0" smtClean="0"/>
              <a:t>-30,000 </a:t>
            </a:r>
          </a:p>
          <a:p>
            <a:pPr eaLnBrk="1" hangingPunct="1">
              <a:buFontTx/>
              <a:buNone/>
            </a:pPr>
            <a:r>
              <a:rPr lang="en-US" sz="2000" b="1" dirty="0" smtClean="0"/>
              <a:t>=11,500(P/</a:t>
            </a:r>
            <a:r>
              <a:rPr lang="en-US" sz="2000" b="1" dirty="0" err="1" smtClean="0"/>
              <a:t>F,i</a:t>
            </a:r>
            <a:r>
              <a:rPr lang="en-US" sz="2000" b="1" dirty="0" smtClean="0"/>
              <a:t>*,1)</a:t>
            </a:r>
          </a:p>
          <a:p>
            <a:pPr eaLnBrk="1" hangingPunct="1">
              <a:buFontTx/>
              <a:buNone/>
            </a:pPr>
            <a:r>
              <a:rPr lang="en-US" sz="2000" b="1" dirty="0" smtClean="0"/>
              <a:t>+13,300(P/</a:t>
            </a:r>
            <a:r>
              <a:rPr lang="en-US" sz="2000" b="1" dirty="0" err="1" smtClean="0"/>
              <a:t>F,i</a:t>
            </a:r>
            <a:r>
              <a:rPr lang="en-US" sz="2000" b="1" dirty="0" smtClean="0"/>
              <a:t>*,2)</a:t>
            </a:r>
          </a:p>
          <a:p>
            <a:pPr eaLnBrk="1" hangingPunct="1">
              <a:buFontTx/>
              <a:buNone/>
            </a:pPr>
            <a:r>
              <a:rPr lang="en-US" sz="2000" b="1" dirty="0" smtClean="0"/>
              <a:t>+12,230(P/</a:t>
            </a:r>
            <a:r>
              <a:rPr lang="en-US" sz="2000" b="1" dirty="0" err="1" smtClean="0"/>
              <a:t>F,i</a:t>
            </a:r>
            <a:r>
              <a:rPr lang="en-US" sz="2000" b="1" dirty="0" smtClean="0"/>
              <a:t>*,3)</a:t>
            </a:r>
          </a:p>
          <a:p>
            <a:pPr eaLnBrk="1" hangingPunct="1">
              <a:buFontTx/>
              <a:buNone/>
            </a:pPr>
            <a:r>
              <a:rPr lang="en-US" sz="2000" b="1" dirty="0" smtClean="0"/>
              <a:t>Solve for </a:t>
            </a:r>
            <a:r>
              <a:rPr lang="en-US" sz="2000" b="1" dirty="0" err="1" smtClean="0"/>
              <a:t>i</a:t>
            </a:r>
            <a:r>
              <a:rPr lang="en-US" sz="2000" b="1" dirty="0" smtClean="0"/>
              <a:t>*; </a:t>
            </a:r>
            <a:r>
              <a:rPr lang="en-US" sz="2000" b="1" u="sng" dirty="0" err="1" smtClean="0"/>
              <a:t>i</a:t>
            </a:r>
            <a:r>
              <a:rPr lang="en-US" sz="2000" b="1" u="sng" dirty="0" smtClean="0"/>
              <a:t>* = 11%</a:t>
            </a:r>
          </a:p>
          <a:p>
            <a:pPr eaLnBrk="1" hangingPunct="1">
              <a:buFontTx/>
              <a:buNone/>
            </a:pPr>
            <a:r>
              <a:rPr lang="en-US" sz="2000" b="1" u="sng" dirty="0" smtClean="0"/>
              <a:t>After-tax return on owner</a:t>
            </a:r>
          </a:p>
          <a:p>
            <a:pPr eaLnBrk="1" hangingPunct="1">
              <a:buFontTx/>
              <a:buNone/>
            </a:pPr>
            <a:r>
              <a:rPr lang="en-US" sz="2000" b="1" u="sng" dirty="0" smtClean="0"/>
              <a:t>equity (i.e., on owner funds)</a:t>
            </a:r>
            <a:endParaRPr lang="en-US" sz="2000" b="1" dirty="0" smtClean="0"/>
          </a:p>
          <a:p>
            <a:pPr eaLnBrk="1" hangingPunct="1">
              <a:buFontTx/>
              <a:buNone/>
            </a:pPr>
            <a:r>
              <a:rPr lang="en-US" sz="1800" b="1" dirty="0" smtClean="0"/>
              <a:t>-10,000 = 7,500(P/</a:t>
            </a:r>
            <a:r>
              <a:rPr lang="en-US" sz="1800" b="1" dirty="0" err="1" smtClean="0"/>
              <a:t>F,i</a:t>
            </a:r>
            <a:r>
              <a:rPr lang="en-US" sz="1800" b="1" dirty="0" smtClean="0"/>
              <a:t>*,1) </a:t>
            </a:r>
          </a:p>
          <a:p>
            <a:pPr eaLnBrk="1" hangingPunct="1">
              <a:buFontTx/>
              <a:buNone/>
            </a:pPr>
            <a:r>
              <a:rPr lang="en-US" sz="1800" b="1" dirty="0" smtClean="0"/>
              <a:t>+ 3,500(P/</a:t>
            </a:r>
            <a:r>
              <a:rPr lang="en-US" sz="1800" b="1" dirty="0" err="1" smtClean="0"/>
              <a:t>F,i</a:t>
            </a:r>
            <a:r>
              <a:rPr lang="en-US" sz="1800" b="1" dirty="0" smtClean="0"/>
              <a:t>*,2) + 1230(P/</a:t>
            </a:r>
            <a:r>
              <a:rPr lang="en-US" sz="1800" b="1" dirty="0" err="1" smtClean="0"/>
              <a:t>F,i</a:t>
            </a:r>
            <a:r>
              <a:rPr lang="en-US" sz="1800" b="1" dirty="0" smtClean="0"/>
              <a:t>*,3)</a:t>
            </a:r>
          </a:p>
          <a:p>
            <a:pPr eaLnBrk="1" hangingPunct="1">
              <a:buFontTx/>
              <a:buNone/>
            </a:pPr>
            <a:r>
              <a:rPr lang="en-US" sz="2000" b="1" dirty="0" smtClean="0"/>
              <a:t>Solve for </a:t>
            </a:r>
            <a:r>
              <a:rPr lang="en-US" sz="2000" b="1" dirty="0" err="1" smtClean="0"/>
              <a:t>i</a:t>
            </a:r>
            <a:r>
              <a:rPr lang="en-US" sz="2000" b="1" dirty="0" smtClean="0"/>
              <a:t>*; </a:t>
            </a:r>
            <a:r>
              <a:rPr lang="en-US" sz="2000" b="1" u="sng" dirty="0" err="1" smtClean="0"/>
              <a:t>i</a:t>
            </a:r>
            <a:r>
              <a:rPr lang="en-US" sz="2000" b="1" u="sng" dirty="0" smtClean="0"/>
              <a:t>*= 15%</a:t>
            </a:r>
          </a:p>
          <a:p>
            <a:pPr eaLnBrk="1" hangingPunct="1">
              <a:buFontTx/>
              <a:buNone/>
            </a:pPr>
            <a:endParaRPr lang="fr-CA" sz="2000" dirty="0"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85C04B7B-3659-480F-B1FE-A9AAA1542B78}" type="slidenum">
              <a:rPr lang="fr-CA"/>
              <a:pPr>
                <a:defRPr/>
              </a:pPr>
              <a:t>85</a:t>
            </a:fld>
            <a:endParaRPr lang="fr-CA"/>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C74FA2FF-0E5D-4727-B52D-C20D228E92C1}" type="slidenum">
              <a:rPr lang="fr-CA"/>
              <a:pPr>
                <a:defRPr/>
              </a:pPr>
              <a:t>86</a:t>
            </a:fld>
            <a:endParaRPr lang="fr-CA"/>
          </a:p>
        </p:txBody>
      </p:sp>
      <p:sp>
        <p:nvSpPr>
          <p:cNvPr id="80900" name="Rectangle 2"/>
          <p:cNvSpPr>
            <a:spLocks noGrp="1" noChangeArrowheads="1"/>
          </p:cNvSpPr>
          <p:nvPr>
            <p:ph type="title"/>
          </p:nvPr>
        </p:nvSpPr>
        <p:spPr/>
        <p:txBody>
          <a:bodyPr/>
          <a:lstStyle/>
          <a:p>
            <a:pPr algn="ctr" eaLnBrk="1" hangingPunct="1"/>
            <a:r>
              <a:rPr lang="en-US" smtClean="0"/>
              <a:t>Summary: After-tax cash flow </a:t>
            </a:r>
            <a:br>
              <a:rPr lang="en-US" smtClean="0"/>
            </a:br>
            <a:r>
              <a:rPr lang="en-US" sz="3200" smtClean="0"/>
              <a:t>(End-of-Year “n”; t = tax rate)</a:t>
            </a:r>
          </a:p>
        </p:txBody>
      </p:sp>
      <p:sp>
        <p:nvSpPr>
          <p:cNvPr id="80901" name="Rectangle 3"/>
          <p:cNvSpPr>
            <a:spLocks noGrp="1" noChangeArrowheads="1"/>
          </p:cNvSpPr>
          <p:nvPr>
            <p:ph type="body" idx="1"/>
          </p:nvPr>
        </p:nvSpPr>
        <p:spPr/>
        <p:txBody>
          <a:bodyPr/>
          <a:lstStyle/>
          <a:p>
            <a:pPr eaLnBrk="1" hangingPunct="1">
              <a:buFontTx/>
              <a:buNone/>
            </a:pPr>
            <a:r>
              <a:rPr lang="en-US" sz="2400" smtClean="0"/>
              <a:t>= -P</a:t>
            </a:r>
            <a:r>
              <a:rPr lang="en-US" sz="2400" baseline="-25000" smtClean="0"/>
              <a:t>n</a:t>
            </a:r>
            <a:r>
              <a:rPr lang="en-US" sz="2400" smtClean="0"/>
              <a:t> (capital investment)</a:t>
            </a:r>
          </a:p>
          <a:p>
            <a:pPr eaLnBrk="1" hangingPunct="1">
              <a:buFontTx/>
              <a:buNone/>
            </a:pPr>
            <a:r>
              <a:rPr lang="en-US" sz="2400" smtClean="0"/>
              <a:t>+ S</a:t>
            </a:r>
            <a:r>
              <a:rPr lang="en-US" sz="2400" baseline="-25000" smtClean="0"/>
              <a:t>n</a:t>
            </a:r>
            <a:r>
              <a:rPr lang="en-US" sz="2400" smtClean="0"/>
              <a:t> (revenues from sales of assets)</a:t>
            </a:r>
          </a:p>
          <a:p>
            <a:pPr eaLnBrk="1" hangingPunct="1">
              <a:buFontTx/>
              <a:buNone/>
            </a:pPr>
            <a:r>
              <a:rPr lang="en-US" sz="2400" smtClean="0"/>
              <a:t>- (S</a:t>
            </a:r>
            <a:r>
              <a:rPr lang="en-US" sz="2400" baseline="-25000" smtClean="0"/>
              <a:t>n </a:t>
            </a:r>
            <a:r>
              <a:rPr lang="en-US" sz="2400" smtClean="0"/>
              <a:t>- B</a:t>
            </a:r>
            <a:r>
              <a:rPr lang="en-US" sz="2400" baseline="-25000" smtClean="0"/>
              <a:t>n</a:t>
            </a:r>
            <a:r>
              <a:rPr lang="en-US" sz="2400" smtClean="0"/>
              <a:t>) (taxes on gains from capital assets</a:t>
            </a:r>
          </a:p>
          <a:p>
            <a:pPr eaLnBrk="1" hangingPunct="1">
              <a:buFontTx/>
              <a:buNone/>
            </a:pPr>
            <a:r>
              <a:rPr lang="en-US" sz="2400" smtClean="0"/>
              <a:t>- W (Working capital)</a:t>
            </a:r>
          </a:p>
          <a:p>
            <a:pPr eaLnBrk="1" hangingPunct="1">
              <a:buFontTx/>
              <a:buNone/>
            </a:pPr>
            <a:r>
              <a:rPr lang="en-US" sz="2400" smtClean="0"/>
              <a:t>+ (1-t)R</a:t>
            </a:r>
            <a:r>
              <a:rPr lang="en-US" sz="2400" baseline="-25000" smtClean="0"/>
              <a:t>n</a:t>
            </a:r>
            <a:r>
              <a:rPr lang="en-US" sz="2400" smtClean="0"/>
              <a:t> (after-tax ordinary revenues)</a:t>
            </a:r>
          </a:p>
          <a:p>
            <a:pPr eaLnBrk="1" hangingPunct="1">
              <a:buFontTx/>
              <a:buNone/>
            </a:pPr>
            <a:r>
              <a:rPr lang="en-US" sz="2400" smtClean="0"/>
              <a:t>- (1-t)E</a:t>
            </a:r>
            <a:r>
              <a:rPr lang="en-US" sz="2400" baseline="-25000" smtClean="0"/>
              <a:t>n</a:t>
            </a:r>
            <a:r>
              <a:rPr lang="en-US" sz="2400" smtClean="0"/>
              <a:t> (After-tax operating expenses)</a:t>
            </a:r>
          </a:p>
          <a:p>
            <a:pPr eaLnBrk="1" hangingPunct="1">
              <a:buFontTx/>
              <a:buNone/>
            </a:pPr>
            <a:r>
              <a:rPr lang="en-US" sz="2400" smtClean="0"/>
              <a:t>+ tDn (depreciation tax savings)</a:t>
            </a:r>
          </a:p>
          <a:p>
            <a:pPr eaLnBrk="1" hangingPunct="1">
              <a:buFontTx/>
              <a:buNone/>
            </a:pPr>
            <a:r>
              <a:rPr lang="en-US" sz="2400" smtClean="0"/>
              <a:t>- (1-t)IP</a:t>
            </a:r>
            <a:r>
              <a:rPr lang="en-US" sz="2400" baseline="-25000" smtClean="0"/>
              <a:t>n</a:t>
            </a:r>
            <a:r>
              <a:rPr lang="en-US" sz="2400" smtClean="0"/>
              <a:t> (after-tax interest payments)</a:t>
            </a:r>
            <a:endParaRPr lang="en-US" sz="2400" baseline="-25000" smtClean="0"/>
          </a:p>
          <a:p>
            <a:pPr eaLnBrk="1" hangingPunct="1">
              <a:buFontTx/>
              <a:buNone/>
            </a:pPr>
            <a:r>
              <a:rPr lang="en-US" sz="2400" smtClean="0"/>
              <a:t>- PP</a:t>
            </a:r>
            <a:r>
              <a:rPr lang="en-US" sz="2400" baseline="-25000" smtClean="0"/>
              <a:t>n</a:t>
            </a:r>
            <a:r>
              <a:rPr lang="en-US" sz="2400" smtClean="0"/>
              <a:t> (Principal payments)</a:t>
            </a:r>
          </a:p>
          <a:p>
            <a:pPr eaLnBrk="1" hangingPunct="1">
              <a:buFontTx/>
              <a:buNone/>
            </a:pPr>
            <a:r>
              <a:rPr lang="en-US" sz="2400" smtClean="0"/>
              <a:t>+ B (Loans received)    </a:t>
            </a:r>
          </a:p>
          <a:p>
            <a:pPr eaLnBrk="1" hangingPunct="1">
              <a:buFontTx/>
              <a:buNone/>
            </a:pPr>
            <a:endParaRPr lang="en-US" sz="2400" smtClean="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0576" name="Group 352"/>
          <p:cNvGraphicFramePr>
            <a:graphicFrameLocks noGrp="1"/>
          </p:cNvGraphicFramePr>
          <p:nvPr>
            <p:extLst>
              <p:ext uri="{D42A27DB-BD31-4B8C-83A1-F6EECF244321}">
                <p14:modId xmlns:p14="http://schemas.microsoft.com/office/powerpoint/2010/main" val="2479063610"/>
              </p:ext>
            </p:extLst>
          </p:nvPr>
        </p:nvGraphicFramePr>
        <p:xfrm>
          <a:off x="1066800" y="1092200"/>
          <a:ext cx="7162800" cy="4764084"/>
        </p:xfrm>
        <a:graphic>
          <a:graphicData uri="http://schemas.openxmlformats.org/drawingml/2006/table">
            <a:tbl>
              <a:tblPr/>
              <a:tblGrid>
                <a:gridCol w="779463"/>
                <a:gridCol w="2465387"/>
                <a:gridCol w="835025"/>
                <a:gridCol w="771525"/>
                <a:gridCol w="769938"/>
                <a:gridCol w="771525"/>
                <a:gridCol w="769937"/>
              </a:tblGrid>
              <a:tr h="27459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1800" b="0" i="0" u="none" strike="noStrike" cap="none" normalizeH="0" baseline="0" dirty="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Case 1: No Inflation</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End of Year</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r>
              <a:tr h="2444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INCOME STATEMENT</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0</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1</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2</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3</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4</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Sales</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2</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Operating Costs</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10,000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CCA</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4,500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7,650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5,355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3,749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Taxable Income</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15,500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12,350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14,645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16,251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Income Tax (40%)</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6,200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4,940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5,858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6,500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7430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6</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Net Income</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9,300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7,410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8,787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9,751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CASH FLOW STATEMENT</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Cash from operations</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7a</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Net Income</a:t>
                      </a:r>
                      <a:endParaRPr kumimoji="0" lang="en-US" sz="1800" b="0" i="0" u="none" strike="noStrike" cap="none" normalizeH="0" baseline="0" dirty="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9,300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7,410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8,787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9,751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7b</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CCA</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4,500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7,650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5,355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3,749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8</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Investment</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(30,000)</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9</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Salvage</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44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Disposal Tax Effect</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3,499 </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7430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11</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Working Capital</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(5,000)</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5,000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r h="27430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12</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Net Cash Flow</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(35,000)</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13,800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15,060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14,142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cs typeface="Arial" charset="0"/>
                        </a:rPr>
                        <a:t>21,999 </a:t>
                      </a:r>
                    </a:p>
                  </a:txBody>
                  <a:tcPr marT="45713" marB="4571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alpha val="42000"/>
                      </a:srgbClr>
                    </a:solidFill>
                  </a:tcPr>
                </a:tc>
              </a:tr>
            </a:tbl>
          </a:graphicData>
        </a:graphic>
      </p:graphicFrame>
      <p:sp>
        <p:nvSpPr>
          <p:cNvPr id="82056" name="AutoShape 275"/>
          <p:cNvSpPr>
            <a:spLocks/>
          </p:cNvSpPr>
          <p:nvPr/>
        </p:nvSpPr>
        <p:spPr bwMode="auto">
          <a:xfrm rot="-5400000">
            <a:off x="6057900" y="1943100"/>
            <a:ext cx="1143000" cy="3048000"/>
          </a:xfrm>
          <a:prstGeom prst="leftBrace">
            <a:avLst>
              <a:gd name="adj1" fmla="val 22222"/>
              <a:gd name="adj2" fmla="val 50000"/>
            </a:avLst>
          </a:prstGeom>
          <a:noFill/>
          <a:ln w="44450">
            <a:solidFill>
              <a:schemeClr val="tx1"/>
            </a:solidFill>
            <a:round/>
            <a:headEnd/>
            <a:tailEnd/>
          </a:ln>
          <a:effectLst/>
          <a:extLst>
            <a:ext uri="{909E8E84-426E-40DD-AFC4-6F175D3DCCD1}">
              <a14:hiddenFill xmlns:a14="http://schemas.microsoft.com/office/drawing/2010/main">
                <a:solidFill>
                  <a:schemeClr val="accent1">
                    <a:alpha val="41960"/>
                  </a:scheme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82057" name="Line 276"/>
          <p:cNvSpPr>
            <a:spLocks noChangeShapeType="1"/>
          </p:cNvSpPr>
          <p:nvPr/>
        </p:nvSpPr>
        <p:spPr bwMode="auto">
          <a:xfrm>
            <a:off x="5562600" y="2286000"/>
            <a:ext cx="0" cy="2057400"/>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82058" name="Line 277"/>
          <p:cNvSpPr>
            <a:spLocks noChangeShapeType="1"/>
          </p:cNvSpPr>
          <p:nvPr/>
        </p:nvSpPr>
        <p:spPr bwMode="auto">
          <a:xfrm>
            <a:off x="6324600" y="2286000"/>
            <a:ext cx="0" cy="2057400"/>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82059" name="Line 278"/>
          <p:cNvSpPr>
            <a:spLocks noChangeShapeType="1"/>
          </p:cNvSpPr>
          <p:nvPr/>
        </p:nvSpPr>
        <p:spPr bwMode="auto">
          <a:xfrm>
            <a:off x="7848600" y="2286000"/>
            <a:ext cx="0" cy="2057400"/>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82060" name="Line 279"/>
          <p:cNvSpPr>
            <a:spLocks noChangeShapeType="1"/>
          </p:cNvSpPr>
          <p:nvPr/>
        </p:nvSpPr>
        <p:spPr bwMode="auto">
          <a:xfrm>
            <a:off x="7086600" y="2286000"/>
            <a:ext cx="0" cy="2057400"/>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DC808DE3-1845-407D-B016-C123D1B6FDC7}" type="slidenum">
              <a:rPr lang="fr-CA"/>
              <a:pPr>
                <a:defRPr/>
              </a:pPr>
              <a:t>87</a:t>
            </a:fld>
            <a:endParaRPr lang="fr-CA"/>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1581" name="Group 333"/>
          <p:cNvGraphicFramePr>
            <a:graphicFrameLocks noGrp="1"/>
          </p:cNvGraphicFramePr>
          <p:nvPr>
            <p:extLst>
              <p:ext uri="{D42A27DB-BD31-4B8C-83A1-F6EECF244321}">
                <p14:modId xmlns:p14="http://schemas.microsoft.com/office/powerpoint/2010/main" val="2466132392"/>
              </p:ext>
            </p:extLst>
          </p:nvPr>
        </p:nvGraphicFramePr>
        <p:xfrm>
          <a:off x="1219200" y="969963"/>
          <a:ext cx="7086600" cy="4919663"/>
        </p:xfrm>
        <a:graphic>
          <a:graphicData uri="http://schemas.openxmlformats.org/drawingml/2006/table">
            <a:tbl>
              <a:tblPr/>
              <a:tblGrid>
                <a:gridCol w="769938"/>
                <a:gridCol w="2439987"/>
                <a:gridCol w="827088"/>
                <a:gridCol w="762000"/>
                <a:gridCol w="762000"/>
                <a:gridCol w="763587"/>
                <a:gridCol w="762000"/>
              </a:tblGrid>
              <a:tr h="2746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Case 2: With Inflation =10%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End of Year</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r>
              <a:tr h="244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INCOME STATEMENT</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Sales</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33,000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36,300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39,930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43,923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Operating Costs</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11,000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12,100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13,310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14,641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CCA</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4,500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7,650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5,355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3,749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Taxable Income</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17,500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16,550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21,265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25,533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Income Tax (40%)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7,000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6,620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8,506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10,213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Net Income</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10,500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9,930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12,759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15,320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charset="0"/>
                          <a:cs typeface="Arial" charset="0"/>
                        </a:rPr>
                        <a:t>CASH FLOW STATEMENT</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Cash from operation</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7a</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Net Income</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10,500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9,930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12,759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15,320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7b</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CCA</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4,500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7,650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5,355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3,749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Investment</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(30,000)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Salvage</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Disposal Tax Effect</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3,499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Working Capital</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(550)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(605)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6,655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Net Cash Flow (Actual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(35,000)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14,500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17,030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17,509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29,223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Net Cash Flow (Real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(35,000)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13,182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14,074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13,155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19,960</a:t>
                      </a:r>
                      <a:endParaRPr kumimoji="0" lang="en-US" sz="1800" b="0" i="0" u="none" strike="noStrike" cap="none" normalizeH="0" baseline="0" dirty="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alpha val="42000"/>
                      </a:srgbClr>
                    </a:solid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E956BF3D-594A-4EFC-A48D-BC6182AE2C34}" type="slidenum">
              <a:rPr lang="fr-CA"/>
              <a:pPr>
                <a:defRPr/>
              </a:pPr>
              <a:t>88</a:t>
            </a:fld>
            <a:endParaRPr lang="fr-CA"/>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646F2575-6928-4808-8F5A-420B13AC3350}" type="slidenum">
              <a:rPr lang="fr-CA"/>
              <a:pPr>
                <a:defRPr/>
              </a:pPr>
              <a:t>89</a:t>
            </a:fld>
            <a:endParaRPr lang="fr-CA"/>
          </a:p>
        </p:txBody>
      </p:sp>
      <p:sp>
        <p:nvSpPr>
          <p:cNvPr id="83972" name="Rectangle 2"/>
          <p:cNvSpPr>
            <a:spLocks noGrp="1" noChangeArrowheads="1"/>
          </p:cNvSpPr>
          <p:nvPr>
            <p:ph type="title"/>
          </p:nvPr>
        </p:nvSpPr>
        <p:spPr/>
        <p:txBody>
          <a:bodyPr/>
          <a:lstStyle/>
          <a:p>
            <a:pPr eaLnBrk="1" hangingPunct="1"/>
            <a:r>
              <a:rPr lang="en-US" smtClean="0"/>
              <a:t>Tax Savings</a:t>
            </a:r>
          </a:p>
        </p:txBody>
      </p:sp>
      <p:sp>
        <p:nvSpPr>
          <p:cNvPr id="83973" name="Rectangle 3"/>
          <p:cNvSpPr>
            <a:spLocks noGrp="1" noChangeArrowheads="1"/>
          </p:cNvSpPr>
          <p:nvPr>
            <p:ph type="body" idx="1"/>
          </p:nvPr>
        </p:nvSpPr>
        <p:spPr/>
        <p:txBody>
          <a:bodyPr/>
          <a:lstStyle/>
          <a:p>
            <a:pPr eaLnBrk="1" hangingPunct="1"/>
            <a:endParaRPr lang="en-US" smtClean="0"/>
          </a:p>
          <a:p>
            <a:pPr eaLnBrk="1" hangingPunct="1"/>
            <a:r>
              <a:rPr lang="en-US" smtClean="0"/>
              <a:t>Based on tax rules (including the depreciation rate for a specific asset class), it is possible to calculate the tax savings from capital cost allowances.</a:t>
            </a:r>
          </a:p>
          <a:p>
            <a:pPr eaLnBrk="1" hangingPunct="1"/>
            <a:r>
              <a:rPr lang="en-US" smtClean="0"/>
              <a:t>See following examples.</a:t>
            </a: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4" name="Rectangle 4"/>
          <p:cNvSpPr>
            <a:spLocks noGrp="1" noChangeArrowheads="1"/>
          </p:cNvSpPr>
          <p:nvPr>
            <p:ph type="title"/>
          </p:nvPr>
        </p:nvSpPr>
        <p:spPr/>
        <p:txBody>
          <a:bodyPr/>
          <a:lstStyle/>
          <a:p>
            <a:pPr eaLnBrk="1" hangingPunct="1"/>
            <a:r>
              <a:rPr lang="en-US" sz="3200" smtClean="0"/>
              <a:t>Example 1: Tax Savings (With the Half-Year Rule)</a:t>
            </a:r>
          </a:p>
        </p:txBody>
      </p:sp>
      <p:graphicFrame>
        <p:nvGraphicFramePr>
          <p:cNvPr id="107756" name="Group 236"/>
          <p:cNvGraphicFramePr>
            <a:graphicFrameLocks noGrp="1"/>
          </p:cNvGraphicFramePr>
          <p:nvPr/>
        </p:nvGraphicFramePr>
        <p:xfrm>
          <a:off x="609600" y="1905000"/>
          <a:ext cx="7924800" cy="3692545"/>
        </p:xfrm>
        <a:graphic>
          <a:graphicData uri="http://schemas.openxmlformats.org/drawingml/2006/table">
            <a:tbl>
              <a:tblPr/>
              <a:tblGrid>
                <a:gridCol w="919163"/>
                <a:gridCol w="1654175"/>
                <a:gridCol w="1376362"/>
                <a:gridCol w="1223963"/>
                <a:gridCol w="1376362"/>
                <a:gridCol w="1374775"/>
              </a:tblGrid>
              <a:tr h="155444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Year</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(1)</a:t>
                      </a:r>
                      <a:endParaRPr kumimoji="0" lang="en-US" sz="1600" b="1" i="0" u="none" strike="noStrike" cap="none" normalizeH="0" baseline="0" smtClean="0">
                        <a:ln>
                          <a:noFill/>
                        </a:ln>
                        <a:solidFill>
                          <a:schemeClr val="tx1"/>
                        </a:solidFill>
                        <a:effectLst/>
                        <a:latin typeface="Arial" charset="0"/>
                        <a:cs typeface="Arial" charset="0"/>
                      </a:endParaRPr>
                    </a:p>
                  </a:txBody>
                  <a:tcPr marT="45713" marB="4571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Adjustments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to UCC from</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Purchases (+) &amp;</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Disposals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(2)</a:t>
                      </a:r>
                      <a:endParaRPr kumimoji="0" lang="en-US" sz="16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Base UCC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Amount for</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CCA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(3)</a:t>
                      </a:r>
                      <a:endParaRPr kumimoji="0" lang="en-US" sz="16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CCA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(4)</a:t>
                      </a:r>
                      <a:endParaRPr kumimoji="0" lang="en-US" sz="16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Remaining UCC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(5)</a:t>
                      </a:r>
                      <a:endParaRPr kumimoji="0" lang="en-US" sz="16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Tax</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Savings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Due to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CCA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(6)</a:t>
                      </a:r>
                      <a:endParaRPr kumimoji="0" lang="en-US" sz="16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426981">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smtClean="0">
                          <a:ln>
                            <a:noFill/>
                          </a:ln>
                          <a:solidFill>
                            <a:schemeClr val="tx2"/>
                          </a:solidFill>
                          <a:effectLst/>
                          <a:latin typeface="Arial" charset="0"/>
                          <a:cs typeface="Times New Roman" pitchFamily="18" charset="0"/>
                        </a:rPr>
                        <a:t>Assume that d=20% (Declining Balance), t=50% and the half-year rule applies</a:t>
                      </a:r>
                      <a:r>
                        <a:rPr kumimoji="0" lang="en-US" sz="1200" b="1" i="1" u="none" strike="noStrike" cap="none" normalizeH="0" baseline="0" smtClean="0">
                          <a:ln>
                            <a:noFill/>
                          </a:ln>
                          <a:solidFill>
                            <a:schemeClr val="tx1"/>
                          </a:solidFill>
                          <a:effectLst/>
                          <a:latin typeface="Arial" charset="0"/>
                          <a:cs typeface="Times New Roman" pitchFamily="18" charset="0"/>
                        </a:rPr>
                        <a:t>.</a:t>
                      </a:r>
                      <a:endParaRPr kumimoji="0" lang="en-US" sz="1800" b="0" i="0" u="none" strike="noStrike" cap="none" normalizeH="0" baseline="0" smtClean="0">
                        <a:ln>
                          <a:noFill/>
                        </a:ln>
                        <a:solidFill>
                          <a:schemeClr val="tx1"/>
                        </a:solidFill>
                        <a:effectLst/>
                        <a:latin typeface="Arial" charset="0"/>
                        <a:cs typeface="Arial" charset="0"/>
                      </a:endParaRPr>
                    </a:p>
                  </a:txBody>
                  <a:tcPr marT="45713" marB="45713"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r>
              <a:tr h="42856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1998</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$500,000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250,000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50,000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450,000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25,000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698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1999</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450,000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90,000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360,000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45,000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856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360,000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72,000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288,000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36,000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698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2001</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288,000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57,600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230,400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28,800</a:t>
                      </a:r>
                      <a:endParaRPr kumimoji="0" lang="en-US" sz="1800" b="1" i="0" u="none" strike="noStrike" cap="none" normalizeH="0" baseline="0" smtClean="0">
                        <a:ln>
                          <a:noFill/>
                        </a:ln>
                        <a:solidFill>
                          <a:schemeClr val="tx1"/>
                        </a:solidFill>
                        <a:effectLst/>
                        <a:latin typeface="Arial" charset="0"/>
                        <a:cs typeface="Arial" charset="0"/>
                      </a:endParaRPr>
                    </a:p>
                  </a:txBody>
                  <a:tcPr marT="45713" marB="45713"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85046" name="Text Box 232"/>
          <p:cNvSpPr txBox="1">
            <a:spLocks noChangeArrowheads="1"/>
          </p:cNvSpPr>
          <p:nvPr/>
        </p:nvSpPr>
        <p:spPr bwMode="auto">
          <a:xfrm>
            <a:off x="2057400" y="5638800"/>
            <a:ext cx="4860925" cy="650875"/>
          </a:xfrm>
          <a:prstGeom prst="rect">
            <a:avLst/>
          </a:prstGeom>
          <a:solidFill>
            <a:srgbClr val="CCFFCC">
              <a:alpha val="41960"/>
            </a:srgbClr>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CA" sz="1800">
                <a:cs typeface="Arial" pitchFamily="34" charset="0"/>
              </a:rPr>
              <a:t>CCA: capital cost allowance = depreciation</a:t>
            </a:r>
          </a:p>
          <a:p>
            <a:pPr eaLnBrk="1" hangingPunct="1"/>
            <a:r>
              <a:rPr lang="en-CA" sz="1800">
                <a:cs typeface="Arial" pitchFamily="34" charset="0"/>
              </a:rPr>
              <a:t>UCC: undepreciated capital cost</a:t>
            </a:r>
          </a:p>
        </p:txBody>
      </p:sp>
      <p:sp>
        <p:nvSpPr>
          <p:cNvPr id="2" name="Footer Placeholder 1"/>
          <p:cNvSpPr>
            <a:spLocks noGrp="1"/>
          </p:cNvSpPr>
          <p:nvPr>
            <p:ph type="ftr" sz="quarter" idx="11"/>
          </p:nvPr>
        </p:nvSpPr>
        <p:spPr>
          <a:xfrm>
            <a:off x="3352800" y="6318250"/>
            <a:ext cx="2971800" cy="457200"/>
          </a:xfrm>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18006E2C-F1FB-4C4E-B462-46146C82F887}" type="slidenum">
              <a:rPr lang="fr-CA"/>
              <a:pPr>
                <a:defRPr/>
              </a:pPr>
              <a:t>90</a:t>
            </a:fld>
            <a:endParaRPr lang="fr-CA"/>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1DB15A19-DF86-4ED4-8746-CDE473FFFCD1}" type="slidenum">
              <a:rPr lang="fr-CA"/>
              <a:pPr>
                <a:defRPr/>
              </a:pPr>
              <a:t>91</a:t>
            </a:fld>
            <a:endParaRPr lang="fr-CA"/>
          </a:p>
        </p:txBody>
      </p:sp>
      <p:sp>
        <p:nvSpPr>
          <p:cNvPr id="86020" name="Rectangle 2"/>
          <p:cNvSpPr>
            <a:spLocks noGrp="1" noChangeArrowheads="1"/>
          </p:cNvSpPr>
          <p:nvPr>
            <p:ph type="title"/>
          </p:nvPr>
        </p:nvSpPr>
        <p:spPr/>
        <p:txBody>
          <a:bodyPr/>
          <a:lstStyle/>
          <a:p>
            <a:pPr eaLnBrk="1" hangingPunct="1"/>
            <a:r>
              <a:rPr lang="en-US" smtClean="0"/>
              <a:t>Example 1: Tax Savings</a:t>
            </a:r>
          </a:p>
        </p:txBody>
      </p:sp>
      <p:sp>
        <p:nvSpPr>
          <p:cNvPr id="86021" name="Rectangle 3"/>
          <p:cNvSpPr>
            <a:spLocks noGrp="1" noChangeArrowheads="1"/>
          </p:cNvSpPr>
          <p:nvPr>
            <p:ph type="body" idx="1"/>
          </p:nvPr>
        </p:nvSpPr>
        <p:spPr/>
        <p:txBody>
          <a:bodyPr/>
          <a:lstStyle/>
          <a:p>
            <a:pPr eaLnBrk="1" hangingPunct="1">
              <a:lnSpc>
                <a:spcPct val="90000"/>
              </a:lnSpc>
              <a:buFontTx/>
              <a:buNone/>
            </a:pPr>
            <a:r>
              <a:rPr lang="en-US" sz="2000" smtClean="0"/>
              <a:t>Assume that a business acquired only one asset (in its class)</a:t>
            </a:r>
          </a:p>
          <a:p>
            <a:pPr eaLnBrk="1" hangingPunct="1">
              <a:lnSpc>
                <a:spcPct val="90000"/>
              </a:lnSpc>
              <a:buFontTx/>
              <a:buNone/>
            </a:pPr>
            <a:r>
              <a:rPr lang="en-US" sz="2000" smtClean="0"/>
              <a:t>between 1998 and 2001.</a:t>
            </a:r>
          </a:p>
          <a:p>
            <a:pPr eaLnBrk="1" hangingPunct="1">
              <a:lnSpc>
                <a:spcPct val="90000"/>
              </a:lnSpc>
              <a:buFontTx/>
              <a:buNone/>
            </a:pPr>
            <a:endParaRPr lang="en-US" sz="2000" smtClean="0"/>
          </a:p>
          <a:p>
            <a:pPr eaLnBrk="1" hangingPunct="1">
              <a:lnSpc>
                <a:spcPct val="90000"/>
              </a:lnSpc>
              <a:buFontTx/>
              <a:buNone/>
            </a:pPr>
            <a:r>
              <a:rPr lang="en-US" sz="2000" smtClean="0"/>
              <a:t>Note that (column) :</a:t>
            </a:r>
          </a:p>
          <a:p>
            <a:pPr eaLnBrk="1" hangingPunct="1">
              <a:lnSpc>
                <a:spcPct val="90000"/>
              </a:lnSpc>
              <a:buFontTx/>
              <a:buNone/>
            </a:pPr>
            <a:r>
              <a:rPr lang="en-US" sz="2000" smtClean="0"/>
              <a:t>(2) = </a:t>
            </a:r>
            <a:r>
              <a:rPr lang="en-US" sz="2000" b="1" smtClean="0"/>
              <a:t>Net purchases or net disposals</a:t>
            </a:r>
            <a:r>
              <a:rPr lang="en-US" sz="2000" smtClean="0"/>
              <a:t> (sales) of assets in this class during a specific year.</a:t>
            </a:r>
          </a:p>
          <a:p>
            <a:pPr eaLnBrk="1" hangingPunct="1">
              <a:lnSpc>
                <a:spcPct val="90000"/>
              </a:lnSpc>
              <a:buFontTx/>
              <a:buNone/>
            </a:pPr>
            <a:r>
              <a:rPr lang="en-US" sz="2000" smtClean="0"/>
              <a:t>(3) = </a:t>
            </a:r>
            <a:r>
              <a:rPr lang="en-US" sz="2000" b="1" smtClean="0"/>
              <a:t>Depreciation base</a:t>
            </a:r>
            <a:r>
              <a:rPr lang="en-US" sz="2000" smtClean="0"/>
              <a:t> for the calculation of CCA</a:t>
            </a:r>
          </a:p>
          <a:p>
            <a:pPr eaLnBrk="1" hangingPunct="1">
              <a:lnSpc>
                <a:spcPct val="90000"/>
              </a:lnSpc>
              <a:buFontTx/>
              <a:buNone/>
            </a:pPr>
            <a:r>
              <a:rPr lang="en-US" sz="2000" smtClean="0"/>
              <a:t>	= (5)</a:t>
            </a:r>
            <a:r>
              <a:rPr lang="en-US" sz="2000" baseline="-25000" smtClean="0"/>
              <a:t>t-1</a:t>
            </a:r>
            <a:r>
              <a:rPr lang="en-US" sz="2000" smtClean="0"/>
              <a:t> – Net Disposals OR </a:t>
            </a:r>
            <a:r>
              <a:rPr lang="fr-FR" sz="2000" smtClean="0"/>
              <a:t>(5)</a:t>
            </a:r>
            <a:r>
              <a:rPr lang="fr-FR" sz="2000" baseline="-25000" smtClean="0"/>
              <a:t>t-1</a:t>
            </a:r>
            <a:r>
              <a:rPr lang="fr-FR" sz="2000" smtClean="0"/>
              <a:t> + 50% Net Acquisitions (2)</a:t>
            </a:r>
            <a:r>
              <a:rPr lang="fr-FR" sz="2000" baseline="-25000" smtClean="0"/>
              <a:t>t</a:t>
            </a:r>
          </a:p>
          <a:p>
            <a:pPr eaLnBrk="1" hangingPunct="1">
              <a:lnSpc>
                <a:spcPct val="90000"/>
              </a:lnSpc>
              <a:buFontTx/>
              <a:buNone/>
            </a:pPr>
            <a:r>
              <a:rPr lang="en-US" sz="2000" smtClean="0"/>
              <a:t>(4) =  C</a:t>
            </a:r>
            <a:r>
              <a:rPr lang="en-US" sz="2000" b="1" smtClean="0"/>
              <a:t>apital cost allowance</a:t>
            </a:r>
            <a:r>
              <a:rPr lang="en-US" sz="2000" smtClean="0"/>
              <a:t> based on tax rules</a:t>
            </a:r>
          </a:p>
          <a:p>
            <a:pPr eaLnBrk="1" hangingPunct="1">
              <a:lnSpc>
                <a:spcPct val="90000"/>
              </a:lnSpc>
              <a:buFontTx/>
              <a:buNone/>
            </a:pPr>
            <a:r>
              <a:rPr lang="en-US" sz="2000" smtClean="0"/>
              <a:t>	 = depreciation rate (column 3) 	</a:t>
            </a:r>
          </a:p>
          <a:p>
            <a:pPr eaLnBrk="1" hangingPunct="1">
              <a:lnSpc>
                <a:spcPct val="90000"/>
              </a:lnSpc>
              <a:buFontTx/>
              <a:buNone/>
            </a:pPr>
            <a:r>
              <a:rPr lang="en-US" sz="2000" smtClean="0"/>
              <a:t>(5) = (3) – (4) + 50% of net acquisitions for a year OR</a:t>
            </a:r>
          </a:p>
          <a:p>
            <a:pPr eaLnBrk="1" hangingPunct="1">
              <a:lnSpc>
                <a:spcPct val="90000"/>
              </a:lnSpc>
              <a:buFontTx/>
              <a:buNone/>
            </a:pPr>
            <a:r>
              <a:rPr lang="en-US" sz="2000" smtClean="0"/>
              <a:t>	 = (3) – (4) [if net disposals]</a:t>
            </a: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BA62680D-715B-464A-9B89-040AF03853CB}" type="slidenum">
              <a:rPr lang="fr-CA"/>
              <a:pPr>
                <a:defRPr/>
              </a:pPr>
              <a:t>92</a:t>
            </a:fld>
            <a:endParaRPr lang="fr-CA"/>
          </a:p>
        </p:txBody>
      </p:sp>
      <p:sp>
        <p:nvSpPr>
          <p:cNvPr id="87044" name="Rectangle 2"/>
          <p:cNvSpPr>
            <a:spLocks noGrp="1" noChangeArrowheads="1"/>
          </p:cNvSpPr>
          <p:nvPr>
            <p:ph type="title"/>
          </p:nvPr>
        </p:nvSpPr>
        <p:spPr/>
        <p:txBody>
          <a:bodyPr/>
          <a:lstStyle/>
          <a:p>
            <a:pPr eaLnBrk="1" hangingPunct="1"/>
            <a:r>
              <a:rPr lang="en-US" smtClean="0"/>
              <a:t>Example 1: Tax Savings</a:t>
            </a:r>
          </a:p>
        </p:txBody>
      </p:sp>
      <p:sp>
        <p:nvSpPr>
          <p:cNvPr id="87045" name="Rectangle 3"/>
          <p:cNvSpPr>
            <a:spLocks noGrp="1" noChangeArrowheads="1"/>
          </p:cNvSpPr>
          <p:nvPr>
            <p:ph type="body" idx="1"/>
          </p:nvPr>
        </p:nvSpPr>
        <p:spPr/>
        <p:txBody>
          <a:bodyPr/>
          <a:lstStyle/>
          <a:p>
            <a:pPr eaLnBrk="1" hangingPunct="1">
              <a:lnSpc>
                <a:spcPct val="90000"/>
              </a:lnSpc>
              <a:buFontTx/>
              <a:buNone/>
            </a:pPr>
            <a:r>
              <a:rPr lang="en-US" smtClean="0"/>
              <a:t>Assume that the $500,000 asset was</a:t>
            </a:r>
          </a:p>
          <a:p>
            <a:pPr eaLnBrk="1" hangingPunct="1">
              <a:lnSpc>
                <a:spcPct val="90000"/>
              </a:lnSpc>
              <a:buFontTx/>
              <a:buNone/>
            </a:pPr>
            <a:r>
              <a:rPr lang="en-US" smtClean="0"/>
              <a:t>purchased on January 1, 1998. Its after-tax cost</a:t>
            </a:r>
          </a:p>
          <a:p>
            <a:pPr eaLnBrk="1" hangingPunct="1">
              <a:lnSpc>
                <a:spcPct val="90000"/>
              </a:lnSpc>
              <a:buFontTx/>
              <a:buNone/>
            </a:pPr>
            <a:r>
              <a:rPr lang="en-US" smtClean="0"/>
              <a:t>on December 31, 2001 would be: (based on an</a:t>
            </a:r>
          </a:p>
          <a:p>
            <a:pPr eaLnBrk="1" hangingPunct="1">
              <a:lnSpc>
                <a:spcPct val="90000"/>
              </a:lnSpc>
              <a:buFontTx/>
              <a:buNone/>
            </a:pPr>
            <a:r>
              <a:rPr lang="en-US" smtClean="0"/>
              <a:t>after-tax MARR of 10%). </a:t>
            </a:r>
          </a:p>
          <a:p>
            <a:pPr eaLnBrk="1" hangingPunct="1">
              <a:lnSpc>
                <a:spcPct val="90000"/>
              </a:lnSpc>
            </a:pPr>
            <a:r>
              <a:rPr lang="en-US" smtClean="0"/>
              <a:t>After-tax cost = 500,000 – 25,000(P/F,10%,1)</a:t>
            </a:r>
          </a:p>
          <a:p>
            <a:pPr eaLnBrk="1" hangingPunct="1">
              <a:lnSpc>
                <a:spcPct val="90000"/>
              </a:lnSpc>
              <a:buFontTx/>
              <a:buNone/>
            </a:pPr>
            <a:r>
              <a:rPr lang="en-US" smtClean="0"/>
              <a:t>	- 45,000(P/F,10%,2) - 36,000(P/F,10%,3) </a:t>
            </a:r>
          </a:p>
          <a:p>
            <a:pPr eaLnBrk="1" hangingPunct="1">
              <a:lnSpc>
                <a:spcPct val="90000"/>
              </a:lnSpc>
              <a:buFontTx/>
              <a:buNone/>
            </a:pPr>
            <a:r>
              <a:rPr lang="en-US" smtClean="0"/>
              <a:t>	- 28,800(P/F,10%,4)</a:t>
            </a:r>
          </a:p>
          <a:p>
            <a:pPr eaLnBrk="1" hangingPunct="1">
              <a:lnSpc>
                <a:spcPct val="90000"/>
              </a:lnSpc>
              <a:buFontTx/>
              <a:buNone/>
            </a:pPr>
            <a:r>
              <a:rPr lang="en-US" smtClean="0"/>
              <a:t>	= $357,600 (compared to the Before-Tax Cost of $500,000) </a:t>
            </a: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6" name="Rectangle 4"/>
          <p:cNvSpPr>
            <a:spLocks noGrp="1" noChangeArrowheads="1"/>
          </p:cNvSpPr>
          <p:nvPr>
            <p:ph type="title"/>
          </p:nvPr>
        </p:nvSpPr>
        <p:spPr/>
        <p:txBody>
          <a:bodyPr/>
          <a:lstStyle/>
          <a:p>
            <a:pPr eaLnBrk="1" hangingPunct="1"/>
            <a:r>
              <a:rPr lang="en-US" smtClean="0"/>
              <a:t>Example 2: Tax Savings </a:t>
            </a:r>
          </a:p>
        </p:txBody>
      </p:sp>
      <p:graphicFrame>
        <p:nvGraphicFramePr>
          <p:cNvPr id="109794" name="Group 226"/>
          <p:cNvGraphicFramePr>
            <a:graphicFrameLocks noGrp="1"/>
          </p:cNvGraphicFramePr>
          <p:nvPr/>
        </p:nvGraphicFramePr>
        <p:xfrm>
          <a:off x="838200" y="1966913"/>
          <a:ext cx="8001000" cy="3292476"/>
        </p:xfrm>
        <a:graphic>
          <a:graphicData uri="http://schemas.openxmlformats.org/drawingml/2006/table">
            <a:tbl>
              <a:tblPr/>
              <a:tblGrid>
                <a:gridCol w="922338"/>
                <a:gridCol w="1458912"/>
                <a:gridCol w="1362075"/>
                <a:gridCol w="1217613"/>
                <a:gridCol w="1433512"/>
                <a:gridCol w="1606550"/>
              </a:tblGrid>
              <a:tr h="146332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Year</a:t>
                      </a:r>
                      <a:endParaRPr kumimoji="0" lang="en-US" sz="1800" b="0"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Adjustments</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to UCC from</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Purchases &amp;</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Disposals</a:t>
                      </a:r>
                      <a:endParaRPr kumimoji="0" lang="en-US" sz="1800" b="0"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Base UCC</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Amount for</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CCA</a:t>
                      </a:r>
                      <a:endParaRPr kumimoji="0" lang="en-US" sz="1800" b="0"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CCA</a:t>
                      </a:r>
                      <a:endParaRPr kumimoji="0" lang="en-US" sz="1800" b="0"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Remaining UCC</a:t>
                      </a:r>
                      <a:endParaRPr kumimoji="0" lang="en-US" sz="1800" b="0"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Tax</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Savings</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Due to</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CCA</a:t>
                      </a:r>
                      <a:endParaRPr kumimoji="0" lang="en-US" sz="1800" b="0"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alpha val="50000"/>
                      </a:srgbClr>
                    </a:solidFill>
                  </a:tcPr>
                </a:tc>
              </a:tr>
              <a:tr h="365831">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smtClean="0">
                          <a:ln>
                            <a:noFill/>
                          </a:ln>
                          <a:solidFill>
                            <a:schemeClr val="tx2"/>
                          </a:solidFill>
                          <a:effectLst/>
                          <a:latin typeface="Times New Roman" pitchFamily="18" charset="0"/>
                          <a:cs typeface="Times New Roman" pitchFamily="18" charset="0"/>
                        </a:rPr>
                        <a:t>Assume that d=20% (Declining Balance), t=50% and the half-year rule applies.</a:t>
                      </a:r>
                      <a:endParaRPr kumimoji="0" lang="en-US" sz="1800" b="0" i="0" u="none" strike="noStrike" cap="none" normalizeH="0" baseline="0" smtClean="0">
                        <a:ln>
                          <a:noFill/>
                        </a:ln>
                        <a:solidFill>
                          <a:schemeClr val="tx2"/>
                        </a:solidFill>
                        <a:effectLst/>
                        <a:latin typeface="Times New Roman" pitchFamily="18" charset="0"/>
                        <a:cs typeface="Arial" charset="0"/>
                      </a:endParaRPr>
                    </a:p>
                  </a:txBody>
                  <a:tcPr marT="45729" marB="45729"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r>
              <a:tr h="36583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1998</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$500,000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250,000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50,000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450,000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25,000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3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1999</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450,000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90,000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360,000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45,000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3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2000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300,000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510,000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102,000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558,000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51,000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3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2001</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(100,000)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458,000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91,600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366,400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Times New Roman" pitchFamily="18" charset="0"/>
                          <a:cs typeface="Times New Roman" pitchFamily="18" charset="0"/>
                        </a:rPr>
                        <a:t>45,800</a:t>
                      </a:r>
                      <a:endParaRPr kumimoji="0" lang="en-US" sz="1800" b="1" i="0" u="none" strike="noStrike" cap="none" normalizeH="0" baseline="0" smtClean="0">
                        <a:ln>
                          <a:noFill/>
                        </a:ln>
                        <a:solidFill>
                          <a:schemeClr val="tx1"/>
                        </a:solidFill>
                        <a:effectLst/>
                        <a:latin typeface="Times New Roman" pitchFamily="18" charset="0"/>
                        <a:cs typeface="Arial" charset="0"/>
                      </a:endParaRPr>
                    </a:p>
                  </a:txBody>
                  <a:tcPr marT="45729" marB="45729"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88118" name="Text Box 224"/>
          <p:cNvSpPr txBox="1">
            <a:spLocks noChangeArrowheads="1"/>
          </p:cNvSpPr>
          <p:nvPr/>
        </p:nvSpPr>
        <p:spPr bwMode="auto">
          <a:xfrm>
            <a:off x="2362200" y="5486400"/>
            <a:ext cx="4860925" cy="650875"/>
          </a:xfrm>
          <a:prstGeom prst="rect">
            <a:avLst/>
          </a:prstGeom>
          <a:solidFill>
            <a:srgbClr val="CCFFCC">
              <a:alpha val="41960"/>
            </a:srgbClr>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CA" sz="1800">
                <a:cs typeface="Arial" pitchFamily="34" charset="0"/>
              </a:rPr>
              <a:t>CCA: capital cost allowance = depreciation</a:t>
            </a:r>
          </a:p>
          <a:p>
            <a:pPr eaLnBrk="1" hangingPunct="1"/>
            <a:r>
              <a:rPr lang="en-CA" sz="1800">
                <a:cs typeface="Arial" pitchFamily="34" charset="0"/>
              </a:rPr>
              <a:t>UCC: undepreciated capital cost</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47C0B8B1-AB54-4C82-8A41-1BEC1D865F03}" type="slidenum">
              <a:rPr lang="fr-CA"/>
              <a:pPr>
                <a:defRPr/>
              </a:pPr>
              <a:t>93</a:t>
            </a:fld>
            <a:endParaRPr lang="fr-CA"/>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r>
              <a:rPr lang="en-US" smtClean="0"/>
              <a:t>Capital Tax Factors (CCTF)</a:t>
            </a:r>
          </a:p>
        </p:txBody>
      </p:sp>
      <p:sp>
        <p:nvSpPr>
          <p:cNvPr id="89091" name="Rectangle 3"/>
          <p:cNvSpPr>
            <a:spLocks noGrp="1" noChangeArrowheads="1"/>
          </p:cNvSpPr>
          <p:nvPr>
            <p:ph type="body" idx="1"/>
          </p:nvPr>
        </p:nvSpPr>
        <p:spPr>
          <a:xfrm>
            <a:off x="533400" y="1600200"/>
            <a:ext cx="8421688" cy="4532313"/>
          </a:xfrm>
        </p:spPr>
        <p:txBody>
          <a:bodyPr/>
          <a:lstStyle/>
          <a:p>
            <a:pPr marL="457200" indent="-457200" eaLnBrk="1" hangingPunct="1">
              <a:lnSpc>
                <a:spcPct val="80000"/>
              </a:lnSpc>
            </a:pPr>
            <a:r>
              <a:rPr lang="en-US" sz="2400" smtClean="0"/>
              <a:t>Values that capture the effect of future tax savings arising from the capital cost allowances (CCA) of a depreciable asset. Subtracting the value of these tax savings from the acquisition cost of the asset (P) gives the asset’s after-tax present worth. </a:t>
            </a:r>
          </a:p>
          <a:p>
            <a:pPr marL="457200" indent="-457200" eaLnBrk="1" hangingPunct="1">
              <a:lnSpc>
                <a:spcPct val="80000"/>
              </a:lnSpc>
            </a:pPr>
            <a:r>
              <a:rPr lang="en-US" sz="2400" smtClean="0"/>
              <a:t>There are two CCTFs:</a:t>
            </a:r>
          </a:p>
          <a:p>
            <a:pPr marL="876300" lvl="1" indent="-419100" eaLnBrk="1" hangingPunct="1">
              <a:lnSpc>
                <a:spcPct val="80000"/>
              </a:lnSpc>
              <a:buSzTx/>
              <a:buFont typeface="Wingdings" pitchFamily="2" charset="2"/>
              <a:buAutoNum type="arabicPeriod"/>
            </a:pPr>
            <a:r>
              <a:rPr lang="en-US" sz="2200" smtClean="0"/>
              <a:t>CCTF for the acquisition cost (P) which is based on the half-year rule</a:t>
            </a:r>
          </a:p>
          <a:p>
            <a:pPr marL="457200" indent="-457200" algn="ctr" eaLnBrk="1" hangingPunct="1">
              <a:lnSpc>
                <a:spcPct val="80000"/>
              </a:lnSpc>
              <a:buFont typeface="Wingdings" pitchFamily="2" charset="2"/>
              <a:buNone/>
            </a:pPr>
            <a:r>
              <a:rPr lang="en-US" sz="2400" b="1" smtClean="0"/>
              <a:t>CCTF</a:t>
            </a:r>
            <a:r>
              <a:rPr lang="en-US" sz="2400" b="1" baseline="-25000" smtClean="0"/>
              <a:t>NEW</a:t>
            </a:r>
            <a:r>
              <a:rPr lang="en-US" sz="2400" b="1" smtClean="0"/>
              <a:t> = 1 – </a:t>
            </a:r>
            <a:r>
              <a:rPr lang="en-US" b="1" smtClean="0"/>
              <a:t>{</a:t>
            </a:r>
            <a:r>
              <a:rPr lang="en-US" sz="2400" b="1" smtClean="0"/>
              <a:t>[td[1+(i/2)]/[(i+d)(1+i)]</a:t>
            </a:r>
            <a:r>
              <a:rPr lang="en-US" b="1" smtClean="0"/>
              <a:t>}</a:t>
            </a:r>
            <a:endParaRPr lang="en-US" smtClean="0"/>
          </a:p>
          <a:p>
            <a:pPr marL="876300" lvl="1" indent="-419100" eaLnBrk="1" hangingPunct="1">
              <a:lnSpc>
                <a:spcPct val="80000"/>
              </a:lnSpc>
              <a:buSzTx/>
              <a:buFontTx/>
              <a:buNone/>
            </a:pPr>
            <a:r>
              <a:rPr lang="en-US" sz="2200" smtClean="0"/>
              <a:t>2.	CCTF for an asset’s salvage value which does not require a half-year rule adjustment</a:t>
            </a:r>
          </a:p>
          <a:p>
            <a:pPr marL="457200" indent="-457200" algn="ctr" eaLnBrk="1" hangingPunct="1">
              <a:lnSpc>
                <a:spcPct val="80000"/>
              </a:lnSpc>
              <a:buFontTx/>
              <a:buNone/>
            </a:pPr>
            <a:r>
              <a:rPr lang="en-US" sz="2400" b="1" smtClean="0"/>
              <a:t>CCTF</a:t>
            </a:r>
            <a:r>
              <a:rPr lang="en-US" sz="2400" b="1" baseline="-25000" smtClean="0"/>
              <a:t>OLD</a:t>
            </a:r>
            <a:r>
              <a:rPr lang="en-US" sz="2400" b="1" smtClean="0"/>
              <a:t> = 1 – {td/(i+d)}</a:t>
            </a:r>
          </a:p>
          <a:p>
            <a:pPr marL="457200" indent="-457200" eaLnBrk="1" hangingPunct="1">
              <a:lnSpc>
                <a:spcPct val="80000"/>
              </a:lnSpc>
            </a:pPr>
            <a:r>
              <a:rPr lang="en-US" sz="2400" b="1" smtClean="0"/>
              <a:t>NOTE: These factors ARE provided on all exams.</a:t>
            </a:r>
          </a:p>
        </p:txBody>
      </p:sp>
      <p:sp>
        <p:nvSpPr>
          <p:cNvPr id="89092" name="Text Box 4"/>
          <p:cNvSpPr txBox="1">
            <a:spLocks noChangeArrowheads="1"/>
          </p:cNvSpPr>
          <p:nvPr/>
        </p:nvSpPr>
        <p:spPr bwMode="auto">
          <a:xfrm>
            <a:off x="1828800" y="5791200"/>
            <a:ext cx="6569075" cy="366713"/>
          </a:xfrm>
          <a:prstGeom prst="rect">
            <a:avLst/>
          </a:prstGeom>
          <a:solidFill>
            <a:srgbClr val="CC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800">
                <a:cs typeface="Arial" pitchFamily="34" charset="0"/>
              </a:rPr>
              <a:t>t ≡ tax rate; d ≡ CCA rate; i% ≡ After-Tax MARR</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CAEB06DE-5242-4785-B19F-5409098F3915}" type="slidenum">
              <a:rPr lang="fr-CA"/>
              <a:pPr>
                <a:defRPr/>
              </a:pPr>
              <a:t>94</a:t>
            </a:fld>
            <a:endParaRPr lang="fr-CA"/>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BC61A326-0EC5-4F18-B4CC-C0CBA1904DF3}" type="slidenum">
              <a:rPr lang="fr-CA"/>
              <a:pPr>
                <a:defRPr/>
              </a:pPr>
              <a:t>95</a:t>
            </a:fld>
            <a:endParaRPr lang="fr-CA"/>
          </a:p>
        </p:txBody>
      </p:sp>
      <p:sp>
        <p:nvSpPr>
          <p:cNvPr id="90116" name="Rectangle 2"/>
          <p:cNvSpPr>
            <a:spLocks noGrp="1" noChangeArrowheads="1"/>
          </p:cNvSpPr>
          <p:nvPr>
            <p:ph type="title"/>
          </p:nvPr>
        </p:nvSpPr>
        <p:spPr/>
        <p:txBody>
          <a:bodyPr/>
          <a:lstStyle/>
          <a:p>
            <a:pPr eaLnBrk="1" hangingPunct="1"/>
            <a:r>
              <a:rPr lang="en-US" smtClean="0"/>
              <a:t>Example 1: CCTF</a:t>
            </a:r>
          </a:p>
        </p:txBody>
      </p:sp>
      <p:sp>
        <p:nvSpPr>
          <p:cNvPr id="90117" name="Rectangle 3"/>
          <p:cNvSpPr>
            <a:spLocks noGrp="1" noChangeArrowheads="1"/>
          </p:cNvSpPr>
          <p:nvPr>
            <p:ph type="body" idx="1"/>
          </p:nvPr>
        </p:nvSpPr>
        <p:spPr/>
        <p:txBody>
          <a:bodyPr/>
          <a:lstStyle/>
          <a:p>
            <a:pPr eaLnBrk="1" hangingPunct="1">
              <a:buFontTx/>
              <a:buNone/>
            </a:pPr>
            <a:r>
              <a:rPr lang="en-US" sz="2400" smtClean="0"/>
              <a:t>A new tractor has a $60,000 price tag in1999 and is</a:t>
            </a:r>
          </a:p>
          <a:p>
            <a:pPr eaLnBrk="1" hangingPunct="1">
              <a:buFontTx/>
              <a:buNone/>
            </a:pPr>
            <a:r>
              <a:rPr lang="en-US" sz="2400" smtClean="0"/>
              <a:t>expected to reduce maintenance and operating costs by</a:t>
            </a:r>
          </a:p>
          <a:p>
            <a:pPr eaLnBrk="1" hangingPunct="1">
              <a:buFontTx/>
              <a:buNone/>
            </a:pPr>
            <a:r>
              <a:rPr lang="en-US" sz="2400" smtClean="0"/>
              <a:t>$20,000 per year for the next six years. </a:t>
            </a:r>
          </a:p>
          <a:p>
            <a:pPr eaLnBrk="1" hangingPunct="1">
              <a:buFontTx/>
              <a:buNone/>
            </a:pPr>
            <a:r>
              <a:rPr lang="en-US" sz="2400" smtClean="0"/>
              <a:t>Assume:</a:t>
            </a:r>
          </a:p>
          <a:p>
            <a:pPr lvl="1" eaLnBrk="1" hangingPunct="1"/>
            <a:r>
              <a:rPr lang="en-US" sz="2200" smtClean="0"/>
              <a:t>after-tax MARR =10%</a:t>
            </a:r>
          </a:p>
          <a:p>
            <a:pPr lvl="1" eaLnBrk="1" hangingPunct="1"/>
            <a:r>
              <a:rPr lang="en-US" sz="2200" smtClean="0"/>
              <a:t>SV of $6,000 in six years</a:t>
            </a:r>
          </a:p>
          <a:p>
            <a:pPr lvl="1" eaLnBrk="1" hangingPunct="1"/>
            <a:r>
              <a:rPr lang="en-US" sz="2200" smtClean="0"/>
              <a:t>20% CCA rate </a:t>
            </a:r>
          </a:p>
          <a:p>
            <a:pPr lvl="1" eaLnBrk="1" hangingPunct="1"/>
            <a:r>
              <a:rPr lang="en-US" sz="2200" smtClean="0"/>
              <a:t>50% corporate income tax</a:t>
            </a:r>
          </a:p>
          <a:p>
            <a:pPr eaLnBrk="1" hangingPunct="1">
              <a:buFontTx/>
              <a:buNone/>
            </a:pPr>
            <a:r>
              <a:rPr lang="en-US" sz="2400" smtClean="0"/>
              <a:t>Find the after-tax annual equivalent worth of this tractor.</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DDC09132-B9DB-48CA-863B-FE3102684042}" type="slidenum">
              <a:rPr lang="fr-CA"/>
              <a:pPr>
                <a:defRPr/>
              </a:pPr>
              <a:t>96</a:t>
            </a:fld>
            <a:endParaRPr lang="fr-CA"/>
          </a:p>
        </p:txBody>
      </p:sp>
      <p:sp>
        <p:nvSpPr>
          <p:cNvPr id="91140" name="Rectangle 2"/>
          <p:cNvSpPr>
            <a:spLocks noGrp="1" noChangeArrowheads="1"/>
          </p:cNvSpPr>
          <p:nvPr>
            <p:ph type="title"/>
          </p:nvPr>
        </p:nvSpPr>
        <p:spPr/>
        <p:txBody>
          <a:bodyPr/>
          <a:lstStyle/>
          <a:p>
            <a:pPr eaLnBrk="1" hangingPunct="1"/>
            <a:r>
              <a:rPr lang="en-US" smtClean="0"/>
              <a:t>Example 1: CCTF (cont’d)</a:t>
            </a:r>
          </a:p>
        </p:txBody>
      </p:sp>
      <p:sp>
        <p:nvSpPr>
          <p:cNvPr id="91141" name="Rectangle 3"/>
          <p:cNvSpPr>
            <a:spLocks noGrp="1" noChangeArrowheads="1"/>
          </p:cNvSpPr>
          <p:nvPr>
            <p:ph type="body" idx="1"/>
          </p:nvPr>
        </p:nvSpPr>
        <p:spPr/>
        <p:txBody>
          <a:bodyPr/>
          <a:lstStyle/>
          <a:p>
            <a:pPr eaLnBrk="1" hangingPunct="1">
              <a:lnSpc>
                <a:spcPct val="90000"/>
              </a:lnSpc>
              <a:buFontTx/>
              <a:buNone/>
            </a:pPr>
            <a:r>
              <a:rPr lang="en-US" sz="2400" smtClean="0"/>
              <a:t>NOTE: We will convert the present worth OF EACH COMPONENT to an annual equivalent at the end of the solution.</a:t>
            </a:r>
          </a:p>
          <a:p>
            <a:pPr eaLnBrk="1" hangingPunct="1">
              <a:lnSpc>
                <a:spcPct val="90000"/>
              </a:lnSpc>
            </a:pPr>
            <a:r>
              <a:rPr lang="en-US" sz="2400" smtClean="0"/>
              <a:t>PW(first cost) = -60,000(CCTF</a:t>
            </a:r>
            <a:r>
              <a:rPr lang="en-US" sz="2400" baseline="-25000" smtClean="0"/>
              <a:t>new</a:t>
            </a:r>
            <a:r>
              <a:rPr lang="en-US" sz="2400" smtClean="0"/>
              <a:t>) where CCTF</a:t>
            </a:r>
            <a:r>
              <a:rPr lang="en-US" sz="2400" baseline="-25000" smtClean="0"/>
              <a:t>new</a:t>
            </a:r>
            <a:r>
              <a:rPr lang="en-US" sz="2400" smtClean="0"/>
              <a:t> </a:t>
            </a:r>
          </a:p>
          <a:p>
            <a:pPr eaLnBrk="1" hangingPunct="1">
              <a:lnSpc>
                <a:spcPct val="90000"/>
              </a:lnSpc>
              <a:buFontTx/>
              <a:buNone/>
            </a:pPr>
            <a:r>
              <a:rPr lang="en-US" sz="2400" smtClean="0"/>
              <a:t>	= 1 - {[(0.5)(0.2)(1+0.05)]/[(0.10+0.2)(1+0.1)]} </a:t>
            </a:r>
          </a:p>
          <a:p>
            <a:pPr eaLnBrk="1" hangingPunct="1">
              <a:lnSpc>
                <a:spcPct val="90000"/>
              </a:lnSpc>
              <a:buFontTx/>
              <a:buNone/>
            </a:pPr>
            <a:r>
              <a:rPr lang="en-US" sz="2400" smtClean="0"/>
              <a:t>	= 0.6818</a:t>
            </a:r>
          </a:p>
          <a:p>
            <a:pPr eaLnBrk="1" hangingPunct="1">
              <a:lnSpc>
                <a:spcPct val="90000"/>
              </a:lnSpc>
              <a:buFontTx/>
              <a:buNone/>
            </a:pPr>
            <a:r>
              <a:rPr lang="en-US" sz="2400" smtClean="0"/>
              <a:t>	Thus the after-tax PW (first cost) = $-40,908</a:t>
            </a:r>
          </a:p>
          <a:p>
            <a:pPr eaLnBrk="1" hangingPunct="1">
              <a:lnSpc>
                <a:spcPct val="90000"/>
              </a:lnSpc>
            </a:pPr>
            <a:r>
              <a:rPr lang="en-US" sz="2400" smtClean="0"/>
              <a:t>After–tax PW (salvage value) = 6,000(P/F,10%,6)(CCTF</a:t>
            </a:r>
            <a:r>
              <a:rPr lang="en-US" sz="2400" baseline="-25000" smtClean="0"/>
              <a:t>old</a:t>
            </a:r>
            <a:r>
              <a:rPr lang="en-US" sz="2400" smtClean="0"/>
              <a:t>) </a:t>
            </a:r>
          </a:p>
          <a:p>
            <a:pPr eaLnBrk="1" hangingPunct="1">
              <a:lnSpc>
                <a:spcPct val="90000"/>
              </a:lnSpc>
              <a:buFontTx/>
              <a:buNone/>
            </a:pPr>
            <a:r>
              <a:rPr lang="en-US" sz="2400" smtClean="0"/>
              <a:t>	where (CCTF</a:t>
            </a:r>
            <a:r>
              <a:rPr lang="en-US" sz="2400" baseline="-25000" smtClean="0"/>
              <a:t>old</a:t>
            </a:r>
            <a:r>
              <a:rPr lang="en-US" sz="2400" smtClean="0"/>
              <a:t>) = 1 - {[(0.5)(0.2)]/[(0.1+0.2)]} = 0.6667</a:t>
            </a:r>
          </a:p>
          <a:p>
            <a:pPr eaLnBrk="1" hangingPunct="1">
              <a:lnSpc>
                <a:spcPct val="90000"/>
              </a:lnSpc>
              <a:buFontTx/>
              <a:buNone/>
            </a:pPr>
            <a:r>
              <a:rPr lang="en-US" sz="2400" smtClean="0"/>
              <a:t>	After-tax PW (salvage value) = $2,258 </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2" name="Rectangle 4"/>
          <p:cNvSpPr>
            <a:spLocks noGrp="1" noChangeArrowheads="1"/>
          </p:cNvSpPr>
          <p:nvPr>
            <p:ph type="title"/>
          </p:nvPr>
        </p:nvSpPr>
        <p:spPr/>
        <p:txBody>
          <a:bodyPr/>
          <a:lstStyle/>
          <a:p>
            <a:pPr eaLnBrk="1" hangingPunct="1"/>
            <a:r>
              <a:rPr lang="en-US" smtClean="0"/>
              <a:t>Example 1: CCTF</a:t>
            </a:r>
            <a:endParaRPr lang="fr-CA" smtClean="0"/>
          </a:p>
        </p:txBody>
      </p:sp>
      <p:graphicFrame>
        <p:nvGraphicFramePr>
          <p:cNvPr id="92163" name="Object 5"/>
          <p:cNvGraphicFramePr>
            <a:graphicFrameLocks noGrp="1" noChangeAspect="1"/>
          </p:cNvGraphicFramePr>
          <p:nvPr>
            <p:ph type="body" sz="half" idx="1"/>
          </p:nvPr>
        </p:nvGraphicFramePr>
        <p:xfrm>
          <a:off x="914400" y="1752600"/>
          <a:ext cx="3810000" cy="4343400"/>
        </p:xfrm>
        <a:graphic>
          <a:graphicData uri="http://schemas.openxmlformats.org/presentationml/2006/ole">
            <mc:AlternateContent xmlns:mc="http://schemas.openxmlformats.org/markup-compatibility/2006">
              <mc:Choice xmlns:v="urn:schemas-microsoft-com:vml" Requires="v">
                <p:oleObj spid="_x0000_s92228" name="Slide" r:id="rId3" imgW="4572064" imgH="3428891" progId="PowerPoint.Slide.8">
                  <p:embed/>
                </p:oleObj>
              </mc:Choice>
              <mc:Fallback>
                <p:oleObj name="Slide" r:id="rId3" imgW="4572064" imgH="3428891" progId="PowerPoint.Slid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1752600"/>
                        <a:ext cx="3810000" cy="434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92164" name="Rectangle 6"/>
          <p:cNvSpPr>
            <a:spLocks noGrp="1" noChangeArrowheads="1"/>
          </p:cNvSpPr>
          <p:nvPr>
            <p:ph type="body" sz="half" idx="2"/>
          </p:nvPr>
        </p:nvSpPr>
        <p:spPr>
          <a:xfrm>
            <a:off x="4648200" y="1600200"/>
            <a:ext cx="4038600" cy="4530725"/>
          </a:xfrm>
          <a:noFill/>
          <a:ln>
            <a:solidFill>
              <a:schemeClr val="tx1"/>
            </a:solidFill>
            <a:miter lim="800000"/>
            <a:headEnd/>
            <a:tailEnd/>
          </a:ln>
        </p:spPr>
        <p:txBody>
          <a:bodyPr/>
          <a:lstStyle/>
          <a:p>
            <a:pPr eaLnBrk="1" hangingPunct="1">
              <a:lnSpc>
                <a:spcPct val="90000"/>
              </a:lnSpc>
              <a:buFontTx/>
              <a:buNone/>
            </a:pPr>
            <a:r>
              <a:rPr lang="en-US" sz="2400" u="sng" smtClean="0"/>
              <a:t>After-tax PW (annual</a:t>
            </a:r>
          </a:p>
          <a:p>
            <a:pPr eaLnBrk="1" hangingPunct="1">
              <a:lnSpc>
                <a:spcPct val="90000"/>
              </a:lnSpc>
              <a:buFontTx/>
              <a:buNone/>
            </a:pPr>
            <a:r>
              <a:rPr lang="en-US" sz="2400" u="sng" smtClean="0"/>
              <a:t>savings) </a:t>
            </a:r>
          </a:p>
          <a:p>
            <a:pPr eaLnBrk="1" hangingPunct="1">
              <a:lnSpc>
                <a:spcPct val="90000"/>
              </a:lnSpc>
              <a:buFontTx/>
              <a:buNone/>
            </a:pPr>
            <a:r>
              <a:rPr lang="en-US" sz="2400" smtClean="0"/>
              <a:t>= 20,000(P/A,10%,6)(1-0.5)</a:t>
            </a:r>
          </a:p>
          <a:p>
            <a:pPr eaLnBrk="1" hangingPunct="1">
              <a:lnSpc>
                <a:spcPct val="90000"/>
              </a:lnSpc>
              <a:buFontTx/>
              <a:buNone/>
            </a:pPr>
            <a:r>
              <a:rPr lang="en-US" sz="2400" smtClean="0"/>
              <a:t>= $43,550</a:t>
            </a:r>
          </a:p>
          <a:p>
            <a:pPr eaLnBrk="1" hangingPunct="1">
              <a:lnSpc>
                <a:spcPct val="90000"/>
              </a:lnSpc>
              <a:buFontTx/>
              <a:buNone/>
            </a:pPr>
            <a:r>
              <a:rPr lang="en-US" sz="2400" u="sng" smtClean="0"/>
              <a:t>After-tax PW of tractor</a:t>
            </a:r>
          </a:p>
          <a:p>
            <a:pPr eaLnBrk="1" hangingPunct="1">
              <a:lnSpc>
                <a:spcPct val="90000"/>
              </a:lnSpc>
              <a:buFontTx/>
              <a:buNone/>
            </a:pPr>
            <a:r>
              <a:rPr lang="en-US" sz="2400" smtClean="0"/>
              <a:t>= -40,908+2,258+43,550 </a:t>
            </a:r>
          </a:p>
          <a:p>
            <a:pPr eaLnBrk="1" hangingPunct="1">
              <a:lnSpc>
                <a:spcPct val="90000"/>
              </a:lnSpc>
              <a:buFontTx/>
              <a:buNone/>
            </a:pPr>
            <a:r>
              <a:rPr lang="en-US" sz="2400" smtClean="0"/>
              <a:t>= $4,900</a:t>
            </a:r>
          </a:p>
          <a:p>
            <a:pPr eaLnBrk="1" hangingPunct="1">
              <a:lnSpc>
                <a:spcPct val="90000"/>
              </a:lnSpc>
              <a:buFontTx/>
              <a:buNone/>
            </a:pPr>
            <a:r>
              <a:rPr lang="en-US" sz="2400" u="sng" smtClean="0"/>
              <a:t>After-tax annual equivalent</a:t>
            </a:r>
          </a:p>
          <a:p>
            <a:pPr eaLnBrk="1" hangingPunct="1">
              <a:lnSpc>
                <a:spcPct val="90000"/>
              </a:lnSpc>
              <a:buFontTx/>
              <a:buNone/>
            </a:pPr>
            <a:r>
              <a:rPr lang="en-US" sz="2400" u="sng" smtClean="0"/>
              <a:t>worth</a:t>
            </a:r>
          </a:p>
          <a:p>
            <a:pPr eaLnBrk="1" hangingPunct="1">
              <a:lnSpc>
                <a:spcPct val="90000"/>
              </a:lnSpc>
              <a:buFontTx/>
              <a:buNone/>
            </a:pPr>
            <a:r>
              <a:rPr lang="en-US" sz="2400" smtClean="0"/>
              <a:t>= $4,900(A/P,10%,6) </a:t>
            </a:r>
          </a:p>
          <a:p>
            <a:pPr eaLnBrk="1" hangingPunct="1">
              <a:lnSpc>
                <a:spcPct val="90000"/>
              </a:lnSpc>
              <a:buFontTx/>
              <a:buNone/>
            </a:pPr>
            <a:r>
              <a:rPr lang="en-US" sz="2400" smtClean="0"/>
              <a:t>= $1,125</a:t>
            </a:r>
          </a:p>
          <a:p>
            <a:pPr eaLnBrk="1" hangingPunct="1">
              <a:lnSpc>
                <a:spcPct val="90000"/>
              </a:lnSpc>
              <a:buFontTx/>
              <a:buNone/>
            </a:pPr>
            <a:endParaRPr lang="en-US" sz="2400" smtClean="0"/>
          </a:p>
          <a:p>
            <a:pPr eaLnBrk="1" hangingPunct="1">
              <a:lnSpc>
                <a:spcPct val="90000"/>
              </a:lnSpc>
            </a:pPr>
            <a:endParaRPr lang="fr-CA" sz="2000" smtClean="0"/>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E36CF2E5-74CB-4509-BA20-507634D90E90}" type="slidenum">
              <a:rPr lang="fr-CA"/>
              <a:pPr>
                <a:defRPr/>
              </a:pPr>
              <a:t>97</a:t>
            </a:fld>
            <a:endParaRPr lang="fr-CA"/>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8AA5E09A-E925-4937-82CF-5521865A0982}" type="slidenum">
              <a:rPr lang="fr-CA"/>
              <a:pPr>
                <a:defRPr/>
              </a:pPr>
              <a:t>98</a:t>
            </a:fld>
            <a:endParaRPr lang="fr-CA"/>
          </a:p>
        </p:txBody>
      </p:sp>
      <p:sp>
        <p:nvSpPr>
          <p:cNvPr id="93188" name="Rectangle 2"/>
          <p:cNvSpPr>
            <a:spLocks noGrp="1" noChangeArrowheads="1"/>
          </p:cNvSpPr>
          <p:nvPr>
            <p:ph type="title"/>
          </p:nvPr>
        </p:nvSpPr>
        <p:spPr/>
        <p:txBody>
          <a:bodyPr/>
          <a:lstStyle/>
          <a:p>
            <a:pPr eaLnBrk="1" hangingPunct="1"/>
            <a:r>
              <a:rPr lang="en-CA" sz="3200" smtClean="0"/>
              <a:t>Tax Savings From Depreciation:</a:t>
            </a:r>
            <a:br>
              <a:rPr lang="en-CA" sz="3200" smtClean="0"/>
            </a:br>
            <a:r>
              <a:rPr lang="en-CA" sz="3200" smtClean="0"/>
              <a:t>CCTF versus Tabular Approach </a:t>
            </a:r>
          </a:p>
        </p:txBody>
      </p:sp>
      <p:sp>
        <p:nvSpPr>
          <p:cNvPr id="93189" name="Rectangle 3"/>
          <p:cNvSpPr>
            <a:spLocks noGrp="1" noChangeArrowheads="1"/>
          </p:cNvSpPr>
          <p:nvPr>
            <p:ph type="body" idx="1"/>
          </p:nvPr>
        </p:nvSpPr>
        <p:spPr/>
        <p:txBody>
          <a:bodyPr/>
          <a:lstStyle/>
          <a:p>
            <a:pPr eaLnBrk="1" hangingPunct="1"/>
            <a:r>
              <a:rPr lang="en-CA" smtClean="0"/>
              <a:t>Initial Investment = $300,000</a:t>
            </a:r>
          </a:p>
          <a:p>
            <a:pPr eaLnBrk="1" hangingPunct="1"/>
            <a:r>
              <a:rPr lang="en-CA" smtClean="0"/>
              <a:t>Annual decrease in market value of P = 20%</a:t>
            </a:r>
          </a:p>
          <a:p>
            <a:pPr eaLnBrk="1" hangingPunct="1"/>
            <a:r>
              <a:rPr lang="en-CA" smtClean="0"/>
              <a:t>Depreciation Method (Rate): DB (10%)</a:t>
            </a:r>
          </a:p>
          <a:p>
            <a:pPr eaLnBrk="1" hangingPunct="1"/>
            <a:r>
              <a:rPr lang="en-CA" smtClean="0"/>
              <a:t>Tax rate = 50% </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r>
              <a:rPr lang="en-US" sz="3200" smtClean="0"/>
              <a:t>Example : Tax Savings (With the Half-Year Rule): Tabular Approach</a:t>
            </a:r>
          </a:p>
        </p:txBody>
      </p:sp>
      <p:graphicFrame>
        <p:nvGraphicFramePr>
          <p:cNvPr id="208979" name="Group 83"/>
          <p:cNvGraphicFramePr>
            <a:graphicFrameLocks noGrp="1"/>
          </p:cNvGraphicFramePr>
          <p:nvPr/>
        </p:nvGraphicFramePr>
        <p:xfrm>
          <a:off x="673100" y="1600200"/>
          <a:ext cx="7924800" cy="4303714"/>
        </p:xfrm>
        <a:graphic>
          <a:graphicData uri="http://schemas.openxmlformats.org/drawingml/2006/table">
            <a:tbl>
              <a:tblPr/>
              <a:tblGrid>
                <a:gridCol w="919163"/>
                <a:gridCol w="1654175"/>
                <a:gridCol w="1376362"/>
                <a:gridCol w="1223963"/>
                <a:gridCol w="1376362"/>
                <a:gridCol w="1374775"/>
              </a:tblGrid>
              <a:tr h="13108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cs typeface="Times New Roman" pitchFamily="18" charset="0"/>
                        </a:rPr>
                        <a:t>Year</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cs typeface="Times New Roman" pitchFamily="18" charset="0"/>
                        </a:rPr>
                        <a:t>(1)</a:t>
                      </a:r>
                      <a:endParaRPr kumimoji="0" lang="en-US" sz="1600" b="1" i="0" u="none" strike="noStrike" cap="none" normalizeH="0" baseline="0" dirty="0" smtClean="0">
                        <a:ln>
                          <a:noFill/>
                        </a:ln>
                        <a:solidFill>
                          <a:schemeClr val="tx1"/>
                        </a:solidFill>
                        <a:effectLst/>
                        <a:latin typeface="Arial" charset="0"/>
                        <a:cs typeface="Arial" charset="0"/>
                      </a:endParaRPr>
                    </a:p>
                  </a:txBody>
                  <a:tcPr marT="45727" marB="45727"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Adjustments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to UCC from</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Purchases &amp;</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Disposals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(2)</a:t>
                      </a:r>
                      <a:endParaRPr kumimoji="0" lang="en-US" sz="1600" b="1"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Base UCC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Amount for</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CCA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(3)</a:t>
                      </a:r>
                      <a:endParaRPr kumimoji="0" lang="en-US" sz="1600" b="1"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CCA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(4)</a:t>
                      </a:r>
                      <a:endParaRPr kumimoji="0" lang="en-US" sz="1600" b="1"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Remaining UCC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(5)</a:t>
                      </a:r>
                      <a:endParaRPr kumimoji="0" lang="en-US" sz="1600" b="1"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Tax</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Savings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Due to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CCA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(6)</a:t>
                      </a:r>
                      <a:endParaRPr kumimoji="0" lang="en-US" sz="1600" b="1"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427101">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smtClean="0">
                          <a:ln>
                            <a:noFill/>
                          </a:ln>
                          <a:solidFill>
                            <a:schemeClr val="tx2"/>
                          </a:solidFill>
                          <a:effectLst/>
                          <a:latin typeface="Arial" charset="0"/>
                          <a:cs typeface="Times New Roman" pitchFamily="18" charset="0"/>
                        </a:rPr>
                        <a:t>Assume that d=20% (Declining Balance), t=50% and the half-year rule applies</a:t>
                      </a:r>
                      <a:r>
                        <a:rPr kumimoji="0" lang="en-US" sz="1200" b="1" i="1" u="none" strike="noStrike" cap="none" normalizeH="0" baseline="0" smtClean="0">
                          <a:ln>
                            <a:noFill/>
                          </a:ln>
                          <a:solidFill>
                            <a:schemeClr val="tx1"/>
                          </a:solidFill>
                          <a:effectLst/>
                          <a:latin typeface="Arial" charset="0"/>
                          <a:cs typeface="Times New Roman" pitchFamily="18" charset="0"/>
                        </a:rPr>
                        <a:t>.</a:t>
                      </a:r>
                      <a:endParaRPr kumimoji="0" lang="en-US" sz="1800" b="0" i="0" u="none" strike="noStrike" cap="none" normalizeH="0" baseline="0" smtClean="0">
                        <a:ln>
                          <a:noFill/>
                        </a:ln>
                        <a:solidFill>
                          <a:schemeClr val="tx1"/>
                        </a:solidFill>
                        <a:effectLst/>
                        <a:latin typeface="Arial" charset="0"/>
                        <a:cs typeface="Arial" charset="0"/>
                      </a:endParaRPr>
                    </a:p>
                  </a:txBody>
                  <a:tcPr marT="45727" marB="45727"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r>
              <a:tr h="4286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2003</a:t>
                      </a:r>
                      <a:endParaRPr kumimoji="0" lang="en-US" sz="1800" b="1" i="0" u="none" strike="noStrike" cap="none" normalizeH="0" baseline="0" smtClean="0">
                        <a:ln>
                          <a:noFill/>
                        </a:ln>
                        <a:solidFill>
                          <a:schemeClr val="tx1"/>
                        </a:solidFill>
                        <a:effectLst/>
                        <a:latin typeface="Arial" charset="0"/>
                        <a:cs typeface="Arial" charset="0"/>
                      </a:endParaRPr>
                    </a:p>
                  </a:txBody>
                  <a:tcPr marT="45727" marB="45727"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$300,000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$150,000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$15,000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$285,000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cs typeface="Arial" charset="0"/>
                        </a:rPr>
                        <a:t>$7,500</a:t>
                      </a:r>
                      <a:endParaRPr kumimoji="0" lang="en-US" sz="20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alpha val="42000"/>
                      </a:srgbClr>
                    </a:solidFill>
                  </a:tcPr>
                </a:tc>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2004</a:t>
                      </a:r>
                    </a:p>
                  </a:txBody>
                  <a:tcPr marT="45727" marB="45727"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$0 </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$285,000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$28,500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$256,500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cs typeface="Arial" charset="0"/>
                        </a:rPr>
                        <a:t>$14,250</a:t>
                      </a:r>
                      <a:endParaRPr kumimoji="0" lang="en-US" sz="20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alpha val="42000"/>
                      </a:srgbClr>
                    </a:solidFill>
                  </a:tcPr>
                </a:tc>
              </a:tr>
              <a:tr h="4286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2005</a:t>
                      </a: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$256,500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$25,650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$230,850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cs typeface="Arial" charset="0"/>
                        </a:rPr>
                        <a:t>$12,825</a:t>
                      </a:r>
                      <a:endParaRPr kumimoji="0" lang="en-US" sz="20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alpha val="42000"/>
                      </a:srgbClr>
                    </a:solidFill>
                  </a:tcPr>
                </a:tc>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2006</a:t>
                      </a: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$230,850</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$23,085</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$207,765</a:t>
                      </a:r>
                      <a:endParaRPr kumimoji="0" lang="en-US" sz="16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cs typeface="Arial" charset="0"/>
                        </a:rPr>
                        <a:t>$11,543</a:t>
                      </a:r>
                      <a:endParaRPr kumimoji="0" lang="en-US" sz="2000" b="0" i="0" u="none" strike="noStrike" cap="none" normalizeH="0" baseline="0" smtClean="0">
                        <a:ln>
                          <a:noFill/>
                        </a:ln>
                        <a:solidFill>
                          <a:schemeClr val="tx1"/>
                        </a:solidFill>
                        <a:effectLst/>
                        <a:latin typeface="Arial" charset="0"/>
                        <a:cs typeface="Arial"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alpha val="42000"/>
                      </a:srgbClr>
                    </a:solidFill>
                  </a:tcPr>
                </a:tc>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a:t>
                      </a: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alpha val="42000"/>
                      </a:srgbClr>
                    </a:solidFill>
                  </a:tcPr>
                </a:tc>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charset="0"/>
                          <a:cs typeface="Arial" charset="0"/>
                        </a:rPr>
                        <a:t>---</a:t>
                      </a: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a:t>
                      </a: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CCFFCC">
                        <a:alpha val="42000"/>
                      </a:srgbClr>
                    </a:solidFill>
                  </a:tcPr>
                </a:tc>
              </a:tr>
            </a:tbl>
          </a:graphicData>
        </a:graphic>
      </p:graphicFrame>
      <p:sp>
        <p:nvSpPr>
          <p:cNvPr id="94276" name="Text Box 54"/>
          <p:cNvSpPr txBox="1">
            <a:spLocks noChangeArrowheads="1"/>
          </p:cNvSpPr>
          <p:nvPr/>
        </p:nvSpPr>
        <p:spPr bwMode="auto">
          <a:xfrm>
            <a:off x="685800" y="5916613"/>
            <a:ext cx="7772400" cy="307975"/>
          </a:xfrm>
          <a:prstGeom prst="rect">
            <a:avLst/>
          </a:prstGeom>
          <a:solidFill>
            <a:srgbClr val="CCFFCC">
              <a:alpha val="41960"/>
            </a:srgb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US" sz="1400">
                <a:cs typeface="Arial" pitchFamily="34" charset="0"/>
              </a:rPr>
              <a:t>CCA: capital cost allowance = depreciation; UCC: undepreciated capital cost</a:t>
            </a:r>
          </a:p>
        </p:txBody>
      </p:sp>
      <p:sp>
        <p:nvSpPr>
          <p:cNvPr id="2" name="Footer Placeholder 1"/>
          <p:cNvSpPr>
            <a:spLocks noGrp="1"/>
          </p:cNvSpPr>
          <p:nvPr>
            <p:ph type="ftr" sz="quarter" idx="11"/>
          </p:nvPr>
        </p:nvSpPr>
        <p:spPr>
          <a:xfrm>
            <a:off x="3352800" y="6421438"/>
            <a:ext cx="2971800" cy="457200"/>
          </a:xfrm>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C637CAAF-A25B-4A30-9B61-607D0FF299D5}" type="slidenum">
              <a:rPr lang="fr-CA"/>
              <a:pPr>
                <a:defRPr/>
              </a:pPr>
              <a:t>99</a:t>
            </a:fld>
            <a:endParaRPr lang="fr-CA" dirty="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05345" name="Group 545"/>
          <p:cNvGraphicFramePr>
            <a:graphicFrameLocks noGrp="1"/>
          </p:cNvGraphicFramePr>
          <p:nvPr>
            <p:extLst>
              <p:ext uri="{D42A27DB-BD31-4B8C-83A1-F6EECF244321}">
                <p14:modId xmlns:p14="http://schemas.microsoft.com/office/powerpoint/2010/main" val="3184807951"/>
              </p:ext>
            </p:extLst>
          </p:nvPr>
        </p:nvGraphicFramePr>
        <p:xfrm>
          <a:off x="71438" y="42863"/>
          <a:ext cx="9001125" cy="6773874"/>
        </p:xfrm>
        <a:graphic>
          <a:graphicData uri="http://schemas.openxmlformats.org/drawingml/2006/table">
            <a:tbl>
              <a:tblPr/>
              <a:tblGrid>
                <a:gridCol w="939800"/>
                <a:gridCol w="1016000"/>
                <a:gridCol w="1106487"/>
                <a:gridCol w="1930400"/>
                <a:gridCol w="1106488"/>
                <a:gridCol w="863600"/>
                <a:gridCol w="768350"/>
                <a:gridCol w="1270000"/>
              </a:tblGrid>
              <a:tr h="2746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 </a:t>
                      </a:r>
                      <a:endParaRPr kumimoji="0" lang="en-US" sz="1800" b="0" i="0" u="none" strike="noStrike" cap="none" normalizeH="0" baseline="0" dirty="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Modified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PW</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Purchases</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Depreciation</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Depreciation</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Tax</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of Tax</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After-Tax Cost</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Year</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Or Sales</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Base</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CCA</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Base</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Savings</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Savings</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of P</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457199">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24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24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24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24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2003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$300,000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$150,000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$15,000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$285,000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$7,500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$6,818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$293,182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2004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$285,000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$28,500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$256,500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$14,250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$18,595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$281,405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2005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$256,500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$25,650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$230,850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$12,825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$28,231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$271,769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2006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$230,850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$23,085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$207,765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$11,543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$36,114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$263,886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2007</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$0</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$207,765</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$20,777</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$186,989</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$10,388</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$42,565</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66FF66"/>
                          </a:solidFill>
                          <a:effectLst/>
                          <a:latin typeface="Arial" charset="0"/>
                          <a:cs typeface="Arial" charset="0"/>
                        </a:rPr>
                        <a:t>$257,435</a:t>
                      </a:r>
                      <a:endParaRPr kumimoji="0" lang="en-US" sz="1800" b="0" i="0" u="none" strike="noStrike" cap="none" normalizeH="0" baseline="0" smtClean="0">
                        <a:ln>
                          <a:noFill/>
                        </a:ln>
                        <a:solidFill>
                          <a:srgbClr val="66FF66"/>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2008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$186,989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$18,699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$168,290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$9,349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$47,842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$252,158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2009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$168,290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$16,829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$151,461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$8,414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$52,160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$247,840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cs typeface="Arial" charset="0"/>
                        </a:rPr>
                        <a:t>2010</a:t>
                      </a:r>
                      <a:endParaRPr kumimoji="0" lang="en-US" sz="1800" b="0" i="0" u="none" strike="noStrike" cap="none" normalizeH="0" baseline="0" dirty="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$151,461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$15,146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$136,315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$7,573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$55,693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$244,307</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2011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$136,315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$13,631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$122,683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$6,816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$58,584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$241,416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2012</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$0 </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$122,683</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$12,268</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$110,415</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$6,134</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$60,948</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F709A8"/>
                          </a:solidFill>
                          <a:effectLst/>
                          <a:latin typeface="Arial" charset="0"/>
                          <a:cs typeface="Arial" charset="0"/>
                        </a:rPr>
                        <a:t>$239,052</a:t>
                      </a:r>
                      <a:endParaRPr kumimoji="0" lang="en-US" sz="1800" b="0" i="0" u="none" strike="noStrike" cap="none" normalizeH="0" baseline="0" smtClean="0">
                        <a:ln>
                          <a:noFill/>
                        </a:ln>
                        <a:solidFill>
                          <a:srgbClr val="F709A8"/>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2013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$110,415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$11,041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$99,373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$5,521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$62,883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$237,117</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2014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$99,373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$9,937</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$89,436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$4,969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$64,467</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$235,533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2015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$89,436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$8,944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$80,492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$4,472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$65,762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$234,238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2016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$80,492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$8,049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$72,443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$4,025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$66,822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$233,178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2017</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$0 </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$72,443</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$7,244</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$65,199</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$3,622</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$67,689</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8B6DF9"/>
                          </a:solidFill>
                          <a:effectLst/>
                          <a:latin typeface="Arial" charset="0"/>
                          <a:cs typeface="Arial" charset="0"/>
                        </a:rPr>
                        <a:t>$232,311</a:t>
                      </a:r>
                      <a:endParaRPr kumimoji="0" lang="en-US" sz="1800" b="0" i="0" u="none" strike="noStrike" cap="none" normalizeH="0" baseline="0" smtClean="0">
                        <a:ln>
                          <a:noFill/>
                        </a:ln>
                        <a:solidFill>
                          <a:srgbClr val="8B6DF9"/>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2018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$65,199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$6,520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$58,679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$3,260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$68,398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$231,602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2019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$58,679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$5,868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$52,811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$2,934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$68,979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$231,021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2020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$52,811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$5,281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$47,530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$2,641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$69,454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$230,546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2021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$0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$47,530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$4,753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$42,777</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$2,376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$69,842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$230,158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r h="274638">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accent2"/>
                          </a:solidFill>
                          <a:effectLst/>
                          <a:latin typeface="Arial" charset="0"/>
                          <a:cs typeface="Arial" charset="0"/>
                        </a:rPr>
                        <a:t>2022</a:t>
                      </a:r>
                      <a:endParaRPr kumimoji="0" lang="en-US" sz="1800" b="0" i="0" u="none" strike="noStrike" cap="none" normalizeH="0" baseline="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accent2"/>
                          </a:solidFill>
                          <a:effectLst/>
                          <a:latin typeface="Arial" charset="0"/>
                          <a:cs typeface="Arial" charset="0"/>
                        </a:rPr>
                        <a:t>$0 </a:t>
                      </a:r>
                      <a:endParaRPr kumimoji="0" lang="en-US" sz="1800" b="0" i="0" u="none" strike="noStrike" cap="none" normalizeH="0" baseline="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accent2"/>
                          </a:solidFill>
                          <a:effectLst/>
                          <a:latin typeface="Arial" charset="0"/>
                          <a:cs typeface="Arial" charset="0"/>
                        </a:rPr>
                        <a:t>$42,777</a:t>
                      </a:r>
                      <a:endParaRPr kumimoji="0" lang="en-US" sz="1800" b="0" i="0" u="none" strike="noStrike" cap="none" normalizeH="0" baseline="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accent2"/>
                          </a:solidFill>
                          <a:effectLst/>
                          <a:latin typeface="Arial" charset="0"/>
                          <a:cs typeface="Arial" charset="0"/>
                        </a:rPr>
                        <a:t>$4,278</a:t>
                      </a:r>
                      <a:endParaRPr kumimoji="0" lang="en-US" sz="1800" b="0" i="0" u="none" strike="noStrike" cap="none" normalizeH="0" baseline="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accent2"/>
                          </a:solidFill>
                          <a:effectLst/>
                          <a:latin typeface="Arial" charset="0"/>
                          <a:cs typeface="Arial" charset="0"/>
                        </a:rPr>
                        <a:t>$38,499</a:t>
                      </a:r>
                      <a:endParaRPr kumimoji="0" lang="en-US" sz="1800" b="0" i="0" u="none" strike="noStrike" cap="none" normalizeH="0" baseline="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accent2"/>
                          </a:solidFill>
                          <a:effectLst/>
                          <a:latin typeface="Arial" charset="0"/>
                          <a:cs typeface="Arial" charset="0"/>
                        </a:rPr>
                        <a:t>$2,139</a:t>
                      </a:r>
                      <a:endParaRPr kumimoji="0" lang="en-US" sz="1800" b="0" i="0" u="none" strike="noStrike" cap="none" normalizeH="0" baseline="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accent2"/>
                          </a:solidFill>
                          <a:effectLst/>
                          <a:latin typeface="Arial" charset="0"/>
                          <a:cs typeface="Arial" charset="0"/>
                        </a:rPr>
                        <a:t>$70,160</a:t>
                      </a:r>
                      <a:endParaRPr kumimoji="0" lang="en-US" sz="1800" b="0" i="0" u="none" strike="noStrike" cap="none" normalizeH="0" baseline="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42000"/>
                      </a:srgbClr>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accent2"/>
                          </a:solidFill>
                          <a:effectLst/>
                          <a:latin typeface="Arial" charset="0"/>
                          <a:cs typeface="Arial" charset="0"/>
                        </a:rPr>
                        <a:t>$229,840</a:t>
                      </a:r>
                      <a:endParaRPr kumimoji="0" lang="en-US" sz="1800" b="0" i="0" u="none" strike="noStrike" cap="none" normalizeH="0" baseline="0" dirty="0" smtClean="0">
                        <a:ln>
                          <a:noFill/>
                        </a:ln>
                        <a:solidFill>
                          <a:schemeClr val="accent2"/>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alpha val="42000"/>
                      </a:srgbClr>
                    </a:solid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4A10E9FA-9FDE-473F-B343-07008FFF1F06}" type="slidenum">
              <a:rPr lang="fr-CA"/>
              <a:pPr>
                <a:defRPr/>
              </a:pPr>
              <a:t>100</a:t>
            </a:fld>
            <a:endParaRPr lang="fr-CA"/>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258" name="Rectangle 4"/>
          <p:cNvSpPr>
            <a:spLocks noGrp="1" noChangeArrowheads="1"/>
          </p:cNvSpPr>
          <p:nvPr>
            <p:ph type="title"/>
          </p:nvPr>
        </p:nvSpPr>
        <p:spPr/>
        <p:txBody>
          <a:bodyPr/>
          <a:lstStyle/>
          <a:p>
            <a:pPr eaLnBrk="1" hangingPunct="1"/>
            <a:r>
              <a:rPr lang="en-CA" sz="3200" smtClean="0"/>
              <a:t>Tax Savings: CCTF and Tabular Method</a:t>
            </a:r>
          </a:p>
        </p:txBody>
      </p:sp>
      <p:sp>
        <p:nvSpPr>
          <p:cNvPr id="96259" name="Text Box 5"/>
          <p:cNvSpPr txBox="1">
            <a:spLocks noChangeArrowheads="1"/>
          </p:cNvSpPr>
          <p:nvPr/>
        </p:nvSpPr>
        <p:spPr bwMode="auto">
          <a:xfrm>
            <a:off x="1905000" y="2590800"/>
            <a:ext cx="5464175" cy="406400"/>
          </a:xfrm>
          <a:prstGeom prst="rect">
            <a:avLst/>
          </a:prstGeom>
          <a:solidFill>
            <a:srgbClr val="FFFF00">
              <a:alpha val="41960"/>
            </a:srgbClr>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3600" b="1">
                <a:solidFill>
                  <a:schemeClr val="tx1"/>
                </a:solidFill>
                <a:latin typeface="Arial" pitchFamily="34" charset="0"/>
                <a:cs typeface="Courier New" pitchFamily="49" charset="0"/>
              </a:defRPr>
            </a:lvl1pPr>
            <a:lvl2pPr marL="742950" indent="-285750" eaLnBrk="0" hangingPunct="0">
              <a:defRPr sz="3600" b="1">
                <a:solidFill>
                  <a:schemeClr val="tx1"/>
                </a:solidFill>
                <a:latin typeface="Arial" pitchFamily="34" charset="0"/>
                <a:cs typeface="Courier New" pitchFamily="49" charset="0"/>
              </a:defRPr>
            </a:lvl2pPr>
            <a:lvl3pPr marL="1143000" indent="-228600" eaLnBrk="0" hangingPunct="0">
              <a:defRPr sz="3600" b="1">
                <a:solidFill>
                  <a:schemeClr val="tx1"/>
                </a:solidFill>
                <a:latin typeface="Arial" pitchFamily="34" charset="0"/>
                <a:cs typeface="Courier New" pitchFamily="49" charset="0"/>
              </a:defRPr>
            </a:lvl3pPr>
            <a:lvl4pPr marL="1600200" indent="-228600" eaLnBrk="0" hangingPunct="0">
              <a:defRPr sz="3600" b="1">
                <a:solidFill>
                  <a:schemeClr val="tx1"/>
                </a:solidFill>
                <a:latin typeface="Arial" pitchFamily="34" charset="0"/>
                <a:cs typeface="Courier New" pitchFamily="49" charset="0"/>
              </a:defRPr>
            </a:lvl4pPr>
            <a:lvl5pPr marL="2057400" indent="-228600" eaLnBrk="0" hangingPunct="0">
              <a:defRPr sz="3600" b="1">
                <a:solidFill>
                  <a:schemeClr val="tx1"/>
                </a:solidFill>
                <a:latin typeface="Arial" pitchFamily="34" charset="0"/>
                <a:cs typeface="Courier New" pitchFamily="49" charset="0"/>
              </a:defRPr>
            </a:lvl5pPr>
            <a:lvl6pPr marL="2514600" indent="-228600" eaLnBrk="0" fontAlgn="base" hangingPunct="0">
              <a:spcBef>
                <a:spcPct val="0"/>
              </a:spcBef>
              <a:spcAft>
                <a:spcPct val="0"/>
              </a:spcAft>
              <a:defRPr sz="3600" b="1">
                <a:solidFill>
                  <a:schemeClr val="tx1"/>
                </a:solidFill>
                <a:latin typeface="Arial" pitchFamily="34" charset="0"/>
                <a:cs typeface="Courier New" pitchFamily="49" charset="0"/>
              </a:defRPr>
            </a:lvl6pPr>
            <a:lvl7pPr marL="2971800" indent="-228600" eaLnBrk="0" fontAlgn="base" hangingPunct="0">
              <a:spcBef>
                <a:spcPct val="0"/>
              </a:spcBef>
              <a:spcAft>
                <a:spcPct val="0"/>
              </a:spcAft>
              <a:defRPr sz="3600" b="1">
                <a:solidFill>
                  <a:schemeClr val="tx1"/>
                </a:solidFill>
                <a:latin typeface="Arial" pitchFamily="34" charset="0"/>
                <a:cs typeface="Courier New" pitchFamily="49" charset="0"/>
              </a:defRPr>
            </a:lvl7pPr>
            <a:lvl8pPr marL="3429000" indent="-228600" eaLnBrk="0" fontAlgn="base" hangingPunct="0">
              <a:spcBef>
                <a:spcPct val="0"/>
              </a:spcBef>
              <a:spcAft>
                <a:spcPct val="0"/>
              </a:spcAft>
              <a:defRPr sz="3600" b="1">
                <a:solidFill>
                  <a:schemeClr val="tx1"/>
                </a:solidFill>
                <a:latin typeface="Arial" pitchFamily="34" charset="0"/>
                <a:cs typeface="Courier New" pitchFamily="49" charset="0"/>
              </a:defRPr>
            </a:lvl8pPr>
            <a:lvl9pPr marL="3886200" indent="-228600" eaLnBrk="0" fontAlgn="base" hangingPunct="0">
              <a:spcBef>
                <a:spcPct val="0"/>
              </a:spcBef>
              <a:spcAft>
                <a:spcPct val="0"/>
              </a:spcAft>
              <a:defRPr sz="3600" b="1">
                <a:solidFill>
                  <a:schemeClr val="tx1"/>
                </a:solidFill>
                <a:latin typeface="Arial" pitchFamily="34" charset="0"/>
                <a:cs typeface="Courier New" pitchFamily="49" charset="0"/>
              </a:defRPr>
            </a:lvl9pPr>
          </a:lstStyle>
          <a:p>
            <a:pPr eaLnBrk="1" hangingPunct="1"/>
            <a:r>
              <a:rPr lang="en-CA" sz="2000">
                <a:cs typeface="Arial" pitchFamily="34" charset="0"/>
              </a:rPr>
              <a:t>CCTF</a:t>
            </a:r>
            <a:r>
              <a:rPr lang="en-CA" sz="2000" baseline="-25000">
                <a:cs typeface="Arial" pitchFamily="34" charset="0"/>
              </a:rPr>
              <a:t>NEW</a:t>
            </a:r>
            <a:r>
              <a:rPr lang="en-CA" sz="2000">
                <a:cs typeface="Arial" pitchFamily="34" charset="0"/>
              </a:rPr>
              <a:t> = 0.76136464           CCTF</a:t>
            </a:r>
            <a:r>
              <a:rPr lang="en-CA" sz="2000" baseline="-25000">
                <a:cs typeface="Arial" pitchFamily="34" charset="0"/>
              </a:rPr>
              <a:t>OLD</a:t>
            </a:r>
            <a:r>
              <a:rPr lang="en-CA" sz="2000">
                <a:cs typeface="Arial" pitchFamily="34" charset="0"/>
              </a:rPr>
              <a:t> = 0.75</a:t>
            </a:r>
          </a:p>
        </p:txBody>
      </p:sp>
      <p:graphicFrame>
        <p:nvGraphicFramePr>
          <p:cNvPr id="210038" name="Group 118"/>
          <p:cNvGraphicFramePr>
            <a:graphicFrameLocks noGrp="1"/>
          </p:cNvGraphicFramePr>
          <p:nvPr>
            <p:extLst>
              <p:ext uri="{D42A27DB-BD31-4B8C-83A1-F6EECF244321}">
                <p14:modId xmlns:p14="http://schemas.microsoft.com/office/powerpoint/2010/main" val="936651171"/>
              </p:ext>
            </p:extLst>
          </p:nvPr>
        </p:nvGraphicFramePr>
        <p:xfrm>
          <a:off x="838200" y="3581400"/>
          <a:ext cx="7473950" cy="1647828"/>
        </p:xfrm>
        <a:graphic>
          <a:graphicData uri="http://schemas.openxmlformats.org/drawingml/2006/table">
            <a:tbl>
              <a:tblPr/>
              <a:tblGrid>
                <a:gridCol w="609600"/>
                <a:gridCol w="939800"/>
                <a:gridCol w="1016000"/>
                <a:gridCol w="1027113"/>
                <a:gridCol w="1930400"/>
                <a:gridCol w="952500"/>
                <a:gridCol w="998537"/>
              </a:tblGrid>
              <a:tr h="2746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 </a:t>
                      </a:r>
                      <a:endParaRPr kumimoji="0" lang="en-US" sz="1800" b="0" i="0" u="none" strike="noStrike" cap="none" normalizeH="0" baseline="0" dirty="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After-Tax P</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CCTF </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Difference</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r>
              <a:tr h="2746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EOY</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SV</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BV</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NSV</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with NSV</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Method</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charset="0"/>
                          <a:cs typeface="Arial" charset="0"/>
                        </a:rPr>
                        <a:t>CCTF - Tab</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r>
              <a:tr h="2746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$98,304.0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$186,989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$142,646.25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$168,863.3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$182,630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$13,767</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r>
              <a:tr h="2746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cs typeface="Arial" charset="0"/>
                        </a:rPr>
                        <a:t>10</a:t>
                      </a:r>
                      <a:endParaRPr kumimoji="0" lang="en-US" sz="1800" b="0" i="0" u="none" strike="noStrike" cap="none" normalizeH="0" baseline="0" dirty="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$32,212.3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$110,415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$71,313.55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$211,557.1</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$219,095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$7,538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r>
              <a:tr h="2746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15</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$10,555.3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$65,199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$37,877.09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$223,243.6</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$226,514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$3,270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r>
              <a:tr h="2746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$3,458.8</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$38,499</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$20,979.02</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$226,721.4</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$228,023</a:t>
                      </a:r>
                      <a:endParaRPr kumimoji="0" lang="en-US" sz="1800" b="0" i="0" u="none" strike="noStrike" cap="none" normalizeH="0" baseline="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cs typeface="Arial" charset="0"/>
                        </a:rPr>
                        <a:t>$1,302</a:t>
                      </a:r>
                      <a:endParaRPr kumimoji="0" lang="en-US" sz="1800" b="0" i="0" u="none" strike="noStrike" cap="none" normalizeH="0" baseline="0" dirty="0" smtClean="0">
                        <a:ln>
                          <a:noFill/>
                        </a:ln>
                        <a:solidFill>
                          <a:schemeClr val="tx1"/>
                        </a:solidFill>
                        <a:effectLst/>
                        <a:latin typeface="Arial" charset="0"/>
                        <a:cs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alpha val="42000"/>
                      </a:srgbClr>
                    </a:solid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86BD2FD7-6508-4223-836C-5E19BF299353}" type="slidenum">
              <a:rPr lang="fr-CA"/>
              <a:pPr>
                <a:defRPr/>
              </a:pPr>
              <a:t>101</a:t>
            </a:fld>
            <a:endParaRPr lang="fr-CA"/>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42746" name="Group 410"/>
          <p:cNvGraphicFramePr>
            <a:graphicFrameLocks noGrp="1"/>
          </p:cNvGraphicFramePr>
          <p:nvPr/>
        </p:nvGraphicFramePr>
        <p:xfrm>
          <a:off x="457200" y="1828800"/>
          <a:ext cx="8001000" cy="4445001"/>
        </p:xfrm>
        <a:graphic>
          <a:graphicData uri="http://schemas.openxmlformats.org/drawingml/2006/table">
            <a:tbl>
              <a:tblPr/>
              <a:tblGrid>
                <a:gridCol w="1682750"/>
                <a:gridCol w="903288"/>
                <a:gridCol w="901700"/>
                <a:gridCol w="903287"/>
                <a:gridCol w="901700"/>
                <a:gridCol w="903288"/>
                <a:gridCol w="901700"/>
                <a:gridCol w="903287"/>
              </a:tblGrid>
              <a:tr h="3175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7">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Years</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r>
              <a:tr h="3190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Item</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3</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5</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41363">
                <a:tc>
                  <a:txBody>
                    <a:bodyPr/>
                    <a:lstStyle/>
                    <a:p>
                      <a:pPr marL="342900" marR="0" lvl="0" indent="-342900" algn="l" defTabSz="914400" rtl="0" eaLnBrk="1" fontAlgn="base" latinLnBrk="0" hangingPunct="1">
                        <a:lnSpc>
                          <a:spcPct val="100000"/>
                        </a:lnSpc>
                        <a:spcBef>
                          <a:spcPct val="0"/>
                        </a:spcBef>
                        <a:spcAft>
                          <a:spcPct val="0"/>
                        </a:spcAft>
                        <a:buClrTx/>
                        <a:buSzTx/>
                        <a:buFontTx/>
                        <a:buAutoNum type="arabicPeriod"/>
                        <a:tabLst/>
                      </a:pPr>
                      <a:r>
                        <a:rPr kumimoji="0" lang="en-US" sz="1400" b="1" i="0" u="none" strike="noStrike" cap="none" normalizeH="0" baseline="0" smtClean="0">
                          <a:ln>
                            <a:noFill/>
                          </a:ln>
                          <a:solidFill>
                            <a:schemeClr val="tx1"/>
                          </a:solidFill>
                          <a:effectLst/>
                          <a:latin typeface="Arial" charset="0"/>
                          <a:cs typeface="Times New Roman" pitchFamily="18" charset="0"/>
                        </a:rPr>
                        <a:t>BTCF</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(Before-Tax Cash Flows) </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(60K)</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20,000 </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20,000</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5,000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863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 Interest on        Loan</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8C8C"/>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8C8C"/>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8C8C"/>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8C8C"/>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8C8C"/>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8C8C"/>
                    </a:solidFill>
                  </a:tcPr>
                </a:tc>
              </a:tr>
              <a:tr h="3175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3. Depreciation</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10,800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8,640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6,912</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5,530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4,424</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863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 Taxable              Income</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14,000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9,200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11,360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13,088</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14,470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15,576</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70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5. Taxes                Payable</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7,000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4,600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5,580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6,544</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7,235</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7,788</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65224">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 ATCF</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(After-Tax Cash Flows) </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(60K)</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13,000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15,400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14,420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13,456</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12,765</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12,212</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NSV</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23,559</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7359" name="Rectangle 409"/>
          <p:cNvSpPr>
            <a:spLocks noGrp="1" noChangeArrowheads="1"/>
          </p:cNvSpPr>
          <p:nvPr>
            <p:ph type="title"/>
          </p:nvPr>
        </p:nvSpPr>
        <p:spPr/>
        <p:txBody>
          <a:bodyPr/>
          <a:lstStyle/>
          <a:p>
            <a:pPr eaLnBrk="1" hangingPunct="1"/>
            <a:r>
              <a:rPr lang="en-US" smtClean="0"/>
              <a:t>Tractor problem in BTCF &amp; ATCF Format</a:t>
            </a:r>
          </a:p>
        </p:txBody>
      </p:sp>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BFC4D9F3-EFA5-4089-B52E-66948BCDB1CA}" type="slidenum">
              <a:rPr lang="fr-CA"/>
              <a:pPr>
                <a:defRPr/>
              </a:pPr>
              <a:t>102</a:t>
            </a:fld>
            <a:endParaRPr lang="fr-CA"/>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3D010E44-B67C-4948-A34A-4C89FD6C3004}" type="slidenum">
              <a:rPr lang="fr-CA"/>
              <a:pPr>
                <a:defRPr/>
              </a:pPr>
              <a:t>103</a:t>
            </a:fld>
            <a:endParaRPr lang="fr-CA"/>
          </a:p>
        </p:txBody>
      </p:sp>
      <p:sp>
        <p:nvSpPr>
          <p:cNvPr id="98308" name="Rectangle 2"/>
          <p:cNvSpPr>
            <a:spLocks noGrp="1" noChangeArrowheads="1"/>
          </p:cNvSpPr>
          <p:nvPr>
            <p:ph type="title"/>
          </p:nvPr>
        </p:nvSpPr>
        <p:spPr/>
        <p:txBody>
          <a:bodyPr/>
          <a:lstStyle/>
          <a:p>
            <a:pPr eaLnBrk="1" hangingPunct="1"/>
            <a:r>
              <a:rPr lang="en-US" smtClean="0"/>
              <a:t>Tractor problem in BTCF &amp; ATCF Format</a:t>
            </a:r>
          </a:p>
        </p:txBody>
      </p:sp>
      <p:sp>
        <p:nvSpPr>
          <p:cNvPr id="98309" name="Rectangle 3"/>
          <p:cNvSpPr>
            <a:spLocks noGrp="1" noChangeArrowheads="1"/>
          </p:cNvSpPr>
          <p:nvPr>
            <p:ph type="body" idx="1"/>
          </p:nvPr>
        </p:nvSpPr>
        <p:spPr/>
        <p:txBody>
          <a:bodyPr/>
          <a:lstStyle/>
          <a:p>
            <a:pPr eaLnBrk="1" hangingPunct="1">
              <a:lnSpc>
                <a:spcPct val="80000"/>
              </a:lnSpc>
            </a:pPr>
            <a:r>
              <a:rPr lang="en-US" sz="2400" smtClean="0"/>
              <a:t>NSV = 5,000 - (5,000-17,694)0.5 = $11,347</a:t>
            </a:r>
          </a:p>
          <a:p>
            <a:pPr eaLnBrk="1" hangingPunct="1">
              <a:lnSpc>
                <a:spcPct val="80000"/>
              </a:lnSpc>
            </a:pPr>
            <a:r>
              <a:rPr lang="en-US" sz="2400" smtClean="0"/>
              <a:t>After-tax PW = -60,000 + 13,000(P/F,10%,1) </a:t>
            </a:r>
          </a:p>
          <a:p>
            <a:pPr eaLnBrk="1" hangingPunct="1">
              <a:lnSpc>
                <a:spcPct val="80000"/>
              </a:lnSpc>
              <a:buFontTx/>
              <a:buNone/>
            </a:pPr>
            <a:r>
              <a:rPr lang="en-US" sz="2400" smtClean="0"/>
              <a:t>	+15,400(P/F,10%,2) + 14,420(P/F,10%,3)</a:t>
            </a:r>
          </a:p>
          <a:p>
            <a:pPr eaLnBrk="1" hangingPunct="1">
              <a:lnSpc>
                <a:spcPct val="80000"/>
              </a:lnSpc>
              <a:buFontTx/>
              <a:buNone/>
            </a:pPr>
            <a:r>
              <a:rPr lang="en-US" sz="2400" smtClean="0"/>
              <a:t>	+13,456(P/F,10%,4) + 12,765(P/F,10%,5) </a:t>
            </a:r>
          </a:p>
          <a:p>
            <a:pPr eaLnBrk="1" hangingPunct="1">
              <a:lnSpc>
                <a:spcPct val="80000"/>
              </a:lnSpc>
              <a:buFontTx/>
              <a:buNone/>
            </a:pPr>
            <a:r>
              <a:rPr lang="en-US" sz="2400" smtClean="0"/>
              <a:t>	+ 23,559(P/F,10%,6)</a:t>
            </a:r>
          </a:p>
          <a:p>
            <a:pPr eaLnBrk="1" hangingPunct="1">
              <a:lnSpc>
                <a:spcPct val="80000"/>
              </a:lnSpc>
              <a:buFontTx/>
              <a:buNone/>
            </a:pPr>
            <a:r>
              <a:rPr lang="en-US" sz="2400" smtClean="0"/>
              <a:t>	= $5,794 (compared to $4,900 with the CCTF method)</a:t>
            </a:r>
          </a:p>
          <a:p>
            <a:pPr eaLnBrk="1" hangingPunct="1">
              <a:lnSpc>
                <a:spcPct val="80000"/>
              </a:lnSpc>
            </a:pPr>
            <a:r>
              <a:rPr lang="en-US" sz="2400" smtClean="0"/>
              <a:t>After-tax AEW </a:t>
            </a:r>
          </a:p>
          <a:p>
            <a:pPr eaLnBrk="1" hangingPunct="1">
              <a:lnSpc>
                <a:spcPct val="80000"/>
              </a:lnSpc>
              <a:buFontTx/>
              <a:buNone/>
            </a:pPr>
            <a:r>
              <a:rPr lang="en-US" sz="2400" smtClean="0"/>
              <a:t>	= 5,794(A/P,10%,6) = $1,330 (compared to $1,125 with the CCTF method)</a:t>
            </a: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AEC8D15B-7C58-4976-A281-9BA8F64258FD}" type="slidenum">
              <a:rPr lang="fr-CA"/>
              <a:pPr>
                <a:defRPr/>
              </a:pPr>
              <a:t>104</a:t>
            </a:fld>
            <a:endParaRPr lang="fr-CA"/>
          </a:p>
        </p:txBody>
      </p:sp>
      <p:sp>
        <p:nvSpPr>
          <p:cNvPr id="99332" name="Rectangle 2"/>
          <p:cNvSpPr>
            <a:spLocks noGrp="1" noChangeArrowheads="1"/>
          </p:cNvSpPr>
          <p:nvPr>
            <p:ph type="title"/>
          </p:nvPr>
        </p:nvSpPr>
        <p:spPr/>
        <p:txBody>
          <a:bodyPr/>
          <a:lstStyle/>
          <a:p>
            <a:pPr eaLnBrk="1" hangingPunct="1"/>
            <a:r>
              <a:rPr lang="en-US" smtClean="0"/>
              <a:t>Example: BTCF &amp; ATCF</a:t>
            </a:r>
          </a:p>
        </p:txBody>
      </p:sp>
      <p:sp>
        <p:nvSpPr>
          <p:cNvPr id="99333" name="Rectangle 3"/>
          <p:cNvSpPr>
            <a:spLocks noGrp="1" noChangeArrowheads="1"/>
          </p:cNvSpPr>
          <p:nvPr>
            <p:ph type="body" idx="1"/>
          </p:nvPr>
        </p:nvSpPr>
        <p:spPr/>
        <p:txBody>
          <a:bodyPr/>
          <a:lstStyle/>
          <a:p>
            <a:pPr marL="533400" indent="-533400" eaLnBrk="1" hangingPunct="1">
              <a:lnSpc>
                <a:spcPct val="90000"/>
              </a:lnSpc>
            </a:pPr>
            <a:r>
              <a:rPr lang="en-US" sz="2000" smtClean="0"/>
              <a:t>A firm is considering the purchase of a truck for $300,000 fully installed.  It is expected to last 3 years with a salvage value of $100,000 at that time.  Revenues from operations will be $250,000 each year and operating and maintenance costs will be $75,000 each year  </a:t>
            </a:r>
          </a:p>
          <a:p>
            <a:pPr marL="952500" lvl="1" indent="-495300" eaLnBrk="1" hangingPunct="1">
              <a:lnSpc>
                <a:spcPct val="90000"/>
              </a:lnSpc>
              <a:buFontTx/>
              <a:buAutoNum type="arabicPeriod"/>
            </a:pPr>
            <a:r>
              <a:rPr lang="en-US" sz="2000" smtClean="0"/>
              <a:t>Depreciate the truck using the DB method (d=25%).</a:t>
            </a:r>
          </a:p>
          <a:p>
            <a:pPr marL="952500" lvl="1" indent="-495300" eaLnBrk="1" hangingPunct="1">
              <a:lnSpc>
                <a:spcPct val="90000"/>
              </a:lnSpc>
              <a:buFontTx/>
              <a:buAutoNum type="arabicPeriod"/>
            </a:pPr>
            <a:r>
              <a:rPr lang="en-US" sz="2000" smtClean="0"/>
              <a:t>The before-tax interest rate is 10%.</a:t>
            </a:r>
          </a:p>
          <a:p>
            <a:pPr marL="952500" lvl="1" indent="-495300" eaLnBrk="1" hangingPunct="1">
              <a:lnSpc>
                <a:spcPct val="90000"/>
              </a:lnSpc>
              <a:buFontTx/>
              <a:buAutoNum type="arabicPeriod"/>
            </a:pPr>
            <a:r>
              <a:rPr lang="en-US" sz="2000" smtClean="0"/>
              <a:t>The after-tax interest rate is 5%.		</a:t>
            </a:r>
          </a:p>
          <a:p>
            <a:pPr marL="952500" lvl="1" indent="-495300" eaLnBrk="1" hangingPunct="1">
              <a:lnSpc>
                <a:spcPct val="90000"/>
              </a:lnSpc>
              <a:buFontTx/>
              <a:buAutoNum type="arabicPeriod"/>
            </a:pPr>
            <a:r>
              <a:rPr lang="en-US" sz="2000" smtClean="0"/>
              <a:t>A 50% tax rate on income from operations and depreciation recapturing</a:t>
            </a:r>
          </a:p>
          <a:p>
            <a:pPr marL="952500" lvl="1" indent="-495300" eaLnBrk="1" hangingPunct="1">
              <a:lnSpc>
                <a:spcPct val="90000"/>
              </a:lnSpc>
              <a:buFontTx/>
              <a:buAutoNum type="arabicPeriod"/>
            </a:pPr>
            <a:r>
              <a:rPr lang="en-US" sz="2000" b="1" smtClean="0"/>
              <a:t>The half-year rule does NOT apply.</a:t>
            </a:r>
            <a:r>
              <a:rPr lang="en-US" sz="2000" smtClean="0"/>
              <a:t> </a:t>
            </a:r>
          </a:p>
          <a:p>
            <a:pPr marL="952500" lvl="1" indent="-495300" eaLnBrk="1" hangingPunct="1">
              <a:lnSpc>
                <a:spcPct val="90000"/>
              </a:lnSpc>
              <a:buFontTx/>
              <a:buAutoNum type="arabicPeriod"/>
            </a:pPr>
            <a:r>
              <a:rPr lang="en-US" sz="2000" smtClean="0"/>
              <a:t>The firm gets a $100,000 loan (at a 10% rate of interest) which is repaid as shown in the next Table.</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354" name="Rectangle 4"/>
          <p:cNvSpPr>
            <a:spLocks noGrp="1" noChangeArrowheads="1"/>
          </p:cNvSpPr>
          <p:nvPr>
            <p:ph type="title"/>
          </p:nvPr>
        </p:nvSpPr>
        <p:spPr/>
        <p:txBody>
          <a:bodyPr/>
          <a:lstStyle/>
          <a:p>
            <a:pPr eaLnBrk="1" hangingPunct="1"/>
            <a:r>
              <a:rPr lang="en-US" smtClean="0"/>
              <a:t>Example: BTCF &amp; ATCF (cont’d)</a:t>
            </a:r>
          </a:p>
        </p:txBody>
      </p:sp>
      <p:graphicFrame>
        <p:nvGraphicFramePr>
          <p:cNvPr id="114747" name="Group 59"/>
          <p:cNvGraphicFramePr>
            <a:graphicFrameLocks noGrp="1"/>
          </p:cNvGraphicFramePr>
          <p:nvPr/>
        </p:nvGraphicFramePr>
        <p:xfrm>
          <a:off x="1143000" y="2209800"/>
          <a:ext cx="7086600" cy="1906588"/>
        </p:xfrm>
        <a:graphic>
          <a:graphicData uri="http://schemas.openxmlformats.org/drawingml/2006/table">
            <a:tbl>
              <a:tblPr/>
              <a:tblGrid>
                <a:gridCol w="3543300"/>
                <a:gridCol w="3543300"/>
              </a:tblGrid>
              <a:tr h="3127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Loan Repayment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at End of Year</a:t>
                      </a:r>
                      <a:endParaRPr kumimoji="0" lang="en-US" sz="18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Percentage of Loan Repaid</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at End of Year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r>
              <a:tr h="3127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1</a:t>
                      </a:r>
                      <a:endParaRPr kumimoji="0" lang="en-US" sz="18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30%</a:t>
                      </a:r>
                      <a:endParaRPr kumimoji="0" lang="en-US" sz="18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27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2</a:t>
                      </a:r>
                      <a:endParaRPr kumimoji="0" lang="en-US" sz="18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30%</a:t>
                      </a:r>
                      <a:endParaRPr kumimoji="0" lang="en-US" sz="18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49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3</a:t>
                      </a:r>
                      <a:endParaRPr kumimoji="0" lang="en-US" sz="18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Times New Roman" pitchFamily="18" charset="0"/>
                        </a:rPr>
                        <a:t>40%</a:t>
                      </a:r>
                      <a:endParaRPr kumimoji="0" lang="en-US" sz="18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98C1137A-A17E-4A0D-8903-143D26B3BAB6}" type="slidenum">
              <a:rPr lang="fr-CA"/>
              <a:pPr>
                <a:defRPr/>
              </a:pPr>
              <a:t>105</a:t>
            </a:fld>
            <a:endParaRPr lang="fr-CA"/>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16126" name="Group 414"/>
          <p:cNvGraphicFramePr>
            <a:graphicFrameLocks noGrp="1"/>
          </p:cNvGraphicFramePr>
          <p:nvPr/>
        </p:nvGraphicFramePr>
        <p:xfrm>
          <a:off x="457200" y="609600"/>
          <a:ext cx="8077200" cy="5413377"/>
        </p:xfrm>
        <a:graphic>
          <a:graphicData uri="http://schemas.openxmlformats.org/drawingml/2006/table">
            <a:tbl>
              <a:tblPr/>
              <a:tblGrid>
                <a:gridCol w="2951163"/>
                <a:gridCol w="1455737"/>
                <a:gridCol w="1223963"/>
                <a:gridCol w="1222375"/>
                <a:gridCol w="1223962"/>
              </a:tblGrid>
              <a:tr h="503238">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charset="0"/>
                          <a:cs typeface="Times New Roman" pitchFamily="18" charset="0"/>
                        </a:rPr>
                        <a:t>Years</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c hMerge="1">
                  <a:txBody>
                    <a:bodyPr/>
                    <a:lstStyle/>
                    <a:p>
                      <a:endParaRPr lang="fr-CA"/>
                    </a:p>
                  </a:txBody>
                  <a:tcPr/>
                </a:tc>
                <a:tc hMerge="1">
                  <a:txBody>
                    <a:bodyPr/>
                    <a:lstStyle/>
                    <a:p>
                      <a:endParaRPr lang="fr-CA"/>
                    </a:p>
                  </a:txBody>
                  <a:tcPr/>
                </a:tc>
              </a:tr>
              <a:tr h="33528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Item</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3</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5791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1. Before-Tax Cash Flow (BTCF) </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(300,000)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175,000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175,000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175,000</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+ 100,000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503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2. Interest on Loan ($)</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3737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7,000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504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3. Depreciation ($)</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3737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75,000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56,250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42,188</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503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4. Taxable Income ($)</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3737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90,000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111,750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128,812</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503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5. Taxes Payable ($)</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3737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45,000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55,875</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64,406</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7315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6. After-Tax Cash Flow (ATCF) </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(300,000)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130,000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119,125</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110,594</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+ 113,282</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 223,876</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3352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7. Repayment of Loan</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30,000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30,000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3352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8. (=2.)  Interest on Loan</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CA"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E4A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7,000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4,000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r>
              <a:tr h="5791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9. Cash Flow on Equity (CFOE) </a:t>
                      </a: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66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(200,000)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90,000</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82,125</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Times New Roman" pitchFamily="18" charset="0"/>
                        </a:rPr>
                        <a:t>179,876</a:t>
                      </a:r>
                      <a:endParaRPr kumimoji="0" lang="en-US" sz="14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solidFill>
                  </a:tcPr>
                </a:tc>
              </a:tr>
            </a:tbl>
          </a:graphicData>
        </a:graphic>
      </p:graphicFrame>
      <p:sp>
        <p:nvSpPr>
          <p:cNvPr id="2" name="Footer Placeholder 1"/>
          <p:cNvSpPr>
            <a:spLocks noGrp="1"/>
          </p:cNvSpPr>
          <p:nvPr>
            <p:ph type="ftr" sz="quarter" idx="11"/>
          </p:nvPr>
        </p:nvSpPr>
        <p:spPr/>
        <p:txBody>
          <a:bodyPr/>
          <a:lstStyle/>
          <a:p>
            <a:pPr>
              <a:defRPr/>
            </a:pPr>
            <a:r>
              <a:rPr lang="en-CA" smtClean="0"/>
              <a:t>Topic 8: Depreciation, Taxes and Cash Flows</a:t>
            </a:r>
            <a:endParaRPr lang="fr-CA"/>
          </a:p>
        </p:txBody>
      </p:sp>
      <p:sp>
        <p:nvSpPr>
          <p:cNvPr id="3" name="Slide Number Placeholder 2"/>
          <p:cNvSpPr>
            <a:spLocks noGrp="1"/>
          </p:cNvSpPr>
          <p:nvPr>
            <p:ph type="sldNum" sz="quarter" idx="12"/>
          </p:nvPr>
        </p:nvSpPr>
        <p:spPr/>
        <p:txBody>
          <a:bodyPr/>
          <a:lstStyle/>
          <a:p>
            <a:pPr>
              <a:defRPr/>
            </a:pPr>
            <a:fld id="{5466F9FE-EC3D-49CC-9A31-C57E77DD2551}" type="slidenum">
              <a:rPr lang="fr-CA"/>
              <a:pPr>
                <a:defRPr/>
              </a:pPr>
              <a:t>106</a:t>
            </a:fld>
            <a:endParaRPr lang="fr-CA"/>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FF8BA815-A2C0-4298-A11A-2B358653410F}" type="slidenum">
              <a:rPr lang="fr-CA"/>
              <a:pPr>
                <a:defRPr/>
              </a:pPr>
              <a:t>107</a:t>
            </a:fld>
            <a:endParaRPr lang="fr-CA"/>
          </a:p>
        </p:txBody>
      </p:sp>
      <p:sp>
        <p:nvSpPr>
          <p:cNvPr id="102404" name="Rectangle 2"/>
          <p:cNvSpPr>
            <a:spLocks noGrp="1" noChangeArrowheads="1"/>
          </p:cNvSpPr>
          <p:nvPr>
            <p:ph type="title"/>
          </p:nvPr>
        </p:nvSpPr>
        <p:spPr/>
        <p:txBody>
          <a:bodyPr/>
          <a:lstStyle/>
          <a:p>
            <a:pPr eaLnBrk="1" hangingPunct="1"/>
            <a:r>
              <a:rPr lang="en-US" smtClean="0"/>
              <a:t>Example: BTCF &amp; ATCF (cont’d)</a:t>
            </a:r>
          </a:p>
        </p:txBody>
      </p:sp>
      <p:sp>
        <p:nvSpPr>
          <p:cNvPr id="102405" name="Rectangle 3"/>
          <p:cNvSpPr>
            <a:spLocks noGrp="1" noChangeArrowheads="1"/>
          </p:cNvSpPr>
          <p:nvPr>
            <p:ph type="body" idx="1"/>
          </p:nvPr>
        </p:nvSpPr>
        <p:spPr/>
        <p:txBody>
          <a:bodyPr/>
          <a:lstStyle/>
          <a:p>
            <a:pPr marL="457200" indent="-457200" eaLnBrk="1" hangingPunct="1">
              <a:lnSpc>
                <a:spcPct val="90000"/>
              </a:lnSpc>
              <a:buFontTx/>
              <a:buNone/>
            </a:pPr>
            <a:r>
              <a:rPr lang="en-US" sz="2400" b="1" smtClean="0"/>
              <a:t>Project’s book value after three years. </a:t>
            </a:r>
          </a:p>
          <a:p>
            <a:pPr marL="457200" indent="-457200" eaLnBrk="1" hangingPunct="1">
              <a:lnSpc>
                <a:spcPct val="90000"/>
              </a:lnSpc>
              <a:buFontTx/>
              <a:buNone/>
            </a:pPr>
            <a:r>
              <a:rPr lang="en-US" sz="2400" smtClean="0"/>
              <a:t>	Book Value (BV) = P(1 - d)</a:t>
            </a:r>
            <a:r>
              <a:rPr lang="en-US" sz="2400" baseline="30000" smtClean="0"/>
              <a:t>3</a:t>
            </a:r>
            <a:r>
              <a:rPr lang="en-US" sz="2400" smtClean="0"/>
              <a:t> = 300,000(1 - 0.25)</a:t>
            </a:r>
            <a:r>
              <a:rPr lang="en-US" sz="2400" baseline="30000" smtClean="0"/>
              <a:t>3</a:t>
            </a:r>
            <a:r>
              <a:rPr lang="en-US" sz="2400" smtClean="0"/>
              <a:t> </a:t>
            </a:r>
          </a:p>
          <a:p>
            <a:pPr marL="457200" indent="-457200" eaLnBrk="1" hangingPunct="1">
              <a:lnSpc>
                <a:spcPct val="90000"/>
              </a:lnSpc>
              <a:buFontTx/>
              <a:buNone/>
            </a:pPr>
            <a:r>
              <a:rPr lang="en-US" sz="2400" smtClean="0"/>
              <a:t>	= $126,562.5 	</a:t>
            </a:r>
          </a:p>
          <a:p>
            <a:pPr marL="457200" indent="-457200" eaLnBrk="1" hangingPunct="1">
              <a:lnSpc>
                <a:spcPct val="90000"/>
              </a:lnSpc>
              <a:buFontTx/>
              <a:buNone/>
            </a:pPr>
            <a:endParaRPr lang="en-US" sz="2400" smtClean="0"/>
          </a:p>
          <a:p>
            <a:pPr marL="457200" indent="-457200" eaLnBrk="1" hangingPunct="1">
              <a:lnSpc>
                <a:spcPct val="90000"/>
              </a:lnSpc>
              <a:buFontTx/>
              <a:buNone/>
            </a:pPr>
            <a:r>
              <a:rPr lang="en-US" sz="2400" b="1" smtClean="0"/>
              <a:t>Net salvage value (NSV) at the end of three years.</a:t>
            </a:r>
          </a:p>
          <a:p>
            <a:pPr marL="457200" indent="-457200" eaLnBrk="1" hangingPunct="1">
              <a:lnSpc>
                <a:spcPct val="90000"/>
              </a:lnSpc>
              <a:buFontTx/>
              <a:buNone/>
            </a:pPr>
            <a:r>
              <a:rPr lang="en-US" sz="2400" smtClean="0"/>
              <a:t>	NSV = SV - Taxes Payable (tax credits received) on capital gains (losses) and depreciation recapturing</a:t>
            </a:r>
          </a:p>
          <a:p>
            <a:pPr marL="457200" indent="-457200" eaLnBrk="1" hangingPunct="1">
              <a:lnSpc>
                <a:spcPct val="90000"/>
              </a:lnSpc>
              <a:buFontTx/>
              <a:buNone/>
            </a:pPr>
            <a:r>
              <a:rPr lang="en-US" sz="2400" smtClean="0"/>
              <a:t>	NSV = SV - t(SV - BV) where “t” is the tax rate</a:t>
            </a:r>
          </a:p>
          <a:p>
            <a:pPr marL="457200" indent="-457200" eaLnBrk="1" hangingPunct="1">
              <a:lnSpc>
                <a:spcPct val="90000"/>
              </a:lnSpc>
              <a:buFontTx/>
              <a:buNone/>
            </a:pPr>
            <a:r>
              <a:rPr lang="en-US" sz="2400" smtClean="0"/>
              <a:t>	NSV = 100,000 - 0.5(100,000 - 126,563)</a:t>
            </a:r>
          </a:p>
          <a:p>
            <a:pPr marL="457200" indent="-457200" eaLnBrk="1" hangingPunct="1">
              <a:lnSpc>
                <a:spcPct val="90000"/>
              </a:lnSpc>
              <a:buFontTx/>
              <a:buNone/>
            </a:pPr>
            <a:r>
              <a:rPr lang="en-US" sz="2400" smtClean="0"/>
              <a:t>	NSV = 100,000 - (-13,282) </a:t>
            </a:r>
          </a:p>
          <a:p>
            <a:pPr marL="457200" indent="-457200" eaLnBrk="1" hangingPunct="1">
              <a:lnSpc>
                <a:spcPct val="90000"/>
              </a:lnSpc>
              <a:buFontTx/>
              <a:buNone/>
            </a:pPr>
            <a:r>
              <a:rPr lang="en-US" sz="2400" smtClean="0"/>
              <a:t>	NSV = $ 113,282</a:t>
            </a: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7078D7A7-E33F-49CD-B607-6F297158DA91}" type="slidenum">
              <a:rPr lang="fr-CA"/>
              <a:pPr>
                <a:defRPr/>
              </a:pPr>
              <a:t>108</a:t>
            </a:fld>
            <a:endParaRPr lang="fr-CA"/>
          </a:p>
        </p:txBody>
      </p:sp>
      <p:sp>
        <p:nvSpPr>
          <p:cNvPr id="103428" name="Rectangle 2"/>
          <p:cNvSpPr>
            <a:spLocks noGrp="1" noChangeArrowheads="1"/>
          </p:cNvSpPr>
          <p:nvPr>
            <p:ph type="title"/>
          </p:nvPr>
        </p:nvSpPr>
        <p:spPr/>
        <p:txBody>
          <a:bodyPr/>
          <a:lstStyle/>
          <a:p>
            <a:pPr eaLnBrk="1" hangingPunct="1"/>
            <a:r>
              <a:rPr lang="en-US" smtClean="0"/>
              <a:t>Example: BTCF &amp; ATCF (cont’d)</a:t>
            </a:r>
          </a:p>
        </p:txBody>
      </p:sp>
      <p:sp>
        <p:nvSpPr>
          <p:cNvPr id="103429" name="Rectangle 3"/>
          <p:cNvSpPr>
            <a:spLocks noGrp="1" noChangeArrowheads="1"/>
          </p:cNvSpPr>
          <p:nvPr>
            <p:ph type="body" idx="1"/>
          </p:nvPr>
        </p:nvSpPr>
        <p:spPr/>
        <p:txBody>
          <a:bodyPr/>
          <a:lstStyle/>
          <a:p>
            <a:pPr eaLnBrk="1" hangingPunct="1">
              <a:buFontTx/>
              <a:buNone/>
            </a:pPr>
            <a:r>
              <a:rPr lang="en-US" b="1" smtClean="0"/>
              <a:t>Determine the before-tax PW of this project.</a:t>
            </a:r>
          </a:p>
          <a:p>
            <a:pPr eaLnBrk="1" hangingPunct="1">
              <a:buFontTx/>
              <a:buNone/>
            </a:pPr>
            <a:r>
              <a:rPr lang="en-US" smtClean="0"/>
              <a:t>	From the BTCF (row 1):</a:t>
            </a:r>
          </a:p>
          <a:p>
            <a:pPr eaLnBrk="1" hangingPunct="1">
              <a:buFontTx/>
              <a:buNone/>
            </a:pPr>
            <a:r>
              <a:rPr lang="en-US" smtClean="0"/>
              <a:t>	= -300,000 + 175,000(P/A,10%,3)</a:t>
            </a:r>
          </a:p>
          <a:p>
            <a:pPr eaLnBrk="1" hangingPunct="1">
              <a:buFontTx/>
              <a:buNone/>
            </a:pPr>
            <a:r>
              <a:rPr lang="en-US" smtClean="0"/>
              <a:t>	 + 100,000(P/F,10%,3)</a:t>
            </a:r>
          </a:p>
          <a:p>
            <a:pPr eaLnBrk="1" hangingPunct="1">
              <a:buFontTx/>
              <a:buNone/>
            </a:pPr>
            <a:r>
              <a:rPr lang="en-US" smtClean="0"/>
              <a:t>	= </a:t>
            </a:r>
            <a:r>
              <a:rPr lang="en-US" u="sng" smtClean="0"/>
              <a:t>$210,339</a:t>
            </a:r>
          </a:p>
          <a:p>
            <a:pPr eaLnBrk="1" hangingPunct="1">
              <a:buFontTx/>
              <a:buNone/>
            </a:pPr>
            <a:endParaRPr lang="en-US" u="sng" smtClean="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a:defRPr/>
            </a:pPr>
            <a:r>
              <a:rPr lang="en-CA" smtClean="0"/>
              <a:t>Topic 8: Depreciation, Taxes and Cash Flows</a:t>
            </a:r>
            <a:endParaRPr lang="fr-CA"/>
          </a:p>
        </p:txBody>
      </p:sp>
      <p:sp>
        <p:nvSpPr>
          <p:cNvPr id="6" name="Slide Number Placeholder 5"/>
          <p:cNvSpPr>
            <a:spLocks noGrp="1"/>
          </p:cNvSpPr>
          <p:nvPr>
            <p:ph type="sldNum" sz="quarter" idx="12"/>
          </p:nvPr>
        </p:nvSpPr>
        <p:spPr/>
        <p:txBody>
          <a:bodyPr/>
          <a:lstStyle/>
          <a:p>
            <a:pPr>
              <a:defRPr/>
            </a:pPr>
            <a:fld id="{CA15F04E-FC67-4FD2-AA0D-049295BC79BF}" type="slidenum">
              <a:rPr lang="fr-CA"/>
              <a:pPr>
                <a:defRPr/>
              </a:pPr>
              <a:t>109</a:t>
            </a:fld>
            <a:endParaRPr lang="fr-CA"/>
          </a:p>
        </p:txBody>
      </p:sp>
      <p:sp>
        <p:nvSpPr>
          <p:cNvPr id="104452" name="Rectangle 2"/>
          <p:cNvSpPr>
            <a:spLocks noGrp="1" noChangeArrowheads="1"/>
          </p:cNvSpPr>
          <p:nvPr>
            <p:ph type="title"/>
          </p:nvPr>
        </p:nvSpPr>
        <p:spPr/>
        <p:txBody>
          <a:bodyPr/>
          <a:lstStyle/>
          <a:p>
            <a:pPr eaLnBrk="1" hangingPunct="1"/>
            <a:r>
              <a:rPr lang="en-US" smtClean="0"/>
              <a:t>Example: BTCF &amp; ATCF (cont’d)</a:t>
            </a:r>
          </a:p>
        </p:txBody>
      </p:sp>
      <p:sp>
        <p:nvSpPr>
          <p:cNvPr id="104453" name="Rectangle 3"/>
          <p:cNvSpPr>
            <a:spLocks noGrp="1" noChangeArrowheads="1"/>
          </p:cNvSpPr>
          <p:nvPr>
            <p:ph type="body" idx="1"/>
          </p:nvPr>
        </p:nvSpPr>
        <p:spPr/>
        <p:txBody>
          <a:bodyPr/>
          <a:lstStyle/>
          <a:p>
            <a:pPr eaLnBrk="1" hangingPunct="1">
              <a:lnSpc>
                <a:spcPct val="90000"/>
              </a:lnSpc>
            </a:pPr>
            <a:r>
              <a:rPr lang="en-US" sz="2400" b="1" smtClean="0"/>
              <a:t>Determine the after-tax PW of this project.</a:t>
            </a:r>
          </a:p>
          <a:p>
            <a:pPr eaLnBrk="1" hangingPunct="1">
              <a:lnSpc>
                <a:spcPct val="90000"/>
              </a:lnSpc>
              <a:buFontTx/>
              <a:buNone/>
            </a:pPr>
            <a:r>
              <a:rPr lang="en-US" sz="2400" smtClean="0"/>
              <a:t>	From the ATCF (row 6):</a:t>
            </a:r>
          </a:p>
          <a:p>
            <a:pPr eaLnBrk="1" hangingPunct="1">
              <a:lnSpc>
                <a:spcPct val="90000"/>
              </a:lnSpc>
              <a:buFontTx/>
              <a:buNone/>
            </a:pPr>
            <a:r>
              <a:rPr lang="en-US" sz="2400" smtClean="0"/>
              <a:t>	-300,000 + 130,000(P/F,5%,1) + 119,125(P/F,5%,2) </a:t>
            </a:r>
          </a:p>
          <a:p>
            <a:pPr eaLnBrk="1" hangingPunct="1">
              <a:lnSpc>
                <a:spcPct val="90000"/>
              </a:lnSpc>
              <a:buFontTx/>
              <a:buNone/>
            </a:pPr>
            <a:r>
              <a:rPr lang="en-US" sz="2400" smtClean="0"/>
              <a:t>	+ 223,876(P/F,5%,3) = </a:t>
            </a:r>
            <a:r>
              <a:rPr lang="en-US" sz="2400" u="sng" smtClean="0"/>
              <a:t>$125,252</a:t>
            </a:r>
          </a:p>
          <a:p>
            <a:pPr eaLnBrk="1" hangingPunct="1">
              <a:lnSpc>
                <a:spcPct val="90000"/>
              </a:lnSpc>
              <a:buFontTx/>
              <a:buNone/>
            </a:pPr>
            <a:endParaRPr lang="en-US" sz="2400" u="sng" smtClean="0"/>
          </a:p>
          <a:p>
            <a:pPr eaLnBrk="1" hangingPunct="1">
              <a:lnSpc>
                <a:spcPct val="90000"/>
              </a:lnSpc>
            </a:pPr>
            <a:r>
              <a:rPr lang="en-US" sz="2400" b="1" smtClean="0"/>
              <a:t>Determine the PW of the owner’s equity.</a:t>
            </a:r>
          </a:p>
          <a:p>
            <a:pPr eaLnBrk="1" hangingPunct="1">
              <a:lnSpc>
                <a:spcPct val="90000"/>
              </a:lnSpc>
              <a:buFontTx/>
              <a:buNone/>
            </a:pPr>
            <a:r>
              <a:rPr lang="en-US" sz="2400" smtClean="0"/>
              <a:t>	From the CFOE (row 9):</a:t>
            </a:r>
          </a:p>
          <a:p>
            <a:pPr eaLnBrk="1" hangingPunct="1">
              <a:lnSpc>
                <a:spcPct val="90000"/>
              </a:lnSpc>
              <a:buFontTx/>
              <a:buNone/>
            </a:pPr>
            <a:r>
              <a:rPr lang="en-US" sz="2400" smtClean="0"/>
              <a:t>	-200,000 + 90,000(P/F,5%,1)+ 82,125(P/F,5%,2) </a:t>
            </a:r>
          </a:p>
          <a:p>
            <a:pPr eaLnBrk="1" hangingPunct="1">
              <a:lnSpc>
                <a:spcPct val="90000"/>
              </a:lnSpc>
              <a:buFontTx/>
              <a:buNone/>
            </a:pPr>
            <a:r>
              <a:rPr lang="en-US" sz="2400" smtClean="0"/>
              <a:t>	+ 179,876(P/F,5%,3) </a:t>
            </a:r>
          </a:p>
          <a:p>
            <a:pPr eaLnBrk="1" hangingPunct="1">
              <a:lnSpc>
                <a:spcPct val="90000"/>
              </a:lnSpc>
              <a:buFontTx/>
              <a:buNone/>
            </a:pPr>
            <a:r>
              <a:rPr lang="en-US" sz="2400" smtClean="0"/>
              <a:t>	= </a:t>
            </a:r>
            <a:r>
              <a:rPr lang="en-US" sz="2400" u="sng" smtClean="0"/>
              <a:t>$115,588</a:t>
            </a: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53988" y="762000"/>
            <a:ext cx="8990012" cy="2209800"/>
          </a:xfrm>
        </p:spPr>
        <p:txBody>
          <a:bodyPr/>
          <a:lstStyle/>
          <a:p>
            <a:pPr algn="ctr" eaLnBrk="1" hangingPunct="1"/>
            <a:r>
              <a:rPr lang="en-GB" b="1" dirty="0" smtClean="0">
                <a:cs typeface="Times New Roman" pitchFamily="18" charset="0"/>
              </a:rPr>
              <a:t/>
            </a:r>
            <a:br>
              <a:rPr lang="en-GB" b="1" dirty="0" smtClean="0">
                <a:cs typeface="Times New Roman" pitchFamily="18" charset="0"/>
              </a:rPr>
            </a:br>
            <a:r>
              <a:rPr lang="en-GB" sz="3200" b="1" dirty="0" smtClean="0"/>
              <a:t>Engineering Economics</a:t>
            </a:r>
            <a:r>
              <a:rPr lang="en-GB" sz="3400" dirty="0" smtClean="0"/>
              <a:t/>
            </a:r>
            <a:br>
              <a:rPr lang="en-GB" sz="3400" dirty="0" smtClean="0"/>
            </a:br>
            <a:r>
              <a:rPr lang="en-GB" sz="2400" dirty="0" smtClean="0"/>
              <a:t>ECO 1192</a:t>
            </a:r>
            <a:r>
              <a:rPr lang="en-GB" dirty="0" smtClean="0"/>
              <a:t/>
            </a:r>
            <a:br>
              <a:rPr lang="en-GB" dirty="0" smtClean="0"/>
            </a:br>
            <a:r>
              <a:rPr lang="en-GB" dirty="0" smtClean="0"/>
              <a:t> </a:t>
            </a:r>
            <a:r>
              <a:rPr lang="en-GB" sz="2000" b="1" dirty="0" smtClean="0"/>
              <a:t>Topic </a:t>
            </a:r>
            <a:r>
              <a:rPr lang="en-CA" sz="2000" b="1" dirty="0" smtClean="0"/>
              <a:t>8: </a:t>
            </a:r>
            <a:r>
              <a:rPr lang="en-CA" sz="2000" b="1" dirty="0" smtClean="0"/>
              <a:t>Before- and After-Tax Cash Flows</a:t>
            </a:r>
            <a:endParaRPr lang="en-US" sz="2000" b="1" dirty="0" smtClean="0">
              <a:cs typeface="Times New Roman" pitchFamily="18" charset="0"/>
            </a:endParaRPr>
          </a:p>
        </p:txBody>
      </p:sp>
      <p:sp>
        <p:nvSpPr>
          <p:cNvPr id="3075" name="Rectangle 3"/>
          <p:cNvSpPr>
            <a:spLocks noGrp="1" noChangeArrowheads="1"/>
          </p:cNvSpPr>
          <p:nvPr>
            <p:ph type="subTitle" idx="1"/>
          </p:nvPr>
        </p:nvSpPr>
        <p:spPr>
          <a:xfrm>
            <a:off x="2286000" y="3352800"/>
            <a:ext cx="5486400" cy="1752600"/>
          </a:xfrm>
        </p:spPr>
        <p:txBody>
          <a:bodyPr/>
          <a:lstStyle/>
          <a:p>
            <a:pPr eaLnBrk="1" hangingPunct="1"/>
            <a:r>
              <a:rPr lang="en-GB" b="1" smtClean="0">
                <a:cs typeface="Times New Roman" pitchFamily="18" charset="0"/>
              </a:rPr>
              <a:t/>
            </a:r>
            <a:br>
              <a:rPr lang="en-GB" b="1" smtClean="0">
                <a:cs typeface="Times New Roman" pitchFamily="18" charset="0"/>
              </a:rPr>
            </a:br>
            <a:r>
              <a:rPr lang="en-US" smtClean="0"/>
              <a:t>Claude Théoret</a:t>
            </a:r>
          </a:p>
          <a:p>
            <a:pPr eaLnBrk="1" hangingPunct="1"/>
            <a:r>
              <a:rPr lang="en-US" smtClean="0"/>
              <a:t>University of Ottawa</a:t>
            </a:r>
          </a:p>
        </p:txBody>
      </p:sp>
    </p:spTree>
    <p:extLst>
      <p:ext uri="{BB962C8B-B14F-4D97-AF65-F5344CB8AC3E}">
        <p14:creationId xmlns:p14="http://schemas.microsoft.com/office/powerpoint/2010/main" val="3673413396"/>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00"/>
        </a:solidFill>
        <a:ln w="57150" cap="flat" cmpd="thickThin" algn="ctr">
          <a:solidFill>
            <a:schemeClr val="fo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cs typeface="Courier New" pitchFamily="49" charset="0"/>
          </a:defRPr>
        </a:defPPr>
      </a:lstStyle>
    </a:spDef>
    <a:lnDef>
      <a:spPr bwMode="auto">
        <a:xfrm>
          <a:off x="0" y="0"/>
          <a:ext cx="1" cy="1"/>
        </a:xfrm>
        <a:custGeom>
          <a:avLst/>
          <a:gdLst/>
          <a:ahLst/>
          <a:cxnLst/>
          <a:rect l="0" t="0" r="0" b="0"/>
          <a:pathLst/>
        </a:custGeom>
        <a:solidFill>
          <a:srgbClr val="FFFF00"/>
        </a:solidFill>
        <a:ln w="57150" cap="flat" cmpd="thickThin" algn="ctr">
          <a:solidFill>
            <a:schemeClr val="fo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cs typeface="Courier New" pitchFamily="49"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00"/>
        </a:solidFill>
        <a:ln w="57150" cap="flat" cmpd="thickThin" algn="ctr">
          <a:solidFill>
            <a:schemeClr val="fo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cs typeface="Courier New" pitchFamily="49" charset="0"/>
          </a:defRPr>
        </a:defPPr>
      </a:lstStyle>
    </a:spDef>
    <a:lnDef>
      <a:spPr bwMode="auto">
        <a:xfrm>
          <a:off x="0" y="0"/>
          <a:ext cx="1" cy="1"/>
        </a:xfrm>
        <a:custGeom>
          <a:avLst/>
          <a:gdLst/>
          <a:ahLst/>
          <a:cxnLst/>
          <a:rect l="0" t="0" r="0" b="0"/>
          <a:pathLst/>
        </a:custGeom>
        <a:solidFill>
          <a:srgbClr val="FFFF00"/>
        </a:solidFill>
        <a:ln w="57150" cap="flat" cmpd="thickThin" algn="ctr">
          <a:solidFill>
            <a:schemeClr val="fo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cs typeface="Courier New" pitchFamily="49"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00"/>
        </a:solidFill>
        <a:ln w="57150" cap="flat" cmpd="thickThin" algn="ctr">
          <a:solidFill>
            <a:schemeClr val="fo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cs typeface="Courier New" pitchFamily="49" charset="0"/>
          </a:defRPr>
        </a:defPPr>
      </a:lstStyle>
    </a:spDef>
    <a:lnDef>
      <a:spPr bwMode="auto">
        <a:xfrm>
          <a:off x="0" y="0"/>
          <a:ext cx="1" cy="1"/>
        </a:xfrm>
        <a:custGeom>
          <a:avLst/>
          <a:gdLst/>
          <a:ahLst/>
          <a:cxnLst/>
          <a:rect l="0" t="0" r="0" b="0"/>
          <a:pathLst/>
        </a:custGeom>
        <a:solidFill>
          <a:srgbClr val="FFFF00"/>
        </a:solidFill>
        <a:ln w="57150" cap="flat" cmpd="thickThin" algn="ctr">
          <a:solidFill>
            <a:schemeClr val="fo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1" i="0" u="none" strike="noStrike" cap="none" normalizeH="0" baseline="0" smtClean="0">
            <a:ln>
              <a:noFill/>
            </a:ln>
            <a:solidFill>
              <a:schemeClr val="tx1"/>
            </a:solidFill>
            <a:effectLst/>
            <a:latin typeface="Arial" charset="0"/>
            <a:cs typeface="Courier New" pitchFamily="49"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2490</TotalTime>
  <Words>8000</Words>
  <Application>Microsoft Office PowerPoint</Application>
  <PresentationFormat>On-screen Show (4:3)</PresentationFormat>
  <Paragraphs>2425</Paragraphs>
  <Slides>110</Slides>
  <Notes>3</Notes>
  <HiddenSlides>0</HiddenSlides>
  <MMClips>0</MMClips>
  <ScaleCrop>false</ScaleCrop>
  <HeadingPairs>
    <vt:vector size="6" baseType="variant">
      <vt:variant>
        <vt:lpstr>Theme</vt:lpstr>
      </vt:variant>
      <vt:variant>
        <vt:i4>4</vt:i4>
      </vt:variant>
      <vt:variant>
        <vt:lpstr>Embedded OLE Servers</vt:lpstr>
      </vt:variant>
      <vt:variant>
        <vt:i4>4</vt:i4>
      </vt:variant>
      <vt:variant>
        <vt:lpstr>Slide Titles</vt:lpstr>
      </vt:variant>
      <vt:variant>
        <vt:i4>110</vt:i4>
      </vt:variant>
    </vt:vector>
  </HeadingPairs>
  <TitlesOfParts>
    <vt:vector size="118" baseType="lpstr">
      <vt:lpstr>Layers</vt:lpstr>
      <vt:lpstr>1_Layers</vt:lpstr>
      <vt:lpstr>2_Layers</vt:lpstr>
      <vt:lpstr>3_Layers</vt:lpstr>
      <vt:lpstr>ClipArt</vt:lpstr>
      <vt:lpstr>Clip</vt:lpstr>
      <vt:lpstr>Slide</vt:lpstr>
      <vt:lpstr>Worksheet</vt:lpstr>
      <vt:lpstr> Engineering Economics ECO 1192  Topic 8: Before- and After-Tax Cash Flows</vt:lpstr>
      <vt:lpstr>Recommended Reading</vt:lpstr>
      <vt:lpstr>Lecture Objective</vt:lpstr>
      <vt:lpstr>Working Assumptions</vt:lpstr>
      <vt:lpstr>PowerPoint Presentation</vt:lpstr>
      <vt:lpstr>PowerPoint Presentation</vt:lpstr>
      <vt:lpstr>PowerPoint Presentation</vt:lpstr>
      <vt:lpstr>PowerPoint Presentation</vt:lpstr>
      <vt:lpstr>Depreciation of capital assets (also known as “fixed” assets)</vt:lpstr>
      <vt:lpstr>Revenue-producing assets</vt:lpstr>
      <vt:lpstr>Working Capital</vt:lpstr>
      <vt:lpstr>Cash Flows (thus far)</vt:lpstr>
      <vt:lpstr>Depreciation (business expense)</vt:lpstr>
      <vt:lpstr>Depreciation of Physical Assets</vt:lpstr>
      <vt:lpstr>Tax Treatment of Depreciation</vt:lpstr>
      <vt:lpstr>The Capital Cost Allowance (CCA) System</vt:lpstr>
      <vt:lpstr>Sample CCA (Depreciation) Rates (Canada Revenue Agency)</vt:lpstr>
      <vt:lpstr>Advantages of a Reliable Depreciation Model</vt:lpstr>
      <vt:lpstr>General Depreciation Rules</vt:lpstr>
      <vt:lpstr>Economic &amp; Accounting Depreciation</vt:lpstr>
      <vt:lpstr>Economic &amp; Accounting Depreciation</vt:lpstr>
      <vt:lpstr>Categories of Asset Values</vt:lpstr>
      <vt:lpstr>PowerPoint Presentation</vt:lpstr>
      <vt:lpstr>PowerPoint Presentation</vt:lpstr>
      <vt:lpstr>BTCF and ATCF</vt:lpstr>
      <vt:lpstr>Example: ATCF and Net Income</vt:lpstr>
      <vt:lpstr>Depreciation Methods</vt:lpstr>
      <vt:lpstr>Depreciation Methods (cont’d)</vt:lpstr>
      <vt:lpstr>Other Depreciation Methods (cont’d) </vt:lpstr>
      <vt:lpstr>Straight Line Depreciation</vt:lpstr>
      <vt:lpstr>Declining Balance Depreciation</vt:lpstr>
      <vt:lpstr>Sum-of-Years’ Digits Depreciation</vt:lpstr>
      <vt:lpstr>Key Depreciation Parameters </vt:lpstr>
      <vt:lpstr>PowerPoint Presentation</vt:lpstr>
      <vt:lpstr>Straight Line Depreciation</vt:lpstr>
      <vt:lpstr>Example: Straight Line Depreciation </vt:lpstr>
      <vt:lpstr> Example: Declining Balance (DB)</vt:lpstr>
      <vt:lpstr>Example: SOYD (Sum-of-years’-digits)</vt:lpstr>
      <vt:lpstr>Income Taxes</vt:lpstr>
      <vt:lpstr>Income Taxes</vt:lpstr>
      <vt:lpstr>Introduction</vt:lpstr>
      <vt:lpstr>Canadian Tax System</vt:lpstr>
      <vt:lpstr>Key Features of Canadian Tax Rules</vt:lpstr>
      <vt:lpstr>Capital Gains (or Losses) and Recaptured Depreciation</vt:lpstr>
      <vt:lpstr>Capital Gains (or Losses) and Recaptured Depreciation</vt:lpstr>
      <vt:lpstr>Capital Gains (or Losses) and Recaptured Depreciation</vt:lpstr>
      <vt:lpstr>Corporate Tax Rates Around the World</vt:lpstr>
      <vt:lpstr>Reminder</vt:lpstr>
      <vt:lpstr>Example</vt:lpstr>
      <vt:lpstr>Half-Year Rule</vt:lpstr>
      <vt:lpstr>Half-Year Rule: Example</vt:lpstr>
      <vt:lpstr>Annual Depreciation Changes (Without the Half-Year Rule)</vt:lpstr>
      <vt:lpstr>Annual Depreciation Changes (With the Half-Year Rule)</vt:lpstr>
      <vt:lpstr>Capital Gains (losses)</vt:lpstr>
      <vt:lpstr>Recapturing of depreciation</vt:lpstr>
      <vt:lpstr>The Effect of Taxes on Salvage or Scrap Value</vt:lpstr>
      <vt:lpstr>SV &amp; NSV</vt:lpstr>
      <vt:lpstr>Example</vt:lpstr>
      <vt:lpstr>Example (con’td)</vt:lpstr>
      <vt:lpstr>BTCF and ATCF: NPW Calculation</vt:lpstr>
      <vt:lpstr>BTCF and ATCF: Annuity Method</vt:lpstr>
      <vt:lpstr>Before-tax rate of return (BTRR) (Rate of return on the BTCF)</vt:lpstr>
      <vt:lpstr>After-tax rate of return (ATRR) (Rate of return on the ATCF)</vt:lpstr>
      <vt:lpstr>Book value of capital asset after 2 years</vt:lpstr>
      <vt:lpstr>Multiple IRRs are now possible</vt:lpstr>
      <vt:lpstr>Example: Two Rates of Return (Before and After Taxes)</vt:lpstr>
      <vt:lpstr>PowerPoint Presentation</vt:lpstr>
      <vt:lpstr>BTCF and BTRR</vt:lpstr>
      <vt:lpstr>ATCF and ATRR (After-tax rate of return)</vt:lpstr>
      <vt:lpstr>Is the ATCF (or the Net Income) sensitive to depreciation methods?</vt:lpstr>
      <vt:lpstr>Is the ATCF (or Net Income) sensitive to depreciation methods? </vt:lpstr>
      <vt:lpstr>Example 1: SOYD</vt:lpstr>
      <vt:lpstr>Example 1: SOYD</vt:lpstr>
      <vt:lpstr>Example 2: Straight Line Depreciation</vt:lpstr>
      <vt:lpstr>Example 2: Straight Line (SL)</vt:lpstr>
      <vt:lpstr>Example 3: Declining Balance (DB)</vt:lpstr>
      <vt:lpstr>Example 3: Declining Balance (DB) </vt:lpstr>
      <vt:lpstr>Results: Bottom line sensitivity  to depreciation methods</vt:lpstr>
      <vt:lpstr>Perspectives on Project Analysis</vt:lpstr>
      <vt:lpstr>Example: Project Perspective</vt:lpstr>
      <vt:lpstr>Operating Revenues (OR) and Operating Expenses (OC) Before Taxes and Depreciation</vt:lpstr>
      <vt:lpstr>Loan Repayment Schedule</vt:lpstr>
      <vt:lpstr>PowerPoint Presentation</vt:lpstr>
      <vt:lpstr>Example: Project Perspective</vt:lpstr>
      <vt:lpstr>Example: Project Perspective</vt:lpstr>
      <vt:lpstr>Summary: After-tax cash flow  (End-of-Year “n”; t = tax rate)</vt:lpstr>
      <vt:lpstr>PowerPoint Presentation</vt:lpstr>
      <vt:lpstr>PowerPoint Presentation</vt:lpstr>
      <vt:lpstr>Tax Savings</vt:lpstr>
      <vt:lpstr>Example 1: Tax Savings (With the Half-Year Rule)</vt:lpstr>
      <vt:lpstr>Example 1: Tax Savings</vt:lpstr>
      <vt:lpstr>Example 1: Tax Savings</vt:lpstr>
      <vt:lpstr>Example 2: Tax Savings </vt:lpstr>
      <vt:lpstr>Capital Tax Factors (CCTF)</vt:lpstr>
      <vt:lpstr>Example 1: CCTF</vt:lpstr>
      <vt:lpstr>Example 1: CCTF (cont’d)</vt:lpstr>
      <vt:lpstr>Example 1: CCTF</vt:lpstr>
      <vt:lpstr>Tax Savings From Depreciation: CCTF versus Tabular Approach </vt:lpstr>
      <vt:lpstr>Example : Tax Savings (With the Half-Year Rule): Tabular Approach</vt:lpstr>
      <vt:lpstr>PowerPoint Presentation</vt:lpstr>
      <vt:lpstr>Tax Savings: CCTF and Tabular Method</vt:lpstr>
      <vt:lpstr>Tractor problem in BTCF &amp; ATCF Format</vt:lpstr>
      <vt:lpstr>Tractor problem in BTCF &amp; ATCF Format</vt:lpstr>
      <vt:lpstr>Example: BTCF &amp; ATCF</vt:lpstr>
      <vt:lpstr>Example: BTCF &amp; ATCF (cont’d)</vt:lpstr>
      <vt:lpstr>PowerPoint Presentation</vt:lpstr>
      <vt:lpstr>Example: BTCF &amp; ATCF (cont’d)</vt:lpstr>
      <vt:lpstr>Example: BTCF &amp; ATCF (cont’d)</vt:lpstr>
      <vt:lpstr>Example: BTCF &amp; ATCF (cont’d)</vt:lpstr>
      <vt:lpstr> Engineering Economics ECO 1192  Topic 8: Before- and After-Tax Cash Flows</vt:lpstr>
    </vt:vector>
  </TitlesOfParts>
  <Company>Ud'O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Ud'O</dc:creator>
  <cp:lastModifiedBy>Clod</cp:lastModifiedBy>
  <cp:revision>171</cp:revision>
  <dcterms:created xsi:type="dcterms:W3CDTF">2004-08-10T12:48:09Z</dcterms:created>
  <dcterms:modified xsi:type="dcterms:W3CDTF">2016-10-01T15:27:59Z</dcterms:modified>
</cp:coreProperties>
</file>