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56" r:id="rId2"/>
    <p:sldId id="257" r:id="rId3"/>
    <p:sldId id="258" r:id="rId4"/>
    <p:sldId id="259" r:id="rId5"/>
    <p:sldId id="260" r:id="rId6"/>
    <p:sldId id="268" r:id="rId7"/>
    <p:sldId id="261" r:id="rId8"/>
    <p:sldId id="262" r:id="rId9"/>
    <p:sldId id="263" r:id="rId10"/>
    <p:sldId id="264" r:id="rId11"/>
    <p:sldId id="265" r:id="rId12"/>
    <p:sldId id="266" r:id="rId13"/>
    <p:sldId id="267" r:id="rId14"/>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15" autoAdjust="0"/>
    <p:restoredTop sz="81553" autoAdjust="0"/>
  </p:normalViewPr>
  <p:slideViewPr>
    <p:cSldViewPr>
      <p:cViewPr varScale="1">
        <p:scale>
          <a:sx n="42" d="100"/>
          <a:sy n="42" d="100"/>
        </p:scale>
        <p:origin x="470" y="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5603" name="Rectangle 3"/>
          <p:cNvSpPr>
            <a:spLocks noGrp="1" noChangeArrowheads="1"/>
          </p:cNvSpPr>
          <p:nvPr>
            <p:ph type="dt" sz="quarter"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5604" name="Rectangle 4"/>
          <p:cNvSpPr>
            <a:spLocks noGrp="1" noChangeArrowheads="1"/>
          </p:cNvSpPr>
          <p:nvPr>
            <p:ph type="ftr" sz="quarter" idx="2"/>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5605" name="Rectangle 5"/>
          <p:cNvSpPr>
            <a:spLocks noGrp="1" noChangeArrowheads="1"/>
          </p:cNvSpPr>
          <p:nvPr>
            <p:ph type="sldNum" sz="quarter" idx="3"/>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0F16A9D6-E59A-45FB-9AE7-0F6F44260604}" type="slidenum">
              <a:rPr lang="en-US"/>
              <a:pPr>
                <a:defRPr/>
              </a:pPr>
              <a:t>‹#›</a:t>
            </a:fld>
            <a:endParaRPr lang="en-US"/>
          </a:p>
        </p:txBody>
      </p:sp>
    </p:spTree>
    <p:extLst>
      <p:ext uri="{BB962C8B-B14F-4D97-AF65-F5344CB8AC3E}">
        <p14:creationId xmlns:p14="http://schemas.microsoft.com/office/powerpoint/2010/main" val="37994424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6725"/>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66725"/>
          </a:xfrm>
          <a:prstGeom prst="rect">
            <a:avLst/>
          </a:prstGeom>
        </p:spPr>
        <p:txBody>
          <a:bodyPr vert="horz" lIns="91440" tIns="45720" rIns="91440" bIns="45720" rtlCol="0"/>
          <a:lstStyle>
            <a:lvl1pPr algn="r">
              <a:defRPr sz="1200"/>
            </a:lvl1pPr>
          </a:lstStyle>
          <a:p>
            <a:fld id="{9022AFC2-ABB9-4114-84FE-8DEEA26494C6}" type="datetimeFigureOut">
              <a:rPr lang="en-CA" smtClean="0"/>
              <a:t>2014-01-27</a:t>
            </a:fld>
            <a:endParaRPr lang="en-CA"/>
          </a:p>
        </p:txBody>
      </p:sp>
      <p:sp>
        <p:nvSpPr>
          <p:cNvPr id="4" name="Slide Image Placeholder 3"/>
          <p:cNvSpPr>
            <a:spLocks noGrp="1" noRot="1" noChangeAspect="1"/>
          </p:cNvSpPr>
          <p:nvPr>
            <p:ph type="sldImg" idx="2"/>
          </p:nvPr>
        </p:nvSpPr>
        <p:spPr>
          <a:xfrm>
            <a:off x="1338263" y="1162050"/>
            <a:ext cx="4181475" cy="31369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73575"/>
            <a:ext cx="5486400" cy="366077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29675"/>
            <a:ext cx="2971800" cy="466725"/>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829675"/>
            <a:ext cx="2971800" cy="466725"/>
          </a:xfrm>
          <a:prstGeom prst="rect">
            <a:avLst/>
          </a:prstGeom>
        </p:spPr>
        <p:txBody>
          <a:bodyPr vert="horz" lIns="91440" tIns="45720" rIns="91440" bIns="45720" rtlCol="0" anchor="b"/>
          <a:lstStyle>
            <a:lvl1pPr algn="r">
              <a:defRPr sz="1200"/>
            </a:lvl1pPr>
          </a:lstStyle>
          <a:p>
            <a:fld id="{1278D2C3-03FC-4D05-BC0A-3F922601EA9B}" type="slidenum">
              <a:rPr lang="en-CA" smtClean="0"/>
              <a:t>‹#›</a:t>
            </a:fld>
            <a:endParaRPr lang="en-CA"/>
          </a:p>
        </p:txBody>
      </p:sp>
    </p:spTree>
    <p:extLst>
      <p:ext uri="{BB962C8B-B14F-4D97-AF65-F5344CB8AC3E}">
        <p14:creationId xmlns:p14="http://schemas.microsoft.com/office/powerpoint/2010/main" val="27417736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EXAMPLES OF PAST EXAM</a:t>
            </a:r>
            <a:r>
              <a:rPr lang="en-CA" baseline="0" dirty="0" smtClean="0"/>
              <a:t> QUESTIONS (make sure you know)</a:t>
            </a:r>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2</a:t>
            </a:fld>
            <a:endParaRPr lang="en-CA"/>
          </a:p>
        </p:txBody>
      </p:sp>
    </p:spTree>
    <p:extLst>
      <p:ext uri="{BB962C8B-B14F-4D97-AF65-F5344CB8AC3E}">
        <p14:creationId xmlns:p14="http://schemas.microsoft.com/office/powerpoint/2010/main" val="3681920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Ex: talking about MP</a:t>
            </a:r>
            <a:r>
              <a:rPr lang="en-CA" baseline="0" dirty="0" smtClean="0"/>
              <a:t> who was championing a crime bill because his son was killed. Fine line was when he was talking about personal experiences of other family members. Up to specific research topics where your fine line is.</a:t>
            </a:r>
          </a:p>
          <a:p>
            <a:r>
              <a:rPr lang="en-CA" baseline="0" dirty="0" smtClean="0"/>
              <a:t>Ex: female offenders example: have to make sure they won’t get special treatment/money for participating.</a:t>
            </a:r>
          </a:p>
          <a:p>
            <a:r>
              <a:rPr lang="en-CA" baseline="0" dirty="0" smtClean="0"/>
              <a:t>Ex: official ethics policy on conducting research with human participants. Discuss this power relation between Aboriginal people and non-Aboriginal people. Have considerations: talk to elders before just calling people in the community or have a group interview session.</a:t>
            </a:r>
          </a:p>
          <a:p>
            <a:r>
              <a:rPr lang="en-CA" baseline="0" dirty="0" smtClean="0"/>
              <a:t>Think logically through it.</a:t>
            </a:r>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3</a:t>
            </a:fld>
            <a:endParaRPr lang="en-CA"/>
          </a:p>
        </p:txBody>
      </p:sp>
    </p:spTree>
    <p:extLst>
      <p:ext uri="{BB962C8B-B14F-4D97-AF65-F5344CB8AC3E}">
        <p14:creationId xmlns:p14="http://schemas.microsoft.com/office/powerpoint/2010/main" val="1092610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4</a:t>
            </a:fld>
            <a:endParaRPr lang="en-CA"/>
          </a:p>
        </p:txBody>
      </p:sp>
    </p:spTree>
    <p:extLst>
      <p:ext uri="{BB962C8B-B14F-4D97-AF65-F5344CB8AC3E}">
        <p14:creationId xmlns:p14="http://schemas.microsoft.com/office/powerpoint/2010/main" val="3616207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Board</a:t>
            </a:r>
            <a:r>
              <a:rPr lang="en-CA" baseline="0" dirty="0" smtClean="0"/>
              <a:t> will decide what level of anonymity you’ll be again. Won’t be asked to compare/contrast anonymity and confidentiality.</a:t>
            </a:r>
          </a:p>
          <a:p>
            <a:r>
              <a:rPr lang="en-CA" baseline="0" dirty="0" smtClean="0"/>
              <a:t>Have to justify why you want to name someone. Have to be careful about accidentally outing something. Ex: they named the person’s gender, </a:t>
            </a:r>
            <a:r>
              <a:rPr lang="en-CA" baseline="0" dirty="0" err="1" smtClean="0"/>
              <a:t>outed</a:t>
            </a:r>
            <a:r>
              <a:rPr lang="en-CA" baseline="0" dirty="0" smtClean="0"/>
              <a:t> the one and only female counselor on the counsel at the time. </a:t>
            </a:r>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6</a:t>
            </a:fld>
            <a:endParaRPr lang="en-CA"/>
          </a:p>
        </p:txBody>
      </p:sp>
    </p:spTree>
    <p:extLst>
      <p:ext uri="{BB962C8B-B14F-4D97-AF65-F5344CB8AC3E}">
        <p14:creationId xmlns:p14="http://schemas.microsoft.com/office/powerpoint/2010/main" val="2575684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Minimum requirements on informed consent (continued on next slide)</a:t>
            </a:r>
          </a:p>
          <a:p>
            <a:r>
              <a:rPr lang="en-CA" dirty="0" smtClean="0"/>
              <a:t>Other elements needed to add</a:t>
            </a:r>
            <a:r>
              <a:rPr lang="en-CA" baseline="0" dirty="0" smtClean="0"/>
              <a:t> in depending on special circumstances (youth require parental signature)</a:t>
            </a:r>
          </a:p>
          <a:p>
            <a:r>
              <a:rPr lang="en-CA" baseline="0" dirty="0" smtClean="0"/>
              <a:t>Order doesn’t matter, can make it easier to understand, etc.</a:t>
            </a:r>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7</a:t>
            </a:fld>
            <a:endParaRPr lang="en-CA"/>
          </a:p>
        </p:txBody>
      </p:sp>
    </p:spTree>
    <p:extLst>
      <p:ext uri="{BB962C8B-B14F-4D97-AF65-F5344CB8AC3E}">
        <p14:creationId xmlns:p14="http://schemas.microsoft.com/office/powerpoint/2010/main" val="39341498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8</a:t>
            </a:fld>
            <a:endParaRPr lang="en-CA"/>
          </a:p>
        </p:txBody>
      </p:sp>
    </p:spTree>
    <p:extLst>
      <p:ext uri="{BB962C8B-B14F-4D97-AF65-F5344CB8AC3E}">
        <p14:creationId xmlns:p14="http://schemas.microsoft.com/office/powerpoint/2010/main" val="2406659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1200" cap="none" spc="0" normalizeH="0" baseline="0" noProof="0" dirty="0" smtClean="0">
                <a:ln>
                  <a:noFill/>
                </a:ln>
                <a:solidFill>
                  <a:prstClr val="black"/>
                </a:solidFill>
                <a:effectLst/>
                <a:uLnTx/>
                <a:uFillTx/>
                <a:latin typeface="+mn-lt"/>
              </a:rPr>
              <a:t>Other groups do not have the same ethical policy as we do.</a:t>
            </a:r>
          </a:p>
          <a:p>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9</a:t>
            </a:fld>
            <a:endParaRPr lang="en-CA"/>
          </a:p>
        </p:txBody>
      </p:sp>
    </p:spTree>
    <p:extLst>
      <p:ext uri="{BB962C8B-B14F-4D97-AF65-F5344CB8AC3E}">
        <p14:creationId xmlns:p14="http://schemas.microsoft.com/office/powerpoint/2010/main" val="2982230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Set the last possible time to withdraw</a:t>
            </a:r>
            <a:r>
              <a:rPr lang="en-CA" baseline="0" dirty="0" smtClean="0"/>
              <a:t> (before sending it to publisher, before data analysis, </a:t>
            </a:r>
            <a:r>
              <a:rPr lang="en-CA" baseline="0" dirty="0" err="1" smtClean="0"/>
              <a:t>etc</a:t>
            </a:r>
            <a:r>
              <a:rPr lang="en-CA" baseline="0" dirty="0" smtClean="0"/>
              <a:t>).</a:t>
            </a:r>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10</a:t>
            </a:fld>
            <a:endParaRPr lang="en-CA"/>
          </a:p>
        </p:txBody>
      </p:sp>
    </p:spTree>
    <p:extLst>
      <p:ext uri="{BB962C8B-B14F-4D97-AF65-F5344CB8AC3E}">
        <p14:creationId xmlns:p14="http://schemas.microsoft.com/office/powerpoint/2010/main" val="2460300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Ex: interview set up with opposition</a:t>
            </a:r>
            <a:r>
              <a:rPr lang="en-CA" baseline="0" dirty="0" smtClean="0"/>
              <a:t> leader, day before there was a revolt in the party to kick him out, he didn’t cancel the interview, don’t have blank cheque to ask questions off topic)</a:t>
            </a:r>
          </a:p>
          <a:p>
            <a:r>
              <a:rPr lang="en-CA" baseline="0" dirty="0" smtClean="0"/>
              <a:t>Leave personal opinions aside.</a:t>
            </a:r>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11</a:t>
            </a:fld>
            <a:endParaRPr lang="en-CA"/>
          </a:p>
        </p:txBody>
      </p:sp>
    </p:spTree>
    <p:extLst>
      <p:ext uri="{BB962C8B-B14F-4D97-AF65-F5344CB8AC3E}">
        <p14:creationId xmlns:p14="http://schemas.microsoft.com/office/powerpoint/2010/main" val="2352030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Be careful with open-ended</a:t>
            </a:r>
            <a:r>
              <a:rPr lang="en-CA" baseline="0" dirty="0" smtClean="0"/>
              <a:t> questions in surveys. Have a chart of raw data and then roll it all into one.</a:t>
            </a:r>
          </a:p>
          <a:p>
            <a:r>
              <a:rPr lang="en-CA" dirty="0" smtClean="0"/>
              <a:t>If you have essay style</a:t>
            </a:r>
            <a:r>
              <a:rPr lang="en-CA" baseline="0" dirty="0" smtClean="0"/>
              <a:t> answers in an interview question, how do you summarize that or pick a quote?</a:t>
            </a:r>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12</a:t>
            </a:fld>
            <a:endParaRPr lang="en-CA"/>
          </a:p>
        </p:txBody>
      </p:sp>
    </p:spTree>
    <p:extLst>
      <p:ext uri="{BB962C8B-B14F-4D97-AF65-F5344CB8AC3E}">
        <p14:creationId xmlns:p14="http://schemas.microsoft.com/office/powerpoint/2010/main" val="2773337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1278D2C3-03FC-4D05-BC0A-3F922601EA9B}" type="slidenum">
              <a:rPr lang="en-CA" smtClean="0"/>
              <a:t>13</a:t>
            </a:fld>
            <a:endParaRPr lang="en-CA"/>
          </a:p>
        </p:txBody>
      </p:sp>
    </p:spTree>
    <p:extLst>
      <p:ext uri="{BB962C8B-B14F-4D97-AF65-F5344CB8AC3E}">
        <p14:creationId xmlns:p14="http://schemas.microsoft.com/office/powerpoint/2010/main" val="1039520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841CB63-9897-4F0B-81ED-1C9E7020B7B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F865875-7462-4C1D-A3D0-7A287FF3F2A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7C56E99-8EA0-44F2-BB9E-4C957D3EB07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6EB5BAE-6F2A-47D7-A6DB-CD8977BA532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177F63-23C1-4F0F-944E-DC128FC41450}"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1720E6A-95B0-4BB3-9438-2E23FCA03FD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80E3343-A182-4710-827C-09A9CDEBBF2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DECD647-4D56-49AD-BE7B-98C827C067E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9097993-6A57-4963-AEBE-55B5E154517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B479C0-015B-4287-A236-F7AFC5CFD85D}"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062CEDF-0861-4444-9B10-A9CEA43A027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63B3E0E1-EE3C-466F-B4F5-977511B59AD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6"/>
          <p:cNvSpPr>
            <a:spLocks noGrp="1" noChangeArrowheads="1"/>
          </p:cNvSpPr>
          <p:nvPr>
            <p:ph type="ctrTitle"/>
          </p:nvPr>
        </p:nvSpPr>
        <p:spPr/>
        <p:txBody>
          <a:bodyPr/>
          <a:lstStyle/>
          <a:p>
            <a:pPr eaLnBrk="1" hangingPunct="1"/>
            <a:r>
              <a:rPr lang="en-US" smtClean="0"/>
              <a:t>Research &amp; Professional Ethics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p:txBody>
          <a:bodyPr/>
          <a:lstStyle/>
          <a:p>
            <a:pPr eaLnBrk="1" hangingPunct="1"/>
            <a:r>
              <a:rPr lang="en-US" sz="3600" smtClean="0"/>
              <a:t>Objectives</a:t>
            </a:r>
          </a:p>
        </p:txBody>
      </p:sp>
      <p:sp>
        <p:nvSpPr>
          <p:cNvPr id="15362" name="Rectangle 3"/>
          <p:cNvSpPr>
            <a:spLocks noGrp="1" noChangeArrowheads="1"/>
          </p:cNvSpPr>
          <p:nvPr>
            <p:ph type="body" idx="1"/>
          </p:nvPr>
        </p:nvSpPr>
        <p:spPr/>
        <p:txBody>
          <a:bodyPr/>
          <a:lstStyle/>
          <a:p>
            <a:pPr eaLnBrk="1" hangingPunct="1">
              <a:lnSpc>
                <a:spcPct val="90000"/>
              </a:lnSpc>
            </a:pPr>
            <a:r>
              <a:rPr lang="en-US" sz="2800" smtClean="0"/>
              <a:t>Understand the ethical considerations for social science research.</a:t>
            </a:r>
          </a:p>
          <a:p>
            <a:pPr eaLnBrk="1" hangingPunct="1">
              <a:lnSpc>
                <a:spcPct val="90000"/>
              </a:lnSpc>
            </a:pPr>
            <a:endParaRPr lang="en-US" sz="2800" smtClean="0"/>
          </a:p>
          <a:p>
            <a:pPr eaLnBrk="1" hangingPunct="1">
              <a:lnSpc>
                <a:spcPct val="90000"/>
              </a:lnSpc>
            </a:pPr>
            <a:r>
              <a:rPr lang="en-US" sz="2800" smtClean="0"/>
              <a:t>Understand the elements that must be included in an informed consent form.</a:t>
            </a:r>
          </a:p>
          <a:p>
            <a:pPr eaLnBrk="1" hangingPunct="1">
              <a:lnSpc>
                <a:spcPct val="90000"/>
              </a:lnSpc>
            </a:pPr>
            <a:endParaRPr lang="en-US" sz="2800" smtClean="0"/>
          </a:p>
          <a:p>
            <a:pPr eaLnBrk="1" hangingPunct="1">
              <a:lnSpc>
                <a:spcPct val="90000"/>
              </a:lnSpc>
            </a:pPr>
            <a:r>
              <a:rPr lang="en-US" sz="2800" smtClean="0"/>
              <a:t>Understand the key professional ethical considerations in each step of a research project.</a:t>
            </a:r>
          </a:p>
          <a:p>
            <a:pPr eaLnBrk="1" hangingPunct="1">
              <a:lnSpc>
                <a:spcPct val="90000"/>
              </a:lnSpc>
            </a:pPr>
            <a:endParaRPr lang="en-US" sz="2800" smtClean="0"/>
          </a:p>
          <a:p>
            <a:pPr eaLnBrk="1" hangingPunct="1">
              <a:lnSpc>
                <a:spcPct val="90000"/>
              </a:lnSpc>
            </a:pPr>
            <a:endParaRPr lang="en-US" sz="28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p:txBody>
          <a:bodyPr/>
          <a:lstStyle/>
          <a:p>
            <a:pPr eaLnBrk="1" hangingPunct="1"/>
            <a:r>
              <a:rPr lang="en-US" sz="3600" smtClean="0"/>
              <a:t>Can Political Science Research Really be Threatening to Participants?</a:t>
            </a:r>
          </a:p>
        </p:txBody>
      </p:sp>
      <p:sp>
        <p:nvSpPr>
          <p:cNvPr id="16386" name="Rectangle 3"/>
          <p:cNvSpPr>
            <a:spLocks noGrp="1" noChangeArrowheads="1"/>
          </p:cNvSpPr>
          <p:nvPr>
            <p:ph type="body" idx="1"/>
          </p:nvPr>
        </p:nvSpPr>
        <p:spPr/>
        <p:txBody>
          <a:bodyPr/>
          <a:lstStyle/>
          <a:p>
            <a:pPr eaLnBrk="1" hangingPunct="1"/>
            <a:endParaRPr lang="en-US" sz="2800" smtClean="0"/>
          </a:p>
          <a:p>
            <a:pPr eaLnBrk="1" hangingPunct="1"/>
            <a:r>
              <a:rPr lang="en-US" sz="2800" smtClean="0"/>
              <a:t>When research intrudes into the private sphere or delves into some deeply personal experience</a:t>
            </a:r>
          </a:p>
          <a:p>
            <a:pPr eaLnBrk="1" hangingPunct="1"/>
            <a:r>
              <a:rPr lang="en-US" sz="2800" smtClean="0"/>
              <a:t>When the study is concerned with deviance and social control (policy issues that would affect female offenders, sexual behavior, etc)</a:t>
            </a:r>
          </a:p>
          <a:p>
            <a:pPr eaLnBrk="1" hangingPunct="1"/>
            <a:r>
              <a:rPr lang="en-US" sz="2800" smtClean="0"/>
              <a:t>When it impinges on the exercise of coercion or domination (white researcher doing research with First Nations People)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p:txBody>
          <a:bodyPr/>
          <a:lstStyle/>
          <a:p>
            <a:pPr eaLnBrk="1" hangingPunct="1"/>
            <a:r>
              <a:rPr lang="en-US" sz="3600" smtClean="0"/>
              <a:t>Risk to the Researcher</a:t>
            </a:r>
          </a:p>
        </p:txBody>
      </p:sp>
      <p:sp>
        <p:nvSpPr>
          <p:cNvPr id="17410" name="Rectangle 3"/>
          <p:cNvSpPr>
            <a:spLocks noGrp="1" noChangeArrowheads="1"/>
          </p:cNvSpPr>
          <p:nvPr>
            <p:ph type="body" idx="1"/>
          </p:nvPr>
        </p:nvSpPr>
        <p:spPr>
          <a:xfrm>
            <a:off x="457200" y="1143000"/>
            <a:ext cx="8229600" cy="5715000"/>
          </a:xfrm>
        </p:spPr>
        <p:txBody>
          <a:bodyPr/>
          <a:lstStyle/>
          <a:p>
            <a:pPr eaLnBrk="1" hangingPunct="1"/>
            <a:r>
              <a:rPr lang="en-US" sz="2800" dirty="0" smtClean="0"/>
              <a:t>Physical safety of the research team (ex: focus groups, usually available only in industrial areas, make sure to have multiple researchers with you and have the door locked; ex: interviews, only conduct interviews in public)</a:t>
            </a:r>
          </a:p>
          <a:p>
            <a:pPr eaLnBrk="1" hangingPunct="1"/>
            <a:r>
              <a:rPr lang="en-US" sz="2800" dirty="0" smtClean="0"/>
              <a:t>Legal action (if you’ve passed ethics board and your project’s approved, if you gave them informed consent form that’s been signed, you’re in legal trouble if you deviate from what you’re approved to do; if you want to make amendments through the board)</a:t>
            </a:r>
          </a:p>
          <a:p>
            <a:pPr eaLnBrk="1" hangingPunct="1"/>
            <a:r>
              <a:rPr lang="en-US" sz="2800" dirty="0" smtClean="0"/>
              <a:t>Stigma associated with unpopular topics (bring it to advisor’s attention)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p:txBody>
          <a:bodyPr/>
          <a:lstStyle/>
          <a:p>
            <a:pPr eaLnBrk="1" hangingPunct="1"/>
            <a:r>
              <a:rPr lang="en-US" sz="3600" smtClean="0"/>
              <a:t>Three Ethics Pillars </a:t>
            </a:r>
            <a:br>
              <a:rPr lang="en-US" sz="3600" smtClean="0"/>
            </a:br>
            <a:r>
              <a:rPr lang="en-US" sz="3600" smtClean="0"/>
              <a:t>to Protect Participants</a:t>
            </a:r>
          </a:p>
        </p:txBody>
      </p:sp>
      <p:sp>
        <p:nvSpPr>
          <p:cNvPr id="18434" name="Rectangle 3"/>
          <p:cNvSpPr>
            <a:spLocks noGrp="1" noChangeArrowheads="1"/>
          </p:cNvSpPr>
          <p:nvPr>
            <p:ph type="body" idx="1"/>
          </p:nvPr>
        </p:nvSpPr>
        <p:spPr/>
        <p:txBody>
          <a:bodyPr/>
          <a:lstStyle/>
          <a:p>
            <a:pPr eaLnBrk="1" hangingPunct="1"/>
            <a:endParaRPr lang="en-US" dirty="0" smtClean="0"/>
          </a:p>
          <a:p>
            <a:pPr eaLnBrk="1" hangingPunct="1"/>
            <a:r>
              <a:rPr lang="en-US" dirty="0" smtClean="0"/>
              <a:t> </a:t>
            </a:r>
            <a:r>
              <a:rPr lang="en-US" sz="2800" dirty="0" smtClean="0"/>
              <a:t>Confidentiality</a:t>
            </a:r>
          </a:p>
          <a:p>
            <a:pPr eaLnBrk="1" hangingPunct="1">
              <a:buFontTx/>
              <a:buNone/>
            </a:pPr>
            <a:endParaRPr lang="en-US" sz="2800" dirty="0" smtClean="0"/>
          </a:p>
          <a:p>
            <a:pPr eaLnBrk="1" hangingPunct="1"/>
            <a:r>
              <a:rPr lang="en-US" sz="2800" dirty="0" smtClean="0"/>
              <a:t> Informed Consent</a:t>
            </a:r>
          </a:p>
          <a:p>
            <a:pPr eaLnBrk="1" hangingPunct="1">
              <a:buFontTx/>
              <a:buNone/>
            </a:pPr>
            <a:endParaRPr lang="en-US" sz="2800" dirty="0" smtClean="0"/>
          </a:p>
          <a:p>
            <a:pPr eaLnBrk="1" hangingPunct="1"/>
            <a:r>
              <a:rPr lang="en-US" sz="2800" dirty="0" smtClean="0"/>
              <a:t> Right to Withdraw</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pPr eaLnBrk="1" hangingPunct="1"/>
            <a:r>
              <a:rPr lang="en-US" sz="3600" smtClean="0"/>
              <a:t>Confidentiality &amp; Anonymity</a:t>
            </a:r>
            <a:br>
              <a:rPr lang="en-US" sz="3600" smtClean="0"/>
            </a:br>
            <a:endParaRPr lang="en-US" sz="3600" smtClean="0"/>
          </a:p>
        </p:txBody>
      </p:sp>
      <p:sp>
        <p:nvSpPr>
          <p:cNvPr id="19458" name="Rectangle 3"/>
          <p:cNvSpPr>
            <a:spLocks noGrp="1" noChangeArrowheads="1"/>
          </p:cNvSpPr>
          <p:nvPr>
            <p:ph type="body" idx="1"/>
          </p:nvPr>
        </p:nvSpPr>
        <p:spPr/>
        <p:txBody>
          <a:bodyPr/>
          <a:lstStyle/>
          <a:p>
            <a:pPr eaLnBrk="1" hangingPunct="1">
              <a:lnSpc>
                <a:spcPct val="80000"/>
              </a:lnSpc>
            </a:pPr>
            <a:r>
              <a:rPr lang="en-US" sz="2800" smtClean="0"/>
              <a:t>Confidentiality - means that information may have names attached to it, but the researcher holds it in confidence or keeps it secret. </a:t>
            </a:r>
          </a:p>
          <a:p>
            <a:pPr eaLnBrk="1" hangingPunct="1">
              <a:lnSpc>
                <a:spcPct val="80000"/>
              </a:lnSpc>
            </a:pPr>
            <a:r>
              <a:rPr lang="en-US" sz="2800" smtClean="0"/>
              <a:t>Anonymity - means that subjects remain anonymous or nameless.  (Secondary datasets)</a:t>
            </a:r>
          </a:p>
          <a:p>
            <a:pPr eaLnBrk="1" hangingPunct="1">
              <a:lnSpc>
                <a:spcPct val="80000"/>
              </a:lnSpc>
            </a:pPr>
            <a:r>
              <a:rPr lang="en-US" sz="2800" smtClean="0"/>
              <a:t>What about elite interviews-to name or not to name???</a:t>
            </a:r>
          </a:p>
          <a:p>
            <a:pPr eaLnBrk="1" hangingPunct="1">
              <a:lnSpc>
                <a:spcPct val="80000"/>
              </a:lnSpc>
            </a:pPr>
            <a:r>
              <a:rPr lang="en-US" sz="2800" smtClean="0"/>
              <a:t>Name/position they hold gives weight to findings               (Minister). Consent must be given to use their name.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p:txBody>
          <a:bodyPr/>
          <a:lstStyle/>
          <a:p>
            <a:pPr eaLnBrk="1" hangingPunct="1"/>
            <a:r>
              <a:rPr lang="en-US" sz="3600" smtClean="0"/>
              <a:t>Elements that Must Be in an</a:t>
            </a:r>
            <a:br>
              <a:rPr lang="en-US" sz="3600" smtClean="0"/>
            </a:br>
            <a:r>
              <a:rPr lang="en-US" sz="3600" smtClean="0"/>
              <a:t>Informed Consent Form</a:t>
            </a:r>
          </a:p>
        </p:txBody>
      </p:sp>
      <p:sp>
        <p:nvSpPr>
          <p:cNvPr id="20482" name="Rectangle 3"/>
          <p:cNvSpPr>
            <a:spLocks noGrp="1" noChangeArrowheads="1"/>
          </p:cNvSpPr>
          <p:nvPr>
            <p:ph type="body" idx="1"/>
          </p:nvPr>
        </p:nvSpPr>
        <p:spPr>
          <a:xfrm>
            <a:off x="457200" y="1752600"/>
            <a:ext cx="8229600" cy="4373563"/>
          </a:xfrm>
        </p:spPr>
        <p:txBody>
          <a:bodyPr/>
          <a:lstStyle/>
          <a:p>
            <a:pPr eaLnBrk="1" hangingPunct="1">
              <a:lnSpc>
                <a:spcPct val="80000"/>
              </a:lnSpc>
            </a:pPr>
            <a:r>
              <a:rPr lang="en-US" sz="2600" dirty="0" smtClean="0"/>
              <a:t>Nature of the Research</a:t>
            </a:r>
          </a:p>
          <a:p>
            <a:pPr eaLnBrk="1" hangingPunct="1">
              <a:lnSpc>
                <a:spcPct val="80000"/>
              </a:lnSpc>
            </a:pPr>
            <a:r>
              <a:rPr lang="en-US" sz="2600" dirty="0" smtClean="0"/>
              <a:t>What activities the participants would be involved with (answer questions) &amp; time duration</a:t>
            </a:r>
          </a:p>
          <a:p>
            <a:pPr eaLnBrk="1" hangingPunct="1">
              <a:lnSpc>
                <a:spcPct val="80000"/>
              </a:lnSpc>
            </a:pPr>
            <a:r>
              <a:rPr lang="en-US" sz="2600" dirty="0" smtClean="0"/>
              <a:t>Identity of the Researchers &amp; provide contact information (don’t give out personal info; use </a:t>
            </a:r>
            <a:r>
              <a:rPr lang="en-US" sz="2600" dirty="0" err="1" smtClean="0"/>
              <a:t>uni</a:t>
            </a:r>
            <a:r>
              <a:rPr lang="en-US" sz="2600" dirty="0" smtClean="0"/>
              <a:t>)</a:t>
            </a:r>
          </a:p>
          <a:p>
            <a:pPr eaLnBrk="1" hangingPunct="1">
              <a:lnSpc>
                <a:spcPct val="80000"/>
              </a:lnSpc>
            </a:pPr>
            <a:r>
              <a:rPr lang="en-US" sz="2600" dirty="0" smtClean="0"/>
              <a:t>Any risks to which participants might be exposed (have to say no risk associated with this research)</a:t>
            </a:r>
          </a:p>
          <a:p>
            <a:pPr eaLnBrk="1" hangingPunct="1">
              <a:lnSpc>
                <a:spcPct val="80000"/>
              </a:lnSpc>
            </a:pPr>
            <a:r>
              <a:rPr lang="en-US" sz="2600" dirty="0" smtClean="0"/>
              <a:t>Be advised that participation is voluntary</a:t>
            </a:r>
          </a:p>
          <a:p>
            <a:pPr eaLnBrk="1" hangingPunct="1">
              <a:lnSpc>
                <a:spcPct val="80000"/>
              </a:lnSpc>
            </a:pPr>
            <a:r>
              <a:rPr lang="en-US" sz="2600" dirty="0" smtClean="0"/>
              <a:t>Participants can withdraw at any point in the research (power relationship or people don’t want to seem disrespectful. Ex: patient went in to have a baby, new type of epidural, one side of body wasn’t numbed, wasn’t allowed to stop)</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sz="3600" smtClean="0"/>
              <a:t>Informed Consent continued</a:t>
            </a:r>
          </a:p>
        </p:txBody>
      </p:sp>
      <p:sp>
        <p:nvSpPr>
          <p:cNvPr id="21506" name="Rectangle 3"/>
          <p:cNvSpPr>
            <a:spLocks noGrp="1" noChangeArrowheads="1"/>
          </p:cNvSpPr>
          <p:nvPr>
            <p:ph type="body" idx="1"/>
          </p:nvPr>
        </p:nvSpPr>
        <p:spPr/>
        <p:txBody>
          <a:bodyPr/>
          <a:lstStyle/>
          <a:p>
            <a:pPr eaLnBrk="1" hangingPunct="1">
              <a:lnSpc>
                <a:spcPct val="80000"/>
              </a:lnSpc>
            </a:pPr>
            <a:r>
              <a:rPr lang="en-US" sz="2600" dirty="0" smtClean="0"/>
              <a:t>The guarantee that all responses will remain confidential &amp; anonymous.</a:t>
            </a:r>
          </a:p>
          <a:p>
            <a:pPr eaLnBrk="1" hangingPunct="1">
              <a:lnSpc>
                <a:spcPct val="80000"/>
              </a:lnSpc>
            </a:pPr>
            <a:r>
              <a:rPr lang="en-US" sz="2600" dirty="0" smtClean="0"/>
              <a:t>An individual or office that participants can contact, should they have questions or concerns about the study (chair of the ethics board for this </a:t>
            </a:r>
            <a:r>
              <a:rPr lang="en-US" sz="2600" dirty="0" err="1" smtClean="0"/>
              <a:t>uni</a:t>
            </a:r>
            <a:r>
              <a:rPr lang="en-US" sz="2600" dirty="0" smtClean="0"/>
              <a:t>)</a:t>
            </a:r>
          </a:p>
          <a:p>
            <a:pPr eaLnBrk="1" hangingPunct="1">
              <a:lnSpc>
                <a:spcPct val="80000"/>
              </a:lnSpc>
            </a:pPr>
            <a:r>
              <a:rPr lang="en-US" sz="2600" b="1" dirty="0" smtClean="0"/>
              <a:t>An offer to provide detailed information about the study (The potential use of the research findings) and/or where the findings can be found upon completion of the study -usually a web site.</a:t>
            </a:r>
          </a:p>
          <a:p>
            <a:pPr eaLnBrk="1" hangingPunct="1">
              <a:lnSpc>
                <a:spcPct val="80000"/>
              </a:lnSpc>
            </a:pPr>
            <a:r>
              <a:rPr lang="en-US" sz="2600" dirty="0" smtClean="0"/>
              <a:t>A place for the participant to sign and date the letter indicating agreement to participate.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p:txBody>
          <a:bodyPr/>
          <a:lstStyle/>
          <a:p>
            <a:pPr eaLnBrk="1" hangingPunct="1"/>
            <a:r>
              <a:rPr lang="en-US" sz="3600" smtClean="0"/>
              <a:t>Informed Consent - Verbal</a:t>
            </a:r>
          </a:p>
        </p:txBody>
      </p:sp>
      <p:sp>
        <p:nvSpPr>
          <p:cNvPr id="22530" name="Rectangle 3"/>
          <p:cNvSpPr>
            <a:spLocks noGrp="1" noChangeArrowheads="1"/>
          </p:cNvSpPr>
          <p:nvPr>
            <p:ph type="body" idx="1"/>
          </p:nvPr>
        </p:nvSpPr>
        <p:spPr/>
        <p:txBody>
          <a:bodyPr/>
          <a:lstStyle/>
          <a:p>
            <a:pPr eaLnBrk="1" hangingPunct="1">
              <a:lnSpc>
                <a:spcPct val="80000"/>
              </a:lnSpc>
            </a:pPr>
            <a:r>
              <a:rPr lang="en-US" sz="2400" smtClean="0"/>
              <a:t>Everything that needs to be provided to participants in order to obtain their written informed consent should be available to those participants participating in a verbal/phone survey.</a:t>
            </a:r>
          </a:p>
          <a:p>
            <a:pPr eaLnBrk="1" hangingPunct="1">
              <a:lnSpc>
                <a:spcPct val="80000"/>
              </a:lnSpc>
            </a:pPr>
            <a:r>
              <a:rPr lang="en-US" sz="2400" smtClean="0"/>
              <a:t>Most polling companies identify themselves, the research topic, the company/organization that hired them, the time frame of the survey etc.</a:t>
            </a:r>
          </a:p>
          <a:p>
            <a:pPr eaLnBrk="1" hangingPunct="1">
              <a:lnSpc>
                <a:spcPct val="80000"/>
              </a:lnSpc>
            </a:pPr>
            <a:r>
              <a:rPr lang="en-US" sz="2400" smtClean="0"/>
              <a:t>Instead of a signature, participants give verbal consent.  They will be asked “Would you like to complete this survey?” to which participants will say “Yes” to give consent.</a:t>
            </a:r>
          </a:p>
          <a:p>
            <a:pPr eaLnBrk="1" hangingPunct="1">
              <a:lnSpc>
                <a:spcPct val="80000"/>
              </a:lnSpc>
            </a:pPr>
            <a:r>
              <a:rPr lang="en-US" sz="2400" smtClean="0"/>
              <a:t>If participants are interested in findings etc. they are referred to the floor supervisor who can direct them to the right people in the organization.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lstStyle/>
          <a:p>
            <a:pPr eaLnBrk="1" hangingPunct="1"/>
            <a:r>
              <a:rPr lang="en-US" sz="3600" smtClean="0"/>
              <a:t>Right to Withdraw</a:t>
            </a:r>
          </a:p>
        </p:txBody>
      </p:sp>
      <p:sp>
        <p:nvSpPr>
          <p:cNvPr id="23554" name="Rectangle 3"/>
          <p:cNvSpPr>
            <a:spLocks noGrp="1" noChangeArrowheads="1"/>
          </p:cNvSpPr>
          <p:nvPr>
            <p:ph type="body" idx="1"/>
          </p:nvPr>
        </p:nvSpPr>
        <p:spPr/>
        <p:txBody>
          <a:bodyPr/>
          <a:lstStyle/>
          <a:p>
            <a:pPr eaLnBrk="1" hangingPunct="1"/>
            <a:r>
              <a:rPr lang="en-US" sz="2800" smtClean="0"/>
              <a:t>Participant have to be informed that they can withdraw from the research at any time and for any reason.</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p:txBody>
          <a:bodyPr/>
          <a:lstStyle/>
          <a:p>
            <a:pPr eaLnBrk="1" hangingPunct="1"/>
            <a:r>
              <a:rPr lang="en-US" sz="3600" smtClean="0"/>
              <a:t>Ethical Considerations</a:t>
            </a:r>
          </a:p>
        </p:txBody>
      </p:sp>
      <p:sp>
        <p:nvSpPr>
          <p:cNvPr id="24578" name="Rectangle 3"/>
          <p:cNvSpPr>
            <a:spLocks noGrp="1" noChangeArrowheads="1"/>
          </p:cNvSpPr>
          <p:nvPr>
            <p:ph type="body" idx="1"/>
          </p:nvPr>
        </p:nvSpPr>
        <p:spPr/>
        <p:txBody>
          <a:bodyPr/>
          <a:lstStyle/>
          <a:p>
            <a:pPr eaLnBrk="1" hangingPunct="1">
              <a:lnSpc>
                <a:spcPct val="90000"/>
              </a:lnSpc>
            </a:pPr>
            <a:r>
              <a:rPr lang="en-US" sz="2800" dirty="0" smtClean="0"/>
              <a:t>Research Design</a:t>
            </a:r>
          </a:p>
          <a:p>
            <a:pPr eaLnBrk="1" hangingPunct="1">
              <a:lnSpc>
                <a:spcPct val="90000"/>
              </a:lnSpc>
            </a:pPr>
            <a:r>
              <a:rPr lang="en-US" sz="2800" dirty="0" smtClean="0"/>
              <a:t>“Even informed consent does not give researchers a blank </a:t>
            </a:r>
            <a:r>
              <a:rPr lang="en-US" sz="2800" dirty="0" err="1" smtClean="0"/>
              <a:t>cheque</a:t>
            </a:r>
            <a:r>
              <a:rPr lang="en-US" sz="2800" dirty="0" smtClean="0"/>
              <a:t> with respect to the violation of privacy; we should only ask what we need to ask”</a:t>
            </a:r>
          </a:p>
          <a:p>
            <a:pPr eaLnBrk="1" hangingPunct="1">
              <a:lnSpc>
                <a:spcPct val="90000"/>
              </a:lnSpc>
            </a:pPr>
            <a:r>
              <a:rPr lang="en-US" sz="2800" dirty="0" smtClean="0"/>
              <a:t>This means restricting oneself to questions that can be justified by the theoretical underpinnings of the study.  It is important not to ask respondents a barrage of questions just in the hope that something interesting might later emerge from the data analysis.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ChangeArrowheads="1"/>
          </p:cNvSpPr>
          <p:nvPr>
            <p:ph type="title"/>
          </p:nvPr>
        </p:nvSpPr>
        <p:spPr/>
        <p:txBody>
          <a:bodyPr/>
          <a:lstStyle/>
          <a:p>
            <a:pPr eaLnBrk="1" hangingPunct="1"/>
            <a:r>
              <a:rPr lang="en-US" sz="3600" smtClean="0"/>
              <a:t>Data Analysis</a:t>
            </a:r>
          </a:p>
        </p:txBody>
      </p:sp>
      <p:sp>
        <p:nvSpPr>
          <p:cNvPr id="25602" name="Rectangle 3"/>
          <p:cNvSpPr>
            <a:spLocks noGrp="1" noChangeArrowheads="1"/>
          </p:cNvSpPr>
          <p:nvPr>
            <p:ph type="body" idx="1"/>
          </p:nvPr>
        </p:nvSpPr>
        <p:spPr/>
        <p:txBody>
          <a:bodyPr/>
          <a:lstStyle/>
          <a:p>
            <a:pPr eaLnBrk="1" hangingPunct="1">
              <a:lnSpc>
                <a:spcPct val="90000"/>
              </a:lnSpc>
            </a:pPr>
            <a:r>
              <a:rPr lang="en-US" sz="2400" smtClean="0"/>
              <a:t>Most ethical issues arise before the data analysis begins or after the data analysis has been completed and the findings are going to be disseminated.</a:t>
            </a:r>
          </a:p>
          <a:p>
            <a:pPr eaLnBrk="1" hangingPunct="1">
              <a:lnSpc>
                <a:spcPct val="90000"/>
              </a:lnSpc>
            </a:pPr>
            <a:r>
              <a:rPr lang="en-US" sz="2400" smtClean="0"/>
              <a:t>Do not change the wording of opened ended questions - code exactly as is.</a:t>
            </a:r>
          </a:p>
          <a:p>
            <a:pPr eaLnBrk="1" hangingPunct="1">
              <a:lnSpc>
                <a:spcPct val="90000"/>
              </a:lnSpc>
            </a:pPr>
            <a:r>
              <a:rPr lang="en-US" sz="2400" smtClean="0"/>
              <a:t>Do not change the phrases in an interview - you could inadvertently change the meaning of the response.</a:t>
            </a:r>
          </a:p>
          <a:p>
            <a:pPr eaLnBrk="1" hangingPunct="1">
              <a:lnSpc>
                <a:spcPct val="90000"/>
              </a:lnSpc>
            </a:pPr>
            <a:r>
              <a:rPr lang="en-US" sz="2400" smtClean="0"/>
              <a:t>Be careful about allowing interviewees to check quotes - they can check for accuracy but they can not change the essence of the response to something completely different.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p:txBody>
          <a:bodyPr/>
          <a:lstStyle/>
          <a:p>
            <a:pPr eaLnBrk="1" hangingPunct="1"/>
            <a:r>
              <a:rPr lang="en-US" sz="3600" smtClean="0"/>
              <a:t>Research Findings</a:t>
            </a:r>
          </a:p>
        </p:txBody>
      </p:sp>
      <p:sp>
        <p:nvSpPr>
          <p:cNvPr id="26626" name="Rectangle 3"/>
          <p:cNvSpPr>
            <a:spLocks noGrp="1" noChangeArrowheads="1"/>
          </p:cNvSpPr>
          <p:nvPr>
            <p:ph type="body" idx="1"/>
          </p:nvPr>
        </p:nvSpPr>
        <p:spPr/>
        <p:txBody>
          <a:bodyPr/>
          <a:lstStyle/>
          <a:p>
            <a:pPr eaLnBrk="1" hangingPunct="1">
              <a:lnSpc>
                <a:spcPct val="90000"/>
              </a:lnSpc>
            </a:pPr>
            <a:r>
              <a:rPr lang="en-US" sz="2400" dirty="0" smtClean="0"/>
              <a:t>Once the research is in the public domain, it can be used for quite different purposes than originally intended.</a:t>
            </a:r>
          </a:p>
          <a:p>
            <a:pPr eaLnBrk="1" hangingPunct="1">
              <a:lnSpc>
                <a:spcPct val="90000"/>
              </a:lnSpc>
            </a:pPr>
            <a:r>
              <a:rPr lang="en-US" sz="2400" dirty="0" smtClean="0"/>
              <a:t>The research findings may be used for political &amp; social ends with which the researcher does not approve.</a:t>
            </a:r>
          </a:p>
          <a:p>
            <a:pPr eaLnBrk="1" hangingPunct="1">
              <a:lnSpc>
                <a:spcPct val="90000"/>
              </a:lnSpc>
            </a:pPr>
            <a:r>
              <a:rPr lang="en-US" sz="2400" dirty="0" smtClean="0"/>
              <a:t>The potential impact the research findings have on social </a:t>
            </a:r>
            <a:r>
              <a:rPr lang="en-US" sz="2400" dirty="0" err="1" smtClean="0"/>
              <a:t>behaviour</a:t>
            </a:r>
            <a:r>
              <a:rPr lang="en-US" sz="2400" dirty="0" smtClean="0"/>
              <a:t> - pre-election surveys that can produce “bandwagon” &amp; “underdog” effects.</a:t>
            </a:r>
          </a:p>
          <a:p>
            <a:pPr eaLnBrk="1" hangingPunct="1">
              <a:lnSpc>
                <a:spcPct val="90000"/>
              </a:lnSpc>
            </a:pPr>
            <a:r>
              <a:rPr lang="en-US" sz="2400" dirty="0" smtClean="0"/>
              <a:t>Negative findings (not rejecting H0) are not usually reported. Helps </a:t>
            </a:r>
            <a:r>
              <a:rPr lang="en-US" sz="2400" smtClean="0"/>
              <a:t>to publish.</a:t>
            </a:r>
          </a:p>
          <a:p>
            <a:pPr eaLnBrk="1" hangingPunct="1">
              <a:lnSpc>
                <a:spcPct val="90000"/>
              </a:lnSpc>
            </a:pPr>
            <a:r>
              <a:rPr lang="en-US" sz="2400" dirty="0" smtClean="0"/>
              <a:t>Disseminating findings to the press could turn your results into shock headlines and simplistic relationships.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TotalTime>
  <Words>1267</Words>
  <Application>Microsoft Office PowerPoint</Application>
  <PresentationFormat>On-screen Show (4:3)</PresentationFormat>
  <Paragraphs>89</Paragraphs>
  <Slides>13</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Default Design</vt:lpstr>
      <vt:lpstr>Research &amp; Professional Ethics </vt:lpstr>
      <vt:lpstr>Objectives</vt:lpstr>
      <vt:lpstr>Can Political Science Research Really be Threatening to Participants?</vt:lpstr>
      <vt:lpstr>Risk to the Researcher</vt:lpstr>
      <vt:lpstr>Three Ethics Pillars  to Protect Participants</vt:lpstr>
      <vt:lpstr>Confidentiality &amp; Anonymity </vt:lpstr>
      <vt:lpstr>Elements that Must Be in an Informed Consent Form</vt:lpstr>
      <vt:lpstr>Informed Consent continued</vt:lpstr>
      <vt:lpstr>Informed Consent - Verbal</vt:lpstr>
      <vt:lpstr>Right to Withdraw</vt:lpstr>
      <vt:lpstr>Ethical Considerations</vt:lpstr>
      <vt:lpstr>Data Analysis</vt:lpstr>
      <vt:lpstr>Research Findings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&amp; Professional Ethics </dc:title>
  <dc:creator>Stephanie Mullen</dc:creator>
  <cp:lastModifiedBy>Rafa Hossain</cp:lastModifiedBy>
  <cp:revision>27</cp:revision>
  <dcterms:created xsi:type="dcterms:W3CDTF">2006-01-30T13:15:48Z</dcterms:created>
  <dcterms:modified xsi:type="dcterms:W3CDTF">2014-01-27T17:06:05Z</dcterms:modified>
</cp:coreProperties>
</file>