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258" r:id="rId3"/>
    <p:sldId id="259" r:id="rId4"/>
    <p:sldId id="260" r:id="rId5"/>
    <p:sldId id="261" r:id="rId6"/>
    <p:sldId id="262" r:id="rId7"/>
    <p:sldId id="263" r:id="rId8"/>
    <p:sldId id="265" r:id="rId9"/>
    <p:sldId id="267" r:id="rId10"/>
    <p:sldId id="269" r:id="rId11"/>
    <p:sldId id="270" r:id="rId12"/>
    <p:sldId id="271" r:id="rId13"/>
    <p:sldId id="272" r:id="rId14"/>
    <p:sldId id="273" r:id="rId15"/>
    <p:sldId id="274" r:id="rId16"/>
    <p:sldId id="277" r:id="rId17"/>
    <p:sldId id="278" r:id="rId18"/>
    <p:sldId id="279" r:id="rId19"/>
    <p:sldId id="287" r:id="rId20"/>
    <p:sldId id="280" r:id="rId21"/>
    <p:sldId id="281" r:id="rId22"/>
    <p:sldId id="282" r:id="rId23"/>
    <p:sldId id="283" r:id="rId24"/>
    <p:sldId id="284" r:id="rId25"/>
    <p:sldId id="285" r:id="rId26"/>
    <p:sldId id="286" r:id="rId2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232" autoAdjust="0"/>
    <p:restoredTop sz="86410" autoAdjust="0"/>
  </p:normalViewPr>
  <p:slideViewPr>
    <p:cSldViewPr>
      <p:cViewPr varScale="1">
        <p:scale>
          <a:sx n="73" d="100"/>
          <a:sy n="73" d="100"/>
        </p:scale>
        <p:origin x="-712" y="-112"/>
      </p:cViewPr>
      <p:guideLst>
        <p:guide orient="horz" pos="2160"/>
        <p:guide pos="2880"/>
      </p:guideLst>
    </p:cSldViewPr>
  </p:slideViewPr>
  <p:outlineViewPr>
    <p:cViewPr>
      <p:scale>
        <a:sx n="33" d="100"/>
        <a:sy n="33" d="100"/>
      </p:scale>
      <p:origin x="0" y="1052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esProps" Target="presProps.xml"/><Relationship Id="rId31" Type="http://schemas.openxmlformats.org/officeDocument/2006/relationships/viewProps" Target="viewProps.xml"/><Relationship Id="rId32" Type="http://schemas.openxmlformats.org/officeDocument/2006/relationships/theme" Target="theme/theme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CA"/>
          </a:p>
        </p:txBody>
      </p:sp>
      <p:sp>
        <p:nvSpPr>
          <p:cNvPr id="3993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CA"/>
          </a:p>
        </p:txBody>
      </p:sp>
      <p:sp>
        <p:nvSpPr>
          <p:cNvPr id="276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994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noProof="0" smtClean="0"/>
              <a:t>Click to edit Master text styles</a:t>
            </a:r>
          </a:p>
          <a:p>
            <a:pPr lvl="1"/>
            <a:r>
              <a:rPr lang="en-CA" noProof="0" smtClean="0"/>
              <a:t>Second level</a:t>
            </a:r>
          </a:p>
          <a:p>
            <a:pPr lvl="2"/>
            <a:r>
              <a:rPr lang="en-CA" noProof="0" smtClean="0"/>
              <a:t>Third level</a:t>
            </a:r>
          </a:p>
          <a:p>
            <a:pPr lvl="3"/>
            <a:r>
              <a:rPr lang="en-CA" noProof="0" smtClean="0"/>
              <a:t>Fourth level</a:t>
            </a:r>
          </a:p>
          <a:p>
            <a:pPr lvl="4"/>
            <a:r>
              <a:rPr lang="en-CA" noProof="0" smtClean="0"/>
              <a:t>Fifth level</a:t>
            </a:r>
          </a:p>
        </p:txBody>
      </p:sp>
      <p:sp>
        <p:nvSpPr>
          <p:cNvPr id="3994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CA"/>
          </a:p>
        </p:txBody>
      </p:sp>
      <p:sp>
        <p:nvSpPr>
          <p:cNvPr id="3994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08442903-FDF3-4B50-A3FF-9F44DC5D8E31}" type="slidenum">
              <a:rPr lang="en-CA"/>
              <a:pPr>
                <a:defRPr/>
              </a:pPr>
              <a:t>‹#›</a:t>
            </a:fld>
            <a:endParaRPr lang="en-CA"/>
          </a:p>
        </p:txBody>
      </p:sp>
    </p:spTree>
    <p:extLst>
      <p:ext uri="{BB962C8B-B14F-4D97-AF65-F5344CB8AC3E}">
        <p14:creationId xmlns:p14="http://schemas.microsoft.com/office/powerpoint/2010/main" val="259190418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Exam: 2-3 examples of serving per gender</a:t>
            </a:r>
            <a:endParaRPr lang="en-US" dirty="0"/>
          </a:p>
        </p:txBody>
      </p:sp>
      <p:sp>
        <p:nvSpPr>
          <p:cNvPr id="4" name="Slide Number Placeholder 3"/>
          <p:cNvSpPr>
            <a:spLocks noGrp="1"/>
          </p:cNvSpPr>
          <p:nvPr>
            <p:ph type="sldNum" sz="quarter" idx="10"/>
          </p:nvPr>
        </p:nvSpPr>
        <p:spPr/>
        <p:txBody>
          <a:bodyPr/>
          <a:lstStyle/>
          <a:p>
            <a:pPr>
              <a:defRPr/>
            </a:pPr>
            <a:fld id="{08442903-FDF3-4B50-A3FF-9F44DC5D8E31}" type="slidenum">
              <a:rPr lang="en-CA" smtClean="0"/>
              <a:pPr>
                <a:defRPr/>
              </a:pPr>
              <a:t>1</a:t>
            </a:fld>
            <a:endParaRPr lang="en-CA"/>
          </a:p>
        </p:txBody>
      </p:sp>
    </p:spTree>
    <p:extLst>
      <p:ext uri="{BB962C8B-B14F-4D97-AF65-F5344CB8AC3E}">
        <p14:creationId xmlns:p14="http://schemas.microsoft.com/office/powerpoint/2010/main" val="249006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Factors:</a:t>
            </a:r>
            <a:r>
              <a:rPr lang="en-US" baseline="0" dirty="0" smtClean="0"/>
              <a:t> Portion sizes, restaurant meals (high in fat, salt and calories), processed foods</a:t>
            </a:r>
          </a:p>
          <a:p>
            <a:r>
              <a:rPr lang="en-US" baseline="0" dirty="0" smtClean="0"/>
              <a:t>Lack of exercise,</a:t>
            </a:r>
          </a:p>
          <a:p>
            <a:r>
              <a:rPr lang="en-US" baseline="0" dirty="0" smtClean="0"/>
              <a:t>Technology,</a:t>
            </a:r>
          </a:p>
          <a:p>
            <a:r>
              <a:rPr lang="en-US" baseline="0" dirty="0" smtClean="0"/>
              <a:t>Lifestyle</a:t>
            </a:r>
          </a:p>
          <a:p>
            <a:r>
              <a:rPr lang="en-US" baseline="0" dirty="0" smtClean="0"/>
              <a:t>Environment factors play a big role</a:t>
            </a:r>
          </a:p>
          <a:p>
            <a:r>
              <a:rPr lang="en-US" baseline="0" dirty="0" smtClean="0"/>
              <a:t>Changes are happening so fast so genetics are not a factor that would play a role in obesity </a:t>
            </a:r>
            <a:endParaRPr lang="en-US" dirty="0"/>
          </a:p>
        </p:txBody>
      </p:sp>
      <p:sp>
        <p:nvSpPr>
          <p:cNvPr id="4" name="Slide Number Placeholder 3"/>
          <p:cNvSpPr>
            <a:spLocks noGrp="1"/>
          </p:cNvSpPr>
          <p:nvPr>
            <p:ph type="sldNum" sz="quarter" idx="10"/>
          </p:nvPr>
        </p:nvSpPr>
        <p:spPr/>
        <p:txBody>
          <a:bodyPr/>
          <a:lstStyle/>
          <a:p>
            <a:pPr>
              <a:defRPr/>
            </a:pPr>
            <a:fld id="{08442903-FDF3-4B50-A3FF-9F44DC5D8E31}" type="slidenum">
              <a:rPr lang="en-CA" smtClean="0"/>
              <a:pPr>
                <a:defRPr/>
              </a:pPr>
              <a:t>4</a:t>
            </a:fld>
            <a:endParaRPr lang="en-CA"/>
          </a:p>
        </p:txBody>
      </p:sp>
    </p:spTree>
    <p:extLst>
      <p:ext uri="{BB962C8B-B14F-4D97-AF65-F5344CB8AC3E}">
        <p14:creationId xmlns:p14="http://schemas.microsoft.com/office/powerpoint/2010/main" val="20118172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BMR:</a:t>
            </a:r>
            <a:r>
              <a:rPr lang="en-US" baseline="0" dirty="0" smtClean="0"/>
              <a:t> at rest but not sleeping, no exercise in 24 hours and have not eaten in 12 hours</a:t>
            </a:r>
            <a:endParaRPr lang="en-US" dirty="0"/>
          </a:p>
        </p:txBody>
      </p:sp>
      <p:sp>
        <p:nvSpPr>
          <p:cNvPr id="4" name="Slide Number Placeholder 3"/>
          <p:cNvSpPr>
            <a:spLocks noGrp="1"/>
          </p:cNvSpPr>
          <p:nvPr>
            <p:ph type="sldNum" sz="quarter" idx="10"/>
          </p:nvPr>
        </p:nvSpPr>
        <p:spPr/>
        <p:txBody>
          <a:bodyPr/>
          <a:lstStyle/>
          <a:p>
            <a:pPr>
              <a:defRPr/>
            </a:pPr>
            <a:fld id="{08442903-FDF3-4B50-A3FF-9F44DC5D8E31}" type="slidenum">
              <a:rPr lang="en-CA" smtClean="0"/>
              <a:pPr>
                <a:defRPr/>
              </a:pPr>
              <a:t>5</a:t>
            </a:fld>
            <a:endParaRPr lang="en-CA"/>
          </a:p>
        </p:txBody>
      </p:sp>
    </p:spTree>
    <p:extLst>
      <p:ext uri="{BB962C8B-B14F-4D97-AF65-F5344CB8AC3E}">
        <p14:creationId xmlns:p14="http://schemas.microsoft.com/office/powerpoint/2010/main" val="3573263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Energy input (food that goes in) should</a:t>
            </a:r>
            <a:r>
              <a:rPr lang="en-US" baseline="0" dirty="0" smtClean="0"/>
              <a:t> equal energy output (amount of exercise), have to find that balance.</a:t>
            </a:r>
          </a:p>
          <a:p>
            <a:endParaRPr lang="en-US" dirty="0"/>
          </a:p>
        </p:txBody>
      </p:sp>
      <p:sp>
        <p:nvSpPr>
          <p:cNvPr id="4" name="Slide Number Placeholder 3"/>
          <p:cNvSpPr>
            <a:spLocks noGrp="1"/>
          </p:cNvSpPr>
          <p:nvPr>
            <p:ph type="sldNum" sz="quarter" idx="10"/>
          </p:nvPr>
        </p:nvSpPr>
        <p:spPr/>
        <p:txBody>
          <a:bodyPr/>
          <a:lstStyle/>
          <a:p>
            <a:pPr>
              <a:defRPr/>
            </a:pPr>
            <a:fld id="{08442903-FDF3-4B50-A3FF-9F44DC5D8E31}" type="slidenum">
              <a:rPr lang="en-CA" smtClean="0"/>
              <a:pPr>
                <a:defRPr/>
              </a:pPr>
              <a:t>6</a:t>
            </a:fld>
            <a:endParaRPr lang="en-CA"/>
          </a:p>
        </p:txBody>
      </p:sp>
    </p:spTree>
    <p:extLst>
      <p:ext uri="{BB962C8B-B14F-4D97-AF65-F5344CB8AC3E}">
        <p14:creationId xmlns:p14="http://schemas.microsoft.com/office/powerpoint/2010/main" val="3137050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Including</a:t>
            </a:r>
            <a:r>
              <a:rPr lang="en-US" baseline="0" dirty="0" smtClean="0"/>
              <a:t> high blood pressure, kidney failure, heart attack or heart failure</a:t>
            </a:r>
            <a:endParaRPr lang="en-US" dirty="0"/>
          </a:p>
        </p:txBody>
      </p:sp>
      <p:sp>
        <p:nvSpPr>
          <p:cNvPr id="4" name="Slide Number Placeholder 3"/>
          <p:cNvSpPr>
            <a:spLocks noGrp="1"/>
          </p:cNvSpPr>
          <p:nvPr>
            <p:ph type="sldNum" sz="quarter" idx="10"/>
          </p:nvPr>
        </p:nvSpPr>
        <p:spPr/>
        <p:txBody>
          <a:bodyPr/>
          <a:lstStyle/>
          <a:p>
            <a:pPr>
              <a:defRPr/>
            </a:pPr>
            <a:fld id="{08442903-FDF3-4B50-A3FF-9F44DC5D8E31}" type="slidenum">
              <a:rPr lang="en-CA" smtClean="0"/>
              <a:pPr>
                <a:defRPr/>
              </a:pPr>
              <a:t>12</a:t>
            </a:fld>
            <a:endParaRPr lang="en-CA"/>
          </a:p>
        </p:txBody>
      </p:sp>
    </p:spTree>
    <p:extLst>
      <p:ext uri="{BB962C8B-B14F-4D97-AF65-F5344CB8AC3E}">
        <p14:creationId xmlns:p14="http://schemas.microsoft.com/office/powerpoint/2010/main" val="22654332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Appetite, everything</a:t>
            </a:r>
            <a:r>
              <a:rPr lang="en-US" baseline="0" dirty="0" smtClean="0"/>
              <a:t> gives you’re the desire to eat. What you smell, hear and taste</a:t>
            </a:r>
          </a:p>
          <a:p>
            <a:r>
              <a:rPr lang="en-US" baseline="0" dirty="0" smtClean="0"/>
              <a:t>Hungry is what we feel</a:t>
            </a:r>
          </a:p>
          <a:p>
            <a:r>
              <a:rPr lang="en-US" baseline="0" dirty="0" smtClean="0"/>
              <a:t>Can override the feeling of satiety with appetite</a:t>
            </a:r>
            <a:endParaRPr lang="en-US" dirty="0"/>
          </a:p>
        </p:txBody>
      </p:sp>
      <p:sp>
        <p:nvSpPr>
          <p:cNvPr id="4" name="Slide Number Placeholder 3"/>
          <p:cNvSpPr>
            <a:spLocks noGrp="1"/>
          </p:cNvSpPr>
          <p:nvPr>
            <p:ph type="sldNum" sz="quarter" idx="10"/>
          </p:nvPr>
        </p:nvSpPr>
        <p:spPr/>
        <p:txBody>
          <a:bodyPr/>
          <a:lstStyle/>
          <a:p>
            <a:pPr>
              <a:defRPr/>
            </a:pPr>
            <a:fld id="{08442903-FDF3-4B50-A3FF-9F44DC5D8E31}" type="slidenum">
              <a:rPr lang="en-CA" smtClean="0"/>
              <a:pPr>
                <a:defRPr/>
              </a:pPr>
              <a:t>15</a:t>
            </a:fld>
            <a:endParaRPr lang="en-CA"/>
          </a:p>
        </p:txBody>
      </p:sp>
    </p:spTree>
    <p:extLst>
      <p:ext uri="{BB962C8B-B14F-4D97-AF65-F5344CB8AC3E}">
        <p14:creationId xmlns:p14="http://schemas.microsoft.com/office/powerpoint/2010/main" val="2143308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588125" y="61658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endParaRPr lang="en-US"/>
          </a:p>
        </p:txBody>
      </p:sp>
      <p:sp>
        <p:nvSpPr>
          <p:cNvPr id="1029" name="Rectangle 5"/>
          <p:cNvSpPr>
            <a:spLocks noGrp="1" noChangeArrowheads="1"/>
          </p:cNvSpPr>
          <p:nvPr>
            <p:ph type="ftr" sz="quarter" idx="3"/>
          </p:nvPr>
        </p:nvSpPr>
        <p:spPr bwMode="auto">
          <a:xfrm>
            <a:off x="468313" y="6165850"/>
            <a:ext cx="5551487"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rtl="0" eaLnBrk="0" fontAlgn="base" hangingPunct="0">
        <a:spcBef>
          <a:spcPct val="0"/>
        </a:spcBef>
        <a:spcAft>
          <a:spcPct val="0"/>
        </a:spcAft>
        <a:defRPr sz="4400" i="1">
          <a:solidFill>
            <a:schemeClr val="tx2"/>
          </a:solidFill>
          <a:latin typeface="+mj-lt"/>
          <a:ea typeface="+mj-ea"/>
          <a:cs typeface="+mj-cs"/>
        </a:defRPr>
      </a:lvl1pPr>
      <a:lvl2pPr algn="l" rtl="0" eaLnBrk="0" fontAlgn="base" hangingPunct="0">
        <a:spcBef>
          <a:spcPct val="0"/>
        </a:spcBef>
        <a:spcAft>
          <a:spcPct val="0"/>
        </a:spcAft>
        <a:defRPr sz="4400" i="1">
          <a:solidFill>
            <a:schemeClr val="tx2"/>
          </a:solidFill>
          <a:latin typeface="Arial" charset="0"/>
        </a:defRPr>
      </a:lvl2pPr>
      <a:lvl3pPr algn="l" rtl="0" eaLnBrk="0" fontAlgn="base" hangingPunct="0">
        <a:spcBef>
          <a:spcPct val="0"/>
        </a:spcBef>
        <a:spcAft>
          <a:spcPct val="0"/>
        </a:spcAft>
        <a:defRPr sz="4400" i="1">
          <a:solidFill>
            <a:schemeClr val="tx2"/>
          </a:solidFill>
          <a:latin typeface="Arial" charset="0"/>
        </a:defRPr>
      </a:lvl3pPr>
      <a:lvl4pPr algn="l" rtl="0" eaLnBrk="0" fontAlgn="base" hangingPunct="0">
        <a:spcBef>
          <a:spcPct val="0"/>
        </a:spcBef>
        <a:spcAft>
          <a:spcPct val="0"/>
        </a:spcAft>
        <a:defRPr sz="4400" i="1">
          <a:solidFill>
            <a:schemeClr val="tx2"/>
          </a:solidFill>
          <a:latin typeface="Arial" charset="0"/>
        </a:defRPr>
      </a:lvl4pPr>
      <a:lvl5pPr algn="l" rtl="0" eaLnBrk="0" fontAlgn="base" hangingPunct="0">
        <a:spcBef>
          <a:spcPct val="0"/>
        </a:spcBef>
        <a:spcAft>
          <a:spcPct val="0"/>
        </a:spcAft>
        <a:defRPr sz="4400" i="1">
          <a:solidFill>
            <a:schemeClr val="tx2"/>
          </a:solidFill>
          <a:latin typeface="Arial" charset="0"/>
        </a:defRPr>
      </a:lvl5pPr>
      <a:lvl6pPr marL="457200" algn="l" rtl="0" fontAlgn="base">
        <a:spcBef>
          <a:spcPct val="0"/>
        </a:spcBef>
        <a:spcAft>
          <a:spcPct val="0"/>
        </a:spcAft>
        <a:defRPr sz="4400" i="1">
          <a:solidFill>
            <a:schemeClr val="tx2"/>
          </a:solidFill>
          <a:latin typeface="Arial" charset="0"/>
        </a:defRPr>
      </a:lvl6pPr>
      <a:lvl7pPr marL="914400" algn="l" rtl="0" fontAlgn="base">
        <a:spcBef>
          <a:spcPct val="0"/>
        </a:spcBef>
        <a:spcAft>
          <a:spcPct val="0"/>
        </a:spcAft>
        <a:defRPr sz="4400" i="1">
          <a:solidFill>
            <a:schemeClr val="tx2"/>
          </a:solidFill>
          <a:latin typeface="Arial" charset="0"/>
        </a:defRPr>
      </a:lvl7pPr>
      <a:lvl8pPr marL="1371600" algn="l" rtl="0" fontAlgn="base">
        <a:spcBef>
          <a:spcPct val="0"/>
        </a:spcBef>
        <a:spcAft>
          <a:spcPct val="0"/>
        </a:spcAft>
        <a:defRPr sz="4400" i="1">
          <a:solidFill>
            <a:schemeClr val="tx2"/>
          </a:solidFill>
          <a:latin typeface="Arial" charset="0"/>
        </a:defRPr>
      </a:lvl8pPr>
      <a:lvl9pPr marL="1828800" algn="l" rtl="0" fontAlgn="base">
        <a:spcBef>
          <a:spcPct val="0"/>
        </a:spcBef>
        <a:spcAft>
          <a:spcPct val="0"/>
        </a:spcAft>
        <a:defRPr sz="4400" i="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i="1">
          <a:solidFill>
            <a:schemeClr val="tx1"/>
          </a:solidFill>
          <a:latin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i="1">
          <a:solidFill>
            <a:schemeClr val="tx1"/>
          </a:solidFill>
          <a:latin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algn="ctr" eaLnBrk="1" hangingPunct="1"/>
            <a:r>
              <a:rPr lang="en-CA" sz="4000" dirty="0" smtClean="0"/>
              <a:t>Obesity and Weight Management </a:t>
            </a:r>
            <a:br>
              <a:rPr lang="en-CA" sz="4000" dirty="0" smtClean="0"/>
            </a:br>
            <a:r>
              <a:rPr lang="en-CA" sz="4000" dirty="0" smtClean="0"/>
              <a:t>Pages 71-91</a:t>
            </a:r>
          </a:p>
        </p:txBody>
      </p:sp>
      <p:sp>
        <p:nvSpPr>
          <p:cNvPr id="2051" name="Rectangle 3"/>
          <p:cNvSpPr>
            <a:spLocks noGrp="1" noChangeArrowheads="1"/>
          </p:cNvSpPr>
          <p:nvPr>
            <p:ph type="subTitle" idx="1"/>
          </p:nvPr>
        </p:nvSpPr>
        <p:spPr/>
        <p:txBody>
          <a:bodyPr/>
          <a:lstStyle/>
          <a:p>
            <a:pPr eaLnBrk="1" hangingPunct="1">
              <a:lnSpc>
                <a:spcPct val="80000"/>
              </a:lnSpc>
            </a:pPr>
            <a:endParaRPr lang="en-CA" sz="1400" dirty="0" smtClean="0"/>
          </a:p>
          <a:p>
            <a:pPr eaLnBrk="1" hangingPunct="1">
              <a:lnSpc>
                <a:spcPct val="80000"/>
              </a:lnSpc>
            </a:pPr>
            <a:r>
              <a:rPr lang="en-CA" sz="1400" dirty="0" smtClean="0"/>
              <a:t>Leave out sections “Stages of Readiness for Weight Behaviour Change and all the subsections, Setting Goals, What if I Eat to Feel Better?, Behavioural Change”</a:t>
            </a:r>
          </a:p>
          <a:p>
            <a:r>
              <a:rPr lang="en-US" sz="1400" b="1" dirty="0" smtClean="0"/>
              <a:t>For your own present and future health:</a:t>
            </a:r>
            <a:r>
              <a:rPr lang="en-US" sz="1400" dirty="0" smtClean="0"/>
              <a:t> determine your BMI from the chart on page 76. Are your readings in the Healthy, Overweight or Obese range? If you are not in the healthy range, think about what changes you may need to make to ensure you are closer to the healthy range.</a:t>
            </a:r>
            <a:endParaRPr lang="en-CA" sz="1400" dirty="0" smtClean="0"/>
          </a:p>
          <a:p>
            <a:pPr eaLnBrk="1" hangingPunct="1">
              <a:lnSpc>
                <a:spcPct val="80000"/>
              </a:lnSpc>
            </a:pPr>
            <a:endParaRPr lang="en-CA" sz="1400"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CA" smtClean="0"/>
              <a:t>The Global Epidemic</a:t>
            </a:r>
          </a:p>
        </p:txBody>
      </p:sp>
      <p:sp>
        <p:nvSpPr>
          <p:cNvPr id="3075" name="Rectangle 3"/>
          <p:cNvSpPr>
            <a:spLocks noGrp="1" noChangeArrowheads="1"/>
          </p:cNvSpPr>
          <p:nvPr>
            <p:ph type="body" idx="1"/>
          </p:nvPr>
        </p:nvSpPr>
        <p:spPr/>
        <p:txBody>
          <a:bodyPr/>
          <a:lstStyle/>
          <a:p>
            <a:pPr eaLnBrk="1" hangingPunct="1"/>
            <a:r>
              <a:rPr lang="en-CA" smtClean="0"/>
              <a:t>Obesity rates have soared around the world</a:t>
            </a:r>
          </a:p>
          <a:p>
            <a:pPr eaLnBrk="1" hangingPunct="1"/>
            <a:r>
              <a:rPr lang="en-CA" smtClean="0"/>
              <a:t>2 out of 3 Canadians is overweight or obese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CA" smtClean="0"/>
              <a:t>Supersized Nation</a:t>
            </a:r>
          </a:p>
        </p:txBody>
      </p:sp>
      <p:sp>
        <p:nvSpPr>
          <p:cNvPr id="4099" name="Rectangle 3"/>
          <p:cNvSpPr>
            <a:spLocks noGrp="1" noChangeArrowheads="1"/>
          </p:cNvSpPr>
          <p:nvPr>
            <p:ph type="body" idx="1"/>
          </p:nvPr>
        </p:nvSpPr>
        <p:spPr/>
        <p:txBody>
          <a:bodyPr/>
          <a:lstStyle/>
          <a:p>
            <a:pPr eaLnBrk="1" hangingPunct="1"/>
            <a:r>
              <a:rPr lang="en-CA" smtClean="0"/>
              <a:t>Weight problems are increasing in childhood populations</a:t>
            </a:r>
          </a:p>
          <a:p>
            <a:pPr eaLnBrk="1" hangingPunct="1"/>
            <a:r>
              <a:rPr lang="en-CA" smtClean="0"/>
              <a:t>Deaths from poor diets and physical inactivity are increasing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CA" smtClean="0"/>
              <a:t>How Did We Get So Fat?</a:t>
            </a:r>
          </a:p>
        </p:txBody>
      </p:sp>
      <p:sp>
        <p:nvSpPr>
          <p:cNvPr id="5123" name="Rectangle 3"/>
          <p:cNvSpPr>
            <a:spLocks noGrp="1" noChangeArrowheads="1"/>
          </p:cNvSpPr>
          <p:nvPr>
            <p:ph type="body" idx="1"/>
          </p:nvPr>
        </p:nvSpPr>
        <p:spPr/>
        <p:txBody>
          <a:bodyPr/>
          <a:lstStyle/>
          <a:p>
            <a:pPr eaLnBrk="1" hangingPunct="1"/>
            <a:r>
              <a:rPr lang="en-CA" smtClean="0"/>
              <a:t>A variety of factors come into play in the increase of obesity and overweight in Western society</a:t>
            </a:r>
          </a:p>
          <a:p>
            <a:pPr eaLnBrk="1" hangingPunct="1"/>
            <a:r>
              <a:rPr lang="en-CA" smtClean="0"/>
              <a:t>What are these factors?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CA" sz="4000" dirty="0" smtClean="0"/>
              <a:t>Understanding Weight Problems</a:t>
            </a:r>
          </a:p>
        </p:txBody>
      </p:sp>
      <p:sp>
        <p:nvSpPr>
          <p:cNvPr id="6147" name="Rectangle 3"/>
          <p:cNvSpPr>
            <a:spLocks noGrp="1" noChangeArrowheads="1"/>
          </p:cNvSpPr>
          <p:nvPr>
            <p:ph type="body" idx="1"/>
          </p:nvPr>
        </p:nvSpPr>
        <p:spPr/>
        <p:txBody>
          <a:bodyPr/>
          <a:lstStyle/>
          <a:p>
            <a:pPr eaLnBrk="1" hangingPunct="1">
              <a:lnSpc>
                <a:spcPct val="90000"/>
              </a:lnSpc>
            </a:pPr>
            <a:r>
              <a:rPr lang="en-CA" dirty="0" smtClean="0"/>
              <a:t>Genetic and environmental factors determine one’s Basal Metabolic Rate (BMR)</a:t>
            </a:r>
          </a:p>
          <a:p>
            <a:pPr eaLnBrk="1" hangingPunct="1">
              <a:lnSpc>
                <a:spcPct val="90000"/>
              </a:lnSpc>
            </a:pPr>
            <a:r>
              <a:rPr lang="en-CA" dirty="0" smtClean="0"/>
              <a:t>The BMR is the lowest rate of energy expenditure in the body other than sleeping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CA" sz="4000" dirty="0" smtClean="0"/>
              <a:t>Understanding Weight Problems</a:t>
            </a:r>
          </a:p>
        </p:txBody>
      </p:sp>
      <p:sp>
        <p:nvSpPr>
          <p:cNvPr id="7171" name="Rectangle 3"/>
          <p:cNvSpPr>
            <a:spLocks noGrp="1" noChangeArrowheads="1"/>
          </p:cNvSpPr>
          <p:nvPr>
            <p:ph type="body" idx="1"/>
          </p:nvPr>
        </p:nvSpPr>
        <p:spPr/>
        <p:txBody>
          <a:bodyPr/>
          <a:lstStyle/>
          <a:p>
            <a:pPr eaLnBrk="1" hangingPunct="1"/>
            <a:r>
              <a:rPr lang="en-CA" dirty="0" smtClean="0"/>
              <a:t>Activity also determines Caloric needs</a:t>
            </a:r>
          </a:p>
          <a:p>
            <a:pPr eaLnBrk="1" hangingPunct="1"/>
            <a:r>
              <a:rPr lang="en-CA" dirty="0" smtClean="0"/>
              <a:t>If energy taken in is greater than energy expended, the excess is converted to fat and stored</a:t>
            </a:r>
            <a:endParaRPr lang="en-US"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dirty="0" smtClean="0"/>
              <a:t>Overweight and Obesity</a:t>
            </a:r>
          </a:p>
        </p:txBody>
      </p:sp>
      <p:sp>
        <p:nvSpPr>
          <p:cNvPr id="8195" name="Rectangle 3"/>
          <p:cNvSpPr>
            <a:spLocks noGrp="1" noChangeArrowheads="1"/>
          </p:cNvSpPr>
          <p:nvPr>
            <p:ph type="body" idx="1"/>
          </p:nvPr>
        </p:nvSpPr>
        <p:spPr/>
        <p:txBody>
          <a:bodyPr/>
          <a:lstStyle/>
          <a:p>
            <a:pPr eaLnBrk="1" hangingPunct="1"/>
            <a:r>
              <a:rPr lang="en-CA" dirty="0" smtClean="0"/>
              <a:t>The tool used to assess overweight or obesity is called the BMI</a:t>
            </a:r>
          </a:p>
          <a:p>
            <a:pPr eaLnBrk="1" hangingPunct="1"/>
            <a:r>
              <a:rPr lang="en-CA" dirty="0" smtClean="0"/>
              <a:t>BMI = </a:t>
            </a:r>
            <a:r>
              <a:rPr lang="en-CA" u="sng" dirty="0" smtClean="0"/>
              <a:t>weight (kg)</a:t>
            </a:r>
          </a:p>
          <a:p>
            <a:pPr eaLnBrk="1" hangingPunct="1">
              <a:buFontTx/>
              <a:buNone/>
            </a:pPr>
            <a:r>
              <a:rPr lang="en-CA" dirty="0" smtClean="0"/>
              <a:t>              height (m)</a:t>
            </a:r>
            <a:r>
              <a:rPr lang="en-CA" baseline="12000" dirty="0" smtClean="0"/>
              <a:t> 2</a:t>
            </a:r>
            <a:endParaRPr lang="en-CA" dirty="0" smtClean="0"/>
          </a:p>
          <a:p>
            <a:pPr eaLnBrk="1" hangingPunct="1"/>
            <a:endParaRPr lang="en-CA"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CA" dirty="0" smtClean="0"/>
              <a:t>Overweight and Obesity</a:t>
            </a:r>
            <a:endParaRPr lang="en-US" dirty="0" smtClean="0"/>
          </a:p>
        </p:txBody>
      </p:sp>
      <p:sp>
        <p:nvSpPr>
          <p:cNvPr id="9219" name="Rectangle 3"/>
          <p:cNvSpPr>
            <a:spLocks noGrp="1" noChangeArrowheads="1"/>
          </p:cNvSpPr>
          <p:nvPr>
            <p:ph type="body" idx="1"/>
          </p:nvPr>
        </p:nvSpPr>
        <p:spPr/>
        <p:txBody>
          <a:bodyPr/>
          <a:lstStyle/>
          <a:p>
            <a:pPr eaLnBrk="1" hangingPunct="1"/>
            <a:r>
              <a:rPr lang="en-US" dirty="0" smtClean="0"/>
              <a:t>Overweight and obesity are now evaluated more often by BMI than by body weight</a:t>
            </a:r>
          </a:p>
          <a:p>
            <a:pPr eaLnBrk="1" hangingPunct="1"/>
            <a:r>
              <a:rPr lang="en-US" dirty="0" smtClean="0"/>
              <a:t>Guidelines</a:t>
            </a:r>
          </a:p>
          <a:p>
            <a:pPr lvl="1" eaLnBrk="1" hangingPunct="1"/>
            <a:r>
              <a:rPr lang="en-CA" dirty="0" smtClean="0"/>
              <a:t>Healthy-18.5-24.9</a:t>
            </a:r>
            <a:endParaRPr lang="en-US" dirty="0" smtClean="0"/>
          </a:p>
          <a:p>
            <a:pPr lvl="1" eaLnBrk="1" hangingPunct="1"/>
            <a:r>
              <a:rPr lang="en-US" dirty="0" smtClean="0"/>
              <a:t>Overweight-BMI between 25 and 29.9</a:t>
            </a:r>
          </a:p>
          <a:p>
            <a:pPr lvl="1" eaLnBrk="1" hangingPunct="1"/>
            <a:r>
              <a:rPr lang="en-US" dirty="0" smtClean="0"/>
              <a:t>Obesity- BMI over 30</a:t>
            </a:r>
          </a:p>
          <a:p>
            <a:pPr eaLnBrk="1" hangingPunct="1"/>
            <a:r>
              <a:rPr lang="en-CA" dirty="0" smtClean="0"/>
              <a:t>Check your own BMI in Figure 6-4, page 76 of your course-pack</a:t>
            </a:r>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CA" smtClean="0"/>
              <a:t>Overweight and Obesity</a:t>
            </a:r>
          </a:p>
        </p:txBody>
      </p:sp>
      <p:sp>
        <p:nvSpPr>
          <p:cNvPr id="10243" name="Rectangle 3"/>
          <p:cNvSpPr>
            <a:spLocks noGrp="1" noChangeArrowheads="1"/>
          </p:cNvSpPr>
          <p:nvPr>
            <p:ph type="body" idx="1"/>
          </p:nvPr>
        </p:nvSpPr>
        <p:spPr/>
        <p:txBody>
          <a:bodyPr/>
          <a:lstStyle/>
          <a:p>
            <a:pPr eaLnBrk="1" hangingPunct="1"/>
            <a:r>
              <a:rPr lang="en-CA" dirty="0" smtClean="0"/>
              <a:t>Other methods of evaluating for overweight/obesity</a:t>
            </a:r>
          </a:p>
          <a:p>
            <a:pPr lvl="1" eaLnBrk="1" hangingPunct="1"/>
            <a:r>
              <a:rPr lang="en-CA" dirty="0" smtClean="0"/>
              <a:t>Body Fat %-ideal is less than 20-22% for a man, and less than 30% for a woman</a:t>
            </a:r>
          </a:p>
          <a:p>
            <a:pPr lvl="1" eaLnBrk="1" hangingPunct="1"/>
            <a:r>
              <a:rPr lang="en-US" dirty="0" smtClean="0"/>
              <a:t>Waist circumference </a:t>
            </a:r>
            <a:r>
              <a:rPr lang="en-US" dirty="0" smtClean="0">
                <a:cs typeface="Times New Roman" pitchFamily="18" charset="0"/>
              </a:rPr>
              <a:t>&gt; 35 inches for a woman and</a:t>
            </a:r>
            <a:r>
              <a:rPr lang="en-US" dirty="0" smtClean="0"/>
              <a:t> </a:t>
            </a:r>
            <a:r>
              <a:rPr lang="en-US" dirty="0" smtClean="0">
                <a:cs typeface="Times New Roman" pitchFamily="18" charset="0"/>
              </a:rPr>
              <a:t>&gt;</a:t>
            </a:r>
            <a:r>
              <a:rPr lang="en-US" dirty="0" smtClean="0"/>
              <a:t> 40 inches for a man carries greater health risks</a:t>
            </a:r>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body" idx="1"/>
          </p:nvPr>
        </p:nvSpPr>
        <p:spPr/>
        <p:txBody>
          <a:bodyPr/>
          <a:lstStyle/>
          <a:p>
            <a:pPr eaLnBrk="1" hangingPunct="1">
              <a:lnSpc>
                <a:spcPct val="90000"/>
              </a:lnSpc>
            </a:pPr>
            <a:r>
              <a:rPr lang="en-US" sz="2800" dirty="0" smtClean="0"/>
              <a:t>Apple shaped (android) obesity </a:t>
            </a:r>
          </a:p>
          <a:p>
            <a:pPr lvl="1" eaLnBrk="1" hangingPunct="1">
              <a:lnSpc>
                <a:spcPct val="90000"/>
              </a:lnSpc>
            </a:pPr>
            <a:r>
              <a:rPr lang="en-US" sz="2400" dirty="0" smtClean="0"/>
              <a:t>More of the fat is stored around the abdomen, with increased risk of heart disease, high blood pressure</a:t>
            </a:r>
          </a:p>
          <a:p>
            <a:pPr eaLnBrk="1" hangingPunct="1">
              <a:lnSpc>
                <a:spcPct val="90000"/>
              </a:lnSpc>
            </a:pPr>
            <a:r>
              <a:rPr lang="en-US" sz="2800" dirty="0" smtClean="0"/>
              <a:t>Pear-shaped obesity (</a:t>
            </a:r>
            <a:r>
              <a:rPr lang="en-US" sz="2800" dirty="0" err="1" smtClean="0"/>
              <a:t>gynoid</a:t>
            </a:r>
            <a:r>
              <a:rPr lang="en-US" sz="2800" dirty="0" smtClean="0"/>
              <a:t>)</a:t>
            </a:r>
          </a:p>
          <a:p>
            <a:pPr lvl="1" eaLnBrk="1" hangingPunct="1">
              <a:lnSpc>
                <a:spcPct val="90000"/>
              </a:lnSpc>
            </a:pPr>
            <a:r>
              <a:rPr lang="en-US" sz="2400" dirty="0" smtClean="0"/>
              <a:t>More fat is stored around the hips and thighs</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lang="en-US" sz="2800" i="1" dirty="0" smtClean="0">
                <a:solidFill>
                  <a:schemeClr val="tx1"/>
                </a:solidFill>
                <a:effectLst>
                  <a:outerShdw blurRad="50800" dist="38100" algn="tr" rotWithShape="0">
                    <a:prstClr val="black">
                      <a:alpha val="40000"/>
                    </a:prstClr>
                  </a:outerShdw>
                </a:effectLst>
                <a:latin typeface="Times New Roman" pitchFamily="18" charset="0"/>
              </a:rPr>
              <a:t>Pear-shaped obesity is more common in women, and is related to storing fat for pregnancy and nursing</a:t>
            </a:r>
            <a:endParaRPr lang="en-US" sz="2400" dirty="0" smtClean="0"/>
          </a:p>
        </p:txBody>
      </p:sp>
      <p:sp>
        <p:nvSpPr>
          <p:cNvPr id="11267" name="Rectangle 3"/>
          <p:cNvSpPr>
            <a:spLocks noGrp="1" noChangeArrowheads="1"/>
          </p:cNvSpPr>
          <p:nvPr>
            <p:ph type="title"/>
          </p:nvPr>
        </p:nvSpPr>
        <p:spPr/>
        <p:txBody>
          <a:bodyPr/>
          <a:lstStyle/>
          <a:p>
            <a:pPr eaLnBrk="1" hangingPunct="1"/>
            <a:r>
              <a:rPr lang="en-CA" dirty="0" smtClean="0"/>
              <a:t>Overweight and Obesity</a:t>
            </a:r>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lnSpc>
                <a:spcPct val="90000"/>
              </a:lnSpc>
            </a:pPr>
            <a:r>
              <a:rPr lang="en-CA" smtClean="0"/>
              <a:t>Waist-to-Hip Ratio</a:t>
            </a:r>
          </a:p>
        </p:txBody>
      </p:sp>
      <p:sp>
        <p:nvSpPr>
          <p:cNvPr id="12291" name="Rectangle 3"/>
          <p:cNvSpPr>
            <a:spLocks noGrp="1" noChangeArrowheads="1"/>
          </p:cNvSpPr>
          <p:nvPr>
            <p:ph type="body" idx="1"/>
          </p:nvPr>
        </p:nvSpPr>
        <p:spPr/>
        <p:txBody>
          <a:bodyPr/>
          <a:lstStyle/>
          <a:p>
            <a:pPr eaLnBrk="1" hangingPunct="1">
              <a:lnSpc>
                <a:spcPct val="90000"/>
              </a:lnSpc>
            </a:pPr>
            <a:r>
              <a:rPr lang="en-CA" smtClean="0"/>
              <a:t>Waist measurement/hip measurement is also used</a:t>
            </a:r>
          </a:p>
          <a:p>
            <a:pPr lvl="1" eaLnBrk="1" hangingPunct="1">
              <a:lnSpc>
                <a:spcPct val="90000"/>
              </a:lnSpc>
            </a:pPr>
            <a:r>
              <a:rPr lang="en-CA" smtClean="0"/>
              <a:t>Ratio of 0.80 for women and 0.90 for men is considered safe</a:t>
            </a:r>
          </a:p>
          <a:p>
            <a:pPr lvl="1" eaLnBrk="1" hangingPunct="1">
              <a:lnSpc>
                <a:spcPct val="90000"/>
              </a:lnSpc>
            </a:pPr>
            <a:r>
              <a:rPr lang="en-CA" smtClean="0"/>
              <a:t>Ratio 1.0 or above is considered at risk</a:t>
            </a:r>
          </a:p>
          <a:p>
            <a:pPr eaLnBrk="1" hangingPunct="1">
              <a:lnSpc>
                <a:spcPct val="90000"/>
              </a:lnSpc>
            </a:pPr>
            <a:r>
              <a:rPr lang="en-CA" smtClean="0"/>
              <a:t>When weight is lost, men lose more fat from abdominal area than women do</a:t>
            </a:r>
          </a:p>
          <a:p>
            <a:pPr eaLnBrk="1" hangingPunct="1">
              <a:lnSpc>
                <a:spcPct val="90000"/>
              </a:lnSpc>
            </a:pPr>
            <a:endParaRPr lang="en-US"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sz="4000" dirty="0" smtClean="0"/>
              <a:t>Health Dangers of Excess Weight</a:t>
            </a:r>
            <a:endParaRPr lang="en-CA" sz="4000" dirty="0" smtClean="0"/>
          </a:p>
        </p:txBody>
      </p:sp>
      <p:sp>
        <p:nvSpPr>
          <p:cNvPr id="13315" name="Rectangle 3"/>
          <p:cNvSpPr>
            <a:spLocks noGrp="1" noChangeArrowheads="1"/>
          </p:cNvSpPr>
          <p:nvPr>
            <p:ph type="body" idx="1"/>
          </p:nvPr>
        </p:nvSpPr>
        <p:spPr/>
        <p:txBody>
          <a:bodyPr/>
          <a:lstStyle/>
          <a:p>
            <a:pPr eaLnBrk="1" hangingPunct="1"/>
            <a:r>
              <a:rPr lang="en-CA" dirty="0" smtClean="0"/>
              <a:t>Incidence of diabetes, heart disease and stroke, certain cancers, premature death increase with increasing weight levels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CA" sz="4000" dirty="0" smtClean="0"/>
              <a:t>Weight Loss Approaches</a:t>
            </a:r>
          </a:p>
        </p:txBody>
      </p:sp>
      <p:sp>
        <p:nvSpPr>
          <p:cNvPr id="14339" name="Rectangle 3"/>
          <p:cNvSpPr>
            <a:spLocks noGrp="1" noChangeArrowheads="1"/>
          </p:cNvSpPr>
          <p:nvPr>
            <p:ph type="body" idx="1"/>
          </p:nvPr>
        </p:nvSpPr>
        <p:spPr/>
        <p:txBody>
          <a:bodyPr/>
          <a:lstStyle/>
          <a:p>
            <a:pPr eaLnBrk="1" hangingPunct="1"/>
            <a:r>
              <a:rPr lang="en-CA" sz="2800" smtClean="0"/>
              <a:t>Those in diet or exercise groups showed the greatest improvement</a:t>
            </a:r>
          </a:p>
          <a:p>
            <a:pPr eaLnBrk="1" hangingPunct="1"/>
            <a:r>
              <a:rPr lang="en-CA" sz="2800" smtClean="0"/>
              <a:t>Low Calorie diets of varying levels had similar results compared to each other</a:t>
            </a:r>
          </a:p>
          <a:p>
            <a:pPr eaLnBrk="1" hangingPunct="1"/>
            <a:r>
              <a:rPr lang="en-CA" sz="2800" smtClean="0"/>
              <a:t>Physical activity was very effective in decreasing abdominal fat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CA" sz="4000" smtClean="0"/>
              <a:t>Weight Loss Approaches</a:t>
            </a:r>
          </a:p>
        </p:txBody>
      </p:sp>
      <p:sp>
        <p:nvSpPr>
          <p:cNvPr id="15363" name="Rectangle 3"/>
          <p:cNvSpPr>
            <a:spLocks noGrp="1" noChangeArrowheads="1"/>
          </p:cNvSpPr>
          <p:nvPr>
            <p:ph type="body" idx="1"/>
          </p:nvPr>
        </p:nvSpPr>
        <p:spPr/>
        <p:txBody>
          <a:bodyPr/>
          <a:lstStyle/>
          <a:p>
            <a:pPr eaLnBrk="1" hangingPunct="1"/>
            <a:r>
              <a:rPr lang="en-CA" sz="2800" smtClean="0"/>
              <a:t>Person-to-person contact was very effective</a:t>
            </a:r>
          </a:p>
          <a:p>
            <a:pPr eaLnBrk="1" hangingPunct="1"/>
            <a:r>
              <a:rPr lang="en-CA" sz="2800" smtClean="0"/>
              <a:t>Basic requirement is to decrease Caloric intake and/or increase activity level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CA" sz="4000" dirty="0" smtClean="0"/>
              <a:t>Why Do We Overeat?</a:t>
            </a:r>
          </a:p>
        </p:txBody>
      </p:sp>
      <p:sp>
        <p:nvSpPr>
          <p:cNvPr id="16387" name="Rectangle 3"/>
          <p:cNvSpPr>
            <a:spLocks noGrp="1" noChangeArrowheads="1"/>
          </p:cNvSpPr>
          <p:nvPr>
            <p:ph type="body" idx="1"/>
          </p:nvPr>
        </p:nvSpPr>
        <p:spPr/>
        <p:txBody>
          <a:bodyPr/>
          <a:lstStyle/>
          <a:p>
            <a:pPr eaLnBrk="1" hangingPunct="1"/>
            <a:r>
              <a:rPr lang="en-CA" sz="2800" smtClean="0"/>
              <a:t>Desire to eat is function of both physical and psychological factors</a:t>
            </a:r>
          </a:p>
          <a:p>
            <a:pPr eaLnBrk="1" hangingPunct="1"/>
            <a:r>
              <a:rPr lang="en-CA" sz="2800" smtClean="0"/>
              <a:t>Hunger is physiological need to eat</a:t>
            </a:r>
          </a:p>
          <a:p>
            <a:pPr eaLnBrk="1" hangingPunct="1"/>
            <a:r>
              <a:rPr lang="en-CA" sz="2800" smtClean="0"/>
              <a:t>Appetite is psychological desire to eat</a:t>
            </a:r>
          </a:p>
          <a:p>
            <a:pPr eaLnBrk="1" hangingPunct="1"/>
            <a:r>
              <a:rPr lang="en-CA" sz="2800" smtClean="0"/>
              <a:t>Satiety is feeling of being satisfied that prompts feeling of fullness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CA" sz="4000" smtClean="0"/>
              <a:t>Low Carbohydrate Diets</a:t>
            </a:r>
          </a:p>
        </p:txBody>
      </p:sp>
      <p:sp>
        <p:nvSpPr>
          <p:cNvPr id="17411" name="Rectangle 3"/>
          <p:cNvSpPr>
            <a:spLocks noGrp="1" noChangeArrowheads="1"/>
          </p:cNvSpPr>
          <p:nvPr>
            <p:ph type="body" idx="1"/>
          </p:nvPr>
        </p:nvSpPr>
        <p:spPr/>
        <p:txBody>
          <a:bodyPr/>
          <a:lstStyle/>
          <a:p>
            <a:pPr eaLnBrk="1" hangingPunct="1">
              <a:buFontTx/>
              <a:buChar char="–"/>
            </a:pPr>
            <a:r>
              <a:rPr lang="en-CA" sz="2800" smtClean="0"/>
              <a:t>These diets tend to be high in protein, high in fat</a:t>
            </a:r>
          </a:p>
          <a:p>
            <a:pPr eaLnBrk="1" hangingPunct="1">
              <a:buFontTx/>
              <a:buChar char="–"/>
            </a:pPr>
            <a:r>
              <a:rPr lang="en-CA" sz="2800" smtClean="0"/>
              <a:t>Comparable amounts of weight are lost on the low-carbohydrate diets compared to low-fat diets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smtClean="0"/>
              <a:t> Low-Fat Diets</a:t>
            </a:r>
          </a:p>
        </p:txBody>
      </p:sp>
      <p:sp>
        <p:nvSpPr>
          <p:cNvPr id="18435" name="Rectangle 3"/>
          <p:cNvSpPr>
            <a:spLocks noGrp="1" noChangeArrowheads="1"/>
          </p:cNvSpPr>
          <p:nvPr>
            <p:ph type="body" idx="1"/>
          </p:nvPr>
        </p:nvSpPr>
        <p:spPr/>
        <p:txBody>
          <a:bodyPr/>
          <a:lstStyle/>
          <a:p>
            <a:pPr eaLnBrk="1" hangingPunct="1"/>
            <a:r>
              <a:rPr lang="en-CA" smtClean="0"/>
              <a:t>This type of diet restricts fat intake to less than 30% of Calories</a:t>
            </a:r>
          </a:p>
          <a:p>
            <a:pPr eaLnBrk="1" hangingPunct="1"/>
            <a:r>
              <a:rPr lang="en-CA" smtClean="0"/>
              <a:t>Very low-fat diets can reverse some build-up of plaque related to heart disease</a:t>
            </a:r>
            <a:endParaRPr lang="en-US"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dirty="0" smtClean="0"/>
              <a:t>Low Caloric Diets</a:t>
            </a:r>
          </a:p>
        </p:txBody>
      </p:sp>
      <p:sp>
        <p:nvSpPr>
          <p:cNvPr id="19459" name="Rectangle 3"/>
          <p:cNvSpPr>
            <a:spLocks noGrp="1" noChangeArrowheads="1"/>
          </p:cNvSpPr>
          <p:nvPr>
            <p:ph type="body" idx="1"/>
          </p:nvPr>
        </p:nvSpPr>
        <p:spPr/>
        <p:txBody>
          <a:bodyPr/>
          <a:lstStyle/>
          <a:p>
            <a:pPr eaLnBrk="1" hangingPunct="1">
              <a:lnSpc>
                <a:spcPct val="80000"/>
              </a:lnSpc>
            </a:pPr>
            <a:r>
              <a:rPr lang="en-US" sz="2800" dirty="0" smtClean="0"/>
              <a:t>A diet that provides fewer than 800 calories is likely to be nutritionally unbalanced, potentially dangerous</a:t>
            </a:r>
          </a:p>
          <a:p>
            <a:pPr eaLnBrk="1" hangingPunct="1">
              <a:lnSpc>
                <a:spcPct val="80000"/>
              </a:lnSpc>
            </a:pPr>
            <a:r>
              <a:rPr lang="en-CA" sz="2800" dirty="0" smtClean="0"/>
              <a:t>1000-1200 Calories per day is the lowest recommended for females, and 1200-1600 Calories for males</a:t>
            </a:r>
            <a:endParaRPr lang="en-US" sz="2800" dirty="0" smtClean="0"/>
          </a:p>
          <a:p>
            <a:pPr eaLnBrk="1" hangingPunct="1">
              <a:lnSpc>
                <a:spcPct val="80000"/>
              </a:lnSpc>
            </a:pPr>
            <a:r>
              <a:rPr lang="en-US" sz="2800" dirty="0" smtClean="0"/>
              <a:t>Very rapid weight loss is due to water loss rather than loss of body fat, and may induce the loss of muscle tissue including heart muscle tissue</a:t>
            </a:r>
          </a:p>
          <a:p>
            <a:pPr eaLnBrk="1" hangingPunct="1">
              <a:lnSpc>
                <a:spcPct val="80000"/>
              </a:lnSpc>
            </a:pPr>
            <a:endParaRPr lang="en-US" sz="2800"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defRPr/>
            </a:pPr>
            <a:r>
              <a:rPr lang="en-US" dirty="0" smtClean="0"/>
              <a:t>Yo-Yo Syndrome</a:t>
            </a:r>
          </a:p>
        </p:txBody>
      </p:sp>
      <p:sp>
        <p:nvSpPr>
          <p:cNvPr id="16387" name="Rectangle 3"/>
          <p:cNvSpPr>
            <a:spLocks noGrp="1" noChangeArrowheads="1"/>
          </p:cNvSpPr>
          <p:nvPr>
            <p:ph type="body" idx="1"/>
          </p:nvPr>
        </p:nvSpPr>
        <p:spPr/>
        <p:txBody>
          <a:bodyPr/>
          <a:lstStyle/>
          <a:p>
            <a:pPr eaLnBrk="1" hangingPunct="1">
              <a:defRPr/>
            </a:pPr>
            <a:r>
              <a:rPr lang="en-US" dirty="0" smtClean="0"/>
              <a:t>Some dieters lose weight and then regain the lost weight, and even increase their overall weight</a:t>
            </a:r>
          </a:p>
          <a:p>
            <a:pPr eaLnBrk="1" hangingPunct="1">
              <a:defRPr/>
            </a:pPr>
            <a:r>
              <a:rPr lang="en-US" dirty="0" smtClean="0"/>
              <a:t>Exercise is the way to control this up-and-down cycling of weight</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dirty="0" smtClean="0"/>
              <a:t>Diet Pills and Products</a:t>
            </a:r>
          </a:p>
        </p:txBody>
      </p:sp>
      <p:sp>
        <p:nvSpPr>
          <p:cNvPr id="20483" name="Rectangle 3"/>
          <p:cNvSpPr>
            <a:spLocks noGrp="1" noChangeArrowheads="1"/>
          </p:cNvSpPr>
          <p:nvPr>
            <p:ph type="body" idx="1"/>
          </p:nvPr>
        </p:nvSpPr>
        <p:spPr/>
        <p:txBody>
          <a:bodyPr/>
          <a:lstStyle/>
          <a:p>
            <a:pPr eaLnBrk="1" hangingPunct="1"/>
            <a:r>
              <a:rPr lang="en-US" smtClean="0"/>
              <a:t>Amphetamine-like products</a:t>
            </a:r>
          </a:p>
          <a:p>
            <a:pPr lvl="1" eaLnBrk="1" hangingPunct="1"/>
            <a:r>
              <a:rPr lang="en-US" smtClean="0"/>
              <a:t>These products are compounds that stimulate the central nervous system, leading to increased heart rate, heart damage </a:t>
            </a:r>
          </a:p>
          <a:p>
            <a:pPr lvl="1" eaLnBrk="1" hangingPunct="1"/>
            <a:r>
              <a:rPr lang="en-CA" smtClean="0"/>
              <a:t>Ephedra is a stimulant that has been tied to heart attack and strokes</a:t>
            </a:r>
            <a:endParaRPr lang="en-US" smtClean="0"/>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Diet Foods</a:t>
            </a:r>
          </a:p>
        </p:txBody>
      </p:sp>
      <p:sp>
        <p:nvSpPr>
          <p:cNvPr id="21507" name="Rectangle 3"/>
          <p:cNvSpPr>
            <a:spLocks noGrp="1" noChangeArrowheads="1"/>
          </p:cNvSpPr>
          <p:nvPr>
            <p:ph type="body" idx="1"/>
          </p:nvPr>
        </p:nvSpPr>
        <p:spPr/>
        <p:txBody>
          <a:bodyPr/>
          <a:lstStyle/>
          <a:p>
            <a:pPr eaLnBrk="1" hangingPunct="1"/>
            <a:r>
              <a:rPr lang="en-US" sz="2800" smtClean="0"/>
              <a:t>“Light” foods may not be lower in Calories or fat compared to the foods they are supposed to replace</a:t>
            </a:r>
          </a:p>
          <a:p>
            <a:pPr eaLnBrk="1" hangingPunct="1"/>
            <a:r>
              <a:rPr lang="en-US" sz="2800" smtClean="0"/>
              <a:t>Artificial sweeteners and fake fats should not be substituted for nutritious foods</a:t>
            </a:r>
          </a:p>
        </p:txBody>
      </p:sp>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smtClean="0"/>
              <a:t>Yo-Yo Syndrome</a:t>
            </a:r>
          </a:p>
        </p:txBody>
      </p:sp>
      <p:sp>
        <p:nvSpPr>
          <p:cNvPr id="22531" name="Rectangle 3"/>
          <p:cNvSpPr>
            <a:spLocks noGrp="1" noChangeArrowheads="1"/>
          </p:cNvSpPr>
          <p:nvPr>
            <p:ph type="body" idx="1"/>
          </p:nvPr>
        </p:nvSpPr>
        <p:spPr/>
        <p:txBody>
          <a:bodyPr/>
          <a:lstStyle/>
          <a:p>
            <a:pPr eaLnBrk="1" hangingPunct="1"/>
            <a:r>
              <a:rPr lang="en-US" dirty="0" smtClean="0"/>
              <a:t>Some dieters lose weight, then regain or even increase their overall weight</a:t>
            </a:r>
          </a:p>
          <a:p>
            <a:pPr eaLnBrk="1" hangingPunct="1"/>
            <a:r>
              <a:rPr lang="en-US" dirty="0" smtClean="0"/>
              <a:t>Exercise is the way to control up-and-down cycling of weight, otherwise known as yo-yo dieting</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  Exercise</a:t>
            </a:r>
          </a:p>
        </p:txBody>
      </p:sp>
      <p:sp>
        <p:nvSpPr>
          <p:cNvPr id="23555" name="Rectangle 3"/>
          <p:cNvSpPr>
            <a:spLocks noGrp="1" noChangeArrowheads="1"/>
          </p:cNvSpPr>
          <p:nvPr>
            <p:ph type="body" idx="1"/>
          </p:nvPr>
        </p:nvSpPr>
        <p:spPr/>
        <p:txBody>
          <a:bodyPr/>
          <a:lstStyle/>
          <a:p>
            <a:pPr eaLnBrk="1" hangingPunct="1"/>
            <a:r>
              <a:rPr lang="en-US" sz="2800" smtClean="0"/>
              <a:t>Exercise has the effect of decreasing the appetite</a:t>
            </a:r>
          </a:p>
          <a:p>
            <a:pPr eaLnBrk="1" hangingPunct="1"/>
            <a:r>
              <a:rPr lang="en-US" sz="2800" smtClean="0"/>
              <a:t>The combination of exercise (increased Caloric use) and decreased Caloric intake contributes to weight loss</a:t>
            </a:r>
          </a:p>
          <a:p>
            <a:pPr eaLnBrk="1" hangingPunct="1"/>
            <a:r>
              <a:rPr lang="en-US" sz="2800" smtClean="0"/>
              <a:t>Exercise can increase muscle mass, contributing to more tissue able to burn Calories, increase energy expenditure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CA" smtClean="0"/>
              <a:t>Body Image</a:t>
            </a:r>
          </a:p>
        </p:txBody>
      </p:sp>
      <p:sp>
        <p:nvSpPr>
          <p:cNvPr id="24579" name="Rectangle 3"/>
          <p:cNvSpPr>
            <a:spLocks noGrp="1" noChangeArrowheads="1"/>
          </p:cNvSpPr>
          <p:nvPr>
            <p:ph type="body" idx="1"/>
          </p:nvPr>
        </p:nvSpPr>
        <p:spPr/>
        <p:txBody>
          <a:bodyPr/>
          <a:lstStyle/>
          <a:p>
            <a:pPr eaLnBrk="1" hangingPunct="1"/>
            <a:r>
              <a:rPr lang="en-CA" smtClean="0"/>
              <a:t>Media images influence how people react to their body image</a:t>
            </a:r>
          </a:p>
          <a:p>
            <a:pPr eaLnBrk="1" hangingPunct="1"/>
            <a:r>
              <a:rPr lang="en-CA" smtClean="0"/>
              <a:t>Women tend to see themselves as overweight even if they are not</a:t>
            </a:r>
          </a:p>
          <a:p>
            <a:pPr eaLnBrk="1" hangingPunct="1"/>
            <a:r>
              <a:rPr lang="en-CA" smtClean="0"/>
              <a:t>Men tend to see themselves as underweight even if they are not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mtClean="0"/>
              <a:t>Overcoming a Weight Problem</a:t>
            </a:r>
          </a:p>
        </p:txBody>
      </p:sp>
      <p:sp>
        <p:nvSpPr>
          <p:cNvPr id="25603" name="Rectangle 3"/>
          <p:cNvSpPr>
            <a:spLocks noGrp="1" noChangeArrowheads="1"/>
          </p:cNvSpPr>
          <p:nvPr>
            <p:ph type="body" idx="1"/>
          </p:nvPr>
        </p:nvSpPr>
        <p:spPr/>
        <p:txBody>
          <a:bodyPr/>
          <a:lstStyle/>
          <a:p>
            <a:pPr eaLnBrk="1" hangingPunct="1"/>
            <a:r>
              <a:rPr lang="en-US" smtClean="0"/>
              <a:t>Gastric Surgery</a:t>
            </a:r>
          </a:p>
          <a:p>
            <a:pPr lvl="1" eaLnBrk="1" hangingPunct="1"/>
            <a:r>
              <a:rPr lang="en-US" smtClean="0"/>
              <a:t>Surgery, called gastric bypass surgery, is done to reduce the volume of the stomach</a:t>
            </a:r>
          </a:p>
          <a:p>
            <a:pPr lvl="1" eaLnBrk="1" hangingPunct="1"/>
            <a:r>
              <a:rPr lang="en-US" smtClean="0"/>
              <a:t>Other techniques used are gastric bubble-put in the stomach to cause the patient to feel full when following a low Calorie diet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smtClean="0"/>
              <a:t>Overcoming a Weight Problem</a:t>
            </a:r>
          </a:p>
        </p:txBody>
      </p:sp>
      <p:sp>
        <p:nvSpPr>
          <p:cNvPr id="26627" name="Rectangle 3"/>
          <p:cNvSpPr>
            <a:spLocks noGrp="1" noChangeArrowheads="1"/>
          </p:cNvSpPr>
          <p:nvPr>
            <p:ph type="body" idx="1"/>
          </p:nvPr>
        </p:nvSpPr>
        <p:spPr/>
        <p:txBody>
          <a:bodyPr/>
          <a:lstStyle/>
          <a:p>
            <a:pPr eaLnBrk="1" hangingPunct="1"/>
            <a:r>
              <a:rPr lang="en-US" smtClean="0"/>
              <a:t>Surgery is a drastic approach</a:t>
            </a:r>
          </a:p>
          <a:p>
            <a:pPr eaLnBrk="1" hangingPunct="1"/>
            <a:r>
              <a:rPr lang="en-US" smtClean="0"/>
              <a:t>Other approaches include behaviour modification, cognitive therapy and social support</a:t>
            </a:r>
          </a:p>
          <a:p>
            <a:pPr eaLnBrk="1" hangingPunct="1"/>
            <a:r>
              <a:rPr lang="en-US" smtClean="0"/>
              <a:t>One must learn new ways of coping to overcome overweight</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650</TotalTime>
  <Words>1182</Words>
  <Application>Microsoft Macintosh PowerPoint</Application>
  <PresentationFormat>On-screen Show (4:3)</PresentationFormat>
  <Paragraphs>117</Paragraphs>
  <Slides>26</Slides>
  <Notes>6</Notes>
  <HiddenSlides>1</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Default Design</vt:lpstr>
      <vt:lpstr>Obesity and Weight Management  Pages 71-91</vt:lpstr>
      <vt:lpstr>The Global Epidemic</vt:lpstr>
      <vt:lpstr>Supersized Nation</vt:lpstr>
      <vt:lpstr>How Did We Get So Fat?</vt:lpstr>
      <vt:lpstr>Understanding Weight Problems</vt:lpstr>
      <vt:lpstr>Understanding Weight Problems</vt:lpstr>
      <vt:lpstr>Overweight and Obesity</vt:lpstr>
      <vt:lpstr>Overweight and Obesity</vt:lpstr>
      <vt:lpstr>Overweight and Obesity</vt:lpstr>
      <vt:lpstr>Overweight and Obesity</vt:lpstr>
      <vt:lpstr>Waist-to-Hip Ratio</vt:lpstr>
      <vt:lpstr>Health Dangers of Excess Weight</vt:lpstr>
      <vt:lpstr>Weight Loss Approaches</vt:lpstr>
      <vt:lpstr>Weight Loss Approaches</vt:lpstr>
      <vt:lpstr>Why Do We Overeat?</vt:lpstr>
      <vt:lpstr>Low Carbohydrate Diets</vt:lpstr>
      <vt:lpstr> Low-Fat Diets</vt:lpstr>
      <vt:lpstr>Low Caloric Diets</vt:lpstr>
      <vt:lpstr>Yo-Yo Syndrome</vt:lpstr>
      <vt:lpstr>Diet Pills and Products</vt:lpstr>
      <vt:lpstr>Diet Foods</vt:lpstr>
      <vt:lpstr>Yo-Yo Syndrome</vt:lpstr>
      <vt:lpstr>  Exercise</vt:lpstr>
      <vt:lpstr>Body Image</vt:lpstr>
      <vt:lpstr>Overcoming a Weight Problem</vt:lpstr>
      <vt:lpstr>Overcoming a Weight Problem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Rehel Family</dc:creator>
  <cp:lastModifiedBy>AMAN GILL</cp:lastModifiedBy>
  <cp:revision>30</cp:revision>
  <dcterms:created xsi:type="dcterms:W3CDTF">2006-01-27T20:48:29Z</dcterms:created>
  <dcterms:modified xsi:type="dcterms:W3CDTF">2014-09-24T17:59:14Z</dcterms:modified>
</cp:coreProperties>
</file>