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8"/>
  </p:handoutMasterIdLst>
  <p:sldIdLst>
    <p:sldId id="272" r:id="rId2"/>
    <p:sldId id="273" r:id="rId3"/>
    <p:sldId id="274" r:id="rId4"/>
    <p:sldId id="256" r:id="rId5"/>
    <p:sldId id="258" r:id="rId6"/>
    <p:sldId id="260" r:id="rId7"/>
    <p:sldId id="263" r:id="rId8"/>
    <p:sldId id="266" r:id="rId9"/>
    <p:sldId id="267" r:id="rId10"/>
    <p:sldId id="268" r:id="rId11"/>
    <p:sldId id="261" r:id="rId12"/>
    <p:sldId id="262" r:id="rId13"/>
    <p:sldId id="275" r:id="rId14"/>
    <p:sldId id="270" r:id="rId15"/>
    <p:sldId id="259" r:id="rId16"/>
    <p:sldId id="271" r:id="rId17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clrMode="bw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8" d="100"/>
          <a:sy n="98" d="100"/>
        </p:scale>
        <p:origin x="-108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handoutMaster" Target="handoutMasters/handoutMaster1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18C3B-C7C5-3D49-B453-41639002C18E}" type="datetimeFigureOut">
              <a:rPr lang="fr-FR" smtClean="0"/>
              <a:t>16-11-18</a:t>
            </a:fld>
            <a:endParaRPr lang="en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B1F0FF-A7B4-7A44-B7FA-F2644502E11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755023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Cliquez pour modifier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174C-057A-A748-A628-218F75A73958}" type="datetimeFigureOut">
              <a:rPr lang="fr-FR" smtClean="0"/>
              <a:t>16-11-18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D23D-B7B1-6A47-80B7-23B39C7DD1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39197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174C-057A-A748-A628-218F75A73958}" type="datetimeFigureOut">
              <a:rPr lang="fr-FR" smtClean="0"/>
              <a:t>16-11-18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D23D-B7B1-6A47-80B7-23B39C7DD1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86109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174C-057A-A748-A628-218F75A73958}" type="datetimeFigureOut">
              <a:rPr lang="fr-FR" smtClean="0"/>
              <a:t>16-11-18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D23D-B7B1-6A47-80B7-23B39C7DD1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26022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174C-057A-A748-A628-218F75A73958}" type="datetimeFigureOut">
              <a:rPr lang="fr-FR" smtClean="0"/>
              <a:t>16-11-18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D23D-B7B1-6A47-80B7-23B39C7DD1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25311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174C-057A-A748-A628-218F75A73958}" type="datetimeFigureOut">
              <a:rPr lang="fr-FR" smtClean="0"/>
              <a:t>16-11-18</a:t>
            </a:fld>
            <a:endParaRPr lang="en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D23D-B7B1-6A47-80B7-23B39C7DD1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43008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174C-057A-A748-A628-218F75A73958}" type="datetimeFigureOut">
              <a:rPr lang="fr-FR" smtClean="0"/>
              <a:t>16-11-18</a:t>
            </a:fld>
            <a:endParaRPr lang="en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D23D-B7B1-6A47-80B7-23B39C7DD1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2719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174C-057A-A748-A628-218F75A73958}" type="datetimeFigureOut">
              <a:rPr lang="fr-FR" smtClean="0"/>
              <a:t>16-11-18</a:t>
            </a:fld>
            <a:endParaRPr lang="en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D23D-B7B1-6A47-80B7-23B39C7DD1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976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174C-057A-A748-A628-218F75A73958}" type="datetimeFigureOut">
              <a:rPr lang="fr-FR" smtClean="0"/>
              <a:t>16-11-18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D23D-B7B1-6A47-80B7-23B39C7DD1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27844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174C-057A-A748-A628-218F75A73958}" type="datetimeFigureOut">
              <a:rPr lang="fr-FR" smtClean="0"/>
              <a:t>16-11-18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D23D-B7B1-6A47-80B7-23B39C7DD1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95952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174C-057A-A748-A628-218F75A73958}" type="datetimeFigureOut">
              <a:rPr lang="fr-FR" smtClean="0"/>
              <a:t>16-11-18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D23D-B7B1-6A47-80B7-23B39C7DD1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9870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174C-057A-A748-A628-218F75A73958}" type="datetimeFigureOut">
              <a:rPr lang="fr-FR" smtClean="0"/>
              <a:t>16-11-18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D23D-B7B1-6A47-80B7-23B39C7DD1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34766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2174C-057A-A748-A628-218F75A73958}" type="datetimeFigureOut">
              <a:rPr lang="fr-FR" smtClean="0"/>
              <a:t>16-11-18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ED23D-B7B1-6A47-80B7-23B39C7DD1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360385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ctranspo.com/index.php/developpeurs" TargetMode="External"/><Relationship Id="rId4" Type="http://schemas.openxmlformats.org/officeDocument/2006/relationships/hyperlink" Target="http://www3.ville.gatineau.qc.ca/Infoterritoire/WebInterface/views/index.aspx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ouvert.canada.ca/fr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err="1" smtClean="0"/>
              <a:t>Évaluation</a:t>
            </a:r>
            <a:r>
              <a:rPr lang="en-CA" dirty="0" smtClean="0"/>
              <a:t> du </a:t>
            </a:r>
            <a:r>
              <a:rPr lang="en-CA" dirty="0" err="1" smtClean="0"/>
              <a:t>cours</a:t>
            </a:r>
            <a:endParaRPr lang="en-CA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71998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1422" y="62092"/>
            <a:ext cx="9226612" cy="425092"/>
          </a:xfrm>
        </p:spPr>
        <p:txBody>
          <a:bodyPr>
            <a:normAutofit fontScale="90000"/>
          </a:bodyPr>
          <a:lstStyle/>
          <a:p>
            <a:r>
              <a:rPr lang="en-CA" sz="2400" dirty="0" err="1" smtClean="0"/>
              <a:t>Exercice</a:t>
            </a:r>
            <a:r>
              <a:rPr lang="en-CA" sz="2400" dirty="0" smtClean="0"/>
              <a:t> </a:t>
            </a:r>
            <a:r>
              <a:rPr lang="en-CA" sz="2400" dirty="0" err="1" smtClean="0"/>
              <a:t>d’application</a:t>
            </a:r>
            <a:r>
              <a:rPr lang="en-CA" sz="2400" dirty="0" smtClean="0"/>
              <a:t> (</a:t>
            </a:r>
            <a:r>
              <a:rPr lang="en-CA" sz="2400" dirty="0" err="1" smtClean="0"/>
              <a:t>évaluation</a:t>
            </a:r>
            <a:r>
              <a:rPr lang="en-CA" sz="2400" dirty="0" smtClean="0"/>
              <a:t> des </a:t>
            </a:r>
            <a:r>
              <a:rPr lang="en-CA" sz="2400" dirty="0" err="1" smtClean="0"/>
              <a:t>politiques</a:t>
            </a:r>
            <a:r>
              <a:rPr lang="en-CA" sz="2400" dirty="0" smtClean="0"/>
              <a:t> </a:t>
            </a:r>
            <a:r>
              <a:rPr lang="en-CA" sz="2400" dirty="0" err="1" smtClean="0"/>
              <a:t>publiques</a:t>
            </a:r>
            <a:r>
              <a:rPr lang="en-CA" sz="2400" dirty="0" smtClean="0"/>
              <a:t>)</a:t>
            </a:r>
            <a:endParaRPr lang="en-CA" sz="2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62844" y="660856"/>
            <a:ext cx="8643470" cy="6197144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fr-FR" sz="6800" b="1" dirty="0"/>
              <a:t>(situation </a:t>
            </a:r>
            <a:r>
              <a:rPr lang="fr-FR" sz="6800" b="1" dirty="0" smtClean="0"/>
              <a:t>quasi fictive</a:t>
            </a:r>
            <a:r>
              <a:rPr lang="fr-FR" sz="6800" b="1" dirty="0"/>
              <a:t>) : </a:t>
            </a:r>
            <a:endParaRPr lang="fr-CA" sz="6800" dirty="0"/>
          </a:p>
          <a:p>
            <a:r>
              <a:rPr lang="fr-FR" sz="6800" b="1" dirty="0"/>
              <a:t>La ville d’Ottawa est sur le point d’accepter l’ouverture d’un site d’injection supervisé dans le quartier de côte de sable (proche de l’université). Voici quelques données :</a:t>
            </a:r>
            <a:endParaRPr lang="fr-CA" sz="6800" dirty="0"/>
          </a:p>
          <a:p>
            <a:pPr lvl="0"/>
            <a:r>
              <a:rPr lang="fr-FR" sz="6800" dirty="0"/>
              <a:t>En moyenne, 40 personnes meurent d'une surdose à Ottawa chaque année. La plupart de ces surdoses sont involontaires.</a:t>
            </a:r>
            <a:endParaRPr lang="fr-CA" sz="6800" dirty="0"/>
          </a:p>
          <a:p>
            <a:pPr lvl="0"/>
            <a:r>
              <a:rPr lang="fr-FR" sz="6800" dirty="0"/>
              <a:t>5000 personnes environ font l'usage de drogue</a:t>
            </a:r>
            <a:endParaRPr lang="fr-CA" sz="6800" dirty="0"/>
          </a:p>
          <a:p>
            <a:pPr lvl="0"/>
            <a:r>
              <a:rPr lang="fr-FR" sz="6800" dirty="0"/>
              <a:t>Les visites à l'urgence pour des surdoses ont augmenté de 80 % au cours des sept dernières années</a:t>
            </a:r>
          </a:p>
          <a:p>
            <a:pPr marL="0" lvl="0" indent="0">
              <a:buNone/>
            </a:pPr>
            <a:endParaRPr lang="fr-CA" sz="6800" dirty="0"/>
          </a:p>
          <a:p>
            <a:r>
              <a:rPr lang="fr-FR" sz="6800" b="1" dirty="0"/>
              <a:t>Si on vous demandait de faire une évaluation de ce programme après sa première année de fonctionnement, que proposeriez-vous </a:t>
            </a:r>
            <a:r>
              <a:rPr lang="fr-FR" sz="6800" dirty="0"/>
              <a:t>et </a:t>
            </a:r>
            <a:r>
              <a:rPr lang="fr-FR" sz="6800" b="1" dirty="0"/>
              <a:t>comment vous y prendriez-vous</a:t>
            </a:r>
            <a:r>
              <a:rPr lang="fr-FR" sz="6800" dirty="0"/>
              <a:t> ?</a:t>
            </a:r>
            <a:endParaRPr lang="fr-CA" sz="6800" dirty="0"/>
          </a:p>
          <a:p>
            <a:r>
              <a:rPr lang="fr-FR" sz="6800" dirty="0"/>
              <a:t>En équipe, réfléchissez à </a:t>
            </a:r>
            <a:r>
              <a:rPr lang="fr-FR" sz="6800" dirty="0" smtClean="0"/>
              <a:t>:</a:t>
            </a:r>
            <a:endParaRPr lang="fr-CA" sz="6800" dirty="0"/>
          </a:p>
          <a:p>
            <a:pPr lvl="0"/>
            <a:r>
              <a:rPr lang="fr-FR" sz="6800" dirty="0" smtClean="0"/>
              <a:t>Quels </a:t>
            </a:r>
            <a:r>
              <a:rPr lang="fr-FR" sz="6800" dirty="0"/>
              <a:t>étaient les objectifs de la création d’un site d’injection </a:t>
            </a:r>
            <a:r>
              <a:rPr lang="fr-FR" sz="6800" dirty="0" smtClean="0"/>
              <a:t>supervisé </a:t>
            </a:r>
            <a:r>
              <a:rPr lang="fr-FR" sz="6800" dirty="0"/>
              <a:t>?</a:t>
            </a:r>
            <a:endParaRPr lang="fr-CA" sz="6800" dirty="0"/>
          </a:p>
          <a:p>
            <a:pPr lvl="0"/>
            <a:r>
              <a:rPr lang="fr-FR" sz="6800" dirty="0"/>
              <a:t>Quel serait le but de cette évaluation (formative ou sommative) et à qui s’adresserait-elle ? </a:t>
            </a:r>
            <a:endParaRPr lang="fr-CA" sz="6800" dirty="0"/>
          </a:p>
          <a:p>
            <a:pPr lvl="0"/>
            <a:r>
              <a:rPr lang="fr-FR" sz="6800" dirty="0"/>
              <a:t>Quels seraient les questions et les critères d’évaluation mis de l’avant ?</a:t>
            </a:r>
            <a:endParaRPr lang="fr-CA" sz="6800" dirty="0"/>
          </a:p>
          <a:p>
            <a:pPr lvl="0"/>
            <a:r>
              <a:rPr lang="fr-FR" sz="6800" dirty="0"/>
              <a:t>Quelles seraient les données dont vous auriez besoin ?</a:t>
            </a:r>
            <a:endParaRPr lang="fr-CA" sz="6800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96433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6939759"/>
              </p:ext>
            </p:extLst>
          </p:nvPr>
        </p:nvGraphicFramePr>
        <p:xfrm>
          <a:off x="457200" y="1600200"/>
          <a:ext cx="8229600" cy="45483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758062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Évaluation</a:t>
                      </a:r>
                      <a:r>
                        <a:rPr lang="en-CA" dirty="0" smtClean="0"/>
                        <a:t> formative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Évaluation</a:t>
                      </a:r>
                      <a:r>
                        <a:rPr lang="en-CA" dirty="0" smtClean="0"/>
                        <a:t> </a:t>
                      </a:r>
                      <a:r>
                        <a:rPr lang="en-CA" dirty="0" err="1" smtClean="0"/>
                        <a:t>récapitulative</a:t>
                      </a:r>
                      <a:endParaRPr lang="en-CA" dirty="0"/>
                    </a:p>
                  </a:txBody>
                  <a:tcPr/>
                </a:tc>
              </a:tr>
              <a:tr h="758062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Quel</a:t>
                      </a:r>
                      <a:r>
                        <a:rPr lang="en-CA" dirty="0" smtClean="0"/>
                        <a:t> but ?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758062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Quels</a:t>
                      </a:r>
                      <a:r>
                        <a:rPr lang="en-CA" dirty="0" smtClean="0"/>
                        <a:t> </a:t>
                      </a:r>
                      <a:r>
                        <a:rPr lang="en-CA" dirty="0" err="1" smtClean="0"/>
                        <a:t>destinataires</a:t>
                      </a:r>
                      <a:r>
                        <a:rPr lang="en-CA" baseline="0" dirty="0" smtClean="0"/>
                        <a:t> ?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758062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Quel</a:t>
                      </a:r>
                      <a:r>
                        <a:rPr lang="en-CA" dirty="0" smtClean="0"/>
                        <a:t> moment ?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758062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Quelles</a:t>
                      </a:r>
                      <a:r>
                        <a:rPr lang="en-CA" dirty="0" smtClean="0"/>
                        <a:t> questions ?</a:t>
                      </a:r>
                    </a:p>
                    <a:p>
                      <a:r>
                        <a:rPr lang="en-CA" dirty="0" err="1" smtClean="0"/>
                        <a:t>Quels</a:t>
                      </a:r>
                      <a:r>
                        <a:rPr lang="en-CA" dirty="0" smtClean="0"/>
                        <a:t> </a:t>
                      </a:r>
                      <a:r>
                        <a:rPr lang="en-CA" dirty="0" err="1" smtClean="0"/>
                        <a:t>critières</a:t>
                      </a:r>
                      <a:r>
                        <a:rPr lang="en-CA" dirty="0" smtClean="0"/>
                        <a:t> ?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758062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Quelles</a:t>
                      </a:r>
                      <a:r>
                        <a:rPr lang="en-CA" dirty="0" smtClean="0"/>
                        <a:t> </a:t>
                      </a:r>
                      <a:r>
                        <a:rPr lang="en-CA" dirty="0" err="1" smtClean="0"/>
                        <a:t>données</a:t>
                      </a:r>
                      <a:r>
                        <a:rPr lang="en-CA" dirty="0" smtClean="0"/>
                        <a:t> ?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8457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PAP2700-16-19</a:t>
            </a:r>
            <a:endParaRPr lang="en-CA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Administration </a:t>
            </a:r>
            <a:r>
              <a:rPr lang="en-CA" dirty="0" err="1" smtClean="0"/>
              <a:t>publique</a:t>
            </a:r>
            <a:r>
              <a:rPr lang="en-CA" dirty="0" smtClean="0"/>
              <a:t> et </a:t>
            </a:r>
            <a:r>
              <a:rPr lang="en-CA" dirty="0" err="1" smtClean="0"/>
              <a:t>transparence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81356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Introduction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Comment </a:t>
            </a:r>
            <a:r>
              <a:rPr lang="en-CA" dirty="0" err="1" smtClean="0"/>
              <a:t>définiriez-vous</a:t>
            </a:r>
            <a:r>
              <a:rPr lang="en-CA" dirty="0" smtClean="0"/>
              <a:t> </a:t>
            </a:r>
            <a:r>
              <a:rPr lang="en-CA" dirty="0" err="1" smtClean="0"/>
              <a:t>l’enjeu</a:t>
            </a:r>
            <a:r>
              <a:rPr lang="en-CA" dirty="0" smtClean="0"/>
              <a:t> de la </a:t>
            </a:r>
            <a:r>
              <a:rPr lang="en-CA" dirty="0" err="1" smtClean="0"/>
              <a:t>transparence</a:t>
            </a:r>
            <a:r>
              <a:rPr lang="en-CA" dirty="0" smtClean="0"/>
              <a:t> de </a:t>
            </a:r>
            <a:r>
              <a:rPr lang="en-CA" dirty="0" err="1" smtClean="0"/>
              <a:t>l’administration</a:t>
            </a:r>
            <a:r>
              <a:rPr lang="en-CA" dirty="0" smtClean="0"/>
              <a:t> </a:t>
            </a:r>
            <a:r>
              <a:rPr lang="en-CA" dirty="0" err="1" smtClean="0"/>
              <a:t>publique</a:t>
            </a:r>
            <a:r>
              <a:rPr lang="en-CA" dirty="0" smtClean="0"/>
              <a:t> ? </a:t>
            </a:r>
            <a:r>
              <a:rPr lang="en-CA" dirty="0" err="1" smtClean="0"/>
              <a:t>À</a:t>
            </a:r>
            <a:r>
              <a:rPr lang="en-CA" dirty="0" smtClean="0"/>
              <a:t> quoi </a:t>
            </a:r>
            <a:r>
              <a:rPr lang="en-CA" dirty="0" err="1" smtClean="0"/>
              <a:t>réfère</a:t>
            </a:r>
            <a:r>
              <a:rPr lang="en-CA" dirty="0" smtClean="0"/>
              <a:t>-t-</a:t>
            </a:r>
            <a:r>
              <a:rPr lang="en-CA" dirty="0" err="1" smtClean="0"/>
              <a:t>il</a:t>
            </a:r>
            <a:r>
              <a:rPr lang="en-CA" dirty="0" smtClean="0"/>
              <a:t> ? </a:t>
            </a:r>
          </a:p>
          <a:p>
            <a:pPr lvl="1"/>
            <a:r>
              <a:rPr lang="en-CA" dirty="0" err="1" smtClean="0"/>
              <a:t>ses</a:t>
            </a:r>
            <a:r>
              <a:rPr lang="en-CA" dirty="0" smtClean="0"/>
              <a:t> causes, </a:t>
            </a:r>
          </a:p>
          <a:p>
            <a:pPr lvl="1"/>
            <a:r>
              <a:rPr lang="en-CA" dirty="0" err="1" smtClean="0"/>
              <a:t>ses</a:t>
            </a:r>
            <a:r>
              <a:rPr lang="en-CA" dirty="0" smtClean="0"/>
              <a:t> </a:t>
            </a:r>
            <a:r>
              <a:rPr lang="en-CA" dirty="0" err="1" smtClean="0"/>
              <a:t>conséquences</a:t>
            </a:r>
            <a:r>
              <a:rPr lang="en-CA" dirty="0" smtClean="0"/>
              <a:t>, </a:t>
            </a:r>
          </a:p>
          <a:p>
            <a:pPr lvl="1"/>
            <a:r>
              <a:rPr lang="en-CA" dirty="0" err="1" smtClean="0"/>
              <a:t>ses</a:t>
            </a:r>
            <a:r>
              <a:rPr lang="en-CA" dirty="0" smtClean="0"/>
              <a:t> </a:t>
            </a:r>
            <a:r>
              <a:rPr lang="en-CA" dirty="0" smtClean="0"/>
              <a:t>manifestations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96371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57200" y="2980331"/>
            <a:ext cx="8229600" cy="3448790"/>
          </a:xfrm>
        </p:spPr>
        <p:txBody>
          <a:bodyPr>
            <a:noAutofit/>
          </a:bodyPr>
          <a:lstStyle/>
          <a:p>
            <a:r>
              <a:rPr lang="en-CA" sz="2800" dirty="0" smtClean="0"/>
              <a:t>Donner </a:t>
            </a:r>
            <a:r>
              <a:rPr lang="en-CA" sz="2800" dirty="0" err="1" smtClean="0"/>
              <a:t>accès</a:t>
            </a:r>
            <a:r>
              <a:rPr lang="en-CA" sz="2800" dirty="0" smtClean="0"/>
              <a:t> </a:t>
            </a:r>
            <a:r>
              <a:rPr lang="en-CA" sz="2800" dirty="0" err="1" smtClean="0"/>
              <a:t>à</a:t>
            </a:r>
            <a:r>
              <a:rPr lang="en-CA" sz="2800" dirty="0" smtClean="0"/>
              <a:t> </a:t>
            </a:r>
            <a:r>
              <a:rPr lang="en-CA" sz="2800" dirty="0" err="1" smtClean="0"/>
              <a:t>ce</a:t>
            </a:r>
            <a:r>
              <a:rPr lang="en-CA" sz="2800" dirty="0" smtClean="0"/>
              <a:t> qui se </a:t>
            </a:r>
            <a:r>
              <a:rPr lang="en-CA" sz="2800" dirty="0" err="1" smtClean="0"/>
              <a:t>passe</a:t>
            </a:r>
            <a:r>
              <a:rPr lang="en-CA" sz="2800" dirty="0" smtClean="0"/>
              <a:t> </a:t>
            </a:r>
            <a:r>
              <a:rPr lang="en-CA" sz="2800" dirty="0" err="1" smtClean="0"/>
              <a:t>dans</a:t>
            </a:r>
            <a:r>
              <a:rPr lang="en-CA" sz="2800" dirty="0" smtClean="0"/>
              <a:t> </a:t>
            </a:r>
            <a:r>
              <a:rPr lang="en-CA" sz="2800" dirty="0" err="1" smtClean="0"/>
              <a:t>l’administration</a:t>
            </a:r>
            <a:r>
              <a:rPr lang="en-CA" sz="2800" dirty="0" smtClean="0"/>
              <a:t> </a:t>
            </a:r>
            <a:r>
              <a:rPr lang="en-CA" sz="2800" dirty="0" err="1" smtClean="0"/>
              <a:t>publique</a:t>
            </a:r>
            <a:r>
              <a:rPr lang="en-CA" sz="2800" dirty="0" smtClean="0"/>
              <a:t> </a:t>
            </a:r>
            <a:r>
              <a:rPr lang="en-CA" sz="2800" dirty="0" err="1" smtClean="0"/>
              <a:t>à</a:t>
            </a:r>
            <a:r>
              <a:rPr lang="en-CA" sz="2800" dirty="0" smtClean="0"/>
              <a:t> </a:t>
            </a:r>
            <a:r>
              <a:rPr lang="en-CA" sz="2800" dirty="0" err="1" smtClean="0"/>
              <a:t>ceux</a:t>
            </a:r>
            <a:r>
              <a:rPr lang="en-CA" sz="2800" dirty="0" smtClean="0"/>
              <a:t> qui </a:t>
            </a:r>
            <a:r>
              <a:rPr lang="en-CA" sz="2800" dirty="0" err="1" smtClean="0"/>
              <a:t>sont</a:t>
            </a:r>
            <a:r>
              <a:rPr lang="en-CA" sz="2800" dirty="0" smtClean="0"/>
              <a:t> </a:t>
            </a:r>
            <a:r>
              <a:rPr lang="en-CA" sz="2800" dirty="0" err="1" smtClean="0"/>
              <a:t>à</a:t>
            </a:r>
            <a:r>
              <a:rPr lang="en-CA" sz="2800" dirty="0" smtClean="0"/>
              <a:t> </a:t>
            </a:r>
            <a:r>
              <a:rPr lang="en-CA" sz="2800" dirty="0" err="1" smtClean="0"/>
              <a:t>l’extérieur</a:t>
            </a:r>
            <a:r>
              <a:rPr lang="en-CA" sz="2800" dirty="0" smtClean="0"/>
              <a:t/>
            </a:r>
            <a:br>
              <a:rPr lang="en-CA" sz="2800" dirty="0" smtClean="0"/>
            </a:br>
            <a:r>
              <a:rPr lang="en-CA" sz="2800" dirty="0" smtClean="0"/>
              <a:t/>
            </a:r>
            <a:br>
              <a:rPr lang="en-CA" sz="2800" dirty="0" smtClean="0"/>
            </a:br>
            <a:r>
              <a:rPr lang="en-CA" sz="2800" dirty="0" err="1" smtClean="0"/>
              <a:t>Transparence</a:t>
            </a:r>
            <a:r>
              <a:rPr lang="en-CA" sz="2800" dirty="0" smtClean="0"/>
              <a:t> </a:t>
            </a:r>
            <a:r>
              <a:rPr lang="en-CA" sz="2800" dirty="0" err="1" smtClean="0"/>
              <a:t>réfère</a:t>
            </a:r>
            <a:r>
              <a:rPr lang="en-CA" sz="2800" dirty="0" smtClean="0"/>
              <a:t> </a:t>
            </a:r>
            <a:r>
              <a:rPr lang="en-CA" sz="2800" dirty="0" err="1" smtClean="0"/>
              <a:t>à</a:t>
            </a:r>
            <a:r>
              <a:rPr lang="en-CA" sz="2800" dirty="0" smtClean="0"/>
              <a:t> : </a:t>
            </a:r>
            <a:r>
              <a:rPr lang="en-CA" sz="2800" dirty="0" smtClean="0"/>
              <a:t>“la </a:t>
            </a:r>
            <a:r>
              <a:rPr lang="en-CA" sz="2800" dirty="0" err="1" smtClean="0"/>
              <a:t>disponibilité</a:t>
            </a:r>
            <a:r>
              <a:rPr lang="en-CA" sz="2800" dirty="0" smtClean="0"/>
              <a:t> en </a:t>
            </a:r>
            <a:r>
              <a:rPr lang="en-CA" sz="2800" dirty="0" err="1" smtClean="0"/>
              <a:t>quantité</a:t>
            </a:r>
            <a:r>
              <a:rPr lang="en-CA" sz="2800" dirty="0" smtClean="0"/>
              <a:t> </a:t>
            </a:r>
            <a:r>
              <a:rPr lang="en-CA" sz="2800" dirty="0" err="1" smtClean="0"/>
              <a:t>croissance</a:t>
            </a:r>
            <a:r>
              <a:rPr lang="en-CA" sz="2800" dirty="0" smtClean="0"/>
              <a:t> </a:t>
            </a:r>
            <a:r>
              <a:rPr lang="en-CA" sz="2800" dirty="0" err="1" smtClean="0"/>
              <a:t>d’information</a:t>
            </a:r>
            <a:r>
              <a:rPr lang="en-CA" sz="2800" dirty="0" smtClean="0"/>
              <a:t> </a:t>
            </a:r>
            <a:r>
              <a:rPr lang="en-CA" sz="2800" dirty="0" err="1" smtClean="0"/>
              <a:t>récente</a:t>
            </a:r>
            <a:r>
              <a:rPr lang="en-CA" sz="2800" dirty="0" smtClean="0"/>
              <a:t>, </a:t>
            </a:r>
            <a:r>
              <a:rPr lang="en-CA" sz="2800" dirty="0" err="1" smtClean="0"/>
              <a:t>complète</a:t>
            </a:r>
            <a:r>
              <a:rPr lang="en-CA" sz="2800" dirty="0" smtClean="0"/>
              <a:t>, </a:t>
            </a:r>
            <a:r>
              <a:rPr lang="en-CA" sz="2800" dirty="0" err="1" smtClean="0"/>
              <a:t>hautement</a:t>
            </a:r>
            <a:r>
              <a:rPr lang="en-CA" sz="2800" dirty="0" smtClean="0"/>
              <a:t> </a:t>
            </a:r>
            <a:r>
              <a:rPr lang="en-CA" sz="2800" dirty="0" err="1" smtClean="0"/>
              <a:t>rigoureuse</a:t>
            </a:r>
            <a:r>
              <a:rPr lang="en-CA" sz="2800" dirty="0" smtClean="0"/>
              <a:t> et </a:t>
            </a:r>
            <a:r>
              <a:rPr lang="en-CA" sz="2800" dirty="0" err="1" smtClean="0"/>
              <a:t>fiable</a:t>
            </a:r>
            <a:r>
              <a:rPr lang="en-CA" sz="2800" dirty="0" smtClean="0"/>
              <a:t> </a:t>
            </a:r>
            <a:r>
              <a:rPr lang="en-CA" sz="2800" dirty="0" err="1" smtClean="0"/>
              <a:t>sur</a:t>
            </a:r>
            <a:r>
              <a:rPr lang="en-CA" sz="2800" dirty="0" smtClean="0"/>
              <a:t> les </a:t>
            </a:r>
            <a:r>
              <a:rPr lang="en-CA" sz="2800" dirty="0" err="1" smtClean="0"/>
              <a:t>activités</a:t>
            </a:r>
            <a:r>
              <a:rPr lang="en-CA" sz="2800" dirty="0" smtClean="0"/>
              <a:t> </a:t>
            </a:r>
            <a:r>
              <a:rPr lang="en-CA" sz="2800" dirty="0" err="1" smtClean="0"/>
              <a:t>gouvernementales</a:t>
            </a:r>
            <a:r>
              <a:rPr lang="en-CA" sz="2800" dirty="0" smtClean="0"/>
              <a:t> au profit de la population“ (De Ferranti 2009:7, </a:t>
            </a:r>
            <a:r>
              <a:rPr lang="en-CA" sz="2800" dirty="0" err="1" smtClean="0"/>
              <a:t>cité</a:t>
            </a:r>
            <a:r>
              <a:rPr lang="en-CA" sz="2800" dirty="0" smtClean="0"/>
              <a:t> </a:t>
            </a:r>
            <a:r>
              <a:rPr lang="en-CA" sz="2800" dirty="0" err="1" smtClean="0"/>
              <a:t>dans</a:t>
            </a:r>
            <a:r>
              <a:rPr lang="en-CA" sz="2800" dirty="0" smtClean="0"/>
              <a:t> </a:t>
            </a:r>
            <a:r>
              <a:rPr lang="en-CA" sz="2800" dirty="0" err="1" smtClean="0"/>
              <a:t>Harrisson</a:t>
            </a:r>
            <a:r>
              <a:rPr lang="en-CA" sz="2800" dirty="0" smtClean="0"/>
              <a:t> et al.)</a:t>
            </a:r>
            <a:endParaRPr lang="en-CA" sz="2800" dirty="0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/>
          <a:srcRect l="-43795" r="-43795"/>
          <a:stretch>
            <a:fillRect/>
          </a:stretch>
        </p:blipFill>
        <p:spPr>
          <a:xfrm>
            <a:off x="1999288" y="136310"/>
            <a:ext cx="5171309" cy="2844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8273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Introduction - </a:t>
            </a:r>
            <a:r>
              <a:rPr lang="en-CA" dirty="0" err="1" smtClean="0"/>
              <a:t>Éléments</a:t>
            </a:r>
            <a:r>
              <a:rPr lang="en-CA" dirty="0" smtClean="0"/>
              <a:t> de </a:t>
            </a:r>
            <a:r>
              <a:rPr lang="en-CA" dirty="0" err="1" smtClean="0"/>
              <a:t>contexte</a:t>
            </a:r>
            <a:r>
              <a:rPr lang="en-CA" dirty="0" smtClean="0"/>
              <a:t> de la </a:t>
            </a:r>
            <a:r>
              <a:rPr lang="en-CA" dirty="0" err="1" smtClean="0"/>
              <a:t>transparence</a:t>
            </a:r>
            <a:r>
              <a:rPr lang="en-CA" dirty="0" smtClean="0"/>
              <a:t> 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 err="1" smtClean="0"/>
              <a:t>Dans</a:t>
            </a:r>
            <a:r>
              <a:rPr lang="en-CA" dirty="0" smtClean="0"/>
              <a:t> le </a:t>
            </a:r>
            <a:r>
              <a:rPr lang="en-CA" dirty="0" err="1" smtClean="0"/>
              <a:t>modèle</a:t>
            </a:r>
            <a:r>
              <a:rPr lang="en-CA" dirty="0" smtClean="0"/>
              <a:t> </a:t>
            </a:r>
            <a:r>
              <a:rPr lang="en-CA" dirty="0" err="1" smtClean="0"/>
              <a:t>bureaucratique</a:t>
            </a:r>
            <a:r>
              <a:rPr lang="en-CA" dirty="0" smtClean="0"/>
              <a:t> : pas </a:t>
            </a:r>
            <a:r>
              <a:rPr lang="en-CA" dirty="0" err="1" smtClean="0"/>
              <a:t>besoin</a:t>
            </a:r>
            <a:r>
              <a:rPr lang="en-CA" dirty="0" smtClean="0"/>
              <a:t> de </a:t>
            </a:r>
            <a:r>
              <a:rPr lang="en-CA" dirty="0" err="1" smtClean="0"/>
              <a:t>transparence</a:t>
            </a:r>
            <a:r>
              <a:rPr lang="en-CA" dirty="0" smtClean="0"/>
              <a:t> </a:t>
            </a:r>
            <a:r>
              <a:rPr lang="en-CA" dirty="0" err="1" smtClean="0"/>
              <a:t>puisque</a:t>
            </a:r>
            <a:r>
              <a:rPr lang="en-CA" dirty="0" smtClean="0"/>
              <a:t> </a:t>
            </a:r>
            <a:r>
              <a:rPr lang="en-CA" dirty="0" err="1" smtClean="0"/>
              <a:t>l’administration</a:t>
            </a:r>
            <a:r>
              <a:rPr lang="en-CA" dirty="0" smtClean="0"/>
              <a:t> </a:t>
            </a:r>
            <a:r>
              <a:rPr lang="en-CA" dirty="0" err="1" smtClean="0"/>
              <a:t>est</a:t>
            </a:r>
            <a:r>
              <a:rPr lang="en-CA" dirty="0" smtClean="0"/>
              <a:t> </a:t>
            </a:r>
            <a:r>
              <a:rPr lang="en-CA" dirty="0" err="1" smtClean="0"/>
              <a:t>infaillible</a:t>
            </a:r>
            <a:r>
              <a:rPr lang="en-CA" dirty="0" smtClean="0"/>
              <a:t>.</a:t>
            </a:r>
          </a:p>
          <a:p>
            <a:r>
              <a:rPr lang="en-CA" dirty="0" smtClean="0"/>
              <a:t>“scrutiny“ – surveillance de </a:t>
            </a:r>
            <a:r>
              <a:rPr lang="en-CA" dirty="0" err="1" smtClean="0"/>
              <a:t>ce</a:t>
            </a:r>
            <a:r>
              <a:rPr lang="en-CA" dirty="0" smtClean="0"/>
              <a:t> </a:t>
            </a:r>
            <a:r>
              <a:rPr lang="en-CA" dirty="0" err="1" smtClean="0"/>
              <a:t>que</a:t>
            </a:r>
            <a:r>
              <a:rPr lang="en-CA" dirty="0" smtClean="0"/>
              <a:t> fait </a:t>
            </a:r>
            <a:r>
              <a:rPr lang="en-CA" dirty="0" err="1" smtClean="0"/>
              <a:t>l’État</a:t>
            </a:r>
            <a:r>
              <a:rPr lang="en-CA" dirty="0" smtClean="0"/>
              <a:t> par les </a:t>
            </a:r>
            <a:r>
              <a:rPr lang="en-CA" dirty="0" err="1" smtClean="0"/>
              <a:t>citoyens</a:t>
            </a:r>
            <a:r>
              <a:rPr lang="en-CA" dirty="0" smtClean="0"/>
              <a:t>, </a:t>
            </a:r>
            <a:r>
              <a:rPr lang="en-CA" dirty="0" err="1" smtClean="0"/>
              <a:t>journalistes</a:t>
            </a:r>
            <a:r>
              <a:rPr lang="en-CA" dirty="0" smtClean="0"/>
              <a:t>… (</a:t>
            </a:r>
            <a:r>
              <a:rPr lang="en-CA" dirty="0" err="1" smtClean="0"/>
              <a:t>dans</a:t>
            </a:r>
            <a:r>
              <a:rPr lang="en-CA" dirty="0" smtClean="0"/>
              <a:t> </a:t>
            </a:r>
            <a:r>
              <a:rPr lang="en-CA" dirty="0" err="1" smtClean="0"/>
              <a:t>une</a:t>
            </a:r>
            <a:r>
              <a:rPr lang="en-CA" dirty="0" smtClean="0"/>
              <a:t> </a:t>
            </a:r>
            <a:r>
              <a:rPr lang="en-CA" dirty="0" err="1" smtClean="0"/>
              <a:t>démocratie</a:t>
            </a:r>
            <a:r>
              <a:rPr lang="en-CA" dirty="0" smtClean="0"/>
              <a:t> </a:t>
            </a:r>
            <a:r>
              <a:rPr lang="en-CA" dirty="0" err="1" smtClean="0"/>
              <a:t>achevée</a:t>
            </a:r>
            <a:r>
              <a:rPr lang="en-CA" dirty="0" smtClean="0"/>
              <a:t>)</a:t>
            </a:r>
          </a:p>
          <a:p>
            <a:r>
              <a:rPr lang="en-CA" dirty="0" err="1" smtClean="0"/>
              <a:t>Méfiance</a:t>
            </a:r>
            <a:r>
              <a:rPr lang="en-CA" dirty="0" smtClean="0"/>
              <a:t> </a:t>
            </a:r>
            <a:r>
              <a:rPr lang="en-CA" dirty="0" err="1" smtClean="0"/>
              <a:t>envers</a:t>
            </a:r>
            <a:r>
              <a:rPr lang="en-CA" dirty="0" smtClean="0"/>
              <a:t> le </a:t>
            </a:r>
            <a:r>
              <a:rPr lang="en-CA" dirty="0" err="1" smtClean="0"/>
              <a:t>politique</a:t>
            </a:r>
            <a:r>
              <a:rPr lang="en-CA" dirty="0" smtClean="0"/>
              <a:t> (corruption, collusion, </a:t>
            </a:r>
            <a:r>
              <a:rPr lang="en-CA" dirty="0" err="1" smtClean="0"/>
              <a:t>projet</a:t>
            </a:r>
            <a:r>
              <a:rPr lang="en-CA" dirty="0" smtClean="0"/>
              <a:t> </a:t>
            </a:r>
            <a:r>
              <a:rPr lang="en-CA" dirty="0" err="1" smtClean="0"/>
              <a:t>idéologique</a:t>
            </a:r>
            <a:r>
              <a:rPr lang="en-CA" dirty="0" smtClean="0"/>
              <a:t>, etc.)</a:t>
            </a:r>
          </a:p>
          <a:p>
            <a:r>
              <a:rPr lang="en-CA" dirty="0" err="1" smtClean="0"/>
              <a:t>Méfiance</a:t>
            </a:r>
            <a:r>
              <a:rPr lang="en-CA" dirty="0" smtClean="0"/>
              <a:t> </a:t>
            </a:r>
            <a:r>
              <a:rPr lang="en-CA" dirty="0" err="1" smtClean="0"/>
              <a:t>envers</a:t>
            </a:r>
            <a:r>
              <a:rPr lang="en-CA" dirty="0" smtClean="0"/>
              <a:t> </a:t>
            </a:r>
            <a:r>
              <a:rPr lang="en-CA" dirty="0" err="1" smtClean="0"/>
              <a:t>l’administration</a:t>
            </a:r>
            <a:r>
              <a:rPr lang="en-CA" dirty="0" smtClean="0"/>
              <a:t> </a:t>
            </a:r>
            <a:r>
              <a:rPr lang="en-CA" dirty="0" err="1" smtClean="0"/>
              <a:t>publique</a:t>
            </a:r>
            <a:r>
              <a:rPr lang="en-CA" dirty="0" smtClean="0"/>
              <a:t> (</a:t>
            </a:r>
            <a:r>
              <a:rPr lang="en-CA" dirty="0" err="1" smtClean="0"/>
              <a:t>processus</a:t>
            </a:r>
            <a:r>
              <a:rPr lang="en-CA" dirty="0" smtClean="0"/>
              <a:t> de </a:t>
            </a:r>
            <a:r>
              <a:rPr lang="en-CA" dirty="0" err="1" smtClean="0"/>
              <a:t>traitement</a:t>
            </a:r>
            <a:r>
              <a:rPr lang="en-CA" dirty="0" smtClean="0"/>
              <a:t> </a:t>
            </a:r>
            <a:r>
              <a:rPr lang="en-CA" dirty="0" err="1" smtClean="0"/>
              <a:t>obscurs</a:t>
            </a:r>
            <a:r>
              <a:rPr lang="en-CA" dirty="0" smtClean="0"/>
              <a:t>)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Accent </a:t>
            </a:r>
            <a:r>
              <a:rPr lang="en-CA" dirty="0" err="1" smtClean="0"/>
              <a:t>sur</a:t>
            </a:r>
            <a:r>
              <a:rPr lang="en-CA" dirty="0" smtClean="0"/>
              <a:t> les </a:t>
            </a:r>
            <a:r>
              <a:rPr lang="en-CA" b="1" dirty="0" err="1" smtClean="0"/>
              <a:t>produits</a:t>
            </a:r>
            <a:r>
              <a:rPr lang="en-CA" dirty="0" smtClean="0"/>
              <a:t> ET les </a:t>
            </a:r>
            <a:r>
              <a:rPr lang="en-CA" b="1" dirty="0" err="1" smtClean="0"/>
              <a:t>processus</a:t>
            </a:r>
            <a:r>
              <a:rPr lang="en-CA" dirty="0" smtClean="0"/>
              <a:t> de </a:t>
            </a:r>
            <a:r>
              <a:rPr lang="en-CA" dirty="0" err="1" smtClean="0"/>
              <a:t>l’administration</a:t>
            </a:r>
            <a:r>
              <a:rPr lang="en-CA" dirty="0" smtClean="0"/>
              <a:t> </a:t>
            </a:r>
            <a:r>
              <a:rPr lang="en-CA" dirty="0" err="1" smtClean="0"/>
              <a:t>publique</a:t>
            </a:r>
            <a:r>
              <a:rPr lang="en-CA" dirty="0" smtClean="0"/>
              <a:t> </a:t>
            </a:r>
          </a:p>
          <a:p>
            <a:pPr>
              <a:buFont typeface="Wingdings" charset="2"/>
              <a:buChar char="Ø"/>
            </a:pPr>
            <a:r>
              <a:rPr lang="en-CA" dirty="0" err="1" smtClean="0"/>
              <a:t>Reddition</a:t>
            </a:r>
            <a:r>
              <a:rPr lang="en-CA" dirty="0" smtClean="0"/>
              <a:t> de </a:t>
            </a:r>
            <a:r>
              <a:rPr lang="en-CA" dirty="0" err="1" smtClean="0"/>
              <a:t>compte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36000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Introduction 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dirty="0" smtClean="0"/>
              <a:t>La </a:t>
            </a:r>
            <a:r>
              <a:rPr lang="en-CA" dirty="0" err="1" smtClean="0"/>
              <a:t>transparence</a:t>
            </a:r>
            <a:r>
              <a:rPr lang="en-CA" dirty="0" smtClean="0"/>
              <a:t> </a:t>
            </a:r>
            <a:r>
              <a:rPr lang="en-CA" dirty="0" err="1" smtClean="0"/>
              <a:t>révèle</a:t>
            </a:r>
            <a:r>
              <a:rPr lang="en-CA" dirty="0" smtClean="0"/>
              <a:t> </a:t>
            </a:r>
            <a:r>
              <a:rPr lang="en-CA" dirty="0" err="1" smtClean="0"/>
              <a:t>deux</a:t>
            </a:r>
            <a:r>
              <a:rPr lang="en-CA" dirty="0" smtClean="0"/>
              <a:t> </a:t>
            </a:r>
            <a:r>
              <a:rPr lang="en-CA" dirty="0" err="1" smtClean="0"/>
              <a:t>volets</a:t>
            </a:r>
            <a:r>
              <a:rPr lang="en-CA" dirty="0" smtClean="0"/>
              <a:t> :</a:t>
            </a:r>
          </a:p>
          <a:p>
            <a:pPr marL="514350" indent="-514350">
              <a:buFont typeface="Arial"/>
              <a:buAutoNum type="arabicParenR"/>
            </a:pPr>
            <a:r>
              <a:rPr lang="en-CA" dirty="0" smtClean="0"/>
              <a:t>Un </a:t>
            </a:r>
            <a:r>
              <a:rPr lang="en-CA" dirty="0" err="1" smtClean="0"/>
              <a:t>volet</a:t>
            </a:r>
            <a:r>
              <a:rPr lang="en-CA" dirty="0" smtClean="0"/>
              <a:t> </a:t>
            </a:r>
            <a:r>
              <a:rPr lang="en-CA" dirty="0" err="1" smtClean="0"/>
              <a:t>externe</a:t>
            </a:r>
            <a:r>
              <a:rPr lang="en-CA" dirty="0" smtClean="0"/>
              <a:t> (</a:t>
            </a:r>
            <a:r>
              <a:rPr lang="en-CA" dirty="0" err="1" smtClean="0"/>
              <a:t>envers</a:t>
            </a:r>
            <a:r>
              <a:rPr lang="en-CA" dirty="0" smtClean="0"/>
              <a:t> les </a:t>
            </a:r>
            <a:r>
              <a:rPr lang="en-CA" dirty="0" err="1" smtClean="0"/>
              <a:t>usagers</a:t>
            </a:r>
            <a:r>
              <a:rPr lang="en-CA" dirty="0" smtClean="0"/>
              <a:t>/</a:t>
            </a:r>
            <a:r>
              <a:rPr lang="en-CA" dirty="0" err="1" smtClean="0"/>
              <a:t>citoyens</a:t>
            </a:r>
            <a:r>
              <a:rPr lang="en-CA" dirty="0" smtClean="0"/>
              <a:t>) – </a:t>
            </a:r>
            <a:r>
              <a:rPr lang="en-CA" dirty="0" err="1" smtClean="0"/>
              <a:t>pilier</a:t>
            </a:r>
            <a:r>
              <a:rPr lang="en-CA" dirty="0" smtClean="0"/>
              <a:t> de la </a:t>
            </a:r>
            <a:r>
              <a:rPr lang="en-CA" dirty="0" err="1" smtClean="0"/>
              <a:t>démocratie</a:t>
            </a:r>
            <a:endParaRPr lang="en-CA" dirty="0" smtClean="0"/>
          </a:p>
          <a:p>
            <a:pPr marL="514350" indent="-514350">
              <a:buFont typeface="Arial"/>
              <a:buAutoNum type="arabicParenR"/>
            </a:pPr>
            <a:r>
              <a:rPr lang="en-CA" dirty="0" smtClean="0"/>
              <a:t>Un </a:t>
            </a:r>
            <a:r>
              <a:rPr lang="en-CA" dirty="0" err="1" smtClean="0"/>
              <a:t>volet</a:t>
            </a:r>
            <a:r>
              <a:rPr lang="en-CA" dirty="0" smtClean="0"/>
              <a:t> interne (entre les </a:t>
            </a:r>
            <a:r>
              <a:rPr lang="en-CA" dirty="0" smtClean="0"/>
              <a:t>organisations) – </a:t>
            </a:r>
            <a:r>
              <a:rPr lang="en-CA" dirty="0" err="1" smtClean="0"/>
              <a:t>amélioration</a:t>
            </a:r>
            <a:r>
              <a:rPr lang="en-CA" dirty="0" smtClean="0"/>
              <a:t> de la </a:t>
            </a:r>
            <a:r>
              <a:rPr lang="en-CA" dirty="0" err="1" smtClean="0"/>
              <a:t>gestion</a:t>
            </a:r>
            <a:endParaRPr lang="en-CA" dirty="0" smtClean="0"/>
          </a:p>
          <a:p>
            <a:pPr marL="514350" indent="-514350">
              <a:buAutoNum type="arabicParenR"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La </a:t>
            </a:r>
            <a:r>
              <a:rPr lang="en-CA" dirty="0" err="1" smtClean="0"/>
              <a:t>transparence</a:t>
            </a:r>
            <a:r>
              <a:rPr lang="en-CA" dirty="0" smtClean="0"/>
              <a:t> </a:t>
            </a:r>
            <a:r>
              <a:rPr lang="en-CA" dirty="0" err="1" smtClean="0"/>
              <a:t>n’est</a:t>
            </a:r>
            <a:r>
              <a:rPr lang="en-CA" dirty="0" smtClean="0"/>
              <a:t> pas </a:t>
            </a:r>
            <a:r>
              <a:rPr lang="en-CA" dirty="0" err="1" smtClean="0"/>
              <a:t>forcément</a:t>
            </a:r>
            <a:r>
              <a:rPr lang="en-CA" dirty="0" smtClean="0"/>
              <a:t> </a:t>
            </a:r>
            <a:r>
              <a:rPr lang="en-CA" dirty="0" err="1" smtClean="0"/>
              <a:t>assurée</a:t>
            </a:r>
            <a:r>
              <a:rPr lang="en-CA" dirty="0" smtClean="0"/>
              <a:t> de </a:t>
            </a:r>
            <a:r>
              <a:rPr lang="en-CA" dirty="0" smtClean="0"/>
              <a:t>la </a:t>
            </a:r>
            <a:r>
              <a:rPr lang="en-CA" dirty="0" err="1" smtClean="0"/>
              <a:t>même</a:t>
            </a:r>
            <a:r>
              <a:rPr lang="en-CA" dirty="0" smtClean="0"/>
              <a:t> </a:t>
            </a:r>
            <a:r>
              <a:rPr lang="en-CA" dirty="0" err="1" smtClean="0"/>
              <a:t>façon</a:t>
            </a:r>
            <a:r>
              <a:rPr lang="en-CA" dirty="0" smtClean="0"/>
              <a:t> </a:t>
            </a:r>
            <a:r>
              <a:rPr lang="en-CA" dirty="0" err="1" smtClean="0"/>
              <a:t>à</a:t>
            </a:r>
            <a:r>
              <a:rPr lang="en-CA" dirty="0" smtClean="0"/>
              <a:t> </a:t>
            </a:r>
            <a:r>
              <a:rPr lang="en-CA" dirty="0" err="1" smtClean="0"/>
              <a:t>l’interne</a:t>
            </a:r>
            <a:r>
              <a:rPr lang="en-CA" dirty="0" smtClean="0"/>
              <a:t> et </a:t>
            </a:r>
            <a:r>
              <a:rPr lang="en-CA" dirty="0" err="1" smtClean="0"/>
              <a:t>à</a:t>
            </a:r>
            <a:r>
              <a:rPr lang="en-CA" dirty="0" smtClean="0"/>
              <a:t> </a:t>
            </a:r>
            <a:r>
              <a:rPr lang="en-CA" dirty="0" err="1" smtClean="0"/>
              <a:t>l’externe</a:t>
            </a:r>
            <a:r>
              <a:rPr lang="en-CA" dirty="0" smtClean="0"/>
              <a:t>.</a:t>
            </a:r>
          </a:p>
          <a:p>
            <a:pPr marL="0" indent="0">
              <a:buNone/>
            </a:pPr>
            <a:r>
              <a:rPr lang="en-CA" dirty="0" smtClean="0"/>
              <a:t>Les NTIC </a:t>
            </a:r>
            <a:r>
              <a:rPr lang="en-CA" dirty="0" err="1" smtClean="0"/>
              <a:t>illustrent</a:t>
            </a:r>
            <a:r>
              <a:rPr lang="en-CA" dirty="0" smtClean="0"/>
              <a:t> et </a:t>
            </a:r>
            <a:r>
              <a:rPr lang="en-CA" dirty="0" err="1" smtClean="0"/>
              <a:t>accompagnent</a:t>
            </a:r>
            <a:r>
              <a:rPr lang="en-CA" dirty="0" smtClean="0"/>
              <a:t> les </a:t>
            </a:r>
            <a:r>
              <a:rPr lang="en-CA" dirty="0" err="1" smtClean="0"/>
              <a:t>modalités</a:t>
            </a:r>
            <a:r>
              <a:rPr lang="en-CA" dirty="0" smtClean="0"/>
              <a:t> de la </a:t>
            </a:r>
            <a:r>
              <a:rPr lang="en-CA" dirty="0" err="1" smtClean="0"/>
              <a:t>transparence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567357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Introduction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 smtClean="0"/>
              <a:t>Contexte</a:t>
            </a:r>
            <a:r>
              <a:rPr lang="en-CA" dirty="0" smtClean="0"/>
              <a:t> des NTIC</a:t>
            </a:r>
          </a:p>
          <a:p>
            <a:pPr lvl="1"/>
            <a:r>
              <a:rPr lang="en-CA" dirty="0" err="1" smtClean="0"/>
              <a:t>Dans</a:t>
            </a:r>
            <a:r>
              <a:rPr lang="en-CA" dirty="0" smtClean="0"/>
              <a:t> la </a:t>
            </a:r>
            <a:r>
              <a:rPr lang="en-CA" dirty="0" err="1" smtClean="0"/>
              <a:t>société</a:t>
            </a:r>
            <a:r>
              <a:rPr lang="en-CA" dirty="0" smtClean="0"/>
              <a:t> : multiplication des </a:t>
            </a:r>
            <a:r>
              <a:rPr lang="en-CA" dirty="0" err="1" smtClean="0"/>
              <a:t>échanges</a:t>
            </a:r>
            <a:r>
              <a:rPr lang="en-CA" dirty="0" smtClean="0"/>
              <a:t> </a:t>
            </a:r>
            <a:r>
              <a:rPr lang="en-CA" dirty="0" err="1" smtClean="0"/>
              <a:t>d’informations</a:t>
            </a:r>
            <a:r>
              <a:rPr lang="en-CA" dirty="0" smtClean="0"/>
              <a:t> </a:t>
            </a:r>
            <a:r>
              <a:rPr lang="en-CA" dirty="0" err="1" smtClean="0"/>
              <a:t>dans</a:t>
            </a:r>
            <a:r>
              <a:rPr lang="en-CA" dirty="0" smtClean="0"/>
              <a:t> des formats </a:t>
            </a:r>
            <a:r>
              <a:rPr lang="en-CA" dirty="0" err="1" smtClean="0"/>
              <a:t>variés</a:t>
            </a:r>
            <a:endParaRPr lang="en-CA" dirty="0" smtClean="0"/>
          </a:p>
          <a:p>
            <a:pPr lvl="1"/>
            <a:r>
              <a:rPr lang="en-CA" dirty="0" smtClean="0"/>
              <a:t>La production </a:t>
            </a:r>
            <a:r>
              <a:rPr lang="en-CA" dirty="0" err="1" smtClean="0"/>
              <a:t>facilitée</a:t>
            </a:r>
            <a:r>
              <a:rPr lang="en-CA" dirty="0" smtClean="0"/>
              <a:t> </a:t>
            </a:r>
            <a:r>
              <a:rPr lang="en-CA" dirty="0" err="1" smtClean="0"/>
              <a:t>d’informations</a:t>
            </a:r>
            <a:endParaRPr lang="en-CA" dirty="0" smtClean="0"/>
          </a:p>
          <a:p>
            <a:pPr lvl="1"/>
            <a:r>
              <a:rPr lang="en-CA" dirty="0" smtClean="0"/>
              <a:t>La diffusion </a:t>
            </a:r>
            <a:r>
              <a:rPr lang="en-CA" dirty="0" err="1" smtClean="0"/>
              <a:t>facilitée</a:t>
            </a:r>
            <a:r>
              <a:rPr lang="en-CA" dirty="0" smtClean="0"/>
              <a:t> de </a:t>
            </a:r>
            <a:r>
              <a:rPr lang="en-CA" dirty="0" err="1" smtClean="0"/>
              <a:t>ces</a:t>
            </a:r>
            <a:r>
              <a:rPr lang="en-CA" dirty="0" smtClean="0"/>
              <a:t> </a:t>
            </a:r>
            <a:r>
              <a:rPr lang="en-CA" dirty="0" err="1" smtClean="0"/>
              <a:t>informations</a:t>
            </a:r>
            <a:r>
              <a:rPr lang="en-CA" dirty="0" smtClean="0"/>
              <a:t> (au-</a:t>
            </a:r>
            <a:r>
              <a:rPr lang="en-CA" dirty="0" err="1" smtClean="0"/>
              <a:t>delà</a:t>
            </a:r>
            <a:r>
              <a:rPr lang="en-CA" dirty="0" smtClean="0"/>
              <a:t> des </a:t>
            </a:r>
            <a:r>
              <a:rPr lang="en-CA" dirty="0" err="1" smtClean="0"/>
              <a:t>lois</a:t>
            </a:r>
            <a:r>
              <a:rPr lang="en-CA" dirty="0" smtClean="0"/>
              <a:t> </a:t>
            </a:r>
            <a:r>
              <a:rPr lang="en-CA" dirty="0" err="1" smtClean="0"/>
              <a:t>d’accès</a:t>
            </a:r>
            <a:r>
              <a:rPr lang="en-CA" dirty="0" smtClean="0"/>
              <a:t> </a:t>
            </a:r>
            <a:r>
              <a:rPr lang="en-CA" dirty="0" err="1" smtClean="0"/>
              <a:t>à</a:t>
            </a:r>
            <a:r>
              <a:rPr lang="en-CA" dirty="0" smtClean="0"/>
              <a:t> </a:t>
            </a:r>
            <a:r>
              <a:rPr lang="en-CA" dirty="0" err="1" smtClean="0"/>
              <a:t>l’information</a:t>
            </a:r>
            <a:r>
              <a:rPr lang="en-CA" dirty="0" smtClean="0"/>
              <a:t>)</a:t>
            </a: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960848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Introduction - Administration </a:t>
            </a:r>
            <a:r>
              <a:rPr lang="en-CA" dirty="0" err="1" smtClean="0"/>
              <a:t>électronique</a:t>
            </a:r>
            <a:r>
              <a:rPr lang="en-CA" dirty="0" smtClean="0"/>
              <a:t> </a:t>
            </a:r>
            <a:r>
              <a:rPr lang="en-CA" dirty="0" smtClean="0"/>
              <a:t>(</a:t>
            </a:r>
            <a:r>
              <a:rPr lang="en-CA" dirty="0" err="1" smtClean="0"/>
              <a:t>egovernment</a:t>
            </a:r>
            <a:r>
              <a:rPr lang="en-CA" dirty="0" smtClean="0"/>
              <a:t>)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Conception </a:t>
            </a:r>
            <a:r>
              <a:rPr lang="en-CA" dirty="0" err="1" smtClean="0"/>
              <a:t>étroite</a:t>
            </a:r>
            <a:r>
              <a:rPr lang="en-CA" dirty="0" smtClean="0"/>
              <a:t> et technique : </a:t>
            </a:r>
            <a:r>
              <a:rPr lang="en-CA" dirty="0" err="1" smtClean="0"/>
              <a:t>mise</a:t>
            </a:r>
            <a:r>
              <a:rPr lang="en-CA" dirty="0" smtClean="0"/>
              <a:t> en place de </a:t>
            </a:r>
            <a:r>
              <a:rPr lang="en-CA" dirty="0" smtClean="0"/>
              <a:t>services </a:t>
            </a:r>
            <a:r>
              <a:rPr lang="en-CA" dirty="0" err="1" smtClean="0"/>
              <a:t>gouvernementaux</a:t>
            </a:r>
            <a:r>
              <a:rPr lang="en-CA" dirty="0" smtClean="0"/>
              <a:t> </a:t>
            </a:r>
            <a:r>
              <a:rPr lang="en-CA" dirty="0" err="1" smtClean="0"/>
              <a:t>sur</a:t>
            </a:r>
            <a:r>
              <a:rPr lang="en-CA" dirty="0" smtClean="0"/>
              <a:t> internet </a:t>
            </a:r>
          </a:p>
          <a:p>
            <a:r>
              <a:rPr lang="en-CA" dirty="0" smtClean="0"/>
              <a:t>Conception plus large : </a:t>
            </a:r>
            <a:r>
              <a:rPr lang="en-CA" dirty="0" err="1" smtClean="0"/>
              <a:t>l’ensemble</a:t>
            </a:r>
            <a:r>
              <a:rPr lang="en-CA" dirty="0" smtClean="0"/>
              <a:t> des transformations en lien avec </a:t>
            </a:r>
            <a:r>
              <a:rPr lang="en-CA" dirty="0" err="1" smtClean="0"/>
              <a:t>l’entrée</a:t>
            </a:r>
            <a:r>
              <a:rPr lang="en-CA" dirty="0" smtClean="0"/>
              <a:t> de </a:t>
            </a:r>
            <a:r>
              <a:rPr lang="en-CA" dirty="0" err="1" smtClean="0"/>
              <a:t>l’administration</a:t>
            </a:r>
            <a:r>
              <a:rPr lang="en-CA" dirty="0" smtClean="0"/>
              <a:t> </a:t>
            </a:r>
            <a:r>
              <a:rPr lang="en-CA" dirty="0" err="1" smtClean="0"/>
              <a:t>publique</a:t>
            </a:r>
            <a:r>
              <a:rPr lang="en-CA" dirty="0" smtClean="0"/>
              <a:t> </a:t>
            </a:r>
            <a:r>
              <a:rPr lang="en-CA" dirty="0" err="1" smtClean="0"/>
              <a:t>dans</a:t>
            </a:r>
            <a:r>
              <a:rPr lang="en-CA" dirty="0" smtClean="0"/>
              <a:t> </a:t>
            </a:r>
            <a:r>
              <a:rPr lang="en-CA" dirty="0" err="1" smtClean="0"/>
              <a:t>l’ère</a:t>
            </a:r>
            <a:r>
              <a:rPr lang="en-CA" dirty="0" smtClean="0"/>
              <a:t> du </a:t>
            </a:r>
            <a:r>
              <a:rPr lang="en-CA" dirty="0" err="1" smtClean="0"/>
              <a:t>numérique</a:t>
            </a:r>
            <a:r>
              <a:rPr lang="en-CA" dirty="0" smtClean="0"/>
              <a:t> </a:t>
            </a:r>
          </a:p>
          <a:p>
            <a:pPr lvl="1"/>
            <a:r>
              <a:rPr lang="en-CA" dirty="0" smtClean="0"/>
              <a:t>Production des services et modes de travail des </a:t>
            </a:r>
            <a:r>
              <a:rPr lang="en-CA" dirty="0" err="1" smtClean="0"/>
              <a:t>fonctionnaires</a:t>
            </a:r>
            <a:endParaRPr lang="en-CA" dirty="0" smtClean="0"/>
          </a:p>
          <a:p>
            <a:pPr lvl="1"/>
            <a:r>
              <a:rPr lang="en-CA" dirty="0" err="1" smtClean="0"/>
              <a:t>Offre</a:t>
            </a:r>
            <a:r>
              <a:rPr lang="en-CA" dirty="0" smtClean="0"/>
              <a:t> des services et </a:t>
            </a:r>
            <a:r>
              <a:rPr lang="en-CA" dirty="0" smtClean="0"/>
              <a:t>points de </a:t>
            </a:r>
            <a:r>
              <a:rPr lang="en-CA" dirty="0" err="1" smtClean="0"/>
              <a:t>vue</a:t>
            </a:r>
            <a:r>
              <a:rPr lang="en-CA" dirty="0" smtClean="0"/>
              <a:t> des </a:t>
            </a:r>
            <a:r>
              <a:rPr lang="en-CA" dirty="0" err="1" smtClean="0"/>
              <a:t>administrés</a:t>
            </a:r>
            <a:endParaRPr lang="en-CA" dirty="0" smtClean="0"/>
          </a:p>
          <a:p>
            <a:pPr lvl="1"/>
            <a:r>
              <a:rPr lang="en-CA" dirty="0" smtClean="0"/>
              <a:t>Production de </a:t>
            </a:r>
            <a:r>
              <a:rPr lang="en-CA" dirty="0" err="1" smtClean="0"/>
              <a:t>données</a:t>
            </a:r>
            <a:r>
              <a:rPr lang="en-CA" dirty="0" smtClean="0"/>
              <a:t> pour </a:t>
            </a:r>
            <a:r>
              <a:rPr lang="en-CA" dirty="0" err="1" smtClean="0"/>
              <a:t>une</a:t>
            </a:r>
            <a:r>
              <a:rPr lang="en-CA" dirty="0" smtClean="0"/>
              <a:t> </a:t>
            </a:r>
            <a:r>
              <a:rPr lang="en-CA" dirty="0" err="1" smtClean="0"/>
              <a:t>démarche</a:t>
            </a:r>
            <a:r>
              <a:rPr lang="en-CA" dirty="0" smtClean="0"/>
              <a:t> </a:t>
            </a:r>
            <a:r>
              <a:rPr lang="en-CA" dirty="0" err="1" smtClean="0"/>
              <a:t>réflexive</a:t>
            </a:r>
            <a:endParaRPr lang="en-CA" dirty="0" smtClean="0"/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37173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1. </a:t>
            </a:r>
            <a:r>
              <a:rPr lang="en-CA" dirty="0" err="1" smtClean="0"/>
              <a:t>Transparence</a:t>
            </a:r>
            <a:r>
              <a:rPr lang="en-CA" dirty="0" smtClean="0"/>
              <a:t> </a:t>
            </a:r>
            <a:r>
              <a:rPr lang="en-CA" dirty="0" err="1" smtClean="0"/>
              <a:t>externe</a:t>
            </a:r>
            <a:r>
              <a:rPr lang="en-CA" dirty="0" smtClean="0"/>
              <a:t>  </a:t>
            </a:r>
            <a:r>
              <a:rPr lang="en-CA" dirty="0" err="1" smtClean="0"/>
              <a:t>à</a:t>
            </a:r>
            <a:r>
              <a:rPr lang="en-CA" dirty="0" smtClean="0"/>
              <a:t> </a:t>
            </a:r>
            <a:r>
              <a:rPr lang="en-CA" dirty="0" err="1" smtClean="0"/>
              <a:t>l’égard</a:t>
            </a:r>
            <a:r>
              <a:rPr lang="en-CA" dirty="0" smtClean="0"/>
              <a:t> des </a:t>
            </a:r>
            <a:r>
              <a:rPr lang="en-CA" dirty="0" err="1" smtClean="0"/>
              <a:t>citoyens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Lois </a:t>
            </a:r>
            <a:r>
              <a:rPr lang="en-CA" dirty="0" err="1" smtClean="0"/>
              <a:t>sur</a:t>
            </a:r>
            <a:r>
              <a:rPr lang="en-CA" dirty="0" smtClean="0"/>
              <a:t> </a:t>
            </a:r>
            <a:r>
              <a:rPr lang="en-CA" dirty="0" err="1" smtClean="0"/>
              <a:t>l’accès</a:t>
            </a:r>
            <a:r>
              <a:rPr lang="en-CA" dirty="0" smtClean="0"/>
              <a:t> </a:t>
            </a:r>
            <a:r>
              <a:rPr lang="en-CA" dirty="0" err="1" smtClean="0"/>
              <a:t>à</a:t>
            </a:r>
            <a:r>
              <a:rPr lang="en-CA" dirty="0" smtClean="0"/>
              <a:t> </a:t>
            </a:r>
            <a:r>
              <a:rPr lang="en-CA" dirty="0" err="1" smtClean="0"/>
              <a:t>l’information</a:t>
            </a:r>
            <a:r>
              <a:rPr lang="en-CA" dirty="0" smtClean="0"/>
              <a:t> (70s) </a:t>
            </a:r>
            <a:r>
              <a:rPr lang="en-CA" dirty="0" smtClean="0"/>
              <a:t>(</a:t>
            </a:r>
            <a:r>
              <a:rPr lang="en-CA" dirty="0" err="1" smtClean="0"/>
              <a:t>réclamées</a:t>
            </a:r>
            <a:r>
              <a:rPr lang="en-CA" dirty="0" smtClean="0"/>
              <a:t> </a:t>
            </a:r>
            <a:r>
              <a:rPr lang="en-CA" dirty="0" smtClean="0"/>
              <a:t>par les </a:t>
            </a:r>
            <a:r>
              <a:rPr lang="en-CA" dirty="0" err="1" smtClean="0"/>
              <a:t>journalistes</a:t>
            </a:r>
            <a:r>
              <a:rPr lang="en-CA" dirty="0" smtClean="0"/>
              <a:t> ; </a:t>
            </a:r>
            <a:r>
              <a:rPr lang="en-CA" dirty="0" err="1" smtClean="0"/>
              <a:t>implique</a:t>
            </a:r>
            <a:r>
              <a:rPr lang="en-CA" dirty="0" smtClean="0"/>
              <a:t> </a:t>
            </a:r>
            <a:r>
              <a:rPr lang="en-CA" dirty="0" err="1" smtClean="0"/>
              <a:t>une</a:t>
            </a:r>
            <a:r>
              <a:rPr lang="en-CA" dirty="0" smtClean="0"/>
              <a:t> culture de la </a:t>
            </a:r>
            <a:r>
              <a:rPr lang="en-CA" dirty="0" err="1" smtClean="0"/>
              <a:t>demande</a:t>
            </a:r>
            <a:r>
              <a:rPr lang="en-CA" dirty="0" smtClean="0"/>
              <a:t> par les </a:t>
            </a:r>
            <a:r>
              <a:rPr lang="en-CA" dirty="0" err="1" smtClean="0"/>
              <a:t>citoyens</a:t>
            </a:r>
            <a:r>
              <a:rPr lang="en-CA" dirty="0" smtClean="0"/>
              <a:t>) ≠culture du secret</a:t>
            </a:r>
          </a:p>
          <a:p>
            <a:endParaRPr lang="en-CA" dirty="0"/>
          </a:p>
          <a:p>
            <a:r>
              <a:rPr lang="en-CA" dirty="0" err="1" smtClean="0"/>
              <a:t>Mécanismes</a:t>
            </a:r>
            <a:r>
              <a:rPr lang="en-CA" dirty="0" smtClean="0"/>
              <a:t> </a:t>
            </a:r>
            <a:r>
              <a:rPr lang="en-CA" dirty="0" err="1" smtClean="0"/>
              <a:t>systématiques</a:t>
            </a:r>
            <a:r>
              <a:rPr lang="en-CA" dirty="0" smtClean="0"/>
              <a:t> de divulgations des </a:t>
            </a:r>
            <a:r>
              <a:rPr lang="en-CA" dirty="0" err="1" smtClean="0"/>
              <a:t>pratiques</a:t>
            </a:r>
            <a:r>
              <a:rPr lang="en-CA" dirty="0" smtClean="0"/>
              <a:t> et des </a:t>
            </a:r>
            <a:r>
              <a:rPr lang="en-CA" dirty="0" err="1" smtClean="0"/>
              <a:t>données</a:t>
            </a:r>
            <a:r>
              <a:rPr lang="en-CA" dirty="0" smtClean="0"/>
              <a:t> </a:t>
            </a:r>
            <a:r>
              <a:rPr lang="en-CA" dirty="0" err="1" smtClean="0"/>
              <a:t>administratives</a:t>
            </a:r>
            <a:r>
              <a:rPr lang="en-CA" dirty="0" smtClean="0"/>
              <a:t> (</a:t>
            </a:r>
            <a:r>
              <a:rPr lang="en-CA" dirty="0" err="1" smtClean="0"/>
              <a:t>accessibilité</a:t>
            </a:r>
            <a:r>
              <a:rPr lang="en-CA" dirty="0" smtClean="0"/>
              <a:t> en tout temps)</a:t>
            </a:r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715409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1143000"/>
          </a:xfrm>
        </p:spPr>
        <p:txBody>
          <a:bodyPr>
            <a:noAutofit/>
          </a:bodyPr>
          <a:lstStyle/>
          <a:p>
            <a:r>
              <a:rPr lang="en-CA" sz="3200" dirty="0" smtClean="0"/>
              <a:t>1. </a:t>
            </a:r>
            <a:r>
              <a:rPr lang="en-CA" sz="3200" dirty="0" err="1" smtClean="0"/>
              <a:t>Transparence</a:t>
            </a:r>
            <a:r>
              <a:rPr lang="en-CA" sz="3200" dirty="0" smtClean="0"/>
              <a:t> </a:t>
            </a:r>
            <a:r>
              <a:rPr lang="en-CA" sz="3200" dirty="0" err="1" smtClean="0"/>
              <a:t>à</a:t>
            </a:r>
            <a:r>
              <a:rPr lang="en-CA" sz="3200" dirty="0" smtClean="0"/>
              <a:t> </a:t>
            </a:r>
            <a:r>
              <a:rPr lang="en-CA" sz="3200" dirty="0" err="1" smtClean="0"/>
              <a:t>l’égard</a:t>
            </a:r>
            <a:r>
              <a:rPr lang="en-CA" sz="3200" dirty="0" smtClean="0"/>
              <a:t> des </a:t>
            </a:r>
            <a:r>
              <a:rPr lang="en-CA" sz="3200" dirty="0" err="1" smtClean="0"/>
              <a:t>citoyens</a:t>
            </a:r>
            <a:r>
              <a:rPr lang="en-CA" sz="3200" dirty="0" smtClean="0"/>
              <a:t>/</a:t>
            </a:r>
            <a:r>
              <a:rPr lang="en-CA" sz="3200" dirty="0" err="1" smtClean="0"/>
              <a:t>usagers</a:t>
            </a:r>
            <a:endParaRPr lang="en-CA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Buts de la </a:t>
            </a:r>
            <a:r>
              <a:rPr lang="en-CA" dirty="0" err="1" smtClean="0"/>
              <a:t>transparence</a:t>
            </a:r>
            <a:r>
              <a:rPr lang="en-CA" dirty="0" smtClean="0"/>
              <a:t> </a:t>
            </a:r>
          </a:p>
          <a:p>
            <a:pPr lvl="1"/>
            <a:r>
              <a:rPr lang="en-CA" dirty="0" err="1" smtClean="0"/>
              <a:t>Confiance</a:t>
            </a:r>
            <a:r>
              <a:rPr lang="en-CA" dirty="0" smtClean="0"/>
              <a:t> des </a:t>
            </a:r>
            <a:r>
              <a:rPr lang="en-CA" dirty="0" err="1" smtClean="0"/>
              <a:t>citoyens</a:t>
            </a:r>
            <a:r>
              <a:rPr lang="en-CA" dirty="0" smtClean="0"/>
              <a:t> </a:t>
            </a:r>
            <a:r>
              <a:rPr lang="en-CA" dirty="0" err="1" smtClean="0"/>
              <a:t>dans</a:t>
            </a:r>
            <a:r>
              <a:rPr lang="en-CA" dirty="0" smtClean="0"/>
              <a:t> les </a:t>
            </a:r>
            <a:r>
              <a:rPr lang="en-CA" dirty="0" err="1" smtClean="0"/>
              <a:t>processus</a:t>
            </a:r>
            <a:r>
              <a:rPr lang="en-CA" dirty="0" smtClean="0"/>
              <a:t> de </a:t>
            </a:r>
            <a:r>
              <a:rPr lang="en-CA" dirty="0" err="1" smtClean="0"/>
              <a:t>prestation</a:t>
            </a:r>
            <a:r>
              <a:rPr lang="en-CA" dirty="0" smtClean="0"/>
              <a:t> des services de </a:t>
            </a:r>
            <a:r>
              <a:rPr lang="en-CA" dirty="0" err="1" smtClean="0"/>
              <a:t>l’administration</a:t>
            </a:r>
            <a:r>
              <a:rPr lang="en-CA" dirty="0" smtClean="0"/>
              <a:t> </a:t>
            </a:r>
            <a:r>
              <a:rPr lang="en-CA" dirty="0" err="1" smtClean="0"/>
              <a:t>publique</a:t>
            </a:r>
            <a:endParaRPr lang="en-CA" dirty="0"/>
          </a:p>
          <a:p>
            <a:pPr lvl="1"/>
            <a:endParaRPr lang="en-CA" dirty="0" smtClean="0"/>
          </a:p>
          <a:p>
            <a:pPr marL="457200" lvl="1" indent="0">
              <a:buNone/>
            </a:pPr>
            <a:r>
              <a:rPr lang="en-CA" sz="2600" dirty="0" smtClean="0"/>
              <a:t>« La </a:t>
            </a:r>
            <a:r>
              <a:rPr lang="en-CA" sz="2600" dirty="0" err="1" smtClean="0"/>
              <a:t>plupart</a:t>
            </a:r>
            <a:r>
              <a:rPr lang="en-CA" sz="2600" dirty="0" smtClean="0"/>
              <a:t> des </a:t>
            </a:r>
            <a:r>
              <a:rPr lang="en-CA" sz="2600" dirty="0" err="1" smtClean="0"/>
              <a:t>Canadiens</a:t>
            </a:r>
            <a:r>
              <a:rPr lang="en-CA" sz="2600" dirty="0"/>
              <a:t> </a:t>
            </a:r>
            <a:r>
              <a:rPr lang="en-CA" sz="2600" dirty="0" err="1" smtClean="0"/>
              <a:t>entretiennent</a:t>
            </a:r>
            <a:r>
              <a:rPr lang="en-CA" sz="2600" dirty="0" smtClean="0"/>
              <a:t> </a:t>
            </a:r>
            <a:r>
              <a:rPr lang="en-CA" sz="2600" dirty="0" err="1" smtClean="0"/>
              <a:t>une</a:t>
            </a:r>
            <a:r>
              <a:rPr lang="en-CA" sz="2600" dirty="0" smtClean="0"/>
              <a:t> relation d’amour et de </a:t>
            </a:r>
            <a:r>
              <a:rPr lang="en-CA" sz="2600" dirty="0" err="1" smtClean="0"/>
              <a:t>haine</a:t>
            </a:r>
            <a:r>
              <a:rPr lang="en-CA" sz="2600" dirty="0" smtClean="0"/>
              <a:t> avec le </a:t>
            </a:r>
            <a:r>
              <a:rPr lang="en-CA" sz="2600" dirty="0" err="1" smtClean="0"/>
              <a:t>gouvernement</a:t>
            </a:r>
            <a:r>
              <a:rPr lang="en-CA" sz="2600" dirty="0" smtClean="0"/>
              <a:t>. </a:t>
            </a:r>
            <a:r>
              <a:rPr lang="en-CA" sz="2600" dirty="0" err="1" smtClean="0"/>
              <a:t>Ils</a:t>
            </a:r>
            <a:r>
              <a:rPr lang="en-CA" sz="2600" dirty="0" smtClean="0"/>
              <a:t> </a:t>
            </a:r>
            <a:r>
              <a:rPr lang="en-CA" sz="2600" dirty="0" err="1" smtClean="0"/>
              <a:t>sont</a:t>
            </a:r>
            <a:r>
              <a:rPr lang="en-CA" sz="2600" dirty="0" smtClean="0"/>
              <a:t> </a:t>
            </a:r>
            <a:r>
              <a:rPr lang="en-CA" sz="2600" dirty="0" err="1" smtClean="0"/>
              <a:t>méfiants</a:t>
            </a:r>
            <a:r>
              <a:rPr lang="en-CA" sz="2600" dirty="0"/>
              <a:t> </a:t>
            </a:r>
            <a:r>
              <a:rPr lang="en-CA" sz="2600" dirty="0" smtClean="0"/>
              <a:t>vis-à-vis des </a:t>
            </a:r>
            <a:r>
              <a:rPr lang="en-CA" sz="2600" dirty="0" err="1" smtClean="0"/>
              <a:t>politiciens</a:t>
            </a:r>
            <a:r>
              <a:rPr lang="en-CA" sz="2600" dirty="0" smtClean="0"/>
              <a:t> et des institutions </a:t>
            </a:r>
            <a:r>
              <a:rPr lang="en-CA" sz="2600" dirty="0" err="1" smtClean="0"/>
              <a:t>politiques</a:t>
            </a:r>
            <a:r>
              <a:rPr lang="en-CA" sz="2600" dirty="0" smtClean="0"/>
              <a:t>, </a:t>
            </a:r>
            <a:r>
              <a:rPr lang="en-CA" sz="2600" dirty="0" err="1" smtClean="0"/>
              <a:t>mais</a:t>
            </a:r>
            <a:r>
              <a:rPr lang="en-CA" sz="2600" dirty="0" smtClean="0"/>
              <a:t> </a:t>
            </a:r>
            <a:r>
              <a:rPr lang="en-CA" sz="2600" dirty="0" err="1" smtClean="0"/>
              <a:t>croient</a:t>
            </a:r>
            <a:r>
              <a:rPr lang="en-CA" sz="2600" dirty="0" smtClean="0"/>
              <a:t> plus </a:t>
            </a:r>
            <a:r>
              <a:rPr lang="en-CA" sz="2600" dirty="0" err="1" smtClean="0"/>
              <a:t>fermement</a:t>
            </a:r>
            <a:r>
              <a:rPr lang="en-CA" sz="2600" dirty="0" smtClean="0"/>
              <a:t> </a:t>
            </a:r>
            <a:r>
              <a:rPr lang="en-CA" sz="2600" dirty="0" err="1" smtClean="0"/>
              <a:t>que</a:t>
            </a:r>
            <a:r>
              <a:rPr lang="en-CA" sz="2600" dirty="0"/>
              <a:t> </a:t>
            </a:r>
            <a:r>
              <a:rPr lang="en-CA" sz="2600" dirty="0" err="1" smtClean="0"/>
              <a:t>jamais</a:t>
            </a:r>
            <a:r>
              <a:rPr lang="en-CA" sz="2600" dirty="0" smtClean="0"/>
              <a:t> (75 %) </a:t>
            </a:r>
            <a:r>
              <a:rPr lang="en-CA" sz="2600" dirty="0" err="1" smtClean="0"/>
              <a:t>que</a:t>
            </a:r>
            <a:r>
              <a:rPr lang="en-CA" sz="2600" dirty="0" smtClean="0"/>
              <a:t> le Canada </a:t>
            </a:r>
            <a:r>
              <a:rPr lang="en-CA" sz="2600" dirty="0" err="1" smtClean="0"/>
              <a:t>offre</a:t>
            </a:r>
            <a:r>
              <a:rPr lang="en-CA" sz="2600" dirty="0" smtClean="0"/>
              <a:t> le </a:t>
            </a:r>
            <a:r>
              <a:rPr lang="en-CA" sz="2600" dirty="0" err="1" smtClean="0"/>
              <a:t>meilleur</a:t>
            </a:r>
            <a:r>
              <a:rPr lang="en-CA" sz="2600" dirty="0" smtClean="0"/>
              <a:t> </a:t>
            </a:r>
            <a:r>
              <a:rPr lang="en-CA" sz="2600" dirty="0" err="1" smtClean="0"/>
              <a:t>système</a:t>
            </a:r>
            <a:r>
              <a:rPr lang="en-CA" sz="2600" dirty="0"/>
              <a:t> </a:t>
            </a:r>
            <a:r>
              <a:rPr lang="en-CA" sz="2600" dirty="0" err="1" smtClean="0"/>
              <a:t>gouvernemental</a:t>
            </a:r>
            <a:r>
              <a:rPr lang="en-CA" sz="2600" dirty="0" smtClean="0"/>
              <a:t> au monde. » (P. Thomas)</a:t>
            </a:r>
          </a:p>
          <a:p>
            <a:pPr marL="457200" lvl="1" indent="0">
              <a:buNone/>
            </a:pPr>
            <a:endParaRPr lang="en-CA" sz="2600" dirty="0" smtClean="0"/>
          </a:p>
          <a:p>
            <a:pPr lvl="1"/>
            <a:r>
              <a:rPr lang="en-CA" dirty="0" err="1" smtClean="0"/>
              <a:t>Confiance</a:t>
            </a:r>
            <a:r>
              <a:rPr lang="en-CA" dirty="0" smtClean="0"/>
              <a:t> des </a:t>
            </a:r>
            <a:r>
              <a:rPr lang="en-CA" dirty="0" err="1" smtClean="0"/>
              <a:t>partenaires</a:t>
            </a:r>
            <a:r>
              <a:rPr lang="en-CA" dirty="0" smtClean="0"/>
              <a:t> de </a:t>
            </a:r>
            <a:r>
              <a:rPr lang="en-CA" dirty="0" err="1" smtClean="0"/>
              <a:t>l’État</a:t>
            </a:r>
            <a:r>
              <a:rPr lang="en-CA" dirty="0" smtClean="0"/>
              <a:t> </a:t>
            </a:r>
            <a:r>
              <a:rPr lang="en-CA" dirty="0" err="1" smtClean="0"/>
              <a:t>dans</a:t>
            </a:r>
            <a:r>
              <a:rPr lang="en-CA" dirty="0" smtClean="0"/>
              <a:t> un </a:t>
            </a:r>
            <a:r>
              <a:rPr lang="en-CA" dirty="0" err="1" smtClean="0"/>
              <a:t>traitement</a:t>
            </a:r>
            <a:r>
              <a:rPr lang="en-CA" dirty="0" smtClean="0"/>
              <a:t> </a:t>
            </a:r>
            <a:r>
              <a:rPr lang="en-CA" dirty="0" err="1" smtClean="0"/>
              <a:t>juste</a:t>
            </a:r>
            <a:r>
              <a:rPr lang="en-CA" dirty="0" smtClean="0"/>
              <a:t> (les </a:t>
            </a:r>
            <a:r>
              <a:rPr lang="en-CA" dirty="0" err="1" smtClean="0"/>
              <a:t>entreprises</a:t>
            </a:r>
            <a:r>
              <a:rPr lang="en-CA" dirty="0" smtClean="0"/>
              <a:t>, les associations)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01477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2. La </a:t>
            </a:r>
            <a:r>
              <a:rPr lang="en-CA" dirty="0" err="1" smtClean="0"/>
              <a:t>transparence</a:t>
            </a:r>
            <a:r>
              <a:rPr lang="en-CA" dirty="0" smtClean="0"/>
              <a:t> </a:t>
            </a:r>
            <a:r>
              <a:rPr lang="en-CA" dirty="0" err="1" smtClean="0"/>
              <a:t>à</a:t>
            </a:r>
            <a:r>
              <a:rPr lang="en-CA" dirty="0" smtClean="0"/>
              <a:t> </a:t>
            </a:r>
            <a:r>
              <a:rPr lang="en-CA" dirty="0" err="1" smtClean="0"/>
              <a:t>l’égard</a:t>
            </a:r>
            <a:r>
              <a:rPr lang="en-CA" dirty="0" smtClean="0"/>
              <a:t> des </a:t>
            </a:r>
            <a:r>
              <a:rPr lang="en-CA" dirty="0" err="1" smtClean="0"/>
              <a:t>entreprises</a:t>
            </a:r>
            <a:r>
              <a:rPr lang="en-CA" dirty="0" smtClean="0"/>
              <a:t> et des </a:t>
            </a:r>
            <a:r>
              <a:rPr lang="en-CA" dirty="0" err="1" smtClean="0"/>
              <a:t>développeurs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Open data </a:t>
            </a:r>
          </a:p>
          <a:p>
            <a:pPr marL="0" indent="0">
              <a:buNone/>
            </a:pPr>
            <a:r>
              <a:rPr lang="en-CA" dirty="0" smtClean="0"/>
              <a:t>Le </a:t>
            </a:r>
            <a:r>
              <a:rPr lang="en-CA" dirty="0" err="1" smtClean="0"/>
              <a:t>gouvernement</a:t>
            </a:r>
            <a:r>
              <a:rPr lang="en-CA" dirty="0" smtClean="0"/>
              <a:t> </a:t>
            </a:r>
            <a:r>
              <a:rPr lang="en-CA" dirty="0" err="1" smtClean="0"/>
              <a:t>fédéral</a:t>
            </a:r>
            <a:r>
              <a:rPr lang="en-CA" dirty="0" smtClean="0"/>
              <a:t> (2011):</a:t>
            </a:r>
          </a:p>
          <a:p>
            <a:pPr marL="0" indent="0">
              <a:buNone/>
            </a:pPr>
            <a:r>
              <a:rPr lang="en-CA" dirty="0">
                <a:hlinkClick r:id="rId2"/>
              </a:rPr>
              <a:t>http://ouvert.canada.ca/</a:t>
            </a:r>
            <a:r>
              <a:rPr lang="en-CA" dirty="0" smtClean="0">
                <a:hlinkClick r:id="rId2"/>
              </a:rPr>
              <a:t>fr</a:t>
            </a:r>
            <a:r>
              <a:rPr lang="en-CA" dirty="0" smtClean="0"/>
              <a:t> </a:t>
            </a:r>
          </a:p>
          <a:p>
            <a:pPr marL="0" indent="0">
              <a:buNone/>
            </a:pPr>
            <a:r>
              <a:rPr lang="en-CA" dirty="0" smtClean="0"/>
              <a:t>ex : Les </a:t>
            </a:r>
            <a:r>
              <a:rPr lang="en-CA" dirty="0" err="1" smtClean="0"/>
              <a:t>villes</a:t>
            </a:r>
            <a:r>
              <a:rPr lang="en-CA" dirty="0" smtClean="0"/>
              <a:t> </a:t>
            </a:r>
            <a:r>
              <a:rPr lang="en-CA" dirty="0" err="1" smtClean="0"/>
              <a:t>ouvertes</a:t>
            </a:r>
            <a:endParaRPr lang="en-CA" dirty="0" smtClean="0"/>
          </a:p>
          <a:p>
            <a:r>
              <a:rPr lang="en-CA" dirty="0" smtClean="0"/>
              <a:t>Ottawa (transports en </a:t>
            </a:r>
            <a:r>
              <a:rPr lang="en-CA" dirty="0" err="1" smtClean="0"/>
              <a:t>commun</a:t>
            </a:r>
            <a:r>
              <a:rPr lang="en-CA" dirty="0" smtClean="0"/>
              <a:t>)</a:t>
            </a:r>
          </a:p>
          <a:p>
            <a:pPr marL="0" indent="0">
              <a:buNone/>
            </a:pPr>
            <a:r>
              <a:rPr lang="en-CA" dirty="0">
                <a:hlinkClick r:id="rId3"/>
              </a:rPr>
              <a:t>http://www.octranspo.com/index.php/</a:t>
            </a:r>
            <a:r>
              <a:rPr lang="en-CA" dirty="0" smtClean="0">
                <a:hlinkClick r:id="rId3"/>
              </a:rPr>
              <a:t>developpeurs</a:t>
            </a:r>
            <a:r>
              <a:rPr lang="en-CA" dirty="0" smtClean="0"/>
              <a:t> </a:t>
            </a:r>
            <a:endParaRPr lang="en-CA" dirty="0"/>
          </a:p>
          <a:p>
            <a:r>
              <a:rPr lang="en-CA" dirty="0" smtClean="0"/>
              <a:t>Gatineau (info </a:t>
            </a:r>
            <a:r>
              <a:rPr lang="en-CA" dirty="0" err="1" smtClean="0"/>
              <a:t>territoire</a:t>
            </a:r>
            <a:r>
              <a:rPr lang="en-CA" dirty="0" smtClean="0"/>
              <a:t>)</a:t>
            </a:r>
          </a:p>
          <a:p>
            <a:r>
              <a:rPr lang="en-CA" dirty="0">
                <a:hlinkClick r:id="rId4"/>
              </a:rPr>
              <a:t>http://www3.ville.gatineau.qc.ca/Infoterritoire/WebInterface/views/</a:t>
            </a:r>
            <a:r>
              <a:rPr lang="en-CA" dirty="0" smtClean="0">
                <a:hlinkClick r:id="rId4"/>
              </a:rPr>
              <a:t>index.aspx</a:t>
            </a:r>
            <a:r>
              <a:rPr lang="en-CA" dirty="0" smtClean="0"/>
              <a:t>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02009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2. </a:t>
            </a:r>
            <a:r>
              <a:rPr lang="en-CA" dirty="0" err="1" smtClean="0"/>
              <a:t>Transparence</a:t>
            </a:r>
            <a:r>
              <a:rPr lang="en-CA" dirty="0" smtClean="0"/>
              <a:t> interne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(Boudreau)</a:t>
            </a:r>
          </a:p>
          <a:p>
            <a:pPr lvl="1"/>
            <a:r>
              <a:rPr lang="en-CA" dirty="0" smtClean="0"/>
              <a:t>Les </a:t>
            </a:r>
            <a:r>
              <a:rPr lang="en-CA" dirty="0" err="1" smtClean="0"/>
              <a:t>processus</a:t>
            </a:r>
            <a:r>
              <a:rPr lang="en-CA" dirty="0" smtClean="0"/>
              <a:t> </a:t>
            </a:r>
            <a:r>
              <a:rPr lang="en-CA" dirty="0" smtClean="0"/>
              <a:t>de travail</a:t>
            </a:r>
          </a:p>
          <a:p>
            <a:pPr lvl="1"/>
            <a:r>
              <a:rPr lang="en-CA" dirty="0" smtClean="0"/>
              <a:t>La </a:t>
            </a:r>
            <a:r>
              <a:rPr lang="en-CA" dirty="0" err="1" smtClean="0"/>
              <a:t>mise</a:t>
            </a:r>
            <a:r>
              <a:rPr lang="en-CA" dirty="0" smtClean="0"/>
              <a:t> en oeuvre des </a:t>
            </a:r>
            <a:r>
              <a:rPr lang="en-CA" dirty="0" err="1" smtClean="0"/>
              <a:t>politiques</a:t>
            </a:r>
            <a:r>
              <a:rPr lang="en-CA" dirty="0" smtClean="0"/>
              <a:t> et des programmes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033236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2. </a:t>
            </a:r>
            <a:r>
              <a:rPr lang="en-CA" dirty="0" err="1" smtClean="0"/>
              <a:t>Transparence</a:t>
            </a:r>
            <a:r>
              <a:rPr lang="en-CA" dirty="0" smtClean="0"/>
              <a:t> interne 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dirty="0" err="1" smtClean="0"/>
              <a:t>Amélioration</a:t>
            </a:r>
            <a:r>
              <a:rPr lang="en-CA" dirty="0" smtClean="0"/>
              <a:t> de la </a:t>
            </a:r>
            <a:r>
              <a:rPr lang="en-CA" dirty="0" err="1" smtClean="0"/>
              <a:t>qualité</a:t>
            </a:r>
            <a:r>
              <a:rPr lang="en-CA" dirty="0" smtClean="0"/>
              <a:t> de production des administrations </a:t>
            </a:r>
          </a:p>
          <a:p>
            <a:r>
              <a:rPr lang="en-CA" dirty="0" smtClean="0"/>
              <a:t>Diminution du </a:t>
            </a:r>
            <a:r>
              <a:rPr lang="en-CA" dirty="0" err="1" smtClean="0"/>
              <a:t>nombre</a:t>
            </a:r>
            <a:r>
              <a:rPr lang="en-CA" dirty="0" smtClean="0"/>
              <a:t> de </a:t>
            </a:r>
            <a:r>
              <a:rPr lang="en-CA" dirty="0" err="1" smtClean="0"/>
              <a:t>saisies</a:t>
            </a:r>
            <a:r>
              <a:rPr lang="en-CA" dirty="0" smtClean="0"/>
              <a:t> et des </a:t>
            </a:r>
            <a:r>
              <a:rPr lang="en-CA" dirty="0" err="1" smtClean="0"/>
              <a:t>erreurs</a:t>
            </a:r>
            <a:r>
              <a:rPr lang="en-CA" dirty="0" smtClean="0"/>
              <a:t> de </a:t>
            </a:r>
            <a:r>
              <a:rPr lang="en-CA" dirty="0" err="1" smtClean="0"/>
              <a:t>saisies</a:t>
            </a:r>
            <a:r>
              <a:rPr lang="en-CA" dirty="0" smtClean="0"/>
              <a:t> (</a:t>
            </a:r>
            <a:r>
              <a:rPr lang="en-CA" dirty="0" err="1" smtClean="0"/>
              <a:t>formulaires</a:t>
            </a:r>
            <a:r>
              <a:rPr lang="en-CA" dirty="0" smtClean="0"/>
              <a:t> </a:t>
            </a:r>
            <a:r>
              <a:rPr lang="en-CA" dirty="0" err="1" smtClean="0"/>
              <a:t>préremplis</a:t>
            </a:r>
            <a:r>
              <a:rPr lang="en-CA" dirty="0" smtClean="0"/>
              <a:t> </a:t>
            </a:r>
            <a:r>
              <a:rPr lang="en-CA" dirty="0" smtClean="0"/>
              <a:t>; </a:t>
            </a:r>
            <a:r>
              <a:rPr lang="en-CA" dirty="0" err="1" smtClean="0"/>
              <a:t>vérification</a:t>
            </a:r>
            <a:r>
              <a:rPr lang="en-CA" dirty="0" smtClean="0"/>
              <a:t> des </a:t>
            </a:r>
            <a:r>
              <a:rPr lang="en-CA" dirty="0" err="1" smtClean="0"/>
              <a:t>formulaires</a:t>
            </a:r>
            <a:r>
              <a:rPr lang="en-CA" dirty="0" smtClean="0"/>
              <a:t> </a:t>
            </a:r>
            <a:r>
              <a:rPr lang="en-CA" dirty="0" err="1" smtClean="0"/>
              <a:t>remplis</a:t>
            </a:r>
            <a:r>
              <a:rPr lang="en-CA" dirty="0" smtClean="0"/>
              <a:t> par </a:t>
            </a:r>
            <a:r>
              <a:rPr lang="en-CA" dirty="0" smtClean="0"/>
              <a:t>scan).</a:t>
            </a:r>
          </a:p>
          <a:p>
            <a:r>
              <a:rPr lang="en-CA" dirty="0" err="1" smtClean="0"/>
              <a:t>Partage</a:t>
            </a:r>
            <a:r>
              <a:rPr lang="en-CA" dirty="0" smtClean="0"/>
              <a:t> des </a:t>
            </a:r>
            <a:r>
              <a:rPr lang="en-CA" dirty="0" err="1" smtClean="0"/>
              <a:t>informations</a:t>
            </a:r>
            <a:r>
              <a:rPr lang="en-CA" dirty="0" smtClean="0"/>
              <a:t> par </a:t>
            </a:r>
            <a:r>
              <a:rPr lang="en-CA" dirty="0" err="1" smtClean="0"/>
              <a:t>plusieurs</a:t>
            </a:r>
            <a:r>
              <a:rPr lang="en-CA" dirty="0" smtClean="0"/>
              <a:t> services </a:t>
            </a:r>
          </a:p>
          <a:p>
            <a:r>
              <a:rPr lang="en-CA" dirty="0" smtClean="0"/>
              <a:t>Production de </a:t>
            </a:r>
            <a:r>
              <a:rPr lang="en-CA" dirty="0" err="1" smtClean="0"/>
              <a:t>données</a:t>
            </a:r>
            <a:r>
              <a:rPr lang="en-CA" dirty="0" smtClean="0"/>
              <a:t> </a:t>
            </a:r>
            <a:r>
              <a:rPr lang="en-CA" dirty="0" err="1" smtClean="0"/>
              <a:t>sur</a:t>
            </a:r>
            <a:r>
              <a:rPr lang="en-CA" dirty="0" smtClean="0"/>
              <a:t> le </a:t>
            </a:r>
            <a:r>
              <a:rPr lang="en-CA" dirty="0" err="1" smtClean="0"/>
              <a:t>système</a:t>
            </a:r>
            <a:r>
              <a:rPr lang="en-CA" dirty="0" smtClean="0"/>
              <a:t> </a:t>
            </a:r>
            <a:r>
              <a:rPr lang="en-CA" dirty="0" err="1" smtClean="0"/>
              <a:t>lui-même</a:t>
            </a:r>
            <a:r>
              <a:rPr lang="en-CA" dirty="0" smtClean="0"/>
              <a:t> (</a:t>
            </a:r>
            <a:r>
              <a:rPr lang="en-CA" dirty="0" err="1" smtClean="0"/>
              <a:t>utiles</a:t>
            </a:r>
            <a:r>
              <a:rPr lang="en-CA" dirty="0" smtClean="0"/>
              <a:t> </a:t>
            </a:r>
            <a:r>
              <a:rPr lang="en-CA" dirty="0" err="1" smtClean="0"/>
              <a:t>lors</a:t>
            </a:r>
            <a:r>
              <a:rPr lang="en-CA" dirty="0" smtClean="0"/>
              <a:t> de </a:t>
            </a:r>
            <a:r>
              <a:rPr lang="en-CA" dirty="0" err="1" smtClean="0"/>
              <a:t>l’évaluation</a:t>
            </a:r>
            <a:r>
              <a:rPr lang="en-CA" dirty="0" smtClean="0"/>
              <a:t> des programmes).</a:t>
            </a:r>
          </a:p>
          <a:p>
            <a:r>
              <a:rPr lang="en-CA" dirty="0" smtClean="0"/>
              <a:t>Occasion de </a:t>
            </a:r>
            <a:r>
              <a:rPr lang="en-CA" dirty="0" err="1" smtClean="0"/>
              <a:t>réviser</a:t>
            </a:r>
            <a:r>
              <a:rPr lang="en-CA" dirty="0" smtClean="0"/>
              <a:t> les </a:t>
            </a:r>
            <a:r>
              <a:rPr lang="en-CA" dirty="0" err="1" smtClean="0"/>
              <a:t>procédures</a:t>
            </a:r>
            <a:r>
              <a:rPr lang="en-CA" dirty="0" smtClean="0"/>
              <a:t> </a:t>
            </a:r>
            <a:r>
              <a:rPr lang="en-CA" dirty="0" err="1" smtClean="0"/>
              <a:t>administratives</a:t>
            </a:r>
            <a:r>
              <a:rPr lang="en-CA" dirty="0" smtClean="0"/>
              <a:t> </a:t>
            </a:r>
            <a:r>
              <a:rPr lang="en-CA" dirty="0" err="1" smtClean="0"/>
              <a:t>lors</a:t>
            </a:r>
            <a:r>
              <a:rPr lang="en-CA" dirty="0" smtClean="0"/>
              <a:t> du passage </a:t>
            </a:r>
            <a:r>
              <a:rPr lang="en-CA" dirty="0" err="1" smtClean="0"/>
              <a:t>à</a:t>
            </a:r>
            <a:r>
              <a:rPr lang="en-CA" dirty="0" smtClean="0"/>
              <a:t> </a:t>
            </a:r>
            <a:r>
              <a:rPr lang="en-CA" dirty="0" err="1" smtClean="0"/>
              <a:t>l’électronique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747843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Limites</a:t>
            </a:r>
            <a:r>
              <a:rPr lang="en-CA" dirty="0" smtClean="0"/>
              <a:t> 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 smtClean="0"/>
              <a:t>(Boudreau) “</a:t>
            </a:r>
            <a:r>
              <a:rPr lang="en-CA" dirty="0" err="1" smtClean="0"/>
              <a:t>L’entreprise</a:t>
            </a:r>
            <a:r>
              <a:rPr lang="en-CA" dirty="0" smtClean="0"/>
              <a:t> </a:t>
            </a:r>
            <a:r>
              <a:rPr lang="en-CA" dirty="0" err="1" smtClean="0"/>
              <a:t>réseau</a:t>
            </a:r>
            <a:r>
              <a:rPr lang="en-CA" dirty="0" smtClean="0"/>
              <a:t> tend </a:t>
            </a:r>
            <a:r>
              <a:rPr lang="en-CA" dirty="0" err="1" smtClean="0"/>
              <a:t>à</a:t>
            </a:r>
            <a:r>
              <a:rPr lang="en-CA" dirty="0" smtClean="0"/>
              <a:t> se </a:t>
            </a:r>
            <a:r>
              <a:rPr lang="en-CA" dirty="0" err="1" smtClean="0"/>
              <a:t>superposer</a:t>
            </a:r>
            <a:r>
              <a:rPr lang="en-CA" dirty="0" smtClean="0"/>
              <a:t> aux </a:t>
            </a:r>
            <a:r>
              <a:rPr lang="en-CA" dirty="0" err="1" smtClean="0"/>
              <a:t>bureaucraties</a:t>
            </a:r>
            <a:r>
              <a:rPr lang="en-CA" dirty="0" smtClean="0"/>
              <a:t> </a:t>
            </a:r>
            <a:r>
              <a:rPr lang="en-CA" dirty="0" err="1" smtClean="0"/>
              <a:t>plutôt</a:t>
            </a:r>
            <a:r>
              <a:rPr lang="en-CA" dirty="0" smtClean="0"/>
              <a:t> </a:t>
            </a:r>
            <a:r>
              <a:rPr lang="en-CA" dirty="0" err="1" smtClean="0"/>
              <a:t>qu’à</a:t>
            </a:r>
            <a:r>
              <a:rPr lang="en-CA" dirty="0" smtClean="0"/>
              <a:t> les faire </a:t>
            </a:r>
            <a:r>
              <a:rPr lang="en-CA" dirty="0" err="1" smtClean="0"/>
              <a:t>disparaître</a:t>
            </a:r>
            <a:r>
              <a:rPr lang="en-CA" dirty="0" smtClean="0"/>
              <a:t>“ – </a:t>
            </a:r>
            <a:r>
              <a:rPr lang="en-CA" dirty="0" smtClean="0"/>
              <a:t>superposition </a:t>
            </a:r>
            <a:r>
              <a:rPr lang="en-CA" dirty="0" smtClean="0"/>
              <a:t>des </a:t>
            </a:r>
            <a:r>
              <a:rPr lang="en-CA" dirty="0" err="1" smtClean="0"/>
              <a:t>modèles</a:t>
            </a:r>
            <a:r>
              <a:rPr lang="en-CA" dirty="0" smtClean="0"/>
              <a:t> </a:t>
            </a:r>
            <a:r>
              <a:rPr lang="en-CA" dirty="0" err="1" smtClean="0"/>
              <a:t>traditionnels</a:t>
            </a:r>
            <a:r>
              <a:rPr lang="en-CA" dirty="0" smtClean="0"/>
              <a:t> et NTIC </a:t>
            </a:r>
            <a:r>
              <a:rPr lang="en-CA" dirty="0" err="1" smtClean="0"/>
              <a:t>plutôt</a:t>
            </a:r>
            <a:r>
              <a:rPr lang="en-CA" dirty="0" smtClean="0"/>
              <a:t> </a:t>
            </a:r>
            <a:r>
              <a:rPr lang="en-CA" dirty="0" err="1" smtClean="0"/>
              <a:t>que</a:t>
            </a:r>
            <a:r>
              <a:rPr lang="en-CA" dirty="0" smtClean="0"/>
              <a:t> </a:t>
            </a:r>
            <a:r>
              <a:rPr lang="en-CA" dirty="0" err="1" smtClean="0"/>
              <a:t>remplacement</a:t>
            </a:r>
            <a:r>
              <a:rPr lang="en-CA" dirty="0" smtClean="0"/>
              <a:t> </a:t>
            </a:r>
            <a:r>
              <a:rPr lang="en-CA" dirty="0" err="1" smtClean="0"/>
              <a:t>pur</a:t>
            </a:r>
            <a:r>
              <a:rPr lang="en-CA" dirty="0" smtClean="0"/>
              <a:t> </a:t>
            </a:r>
          </a:p>
          <a:p>
            <a:r>
              <a:rPr lang="en-CA" dirty="0" smtClean="0"/>
              <a:t>Cyber </a:t>
            </a:r>
            <a:r>
              <a:rPr lang="en-CA" dirty="0" err="1" smtClean="0"/>
              <a:t>gouvernement</a:t>
            </a:r>
            <a:r>
              <a:rPr lang="en-CA" dirty="0" smtClean="0"/>
              <a:t> ne correspond pas </a:t>
            </a:r>
            <a:r>
              <a:rPr lang="en-CA" dirty="0" err="1" smtClean="0"/>
              <a:t>toujours</a:t>
            </a:r>
            <a:r>
              <a:rPr lang="en-CA" dirty="0" smtClean="0"/>
              <a:t> </a:t>
            </a:r>
            <a:r>
              <a:rPr lang="en-CA" dirty="0" err="1" smtClean="0"/>
              <a:t>à</a:t>
            </a:r>
            <a:r>
              <a:rPr lang="en-CA" dirty="0" smtClean="0"/>
              <a:t> de la cyber </a:t>
            </a:r>
            <a:r>
              <a:rPr lang="en-CA" dirty="0" err="1" smtClean="0"/>
              <a:t>démocratie</a:t>
            </a:r>
            <a:r>
              <a:rPr lang="en-CA" dirty="0" smtClean="0"/>
              <a:t> (</a:t>
            </a:r>
            <a:r>
              <a:rPr lang="en-CA" dirty="0" err="1" smtClean="0"/>
              <a:t>Harrisson</a:t>
            </a:r>
            <a:r>
              <a:rPr lang="en-CA" dirty="0" smtClean="0"/>
              <a:t> et al.)</a:t>
            </a:r>
            <a:endParaRPr lang="en-CA" dirty="0"/>
          </a:p>
          <a:p>
            <a:r>
              <a:rPr lang="en-CA" dirty="0" err="1" smtClean="0"/>
              <a:t>Enjeux</a:t>
            </a:r>
            <a:r>
              <a:rPr lang="en-CA" dirty="0" smtClean="0"/>
              <a:t> de la </a:t>
            </a:r>
            <a:r>
              <a:rPr lang="en-CA" dirty="0" err="1" smtClean="0"/>
              <a:t>dépendance</a:t>
            </a:r>
            <a:r>
              <a:rPr lang="en-CA" dirty="0" smtClean="0"/>
              <a:t> </a:t>
            </a:r>
            <a:r>
              <a:rPr lang="en-CA" dirty="0" err="1" smtClean="0"/>
              <a:t>technologique</a:t>
            </a:r>
            <a:r>
              <a:rPr lang="en-CA" dirty="0" smtClean="0"/>
              <a:t> des administrations </a:t>
            </a:r>
            <a:r>
              <a:rPr lang="en-CA" dirty="0" err="1" smtClean="0"/>
              <a:t>publiques</a:t>
            </a:r>
            <a:r>
              <a:rPr lang="en-CA" dirty="0" smtClean="0"/>
              <a:t> (</a:t>
            </a:r>
            <a:r>
              <a:rPr lang="en-CA" dirty="0" err="1" smtClean="0"/>
              <a:t>achat</a:t>
            </a:r>
            <a:r>
              <a:rPr lang="en-CA" dirty="0" smtClean="0"/>
              <a:t>, conceptualisation et localisation des </a:t>
            </a:r>
            <a:r>
              <a:rPr lang="en-CA" dirty="0" err="1" smtClean="0"/>
              <a:t>entreprises</a:t>
            </a:r>
            <a:r>
              <a:rPr lang="en-CA" dirty="0" smtClean="0"/>
              <a:t> </a:t>
            </a:r>
            <a:r>
              <a:rPr lang="en-CA" dirty="0" err="1" smtClean="0"/>
              <a:t>fournissant</a:t>
            </a:r>
            <a:r>
              <a:rPr lang="en-CA" dirty="0" smtClean="0"/>
              <a:t> </a:t>
            </a:r>
            <a:r>
              <a:rPr lang="en-CA" dirty="0" smtClean="0"/>
              <a:t>les </a:t>
            </a:r>
            <a:r>
              <a:rPr lang="en-CA" dirty="0" err="1" smtClean="0"/>
              <a:t>logiciels</a:t>
            </a:r>
            <a:r>
              <a:rPr lang="en-CA" dirty="0" smtClean="0"/>
              <a:t>, protection des </a:t>
            </a:r>
            <a:r>
              <a:rPr lang="en-CA" dirty="0" err="1" smtClean="0"/>
              <a:t>renseignements</a:t>
            </a:r>
            <a:r>
              <a:rPr lang="en-CA" dirty="0" smtClean="0"/>
              <a:t> </a:t>
            </a:r>
            <a:r>
              <a:rPr lang="en-CA" dirty="0" err="1" smtClean="0"/>
              <a:t>privés</a:t>
            </a:r>
            <a:r>
              <a:rPr lang="en-CA" dirty="0" smtClean="0"/>
              <a:t>)</a:t>
            </a:r>
          </a:p>
          <a:p>
            <a:r>
              <a:rPr lang="en-CA" dirty="0" smtClean="0"/>
              <a:t>Donner </a:t>
            </a:r>
            <a:r>
              <a:rPr lang="en-CA" dirty="0" err="1" smtClean="0"/>
              <a:t>accès</a:t>
            </a:r>
            <a:r>
              <a:rPr lang="en-CA" dirty="0" smtClean="0"/>
              <a:t> </a:t>
            </a:r>
            <a:r>
              <a:rPr lang="en-CA" dirty="0" err="1" smtClean="0"/>
              <a:t>à</a:t>
            </a:r>
            <a:r>
              <a:rPr lang="en-CA" dirty="0" smtClean="0"/>
              <a:t> des </a:t>
            </a:r>
            <a:r>
              <a:rPr lang="en-CA" dirty="0" err="1" smtClean="0"/>
              <a:t>données</a:t>
            </a:r>
            <a:r>
              <a:rPr lang="en-CA" dirty="0" smtClean="0"/>
              <a:t> ne </a:t>
            </a:r>
            <a:r>
              <a:rPr lang="en-CA" dirty="0" err="1" smtClean="0"/>
              <a:t>suffit</a:t>
            </a:r>
            <a:r>
              <a:rPr lang="en-CA" dirty="0" smtClean="0"/>
              <a:t> pas </a:t>
            </a:r>
            <a:r>
              <a:rPr lang="en-CA" dirty="0" err="1" smtClean="0"/>
              <a:t>forcément</a:t>
            </a:r>
            <a:r>
              <a:rPr lang="en-CA" dirty="0" smtClean="0"/>
              <a:t> pour </a:t>
            </a:r>
            <a:r>
              <a:rPr lang="en-CA" dirty="0" err="1" smtClean="0"/>
              <a:t>améliorer</a:t>
            </a:r>
            <a:r>
              <a:rPr lang="en-CA" dirty="0" smtClean="0"/>
              <a:t> la </a:t>
            </a:r>
            <a:r>
              <a:rPr lang="en-CA" dirty="0" err="1" smtClean="0"/>
              <a:t>démocratie</a:t>
            </a:r>
            <a:r>
              <a:rPr lang="en-CA" dirty="0" smtClean="0"/>
              <a:t> (</a:t>
            </a:r>
            <a:r>
              <a:rPr lang="en-CA" dirty="0" err="1" smtClean="0"/>
              <a:t>Harrisson</a:t>
            </a:r>
            <a:r>
              <a:rPr lang="en-CA" dirty="0" smtClean="0"/>
              <a:t>, et al.)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5504780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734</Words>
  <Application>Microsoft Macintosh PowerPoint</Application>
  <PresentationFormat>Présentation à l'écran (4:3)</PresentationFormat>
  <Paragraphs>90</Paragraphs>
  <Slides>16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Thème Office</vt:lpstr>
      <vt:lpstr>Évaluation du cours</vt:lpstr>
      <vt:lpstr>Exercice d’application (évaluation des politiques publiques)</vt:lpstr>
      <vt:lpstr>Présentation PowerPoint</vt:lpstr>
      <vt:lpstr>PAP2700-16-19</vt:lpstr>
      <vt:lpstr>Introduction</vt:lpstr>
      <vt:lpstr>Donner accès à ce qui se passe dans l’administration publique à ceux qui sont à l’extérieur  Transparence réfère à : “la disponibilité en quantité croissance d’information récente, complète, hautement rigoureuse et fiable sur les activités gouvernementales au profit de la population“ (De Ferranti 2009:7, cité dans Harrisson et al.)</vt:lpstr>
      <vt:lpstr>Introduction - Éléments de contexte de la transparence </vt:lpstr>
      <vt:lpstr>Introduction </vt:lpstr>
      <vt:lpstr>Introduction</vt:lpstr>
      <vt:lpstr>Introduction - Administration électronique (egovernment)</vt:lpstr>
      <vt:lpstr>1. Transparence externe  à l’égard des citoyens</vt:lpstr>
      <vt:lpstr>1. Transparence à l’égard des citoyens/usagers</vt:lpstr>
      <vt:lpstr>2. La transparence à l’égard des entreprises et des développeurs</vt:lpstr>
      <vt:lpstr>2. Transparence interne</vt:lpstr>
      <vt:lpstr>2. Transparence interne </vt:lpstr>
      <vt:lpstr>Limites </vt:lpstr>
    </vt:vector>
  </TitlesOfParts>
  <Company>Université d'Ottawa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PAP2700-16-19</dc:title>
  <dc:creator>Anne Mevellec2</dc:creator>
  <cp:lastModifiedBy>Anne Mevellec2</cp:lastModifiedBy>
  <cp:revision>25</cp:revision>
  <cp:lastPrinted>2016-11-18T16:11:38Z</cp:lastPrinted>
  <dcterms:created xsi:type="dcterms:W3CDTF">2016-11-15T18:51:50Z</dcterms:created>
  <dcterms:modified xsi:type="dcterms:W3CDTF">2016-11-18T16:20:00Z</dcterms:modified>
</cp:coreProperties>
</file>