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5" r:id="rId1"/>
  </p:sldMasterIdLst>
  <p:notesMasterIdLst>
    <p:notesMasterId r:id="rId7"/>
  </p:notesMasterIdLst>
  <p:handoutMasterIdLst>
    <p:handoutMasterId r:id="rId8"/>
  </p:handoutMasterIdLst>
  <p:sldIdLst>
    <p:sldId id="484" r:id="rId2"/>
    <p:sldId id="284" r:id="rId3"/>
    <p:sldId id="631" r:id="rId4"/>
    <p:sldId id="632" r:id="rId5"/>
    <p:sldId id="633" r:id="rId6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5696"/>
    <a:srgbClr val="990000"/>
    <a:srgbClr val="CDD8E5"/>
    <a:srgbClr val="00C005"/>
    <a:srgbClr val="FFFF00"/>
    <a:srgbClr val="FFB7B7"/>
    <a:srgbClr val="9FB5CD"/>
    <a:srgbClr val="FFFFFF"/>
    <a:srgbClr val="FEA501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48" autoAdjust="0"/>
    <p:restoredTop sz="61408" autoAdjust="0"/>
  </p:normalViewPr>
  <p:slideViewPr>
    <p:cSldViewPr snapToGrid="0">
      <p:cViewPr varScale="1">
        <p:scale>
          <a:sx n="42" d="100"/>
          <a:sy n="42" d="100"/>
        </p:scale>
        <p:origin x="-1680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652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-1950" y="-90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handoutMaster" Target="handoutMasters/handout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D592492-A561-CA4B-9BC8-43DCBD6D63A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5050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54" y="4715907"/>
            <a:ext cx="5437168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87A0291-C69D-8B46-8086-5509DFD799B1}" type="slidenum">
              <a:rPr lang="de-DE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92019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C8A0044B-9621-D442-9C88-6ED8B240719D}" type="slidenum">
              <a:rPr lang="de-DE" sz="1200"/>
              <a:pPr eaLnBrk="1" hangingPunct="1"/>
              <a:t>1</a:t>
            </a:fld>
            <a:endParaRPr lang="de-DE" sz="1200" dirty="0"/>
          </a:p>
        </p:txBody>
      </p:sp>
      <p:sp>
        <p:nvSpPr>
          <p:cNvPr id="50179" name="Rectangle 7"/>
          <p:cNvSpPr txBox="1">
            <a:spLocks noGrp="1" noChangeArrowheads="1"/>
          </p:cNvSpPr>
          <p:nvPr/>
        </p:nvSpPr>
        <p:spPr bwMode="auto">
          <a:xfrm>
            <a:off x="3853150" y="9434996"/>
            <a:ext cx="2944525" cy="493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15" tIns="47862" rIns="95715" bIns="47862" anchor="b"/>
          <a:lstStyle>
            <a:lvl1pPr defTabSz="947738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fld id="{2A8D0DA8-2A05-DC43-8D66-A7511AEB48C0}" type="slidenum">
              <a:rPr lang="en-GB" sz="1300"/>
              <a:pPr algn="r" eaLnBrk="1" hangingPunct="1"/>
              <a:t>1</a:t>
            </a:fld>
            <a:endParaRPr lang="en-GB" sz="1300" dirty="0"/>
          </a:p>
        </p:txBody>
      </p:sp>
      <p:sp>
        <p:nvSpPr>
          <p:cNvPr id="501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01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5715" tIns="47862" rIns="95715" bIns="47862"/>
          <a:lstStyle/>
          <a:p>
            <a:pPr eaLnBrk="1" hangingPunct="1"/>
            <a:endParaRPr lang="de-DE" dirty="0" smtClean="0"/>
          </a:p>
          <a:p>
            <a:pPr eaLnBrk="1" hangingPunct="1"/>
            <a:r>
              <a:rPr lang="de-DE" dirty="0" smtClean="0"/>
              <a:t>2 (*). 6 </a:t>
            </a:r>
            <a:r>
              <a:rPr lang="de-DE" dirty="0" err="1" smtClean="0"/>
              <a:t>étapes</a:t>
            </a:r>
            <a:r>
              <a:rPr lang="de-DE" dirty="0" smtClean="0"/>
              <a:t> </a:t>
            </a:r>
            <a:r>
              <a:rPr lang="de-DE" dirty="0" err="1" smtClean="0"/>
              <a:t>analyse</a:t>
            </a:r>
            <a:r>
              <a:rPr lang="de-DE" dirty="0" smtClean="0"/>
              <a:t> </a:t>
            </a:r>
            <a:r>
              <a:rPr lang="de-DE" dirty="0" err="1" smtClean="0"/>
              <a:t>strategique</a:t>
            </a:r>
            <a:r>
              <a:rPr lang="de-DE" dirty="0" smtClean="0"/>
              <a:t>, </a:t>
            </a:r>
            <a:r>
              <a:rPr lang="de-DE" dirty="0" err="1" smtClean="0"/>
              <a:t>orientation</a:t>
            </a:r>
            <a:r>
              <a:rPr lang="de-DE" dirty="0" smtClean="0"/>
              <a:t> </a:t>
            </a:r>
            <a:r>
              <a:rPr lang="de-DE" dirty="0" err="1" smtClean="0"/>
              <a:t>stratigiques</a:t>
            </a:r>
            <a:r>
              <a:rPr lang="de-DE" dirty="0" smtClean="0"/>
              <a:t>, </a:t>
            </a:r>
            <a:r>
              <a:rPr lang="de-DE" dirty="0" err="1" smtClean="0"/>
              <a:t>elaboration</a:t>
            </a:r>
            <a:r>
              <a:rPr lang="de-DE" dirty="0" smtClean="0"/>
              <a:t> des </a:t>
            </a:r>
            <a:r>
              <a:rPr lang="de-DE" dirty="0" err="1" smtClean="0"/>
              <a:t>strategie</a:t>
            </a:r>
            <a:r>
              <a:rPr lang="de-DE" dirty="0" smtClean="0"/>
              <a:t>, la </a:t>
            </a:r>
            <a:r>
              <a:rPr lang="de-DE" dirty="0" err="1" smtClean="0"/>
              <a:t>mise</a:t>
            </a:r>
            <a:r>
              <a:rPr lang="de-DE" dirty="0" smtClean="0"/>
              <a:t> en </a:t>
            </a:r>
            <a:r>
              <a:rPr lang="de-DE" dirty="0" err="1" smtClean="0"/>
              <a:t>oeuvre</a:t>
            </a:r>
            <a:r>
              <a:rPr lang="de-DE" dirty="0" smtClean="0"/>
              <a:t> des </a:t>
            </a:r>
            <a:r>
              <a:rPr lang="de-DE" dirty="0" err="1" smtClean="0"/>
              <a:t>strategies</a:t>
            </a:r>
            <a:r>
              <a:rPr lang="de-DE" dirty="0" smtClean="0"/>
              <a:t>, la </a:t>
            </a:r>
            <a:r>
              <a:rPr lang="de-DE" dirty="0" err="1" smtClean="0"/>
              <a:t>preparation</a:t>
            </a:r>
            <a:r>
              <a:rPr lang="de-DE" dirty="0" smtClean="0"/>
              <a:t> des </a:t>
            </a:r>
            <a:r>
              <a:rPr lang="de-DE" dirty="0" err="1" smtClean="0"/>
              <a:t>plans</a:t>
            </a:r>
            <a:r>
              <a:rPr lang="de-DE" dirty="0" smtClean="0"/>
              <a:t> </a:t>
            </a:r>
            <a:r>
              <a:rPr lang="de-DE" dirty="0" err="1" smtClean="0"/>
              <a:t>operationnelles</a:t>
            </a:r>
            <a:r>
              <a:rPr lang="de-DE" baseline="0" dirty="0" smtClean="0"/>
              <a:t> et le </a:t>
            </a:r>
            <a:r>
              <a:rPr lang="de-DE" baseline="0" dirty="0" err="1" smtClean="0"/>
              <a:t>controle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strategique</a:t>
            </a:r>
            <a:r>
              <a:rPr lang="de-DE" baseline="0" dirty="0" smtClean="0"/>
              <a:t> </a:t>
            </a:r>
          </a:p>
          <a:p>
            <a:pPr eaLnBrk="1" hangingPunct="1"/>
            <a:r>
              <a:rPr lang="de-DE" baseline="0" dirty="0" smtClean="0"/>
              <a:t>(</a:t>
            </a:r>
            <a:r>
              <a:rPr lang="de-DE" baseline="0" dirty="0" err="1" smtClean="0"/>
              <a:t>il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pourrait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demander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decrire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l‘etape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lorientation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strategique</a:t>
            </a:r>
            <a:r>
              <a:rPr lang="de-DE" baseline="0" dirty="0" smtClean="0"/>
              <a:t> par </a:t>
            </a:r>
            <a:r>
              <a:rPr lang="de-DE" baseline="0" dirty="0" err="1" smtClean="0"/>
              <a:t>exemple</a:t>
            </a:r>
            <a:r>
              <a:rPr lang="de-DE" baseline="0" dirty="0" smtClean="0"/>
              <a:t>) </a:t>
            </a:r>
          </a:p>
          <a:p>
            <a:pPr eaLnBrk="1" hangingPunct="1"/>
            <a:endParaRPr lang="de-DE" baseline="0" dirty="0" smtClean="0"/>
          </a:p>
          <a:p>
            <a:pPr eaLnBrk="1" hangingPunct="1"/>
            <a:r>
              <a:rPr lang="de-DE" baseline="0" dirty="0" smtClean="0"/>
              <a:t>3. Les </a:t>
            </a:r>
            <a:r>
              <a:rPr lang="de-DE" baseline="0" dirty="0" err="1" smtClean="0"/>
              <a:t>strategies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densemble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prises</a:t>
            </a:r>
            <a:r>
              <a:rPr lang="de-DE" baseline="0" dirty="0" smtClean="0"/>
              <a:t> par le </a:t>
            </a:r>
            <a:r>
              <a:rPr lang="de-DE" baseline="0" dirty="0" err="1" smtClean="0"/>
              <a:t>comite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direction</a:t>
            </a:r>
            <a:r>
              <a:rPr lang="de-DE" baseline="0" dirty="0" smtClean="0"/>
              <a:t> et </a:t>
            </a:r>
            <a:r>
              <a:rPr lang="de-DE" baseline="0" dirty="0" err="1" smtClean="0"/>
              <a:t>porte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lefficacite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lorganisation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ensemble</a:t>
            </a:r>
            <a:r>
              <a:rPr lang="de-DE" baseline="0" dirty="0" smtClean="0"/>
              <a:t>. (par </a:t>
            </a:r>
            <a:r>
              <a:rPr lang="de-DE" baseline="0" dirty="0" err="1" smtClean="0"/>
              <a:t>exemple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decision</a:t>
            </a:r>
            <a:r>
              <a:rPr lang="de-DE" baseline="0" dirty="0" smtClean="0"/>
              <a:t> en </a:t>
            </a:r>
            <a:r>
              <a:rPr lang="de-DE" baseline="0" dirty="0" err="1" smtClean="0"/>
              <a:t>matiere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diversification</a:t>
            </a:r>
            <a:r>
              <a:rPr lang="de-DE" baseline="0" dirty="0" smtClean="0"/>
              <a:t>). Les </a:t>
            </a:r>
            <a:r>
              <a:rPr lang="de-DE" baseline="0" dirty="0" err="1" smtClean="0"/>
              <a:t>strategie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sectorielle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sont</a:t>
            </a:r>
            <a:r>
              <a:rPr lang="de-DE" baseline="0" dirty="0" smtClean="0"/>
              <a:t> des </a:t>
            </a:r>
            <a:r>
              <a:rPr lang="de-DE" baseline="0" dirty="0" err="1" smtClean="0"/>
              <a:t>plans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daction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elaborer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pour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entreprise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evoluant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secteur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particulier</a:t>
            </a:r>
            <a:r>
              <a:rPr lang="de-DE" baseline="0" dirty="0" smtClean="0"/>
              <a:t>. </a:t>
            </a:r>
            <a:r>
              <a:rPr lang="de-DE" baseline="0" dirty="0" err="1" smtClean="0"/>
              <a:t>Cette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entreprise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possede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mission</a:t>
            </a:r>
            <a:r>
              <a:rPr lang="de-DE" baseline="0" dirty="0" smtClean="0"/>
              <a:t> differente de </a:t>
            </a:r>
            <a:r>
              <a:rPr lang="de-DE" baseline="0" dirty="0" err="1" smtClean="0"/>
              <a:t>celle</a:t>
            </a:r>
            <a:r>
              <a:rPr lang="de-DE" baseline="0" dirty="0" smtClean="0"/>
              <a:t> des </a:t>
            </a:r>
            <a:r>
              <a:rPr lang="de-DE" baseline="0" dirty="0" err="1" smtClean="0"/>
              <a:t>autres</a:t>
            </a:r>
            <a:r>
              <a:rPr lang="de-DE" baseline="0" dirty="0" smtClean="0"/>
              <a:t> du </a:t>
            </a:r>
            <a:r>
              <a:rPr lang="de-DE" baseline="0" dirty="0" err="1" smtClean="0"/>
              <a:t>meme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groupe</a:t>
            </a:r>
            <a:r>
              <a:rPr lang="de-DE" baseline="0" dirty="0" smtClean="0"/>
              <a:t>. </a:t>
            </a:r>
            <a:r>
              <a:rPr lang="de-DE" baseline="0" dirty="0" err="1" smtClean="0"/>
              <a:t>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encore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elle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evolue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environnement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distinct</a:t>
            </a:r>
            <a:r>
              <a:rPr lang="de-DE" baseline="0" dirty="0" smtClean="0"/>
              <a:t> et a </a:t>
            </a:r>
            <a:r>
              <a:rPr lang="de-DE" baseline="0" dirty="0" err="1" smtClean="0"/>
              <a:t>ses</a:t>
            </a:r>
            <a:r>
              <a:rPr lang="de-DE" baseline="0" dirty="0" smtClean="0"/>
              <a:t> propre </a:t>
            </a:r>
            <a:r>
              <a:rPr lang="de-DE" baseline="0" dirty="0" err="1" smtClean="0"/>
              <a:t>concurrent</a:t>
            </a:r>
            <a:r>
              <a:rPr lang="de-DE" baseline="0" dirty="0" smtClean="0"/>
              <a:t>. </a:t>
            </a:r>
          </a:p>
          <a:p>
            <a:pPr eaLnBrk="1" hangingPunct="1"/>
            <a:r>
              <a:rPr lang="de-DE" baseline="0" dirty="0" smtClean="0"/>
              <a:t>Les </a:t>
            </a:r>
            <a:r>
              <a:rPr lang="de-DE" baseline="0" dirty="0" err="1" smtClean="0"/>
              <a:t>strategies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fonctionelle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sont</a:t>
            </a:r>
            <a:r>
              <a:rPr lang="de-DE" baseline="0" dirty="0" smtClean="0"/>
              <a:t> des plan </a:t>
            </a:r>
            <a:r>
              <a:rPr lang="de-DE" baseline="0" dirty="0" err="1" smtClean="0"/>
              <a:t>dactions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qui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sapplqiue</a:t>
            </a:r>
            <a:r>
              <a:rPr lang="de-DE" baseline="0" dirty="0" smtClean="0"/>
              <a:t> au </a:t>
            </a:r>
            <a:r>
              <a:rPr lang="de-DE" baseline="0" dirty="0" err="1" smtClean="0"/>
              <a:t>fonction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dune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unite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sectorielle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comme</a:t>
            </a:r>
            <a:r>
              <a:rPr lang="de-DE" baseline="0" dirty="0" smtClean="0"/>
              <a:t> la </a:t>
            </a:r>
            <a:r>
              <a:rPr lang="de-DE" baseline="0" dirty="0" err="1" smtClean="0"/>
              <a:t>commercialisatio</a:t>
            </a:r>
            <a:r>
              <a:rPr lang="de-DE" baseline="0" dirty="0" smtClean="0"/>
              <a:t> la </a:t>
            </a:r>
            <a:r>
              <a:rPr lang="de-DE" baseline="0" dirty="0" err="1" smtClean="0"/>
              <a:t>finance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ainsi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suite</a:t>
            </a:r>
            <a:r>
              <a:rPr lang="de-DE" baseline="0" dirty="0" smtClean="0"/>
              <a:t>. </a:t>
            </a:r>
          </a:p>
          <a:p>
            <a:pPr eaLnBrk="1" hangingPunct="1"/>
            <a:r>
              <a:rPr lang="de-DE" baseline="0" dirty="0" smtClean="0"/>
              <a:t>(ex: le </a:t>
            </a:r>
            <a:r>
              <a:rPr lang="de-DE" baseline="0" dirty="0" err="1" smtClean="0"/>
              <a:t>departement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finance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peut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decider</a:t>
            </a:r>
            <a:r>
              <a:rPr lang="de-DE" baseline="0" dirty="0" smtClean="0"/>
              <a:t> le </a:t>
            </a:r>
            <a:r>
              <a:rPr lang="de-DE" baseline="0" dirty="0" err="1" smtClean="0"/>
              <a:t>niveau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d‘endettement</a:t>
            </a:r>
            <a:r>
              <a:rPr lang="de-DE" baseline="0" dirty="0" smtClean="0"/>
              <a:t> par </a:t>
            </a:r>
            <a:r>
              <a:rPr lang="de-DE" baseline="0" dirty="0" err="1" smtClean="0"/>
              <a:t>eapport</a:t>
            </a:r>
            <a:r>
              <a:rPr lang="de-DE" baseline="0" dirty="0" smtClean="0"/>
              <a:t> au </a:t>
            </a:r>
            <a:r>
              <a:rPr lang="de-DE" baseline="0" dirty="0" err="1" smtClean="0"/>
              <a:t>capital</a:t>
            </a:r>
            <a:r>
              <a:rPr lang="de-DE" baseline="0" dirty="0" smtClean="0"/>
              <a:t>,??</a:t>
            </a:r>
            <a:r>
              <a:rPr lang="de-DE" baseline="0" dirty="0" err="1" smtClean="0"/>
              <a:t>etc</a:t>
            </a:r>
            <a:r>
              <a:rPr lang="de-DE" baseline="0" dirty="0" smtClean="0"/>
              <a:t>)</a:t>
            </a:r>
          </a:p>
          <a:p>
            <a:pPr eaLnBrk="1" hangingPunct="1"/>
            <a:endParaRPr lang="de-DE" baseline="0" dirty="0" smtClean="0"/>
          </a:p>
          <a:p>
            <a:pPr eaLnBrk="1" hangingPunct="1"/>
            <a:r>
              <a:rPr lang="de-DE" baseline="0" dirty="0" smtClean="0"/>
              <a:t>4. Le </a:t>
            </a:r>
            <a:r>
              <a:rPr lang="de-DE" baseline="0" dirty="0" err="1" smtClean="0"/>
              <a:t>retournement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situation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nou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saonv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socmme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strategies</a:t>
            </a:r>
            <a:r>
              <a:rPr lang="de-DE" baseline="0" dirty="0" smtClean="0"/>
              <a:t>, la </a:t>
            </a:r>
            <a:r>
              <a:rPr lang="de-DE" baseline="0" dirty="0" err="1" smtClean="0"/>
              <a:t>reduction</a:t>
            </a:r>
            <a:r>
              <a:rPr lang="de-DE" baseline="0" dirty="0" smtClean="0"/>
              <a:t> des </a:t>
            </a:r>
            <a:r>
              <a:rPr lang="de-DE" baseline="0" dirty="0" err="1" smtClean="0"/>
              <a:t>couts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lorganisation</a:t>
            </a:r>
            <a:r>
              <a:rPr lang="de-DE" baseline="0" dirty="0" smtClean="0"/>
              <a:t> (ex: au passe au </a:t>
            </a:r>
            <a:r>
              <a:rPr lang="de-DE" baseline="0" dirty="0" err="1" smtClean="0"/>
              <a:t>licensement</a:t>
            </a:r>
            <a:r>
              <a:rPr lang="de-DE" baseline="0" dirty="0" smtClean="0"/>
              <a:t>), </a:t>
            </a:r>
            <a:r>
              <a:rPr lang="de-DE" baseline="0" dirty="0" err="1" smtClean="0"/>
              <a:t>il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y</a:t>
            </a:r>
            <a:r>
              <a:rPr lang="de-DE" baseline="0" dirty="0" smtClean="0"/>
              <a:t> a </a:t>
            </a:r>
            <a:r>
              <a:rPr lang="de-DE" baseline="0" dirty="0" err="1" smtClean="0"/>
              <a:t>aussi</a:t>
            </a:r>
            <a:r>
              <a:rPr lang="de-DE" baseline="0" dirty="0" smtClean="0"/>
              <a:t> la </a:t>
            </a:r>
            <a:r>
              <a:rPr lang="de-DE" baseline="0" dirty="0" err="1" smtClean="0"/>
              <a:t>strategie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daccroissement</a:t>
            </a:r>
            <a:r>
              <a:rPr lang="de-DE" baseline="0" dirty="0" smtClean="0"/>
              <a:t> (</a:t>
            </a:r>
            <a:r>
              <a:rPr lang="de-DE" baseline="0" dirty="0" err="1" smtClean="0"/>
              <a:t>fait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parti</a:t>
            </a:r>
            <a:r>
              <a:rPr lang="de-DE" baseline="0" dirty="0" smtClean="0"/>
              <a:t> du </a:t>
            </a:r>
            <a:r>
              <a:rPr lang="de-DE" baseline="0" dirty="0" err="1" smtClean="0"/>
              <a:t>retrounement</a:t>
            </a:r>
            <a:r>
              <a:rPr lang="de-DE" baseline="0" dirty="0" smtClean="0"/>
              <a:t> de la </a:t>
            </a:r>
            <a:r>
              <a:rPr lang="de-DE" baseline="0" dirty="0" err="1" smtClean="0"/>
              <a:t>situation</a:t>
            </a:r>
            <a:r>
              <a:rPr lang="de-DE" baseline="0" dirty="0" smtClean="0"/>
              <a:t>, on </a:t>
            </a:r>
            <a:r>
              <a:rPr lang="de-DE" baseline="0" dirty="0" err="1" smtClean="0"/>
              <a:t>stimule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ventes</a:t>
            </a:r>
            <a:r>
              <a:rPr lang="de-DE" baseline="0" dirty="0" smtClean="0"/>
              <a:t>, on </a:t>
            </a:r>
            <a:r>
              <a:rPr lang="de-DE" baseline="0" dirty="0" err="1" smtClean="0"/>
              <a:t>essaye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reduire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depenses</a:t>
            </a:r>
            <a:r>
              <a:rPr lang="de-DE" baseline="0" dirty="0" smtClean="0"/>
              <a:t>, on </a:t>
            </a:r>
            <a:r>
              <a:rPr lang="de-DE" baseline="0" dirty="0" err="1" smtClean="0"/>
              <a:t>essai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diminuer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prix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vente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pour</a:t>
            </a:r>
            <a:r>
              <a:rPr lang="de-DE" baseline="0" dirty="0" smtClean="0"/>
              <a:t> plus </a:t>
            </a:r>
            <a:r>
              <a:rPr lang="de-DE" baseline="0" dirty="0" err="1" smtClean="0"/>
              <a:t>vendre</a:t>
            </a:r>
            <a:r>
              <a:rPr lang="de-DE" baseline="0" dirty="0" smtClean="0"/>
              <a:t>). </a:t>
            </a:r>
            <a:r>
              <a:rPr lang="de-DE" baseline="0" dirty="0" err="1" smtClean="0"/>
              <a:t>Finalement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y</a:t>
            </a:r>
            <a:r>
              <a:rPr lang="de-DE" baseline="0" dirty="0" smtClean="0"/>
              <a:t> a le </a:t>
            </a:r>
            <a:r>
              <a:rPr lang="de-DE" baseline="0" dirty="0" err="1" smtClean="0"/>
              <a:t>desinvestissement</a:t>
            </a:r>
            <a:r>
              <a:rPr lang="de-DE" baseline="0" dirty="0" smtClean="0"/>
              <a:t>, on </a:t>
            </a:r>
            <a:r>
              <a:rPr lang="de-DE" baseline="0" dirty="0" err="1" smtClean="0"/>
              <a:t>vend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actifs</a:t>
            </a:r>
            <a:r>
              <a:rPr lang="de-DE" baseline="0" dirty="0" smtClean="0"/>
              <a:t>, les </a:t>
            </a:r>
            <a:r>
              <a:rPr lang="de-DE" baseline="0" dirty="0" err="1" smtClean="0"/>
              <a:t>terrains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imeubles</a:t>
            </a:r>
            <a:r>
              <a:rPr lang="de-DE" baseline="0" dirty="0" smtClean="0"/>
              <a:t> et </a:t>
            </a:r>
            <a:r>
              <a:rPr lang="de-DE" baseline="0" dirty="0" err="1" smtClean="0"/>
              <a:t>autres</a:t>
            </a:r>
            <a:r>
              <a:rPr lang="de-DE" baseline="0" dirty="0" smtClean="0"/>
              <a:t>. </a:t>
            </a:r>
          </a:p>
          <a:p>
            <a:pPr eaLnBrk="1" hangingPunct="1"/>
            <a:endParaRPr lang="de-DE" baseline="0" dirty="0" smtClean="0"/>
          </a:p>
          <a:p>
            <a:pPr eaLnBrk="1" hangingPunct="1"/>
            <a:r>
              <a:rPr lang="de-DE" baseline="0" dirty="0" smtClean="0"/>
              <a:t>5. Les </a:t>
            </a:r>
            <a:r>
              <a:rPr lang="de-DE" baseline="0" dirty="0" err="1" smtClean="0"/>
              <a:t>strategie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differenciation</a:t>
            </a:r>
            <a:r>
              <a:rPr lang="de-DE" baseline="0" dirty="0" smtClean="0"/>
              <a:t>, de </a:t>
            </a:r>
            <a:r>
              <a:rPr lang="de-DE" baseline="0" dirty="0" err="1" smtClean="0"/>
              <a:t>domination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concentration</a:t>
            </a:r>
            <a:r>
              <a:rPr lang="de-DE" baseline="0" dirty="0" smtClean="0"/>
              <a:t>, </a:t>
            </a:r>
          </a:p>
          <a:p>
            <a:pPr eaLnBrk="1" hangingPunct="1"/>
            <a:endParaRPr lang="de-DE" baseline="0" dirty="0" smtClean="0"/>
          </a:p>
          <a:p>
            <a:pPr eaLnBrk="1" hangingPunct="1"/>
            <a:r>
              <a:rPr lang="de-DE" baseline="0" dirty="0" smtClean="0"/>
              <a:t>6. </a:t>
            </a:r>
            <a:r>
              <a:rPr lang="de-DE" baseline="0" dirty="0" err="1" smtClean="0"/>
              <a:t>Cest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important</a:t>
            </a:r>
            <a:r>
              <a:rPr lang="de-DE" baseline="0" dirty="0" smtClean="0"/>
              <a:t> de faire la </a:t>
            </a:r>
            <a:r>
              <a:rPr lang="de-DE" baseline="0" dirty="0" err="1" smtClean="0"/>
              <a:t>planification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elle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permet</a:t>
            </a:r>
            <a:r>
              <a:rPr lang="de-DE" baseline="0" dirty="0" smtClean="0"/>
              <a:t> au </a:t>
            </a:r>
            <a:r>
              <a:rPr lang="de-DE" baseline="0" dirty="0" err="1" smtClean="0"/>
              <a:t>dirigeant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devaluer</a:t>
            </a:r>
            <a:r>
              <a:rPr lang="de-DE" baseline="0" dirty="0" smtClean="0"/>
              <a:t> differente </a:t>
            </a:r>
            <a:r>
              <a:rPr lang="de-DE" baseline="0" dirty="0" err="1" smtClean="0"/>
              <a:t>situation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anticiper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prendre</a:t>
            </a:r>
            <a:r>
              <a:rPr lang="de-DE" baseline="0" dirty="0" smtClean="0"/>
              <a:t> des </a:t>
            </a:r>
            <a:r>
              <a:rPr lang="de-DE" baseline="0" dirty="0" err="1" smtClean="0"/>
              <a:t>decision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evaluer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forces</a:t>
            </a:r>
            <a:r>
              <a:rPr lang="de-DE" baseline="0" dirty="0" smtClean="0"/>
              <a:t> et les </a:t>
            </a:r>
            <a:r>
              <a:rPr lang="de-DE" baseline="0" dirty="0" err="1" smtClean="0"/>
              <a:t>faiblesses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lorganisation</a:t>
            </a:r>
            <a:r>
              <a:rPr lang="de-DE" baseline="0" dirty="0" smtClean="0"/>
              <a:t>, ????</a:t>
            </a:r>
          </a:p>
          <a:p>
            <a:pPr eaLnBrk="1" hangingPunct="1"/>
            <a:endParaRPr lang="de-DE" baseline="0" dirty="0" smtClean="0"/>
          </a:p>
          <a:p>
            <a:pPr eaLnBrk="1" hangingPunct="1"/>
            <a:r>
              <a:rPr lang="de-DE" baseline="0" dirty="0" smtClean="0"/>
              <a:t> </a:t>
            </a:r>
          </a:p>
          <a:p>
            <a:pPr eaLnBrk="1" hangingPunct="1"/>
            <a:endParaRPr lang="de-DE" baseline="0" dirty="0" smtClean="0"/>
          </a:p>
          <a:p>
            <a:pPr eaLnBrk="1" hangingPunct="1"/>
            <a:endParaRPr lang="de-DE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FCF8E7E5-1230-9148-8DB2-61F287C6ACD1}" type="slidenum">
              <a:rPr lang="de-DE" sz="1200"/>
              <a:pPr eaLnBrk="1" hangingPunct="1"/>
              <a:t>2</a:t>
            </a:fld>
            <a:endParaRPr lang="de-DE" sz="1200" dirty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noProof="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de-DE" dirty="0" smtClean="0"/>
          </a:p>
          <a:p>
            <a:pPr eaLnBrk="1" hangingPunct="1"/>
            <a:r>
              <a:rPr lang="de-DE" dirty="0" smtClean="0"/>
              <a:t>2 (*). 6 </a:t>
            </a:r>
            <a:r>
              <a:rPr lang="de-DE" dirty="0" err="1" smtClean="0"/>
              <a:t>étapes</a:t>
            </a:r>
            <a:r>
              <a:rPr lang="de-DE" dirty="0" smtClean="0"/>
              <a:t> </a:t>
            </a:r>
            <a:r>
              <a:rPr lang="de-DE" dirty="0" err="1" smtClean="0"/>
              <a:t>analyse</a:t>
            </a:r>
            <a:r>
              <a:rPr lang="de-DE" dirty="0" smtClean="0"/>
              <a:t> </a:t>
            </a:r>
            <a:r>
              <a:rPr lang="de-DE" dirty="0" err="1" smtClean="0"/>
              <a:t>strategique</a:t>
            </a:r>
            <a:r>
              <a:rPr lang="de-DE" dirty="0" smtClean="0"/>
              <a:t>, </a:t>
            </a:r>
            <a:r>
              <a:rPr lang="de-DE" dirty="0" err="1" smtClean="0"/>
              <a:t>orientation</a:t>
            </a:r>
            <a:r>
              <a:rPr lang="de-DE" dirty="0" smtClean="0"/>
              <a:t> </a:t>
            </a:r>
            <a:r>
              <a:rPr lang="de-DE" dirty="0" err="1" smtClean="0"/>
              <a:t>stratigiques</a:t>
            </a:r>
            <a:r>
              <a:rPr lang="de-DE" dirty="0" smtClean="0"/>
              <a:t>, </a:t>
            </a:r>
            <a:r>
              <a:rPr lang="de-DE" dirty="0" err="1" smtClean="0"/>
              <a:t>elaboration</a:t>
            </a:r>
            <a:r>
              <a:rPr lang="de-DE" dirty="0" smtClean="0"/>
              <a:t> des </a:t>
            </a:r>
            <a:r>
              <a:rPr lang="de-DE" dirty="0" err="1" smtClean="0"/>
              <a:t>strategie</a:t>
            </a:r>
            <a:r>
              <a:rPr lang="de-DE" dirty="0" smtClean="0"/>
              <a:t>, la </a:t>
            </a:r>
            <a:r>
              <a:rPr lang="de-DE" dirty="0" err="1" smtClean="0"/>
              <a:t>mise</a:t>
            </a:r>
            <a:r>
              <a:rPr lang="de-DE" dirty="0" smtClean="0"/>
              <a:t> en </a:t>
            </a:r>
            <a:r>
              <a:rPr lang="de-DE" dirty="0" err="1" smtClean="0"/>
              <a:t>oeuvre</a:t>
            </a:r>
            <a:r>
              <a:rPr lang="de-DE" dirty="0" smtClean="0"/>
              <a:t> des </a:t>
            </a:r>
            <a:r>
              <a:rPr lang="de-DE" dirty="0" err="1" smtClean="0"/>
              <a:t>strategies</a:t>
            </a:r>
            <a:r>
              <a:rPr lang="de-DE" dirty="0" smtClean="0"/>
              <a:t>, la </a:t>
            </a:r>
            <a:r>
              <a:rPr lang="de-DE" dirty="0" err="1" smtClean="0"/>
              <a:t>preparation</a:t>
            </a:r>
            <a:r>
              <a:rPr lang="de-DE" dirty="0" smtClean="0"/>
              <a:t> des </a:t>
            </a:r>
            <a:r>
              <a:rPr lang="de-DE" dirty="0" err="1" smtClean="0"/>
              <a:t>plans</a:t>
            </a:r>
            <a:r>
              <a:rPr lang="de-DE" dirty="0" smtClean="0"/>
              <a:t> </a:t>
            </a:r>
            <a:r>
              <a:rPr lang="de-DE" dirty="0" err="1" smtClean="0"/>
              <a:t>operationnelles</a:t>
            </a:r>
            <a:r>
              <a:rPr lang="de-DE" baseline="0" dirty="0" smtClean="0"/>
              <a:t> et le </a:t>
            </a:r>
            <a:r>
              <a:rPr lang="de-DE" baseline="0" dirty="0" err="1" smtClean="0"/>
              <a:t>controle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strategique</a:t>
            </a:r>
            <a:r>
              <a:rPr lang="de-DE" baseline="0" dirty="0" smtClean="0"/>
              <a:t> </a:t>
            </a:r>
          </a:p>
          <a:p>
            <a:pPr eaLnBrk="1" hangingPunct="1"/>
            <a:r>
              <a:rPr lang="de-DE" baseline="0" dirty="0" smtClean="0"/>
              <a:t>(</a:t>
            </a:r>
            <a:r>
              <a:rPr lang="de-DE" baseline="0" dirty="0" err="1" smtClean="0"/>
              <a:t>il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pourrait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demander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decrire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l‘etape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lorientation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strategique</a:t>
            </a:r>
            <a:r>
              <a:rPr lang="de-DE" baseline="0" dirty="0" smtClean="0"/>
              <a:t> par </a:t>
            </a:r>
            <a:r>
              <a:rPr lang="de-DE" baseline="0" dirty="0" err="1" smtClean="0"/>
              <a:t>exemple</a:t>
            </a:r>
            <a:r>
              <a:rPr lang="de-DE" baseline="0" dirty="0" smtClean="0"/>
              <a:t>) </a:t>
            </a:r>
          </a:p>
          <a:p>
            <a:pPr eaLnBrk="1" hangingPunct="1"/>
            <a:endParaRPr lang="de-DE" baseline="0" dirty="0" smtClean="0"/>
          </a:p>
          <a:p>
            <a:pPr eaLnBrk="1" hangingPunct="1"/>
            <a:r>
              <a:rPr lang="de-DE" baseline="0" dirty="0" smtClean="0"/>
              <a:t>3. Les </a:t>
            </a:r>
            <a:r>
              <a:rPr lang="de-DE" baseline="0" dirty="0" err="1" smtClean="0"/>
              <a:t>strategies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densemble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prises</a:t>
            </a:r>
            <a:r>
              <a:rPr lang="de-DE" baseline="0" dirty="0" smtClean="0"/>
              <a:t> par le </a:t>
            </a:r>
            <a:r>
              <a:rPr lang="de-DE" baseline="0" dirty="0" err="1" smtClean="0"/>
              <a:t>comite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direction</a:t>
            </a:r>
            <a:r>
              <a:rPr lang="de-DE" baseline="0" dirty="0" smtClean="0"/>
              <a:t> et </a:t>
            </a:r>
            <a:r>
              <a:rPr lang="de-DE" baseline="0" dirty="0" err="1" smtClean="0"/>
              <a:t>porte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lefficacite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lorganisation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ensemble</a:t>
            </a:r>
            <a:r>
              <a:rPr lang="de-DE" baseline="0" dirty="0" smtClean="0"/>
              <a:t>. (par </a:t>
            </a:r>
            <a:r>
              <a:rPr lang="de-DE" baseline="0" dirty="0" err="1" smtClean="0"/>
              <a:t>exemple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decision</a:t>
            </a:r>
            <a:r>
              <a:rPr lang="de-DE" baseline="0" dirty="0" smtClean="0"/>
              <a:t> en </a:t>
            </a:r>
            <a:r>
              <a:rPr lang="de-DE" baseline="0" dirty="0" err="1" smtClean="0"/>
              <a:t>matiere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diversification</a:t>
            </a:r>
            <a:r>
              <a:rPr lang="de-DE" baseline="0" dirty="0" smtClean="0"/>
              <a:t>). Les </a:t>
            </a:r>
            <a:r>
              <a:rPr lang="de-DE" baseline="0" dirty="0" err="1" smtClean="0"/>
              <a:t>strategie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sectorielle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sont</a:t>
            </a:r>
            <a:r>
              <a:rPr lang="de-DE" baseline="0" dirty="0" smtClean="0"/>
              <a:t> des </a:t>
            </a:r>
            <a:r>
              <a:rPr lang="de-DE" baseline="0" dirty="0" err="1" smtClean="0"/>
              <a:t>plans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daction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elaborer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pour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entreprise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evoluant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secteur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particulier</a:t>
            </a:r>
            <a:r>
              <a:rPr lang="de-DE" baseline="0" dirty="0" smtClean="0"/>
              <a:t>. </a:t>
            </a:r>
            <a:r>
              <a:rPr lang="de-DE" baseline="0" dirty="0" err="1" smtClean="0"/>
              <a:t>Cette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entreprise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possede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mission</a:t>
            </a:r>
            <a:r>
              <a:rPr lang="de-DE" baseline="0" dirty="0" smtClean="0"/>
              <a:t> differente de </a:t>
            </a:r>
            <a:r>
              <a:rPr lang="de-DE" baseline="0" dirty="0" err="1" smtClean="0"/>
              <a:t>celle</a:t>
            </a:r>
            <a:r>
              <a:rPr lang="de-DE" baseline="0" dirty="0" smtClean="0"/>
              <a:t> des </a:t>
            </a:r>
            <a:r>
              <a:rPr lang="de-DE" baseline="0" dirty="0" err="1" smtClean="0"/>
              <a:t>autres</a:t>
            </a:r>
            <a:r>
              <a:rPr lang="de-DE" baseline="0" dirty="0" smtClean="0"/>
              <a:t> du </a:t>
            </a:r>
            <a:r>
              <a:rPr lang="de-DE" baseline="0" dirty="0" err="1" smtClean="0"/>
              <a:t>meme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groupe</a:t>
            </a:r>
            <a:r>
              <a:rPr lang="de-DE" baseline="0" dirty="0" smtClean="0"/>
              <a:t>. </a:t>
            </a:r>
            <a:r>
              <a:rPr lang="de-DE" baseline="0" dirty="0" err="1" smtClean="0"/>
              <a:t>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encore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elle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evolue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environnement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distinct</a:t>
            </a:r>
            <a:r>
              <a:rPr lang="de-DE" baseline="0" dirty="0" smtClean="0"/>
              <a:t> et a </a:t>
            </a:r>
            <a:r>
              <a:rPr lang="de-DE" baseline="0" dirty="0" err="1" smtClean="0"/>
              <a:t>ses</a:t>
            </a:r>
            <a:r>
              <a:rPr lang="de-DE" baseline="0" dirty="0" smtClean="0"/>
              <a:t> propre </a:t>
            </a:r>
            <a:r>
              <a:rPr lang="de-DE" baseline="0" dirty="0" err="1" smtClean="0"/>
              <a:t>concurrent</a:t>
            </a:r>
            <a:r>
              <a:rPr lang="de-DE" baseline="0" dirty="0" smtClean="0"/>
              <a:t>. </a:t>
            </a:r>
          </a:p>
          <a:p>
            <a:pPr eaLnBrk="1" hangingPunct="1"/>
            <a:r>
              <a:rPr lang="de-DE" baseline="0" dirty="0" smtClean="0"/>
              <a:t>Les </a:t>
            </a:r>
            <a:r>
              <a:rPr lang="de-DE" baseline="0" dirty="0" err="1" smtClean="0"/>
              <a:t>strategies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fonctionelle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sont</a:t>
            </a:r>
            <a:r>
              <a:rPr lang="de-DE" baseline="0" dirty="0" smtClean="0"/>
              <a:t> des plan </a:t>
            </a:r>
            <a:r>
              <a:rPr lang="de-DE" baseline="0" dirty="0" err="1" smtClean="0"/>
              <a:t>dactions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qui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sapplqiue</a:t>
            </a:r>
            <a:r>
              <a:rPr lang="de-DE" baseline="0" dirty="0" smtClean="0"/>
              <a:t> au </a:t>
            </a:r>
            <a:r>
              <a:rPr lang="de-DE" baseline="0" dirty="0" err="1" smtClean="0"/>
              <a:t>fonction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dune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unite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sectorielle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comme</a:t>
            </a:r>
            <a:r>
              <a:rPr lang="de-DE" baseline="0" dirty="0" smtClean="0"/>
              <a:t> la </a:t>
            </a:r>
            <a:r>
              <a:rPr lang="de-DE" baseline="0" dirty="0" err="1" smtClean="0"/>
              <a:t>commercialisatio</a:t>
            </a:r>
            <a:r>
              <a:rPr lang="de-DE" baseline="0" dirty="0" smtClean="0"/>
              <a:t> la </a:t>
            </a:r>
            <a:r>
              <a:rPr lang="de-DE" baseline="0" dirty="0" err="1" smtClean="0"/>
              <a:t>finance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ainsi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suite</a:t>
            </a:r>
            <a:r>
              <a:rPr lang="de-DE" baseline="0" dirty="0" smtClean="0"/>
              <a:t>. </a:t>
            </a:r>
          </a:p>
          <a:p>
            <a:pPr eaLnBrk="1" hangingPunct="1"/>
            <a:r>
              <a:rPr lang="de-DE" baseline="0" dirty="0" smtClean="0"/>
              <a:t>(ex: le </a:t>
            </a:r>
            <a:r>
              <a:rPr lang="de-DE" baseline="0" dirty="0" err="1" smtClean="0"/>
              <a:t>departement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finance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peut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decider</a:t>
            </a:r>
            <a:r>
              <a:rPr lang="de-DE" baseline="0" dirty="0" smtClean="0"/>
              <a:t> le </a:t>
            </a:r>
            <a:r>
              <a:rPr lang="de-DE" baseline="0" dirty="0" err="1" smtClean="0"/>
              <a:t>niveau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d‘endettement</a:t>
            </a:r>
            <a:r>
              <a:rPr lang="de-DE" baseline="0" dirty="0" smtClean="0"/>
              <a:t> par </a:t>
            </a:r>
            <a:r>
              <a:rPr lang="de-DE" baseline="0" dirty="0" err="1" smtClean="0"/>
              <a:t>eapport</a:t>
            </a:r>
            <a:r>
              <a:rPr lang="de-DE" baseline="0" dirty="0" smtClean="0"/>
              <a:t> au </a:t>
            </a:r>
            <a:r>
              <a:rPr lang="de-DE" baseline="0" dirty="0" err="1" smtClean="0"/>
              <a:t>capital</a:t>
            </a:r>
            <a:r>
              <a:rPr lang="de-DE" baseline="0" dirty="0" smtClean="0"/>
              <a:t>,??</a:t>
            </a:r>
            <a:r>
              <a:rPr lang="de-DE" baseline="0" dirty="0" err="1" smtClean="0"/>
              <a:t>etc</a:t>
            </a:r>
            <a:r>
              <a:rPr lang="de-DE" baseline="0" dirty="0" smtClean="0"/>
              <a:t>)</a:t>
            </a:r>
          </a:p>
          <a:p>
            <a:pPr eaLnBrk="1" hangingPunct="1"/>
            <a:endParaRPr lang="de-DE" baseline="0" dirty="0" smtClean="0"/>
          </a:p>
          <a:p>
            <a:pPr eaLnBrk="1" hangingPunct="1"/>
            <a:r>
              <a:rPr lang="de-DE" baseline="0" dirty="0" smtClean="0"/>
              <a:t>4. Le </a:t>
            </a:r>
            <a:r>
              <a:rPr lang="de-DE" baseline="0" dirty="0" err="1" smtClean="0"/>
              <a:t>retournement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situation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nou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saonv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socmme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strategies</a:t>
            </a:r>
            <a:r>
              <a:rPr lang="de-DE" baseline="0" dirty="0" smtClean="0"/>
              <a:t>, la </a:t>
            </a:r>
            <a:r>
              <a:rPr lang="de-DE" baseline="0" dirty="0" err="1" smtClean="0"/>
              <a:t>reduction</a:t>
            </a:r>
            <a:r>
              <a:rPr lang="de-DE" baseline="0" dirty="0" smtClean="0"/>
              <a:t> des </a:t>
            </a:r>
            <a:r>
              <a:rPr lang="de-DE" baseline="0" dirty="0" err="1" smtClean="0"/>
              <a:t>couts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lorganisation</a:t>
            </a:r>
            <a:r>
              <a:rPr lang="de-DE" baseline="0" dirty="0" smtClean="0"/>
              <a:t> (ex: au passe au </a:t>
            </a:r>
            <a:r>
              <a:rPr lang="de-DE" baseline="0" dirty="0" err="1" smtClean="0"/>
              <a:t>licensement</a:t>
            </a:r>
            <a:r>
              <a:rPr lang="de-DE" baseline="0" dirty="0" smtClean="0"/>
              <a:t>), </a:t>
            </a:r>
            <a:r>
              <a:rPr lang="de-DE" baseline="0" dirty="0" err="1" smtClean="0"/>
              <a:t>il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y</a:t>
            </a:r>
            <a:r>
              <a:rPr lang="de-DE" baseline="0" dirty="0" smtClean="0"/>
              <a:t> a </a:t>
            </a:r>
            <a:r>
              <a:rPr lang="de-DE" baseline="0" dirty="0" err="1" smtClean="0"/>
              <a:t>aussi</a:t>
            </a:r>
            <a:r>
              <a:rPr lang="de-DE" baseline="0" dirty="0" smtClean="0"/>
              <a:t> la </a:t>
            </a:r>
            <a:r>
              <a:rPr lang="de-DE" baseline="0" dirty="0" err="1" smtClean="0"/>
              <a:t>strategie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daccroissement</a:t>
            </a:r>
            <a:r>
              <a:rPr lang="de-DE" baseline="0" dirty="0" smtClean="0"/>
              <a:t> (</a:t>
            </a:r>
            <a:r>
              <a:rPr lang="de-DE" baseline="0" dirty="0" err="1" smtClean="0"/>
              <a:t>fait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parti</a:t>
            </a:r>
            <a:r>
              <a:rPr lang="de-DE" baseline="0" dirty="0" smtClean="0"/>
              <a:t> du </a:t>
            </a:r>
            <a:r>
              <a:rPr lang="de-DE" baseline="0" dirty="0" err="1" smtClean="0"/>
              <a:t>retrounement</a:t>
            </a:r>
            <a:r>
              <a:rPr lang="de-DE" baseline="0" dirty="0" smtClean="0"/>
              <a:t> de la </a:t>
            </a:r>
            <a:r>
              <a:rPr lang="de-DE" baseline="0" dirty="0" err="1" smtClean="0"/>
              <a:t>situation</a:t>
            </a:r>
            <a:r>
              <a:rPr lang="de-DE" baseline="0" dirty="0" smtClean="0"/>
              <a:t>, on </a:t>
            </a:r>
            <a:r>
              <a:rPr lang="de-DE" baseline="0" dirty="0" err="1" smtClean="0"/>
              <a:t>stimule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ventes</a:t>
            </a:r>
            <a:r>
              <a:rPr lang="de-DE" baseline="0" dirty="0" smtClean="0"/>
              <a:t>, on </a:t>
            </a:r>
            <a:r>
              <a:rPr lang="de-DE" baseline="0" dirty="0" err="1" smtClean="0"/>
              <a:t>essaye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reduire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depenses</a:t>
            </a:r>
            <a:r>
              <a:rPr lang="de-DE" baseline="0" dirty="0" smtClean="0"/>
              <a:t>, on </a:t>
            </a:r>
            <a:r>
              <a:rPr lang="de-DE" baseline="0" dirty="0" err="1" smtClean="0"/>
              <a:t>essai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diminuer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prix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vente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pour</a:t>
            </a:r>
            <a:r>
              <a:rPr lang="de-DE" baseline="0" dirty="0" smtClean="0"/>
              <a:t> plus </a:t>
            </a:r>
            <a:r>
              <a:rPr lang="de-DE" baseline="0" dirty="0" err="1" smtClean="0"/>
              <a:t>vendre</a:t>
            </a:r>
            <a:r>
              <a:rPr lang="de-DE" baseline="0" dirty="0" smtClean="0"/>
              <a:t>). </a:t>
            </a:r>
            <a:r>
              <a:rPr lang="de-DE" baseline="0" dirty="0" err="1" smtClean="0"/>
              <a:t>Finalement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y</a:t>
            </a:r>
            <a:r>
              <a:rPr lang="de-DE" baseline="0" dirty="0" smtClean="0"/>
              <a:t> a le </a:t>
            </a:r>
            <a:r>
              <a:rPr lang="de-DE" baseline="0" dirty="0" err="1" smtClean="0"/>
              <a:t>desinvestissement</a:t>
            </a:r>
            <a:r>
              <a:rPr lang="de-DE" baseline="0" dirty="0" smtClean="0"/>
              <a:t>, on </a:t>
            </a:r>
            <a:r>
              <a:rPr lang="de-DE" baseline="0" dirty="0" err="1" smtClean="0"/>
              <a:t>vend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actifs</a:t>
            </a:r>
            <a:r>
              <a:rPr lang="de-DE" baseline="0" dirty="0" smtClean="0"/>
              <a:t>, les </a:t>
            </a:r>
            <a:r>
              <a:rPr lang="de-DE" baseline="0" dirty="0" err="1" smtClean="0"/>
              <a:t>terrains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imeubles</a:t>
            </a:r>
            <a:r>
              <a:rPr lang="de-DE" baseline="0" dirty="0" smtClean="0"/>
              <a:t> et </a:t>
            </a:r>
            <a:r>
              <a:rPr lang="de-DE" baseline="0" dirty="0" err="1" smtClean="0"/>
              <a:t>autres</a:t>
            </a:r>
            <a:r>
              <a:rPr lang="de-DE" baseline="0" dirty="0" smtClean="0"/>
              <a:t>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A0291-C69D-8B46-8086-5509DFD799B1}" type="slidenum">
              <a:rPr lang="de-DE" smtClean="0"/>
              <a:pPr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0908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de-DE" baseline="0" dirty="0" smtClean="0"/>
              <a:t>5. Les </a:t>
            </a:r>
            <a:r>
              <a:rPr lang="de-DE" baseline="0" dirty="0" err="1" smtClean="0"/>
              <a:t>strategie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differenciation</a:t>
            </a:r>
            <a:r>
              <a:rPr lang="de-DE" baseline="0" dirty="0" smtClean="0"/>
              <a:t>, de </a:t>
            </a:r>
            <a:r>
              <a:rPr lang="de-DE" baseline="0" dirty="0" err="1" smtClean="0"/>
              <a:t>domination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concentration</a:t>
            </a:r>
            <a:r>
              <a:rPr lang="de-DE" baseline="0" dirty="0" smtClean="0"/>
              <a:t>, </a:t>
            </a:r>
          </a:p>
          <a:p>
            <a:pPr eaLnBrk="1" hangingPunct="1"/>
            <a:endParaRPr lang="de-DE" baseline="0" dirty="0" smtClean="0"/>
          </a:p>
          <a:p>
            <a:pPr eaLnBrk="1" hangingPunct="1"/>
            <a:r>
              <a:rPr lang="de-DE" baseline="0" dirty="0" smtClean="0"/>
              <a:t>6. </a:t>
            </a:r>
            <a:r>
              <a:rPr lang="de-DE" baseline="0" dirty="0" err="1" smtClean="0"/>
              <a:t>Cest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important</a:t>
            </a:r>
            <a:r>
              <a:rPr lang="de-DE" baseline="0" dirty="0" smtClean="0"/>
              <a:t> de faire la </a:t>
            </a:r>
            <a:r>
              <a:rPr lang="de-DE" baseline="0" dirty="0" err="1" smtClean="0"/>
              <a:t>planification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elle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permet</a:t>
            </a:r>
            <a:r>
              <a:rPr lang="de-DE" baseline="0" dirty="0" smtClean="0"/>
              <a:t> au </a:t>
            </a:r>
            <a:r>
              <a:rPr lang="de-DE" baseline="0" dirty="0" err="1" smtClean="0"/>
              <a:t>dirigeant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devaluer</a:t>
            </a:r>
            <a:r>
              <a:rPr lang="de-DE" baseline="0" dirty="0" smtClean="0"/>
              <a:t> differente </a:t>
            </a:r>
            <a:r>
              <a:rPr lang="de-DE" baseline="0" dirty="0" err="1" smtClean="0"/>
              <a:t>situation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anticiper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prendre</a:t>
            </a:r>
            <a:r>
              <a:rPr lang="de-DE" baseline="0" dirty="0" smtClean="0"/>
              <a:t> des </a:t>
            </a:r>
            <a:r>
              <a:rPr lang="de-DE" baseline="0" dirty="0" err="1" smtClean="0"/>
              <a:t>decision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evaluer</a:t>
            </a:r>
            <a:r>
              <a:rPr lang="de-DE" baseline="0" dirty="0" smtClean="0"/>
              <a:t> les </a:t>
            </a:r>
            <a:r>
              <a:rPr lang="de-DE" baseline="0" dirty="0" err="1" smtClean="0"/>
              <a:t>forces</a:t>
            </a:r>
            <a:r>
              <a:rPr lang="de-DE" baseline="0" dirty="0" smtClean="0"/>
              <a:t> et les </a:t>
            </a:r>
            <a:r>
              <a:rPr lang="de-DE" baseline="0" dirty="0" err="1" smtClean="0"/>
              <a:t>faiblesses</a:t>
            </a:r>
            <a:r>
              <a:rPr lang="de-DE" baseline="0" dirty="0" smtClean="0"/>
              <a:t> de </a:t>
            </a:r>
            <a:r>
              <a:rPr lang="de-DE" baseline="0" dirty="0" err="1" smtClean="0"/>
              <a:t>lorganisation</a:t>
            </a:r>
            <a:r>
              <a:rPr lang="de-DE" baseline="0" dirty="0" smtClean="0"/>
              <a:t>, ????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A0291-C69D-8B46-8086-5509DFD799B1}" type="slidenum">
              <a:rPr lang="de-DE" smtClean="0"/>
              <a:pPr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39250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pic>
        <p:nvPicPr>
          <p:cNvPr id="7" name="Image 6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023262"/>
            <a:ext cx="1317273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344083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1763486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>
              <a:lnSpc>
                <a:spcPct val="120000"/>
              </a:lnSpc>
            </a:pPr>
            <a:r>
              <a:rPr lang="fr-FR" dirty="0" smtClean="0"/>
              <a:t>De quoi il s’agit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Objectif(s)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>
              <a:lnSpc>
                <a:spcPct val="120000"/>
              </a:lnSpc>
            </a:pP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Caractérisation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Contexte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Périmètre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Collecte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Prétraitement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Analyse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statistique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cognitive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Solution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Plan d’action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Système IP</a:t>
            </a:r>
          </a:p>
          <a:p>
            <a:pPr lvl="2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Représentation </a:t>
            </a:r>
            <a:r>
              <a:rPr lang="fr-FR" dirty="0" err="1" smtClean="0"/>
              <a:t>Stat&amp;Co</a:t>
            </a:r>
            <a:endParaRPr lang="fr-FR" dirty="0" smtClean="0"/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Décomposition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Décision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Entrepôt d’expériences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Modèles à stocker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Alternatives 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Exploitation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Inférence bayésienne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Arbres de décision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Autres</a:t>
            </a:r>
            <a:endParaRPr lang="fr-FR" b="1" dirty="0"/>
          </a:p>
        </p:txBody>
      </p:sp>
      <p:sp>
        <p:nvSpPr>
          <p:cNvPr id="20" name="Espace réservé du contenu 2"/>
          <p:cNvSpPr>
            <a:spLocks noGrp="1"/>
          </p:cNvSpPr>
          <p:nvPr>
            <p:ph idx="13" hasCustomPrompt="1"/>
          </p:nvPr>
        </p:nvSpPr>
        <p:spPr>
          <a:xfrm>
            <a:off x="5493657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Cas industriel</a:t>
            </a:r>
            <a:endParaRPr lang="fr-FR" dirty="0"/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7" y="6244936"/>
            <a:ext cx="1338054" cy="42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7982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63486" y="1489075"/>
            <a:ext cx="7380514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192982"/>
            <a:ext cx="1275709" cy="477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5851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243059" y="1457609"/>
            <a:ext cx="8645525" cy="3935130"/>
          </a:xfrm>
          <a:prstGeom prst="roundRect">
            <a:avLst>
              <a:gd name="adj" fmla="val 3143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968375"/>
          </a:xfrm>
        </p:spPr>
        <p:txBody>
          <a:bodyPr/>
          <a:lstStyle>
            <a:lvl1pPr>
              <a:defRPr sz="5400"/>
            </a:lvl1pPr>
          </a:lstStyle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6860" y="1489074"/>
            <a:ext cx="8337176" cy="3879631"/>
          </a:xfrm>
        </p:spPr>
        <p:txBody>
          <a:bodyPr anchor="ctr"/>
          <a:lstStyle>
            <a:lvl1pPr marL="457200" indent="-457200">
              <a:buFont typeface="+mj-lt"/>
              <a:buAutoNum type="arabicPeriod"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2935288" y="6521450"/>
            <a:ext cx="2895600" cy="336550"/>
          </a:xfrm>
          <a:prstGeom prst="rect">
            <a:avLst/>
          </a:prstGeom>
        </p:spPr>
        <p:txBody>
          <a:bodyPr/>
          <a:lstStyle>
            <a:lvl1pPr algn="ctr">
              <a:defRPr sz="1600"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pic>
        <p:nvPicPr>
          <p:cNvPr id="9" name="Image 8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7099363" y="5690753"/>
            <a:ext cx="1649782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44393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67236" y="1479175"/>
            <a:ext cx="1963270" cy="5292000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5" name="Rectangle à coins arrondis 4"/>
          <p:cNvSpPr/>
          <p:nvPr userDrawn="1"/>
        </p:nvSpPr>
        <p:spPr bwMode="auto">
          <a:xfrm>
            <a:off x="148871" y="5943600"/>
            <a:ext cx="1800000" cy="742387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54" r="22118"/>
          <a:stretch>
            <a:fillRect/>
          </a:stretch>
        </p:blipFill>
        <p:spPr bwMode="auto">
          <a:xfrm>
            <a:off x="266700" y="6045200"/>
            <a:ext cx="75088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6184900"/>
            <a:ext cx="6985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9196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97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14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43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31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2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0531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847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060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5972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450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91313" y="252413"/>
            <a:ext cx="2128837" cy="55499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0038" y="252413"/>
            <a:ext cx="6238875" cy="55499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641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4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2514" y="1489075"/>
            <a:ext cx="7351486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88114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C00000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4" name="Image 13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34436" y="6182591"/>
            <a:ext cx="1386546" cy="47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628969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iapositive de titr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735077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8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14550" y="1489075"/>
            <a:ext cx="7029450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0" y="0"/>
            <a:ext cx="90201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de-DE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gray">
          <a:xfrm>
            <a:off x="8172450" y="6575425"/>
            <a:ext cx="971550" cy="282575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e-DE" sz="1000" b="1"/>
              <a:t>Page </a:t>
            </a:r>
            <a:r>
              <a:rPr lang="de-DE" sz="1000" b="1">
                <a:sym typeface="Wingdings" charset="0"/>
              </a:rPr>
              <a:t></a:t>
            </a:r>
            <a:r>
              <a:rPr lang="de-DE" sz="1000" b="1"/>
              <a:t> </a:t>
            </a:r>
            <a:fld id="{C82124D2-446A-A944-BF31-428EFCEA3674}" type="slidenum">
              <a:rPr lang="de-DE" sz="1000" b="1"/>
              <a:pPr algn="ctr"/>
              <a:t>‹#›</a:t>
            </a:fld>
            <a:endParaRPr lang="de-DE" sz="1000" b="1"/>
          </a:p>
        </p:txBody>
      </p:sp>
    </p:spTree>
    <p:extLst>
      <p:ext uri="{BB962C8B-B14F-4D97-AF65-F5344CB8AC3E}">
        <p14:creationId xmlns:p14="http://schemas.microsoft.com/office/powerpoint/2010/main" val="1437243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59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60" r:id="rId15"/>
    <p:sldLayoutId id="2147483731" r:id="rId16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180975" indent="-180975" algn="l" rtl="0" eaLnBrk="0" fontAlgn="base" hangingPunct="0">
        <a:spcBef>
          <a:spcPct val="0"/>
        </a:spcBef>
        <a:spcAft>
          <a:spcPct val="40000"/>
        </a:spcAft>
        <a:buFont typeface="Wingdings" charset="0"/>
        <a:buChar char="§"/>
        <a:defRPr sz="20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444500" indent="-261938" algn="l" rtl="0" eaLnBrk="0" fontAlgn="base" hangingPunct="0">
        <a:spcBef>
          <a:spcPct val="0"/>
        </a:spcBef>
        <a:spcAft>
          <a:spcPct val="4000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720725" indent="-274638" algn="l" rtl="0" eaLnBrk="0" fontAlgn="base" hangingPunct="0">
        <a:spcBef>
          <a:spcPct val="0"/>
        </a:spcBef>
        <a:spcAft>
          <a:spcPct val="4000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987425" indent="-265113" algn="l" rtl="0" eaLnBrk="0" fontAlgn="base" hangingPunct="0">
        <a:spcBef>
          <a:spcPct val="0"/>
        </a:spcBef>
        <a:spcAft>
          <a:spcPct val="4000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1254125" indent="-265113" algn="l" rtl="0" eaLnBrk="0" fontAlgn="base" hangingPunct="0">
        <a:spcBef>
          <a:spcPct val="0"/>
        </a:spcBef>
        <a:spcAft>
          <a:spcPct val="4000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17113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0" y="4546947"/>
            <a:ext cx="9009530" cy="1202499"/>
          </a:xfrm>
        </p:spPr>
        <p:txBody>
          <a:bodyPr/>
          <a:lstStyle/>
          <a:p>
            <a:pPr algn="ctr">
              <a:lnSpc>
                <a:spcPts val="3200"/>
              </a:lnSpc>
            </a:pPr>
            <a:r>
              <a:rPr lang="en-CA" dirty="0" smtClean="0"/>
              <a:t>CHAPITRE 6: Le </a:t>
            </a:r>
            <a:r>
              <a:rPr lang="en-CA" dirty="0" err="1" smtClean="0"/>
              <a:t>gestionnaire</a:t>
            </a:r>
            <a:r>
              <a:rPr lang="en-CA" dirty="0" smtClean="0"/>
              <a:t> en </a:t>
            </a:r>
            <a:r>
              <a:rPr lang="en-CA" dirty="0" err="1" smtClean="0"/>
              <a:t>tant</a:t>
            </a:r>
            <a:r>
              <a:rPr lang="en-CA" dirty="0" smtClean="0"/>
              <a:t> </a:t>
            </a:r>
            <a:r>
              <a:rPr lang="en-CA" dirty="0" err="1" smtClean="0"/>
              <a:t>que</a:t>
            </a:r>
            <a:r>
              <a:rPr lang="en-CA" dirty="0" smtClean="0"/>
              <a:t> </a:t>
            </a:r>
            <a:r>
              <a:rPr lang="en-CA" dirty="0" err="1" smtClean="0"/>
              <a:t>stratège</a:t>
            </a:r>
            <a:r>
              <a:rPr lang="en-CA" dirty="0" smtClean="0"/>
              <a:t>  </a:t>
            </a:r>
            <a:r>
              <a:rPr lang="en-CA" dirty="0" smtClean="0">
                <a:solidFill>
                  <a:schemeClr val="bg1"/>
                </a:solidFill>
              </a:rPr>
              <a:t/>
            </a:r>
            <a:br>
              <a:rPr lang="en-CA" dirty="0" smtClean="0">
                <a:solidFill>
                  <a:schemeClr val="bg1"/>
                </a:solidFill>
              </a:rPr>
            </a:br>
            <a:endParaRPr lang="fr-FR" i="1" dirty="0">
              <a:solidFill>
                <a:schemeClr val="bg1"/>
              </a:solidFill>
            </a:endParaRPr>
          </a:p>
        </p:txBody>
      </p:sp>
      <p:sp>
        <p:nvSpPr>
          <p:cNvPr id="6" name="Sous-titre 5"/>
          <p:cNvSpPr>
            <a:spLocks noGrp="1"/>
          </p:cNvSpPr>
          <p:nvPr>
            <p:ph type="subTitle" idx="1"/>
          </p:nvPr>
        </p:nvSpPr>
        <p:spPr>
          <a:xfrm>
            <a:off x="2843409" y="3695179"/>
            <a:ext cx="3569918" cy="588723"/>
          </a:xfrm>
        </p:spPr>
        <p:txBody>
          <a:bodyPr/>
          <a:lstStyle/>
          <a:p>
            <a:pPr algn="ctr"/>
            <a:r>
              <a:rPr lang="fr-FR" sz="1800" cap="none" dirty="0" smtClean="0">
                <a:solidFill>
                  <a:schemeClr val="bg2"/>
                </a:solidFill>
              </a:rPr>
              <a:t> </a:t>
            </a:r>
          </a:p>
          <a:p>
            <a:pPr algn="ctr"/>
            <a:r>
              <a:rPr lang="fr-FR" b="1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Professeur :Dr </a:t>
            </a:r>
            <a:r>
              <a:rPr lang="fr-FR" sz="1800" b="1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Séli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APEDOME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10448" y="2658022"/>
            <a:ext cx="2901005" cy="755795"/>
          </a:xfrm>
          <a:prstGeom prst="rect">
            <a:avLst/>
          </a:prstGeom>
        </p:spPr>
        <p:txBody>
          <a:bodyPr>
            <a:prstTxWarp prst="textCanUp">
              <a:avLst>
                <a:gd name="adj" fmla="val 91037"/>
              </a:avLst>
            </a:prstTxWarp>
            <a:spAutoFit/>
          </a:bodyPr>
          <a:lstStyle/>
          <a:p>
            <a:pPr algn="ctr"/>
            <a:r>
              <a:rPr lang="fr-FR" sz="3200" i="1" kern="0" smtClean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n-lt"/>
                <a:cs typeface="Calibri"/>
              </a:rPr>
              <a:t>Automne 2015</a:t>
            </a:r>
            <a:endParaRPr lang="fr-FR" dirty="0"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n-lt"/>
            </a:endParaRPr>
          </a:p>
        </p:txBody>
      </p:sp>
      <p:sp>
        <p:nvSpPr>
          <p:cNvPr id="7" name="Titre 4"/>
          <p:cNvSpPr txBox="1">
            <a:spLocks/>
          </p:cNvSpPr>
          <p:nvPr/>
        </p:nvSpPr>
        <p:spPr bwMode="gray">
          <a:xfrm>
            <a:off x="0" y="200415"/>
            <a:ext cx="9009530" cy="120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CA" sz="3200" b="1" kern="0" dirty="0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Introduction à la </a:t>
            </a:r>
            <a:r>
              <a:rPr lang="en-CA" sz="3200" b="1" kern="0" dirty="0" err="1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gestion</a:t>
            </a:r>
            <a:r>
              <a:rPr lang="en-CA" sz="3200" b="1" kern="0" dirty="0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 des affaires</a:t>
            </a: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/>
            </a:r>
            <a:b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ADM1500</a:t>
            </a:r>
            <a:r>
              <a:rPr kumimoji="0" lang="en-CA" sz="32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 </a:t>
            </a:r>
            <a:r>
              <a:rPr lang="en-CA" sz="3200" b="1" kern="0" dirty="0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A</a:t>
            </a:r>
            <a: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/>
            </a:r>
            <a:b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endParaRPr kumimoji="0" lang="fr-FR" sz="3200" b="1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ＭＳ Ｐゴシック" charset="0"/>
              <a:cs typeface="Tahoma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317315" y="5686816"/>
            <a:ext cx="4158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i="1" dirty="0" smtClean="0"/>
              <a:t>Révision</a:t>
            </a:r>
            <a:endParaRPr lang="fr-FR" sz="3200" i="1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dirty="0" smtClean="0">
                <a:latin typeface="Arial Narrow" charset="0"/>
                <a:cs typeface="Tahoma" charset="0"/>
              </a:rPr>
              <a:t>Révision</a:t>
            </a:r>
            <a:endParaRPr lang="fr-FR" dirty="0">
              <a:latin typeface="Arial Narrow" charset="0"/>
              <a:cs typeface="Tahoma" charset="0"/>
            </a:endParaRPr>
          </a:p>
        </p:txBody>
      </p:sp>
      <p:sp>
        <p:nvSpPr>
          <p:cNvPr id="16387" name="Rectangle 9"/>
          <p:cNvSpPr>
            <a:spLocks noGrp="1" noChangeArrowheads="1"/>
          </p:cNvSpPr>
          <p:nvPr>
            <p:ph idx="1"/>
          </p:nvPr>
        </p:nvSpPr>
        <p:spPr>
          <a:xfrm>
            <a:off x="300625" y="3419605"/>
            <a:ext cx="4221272" cy="1979112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</a:pPr>
            <a:endParaRPr lang="fr-FR" b="1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b="1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sz="2800" b="1" dirty="0">
              <a:latin typeface="Arial" charset="0"/>
              <a:cs typeface="Arial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63255" y="1465545"/>
            <a:ext cx="841749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r-FR" b="1" dirty="0" smtClean="0"/>
              <a:t>Questions de cours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/>
            <a:endParaRPr lang="fr-FR" b="1" dirty="0" smtClean="0"/>
          </a:p>
          <a:p>
            <a:pPr marL="457200" indent="-457200"/>
            <a:endParaRPr lang="fr-FR" b="1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3031299" y="1277655"/>
            <a:ext cx="3657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Questions de cours</a:t>
            </a:r>
            <a:endParaRPr lang="fr-FR" b="1" dirty="0"/>
          </a:p>
        </p:txBody>
      </p:sp>
      <p:sp>
        <p:nvSpPr>
          <p:cNvPr id="12" name="Flèche vers la droite 6"/>
          <p:cNvSpPr/>
          <p:nvPr/>
        </p:nvSpPr>
        <p:spPr bwMode="auto">
          <a:xfrm>
            <a:off x="250521" y="2016246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  <p:sp>
        <p:nvSpPr>
          <p:cNvPr id="6" name="ZoneTexte 5"/>
          <p:cNvSpPr txBox="1"/>
          <p:nvPr/>
        </p:nvSpPr>
        <p:spPr>
          <a:xfrm>
            <a:off x="2041742" y="1766170"/>
            <a:ext cx="68392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1.Définissez la planification stratégique.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1991639" y="2918564"/>
            <a:ext cx="7152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2.Décrivez les étapes du processus de la planification stratégique.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1853852" y="4008329"/>
            <a:ext cx="65761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3.Quelle est la différence entre une stratégie d’ensemble, une stratégie sectorielle et une stratégie fonctionnelle?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1916482" y="5398718"/>
            <a:ext cx="66638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4. Présentez  les différents types de stratégies de retrait que peuvent adopter les entreprises. </a:t>
            </a:r>
            <a:endParaRPr lang="fr-FR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9" name="Flèche vers la droite 6"/>
          <p:cNvSpPr/>
          <p:nvPr/>
        </p:nvSpPr>
        <p:spPr bwMode="auto">
          <a:xfrm>
            <a:off x="250521" y="2016246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  <p:sp>
        <p:nvSpPr>
          <p:cNvPr id="8" name="ZoneTexte 7"/>
          <p:cNvSpPr txBox="1"/>
          <p:nvPr/>
        </p:nvSpPr>
        <p:spPr>
          <a:xfrm>
            <a:off x="2229633" y="1665962"/>
            <a:ext cx="63882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5. Expliquez les différents types de stratégies concurrentielles.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2179528" y="3146121"/>
            <a:ext cx="67264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6. Quels sont les principaux avantages de la planification stratégique?</a:t>
            </a:r>
            <a:endParaRPr lang="fr-F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17732" y="1490597"/>
            <a:ext cx="45970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2. Sujets de discussion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204581" y="2743200"/>
            <a:ext cx="69394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Si le PDG d’une entreprise vous interrogeait sur le processus de la planification stratégique à instaurer au sein de son entreprise, quelles étapes lui recommanderiez-vous </a:t>
            </a:r>
            <a:r>
              <a:rPr lang="fr-FR" smtClean="0"/>
              <a:t>d’y incorporer?</a:t>
            </a:r>
            <a:endParaRPr lang="fr-FR" dirty="0"/>
          </a:p>
        </p:txBody>
      </p:sp>
      <p:sp>
        <p:nvSpPr>
          <p:cNvPr id="8" name="Flèche vers la droite 6"/>
          <p:cNvSpPr/>
          <p:nvPr/>
        </p:nvSpPr>
        <p:spPr bwMode="auto">
          <a:xfrm>
            <a:off x="388307" y="3193692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Questions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Standarddesign">
  <a:themeElements>
    <a:clrScheme name="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8A058"/>
      </a:accent2>
      <a:accent3>
        <a:srgbClr val="FFFFFF"/>
      </a:accent3>
      <a:accent4>
        <a:srgbClr val="000000"/>
      </a:accent4>
      <a:accent5>
        <a:srgbClr val="FECFAA"/>
      </a:accent5>
      <a:accent6>
        <a:srgbClr val="B5914F"/>
      </a:accent6>
      <a:hlink>
        <a:srgbClr val="990000"/>
      </a:hlink>
      <a:folHlink>
        <a:srgbClr val="9900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8A058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5914F"/>
        </a:accent6>
        <a:hlink>
          <a:srgbClr val="C40505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17645</TotalTime>
  <Words>780</Words>
  <Application>Microsoft Macintosh PowerPoint</Application>
  <PresentationFormat>On-screen Show (4:3)</PresentationFormat>
  <Paragraphs>102</Paragraphs>
  <Slides>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1_Standarddesign</vt:lpstr>
      <vt:lpstr>CHAPITRE 6: Le gestionnaire en tant que stratège   </vt:lpstr>
      <vt:lpstr>Révision</vt:lpstr>
      <vt:lpstr>Révision</vt:lpstr>
      <vt:lpstr>Révision</vt:lpstr>
      <vt:lpstr>Révision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seli</dc:creator>
  <dc:description>PresentationLoad.com</dc:description>
  <cp:lastModifiedBy>mob mob</cp:lastModifiedBy>
  <cp:revision>1558</cp:revision>
  <dcterms:created xsi:type="dcterms:W3CDTF">2007-11-27T23:54:21Z</dcterms:created>
  <dcterms:modified xsi:type="dcterms:W3CDTF">2015-10-31T21:46:35Z</dcterms:modified>
</cp:coreProperties>
</file>