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59" r:id="rId4"/>
    <p:sldId id="260" r:id="rId5"/>
    <p:sldId id="261" r:id="rId6"/>
    <p:sldId id="277" r:id="rId7"/>
    <p:sldId id="278" r:id="rId8"/>
    <p:sldId id="264" r:id="rId9"/>
    <p:sldId id="262" r:id="rId10"/>
    <p:sldId id="263"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8" d="100"/>
          <a:sy n="108" d="100"/>
        </p:scale>
        <p:origin x="-2280"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388F598-6D70-7D44-BA2B-8762CF8F68E2}" type="datetimeFigureOut">
              <a:rPr lang="en-US" smtClean="0"/>
              <a:t>13-09-13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3673289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88F598-6D70-7D44-BA2B-8762CF8F68E2}" type="datetimeFigureOut">
              <a:rPr lang="en-US" smtClean="0"/>
              <a:t>13-09-13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257163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88F598-6D70-7D44-BA2B-8762CF8F68E2}" type="datetimeFigureOut">
              <a:rPr lang="en-US" smtClean="0"/>
              <a:t>13-09-13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2781063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388F598-6D70-7D44-BA2B-8762CF8F68E2}" type="datetimeFigureOut">
              <a:rPr lang="en-US" smtClean="0"/>
              <a:t>13-09-13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3121454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388F598-6D70-7D44-BA2B-8762CF8F68E2}" type="datetimeFigureOut">
              <a:rPr lang="en-US" smtClean="0"/>
              <a:t>13-09-13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1902887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88F598-6D70-7D44-BA2B-8762CF8F68E2}" type="datetimeFigureOut">
              <a:rPr lang="en-US" smtClean="0"/>
              <a:t>13-09-13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1507452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88F598-6D70-7D44-BA2B-8762CF8F68E2}" type="datetimeFigureOut">
              <a:rPr lang="en-US" smtClean="0"/>
              <a:t>13-09-13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2982281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88F598-6D70-7D44-BA2B-8762CF8F68E2}" type="datetimeFigureOut">
              <a:rPr lang="en-US" smtClean="0"/>
              <a:t>13-09-13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3149161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88F598-6D70-7D44-BA2B-8762CF8F68E2}" type="datetimeFigureOut">
              <a:rPr lang="en-US" smtClean="0"/>
              <a:t>13-09-13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3251215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88F598-6D70-7D44-BA2B-8762CF8F68E2}" type="datetimeFigureOut">
              <a:rPr lang="en-US" smtClean="0"/>
              <a:t>13-09-13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418676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88F598-6D70-7D44-BA2B-8762CF8F68E2}" type="datetimeFigureOut">
              <a:rPr lang="en-US" smtClean="0"/>
              <a:t>13-09-13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F963DB-C5F4-9F4E-84C1-7C944CC429C1}" type="slidenum">
              <a:rPr lang="en-US" smtClean="0"/>
              <a:t>‹#›</a:t>
            </a:fld>
            <a:endParaRPr lang="en-US"/>
          </a:p>
        </p:txBody>
      </p:sp>
    </p:spTree>
    <p:extLst>
      <p:ext uri="{BB962C8B-B14F-4D97-AF65-F5344CB8AC3E}">
        <p14:creationId xmlns:p14="http://schemas.microsoft.com/office/powerpoint/2010/main" val="188399478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88F598-6D70-7D44-BA2B-8762CF8F68E2}" type="datetimeFigureOut">
              <a:rPr lang="en-US" smtClean="0"/>
              <a:t>13-09-13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F963DB-C5F4-9F4E-84C1-7C944CC429C1}" type="slidenum">
              <a:rPr lang="en-US" smtClean="0"/>
              <a:t>‹#›</a:t>
            </a:fld>
            <a:endParaRPr lang="en-US"/>
          </a:p>
        </p:txBody>
      </p:sp>
    </p:spTree>
    <p:extLst>
      <p:ext uri="{BB962C8B-B14F-4D97-AF65-F5344CB8AC3E}">
        <p14:creationId xmlns:p14="http://schemas.microsoft.com/office/powerpoint/2010/main" val="34236627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65089"/>
            <a:ext cx="7772400" cy="2435362"/>
          </a:xfrm>
        </p:spPr>
        <p:txBody>
          <a:bodyPr>
            <a:normAutofit fontScale="90000"/>
          </a:bodyPr>
          <a:lstStyle/>
          <a:p>
            <a:pPr algn="l"/>
            <a:r>
              <a:rPr lang="en-US" dirty="0"/>
              <a:t>Biomedicine: is the name used to describe professional medicine in the West. </a:t>
            </a:r>
            <a:br>
              <a:rPr lang="en-US" dirty="0"/>
            </a:b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422162214"/>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869" y="1720840"/>
            <a:ext cx="8529351" cy="2523768"/>
          </a:xfrm>
          <a:prstGeom prst="rect">
            <a:avLst/>
          </a:prstGeom>
        </p:spPr>
        <p:txBody>
          <a:bodyPr wrap="square">
            <a:spAutoFit/>
          </a:bodyPr>
          <a:lstStyle/>
          <a:p>
            <a:r>
              <a:rPr lang="en-US" dirty="0"/>
              <a:t>*</a:t>
            </a:r>
            <a:r>
              <a:rPr lang="en-US" sz="2000" dirty="0"/>
              <a:t>The term was used after 1945 </a:t>
            </a:r>
          </a:p>
          <a:p>
            <a:r>
              <a:rPr lang="en-US" sz="2000" dirty="0"/>
              <a:t>*When we go see doctors we are seeing people trained in the biomedical model.</a:t>
            </a:r>
          </a:p>
          <a:p>
            <a:r>
              <a:rPr lang="en-US" sz="2000" dirty="0"/>
              <a:t>*Those people who train as doctors in Canada are trained according to the biomedical tradition:</a:t>
            </a:r>
          </a:p>
          <a:p>
            <a:r>
              <a:rPr lang="en-US" sz="2000" dirty="0"/>
              <a:t>	- They must attend a recognized medical school</a:t>
            </a:r>
          </a:p>
          <a:p>
            <a:r>
              <a:rPr lang="en-US" sz="2000" dirty="0"/>
              <a:t>	- pass board exams</a:t>
            </a:r>
          </a:p>
          <a:p>
            <a:r>
              <a:rPr lang="en-US" sz="2000" dirty="0"/>
              <a:t>	 - </a:t>
            </a:r>
            <a:r>
              <a:rPr lang="en-US" sz="2000" dirty="0" smtClean="0"/>
              <a:t>certified by/</a:t>
            </a:r>
            <a:r>
              <a:rPr lang="en-US" sz="2000" dirty="0"/>
              <a:t>hold membership in the Canadian Medical Association.</a:t>
            </a:r>
          </a:p>
          <a:p>
            <a:r>
              <a:rPr lang="en-US" dirty="0"/>
              <a:t> </a:t>
            </a:r>
          </a:p>
        </p:txBody>
      </p:sp>
    </p:spTree>
    <p:extLst>
      <p:ext uri="{BB962C8B-B14F-4D97-AF65-F5344CB8AC3E}">
        <p14:creationId xmlns:p14="http://schemas.microsoft.com/office/powerpoint/2010/main" val="50701664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687402"/>
            <a:ext cx="8229600" cy="5438761"/>
          </a:xfrm>
        </p:spPr>
        <p:txBody>
          <a:bodyPr>
            <a:normAutofit fontScale="92500"/>
          </a:bodyPr>
          <a:lstStyle/>
          <a:p>
            <a:r>
              <a:rPr lang="en-US" dirty="0"/>
              <a:t>Biomedicine: is the branch of medical science that applies biology and physiology to clinical practice (study of body parts and its systems).</a:t>
            </a:r>
          </a:p>
          <a:p>
            <a:r>
              <a:rPr lang="en-US" dirty="0"/>
              <a:t>-biomedicine is non-spiritual and non-religious</a:t>
            </a:r>
          </a:p>
          <a:p>
            <a:r>
              <a:rPr lang="en-US" dirty="0"/>
              <a:t>- it does not see people’s illnesses (biological/physiological) as part of an interconnected social system</a:t>
            </a:r>
          </a:p>
          <a:p>
            <a:r>
              <a:rPr lang="en-US" dirty="0"/>
              <a:t>-instead </a:t>
            </a:r>
            <a:r>
              <a:rPr lang="en-US" dirty="0" smtClean="0"/>
              <a:t>biomedicine </a:t>
            </a:r>
            <a:r>
              <a:rPr lang="en-US" dirty="0"/>
              <a:t>sees the body as a machine that can be cured (to fix malfunctions) but not heal </a:t>
            </a:r>
            <a:r>
              <a:rPr lang="en-US" dirty="0" smtClean="0"/>
              <a:t>(</a:t>
            </a:r>
            <a:r>
              <a:rPr lang="en-US" dirty="0" err="1" smtClean="0"/>
              <a:t>ie</a:t>
            </a:r>
            <a:r>
              <a:rPr lang="en-US" dirty="0" smtClean="0"/>
              <a:t>. to </a:t>
            </a:r>
            <a:r>
              <a:rPr lang="en-US" dirty="0"/>
              <a:t>effect long-term beneficial changes in the mind/body system).</a:t>
            </a:r>
          </a:p>
          <a:p>
            <a:endParaRPr lang="en-US" dirty="0"/>
          </a:p>
        </p:txBody>
      </p:sp>
    </p:spTree>
    <p:extLst>
      <p:ext uri="{BB962C8B-B14F-4D97-AF65-F5344CB8AC3E}">
        <p14:creationId xmlns:p14="http://schemas.microsoft.com/office/powerpoint/2010/main" val="275827767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Determinants of Health</a:t>
            </a:r>
            <a:endParaRPr lang="en-US" dirty="0"/>
          </a:p>
        </p:txBody>
      </p:sp>
      <p:sp>
        <p:nvSpPr>
          <p:cNvPr id="3" name="Content Placeholder 2"/>
          <p:cNvSpPr>
            <a:spLocks noGrp="1"/>
          </p:cNvSpPr>
          <p:nvPr>
            <p:ph idx="1"/>
          </p:nvPr>
        </p:nvSpPr>
        <p:spPr/>
        <p:txBody>
          <a:bodyPr/>
          <a:lstStyle/>
          <a:p>
            <a:r>
              <a:rPr lang="en-US" dirty="0" smtClean="0"/>
              <a:t>Definition: </a:t>
            </a:r>
          </a:p>
          <a:p>
            <a:pPr lvl="1"/>
            <a:r>
              <a:rPr lang="en-US" dirty="0" smtClean="0"/>
              <a:t>Are the circumstances in which people are born, grow up, live, work and age, and the systems put in place to deal with illness. These circumstances are in turn shaped by a wider set of forces: gender, sexuality, race, economics, social policies, politics</a:t>
            </a:r>
            <a:endParaRPr lang="en-US" dirty="0"/>
          </a:p>
        </p:txBody>
      </p:sp>
    </p:spTree>
    <p:extLst>
      <p:ext uri="{BB962C8B-B14F-4D97-AF65-F5344CB8AC3E}">
        <p14:creationId xmlns:p14="http://schemas.microsoft.com/office/powerpoint/2010/main" val="155883087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Income and social status</a:t>
            </a:r>
          </a:p>
          <a:p>
            <a:r>
              <a:rPr lang="en-US" dirty="0" smtClean="0"/>
              <a:t>Education and literacy</a:t>
            </a:r>
          </a:p>
          <a:p>
            <a:r>
              <a:rPr lang="en-US" dirty="0" smtClean="0"/>
              <a:t>Social support networks (community, family, friends </a:t>
            </a:r>
            <a:r>
              <a:rPr lang="en-US" dirty="0" err="1" smtClean="0"/>
              <a:t>etc</a:t>
            </a:r>
            <a:r>
              <a:rPr lang="en-US" dirty="0" smtClean="0"/>
              <a:t>)</a:t>
            </a:r>
          </a:p>
          <a:p>
            <a:r>
              <a:rPr lang="en-US" dirty="0" smtClean="0"/>
              <a:t>Employment/working conditions</a:t>
            </a:r>
          </a:p>
          <a:p>
            <a:r>
              <a:rPr lang="en-US" dirty="0" smtClean="0"/>
              <a:t>Personal health practices and coping skills</a:t>
            </a:r>
          </a:p>
          <a:p>
            <a:r>
              <a:rPr lang="en-US" dirty="0" smtClean="0"/>
              <a:t>Health care services</a:t>
            </a:r>
          </a:p>
          <a:p>
            <a:r>
              <a:rPr lang="en-US" dirty="0" smtClean="0"/>
              <a:t>Environment (built and social): clean water and air, housing, etc.</a:t>
            </a:r>
          </a:p>
          <a:p>
            <a:r>
              <a:rPr lang="en-US" dirty="0" smtClean="0"/>
              <a:t>Race, gender, class</a:t>
            </a:r>
          </a:p>
          <a:p>
            <a:endParaRPr lang="en-US" dirty="0"/>
          </a:p>
        </p:txBody>
      </p:sp>
    </p:spTree>
    <p:extLst>
      <p:ext uri="{BB962C8B-B14F-4D97-AF65-F5344CB8AC3E}">
        <p14:creationId xmlns:p14="http://schemas.microsoft.com/office/powerpoint/2010/main" val="298142910"/>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Structural Violence </a:t>
            </a:r>
            <a:endParaRPr lang="en-US" dirty="0"/>
          </a:p>
        </p:txBody>
      </p:sp>
      <p:sp>
        <p:nvSpPr>
          <p:cNvPr id="3" name="Content Placeholder 2"/>
          <p:cNvSpPr>
            <a:spLocks noGrp="1"/>
          </p:cNvSpPr>
          <p:nvPr>
            <p:ph idx="1"/>
          </p:nvPr>
        </p:nvSpPr>
        <p:spPr/>
        <p:txBody>
          <a:bodyPr>
            <a:normAutofit/>
          </a:bodyPr>
          <a:lstStyle/>
          <a:p>
            <a:r>
              <a:rPr lang="en-US" dirty="0"/>
              <a:t>“Structural violence is one way of describing social arrangements that put individuals and populations in harm’s way… The arrangements are structural because they are embedded in the political and economic organization of our social world; they are violent because they cause injury to </a:t>
            </a:r>
            <a:r>
              <a:rPr lang="en-US" dirty="0" smtClean="0"/>
              <a:t>people.</a:t>
            </a:r>
            <a:r>
              <a:rPr lang="en-US" dirty="0"/>
              <a:t>”</a:t>
            </a:r>
          </a:p>
        </p:txBody>
      </p:sp>
    </p:spTree>
    <p:extLst>
      <p:ext uri="{BB962C8B-B14F-4D97-AF65-F5344CB8AC3E}">
        <p14:creationId xmlns:p14="http://schemas.microsoft.com/office/powerpoint/2010/main" val="856518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274638"/>
            <a:ext cx="8229600" cy="5851525"/>
          </a:xfrm>
        </p:spPr>
        <p:txBody>
          <a:bodyPr>
            <a:normAutofit/>
          </a:bodyPr>
          <a:lstStyle/>
          <a:p>
            <a:r>
              <a:rPr lang="en-US" b="1" dirty="0"/>
              <a:t>Systemic Violence</a:t>
            </a:r>
            <a:r>
              <a:rPr lang="en-US" dirty="0"/>
              <a:t>: violence that has become so common within a society that the society’s practices on both the institutionalized level and the individual level perpetuate that violence.</a:t>
            </a:r>
          </a:p>
          <a:p>
            <a:r>
              <a:rPr lang="en-US" b="1" dirty="0"/>
              <a:t>Institutionalized Violence</a:t>
            </a:r>
            <a:r>
              <a:rPr lang="en-US" dirty="0"/>
              <a:t>: violence entrenched within the organizational practices and policies of a society. Example: excluding specific populaces from educational opportunities based on race/culture/gender/sexual orientation/age/financial status.</a:t>
            </a:r>
          </a:p>
          <a:p>
            <a:endParaRPr lang="en-US" dirty="0"/>
          </a:p>
        </p:txBody>
      </p:sp>
    </p:spTree>
    <p:extLst>
      <p:ext uri="{BB962C8B-B14F-4D97-AF65-F5344CB8AC3E}">
        <p14:creationId xmlns:p14="http://schemas.microsoft.com/office/powerpoint/2010/main" val="2618921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Context: In Canada</a:t>
            </a:r>
            <a:endParaRPr lang="en-US" dirty="0"/>
          </a:p>
        </p:txBody>
      </p:sp>
      <p:sp>
        <p:nvSpPr>
          <p:cNvPr id="3" name="Content Placeholder 2"/>
          <p:cNvSpPr>
            <a:spLocks noGrp="1"/>
          </p:cNvSpPr>
          <p:nvPr>
            <p:ph idx="1"/>
          </p:nvPr>
        </p:nvSpPr>
        <p:spPr/>
        <p:txBody>
          <a:bodyPr>
            <a:normAutofit lnSpcReduction="10000"/>
          </a:bodyPr>
          <a:lstStyle/>
          <a:p>
            <a:r>
              <a:rPr lang="en-US" dirty="0" smtClean="0"/>
              <a:t>On average every six days a woman in Canada is killed by her intimate partner</a:t>
            </a:r>
          </a:p>
          <a:p>
            <a:r>
              <a:rPr lang="en-US" dirty="0"/>
              <a:t> </a:t>
            </a:r>
            <a:r>
              <a:rPr lang="en-US" dirty="0" smtClean="0"/>
              <a:t>Every day in Canada more than 3,000 (along with their 2,500 children) are living in an emergency shelter to escape domestic violence</a:t>
            </a:r>
          </a:p>
          <a:p>
            <a:r>
              <a:rPr lang="en-US" dirty="0" smtClean="0"/>
              <a:t>Every year there are more than 40,000 arrests as a result of domestic violence – this is about 12% of violent crime in Canada</a:t>
            </a:r>
            <a:endParaRPr lang="en-US" dirty="0"/>
          </a:p>
          <a:p>
            <a:pPr lvl="1"/>
            <a:endParaRPr lang="en-US" dirty="0" smtClean="0"/>
          </a:p>
          <a:p>
            <a:pPr lvl="1"/>
            <a:endParaRPr lang="en-US" dirty="0"/>
          </a:p>
        </p:txBody>
      </p:sp>
    </p:spTree>
    <p:extLst>
      <p:ext uri="{BB962C8B-B14F-4D97-AF65-F5344CB8AC3E}">
        <p14:creationId xmlns:p14="http://schemas.microsoft.com/office/powerpoint/2010/main" val="138088288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Stolen Sisters: Violence Against Women</a:t>
            </a:r>
            <a:endParaRPr lang="en-US" dirty="0"/>
          </a:p>
        </p:txBody>
      </p:sp>
      <p:sp>
        <p:nvSpPr>
          <p:cNvPr id="3" name="Content Placeholder 2"/>
          <p:cNvSpPr>
            <a:spLocks noGrp="1"/>
          </p:cNvSpPr>
          <p:nvPr>
            <p:ph idx="1"/>
          </p:nvPr>
        </p:nvSpPr>
        <p:spPr/>
        <p:txBody>
          <a:bodyPr/>
          <a:lstStyle/>
          <a:p>
            <a:pPr marL="0" indent="0">
              <a:buNone/>
            </a:pPr>
            <a:r>
              <a:rPr lang="en-US" dirty="0" smtClean="0"/>
              <a:t>In 2004 Amnesty International released a report called “Stolen Sisters”</a:t>
            </a:r>
          </a:p>
          <a:p>
            <a:pPr marL="0" indent="0">
              <a:buNone/>
            </a:pPr>
            <a:r>
              <a:rPr lang="en-US" dirty="0"/>
              <a:t>	</a:t>
            </a:r>
            <a:r>
              <a:rPr lang="en-US" dirty="0" smtClean="0"/>
              <a:t>-In Canada Aboriginal women are five times more likely to die as a result of violence</a:t>
            </a:r>
          </a:p>
          <a:p>
            <a:pPr marL="0" indent="0">
              <a:buNone/>
            </a:pPr>
            <a:r>
              <a:rPr lang="en-US" dirty="0" smtClean="0"/>
              <a:t>	</a:t>
            </a:r>
            <a:endParaRPr lang="en-US" dirty="0"/>
          </a:p>
        </p:txBody>
      </p:sp>
    </p:spTree>
    <p:extLst>
      <p:ext uri="{BB962C8B-B14F-4D97-AF65-F5344CB8AC3E}">
        <p14:creationId xmlns:p14="http://schemas.microsoft.com/office/powerpoint/2010/main" val="290180507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does this mean?</a:t>
            </a:r>
            <a:endParaRPr lang="en-US" dirty="0"/>
          </a:p>
        </p:txBody>
      </p:sp>
      <p:sp>
        <p:nvSpPr>
          <p:cNvPr id="3" name="Content Placeholder 2"/>
          <p:cNvSpPr>
            <a:spLocks noGrp="1"/>
          </p:cNvSpPr>
          <p:nvPr>
            <p:ph idx="1"/>
          </p:nvPr>
        </p:nvSpPr>
        <p:spPr/>
        <p:txBody>
          <a:bodyPr/>
          <a:lstStyle/>
          <a:p>
            <a:r>
              <a:rPr lang="en-US" dirty="0" smtClean="0"/>
              <a:t>-as of 2010, there are 582 known cases of missing and murdered Aboriginal women in Canada</a:t>
            </a:r>
          </a:p>
          <a:p>
            <a:r>
              <a:rPr lang="en-US" dirty="0" smtClean="0"/>
              <a:t>Violent victimization of Aboriginal women is three times that of non-Aboriginal women</a:t>
            </a:r>
          </a:p>
          <a:p>
            <a:endParaRPr lang="en-US" dirty="0" smtClean="0"/>
          </a:p>
          <a:p>
            <a:endParaRPr lang="en-US" dirty="0"/>
          </a:p>
        </p:txBody>
      </p:sp>
    </p:spTree>
    <p:extLst>
      <p:ext uri="{BB962C8B-B14F-4D97-AF65-F5344CB8AC3E}">
        <p14:creationId xmlns:p14="http://schemas.microsoft.com/office/powerpoint/2010/main" val="2671607285"/>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t>In one year – 427,000 women over the age of 15 reported to the police that they had been sexually assaulted. </a:t>
            </a:r>
          </a:p>
          <a:p>
            <a:pPr lvl="1"/>
            <a:r>
              <a:rPr lang="en-US" dirty="0" smtClean="0"/>
              <a:t>Only 10% of sexual assaults are ever reported</a:t>
            </a:r>
          </a:p>
          <a:p>
            <a:r>
              <a:rPr lang="en-US" dirty="0" smtClean="0"/>
              <a:t>Half of the women in Canada have experienced at least one incident of physical or sexual violence since the age of 16.</a:t>
            </a:r>
          </a:p>
          <a:p>
            <a:r>
              <a:rPr lang="en-US" dirty="0" smtClean="0"/>
              <a:t>1/10 women say they have been stalked by someone in a way that made them fear for their life</a:t>
            </a:r>
            <a:endParaRPr lang="en-US" dirty="0"/>
          </a:p>
        </p:txBody>
      </p:sp>
    </p:spTree>
    <p:extLst>
      <p:ext uri="{BB962C8B-B14F-4D97-AF65-F5344CB8AC3E}">
        <p14:creationId xmlns:p14="http://schemas.microsoft.com/office/powerpoint/2010/main" val="1019181783"/>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Diverse Gender Patterns and Division of Sex Roles</a:t>
            </a:r>
            <a:endParaRPr lang="en-US" dirty="0"/>
          </a:p>
        </p:txBody>
      </p:sp>
      <p:sp>
        <p:nvSpPr>
          <p:cNvPr id="3" name="Content Placeholder 2"/>
          <p:cNvSpPr>
            <a:spLocks noGrp="1"/>
          </p:cNvSpPr>
          <p:nvPr>
            <p:ph idx="1"/>
          </p:nvPr>
        </p:nvSpPr>
        <p:spPr/>
        <p:txBody>
          <a:bodyPr/>
          <a:lstStyle/>
          <a:p>
            <a:r>
              <a:rPr lang="en-US" dirty="0" err="1" smtClean="0"/>
              <a:t>Haudenosaunee</a:t>
            </a:r>
            <a:r>
              <a:rPr lang="en-US" dirty="0" smtClean="0"/>
              <a:t> (Iroquois)</a:t>
            </a:r>
          </a:p>
          <a:p>
            <a:pPr lvl="1"/>
            <a:r>
              <a:rPr lang="en-US" dirty="0" smtClean="0"/>
              <a:t>Matrilineal</a:t>
            </a:r>
          </a:p>
          <a:p>
            <a:pPr lvl="1"/>
            <a:r>
              <a:rPr lang="en-US" dirty="0" smtClean="0"/>
              <a:t>women owned the longhouse</a:t>
            </a:r>
          </a:p>
          <a:p>
            <a:pPr lvl="1"/>
            <a:r>
              <a:rPr lang="en-US" dirty="0" smtClean="0"/>
              <a:t>Women were in charge of the crops</a:t>
            </a:r>
          </a:p>
          <a:p>
            <a:pPr lvl="1"/>
            <a:r>
              <a:rPr lang="en-US" dirty="0" smtClean="0"/>
              <a:t>Political influence</a:t>
            </a:r>
          </a:p>
        </p:txBody>
      </p:sp>
    </p:spTree>
    <p:extLst>
      <p:ext uri="{BB962C8B-B14F-4D97-AF65-F5344CB8AC3E}">
        <p14:creationId xmlns:p14="http://schemas.microsoft.com/office/powerpoint/2010/main" val="1765144244"/>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Great Plains</a:t>
            </a:r>
          </a:p>
          <a:p>
            <a:pPr lvl="1"/>
            <a:r>
              <a:rPr lang="en-US" dirty="0" smtClean="0"/>
              <a:t>Women owned the tipis and </a:t>
            </a:r>
            <a:r>
              <a:rPr lang="en-US" smtClean="0"/>
              <a:t>everything inside</a:t>
            </a:r>
            <a:endParaRPr lang="en-US" dirty="0" smtClean="0"/>
          </a:p>
          <a:p>
            <a:pPr lvl="1"/>
            <a:r>
              <a:rPr lang="en-US" dirty="0" smtClean="0"/>
              <a:t>Manly hearted women</a:t>
            </a:r>
            <a:endParaRPr lang="en-US" dirty="0"/>
          </a:p>
        </p:txBody>
      </p:sp>
    </p:spTree>
    <p:extLst>
      <p:ext uri="{BB962C8B-B14F-4D97-AF65-F5344CB8AC3E}">
        <p14:creationId xmlns:p14="http://schemas.microsoft.com/office/powerpoint/2010/main" val="302522812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Valuing of women’s work</a:t>
            </a:r>
          </a:p>
          <a:p>
            <a:r>
              <a:rPr lang="en-US" dirty="0" smtClean="0"/>
              <a:t>Two spirited</a:t>
            </a:r>
          </a:p>
          <a:p>
            <a:r>
              <a:rPr lang="en-US" dirty="0" smtClean="0"/>
              <a:t>Pre-marital sex</a:t>
            </a:r>
          </a:p>
          <a:p>
            <a:r>
              <a:rPr lang="en-US" dirty="0" smtClean="0"/>
              <a:t>Divorce</a:t>
            </a:r>
          </a:p>
          <a:p>
            <a:r>
              <a:rPr lang="en-US" dirty="0" smtClean="0"/>
              <a:t>Ownership of property</a:t>
            </a:r>
            <a:endParaRPr lang="en-US" dirty="0"/>
          </a:p>
        </p:txBody>
      </p:sp>
    </p:spTree>
    <p:extLst>
      <p:ext uri="{BB962C8B-B14F-4D97-AF65-F5344CB8AC3E}">
        <p14:creationId xmlns:p14="http://schemas.microsoft.com/office/powerpoint/2010/main" val="1190532083"/>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Indian Legislation, 1868 and 1869</a:t>
            </a:r>
            <a:endParaRPr lang="en-US" dirty="0"/>
          </a:p>
        </p:txBody>
      </p:sp>
      <p:sp>
        <p:nvSpPr>
          <p:cNvPr id="3" name="Content Placeholder 2"/>
          <p:cNvSpPr>
            <a:spLocks noGrp="1"/>
          </p:cNvSpPr>
          <p:nvPr>
            <p:ph idx="1"/>
          </p:nvPr>
        </p:nvSpPr>
        <p:spPr/>
        <p:txBody>
          <a:bodyPr/>
          <a:lstStyle/>
          <a:p>
            <a:r>
              <a:rPr lang="en-US" dirty="0" smtClean="0"/>
              <a:t>Could not vote in band elections</a:t>
            </a:r>
          </a:p>
          <a:p>
            <a:r>
              <a:rPr lang="en-US" dirty="0" smtClean="0"/>
              <a:t>Immorality clauses</a:t>
            </a:r>
          </a:p>
          <a:p>
            <a:r>
              <a:rPr lang="en-US" dirty="0" smtClean="0"/>
              <a:t>Women could not inherit</a:t>
            </a:r>
          </a:p>
          <a:p>
            <a:r>
              <a:rPr lang="en-US" dirty="0" smtClean="0"/>
              <a:t>Who a woman married determined her membership rights and status</a:t>
            </a:r>
            <a:endParaRPr lang="en-US" dirty="0"/>
          </a:p>
        </p:txBody>
      </p:sp>
    </p:spTree>
    <p:extLst>
      <p:ext uri="{BB962C8B-B14F-4D97-AF65-F5344CB8AC3E}">
        <p14:creationId xmlns:p14="http://schemas.microsoft.com/office/powerpoint/2010/main" val="178086543"/>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Indian Act, 1900-1945	</a:t>
            </a:r>
            <a:endParaRPr lang="en-US" dirty="0"/>
          </a:p>
        </p:txBody>
      </p:sp>
      <p:sp>
        <p:nvSpPr>
          <p:cNvPr id="3" name="Content Placeholder 2"/>
          <p:cNvSpPr>
            <a:spLocks noGrp="1"/>
          </p:cNvSpPr>
          <p:nvPr>
            <p:ph idx="1"/>
          </p:nvPr>
        </p:nvSpPr>
        <p:spPr/>
        <p:txBody>
          <a:bodyPr/>
          <a:lstStyle/>
          <a:p>
            <a:r>
              <a:rPr lang="en-US" dirty="0" smtClean="0"/>
              <a:t>Indian Act, 1876 </a:t>
            </a:r>
          </a:p>
          <a:p>
            <a:pPr lvl="1"/>
            <a:r>
              <a:rPr lang="en-US" dirty="0" smtClean="0"/>
              <a:t>Defined “Indian” as </a:t>
            </a:r>
            <a:r>
              <a:rPr lang="en-US" smtClean="0"/>
              <a:t>male - section </a:t>
            </a:r>
            <a:r>
              <a:rPr lang="en-US" dirty="0" smtClean="0"/>
              <a:t>12.1(a) </a:t>
            </a:r>
            <a:r>
              <a:rPr lang="en-US" smtClean="0"/>
              <a:t>and section 12.1.(b)</a:t>
            </a:r>
            <a:endParaRPr lang="en-US" dirty="0" smtClean="0"/>
          </a:p>
          <a:p>
            <a:pPr lvl="1"/>
            <a:r>
              <a:rPr lang="en-US" dirty="0" smtClean="0"/>
              <a:t>Enfranchisement</a:t>
            </a:r>
          </a:p>
          <a:p>
            <a:r>
              <a:rPr lang="en-US" dirty="0" smtClean="0"/>
              <a:t>Morality clauses </a:t>
            </a:r>
          </a:p>
          <a:p>
            <a:r>
              <a:rPr lang="en-US" dirty="0" smtClean="0"/>
              <a:t>1927 – empowered Indian Agent to be able to evict ‘squatters’ from reserves</a:t>
            </a:r>
          </a:p>
          <a:p>
            <a:r>
              <a:rPr lang="en-US" dirty="0" smtClean="0"/>
              <a:t>Family Allowance, 1944</a:t>
            </a:r>
          </a:p>
          <a:p>
            <a:endParaRPr lang="en-US" dirty="0"/>
          </a:p>
          <a:p>
            <a:pPr lvl="1"/>
            <a:endParaRPr lang="en-US" dirty="0" smtClean="0"/>
          </a:p>
          <a:p>
            <a:pPr lvl="1"/>
            <a:endParaRPr lang="en-US" dirty="0"/>
          </a:p>
          <a:p>
            <a:pPr lvl="1"/>
            <a:endParaRPr lang="en-US" dirty="0" smtClean="0"/>
          </a:p>
          <a:p>
            <a:pPr lvl="1"/>
            <a:endParaRPr lang="en-US" dirty="0" smtClean="0"/>
          </a:p>
        </p:txBody>
      </p:sp>
    </p:spTree>
    <p:extLst>
      <p:ext uri="{BB962C8B-B14F-4D97-AF65-F5344CB8AC3E}">
        <p14:creationId xmlns:p14="http://schemas.microsoft.com/office/powerpoint/2010/main" val="99522488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smtClean="0"/>
              <a:t>Indian Act, 1951</a:t>
            </a:r>
          </a:p>
          <a:p>
            <a:pPr lvl="1"/>
            <a:r>
              <a:rPr lang="en-US" dirty="0" smtClean="0"/>
              <a:t>Given right to vote in band elections</a:t>
            </a:r>
          </a:p>
          <a:p>
            <a:pPr lvl="1"/>
            <a:r>
              <a:rPr lang="en-US" dirty="0" smtClean="0"/>
              <a:t>Introduced double mother clause</a:t>
            </a:r>
          </a:p>
          <a:p>
            <a:pPr lvl="1"/>
            <a:r>
              <a:rPr lang="en-US" dirty="0" smtClean="0"/>
              <a:t>Eliminated Red Ticket </a:t>
            </a:r>
            <a:endParaRPr lang="en-US" dirty="0"/>
          </a:p>
        </p:txBody>
      </p:sp>
    </p:spTree>
    <p:extLst>
      <p:ext uri="{BB962C8B-B14F-4D97-AF65-F5344CB8AC3E}">
        <p14:creationId xmlns:p14="http://schemas.microsoft.com/office/powerpoint/2010/main" val="4245080651"/>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Challenging the Indian Act</a:t>
            </a:r>
            <a:endParaRPr lang="en-US" dirty="0"/>
          </a:p>
        </p:txBody>
      </p:sp>
      <p:sp>
        <p:nvSpPr>
          <p:cNvPr id="3" name="Content Placeholder 2"/>
          <p:cNvSpPr>
            <a:spLocks noGrp="1"/>
          </p:cNvSpPr>
          <p:nvPr>
            <p:ph idx="1"/>
          </p:nvPr>
        </p:nvSpPr>
        <p:spPr/>
        <p:txBody>
          <a:bodyPr/>
          <a:lstStyle/>
          <a:p>
            <a:r>
              <a:rPr lang="en-US" dirty="0" smtClean="0"/>
              <a:t>Bill of Rights, 1960 (</a:t>
            </a:r>
            <a:r>
              <a:rPr lang="en-US" dirty="0" err="1" smtClean="0"/>
              <a:t>Drybones</a:t>
            </a:r>
            <a:r>
              <a:rPr lang="en-US" dirty="0" smtClean="0"/>
              <a:t>, 1969)</a:t>
            </a:r>
          </a:p>
          <a:p>
            <a:r>
              <a:rPr lang="en-US" dirty="0" smtClean="0"/>
              <a:t>Jeanette </a:t>
            </a:r>
            <a:r>
              <a:rPr lang="en-US" dirty="0" err="1" smtClean="0"/>
              <a:t>Corbiere</a:t>
            </a:r>
            <a:r>
              <a:rPr lang="en-US" dirty="0" smtClean="0"/>
              <a:t> </a:t>
            </a:r>
            <a:r>
              <a:rPr lang="en-US" dirty="0" err="1" smtClean="0"/>
              <a:t>Lavell</a:t>
            </a:r>
            <a:r>
              <a:rPr lang="en-US" dirty="0" smtClean="0"/>
              <a:t> and Yvonne </a:t>
            </a:r>
            <a:r>
              <a:rPr lang="en-US" dirty="0" err="1" smtClean="0"/>
              <a:t>Bedard</a:t>
            </a:r>
            <a:r>
              <a:rPr lang="en-US" dirty="0" smtClean="0"/>
              <a:t>, 1973</a:t>
            </a:r>
            <a:endParaRPr lang="en-US" dirty="0"/>
          </a:p>
        </p:txBody>
      </p:sp>
    </p:spTree>
    <p:extLst>
      <p:ext uri="{BB962C8B-B14F-4D97-AF65-F5344CB8AC3E}">
        <p14:creationId xmlns:p14="http://schemas.microsoft.com/office/powerpoint/2010/main" val="3452950952"/>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Bill C-31, 17 April 1985</a:t>
            </a:r>
            <a:endParaRPr lang="en-US" dirty="0"/>
          </a:p>
        </p:txBody>
      </p:sp>
      <p:sp>
        <p:nvSpPr>
          <p:cNvPr id="3" name="Content Placeholder 2"/>
          <p:cNvSpPr>
            <a:spLocks noGrp="1"/>
          </p:cNvSpPr>
          <p:nvPr>
            <p:ph idx="1"/>
          </p:nvPr>
        </p:nvSpPr>
        <p:spPr/>
        <p:txBody>
          <a:bodyPr/>
          <a:lstStyle/>
          <a:p>
            <a:r>
              <a:rPr lang="en-US" dirty="0" smtClean="0"/>
              <a:t>Eliminated Section 12.1.b</a:t>
            </a:r>
          </a:p>
          <a:p>
            <a:r>
              <a:rPr lang="en-US" dirty="0" smtClean="0"/>
              <a:t>Gave First Nations control over their own membership lists</a:t>
            </a:r>
            <a:endParaRPr lang="en-US" dirty="0"/>
          </a:p>
        </p:txBody>
      </p:sp>
    </p:spTree>
    <p:extLst>
      <p:ext uri="{BB962C8B-B14F-4D97-AF65-F5344CB8AC3E}">
        <p14:creationId xmlns:p14="http://schemas.microsoft.com/office/powerpoint/2010/main" val="1586984310"/>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Problems	</a:t>
            </a:r>
            <a:endParaRPr lang="en-US" dirty="0"/>
          </a:p>
        </p:txBody>
      </p:sp>
      <p:sp>
        <p:nvSpPr>
          <p:cNvPr id="3" name="Content Placeholder 2"/>
          <p:cNvSpPr>
            <a:spLocks noGrp="1"/>
          </p:cNvSpPr>
          <p:nvPr>
            <p:ph idx="1"/>
          </p:nvPr>
        </p:nvSpPr>
        <p:spPr/>
        <p:txBody>
          <a:bodyPr/>
          <a:lstStyle/>
          <a:p>
            <a:r>
              <a:rPr lang="en-US" dirty="0" smtClean="0"/>
              <a:t>Band Membership Codes</a:t>
            </a:r>
          </a:p>
          <a:p>
            <a:r>
              <a:rPr lang="en-US" dirty="0" smtClean="0"/>
              <a:t>Paternity</a:t>
            </a:r>
          </a:p>
          <a:p>
            <a:r>
              <a:rPr lang="en-US" dirty="0" smtClean="0"/>
              <a:t>Second Generation Cutoff </a:t>
            </a:r>
          </a:p>
          <a:p>
            <a:endParaRPr lang="en-US" dirty="0"/>
          </a:p>
        </p:txBody>
      </p:sp>
    </p:spTree>
    <p:extLst>
      <p:ext uri="{BB962C8B-B14F-4D97-AF65-F5344CB8AC3E}">
        <p14:creationId xmlns:p14="http://schemas.microsoft.com/office/powerpoint/2010/main" val="1958935811"/>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smtClean="0"/>
              <a:t>Sharon McIvor (second generation cutoff)</a:t>
            </a:r>
          </a:p>
          <a:p>
            <a:r>
              <a:rPr lang="en-US" dirty="0" smtClean="0"/>
              <a:t>Bill C-3 An Act to Promote Gender Equity in Indian Status – March 2011</a:t>
            </a:r>
          </a:p>
          <a:p>
            <a:endParaRPr lang="en-US" dirty="0"/>
          </a:p>
        </p:txBody>
      </p:sp>
    </p:spTree>
    <p:extLst>
      <p:ext uri="{BB962C8B-B14F-4D97-AF65-F5344CB8AC3E}">
        <p14:creationId xmlns:p14="http://schemas.microsoft.com/office/powerpoint/2010/main" val="1233146576"/>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39"/>
            <a:ext cx="8229600" cy="45719"/>
          </a:xfrm>
        </p:spPr>
        <p:txBody>
          <a:bodyPr>
            <a:normAutofit fontScale="90000"/>
          </a:bodyPr>
          <a:lstStyle/>
          <a:p>
            <a:endParaRPr lang="en-US"/>
          </a:p>
        </p:txBody>
      </p:sp>
      <p:sp>
        <p:nvSpPr>
          <p:cNvPr id="3" name="Content Placeholder 2"/>
          <p:cNvSpPr>
            <a:spLocks noGrp="1"/>
          </p:cNvSpPr>
          <p:nvPr>
            <p:ph idx="1"/>
          </p:nvPr>
        </p:nvSpPr>
        <p:spPr>
          <a:xfrm>
            <a:off x="-1" y="142838"/>
            <a:ext cx="9144001" cy="6715161"/>
          </a:xfrm>
        </p:spPr>
        <p:txBody>
          <a:bodyPr>
            <a:normAutofit/>
          </a:bodyPr>
          <a:lstStyle/>
          <a:p>
            <a:r>
              <a:rPr lang="en-US" dirty="0" smtClean="0"/>
              <a:t>“the Indian Act imposed upon us a patriarchal system and laws, which </a:t>
            </a:r>
            <a:r>
              <a:rPr lang="en-US" dirty="0" err="1" smtClean="0"/>
              <a:t>favoured</a:t>
            </a:r>
            <a:r>
              <a:rPr lang="en-US" dirty="0" smtClean="0"/>
              <a:t> men. By 1971 this system was so ingrained the patriarchy was seen as a traditional trait. Even the memory of our matriarchal forms of government and descent was forgotten or unacknowledged. How can our Aboriginal leaders argue a case for traditional laws and customs whey they continue to exclude women? Recognizing the inherent right to self-government does not mean recognizing and blessing the patriarchy created in our communities by foreign governments.”</a:t>
            </a:r>
          </a:p>
          <a:p>
            <a:pPr lvl="8"/>
            <a:r>
              <a:rPr lang="en-US" dirty="0" smtClean="0"/>
              <a:t>Mary </a:t>
            </a:r>
            <a:r>
              <a:rPr lang="en-US" dirty="0" err="1" smtClean="0"/>
              <a:t>Stanaicia</a:t>
            </a:r>
            <a:r>
              <a:rPr lang="en-US" dirty="0" smtClean="0"/>
              <a:t> </a:t>
            </a:r>
          </a:p>
          <a:p>
            <a:pPr lvl="8"/>
            <a:endParaRPr lang="en-US" dirty="0"/>
          </a:p>
        </p:txBody>
      </p:sp>
    </p:spTree>
    <p:extLst>
      <p:ext uri="{BB962C8B-B14F-4D97-AF65-F5344CB8AC3E}">
        <p14:creationId xmlns:p14="http://schemas.microsoft.com/office/powerpoint/2010/main" val="1017891193"/>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Apothecary.thmx</Template>
  <TotalTime>206</TotalTime>
  <Words>900</Words>
  <Application>Microsoft Macintosh PowerPoint</Application>
  <PresentationFormat>On-screen Show (4:3)</PresentationFormat>
  <Paragraphs>90</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Biomedicine: is the name used to describe professional medicine in the West.  </vt:lpstr>
      <vt:lpstr>PowerPoint Presentation</vt:lpstr>
      <vt:lpstr>PowerPoint Presentation</vt:lpstr>
      <vt:lpstr>Social Determinants of Health</vt:lpstr>
      <vt:lpstr>Examples</vt:lpstr>
      <vt:lpstr>Structural Violence </vt:lpstr>
      <vt:lpstr>PowerPoint Presentation</vt:lpstr>
      <vt:lpstr>Context: In Canada</vt:lpstr>
      <vt:lpstr>Stolen Sisters: Violence Against Women</vt:lpstr>
      <vt:lpstr>What does this mean?</vt:lpstr>
      <vt:lpstr>PowerPoint Presentation</vt:lpstr>
      <vt:lpstr>Diverse Gender Patterns and Division of Sex Roles</vt:lpstr>
      <vt:lpstr>PowerPoint Presentation</vt:lpstr>
      <vt:lpstr>PowerPoint Presentation</vt:lpstr>
      <vt:lpstr>Indian Legislation, 1868 and 1869</vt:lpstr>
      <vt:lpstr>Indian Act, 1900-1945 </vt:lpstr>
      <vt:lpstr>PowerPoint Presentation</vt:lpstr>
      <vt:lpstr>Challenging the Indian Act</vt:lpstr>
      <vt:lpstr>Bill C-31, 17 April 1985</vt:lpstr>
      <vt:lpstr>More Problems </vt:lpstr>
      <vt:lpstr>PowerPoint Presentation</vt:lpstr>
      <vt:lpstr>PowerPoint Presentation</vt:lpstr>
    </vt:vector>
  </TitlesOfParts>
  <Company>Lakehead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Biomedicine: the branch of medical science that applies biological and physiological principles to clinical practice</dc:title>
  <dc:creator>Kristin Burnett</dc:creator>
  <cp:lastModifiedBy>Kristin Burnett</cp:lastModifiedBy>
  <cp:revision>13</cp:revision>
  <dcterms:created xsi:type="dcterms:W3CDTF">2013-09-12T14:23:33Z</dcterms:created>
  <dcterms:modified xsi:type="dcterms:W3CDTF">2013-09-13T19:23:56Z</dcterms:modified>
</cp:coreProperties>
</file>