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doc" ContentType="application/msword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56" r:id="rId2"/>
    <p:sldId id="408" r:id="rId3"/>
    <p:sldId id="401" r:id="rId4"/>
    <p:sldId id="259" r:id="rId5"/>
    <p:sldId id="398" r:id="rId6"/>
    <p:sldId id="355" r:id="rId7"/>
    <p:sldId id="260" r:id="rId8"/>
    <p:sldId id="261" r:id="rId9"/>
    <p:sldId id="262" r:id="rId10"/>
    <p:sldId id="264" r:id="rId11"/>
    <p:sldId id="399" r:id="rId12"/>
    <p:sldId id="403" r:id="rId13"/>
    <p:sldId id="404" r:id="rId14"/>
    <p:sldId id="407" r:id="rId15"/>
  </p:sldIdLst>
  <p:sldSz cx="9144000" cy="6858000" type="screen4x3"/>
  <p:notesSz cx="6858000" cy="9144000"/>
  <p:defaultTextStyle>
    <a:defPPr>
      <a:defRPr lang="en-US"/>
    </a:defPPr>
    <a:lvl1pPr algn="r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r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r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r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r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ina Zeroual (Employee)" initials="MZ(" lastIdx="0" clrIdx="0">
    <p:extLst>
      <p:ext uri="{19B8F6BF-5375-455C-9EA6-DF929625EA0E}">
        <p15:presenceInfo xmlns:p15="http://schemas.microsoft.com/office/powerpoint/2012/main" userId="S-1-5-21-3331397283-988083582-3569150640-3884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800000"/>
    <a:srgbClr val="006600"/>
    <a:srgbClr val="993300"/>
    <a:srgbClr val="996633"/>
    <a:srgbClr val="A50021"/>
    <a:srgbClr val="6699FF"/>
    <a:srgbClr val="006666"/>
    <a:srgbClr val="6600CC"/>
    <a:srgbClr val="00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9005" autoAdjust="0"/>
    <p:restoredTop sz="98915" autoAdjust="0"/>
  </p:normalViewPr>
  <p:slideViewPr>
    <p:cSldViewPr snapToGrid="0">
      <p:cViewPr varScale="1">
        <p:scale>
          <a:sx n="74" d="100"/>
          <a:sy n="74" d="100"/>
        </p:scale>
        <p:origin x="1536" y="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>
        <p:scale>
          <a:sx n="75" d="100"/>
          <a:sy n="75" d="100"/>
        </p:scale>
        <p:origin x="-1080" y="-72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1026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09571" name="Rectangle 1027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09573" name="Rectangle 1029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fld id="{2F657579-511D-44AB-B91E-3000626C7B56}" type="slidenum">
              <a:rPr lang="en-US"/>
              <a:pPr/>
              <a:t>‹#›</a:t>
            </a:fld>
            <a:endParaRPr lang="en-US"/>
          </a:p>
        </p:txBody>
      </p:sp>
      <p:sp>
        <p:nvSpPr>
          <p:cNvPr id="109574" name="WordArt 1030"/>
          <p:cNvSpPr>
            <a:spLocks noChangeArrowheads="1" noChangeShapeType="1" noTextEdit="1"/>
          </p:cNvSpPr>
          <p:nvPr/>
        </p:nvSpPr>
        <p:spPr bwMode="auto">
          <a:xfrm>
            <a:off x="79375" y="8716963"/>
            <a:ext cx="781050" cy="250825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en-US" sz="1200" kern="1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9999FF"/>
                    </a:gs>
                    <a:gs pos="100000">
                      <a:srgbClr val="009999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C0C0C0"/>
                  </a:outerShdw>
                </a:effectLst>
                <a:latin typeface="Impact"/>
              </a:rPr>
              <a:t>J Carnegie, 2003</a:t>
            </a:r>
          </a:p>
        </p:txBody>
      </p:sp>
    </p:spTree>
    <p:extLst>
      <p:ext uri="{BB962C8B-B14F-4D97-AF65-F5344CB8AC3E}">
        <p14:creationId xmlns:p14="http://schemas.microsoft.com/office/powerpoint/2010/main" val="280182190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300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300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300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300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>
                <a:latin typeface="Times New Roman" pitchFamily="18" charset="0"/>
              </a:defRPr>
            </a:lvl1pPr>
          </a:lstStyle>
          <a:p>
            <a:endParaRPr lang="en-US"/>
          </a:p>
        </p:txBody>
      </p:sp>
      <p:sp>
        <p:nvSpPr>
          <p:cNvPr id="1300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itchFamily="18" charset="0"/>
              </a:defRPr>
            </a:lvl1pPr>
          </a:lstStyle>
          <a:p>
            <a:fld id="{562F82E6-1D69-41CD-BE71-116BF319C611}" type="slidenum">
              <a:rPr lang="en-US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906604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356B5951-D296-4C72-81AD-9208A89EBA28}" type="slidenum">
              <a:rPr lang="en-US" smtClean="0"/>
              <a:pPr>
                <a:defRPr/>
              </a:pPr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322907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J. Ca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705600" y="60960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r>
              <a:rPr lang="en-US"/>
              <a:t>J. Ca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ecomehealthynow.com/article/anatom/704/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://graphics.stanford.edu/courses/cs48n-03/" TargetMode="External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13" Type="http://schemas.openxmlformats.org/officeDocument/2006/relationships/image" Target="../media/image17.png"/><Relationship Id="rId3" Type="http://schemas.openxmlformats.org/officeDocument/2006/relationships/oleObject" Target="../embeddings/Microsoft_Word_97_-_2003_Document1.doc"/><Relationship Id="rId7" Type="http://schemas.openxmlformats.org/officeDocument/2006/relationships/image" Target="../media/image11.png"/><Relationship Id="rId12" Type="http://schemas.openxmlformats.org/officeDocument/2006/relationships/image" Target="../media/image16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0.png"/><Relationship Id="rId11" Type="http://schemas.openxmlformats.org/officeDocument/2006/relationships/image" Target="../media/image15.png"/><Relationship Id="rId5" Type="http://schemas.openxmlformats.org/officeDocument/2006/relationships/image" Target="../media/image9.png"/><Relationship Id="rId10" Type="http://schemas.openxmlformats.org/officeDocument/2006/relationships/image" Target="../media/image14.png"/><Relationship Id="rId4" Type="http://schemas.openxmlformats.org/officeDocument/2006/relationships/image" Target="../media/image8.emf"/><Relationship Id="rId9" Type="http://schemas.openxmlformats.org/officeDocument/2006/relationships/image" Target="../media/image13.png"/><Relationship Id="rId1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Text Box 3"/>
          <p:cNvSpPr txBox="1">
            <a:spLocks noChangeArrowheads="1"/>
          </p:cNvSpPr>
          <p:nvPr/>
        </p:nvSpPr>
        <p:spPr bwMode="auto">
          <a:xfrm>
            <a:off x="152400" y="38100"/>
            <a:ext cx="8839200" cy="5856988"/>
          </a:xfrm>
          <a:prstGeom prst="rect">
            <a:avLst/>
          </a:prstGeom>
          <a:gradFill rotWithShape="0">
            <a:gsLst>
              <a:gs pos="0">
                <a:srgbClr val="99FFCC">
                  <a:alpha val="20000"/>
                </a:srgbClr>
              </a:gs>
              <a:gs pos="50000">
                <a:srgbClr val="99FFCC">
                  <a:gamma/>
                  <a:tint val="0"/>
                  <a:invGamma/>
                </a:srgbClr>
              </a:gs>
              <a:gs pos="100000">
                <a:srgbClr val="99FFCC">
                  <a:alpha val="20000"/>
                </a:srgbClr>
              </a:gs>
            </a:gsLst>
            <a:lin ang="5400000" scaled="1"/>
          </a:gradFill>
          <a:ln w="571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 algn="ctr">
              <a:spcBef>
                <a:spcPct val="50000"/>
              </a:spcBef>
              <a:tabLst>
                <a:tab pos="171450" algn="l"/>
              </a:tabLst>
            </a:pPr>
            <a:r>
              <a:rPr lang="en-US" sz="4400" b="1" dirty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ANP </a:t>
            </a:r>
            <a:r>
              <a:rPr lang="en-US" sz="4400" b="1" dirty="0" smtClean="0">
                <a:solidFill>
                  <a:schemeClr val="hlink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1106 B</a:t>
            </a:r>
          </a:p>
          <a:p>
            <a:pPr marL="457200" indent="-457200" algn="l">
              <a:spcBef>
                <a:spcPct val="50000"/>
              </a:spcBef>
              <a:tabLst>
                <a:tab pos="171450" algn="l"/>
              </a:tabLst>
            </a:pPr>
            <a:r>
              <a:rPr lang="en-US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M. Zeroual</a:t>
            </a:r>
            <a:r>
              <a:rPr lang="en-US" sz="44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 </a:t>
            </a:r>
          </a:p>
          <a:p>
            <a:pPr marL="457200" indent="-457200" algn="l">
              <a:lnSpc>
                <a:spcPct val="85000"/>
              </a:lnSpc>
              <a:spcBef>
                <a:spcPct val="50000"/>
              </a:spcBef>
              <a:buFontTx/>
              <a:buAutoNum type="arabicPeriod"/>
              <a:tabLst>
                <a:tab pos="171450" algn="l"/>
              </a:tabLst>
            </a:pPr>
            <a:r>
              <a:rPr lang="en-US" sz="2400" dirty="0">
                <a:latin typeface="Calibri" panose="020F0502020204030204" pitchFamily="34" charset="0"/>
              </a:rPr>
              <a:t>Anatomical Terms</a:t>
            </a:r>
          </a:p>
          <a:p>
            <a:pPr marL="457200" indent="-457200" algn="l">
              <a:lnSpc>
                <a:spcPct val="85000"/>
              </a:lnSpc>
              <a:spcBef>
                <a:spcPct val="50000"/>
              </a:spcBef>
              <a:buFontTx/>
              <a:buAutoNum type="arabicPeriod"/>
              <a:tabLst>
                <a:tab pos="171450" algn="l"/>
              </a:tabLst>
            </a:pPr>
            <a:r>
              <a:rPr lang="en-US" sz="2400" dirty="0" smtClean="0">
                <a:latin typeface="Calibri" panose="020F0502020204030204" pitchFamily="34" charset="0"/>
              </a:rPr>
              <a:t>Anatomy </a:t>
            </a:r>
            <a:r>
              <a:rPr lang="en-US" sz="2400" dirty="0">
                <a:latin typeface="Calibri" panose="020F0502020204030204" pitchFamily="34" charset="0"/>
              </a:rPr>
              <a:t>of the Skeletal System</a:t>
            </a:r>
          </a:p>
          <a:p>
            <a:pPr marL="457200" indent="-457200" algn="l">
              <a:lnSpc>
                <a:spcPct val="85000"/>
              </a:lnSpc>
              <a:spcBef>
                <a:spcPct val="50000"/>
              </a:spcBef>
              <a:buFontTx/>
              <a:buAutoNum type="arabicPeriod"/>
              <a:tabLst>
                <a:tab pos="171450" algn="l"/>
              </a:tabLst>
            </a:pPr>
            <a:r>
              <a:rPr lang="en-US" sz="2400" dirty="0">
                <a:latin typeface="Calibri" panose="020F0502020204030204" pitchFamily="34" charset="0"/>
              </a:rPr>
              <a:t>Anatomy and Physiology of the Joints</a:t>
            </a:r>
          </a:p>
          <a:p>
            <a:pPr marL="457200" indent="-457200" algn="l">
              <a:lnSpc>
                <a:spcPct val="85000"/>
              </a:lnSpc>
              <a:spcBef>
                <a:spcPct val="50000"/>
              </a:spcBef>
              <a:buFontTx/>
              <a:buAutoNum type="arabicPeriod"/>
              <a:tabLst>
                <a:tab pos="171450" algn="l"/>
              </a:tabLst>
            </a:pPr>
            <a:r>
              <a:rPr lang="en-US" sz="2400" dirty="0">
                <a:latin typeface="Calibri" panose="020F0502020204030204" pitchFamily="34" charset="0"/>
              </a:rPr>
              <a:t>Anatomy of the Muscular System</a:t>
            </a:r>
          </a:p>
          <a:p>
            <a:pPr marL="457200" indent="-457200" algn="l">
              <a:lnSpc>
                <a:spcPct val="85000"/>
              </a:lnSpc>
              <a:spcBef>
                <a:spcPct val="50000"/>
              </a:spcBef>
              <a:buFontTx/>
              <a:buAutoNum type="arabicPeriod"/>
              <a:tabLst>
                <a:tab pos="171450" algn="l"/>
              </a:tabLst>
            </a:pPr>
            <a:r>
              <a:rPr lang="en-US" sz="2400" dirty="0">
                <a:latin typeface="Calibri" panose="020F0502020204030204" pitchFamily="34" charset="0"/>
              </a:rPr>
              <a:t>Anatomy of the Nervous </a:t>
            </a:r>
            <a:r>
              <a:rPr lang="en-US" sz="2400" dirty="0" smtClean="0">
                <a:latin typeface="Calibri" panose="020F0502020204030204" pitchFamily="34" charset="0"/>
              </a:rPr>
              <a:t>System</a:t>
            </a:r>
          </a:p>
          <a:p>
            <a:pPr marL="457200" indent="-457200" algn="l">
              <a:lnSpc>
                <a:spcPct val="85000"/>
              </a:lnSpc>
              <a:spcBef>
                <a:spcPct val="50000"/>
              </a:spcBef>
              <a:buFontTx/>
              <a:buAutoNum type="arabicPeriod"/>
              <a:tabLst>
                <a:tab pos="171450" algn="l"/>
              </a:tabLst>
            </a:pPr>
            <a:r>
              <a:rPr lang="en-US" sz="2400" dirty="0">
                <a:latin typeface="Calibri" panose="020F0502020204030204" pitchFamily="34" charset="0"/>
              </a:rPr>
              <a:t>Integumentary </a:t>
            </a:r>
            <a:r>
              <a:rPr lang="en-US" sz="2400" dirty="0" smtClean="0">
                <a:latin typeface="Calibri" panose="020F0502020204030204" pitchFamily="34" charset="0"/>
              </a:rPr>
              <a:t>System</a:t>
            </a:r>
          </a:p>
          <a:p>
            <a:pPr algn="l">
              <a:lnSpc>
                <a:spcPct val="85000"/>
              </a:lnSpc>
              <a:spcBef>
                <a:spcPct val="50000"/>
              </a:spcBef>
              <a:tabLst>
                <a:tab pos="171450" algn="l"/>
              </a:tabLst>
            </a:pPr>
            <a:r>
              <a:rPr lang="en-US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F. </a:t>
            </a:r>
            <a:r>
              <a:rPr lang="en-US" sz="2800" b="1" dirty="0" err="1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Feiner</a:t>
            </a:r>
            <a:r>
              <a:rPr lang="en-US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Comic Sans MS" pitchFamily="66" charset="0"/>
              </a:rPr>
              <a:t> </a:t>
            </a:r>
            <a:r>
              <a:rPr lang="en-US" sz="2800" b="1" dirty="0" smtClean="0">
                <a:solidFill>
                  <a:schemeClr val="accent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mic Sans MS" panose="030F0702030302020204" pitchFamily="66" charset="0"/>
              </a:rPr>
              <a:t>F.</a:t>
            </a:r>
            <a:endParaRPr lang="en-US" sz="2800" b="1" dirty="0">
              <a:solidFill>
                <a:schemeClr val="accent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anose="030F0702030302020204" pitchFamily="66" charset="0"/>
            </a:endParaRPr>
          </a:p>
          <a:p>
            <a:pPr marL="457200" indent="-457200" algn="l">
              <a:lnSpc>
                <a:spcPct val="85000"/>
              </a:lnSpc>
              <a:spcBef>
                <a:spcPct val="50000"/>
              </a:spcBef>
              <a:buFont typeface="+mj-lt"/>
              <a:buAutoNum type="arabicPeriod" startAt="7"/>
              <a:tabLst>
                <a:tab pos="171450" algn="l"/>
              </a:tabLst>
            </a:pPr>
            <a:r>
              <a:rPr lang="en-US" sz="2400" dirty="0">
                <a:latin typeface="Calibri" panose="020F0502020204030204" pitchFamily="34" charset="0"/>
              </a:rPr>
              <a:t>Physiology of the Nervous System</a:t>
            </a:r>
          </a:p>
        </p:txBody>
      </p:sp>
      <p:pic>
        <p:nvPicPr>
          <p:cNvPr id="5" name="Picture 2" descr="http://rpm-therapy.com/wp-content/uploads/2013/07/Human-anatomy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668" r="5064"/>
          <a:stretch/>
        </p:blipFill>
        <p:spPr bwMode="auto">
          <a:xfrm>
            <a:off x="5350284" y="1452282"/>
            <a:ext cx="3376857" cy="49932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281447" y="1587237"/>
            <a:ext cx="6574665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spcAft>
                <a:spcPts val="0"/>
              </a:spcAft>
            </a:pPr>
            <a:r>
              <a:rPr 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Specific Objectives:</a:t>
            </a:r>
          </a:p>
          <a:p>
            <a:pPr algn="l">
              <a:spcAft>
                <a:spcPts val="0"/>
              </a:spcAft>
            </a:pPr>
            <a:endParaRPr lang="en-US" sz="2400" b="1" dirty="0" smtClean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marL="514350" indent="-514350" algn="l">
              <a:spcAft>
                <a:spcPts val="0"/>
              </a:spcAft>
              <a:buAutoNum type="arabicPeriod"/>
            </a:pPr>
            <a:r>
              <a:rPr lang="en-US" b="1" dirty="0" smtClean="0">
                <a:solidFill>
                  <a:srgbClr val="FF33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Anatomical </a:t>
            </a:r>
            <a:r>
              <a:rPr lang="en-US" b="1" dirty="0">
                <a:solidFill>
                  <a:srgbClr val="FF33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terms </a:t>
            </a:r>
            <a:r>
              <a:rPr lang="en-US" dirty="0" smtClean="0">
                <a:solidFill>
                  <a:srgbClr val="FF33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(pp.11-20)</a:t>
            </a:r>
            <a:endParaRPr lang="en-US" sz="2800" dirty="0">
              <a:solidFill>
                <a:srgbClr val="FF3300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l">
              <a:spcAft>
                <a:spcPts val="0"/>
              </a:spcAft>
            </a:pPr>
            <a:r>
              <a:rPr lang="en-US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1.1 </a:t>
            </a:r>
            <a:r>
              <a:rPr lang="en-US" dirty="0">
                <a:latin typeface="Arial" panose="020B0604020202020204" pitchFamily="34" charset="0"/>
                <a:ea typeface="Times New Roman" panose="02020603050405020304" pitchFamily="18" charset="0"/>
              </a:rPr>
              <a:t>Define the anatomical position, the regional and the directional terms, as well as planes and </a:t>
            </a:r>
            <a:r>
              <a:rPr lang="en-US" dirty="0" smtClean="0">
                <a:latin typeface="Arial" panose="020B0604020202020204" pitchFamily="34" charset="0"/>
                <a:ea typeface="Times New Roman" panose="02020603050405020304" pitchFamily="18" charset="0"/>
              </a:rPr>
              <a:t>sections</a:t>
            </a:r>
            <a:endParaRPr lang="fr-CA" sz="3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l"/>
            <a:r>
              <a:rPr lang="en-US" dirty="0">
                <a:latin typeface="Arial" panose="020B0604020202020204" pitchFamily="34" charset="0"/>
                <a:ea typeface="Times New Roman" panose="02020603050405020304" pitchFamily="18" charset="0"/>
              </a:rPr>
              <a:t>1.2 Describe the body cavities</a:t>
            </a:r>
            <a:endParaRPr lang="fr-CA" dirty="0"/>
          </a:p>
        </p:txBody>
      </p:sp>
    </p:spTree>
    <p:extLst>
      <p:ext uri="{BB962C8B-B14F-4D97-AF65-F5344CB8AC3E}">
        <p14:creationId xmlns:p14="http://schemas.microsoft.com/office/powerpoint/2010/main" val="24980396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036" name="Rectangle 4"/>
          <p:cNvSpPr>
            <a:spLocks noChangeArrowheads="1"/>
          </p:cNvSpPr>
          <p:nvPr/>
        </p:nvSpPr>
        <p:spPr bwMode="auto">
          <a:xfrm>
            <a:off x="1016000" y="460375"/>
            <a:ext cx="7185025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3200" b="1" dirty="0">
                <a:solidFill>
                  <a:srgbClr val="006600"/>
                </a:solidFill>
              </a:rPr>
              <a:t>TOPIC #1:  ANATOMICAL TERMS</a:t>
            </a:r>
          </a:p>
          <a:p>
            <a:pPr algn="ctr"/>
            <a:endParaRPr lang="en-US" b="1" dirty="0">
              <a:solidFill>
                <a:srgbClr val="006600"/>
              </a:solidFill>
            </a:endParaRPr>
          </a:p>
          <a:p>
            <a:pPr algn="ctr"/>
            <a:r>
              <a:rPr lang="en-US" sz="2400" dirty="0"/>
              <a:t>1.1	Become familiar with anatomical nomenclature  (pp. </a:t>
            </a:r>
            <a:r>
              <a:rPr lang="en-US" sz="2400" dirty="0" smtClean="0"/>
              <a:t>11-20)</a:t>
            </a:r>
            <a:endParaRPr lang="en-US" sz="2400" dirty="0"/>
          </a:p>
        </p:txBody>
      </p:sp>
      <p:pic>
        <p:nvPicPr>
          <p:cNvPr id="172038" name="Picture 6" descr="med_lat1"/>
          <p:cNvPicPr>
            <a:picLocks noChangeAspect="1" noChangeArrowheads="1"/>
          </p:cNvPicPr>
          <p:nvPr/>
        </p:nvPicPr>
        <p:blipFill>
          <a:blip r:embed="rId2" cstate="print">
            <a:lum bright="-6000" contrast="12000"/>
          </a:blip>
          <a:srcRect/>
          <a:stretch>
            <a:fillRect/>
          </a:stretch>
        </p:blipFill>
        <p:spPr bwMode="auto">
          <a:xfrm>
            <a:off x="1954213" y="2179638"/>
            <a:ext cx="5402262" cy="4321175"/>
          </a:xfrm>
          <a:prstGeom prst="rect">
            <a:avLst/>
          </a:prstGeom>
          <a:noFill/>
        </p:spPr>
      </p:pic>
      <p:sp>
        <p:nvSpPr>
          <p:cNvPr id="172039" name="Rectangle 7"/>
          <p:cNvSpPr>
            <a:spLocks noChangeArrowheads="1"/>
          </p:cNvSpPr>
          <p:nvPr/>
        </p:nvSpPr>
        <p:spPr bwMode="auto">
          <a:xfrm>
            <a:off x="2674938" y="6540500"/>
            <a:ext cx="3952875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>
                <a:hlinkClick r:id="rId3"/>
              </a:rPr>
              <a:t>http://www.becomehealthynow.com/article/anatom/704/</a:t>
            </a:r>
            <a:r>
              <a:rPr lang="en-US" sz="1200"/>
              <a:t>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0" y="76200"/>
            <a:ext cx="9144000" cy="2533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457200" indent="-457200" algn="l">
              <a:lnSpc>
                <a:spcPct val="90000"/>
              </a:lnSpc>
              <a:spcBef>
                <a:spcPct val="50000"/>
              </a:spcBef>
            </a:pPr>
            <a:r>
              <a:rPr lang="en-US" b="1" i="1">
                <a:solidFill>
                  <a:schemeClr val="accent2"/>
                </a:solidFill>
              </a:rPr>
              <a:t>1.1. Describe the anatomical position, the regional and the directional terms as well as planes and sections</a:t>
            </a:r>
          </a:p>
          <a:p>
            <a:pPr marL="457200" indent="-457200" algn="l">
              <a:lnSpc>
                <a:spcPct val="90000"/>
              </a:lnSpc>
              <a:spcBef>
                <a:spcPct val="50000"/>
              </a:spcBef>
            </a:pPr>
            <a:r>
              <a:rPr lang="en-US" b="1" u="sng">
                <a:solidFill>
                  <a:schemeClr val="accent2"/>
                </a:solidFill>
              </a:rPr>
              <a:t>The Anatomical Position of the Human Body (see Table 1.1)</a:t>
            </a:r>
            <a:endParaRPr lang="en-US" b="1">
              <a:solidFill>
                <a:schemeClr val="accent2"/>
              </a:solidFill>
            </a:endParaRPr>
          </a:p>
          <a:p>
            <a:pPr marL="457200" indent="-457200" algn="l">
              <a:lnSpc>
                <a:spcPct val="9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to describe body parts/positions precisely &amp; with as few words as possible:</a:t>
            </a:r>
          </a:p>
          <a:p>
            <a:pPr marL="457200" indent="-457200" algn="l">
              <a:lnSpc>
                <a:spcPct val="8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a)  an initial reference point = body in </a:t>
            </a:r>
            <a:r>
              <a:rPr lang="en-US" b="1">
                <a:solidFill>
                  <a:schemeClr val="accent2"/>
                </a:solidFill>
                <a:sym typeface="CommonBullets" pitchFamily="34" charset="2"/>
              </a:rPr>
              <a:t>standard anatomical position</a:t>
            </a:r>
            <a:endParaRPr lang="en-US">
              <a:solidFill>
                <a:schemeClr val="accent2"/>
              </a:solidFill>
              <a:sym typeface="CommonBullets" pitchFamily="34" charset="2"/>
            </a:endParaRPr>
          </a:p>
          <a:p>
            <a:pPr marL="457200" indent="-457200" algn="l">
              <a:lnSpc>
                <a:spcPct val="8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	b)  an indication of direction -  remember that “</a:t>
            </a:r>
            <a:r>
              <a:rPr lang="en-US" b="1">
                <a:solidFill>
                  <a:schemeClr val="accent2"/>
                </a:solidFill>
                <a:sym typeface="CommonBullets" pitchFamily="34" charset="2"/>
              </a:rPr>
              <a:t>right</a:t>
            </a:r>
            <a:r>
              <a:rPr lang="en-US">
                <a:sym typeface="CommonBullets" pitchFamily="34" charset="2"/>
              </a:rPr>
              <a:t>” and “</a:t>
            </a:r>
            <a:r>
              <a:rPr lang="en-US" b="1">
                <a:solidFill>
                  <a:schemeClr val="accent2"/>
                </a:solidFill>
                <a:sym typeface="CommonBullets" pitchFamily="34" charset="2"/>
              </a:rPr>
              <a:t>left</a:t>
            </a:r>
            <a:r>
              <a:rPr lang="en-US">
                <a:sym typeface="CommonBullets" pitchFamily="34" charset="2"/>
              </a:rPr>
              <a:t>” refer to the 		patient or the cadaver, </a:t>
            </a:r>
            <a:r>
              <a:rPr lang="en-US" b="1">
                <a:solidFill>
                  <a:schemeClr val="accent2"/>
                </a:solidFill>
                <a:sym typeface="CommonBullets" pitchFamily="34" charset="2"/>
              </a:rPr>
              <a:t>not</a:t>
            </a:r>
            <a:r>
              <a:rPr lang="en-US">
                <a:sym typeface="CommonBullets" pitchFamily="34" charset="2"/>
              </a:rPr>
              <a:t> the observer</a:t>
            </a:r>
            <a:endParaRPr lang="en-US"/>
          </a:p>
        </p:txBody>
      </p:sp>
      <p:sp>
        <p:nvSpPr>
          <p:cNvPr id="5128" name="Text Box 8"/>
          <p:cNvSpPr txBox="1">
            <a:spLocks noChangeArrowheads="1"/>
          </p:cNvSpPr>
          <p:nvPr/>
        </p:nvSpPr>
        <p:spPr bwMode="auto">
          <a:xfrm>
            <a:off x="690563" y="3530600"/>
            <a:ext cx="4713287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b="1">
                <a:solidFill>
                  <a:srgbClr val="0000FF"/>
                </a:solidFill>
              </a:rPr>
              <a:t>The anatomical position is very simple:  body erect, feet slightly apart, and palms face forward with thumbs pointing away from body.</a:t>
            </a:r>
          </a:p>
        </p:txBody>
      </p:sp>
      <p:sp>
        <p:nvSpPr>
          <p:cNvPr id="5130" name="Text Box 10" descr="Newsprint"/>
          <p:cNvSpPr txBox="1">
            <a:spLocks noChangeArrowheads="1"/>
          </p:cNvSpPr>
          <p:nvPr/>
        </p:nvSpPr>
        <p:spPr bwMode="auto">
          <a:xfrm>
            <a:off x="327025" y="6362700"/>
            <a:ext cx="1603375" cy="24447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5133" name="Picture 13" descr="ha5lf0108_c"/>
          <p:cNvPicPr>
            <a:picLocks noChangeAspect="1" noChangeArrowheads="1"/>
          </p:cNvPicPr>
          <p:nvPr/>
        </p:nvPicPr>
        <p:blipFill>
          <a:blip r:embed="rId3" cstate="print">
            <a:lum bright="-18000" contrast="18000"/>
          </a:blip>
          <a:srcRect l="13948" t="2272" r="19099" b="5000"/>
          <a:stretch>
            <a:fillRect/>
          </a:stretch>
        </p:blipFill>
        <p:spPr bwMode="auto">
          <a:xfrm>
            <a:off x="5853113" y="2552700"/>
            <a:ext cx="3290887" cy="4305300"/>
          </a:xfrm>
          <a:prstGeom prst="rect">
            <a:avLst/>
          </a:prstGeom>
          <a:noFill/>
        </p:spPr>
      </p:pic>
      <p:sp>
        <p:nvSpPr>
          <p:cNvPr id="5134" name="Text Box 14"/>
          <p:cNvSpPr txBox="1">
            <a:spLocks noChangeArrowheads="1"/>
          </p:cNvSpPr>
          <p:nvPr/>
        </p:nvSpPr>
        <p:spPr bwMode="auto">
          <a:xfrm>
            <a:off x="8166279" y="6481763"/>
            <a:ext cx="990600" cy="376237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800" dirty="0">
                <a:solidFill>
                  <a:srgbClr val="0000FF"/>
                </a:solidFill>
              </a:rPr>
              <a:t>Fig. 1.8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4" name="Text Box 4"/>
          <p:cNvSpPr txBox="1">
            <a:spLocks noChangeArrowheads="1"/>
          </p:cNvSpPr>
          <p:nvPr/>
        </p:nvSpPr>
        <p:spPr bwMode="auto">
          <a:xfrm>
            <a:off x="180975" y="120650"/>
            <a:ext cx="8616950" cy="234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lnSpc>
                <a:spcPct val="90000"/>
              </a:lnSpc>
              <a:spcBef>
                <a:spcPct val="50000"/>
              </a:spcBef>
            </a:pPr>
            <a:r>
              <a:rPr lang="en-US" i="1" u="sng">
                <a:solidFill>
                  <a:schemeClr val="accent2"/>
                </a:solidFill>
              </a:rPr>
              <a:t>Regional Terms:</a:t>
            </a:r>
          </a:p>
          <a:p>
            <a:pPr algn="l">
              <a:lnSpc>
                <a:spcPct val="9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2 fundamental divisions of body:</a:t>
            </a:r>
          </a:p>
          <a:p>
            <a:pPr algn="l">
              <a:lnSpc>
                <a:spcPct val="9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    1.  </a:t>
            </a:r>
            <a:r>
              <a:rPr lang="en-US" b="1">
                <a:solidFill>
                  <a:schemeClr val="accent2"/>
                </a:solidFill>
                <a:sym typeface="CommonBullets" pitchFamily="34" charset="2"/>
              </a:rPr>
              <a:t>axial part:</a:t>
            </a:r>
            <a:r>
              <a:rPr lang="en-US" b="1">
                <a:sym typeface="CommonBullets" pitchFamily="34" charset="2"/>
              </a:rPr>
              <a:t>  </a:t>
            </a:r>
            <a:r>
              <a:rPr lang="en-US">
                <a:sym typeface="CommonBullets" pitchFamily="34" charset="2"/>
              </a:rPr>
              <a:t>= head, neck &amp; trunk</a:t>
            </a:r>
          </a:p>
          <a:p>
            <a:pPr algn="l">
              <a:lnSpc>
                <a:spcPct val="9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    2.  </a:t>
            </a:r>
            <a:r>
              <a:rPr lang="en-US" b="1">
                <a:solidFill>
                  <a:schemeClr val="accent2"/>
                </a:solidFill>
                <a:sym typeface="CommonBullets" pitchFamily="34" charset="2"/>
              </a:rPr>
              <a:t>appendicular part:</a:t>
            </a:r>
            <a:r>
              <a:rPr lang="en-US" b="1">
                <a:sym typeface="CommonBullets" pitchFamily="34" charset="2"/>
              </a:rPr>
              <a:t>  = </a:t>
            </a:r>
            <a:r>
              <a:rPr lang="en-US">
                <a:sym typeface="CommonBullets" pitchFamily="34" charset="2"/>
              </a:rPr>
              <a:t>appendages or limbs attached to axis</a:t>
            </a:r>
            <a:endParaRPr lang="en-US" i="1" u="sng"/>
          </a:p>
          <a:p>
            <a:pPr algn="l">
              <a:lnSpc>
                <a:spcPct val="90000"/>
              </a:lnSpc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then </a:t>
            </a:r>
            <a:r>
              <a:rPr lang="en-US">
                <a:solidFill>
                  <a:schemeClr val="accent2"/>
                </a:solidFill>
                <a:sym typeface="CommonBullets" pitchFamily="34" charset="2"/>
              </a:rPr>
              <a:t>regional terms</a:t>
            </a:r>
            <a:r>
              <a:rPr lang="en-US">
                <a:sym typeface="CommonBullets" pitchFamily="34" charset="2"/>
              </a:rPr>
              <a:t> (see fig. 1.7) used to designate specific areas within the axial or appendicular part of the body</a:t>
            </a:r>
            <a:endParaRPr lang="en-US" i="1" u="sng"/>
          </a:p>
        </p:txBody>
      </p:sp>
      <p:pic>
        <p:nvPicPr>
          <p:cNvPr id="168966" name="Picture 6" descr="vesalius-torso-essh"/>
          <p:cNvPicPr>
            <a:picLocks noChangeAspect="1" noChangeArrowheads="1"/>
          </p:cNvPicPr>
          <p:nvPr/>
        </p:nvPicPr>
        <p:blipFill>
          <a:blip r:embed="rId2" cstate="print"/>
          <a:srcRect l="3937" t="3784" r="5627"/>
          <a:stretch>
            <a:fillRect/>
          </a:stretch>
        </p:blipFill>
        <p:spPr bwMode="auto">
          <a:xfrm>
            <a:off x="4548188" y="2527300"/>
            <a:ext cx="4595812" cy="4330700"/>
          </a:xfrm>
          <a:prstGeom prst="rect">
            <a:avLst/>
          </a:prstGeom>
          <a:noFill/>
        </p:spPr>
      </p:pic>
      <p:sp>
        <p:nvSpPr>
          <p:cNvPr id="168967" name="Rectangle 7"/>
          <p:cNvSpPr>
            <a:spLocks noChangeArrowheads="1"/>
          </p:cNvSpPr>
          <p:nvPr/>
        </p:nvSpPr>
        <p:spPr bwMode="auto">
          <a:xfrm>
            <a:off x="1089025" y="6332538"/>
            <a:ext cx="3354388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200">
                <a:hlinkClick r:id="rId3"/>
              </a:rPr>
              <a:t>http://graphics.stanford.edu/courses/cs48n-03/</a:t>
            </a:r>
            <a:r>
              <a:rPr lang="en-US" sz="1200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7" name="Picture 5" descr="E:\Chapter_01\B_JPEG_Images_and_Tables\a_labeled\figure_01_07_labeled.jpg"/>
          <p:cNvPicPr>
            <a:picLocks noChangeAspect="1" noChangeArrowheads="1"/>
          </p:cNvPicPr>
          <p:nvPr/>
        </p:nvPicPr>
        <p:blipFill>
          <a:blip r:embed="rId2" cstate="print"/>
          <a:srcRect l="1515" t="1644" r="1342" b="5612"/>
          <a:stretch>
            <a:fillRect/>
          </a:stretch>
        </p:blipFill>
        <p:spPr bwMode="auto">
          <a:xfrm>
            <a:off x="124347" y="145146"/>
            <a:ext cx="8948802" cy="6524171"/>
          </a:xfrm>
          <a:prstGeom prst="rect">
            <a:avLst/>
          </a:prstGeom>
          <a:noFill/>
        </p:spPr>
      </p:pic>
      <p:sp>
        <p:nvSpPr>
          <p:cNvPr id="6" name="Text Box 3"/>
          <p:cNvSpPr txBox="1">
            <a:spLocks noChangeArrowheads="1"/>
          </p:cNvSpPr>
          <p:nvPr/>
        </p:nvSpPr>
        <p:spPr bwMode="auto">
          <a:xfrm>
            <a:off x="7696200" y="5889172"/>
            <a:ext cx="914400" cy="346075"/>
          </a:xfrm>
          <a:prstGeom prst="rect">
            <a:avLst/>
          </a:prstGeom>
          <a:noFill/>
          <a:ln w="9525">
            <a:solidFill>
              <a:srgbClr val="CC66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600" b="1"/>
              <a:t>Fig. 1.7</a:t>
            </a:r>
            <a:endParaRPr lang="en-CA" sz="16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52" name="Picture 8" descr="ha5lf0108_b"/>
          <p:cNvPicPr>
            <a:picLocks noChangeAspect="1" noChangeArrowheads="1"/>
          </p:cNvPicPr>
          <p:nvPr/>
        </p:nvPicPr>
        <p:blipFill>
          <a:blip r:embed="rId2" cstate="print">
            <a:lum bright="-12000" contrast="24000"/>
          </a:blip>
          <a:srcRect l="13948" t="2272" r="20087" b="5000"/>
          <a:stretch>
            <a:fillRect/>
          </a:stretch>
        </p:blipFill>
        <p:spPr bwMode="auto">
          <a:xfrm>
            <a:off x="4724400" y="838200"/>
            <a:ext cx="4419600" cy="6019800"/>
          </a:xfrm>
          <a:prstGeom prst="rect">
            <a:avLst/>
          </a:prstGeom>
          <a:noFill/>
        </p:spPr>
      </p:pic>
      <p:sp>
        <p:nvSpPr>
          <p:cNvPr id="6153" name="Text Box 9"/>
          <p:cNvSpPr txBox="1">
            <a:spLocks noChangeArrowheads="1"/>
          </p:cNvSpPr>
          <p:nvPr/>
        </p:nvSpPr>
        <p:spPr bwMode="auto">
          <a:xfrm>
            <a:off x="8077200" y="6405563"/>
            <a:ext cx="990600" cy="376237"/>
          </a:xfrm>
          <a:prstGeom prst="rect">
            <a:avLst/>
          </a:prstGeom>
          <a:solidFill>
            <a:schemeClr val="bg1"/>
          </a:solidFill>
          <a:ln w="9525">
            <a:solidFill>
              <a:srgbClr val="CC00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800">
                <a:solidFill>
                  <a:srgbClr val="CC0000"/>
                </a:solidFill>
              </a:rPr>
              <a:t>Fig. 1.8</a:t>
            </a:r>
          </a:p>
        </p:txBody>
      </p:sp>
      <p:sp>
        <p:nvSpPr>
          <p:cNvPr id="6154" name="Text Box 10" descr="Newsprint"/>
          <p:cNvSpPr txBox="1">
            <a:spLocks noChangeArrowheads="1"/>
          </p:cNvSpPr>
          <p:nvPr/>
        </p:nvSpPr>
        <p:spPr bwMode="auto">
          <a:xfrm>
            <a:off x="4441371" y="6461125"/>
            <a:ext cx="1273629" cy="246221"/>
          </a:xfrm>
          <a:prstGeom prst="rect">
            <a:avLst/>
          </a:prstGeom>
          <a:blipFill dpi="0" rotWithShape="0">
            <a:blip r:embed="rId3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 dirty="0">
                <a:latin typeface="NuptialScript" pitchFamily="18" charset="0"/>
              </a:rPr>
              <a:t>J. Carnegie, </a:t>
            </a:r>
            <a:r>
              <a:rPr lang="en-US" sz="1000" b="1" i="1" dirty="0" err="1">
                <a:latin typeface="NuptialScript" pitchFamily="18" charset="0"/>
              </a:rPr>
              <a:t>UofO</a:t>
            </a:r>
            <a:endParaRPr lang="en-CA" sz="1000" b="1" i="1" dirty="0">
              <a:latin typeface="NuptialScript" pitchFamily="18" charset="0"/>
            </a:endParaRPr>
          </a:p>
        </p:txBody>
      </p:sp>
      <p:sp>
        <p:nvSpPr>
          <p:cNvPr id="7175" name="Text Box 7"/>
          <p:cNvSpPr txBox="1">
            <a:spLocks noChangeArrowheads="1"/>
          </p:cNvSpPr>
          <p:nvPr/>
        </p:nvSpPr>
        <p:spPr bwMode="auto">
          <a:xfrm>
            <a:off x="0" y="393700"/>
            <a:ext cx="5181600" cy="6188075"/>
          </a:xfrm>
          <a:prstGeom prst="rect">
            <a:avLst/>
          </a:prstGeom>
          <a:noFill/>
          <a:ln w="5715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b="1" u="sng">
                <a:solidFill>
                  <a:srgbClr val="800000"/>
                </a:solidFill>
              </a:rPr>
              <a:t> Body Planes &amp; Sections</a:t>
            </a:r>
            <a:endParaRPr lang="en-US" b="1">
              <a:solidFill>
                <a:srgbClr val="800000"/>
              </a:solidFill>
            </a:endParaRPr>
          </a:p>
          <a:p>
            <a:pPr algn="ctr">
              <a:spcBef>
                <a:spcPct val="50000"/>
              </a:spcBef>
            </a:pPr>
            <a:r>
              <a:rPr lang="en-US">
                <a:sym typeface="CommonBullets" pitchFamily="34" charset="2"/>
              </a:rPr>
              <a:t>3 common body planes - 2 are </a:t>
            </a:r>
            <a:r>
              <a:rPr lang="en-US" b="1">
                <a:solidFill>
                  <a:srgbClr val="800000"/>
                </a:solidFill>
                <a:sym typeface="CommonBullets" pitchFamily="34" charset="2"/>
              </a:rPr>
              <a:t>vertical</a:t>
            </a:r>
            <a:r>
              <a:rPr lang="en-US">
                <a:solidFill>
                  <a:srgbClr val="990033"/>
                </a:solidFill>
                <a:sym typeface="CommonBullets" pitchFamily="34" charset="2"/>
              </a:rPr>
              <a:t> 	</a:t>
            </a:r>
            <a:r>
              <a:rPr lang="en-US">
                <a:sym typeface="CommonBullets" pitchFamily="34" charset="2"/>
              </a:rPr>
              <a:t>&amp; 1 is </a:t>
            </a:r>
            <a:r>
              <a:rPr lang="en-US" b="1">
                <a:solidFill>
                  <a:srgbClr val="800000"/>
                </a:solidFill>
                <a:sym typeface="CommonBullets" pitchFamily="34" charset="2"/>
              </a:rPr>
              <a:t>horizontal</a:t>
            </a:r>
            <a:endParaRPr lang="en-US">
              <a:solidFill>
                <a:srgbClr val="800000"/>
              </a:solidFill>
              <a:sym typeface="CommonBullets" pitchFamily="34" charset="2"/>
            </a:endParaRPr>
          </a:p>
          <a:p>
            <a:pPr algn="l">
              <a:spcBef>
                <a:spcPct val="50000"/>
              </a:spcBef>
            </a:pPr>
            <a:r>
              <a:rPr lang="en-US"/>
              <a:t>    1)   </a:t>
            </a:r>
            <a:r>
              <a:rPr lang="en-US" b="1">
                <a:solidFill>
                  <a:srgbClr val="800000"/>
                </a:solidFill>
              </a:rPr>
              <a:t>sagittal plane</a:t>
            </a:r>
            <a:r>
              <a:rPr lang="en-US" b="1">
                <a:solidFill>
                  <a:srgbClr val="990033"/>
                </a:solidFill>
              </a:rPr>
              <a:t>:</a:t>
            </a:r>
            <a:r>
              <a:rPr lang="en-US" b="1"/>
              <a:t>  </a:t>
            </a:r>
            <a:r>
              <a:rPr lang="en-US"/>
              <a:t>vertical plane that 	divides body into </a:t>
            </a:r>
            <a:r>
              <a:rPr lang="en-US" b="1">
                <a:solidFill>
                  <a:srgbClr val="800000"/>
                </a:solidFill>
              </a:rPr>
              <a:t>right</a:t>
            </a:r>
            <a:r>
              <a:rPr lang="en-US"/>
              <a:t> &amp; </a:t>
            </a:r>
            <a:r>
              <a:rPr lang="en-US" b="1">
                <a:solidFill>
                  <a:srgbClr val="800000"/>
                </a:solidFill>
              </a:rPr>
              <a:t>left</a:t>
            </a:r>
            <a:r>
              <a:rPr lang="en-US"/>
              <a:t> parts    </a:t>
            </a:r>
          </a:p>
          <a:p>
            <a:pPr algn="ctr">
              <a:spcBef>
                <a:spcPct val="50000"/>
              </a:spcBef>
            </a:pPr>
            <a:r>
              <a:rPr lang="en-US" i="1"/>
              <a:t>Why not right and left </a:t>
            </a:r>
            <a:r>
              <a:rPr lang="en-US" b="1" i="1" u="sng">
                <a:solidFill>
                  <a:srgbClr val="800000"/>
                </a:solidFill>
              </a:rPr>
              <a:t>halves</a:t>
            </a:r>
            <a:r>
              <a:rPr lang="en-US" i="1"/>
              <a:t>?  What is a </a:t>
            </a:r>
            <a:r>
              <a:rPr lang="en-US" b="1" i="1">
                <a:solidFill>
                  <a:srgbClr val="800000"/>
                </a:solidFill>
              </a:rPr>
              <a:t>midsagittal</a:t>
            </a:r>
            <a:r>
              <a:rPr lang="en-US" i="1"/>
              <a:t> or </a:t>
            </a:r>
            <a:r>
              <a:rPr lang="en-US" b="1" i="1">
                <a:solidFill>
                  <a:srgbClr val="800000"/>
                </a:solidFill>
              </a:rPr>
              <a:t>median</a:t>
            </a:r>
            <a:r>
              <a:rPr lang="en-US" i="1"/>
              <a:t> plane?  What is a </a:t>
            </a:r>
            <a:r>
              <a:rPr lang="en-US" b="1" i="1">
                <a:solidFill>
                  <a:srgbClr val="800000"/>
                </a:solidFill>
              </a:rPr>
              <a:t>parasagittal</a:t>
            </a:r>
            <a:r>
              <a:rPr lang="en-US" i="1"/>
              <a:t> plane?</a:t>
            </a:r>
          </a:p>
          <a:p>
            <a:pPr algn="l">
              <a:spcBef>
                <a:spcPct val="50000"/>
              </a:spcBef>
            </a:pPr>
            <a:r>
              <a:rPr lang="en-US"/>
              <a:t>    2)   </a:t>
            </a:r>
            <a:r>
              <a:rPr lang="en-US" b="1">
                <a:solidFill>
                  <a:srgbClr val="800000"/>
                </a:solidFill>
              </a:rPr>
              <a:t>frontal plane:</a:t>
            </a:r>
            <a:r>
              <a:rPr lang="en-US"/>
              <a:t>   vertical plane that 	divides the body into </a:t>
            </a:r>
            <a:r>
              <a:rPr lang="en-US" b="1">
                <a:solidFill>
                  <a:srgbClr val="800000"/>
                </a:solidFill>
              </a:rPr>
              <a:t>anterior</a:t>
            </a:r>
            <a:r>
              <a:rPr lang="en-US"/>
              <a:t> and 	</a:t>
            </a:r>
            <a:r>
              <a:rPr lang="en-US" b="1">
                <a:solidFill>
                  <a:srgbClr val="800000"/>
                </a:solidFill>
              </a:rPr>
              <a:t>posterior</a:t>
            </a:r>
            <a:r>
              <a:rPr lang="en-US"/>
              <a:t> parts; also called a 	</a:t>
            </a:r>
            <a:r>
              <a:rPr lang="en-US" b="1">
                <a:solidFill>
                  <a:srgbClr val="800000"/>
                </a:solidFill>
              </a:rPr>
              <a:t>coronal</a:t>
            </a:r>
            <a:r>
              <a:rPr lang="en-US" b="1"/>
              <a:t> </a:t>
            </a:r>
            <a:r>
              <a:rPr lang="en-US"/>
              <a:t> plane</a:t>
            </a:r>
          </a:p>
          <a:p>
            <a:pPr algn="l">
              <a:spcBef>
                <a:spcPct val="50000"/>
              </a:spcBef>
            </a:pPr>
            <a:r>
              <a:rPr lang="en-US"/>
              <a:t>    3)   </a:t>
            </a:r>
            <a:r>
              <a:rPr lang="en-US" b="1">
                <a:solidFill>
                  <a:srgbClr val="800000"/>
                </a:solidFill>
              </a:rPr>
              <a:t>transverse or horizontal plane:</a:t>
            </a:r>
            <a:r>
              <a:rPr lang="en-US"/>
              <a:t>  	from right to left dividing the body	into </a:t>
            </a:r>
            <a:r>
              <a:rPr lang="en-US" b="1">
                <a:solidFill>
                  <a:srgbClr val="800000"/>
                </a:solidFill>
              </a:rPr>
              <a:t>superior</a:t>
            </a:r>
            <a:r>
              <a:rPr lang="en-US"/>
              <a:t> and </a:t>
            </a:r>
            <a:r>
              <a:rPr lang="en-US" b="1">
                <a:solidFill>
                  <a:srgbClr val="800000"/>
                </a:solidFill>
              </a:rPr>
              <a:t>inferior</a:t>
            </a:r>
            <a:r>
              <a:rPr lang="en-US"/>
              <a:t> parts </a:t>
            </a:r>
          </a:p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n-US"/>
              <a:t>transverse section  = cross-section  </a:t>
            </a:r>
          </a:p>
          <a:p>
            <a:pPr algn="ctr">
              <a:lnSpc>
                <a:spcPct val="75000"/>
              </a:lnSpc>
              <a:spcBef>
                <a:spcPct val="50000"/>
              </a:spcBef>
            </a:pPr>
            <a:r>
              <a:rPr lang="en-US" i="1"/>
              <a:t>What is an </a:t>
            </a:r>
            <a:r>
              <a:rPr lang="en-US" b="1" i="1">
                <a:solidFill>
                  <a:srgbClr val="800000"/>
                </a:solidFill>
              </a:rPr>
              <a:t>oblique</a:t>
            </a:r>
            <a:r>
              <a:rPr lang="en-US" i="1"/>
              <a:t> section??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4080" name="Object 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95672429"/>
              </p:ext>
            </p:extLst>
          </p:nvPr>
        </p:nvGraphicFramePr>
        <p:xfrm>
          <a:off x="0" y="69449"/>
          <a:ext cx="7083380" cy="7089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095" name="Document" r:id="rId3" imgW="8142214" imgH="7061214" progId="Word.Document.8">
                  <p:embed/>
                </p:oleObj>
              </mc:Choice>
              <mc:Fallback>
                <p:oleObj name="Document" r:id="rId3" imgW="8142214" imgH="7061214" progId="Word.Document.8">
                  <p:embed/>
                  <p:pic>
                    <p:nvPicPr>
                      <p:cNvPr id="0" name="Picture 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69449"/>
                        <a:ext cx="7083380" cy="70897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38100">
                            <a:solidFill>
                              <a:srgbClr val="3366FF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2757" y="0"/>
            <a:ext cx="562210" cy="72756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2818" y="668999"/>
            <a:ext cx="548034" cy="77878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2578" y="1573189"/>
            <a:ext cx="439459" cy="45507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3765" y="2125102"/>
            <a:ext cx="577087" cy="54879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2757" y="2673900"/>
            <a:ext cx="659102" cy="67504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3765" y="3271095"/>
            <a:ext cx="719227" cy="64945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59348" y="5588639"/>
            <a:ext cx="725232" cy="753784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0680" y="6241136"/>
            <a:ext cx="642567" cy="616864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0753" y="4547445"/>
            <a:ext cx="508210" cy="78772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2968" y="5142196"/>
            <a:ext cx="603571" cy="89288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34166" y="4003982"/>
            <a:ext cx="650414" cy="67602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9" name="Text Box 17" descr="Newsprint"/>
          <p:cNvSpPr txBox="1">
            <a:spLocks noChangeArrowheads="1"/>
          </p:cNvSpPr>
          <p:nvPr/>
        </p:nvSpPr>
        <p:spPr bwMode="auto">
          <a:xfrm>
            <a:off x="228600" y="127000"/>
            <a:ext cx="8763000" cy="336550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b="1" i="1"/>
              <a:t>1.2  Describe the body cavities</a:t>
            </a:r>
            <a:endParaRPr lang="en-CA" b="1" i="1"/>
          </a:p>
        </p:txBody>
      </p:sp>
      <p:sp>
        <p:nvSpPr>
          <p:cNvPr id="8210" name="Text Box 18" descr="Newsprint"/>
          <p:cNvSpPr txBox="1">
            <a:spLocks noChangeArrowheads="1"/>
          </p:cNvSpPr>
          <p:nvPr/>
        </p:nvSpPr>
        <p:spPr bwMode="auto">
          <a:xfrm>
            <a:off x="355600" y="6308725"/>
            <a:ext cx="1314450" cy="24447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8212" name="Picture 20" descr="ha5lf0109ab_a"/>
          <p:cNvPicPr>
            <a:picLocks noChangeAspect="1" noChangeArrowheads="1"/>
          </p:cNvPicPr>
          <p:nvPr/>
        </p:nvPicPr>
        <p:blipFill>
          <a:blip r:embed="rId3" cstate="print">
            <a:lum bright="-24000" contrast="48000"/>
          </a:blip>
          <a:srcRect l="1328" t="2272" r="63739" b="5513"/>
          <a:stretch>
            <a:fillRect/>
          </a:stretch>
        </p:blipFill>
        <p:spPr bwMode="auto">
          <a:xfrm>
            <a:off x="5383213" y="542925"/>
            <a:ext cx="3559175" cy="6291263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</p:pic>
      <p:sp>
        <p:nvSpPr>
          <p:cNvPr id="8213" name="Text Box 21"/>
          <p:cNvSpPr txBox="1">
            <a:spLocks noChangeArrowheads="1"/>
          </p:cNvSpPr>
          <p:nvPr/>
        </p:nvSpPr>
        <p:spPr bwMode="auto">
          <a:xfrm>
            <a:off x="111125" y="679450"/>
            <a:ext cx="5645150" cy="2031325"/>
          </a:xfrm>
          <a:prstGeom prst="rect">
            <a:avLst/>
          </a:prstGeom>
          <a:solidFill>
            <a:schemeClr val="bg1"/>
          </a:solidFill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i="1" u="sng" dirty="0">
                <a:solidFill>
                  <a:srgbClr val="800000"/>
                </a:solidFill>
              </a:rPr>
              <a:t>1.  Dorsal body cavity:</a:t>
            </a:r>
            <a:endParaRPr lang="en-US" dirty="0">
              <a:solidFill>
                <a:srgbClr val="800000"/>
              </a:solidFill>
            </a:endParaRPr>
          </a:p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n-US" b="1" dirty="0">
                <a:solidFill>
                  <a:srgbClr val="800000"/>
                </a:solidFill>
                <a:sym typeface="CommonBullets" pitchFamily="34" charset="2"/>
              </a:rPr>
              <a:t>cranial cavity:</a:t>
            </a:r>
            <a:r>
              <a:rPr lang="en-US" dirty="0">
                <a:sym typeface="CommonBullets" pitchFamily="34" charset="2"/>
              </a:rPr>
              <a:t> </a:t>
            </a:r>
            <a:r>
              <a:rPr lang="en-US" dirty="0" smtClean="0">
                <a:sym typeface="CommonBullets" pitchFamily="34" charset="2"/>
              </a:rPr>
              <a:t>enclosed </a:t>
            </a:r>
            <a:r>
              <a:rPr lang="en-US" dirty="0">
                <a:sym typeface="CommonBullets" pitchFamily="34" charset="2"/>
              </a:rPr>
              <a:t>by </a:t>
            </a:r>
            <a:r>
              <a:rPr lang="en-US" dirty="0" smtClean="0">
                <a:sym typeface="CommonBullets" pitchFamily="34" charset="2"/>
              </a:rPr>
              <a:t>the skull </a:t>
            </a:r>
            <a:r>
              <a:rPr lang="en-US" dirty="0">
                <a:sym typeface="CommonBullets" pitchFamily="34" charset="2"/>
              </a:rPr>
              <a:t>and houses the </a:t>
            </a:r>
            <a:r>
              <a:rPr lang="en-US" dirty="0" smtClean="0">
                <a:sym typeface="CommonBullets" pitchFamily="34" charset="2"/>
              </a:rPr>
              <a:t>brain                 </a:t>
            </a:r>
            <a:r>
              <a:rPr lang="en-US" dirty="0">
                <a:sym typeface="CommonBullets" pitchFamily="34" charset="2"/>
              </a:rPr>
              <a:t>.</a:t>
            </a:r>
          </a:p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n-US" b="1" dirty="0">
                <a:solidFill>
                  <a:srgbClr val="800000"/>
                </a:solidFill>
                <a:sym typeface="CommonBullets" pitchFamily="34" charset="2"/>
              </a:rPr>
              <a:t>vertebral (spinal) cavity</a:t>
            </a:r>
            <a:r>
              <a:rPr lang="en-US" b="1">
                <a:solidFill>
                  <a:srgbClr val="800000"/>
                </a:solidFill>
                <a:sym typeface="CommonBullets" pitchFamily="34" charset="2"/>
              </a:rPr>
              <a:t>:</a:t>
            </a:r>
            <a:r>
              <a:rPr lang="en-US">
                <a:sym typeface="CommonBullets" pitchFamily="34" charset="2"/>
              </a:rPr>
              <a:t> </a:t>
            </a:r>
            <a:r>
              <a:rPr lang="en-US" smtClean="0">
                <a:sym typeface="CommonBullets" pitchFamily="34" charset="2"/>
              </a:rPr>
              <a:t>enclosed </a:t>
            </a:r>
            <a:r>
              <a:rPr lang="en-US" dirty="0">
                <a:sym typeface="CommonBullets" pitchFamily="34" charset="2"/>
              </a:rPr>
              <a:t>by              </a:t>
            </a:r>
            <a:r>
              <a:rPr lang="en-US" dirty="0" smtClean="0">
                <a:sym typeface="CommonBullets" pitchFamily="34" charset="2"/>
              </a:rPr>
              <a:t>vertebral column and </a:t>
            </a:r>
            <a:r>
              <a:rPr lang="en-US" dirty="0">
                <a:sym typeface="CommonBullets" pitchFamily="34" charset="2"/>
              </a:rPr>
              <a:t>houses the </a:t>
            </a:r>
            <a:r>
              <a:rPr lang="en-US" dirty="0" smtClean="0">
                <a:sym typeface="CommonBullets" pitchFamily="34" charset="2"/>
              </a:rPr>
              <a:t>spinal cord            </a:t>
            </a:r>
            <a:endParaRPr lang="en-US" dirty="0">
              <a:sym typeface="CommonBullets" pitchFamily="34" charset="2"/>
            </a:endParaRPr>
          </a:p>
          <a:p>
            <a:pPr algn="l">
              <a:lnSpc>
                <a:spcPct val="80000"/>
              </a:lnSpc>
              <a:spcBef>
                <a:spcPct val="50000"/>
              </a:spcBef>
            </a:pPr>
            <a:r>
              <a:rPr lang="en-US" dirty="0">
                <a:sym typeface="CommonBullets" pitchFamily="34" charset="2"/>
              </a:rPr>
              <a:t>Both cavities are continuous and well-protected</a:t>
            </a:r>
          </a:p>
        </p:txBody>
      </p:sp>
      <p:sp>
        <p:nvSpPr>
          <p:cNvPr id="8214" name="Text Box 22"/>
          <p:cNvSpPr txBox="1">
            <a:spLocks noChangeArrowheads="1"/>
          </p:cNvSpPr>
          <p:nvPr/>
        </p:nvSpPr>
        <p:spPr bwMode="auto">
          <a:xfrm>
            <a:off x="2909888" y="5988050"/>
            <a:ext cx="955675" cy="376238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800"/>
              <a:t>Fig. 1.9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Text Box 3"/>
          <p:cNvSpPr txBox="1">
            <a:spLocks noChangeArrowheads="1"/>
          </p:cNvSpPr>
          <p:nvPr/>
        </p:nvSpPr>
        <p:spPr bwMode="auto">
          <a:xfrm>
            <a:off x="2355850" y="6103938"/>
            <a:ext cx="990600" cy="376237"/>
          </a:xfrm>
          <a:prstGeom prst="rect">
            <a:avLst/>
          </a:prstGeom>
          <a:noFill/>
          <a:ln w="9525">
            <a:solidFill>
              <a:srgbClr val="FFCC00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spcBef>
                <a:spcPct val="50000"/>
              </a:spcBef>
            </a:pPr>
            <a:r>
              <a:rPr lang="en-US" sz="1800"/>
              <a:t>Fig. 1.9</a:t>
            </a:r>
          </a:p>
        </p:txBody>
      </p:sp>
      <p:sp>
        <p:nvSpPr>
          <p:cNvPr id="10244" name="Text Box 4" descr="Newsprint"/>
          <p:cNvSpPr txBox="1">
            <a:spLocks noChangeArrowheads="1"/>
          </p:cNvSpPr>
          <p:nvPr/>
        </p:nvSpPr>
        <p:spPr bwMode="auto">
          <a:xfrm>
            <a:off x="414338" y="6173788"/>
            <a:ext cx="1312862" cy="244475"/>
          </a:xfrm>
          <a:prstGeom prst="rect">
            <a:avLst/>
          </a:prstGeom>
          <a:blipFill dpi="0" rotWithShape="0">
            <a:blip r:embed="rId2" cstate="print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1000" b="1" i="1">
                <a:latin typeface="NuptialScript" pitchFamily="18" charset="0"/>
              </a:rPr>
              <a:t>J. Carnegie, UofO</a:t>
            </a:r>
            <a:endParaRPr lang="en-CA" sz="1000" b="1" i="1">
              <a:latin typeface="NuptialScript" pitchFamily="18" charset="0"/>
            </a:endParaRPr>
          </a:p>
        </p:txBody>
      </p:sp>
      <p:pic>
        <p:nvPicPr>
          <p:cNvPr id="10245" name="Picture 5" descr="ha5lf0109ab_a"/>
          <p:cNvPicPr>
            <a:picLocks noChangeAspect="1" noChangeArrowheads="1"/>
          </p:cNvPicPr>
          <p:nvPr/>
        </p:nvPicPr>
        <p:blipFill>
          <a:blip r:embed="rId3" cstate="print">
            <a:lum bright="-24000" contrast="48000"/>
          </a:blip>
          <a:srcRect l="37332" t="2272" r="1328" b="5000"/>
          <a:stretch>
            <a:fillRect/>
          </a:stretch>
        </p:blipFill>
        <p:spPr bwMode="auto">
          <a:xfrm>
            <a:off x="3797449" y="1446213"/>
            <a:ext cx="5346551" cy="5411787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</p:pic>
      <p:sp>
        <p:nvSpPr>
          <p:cNvPr id="10246" name="Rectangle 6"/>
          <p:cNvSpPr>
            <a:spLocks noChangeArrowheads="1"/>
          </p:cNvSpPr>
          <p:nvPr/>
        </p:nvSpPr>
        <p:spPr bwMode="auto">
          <a:xfrm>
            <a:off x="0" y="0"/>
            <a:ext cx="9144000" cy="1465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l">
              <a:lnSpc>
                <a:spcPct val="90000"/>
              </a:lnSpc>
            </a:pPr>
            <a:r>
              <a:rPr lang="en-US" i="1" u="sng">
                <a:solidFill>
                  <a:srgbClr val="800000"/>
                </a:solidFill>
                <a:sym typeface="CommonBullets" pitchFamily="34" charset="2"/>
              </a:rPr>
              <a:t>2.  Ventral body cavity:</a:t>
            </a:r>
            <a:endParaRPr lang="en-US" u="sng">
              <a:solidFill>
                <a:srgbClr val="800000"/>
              </a:solidFill>
              <a:sym typeface="CommonBullets" pitchFamily="34" charset="2"/>
            </a:endParaRPr>
          </a:p>
          <a:p>
            <a:pPr algn="l">
              <a:lnSpc>
                <a:spcPct val="90000"/>
              </a:lnSpc>
            </a:pPr>
            <a:r>
              <a:rPr lang="en-US">
                <a:sym typeface="CommonBullets" pitchFamily="34" charset="2"/>
              </a:rPr>
              <a:t>larger; houses the viscera</a:t>
            </a:r>
          </a:p>
          <a:p>
            <a:pPr algn="ctr">
              <a:lnSpc>
                <a:spcPct val="90000"/>
              </a:lnSpc>
            </a:pPr>
            <a:r>
              <a:rPr lang="en-US" b="1">
                <a:solidFill>
                  <a:srgbClr val="800000"/>
                </a:solidFill>
                <a:sym typeface="CommonBullets" pitchFamily="34" charset="2"/>
              </a:rPr>
              <a:t>thoracic cavity:</a:t>
            </a:r>
            <a:r>
              <a:rPr lang="en-US">
                <a:sym typeface="CommonBullets" pitchFamily="34" charset="2"/>
              </a:rPr>
              <a:t>  2 lateral </a:t>
            </a:r>
            <a:r>
              <a:rPr lang="en-US" b="1">
                <a:solidFill>
                  <a:srgbClr val="800000"/>
                </a:solidFill>
                <a:sym typeface="CommonBullets" pitchFamily="34" charset="2"/>
              </a:rPr>
              <a:t>pleural</a:t>
            </a:r>
            <a:r>
              <a:rPr lang="en-US">
                <a:sym typeface="CommonBullets" pitchFamily="34" charset="2"/>
              </a:rPr>
              <a:t> cavities + central </a:t>
            </a:r>
            <a:r>
              <a:rPr lang="en-US" b="1">
                <a:solidFill>
                  <a:srgbClr val="800000"/>
                </a:solidFill>
                <a:sym typeface="CommonBullets" pitchFamily="34" charset="2"/>
              </a:rPr>
              <a:t>pericardial</a:t>
            </a:r>
            <a:r>
              <a:rPr lang="en-US">
                <a:sym typeface="CommonBullets" pitchFamily="34" charset="2"/>
              </a:rPr>
              <a:t> cavity</a:t>
            </a:r>
          </a:p>
          <a:p>
            <a:pPr algn="ctr">
              <a:lnSpc>
                <a:spcPct val="90000"/>
              </a:lnSpc>
            </a:pPr>
            <a:r>
              <a:rPr lang="en-US" b="1">
                <a:solidFill>
                  <a:srgbClr val="800000"/>
                </a:solidFill>
                <a:sym typeface="CommonBullets" pitchFamily="34" charset="2"/>
              </a:rPr>
              <a:t>abdominopelvic cavity:</a:t>
            </a:r>
            <a:r>
              <a:rPr lang="en-US">
                <a:sym typeface="CommonBullets" pitchFamily="34" charset="2"/>
              </a:rPr>
              <a:t>  superior </a:t>
            </a:r>
            <a:r>
              <a:rPr lang="en-US" b="1">
                <a:solidFill>
                  <a:srgbClr val="800000"/>
                </a:solidFill>
                <a:sym typeface="CommonBullets" pitchFamily="34" charset="2"/>
              </a:rPr>
              <a:t>abdominal</a:t>
            </a:r>
            <a:r>
              <a:rPr lang="en-US">
                <a:sym typeface="CommonBullets" pitchFamily="34" charset="2"/>
              </a:rPr>
              <a:t> cavity (stomach, intestines, spleen, liver) &amp; inferior </a:t>
            </a:r>
            <a:r>
              <a:rPr lang="en-US" b="1">
                <a:solidFill>
                  <a:srgbClr val="800000"/>
                </a:solidFill>
                <a:sym typeface="CommonBullets" pitchFamily="34" charset="2"/>
              </a:rPr>
              <a:t>pelvic</a:t>
            </a:r>
            <a:r>
              <a:rPr lang="en-US">
                <a:sym typeface="CommonBullets" pitchFamily="34" charset="2"/>
              </a:rPr>
              <a:t> cavity (bladder, some reprod organs, rectum)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988" name="Rectangle 4"/>
          <p:cNvSpPr>
            <a:spLocks noChangeArrowheads="1"/>
          </p:cNvSpPr>
          <p:nvPr/>
        </p:nvSpPr>
        <p:spPr bwMode="auto">
          <a:xfrm>
            <a:off x="646113" y="1597025"/>
            <a:ext cx="7213600" cy="308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US" sz="2800" b="1" i="1">
                <a:solidFill>
                  <a:srgbClr val="996633"/>
                </a:solidFill>
                <a:latin typeface="Comic Sans MS" pitchFamily="66" charset="0"/>
              </a:rPr>
              <a:t>What structure separates the thoracic and abdominopelvic cavities??  The abdominal and pelvic cavities??</a:t>
            </a:r>
          </a:p>
          <a:p>
            <a:pPr algn="ctr"/>
            <a:endParaRPr lang="en-US" sz="2800" b="1" u="sng">
              <a:solidFill>
                <a:srgbClr val="996633"/>
              </a:solidFill>
              <a:latin typeface="Comic Sans MS" pitchFamily="66" charset="0"/>
            </a:endParaRPr>
          </a:p>
          <a:p>
            <a:pPr algn="ctr"/>
            <a:r>
              <a:rPr lang="en-US" sz="2800" b="1" i="1">
                <a:solidFill>
                  <a:srgbClr val="996633"/>
                </a:solidFill>
                <a:latin typeface="Comic Sans MS" pitchFamily="66" charset="0"/>
              </a:rPr>
              <a:t>In which body cavity do the organs receive the least protection from physical trauma??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0154" y="290454"/>
            <a:ext cx="45612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Abdominopelvic Quadrants</a:t>
            </a:r>
            <a:endParaRPr lang="en-US" sz="2400" b="1" dirty="0"/>
          </a:p>
        </p:txBody>
      </p:sp>
      <p:pic>
        <p:nvPicPr>
          <p:cNvPr id="195586" name="Picture 2" descr="E:\Chapter_01\D_JPEG_Images_and_Tables\Labeled\figure_01_11_labeled.jpg"/>
          <p:cNvPicPr>
            <a:picLocks noChangeAspect="1" noChangeArrowheads="1"/>
          </p:cNvPicPr>
          <p:nvPr/>
        </p:nvPicPr>
        <p:blipFill>
          <a:blip r:embed="rId2" cstate="print"/>
          <a:srcRect t="11113" b="4544"/>
          <a:stretch>
            <a:fillRect/>
          </a:stretch>
        </p:blipFill>
        <p:spPr bwMode="auto">
          <a:xfrm>
            <a:off x="1348558" y="903642"/>
            <a:ext cx="6083362" cy="4883972"/>
          </a:xfrm>
          <a:prstGeom prst="rect">
            <a:avLst/>
          </a:prstGeom>
          <a:noFill/>
        </p:spPr>
      </p:pic>
      <p:sp>
        <p:nvSpPr>
          <p:cNvPr id="4" name="TextBox 3"/>
          <p:cNvSpPr txBox="1"/>
          <p:nvPr/>
        </p:nvSpPr>
        <p:spPr>
          <a:xfrm>
            <a:off x="574700" y="6142617"/>
            <a:ext cx="781626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dirty="0" smtClean="0"/>
              <a:t>Fig. 1.11: Transverse and median planes intersect at the umbilicus  </a:t>
            </a:r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6610" name="Picture 2" descr="E:\Chapter_01\D_JPEG_Images_and_Tables\Labeled\figure_01_12_labeled.jpg"/>
          <p:cNvPicPr>
            <a:picLocks noChangeAspect="1" noChangeArrowheads="1"/>
          </p:cNvPicPr>
          <p:nvPr/>
        </p:nvPicPr>
        <p:blipFill>
          <a:blip r:embed="rId2" cstate="print"/>
          <a:srcRect l="1064" t="2988" r="1564" b="4660"/>
          <a:stretch>
            <a:fillRect/>
          </a:stretch>
        </p:blipFill>
        <p:spPr bwMode="auto">
          <a:xfrm>
            <a:off x="179255" y="1463039"/>
            <a:ext cx="8905653" cy="4109421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484094" y="473336"/>
            <a:ext cx="62394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b="1" dirty="0" smtClean="0"/>
              <a:t>Nine abdominopelvic regions</a:t>
            </a:r>
            <a:endParaRPr lang="en-US" sz="24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835479" y="6002767"/>
            <a:ext cx="730219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dirty="0" smtClean="0"/>
              <a:t>Fig. 1.12:  This division method is used primarily by anatomists</a:t>
            </a:r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64311"/>
            <a:ext cx="6858000" cy="332399"/>
          </a:xfrm>
        </p:spPr>
        <p:txBody>
          <a:bodyPr/>
          <a:lstStyle/>
          <a:p>
            <a:r>
              <a:rPr lang="en-US" dirty="0" smtClean="0">
                <a:solidFill>
                  <a:schemeClr val="bg2">
                    <a:lumMod val="50000"/>
                  </a:schemeClr>
                </a:solidFill>
                <a:effectLst/>
              </a:rPr>
              <a:t>Review</a:t>
            </a:r>
            <a:endParaRPr lang="en-US" dirty="0">
              <a:solidFill>
                <a:schemeClr val="bg2">
                  <a:lumMod val="50000"/>
                </a:schemeClr>
              </a:solidFill>
              <a:effectLst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63473" y="1677321"/>
            <a:ext cx="6837527" cy="4556054"/>
          </a:xfrm>
        </p:spPr>
        <p:txBody>
          <a:bodyPr/>
          <a:lstStyle/>
          <a:p>
            <a:r>
              <a:rPr lang="en-US" sz="2400" dirty="0"/>
              <a:t>What is anatomical position?</a:t>
            </a:r>
          </a:p>
          <a:p>
            <a:r>
              <a:rPr lang="en-US" sz="2400" dirty="0"/>
              <a:t>Name the structures located in the dorsal body cavity</a:t>
            </a:r>
          </a:p>
          <a:p>
            <a:r>
              <a:rPr lang="en-US" sz="2400" dirty="0"/>
              <a:t>Which plane divides the body into superior and inferior parts</a:t>
            </a:r>
            <a:r>
              <a:rPr lang="en-US" sz="2400" dirty="0" smtClean="0"/>
              <a:t>?</a:t>
            </a:r>
          </a:p>
          <a:p>
            <a:r>
              <a:rPr lang="en-US" sz="2400" dirty="0"/>
              <a:t>Which plane divides the body into </a:t>
            </a:r>
            <a:r>
              <a:rPr lang="en-US" sz="2400" dirty="0" smtClean="0"/>
              <a:t>anterior and posterior </a:t>
            </a:r>
            <a:r>
              <a:rPr lang="en-US" sz="2400" dirty="0"/>
              <a:t>parts</a:t>
            </a:r>
            <a:r>
              <a:rPr lang="en-US" sz="2400" dirty="0" smtClean="0"/>
              <a:t>?</a:t>
            </a:r>
          </a:p>
          <a:p>
            <a:r>
              <a:rPr lang="en-US" sz="2400" dirty="0" smtClean="0"/>
              <a:t>Which cavity is divided into three others cavities?</a:t>
            </a:r>
          </a:p>
          <a:p>
            <a:r>
              <a:rPr lang="en-US" sz="2400" dirty="0" smtClean="0"/>
              <a:t>Why it’s important to divide the abdominopelvic cavity into nine regions?</a:t>
            </a:r>
          </a:p>
          <a:p>
            <a:endParaRPr lang="en-US" sz="2400" dirty="0"/>
          </a:p>
          <a:p>
            <a:endParaRPr lang="en-US" sz="2400" dirty="0"/>
          </a:p>
        </p:txBody>
      </p:sp>
    </p:spTree>
    <p:extLst>
      <p:ext uri="{BB962C8B-B14F-4D97-AF65-F5344CB8AC3E}">
        <p14:creationId xmlns:p14="http://schemas.microsoft.com/office/powerpoint/2010/main" val="619681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9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800000"/>
      </a:hlink>
      <a:folHlink>
        <a:srgbClr val="003300"/>
      </a:folHlink>
    </a:clrScheme>
    <a:fontScheme name="Default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8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800000"/>
        </a:hlink>
        <a:folHlink>
          <a:srgbClr val="0033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13595</TotalTime>
  <Words>474</Words>
  <Application>Microsoft Office PowerPoint</Application>
  <PresentationFormat>On-screen Show (4:3)</PresentationFormat>
  <Paragraphs>72</Paragraphs>
  <Slides>14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3" baseType="lpstr">
      <vt:lpstr>Arial</vt:lpstr>
      <vt:lpstr>Calibri</vt:lpstr>
      <vt:lpstr>Comic Sans MS</vt:lpstr>
      <vt:lpstr>CommonBullets</vt:lpstr>
      <vt:lpstr>Impact</vt:lpstr>
      <vt:lpstr>NuptialScript</vt:lpstr>
      <vt:lpstr>Times New Roman</vt:lpstr>
      <vt:lpstr>Default Design</vt:lpstr>
      <vt:lpstr>Document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Review</vt:lpstr>
    </vt:vector>
  </TitlesOfParts>
  <Company>UofO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 Slide Title</dc:title>
  <dc:creator>CMM</dc:creator>
  <cp:lastModifiedBy>Mina Zeroual (Employee)</cp:lastModifiedBy>
  <cp:revision>214</cp:revision>
  <dcterms:created xsi:type="dcterms:W3CDTF">1999-08-10T13:00:22Z</dcterms:created>
  <dcterms:modified xsi:type="dcterms:W3CDTF">2018-01-07T17:31:39Z</dcterms:modified>
</cp:coreProperties>
</file>