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4" r:id="rId2"/>
    <p:sldMasterId id="2147483696" r:id="rId3"/>
    <p:sldMasterId id="2147483708" r:id="rId4"/>
  </p:sldMasterIdLst>
  <p:notesMasterIdLst>
    <p:notesMasterId r:id="rId45"/>
  </p:notesMasterIdLst>
  <p:sldIdLst>
    <p:sldId id="298" r:id="rId5"/>
    <p:sldId id="256" r:id="rId6"/>
    <p:sldId id="257" r:id="rId7"/>
    <p:sldId id="258" r:id="rId8"/>
    <p:sldId id="268" r:id="rId9"/>
    <p:sldId id="259" r:id="rId10"/>
    <p:sldId id="260" r:id="rId11"/>
    <p:sldId id="261" r:id="rId12"/>
    <p:sldId id="262" r:id="rId13"/>
    <p:sldId id="263" r:id="rId14"/>
    <p:sldId id="264" r:id="rId15"/>
    <p:sldId id="269" r:id="rId16"/>
    <p:sldId id="265" r:id="rId17"/>
    <p:sldId id="266" r:id="rId18"/>
    <p:sldId id="271" r:id="rId19"/>
    <p:sldId id="272" r:id="rId20"/>
    <p:sldId id="273" r:id="rId21"/>
    <p:sldId id="274" r:id="rId22"/>
    <p:sldId id="275" r:id="rId23"/>
    <p:sldId id="276" r:id="rId24"/>
    <p:sldId id="277" r:id="rId25"/>
    <p:sldId id="278" r:id="rId26"/>
    <p:sldId id="279" r:id="rId27"/>
    <p:sldId id="297" r:id="rId28"/>
    <p:sldId id="281" r:id="rId29"/>
    <p:sldId id="284" r:id="rId30"/>
    <p:sldId id="282" r:id="rId31"/>
    <p:sldId id="283"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85" autoAdjust="0"/>
    <p:restoredTop sz="88474" autoAdjust="0"/>
  </p:normalViewPr>
  <p:slideViewPr>
    <p:cSldViewPr>
      <p:cViewPr>
        <p:scale>
          <a:sx n="81" d="100"/>
          <a:sy n="81" d="100"/>
        </p:scale>
        <p:origin x="-2208" y="-34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46" Type="http://schemas.openxmlformats.org/officeDocument/2006/relationships/printerSettings" Target="printerSettings/printerSettings1.bin"/><Relationship Id="rId47" Type="http://schemas.openxmlformats.org/officeDocument/2006/relationships/presProps" Target="presProps.xml"/><Relationship Id="rId48" Type="http://schemas.openxmlformats.org/officeDocument/2006/relationships/viewProps" Target="viewProps.xml"/><Relationship Id="rId49" Type="http://schemas.openxmlformats.org/officeDocument/2006/relationships/theme" Target="theme/theme1.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5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 Target="slides/slide1.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A43C45-CFB7-4FA5-A3B7-730B1E44B37C}" type="datetimeFigureOut">
              <a:rPr lang="en-US" smtClean="0"/>
              <a:t>15-03-06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4A4FC0-A1CD-40E6-AC07-5D8F38A010F5}" type="slidenum">
              <a:rPr lang="en-US" smtClean="0"/>
              <a:t>‹#›</a:t>
            </a:fld>
            <a:endParaRPr lang="en-US"/>
          </a:p>
        </p:txBody>
      </p:sp>
    </p:spTree>
    <p:extLst>
      <p:ext uri="{BB962C8B-B14F-4D97-AF65-F5344CB8AC3E}">
        <p14:creationId xmlns:p14="http://schemas.microsoft.com/office/powerpoint/2010/main" val="3311130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54A4FC0-A1CD-40E6-AC07-5D8F38A010F5}" type="slidenum">
              <a:rPr lang="en-US" smtClean="0"/>
              <a:t>24</a:t>
            </a:fld>
            <a:endParaRPr lang="en-US"/>
          </a:p>
        </p:txBody>
      </p:sp>
    </p:spTree>
    <p:extLst>
      <p:ext uri="{BB962C8B-B14F-4D97-AF65-F5344CB8AC3E}">
        <p14:creationId xmlns:p14="http://schemas.microsoft.com/office/powerpoint/2010/main" val="212522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54A4FC0-A1CD-40E6-AC07-5D8F38A010F5}" type="slidenum">
              <a:rPr lang="en-US" smtClean="0"/>
              <a:t>25</a:t>
            </a:fld>
            <a:endParaRPr lang="en-US"/>
          </a:p>
        </p:txBody>
      </p:sp>
    </p:spTree>
    <p:extLst>
      <p:ext uri="{BB962C8B-B14F-4D97-AF65-F5344CB8AC3E}">
        <p14:creationId xmlns:p14="http://schemas.microsoft.com/office/powerpoint/2010/main" val="10351877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MAAs are regions that receive sensory</a:t>
            </a:r>
            <a:r>
              <a:rPr lang="en-US" baseline="0" dirty="0" smtClean="0"/>
              <a:t> input from multiple sensory modalities in order to make associations</a:t>
            </a:r>
          </a:p>
          <a:p>
            <a:r>
              <a:rPr lang="en-US" baseline="0" dirty="0" smtClean="0"/>
              <a:t>Posterior AA is where visual, auditory, and somatosensory association areas converge. Gives spatial awareness of our body</a:t>
            </a:r>
          </a:p>
          <a:p>
            <a:r>
              <a:rPr lang="en-US" baseline="0" dirty="0" smtClean="0"/>
              <a:t>Anterior AA receives input from Posterior AA, integrates it with past experiences from limbic AA, and decides what to do. Has a lot to do with how we think and behave. </a:t>
            </a:r>
          </a:p>
          <a:p>
            <a:r>
              <a:rPr lang="en-US" baseline="0" dirty="0" smtClean="0"/>
              <a:t>Limbic AA receives input and helps generate memories.</a:t>
            </a:r>
            <a:endParaRPr lang="en-US" dirty="0"/>
          </a:p>
        </p:txBody>
      </p:sp>
      <p:sp>
        <p:nvSpPr>
          <p:cNvPr id="4" name="Slide Number Placeholder 3"/>
          <p:cNvSpPr>
            <a:spLocks noGrp="1"/>
          </p:cNvSpPr>
          <p:nvPr>
            <p:ph type="sldNum" sz="quarter" idx="10"/>
          </p:nvPr>
        </p:nvSpPr>
        <p:spPr/>
        <p:txBody>
          <a:bodyPr/>
          <a:lstStyle/>
          <a:p>
            <a:fld id="{E54A4FC0-A1CD-40E6-AC07-5D8F38A010F5}" type="slidenum">
              <a:rPr lang="en-US" smtClean="0"/>
              <a:t>28</a:t>
            </a:fld>
            <a:endParaRPr lang="en-US"/>
          </a:p>
        </p:txBody>
      </p:sp>
    </p:spTree>
    <p:extLst>
      <p:ext uri="{BB962C8B-B14F-4D97-AF65-F5344CB8AC3E}">
        <p14:creationId xmlns:p14="http://schemas.microsoft.com/office/powerpoint/2010/main" val="590293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54A4FC0-A1CD-40E6-AC07-5D8F38A010F5}" type="slidenum">
              <a:rPr lang="en-US" smtClean="0"/>
              <a:t>37</a:t>
            </a:fld>
            <a:endParaRPr lang="en-US"/>
          </a:p>
        </p:txBody>
      </p:sp>
    </p:spTree>
    <p:extLst>
      <p:ext uri="{BB962C8B-B14F-4D97-AF65-F5344CB8AC3E}">
        <p14:creationId xmlns:p14="http://schemas.microsoft.com/office/powerpoint/2010/main" val="3180867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6BDA4C00-F06C-4B3A-BA80-BE2BCA3CD290}" type="slidenum">
              <a:rPr lang="en-US" smtClean="0"/>
              <a:t>‹#›</a:t>
            </a:fld>
            <a:endParaRPr lang="en-US"/>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
        <p:nvSpPr>
          <p:cNvPr id="11" name="Title 10"/>
          <p:cNvSpPr>
            <a:spLocks noGrp="1"/>
          </p:cNvSpPr>
          <p:nvPr>
            <p:ph type="title"/>
          </p:nvPr>
        </p:nvSpPr>
        <p:spPr/>
        <p:txBody>
          <a:bodyPr/>
          <a:lstStyle/>
          <a:p>
            <a:r>
              <a:rPr lang="en-US" smtClean="0"/>
              <a:t>Click to edit Master title style</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
        <p:nvSpPr>
          <p:cNvPr id="12" name="Title 1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CD34C48-0F37-4B2B-8263-ECE4254A92F4}" type="datetimeFigureOut">
              <a:rPr lang="en-US" smtClean="0"/>
              <a:t>15-03-06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DA4C00-F06C-4B3A-BA80-BE2BCA3CD290}" type="slidenum">
              <a:rPr lang="en-US" smtClean="0"/>
              <a:t>‹#›</a:t>
            </a:fld>
            <a:endParaRPr lang="en-US"/>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CD34C48-0F37-4B2B-8263-ECE4254A92F4}" type="datetimeFigureOut">
              <a:rPr lang="en-US" smtClean="0"/>
              <a:t>15-03-06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DA4C00-F06C-4B3A-BA80-BE2BCA3CD290}" type="slidenum">
              <a:rPr lang="en-US" smtClean="0"/>
              <a:t>‹#›</a:t>
            </a:fld>
            <a:endParaRPr lang="en-US"/>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D34C48-0F37-4B2B-8263-ECE4254A92F4}" type="datetimeFigureOut">
              <a:rPr lang="en-US" smtClean="0"/>
              <a:t>15-03-06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DA4C00-F06C-4B3A-BA80-BE2BCA3CD29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n-US" smtClean="0"/>
              <a:t>Click to edit Master title style</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n-US" smtClean="0"/>
              <a:t>Click to edit Master title style</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175847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7473908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20662536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11304336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CD34C48-0F37-4B2B-8263-ECE4254A92F4}" type="datetimeFigureOut">
              <a:rPr lang="en-US" smtClean="0"/>
              <a:t>15-03-06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1073945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CD34C48-0F37-4B2B-8263-ECE4254A92F4}" type="datetimeFigureOut">
              <a:rPr lang="en-US" smtClean="0"/>
              <a:t>15-03-06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1248187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D34C48-0F37-4B2B-8263-ECE4254A92F4}" type="datetimeFigureOut">
              <a:rPr lang="en-US" smtClean="0"/>
              <a:t>15-03-06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13929988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29579411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16600210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673463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189259721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en-US" smtClean="0"/>
              <a:t>Click to edit Master title style</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white"/>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bwMode="white"/>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
        <p:nvSpPr>
          <p:cNvPr id="12" name="Content Placeholder 11"/>
          <p:cNvSpPr>
            <a:spLocks noGrp="1"/>
          </p:cNvSpPr>
          <p:nvPr>
            <p:ph sz="quarter" idx="14"/>
          </p:nvPr>
        </p:nvSpPr>
        <p:spPr>
          <a:xfrm>
            <a:off x="46482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2CD34C48-0F37-4B2B-8263-ECE4254A92F4}" type="datetimeFigureOut">
              <a:rPr lang="en-US" smtClean="0"/>
              <a:t>15-03-06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DA4C00-F06C-4B3A-BA80-BE2BCA3CD290}" type="slidenum">
              <a:rPr lang="en-US" smtClean="0"/>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CD34C48-0F37-4B2B-8263-ECE4254A92F4}" type="datetimeFigureOut">
              <a:rPr lang="en-US" smtClean="0"/>
              <a:t>15-03-06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DA4C00-F06C-4B3A-BA80-BE2BCA3CD290}"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
        <p:nvSpPr>
          <p:cNvPr id="9" name="Content Placeholder 8"/>
          <p:cNvSpPr>
            <a:spLocks noGrp="1"/>
          </p:cNvSpPr>
          <p:nvPr>
            <p:ph sz="quarter" idx="13"/>
          </p:nvPr>
        </p:nvSpPr>
        <p:spPr>
          <a:xfrm>
            <a:off x="1371600" y="1676400"/>
            <a:ext cx="3276600" cy="3505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307584722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36651251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306259263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40079710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2CD34C48-0F37-4B2B-8263-ECE4254A92F4}" type="datetimeFigureOut">
              <a:rPr lang="en-US" smtClean="0"/>
              <a:t>15-03-06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130610380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2CD34C48-0F37-4B2B-8263-ECE4254A92F4}" type="datetimeFigureOut">
              <a:rPr lang="en-US" smtClean="0"/>
              <a:t>15-03-06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283668603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D34C48-0F37-4B2B-8263-ECE4254A92F4}" type="datetimeFigureOut">
              <a:rPr lang="en-US" smtClean="0"/>
              <a:t>15-03-06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3759219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9344436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2CD34C48-0F37-4B2B-8263-ECE4254A92F4}" type="datetimeFigureOut">
              <a:rPr lang="en-US" smtClean="0"/>
              <a:t>15-03-06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44075173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55726732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2CD34C48-0F37-4B2B-8263-ECE4254A92F4}" type="datetimeFigureOut">
              <a:rPr lang="en-US" smtClean="0"/>
              <a:t>15-03-06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DA4C00-F06C-4B3A-BA80-BE2BCA3CD290}" type="slidenum">
              <a:rPr lang="en-US" smtClean="0"/>
              <a:t>‹#›</a:t>
            </a:fld>
            <a:endParaRPr lang="en-US"/>
          </a:p>
        </p:txBody>
      </p:sp>
    </p:spTree>
    <p:extLst>
      <p:ext uri="{BB962C8B-B14F-4D97-AF65-F5344CB8AC3E}">
        <p14:creationId xmlns:p14="http://schemas.microsoft.com/office/powerpoint/2010/main" val="41983619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3" Type="http://schemas.openxmlformats.org/officeDocument/2006/relationships/image" Target="../media/image5.png"/><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theme" Target="../theme/theme4.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2CD34C48-0F37-4B2B-8263-ECE4254A92F4}" type="datetimeFigureOut">
              <a:rPr lang="en-US" smtClean="0"/>
              <a:t>15-03-06</a:t>
            </a:fld>
            <a:endParaRPr lang="en-US"/>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6BDA4C00-F06C-4B3A-BA80-BE2BCA3CD29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D34C48-0F37-4B2B-8263-ECE4254A92F4}" type="datetimeFigureOut">
              <a:rPr lang="en-US" smtClean="0"/>
              <a:t>15-03-06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DA4C00-F06C-4B3A-BA80-BE2BCA3CD290}" type="slidenum">
              <a:rPr lang="en-US" smtClean="0"/>
              <a:t>‹#›</a:t>
            </a:fld>
            <a:endParaRPr lang="en-US"/>
          </a:p>
        </p:txBody>
      </p:sp>
    </p:spTree>
    <p:extLst>
      <p:ext uri="{BB962C8B-B14F-4D97-AF65-F5344CB8AC3E}">
        <p14:creationId xmlns:p14="http://schemas.microsoft.com/office/powerpoint/2010/main" val="16166745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2CD34C48-0F37-4B2B-8263-ECE4254A92F4}" type="datetimeFigureOut">
              <a:rPr lang="en-US" smtClean="0"/>
              <a:t>15-03-06</a:t>
            </a:fld>
            <a:endParaRPr lang="en-US"/>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en-US"/>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6BDA4C00-F06C-4B3A-BA80-BE2BCA3CD29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D34C48-0F37-4B2B-8263-ECE4254A92F4}" type="datetimeFigureOut">
              <a:rPr lang="en-US" smtClean="0"/>
              <a:t>15-03-06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DA4C00-F06C-4B3A-BA80-BE2BCA3CD290}" type="slidenum">
              <a:rPr lang="en-US" smtClean="0"/>
              <a:t>‹#›</a:t>
            </a:fld>
            <a:endParaRPr lang="en-US"/>
          </a:p>
        </p:txBody>
      </p:sp>
    </p:spTree>
    <p:extLst>
      <p:ext uri="{BB962C8B-B14F-4D97-AF65-F5344CB8AC3E}">
        <p14:creationId xmlns:p14="http://schemas.microsoft.com/office/powerpoint/2010/main" val="251299406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7.jpeg"/><Relationship Id="rId3"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9.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1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12.gif"/><Relationship Id="rId3" Type="http://schemas.openxmlformats.org/officeDocument/2006/relationships/image" Target="../media/image1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14.jpg"/><Relationship Id="rId3" Type="http://schemas.openxmlformats.org/officeDocument/2006/relationships/image" Target="../media/image15.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16.jpg"/><Relationship Id="rId3" Type="http://schemas.openxmlformats.org/officeDocument/2006/relationships/image" Target="../media/image1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1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1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jpg"/><Relationship Id="rId3" Type="http://schemas.openxmlformats.org/officeDocument/2006/relationships/image" Target="../media/image21.gi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7.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7.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4" Type="http://schemas.openxmlformats.org/officeDocument/2006/relationships/image" Target="../media/image28.jpeg"/><Relationship Id="rId1" Type="http://schemas.openxmlformats.org/officeDocument/2006/relationships/slideLayout" Target="../slideLayouts/slideLayout18.xml"/><Relationship Id="rId2" Type="http://schemas.openxmlformats.org/officeDocument/2006/relationships/notesSlide" Target="../notesSlides/notesSlide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9.jpeg"/><Relationship Id="rId3"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4" Type="http://schemas.openxmlformats.org/officeDocument/2006/relationships/image" Target="../media/image33.jpeg"/><Relationship Id="rId1" Type="http://schemas.openxmlformats.org/officeDocument/2006/relationships/slideLayout" Target="../slideLayouts/slideLayout18.xml"/><Relationship Id="rId2" Type="http://schemas.openxmlformats.org/officeDocument/2006/relationships/image" Target="../media/image31.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34.jpg"/></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4" Type="http://schemas.openxmlformats.org/officeDocument/2006/relationships/image" Target="../media/image37.jpeg"/><Relationship Id="rId1" Type="http://schemas.openxmlformats.org/officeDocument/2006/relationships/slideLayout" Target="../slideLayouts/slideLayout18.xml"/><Relationship Id="rId2" Type="http://schemas.openxmlformats.org/officeDocument/2006/relationships/image" Target="../media/image35.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30.jpeg"/><Relationship Id="rId3" Type="http://schemas.openxmlformats.org/officeDocument/2006/relationships/image" Target="../media/image38.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39.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7.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7.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7.jpeg"/><Relationship Id="rId3"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905000"/>
            <a:ext cx="9143999" cy="2585323"/>
          </a:xfrm>
          <a:prstGeom prst="rect">
            <a:avLst/>
          </a:prstGeom>
          <a:noFill/>
        </p:spPr>
        <p:txBody>
          <a:bodyPr wrap="square" rtlCol="0">
            <a:spAutoFit/>
          </a:bodyPr>
          <a:lstStyle/>
          <a:p>
            <a:pPr algn="ctr"/>
            <a:r>
              <a:rPr lang="en-US" dirty="0" smtClean="0">
                <a:latin typeface="Arial"/>
                <a:cs typeface="Arial"/>
              </a:rPr>
              <a:t>The following are the slides presented at the midterm tutorial</a:t>
            </a:r>
          </a:p>
          <a:p>
            <a:pPr algn="ctr"/>
            <a:r>
              <a:rPr lang="en-US" dirty="0" smtClean="0">
                <a:latin typeface="Arial"/>
                <a:cs typeface="Arial"/>
              </a:rPr>
              <a:t>There are several sample MCQs at the end. The answers are included but added as animations. Run the slides in presentation mode if you do not want to see the answers</a:t>
            </a:r>
          </a:p>
          <a:p>
            <a:pPr algn="ctr"/>
            <a:endParaRPr lang="en-US" dirty="0" smtClean="0">
              <a:latin typeface="Arial"/>
              <a:cs typeface="Arial"/>
            </a:endParaRPr>
          </a:p>
          <a:p>
            <a:pPr algn="ctr"/>
            <a:r>
              <a:rPr lang="en-US" dirty="0" smtClean="0">
                <a:latin typeface="Arial"/>
                <a:cs typeface="Arial"/>
              </a:rPr>
              <a:t>In the event any content contradicts Dr. Carnegie’s lectures, please note that the midterm will reflect her material.</a:t>
            </a:r>
          </a:p>
          <a:p>
            <a:pPr algn="ctr"/>
            <a:endParaRPr lang="en-US" dirty="0" smtClean="0">
              <a:latin typeface="Arial"/>
              <a:cs typeface="Arial"/>
            </a:endParaRPr>
          </a:p>
          <a:p>
            <a:pPr algn="ctr"/>
            <a:r>
              <a:rPr lang="en-US" dirty="0" smtClean="0">
                <a:latin typeface="Arial"/>
                <a:cs typeface="Arial"/>
              </a:rPr>
              <a:t>Enjoy!</a:t>
            </a:r>
          </a:p>
          <a:p>
            <a:pPr algn="ctr"/>
            <a:r>
              <a:rPr lang="en-US" dirty="0" smtClean="0">
                <a:latin typeface="Arial"/>
                <a:cs typeface="Arial"/>
              </a:rPr>
              <a:t>David Cook (dcook082@uottawa.ca)</a:t>
            </a:r>
            <a:endParaRPr lang="en-US" dirty="0">
              <a:latin typeface="Arial"/>
              <a:cs typeface="Arial"/>
            </a:endParaRPr>
          </a:p>
        </p:txBody>
      </p:sp>
    </p:spTree>
    <p:extLst>
      <p:ext uri="{BB962C8B-B14F-4D97-AF65-F5344CB8AC3E}">
        <p14:creationId xmlns:p14="http://schemas.microsoft.com/office/powerpoint/2010/main" val="25702825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ANP1106</a:t>
            </a:r>
            <a:endParaRPr lang="en-US" dirty="0"/>
          </a:p>
        </p:txBody>
      </p:sp>
      <p:sp>
        <p:nvSpPr>
          <p:cNvPr id="3" name="Subtitle 2"/>
          <p:cNvSpPr>
            <a:spLocks noGrp="1"/>
          </p:cNvSpPr>
          <p:nvPr>
            <p:ph type="subTitle" idx="1"/>
          </p:nvPr>
        </p:nvSpPr>
        <p:spPr/>
        <p:txBody>
          <a:bodyPr/>
          <a:lstStyle/>
          <a:p>
            <a:r>
              <a:rPr lang="en-US" dirty="0" smtClean="0"/>
              <a:t>The tale of the midterm tutorial</a:t>
            </a:r>
            <a:endParaRPr lang="en-US" dirty="0"/>
          </a:p>
        </p:txBody>
      </p:sp>
    </p:spTree>
    <p:extLst>
      <p:ext uri="{BB962C8B-B14F-4D97-AF65-F5344CB8AC3E}">
        <p14:creationId xmlns:p14="http://schemas.microsoft.com/office/powerpoint/2010/main" val="54766195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1447800" y="1447800"/>
            <a:ext cx="4343400" cy="492443"/>
          </a:xfrm>
          <a:prstGeom prst="rect">
            <a:avLst/>
          </a:prstGeom>
          <a:noFill/>
        </p:spPr>
        <p:txBody>
          <a:bodyPr wrap="square" rtlCol="0">
            <a:spAutoFit/>
          </a:bodyPr>
          <a:lstStyle/>
          <a:p>
            <a:r>
              <a:rPr lang="en-US" sz="2600" b="1" dirty="0" smtClean="0">
                <a:latin typeface="Book Antiqua" pitchFamily="18" charset="0"/>
              </a:rPr>
              <a:t>So our story begins…</a:t>
            </a:r>
            <a:endParaRPr lang="en-US" sz="2600" b="1" dirty="0">
              <a:latin typeface="Book Antiqua"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2459" y="2209800"/>
            <a:ext cx="1965512" cy="2342891"/>
          </a:xfrm>
          <a:prstGeom prst="rect">
            <a:avLst/>
          </a:prstGeom>
        </p:spPr>
      </p:pic>
      <p:sp>
        <p:nvSpPr>
          <p:cNvPr id="5" name="TextBox 4"/>
          <p:cNvSpPr txBox="1"/>
          <p:nvPr/>
        </p:nvSpPr>
        <p:spPr>
          <a:xfrm>
            <a:off x="3429000" y="4648200"/>
            <a:ext cx="1828800" cy="400110"/>
          </a:xfrm>
          <a:prstGeom prst="rect">
            <a:avLst/>
          </a:prstGeom>
          <a:noFill/>
        </p:spPr>
        <p:txBody>
          <a:bodyPr wrap="square" rtlCol="0">
            <a:spAutoFit/>
          </a:bodyPr>
          <a:lstStyle/>
          <a:p>
            <a:pPr algn="ctr"/>
            <a:r>
              <a:rPr lang="en-US" sz="2000" b="1" dirty="0" smtClean="0">
                <a:latin typeface="Book Antiqua" pitchFamily="18" charset="0"/>
              </a:rPr>
              <a:t>Hi! I’m David</a:t>
            </a:r>
            <a:endParaRPr lang="en-US" sz="2000" b="1" dirty="0">
              <a:latin typeface="Book Antiqua" pitchFamily="18" charset="0"/>
            </a:endParaRPr>
          </a:p>
        </p:txBody>
      </p:sp>
    </p:spTree>
    <p:extLst>
      <p:ext uri="{BB962C8B-B14F-4D97-AF65-F5344CB8AC3E}">
        <p14:creationId xmlns:p14="http://schemas.microsoft.com/office/powerpoint/2010/main" val="1683471590"/>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09800" y="381000"/>
            <a:ext cx="4267200" cy="584775"/>
          </a:xfrm>
          <a:prstGeom prst="rect">
            <a:avLst/>
          </a:prstGeom>
          <a:noFill/>
        </p:spPr>
        <p:txBody>
          <a:bodyPr wrap="square" rtlCol="0">
            <a:spAutoFit/>
          </a:bodyPr>
          <a:lstStyle/>
          <a:p>
            <a:pPr algn="ctr"/>
            <a:r>
              <a:rPr lang="en-US" sz="3200" b="1" dirty="0" smtClean="0">
                <a:latin typeface="Book Antiqua" pitchFamily="18" charset="0"/>
              </a:rPr>
              <a:t>Today’s Objectives</a:t>
            </a:r>
            <a:endParaRPr lang="en-US" sz="3200" b="1" dirty="0">
              <a:latin typeface="Book Antiqua"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400" y="1295400"/>
            <a:ext cx="3515438" cy="4953000"/>
          </a:xfrm>
          <a:prstGeom prst="rect">
            <a:avLst/>
          </a:prstGeom>
        </p:spPr>
      </p:pic>
      <p:sp>
        <p:nvSpPr>
          <p:cNvPr id="5" name="TextBox 4"/>
          <p:cNvSpPr txBox="1"/>
          <p:nvPr/>
        </p:nvSpPr>
        <p:spPr>
          <a:xfrm>
            <a:off x="533400" y="1988751"/>
            <a:ext cx="4800600" cy="3421449"/>
          </a:xfrm>
          <a:prstGeom prst="rect">
            <a:avLst/>
          </a:prstGeom>
          <a:noFill/>
        </p:spPr>
        <p:txBody>
          <a:bodyPr wrap="square" rtlCol="0">
            <a:spAutoFit/>
          </a:bodyPr>
          <a:lstStyle/>
          <a:p>
            <a:pPr marL="342900" indent="-342900">
              <a:lnSpc>
                <a:spcPct val="200000"/>
              </a:lnSpc>
              <a:buFont typeface="+mj-lt"/>
              <a:buAutoNum type="arabicPeriod"/>
            </a:pPr>
            <a:r>
              <a:rPr lang="en-US" sz="2200" b="1" dirty="0" smtClean="0">
                <a:latin typeface="Book Antiqua" pitchFamily="18" charset="0"/>
              </a:rPr>
              <a:t>Get pumped for anatomy!</a:t>
            </a:r>
          </a:p>
          <a:p>
            <a:pPr marL="342900" indent="-342900">
              <a:lnSpc>
                <a:spcPct val="200000"/>
              </a:lnSpc>
              <a:buFont typeface="+mj-lt"/>
              <a:buAutoNum type="arabicPeriod"/>
            </a:pPr>
            <a:r>
              <a:rPr lang="en-US" sz="2200" b="1" dirty="0" smtClean="0">
                <a:latin typeface="Book Antiqua" pitchFamily="18" charset="0"/>
              </a:rPr>
              <a:t>How can I study for this!?!?!?</a:t>
            </a:r>
          </a:p>
          <a:p>
            <a:pPr marL="342900" indent="-342900">
              <a:lnSpc>
                <a:spcPct val="200000"/>
              </a:lnSpc>
              <a:buFont typeface="+mj-lt"/>
              <a:buAutoNum type="arabicPeriod"/>
            </a:pPr>
            <a:r>
              <a:rPr lang="en-US" sz="2200" b="1" dirty="0" smtClean="0">
                <a:latin typeface="Book Antiqua" pitchFamily="18" charset="0"/>
              </a:rPr>
              <a:t>Overview: Muscle anatomy</a:t>
            </a:r>
          </a:p>
          <a:p>
            <a:pPr marL="342900" indent="-342900">
              <a:lnSpc>
                <a:spcPct val="200000"/>
              </a:lnSpc>
              <a:buFont typeface="+mj-lt"/>
              <a:buAutoNum type="arabicPeriod"/>
            </a:pPr>
            <a:r>
              <a:rPr lang="en-US" sz="2200" b="1" dirty="0" smtClean="0">
                <a:latin typeface="Book Antiqua" pitchFamily="18" charset="0"/>
              </a:rPr>
              <a:t>Overview: </a:t>
            </a:r>
            <a:r>
              <a:rPr lang="en-US" sz="2200" b="1" dirty="0" err="1" smtClean="0">
                <a:latin typeface="Book Antiqua" pitchFamily="18" charset="0"/>
              </a:rPr>
              <a:t>Neuroanatomy</a:t>
            </a:r>
            <a:r>
              <a:rPr lang="en-US" sz="2200" b="1" dirty="0" smtClean="0">
                <a:latin typeface="Book Antiqua" pitchFamily="18" charset="0"/>
              </a:rPr>
              <a:t> </a:t>
            </a:r>
          </a:p>
          <a:p>
            <a:pPr marL="342900" indent="-342900">
              <a:lnSpc>
                <a:spcPct val="200000"/>
              </a:lnSpc>
              <a:buFont typeface="+mj-lt"/>
              <a:buAutoNum type="arabicPeriod"/>
            </a:pPr>
            <a:r>
              <a:rPr lang="en-US" sz="2200" b="1" dirty="0" smtClean="0">
                <a:latin typeface="Book Antiqua" pitchFamily="18" charset="0"/>
              </a:rPr>
              <a:t>Questions??</a:t>
            </a:r>
            <a:r>
              <a:rPr lang="en-US" sz="2200" b="1" dirty="0">
                <a:latin typeface="Book Antiqua" pitchFamily="18" charset="0"/>
              </a:rPr>
              <a:t>?</a:t>
            </a:r>
            <a:endParaRPr lang="en-US" sz="2200" b="1" dirty="0" smtClean="0">
              <a:latin typeface="Book Antiqua" pitchFamily="18" charset="0"/>
            </a:endParaRPr>
          </a:p>
        </p:txBody>
      </p:sp>
    </p:spTree>
    <p:extLst>
      <p:ext uri="{BB962C8B-B14F-4D97-AF65-F5344CB8AC3E}">
        <p14:creationId xmlns:p14="http://schemas.microsoft.com/office/powerpoint/2010/main" val="193757583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1219200" y="3317863"/>
            <a:ext cx="6477000" cy="492443"/>
          </a:xfrm>
          <a:prstGeom prst="rect">
            <a:avLst/>
          </a:prstGeom>
          <a:noFill/>
        </p:spPr>
        <p:txBody>
          <a:bodyPr wrap="square" rtlCol="0">
            <a:spAutoFit/>
          </a:bodyPr>
          <a:lstStyle/>
          <a:p>
            <a:pPr algn="ctr"/>
            <a:r>
              <a:rPr lang="en-US" sz="2600" b="1" dirty="0" smtClean="0">
                <a:latin typeface="Book Antiqua" pitchFamily="18" charset="0"/>
              </a:rPr>
              <a:t>Getting Pumped for Anatomy</a:t>
            </a:r>
            <a:endParaRPr lang="en-US" sz="2600" b="1" dirty="0">
              <a:latin typeface="Book Antiqua" pitchFamily="18" charset="0"/>
            </a:endParaRPr>
          </a:p>
        </p:txBody>
      </p:sp>
      <p:sp>
        <p:nvSpPr>
          <p:cNvPr id="3" name="TextBox 2"/>
          <p:cNvSpPr txBox="1"/>
          <p:nvPr/>
        </p:nvSpPr>
        <p:spPr>
          <a:xfrm>
            <a:off x="2514600" y="2514600"/>
            <a:ext cx="3886200" cy="646331"/>
          </a:xfrm>
          <a:prstGeom prst="rect">
            <a:avLst/>
          </a:prstGeom>
          <a:noFill/>
        </p:spPr>
        <p:txBody>
          <a:bodyPr wrap="square" rtlCol="0">
            <a:spAutoFit/>
          </a:bodyPr>
          <a:lstStyle/>
          <a:p>
            <a:pPr algn="ctr"/>
            <a:r>
              <a:rPr lang="en-US" sz="3600" b="1" dirty="0" smtClean="0">
                <a:latin typeface="Book Antiqua" pitchFamily="18" charset="0"/>
              </a:rPr>
              <a:t>Chapter 1</a:t>
            </a:r>
            <a:endParaRPr lang="en-US" sz="3600" b="1" dirty="0">
              <a:latin typeface="Book Antiqua" pitchFamily="18" charset="0"/>
            </a:endParaRPr>
          </a:p>
        </p:txBody>
      </p:sp>
    </p:spTree>
    <p:extLst>
      <p:ext uri="{BB962C8B-B14F-4D97-AF65-F5344CB8AC3E}">
        <p14:creationId xmlns:p14="http://schemas.microsoft.com/office/powerpoint/2010/main" val="3782426598"/>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6874" y="228600"/>
            <a:ext cx="3990260" cy="923330"/>
          </a:xfrm>
          <a:prstGeom prst="rect">
            <a:avLst/>
          </a:prstGeom>
          <a:noFill/>
        </p:spPr>
        <p:txBody>
          <a:bodyPr wrap="none" lIns="91440" tIns="45720" rIns="91440" bIns="45720">
            <a:spAutoFit/>
          </a:bodyPr>
          <a:lstStyle/>
          <a:p>
            <a:pPr algn="ct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Get pumped!</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4600" y="1295400"/>
            <a:ext cx="4231888" cy="5029200"/>
          </a:xfrm>
          <a:prstGeom prst="rect">
            <a:avLst/>
          </a:prstGeom>
        </p:spPr>
      </p:pic>
    </p:spTree>
    <p:extLst>
      <p:ext uri="{BB962C8B-B14F-4D97-AF65-F5344CB8AC3E}">
        <p14:creationId xmlns:p14="http://schemas.microsoft.com/office/powerpoint/2010/main" val="19710146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43000" y="533400"/>
            <a:ext cx="6858000" cy="492443"/>
          </a:xfrm>
          <a:prstGeom prst="rect">
            <a:avLst/>
          </a:prstGeom>
          <a:noFill/>
        </p:spPr>
        <p:txBody>
          <a:bodyPr wrap="square" rtlCol="0">
            <a:spAutoFit/>
          </a:bodyPr>
          <a:lstStyle/>
          <a:p>
            <a:pPr algn="ctr"/>
            <a:r>
              <a:rPr lang="en-US" sz="2600" b="1" dirty="0" smtClean="0">
                <a:latin typeface="Book Antiqua" pitchFamily="18" charset="0"/>
              </a:rPr>
              <a:t>Egyptian study of anatomy (1500BCE)</a:t>
            </a:r>
            <a:endParaRPr lang="en-US" sz="2600" b="1" dirty="0">
              <a:latin typeface="Book Antiqua"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52600" y="1025843"/>
            <a:ext cx="5943600" cy="4554483"/>
          </a:xfrm>
          <a:prstGeom prst="rect">
            <a:avLst/>
          </a:prstGeom>
        </p:spPr>
      </p:pic>
      <p:sp>
        <p:nvSpPr>
          <p:cNvPr id="5" name="TextBox 4"/>
          <p:cNvSpPr txBox="1"/>
          <p:nvPr/>
        </p:nvSpPr>
        <p:spPr>
          <a:xfrm>
            <a:off x="1981200" y="5715000"/>
            <a:ext cx="5105400" cy="369332"/>
          </a:xfrm>
          <a:prstGeom prst="rect">
            <a:avLst/>
          </a:prstGeom>
          <a:noFill/>
        </p:spPr>
        <p:txBody>
          <a:bodyPr wrap="square" rtlCol="0">
            <a:spAutoFit/>
          </a:bodyPr>
          <a:lstStyle/>
          <a:p>
            <a:pPr algn="ctr"/>
            <a:r>
              <a:rPr lang="en-US" dirty="0" smtClean="0"/>
              <a:t>Edwin Smith Papyrus</a:t>
            </a:r>
            <a:endParaRPr lang="en-US" dirty="0"/>
          </a:p>
        </p:txBody>
      </p:sp>
    </p:spTree>
    <p:extLst>
      <p:ext uri="{BB962C8B-B14F-4D97-AF65-F5344CB8AC3E}">
        <p14:creationId xmlns:p14="http://schemas.microsoft.com/office/powerpoint/2010/main" val="77607788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38400" y="380999"/>
            <a:ext cx="4114800" cy="553998"/>
          </a:xfrm>
          <a:prstGeom prst="rect">
            <a:avLst/>
          </a:prstGeom>
          <a:noFill/>
        </p:spPr>
        <p:txBody>
          <a:bodyPr wrap="square" rtlCol="0">
            <a:spAutoFit/>
          </a:bodyPr>
          <a:lstStyle/>
          <a:p>
            <a:pPr algn="ctr"/>
            <a:r>
              <a:rPr lang="en-US" sz="3000" b="1" dirty="0" smtClean="0">
                <a:latin typeface="Book Antiqua" pitchFamily="18" charset="0"/>
              </a:rPr>
              <a:t>Greece</a:t>
            </a:r>
            <a:endParaRPr lang="en-US" sz="3000" b="1" dirty="0">
              <a:latin typeface="Book Antiqua"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061" y="934997"/>
            <a:ext cx="3048878" cy="2971800"/>
          </a:xfrm>
          <a:prstGeom prst="rect">
            <a:avLst/>
          </a:prstGeom>
        </p:spPr>
      </p:pic>
      <p:sp>
        <p:nvSpPr>
          <p:cNvPr id="8" name="TextBox 7"/>
          <p:cNvSpPr txBox="1"/>
          <p:nvPr/>
        </p:nvSpPr>
        <p:spPr>
          <a:xfrm>
            <a:off x="838200" y="3930134"/>
            <a:ext cx="2209800" cy="369332"/>
          </a:xfrm>
          <a:prstGeom prst="rect">
            <a:avLst/>
          </a:prstGeom>
          <a:noFill/>
        </p:spPr>
        <p:txBody>
          <a:bodyPr wrap="square" rtlCol="0">
            <a:spAutoFit/>
          </a:bodyPr>
          <a:lstStyle/>
          <a:p>
            <a:pPr algn="ctr"/>
            <a:r>
              <a:rPr lang="en-US" b="1" dirty="0" smtClean="0">
                <a:latin typeface="Book Antiqua" pitchFamily="18" charset="0"/>
              </a:rPr>
              <a:t>(400BC)</a:t>
            </a:r>
            <a:endParaRPr lang="en-US" b="1" dirty="0">
              <a:latin typeface="Book Antiqua" pitchFamily="18"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0" y="2857500"/>
            <a:ext cx="5238750" cy="2514600"/>
          </a:xfrm>
          <a:prstGeom prst="rect">
            <a:avLst/>
          </a:prstGeom>
        </p:spPr>
      </p:pic>
      <p:sp>
        <p:nvSpPr>
          <p:cNvPr id="10" name="TextBox 9"/>
          <p:cNvSpPr txBox="1"/>
          <p:nvPr/>
        </p:nvSpPr>
        <p:spPr>
          <a:xfrm>
            <a:off x="5410200" y="5372100"/>
            <a:ext cx="2057400" cy="369332"/>
          </a:xfrm>
          <a:prstGeom prst="rect">
            <a:avLst/>
          </a:prstGeom>
          <a:noFill/>
        </p:spPr>
        <p:txBody>
          <a:bodyPr wrap="square" rtlCol="0">
            <a:spAutoFit/>
          </a:bodyPr>
          <a:lstStyle/>
          <a:p>
            <a:pPr algn="ctr"/>
            <a:r>
              <a:rPr lang="en-US" b="1" dirty="0" smtClean="0">
                <a:latin typeface="Book Antiqua" pitchFamily="18" charset="0"/>
              </a:rPr>
              <a:t>(150AD)</a:t>
            </a:r>
            <a:endParaRPr lang="en-US" b="1" dirty="0">
              <a:latin typeface="Book Antiqua" pitchFamily="18" charset="0"/>
            </a:endParaRPr>
          </a:p>
        </p:txBody>
      </p:sp>
    </p:spTree>
    <p:extLst>
      <p:ext uri="{BB962C8B-B14F-4D97-AF65-F5344CB8AC3E}">
        <p14:creationId xmlns:p14="http://schemas.microsoft.com/office/powerpoint/2010/main" val="3814658458"/>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0" y="381000"/>
            <a:ext cx="4191000" cy="553998"/>
          </a:xfrm>
          <a:prstGeom prst="rect">
            <a:avLst/>
          </a:prstGeom>
          <a:noFill/>
        </p:spPr>
        <p:txBody>
          <a:bodyPr wrap="square" rtlCol="0">
            <a:spAutoFit/>
          </a:bodyPr>
          <a:lstStyle/>
          <a:p>
            <a:pPr algn="ctr"/>
            <a:r>
              <a:rPr lang="en-US" sz="3000" b="1" dirty="0" smtClean="0">
                <a:latin typeface="Book Antiqua" pitchFamily="18" charset="0"/>
              </a:rPr>
              <a:t>Andreas Vesalius</a:t>
            </a:r>
            <a:endParaRPr lang="en-US" sz="3000" b="1" dirty="0">
              <a:latin typeface="Book Antiqua" pitchFamily="18" charset="0"/>
            </a:endParaRPr>
          </a:p>
        </p:txBody>
      </p:sp>
      <p:sp>
        <p:nvSpPr>
          <p:cNvPr id="3" name="TextBox 2"/>
          <p:cNvSpPr txBox="1"/>
          <p:nvPr/>
        </p:nvSpPr>
        <p:spPr>
          <a:xfrm>
            <a:off x="322728" y="1295400"/>
            <a:ext cx="5163672" cy="461665"/>
          </a:xfrm>
          <a:prstGeom prst="rect">
            <a:avLst/>
          </a:prstGeom>
          <a:noFill/>
        </p:spPr>
        <p:txBody>
          <a:bodyPr wrap="square" rtlCol="0">
            <a:spAutoFit/>
          </a:bodyPr>
          <a:lstStyle/>
          <a:p>
            <a:r>
              <a:rPr lang="en-US" sz="2400" b="1" dirty="0" smtClean="0">
                <a:latin typeface="Book Antiqua" pitchFamily="18" charset="0"/>
              </a:rPr>
              <a:t>De </a:t>
            </a:r>
            <a:r>
              <a:rPr lang="en-US" sz="2400" b="1" dirty="0" err="1" smtClean="0">
                <a:latin typeface="Book Antiqua" pitchFamily="18" charset="0"/>
              </a:rPr>
              <a:t>Humani</a:t>
            </a:r>
            <a:r>
              <a:rPr lang="en-US" sz="2400" b="1" dirty="0" smtClean="0">
                <a:latin typeface="Book Antiqua" pitchFamily="18" charset="0"/>
              </a:rPr>
              <a:t> </a:t>
            </a:r>
            <a:r>
              <a:rPr lang="en-US" sz="2400" b="1" dirty="0" err="1" smtClean="0">
                <a:latin typeface="Book Antiqua" pitchFamily="18" charset="0"/>
              </a:rPr>
              <a:t>Corporis</a:t>
            </a:r>
            <a:r>
              <a:rPr lang="en-US" sz="2400" b="1" dirty="0" smtClean="0">
                <a:latin typeface="Book Antiqua" pitchFamily="18" charset="0"/>
              </a:rPr>
              <a:t> </a:t>
            </a:r>
            <a:r>
              <a:rPr lang="en-US" sz="2400" b="1" dirty="0" err="1" smtClean="0">
                <a:latin typeface="Book Antiqua" pitchFamily="18" charset="0"/>
              </a:rPr>
              <a:t>Fabrica</a:t>
            </a:r>
            <a:r>
              <a:rPr lang="en-US" sz="2400" b="1" dirty="0" smtClean="0">
                <a:latin typeface="Book Antiqua" pitchFamily="18" charset="0"/>
              </a:rPr>
              <a:t> (1543)</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1776469"/>
            <a:ext cx="3352800" cy="4755746"/>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7139" t="6218" r="52278" b="5889"/>
          <a:stretch/>
        </p:blipFill>
        <p:spPr>
          <a:xfrm>
            <a:off x="5061070" y="1757065"/>
            <a:ext cx="3168530" cy="4775150"/>
          </a:xfrm>
          <a:prstGeom prst="rect">
            <a:avLst/>
          </a:prstGeom>
        </p:spPr>
      </p:pic>
    </p:spTree>
    <p:extLst>
      <p:ext uri="{BB962C8B-B14F-4D97-AF65-F5344CB8AC3E}">
        <p14:creationId xmlns:p14="http://schemas.microsoft.com/office/powerpoint/2010/main" val="2707290144"/>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7400" y="228600"/>
            <a:ext cx="4648200" cy="584775"/>
          </a:xfrm>
          <a:prstGeom prst="rect">
            <a:avLst/>
          </a:prstGeom>
          <a:noFill/>
        </p:spPr>
        <p:txBody>
          <a:bodyPr wrap="square" rtlCol="0">
            <a:spAutoFit/>
          </a:bodyPr>
          <a:lstStyle/>
          <a:p>
            <a:pPr algn="ctr"/>
            <a:r>
              <a:rPr lang="en-US" sz="3200" b="1" dirty="0" smtClean="0">
                <a:latin typeface="Book Antiqua" pitchFamily="18" charset="0"/>
              </a:rPr>
              <a:t>1800s</a:t>
            </a:r>
            <a:endParaRPr lang="en-US" sz="3200" b="1" dirty="0">
              <a:latin typeface="Book Antiqua" pitchFamily="18" charset="0"/>
            </a:endParaRPr>
          </a:p>
        </p:txBody>
      </p:sp>
      <p:sp>
        <p:nvSpPr>
          <p:cNvPr id="4" name="TextBox 3"/>
          <p:cNvSpPr txBox="1"/>
          <p:nvPr/>
        </p:nvSpPr>
        <p:spPr>
          <a:xfrm>
            <a:off x="876300" y="1295400"/>
            <a:ext cx="2362200" cy="369332"/>
          </a:xfrm>
          <a:prstGeom prst="rect">
            <a:avLst/>
          </a:prstGeom>
          <a:noFill/>
        </p:spPr>
        <p:txBody>
          <a:bodyPr wrap="square" rtlCol="0">
            <a:spAutoFit/>
          </a:bodyPr>
          <a:lstStyle/>
          <a:p>
            <a:pPr algn="ctr"/>
            <a:r>
              <a:rPr lang="en-US" b="1" dirty="0" smtClean="0">
                <a:latin typeface="Book Antiqua" pitchFamily="18" charset="0"/>
              </a:rPr>
              <a:t>Grave robbing</a:t>
            </a:r>
            <a:endParaRPr lang="en-US" b="1" dirty="0">
              <a:latin typeface="Book Antiqua" pitchFamily="18" charset="0"/>
            </a:endParaRPr>
          </a:p>
        </p:txBody>
      </p:sp>
      <p:sp>
        <p:nvSpPr>
          <p:cNvPr id="5" name="TextBox 4"/>
          <p:cNvSpPr txBox="1"/>
          <p:nvPr/>
        </p:nvSpPr>
        <p:spPr>
          <a:xfrm>
            <a:off x="5715000" y="2057400"/>
            <a:ext cx="2514600" cy="381000"/>
          </a:xfrm>
          <a:prstGeom prst="rect">
            <a:avLst/>
          </a:prstGeom>
          <a:noFill/>
        </p:spPr>
        <p:txBody>
          <a:bodyPr wrap="square" rtlCol="0">
            <a:spAutoFit/>
          </a:bodyPr>
          <a:lstStyle/>
          <a:p>
            <a:pPr algn="ctr"/>
            <a:r>
              <a:rPr lang="en-US" b="1" dirty="0" smtClean="0">
                <a:latin typeface="Book Antiqua" pitchFamily="18" charset="0"/>
              </a:rPr>
              <a:t>Anatomy murder</a:t>
            </a:r>
            <a:endParaRPr lang="en-US" b="1" dirty="0">
              <a:latin typeface="Book Antiqua"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809" y="1655767"/>
            <a:ext cx="3921181" cy="275463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400" y="2492654"/>
            <a:ext cx="2971800" cy="2466224"/>
          </a:xfrm>
          <a:prstGeom prst="rect">
            <a:avLst/>
          </a:prstGeom>
        </p:spPr>
      </p:pic>
    </p:spTree>
    <p:extLst>
      <p:ext uri="{BB962C8B-B14F-4D97-AF65-F5344CB8AC3E}">
        <p14:creationId xmlns:p14="http://schemas.microsoft.com/office/powerpoint/2010/main" val="1708784737"/>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5118" y="1371600"/>
            <a:ext cx="3509682" cy="461665"/>
          </a:xfrm>
          <a:prstGeom prst="rect">
            <a:avLst/>
          </a:prstGeom>
          <a:noFill/>
        </p:spPr>
        <p:txBody>
          <a:bodyPr wrap="square" rtlCol="0">
            <a:spAutoFit/>
          </a:bodyPr>
          <a:lstStyle/>
          <a:p>
            <a:pPr marL="285750" indent="-285750">
              <a:buFont typeface="Arial" pitchFamily="34" charset="0"/>
              <a:buChar char="•"/>
            </a:pPr>
            <a:r>
              <a:rPr lang="en-US" sz="2400" b="1" dirty="0" smtClean="0">
                <a:latin typeface="Book Antiqua" pitchFamily="18" charset="0"/>
              </a:rPr>
              <a:t>Anatomy Act of 1832</a:t>
            </a:r>
            <a:endParaRPr lang="en-US" sz="2400" b="1" dirty="0">
              <a:latin typeface="Book Antiqua" pitchFamily="18" charset="0"/>
            </a:endParaRPr>
          </a:p>
        </p:txBody>
      </p:sp>
      <p:sp>
        <p:nvSpPr>
          <p:cNvPr id="6" name="TextBox 5"/>
          <p:cNvSpPr txBox="1"/>
          <p:nvPr/>
        </p:nvSpPr>
        <p:spPr>
          <a:xfrm>
            <a:off x="2590800" y="533400"/>
            <a:ext cx="4267200" cy="523220"/>
          </a:xfrm>
          <a:prstGeom prst="rect">
            <a:avLst/>
          </a:prstGeom>
          <a:noFill/>
        </p:spPr>
        <p:txBody>
          <a:bodyPr wrap="square" rtlCol="0">
            <a:spAutoFit/>
          </a:bodyPr>
          <a:lstStyle/>
          <a:p>
            <a:pPr algn="ctr"/>
            <a:r>
              <a:rPr lang="en-US" sz="2800" b="1" dirty="0" smtClean="0">
                <a:latin typeface="Book Antiqua" pitchFamily="18" charset="0"/>
              </a:rPr>
              <a:t>1800s cont’d</a:t>
            </a:r>
          </a:p>
        </p:txBody>
      </p:sp>
      <p:sp>
        <p:nvSpPr>
          <p:cNvPr id="7" name="TextBox 6"/>
          <p:cNvSpPr txBox="1"/>
          <p:nvPr/>
        </p:nvSpPr>
        <p:spPr>
          <a:xfrm>
            <a:off x="2590800" y="5867400"/>
            <a:ext cx="4114800" cy="461665"/>
          </a:xfrm>
          <a:prstGeom prst="rect">
            <a:avLst/>
          </a:prstGeom>
          <a:noFill/>
        </p:spPr>
        <p:txBody>
          <a:bodyPr wrap="square" rtlCol="0">
            <a:spAutoFit/>
          </a:bodyPr>
          <a:lstStyle/>
          <a:p>
            <a:pPr algn="ctr"/>
            <a:r>
              <a:rPr lang="en-US" sz="2400" b="1" dirty="0" smtClean="0">
                <a:latin typeface="Book Antiqua" pitchFamily="18" charset="0"/>
              </a:rPr>
              <a:t>Gray’s Anatomy</a:t>
            </a:r>
            <a:endParaRPr lang="en-US" sz="2400" b="1" dirty="0">
              <a:latin typeface="Book Antiqua" pitchFamily="18"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9400" y="2286000"/>
            <a:ext cx="3352800" cy="3352800"/>
          </a:xfrm>
          <a:prstGeom prst="rect">
            <a:avLst/>
          </a:prstGeom>
        </p:spPr>
      </p:pic>
    </p:spTree>
    <p:extLst>
      <p:ext uri="{BB962C8B-B14F-4D97-AF65-F5344CB8AC3E}">
        <p14:creationId xmlns:p14="http://schemas.microsoft.com/office/powerpoint/2010/main" val="217212188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90800" y="5867400"/>
            <a:ext cx="4114800" cy="461665"/>
          </a:xfrm>
          <a:prstGeom prst="rect">
            <a:avLst/>
          </a:prstGeom>
          <a:noFill/>
        </p:spPr>
        <p:txBody>
          <a:bodyPr wrap="square" rtlCol="0">
            <a:spAutoFit/>
          </a:bodyPr>
          <a:lstStyle/>
          <a:p>
            <a:pPr algn="ctr"/>
            <a:r>
              <a:rPr lang="en-US" sz="2400" b="1" dirty="0" smtClean="0">
                <a:latin typeface="Book Antiqua" pitchFamily="18" charset="0"/>
              </a:rPr>
              <a:t>Gray’s Anatomy</a:t>
            </a:r>
            <a:endParaRPr lang="en-US" sz="2400" b="1" dirty="0">
              <a:latin typeface="Book Antiqua"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800" y="1066800"/>
            <a:ext cx="5373712" cy="4306701"/>
          </a:xfrm>
          <a:prstGeom prst="rect">
            <a:avLst/>
          </a:prstGeom>
        </p:spPr>
      </p:pic>
    </p:spTree>
    <p:extLst>
      <p:ext uri="{BB962C8B-B14F-4D97-AF65-F5344CB8AC3E}">
        <p14:creationId xmlns:p14="http://schemas.microsoft.com/office/powerpoint/2010/main" val="130619443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44588" y="304800"/>
            <a:ext cx="3581400" cy="584775"/>
          </a:xfrm>
          <a:prstGeom prst="rect">
            <a:avLst/>
          </a:prstGeom>
          <a:noFill/>
        </p:spPr>
        <p:txBody>
          <a:bodyPr wrap="square" rtlCol="0">
            <a:spAutoFit/>
          </a:bodyPr>
          <a:lstStyle/>
          <a:p>
            <a:pPr algn="ctr"/>
            <a:r>
              <a:rPr lang="en-US" sz="3200" b="1" dirty="0" smtClean="0">
                <a:latin typeface="Book Antiqua" pitchFamily="18" charset="0"/>
              </a:rPr>
              <a:t>Modern</a:t>
            </a:r>
            <a:endParaRPr lang="en-US" sz="3200" b="1" dirty="0">
              <a:latin typeface="Book Antiqua"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295400"/>
            <a:ext cx="2151529" cy="2936838"/>
          </a:xfrm>
          <a:prstGeom prst="rect">
            <a:avLst/>
          </a:prstGeom>
        </p:spPr>
      </p:pic>
      <p:sp>
        <p:nvSpPr>
          <p:cNvPr id="4" name="TextBox 3"/>
          <p:cNvSpPr txBox="1"/>
          <p:nvPr/>
        </p:nvSpPr>
        <p:spPr>
          <a:xfrm>
            <a:off x="838200" y="4495800"/>
            <a:ext cx="2151529" cy="369332"/>
          </a:xfrm>
          <a:prstGeom prst="rect">
            <a:avLst/>
          </a:prstGeom>
          <a:noFill/>
        </p:spPr>
        <p:txBody>
          <a:bodyPr wrap="square" rtlCol="0">
            <a:spAutoFit/>
          </a:bodyPr>
          <a:lstStyle/>
          <a:p>
            <a:pPr algn="ctr"/>
            <a:r>
              <a:rPr lang="en-US" b="1" dirty="0" smtClean="0">
                <a:latin typeface="Book Antiqua" pitchFamily="18" charset="0"/>
              </a:rPr>
              <a:t>Nuclear Imaging</a:t>
            </a:r>
            <a:endParaRPr lang="en-US" b="1" dirty="0">
              <a:latin typeface="Book Antiqua"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5288" y="2514600"/>
            <a:ext cx="3542458" cy="3016624"/>
          </a:xfrm>
          <a:prstGeom prst="rect">
            <a:avLst/>
          </a:prstGeom>
        </p:spPr>
      </p:pic>
      <p:sp>
        <p:nvSpPr>
          <p:cNvPr id="6" name="TextBox 5"/>
          <p:cNvSpPr txBox="1"/>
          <p:nvPr/>
        </p:nvSpPr>
        <p:spPr>
          <a:xfrm>
            <a:off x="5257800" y="5638800"/>
            <a:ext cx="1981200" cy="381000"/>
          </a:xfrm>
          <a:prstGeom prst="rect">
            <a:avLst/>
          </a:prstGeom>
          <a:noFill/>
        </p:spPr>
        <p:txBody>
          <a:bodyPr wrap="square" rtlCol="0">
            <a:spAutoFit/>
          </a:bodyPr>
          <a:lstStyle/>
          <a:p>
            <a:pPr algn="ctr"/>
            <a:r>
              <a:rPr lang="en-US" b="1" dirty="0" smtClean="0">
                <a:latin typeface="Book Antiqua" pitchFamily="18" charset="0"/>
              </a:rPr>
              <a:t>X-ray technology</a:t>
            </a:r>
            <a:endParaRPr lang="en-US" b="1" dirty="0">
              <a:latin typeface="Book Antiqua" pitchFamily="18" charset="0"/>
            </a:endParaRPr>
          </a:p>
        </p:txBody>
      </p:sp>
    </p:spTree>
    <p:extLst>
      <p:ext uri="{BB962C8B-B14F-4D97-AF65-F5344CB8AC3E}">
        <p14:creationId xmlns:p14="http://schemas.microsoft.com/office/powerpoint/2010/main" val="2625980983"/>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7324" y="533400"/>
            <a:ext cx="4189353" cy="923330"/>
          </a:xfrm>
          <a:prstGeom prst="rect">
            <a:avLst/>
          </a:prstGeom>
          <a:noFill/>
        </p:spPr>
        <p:txBody>
          <a:bodyPr wrap="none" lIns="91440" tIns="45720" rIns="91440" bIns="45720">
            <a:spAutoFit/>
          </a:bodyPr>
          <a:lstStyle/>
          <a:p>
            <a:pPr algn="ct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EXCITED!?!?!?</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5600" y="1744196"/>
            <a:ext cx="3195638" cy="4386170"/>
          </a:xfrm>
          <a:prstGeom prst="rect">
            <a:avLst/>
          </a:prstGeom>
        </p:spPr>
      </p:pic>
    </p:spTree>
    <p:extLst>
      <p:ext uri="{BB962C8B-B14F-4D97-AF65-F5344CB8AC3E}">
        <p14:creationId xmlns:p14="http://schemas.microsoft.com/office/powerpoint/2010/main" val="98910144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90800" y="2106267"/>
            <a:ext cx="3962400" cy="646331"/>
          </a:xfrm>
          <a:prstGeom prst="rect">
            <a:avLst/>
          </a:prstGeom>
          <a:noFill/>
        </p:spPr>
        <p:txBody>
          <a:bodyPr wrap="square" rtlCol="0">
            <a:spAutoFit/>
          </a:bodyPr>
          <a:lstStyle/>
          <a:p>
            <a:pPr algn="ctr"/>
            <a:r>
              <a:rPr lang="en-US" sz="3600" b="1" dirty="0" smtClean="0">
                <a:latin typeface="Book Antiqua" pitchFamily="18" charset="0"/>
              </a:rPr>
              <a:t>Chapter 2</a:t>
            </a:r>
            <a:endParaRPr lang="en-US" sz="3600" b="1" dirty="0">
              <a:latin typeface="Book Antiqua" pitchFamily="18" charset="0"/>
            </a:endParaRPr>
          </a:p>
        </p:txBody>
      </p:sp>
      <p:sp>
        <p:nvSpPr>
          <p:cNvPr id="3" name="TextBox 2"/>
          <p:cNvSpPr txBox="1"/>
          <p:nvPr/>
        </p:nvSpPr>
        <p:spPr>
          <a:xfrm>
            <a:off x="2133600" y="3221888"/>
            <a:ext cx="4953000" cy="492443"/>
          </a:xfrm>
          <a:prstGeom prst="rect">
            <a:avLst/>
          </a:prstGeom>
          <a:noFill/>
        </p:spPr>
        <p:txBody>
          <a:bodyPr wrap="square" rtlCol="0">
            <a:spAutoFit/>
          </a:bodyPr>
          <a:lstStyle/>
          <a:p>
            <a:pPr algn="ctr"/>
            <a:r>
              <a:rPr lang="en-US" sz="2600" b="1" dirty="0" smtClean="0">
                <a:latin typeface="Book Antiqua" pitchFamily="18" charset="0"/>
              </a:rPr>
              <a:t>How can I study for this?!?!?!</a:t>
            </a:r>
            <a:endParaRPr lang="en-US" sz="2600" b="1" dirty="0">
              <a:latin typeface="Book Antiqua" pitchFamily="18" charset="0"/>
            </a:endParaRPr>
          </a:p>
        </p:txBody>
      </p:sp>
    </p:spTree>
    <p:extLst>
      <p:ext uri="{BB962C8B-B14F-4D97-AF65-F5344CB8AC3E}">
        <p14:creationId xmlns:p14="http://schemas.microsoft.com/office/powerpoint/2010/main" val="1370265573"/>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65547" y="457200"/>
            <a:ext cx="5012912" cy="1200329"/>
          </a:xfrm>
          <a:prstGeom prst="rect">
            <a:avLst/>
          </a:prstGeom>
          <a:noFill/>
        </p:spPr>
        <p:txBody>
          <a:bodyPr wrap="none" lIns="91440" tIns="45720" rIns="91440" bIns="45720">
            <a:spAutoFit/>
          </a:bodyPr>
          <a:lstStyle/>
          <a:p>
            <a:pPr algn="ctr"/>
            <a:r>
              <a:rPr lang="en-US" sz="72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REPETITION</a:t>
            </a:r>
            <a:r>
              <a:rPr lang="en-US" sz="66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endParaRPr lang="en-US" sz="66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103" y="1419225"/>
            <a:ext cx="7543800" cy="5305806"/>
          </a:xfrm>
          <a:prstGeom prst="rect">
            <a:avLst/>
          </a:prstGeom>
        </p:spPr>
      </p:pic>
    </p:spTree>
    <p:extLst>
      <p:ext uri="{BB962C8B-B14F-4D97-AF65-F5344CB8AC3E}">
        <p14:creationId xmlns:p14="http://schemas.microsoft.com/office/powerpoint/2010/main" val="2331483002"/>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22687" y="533400"/>
            <a:ext cx="5098640" cy="923330"/>
          </a:xfrm>
          <a:prstGeom prst="rect">
            <a:avLst/>
          </a:prstGeom>
          <a:noFill/>
        </p:spPr>
        <p:txBody>
          <a:bodyPr wrap="none" lIns="91440" tIns="45720" rIns="91440" bIns="45720">
            <a:spAutoFit/>
          </a:bodyPr>
          <a:lstStyle/>
          <a:p>
            <a:pPr algn="ct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Think Critically!!!</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TextBox 3"/>
          <p:cNvSpPr txBox="1"/>
          <p:nvPr/>
        </p:nvSpPr>
        <p:spPr>
          <a:xfrm>
            <a:off x="685799" y="1828800"/>
            <a:ext cx="6858001" cy="2308324"/>
          </a:xfrm>
          <a:prstGeom prst="rect">
            <a:avLst/>
          </a:prstGeom>
          <a:noFill/>
        </p:spPr>
        <p:txBody>
          <a:bodyPr wrap="square" rtlCol="0">
            <a:spAutoFit/>
          </a:bodyPr>
          <a:lstStyle/>
          <a:p>
            <a:pPr marL="342900" indent="-342900">
              <a:lnSpc>
                <a:spcPct val="150000"/>
              </a:lnSpc>
              <a:buFont typeface="Arial" pitchFamily="34" charset="0"/>
              <a:buChar char="•"/>
            </a:pPr>
            <a:r>
              <a:rPr lang="en-US" sz="2400" b="1" dirty="0" smtClean="0">
                <a:latin typeface="Book Antiqua" pitchFamily="18" charset="0"/>
              </a:rPr>
              <a:t>Always challenge your own knowledge</a:t>
            </a:r>
          </a:p>
          <a:p>
            <a:pPr marL="342900" indent="-342900">
              <a:lnSpc>
                <a:spcPct val="150000"/>
              </a:lnSpc>
              <a:buFont typeface="Arial" pitchFamily="34" charset="0"/>
              <a:buChar char="•"/>
            </a:pPr>
            <a:r>
              <a:rPr lang="en-US" sz="2400" b="1" dirty="0" smtClean="0">
                <a:latin typeface="Book Antiqua" pitchFamily="18" charset="0"/>
              </a:rPr>
              <a:t>Ask yourself questions and try to solve them</a:t>
            </a:r>
          </a:p>
          <a:p>
            <a:pPr marL="342900" indent="-342900">
              <a:lnSpc>
                <a:spcPct val="150000"/>
              </a:lnSpc>
              <a:buFont typeface="Arial" pitchFamily="34" charset="0"/>
              <a:buChar char="•"/>
            </a:pPr>
            <a:r>
              <a:rPr lang="en-US" sz="2400" b="1" dirty="0" smtClean="0">
                <a:latin typeface="Book Antiqua" pitchFamily="18" charset="0"/>
              </a:rPr>
              <a:t>Make connections and draw conclusions</a:t>
            </a:r>
          </a:p>
          <a:p>
            <a:pPr marL="342900" indent="-342900">
              <a:lnSpc>
                <a:spcPct val="150000"/>
              </a:lnSpc>
              <a:buFont typeface="Arial" pitchFamily="34" charset="0"/>
              <a:buChar char="•"/>
            </a:pPr>
            <a:r>
              <a:rPr lang="en-US" sz="2400" b="1" dirty="0" smtClean="0">
                <a:latin typeface="Book Antiqua" pitchFamily="18" charset="0"/>
              </a:rPr>
              <a:t>Most importantly, think!</a:t>
            </a:r>
            <a:endParaRPr lang="en-US" sz="2400" b="1" dirty="0">
              <a:latin typeface="Book Antiqua"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5507" y="4351867"/>
            <a:ext cx="4953000" cy="2201333"/>
          </a:xfrm>
          <a:prstGeom prst="rect">
            <a:avLst/>
          </a:prstGeom>
        </p:spPr>
      </p:pic>
    </p:spTree>
    <p:extLst>
      <p:ext uri="{BB962C8B-B14F-4D97-AF65-F5344CB8AC3E}">
        <p14:creationId xmlns:p14="http://schemas.microsoft.com/office/powerpoint/2010/main" val="2330922700"/>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2133600" y="2286000"/>
            <a:ext cx="4953000" cy="1538883"/>
          </a:xfrm>
          <a:prstGeom prst="rect">
            <a:avLst/>
          </a:prstGeom>
          <a:noFill/>
        </p:spPr>
        <p:txBody>
          <a:bodyPr wrap="square" rtlCol="0">
            <a:spAutoFit/>
          </a:bodyPr>
          <a:lstStyle/>
          <a:p>
            <a:pPr algn="ctr"/>
            <a:r>
              <a:rPr lang="en-US" sz="3600" b="1" dirty="0" smtClean="0">
                <a:latin typeface="Book Antiqua" pitchFamily="18" charset="0"/>
              </a:rPr>
              <a:t>Chapter 3</a:t>
            </a:r>
          </a:p>
          <a:p>
            <a:pPr algn="ctr"/>
            <a:endParaRPr lang="en-US" sz="3200" b="1" dirty="0">
              <a:latin typeface="Book Antiqua" pitchFamily="18" charset="0"/>
            </a:endParaRPr>
          </a:p>
          <a:p>
            <a:pPr algn="ctr"/>
            <a:r>
              <a:rPr lang="en-US" sz="2600" b="1" dirty="0" smtClean="0">
                <a:latin typeface="Book Antiqua" pitchFamily="18" charset="0"/>
              </a:rPr>
              <a:t>Overview: Muscle Anatomy</a:t>
            </a:r>
            <a:endParaRPr lang="en-US" sz="2600" b="1" dirty="0">
              <a:latin typeface="Book Antiqua" pitchFamily="18" charset="0"/>
            </a:endParaRPr>
          </a:p>
        </p:txBody>
      </p:sp>
    </p:spTree>
    <p:extLst>
      <p:ext uri="{BB962C8B-B14F-4D97-AF65-F5344CB8AC3E}">
        <p14:creationId xmlns:p14="http://schemas.microsoft.com/office/powerpoint/2010/main" val="339760188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2600" y="304800"/>
            <a:ext cx="5638800" cy="1015663"/>
          </a:xfrm>
          <a:prstGeom prst="rect">
            <a:avLst/>
          </a:prstGeom>
          <a:noFill/>
        </p:spPr>
        <p:txBody>
          <a:bodyPr wrap="square" rtlCol="0">
            <a:spAutoFit/>
          </a:bodyPr>
          <a:lstStyle/>
          <a:p>
            <a:pPr algn="ctr"/>
            <a:r>
              <a:rPr lang="en-US" sz="3000" b="1" dirty="0" smtClean="0">
                <a:latin typeface="Book Antiqua" pitchFamily="18" charset="0"/>
              </a:rPr>
              <a:t>Muscle Overview Part 1: </a:t>
            </a:r>
            <a:br>
              <a:rPr lang="en-US" sz="3000" b="1" dirty="0" smtClean="0">
                <a:latin typeface="Book Antiqua" pitchFamily="18" charset="0"/>
              </a:rPr>
            </a:br>
            <a:r>
              <a:rPr lang="en-US" sz="3000" b="1" dirty="0" smtClean="0">
                <a:latin typeface="Book Antiqua" pitchFamily="18" charset="0"/>
              </a:rPr>
              <a:t>Gross Anatomy and Function</a:t>
            </a:r>
            <a:endParaRPr lang="en-US" sz="3000" b="1" dirty="0">
              <a:latin typeface="Book Antiqua" pitchFamily="18" charset="0"/>
            </a:endParaRPr>
          </a:p>
        </p:txBody>
      </p:sp>
      <p:sp>
        <p:nvSpPr>
          <p:cNvPr id="3" name="TextBox 2"/>
          <p:cNvSpPr txBox="1"/>
          <p:nvPr/>
        </p:nvSpPr>
        <p:spPr>
          <a:xfrm>
            <a:off x="381000" y="1668720"/>
            <a:ext cx="8001000" cy="2000548"/>
          </a:xfrm>
          <a:prstGeom prst="rect">
            <a:avLst/>
          </a:prstGeom>
          <a:noFill/>
        </p:spPr>
        <p:txBody>
          <a:bodyPr wrap="square" rtlCol="0">
            <a:spAutoFit/>
          </a:bodyPr>
          <a:lstStyle/>
          <a:p>
            <a:pPr marL="342900" indent="-342900">
              <a:buFont typeface="Arial" pitchFamily="34" charset="0"/>
              <a:buChar char="•"/>
            </a:pPr>
            <a:r>
              <a:rPr lang="en-US" sz="2400" b="1" dirty="0" smtClean="0">
                <a:latin typeface="Book Antiqua" pitchFamily="18" charset="0"/>
              </a:rPr>
              <a:t>Be very comfortable with the different movements</a:t>
            </a:r>
            <a:endParaRPr lang="en-US" sz="2400" b="1" dirty="0">
              <a:latin typeface="Book Antiqua" pitchFamily="18" charset="0"/>
            </a:endParaRPr>
          </a:p>
          <a:p>
            <a:pPr marL="1257300" lvl="2" indent="-342900">
              <a:buFont typeface="Arial" pitchFamily="34" charset="0"/>
              <a:buChar char="•"/>
            </a:pPr>
            <a:r>
              <a:rPr lang="en-US" sz="2000" b="1" dirty="0" smtClean="0">
                <a:latin typeface="Book Antiqua" pitchFamily="18" charset="0"/>
              </a:rPr>
              <a:t>Flexion and extension</a:t>
            </a:r>
          </a:p>
          <a:p>
            <a:pPr marL="1257300" lvl="2" indent="-342900">
              <a:buFont typeface="Arial" pitchFamily="34" charset="0"/>
              <a:buChar char="•"/>
            </a:pPr>
            <a:r>
              <a:rPr lang="en-US" sz="2000" b="1" dirty="0" smtClean="0">
                <a:latin typeface="Book Antiqua" pitchFamily="18" charset="0"/>
              </a:rPr>
              <a:t>Pronation and supination</a:t>
            </a:r>
          </a:p>
          <a:p>
            <a:pPr marL="1257300" lvl="2" indent="-342900">
              <a:buFont typeface="Arial" pitchFamily="34" charset="0"/>
              <a:buChar char="•"/>
            </a:pPr>
            <a:r>
              <a:rPr lang="en-US" sz="2000" b="1" dirty="0" smtClean="0">
                <a:latin typeface="Book Antiqua" pitchFamily="18" charset="0"/>
              </a:rPr>
              <a:t>Inversion and eversion</a:t>
            </a:r>
          </a:p>
          <a:p>
            <a:pPr marL="1257300" lvl="2" indent="-342900">
              <a:buFont typeface="Arial" pitchFamily="34" charset="0"/>
              <a:buChar char="•"/>
            </a:pPr>
            <a:r>
              <a:rPr lang="en-US" sz="2000" b="1" dirty="0" smtClean="0">
                <a:latin typeface="Book Antiqua" pitchFamily="18" charset="0"/>
              </a:rPr>
              <a:t>Adduction and abduction</a:t>
            </a:r>
          </a:p>
          <a:p>
            <a:pPr marL="1257300" lvl="2" indent="-342900">
              <a:buFont typeface="Arial" pitchFamily="34" charset="0"/>
              <a:buChar char="•"/>
            </a:pPr>
            <a:r>
              <a:rPr lang="en-US" sz="2000" b="1" dirty="0" smtClean="0">
                <a:latin typeface="Book Antiqua" pitchFamily="18" charset="0"/>
              </a:rPr>
              <a:t>Dorsiflexion and plantar flexion</a:t>
            </a:r>
            <a:endParaRPr lang="en-US" sz="2000" b="1" dirty="0">
              <a:latin typeface="Book Antiqua" pitchFamily="18" charset="0"/>
            </a:endParaRPr>
          </a:p>
        </p:txBody>
      </p:sp>
      <p:sp>
        <p:nvSpPr>
          <p:cNvPr id="4" name="TextBox 3"/>
          <p:cNvSpPr txBox="1"/>
          <p:nvPr/>
        </p:nvSpPr>
        <p:spPr>
          <a:xfrm>
            <a:off x="381000" y="4114800"/>
            <a:ext cx="6781800" cy="1754326"/>
          </a:xfrm>
          <a:prstGeom prst="rect">
            <a:avLst/>
          </a:prstGeom>
          <a:noFill/>
        </p:spPr>
        <p:txBody>
          <a:bodyPr wrap="square" rtlCol="0">
            <a:spAutoFit/>
          </a:bodyPr>
          <a:lstStyle/>
          <a:p>
            <a:pPr marL="285750" indent="-285750">
              <a:buFont typeface="Arial" pitchFamily="34" charset="0"/>
              <a:buChar char="•"/>
            </a:pPr>
            <a:r>
              <a:rPr lang="en-US" sz="2400" b="1" dirty="0" smtClean="0">
                <a:latin typeface="Book Antiqua" pitchFamily="18" charset="0"/>
              </a:rPr>
              <a:t>Be very comfortable with muscle interactions</a:t>
            </a:r>
          </a:p>
          <a:p>
            <a:pPr marL="1657350" lvl="3" indent="-285750">
              <a:buFont typeface="Arial" pitchFamily="34" charset="0"/>
              <a:buChar char="•"/>
            </a:pPr>
            <a:r>
              <a:rPr lang="en-US" sz="2000" b="1" dirty="0" smtClean="0">
                <a:latin typeface="Book Antiqua" pitchFamily="18" charset="0"/>
              </a:rPr>
              <a:t>Prime mover </a:t>
            </a:r>
          </a:p>
          <a:p>
            <a:pPr marL="1657350" lvl="3" indent="-285750">
              <a:buFont typeface="Arial" pitchFamily="34" charset="0"/>
              <a:buChar char="•"/>
            </a:pPr>
            <a:r>
              <a:rPr lang="en-US" sz="2000" b="1" dirty="0" smtClean="0">
                <a:latin typeface="Book Antiqua" pitchFamily="18" charset="0"/>
              </a:rPr>
              <a:t>Antagonist</a:t>
            </a:r>
          </a:p>
          <a:p>
            <a:pPr marL="1657350" lvl="3" indent="-285750">
              <a:buFont typeface="Arial" pitchFamily="34" charset="0"/>
              <a:buChar char="•"/>
            </a:pPr>
            <a:r>
              <a:rPr lang="en-US" sz="2000" b="1" dirty="0" smtClean="0">
                <a:latin typeface="Book Antiqua" pitchFamily="18" charset="0"/>
              </a:rPr>
              <a:t>Synergist</a:t>
            </a:r>
          </a:p>
          <a:p>
            <a:pPr marL="1657350" lvl="3" indent="-285750">
              <a:buFont typeface="Arial" pitchFamily="34" charset="0"/>
              <a:buChar char="•"/>
            </a:pPr>
            <a:r>
              <a:rPr lang="en-US" sz="2000" b="1" dirty="0" smtClean="0">
                <a:latin typeface="Book Antiqua" pitchFamily="18" charset="0"/>
              </a:rPr>
              <a:t>Fixators</a:t>
            </a:r>
            <a:r>
              <a:rPr lang="en-US" sz="2400" b="1" dirty="0" smtClean="0">
                <a:latin typeface="Book Antiqua" pitchFamily="18" charset="0"/>
              </a:rPr>
              <a:t> </a:t>
            </a:r>
            <a:endParaRPr lang="en-US" sz="2400" b="1" dirty="0">
              <a:latin typeface="Book Antiqua" pitchFamily="18" charset="0"/>
            </a:endParaRPr>
          </a:p>
        </p:txBody>
      </p:sp>
    </p:spTree>
    <p:extLst>
      <p:ext uri="{BB962C8B-B14F-4D97-AF65-F5344CB8AC3E}">
        <p14:creationId xmlns:p14="http://schemas.microsoft.com/office/powerpoint/2010/main" val="273554295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28800" y="304800"/>
            <a:ext cx="5562600" cy="1015663"/>
          </a:xfrm>
          <a:prstGeom prst="rect">
            <a:avLst/>
          </a:prstGeom>
          <a:noFill/>
        </p:spPr>
        <p:txBody>
          <a:bodyPr wrap="square" rtlCol="0">
            <a:spAutoFit/>
          </a:bodyPr>
          <a:lstStyle/>
          <a:p>
            <a:pPr algn="ctr"/>
            <a:r>
              <a:rPr lang="en-US" sz="3000" b="1" dirty="0" smtClean="0">
                <a:latin typeface="Book Antiqua" pitchFamily="18" charset="0"/>
              </a:rPr>
              <a:t>Muscle Overview Part 1: </a:t>
            </a:r>
            <a:br>
              <a:rPr lang="en-US" sz="3000" b="1" dirty="0" smtClean="0">
                <a:latin typeface="Book Antiqua" pitchFamily="18" charset="0"/>
              </a:rPr>
            </a:br>
            <a:r>
              <a:rPr lang="en-US" sz="3000" b="1" dirty="0" smtClean="0">
                <a:latin typeface="Book Antiqua" pitchFamily="18" charset="0"/>
              </a:rPr>
              <a:t>Gross Anatomy and Function</a:t>
            </a:r>
            <a:endParaRPr lang="en-US" sz="3000" b="1" dirty="0">
              <a:latin typeface="Book Antiqua" pitchFamily="18" charset="0"/>
            </a:endParaRPr>
          </a:p>
        </p:txBody>
      </p:sp>
      <p:sp>
        <p:nvSpPr>
          <p:cNvPr id="3" name="TextBox 2"/>
          <p:cNvSpPr txBox="1"/>
          <p:nvPr/>
        </p:nvSpPr>
        <p:spPr>
          <a:xfrm>
            <a:off x="457200" y="1607403"/>
            <a:ext cx="6477000" cy="830997"/>
          </a:xfrm>
          <a:prstGeom prst="rect">
            <a:avLst/>
          </a:prstGeom>
          <a:noFill/>
        </p:spPr>
        <p:txBody>
          <a:bodyPr wrap="square" rtlCol="0">
            <a:spAutoFit/>
          </a:bodyPr>
          <a:lstStyle/>
          <a:p>
            <a:pPr marL="342900" indent="-342900">
              <a:buFont typeface="Arial" pitchFamily="34" charset="0"/>
              <a:buChar char="•"/>
            </a:pPr>
            <a:r>
              <a:rPr lang="en-US" sz="2400" b="1" dirty="0" smtClean="0">
                <a:latin typeface="Book Antiqua" pitchFamily="18" charset="0"/>
              </a:rPr>
              <a:t>Be fairly comfortable with CT wrappings</a:t>
            </a:r>
          </a:p>
          <a:p>
            <a:pPr marL="1714500" lvl="3" indent="-342900">
              <a:buFont typeface="Arial" pitchFamily="34" charset="0"/>
              <a:buChar char="•"/>
            </a:pPr>
            <a:r>
              <a:rPr lang="en-US" sz="2400" b="1" dirty="0" smtClean="0">
                <a:latin typeface="Book Antiqua" pitchFamily="18" charset="0"/>
              </a:rPr>
              <a:t>What are they??? </a:t>
            </a:r>
            <a:endParaRPr lang="en-US" sz="2400" b="1" dirty="0">
              <a:latin typeface="Book Antiqua" pitchFamily="18" charset="0"/>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0875" t="15686" b="20785"/>
          <a:stretch/>
        </p:blipFill>
        <p:spPr>
          <a:xfrm>
            <a:off x="1963270" y="2399164"/>
            <a:ext cx="5006789" cy="3087236"/>
          </a:xfrm>
          <a:prstGeom prst="rect">
            <a:avLst/>
          </a:prstGeom>
        </p:spPr>
      </p:pic>
      <p:sp>
        <p:nvSpPr>
          <p:cNvPr id="6" name="TextBox 5"/>
          <p:cNvSpPr txBox="1"/>
          <p:nvPr/>
        </p:nvSpPr>
        <p:spPr>
          <a:xfrm>
            <a:off x="1219200" y="5629870"/>
            <a:ext cx="7010400" cy="923330"/>
          </a:xfrm>
          <a:prstGeom prst="rect">
            <a:avLst/>
          </a:prstGeom>
          <a:noFill/>
        </p:spPr>
        <p:txBody>
          <a:bodyPr wrap="square" rtlCol="0">
            <a:spAutoFit/>
          </a:bodyPr>
          <a:lstStyle/>
          <a:p>
            <a:r>
              <a:rPr lang="en-US" b="1" dirty="0" smtClean="0">
                <a:latin typeface="Book Antiqua" pitchFamily="18" charset="0"/>
              </a:rPr>
              <a:t>Muscle Group &gt; Muscle           &gt; Fascicle         &gt; Muscle fiber</a:t>
            </a:r>
            <a:br>
              <a:rPr lang="en-US" b="1" dirty="0" smtClean="0">
                <a:latin typeface="Book Antiqua" pitchFamily="18" charset="0"/>
              </a:rPr>
            </a:br>
            <a:endParaRPr lang="en-US" b="1" dirty="0" smtClean="0">
              <a:latin typeface="Book Antiqua" pitchFamily="18" charset="0"/>
            </a:endParaRPr>
          </a:p>
          <a:p>
            <a:r>
              <a:rPr lang="en-US" b="1" dirty="0" smtClean="0">
                <a:latin typeface="Book Antiqua" pitchFamily="18" charset="0"/>
              </a:rPr>
              <a:t>Deep fascia      &gt; </a:t>
            </a:r>
            <a:r>
              <a:rPr lang="en-US" b="1" dirty="0" err="1" smtClean="0">
                <a:latin typeface="Book Antiqua" pitchFamily="18" charset="0"/>
              </a:rPr>
              <a:t>Epimysium</a:t>
            </a:r>
            <a:r>
              <a:rPr lang="en-US" b="1" dirty="0" smtClean="0">
                <a:latin typeface="Book Antiqua" pitchFamily="18" charset="0"/>
              </a:rPr>
              <a:t>   &gt; Perimysium &gt; </a:t>
            </a:r>
            <a:r>
              <a:rPr lang="en-US" b="1" dirty="0" err="1" smtClean="0">
                <a:latin typeface="Book Antiqua" pitchFamily="18" charset="0"/>
              </a:rPr>
              <a:t>Endomysium</a:t>
            </a:r>
            <a:endParaRPr lang="en-US" b="1" dirty="0">
              <a:latin typeface="Book Antiqua" pitchFamily="18" charset="0"/>
            </a:endParaRPr>
          </a:p>
        </p:txBody>
      </p:sp>
    </p:spTree>
    <p:extLst>
      <p:ext uri="{BB962C8B-B14F-4D97-AF65-F5344CB8AC3E}">
        <p14:creationId xmlns:p14="http://schemas.microsoft.com/office/powerpoint/2010/main" val="146984458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1200" y="304800"/>
            <a:ext cx="5029200" cy="1077218"/>
          </a:xfrm>
          <a:prstGeom prst="rect">
            <a:avLst/>
          </a:prstGeom>
          <a:noFill/>
        </p:spPr>
        <p:txBody>
          <a:bodyPr wrap="square" rtlCol="0">
            <a:spAutoFit/>
          </a:bodyPr>
          <a:lstStyle/>
          <a:p>
            <a:pPr algn="ctr"/>
            <a:r>
              <a:rPr lang="en-US" sz="3200" b="1" dirty="0" smtClean="0">
                <a:latin typeface="Book Antiqua" pitchFamily="18" charset="0"/>
              </a:rPr>
              <a:t>Muscle Overview Part 2:</a:t>
            </a:r>
            <a:br>
              <a:rPr lang="en-US" sz="3200" b="1" dirty="0" smtClean="0">
                <a:latin typeface="Book Antiqua" pitchFamily="18" charset="0"/>
              </a:rPr>
            </a:br>
            <a:r>
              <a:rPr lang="en-US" sz="3200" b="1" dirty="0" smtClean="0">
                <a:latin typeface="Book Antiqua" pitchFamily="18" charset="0"/>
              </a:rPr>
              <a:t>The Dreaded Names</a:t>
            </a:r>
            <a:endParaRPr lang="en-US" sz="3200" b="1" dirty="0">
              <a:latin typeface="Book Antiqua"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7900" y="1577939"/>
            <a:ext cx="4495800" cy="5051461"/>
          </a:xfrm>
          <a:prstGeom prst="rect">
            <a:avLst/>
          </a:prstGeom>
        </p:spPr>
      </p:pic>
    </p:spTree>
    <p:extLst>
      <p:ext uri="{BB962C8B-B14F-4D97-AF65-F5344CB8AC3E}">
        <p14:creationId xmlns:p14="http://schemas.microsoft.com/office/powerpoint/2010/main" val="323355227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457200"/>
            <a:ext cx="7162800" cy="1077218"/>
          </a:xfrm>
          <a:prstGeom prst="rect">
            <a:avLst/>
          </a:prstGeom>
        </p:spPr>
        <p:txBody>
          <a:bodyPr wrap="square">
            <a:spAutoFit/>
          </a:bodyPr>
          <a:lstStyle/>
          <a:p>
            <a:pPr algn="ctr"/>
            <a:r>
              <a:rPr lang="en-US" sz="3200" b="1" dirty="0">
                <a:latin typeface="Book Antiqua" pitchFamily="18" charset="0"/>
              </a:rPr>
              <a:t>Muscle Overview Part </a:t>
            </a:r>
            <a:r>
              <a:rPr lang="en-US" sz="3200" b="1" dirty="0" smtClean="0">
                <a:latin typeface="Book Antiqua" pitchFamily="18" charset="0"/>
              </a:rPr>
              <a:t>2: </a:t>
            </a:r>
            <a:r>
              <a:rPr lang="en-US" sz="3200" b="1" dirty="0">
                <a:latin typeface="Book Antiqua" pitchFamily="18" charset="0"/>
              </a:rPr>
              <a:t/>
            </a:r>
            <a:br>
              <a:rPr lang="en-US" sz="3200" b="1" dirty="0">
                <a:latin typeface="Book Antiqua" pitchFamily="18" charset="0"/>
              </a:rPr>
            </a:br>
            <a:r>
              <a:rPr lang="en-US" sz="3200" b="1" dirty="0" smtClean="0">
                <a:latin typeface="Book Antiqua" pitchFamily="18" charset="0"/>
              </a:rPr>
              <a:t>The Dreaded Names</a:t>
            </a:r>
            <a:endParaRPr lang="en-US" sz="3200" b="1" dirty="0">
              <a:latin typeface="Book Antiqua" pitchFamily="18" charset="0"/>
            </a:endParaRPr>
          </a:p>
        </p:txBody>
      </p:sp>
      <p:sp>
        <p:nvSpPr>
          <p:cNvPr id="3" name="TextBox 2"/>
          <p:cNvSpPr txBox="1"/>
          <p:nvPr/>
        </p:nvSpPr>
        <p:spPr>
          <a:xfrm>
            <a:off x="457200" y="2133600"/>
            <a:ext cx="8229600" cy="3816429"/>
          </a:xfrm>
          <a:prstGeom prst="rect">
            <a:avLst/>
          </a:prstGeom>
          <a:noFill/>
        </p:spPr>
        <p:txBody>
          <a:bodyPr wrap="square" rtlCol="0">
            <a:spAutoFit/>
          </a:bodyPr>
          <a:lstStyle/>
          <a:p>
            <a:pPr marL="342900" indent="-342900">
              <a:buFont typeface="Arial" pitchFamily="34" charset="0"/>
              <a:buChar char="•"/>
            </a:pPr>
            <a:r>
              <a:rPr lang="en-US" sz="2200" b="1" dirty="0" smtClean="0">
                <a:latin typeface="Book Antiqua" pitchFamily="18" charset="0"/>
              </a:rPr>
              <a:t>Review them all as many times as possible</a:t>
            </a:r>
            <a:br>
              <a:rPr lang="en-US" sz="2200" b="1" dirty="0" smtClean="0">
                <a:latin typeface="Book Antiqua" pitchFamily="18" charset="0"/>
              </a:rPr>
            </a:br>
            <a:endParaRPr lang="en-US" sz="2200" b="1" dirty="0" smtClean="0">
              <a:latin typeface="Book Antiqua" pitchFamily="18" charset="0"/>
            </a:endParaRPr>
          </a:p>
          <a:p>
            <a:pPr marL="342900" indent="-342900">
              <a:buFont typeface="Arial" pitchFamily="34" charset="0"/>
              <a:buChar char="•"/>
            </a:pPr>
            <a:r>
              <a:rPr lang="en-US" sz="2200" b="1" dirty="0" smtClean="0">
                <a:latin typeface="Book Antiqua" pitchFamily="18" charset="0"/>
              </a:rPr>
              <a:t>Remember that the name of a muscle may contain information about the function or attachments of the muscle</a:t>
            </a:r>
            <a:br>
              <a:rPr lang="en-US" sz="2200" b="1" dirty="0" smtClean="0">
                <a:latin typeface="Book Antiqua" pitchFamily="18" charset="0"/>
              </a:rPr>
            </a:br>
            <a:endParaRPr lang="en-US" sz="2200" b="1" dirty="0" smtClean="0">
              <a:latin typeface="Book Antiqua" pitchFamily="18" charset="0"/>
            </a:endParaRPr>
          </a:p>
          <a:p>
            <a:pPr marL="342900" indent="-342900">
              <a:buFont typeface="Arial" pitchFamily="34" charset="0"/>
              <a:buChar char="•"/>
            </a:pPr>
            <a:r>
              <a:rPr lang="en-US" sz="2200" b="1" dirty="0" smtClean="0">
                <a:latin typeface="Book Antiqua" pitchFamily="18" charset="0"/>
              </a:rPr>
              <a:t>Don’t be afraid to feel your own muscles!</a:t>
            </a:r>
            <a:br>
              <a:rPr lang="en-US" sz="2200" b="1" dirty="0" smtClean="0">
                <a:latin typeface="Book Antiqua" pitchFamily="18" charset="0"/>
              </a:rPr>
            </a:br>
            <a:endParaRPr lang="en-US" sz="2200" b="1" dirty="0" smtClean="0">
              <a:latin typeface="Book Antiqua" pitchFamily="18" charset="0"/>
            </a:endParaRPr>
          </a:p>
          <a:p>
            <a:pPr marL="342900" indent="-342900">
              <a:buFont typeface="Arial" pitchFamily="34" charset="0"/>
              <a:buChar char="•"/>
            </a:pPr>
            <a:r>
              <a:rPr lang="en-US" sz="2200" b="1" dirty="0" smtClean="0">
                <a:latin typeface="Book Antiqua" pitchFamily="18" charset="0"/>
              </a:rPr>
              <a:t>Make a list, categorizing each muscle according to location</a:t>
            </a:r>
            <a:br>
              <a:rPr lang="en-US" sz="2200" b="1" dirty="0" smtClean="0">
                <a:latin typeface="Book Antiqua" pitchFamily="18" charset="0"/>
              </a:rPr>
            </a:br>
            <a:endParaRPr lang="en-US" sz="2200" b="1" dirty="0" smtClean="0">
              <a:latin typeface="Book Antiqua" pitchFamily="18" charset="0"/>
            </a:endParaRPr>
          </a:p>
          <a:p>
            <a:pPr marL="342900" indent="-342900">
              <a:buFont typeface="Arial" pitchFamily="34" charset="0"/>
              <a:buChar char="•"/>
            </a:pPr>
            <a:r>
              <a:rPr lang="en-US" sz="2200" b="1" dirty="0" smtClean="0">
                <a:latin typeface="Book Antiqua" pitchFamily="18" charset="0"/>
              </a:rPr>
              <a:t>If you MUST prioritize, focus on the major muscles of each location and their functions</a:t>
            </a:r>
            <a:endParaRPr lang="en-US" sz="2200" b="1" dirty="0">
              <a:latin typeface="Book Antiqua" pitchFamily="18" charset="0"/>
            </a:endParaRPr>
          </a:p>
        </p:txBody>
      </p:sp>
    </p:spTree>
    <p:extLst>
      <p:ext uri="{BB962C8B-B14F-4D97-AF65-F5344CB8AC3E}">
        <p14:creationId xmlns:p14="http://schemas.microsoft.com/office/powerpoint/2010/main" val="4080768915"/>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2506375" y="2286000"/>
            <a:ext cx="4131259" cy="1446550"/>
          </a:xfrm>
          <a:prstGeom prst="rect">
            <a:avLst/>
          </a:prstGeom>
        </p:spPr>
        <p:txBody>
          <a:bodyPr wrap="none">
            <a:spAutoFit/>
          </a:bodyPr>
          <a:lstStyle/>
          <a:p>
            <a:pPr algn="ctr"/>
            <a:r>
              <a:rPr lang="en-US" sz="3600" b="1" dirty="0">
                <a:latin typeface="Book Antiqua" pitchFamily="18" charset="0"/>
              </a:rPr>
              <a:t>Chapter 4</a:t>
            </a:r>
            <a:endParaRPr lang="en-US" sz="3600" b="1" dirty="0" smtClean="0">
              <a:latin typeface="Book Antiqua" pitchFamily="18" charset="0"/>
            </a:endParaRPr>
          </a:p>
          <a:p>
            <a:pPr algn="ctr"/>
            <a:r>
              <a:rPr lang="en-US" sz="2600" b="1" dirty="0">
                <a:latin typeface="Book Antiqua" pitchFamily="18" charset="0"/>
              </a:rPr>
              <a:t/>
            </a:r>
            <a:br>
              <a:rPr lang="en-US" sz="2600" b="1" dirty="0">
                <a:latin typeface="Book Antiqua" pitchFamily="18" charset="0"/>
              </a:rPr>
            </a:br>
            <a:r>
              <a:rPr lang="en-US" sz="2600" b="1" dirty="0" smtClean="0">
                <a:latin typeface="Book Antiqua" pitchFamily="18" charset="0"/>
              </a:rPr>
              <a:t>Overview: </a:t>
            </a:r>
            <a:r>
              <a:rPr lang="en-US" sz="2600" b="1" dirty="0" err="1" smtClean="0">
                <a:latin typeface="Book Antiqua" pitchFamily="18" charset="0"/>
              </a:rPr>
              <a:t>Neuroanatomy</a:t>
            </a:r>
            <a:endParaRPr lang="en-US" sz="2600" b="1" dirty="0">
              <a:latin typeface="Book Antiqua" pitchFamily="18" charset="0"/>
            </a:endParaRPr>
          </a:p>
        </p:txBody>
      </p:sp>
    </p:spTree>
    <p:extLst>
      <p:ext uri="{BB962C8B-B14F-4D97-AF65-F5344CB8AC3E}">
        <p14:creationId xmlns:p14="http://schemas.microsoft.com/office/powerpoint/2010/main" val="2218871510"/>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sp>
        <p:nvSpPr>
          <p:cNvPr id="3" name="TextBox 2"/>
          <p:cNvSpPr txBox="1"/>
          <p:nvPr/>
        </p:nvSpPr>
        <p:spPr>
          <a:xfrm>
            <a:off x="2895600" y="1143000"/>
            <a:ext cx="3276600" cy="461665"/>
          </a:xfrm>
          <a:prstGeom prst="rect">
            <a:avLst/>
          </a:prstGeom>
          <a:noFill/>
        </p:spPr>
        <p:txBody>
          <a:bodyPr wrap="square" rtlCol="0">
            <a:spAutoFit/>
          </a:bodyPr>
          <a:lstStyle/>
          <a:p>
            <a:pPr algn="ctr"/>
            <a:r>
              <a:rPr lang="en-US" sz="2400" b="1" dirty="0" smtClean="0">
                <a:latin typeface="Book Antiqua" pitchFamily="18" charset="0"/>
              </a:rPr>
              <a:t>Nervous System</a:t>
            </a:r>
            <a:endParaRPr lang="en-US" sz="2400" b="1" dirty="0">
              <a:latin typeface="Book Antiqua" pitchFamily="18" charset="0"/>
            </a:endParaRPr>
          </a:p>
        </p:txBody>
      </p:sp>
      <p:sp>
        <p:nvSpPr>
          <p:cNvPr id="27" name="Rectangle 26"/>
          <p:cNvSpPr/>
          <p:nvPr/>
        </p:nvSpPr>
        <p:spPr>
          <a:xfrm>
            <a:off x="4495800" y="1600200"/>
            <a:ext cx="76200" cy="533400"/>
          </a:xfrm>
          <a:prstGeom prst="rect">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Bent-Up Arrow 28"/>
          <p:cNvSpPr/>
          <p:nvPr/>
        </p:nvSpPr>
        <p:spPr>
          <a:xfrm rot="10800000">
            <a:off x="1600200" y="2133600"/>
            <a:ext cx="2971800" cy="304800"/>
          </a:xfrm>
          <a:prstGeom prst="bentUpArrow">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Bent-Up Arrow 34"/>
          <p:cNvSpPr/>
          <p:nvPr/>
        </p:nvSpPr>
        <p:spPr>
          <a:xfrm rot="10800000" flipH="1">
            <a:off x="4495800" y="2133600"/>
            <a:ext cx="2971800" cy="304800"/>
          </a:xfrm>
          <a:prstGeom prst="bentUpArrow">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TextBox 35"/>
          <p:cNvSpPr txBox="1"/>
          <p:nvPr/>
        </p:nvSpPr>
        <p:spPr>
          <a:xfrm>
            <a:off x="228599" y="2438400"/>
            <a:ext cx="2895601" cy="923330"/>
          </a:xfrm>
          <a:prstGeom prst="rect">
            <a:avLst/>
          </a:prstGeom>
          <a:noFill/>
        </p:spPr>
        <p:txBody>
          <a:bodyPr wrap="square" rtlCol="0">
            <a:spAutoFit/>
          </a:bodyPr>
          <a:lstStyle/>
          <a:p>
            <a:pPr algn="ctr"/>
            <a:r>
              <a:rPr lang="en-US" b="1" dirty="0" smtClean="0">
                <a:latin typeface="Book Antiqua" pitchFamily="18" charset="0"/>
              </a:rPr>
              <a:t>Central Nervous System</a:t>
            </a:r>
            <a:endParaRPr lang="en-US" b="1" dirty="0">
              <a:latin typeface="Book Antiqua" pitchFamily="18" charset="0"/>
            </a:endParaRPr>
          </a:p>
          <a:p>
            <a:r>
              <a:rPr lang="en-US" b="1" dirty="0" smtClean="0">
                <a:latin typeface="Book Antiqua" pitchFamily="18" charset="0"/>
              </a:rPr>
              <a:t>-Brain</a:t>
            </a:r>
            <a:br>
              <a:rPr lang="en-US" b="1" dirty="0" smtClean="0">
                <a:latin typeface="Book Antiqua" pitchFamily="18" charset="0"/>
              </a:rPr>
            </a:br>
            <a:r>
              <a:rPr lang="en-US" b="1" dirty="0" smtClean="0">
                <a:latin typeface="Book Antiqua" pitchFamily="18" charset="0"/>
              </a:rPr>
              <a:t>-Spinal Cord</a:t>
            </a:r>
            <a:endParaRPr lang="en-US" b="1" dirty="0">
              <a:latin typeface="Book Antiqua" pitchFamily="18" charset="0"/>
            </a:endParaRPr>
          </a:p>
        </p:txBody>
      </p:sp>
      <p:sp>
        <p:nvSpPr>
          <p:cNvPr id="37" name="TextBox 36"/>
          <p:cNvSpPr txBox="1"/>
          <p:nvPr/>
        </p:nvSpPr>
        <p:spPr>
          <a:xfrm>
            <a:off x="5791200" y="2438400"/>
            <a:ext cx="3276600" cy="369332"/>
          </a:xfrm>
          <a:prstGeom prst="rect">
            <a:avLst/>
          </a:prstGeom>
          <a:noFill/>
        </p:spPr>
        <p:txBody>
          <a:bodyPr wrap="square" rtlCol="0">
            <a:spAutoFit/>
          </a:bodyPr>
          <a:lstStyle/>
          <a:p>
            <a:pPr algn="ctr"/>
            <a:r>
              <a:rPr lang="en-US" b="1" dirty="0" smtClean="0">
                <a:latin typeface="Book Antiqua" pitchFamily="18" charset="0"/>
              </a:rPr>
              <a:t>Peripheral Nervous System</a:t>
            </a:r>
            <a:endParaRPr lang="en-US" b="1" dirty="0">
              <a:latin typeface="Book Antiqua" pitchFamily="18" charset="0"/>
            </a:endParaRPr>
          </a:p>
        </p:txBody>
      </p:sp>
      <p:sp>
        <p:nvSpPr>
          <p:cNvPr id="38" name="Rectangle 37"/>
          <p:cNvSpPr/>
          <p:nvPr/>
        </p:nvSpPr>
        <p:spPr>
          <a:xfrm>
            <a:off x="7391400" y="2819400"/>
            <a:ext cx="76200" cy="533400"/>
          </a:xfrm>
          <a:prstGeom prst="rect">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Bent-Up Arrow 38"/>
          <p:cNvSpPr/>
          <p:nvPr/>
        </p:nvSpPr>
        <p:spPr>
          <a:xfrm rot="10800000">
            <a:off x="3886200" y="3352800"/>
            <a:ext cx="3581400" cy="304800"/>
          </a:xfrm>
          <a:prstGeom prst="bentUpArrow">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Bent-Up Arrow 39"/>
          <p:cNvSpPr/>
          <p:nvPr/>
        </p:nvSpPr>
        <p:spPr>
          <a:xfrm rot="10800000" flipH="1">
            <a:off x="7391400" y="3352800"/>
            <a:ext cx="762000" cy="304800"/>
          </a:xfrm>
          <a:prstGeom prst="bentUpArrow">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TextBox 40"/>
          <p:cNvSpPr txBox="1"/>
          <p:nvPr/>
        </p:nvSpPr>
        <p:spPr>
          <a:xfrm>
            <a:off x="2133600" y="3657600"/>
            <a:ext cx="3581400" cy="369332"/>
          </a:xfrm>
          <a:prstGeom prst="rect">
            <a:avLst/>
          </a:prstGeom>
          <a:noFill/>
        </p:spPr>
        <p:txBody>
          <a:bodyPr wrap="square" rtlCol="0">
            <a:spAutoFit/>
          </a:bodyPr>
          <a:lstStyle/>
          <a:p>
            <a:pPr algn="ctr"/>
            <a:r>
              <a:rPr lang="en-US" b="1" dirty="0" smtClean="0">
                <a:latin typeface="Book Antiqua" pitchFamily="18" charset="0"/>
              </a:rPr>
              <a:t> Motor Division</a:t>
            </a:r>
            <a:endParaRPr lang="en-US" b="1" dirty="0">
              <a:latin typeface="Book Antiqua" pitchFamily="18" charset="0"/>
            </a:endParaRPr>
          </a:p>
        </p:txBody>
      </p:sp>
      <p:sp>
        <p:nvSpPr>
          <p:cNvPr id="42" name="TextBox 41"/>
          <p:cNvSpPr txBox="1"/>
          <p:nvPr/>
        </p:nvSpPr>
        <p:spPr>
          <a:xfrm>
            <a:off x="7010400" y="3657601"/>
            <a:ext cx="2209800" cy="615553"/>
          </a:xfrm>
          <a:prstGeom prst="rect">
            <a:avLst/>
          </a:prstGeom>
          <a:noFill/>
        </p:spPr>
        <p:txBody>
          <a:bodyPr wrap="square" rtlCol="0">
            <a:spAutoFit/>
          </a:bodyPr>
          <a:lstStyle/>
          <a:p>
            <a:pPr algn="ctr"/>
            <a:r>
              <a:rPr lang="en-US" b="1" dirty="0" smtClean="0">
                <a:latin typeface="Book Antiqua" pitchFamily="18" charset="0"/>
              </a:rPr>
              <a:t>Sensory Division</a:t>
            </a:r>
            <a:br>
              <a:rPr lang="en-US" b="1" dirty="0" smtClean="0">
                <a:latin typeface="Book Antiqua" pitchFamily="18" charset="0"/>
              </a:rPr>
            </a:br>
            <a:r>
              <a:rPr lang="en-US" sz="1600" b="1" dirty="0" smtClean="0">
                <a:latin typeface="Book Antiqua" pitchFamily="18" charset="0"/>
              </a:rPr>
              <a:t>-Somatic and visceral</a:t>
            </a:r>
            <a:endParaRPr lang="en-US" b="1" dirty="0">
              <a:latin typeface="Book Antiqua" pitchFamily="18" charset="0"/>
            </a:endParaRPr>
          </a:p>
        </p:txBody>
      </p:sp>
      <p:sp>
        <p:nvSpPr>
          <p:cNvPr id="45" name="Rectangle 44"/>
          <p:cNvSpPr/>
          <p:nvPr/>
        </p:nvSpPr>
        <p:spPr>
          <a:xfrm>
            <a:off x="3886201" y="4038599"/>
            <a:ext cx="76200" cy="533400"/>
          </a:xfrm>
          <a:prstGeom prst="rect">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Bent-Up Arrow 45"/>
          <p:cNvSpPr/>
          <p:nvPr/>
        </p:nvSpPr>
        <p:spPr>
          <a:xfrm rot="10800000">
            <a:off x="990600" y="4571999"/>
            <a:ext cx="2971800" cy="304800"/>
          </a:xfrm>
          <a:prstGeom prst="bentUpArrow">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Bent-Up Arrow 46"/>
          <p:cNvSpPr/>
          <p:nvPr/>
        </p:nvSpPr>
        <p:spPr>
          <a:xfrm rot="10800000" flipH="1">
            <a:off x="3886200" y="4571999"/>
            <a:ext cx="1752600" cy="304800"/>
          </a:xfrm>
          <a:prstGeom prst="bentUpArrow">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TextBox 47"/>
          <p:cNvSpPr txBox="1"/>
          <p:nvPr/>
        </p:nvSpPr>
        <p:spPr>
          <a:xfrm>
            <a:off x="3886200" y="4876800"/>
            <a:ext cx="3276600" cy="369332"/>
          </a:xfrm>
          <a:prstGeom prst="rect">
            <a:avLst/>
          </a:prstGeom>
          <a:noFill/>
        </p:spPr>
        <p:txBody>
          <a:bodyPr wrap="square" rtlCol="0">
            <a:spAutoFit/>
          </a:bodyPr>
          <a:lstStyle/>
          <a:p>
            <a:pPr algn="ctr"/>
            <a:r>
              <a:rPr lang="en-US" b="1" dirty="0" smtClean="0">
                <a:latin typeface="Book Antiqua" pitchFamily="18" charset="0"/>
              </a:rPr>
              <a:t>Autonomic Nervous System</a:t>
            </a:r>
            <a:endParaRPr lang="en-US" b="1" dirty="0">
              <a:latin typeface="Book Antiqua" pitchFamily="18" charset="0"/>
            </a:endParaRPr>
          </a:p>
        </p:txBody>
      </p:sp>
      <p:sp>
        <p:nvSpPr>
          <p:cNvPr id="49" name="TextBox 48"/>
          <p:cNvSpPr txBox="1"/>
          <p:nvPr/>
        </p:nvSpPr>
        <p:spPr>
          <a:xfrm>
            <a:off x="152400" y="4876800"/>
            <a:ext cx="1851257" cy="369332"/>
          </a:xfrm>
          <a:prstGeom prst="rect">
            <a:avLst/>
          </a:prstGeom>
          <a:noFill/>
        </p:spPr>
        <p:txBody>
          <a:bodyPr wrap="square" rtlCol="0">
            <a:spAutoFit/>
          </a:bodyPr>
          <a:lstStyle/>
          <a:p>
            <a:r>
              <a:rPr lang="en-US" b="1" dirty="0" smtClean="0">
                <a:latin typeface="Book Antiqua" pitchFamily="18" charset="0"/>
              </a:rPr>
              <a:t>Somatic Motor</a:t>
            </a:r>
            <a:endParaRPr lang="en-US" b="1" dirty="0">
              <a:latin typeface="Book Antiqua" pitchFamily="18" charset="0"/>
            </a:endParaRPr>
          </a:p>
        </p:txBody>
      </p:sp>
      <p:sp>
        <p:nvSpPr>
          <p:cNvPr id="50" name="Rectangle 49"/>
          <p:cNvSpPr/>
          <p:nvPr/>
        </p:nvSpPr>
        <p:spPr>
          <a:xfrm>
            <a:off x="5562600" y="5257800"/>
            <a:ext cx="76200" cy="533400"/>
          </a:xfrm>
          <a:prstGeom prst="rect">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 name="Bent-Up Arrow 50"/>
          <p:cNvSpPr/>
          <p:nvPr/>
        </p:nvSpPr>
        <p:spPr>
          <a:xfrm rot="10800000">
            <a:off x="2667000" y="5791200"/>
            <a:ext cx="2971800" cy="304800"/>
          </a:xfrm>
          <a:prstGeom prst="bentUpArrow">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 name="Bent-Up Arrow 51"/>
          <p:cNvSpPr/>
          <p:nvPr/>
        </p:nvSpPr>
        <p:spPr>
          <a:xfrm rot="10800000" flipH="1">
            <a:off x="5562600" y="5791200"/>
            <a:ext cx="1752600" cy="304800"/>
          </a:xfrm>
          <a:prstGeom prst="bentUpArrow">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TextBox 52"/>
          <p:cNvSpPr txBox="1"/>
          <p:nvPr/>
        </p:nvSpPr>
        <p:spPr>
          <a:xfrm>
            <a:off x="1066800" y="6096000"/>
            <a:ext cx="3352800" cy="584775"/>
          </a:xfrm>
          <a:prstGeom prst="rect">
            <a:avLst/>
          </a:prstGeom>
          <a:noFill/>
        </p:spPr>
        <p:txBody>
          <a:bodyPr wrap="square" rtlCol="0">
            <a:spAutoFit/>
          </a:bodyPr>
          <a:lstStyle/>
          <a:p>
            <a:pPr algn="ctr"/>
            <a:r>
              <a:rPr lang="en-US" sz="1600" b="1" dirty="0" smtClean="0">
                <a:latin typeface="Book Antiqua" pitchFamily="18" charset="0"/>
              </a:rPr>
              <a:t>Sympathetic </a:t>
            </a:r>
            <a:br>
              <a:rPr lang="en-US" sz="1600" b="1" dirty="0" smtClean="0">
                <a:latin typeface="Book Antiqua" pitchFamily="18" charset="0"/>
              </a:rPr>
            </a:br>
            <a:r>
              <a:rPr lang="en-US" sz="1600" b="1" dirty="0" smtClean="0">
                <a:latin typeface="Book Antiqua" pitchFamily="18" charset="0"/>
              </a:rPr>
              <a:t>-Fight or flight response</a:t>
            </a:r>
            <a:endParaRPr lang="en-US" sz="1600" b="1" dirty="0">
              <a:latin typeface="Book Antiqua" pitchFamily="18" charset="0"/>
            </a:endParaRPr>
          </a:p>
        </p:txBody>
      </p:sp>
      <p:sp>
        <p:nvSpPr>
          <p:cNvPr id="54" name="TextBox 53"/>
          <p:cNvSpPr txBox="1"/>
          <p:nvPr/>
        </p:nvSpPr>
        <p:spPr>
          <a:xfrm>
            <a:off x="5867400" y="6048513"/>
            <a:ext cx="2743200" cy="584775"/>
          </a:xfrm>
          <a:prstGeom prst="rect">
            <a:avLst/>
          </a:prstGeom>
          <a:noFill/>
        </p:spPr>
        <p:txBody>
          <a:bodyPr wrap="square" rtlCol="0">
            <a:spAutoFit/>
          </a:bodyPr>
          <a:lstStyle/>
          <a:p>
            <a:pPr algn="ctr"/>
            <a:r>
              <a:rPr lang="en-US" sz="1600" b="1" dirty="0" smtClean="0">
                <a:latin typeface="Book Antiqua" pitchFamily="18" charset="0"/>
              </a:rPr>
              <a:t>Parasympathetic </a:t>
            </a:r>
            <a:br>
              <a:rPr lang="en-US" sz="1600" b="1" dirty="0" smtClean="0">
                <a:latin typeface="Book Antiqua" pitchFamily="18" charset="0"/>
              </a:rPr>
            </a:br>
            <a:r>
              <a:rPr lang="en-US" sz="1600" b="1" dirty="0" smtClean="0">
                <a:latin typeface="Book Antiqua" pitchFamily="18" charset="0"/>
              </a:rPr>
              <a:t>-Rest and digestion</a:t>
            </a:r>
            <a:endParaRPr lang="en-US" sz="1600" b="1" dirty="0">
              <a:latin typeface="Book Antiqua" pitchFamily="18" charset="0"/>
            </a:endParaRPr>
          </a:p>
        </p:txBody>
      </p:sp>
    </p:spTree>
    <p:extLst>
      <p:ext uri="{BB962C8B-B14F-4D97-AF65-F5344CB8AC3E}">
        <p14:creationId xmlns:p14="http://schemas.microsoft.com/office/powerpoint/2010/main" val="3835160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fade">
                                      <p:cBhvr>
                                        <p:cTn id="10" dur="500"/>
                                        <p:tgtEl>
                                          <p:spTgt spid="3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500"/>
                                        <p:tgtEl>
                                          <p:spTgt spid="3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fade">
                                      <p:cBhvr>
                                        <p:cTn id="18" dur="500"/>
                                        <p:tgtEl>
                                          <p:spTgt spid="3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fade">
                                      <p:cBhvr>
                                        <p:cTn id="26" dur="500"/>
                                        <p:tgtEl>
                                          <p:spTgt spid="4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fade">
                                      <p:cBhvr>
                                        <p:cTn id="29" dur="500"/>
                                        <p:tgtEl>
                                          <p:spTgt spid="4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500"/>
                                        <p:tgtEl>
                                          <p:spTgt spid="4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fade">
                                      <p:cBhvr>
                                        <p:cTn id="48" dur="500"/>
                                        <p:tgtEl>
                                          <p:spTgt spid="48"/>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50"/>
                                        </p:tgtEl>
                                        <p:attrNameLst>
                                          <p:attrName>style.visibility</p:attrName>
                                        </p:attrNameLst>
                                      </p:cBhvr>
                                      <p:to>
                                        <p:strVal val="visible"/>
                                      </p:to>
                                    </p:set>
                                    <p:animEffect transition="in" filter="fade">
                                      <p:cBhvr>
                                        <p:cTn id="53" dur="500"/>
                                        <p:tgtEl>
                                          <p:spTgt spid="5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1"/>
                                        </p:tgtEl>
                                        <p:attrNameLst>
                                          <p:attrName>style.visibility</p:attrName>
                                        </p:attrNameLst>
                                      </p:cBhvr>
                                      <p:to>
                                        <p:strVal val="visible"/>
                                      </p:to>
                                    </p:set>
                                    <p:animEffect transition="in" filter="fade">
                                      <p:cBhvr>
                                        <p:cTn id="56" dur="500"/>
                                        <p:tgtEl>
                                          <p:spTgt spid="5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4"/>
                                        </p:tgtEl>
                                        <p:attrNameLst>
                                          <p:attrName>style.visibility</p:attrName>
                                        </p:attrNameLst>
                                      </p:cBhvr>
                                      <p:to>
                                        <p:strVal val="visible"/>
                                      </p:to>
                                    </p:set>
                                    <p:animEffect transition="in" filter="fade">
                                      <p:cBhvr>
                                        <p:cTn id="6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animBg="1"/>
      <p:bldP spid="39" grpId="0" animBg="1"/>
      <p:bldP spid="40" grpId="0" animBg="1"/>
      <p:bldP spid="41" grpId="0"/>
      <p:bldP spid="42" grpId="0"/>
      <p:bldP spid="45" grpId="0" animBg="1"/>
      <p:bldP spid="46" grpId="0" animBg="1"/>
      <p:bldP spid="47" grpId="0" animBg="1"/>
      <p:bldP spid="48" grpId="0"/>
      <p:bldP spid="49" grpId="0"/>
      <p:bldP spid="50" grpId="0" animBg="1"/>
      <p:bldP spid="51" grpId="0" animBg="1"/>
      <p:bldP spid="52" grpId="0" animBg="1"/>
      <p:bldP spid="53" grpId="0"/>
      <p:bldP spid="5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sp>
        <p:nvSpPr>
          <p:cNvPr id="3" name="TextBox 2"/>
          <p:cNvSpPr txBox="1"/>
          <p:nvPr/>
        </p:nvSpPr>
        <p:spPr>
          <a:xfrm>
            <a:off x="609600" y="1295400"/>
            <a:ext cx="7239000" cy="461665"/>
          </a:xfrm>
          <a:prstGeom prst="rect">
            <a:avLst/>
          </a:prstGeom>
          <a:noFill/>
        </p:spPr>
        <p:txBody>
          <a:bodyPr wrap="square" rtlCol="0">
            <a:spAutoFit/>
          </a:bodyPr>
          <a:lstStyle/>
          <a:p>
            <a:r>
              <a:rPr lang="en-US" sz="2400" b="1" dirty="0" smtClean="0">
                <a:latin typeface="Book Antiqua" pitchFamily="18" charset="0"/>
              </a:rPr>
              <a:t>Supporting Cells of the Nervous System (6 types):</a:t>
            </a:r>
            <a:endParaRPr lang="en-US" sz="2400" b="1" dirty="0">
              <a:latin typeface="Book Antiqua" pitchFamily="18" charset="0"/>
            </a:endParaRPr>
          </a:p>
        </p:txBody>
      </p:sp>
      <p:sp>
        <p:nvSpPr>
          <p:cNvPr id="4" name="TextBox 3"/>
          <p:cNvSpPr txBox="1"/>
          <p:nvPr/>
        </p:nvSpPr>
        <p:spPr>
          <a:xfrm>
            <a:off x="609600" y="2057400"/>
            <a:ext cx="6172200" cy="400110"/>
          </a:xfrm>
          <a:prstGeom prst="rect">
            <a:avLst/>
          </a:prstGeom>
          <a:noFill/>
        </p:spPr>
        <p:txBody>
          <a:bodyPr wrap="square" rtlCol="0">
            <a:spAutoFit/>
          </a:bodyPr>
          <a:lstStyle/>
          <a:p>
            <a:r>
              <a:rPr lang="en-US" sz="2000" b="1" dirty="0" smtClean="0">
                <a:latin typeface="Book Antiqua" pitchFamily="18" charset="0"/>
              </a:rPr>
              <a:t>Peripheral Nervous System:</a:t>
            </a:r>
            <a:endParaRPr lang="en-US" sz="2000" b="1" dirty="0">
              <a:latin typeface="Book Antiqua" pitchFamily="18" charset="0"/>
            </a:endParaRPr>
          </a:p>
        </p:txBody>
      </p:sp>
      <p:sp>
        <p:nvSpPr>
          <p:cNvPr id="5" name="TextBox 4"/>
          <p:cNvSpPr txBox="1"/>
          <p:nvPr/>
        </p:nvSpPr>
        <p:spPr>
          <a:xfrm>
            <a:off x="609600" y="4114800"/>
            <a:ext cx="5943600" cy="400110"/>
          </a:xfrm>
          <a:prstGeom prst="rect">
            <a:avLst/>
          </a:prstGeom>
          <a:noFill/>
        </p:spPr>
        <p:txBody>
          <a:bodyPr wrap="square" rtlCol="0">
            <a:spAutoFit/>
          </a:bodyPr>
          <a:lstStyle/>
          <a:p>
            <a:r>
              <a:rPr lang="en-US" sz="2000" b="1" dirty="0" smtClean="0">
                <a:latin typeface="Book Antiqua" pitchFamily="18" charset="0"/>
              </a:rPr>
              <a:t>Central Nervous System:</a:t>
            </a:r>
            <a:endParaRPr lang="en-US" sz="2000" b="1" dirty="0">
              <a:latin typeface="Book Antiqua" pitchFamily="18" charset="0"/>
            </a:endParaRPr>
          </a:p>
        </p:txBody>
      </p:sp>
      <p:sp>
        <p:nvSpPr>
          <p:cNvPr id="6" name="TextBox 5"/>
          <p:cNvSpPr txBox="1"/>
          <p:nvPr/>
        </p:nvSpPr>
        <p:spPr>
          <a:xfrm>
            <a:off x="609600" y="2457510"/>
            <a:ext cx="3886200" cy="1200329"/>
          </a:xfrm>
          <a:prstGeom prst="rect">
            <a:avLst/>
          </a:prstGeom>
          <a:noFill/>
        </p:spPr>
        <p:txBody>
          <a:bodyPr wrap="square" rtlCol="0">
            <a:spAutoFit/>
          </a:bodyPr>
          <a:lstStyle/>
          <a:p>
            <a:pPr marL="342900" indent="-342900">
              <a:lnSpc>
                <a:spcPct val="200000"/>
              </a:lnSpc>
              <a:buFont typeface="+mj-lt"/>
              <a:buAutoNum type="arabicPeriod"/>
            </a:pPr>
            <a:r>
              <a:rPr lang="en-US" b="1" dirty="0" smtClean="0">
                <a:latin typeface="Book Antiqua" pitchFamily="18" charset="0"/>
              </a:rPr>
              <a:t>Satellite cells</a:t>
            </a:r>
          </a:p>
          <a:p>
            <a:pPr marL="342900" indent="-342900">
              <a:lnSpc>
                <a:spcPct val="200000"/>
              </a:lnSpc>
              <a:buFont typeface="+mj-lt"/>
              <a:buAutoNum type="arabicPeriod"/>
            </a:pPr>
            <a:r>
              <a:rPr lang="en-US" b="1" dirty="0" smtClean="0">
                <a:latin typeface="Book Antiqua" pitchFamily="18" charset="0"/>
              </a:rPr>
              <a:t>Schwann cells</a:t>
            </a:r>
            <a:endParaRPr lang="en-US" b="1" dirty="0">
              <a:latin typeface="Book Antiqua" pitchFamily="18" charset="0"/>
            </a:endParaRPr>
          </a:p>
        </p:txBody>
      </p:sp>
      <p:sp>
        <p:nvSpPr>
          <p:cNvPr id="7" name="TextBox 6"/>
          <p:cNvSpPr txBox="1"/>
          <p:nvPr/>
        </p:nvSpPr>
        <p:spPr>
          <a:xfrm>
            <a:off x="609600" y="4648200"/>
            <a:ext cx="4191000" cy="1754326"/>
          </a:xfrm>
          <a:prstGeom prst="rect">
            <a:avLst/>
          </a:prstGeom>
          <a:noFill/>
        </p:spPr>
        <p:txBody>
          <a:bodyPr wrap="square" rtlCol="0">
            <a:spAutoFit/>
          </a:bodyPr>
          <a:lstStyle/>
          <a:p>
            <a:pPr marL="342900" indent="-342900">
              <a:lnSpc>
                <a:spcPct val="150000"/>
              </a:lnSpc>
              <a:buFont typeface="+mj-lt"/>
              <a:buAutoNum type="arabicPeriod"/>
            </a:pPr>
            <a:r>
              <a:rPr lang="en-US" b="1" dirty="0" smtClean="0">
                <a:latin typeface="Book Antiqua" pitchFamily="18" charset="0"/>
              </a:rPr>
              <a:t>Astrocytes</a:t>
            </a:r>
          </a:p>
          <a:p>
            <a:pPr marL="342900" indent="-342900">
              <a:lnSpc>
                <a:spcPct val="150000"/>
              </a:lnSpc>
              <a:buFont typeface="+mj-lt"/>
              <a:buAutoNum type="arabicPeriod"/>
            </a:pPr>
            <a:r>
              <a:rPr lang="en-US" b="1" dirty="0" smtClean="0">
                <a:latin typeface="Book Antiqua" pitchFamily="18" charset="0"/>
              </a:rPr>
              <a:t>Microglia</a:t>
            </a:r>
          </a:p>
          <a:p>
            <a:pPr marL="342900" indent="-342900">
              <a:lnSpc>
                <a:spcPct val="150000"/>
              </a:lnSpc>
              <a:buFont typeface="+mj-lt"/>
              <a:buAutoNum type="arabicPeriod"/>
            </a:pPr>
            <a:r>
              <a:rPr lang="en-US" b="1" dirty="0" smtClean="0">
                <a:latin typeface="Book Antiqua" pitchFamily="18" charset="0"/>
              </a:rPr>
              <a:t>Ependymal cells</a:t>
            </a:r>
          </a:p>
          <a:p>
            <a:pPr marL="342900" indent="-342900">
              <a:lnSpc>
                <a:spcPct val="150000"/>
              </a:lnSpc>
              <a:buFont typeface="+mj-lt"/>
              <a:buAutoNum type="arabicPeriod"/>
            </a:pPr>
            <a:r>
              <a:rPr lang="en-US" b="1" dirty="0" err="1" smtClean="0">
                <a:latin typeface="Book Antiqua" pitchFamily="18" charset="0"/>
              </a:rPr>
              <a:t>Oligodendrocytes</a:t>
            </a:r>
            <a:endParaRPr lang="en-US" b="1" dirty="0">
              <a:latin typeface="Book Antiqua"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9100" y="4264121"/>
            <a:ext cx="3569552" cy="2522483"/>
          </a:xfrm>
          <a:prstGeom prst="rect">
            <a:avLst/>
          </a:prstGeom>
        </p:spPr>
      </p:pic>
      <p:pic>
        <p:nvPicPr>
          <p:cNvPr id="9" name="Picture 7" descr="E:\Chapter_11\B_JPEG_Images_and_Tables\a_labeled\figure_11_03e_labeled.jpg"/>
          <p:cNvPicPr>
            <a:picLocks noChangeAspect="1" noChangeArrowheads="1"/>
          </p:cNvPicPr>
          <p:nvPr/>
        </p:nvPicPr>
        <p:blipFill>
          <a:blip r:embed="rId4" cstate="print"/>
          <a:srcRect t="5049" b="8356"/>
          <a:stretch>
            <a:fillRect/>
          </a:stretch>
        </p:blipFill>
        <p:spPr bwMode="auto">
          <a:xfrm>
            <a:off x="4271836" y="2236434"/>
            <a:ext cx="3881564" cy="1535564"/>
          </a:xfrm>
          <a:prstGeom prst="rect">
            <a:avLst/>
          </a:prstGeom>
          <a:noFill/>
        </p:spPr>
      </p:pic>
    </p:spTree>
    <p:extLst>
      <p:ext uri="{BB962C8B-B14F-4D97-AF65-F5344CB8AC3E}">
        <p14:creationId xmlns:p14="http://schemas.microsoft.com/office/powerpoint/2010/main" val="324383920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sp>
        <p:nvSpPr>
          <p:cNvPr id="3" name="TextBox 2"/>
          <p:cNvSpPr txBox="1"/>
          <p:nvPr/>
        </p:nvSpPr>
        <p:spPr>
          <a:xfrm>
            <a:off x="533400" y="990600"/>
            <a:ext cx="4648200" cy="461665"/>
          </a:xfrm>
          <a:prstGeom prst="rect">
            <a:avLst/>
          </a:prstGeom>
          <a:noFill/>
        </p:spPr>
        <p:txBody>
          <a:bodyPr wrap="square" rtlCol="0">
            <a:spAutoFit/>
          </a:bodyPr>
          <a:lstStyle/>
          <a:p>
            <a:r>
              <a:rPr lang="en-US" sz="2400" b="1" dirty="0" smtClean="0">
                <a:latin typeface="Book Antiqua" pitchFamily="18" charset="0"/>
              </a:rPr>
              <a:t>White matter vs. Grey matter?</a:t>
            </a:r>
            <a:endParaRPr lang="en-US" sz="2400" b="1" dirty="0">
              <a:latin typeface="Book Antiqua" pitchFamily="18" charset="0"/>
            </a:endParaRPr>
          </a:p>
        </p:txBody>
      </p:sp>
      <p:sp>
        <p:nvSpPr>
          <p:cNvPr id="4" name="TextBox 3"/>
          <p:cNvSpPr txBox="1"/>
          <p:nvPr/>
        </p:nvSpPr>
        <p:spPr>
          <a:xfrm>
            <a:off x="533400" y="1452265"/>
            <a:ext cx="4267200" cy="646331"/>
          </a:xfrm>
          <a:prstGeom prst="rect">
            <a:avLst/>
          </a:prstGeom>
          <a:noFill/>
        </p:spPr>
        <p:txBody>
          <a:bodyPr wrap="square" rtlCol="0">
            <a:spAutoFit/>
          </a:bodyPr>
          <a:lstStyle/>
          <a:p>
            <a:pPr marL="285750" indent="-285750">
              <a:buFont typeface="Arial" pitchFamily="34" charset="0"/>
              <a:buChar char="•"/>
            </a:pPr>
            <a:r>
              <a:rPr lang="en-US" b="1" dirty="0" smtClean="0">
                <a:latin typeface="Book Antiqua" pitchFamily="18" charset="0"/>
              </a:rPr>
              <a:t>White Matter: </a:t>
            </a:r>
            <a:r>
              <a:rPr lang="en-US" b="1" dirty="0" err="1" smtClean="0">
                <a:latin typeface="Book Antiqua" pitchFamily="18" charset="0"/>
              </a:rPr>
              <a:t>Myelinated</a:t>
            </a:r>
            <a:r>
              <a:rPr lang="en-US" b="1" dirty="0" smtClean="0">
                <a:latin typeface="Book Antiqua" pitchFamily="18" charset="0"/>
              </a:rPr>
              <a:t> axons</a:t>
            </a:r>
          </a:p>
          <a:p>
            <a:pPr marL="285750" indent="-285750">
              <a:buFont typeface="Arial" pitchFamily="34" charset="0"/>
              <a:buChar char="•"/>
            </a:pPr>
            <a:r>
              <a:rPr lang="en-US" b="1" dirty="0" smtClean="0">
                <a:latin typeface="Book Antiqua" pitchFamily="18" charset="0"/>
              </a:rPr>
              <a:t>Grey Matter: Cell Bodies</a:t>
            </a:r>
            <a:endParaRPr lang="en-US" b="1" dirty="0">
              <a:latin typeface="Book Antiqua" pitchFamily="18" charset="0"/>
            </a:endParaRPr>
          </a:p>
        </p:txBody>
      </p:sp>
      <p:sp>
        <p:nvSpPr>
          <p:cNvPr id="5" name="TextBox 4"/>
          <p:cNvSpPr txBox="1"/>
          <p:nvPr/>
        </p:nvSpPr>
        <p:spPr>
          <a:xfrm>
            <a:off x="4991100" y="2057400"/>
            <a:ext cx="4229100" cy="400110"/>
          </a:xfrm>
          <a:prstGeom prst="rect">
            <a:avLst/>
          </a:prstGeom>
          <a:noFill/>
        </p:spPr>
        <p:txBody>
          <a:bodyPr wrap="square" rtlCol="0">
            <a:spAutoFit/>
          </a:bodyPr>
          <a:lstStyle/>
          <a:p>
            <a:r>
              <a:rPr lang="en-US" sz="2000" b="1" dirty="0" smtClean="0">
                <a:latin typeface="Book Antiqua" pitchFamily="18" charset="0"/>
              </a:rPr>
              <a:t>Cerebral cortex is made up of?</a:t>
            </a:r>
            <a:endParaRPr lang="en-US" sz="2000" b="1" dirty="0">
              <a:latin typeface="Book Antiqua" pitchFamily="18" charset="0"/>
            </a:endParaRPr>
          </a:p>
        </p:txBody>
      </p:sp>
      <p:sp>
        <p:nvSpPr>
          <p:cNvPr id="6" name="TextBox 5"/>
          <p:cNvSpPr txBox="1"/>
          <p:nvPr/>
        </p:nvSpPr>
        <p:spPr>
          <a:xfrm>
            <a:off x="5029200" y="2400419"/>
            <a:ext cx="4114800" cy="369332"/>
          </a:xfrm>
          <a:prstGeom prst="rect">
            <a:avLst/>
          </a:prstGeom>
          <a:noFill/>
        </p:spPr>
        <p:txBody>
          <a:bodyPr wrap="square" rtlCol="0">
            <a:spAutoFit/>
          </a:bodyPr>
          <a:lstStyle/>
          <a:p>
            <a:pPr marL="285750" indent="-285750">
              <a:buFont typeface="Arial" pitchFamily="34" charset="0"/>
              <a:buChar char="•"/>
            </a:pPr>
            <a:r>
              <a:rPr lang="en-US" b="1" dirty="0" smtClean="0">
                <a:latin typeface="Book Antiqua" pitchFamily="18" charset="0"/>
              </a:rPr>
              <a:t>Grey matter</a:t>
            </a:r>
            <a:endParaRPr lang="en-US" b="1" dirty="0">
              <a:latin typeface="Book Antiqua" pitchFamily="18" charset="0"/>
            </a:endParaRPr>
          </a:p>
        </p:txBody>
      </p:sp>
      <p:pic>
        <p:nvPicPr>
          <p:cNvPr id="7" name="Picture 6" descr="E:\Chapter_12\B_JPEG_Images_and_Tables\a_labeled\figure_12_06a_labeled.jpg"/>
          <p:cNvPicPr>
            <a:picLocks noChangeAspect="1" noChangeArrowheads="1"/>
          </p:cNvPicPr>
          <p:nvPr/>
        </p:nvPicPr>
        <p:blipFill rotWithShape="1">
          <a:blip r:embed="rId2" cstate="print"/>
          <a:srcRect l="1860" t="67259" r="27797" b="10531"/>
          <a:stretch/>
        </p:blipFill>
        <p:spPr bwMode="auto">
          <a:xfrm>
            <a:off x="4955628" y="2781419"/>
            <a:ext cx="3589919" cy="983233"/>
          </a:xfrm>
          <a:prstGeom prst="rect">
            <a:avLst/>
          </a:prstGeom>
          <a:noFill/>
        </p:spPr>
      </p:pic>
      <p:sp>
        <p:nvSpPr>
          <p:cNvPr id="8" name="TextBox 7"/>
          <p:cNvSpPr txBox="1"/>
          <p:nvPr/>
        </p:nvSpPr>
        <p:spPr>
          <a:xfrm>
            <a:off x="4800600" y="4800600"/>
            <a:ext cx="4114800" cy="707886"/>
          </a:xfrm>
          <a:prstGeom prst="rect">
            <a:avLst/>
          </a:prstGeom>
          <a:noFill/>
        </p:spPr>
        <p:txBody>
          <a:bodyPr wrap="square" rtlCol="0">
            <a:spAutoFit/>
          </a:bodyPr>
          <a:lstStyle/>
          <a:p>
            <a:r>
              <a:rPr lang="en-US" sz="2000" b="1" dirty="0" smtClean="0">
                <a:latin typeface="Book Antiqua" pitchFamily="18" charset="0"/>
              </a:rPr>
              <a:t>How about in the spinal cord? What makes up the outer layer?</a:t>
            </a:r>
            <a:endParaRPr lang="en-US" sz="2000" b="1" dirty="0">
              <a:latin typeface="Book Antiqua" pitchFamily="18" charset="0"/>
            </a:endParaRPr>
          </a:p>
        </p:txBody>
      </p:sp>
      <p:sp>
        <p:nvSpPr>
          <p:cNvPr id="9" name="TextBox 8"/>
          <p:cNvSpPr txBox="1"/>
          <p:nvPr/>
        </p:nvSpPr>
        <p:spPr>
          <a:xfrm>
            <a:off x="4771697" y="5471700"/>
            <a:ext cx="3733800" cy="381000"/>
          </a:xfrm>
          <a:prstGeom prst="rect">
            <a:avLst/>
          </a:prstGeom>
          <a:noFill/>
        </p:spPr>
        <p:txBody>
          <a:bodyPr wrap="square" rtlCol="0">
            <a:spAutoFit/>
          </a:bodyPr>
          <a:lstStyle/>
          <a:p>
            <a:pPr marL="285750" indent="-285750">
              <a:buFont typeface="Arial" pitchFamily="34" charset="0"/>
              <a:buChar char="•"/>
            </a:pPr>
            <a:r>
              <a:rPr lang="en-US" b="1" dirty="0" smtClean="0">
                <a:latin typeface="Book Antiqua" pitchFamily="18" charset="0"/>
              </a:rPr>
              <a:t>White matter!</a:t>
            </a:r>
            <a:endParaRPr lang="en-US" b="1" dirty="0">
              <a:latin typeface="Book Antiqua" pitchFamily="18" charset="0"/>
            </a:endParaRPr>
          </a:p>
        </p:txBody>
      </p:sp>
      <p:pic>
        <p:nvPicPr>
          <p:cNvPr id="10" name="Picture 4" descr="12-30b_SpinalCord_3"/>
          <p:cNvPicPr>
            <a:picLocks noChangeAspect="1" noChangeArrowheads="1"/>
          </p:cNvPicPr>
          <p:nvPr/>
        </p:nvPicPr>
        <p:blipFill>
          <a:blip r:embed="rId3" cstate="print">
            <a:lum bright="-6000" contrast="12000"/>
          </a:blip>
          <a:srcRect l="15396" t="21013" r="16208" b="5531"/>
          <a:stretch>
            <a:fillRect/>
          </a:stretch>
        </p:blipFill>
        <p:spPr bwMode="auto">
          <a:xfrm>
            <a:off x="7044151" y="5471700"/>
            <a:ext cx="2023649" cy="1260520"/>
          </a:xfrm>
          <a:prstGeom prst="rect">
            <a:avLst/>
          </a:prstGeom>
          <a:noFill/>
        </p:spPr>
      </p:pic>
      <p:sp>
        <p:nvSpPr>
          <p:cNvPr id="12" name="TextBox 11"/>
          <p:cNvSpPr txBox="1"/>
          <p:nvPr/>
        </p:nvSpPr>
        <p:spPr>
          <a:xfrm>
            <a:off x="533400" y="2556808"/>
            <a:ext cx="3962400" cy="1938992"/>
          </a:xfrm>
          <a:prstGeom prst="rect">
            <a:avLst/>
          </a:prstGeom>
          <a:noFill/>
        </p:spPr>
        <p:txBody>
          <a:bodyPr wrap="square" rtlCol="0">
            <a:spAutoFit/>
          </a:bodyPr>
          <a:lstStyle/>
          <a:p>
            <a:r>
              <a:rPr lang="en-US" sz="2000" b="1" dirty="0" smtClean="0">
                <a:latin typeface="Book Antiqua" pitchFamily="18" charset="0"/>
              </a:rPr>
              <a:t>Cerebral white matter can run in several different directions. </a:t>
            </a:r>
            <a:br>
              <a:rPr lang="en-US" sz="2000" b="1" dirty="0" smtClean="0">
                <a:latin typeface="Book Antiqua" pitchFamily="18" charset="0"/>
              </a:rPr>
            </a:br>
            <a:r>
              <a:rPr lang="en-US" sz="2000" b="1" dirty="0" smtClean="0">
                <a:latin typeface="Book Antiqua" pitchFamily="18" charset="0"/>
              </a:rPr>
              <a:t/>
            </a:r>
            <a:br>
              <a:rPr lang="en-US" sz="2000" b="1" dirty="0" smtClean="0">
                <a:latin typeface="Book Antiqua" pitchFamily="18" charset="0"/>
              </a:rPr>
            </a:br>
            <a:r>
              <a:rPr lang="en-US" sz="2000" b="1" dirty="0" smtClean="0">
                <a:latin typeface="Book Antiqua" pitchFamily="18" charset="0"/>
              </a:rPr>
              <a:t>What do you call fibers that run:</a:t>
            </a:r>
            <a:br>
              <a:rPr lang="en-US" sz="2000" b="1" dirty="0" smtClean="0">
                <a:latin typeface="Book Antiqua" pitchFamily="18" charset="0"/>
              </a:rPr>
            </a:br>
            <a:r>
              <a:rPr lang="en-US" sz="2000" b="1" dirty="0" smtClean="0">
                <a:latin typeface="Book Antiqua" pitchFamily="18" charset="0"/>
              </a:rPr>
              <a:t>a) vertically to the thalamus or brain stem?</a:t>
            </a:r>
            <a:endParaRPr lang="en-US" sz="2000" b="1" dirty="0">
              <a:latin typeface="Book Antiqua" pitchFamily="18" charset="0"/>
            </a:endParaRPr>
          </a:p>
        </p:txBody>
      </p:sp>
      <p:sp>
        <p:nvSpPr>
          <p:cNvPr id="13" name="TextBox 12"/>
          <p:cNvSpPr txBox="1"/>
          <p:nvPr/>
        </p:nvSpPr>
        <p:spPr>
          <a:xfrm>
            <a:off x="914400" y="4343400"/>
            <a:ext cx="3200400" cy="369332"/>
          </a:xfrm>
          <a:prstGeom prst="rect">
            <a:avLst/>
          </a:prstGeom>
          <a:noFill/>
        </p:spPr>
        <p:txBody>
          <a:bodyPr wrap="square" rtlCol="0">
            <a:spAutoFit/>
          </a:bodyPr>
          <a:lstStyle/>
          <a:p>
            <a:r>
              <a:rPr lang="en-US" dirty="0" smtClean="0"/>
              <a:t>-</a:t>
            </a:r>
            <a:r>
              <a:rPr lang="en-US" b="1" dirty="0" smtClean="0">
                <a:latin typeface="Book Antiqua" pitchFamily="18" charset="0"/>
              </a:rPr>
              <a:t>Projection Fibers</a:t>
            </a:r>
            <a:endParaRPr lang="en-US" dirty="0"/>
          </a:p>
        </p:txBody>
      </p:sp>
      <p:sp>
        <p:nvSpPr>
          <p:cNvPr id="14" name="TextBox 13"/>
          <p:cNvSpPr txBox="1"/>
          <p:nvPr/>
        </p:nvSpPr>
        <p:spPr>
          <a:xfrm>
            <a:off x="533400" y="4712732"/>
            <a:ext cx="3810000" cy="707886"/>
          </a:xfrm>
          <a:prstGeom prst="rect">
            <a:avLst/>
          </a:prstGeom>
          <a:noFill/>
        </p:spPr>
        <p:txBody>
          <a:bodyPr wrap="square" rtlCol="0">
            <a:spAutoFit/>
          </a:bodyPr>
          <a:lstStyle/>
          <a:p>
            <a:r>
              <a:rPr lang="en-US" sz="2000" b="1" dirty="0" smtClean="0">
                <a:latin typeface="Book Antiqua" pitchFamily="18" charset="0"/>
              </a:rPr>
              <a:t>b) Form connections between the two hemispheres?</a:t>
            </a:r>
            <a:endParaRPr lang="en-US" sz="2000" b="1" dirty="0">
              <a:latin typeface="Book Antiqua" pitchFamily="18" charset="0"/>
            </a:endParaRPr>
          </a:p>
        </p:txBody>
      </p:sp>
      <p:sp>
        <p:nvSpPr>
          <p:cNvPr id="16" name="TextBox 15"/>
          <p:cNvSpPr txBox="1"/>
          <p:nvPr/>
        </p:nvSpPr>
        <p:spPr>
          <a:xfrm>
            <a:off x="914400" y="5334000"/>
            <a:ext cx="2590800" cy="369332"/>
          </a:xfrm>
          <a:prstGeom prst="rect">
            <a:avLst/>
          </a:prstGeom>
          <a:noFill/>
        </p:spPr>
        <p:txBody>
          <a:bodyPr wrap="square" rtlCol="0">
            <a:spAutoFit/>
          </a:bodyPr>
          <a:lstStyle/>
          <a:p>
            <a:r>
              <a:rPr lang="en-US" b="1" dirty="0" smtClean="0">
                <a:latin typeface="Book Antiqua" pitchFamily="18" charset="0"/>
              </a:rPr>
              <a:t>-Commissural Fibers</a:t>
            </a:r>
            <a:endParaRPr lang="en-US" b="1" dirty="0">
              <a:latin typeface="Book Antiqua" pitchFamily="18" charset="0"/>
            </a:endParaRPr>
          </a:p>
        </p:txBody>
      </p:sp>
      <p:sp>
        <p:nvSpPr>
          <p:cNvPr id="17" name="TextBox 16"/>
          <p:cNvSpPr txBox="1"/>
          <p:nvPr/>
        </p:nvSpPr>
        <p:spPr>
          <a:xfrm>
            <a:off x="533400" y="5638800"/>
            <a:ext cx="3200400" cy="707886"/>
          </a:xfrm>
          <a:prstGeom prst="rect">
            <a:avLst/>
          </a:prstGeom>
          <a:noFill/>
        </p:spPr>
        <p:txBody>
          <a:bodyPr wrap="square" rtlCol="0">
            <a:spAutoFit/>
          </a:bodyPr>
          <a:lstStyle/>
          <a:p>
            <a:r>
              <a:rPr lang="en-US" sz="2000" b="1" dirty="0" smtClean="0">
                <a:latin typeface="Book Antiqua" pitchFamily="18" charset="0"/>
              </a:rPr>
              <a:t>c) Form connections within a hemisphere?</a:t>
            </a:r>
            <a:endParaRPr lang="en-US" sz="2000" b="1" dirty="0">
              <a:latin typeface="Book Antiqua" pitchFamily="18" charset="0"/>
            </a:endParaRPr>
          </a:p>
        </p:txBody>
      </p:sp>
      <p:sp>
        <p:nvSpPr>
          <p:cNvPr id="18" name="TextBox 17"/>
          <p:cNvSpPr txBox="1"/>
          <p:nvPr/>
        </p:nvSpPr>
        <p:spPr>
          <a:xfrm>
            <a:off x="914400" y="6346686"/>
            <a:ext cx="2590800" cy="369332"/>
          </a:xfrm>
          <a:prstGeom prst="rect">
            <a:avLst/>
          </a:prstGeom>
          <a:noFill/>
        </p:spPr>
        <p:txBody>
          <a:bodyPr wrap="square" rtlCol="0">
            <a:spAutoFit/>
          </a:bodyPr>
          <a:lstStyle/>
          <a:p>
            <a:r>
              <a:rPr lang="en-US" b="1" dirty="0" smtClean="0">
                <a:latin typeface="Book Antiqua" pitchFamily="18" charset="0"/>
              </a:rPr>
              <a:t>-Association Fibers</a:t>
            </a:r>
            <a:endParaRPr lang="en-US" b="1" dirty="0">
              <a:latin typeface="Book Antiqua" pitchFamily="18" charset="0"/>
            </a:endParaRPr>
          </a:p>
        </p:txBody>
      </p:sp>
    </p:spTree>
    <p:extLst>
      <p:ext uri="{BB962C8B-B14F-4D97-AF65-F5344CB8AC3E}">
        <p14:creationId xmlns:p14="http://schemas.microsoft.com/office/powerpoint/2010/main" val="187615643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P spid="12" grpId="0"/>
      <p:bldP spid="13" grpId="0"/>
      <p:bldP spid="14" grpId="0"/>
      <p:bldP spid="16" grpId="0"/>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sp>
        <p:nvSpPr>
          <p:cNvPr id="3" name="TextBox 2"/>
          <p:cNvSpPr txBox="1"/>
          <p:nvPr/>
        </p:nvSpPr>
        <p:spPr>
          <a:xfrm>
            <a:off x="533400" y="1295400"/>
            <a:ext cx="3962400" cy="461665"/>
          </a:xfrm>
          <a:prstGeom prst="rect">
            <a:avLst/>
          </a:prstGeom>
          <a:noFill/>
        </p:spPr>
        <p:txBody>
          <a:bodyPr wrap="square" rtlCol="0">
            <a:spAutoFit/>
          </a:bodyPr>
          <a:lstStyle/>
          <a:p>
            <a:r>
              <a:rPr lang="en-US" sz="2400" b="1" dirty="0" err="1" smtClean="0">
                <a:latin typeface="Book Antiqua" pitchFamily="18" charset="0"/>
              </a:rPr>
              <a:t>Braaaaains</a:t>
            </a:r>
            <a:r>
              <a:rPr lang="en-US" sz="2400" b="1" dirty="0" smtClean="0">
                <a:latin typeface="Book Antiqua" pitchFamily="18" charset="0"/>
              </a:rPr>
              <a:t>!</a:t>
            </a:r>
            <a:endParaRPr lang="en-US" sz="2400" b="1" dirty="0">
              <a:latin typeface="Book Antiqua"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371" y="1751810"/>
            <a:ext cx="2177132" cy="2655039"/>
          </a:xfrm>
          <a:prstGeom prst="rect">
            <a:avLst/>
          </a:prstGeom>
        </p:spPr>
      </p:pic>
      <p:sp>
        <p:nvSpPr>
          <p:cNvPr id="5" name="TextBox 4"/>
          <p:cNvSpPr txBox="1"/>
          <p:nvPr/>
        </p:nvSpPr>
        <p:spPr>
          <a:xfrm>
            <a:off x="2667000" y="1642554"/>
            <a:ext cx="5334000" cy="1815882"/>
          </a:xfrm>
          <a:prstGeom prst="rect">
            <a:avLst/>
          </a:prstGeom>
          <a:noFill/>
        </p:spPr>
        <p:txBody>
          <a:bodyPr wrap="square" rtlCol="0">
            <a:spAutoFit/>
          </a:bodyPr>
          <a:lstStyle/>
          <a:p>
            <a:r>
              <a:rPr lang="en-US" sz="2200" b="1" dirty="0" smtClean="0">
                <a:latin typeface="Book Antiqua" pitchFamily="18" charset="0"/>
              </a:rPr>
              <a:t>Know the five cerebral lobes:</a:t>
            </a:r>
          </a:p>
          <a:p>
            <a:pPr marL="800100" lvl="1" indent="-342900">
              <a:buFont typeface="+mj-lt"/>
              <a:buAutoNum type="arabicPeriod"/>
            </a:pPr>
            <a:r>
              <a:rPr lang="en-US" b="1" dirty="0" smtClean="0">
                <a:latin typeface="Book Antiqua" pitchFamily="18" charset="0"/>
              </a:rPr>
              <a:t>Frontal – Conscious thought, mood</a:t>
            </a:r>
          </a:p>
          <a:p>
            <a:pPr marL="800100" lvl="1" indent="-342900">
              <a:buFont typeface="+mj-lt"/>
              <a:buAutoNum type="arabicPeriod"/>
            </a:pPr>
            <a:r>
              <a:rPr lang="en-US" b="1" dirty="0" smtClean="0">
                <a:latin typeface="Book Antiqua" pitchFamily="18" charset="0"/>
              </a:rPr>
              <a:t>Parietal – Integrates sensory information</a:t>
            </a:r>
          </a:p>
          <a:p>
            <a:pPr marL="800100" lvl="1" indent="-342900">
              <a:buFont typeface="+mj-lt"/>
              <a:buAutoNum type="arabicPeriod"/>
            </a:pPr>
            <a:r>
              <a:rPr lang="en-US" b="1" dirty="0" smtClean="0">
                <a:latin typeface="Book Antiqua" pitchFamily="18" charset="0"/>
              </a:rPr>
              <a:t>Occipital – Sense of sight</a:t>
            </a:r>
          </a:p>
          <a:p>
            <a:pPr marL="800100" lvl="1" indent="-342900">
              <a:buFont typeface="+mj-lt"/>
              <a:buAutoNum type="arabicPeriod"/>
            </a:pPr>
            <a:r>
              <a:rPr lang="en-US" b="1" dirty="0" smtClean="0">
                <a:latin typeface="Book Antiqua" pitchFamily="18" charset="0"/>
              </a:rPr>
              <a:t>Temporal – </a:t>
            </a:r>
            <a:r>
              <a:rPr lang="en-US" b="1" dirty="0" smtClean="0">
                <a:latin typeface="Book Antiqua" pitchFamily="18" charset="0"/>
              </a:rPr>
              <a:t>Auditory and </a:t>
            </a:r>
            <a:r>
              <a:rPr lang="en-US" b="1" dirty="0" smtClean="0">
                <a:latin typeface="Book Antiqua" pitchFamily="18" charset="0"/>
              </a:rPr>
              <a:t>smell</a:t>
            </a:r>
          </a:p>
          <a:p>
            <a:pPr marL="800100" lvl="1" indent="-342900">
              <a:buFont typeface="+mj-lt"/>
              <a:buAutoNum type="arabicPeriod"/>
            </a:pPr>
            <a:r>
              <a:rPr lang="en-US" b="1" dirty="0" smtClean="0">
                <a:latin typeface="Book Antiqua" pitchFamily="18" charset="0"/>
              </a:rPr>
              <a:t>Insular - Pain</a:t>
            </a:r>
            <a:endParaRPr lang="en-US" b="1" dirty="0">
              <a:latin typeface="Book Antiqua"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7420" y="3396880"/>
            <a:ext cx="4770841" cy="3405188"/>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5442" r="6472" b="5653"/>
          <a:stretch/>
        </p:blipFill>
        <p:spPr>
          <a:xfrm>
            <a:off x="831711" y="4724400"/>
            <a:ext cx="2146577" cy="1601426"/>
          </a:xfrm>
          <a:prstGeom prst="rect">
            <a:avLst/>
          </a:prstGeom>
        </p:spPr>
      </p:pic>
    </p:spTree>
    <p:extLst>
      <p:ext uri="{BB962C8B-B14F-4D97-AF65-F5344CB8AC3E}">
        <p14:creationId xmlns:p14="http://schemas.microsoft.com/office/powerpoint/2010/main" val="390949409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fade">
                                      <p:cBhvr>
                                        <p:cTn id="10" dur="500"/>
                                        <p:tgtEl>
                                          <p:spTgt spid="5">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Effect transition="in" filter="fade">
                                      <p:cBhvr>
                                        <p:cTn id="13" dur="500"/>
                                        <p:tgtEl>
                                          <p:spTgt spid="5">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4" end="4"/>
                                            </p:txEl>
                                          </p:spTgt>
                                        </p:tgtEl>
                                        <p:attrNameLst>
                                          <p:attrName>style.visibility</p:attrName>
                                        </p:attrNameLst>
                                      </p:cBhvr>
                                      <p:to>
                                        <p:strVal val="visible"/>
                                      </p:to>
                                    </p:set>
                                    <p:animEffect transition="in" filter="fade">
                                      <p:cBhvr>
                                        <p:cTn id="16" dur="500"/>
                                        <p:tgtEl>
                                          <p:spTgt spid="5">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Effect transition="in" filter="fade">
                                      <p:cBhvr>
                                        <p:cTn id="19"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sp>
        <p:nvSpPr>
          <p:cNvPr id="3" name="TextBox 2"/>
          <p:cNvSpPr txBox="1"/>
          <p:nvPr/>
        </p:nvSpPr>
        <p:spPr>
          <a:xfrm>
            <a:off x="304800" y="1219200"/>
            <a:ext cx="8610600" cy="769441"/>
          </a:xfrm>
          <a:prstGeom prst="rect">
            <a:avLst/>
          </a:prstGeom>
          <a:noFill/>
        </p:spPr>
        <p:txBody>
          <a:bodyPr wrap="square" rtlCol="0">
            <a:spAutoFit/>
          </a:bodyPr>
          <a:lstStyle/>
          <a:p>
            <a:r>
              <a:rPr lang="en-US" sz="2200" b="1" dirty="0" smtClean="0">
                <a:latin typeface="Book Antiqua" pitchFamily="18" charset="0"/>
              </a:rPr>
              <a:t>Should be able to describe the three types of functional areas of the cerebral cortex</a:t>
            </a:r>
            <a:endParaRPr lang="en-US" sz="2200" b="1" dirty="0">
              <a:latin typeface="Book Antiqua" pitchFamily="18" charset="0"/>
            </a:endParaRPr>
          </a:p>
        </p:txBody>
      </p:sp>
      <p:sp>
        <p:nvSpPr>
          <p:cNvPr id="4" name="TextBox 3"/>
          <p:cNvSpPr txBox="1"/>
          <p:nvPr/>
        </p:nvSpPr>
        <p:spPr>
          <a:xfrm>
            <a:off x="738352" y="2149346"/>
            <a:ext cx="2133600" cy="430887"/>
          </a:xfrm>
          <a:prstGeom prst="rect">
            <a:avLst/>
          </a:prstGeom>
          <a:noFill/>
        </p:spPr>
        <p:txBody>
          <a:bodyPr wrap="square" rtlCol="0">
            <a:spAutoFit/>
          </a:bodyPr>
          <a:lstStyle/>
          <a:p>
            <a:r>
              <a:rPr lang="en-US" sz="2200" b="1" dirty="0" smtClean="0">
                <a:latin typeface="Book Antiqua" pitchFamily="18" charset="0"/>
              </a:rPr>
              <a:t>Motor Areas</a:t>
            </a:r>
            <a:endParaRPr lang="en-US" sz="2200" b="1" dirty="0">
              <a:latin typeface="Book Antiqua" pitchFamily="18" charset="0"/>
            </a:endParaRPr>
          </a:p>
        </p:txBody>
      </p:sp>
      <p:sp>
        <p:nvSpPr>
          <p:cNvPr id="5" name="TextBox 4"/>
          <p:cNvSpPr txBox="1"/>
          <p:nvPr/>
        </p:nvSpPr>
        <p:spPr>
          <a:xfrm>
            <a:off x="738352" y="2580233"/>
            <a:ext cx="2843048" cy="1200329"/>
          </a:xfrm>
          <a:prstGeom prst="rect">
            <a:avLst/>
          </a:prstGeom>
          <a:noFill/>
        </p:spPr>
        <p:txBody>
          <a:bodyPr wrap="square" rtlCol="0">
            <a:spAutoFit/>
          </a:bodyPr>
          <a:lstStyle/>
          <a:p>
            <a:pPr marL="285750" indent="-285750">
              <a:buFont typeface="Arial" pitchFamily="34" charset="0"/>
              <a:buChar char="•"/>
            </a:pPr>
            <a:r>
              <a:rPr lang="en-US" b="1" dirty="0" smtClean="0">
                <a:latin typeface="Book Antiqua" pitchFamily="18" charset="0"/>
              </a:rPr>
              <a:t>Primary Motor Cortex</a:t>
            </a:r>
          </a:p>
          <a:p>
            <a:pPr marL="285750" indent="-285750">
              <a:buFont typeface="Arial" pitchFamily="34" charset="0"/>
              <a:buChar char="•"/>
            </a:pPr>
            <a:r>
              <a:rPr lang="en-US" b="1" dirty="0" smtClean="0">
                <a:latin typeface="Book Antiqua" pitchFamily="18" charset="0"/>
              </a:rPr>
              <a:t>Premotor Cortex</a:t>
            </a:r>
          </a:p>
          <a:p>
            <a:pPr marL="285750" indent="-285750">
              <a:buFont typeface="Arial" pitchFamily="34" charset="0"/>
              <a:buChar char="•"/>
            </a:pPr>
            <a:r>
              <a:rPr lang="en-US" b="1" dirty="0" err="1" smtClean="0">
                <a:latin typeface="Book Antiqua" pitchFamily="18" charset="0"/>
              </a:rPr>
              <a:t>Broca’s</a:t>
            </a:r>
            <a:r>
              <a:rPr lang="en-US" b="1" dirty="0" smtClean="0">
                <a:latin typeface="Book Antiqua" pitchFamily="18" charset="0"/>
              </a:rPr>
              <a:t> area</a:t>
            </a:r>
          </a:p>
          <a:p>
            <a:pPr marL="285750" indent="-285750">
              <a:buFont typeface="Arial" pitchFamily="34" charset="0"/>
              <a:buChar char="•"/>
            </a:pPr>
            <a:r>
              <a:rPr lang="en-US" b="1" dirty="0" smtClean="0">
                <a:latin typeface="Book Antiqua" pitchFamily="18" charset="0"/>
              </a:rPr>
              <a:t>Frontal eye field</a:t>
            </a:r>
            <a:endParaRPr lang="en-US" b="1" dirty="0">
              <a:latin typeface="Book Antiqua" pitchFamily="18" charset="0"/>
            </a:endParaRPr>
          </a:p>
        </p:txBody>
      </p:sp>
      <p:sp>
        <p:nvSpPr>
          <p:cNvPr id="6" name="TextBox 5"/>
          <p:cNvSpPr txBox="1"/>
          <p:nvPr/>
        </p:nvSpPr>
        <p:spPr>
          <a:xfrm>
            <a:off x="5029200" y="2159913"/>
            <a:ext cx="2971800" cy="430887"/>
          </a:xfrm>
          <a:prstGeom prst="rect">
            <a:avLst/>
          </a:prstGeom>
          <a:noFill/>
        </p:spPr>
        <p:txBody>
          <a:bodyPr wrap="square" rtlCol="0">
            <a:spAutoFit/>
          </a:bodyPr>
          <a:lstStyle/>
          <a:p>
            <a:r>
              <a:rPr lang="en-US" sz="2200" b="1" dirty="0" smtClean="0">
                <a:latin typeface="Book Antiqua" pitchFamily="18" charset="0"/>
              </a:rPr>
              <a:t>Sensory Areas</a:t>
            </a:r>
            <a:endParaRPr lang="en-US" sz="2200" b="1" dirty="0">
              <a:latin typeface="Book Antiqua" pitchFamily="18" charset="0"/>
            </a:endParaRPr>
          </a:p>
        </p:txBody>
      </p:sp>
      <p:sp>
        <p:nvSpPr>
          <p:cNvPr id="7" name="TextBox 6"/>
          <p:cNvSpPr txBox="1"/>
          <p:nvPr/>
        </p:nvSpPr>
        <p:spPr>
          <a:xfrm>
            <a:off x="5029200" y="2590800"/>
            <a:ext cx="4495800" cy="2308324"/>
          </a:xfrm>
          <a:prstGeom prst="rect">
            <a:avLst/>
          </a:prstGeom>
          <a:noFill/>
        </p:spPr>
        <p:txBody>
          <a:bodyPr wrap="square" rtlCol="0">
            <a:spAutoFit/>
          </a:bodyPr>
          <a:lstStyle/>
          <a:p>
            <a:pPr marL="285750" indent="-285750">
              <a:buFont typeface="Arial" pitchFamily="34" charset="0"/>
              <a:buChar char="•"/>
            </a:pPr>
            <a:r>
              <a:rPr lang="en-US" b="1" dirty="0" smtClean="0">
                <a:latin typeface="Book Antiqua" pitchFamily="18" charset="0"/>
              </a:rPr>
              <a:t>Primary somatosensory</a:t>
            </a:r>
          </a:p>
          <a:p>
            <a:pPr marL="285750" indent="-285750">
              <a:buFont typeface="Arial" pitchFamily="34" charset="0"/>
              <a:buChar char="•"/>
            </a:pPr>
            <a:r>
              <a:rPr lang="en-US" b="1" dirty="0" smtClean="0">
                <a:latin typeface="Book Antiqua" pitchFamily="18" charset="0"/>
              </a:rPr>
              <a:t>Somatosensory association area</a:t>
            </a:r>
          </a:p>
          <a:p>
            <a:pPr marL="285750" indent="-285750">
              <a:buFont typeface="Arial" pitchFamily="34" charset="0"/>
              <a:buChar char="•"/>
            </a:pPr>
            <a:r>
              <a:rPr lang="en-US" b="1" dirty="0" smtClean="0">
                <a:latin typeface="Book Antiqua" pitchFamily="18" charset="0"/>
              </a:rPr>
              <a:t>Visual areas </a:t>
            </a:r>
          </a:p>
          <a:p>
            <a:pPr marL="285750" indent="-285750">
              <a:buFont typeface="Arial" pitchFamily="34" charset="0"/>
              <a:buChar char="•"/>
            </a:pPr>
            <a:r>
              <a:rPr lang="en-US" b="1" dirty="0" smtClean="0">
                <a:latin typeface="Book Antiqua" pitchFamily="18" charset="0"/>
              </a:rPr>
              <a:t>Auditory areas</a:t>
            </a:r>
          </a:p>
          <a:p>
            <a:pPr marL="285750" indent="-285750">
              <a:buFont typeface="Arial" pitchFamily="34" charset="0"/>
              <a:buChar char="•"/>
            </a:pPr>
            <a:r>
              <a:rPr lang="en-US" b="1" dirty="0" smtClean="0">
                <a:latin typeface="Book Antiqua" pitchFamily="18" charset="0"/>
              </a:rPr>
              <a:t>Vestibular cortex</a:t>
            </a:r>
          </a:p>
          <a:p>
            <a:pPr marL="285750" indent="-285750">
              <a:buFont typeface="Arial" pitchFamily="34" charset="0"/>
              <a:buChar char="•"/>
            </a:pPr>
            <a:r>
              <a:rPr lang="en-US" b="1" dirty="0" smtClean="0">
                <a:latin typeface="Book Antiqua" pitchFamily="18" charset="0"/>
              </a:rPr>
              <a:t>Olfactory cortex</a:t>
            </a:r>
          </a:p>
          <a:p>
            <a:pPr marL="285750" indent="-285750">
              <a:buFont typeface="Arial" pitchFamily="34" charset="0"/>
              <a:buChar char="•"/>
            </a:pPr>
            <a:r>
              <a:rPr lang="en-US" b="1" dirty="0" smtClean="0">
                <a:latin typeface="Book Antiqua" pitchFamily="18" charset="0"/>
              </a:rPr>
              <a:t>Gustatory cortex</a:t>
            </a:r>
          </a:p>
          <a:p>
            <a:pPr marL="285750" indent="-285750">
              <a:buFont typeface="Arial" pitchFamily="34" charset="0"/>
              <a:buChar char="•"/>
            </a:pPr>
            <a:r>
              <a:rPr lang="en-US" b="1" dirty="0" smtClean="0">
                <a:latin typeface="Book Antiqua" pitchFamily="18" charset="0"/>
              </a:rPr>
              <a:t>Visceral sensory area</a:t>
            </a:r>
            <a:endParaRPr lang="en-US" b="1" dirty="0">
              <a:latin typeface="Book Antiqua" pitchFamily="18" charset="0"/>
            </a:endParaRPr>
          </a:p>
        </p:txBody>
      </p:sp>
      <p:sp>
        <p:nvSpPr>
          <p:cNvPr id="8" name="TextBox 7"/>
          <p:cNvSpPr txBox="1"/>
          <p:nvPr/>
        </p:nvSpPr>
        <p:spPr>
          <a:xfrm>
            <a:off x="685800" y="4495800"/>
            <a:ext cx="4114800" cy="430887"/>
          </a:xfrm>
          <a:prstGeom prst="rect">
            <a:avLst/>
          </a:prstGeom>
          <a:noFill/>
        </p:spPr>
        <p:txBody>
          <a:bodyPr wrap="square" rtlCol="0">
            <a:spAutoFit/>
          </a:bodyPr>
          <a:lstStyle/>
          <a:p>
            <a:r>
              <a:rPr lang="en-US" sz="2200" b="1" dirty="0" smtClean="0">
                <a:latin typeface="Book Antiqua" pitchFamily="18" charset="0"/>
              </a:rPr>
              <a:t>Multimodal Association Areas</a:t>
            </a:r>
            <a:endParaRPr lang="en-US" sz="2200" b="1" dirty="0">
              <a:latin typeface="Book Antiqua" pitchFamily="18" charset="0"/>
            </a:endParaRPr>
          </a:p>
        </p:txBody>
      </p:sp>
      <p:sp>
        <p:nvSpPr>
          <p:cNvPr id="9" name="TextBox 8"/>
          <p:cNvSpPr txBox="1"/>
          <p:nvPr/>
        </p:nvSpPr>
        <p:spPr>
          <a:xfrm>
            <a:off x="723900" y="4953000"/>
            <a:ext cx="3429000" cy="1477328"/>
          </a:xfrm>
          <a:prstGeom prst="rect">
            <a:avLst/>
          </a:prstGeom>
          <a:noFill/>
        </p:spPr>
        <p:txBody>
          <a:bodyPr wrap="square" rtlCol="0">
            <a:spAutoFit/>
          </a:bodyPr>
          <a:lstStyle/>
          <a:p>
            <a:pPr marL="285750" indent="-285750">
              <a:buFont typeface="Arial" pitchFamily="34" charset="0"/>
              <a:buChar char="•"/>
            </a:pPr>
            <a:r>
              <a:rPr lang="en-US" b="1" dirty="0" smtClean="0">
                <a:latin typeface="Book Antiqua" pitchFamily="18" charset="0"/>
              </a:rPr>
              <a:t>Anterior association area (prefrontal cortex)</a:t>
            </a:r>
          </a:p>
          <a:p>
            <a:pPr marL="285750" indent="-285750">
              <a:buFont typeface="Arial" pitchFamily="34" charset="0"/>
              <a:buChar char="•"/>
            </a:pPr>
            <a:r>
              <a:rPr lang="en-US" b="1" dirty="0" smtClean="0">
                <a:latin typeface="Book Antiqua" pitchFamily="18" charset="0"/>
              </a:rPr>
              <a:t>Posterior association area (part of posterior lobes)</a:t>
            </a:r>
          </a:p>
          <a:p>
            <a:pPr marL="285750" indent="-285750">
              <a:buFont typeface="Arial" pitchFamily="34" charset="0"/>
              <a:buChar char="•"/>
            </a:pPr>
            <a:r>
              <a:rPr lang="en-US" b="1" dirty="0" smtClean="0">
                <a:latin typeface="Book Antiqua" pitchFamily="18" charset="0"/>
              </a:rPr>
              <a:t>Limbic association area</a:t>
            </a:r>
            <a:endParaRPr lang="en-US" b="1" dirty="0">
              <a:latin typeface="Book Antiqua" pitchFamily="18" charset="0"/>
            </a:endParaRPr>
          </a:p>
        </p:txBody>
      </p:sp>
    </p:spTree>
    <p:extLst>
      <p:ext uri="{BB962C8B-B14F-4D97-AF65-F5344CB8AC3E}">
        <p14:creationId xmlns:p14="http://schemas.microsoft.com/office/powerpoint/2010/main" val="354420372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sp>
        <p:nvSpPr>
          <p:cNvPr id="4" name="TextBox 3"/>
          <p:cNvSpPr txBox="1"/>
          <p:nvPr/>
        </p:nvSpPr>
        <p:spPr>
          <a:xfrm>
            <a:off x="609600" y="1143000"/>
            <a:ext cx="5105400" cy="830997"/>
          </a:xfrm>
          <a:prstGeom prst="rect">
            <a:avLst/>
          </a:prstGeom>
          <a:noFill/>
        </p:spPr>
        <p:txBody>
          <a:bodyPr wrap="square" rtlCol="0">
            <a:spAutoFit/>
          </a:bodyPr>
          <a:lstStyle/>
          <a:p>
            <a:r>
              <a:rPr lang="en-US" sz="2400" b="1" dirty="0" smtClean="0">
                <a:latin typeface="Book Antiqua" pitchFamily="18" charset="0"/>
              </a:rPr>
              <a:t>The Diencephalon</a:t>
            </a:r>
          </a:p>
          <a:p>
            <a:pPr marL="342900" indent="-342900">
              <a:buFont typeface="Arial" pitchFamily="34" charset="0"/>
              <a:buChar char="•"/>
            </a:pPr>
            <a:r>
              <a:rPr lang="en-US" sz="2400" b="1" dirty="0" smtClean="0">
                <a:latin typeface="Book Antiqua" pitchFamily="18" charset="0"/>
              </a:rPr>
              <a:t>The three -</a:t>
            </a:r>
            <a:r>
              <a:rPr lang="en-US" sz="2400" b="1" dirty="0" err="1" smtClean="0">
                <a:latin typeface="Book Antiqua" pitchFamily="18" charset="0"/>
              </a:rPr>
              <a:t>thalamuses</a:t>
            </a:r>
            <a:endParaRPr lang="en-US" sz="2400" b="1" dirty="0">
              <a:latin typeface="Book Antiqua" pitchFamily="18" charset="0"/>
            </a:endParaRPr>
          </a:p>
        </p:txBody>
      </p:sp>
      <p:sp>
        <p:nvSpPr>
          <p:cNvPr id="6" name="TextBox 5"/>
          <p:cNvSpPr txBox="1"/>
          <p:nvPr/>
        </p:nvSpPr>
        <p:spPr>
          <a:xfrm>
            <a:off x="3937746" y="2049186"/>
            <a:ext cx="4444254" cy="1569660"/>
          </a:xfrm>
          <a:prstGeom prst="rect">
            <a:avLst/>
          </a:prstGeom>
          <a:noFill/>
        </p:spPr>
        <p:txBody>
          <a:bodyPr wrap="square" rtlCol="0">
            <a:spAutoFit/>
          </a:bodyPr>
          <a:lstStyle/>
          <a:p>
            <a:r>
              <a:rPr lang="en-US" sz="2400" b="1" dirty="0" err="1" smtClean="0">
                <a:latin typeface="Book Antiqua" pitchFamily="18" charset="0"/>
              </a:rPr>
              <a:t>Epithalamus</a:t>
            </a:r>
            <a:endParaRPr lang="en-US" sz="2400" b="1" dirty="0" smtClean="0">
              <a:latin typeface="Book Antiqua" pitchFamily="18" charset="0"/>
            </a:endParaRPr>
          </a:p>
          <a:p>
            <a:r>
              <a:rPr lang="en-US" b="1" dirty="0" smtClean="0">
                <a:latin typeface="Book Antiqua" pitchFamily="18" charset="0"/>
              </a:rPr>
              <a:t>-Contains choroid plexus which forms CSF</a:t>
            </a:r>
          </a:p>
          <a:p>
            <a:r>
              <a:rPr lang="en-US" b="1" dirty="0" smtClean="0">
                <a:latin typeface="Book Antiqua" pitchFamily="18" charset="0"/>
              </a:rPr>
              <a:t>- Contains pineal gland which produces melatonin (sleep-wake cycle)</a:t>
            </a:r>
            <a:endParaRPr lang="en-US" b="1" dirty="0">
              <a:latin typeface="Book Antiqua" pitchFamily="18" charset="0"/>
            </a:endParaRPr>
          </a:p>
        </p:txBody>
      </p:sp>
      <p:sp>
        <p:nvSpPr>
          <p:cNvPr id="7" name="TextBox 6"/>
          <p:cNvSpPr txBox="1"/>
          <p:nvPr/>
        </p:nvSpPr>
        <p:spPr>
          <a:xfrm>
            <a:off x="304800" y="2049185"/>
            <a:ext cx="3200400" cy="1569660"/>
          </a:xfrm>
          <a:prstGeom prst="rect">
            <a:avLst/>
          </a:prstGeom>
          <a:noFill/>
        </p:spPr>
        <p:txBody>
          <a:bodyPr wrap="square" rtlCol="0">
            <a:spAutoFit/>
          </a:bodyPr>
          <a:lstStyle/>
          <a:p>
            <a:r>
              <a:rPr lang="en-US" sz="2400" b="1" dirty="0" smtClean="0">
                <a:latin typeface="Book Antiqua" pitchFamily="18" charset="0"/>
              </a:rPr>
              <a:t>Thalamus</a:t>
            </a:r>
          </a:p>
          <a:p>
            <a:r>
              <a:rPr lang="en-US" b="1" dirty="0" smtClean="0">
                <a:latin typeface="Book Antiqua" pitchFamily="18" charset="0"/>
              </a:rPr>
              <a:t>-Very important</a:t>
            </a:r>
          </a:p>
          <a:p>
            <a:r>
              <a:rPr lang="en-US" b="1" dirty="0" smtClean="0">
                <a:latin typeface="Book Antiqua" pitchFamily="18" charset="0"/>
              </a:rPr>
              <a:t>-Gateway to cerebral cortex</a:t>
            </a:r>
          </a:p>
          <a:p>
            <a:r>
              <a:rPr lang="en-US" b="1" dirty="0" smtClean="0">
                <a:latin typeface="Book Antiqua" pitchFamily="18" charset="0"/>
              </a:rPr>
              <a:t>-Sensory sorting and modification</a:t>
            </a:r>
            <a:endParaRPr lang="en-US" b="1" dirty="0">
              <a:latin typeface="Book Antiqua" pitchFamily="18" charset="0"/>
            </a:endParaRPr>
          </a:p>
        </p:txBody>
      </p:sp>
      <p:sp>
        <p:nvSpPr>
          <p:cNvPr id="8" name="TextBox 7"/>
          <p:cNvSpPr txBox="1"/>
          <p:nvPr/>
        </p:nvSpPr>
        <p:spPr>
          <a:xfrm>
            <a:off x="304800" y="4038599"/>
            <a:ext cx="3987054" cy="1015663"/>
          </a:xfrm>
          <a:prstGeom prst="rect">
            <a:avLst/>
          </a:prstGeom>
          <a:noFill/>
        </p:spPr>
        <p:txBody>
          <a:bodyPr wrap="square" rtlCol="0">
            <a:spAutoFit/>
          </a:bodyPr>
          <a:lstStyle/>
          <a:p>
            <a:r>
              <a:rPr lang="en-US" sz="2400" b="1" dirty="0" smtClean="0">
                <a:latin typeface="Book Antiqua" pitchFamily="18" charset="0"/>
              </a:rPr>
              <a:t>Hypothalamus</a:t>
            </a:r>
          </a:p>
          <a:p>
            <a:r>
              <a:rPr lang="en-US" b="1" dirty="0" smtClean="0">
                <a:latin typeface="Book Antiqua" pitchFamily="18" charset="0"/>
              </a:rPr>
              <a:t>-Master of endocrine system and many homeostatic variables</a:t>
            </a:r>
            <a:endParaRPr lang="en-US" b="1" dirty="0">
              <a:latin typeface="Book Antiqua" pitchFamily="18" charset="0"/>
            </a:endParaRPr>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3573" t="5083" r="20638" b="10755"/>
          <a:stretch/>
        </p:blipFill>
        <p:spPr>
          <a:xfrm>
            <a:off x="5125220" y="3593149"/>
            <a:ext cx="3637780" cy="3072110"/>
          </a:xfrm>
          <a:prstGeom prst="rect">
            <a:avLst/>
          </a:prstGeom>
        </p:spPr>
      </p:pic>
    </p:spTree>
    <p:extLst>
      <p:ext uri="{BB962C8B-B14F-4D97-AF65-F5344CB8AC3E}">
        <p14:creationId xmlns:p14="http://schemas.microsoft.com/office/powerpoint/2010/main" val="58177410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sp>
        <p:nvSpPr>
          <p:cNvPr id="3" name="TextBox 2"/>
          <p:cNvSpPr txBox="1"/>
          <p:nvPr/>
        </p:nvSpPr>
        <p:spPr>
          <a:xfrm>
            <a:off x="76200" y="914400"/>
            <a:ext cx="3276600" cy="492443"/>
          </a:xfrm>
          <a:prstGeom prst="rect">
            <a:avLst/>
          </a:prstGeom>
          <a:noFill/>
        </p:spPr>
        <p:txBody>
          <a:bodyPr wrap="square" rtlCol="0">
            <a:spAutoFit/>
          </a:bodyPr>
          <a:lstStyle/>
          <a:p>
            <a:r>
              <a:rPr lang="en-US" sz="2600" b="1" dirty="0" smtClean="0">
                <a:latin typeface="Book Antiqua" pitchFamily="18" charset="0"/>
              </a:rPr>
              <a:t>The Brainstem</a:t>
            </a:r>
            <a:endParaRPr lang="en-US" sz="2600" b="1" dirty="0">
              <a:latin typeface="Book Antiqua" pitchFamily="18" charset="0"/>
            </a:endParaRPr>
          </a:p>
        </p:txBody>
      </p:sp>
      <p:pic>
        <p:nvPicPr>
          <p:cNvPr id="4" name="Picture 3" descr="E:\Chapter_12\B_JPEG_Images_and_Tables\a_labeled\figure_12_16a_labeled.jpg"/>
          <p:cNvPicPr>
            <a:picLocks noChangeAspect="1" noChangeArrowheads="1"/>
          </p:cNvPicPr>
          <p:nvPr/>
        </p:nvPicPr>
        <p:blipFill>
          <a:blip r:embed="rId2" cstate="print">
            <a:lum bright="-20000" contrast="30000"/>
          </a:blip>
          <a:srcRect l="25083" t="2656" r="55617" b="69139"/>
          <a:stretch>
            <a:fillRect/>
          </a:stretch>
        </p:blipFill>
        <p:spPr bwMode="auto">
          <a:xfrm>
            <a:off x="7509803" y="2743200"/>
            <a:ext cx="1634197" cy="1878106"/>
          </a:xfrm>
          <a:prstGeom prst="rect">
            <a:avLst/>
          </a:prstGeom>
          <a:noFill/>
        </p:spPr>
      </p:pic>
      <p:sp>
        <p:nvSpPr>
          <p:cNvPr id="6" name="TextBox 5"/>
          <p:cNvSpPr txBox="1"/>
          <p:nvPr/>
        </p:nvSpPr>
        <p:spPr>
          <a:xfrm>
            <a:off x="76200" y="1575137"/>
            <a:ext cx="2057400" cy="1015663"/>
          </a:xfrm>
          <a:prstGeom prst="rect">
            <a:avLst/>
          </a:prstGeom>
          <a:noFill/>
        </p:spPr>
        <p:txBody>
          <a:bodyPr wrap="square" rtlCol="0">
            <a:spAutoFit/>
          </a:bodyPr>
          <a:lstStyle/>
          <a:p>
            <a:r>
              <a:rPr lang="en-US" sz="2200" b="1" dirty="0" smtClean="0">
                <a:latin typeface="Book Antiqua" pitchFamily="18" charset="0"/>
              </a:rPr>
              <a:t>Midbrain</a:t>
            </a:r>
          </a:p>
          <a:p>
            <a:r>
              <a:rPr lang="en-US" sz="2000" b="1" dirty="0" smtClean="0">
                <a:latin typeface="Book Antiqua" pitchFamily="18" charset="0"/>
              </a:rPr>
              <a:t>-</a:t>
            </a:r>
            <a:r>
              <a:rPr lang="en-US" b="1" dirty="0" err="1" smtClean="0">
                <a:latin typeface="Book Antiqua" pitchFamily="18" charset="0"/>
              </a:rPr>
              <a:t>Substantia</a:t>
            </a:r>
            <a:r>
              <a:rPr lang="en-US" b="1" dirty="0" smtClean="0">
                <a:latin typeface="Book Antiqua" pitchFamily="18" charset="0"/>
              </a:rPr>
              <a:t> </a:t>
            </a:r>
            <a:r>
              <a:rPr lang="en-US" b="1" dirty="0" err="1">
                <a:latin typeface="Book Antiqua" pitchFamily="18" charset="0"/>
              </a:rPr>
              <a:t>n</a:t>
            </a:r>
            <a:r>
              <a:rPr lang="en-US" b="1" dirty="0" err="1" smtClean="0">
                <a:latin typeface="Book Antiqua" pitchFamily="18" charset="0"/>
              </a:rPr>
              <a:t>igra</a:t>
            </a:r>
            <a:endParaRPr lang="en-US" b="1" dirty="0" smtClean="0">
              <a:latin typeface="Book Antiqua" pitchFamily="18" charset="0"/>
            </a:endParaRPr>
          </a:p>
          <a:p>
            <a:r>
              <a:rPr lang="en-US" b="1" dirty="0" smtClean="0">
                <a:latin typeface="Book Antiqua" pitchFamily="18" charset="0"/>
              </a:rPr>
              <a:t>-Red nucleus</a:t>
            </a:r>
            <a:endParaRPr lang="en-US" b="1" dirty="0">
              <a:latin typeface="Book Antiqua" pitchFamily="18" charset="0"/>
            </a:endParaRPr>
          </a:p>
        </p:txBody>
      </p:sp>
      <p:pic>
        <p:nvPicPr>
          <p:cNvPr id="7" name="Picture 2" descr="E:\Chapter_12\B_JPEG_Images_and_Tables\a_labeled\figure_12_16a_labeled.jpg"/>
          <p:cNvPicPr>
            <a:picLocks noChangeAspect="1" noChangeArrowheads="1"/>
          </p:cNvPicPr>
          <p:nvPr/>
        </p:nvPicPr>
        <p:blipFill rotWithShape="1">
          <a:blip r:embed="rId2" cstate="print"/>
          <a:srcRect l="1463" t="30128" r="-1996" b="6502"/>
          <a:stretch/>
        </p:blipFill>
        <p:spPr bwMode="auto">
          <a:xfrm>
            <a:off x="4267200" y="1265925"/>
            <a:ext cx="2980223" cy="1477275"/>
          </a:xfrm>
          <a:prstGeom prst="rect">
            <a:avLst/>
          </a:prstGeom>
          <a:noFill/>
        </p:spPr>
      </p:pic>
      <p:sp>
        <p:nvSpPr>
          <p:cNvPr id="8" name="TextBox 7"/>
          <p:cNvSpPr txBox="1"/>
          <p:nvPr/>
        </p:nvSpPr>
        <p:spPr>
          <a:xfrm>
            <a:off x="76200" y="3363047"/>
            <a:ext cx="2286000" cy="984885"/>
          </a:xfrm>
          <a:prstGeom prst="rect">
            <a:avLst/>
          </a:prstGeom>
          <a:noFill/>
        </p:spPr>
        <p:txBody>
          <a:bodyPr wrap="square" rtlCol="0">
            <a:spAutoFit/>
          </a:bodyPr>
          <a:lstStyle/>
          <a:p>
            <a:r>
              <a:rPr lang="en-US" sz="2200" b="1" dirty="0" smtClean="0">
                <a:latin typeface="Book Antiqua" pitchFamily="18" charset="0"/>
              </a:rPr>
              <a:t>Pons</a:t>
            </a:r>
            <a:r>
              <a:rPr lang="en-US" sz="2000" b="1" dirty="0" smtClean="0">
                <a:latin typeface="Book Antiqua" pitchFamily="18" charset="0"/>
              </a:rPr>
              <a:t/>
            </a:r>
            <a:br>
              <a:rPr lang="en-US" sz="2000" b="1" dirty="0" smtClean="0">
                <a:latin typeface="Book Antiqua" pitchFamily="18" charset="0"/>
              </a:rPr>
            </a:br>
            <a:r>
              <a:rPr lang="en-US" b="1" dirty="0" smtClean="0">
                <a:latin typeface="Book Antiqua" pitchFamily="18" charset="0"/>
              </a:rPr>
              <a:t>-”Pons are </a:t>
            </a:r>
            <a:r>
              <a:rPr lang="en-US" b="1" dirty="0" err="1" smtClean="0">
                <a:latin typeface="Book Antiqua" pitchFamily="18" charset="0"/>
              </a:rPr>
              <a:t>pudgey</a:t>
            </a:r>
            <a:r>
              <a:rPr lang="en-US" b="1" dirty="0" smtClean="0">
                <a:latin typeface="Book Antiqua" pitchFamily="18" charset="0"/>
              </a:rPr>
              <a:t>”</a:t>
            </a:r>
            <a:br>
              <a:rPr lang="en-US" b="1" dirty="0" smtClean="0">
                <a:latin typeface="Book Antiqua" pitchFamily="18" charset="0"/>
              </a:rPr>
            </a:br>
            <a:r>
              <a:rPr lang="en-US" b="1" dirty="0" smtClean="0">
                <a:latin typeface="Book Antiqua" pitchFamily="18" charset="0"/>
              </a:rPr>
              <a:t>(pyramidal </a:t>
            </a:r>
            <a:r>
              <a:rPr lang="en-US" b="1" u="sng" dirty="0" smtClean="0">
                <a:latin typeface="Book Antiqua" pitchFamily="18" charset="0"/>
              </a:rPr>
              <a:t>tracts)</a:t>
            </a:r>
            <a:endParaRPr lang="en-US" sz="2000" b="1" u="sng" dirty="0">
              <a:latin typeface="Book Antiqua" pitchFamily="18" charset="0"/>
            </a:endParaRPr>
          </a:p>
        </p:txBody>
      </p:sp>
      <p:grpSp>
        <p:nvGrpSpPr>
          <p:cNvPr id="9" name="Group 8"/>
          <p:cNvGrpSpPr/>
          <p:nvPr/>
        </p:nvGrpSpPr>
        <p:grpSpPr>
          <a:xfrm>
            <a:off x="4267200" y="2860431"/>
            <a:ext cx="2690446" cy="1863969"/>
            <a:chOff x="2414954" y="2403231"/>
            <a:chExt cx="6670431" cy="4372708"/>
          </a:xfrm>
        </p:grpSpPr>
        <p:pic>
          <p:nvPicPr>
            <p:cNvPr id="10" name="Picture 2" descr="E:\Chapter_12\B_JPEG_Images_and_Tables\a_labeled\figure_12_16b_labeled.jpg"/>
            <p:cNvPicPr>
              <a:picLocks noChangeAspect="1" noChangeArrowheads="1"/>
            </p:cNvPicPr>
            <p:nvPr/>
          </p:nvPicPr>
          <p:blipFill>
            <a:blip r:embed="rId3" cstate="print"/>
            <a:srcRect l="17170" t="22985" r="1511" b="5952"/>
            <a:stretch>
              <a:fillRect/>
            </a:stretch>
          </p:blipFill>
          <p:spPr bwMode="auto">
            <a:xfrm>
              <a:off x="2438400" y="2419469"/>
              <a:ext cx="6646985" cy="4356470"/>
            </a:xfrm>
            <a:prstGeom prst="rect">
              <a:avLst/>
            </a:prstGeom>
            <a:noFill/>
          </p:spPr>
        </p:pic>
        <p:sp>
          <p:nvSpPr>
            <p:cNvPr id="11" name="Rectangle 10"/>
            <p:cNvSpPr/>
            <p:nvPr/>
          </p:nvSpPr>
          <p:spPr>
            <a:xfrm>
              <a:off x="2414954" y="2403231"/>
              <a:ext cx="2579077" cy="586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11"/>
          <p:cNvSpPr txBox="1"/>
          <p:nvPr/>
        </p:nvSpPr>
        <p:spPr>
          <a:xfrm>
            <a:off x="43982" y="5010090"/>
            <a:ext cx="4451818" cy="1538883"/>
          </a:xfrm>
          <a:prstGeom prst="rect">
            <a:avLst/>
          </a:prstGeom>
          <a:noFill/>
        </p:spPr>
        <p:txBody>
          <a:bodyPr wrap="square" rtlCol="0">
            <a:spAutoFit/>
          </a:bodyPr>
          <a:lstStyle/>
          <a:p>
            <a:r>
              <a:rPr lang="en-US" sz="2200" b="1" dirty="0" smtClean="0">
                <a:latin typeface="Book Antiqua" pitchFamily="18" charset="0"/>
              </a:rPr>
              <a:t>Medulla Oblongata</a:t>
            </a:r>
          </a:p>
          <a:p>
            <a:r>
              <a:rPr lang="en-US" b="1" dirty="0" smtClean="0">
                <a:latin typeface="Book Antiqua" pitchFamily="18" charset="0"/>
              </a:rPr>
              <a:t>-Pyramids</a:t>
            </a:r>
            <a:br>
              <a:rPr lang="en-US" b="1" dirty="0" smtClean="0">
                <a:latin typeface="Book Antiqua" pitchFamily="18" charset="0"/>
              </a:rPr>
            </a:br>
            <a:r>
              <a:rPr lang="en-US" b="1" dirty="0" smtClean="0">
                <a:latin typeface="Book Antiqua" pitchFamily="18" charset="0"/>
              </a:rPr>
              <a:t>-Motor fibers decussate after pyramids</a:t>
            </a:r>
            <a:br>
              <a:rPr lang="en-US" b="1" dirty="0" smtClean="0">
                <a:latin typeface="Book Antiqua" pitchFamily="18" charset="0"/>
              </a:rPr>
            </a:br>
            <a:r>
              <a:rPr lang="en-US" b="1" dirty="0" smtClean="0">
                <a:latin typeface="Book Antiqua" pitchFamily="18" charset="0"/>
              </a:rPr>
              <a:t>-Life-supporting reflexes:</a:t>
            </a:r>
            <a:br>
              <a:rPr lang="en-US" b="1" dirty="0" smtClean="0">
                <a:latin typeface="Book Antiqua" pitchFamily="18" charset="0"/>
              </a:rPr>
            </a:br>
            <a:r>
              <a:rPr lang="en-US" b="1" dirty="0" smtClean="0">
                <a:latin typeface="Book Antiqua" pitchFamily="18" charset="0"/>
              </a:rPr>
              <a:t>Respiratory, cardiovascular, vomiting</a:t>
            </a:r>
          </a:p>
        </p:txBody>
      </p:sp>
      <p:grpSp>
        <p:nvGrpSpPr>
          <p:cNvPr id="13" name="Group 12"/>
          <p:cNvGrpSpPr/>
          <p:nvPr/>
        </p:nvGrpSpPr>
        <p:grpSpPr>
          <a:xfrm>
            <a:off x="4267200" y="4876800"/>
            <a:ext cx="3119619" cy="1981200"/>
            <a:chOff x="2391507" y="668215"/>
            <a:chExt cx="6189785" cy="3448853"/>
          </a:xfrm>
        </p:grpSpPr>
        <p:pic>
          <p:nvPicPr>
            <p:cNvPr id="14" name="Picture 2" descr="E:\Chapter_12\B_JPEG_Images_and_Tables\a_labeled\figure_12_16c_labeled.jpg"/>
            <p:cNvPicPr>
              <a:picLocks noChangeAspect="1" noChangeArrowheads="1"/>
            </p:cNvPicPr>
            <p:nvPr/>
          </p:nvPicPr>
          <p:blipFill>
            <a:blip r:embed="rId4" cstate="print"/>
            <a:srcRect l="4396" t="24817" r="1923" b="5586"/>
            <a:stretch>
              <a:fillRect/>
            </a:stretch>
          </p:blipFill>
          <p:spPr bwMode="auto">
            <a:xfrm>
              <a:off x="2391507" y="668215"/>
              <a:ext cx="6189785" cy="3448853"/>
            </a:xfrm>
            <a:prstGeom prst="rect">
              <a:avLst/>
            </a:prstGeom>
            <a:noFill/>
          </p:spPr>
        </p:pic>
        <p:sp>
          <p:nvSpPr>
            <p:cNvPr id="15" name="Rectangle 14"/>
            <p:cNvSpPr/>
            <p:nvPr/>
          </p:nvSpPr>
          <p:spPr>
            <a:xfrm>
              <a:off x="3622431" y="668215"/>
              <a:ext cx="973015" cy="2930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7255160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pic>
        <p:nvPicPr>
          <p:cNvPr id="3" name="Picture 3" descr="12-30b_SpinalCord_3"/>
          <p:cNvPicPr>
            <a:picLocks noChangeAspect="1" noChangeArrowheads="1"/>
          </p:cNvPicPr>
          <p:nvPr/>
        </p:nvPicPr>
        <p:blipFill rotWithShape="1">
          <a:blip r:embed="rId2" cstate="print">
            <a:lum bright="-6000" contrast="12000"/>
          </a:blip>
          <a:srcRect l="34225" t="20230" r="33006" b="6314"/>
          <a:stretch/>
        </p:blipFill>
        <p:spPr bwMode="auto">
          <a:xfrm>
            <a:off x="5943600" y="1219200"/>
            <a:ext cx="2057400" cy="2674805"/>
          </a:xfrm>
          <a:prstGeom prst="rect">
            <a:avLst/>
          </a:prstGeom>
          <a:noFill/>
        </p:spPr>
      </p:pic>
      <p:sp>
        <p:nvSpPr>
          <p:cNvPr id="4" name="TextBox 3"/>
          <p:cNvSpPr txBox="1"/>
          <p:nvPr/>
        </p:nvSpPr>
        <p:spPr>
          <a:xfrm>
            <a:off x="609600" y="1219200"/>
            <a:ext cx="4038600" cy="1292662"/>
          </a:xfrm>
          <a:prstGeom prst="rect">
            <a:avLst/>
          </a:prstGeom>
          <a:noFill/>
        </p:spPr>
        <p:txBody>
          <a:bodyPr wrap="square" rtlCol="0">
            <a:spAutoFit/>
          </a:bodyPr>
          <a:lstStyle/>
          <a:p>
            <a:r>
              <a:rPr lang="en-US" sz="2400" b="1" dirty="0" smtClean="0">
                <a:latin typeface="Book Antiqua" pitchFamily="18" charset="0"/>
              </a:rPr>
              <a:t>Horns of the spinal cord</a:t>
            </a:r>
          </a:p>
          <a:p>
            <a:endParaRPr lang="en-US" dirty="0">
              <a:latin typeface="Book Antiqua" pitchFamily="18" charset="0"/>
            </a:endParaRPr>
          </a:p>
          <a:p>
            <a:r>
              <a:rPr lang="en-US" b="1" dirty="0" smtClean="0">
                <a:latin typeface="Book Antiqua" pitchFamily="18" charset="0"/>
              </a:rPr>
              <a:t>What makes up these horns? (hint: grey matter)</a:t>
            </a:r>
            <a:endParaRPr lang="en-US" b="1" dirty="0">
              <a:latin typeface="Book Antiqua" pitchFamily="18" charset="0"/>
            </a:endParaRPr>
          </a:p>
        </p:txBody>
      </p:sp>
      <p:sp>
        <p:nvSpPr>
          <p:cNvPr id="6" name="TextBox 5"/>
          <p:cNvSpPr txBox="1"/>
          <p:nvPr/>
        </p:nvSpPr>
        <p:spPr>
          <a:xfrm>
            <a:off x="1066800" y="2511862"/>
            <a:ext cx="3200400" cy="369332"/>
          </a:xfrm>
          <a:prstGeom prst="rect">
            <a:avLst/>
          </a:prstGeom>
          <a:noFill/>
        </p:spPr>
        <p:txBody>
          <a:bodyPr wrap="square" rtlCol="0">
            <a:spAutoFit/>
          </a:bodyPr>
          <a:lstStyle/>
          <a:p>
            <a:r>
              <a:rPr lang="en-US" b="1" dirty="0" smtClean="0">
                <a:latin typeface="Book Antiqua" pitchFamily="18" charset="0"/>
              </a:rPr>
              <a:t>Cell bodies! </a:t>
            </a:r>
            <a:endParaRPr lang="en-US" dirty="0"/>
          </a:p>
        </p:txBody>
      </p:sp>
      <p:sp>
        <p:nvSpPr>
          <p:cNvPr id="7" name="TextBox 6"/>
          <p:cNvSpPr txBox="1"/>
          <p:nvPr/>
        </p:nvSpPr>
        <p:spPr>
          <a:xfrm>
            <a:off x="609600" y="3048000"/>
            <a:ext cx="3657600" cy="646331"/>
          </a:xfrm>
          <a:prstGeom prst="rect">
            <a:avLst/>
          </a:prstGeom>
          <a:noFill/>
        </p:spPr>
        <p:txBody>
          <a:bodyPr wrap="square" rtlCol="0">
            <a:spAutoFit/>
          </a:bodyPr>
          <a:lstStyle/>
          <a:p>
            <a:r>
              <a:rPr lang="en-US" b="1" dirty="0" smtClean="0">
                <a:latin typeface="Book Antiqua" pitchFamily="18" charset="0"/>
              </a:rPr>
              <a:t>What neurons make up the:</a:t>
            </a:r>
            <a:br>
              <a:rPr lang="en-US" b="1" dirty="0" smtClean="0">
                <a:latin typeface="Book Antiqua" pitchFamily="18" charset="0"/>
              </a:rPr>
            </a:br>
            <a:r>
              <a:rPr lang="en-US" b="1" dirty="0" smtClean="0">
                <a:latin typeface="Book Antiqua" pitchFamily="18" charset="0"/>
              </a:rPr>
              <a:t>Ventral/anterior horn?</a:t>
            </a:r>
            <a:endParaRPr lang="en-US" b="1" dirty="0">
              <a:latin typeface="Book Antiqua" pitchFamily="18" charset="0"/>
            </a:endParaRPr>
          </a:p>
        </p:txBody>
      </p:sp>
      <p:sp>
        <p:nvSpPr>
          <p:cNvPr id="8" name="TextBox 7"/>
          <p:cNvSpPr txBox="1"/>
          <p:nvPr/>
        </p:nvSpPr>
        <p:spPr>
          <a:xfrm>
            <a:off x="1066800" y="3694331"/>
            <a:ext cx="3048000" cy="369332"/>
          </a:xfrm>
          <a:prstGeom prst="rect">
            <a:avLst/>
          </a:prstGeom>
          <a:noFill/>
        </p:spPr>
        <p:txBody>
          <a:bodyPr wrap="square" rtlCol="0">
            <a:spAutoFit/>
          </a:bodyPr>
          <a:lstStyle/>
          <a:p>
            <a:r>
              <a:rPr lang="en-US" b="1" dirty="0" smtClean="0">
                <a:latin typeface="Book Antiqua" pitchFamily="18" charset="0"/>
              </a:rPr>
              <a:t>Somatic motor neurons</a:t>
            </a:r>
            <a:endParaRPr lang="en-US" b="1" dirty="0">
              <a:latin typeface="Book Antiqua" pitchFamily="18" charset="0"/>
            </a:endParaRPr>
          </a:p>
        </p:txBody>
      </p:sp>
      <p:sp>
        <p:nvSpPr>
          <p:cNvPr id="9" name="TextBox 8"/>
          <p:cNvSpPr txBox="1"/>
          <p:nvPr/>
        </p:nvSpPr>
        <p:spPr>
          <a:xfrm>
            <a:off x="604345" y="4432995"/>
            <a:ext cx="2971800" cy="369332"/>
          </a:xfrm>
          <a:prstGeom prst="rect">
            <a:avLst/>
          </a:prstGeom>
          <a:noFill/>
        </p:spPr>
        <p:txBody>
          <a:bodyPr wrap="square" rtlCol="0">
            <a:spAutoFit/>
          </a:bodyPr>
          <a:lstStyle/>
          <a:p>
            <a:r>
              <a:rPr lang="en-US" b="1" dirty="0" smtClean="0">
                <a:latin typeface="Book Antiqua" pitchFamily="18" charset="0"/>
              </a:rPr>
              <a:t>Dorsal/posterior horn?</a:t>
            </a:r>
            <a:endParaRPr lang="en-US" b="1" dirty="0">
              <a:latin typeface="Book Antiqua" pitchFamily="18" charset="0"/>
            </a:endParaRPr>
          </a:p>
        </p:txBody>
      </p:sp>
      <p:sp>
        <p:nvSpPr>
          <p:cNvPr id="10" name="TextBox 9"/>
          <p:cNvSpPr txBox="1"/>
          <p:nvPr/>
        </p:nvSpPr>
        <p:spPr>
          <a:xfrm>
            <a:off x="1066800" y="4802327"/>
            <a:ext cx="3581400" cy="369332"/>
          </a:xfrm>
          <a:prstGeom prst="rect">
            <a:avLst/>
          </a:prstGeom>
          <a:noFill/>
        </p:spPr>
        <p:txBody>
          <a:bodyPr wrap="square" rtlCol="0">
            <a:spAutoFit/>
          </a:bodyPr>
          <a:lstStyle/>
          <a:p>
            <a:r>
              <a:rPr lang="en-US" b="1" dirty="0" smtClean="0">
                <a:latin typeface="Book Antiqua" pitchFamily="18" charset="0"/>
              </a:rPr>
              <a:t>Sensory </a:t>
            </a:r>
            <a:r>
              <a:rPr lang="en-US" b="1" u="sng" dirty="0" smtClean="0">
                <a:latin typeface="Book Antiqua" pitchFamily="18" charset="0"/>
              </a:rPr>
              <a:t>INTERNEURONS</a:t>
            </a:r>
            <a:endParaRPr lang="en-US" b="1" dirty="0">
              <a:latin typeface="Book Antiqua" pitchFamily="18" charset="0"/>
            </a:endParaRPr>
          </a:p>
        </p:txBody>
      </p:sp>
      <p:sp>
        <p:nvSpPr>
          <p:cNvPr id="11" name="TextBox 10"/>
          <p:cNvSpPr txBox="1"/>
          <p:nvPr/>
        </p:nvSpPr>
        <p:spPr>
          <a:xfrm>
            <a:off x="609600" y="5502776"/>
            <a:ext cx="2819400" cy="369332"/>
          </a:xfrm>
          <a:prstGeom prst="rect">
            <a:avLst/>
          </a:prstGeom>
          <a:noFill/>
        </p:spPr>
        <p:txBody>
          <a:bodyPr wrap="square" rtlCol="0">
            <a:spAutoFit/>
          </a:bodyPr>
          <a:lstStyle/>
          <a:p>
            <a:r>
              <a:rPr lang="en-US" b="1" dirty="0" smtClean="0">
                <a:latin typeface="Book Antiqua" pitchFamily="18" charset="0"/>
              </a:rPr>
              <a:t>Lateral horn?</a:t>
            </a:r>
            <a:endParaRPr lang="en-US" b="1" dirty="0">
              <a:latin typeface="Book Antiqua" pitchFamily="18" charset="0"/>
            </a:endParaRPr>
          </a:p>
        </p:txBody>
      </p:sp>
      <p:sp>
        <p:nvSpPr>
          <p:cNvPr id="12" name="TextBox 11"/>
          <p:cNvSpPr txBox="1"/>
          <p:nvPr/>
        </p:nvSpPr>
        <p:spPr>
          <a:xfrm>
            <a:off x="1037897" y="5829300"/>
            <a:ext cx="3048000" cy="381000"/>
          </a:xfrm>
          <a:prstGeom prst="rect">
            <a:avLst/>
          </a:prstGeom>
          <a:noFill/>
        </p:spPr>
        <p:txBody>
          <a:bodyPr wrap="square" rtlCol="0">
            <a:spAutoFit/>
          </a:bodyPr>
          <a:lstStyle/>
          <a:p>
            <a:r>
              <a:rPr lang="en-US" b="1" dirty="0" smtClean="0">
                <a:latin typeface="Book Antiqua" pitchFamily="18" charset="0"/>
              </a:rPr>
              <a:t>Autonomic motor neurons</a:t>
            </a:r>
            <a:endParaRPr lang="en-US" b="1" dirty="0">
              <a:latin typeface="Book Antiqua" pitchFamily="18" charset="0"/>
            </a:endParaRPr>
          </a:p>
        </p:txBody>
      </p:sp>
      <p:pic>
        <p:nvPicPr>
          <p:cNvPr id="13" name="Picture 2" descr="E:\Chapter_12\D_JPEG_Images_and_Tables\Labeled\figure_12_29_labeled.jpg"/>
          <p:cNvPicPr>
            <a:picLocks noChangeAspect="1" noChangeArrowheads="1"/>
          </p:cNvPicPr>
          <p:nvPr/>
        </p:nvPicPr>
        <p:blipFill rotWithShape="1">
          <a:blip r:embed="rId3" cstate="print">
            <a:lum bright="-10000" contrast="20000"/>
          </a:blip>
          <a:srcRect l="29628" r="571" b="4540"/>
          <a:stretch/>
        </p:blipFill>
        <p:spPr bwMode="auto">
          <a:xfrm>
            <a:off x="4648200" y="4031030"/>
            <a:ext cx="4302603" cy="2812759"/>
          </a:xfrm>
          <a:prstGeom prst="rect">
            <a:avLst/>
          </a:prstGeom>
          <a:noFill/>
        </p:spPr>
      </p:pic>
    </p:spTree>
    <p:extLst>
      <p:ext uri="{BB962C8B-B14F-4D97-AF65-F5344CB8AC3E}">
        <p14:creationId xmlns:p14="http://schemas.microsoft.com/office/powerpoint/2010/main" val="245658158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sp>
        <p:nvSpPr>
          <p:cNvPr id="3" name="TextBox 2"/>
          <p:cNvSpPr txBox="1"/>
          <p:nvPr/>
        </p:nvSpPr>
        <p:spPr>
          <a:xfrm>
            <a:off x="457200" y="1219199"/>
            <a:ext cx="3657600" cy="461665"/>
          </a:xfrm>
          <a:prstGeom prst="rect">
            <a:avLst/>
          </a:prstGeom>
          <a:noFill/>
        </p:spPr>
        <p:txBody>
          <a:bodyPr wrap="square" rtlCol="0">
            <a:spAutoFit/>
          </a:bodyPr>
          <a:lstStyle/>
          <a:p>
            <a:r>
              <a:rPr lang="en-US" sz="2400" b="1" u="sng" dirty="0" smtClean="0">
                <a:latin typeface="Book Antiqua" pitchFamily="18" charset="0"/>
              </a:rPr>
              <a:t>Meninges (sing: meninx)</a:t>
            </a:r>
            <a:endParaRPr lang="en-US" sz="2400" b="1" u="sng" dirty="0">
              <a:latin typeface="Book Antiqua" pitchFamily="18" charset="0"/>
            </a:endParaRPr>
          </a:p>
        </p:txBody>
      </p:sp>
      <p:sp>
        <p:nvSpPr>
          <p:cNvPr id="4" name="TextBox 3"/>
          <p:cNvSpPr txBox="1"/>
          <p:nvPr/>
        </p:nvSpPr>
        <p:spPr>
          <a:xfrm>
            <a:off x="457200" y="1828800"/>
            <a:ext cx="3886200" cy="1077218"/>
          </a:xfrm>
          <a:prstGeom prst="rect">
            <a:avLst/>
          </a:prstGeom>
          <a:noFill/>
        </p:spPr>
        <p:txBody>
          <a:bodyPr wrap="square" rtlCol="0">
            <a:spAutoFit/>
          </a:bodyPr>
          <a:lstStyle/>
          <a:p>
            <a:r>
              <a:rPr lang="en-US" sz="2400" b="1" dirty="0" smtClean="0">
                <a:latin typeface="Book Antiqua" pitchFamily="18" charset="0"/>
              </a:rPr>
              <a:t>Dura mater</a:t>
            </a:r>
            <a:r>
              <a:rPr lang="en-US" sz="2000" b="1" dirty="0" smtClean="0">
                <a:latin typeface="Book Antiqua" pitchFamily="18" charset="0"/>
              </a:rPr>
              <a:t/>
            </a:r>
            <a:br>
              <a:rPr lang="en-US" sz="2000" b="1" dirty="0" smtClean="0">
                <a:latin typeface="Book Antiqua" pitchFamily="18" charset="0"/>
              </a:rPr>
            </a:br>
            <a:r>
              <a:rPr lang="en-US" sz="2000" b="1" dirty="0" smtClean="0">
                <a:latin typeface="Book Antiqua" pitchFamily="18" charset="0"/>
              </a:rPr>
              <a:t>-Two layers: periosteal, meningeal</a:t>
            </a:r>
            <a:endParaRPr lang="en-US" sz="2000" b="1" dirty="0">
              <a:latin typeface="Book Antiqua" pitchFamily="18" charset="0"/>
            </a:endParaRPr>
          </a:p>
        </p:txBody>
      </p:sp>
      <p:sp>
        <p:nvSpPr>
          <p:cNvPr id="5" name="TextBox 4"/>
          <p:cNvSpPr txBox="1"/>
          <p:nvPr/>
        </p:nvSpPr>
        <p:spPr>
          <a:xfrm>
            <a:off x="457200" y="2971800"/>
            <a:ext cx="3810000" cy="1384995"/>
          </a:xfrm>
          <a:prstGeom prst="rect">
            <a:avLst/>
          </a:prstGeom>
          <a:noFill/>
        </p:spPr>
        <p:txBody>
          <a:bodyPr wrap="square" rtlCol="0">
            <a:spAutoFit/>
          </a:bodyPr>
          <a:lstStyle/>
          <a:p>
            <a:r>
              <a:rPr lang="en-US" sz="2400" b="1" dirty="0" smtClean="0">
                <a:latin typeface="Book Antiqua" pitchFamily="18" charset="0"/>
              </a:rPr>
              <a:t>Arachnoid mater</a:t>
            </a:r>
            <a:br>
              <a:rPr lang="en-US" sz="2400" b="1" dirty="0" smtClean="0">
                <a:latin typeface="Book Antiqua" pitchFamily="18" charset="0"/>
              </a:rPr>
            </a:br>
            <a:r>
              <a:rPr lang="en-US" sz="2000" b="1" dirty="0" smtClean="0">
                <a:latin typeface="Book Antiqua" pitchFamily="18" charset="0"/>
              </a:rPr>
              <a:t>-Subarachnoid space (sub = below) filled with CSF and large blood vessels!</a:t>
            </a:r>
            <a:endParaRPr lang="en-US" sz="2000" b="1" dirty="0">
              <a:latin typeface="Book Antiqua" pitchFamily="18" charset="0"/>
            </a:endParaRPr>
          </a:p>
        </p:txBody>
      </p:sp>
      <p:sp>
        <p:nvSpPr>
          <p:cNvPr id="6" name="TextBox 5"/>
          <p:cNvSpPr txBox="1"/>
          <p:nvPr/>
        </p:nvSpPr>
        <p:spPr>
          <a:xfrm>
            <a:off x="457200" y="4724400"/>
            <a:ext cx="3886200" cy="769441"/>
          </a:xfrm>
          <a:prstGeom prst="rect">
            <a:avLst/>
          </a:prstGeom>
          <a:noFill/>
        </p:spPr>
        <p:txBody>
          <a:bodyPr wrap="square" rtlCol="0">
            <a:spAutoFit/>
          </a:bodyPr>
          <a:lstStyle/>
          <a:p>
            <a:r>
              <a:rPr lang="en-US" sz="2400" b="1" dirty="0" err="1" smtClean="0">
                <a:latin typeface="Book Antiqua" pitchFamily="18" charset="0"/>
              </a:rPr>
              <a:t>Pia</a:t>
            </a:r>
            <a:r>
              <a:rPr lang="en-US" sz="2400" b="1" dirty="0" smtClean="0">
                <a:latin typeface="Book Antiqua" pitchFamily="18" charset="0"/>
              </a:rPr>
              <a:t> mater</a:t>
            </a:r>
            <a:r>
              <a:rPr lang="en-US" sz="2000" b="1" dirty="0" smtClean="0">
                <a:latin typeface="Book Antiqua" pitchFamily="18" charset="0"/>
              </a:rPr>
              <a:t/>
            </a:r>
            <a:br>
              <a:rPr lang="en-US" sz="2000" b="1" dirty="0" smtClean="0">
                <a:latin typeface="Book Antiqua" pitchFamily="18" charset="0"/>
              </a:rPr>
            </a:br>
            <a:r>
              <a:rPr lang="en-US" sz="2000" b="1" dirty="0" smtClean="0">
                <a:latin typeface="Book Antiqua" pitchFamily="18" charset="0"/>
              </a:rPr>
              <a:t>-Small blood vessels</a:t>
            </a:r>
            <a:endParaRPr lang="en-US" sz="2000" b="1" dirty="0">
              <a:latin typeface="Book Antiqua" pitchFamily="18" charset="0"/>
            </a:endParaRPr>
          </a:p>
        </p:txBody>
      </p:sp>
      <p:pic>
        <p:nvPicPr>
          <p:cNvPr id="7" name="Picture 5" descr="12-23a_Meninges_1"/>
          <p:cNvPicPr>
            <a:picLocks noChangeAspect="1" noChangeArrowheads="1"/>
          </p:cNvPicPr>
          <p:nvPr/>
        </p:nvPicPr>
        <p:blipFill rotWithShape="1">
          <a:blip r:embed="rId2" cstate="print">
            <a:lum bright="-12000" contrast="24000"/>
          </a:blip>
          <a:srcRect l="19375" t="4048" b="12103"/>
          <a:stretch/>
        </p:blipFill>
        <p:spPr bwMode="auto">
          <a:xfrm>
            <a:off x="3841490" y="2286000"/>
            <a:ext cx="5302510" cy="2895600"/>
          </a:xfrm>
          <a:prstGeom prst="rect">
            <a:avLst/>
          </a:prstGeom>
          <a:noFill/>
        </p:spPr>
      </p:pic>
    </p:spTree>
    <p:extLst>
      <p:ext uri="{BB962C8B-B14F-4D97-AF65-F5344CB8AC3E}">
        <p14:creationId xmlns:p14="http://schemas.microsoft.com/office/powerpoint/2010/main" val="293148715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304800"/>
            <a:ext cx="5181600" cy="584775"/>
          </a:xfrm>
          <a:prstGeom prst="rect">
            <a:avLst/>
          </a:prstGeom>
          <a:noFill/>
        </p:spPr>
        <p:txBody>
          <a:bodyPr wrap="square" rtlCol="0">
            <a:spAutoFit/>
          </a:bodyPr>
          <a:lstStyle/>
          <a:p>
            <a:pPr algn="ctr"/>
            <a:r>
              <a:rPr lang="en-US" sz="3200" b="1" dirty="0" err="1" smtClean="0">
                <a:latin typeface="Book Antiqua" pitchFamily="18" charset="0"/>
              </a:rPr>
              <a:t>Neuroanatomy</a:t>
            </a:r>
            <a:r>
              <a:rPr lang="en-US" sz="3200" b="1" dirty="0" smtClean="0">
                <a:latin typeface="Book Antiqua" pitchFamily="18" charset="0"/>
              </a:rPr>
              <a:t> Overview</a:t>
            </a:r>
            <a:endParaRPr lang="en-US" sz="3200" b="1" dirty="0">
              <a:latin typeface="Book Antiqua" pitchFamily="18" charset="0"/>
            </a:endParaRPr>
          </a:p>
        </p:txBody>
      </p:sp>
      <p:sp>
        <p:nvSpPr>
          <p:cNvPr id="3" name="TextBox 2"/>
          <p:cNvSpPr txBox="1"/>
          <p:nvPr/>
        </p:nvSpPr>
        <p:spPr>
          <a:xfrm>
            <a:off x="609600" y="1219200"/>
            <a:ext cx="8001000" cy="4278094"/>
          </a:xfrm>
          <a:prstGeom prst="rect">
            <a:avLst/>
          </a:prstGeom>
          <a:noFill/>
        </p:spPr>
        <p:txBody>
          <a:bodyPr wrap="square" rtlCol="0">
            <a:spAutoFit/>
          </a:bodyPr>
          <a:lstStyle/>
          <a:p>
            <a:r>
              <a:rPr lang="en-US" sz="2400" b="1" dirty="0" smtClean="0">
                <a:latin typeface="Book Antiqua" pitchFamily="18" charset="0"/>
              </a:rPr>
              <a:t>Cranial Nerves</a:t>
            </a:r>
          </a:p>
          <a:p>
            <a:r>
              <a:rPr lang="en-US" sz="2400" b="1" dirty="0" smtClean="0">
                <a:latin typeface="Book Antiqua" pitchFamily="18" charset="0"/>
              </a:rPr>
              <a:t>-</a:t>
            </a:r>
            <a:r>
              <a:rPr lang="en-US" sz="2000" b="1" dirty="0" smtClean="0">
                <a:latin typeface="Book Antiqua" pitchFamily="18" charset="0"/>
              </a:rPr>
              <a:t>12 pairs!</a:t>
            </a:r>
          </a:p>
          <a:p>
            <a:r>
              <a:rPr lang="en-US" sz="2000" b="1" dirty="0" smtClean="0">
                <a:latin typeface="Book Antiqua" pitchFamily="18" charset="0"/>
              </a:rPr>
              <a:t/>
            </a:r>
            <a:br>
              <a:rPr lang="en-US" sz="2000" b="1" dirty="0" smtClean="0">
                <a:latin typeface="Book Antiqua" pitchFamily="18" charset="0"/>
              </a:rPr>
            </a:br>
            <a:r>
              <a:rPr lang="en-US" sz="2000" b="1" dirty="0" smtClean="0">
                <a:latin typeface="Book Antiqua" pitchFamily="18" charset="0"/>
              </a:rPr>
              <a:t>-Mnemonic to remember order:</a:t>
            </a:r>
            <a:br>
              <a:rPr lang="en-US" sz="2000" b="1" dirty="0" smtClean="0">
                <a:latin typeface="Book Antiqua" pitchFamily="18" charset="0"/>
              </a:rPr>
            </a:br>
            <a:r>
              <a:rPr lang="en-US" sz="2000" b="1" dirty="0" smtClean="0">
                <a:latin typeface="Book Antiqua" pitchFamily="18" charset="0"/>
              </a:rPr>
              <a:t>”On Occasion, Our Trust Truck Acts Funny. Very Good Vehicle </a:t>
            </a:r>
            <a:r>
              <a:rPr lang="en-US" sz="2000" b="1" dirty="0" err="1" smtClean="0">
                <a:latin typeface="Book Antiqua" pitchFamily="18" charset="0"/>
              </a:rPr>
              <a:t>AnyHow</a:t>
            </a:r>
            <a:r>
              <a:rPr lang="en-US" sz="2000" b="1" dirty="0" smtClean="0">
                <a:latin typeface="Book Antiqua" pitchFamily="18" charset="0"/>
              </a:rPr>
              <a:t>”</a:t>
            </a:r>
            <a:br>
              <a:rPr lang="en-US" sz="2000" b="1" dirty="0" smtClean="0">
                <a:latin typeface="Book Antiqua" pitchFamily="18" charset="0"/>
              </a:rPr>
            </a:br>
            <a:r>
              <a:rPr lang="en-US" sz="2000" b="1" dirty="0" smtClean="0">
                <a:latin typeface="Book Antiqua" pitchFamily="18" charset="0"/>
              </a:rPr>
              <a:t/>
            </a:r>
            <a:br>
              <a:rPr lang="en-US" sz="2000" b="1" dirty="0" smtClean="0">
                <a:latin typeface="Book Antiqua" pitchFamily="18" charset="0"/>
              </a:rPr>
            </a:br>
            <a:r>
              <a:rPr lang="en-US" sz="2000" b="1" dirty="0" smtClean="0">
                <a:latin typeface="Book Antiqua" pitchFamily="18" charset="0"/>
              </a:rPr>
              <a:t>-Mnemonic to remember sensory/motor/both</a:t>
            </a:r>
            <a:br>
              <a:rPr lang="en-US" sz="2000" b="1" dirty="0" smtClean="0">
                <a:latin typeface="Book Antiqua" pitchFamily="18" charset="0"/>
              </a:rPr>
            </a:br>
            <a:r>
              <a:rPr lang="en-US" sz="2000" b="1" dirty="0" smtClean="0">
                <a:latin typeface="Book Antiqua" pitchFamily="18" charset="0"/>
              </a:rPr>
              <a:t>“Some Say Marry Money But My Brother Says (its) Bad Business (to) Marry Money”</a:t>
            </a:r>
            <a:br>
              <a:rPr lang="en-US" sz="2000" b="1" dirty="0" smtClean="0">
                <a:latin typeface="Book Antiqua" pitchFamily="18" charset="0"/>
              </a:rPr>
            </a:br>
            <a:r>
              <a:rPr lang="en-US" sz="2000" b="1" dirty="0">
                <a:latin typeface="Book Antiqua" pitchFamily="18" charset="0"/>
              </a:rPr>
              <a:t/>
            </a:r>
            <a:br>
              <a:rPr lang="en-US" sz="2000" b="1" dirty="0">
                <a:latin typeface="Book Antiqua" pitchFamily="18" charset="0"/>
              </a:rPr>
            </a:br>
            <a:r>
              <a:rPr lang="en-US" sz="2000" b="1" dirty="0" smtClean="0">
                <a:latin typeface="Book Antiqua" pitchFamily="18" charset="0"/>
              </a:rPr>
              <a:t>-</a:t>
            </a:r>
            <a:r>
              <a:rPr lang="en-US" sz="2000" b="1" dirty="0" err="1" smtClean="0">
                <a:latin typeface="Book Antiqua" pitchFamily="18" charset="0"/>
              </a:rPr>
              <a:t>Vagus</a:t>
            </a:r>
            <a:r>
              <a:rPr lang="en-US" sz="2000" b="1" dirty="0" smtClean="0">
                <a:latin typeface="Book Antiqua" pitchFamily="18" charset="0"/>
              </a:rPr>
              <a:t> Nerve: </a:t>
            </a:r>
            <a:r>
              <a:rPr lang="en-US" sz="2000" b="1" u="sng" dirty="0" smtClean="0">
                <a:latin typeface="Book Antiqua" pitchFamily="18" charset="0"/>
              </a:rPr>
              <a:t>ONLY </a:t>
            </a:r>
            <a:r>
              <a:rPr lang="en-US" sz="2000" b="1" dirty="0" smtClean="0">
                <a:latin typeface="Book Antiqua" pitchFamily="18" charset="0"/>
              </a:rPr>
              <a:t>cranial nerve to extend beyond head-neck</a:t>
            </a:r>
            <a:br>
              <a:rPr lang="en-US" sz="2000" b="1" dirty="0" smtClean="0">
                <a:latin typeface="Book Antiqua" pitchFamily="18" charset="0"/>
              </a:rPr>
            </a:br>
            <a:r>
              <a:rPr lang="en-US" sz="2000" b="1" dirty="0" smtClean="0">
                <a:latin typeface="Book Antiqua" pitchFamily="18" charset="0"/>
              </a:rPr>
              <a:t>	-Very important parasympathetic motor signals</a:t>
            </a:r>
            <a:endParaRPr lang="en-US" sz="2400" b="1" u="sng" dirty="0">
              <a:latin typeface="Book Antiqua" pitchFamily="18" charset="0"/>
            </a:endParaRPr>
          </a:p>
        </p:txBody>
      </p:sp>
    </p:spTree>
    <p:extLst>
      <p:ext uri="{BB962C8B-B14F-4D97-AF65-F5344CB8AC3E}">
        <p14:creationId xmlns:p14="http://schemas.microsoft.com/office/powerpoint/2010/main" val="1516288186"/>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2514600" y="2286000"/>
            <a:ext cx="4114800" cy="1600438"/>
          </a:xfrm>
          <a:prstGeom prst="rect">
            <a:avLst/>
          </a:prstGeom>
          <a:noFill/>
        </p:spPr>
        <p:txBody>
          <a:bodyPr wrap="square" rtlCol="0">
            <a:spAutoFit/>
          </a:bodyPr>
          <a:lstStyle/>
          <a:p>
            <a:pPr algn="ctr"/>
            <a:r>
              <a:rPr lang="en-US" sz="3600" b="1" dirty="0" smtClean="0">
                <a:latin typeface="Book Antiqua" pitchFamily="18" charset="0"/>
              </a:rPr>
              <a:t>Chapter 5</a:t>
            </a:r>
          </a:p>
          <a:p>
            <a:pPr algn="ctr"/>
            <a:endParaRPr lang="en-US" sz="3600" b="1" dirty="0">
              <a:latin typeface="Book Antiqua" pitchFamily="18" charset="0"/>
            </a:endParaRPr>
          </a:p>
          <a:p>
            <a:pPr algn="ctr"/>
            <a:r>
              <a:rPr lang="en-US" sz="2600" b="1" dirty="0" smtClean="0">
                <a:latin typeface="Book Antiqua" pitchFamily="18" charset="0"/>
              </a:rPr>
              <a:t>Any Questions???</a:t>
            </a:r>
            <a:endParaRPr lang="en-US" sz="2600" b="1" dirty="0">
              <a:latin typeface="Book Antiqua" pitchFamily="18" charset="0"/>
            </a:endParaRPr>
          </a:p>
        </p:txBody>
      </p:sp>
    </p:spTree>
    <p:extLst>
      <p:ext uri="{BB962C8B-B14F-4D97-AF65-F5344CB8AC3E}">
        <p14:creationId xmlns:p14="http://schemas.microsoft.com/office/powerpoint/2010/main" val="2553675713"/>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TextBox 2"/>
          <p:cNvSpPr txBox="1"/>
          <p:nvPr/>
        </p:nvSpPr>
        <p:spPr>
          <a:xfrm>
            <a:off x="2438400" y="2286000"/>
            <a:ext cx="4267200" cy="1600438"/>
          </a:xfrm>
          <a:prstGeom prst="rect">
            <a:avLst/>
          </a:prstGeom>
          <a:noFill/>
        </p:spPr>
        <p:txBody>
          <a:bodyPr wrap="square" rtlCol="0">
            <a:spAutoFit/>
          </a:bodyPr>
          <a:lstStyle/>
          <a:p>
            <a:pPr algn="ctr"/>
            <a:r>
              <a:rPr lang="en-US" sz="3600" b="1" dirty="0" smtClean="0">
                <a:latin typeface="Book Antiqua" pitchFamily="18" charset="0"/>
              </a:rPr>
              <a:t>Chapter 6</a:t>
            </a:r>
          </a:p>
          <a:p>
            <a:pPr algn="ctr"/>
            <a:endParaRPr lang="en-US" sz="3600" b="1" dirty="0">
              <a:latin typeface="Book Antiqua" pitchFamily="18" charset="0"/>
            </a:endParaRPr>
          </a:p>
          <a:p>
            <a:pPr algn="ctr"/>
            <a:r>
              <a:rPr lang="en-US" sz="2600" b="1" dirty="0" smtClean="0">
                <a:latin typeface="Book Antiqua" pitchFamily="18" charset="0"/>
              </a:rPr>
              <a:t>Midterm-style Questions</a:t>
            </a:r>
            <a:endParaRPr lang="en-US" sz="2600" b="1" dirty="0">
              <a:latin typeface="Book Antiqua" pitchFamily="18" charset="0"/>
            </a:endParaRPr>
          </a:p>
        </p:txBody>
      </p:sp>
    </p:spTree>
    <p:extLst>
      <p:ext uri="{BB962C8B-B14F-4D97-AF65-F5344CB8AC3E}">
        <p14:creationId xmlns:p14="http://schemas.microsoft.com/office/powerpoint/2010/main" val="2344895332"/>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1200" y="304800"/>
            <a:ext cx="5181600" cy="523220"/>
          </a:xfrm>
          <a:prstGeom prst="rect">
            <a:avLst/>
          </a:prstGeom>
          <a:noFill/>
        </p:spPr>
        <p:txBody>
          <a:bodyPr wrap="square" rtlCol="0">
            <a:spAutoFit/>
          </a:bodyPr>
          <a:lstStyle/>
          <a:p>
            <a:pPr algn="ctr"/>
            <a:r>
              <a:rPr lang="en-US" sz="2800" b="1" dirty="0" smtClean="0">
                <a:latin typeface="Book Antiqua" pitchFamily="18" charset="0"/>
              </a:rPr>
              <a:t>Midterm Style Questions</a:t>
            </a:r>
            <a:endParaRPr lang="en-US" sz="2800" b="1" dirty="0">
              <a:latin typeface="Book Antiqua" pitchFamily="18" charset="0"/>
            </a:endParaRPr>
          </a:p>
        </p:txBody>
      </p:sp>
      <p:sp>
        <p:nvSpPr>
          <p:cNvPr id="3" name="TextBox 2"/>
          <p:cNvSpPr txBox="1"/>
          <p:nvPr/>
        </p:nvSpPr>
        <p:spPr>
          <a:xfrm>
            <a:off x="609600" y="1066800"/>
            <a:ext cx="5029200" cy="369332"/>
          </a:xfrm>
          <a:prstGeom prst="rect">
            <a:avLst/>
          </a:prstGeom>
          <a:noFill/>
        </p:spPr>
        <p:txBody>
          <a:bodyPr wrap="square" rtlCol="0">
            <a:spAutoFit/>
          </a:bodyPr>
          <a:lstStyle/>
          <a:p>
            <a:endParaRPr lang="en-US" b="1">
              <a:latin typeface="Book Antiqua" pitchFamily="18" charset="0"/>
            </a:endParaRPr>
          </a:p>
        </p:txBody>
      </p:sp>
      <p:sp>
        <p:nvSpPr>
          <p:cNvPr id="4" name="TextBox 3"/>
          <p:cNvSpPr txBox="1"/>
          <p:nvPr/>
        </p:nvSpPr>
        <p:spPr>
          <a:xfrm>
            <a:off x="609600" y="1066800"/>
            <a:ext cx="8077200" cy="5355313"/>
          </a:xfrm>
          <a:prstGeom prst="rect">
            <a:avLst/>
          </a:prstGeom>
          <a:noFill/>
        </p:spPr>
        <p:txBody>
          <a:bodyPr wrap="square" rtlCol="0">
            <a:spAutoFit/>
          </a:bodyPr>
          <a:lstStyle/>
          <a:p>
            <a:r>
              <a:rPr lang="en-US" b="1" dirty="0" smtClean="0">
                <a:latin typeface="Book Antiqua" pitchFamily="18" charset="0"/>
              </a:rPr>
              <a:t>1. 99</a:t>
            </a:r>
            <a:r>
              <a:rPr lang="en-US" b="1" dirty="0">
                <a:latin typeface="Book Antiqua" pitchFamily="18" charset="0"/>
              </a:rPr>
              <a:t>% of the neurons in the body are what type of neuron?</a:t>
            </a:r>
            <a:br>
              <a:rPr lang="en-US" b="1" dirty="0">
                <a:latin typeface="Book Antiqua" pitchFamily="18" charset="0"/>
              </a:rPr>
            </a:br>
            <a:r>
              <a:rPr lang="en-US" dirty="0">
                <a:latin typeface="Book Antiqua" pitchFamily="18" charset="0"/>
              </a:rPr>
              <a:t>a) Astrocytes</a:t>
            </a:r>
            <a:br>
              <a:rPr lang="en-US" dirty="0">
                <a:latin typeface="Book Antiqua" pitchFamily="18" charset="0"/>
              </a:rPr>
            </a:br>
            <a:r>
              <a:rPr lang="en-US" dirty="0">
                <a:latin typeface="Book Antiqua" pitchFamily="18" charset="0"/>
              </a:rPr>
              <a:t>b) Sensory neurons</a:t>
            </a:r>
            <a:br>
              <a:rPr lang="en-US" dirty="0">
                <a:latin typeface="Book Antiqua" pitchFamily="18" charset="0"/>
              </a:rPr>
            </a:br>
            <a:r>
              <a:rPr lang="en-US" dirty="0">
                <a:latin typeface="Book Antiqua" pitchFamily="18" charset="0"/>
              </a:rPr>
              <a:t>c) Interneurons</a:t>
            </a:r>
            <a:br>
              <a:rPr lang="en-US" dirty="0">
                <a:latin typeface="Book Antiqua" pitchFamily="18" charset="0"/>
              </a:rPr>
            </a:br>
            <a:r>
              <a:rPr lang="en-US" dirty="0">
                <a:latin typeface="Book Antiqua" pitchFamily="18" charset="0"/>
              </a:rPr>
              <a:t>d) Peripheral nervous system neurons</a:t>
            </a:r>
          </a:p>
          <a:p>
            <a:r>
              <a:rPr lang="en-US" b="1" dirty="0">
                <a:latin typeface="Book Antiqua" pitchFamily="18" charset="0"/>
              </a:rPr>
              <a:t/>
            </a:r>
            <a:br>
              <a:rPr lang="en-US" b="1" dirty="0">
                <a:latin typeface="Book Antiqua" pitchFamily="18" charset="0"/>
              </a:rPr>
            </a:br>
            <a:r>
              <a:rPr lang="en-US" b="1" dirty="0" smtClean="0">
                <a:latin typeface="Book Antiqua" pitchFamily="18" charset="0"/>
              </a:rPr>
              <a:t>2. A </a:t>
            </a:r>
            <a:r>
              <a:rPr lang="en-US" b="1" dirty="0">
                <a:latin typeface="Book Antiqua" pitchFamily="18" charset="0"/>
              </a:rPr>
              <a:t>patient is brought into the hospital. He has no paralysis, but lacks coordination of fine movements and balance. What is wrong with him?</a:t>
            </a:r>
            <a:br>
              <a:rPr lang="en-US" b="1" dirty="0">
                <a:latin typeface="Book Antiqua" pitchFamily="18" charset="0"/>
              </a:rPr>
            </a:br>
            <a:r>
              <a:rPr lang="en-US" dirty="0">
                <a:latin typeface="Book Antiqua" pitchFamily="18" charset="0"/>
              </a:rPr>
              <a:t>a) He has a lesion in his spinal cord</a:t>
            </a:r>
            <a:br>
              <a:rPr lang="en-US" dirty="0">
                <a:latin typeface="Book Antiqua" pitchFamily="18" charset="0"/>
              </a:rPr>
            </a:br>
            <a:r>
              <a:rPr lang="en-US" dirty="0">
                <a:latin typeface="Book Antiqua" pitchFamily="18" charset="0"/>
              </a:rPr>
              <a:t>b) His motor cortex is damaged</a:t>
            </a:r>
            <a:br>
              <a:rPr lang="en-US" dirty="0">
                <a:latin typeface="Book Antiqua" pitchFamily="18" charset="0"/>
              </a:rPr>
            </a:br>
            <a:r>
              <a:rPr lang="en-US" dirty="0">
                <a:latin typeface="Book Antiqua" pitchFamily="18" charset="0"/>
              </a:rPr>
              <a:t>c) </a:t>
            </a:r>
            <a:r>
              <a:rPr lang="en-US" dirty="0" smtClean="0">
                <a:latin typeface="Book Antiqua" pitchFamily="18" charset="0"/>
              </a:rPr>
              <a:t>He has frontal lobe damage</a:t>
            </a:r>
          </a:p>
          <a:p>
            <a:r>
              <a:rPr lang="en-US" dirty="0" smtClean="0">
                <a:latin typeface="Book Antiqua" pitchFamily="18" charset="0"/>
              </a:rPr>
              <a:t>d</a:t>
            </a:r>
            <a:r>
              <a:rPr lang="en-US" dirty="0">
                <a:latin typeface="Book Antiqua" pitchFamily="18" charset="0"/>
              </a:rPr>
              <a:t>) Dysfunction of his cerebellum</a:t>
            </a:r>
            <a:r>
              <a:rPr lang="en-US" b="1" dirty="0">
                <a:latin typeface="Book Antiqua" pitchFamily="18" charset="0"/>
              </a:rPr>
              <a:t/>
            </a:r>
            <a:br>
              <a:rPr lang="en-US" b="1" dirty="0">
                <a:latin typeface="Book Antiqua" pitchFamily="18" charset="0"/>
              </a:rPr>
            </a:br>
            <a:r>
              <a:rPr lang="en-US" b="1" dirty="0">
                <a:latin typeface="Book Antiqua" pitchFamily="18" charset="0"/>
              </a:rPr>
              <a:t/>
            </a:r>
            <a:br>
              <a:rPr lang="en-US" b="1" dirty="0">
                <a:latin typeface="Book Antiqua" pitchFamily="18" charset="0"/>
              </a:rPr>
            </a:br>
            <a:r>
              <a:rPr lang="en-US" b="1" dirty="0" smtClean="0">
                <a:latin typeface="Book Antiqua" pitchFamily="18" charset="0"/>
              </a:rPr>
              <a:t>3. Reticular </a:t>
            </a:r>
            <a:r>
              <a:rPr lang="en-US" b="1" dirty="0">
                <a:latin typeface="Book Antiqua" pitchFamily="18" charset="0"/>
              </a:rPr>
              <a:t>formation is responsible for:</a:t>
            </a:r>
            <a:br>
              <a:rPr lang="en-US" b="1" dirty="0">
                <a:latin typeface="Book Antiqua" pitchFamily="18" charset="0"/>
              </a:rPr>
            </a:br>
            <a:r>
              <a:rPr lang="en-US" dirty="0">
                <a:latin typeface="Book Antiqua" pitchFamily="18" charset="0"/>
              </a:rPr>
              <a:t>a) Controlling heart rate</a:t>
            </a:r>
            <a:br>
              <a:rPr lang="en-US" dirty="0">
                <a:latin typeface="Book Antiqua" pitchFamily="18" charset="0"/>
              </a:rPr>
            </a:br>
            <a:r>
              <a:rPr lang="en-US" dirty="0">
                <a:latin typeface="Book Antiqua" pitchFamily="18" charset="0"/>
              </a:rPr>
              <a:t>b) Arousal of the brain</a:t>
            </a:r>
            <a:br>
              <a:rPr lang="en-US" dirty="0">
                <a:latin typeface="Book Antiqua" pitchFamily="18" charset="0"/>
              </a:rPr>
            </a:br>
            <a:r>
              <a:rPr lang="en-US" dirty="0">
                <a:latin typeface="Book Antiqua" pitchFamily="18" charset="0"/>
              </a:rPr>
              <a:t>c) Produces melatonin as part of sleep-wake cycle</a:t>
            </a:r>
            <a:br>
              <a:rPr lang="en-US" dirty="0">
                <a:latin typeface="Book Antiqua" pitchFamily="18" charset="0"/>
              </a:rPr>
            </a:br>
            <a:r>
              <a:rPr lang="en-US" dirty="0">
                <a:latin typeface="Book Antiqua" pitchFamily="18" charset="0"/>
              </a:rPr>
              <a:t>d) Filters sensory information</a:t>
            </a:r>
            <a:br>
              <a:rPr lang="en-US" dirty="0">
                <a:latin typeface="Book Antiqua" pitchFamily="18" charset="0"/>
              </a:rPr>
            </a:br>
            <a:r>
              <a:rPr lang="en-US" dirty="0">
                <a:latin typeface="Book Antiqua" pitchFamily="18" charset="0"/>
              </a:rPr>
              <a:t>e) B and D</a:t>
            </a:r>
          </a:p>
        </p:txBody>
      </p:sp>
      <p:sp>
        <p:nvSpPr>
          <p:cNvPr id="5" name="TextBox 4"/>
          <p:cNvSpPr txBox="1"/>
          <p:nvPr/>
        </p:nvSpPr>
        <p:spPr>
          <a:xfrm>
            <a:off x="7315200" y="1676400"/>
            <a:ext cx="990600" cy="461665"/>
          </a:xfrm>
          <a:prstGeom prst="rect">
            <a:avLst/>
          </a:prstGeom>
          <a:noFill/>
        </p:spPr>
        <p:txBody>
          <a:bodyPr wrap="square" rtlCol="0">
            <a:spAutoFit/>
          </a:bodyPr>
          <a:lstStyle/>
          <a:p>
            <a:r>
              <a:rPr lang="en-US" sz="2400" b="1" dirty="0" smtClean="0">
                <a:latin typeface="Book Antiqua" pitchFamily="18" charset="0"/>
              </a:rPr>
              <a:t>(C)</a:t>
            </a:r>
            <a:endParaRPr lang="en-US" sz="2400" b="1" dirty="0">
              <a:latin typeface="Book Antiqua" pitchFamily="18" charset="0"/>
            </a:endParaRPr>
          </a:p>
        </p:txBody>
      </p:sp>
      <p:sp>
        <p:nvSpPr>
          <p:cNvPr id="6" name="TextBox 5"/>
          <p:cNvSpPr txBox="1"/>
          <p:nvPr/>
        </p:nvSpPr>
        <p:spPr>
          <a:xfrm>
            <a:off x="7315200" y="3581400"/>
            <a:ext cx="762000" cy="461665"/>
          </a:xfrm>
          <a:prstGeom prst="rect">
            <a:avLst/>
          </a:prstGeom>
          <a:noFill/>
        </p:spPr>
        <p:txBody>
          <a:bodyPr wrap="square" rtlCol="0">
            <a:spAutoFit/>
          </a:bodyPr>
          <a:lstStyle/>
          <a:p>
            <a:r>
              <a:rPr lang="en-US" sz="2400" b="1" dirty="0" smtClean="0">
                <a:latin typeface="Book Antiqua" pitchFamily="18" charset="0"/>
              </a:rPr>
              <a:t>(D)</a:t>
            </a:r>
            <a:endParaRPr lang="en-US" sz="2400" b="1" dirty="0">
              <a:latin typeface="Book Antiqua" pitchFamily="18" charset="0"/>
            </a:endParaRPr>
          </a:p>
        </p:txBody>
      </p:sp>
      <p:sp>
        <p:nvSpPr>
          <p:cNvPr id="9" name="TextBox 8"/>
          <p:cNvSpPr txBox="1"/>
          <p:nvPr/>
        </p:nvSpPr>
        <p:spPr>
          <a:xfrm>
            <a:off x="7315200" y="5105400"/>
            <a:ext cx="838200" cy="461665"/>
          </a:xfrm>
          <a:prstGeom prst="rect">
            <a:avLst/>
          </a:prstGeom>
          <a:noFill/>
        </p:spPr>
        <p:txBody>
          <a:bodyPr wrap="square" rtlCol="0">
            <a:spAutoFit/>
          </a:bodyPr>
          <a:lstStyle/>
          <a:p>
            <a:r>
              <a:rPr lang="en-US" sz="2400" b="1" dirty="0" smtClean="0">
                <a:latin typeface="Book Antiqua" pitchFamily="18" charset="0"/>
              </a:rPr>
              <a:t>(E)</a:t>
            </a:r>
            <a:endParaRPr lang="en-US" sz="2400" b="1" dirty="0">
              <a:latin typeface="Book Antiqua" pitchFamily="18" charset="0"/>
            </a:endParaRPr>
          </a:p>
        </p:txBody>
      </p:sp>
    </p:spTree>
    <p:extLst>
      <p:ext uri="{BB962C8B-B14F-4D97-AF65-F5344CB8AC3E}">
        <p14:creationId xmlns:p14="http://schemas.microsoft.com/office/powerpoint/2010/main" val="118858625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1200" y="304800"/>
            <a:ext cx="5181600" cy="523220"/>
          </a:xfrm>
          <a:prstGeom prst="rect">
            <a:avLst/>
          </a:prstGeom>
          <a:noFill/>
        </p:spPr>
        <p:txBody>
          <a:bodyPr wrap="square" rtlCol="0">
            <a:spAutoFit/>
          </a:bodyPr>
          <a:lstStyle/>
          <a:p>
            <a:pPr algn="ctr"/>
            <a:r>
              <a:rPr lang="en-US" sz="2800" b="1" dirty="0" smtClean="0">
                <a:latin typeface="Book Antiqua" pitchFamily="18" charset="0"/>
              </a:rPr>
              <a:t>Midterm Style Questions</a:t>
            </a:r>
            <a:endParaRPr lang="en-US" sz="2800" b="1" dirty="0">
              <a:latin typeface="Book Antiqua" pitchFamily="18" charset="0"/>
            </a:endParaRPr>
          </a:p>
        </p:txBody>
      </p:sp>
      <p:sp>
        <p:nvSpPr>
          <p:cNvPr id="3" name="TextBox 2"/>
          <p:cNvSpPr txBox="1"/>
          <p:nvPr/>
        </p:nvSpPr>
        <p:spPr>
          <a:xfrm>
            <a:off x="533400" y="889010"/>
            <a:ext cx="7543800" cy="5355312"/>
          </a:xfrm>
          <a:prstGeom prst="rect">
            <a:avLst/>
          </a:prstGeom>
          <a:noFill/>
        </p:spPr>
        <p:txBody>
          <a:bodyPr wrap="square" rtlCol="0">
            <a:spAutoFit/>
          </a:bodyPr>
          <a:lstStyle/>
          <a:p>
            <a:r>
              <a:rPr lang="en-US" b="1" dirty="0" smtClean="0">
                <a:latin typeface="Book Antiqua" pitchFamily="18" charset="0"/>
              </a:rPr>
              <a:t>4. A </a:t>
            </a:r>
            <a:r>
              <a:rPr lang="en-US" b="1" dirty="0">
                <a:latin typeface="Book Antiqua" pitchFamily="18" charset="0"/>
              </a:rPr>
              <a:t>mixed nerve:</a:t>
            </a:r>
            <a:r>
              <a:rPr lang="en-US" dirty="0">
                <a:latin typeface="Book Antiqua" pitchFamily="18" charset="0"/>
              </a:rPr>
              <a:t/>
            </a:r>
            <a:br>
              <a:rPr lang="en-US" dirty="0">
                <a:latin typeface="Book Antiqua" pitchFamily="18" charset="0"/>
              </a:rPr>
            </a:br>
            <a:r>
              <a:rPr lang="en-US" dirty="0">
                <a:latin typeface="Book Antiqua" pitchFamily="18" charset="0"/>
              </a:rPr>
              <a:t>a) Contains both nerves and tracts</a:t>
            </a:r>
            <a:br>
              <a:rPr lang="en-US" dirty="0">
                <a:latin typeface="Book Antiqua" pitchFamily="18" charset="0"/>
              </a:rPr>
            </a:br>
            <a:r>
              <a:rPr lang="en-US" dirty="0">
                <a:latin typeface="Book Antiqua" pitchFamily="18" charset="0"/>
              </a:rPr>
              <a:t>b) Contains both grey matter and white matter</a:t>
            </a:r>
            <a:br>
              <a:rPr lang="en-US" dirty="0">
                <a:latin typeface="Book Antiqua" pitchFamily="18" charset="0"/>
              </a:rPr>
            </a:br>
            <a:r>
              <a:rPr lang="en-US" dirty="0">
                <a:latin typeface="Book Antiqua" pitchFamily="18" charset="0"/>
              </a:rPr>
              <a:t>c) Contains both afferent and efferent nerves</a:t>
            </a:r>
            <a:br>
              <a:rPr lang="en-US" dirty="0">
                <a:latin typeface="Book Antiqua" pitchFamily="18" charset="0"/>
              </a:rPr>
            </a:br>
            <a:r>
              <a:rPr lang="en-US" dirty="0">
                <a:latin typeface="Book Antiqua" pitchFamily="18" charset="0"/>
              </a:rPr>
              <a:t>d) Can release different types of neurotransmitters</a:t>
            </a:r>
            <a:br>
              <a:rPr lang="en-US" dirty="0">
                <a:latin typeface="Book Antiqua" pitchFamily="18" charset="0"/>
              </a:rPr>
            </a:br>
            <a:r>
              <a:rPr lang="en-US" dirty="0">
                <a:latin typeface="Book Antiqua" pitchFamily="18" charset="0"/>
              </a:rPr>
              <a:t/>
            </a:r>
            <a:br>
              <a:rPr lang="en-US" dirty="0">
                <a:latin typeface="Book Antiqua" pitchFamily="18" charset="0"/>
              </a:rPr>
            </a:br>
            <a:r>
              <a:rPr lang="en-US" b="1" dirty="0" smtClean="0">
                <a:latin typeface="Book Antiqua" pitchFamily="18" charset="0"/>
              </a:rPr>
              <a:t>5. Prime </a:t>
            </a:r>
            <a:r>
              <a:rPr lang="en-US" b="1" dirty="0">
                <a:latin typeface="Book Antiqua" pitchFamily="18" charset="0"/>
              </a:rPr>
              <a:t>mover(s) of forearm flexion at the elbow is/are:</a:t>
            </a:r>
            <a:r>
              <a:rPr lang="en-US" dirty="0">
                <a:latin typeface="Book Antiqua" pitchFamily="18" charset="0"/>
              </a:rPr>
              <a:t/>
            </a:r>
            <a:br>
              <a:rPr lang="en-US" dirty="0">
                <a:latin typeface="Book Antiqua" pitchFamily="18" charset="0"/>
              </a:rPr>
            </a:br>
            <a:r>
              <a:rPr lang="en-US" dirty="0">
                <a:latin typeface="Book Antiqua" pitchFamily="18" charset="0"/>
              </a:rPr>
              <a:t>a) Brachialis</a:t>
            </a:r>
            <a:br>
              <a:rPr lang="en-US" dirty="0">
                <a:latin typeface="Book Antiqua" pitchFamily="18" charset="0"/>
              </a:rPr>
            </a:br>
            <a:r>
              <a:rPr lang="en-US" dirty="0">
                <a:latin typeface="Book Antiqua" pitchFamily="18" charset="0"/>
              </a:rPr>
              <a:t>b) Triceps </a:t>
            </a:r>
            <a:r>
              <a:rPr lang="en-US" dirty="0" err="1">
                <a:latin typeface="Book Antiqua" pitchFamily="18" charset="0"/>
              </a:rPr>
              <a:t>brachii</a:t>
            </a:r>
            <a:r>
              <a:rPr lang="en-US" dirty="0">
                <a:latin typeface="Book Antiqua" pitchFamily="18" charset="0"/>
              </a:rPr>
              <a:t/>
            </a:r>
            <a:br>
              <a:rPr lang="en-US" dirty="0">
                <a:latin typeface="Book Antiqua" pitchFamily="18" charset="0"/>
              </a:rPr>
            </a:br>
            <a:r>
              <a:rPr lang="en-US" dirty="0">
                <a:latin typeface="Book Antiqua" pitchFamily="18" charset="0"/>
              </a:rPr>
              <a:t>c) Biceps </a:t>
            </a:r>
            <a:r>
              <a:rPr lang="en-US" dirty="0" err="1">
                <a:latin typeface="Book Antiqua" pitchFamily="18" charset="0"/>
              </a:rPr>
              <a:t>brachii</a:t>
            </a:r>
            <a:r>
              <a:rPr lang="en-US" dirty="0">
                <a:latin typeface="Book Antiqua" pitchFamily="18" charset="0"/>
              </a:rPr>
              <a:t/>
            </a:r>
            <a:br>
              <a:rPr lang="en-US" dirty="0">
                <a:latin typeface="Book Antiqua" pitchFamily="18" charset="0"/>
              </a:rPr>
            </a:br>
            <a:r>
              <a:rPr lang="en-US" dirty="0">
                <a:latin typeface="Book Antiqua" pitchFamily="18" charset="0"/>
              </a:rPr>
              <a:t>d) Flexor </a:t>
            </a:r>
            <a:r>
              <a:rPr lang="en-US" dirty="0" err="1">
                <a:latin typeface="Book Antiqua" pitchFamily="18" charset="0"/>
              </a:rPr>
              <a:t>digitorum</a:t>
            </a:r>
            <a:r>
              <a:rPr lang="en-US" dirty="0">
                <a:latin typeface="Book Antiqua" pitchFamily="18" charset="0"/>
              </a:rPr>
              <a:t> </a:t>
            </a:r>
            <a:r>
              <a:rPr lang="en-US" dirty="0" err="1">
                <a:latin typeface="Book Antiqua" pitchFamily="18" charset="0"/>
              </a:rPr>
              <a:t>longus</a:t>
            </a:r>
            <a:r>
              <a:rPr lang="en-US" dirty="0">
                <a:latin typeface="Book Antiqua" pitchFamily="18" charset="0"/>
              </a:rPr>
              <a:t/>
            </a:r>
            <a:br>
              <a:rPr lang="en-US" dirty="0">
                <a:latin typeface="Book Antiqua" pitchFamily="18" charset="0"/>
              </a:rPr>
            </a:br>
            <a:r>
              <a:rPr lang="en-US" dirty="0">
                <a:latin typeface="Book Antiqua" pitchFamily="18" charset="0"/>
              </a:rPr>
              <a:t>e) a and c</a:t>
            </a:r>
            <a:endParaRPr lang="en-US" dirty="0" smtClean="0">
              <a:latin typeface="Book Antiqua" pitchFamily="18" charset="0"/>
            </a:endParaRPr>
          </a:p>
          <a:p>
            <a:endParaRPr lang="en-US" dirty="0">
              <a:latin typeface="Book Antiqua" pitchFamily="18" charset="0"/>
            </a:endParaRPr>
          </a:p>
          <a:p>
            <a:r>
              <a:rPr lang="en-US" b="1" dirty="0" smtClean="0">
                <a:latin typeface="Book Antiqua" pitchFamily="18" charset="0"/>
              </a:rPr>
              <a:t>6. Neurons that send impulses from Wernicke’s area to neurons in </a:t>
            </a:r>
            <a:r>
              <a:rPr lang="en-US" b="1" dirty="0" err="1" smtClean="0">
                <a:latin typeface="Book Antiqua" pitchFamily="18" charset="0"/>
              </a:rPr>
              <a:t>Broca’s</a:t>
            </a:r>
            <a:r>
              <a:rPr lang="en-US" b="1" dirty="0" smtClean="0">
                <a:latin typeface="Book Antiqua" pitchFamily="18" charset="0"/>
              </a:rPr>
              <a:t> area are:</a:t>
            </a:r>
            <a:br>
              <a:rPr lang="en-US" b="1" dirty="0" smtClean="0">
                <a:latin typeface="Book Antiqua" pitchFamily="18" charset="0"/>
              </a:rPr>
            </a:br>
            <a:r>
              <a:rPr lang="en-US" dirty="0" smtClean="0">
                <a:latin typeface="Book Antiqua" pitchFamily="18" charset="0"/>
              </a:rPr>
              <a:t>a) Commissural fibers</a:t>
            </a:r>
            <a:br>
              <a:rPr lang="en-US" dirty="0" smtClean="0">
                <a:latin typeface="Book Antiqua" pitchFamily="18" charset="0"/>
              </a:rPr>
            </a:br>
            <a:r>
              <a:rPr lang="en-US" dirty="0" smtClean="0">
                <a:latin typeface="Book Antiqua" pitchFamily="18" charset="0"/>
              </a:rPr>
              <a:t>b) Projection fibers</a:t>
            </a:r>
            <a:br>
              <a:rPr lang="en-US" dirty="0" smtClean="0">
                <a:latin typeface="Book Antiqua" pitchFamily="18" charset="0"/>
              </a:rPr>
            </a:br>
            <a:r>
              <a:rPr lang="en-US" dirty="0" smtClean="0">
                <a:latin typeface="Book Antiqua" pitchFamily="18" charset="0"/>
              </a:rPr>
              <a:t>c) Association fibers</a:t>
            </a:r>
            <a:br>
              <a:rPr lang="en-US" dirty="0" smtClean="0">
                <a:latin typeface="Book Antiqua" pitchFamily="18" charset="0"/>
              </a:rPr>
            </a:br>
            <a:r>
              <a:rPr lang="en-US" dirty="0" smtClean="0">
                <a:latin typeface="Book Antiqua" pitchFamily="18" charset="0"/>
              </a:rPr>
              <a:t>d) Corpus callosum </a:t>
            </a:r>
            <a:endParaRPr lang="en-US" b="1" dirty="0">
              <a:latin typeface="Book Antiqua" pitchFamily="18" charset="0"/>
            </a:endParaRPr>
          </a:p>
        </p:txBody>
      </p:sp>
      <p:sp>
        <p:nvSpPr>
          <p:cNvPr id="4" name="TextBox 3"/>
          <p:cNvSpPr txBox="1"/>
          <p:nvPr/>
        </p:nvSpPr>
        <p:spPr>
          <a:xfrm>
            <a:off x="7010400" y="1447800"/>
            <a:ext cx="1066800" cy="461665"/>
          </a:xfrm>
          <a:prstGeom prst="rect">
            <a:avLst/>
          </a:prstGeom>
          <a:noFill/>
        </p:spPr>
        <p:txBody>
          <a:bodyPr wrap="square" rtlCol="0">
            <a:spAutoFit/>
          </a:bodyPr>
          <a:lstStyle/>
          <a:p>
            <a:r>
              <a:rPr lang="en-US" sz="2400" b="1" dirty="0" smtClean="0">
                <a:latin typeface="Book Antiqua" pitchFamily="18" charset="0"/>
              </a:rPr>
              <a:t>(C)</a:t>
            </a:r>
            <a:endParaRPr lang="en-US" sz="2400" b="1" dirty="0">
              <a:latin typeface="Book Antiqua" pitchFamily="18" charset="0"/>
            </a:endParaRPr>
          </a:p>
        </p:txBody>
      </p:sp>
      <p:sp>
        <p:nvSpPr>
          <p:cNvPr id="6" name="TextBox 5"/>
          <p:cNvSpPr txBox="1"/>
          <p:nvPr/>
        </p:nvSpPr>
        <p:spPr>
          <a:xfrm>
            <a:off x="7010400" y="3200400"/>
            <a:ext cx="609600" cy="461665"/>
          </a:xfrm>
          <a:prstGeom prst="rect">
            <a:avLst/>
          </a:prstGeom>
          <a:noFill/>
        </p:spPr>
        <p:txBody>
          <a:bodyPr wrap="square" rtlCol="0">
            <a:spAutoFit/>
          </a:bodyPr>
          <a:lstStyle/>
          <a:p>
            <a:r>
              <a:rPr lang="en-US" sz="2400" dirty="0" smtClean="0">
                <a:latin typeface="Book Antiqua" pitchFamily="18" charset="0"/>
              </a:rPr>
              <a:t>(</a:t>
            </a:r>
            <a:r>
              <a:rPr lang="en-US" sz="2400" b="1" dirty="0" smtClean="0">
                <a:latin typeface="Book Antiqua" pitchFamily="18" charset="0"/>
              </a:rPr>
              <a:t>E)</a:t>
            </a:r>
            <a:endParaRPr lang="en-US" sz="2400" dirty="0">
              <a:latin typeface="Book Antiqua" pitchFamily="18" charset="0"/>
            </a:endParaRPr>
          </a:p>
        </p:txBody>
      </p:sp>
      <p:sp>
        <p:nvSpPr>
          <p:cNvPr id="7" name="TextBox 6"/>
          <p:cNvSpPr txBox="1"/>
          <p:nvPr/>
        </p:nvSpPr>
        <p:spPr>
          <a:xfrm>
            <a:off x="7010400" y="5257800"/>
            <a:ext cx="838200" cy="461665"/>
          </a:xfrm>
          <a:prstGeom prst="rect">
            <a:avLst/>
          </a:prstGeom>
          <a:noFill/>
        </p:spPr>
        <p:txBody>
          <a:bodyPr wrap="square" rtlCol="0">
            <a:spAutoFit/>
          </a:bodyPr>
          <a:lstStyle/>
          <a:p>
            <a:r>
              <a:rPr lang="en-US" sz="2400" b="1" dirty="0" smtClean="0">
                <a:latin typeface="Book Antiqua" pitchFamily="18" charset="0"/>
              </a:rPr>
              <a:t>(C)</a:t>
            </a:r>
            <a:endParaRPr lang="en-US" sz="2400" b="1" dirty="0">
              <a:latin typeface="Book Antiqua" pitchFamily="18" charset="0"/>
            </a:endParaRPr>
          </a:p>
        </p:txBody>
      </p:sp>
    </p:spTree>
    <p:extLst>
      <p:ext uri="{BB962C8B-B14F-4D97-AF65-F5344CB8AC3E}">
        <p14:creationId xmlns:p14="http://schemas.microsoft.com/office/powerpoint/2010/main" val="127032250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1200" y="304800"/>
            <a:ext cx="5181600" cy="523220"/>
          </a:xfrm>
          <a:prstGeom prst="rect">
            <a:avLst/>
          </a:prstGeom>
          <a:noFill/>
        </p:spPr>
        <p:txBody>
          <a:bodyPr wrap="square" rtlCol="0">
            <a:spAutoFit/>
          </a:bodyPr>
          <a:lstStyle/>
          <a:p>
            <a:pPr algn="ctr"/>
            <a:r>
              <a:rPr lang="en-US" sz="2800" b="1" dirty="0" smtClean="0">
                <a:latin typeface="Book Antiqua" pitchFamily="18" charset="0"/>
              </a:rPr>
              <a:t>Midterm Style Questions</a:t>
            </a:r>
            <a:endParaRPr lang="en-US" sz="2800" b="1" dirty="0">
              <a:latin typeface="Book Antiqua" pitchFamily="18" charset="0"/>
            </a:endParaRPr>
          </a:p>
        </p:txBody>
      </p:sp>
      <p:sp>
        <p:nvSpPr>
          <p:cNvPr id="3" name="TextBox 2"/>
          <p:cNvSpPr txBox="1"/>
          <p:nvPr/>
        </p:nvSpPr>
        <p:spPr>
          <a:xfrm>
            <a:off x="685800" y="1143000"/>
            <a:ext cx="7848600" cy="5355312"/>
          </a:xfrm>
          <a:prstGeom prst="rect">
            <a:avLst/>
          </a:prstGeom>
          <a:noFill/>
        </p:spPr>
        <p:txBody>
          <a:bodyPr wrap="square" rtlCol="0">
            <a:spAutoFit/>
          </a:bodyPr>
          <a:lstStyle/>
          <a:p>
            <a:r>
              <a:rPr lang="en-US" b="1" dirty="0" smtClean="0">
                <a:latin typeface="Book Antiqua" pitchFamily="18" charset="0"/>
              </a:rPr>
              <a:t>7. Which of the following is NOT part of the brainstem</a:t>
            </a:r>
            <a:br>
              <a:rPr lang="en-US" b="1" dirty="0" smtClean="0">
                <a:latin typeface="Book Antiqua" pitchFamily="18" charset="0"/>
              </a:rPr>
            </a:br>
            <a:r>
              <a:rPr lang="en-US" dirty="0" smtClean="0">
                <a:latin typeface="Book Antiqua" pitchFamily="18" charset="0"/>
              </a:rPr>
              <a:t>a) Medulla</a:t>
            </a:r>
            <a:br>
              <a:rPr lang="en-US" dirty="0" smtClean="0">
                <a:latin typeface="Book Antiqua" pitchFamily="18" charset="0"/>
              </a:rPr>
            </a:br>
            <a:r>
              <a:rPr lang="en-US" dirty="0" smtClean="0">
                <a:latin typeface="Book Antiqua" pitchFamily="18" charset="0"/>
              </a:rPr>
              <a:t>b) Cerebellum</a:t>
            </a:r>
            <a:br>
              <a:rPr lang="en-US" dirty="0" smtClean="0">
                <a:latin typeface="Book Antiqua" pitchFamily="18" charset="0"/>
              </a:rPr>
            </a:br>
            <a:r>
              <a:rPr lang="en-US" dirty="0" smtClean="0">
                <a:latin typeface="Book Antiqua" pitchFamily="18" charset="0"/>
              </a:rPr>
              <a:t>c) Pons</a:t>
            </a:r>
            <a:br>
              <a:rPr lang="en-US" dirty="0" smtClean="0">
                <a:latin typeface="Book Antiqua" pitchFamily="18" charset="0"/>
              </a:rPr>
            </a:br>
            <a:r>
              <a:rPr lang="en-US" dirty="0" smtClean="0">
                <a:latin typeface="Book Antiqua" pitchFamily="18" charset="0"/>
              </a:rPr>
              <a:t>d) Midbrain</a:t>
            </a:r>
          </a:p>
          <a:p>
            <a:endParaRPr lang="en-US" b="1" dirty="0">
              <a:latin typeface="Book Antiqua" pitchFamily="18" charset="0"/>
            </a:endParaRPr>
          </a:p>
          <a:p>
            <a:r>
              <a:rPr lang="en-US" b="1" dirty="0" smtClean="0">
                <a:latin typeface="Book Antiqua" pitchFamily="18" charset="0"/>
              </a:rPr>
              <a:t>8. Cell bodies of first order sensory neurons are:</a:t>
            </a:r>
            <a:br>
              <a:rPr lang="en-US" b="1" dirty="0" smtClean="0">
                <a:latin typeface="Book Antiqua" pitchFamily="18" charset="0"/>
              </a:rPr>
            </a:br>
            <a:r>
              <a:rPr lang="en-US" dirty="0" smtClean="0">
                <a:latin typeface="Book Antiqua" pitchFamily="18" charset="0"/>
              </a:rPr>
              <a:t>a) At the site of sensation (</a:t>
            </a:r>
            <a:r>
              <a:rPr lang="en-US" dirty="0" err="1" smtClean="0">
                <a:latin typeface="Book Antiqua" pitchFamily="18" charset="0"/>
              </a:rPr>
              <a:t>eg</a:t>
            </a:r>
            <a:r>
              <a:rPr lang="en-US" dirty="0" smtClean="0">
                <a:latin typeface="Book Antiqua" pitchFamily="18" charset="0"/>
              </a:rPr>
              <a:t>. Fingertips)</a:t>
            </a:r>
            <a:br>
              <a:rPr lang="en-US" dirty="0" smtClean="0">
                <a:latin typeface="Book Antiqua" pitchFamily="18" charset="0"/>
              </a:rPr>
            </a:br>
            <a:r>
              <a:rPr lang="en-US" dirty="0" smtClean="0">
                <a:latin typeface="Book Antiqua" pitchFamily="18" charset="0"/>
              </a:rPr>
              <a:t>b) Dorsal root ganglion</a:t>
            </a:r>
            <a:br>
              <a:rPr lang="en-US" dirty="0" smtClean="0">
                <a:latin typeface="Book Antiqua" pitchFamily="18" charset="0"/>
              </a:rPr>
            </a:br>
            <a:r>
              <a:rPr lang="en-US" dirty="0" smtClean="0">
                <a:latin typeface="Book Antiqua" pitchFamily="18" charset="0"/>
              </a:rPr>
              <a:t>c) Dorsal horn of spinal cord</a:t>
            </a:r>
            <a:br>
              <a:rPr lang="en-US" dirty="0" smtClean="0">
                <a:latin typeface="Book Antiqua" pitchFamily="18" charset="0"/>
              </a:rPr>
            </a:br>
            <a:r>
              <a:rPr lang="en-US" dirty="0" smtClean="0">
                <a:latin typeface="Book Antiqua" pitchFamily="18" charset="0"/>
              </a:rPr>
              <a:t>d) Somatosensory cortex </a:t>
            </a:r>
          </a:p>
          <a:p>
            <a:endParaRPr lang="en-US" b="1" dirty="0">
              <a:latin typeface="Book Antiqua" pitchFamily="18" charset="0"/>
            </a:endParaRPr>
          </a:p>
          <a:p>
            <a:r>
              <a:rPr lang="en-US" b="1" dirty="0" smtClean="0">
                <a:latin typeface="Book Antiqua" pitchFamily="18" charset="0"/>
              </a:rPr>
              <a:t>9. Primary motor cortex is in the:</a:t>
            </a:r>
          </a:p>
          <a:p>
            <a:pPr marL="342900" indent="-342900">
              <a:buAutoNum type="alphaLcParenR"/>
            </a:pPr>
            <a:r>
              <a:rPr lang="en-US" dirty="0" err="1" smtClean="0">
                <a:latin typeface="Book Antiqua" pitchFamily="18" charset="0"/>
              </a:rPr>
              <a:t>Precentral</a:t>
            </a:r>
            <a:r>
              <a:rPr lang="en-US" dirty="0" smtClean="0">
                <a:latin typeface="Book Antiqua" pitchFamily="18" charset="0"/>
              </a:rPr>
              <a:t> </a:t>
            </a:r>
            <a:r>
              <a:rPr lang="en-US" dirty="0" err="1" smtClean="0">
                <a:latin typeface="Book Antiqua" pitchFamily="18" charset="0"/>
              </a:rPr>
              <a:t>gyrus</a:t>
            </a:r>
            <a:endParaRPr lang="en-US" dirty="0" smtClean="0">
              <a:latin typeface="Book Antiqua" pitchFamily="18" charset="0"/>
            </a:endParaRPr>
          </a:p>
          <a:p>
            <a:pPr marL="342900" indent="-342900">
              <a:buAutoNum type="alphaLcParenR"/>
            </a:pPr>
            <a:r>
              <a:rPr lang="en-US" dirty="0" err="1" smtClean="0">
                <a:latin typeface="Book Antiqua" pitchFamily="18" charset="0"/>
              </a:rPr>
              <a:t>Postcentral</a:t>
            </a:r>
            <a:r>
              <a:rPr lang="en-US" dirty="0" smtClean="0">
                <a:latin typeface="Book Antiqua" pitchFamily="18" charset="0"/>
              </a:rPr>
              <a:t> </a:t>
            </a:r>
            <a:r>
              <a:rPr lang="en-US" dirty="0" err="1" smtClean="0">
                <a:latin typeface="Book Antiqua" pitchFamily="18" charset="0"/>
              </a:rPr>
              <a:t>gyrus</a:t>
            </a:r>
            <a:endParaRPr lang="en-US" dirty="0" smtClean="0">
              <a:latin typeface="Book Antiqua" pitchFamily="18" charset="0"/>
            </a:endParaRPr>
          </a:p>
          <a:p>
            <a:pPr marL="342900" indent="-342900">
              <a:buAutoNum type="alphaLcParenR"/>
            </a:pPr>
            <a:r>
              <a:rPr lang="en-US" dirty="0" smtClean="0">
                <a:latin typeface="Book Antiqua" pitchFamily="18" charset="0"/>
              </a:rPr>
              <a:t>Parietal lobe</a:t>
            </a:r>
          </a:p>
          <a:p>
            <a:pPr marL="342900" indent="-342900">
              <a:buAutoNum type="alphaLcParenR"/>
            </a:pPr>
            <a:r>
              <a:rPr lang="en-US" dirty="0" err="1" smtClean="0">
                <a:latin typeface="Book Antiqua" pitchFamily="18" charset="0"/>
              </a:rPr>
              <a:t>Precentral</a:t>
            </a:r>
            <a:r>
              <a:rPr lang="en-US" dirty="0" smtClean="0">
                <a:latin typeface="Book Antiqua" pitchFamily="18" charset="0"/>
              </a:rPr>
              <a:t> sulcus</a:t>
            </a:r>
          </a:p>
          <a:p>
            <a:pPr marL="342900" indent="-342900">
              <a:buAutoNum type="alphaLcParenR"/>
            </a:pPr>
            <a:r>
              <a:rPr lang="en-US" dirty="0" smtClean="0">
                <a:latin typeface="Book Antiqua" pitchFamily="18" charset="0"/>
              </a:rPr>
              <a:t>a and c</a:t>
            </a:r>
          </a:p>
          <a:p>
            <a:endParaRPr lang="en-US" dirty="0">
              <a:latin typeface="Book Antiqua" pitchFamily="18" charset="0"/>
            </a:endParaRPr>
          </a:p>
        </p:txBody>
      </p:sp>
      <p:sp>
        <p:nvSpPr>
          <p:cNvPr id="4" name="TextBox 3"/>
          <p:cNvSpPr txBox="1"/>
          <p:nvPr/>
        </p:nvSpPr>
        <p:spPr>
          <a:xfrm>
            <a:off x="7162800" y="1524000"/>
            <a:ext cx="1371600" cy="461665"/>
          </a:xfrm>
          <a:prstGeom prst="rect">
            <a:avLst/>
          </a:prstGeom>
          <a:noFill/>
        </p:spPr>
        <p:txBody>
          <a:bodyPr wrap="square" rtlCol="0">
            <a:spAutoFit/>
          </a:bodyPr>
          <a:lstStyle/>
          <a:p>
            <a:r>
              <a:rPr lang="en-US" sz="2400" b="1" dirty="0" smtClean="0">
                <a:latin typeface="Book Antiqua" pitchFamily="18" charset="0"/>
              </a:rPr>
              <a:t>(B)</a:t>
            </a:r>
            <a:endParaRPr lang="en-US" sz="2400" b="1" dirty="0">
              <a:latin typeface="Book Antiqua" pitchFamily="18" charset="0"/>
            </a:endParaRPr>
          </a:p>
        </p:txBody>
      </p:sp>
      <p:sp>
        <p:nvSpPr>
          <p:cNvPr id="5" name="TextBox 4"/>
          <p:cNvSpPr txBox="1"/>
          <p:nvPr/>
        </p:nvSpPr>
        <p:spPr>
          <a:xfrm>
            <a:off x="7162800" y="3200400"/>
            <a:ext cx="1219200" cy="461665"/>
          </a:xfrm>
          <a:prstGeom prst="rect">
            <a:avLst/>
          </a:prstGeom>
          <a:noFill/>
        </p:spPr>
        <p:txBody>
          <a:bodyPr wrap="square" rtlCol="0">
            <a:spAutoFit/>
          </a:bodyPr>
          <a:lstStyle/>
          <a:p>
            <a:r>
              <a:rPr lang="en-US" sz="2400" dirty="0" smtClean="0">
                <a:latin typeface="Book Antiqua" pitchFamily="18" charset="0"/>
              </a:rPr>
              <a:t>(</a:t>
            </a:r>
            <a:r>
              <a:rPr lang="en-US" sz="2400" b="1" dirty="0" smtClean="0">
                <a:latin typeface="Book Antiqua" pitchFamily="18" charset="0"/>
              </a:rPr>
              <a:t>B)</a:t>
            </a:r>
            <a:endParaRPr lang="en-US" sz="2400" dirty="0">
              <a:latin typeface="Book Antiqua" pitchFamily="18" charset="0"/>
            </a:endParaRPr>
          </a:p>
        </p:txBody>
      </p:sp>
      <p:sp>
        <p:nvSpPr>
          <p:cNvPr id="6" name="TextBox 5"/>
          <p:cNvSpPr txBox="1"/>
          <p:nvPr/>
        </p:nvSpPr>
        <p:spPr>
          <a:xfrm>
            <a:off x="7162800" y="4876800"/>
            <a:ext cx="1219200" cy="461665"/>
          </a:xfrm>
          <a:prstGeom prst="rect">
            <a:avLst/>
          </a:prstGeom>
          <a:noFill/>
        </p:spPr>
        <p:txBody>
          <a:bodyPr wrap="square" rtlCol="0">
            <a:spAutoFit/>
          </a:bodyPr>
          <a:lstStyle/>
          <a:p>
            <a:r>
              <a:rPr lang="en-US" sz="2400" b="1" dirty="0" smtClean="0">
                <a:latin typeface="Book Antiqua" pitchFamily="18" charset="0"/>
              </a:rPr>
              <a:t>(A)</a:t>
            </a:r>
            <a:endParaRPr lang="en-US" sz="2400" b="1" dirty="0">
              <a:latin typeface="Book Antiqua" pitchFamily="18" charset="0"/>
            </a:endParaRPr>
          </a:p>
        </p:txBody>
      </p:sp>
    </p:spTree>
    <p:extLst>
      <p:ext uri="{BB962C8B-B14F-4D97-AF65-F5344CB8AC3E}">
        <p14:creationId xmlns:p14="http://schemas.microsoft.com/office/powerpoint/2010/main" val="63605202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1200" y="304800"/>
            <a:ext cx="5181600" cy="523220"/>
          </a:xfrm>
          <a:prstGeom prst="rect">
            <a:avLst/>
          </a:prstGeom>
          <a:noFill/>
        </p:spPr>
        <p:txBody>
          <a:bodyPr wrap="square" rtlCol="0">
            <a:spAutoFit/>
          </a:bodyPr>
          <a:lstStyle/>
          <a:p>
            <a:pPr algn="ctr"/>
            <a:r>
              <a:rPr lang="en-US" sz="2800" b="1" dirty="0" smtClean="0">
                <a:latin typeface="Book Antiqua" pitchFamily="18" charset="0"/>
              </a:rPr>
              <a:t>Midterm Style Questions</a:t>
            </a:r>
            <a:endParaRPr lang="en-US" sz="2800" b="1" dirty="0">
              <a:latin typeface="Book Antiqua" pitchFamily="18" charset="0"/>
            </a:endParaRPr>
          </a:p>
        </p:txBody>
      </p:sp>
      <p:sp>
        <p:nvSpPr>
          <p:cNvPr id="3" name="TextBox 2"/>
          <p:cNvSpPr txBox="1"/>
          <p:nvPr/>
        </p:nvSpPr>
        <p:spPr>
          <a:xfrm>
            <a:off x="533400" y="990600"/>
            <a:ext cx="7924800" cy="5355312"/>
          </a:xfrm>
          <a:prstGeom prst="rect">
            <a:avLst/>
          </a:prstGeom>
          <a:noFill/>
        </p:spPr>
        <p:txBody>
          <a:bodyPr wrap="square" rtlCol="0">
            <a:spAutoFit/>
          </a:bodyPr>
          <a:lstStyle/>
          <a:p>
            <a:r>
              <a:rPr lang="en-US" b="1" dirty="0" smtClean="0">
                <a:latin typeface="Book Antiqua" pitchFamily="18" charset="0"/>
              </a:rPr>
              <a:t>10. </a:t>
            </a:r>
            <a:r>
              <a:rPr lang="en-US" b="1" dirty="0" err="1" smtClean="0">
                <a:latin typeface="Book Antiqua" pitchFamily="18" charset="0"/>
              </a:rPr>
              <a:t>Vastus</a:t>
            </a:r>
            <a:r>
              <a:rPr lang="en-US" b="1" dirty="0" smtClean="0">
                <a:latin typeface="Book Antiqua" pitchFamily="18" charset="0"/>
              </a:rPr>
              <a:t> </a:t>
            </a:r>
            <a:r>
              <a:rPr lang="en-US" b="1" dirty="0" err="1" smtClean="0">
                <a:latin typeface="Book Antiqua" pitchFamily="18" charset="0"/>
              </a:rPr>
              <a:t>medialis</a:t>
            </a:r>
            <a:r>
              <a:rPr lang="en-US" b="1" dirty="0" smtClean="0">
                <a:latin typeface="Book Antiqua" pitchFamily="18" charset="0"/>
              </a:rPr>
              <a:t> and </a:t>
            </a:r>
            <a:r>
              <a:rPr lang="en-US" b="1" dirty="0" err="1" smtClean="0">
                <a:latin typeface="Book Antiqua" pitchFamily="18" charset="0"/>
              </a:rPr>
              <a:t>vastus</a:t>
            </a:r>
            <a:r>
              <a:rPr lang="en-US" b="1" dirty="0">
                <a:latin typeface="Book Antiqua" pitchFamily="18" charset="0"/>
              </a:rPr>
              <a:t> </a:t>
            </a:r>
            <a:r>
              <a:rPr lang="en-US" b="1" dirty="0" err="1" smtClean="0">
                <a:latin typeface="Book Antiqua" pitchFamily="18" charset="0"/>
              </a:rPr>
              <a:t>lateralis</a:t>
            </a:r>
            <a:r>
              <a:rPr lang="en-US" b="1" dirty="0" smtClean="0">
                <a:latin typeface="Book Antiqua" pitchFamily="18" charset="0"/>
              </a:rPr>
              <a:t> are antagonists for which movement:</a:t>
            </a:r>
            <a:br>
              <a:rPr lang="en-US" b="1" dirty="0" smtClean="0">
                <a:latin typeface="Book Antiqua" pitchFamily="18" charset="0"/>
              </a:rPr>
            </a:br>
            <a:r>
              <a:rPr lang="en-US" dirty="0" smtClean="0">
                <a:latin typeface="Book Antiqua" pitchFamily="18" charset="0"/>
              </a:rPr>
              <a:t>a) Forearm extension</a:t>
            </a:r>
            <a:br>
              <a:rPr lang="en-US" dirty="0" smtClean="0">
                <a:latin typeface="Book Antiqua" pitchFamily="18" charset="0"/>
              </a:rPr>
            </a:br>
            <a:r>
              <a:rPr lang="en-US" dirty="0" smtClean="0">
                <a:latin typeface="Book Antiqua" pitchFamily="18" charset="0"/>
              </a:rPr>
              <a:t>b) Knee extension</a:t>
            </a:r>
            <a:br>
              <a:rPr lang="en-US" dirty="0" smtClean="0">
                <a:latin typeface="Book Antiqua" pitchFamily="18" charset="0"/>
              </a:rPr>
            </a:br>
            <a:r>
              <a:rPr lang="en-US" dirty="0" smtClean="0">
                <a:latin typeface="Book Antiqua" pitchFamily="18" charset="0"/>
              </a:rPr>
              <a:t>c) Hip flexion</a:t>
            </a:r>
            <a:br>
              <a:rPr lang="en-US" dirty="0" smtClean="0">
                <a:latin typeface="Book Antiqua" pitchFamily="18" charset="0"/>
              </a:rPr>
            </a:br>
            <a:r>
              <a:rPr lang="en-US" dirty="0" smtClean="0">
                <a:latin typeface="Book Antiqua" pitchFamily="18" charset="0"/>
              </a:rPr>
              <a:t>d) Knee flexion</a:t>
            </a:r>
            <a:br>
              <a:rPr lang="en-US" dirty="0" smtClean="0">
                <a:latin typeface="Book Antiqua" pitchFamily="18" charset="0"/>
              </a:rPr>
            </a:br>
            <a:r>
              <a:rPr lang="en-US" dirty="0" smtClean="0">
                <a:latin typeface="Book Antiqua" pitchFamily="18" charset="0"/>
              </a:rPr>
              <a:t>e) C and D</a:t>
            </a:r>
          </a:p>
          <a:p>
            <a:endParaRPr lang="en-US" b="1" dirty="0">
              <a:latin typeface="Book Antiqua" pitchFamily="18" charset="0"/>
            </a:endParaRPr>
          </a:p>
          <a:p>
            <a:r>
              <a:rPr lang="en-US" b="1" dirty="0" smtClean="0">
                <a:latin typeface="Book Antiqua" pitchFamily="18" charset="0"/>
              </a:rPr>
              <a:t>11. The cell type responsible for formation of cerebrospinal fluid</a:t>
            </a:r>
            <a:br>
              <a:rPr lang="en-US" b="1" dirty="0" smtClean="0">
                <a:latin typeface="Book Antiqua" pitchFamily="18" charset="0"/>
              </a:rPr>
            </a:br>
            <a:r>
              <a:rPr lang="en-US" dirty="0" smtClean="0">
                <a:latin typeface="Book Antiqua" pitchFamily="18" charset="0"/>
              </a:rPr>
              <a:t>a) Astrocytes</a:t>
            </a:r>
            <a:br>
              <a:rPr lang="en-US" dirty="0" smtClean="0">
                <a:latin typeface="Book Antiqua" pitchFamily="18" charset="0"/>
              </a:rPr>
            </a:br>
            <a:r>
              <a:rPr lang="en-US" dirty="0" smtClean="0">
                <a:latin typeface="Book Antiqua" pitchFamily="18" charset="0"/>
              </a:rPr>
              <a:t>b) </a:t>
            </a:r>
            <a:r>
              <a:rPr lang="en-US" dirty="0" err="1" smtClean="0">
                <a:latin typeface="Book Antiqua" pitchFamily="18" charset="0"/>
              </a:rPr>
              <a:t>Oligodendrocytes</a:t>
            </a:r>
            <a:r>
              <a:rPr lang="en-US" dirty="0" smtClean="0">
                <a:latin typeface="Book Antiqua" pitchFamily="18" charset="0"/>
              </a:rPr>
              <a:t/>
            </a:r>
            <a:br>
              <a:rPr lang="en-US" dirty="0" smtClean="0">
                <a:latin typeface="Book Antiqua" pitchFamily="18" charset="0"/>
              </a:rPr>
            </a:br>
            <a:r>
              <a:rPr lang="en-US" dirty="0" smtClean="0">
                <a:latin typeface="Book Antiqua" pitchFamily="18" charset="0"/>
              </a:rPr>
              <a:t>c) Arachnoid villi</a:t>
            </a:r>
          </a:p>
          <a:p>
            <a:r>
              <a:rPr lang="en-US" dirty="0" smtClean="0">
                <a:latin typeface="Book Antiqua" pitchFamily="18" charset="0"/>
              </a:rPr>
              <a:t>d) Ependymal calls</a:t>
            </a:r>
          </a:p>
          <a:p>
            <a:endParaRPr lang="en-US" dirty="0">
              <a:latin typeface="Book Antiqua" pitchFamily="18" charset="0"/>
            </a:endParaRPr>
          </a:p>
          <a:p>
            <a:r>
              <a:rPr lang="en-US" b="1" dirty="0" smtClean="0">
                <a:latin typeface="Book Antiqua" pitchFamily="18" charset="0"/>
              </a:rPr>
              <a:t>12. </a:t>
            </a:r>
            <a:r>
              <a:rPr lang="en-US" b="1" dirty="0" err="1" smtClean="0">
                <a:latin typeface="Book Antiqua" pitchFamily="18" charset="0"/>
              </a:rPr>
              <a:t>Broca’s</a:t>
            </a:r>
            <a:r>
              <a:rPr lang="en-US" b="1" dirty="0" smtClean="0">
                <a:latin typeface="Book Antiqua" pitchFamily="18" charset="0"/>
              </a:rPr>
              <a:t> Area:</a:t>
            </a:r>
            <a:br>
              <a:rPr lang="en-US" b="1" dirty="0" smtClean="0">
                <a:latin typeface="Book Antiqua" pitchFamily="18" charset="0"/>
              </a:rPr>
            </a:br>
            <a:r>
              <a:rPr lang="en-US" dirty="0" smtClean="0">
                <a:latin typeface="Book Antiqua" pitchFamily="18" charset="0"/>
              </a:rPr>
              <a:t>a) Is found in the occipital lobe</a:t>
            </a:r>
            <a:br>
              <a:rPr lang="en-US" dirty="0" smtClean="0">
                <a:latin typeface="Book Antiqua" pitchFamily="18" charset="0"/>
              </a:rPr>
            </a:br>
            <a:r>
              <a:rPr lang="en-US" dirty="0" smtClean="0">
                <a:latin typeface="Book Antiqua" pitchFamily="18" charset="0"/>
              </a:rPr>
              <a:t>b) Is usually found in the right hemisphere</a:t>
            </a:r>
            <a:br>
              <a:rPr lang="en-US" dirty="0" smtClean="0">
                <a:latin typeface="Book Antiqua" pitchFamily="18" charset="0"/>
              </a:rPr>
            </a:br>
            <a:r>
              <a:rPr lang="en-US" dirty="0" smtClean="0">
                <a:latin typeface="Book Antiqua" pitchFamily="18" charset="0"/>
              </a:rPr>
              <a:t>c) Is considered a motor speech area</a:t>
            </a:r>
            <a:br>
              <a:rPr lang="en-US" dirty="0" smtClean="0">
                <a:latin typeface="Book Antiqua" pitchFamily="18" charset="0"/>
              </a:rPr>
            </a:br>
            <a:r>
              <a:rPr lang="en-US" dirty="0" smtClean="0">
                <a:latin typeface="Book Antiqua" pitchFamily="18" charset="0"/>
              </a:rPr>
              <a:t>d) Is involved in the understanding of written and spoken language</a:t>
            </a:r>
            <a:endParaRPr lang="en-US" b="1" dirty="0">
              <a:latin typeface="Book Antiqua" pitchFamily="18" charset="0"/>
            </a:endParaRPr>
          </a:p>
        </p:txBody>
      </p:sp>
      <p:sp>
        <p:nvSpPr>
          <p:cNvPr id="5" name="TextBox 4"/>
          <p:cNvSpPr txBox="1"/>
          <p:nvPr/>
        </p:nvSpPr>
        <p:spPr>
          <a:xfrm>
            <a:off x="6839634" y="1600200"/>
            <a:ext cx="646331" cy="461665"/>
          </a:xfrm>
          <a:prstGeom prst="rect">
            <a:avLst/>
          </a:prstGeom>
          <a:noFill/>
        </p:spPr>
        <p:txBody>
          <a:bodyPr wrap="none" rtlCol="0">
            <a:spAutoFit/>
          </a:bodyPr>
          <a:lstStyle/>
          <a:p>
            <a:r>
              <a:rPr lang="en-US" sz="2400" b="1" dirty="0" smtClean="0">
                <a:latin typeface="Book Antiqua" pitchFamily="18" charset="0"/>
              </a:rPr>
              <a:t>(D)</a:t>
            </a:r>
            <a:endParaRPr lang="en-US" sz="2400" b="1" dirty="0">
              <a:latin typeface="Book Antiqua" pitchFamily="18" charset="0"/>
            </a:endParaRPr>
          </a:p>
        </p:txBody>
      </p:sp>
      <p:sp>
        <p:nvSpPr>
          <p:cNvPr id="6" name="TextBox 5"/>
          <p:cNvSpPr txBox="1"/>
          <p:nvPr/>
        </p:nvSpPr>
        <p:spPr>
          <a:xfrm>
            <a:off x="6858000" y="3886200"/>
            <a:ext cx="932765" cy="461665"/>
          </a:xfrm>
          <a:prstGeom prst="rect">
            <a:avLst/>
          </a:prstGeom>
          <a:noFill/>
        </p:spPr>
        <p:txBody>
          <a:bodyPr wrap="square" rtlCol="0">
            <a:spAutoFit/>
          </a:bodyPr>
          <a:lstStyle/>
          <a:p>
            <a:r>
              <a:rPr lang="en-US" sz="2400" b="1" dirty="0" smtClean="0">
                <a:latin typeface="Book Antiqua" pitchFamily="18" charset="0"/>
              </a:rPr>
              <a:t>(D)</a:t>
            </a:r>
            <a:endParaRPr lang="en-US" sz="2400" b="1" dirty="0">
              <a:latin typeface="Book Antiqua" pitchFamily="18" charset="0"/>
            </a:endParaRPr>
          </a:p>
        </p:txBody>
      </p:sp>
      <p:sp>
        <p:nvSpPr>
          <p:cNvPr id="7" name="TextBox 6"/>
          <p:cNvSpPr txBox="1"/>
          <p:nvPr/>
        </p:nvSpPr>
        <p:spPr>
          <a:xfrm>
            <a:off x="6858000" y="5334000"/>
            <a:ext cx="685800" cy="461665"/>
          </a:xfrm>
          <a:prstGeom prst="rect">
            <a:avLst/>
          </a:prstGeom>
          <a:noFill/>
        </p:spPr>
        <p:txBody>
          <a:bodyPr wrap="square" rtlCol="0">
            <a:spAutoFit/>
          </a:bodyPr>
          <a:lstStyle/>
          <a:p>
            <a:r>
              <a:rPr lang="en-US" sz="2400" b="1" dirty="0" smtClean="0">
                <a:latin typeface="Book Antiqua" pitchFamily="18" charset="0"/>
              </a:rPr>
              <a:t>(C)</a:t>
            </a:r>
            <a:endParaRPr lang="en-US" sz="2400" b="1" dirty="0">
              <a:latin typeface="Book Antiqua" pitchFamily="18" charset="0"/>
            </a:endParaRPr>
          </a:p>
        </p:txBody>
      </p:sp>
    </p:spTree>
    <p:extLst>
      <p:ext uri="{BB962C8B-B14F-4D97-AF65-F5344CB8AC3E}">
        <p14:creationId xmlns:p14="http://schemas.microsoft.com/office/powerpoint/2010/main" val="192188579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2438400" y="2209800"/>
            <a:ext cx="4191000" cy="584775"/>
          </a:xfrm>
          <a:prstGeom prst="rect">
            <a:avLst/>
          </a:prstGeom>
          <a:noFill/>
        </p:spPr>
        <p:txBody>
          <a:bodyPr wrap="square" rtlCol="0">
            <a:spAutoFit/>
          </a:bodyPr>
          <a:lstStyle/>
          <a:p>
            <a:pPr algn="ctr"/>
            <a:r>
              <a:rPr lang="en-US" sz="3200" b="1" dirty="0" smtClean="0">
                <a:latin typeface="Book Antiqua" pitchFamily="18" charset="0"/>
              </a:rPr>
              <a:t>THANK YOU!!!</a:t>
            </a:r>
            <a:endParaRPr lang="en-US" sz="3200" b="1" dirty="0">
              <a:latin typeface="Book Antiqua"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3275" y="2719387"/>
            <a:ext cx="2143125" cy="2554605"/>
          </a:xfrm>
          <a:prstGeom prst="rect">
            <a:avLst/>
          </a:prstGeom>
        </p:spPr>
      </p:pic>
    </p:spTree>
    <p:extLst>
      <p:ext uri="{BB962C8B-B14F-4D97-AF65-F5344CB8AC3E}">
        <p14:creationId xmlns:p14="http://schemas.microsoft.com/office/powerpoint/2010/main" val="2265878775"/>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Hardcover">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outure">
  <a:themeElements>
    <a:clrScheme name="Couture">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Black 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5628</TotalTime>
  <Words>890</Words>
  <Application>Microsoft Macintosh PowerPoint</Application>
  <PresentationFormat>On-screen Show (4:3)</PresentationFormat>
  <Paragraphs>231</Paragraphs>
  <Slides>40</Slides>
  <Notes>4</Notes>
  <HiddenSlides>0</HiddenSlides>
  <MMClips>0</MMClips>
  <ScaleCrop>false</ScaleCrop>
  <HeadingPairs>
    <vt:vector size="4" baseType="variant">
      <vt:variant>
        <vt:lpstr>Theme</vt:lpstr>
      </vt:variant>
      <vt:variant>
        <vt:i4>4</vt:i4>
      </vt:variant>
      <vt:variant>
        <vt:lpstr>Slide Titles</vt:lpstr>
      </vt:variant>
      <vt:variant>
        <vt:i4>40</vt:i4>
      </vt:variant>
    </vt:vector>
  </HeadingPairs>
  <TitlesOfParts>
    <vt:vector size="44" baseType="lpstr">
      <vt:lpstr>Hardcover</vt:lpstr>
      <vt:lpstr>Office Theme</vt:lpstr>
      <vt:lpstr>Couture</vt:lpstr>
      <vt:lpstr>1_Office Theme</vt:lpstr>
      <vt:lpstr>PowerPoint Presentation</vt:lpstr>
      <vt:lpstr>ANP1106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ANP1106</dc:title>
  <dc:creator>David</dc:creator>
  <cp:lastModifiedBy>David Cook</cp:lastModifiedBy>
  <cp:revision>86</cp:revision>
  <dcterms:created xsi:type="dcterms:W3CDTF">2013-02-25T03:03:52Z</dcterms:created>
  <dcterms:modified xsi:type="dcterms:W3CDTF">2015-03-06T19:52:55Z</dcterms:modified>
</cp:coreProperties>
</file>