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63" r:id="rId3"/>
    <p:sldId id="257" r:id="rId4"/>
    <p:sldId id="258" r:id="rId5"/>
    <p:sldId id="260" r:id="rId6"/>
    <p:sldId id="259" r:id="rId7"/>
    <p:sldId id="261" r:id="rId8"/>
    <p:sldId id="264" r:id="rId9"/>
    <p:sldId id="262"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4" autoAdjust="0"/>
  </p:normalViewPr>
  <p:slideViewPr>
    <p:cSldViewPr>
      <p:cViewPr varScale="1">
        <p:scale>
          <a:sx n="61" d="100"/>
          <a:sy n="61" d="100"/>
        </p:scale>
        <p:origin x="165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5B18D-F30E-4640-AB80-1C5AE66FCA77}" type="datetimeFigureOut">
              <a:rPr lang="en-CA" smtClean="0"/>
              <a:t>2015-11-04</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8D60CC-8919-4229-A7E0-6EFAB8F8EB2D}" type="slidenum">
              <a:rPr lang="en-CA" smtClean="0"/>
              <a:t>‹#›</a:t>
            </a:fld>
            <a:endParaRPr lang="en-CA"/>
          </a:p>
        </p:txBody>
      </p:sp>
    </p:spTree>
    <p:extLst>
      <p:ext uri="{BB962C8B-B14F-4D97-AF65-F5344CB8AC3E}">
        <p14:creationId xmlns:p14="http://schemas.microsoft.com/office/powerpoint/2010/main" val="150649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smtClean="0"/>
              <a:t>Middle class</a:t>
            </a:r>
            <a:r>
              <a:rPr lang="en-CA" baseline="0" dirty="0" smtClean="0"/>
              <a:t> emerged as valuable because they fought in the war and were then part of cultural society.</a:t>
            </a:r>
          </a:p>
          <a:p>
            <a:pPr marL="171450" indent="-171450">
              <a:buFontTx/>
              <a:buChar char="-"/>
            </a:pPr>
            <a:r>
              <a:rPr lang="en-CA" baseline="0" dirty="0" smtClean="0"/>
              <a:t> Important role in society, desired class</a:t>
            </a:r>
          </a:p>
          <a:p>
            <a:pPr marL="171450" indent="-171450">
              <a:buFontTx/>
              <a:buChar char="-"/>
            </a:pPr>
            <a:r>
              <a:rPr lang="en-CA" baseline="0" dirty="0" smtClean="0"/>
              <a:t>During cold war, science became important in 1950’s, free education for veterans at this time. Emphasis on education, delayed gratification, middle class values</a:t>
            </a:r>
          </a:p>
          <a:p>
            <a:pPr marL="171450" indent="-171450">
              <a:buFontTx/>
              <a:buChar char="-"/>
            </a:pPr>
            <a:r>
              <a:rPr lang="en-CA" baseline="0" dirty="0" smtClean="0"/>
              <a:t>White and black people could go to the same schools </a:t>
            </a:r>
          </a:p>
          <a:p>
            <a:pPr marL="171450" indent="-171450">
              <a:buFontTx/>
              <a:buChar char="-"/>
            </a:pPr>
            <a:r>
              <a:rPr lang="en-CA" baseline="0" dirty="0" smtClean="0"/>
              <a:t>United states, any state could apply to build housing projects, the states who had a high number of black population got the funding, segregation ended but all people from black communities were pushed into housing projects (ghetto) (Shaw and </a:t>
            </a:r>
            <a:r>
              <a:rPr lang="en-CA" baseline="0" dirty="0" err="1" smtClean="0"/>
              <a:t>Mckay’s</a:t>
            </a:r>
            <a:r>
              <a:rPr lang="en-CA" baseline="0" dirty="0" smtClean="0"/>
              <a:t>, zones) moved from cities into housing projects</a:t>
            </a:r>
          </a:p>
          <a:p>
            <a:pPr marL="171450" indent="-171450">
              <a:buFontTx/>
              <a:buChar char="-"/>
            </a:pPr>
            <a:endParaRPr lang="en-CA" baseline="0" dirty="0" smtClean="0"/>
          </a:p>
          <a:p>
            <a:pPr marL="171450" indent="-171450">
              <a:buFontTx/>
              <a:buChar char="-"/>
            </a:pPr>
            <a:r>
              <a:rPr lang="en-CA" baseline="0" dirty="0" smtClean="0"/>
              <a:t>Influence of </a:t>
            </a:r>
            <a:r>
              <a:rPr lang="en-CA" baseline="0" dirty="0" err="1" smtClean="0"/>
              <a:t>merton</a:t>
            </a:r>
            <a:r>
              <a:rPr lang="en-CA" baseline="0" dirty="0" smtClean="0"/>
              <a:t> and Sutherland, Sutherlands process theory and </a:t>
            </a:r>
            <a:r>
              <a:rPr lang="en-CA" baseline="0" dirty="0" err="1" smtClean="0"/>
              <a:t>mertons</a:t>
            </a:r>
            <a:r>
              <a:rPr lang="en-CA" baseline="0" dirty="0" smtClean="0"/>
              <a:t> institutional means and goals through hard work (structural theorist) (bridging theory)</a:t>
            </a:r>
          </a:p>
          <a:p>
            <a:pPr marL="171450" indent="-171450">
              <a:buFontTx/>
              <a:buChar char="-"/>
            </a:pPr>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2</a:t>
            </a:fld>
            <a:endParaRPr lang="en-CA"/>
          </a:p>
        </p:txBody>
      </p:sp>
    </p:spTree>
    <p:extLst>
      <p:ext uri="{BB962C8B-B14F-4D97-AF65-F5344CB8AC3E}">
        <p14:creationId xmlns:p14="http://schemas.microsoft.com/office/powerpoint/2010/main" val="2619709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 </a:t>
            </a:r>
          </a:p>
          <a:p>
            <a:pPr marL="171450" indent="-171450">
              <a:buFontTx/>
              <a:buChar char="-"/>
            </a:pPr>
            <a:r>
              <a:rPr lang="en-CA" dirty="0" smtClean="0"/>
              <a:t>Accumulating wealth</a:t>
            </a:r>
          </a:p>
          <a:p>
            <a:pPr marL="171450" indent="-171450">
              <a:buFontTx/>
              <a:buChar char="-"/>
            </a:pPr>
            <a:r>
              <a:rPr lang="en-CA" dirty="0" smtClean="0"/>
              <a:t>Subcultural, a culture within a dominant</a:t>
            </a:r>
            <a:r>
              <a:rPr lang="en-CA" baseline="0" dirty="0" smtClean="0"/>
              <a:t> culture, </a:t>
            </a:r>
          </a:p>
          <a:p>
            <a:pPr marL="171450" indent="-171450">
              <a:buFontTx/>
              <a:buChar char="-"/>
            </a:pPr>
            <a:endParaRPr lang="en-CA" baseline="0" dirty="0" smtClean="0"/>
          </a:p>
          <a:p>
            <a:pPr marL="171450" indent="-171450">
              <a:buFontTx/>
              <a:buChar char="-"/>
            </a:pPr>
            <a:r>
              <a:rPr lang="en-CA" baseline="0" dirty="0" smtClean="0"/>
              <a:t>subculture grows in the </a:t>
            </a:r>
            <a:r>
              <a:rPr lang="en-CA" baseline="0" dirty="0" err="1" smtClean="0"/>
              <a:t>slub</a:t>
            </a:r>
            <a:r>
              <a:rPr lang="en-CA" baseline="0" dirty="0" smtClean="0"/>
              <a:t> area of large cities, differential value systems because of where they live (not saying anything about parenting in each zone</a:t>
            </a:r>
          </a:p>
          <a:p>
            <a:pPr marL="0" indent="0">
              <a:buFontTx/>
              <a:buNone/>
            </a:pPr>
            <a:r>
              <a:rPr lang="en-CA" baseline="0" dirty="0" smtClean="0"/>
              <a:t>- </a:t>
            </a:r>
          </a:p>
          <a:p>
            <a:pPr marL="171450" indent="-171450">
              <a:buFontTx/>
              <a:buChar char="-"/>
            </a:pPr>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3</a:t>
            </a:fld>
            <a:endParaRPr lang="en-CA"/>
          </a:p>
        </p:txBody>
      </p:sp>
    </p:spTree>
    <p:extLst>
      <p:ext uri="{BB962C8B-B14F-4D97-AF65-F5344CB8AC3E}">
        <p14:creationId xmlns:p14="http://schemas.microsoft.com/office/powerpoint/2010/main" val="1706863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smtClean="0"/>
              <a:t>Instead of wealth</a:t>
            </a:r>
            <a:r>
              <a:rPr lang="en-CA" baseline="0" dirty="0" smtClean="0"/>
              <a:t> and money, some individuals are after cultural status. Some statuses have more value than others and everyone wants that status. </a:t>
            </a:r>
          </a:p>
          <a:p>
            <a:pPr marL="171450" indent="-171450">
              <a:buFontTx/>
              <a:buChar char="-"/>
            </a:pPr>
            <a:r>
              <a:rPr lang="en-CA" baseline="0" dirty="0" smtClean="0"/>
              <a:t>Not everyone can compete for the same status so </a:t>
            </a:r>
            <a:r>
              <a:rPr lang="en-CA" baseline="0" dirty="0" err="1" smtClean="0"/>
              <a:t>theres</a:t>
            </a:r>
            <a:r>
              <a:rPr lang="en-CA" baseline="0" dirty="0" smtClean="0"/>
              <a:t> two steps, achieving the status and </a:t>
            </a:r>
          </a:p>
          <a:p>
            <a:pPr marL="171450" indent="-171450">
              <a:buFontTx/>
              <a:buChar char="-"/>
            </a:pPr>
            <a:r>
              <a:rPr lang="en-CA" baseline="0" dirty="0" smtClean="0"/>
              <a:t>ascribing the status, when belonging to certain families you get that status by association</a:t>
            </a:r>
          </a:p>
          <a:p>
            <a:pPr marL="171450" indent="-171450">
              <a:buFontTx/>
              <a:buChar char="-"/>
            </a:pPr>
            <a:endParaRPr lang="en-CA" baseline="0" dirty="0" smtClean="0"/>
          </a:p>
          <a:p>
            <a:pPr marL="171450" indent="-171450">
              <a:buFontTx/>
              <a:buChar char="-"/>
            </a:pPr>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4</a:t>
            </a:fld>
            <a:endParaRPr lang="en-CA"/>
          </a:p>
        </p:txBody>
      </p:sp>
    </p:spTree>
    <p:extLst>
      <p:ext uri="{BB962C8B-B14F-4D97-AF65-F5344CB8AC3E}">
        <p14:creationId xmlns:p14="http://schemas.microsoft.com/office/powerpoint/2010/main" val="1524166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smtClean="0"/>
              <a:t>School is based on middle class values,</a:t>
            </a:r>
            <a:r>
              <a:rPr lang="en-CA" baseline="0" dirty="0" smtClean="0"/>
              <a:t> major status problem</a:t>
            </a:r>
          </a:p>
          <a:p>
            <a:pPr marL="171450" indent="-171450">
              <a:buFontTx/>
              <a:buChar char="-"/>
            </a:pPr>
            <a:r>
              <a:rPr lang="en-CA" baseline="0" dirty="0" smtClean="0"/>
              <a:t> can’t abide by all middle class values, deprivation because they don’t have achieved success or ascribed. </a:t>
            </a:r>
          </a:p>
          <a:p>
            <a:pPr marL="171450" indent="-171450">
              <a:buFontTx/>
              <a:buChar char="-"/>
            </a:pPr>
            <a:r>
              <a:rPr lang="en-CA" baseline="0" dirty="0" smtClean="0"/>
              <a:t>Ex. Sharing, status deprivation is an example of anomie</a:t>
            </a:r>
          </a:p>
          <a:p>
            <a:pPr marL="171450" indent="-171450">
              <a:buFontTx/>
              <a:buChar char="-"/>
            </a:pPr>
            <a:endParaRPr lang="en-CA" baseline="0" dirty="0" smtClean="0"/>
          </a:p>
          <a:p>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5</a:t>
            </a:fld>
            <a:endParaRPr lang="en-CA"/>
          </a:p>
        </p:txBody>
      </p:sp>
    </p:spTree>
    <p:extLst>
      <p:ext uri="{BB962C8B-B14F-4D97-AF65-F5344CB8AC3E}">
        <p14:creationId xmlns:p14="http://schemas.microsoft.com/office/powerpoint/2010/main" val="3969967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Leads</a:t>
            </a:r>
            <a:r>
              <a:rPr lang="en-CA" baseline="0" dirty="0" smtClean="0"/>
              <a:t> to status anomie within person, become detached from school and as person is alone they start to talk to other “failures</a:t>
            </a:r>
          </a:p>
          <a:p>
            <a:r>
              <a:rPr lang="en-CA" baseline="0" dirty="0" smtClean="0"/>
              <a:t>- In order to deal with inner anxiety they rely on reaction formation, term coined by Freud</a:t>
            </a:r>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6</a:t>
            </a:fld>
            <a:endParaRPr lang="en-CA"/>
          </a:p>
        </p:txBody>
      </p:sp>
    </p:spTree>
    <p:extLst>
      <p:ext uri="{BB962C8B-B14F-4D97-AF65-F5344CB8AC3E}">
        <p14:creationId xmlns:p14="http://schemas.microsoft.com/office/powerpoint/2010/main" val="3302715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Detailed</a:t>
            </a:r>
            <a:r>
              <a:rPr lang="en-CA" baseline="0" dirty="0" smtClean="0"/>
              <a:t> steps of reaction formation, they form/join a gang and as a result they achieved a status that they want in gang membership (not every lower class child does this, only a small few, detachment is started at home and they were initially detached by family and then are recruited to gangs</a:t>
            </a:r>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7</a:t>
            </a:fld>
            <a:endParaRPr lang="en-CA"/>
          </a:p>
        </p:txBody>
      </p:sp>
    </p:spTree>
    <p:extLst>
      <p:ext uri="{BB962C8B-B14F-4D97-AF65-F5344CB8AC3E}">
        <p14:creationId xmlns:p14="http://schemas.microsoft.com/office/powerpoint/2010/main" val="1842651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smtClean="0"/>
              <a:t>Hang around in low</a:t>
            </a:r>
            <a:r>
              <a:rPr lang="en-CA" baseline="0" dirty="0" smtClean="0"/>
              <a:t> status areas but don’t care about the status anymore</a:t>
            </a:r>
          </a:p>
          <a:p>
            <a:pPr marL="171450" indent="-171450">
              <a:buFontTx/>
              <a:buChar char="-"/>
            </a:pPr>
            <a:r>
              <a:rPr lang="en-CA" baseline="0" dirty="0" smtClean="0"/>
              <a:t>Pass the stage of lower values and move up to go to college and strive for middle class values</a:t>
            </a:r>
          </a:p>
          <a:p>
            <a:pPr marL="171450" indent="-171450">
              <a:buFontTx/>
              <a:buChar char="-"/>
            </a:pPr>
            <a:endParaRPr lang="en-CA" baseline="0" dirty="0" smtClean="0"/>
          </a:p>
          <a:p>
            <a:pPr marL="171450" indent="-171450">
              <a:buFontTx/>
              <a:buChar char="-"/>
            </a:pPr>
            <a:r>
              <a:rPr lang="en-CA" baseline="0" dirty="0" smtClean="0"/>
              <a:t>Take middle class values and turns upside down (goes against it) ex. Steal because they feel like it,</a:t>
            </a:r>
          </a:p>
          <a:p>
            <a:pPr marL="171450" indent="-171450">
              <a:buFontTx/>
              <a:buChar char="-"/>
            </a:pPr>
            <a:r>
              <a:rPr lang="en-CA" baseline="0" dirty="0" smtClean="0"/>
              <a:t>Ex. poor glue into someone’s car engine for laughs, enjoy the pain of others, want to go against conventional norms of society</a:t>
            </a:r>
          </a:p>
          <a:p>
            <a:pPr marL="171450" indent="-171450">
              <a:buFontTx/>
              <a:buChar char="-"/>
            </a:pPr>
            <a:endParaRPr lang="en-CA" baseline="0" dirty="0" smtClean="0"/>
          </a:p>
          <a:p>
            <a:endParaRPr lang="en-CA" dirty="0"/>
          </a:p>
        </p:txBody>
      </p:sp>
      <p:sp>
        <p:nvSpPr>
          <p:cNvPr id="4" name="Slide Number Placeholder 3"/>
          <p:cNvSpPr>
            <a:spLocks noGrp="1"/>
          </p:cNvSpPr>
          <p:nvPr>
            <p:ph type="sldNum" sz="quarter" idx="10"/>
          </p:nvPr>
        </p:nvSpPr>
        <p:spPr/>
        <p:txBody>
          <a:bodyPr/>
          <a:lstStyle/>
          <a:p>
            <a:fld id="{7F8D60CC-8919-4229-A7E0-6EFAB8F8EB2D}" type="slidenum">
              <a:rPr lang="en-CA" smtClean="0"/>
              <a:t>8</a:t>
            </a:fld>
            <a:endParaRPr lang="en-CA"/>
          </a:p>
        </p:txBody>
      </p:sp>
    </p:spTree>
    <p:extLst>
      <p:ext uri="{BB962C8B-B14F-4D97-AF65-F5344CB8AC3E}">
        <p14:creationId xmlns:p14="http://schemas.microsoft.com/office/powerpoint/2010/main" val="2376122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Cohens article</a:t>
            </a:r>
            <a:r>
              <a:rPr lang="en-CA" baseline="0" dirty="0" smtClean="0"/>
              <a:t> about delinquency.  Program started in Canada, this program targeted youth from lower class communities. The government of Canada and Ontario and 20% from donors, they go to schools, talk to parents, change things at home, how to help parents with kids, have tutors to help with projects, provide financial support (grocery cards). Mentoring to be a friend to the child (rate of success was huge 76% graduation of </a:t>
            </a:r>
            <a:r>
              <a:rPr lang="en-CA" baseline="0" smtClean="0"/>
              <a:t>these children)</a:t>
            </a:r>
            <a:endParaRPr lang="en-CA"/>
          </a:p>
        </p:txBody>
      </p:sp>
      <p:sp>
        <p:nvSpPr>
          <p:cNvPr id="4" name="Slide Number Placeholder 3"/>
          <p:cNvSpPr>
            <a:spLocks noGrp="1"/>
          </p:cNvSpPr>
          <p:nvPr>
            <p:ph type="sldNum" sz="quarter" idx="10"/>
          </p:nvPr>
        </p:nvSpPr>
        <p:spPr/>
        <p:txBody>
          <a:bodyPr/>
          <a:lstStyle/>
          <a:p>
            <a:fld id="{7F8D60CC-8919-4229-A7E0-6EFAB8F8EB2D}" type="slidenum">
              <a:rPr lang="en-CA" smtClean="0"/>
              <a:t>9</a:t>
            </a:fld>
            <a:endParaRPr lang="en-CA"/>
          </a:p>
        </p:txBody>
      </p:sp>
    </p:spTree>
    <p:extLst>
      <p:ext uri="{BB962C8B-B14F-4D97-AF65-F5344CB8AC3E}">
        <p14:creationId xmlns:p14="http://schemas.microsoft.com/office/powerpoint/2010/main" val="1228093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5" name="Footer Placeholder 4"/>
          <p:cNvSpPr>
            <a:spLocks noGrp="1"/>
          </p:cNvSpPr>
          <p:nvPr>
            <p:ph type="ftr" sz="quarter" idx="11"/>
          </p:nvPr>
        </p:nvSpPr>
        <p:spPr/>
        <p:txBody>
          <a:bodyPr/>
          <a:lstStyle/>
          <a:p>
            <a:endParaRPr lang="en-CA"/>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D01435C2-A195-41DE-B271-827CF018E3A9}" type="slidenum">
              <a:rPr lang="en-CA" smtClean="0"/>
              <a:pPr/>
              <a:t>‹#›</a:t>
            </a:fld>
            <a:endParaRPr lang="en-CA"/>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01435C2-A195-41DE-B271-827CF018E3A9}" type="slidenum">
              <a:rPr lang="en-CA" smtClean="0"/>
              <a:pPr/>
              <a:t>‹#›</a:t>
            </a:fld>
            <a:endParaRPr lang="en-CA"/>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D01435C2-A195-41DE-B271-827CF018E3A9}" type="slidenum">
              <a:rPr lang="en-CA" smtClean="0"/>
              <a:pPr/>
              <a:t>‹#›</a:t>
            </a:fld>
            <a:endParaRPr lang="en-CA"/>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7" name="Slide Number Placeholder 6"/>
          <p:cNvSpPr>
            <a:spLocks noGrp="1"/>
          </p:cNvSpPr>
          <p:nvPr>
            <p:ph type="sldNum" sz="quarter" idx="12"/>
          </p:nvPr>
        </p:nvSpPr>
        <p:spPr/>
        <p:txBody>
          <a:bodyPr/>
          <a:lstStyle/>
          <a:p>
            <a:fld id="{D01435C2-A195-41DE-B271-827CF018E3A9}" type="slidenum">
              <a:rPr lang="en-CA" smtClean="0"/>
              <a:pPr/>
              <a:t>‹#›</a:t>
            </a:fld>
            <a:endParaRPr lang="en-CA"/>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CA"/>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50FF967-0D01-4624-A60B-CE942FD5EECF}" type="datetimeFigureOut">
              <a:rPr lang="en-CA" smtClean="0"/>
              <a:pPr/>
              <a:t>2015-11-04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D01435C2-A195-41DE-B271-827CF018E3A9}"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D50FF967-0D01-4624-A60B-CE942FD5EECF}" type="datetimeFigureOut">
              <a:rPr lang="en-CA" smtClean="0"/>
              <a:pPr/>
              <a:t>2015-11-04</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D01435C2-A195-41DE-B271-827CF018E3A9}" type="slidenum">
              <a:rPr lang="en-CA" smtClean="0"/>
              <a:pPr/>
              <a:t>‹#›</a:t>
            </a:fld>
            <a:endParaRPr lang="en-CA"/>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70000" lnSpcReduction="20000"/>
          </a:bodyPr>
          <a:lstStyle/>
          <a:p>
            <a:r>
              <a:rPr lang="en-CA" dirty="0" smtClean="0"/>
              <a:t>Lecture 11</a:t>
            </a:r>
          </a:p>
          <a:p>
            <a:r>
              <a:rPr lang="en-CA" dirty="0" smtClean="0"/>
              <a:t>November 4</a:t>
            </a:r>
            <a:r>
              <a:rPr lang="en-CA" baseline="30000" dirty="0" smtClean="0"/>
              <a:t>th</a:t>
            </a:r>
            <a:r>
              <a:rPr lang="en-CA" dirty="0" smtClean="0"/>
              <a:t>/ 2015</a:t>
            </a:r>
            <a:endParaRPr lang="en-CA" dirty="0"/>
          </a:p>
        </p:txBody>
      </p:sp>
      <p:sp>
        <p:nvSpPr>
          <p:cNvPr id="2" name="Title 1"/>
          <p:cNvSpPr>
            <a:spLocks noGrp="1"/>
          </p:cNvSpPr>
          <p:nvPr>
            <p:ph type="ctrTitle"/>
          </p:nvPr>
        </p:nvSpPr>
        <p:spPr/>
        <p:txBody>
          <a:bodyPr/>
          <a:lstStyle/>
          <a:p>
            <a:r>
              <a:rPr lang="fr-CA" dirty="0" smtClean="0"/>
              <a:t>Subcultural Theories of </a:t>
            </a:r>
            <a:r>
              <a:rPr lang="en-CA" dirty="0" smtClean="0"/>
              <a:t>Crime</a:t>
            </a:r>
            <a:endParaRPr lang="en-CA" dirty="0"/>
          </a:p>
        </p:txBody>
      </p:sp>
    </p:spTree>
    <p:extLst>
      <p:ext uri="{BB962C8B-B14F-4D97-AF65-F5344CB8AC3E}">
        <p14:creationId xmlns:p14="http://schemas.microsoft.com/office/powerpoint/2010/main" val="2886812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000" b="1" dirty="0" smtClean="0"/>
              <a:t>Social and intellectual context</a:t>
            </a:r>
            <a:endParaRPr lang="en-CA" sz="3000" b="1" dirty="0"/>
          </a:p>
        </p:txBody>
      </p:sp>
      <p:sp>
        <p:nvSpPr>
          <p:cNvPr id="3" name="Content Placeholder 2"/>
          <p:cNvSpPr>
            <a:spLocks noGrp="1"/>
          </p:cNvSpPr>
          <p:nvPr>
            <p:ph idx="1"/>
          </p:nvPr>
        </p:nvSpPr>
        <p:spPr/>
        <p:txBody>
          <a:bodyPr>
            <a:normAutofit lnSpcReduction="10000"/>
          </a:bodyPr>
          <a:lstStyle/>
          <a:p>
            <a:r>
              <a:rPr lang="en-CA" dirty="0" smtClean="0"/>
              <a:t>Social Context</a:t>
            </a:r>
            <a:r>
              <a:rPr lang="en-CA" dirty="0" smtClean="0"/>
              <a:t>:</a:t>
            </a:r>
          </a:p>
          <a:p>
            <a:pPr lvl="1"/>
            <a:r>
              <a:rPr lang="en-CA" dirty="0" smtClean="0"/>
              <a:t>Post WWII- time of (economic) prosperity</a:t>
            </a:r>
          </a:p>
          <a:p>
            <a:pPr lvl="1"/>
            <a:r>
              <a:rPr lang="en-CA" dirty="0" smtClean="0"/>
              <a:t>Middle-class: the desired class to be a part of </a:t>
            </a:r>
          </a:p>
          <a:p>
            <a:pPr lvl="1"/>
            <a:r>
              <a:rPr lang="en-CA" dirty="0" smtClean="0"/>
              <a:t>Focus on education: elementary and college</a:t>
            </a:r>
          </a:p>
          <a:p>
            <a:pPr lvl="1"/>
            <a:r>
              <a:rPr lang="en-CA" dirty="0" smtClean="0"/>
              <a:t>Segregation: outlawed by Supreme Court in </a:t>
            </a:r>
            <a:r>
              <a:rPr lang="en-CA" dirty="0" smtClean="0"/>
              <a:t>U</a:t>
            </a:r>
            <a:r>
              <a:rPr lang="en-CA" dirty="0" smtClean="0"/>
              <a:t>SA</a:t>
            </a:r>
          </a:p>
          <a:p>
            <a:pPr lvl="1"/>
            <a:r>
              <a:rPr lang="en-CA" dirty="0" smtClean="0"/>
              <a:t>Housing projects, urbanization…</a:t>
            </a:r>
            <a:endParaRPr lang="en-CA" dirty="0" smtClean="0"/>
          </a:p>
          <a:p>
            <a:pPr lvl="1">
              <a:buNone/>
            </a:pPr>
            <a:endParaRPr lang="en-CA" dirty="0" smtClean="0"/>
          </a:p>
          <a:p>
            <a:pPr lvl="1">
              <a:buNone/>
            </a:pPr>
            <a:endParaRPr lang="en-CA" dirty="0" smtClean="0"/>
          </a:p>
          <a:p>
            <a:pPr lvl="1">
              <a:buNone/>
            </a:pPr>
            <a:r>
              <a:rPr lang="en-CA" dirty="0" smtClean="0"/>
              <a:t>  </a:t>
            </a:r>
          </a:p>
          <a:p>
            <a:r>
              <a:rPr lang="en-CA" dirty="0" smtClean="0"/>
              <a:t>Intellectual context:</a:t>
            </a:r>
          </a:p>
          <a:p>
            <a:pPr lvl="1"/>
            <a:r>
              <a:rPr lang="en-CA" dirty="0" smtClean="0"/>
              <a:t>Influence of Chicago (Shaw &amp; MaKay) school and Mertonian conception of anomie</a:t>
            </a:r>
          </a:p>
          <a:p>
            <a:pPr lvl="1">
              <a:buNone/>
            </a:pPr>
            <a:endParaRPr lang="en-CA" dirty="0" smtClean="0"/>
          </a:p>
          <a:p>
            <a:pPr lvl="1"/>
            <a:endParaRPr lang="en-CA" dirty="0" smtClean="0"/>
          </a:p>
          <a:p>
            <a:pPr lvl="1"/>
            <a:endParaRPr lang="en-CA"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linds(horizontal)">
                                      <p:cBhvr>
                                        <p:cTn id="25" dur="500"/>
                                        <p:tgtEl>
                                          <p:spTgt spid="3">
                                            <p:txEl>
                                              <p:pRg st="8" end="8"/>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blinds(horizontal)">
                                      <p:cBhvr>
                                        <p:cTn id="30" dur="500"/>
                                        <p:tgtEl>
                                          <p:spTgt spid="3">
                                            <p:txEl>
                                              <p:pRg st="9" end="9"/>
                                            </p:txEl>
                                          </p:spTgt>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blinds(horizontal)">
                                      <p:cBhvr>
                                        <p:cTn id="3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Albert Cohen</a:t>
            </a:r>
            <a:endParaRPr lang="en-CA" dirty="0"/>
          </a:p>
        </p:txBody>
      </p:sp>
      <p:sp>
        <p:nvSpPr>
          <p:cNvPr id="3" name="Content Placeholder 2"/>
          <p:cNvSpPr>
            <a:spLocks noGrp="1"/>
          </p:cNvSpPr>
          <p:nvPr>
            <p:ph idx="1"/>
          </p:nvPr>
        </p:nvSpPr>
        <p:spPr/>
        <p:txBody>
          <a:bodyPr>
            <a:normAutofit/>
          </a:bodyPr>
          <a:lstStyle/>
          <a:p>
            <a:r>
              <a:rPr lang="en-CA" dirty="0" smtClean="0"/>
              <a:t>Personal context:</a:t>
            </a:r>
          </a:p>
          <a:p>
            <a:pPr lvl="1"/>
            <a:r>
              <a:rPr lang="en-CA" dirty="0" smtClean="0"/>
              <a:t>A student of Merton and </a:t>
            </a:r>
            <a:r>
              <a:rPr lang="en-CA" dirty="0" smtClean="0"/>
              <a:t>Sutherland</a:t>
            </a:r>
          </a:p>
          <a:p>
            <a:pPr lvl="1"/>
            <a:r>
              <a:rPr lang="en-CA" dirty="0" smtClean="0"/>
              <a:t>Unifying the structural and learning approaches</a:t>
            </a:r>
          </a:p>
          <a:p>
            <a:pPr lvl="1"/>
            <a:r>
              <a:rPr lang="en-CA" dirty="0" smtClean="0"/>
              <a:t>Exploring Juvenile delinquency and its pattern</a:t>
            </a:r>
            <a:endParaRPr lang="en-CA" dirty="0" smtClean="0"/>
          </a:p>
          <a:p>
            <a:endParaRPr lang="en-CA" dirty="0"/>
          </a:p>
          <a:p>
            <a:r>
              <a:rPr lang="en-CA" dirty="0" smtClean="0"/>
              <a:t>According to him delinquent subculture emerges in the slum areas of large cities and rooted in </a:t>
            </a:r>
            <a:endParaRPr lang="en-CA" dirty="0" smtClean="0"/>
          </a:p>
          <a:p>
            <a:pPr lvl="1"/>
            <a:r>
              <a:rPr lang="en-CA" dirty="0" smtClean="0"/>
              <a:t>Class differentials in parental aspirations</a:t>
            </a:r>
          </a:p>
          <a:p>
            <a:pPr lvl="1"/>
            <a:r>
              <a:rPr lang="en-CA" dirty="0" smtClean="0"/>
              <a:t>Child-rearing practices </a:t>
            </a:r>
          </a:p>
          <a:p>
            <a:pPr lvl="1"/>
            <a:r>
              <a:rPr lang="en-CA" dirty="0" smtClean="0"/>
              <a:t>Classroom standards</a:t>
            </a:r>
            <a:endParaRPr lang="en-CA" dirty="0" smtClean="0"/>
          </a:p>
          <a:p>
            <a:pPr lvl="1"/>
            <a:endParaRPr lang="en-CA" dirty="0" smtClean="0"/>
          </a:p>
          <a:p>
            <a:pPr lvl="1"/>
            <a:endParaRPr lang="en-CA" dirty="0" smtClean="0"/>
          </a:p>
        </p:txBody>
      </p:sp>
    </p:spTree>
    <p:extLst>
      <p:ext uri="{BB962C8B-B14F-4D97-AF65-F5344CB8AC3E}">
        <p14:creationId xmlns:p14="http://schemas.microsoft.com/office/powerpoint/2010/main" val="353305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blinds(horizontal)">
                                      <p:cBhvr>
                                        <p:cTn id="24" dur="500"/>
                                        <p:tgtEl>
                                          <p:spTgt spid="3">
                                            <p:txEl>
                                              <p:pRg st="6" end="6"/>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linds(horizontal)">
                                      <p:cBhvr>
                                        <p:cTn id="27" dur="500"/>
                                        <p:tgtEl>
                                          <p:spTgt spid="3">
                                            <p:txEl>
                                              <p:pRg st="7" end="7"/>
                                            </p:txEl>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blinds(horizontal)">
                                      <p:cBhvr>
                                        <p:cTn id="3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Lower class and middle class</a:t>
            </a:r>
            <a:endParaRPr lang="en-CA" dirty="0"/>
          </a:p>
        </p:txBody>
      </p:sp>
      <p:sp>
        <p:nvSpPr>
          <p:cNvPr id="3" name="Content Placeholder 2"/>
          <p:cNvSpPr>
            <a:spLocks noGrp="1"/>
          </p:cNvSpPr>
          <p:nvPr>
            <p:ph idx="1"/>
          </p:nvPr>
        </p:nvSpPr>
        <p:spPr>
          <a:xfrm>
            <a:off x="457200" y="1752600"/>
            <a:ext cx="8229600" cy="4628728"/>
          </a:xfrm>
        </p:spPr>
        <p:txBody>
          <a:bodyPr>
            <a:normAutofit fontScale="92500" lnSpcReduction="20000"/>
          </a:bodyPr>
          <a:lstStyle/>
          <a:p>
            <a:r>
              <a:rPr lang="en-CA" dirty="0" smtClean="0"/>
              <a:t>All individuals (children) </a:t>
            </a:r>
            <a:r>
              <a:rPr lang="en-CA" dirty="0" smtClean="0"/>
              <a:t>seek social status</a:t>
            </a:r>
            <a:endParaRPr lang="en-CA" dirty="0" smtClean="0"/>
          </a:p>
          <a:p>
            <a:pPr lvl="1"/>
            <a:r>
              <a:rPr lang="en-CA" dirty="0" smtClean="0"/>
              <a:t>Can everyone equally compete for status?</a:t>
            </a:r>
          </a:p>
          <a:p>
            <a:pPr lvl="1">
              <a:buNone/>
            </a:pPr>
            <a:endParaRPr lang="en-CA" dirty="0" smtClean="0"/>
          </a:p>
          <a:p>
            <a:r>
              <a:rPr lang="en-CA" dirty="0" smtClean="0"/>
              <a:t>Achieved status</a:t>
            </a:r>
            <a:r>
              <a:rPr lang="en-CA" dirty="0" smtClean="0"/>
              <a:t>: earned in competition with one’s age and sex group</a:t>
            </a:r>
            <a:endParaRPr lang="en-CA" dirty="0" smtClean="0"/>
          </a:p>
          <a:p>
            <a:r>
              <a:rPr lang="en-CA" dirty="0" smtClean="0"/>
              <a:t>Ascribed status</a:t>
            </a:r>
            <a:r>
              <a:rPr lang="en-CA" dirty="0" smtClean="0"/>
              <a:t>: acquired by virtue of one’s family</a:t>
            </a:r>
            <a:endParaRPr lang="en-CA" dirty="0" smtClean="0"/>
          </a:p>
          <a:p>
            <a:pPr lvl="1"/>
            <a:r>
              <a:rPr lang="en-CA" dirty="0" smtClean="0"/>
              <a:t>Opportunities to reach status as a goal are often available to MC than LC</a:t>
            </a:r>
          </a:p>
          <a:p>
            <a:endParaRPr lang="en-CA" dirty="0"/>
          </a:p>
          <a:p>
            <a:r>
              <a:rPr lang="en-CA" dirty="0" smtClean="0"/>
              <a:t>Middle class values in schools and are based on</a:t>
            </a:r>
            <a:r>
              <a:rPr lang="en-CA" dirty="0" smtClean="0"/>
              <a:t>:</a:t>
            </a:r>
          </a:p>
          <a:p>
            <a:pPr lvl="1"/>
            <a:r>
              <a:rPr lang="en-CA" dirty="0" smtClean="0"/>
              <a:t>Ambition</a:t>
            </a:r>
          </a:p>
          <a:p>
            <a:pPr lvl="1"/>
            <a:r>
              <a:rPr lang="en-CA" dirty="0" smtClean="0"/>
              <a:t>Deferred gratification</a:t>
            </a:r>
          </a:p>
          <a:p>
            <a:pPr lvl="1"/>
            <a:r>
              <a:rPr lang="en-CA" dirty="0" smtClean="0"/>
              <a:t>Control of physical aggression</a:t>
            </a:r>
          </a:p>
          <a:p>
            <a:pPr lvl="1"/>
            <a:r>
              <a:rPr lang="en-CA" dirty="0" smtClean="0"/>
              <a:t>Achievement </a:t>
            </a:r>
          </a:p>
          <a:p>
            <a:pPr lvl="1"/>
            <a:r>
              <a:rPr lang="en-CA" dirty="0" smtClean="0"/>
              <a:t>Sharing</a:t>
            </a:r>
            <a:endParaRPr lang="en-CA" dirty="0" smtClean="0"/>
          </a:p>
          <a:p>
            <a:pPr lvl="1"/>
            <a:endParaRPr lang="en-CA" dirty="0"/>
          </a:p>
        </p:txBody>
      </p:sp>
    </p:spTree>
    <p:extLst>
      <p:ext uri="{BB962C8B-B14F-4D97-AF65-F5344CB8AC3E}">
        <p14:creationId xmlns:p14="http://schemas.microsoft.com/office/powerpoint/2010/main" val="67053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linds(horizontal)">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blinds(horizontal)">
                                      <p:cBhvr>
                                        <p:cTn id="20" dur="500"/>
                                        <p:tgtEl>
                                          <p:spTgt spid="3">
                                            <p:txEl>
                                              <p:pRg st="4" end="4"/>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linds(horizontal)">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blinds(horizontal)">
                                      <p:cBhvr>
                                        <p:cTn id="28" dur="500"/>
                                        <p:tgtEl>
                                          <p:spTgt spid="3">
                                            <p:txEl>
                                              <p:pRg st="7" end="7"/>
                                            </p:txEl>
                                          </p:spTgt>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linds(horizontal)">
                                      <p:cBhvr>
                                        <p:cTn id="31" dur="500"/>
                                        <p:tgtEl>
                                          <p:spTgt spid="3">
                                            <p:txEl>
                                              <p:pRg st="8" end="8"/>
                                            </p:txEl>
                                          </p:spTgt>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blinds(horizontal)">
                                      <p:cBhvr>
                                        <p:cTn id="34" dur="500"/>
                                        <p:tgtEl>
                                          <p:spTgt spid="3">
                                            <p:txEl>
                                              <p:pRg st="9" end="9"/>
                                            </p:txEl>
                                          </p:spTgt>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blinds(horizontal)">
                                      <p:cBhvr>
                                        <p:cTn id="37" dur="500"/>
                                        <p:tgtEl>
                                          <p:spTgt spid="3">
                                            <p:txEl>
                                              <p:pRg st="10" end="10"/>
                                            </p:txEl>
                                          </p:spTgt>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blinds(horizontal)">
                                      <p:cBhvr>
                                        <p:cTn id="40" dur="500"/>
                                        <p:tgtEl>
                                          <p:spTgt spid="3">
                                            <p:txEl>
                                              <p:pRg st="11" end="11"/>
                                            </p:txEl>
                                          </p:spTgt>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Effect transition="in" filter="blinds(horizontal)">
                                      <p:cBhvr>
                                        <p:cTn id="43"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School as source of conflict</a:t>
            </a:r>
          </a:p>
        </p:txBody>
      </p:sp>
      <p:sp>
        <p:nvSpPr>
          <p:cNvPr id="3" name="Content Placeholder 2"/>
          <p:cNvSpPr>
            <a:spLocks noGrp="1"/>
          </p:cNvSpPr>
          <p:nvPr>
            <p:ph idx="1"/>
          </p:nvPr>
        </p:nvSpPr>
        <p:spPr/>
        <p:txBody>
          <a:bodyPr>
            <a:normAutofit/>
          </a:bodyPr>
          <a:lstStyle/>
          <a:p>
            <a:r>
              <a:rPr lang="en-CA" dirty="0" smtClean="0"/>
              <a:t>First major status problem facing lower-class children</a:t>
            </a:r>
            <a:r>
              <a:rPr lang="en-CA" dirty="0" smtClean="0"/>
              <a:t>: school </a:t>
            </a:r>
            <a:endParaRPr lang="en-CA" dirty="0" smtClean="0"/>
          </a:p>
          <a:p>
            <a:endParaRPr lang="en-CA" dirty="0" smtClean="0"/>
          </a:p>
          <a:p>
            <a:r>
              <a:rPr lang="en-CA" b="1" dirty="0" smtClean="0"/>
              <a:t>Middle-class measuring rod</a:t>
            </a:r>
            <a:r>
              <a:rPr lang="en-CA" dirty="0" smtClean="0"/>
              <a:t>: middle class values in school by which Lower class boys are evaluated</a:t>
            </a:r>
            <a:endParaRPr lang="en-CA" dirty="0" smtClean="0"/>
          </a:p>
          <a:p>
            <a:endParaRPr lang="en-CA" dirty="0" smtClean="0"/>
          </a:p>
          <a:p>
            <a:endParaRPr lang="en-CA" dirty="0" smtClean="0"/>
          </a:p>
          <a:p>
            <a:r>
              <a:rPr lang="en-CA" dirty="0" smtClean="0"/>
              <a:t>Lower class boys (not all) fall short and </a:t>
            </a:r>
            <a:r>
              <a:rPr lang="en-CA" dirty="0" smtClean="0"/>
              <a:t>experience “status deprivation” : anomie   </a:t>
            </a:r>
            <a:endParaRPr lang="en-CA" dirty="0" smtClean="0"/>
          </a:p>
          <a:p>
            <a:endParaRPr lang="en-CA" dirty="0" smtClean="0"/>
          </a:p>
        </p:txBody>
      </p:sp>
    </p:spTree>
    <p:extLst>
      <p:ext uri="{BB962C8B-B14F-4D97-AF65-F5344CB8AC3E}">
        <p14:creationId xmlns:p14="http://schemas.microsoft.com/office/powerpoint/2010/main" val="1258138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linds(horizontal)">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School as source of conflict</a:t>
            </a:r>
            <a:endParaRPr lang="en-CA" dirty="0"/>
          </a:p>
        </p:txBody>
      </p:sp>
      <p:sp>
        <p:nvSpPr>
          <p:cNvPr id="3" name="Content Placeholder 2"/>
          <p:cNvSpPr>
            <a:spLocks noGrp="1"/>
          </p:cNvSpPr>
          <p:nvPr>
            <p:ph idx="1"/>
          </p:nvPr>
        </p:nvSpPr>
        <p:spPr/>
        <p:txBody>
          <a:bodyPr/>
          <a:lstStyle/>
          <a:p>
            <a:r>
              <a:rPr lang="en-CA" dirty="0" smtClean="0"/>
              <a:t>Middle-class values and norms in school</a:t>
            </a:r>
          </a:p>
          <a:p>
            <a:pPr marL="114300" indent="0" algn="ctr">
              <a:buNone/>
            </a:pPr>
            <a:r>
              <a:rPr lang="en-CA" dirty="0" smtClean="0"/>
              <a:t>Lower </a:t>
            </a:r>
            <a:r>
              <a:rPr lang="en-CA" dirty="0" smtClean="0"/>
              <a:t>class children perceived as “failures”</a:t>
            </a:r>
          </a:p>
          <a:p>
            <a:pPr marL="114300" indent="0" algn="ctr">
              <a:buNone/>
            </a:pPr>
            <a:endParaRPr lang="en-CA" dirty="0"/>
          </a:p>
          <a:p>
            <a:pPr marL="114300" indent="0" algn="ctr">
              <a:buNone/>
            </a:pPr>
            <a:r>
              <a:rPr lang="en-CA" dirty="0" smtClean="0"/>
              <a:t>‘Status Frustration’</a:t>
            </a:r>
            <a:endParaRPr lang="en-CA" dirty="0" smtClean="0"/>
          </a:p>
          <a:p>
            <a:pPr marL="114300" indent="0" algn="ctr">
              <a:buNone/>
            </a:pPr>
            <a:endParaRPr lang="en-CA" dirty="0"/>
          </a:p>
          <a:p>
            <a:pPr marL="114300" indent="0" algn="ctr">
              <a:buNone/>
            </a:pPr>
            <a:r>
              <a:rPr lang="en-CA" dirty="0" smtClean="0"/>
              <a:t>Rebellion</a:t>
            </a:r>
          </a:p>
          <a:p>
            <a:pPr marL="114300" indent="0" algn="ctr">
              <a:buNone/>
            </a:pPr>
            <a:r>
              <a:rPr lang="en-CA" dirty="0" smtClean="0"/>
              <a:t>(Reaction Formation)</a:t>
            </a:r>
            <a:endParaRPr lang="en-CA" dirty="0" smtClean="0"/>
          </a:p>
          <a:p>
            <a:pPr marL="114300" indent="0" algn="ctr">
              <a:buNone/>
            </a:pPr>
            <a:endParaRPr lang="en-CA" dirty="0"/>
          </a:p>
          <a:p>
            <a:pPr marL="114300" indent="0" algn="ctr">
              <a:buNone/>
            </a:pPr>
            <a:r>
              <a:rPr lang="en-CA" dirty="0" smtClean="0"/>
              <a:t>Collective solution to the problem of status frustration </a:t>
            </a:r>
            <a:endParaRPr lang="en-CA" dirty="0"/>
          </a:p>
        </p:txBody>
      </p:sp>
      <p:sp>
        <p:nvSpPr>
          <p:cNvPr id="4" name="Down Arrow 3"/>
          <p:cNvSpPr/>
          <p:nvPr/>
        </p:nvSpPr>
        <p:spPr>
          <a:xfrm>
            <a:off x="4329684" y="2780928"/>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Down Arrow 4"/>
          <p:cNvSpPr/>
          <p:nvPr/>
        </p:nvSpPr>
        <p:spPr>
          <a:xfrm>
            <a:off x="4329684" y="3573016"/>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Down Arrow 5"/>
          <p:cNvSpPr/>
          <p:nvPr/>
        </p:nvSpPr>
        <p:spPr>
          <a:xfrm>
            <a:off x="4350058" y="4869160"/>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4954069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Reaction Formation </a:t>
            </a:r>
            <a:endParaRPr lang="en-CA" dirty="0"/>
          </a:p>
        </p:txBody>
      </p:sp>
      <p:sp>
        <p:nvSpPr>
          <p:cNvPr id="3" name="Content Placeholder 2"/>
          <p:cNvSpPr>
            <a:spLocks noGrp="1"/>
          </p:cNvSpPr>
          <p:nvPr>
            <p:ph idx="1"/>
          </p:nvPr>
        </p:nvSpPr>
        <p:spPr/>
        <p:txBody>
          <a:bodyPr>
            <a:normAutofit fontScale="85000" lnSpcReduction="10000"/>
          </a:bodyPr>
          <a:lstStyle/>
          <a:p>
            <a:pPr marL="114300" indent="0" algn="ctr">
              <a:buNone/>
            </a:pPr>
            <a:r>
              <a:rPr lang="en-CA" dirty="0" smtClean="0"/>
              <a:t>Working class socialization + middle-class values and success</a:t>
            </a:r>
          </a:p>
          <a:p>
            <a:pPr marL="114300" indent="0" algn="ctr">
              <a:buNone/>
            </a:pPr>
            <a:endParaRPr lang="en-CA" dirty="0" smtClean="0"/>
          </a:p>
          <a:p>
            <a:pPr marL="114300" indent="0" algn="ctr">
              <a:buNone/>
            </a:pPr>
            <a:r>
              <a:rPr lang="en-CA" dirty="0" smtClean="0"/>
              <a:t>Lower class failure in the school system</a:t>
            </a:r>
            <a:endParaRPr lang="en-CA" dirty="0" smtClean="0"/>
          </a:p>
          <a:p>
            <a:pPr marL="114300" indent="0" algn="ctr">
              <a:buNone/>
            </a:pPr>
            <a:endParaRPr lang="en-CA" dirty="0" smtClean="0"/>
          </a:p>
          <a:p>
            <a:pPr marL="114300" indent="0" algn="ctr">
              <a:buNone/>
            </a:pPr>
            <a:r>
              <a:rPr lang="en-CA" dirty="0" smtClean="0"/>
              <a:t>Loss of self-esteem and increased feelings of rejection</a:t>
            </a:r>
          </a:p>
          <a:p>
            <a:pPr marL="114300" indent="0" algn="ctr">
              <a:buNone/>
            </a:pPr>
            <a:endParaRPr lang="en-CA" dirty="0" smtClean="0"/>
          </a:p>
          <a:p>
            <a:pPr marL="114300" indent="0" algn="ctr">
              <a:buNone/>
            </a:pPr>
            <a:r>
              <a:rPr lang="en-CA" dirty="0" smtClean="0"/>
              <a:t>School drop-out and association with delinquent peers</a:t>
            </a:r>
            <a:endParaRPr lang="en-CA" dirty="0" smtClean="0"/>
          </a:p>
          <a:p>
            <a:pPr marL="114300" indent="0" algn="ctr">
              <a:buNone/>
            </a:pPr>
            <a:endParaRPr lang="en-CA" dirty="0" smtClean="0"/>
          </a:p>
          <a:p>
            <a:pPr marL="114300" indent="0" algn="ctr">
              <a:buNone/>
            </a:pPr>
            <a:r>
              <a:rPr lang="en-CA" dirty="0" smtClean="0"/>
              <a:t>Increased hostility and resentment toward MC standards and thus: reaction formation</a:t>
            </a:r>
            <a:endParaRPr lang="en-CA" dirty="0" smtClean="0"/>
          </a:p>
          <a:p>
            <a:pPr marL="114300" indent="0" algn="ctr">
              <a:buNone/>
            </a:pPr>
            <a:endParaRPr lang="en-CA" dirty="0" smtClean="0"/>
          </a:p>
          <a:p>
            <a:pPr marL="114300" indent="0" algn="ctr">
              <a:buNone/>
            </a:pPr>
            <a:r>
              <a:rPr lang="en-CA" dirty="0" smtClean="0"/>
              <a:t>Improved self image in a gang context and through negative and malicious delinquent behaviour</a:t>
            </a:r>
          </a:p>
          <a:p>
            <a:pPr marL="114300" indent="0" algn="ctr">
              <a:buNone/>
            </a:pPr>
            <a:endParaRPr lang="en-CA" dirty="0"/>
          </a:p>
        </p:txBody>
      </p:sp>
      <p:sp>
        <p:nvSpPr>
          <p:cNvPr id="4" name="Down Arrow 3"/>
          <p:cNvSpPr/>
          <p:nvPr/>
        </p:nvSpPr>
        <p:spPr>
          <a:xfrm>
            <a:off x="4376046" y="2083778"/>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Down Arrow 4"/>
          <p:cNvSpPr/>
          <p:nvPr/>
        </p:nvSpPr>
        <p:spPr>
          <a:xfrm>
            <a:off x="4415010" y="2780928"/>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Down Arrow 5"/>
          <p:cNvSpPr/>
          <p:nvPr/>
        </p:nvSpPr>
        <p:spPr>
          <a:xfrm>
            <a:off x="4376046" y="3429000"/>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Down Arrow 6"/>
          <p:cNvSpPr/>
          <p:nvPr/>
        </p:nvSpPr>
        <p:spPr>
          <a:xfrm>
            <a:off x="4415010" y="4221088"/>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Down Arrow 7"/>
          <p:cNvSpPr/>
          <p:nvPr/>
        </p:nvSpPr>
        <p:spPr>
          <a:xfrm>
            <a:off x="4413039" y="5085184"/>
            <a:ext cx="484632"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59651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blinds(horizontal)">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blinds(horizontal)">
                                      <p:cBhvr>
                                        <p:cTn id="3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Reaction Formation Outcomes</a:t>
            </a:r>
            <a:endParaRPr lang="en-CA" dirty="0"/>
          </a:p>
        </p:txBody>
      </p:sp>
      <p:sp>
        <p:nvSpPr>
          <p:cNvPr id="3" name="Content Placeholder 2"/>
          <p:cNvSpPr>
            <a:spLocks noGrp="1"/>
          </p:cNvSpPr>
          <p:nvPr>
            <p:ph idx="1"/>
          </p:nvPr>
        </p:nvSpPr>
        <p:spPr/>
        <p:txBody>
          <a:bodyPr>
            <a:normAutofit lnSpcReduction="10000"/>
          </a:bodyPr>
          <a:lstStyle/>
          <a:p>
            <a:r>
              <a:rPr lang="en-CA" sz="2800" dirty="0" smtClean="0"/>
              <a:t>As result of status frustration, the lower class boys adopt one of the three:</a:t>
            </a:r>
          </a:p>
          <a:p>
            <a:pPr lvl="1"/>
            <a:r>
              <a:rPr lang="en-CA" sz="2400" dirty="0" smtClean="0"/>
              <a:t>Corner </a:t>
            </a:r>
            <a:r>
              <a:rPr lang="en-CA" sz="2400" dirty="0" smtClean="0"/>
              <a:t>boy: live conventional life-style</a:t>
            </a:r>
            <a:endParaRPr lang="en-CA" sz="2400" dirty="0" smtClean="0"/>
          </a:p>
          <a:p>
            <a:pPr lvl="1"/>
            <a:r>
              <a:rPr lang="en-CA" sz="2400" dirty="0" smtClean="0"/>
              <a:t>College </a:t>
            </a:r>
            <a:r>
              <a:rPr lang="en-CA" sz="2400" dirty="0" smtClean="0"/>
              <a:t>boy: few, strive to live up to </a:t>
            </a:r>
            <a:r>
              <a:rPr lang="en-CA" sz="2400" dirty="0" smtClean="0"/>
              <a:t>mc </a:t>
            </a:r>
            <a:r>
              <a:rPr lang="en-CA" sz="2400" dirty="0" smtClean="0"/>
              <a:t>standards</a:t>
            </a:r>
            <a:endParaRPr lang="en-CA" sz="2400" dirty="0" smtClean="0"/>
          </a:p>
          <a:p>
            <a:pPr lvl="1"/>
            <a:r>
              <a:rPr lang="en-CA" sz="2400" dirty="0" smtClean="0"/>
              <a:t>Delinquent boy: </a:t>
            </a:r>
            <a:r>
              <a:rPr lang="en-CA" sz="2400" dirty="0" smtClean="0"/>
              <a:t>bond together, define own value, internalize the norms of the dominant group, resort to reaction formation:</a:t>
            </a:r>
            <a:endParaRPr lang="en-CA" sz="2400" dirty="0" smtClean="0"/>
          </a:p>
          <a:p>
            <a:pPr lvl="1"/>
            <a:r>
              <a:rPr lang="en-CA" sz="2400" dirty="0" smtClean="0"/>
              <a:t>commit acts that are </a:t>
            </a:r>
          </a:p>
          <a:p>
            <a:pPr lvl="2"/>
            <a:r>
              <a:rPr lang="en-CA" dirty="0" smtClean="0"/>
              <a:t>Non-utilitarian</a:t>
            </a:r>
          </a:p>
          <a:p>
            <a:pPr lvl="2"/>
            <a:r>
              <a:rPr lang="en-CA" dirty="0" smtClean="0"/>
              <a:t>Malicious: </a:t>
            </a:r>
          </a:p>
          <a:p>
            <a:pPr lvl="2"/>
            <a:r>
              <a:rPr lang="en-CA" dirty="0" smtClean="0"/>
              <a:t>Negativistic</a:t>
            </a:r>
          </a:p>
          <a:p>
            <a:pPr lvl="2"/>
            <a:endParaRPr lang="en-CA" dirty="0" smtClean="0"/>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linds(horizontal)">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linds(horizontal)">
                                      <p:cBhvr>
                                        <p:cTn id="25" dur="500"/>
                                        <p:tgtEl>
                                          <p:spTgt spid="3">
                                            <p:txEl>
                                              <p:pRg st="4" end="4"/>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blinds(horizontal)">
                                      <p:cBhvr>
                                        <p:cTn id="28" dur="500"/>
                                        <p:tgtEl>
                                          <p:spTgt spid="3">
                                            <p:txEl>
                                              <p:pRg st="5" end="5"/>
                                            </p:txEl>
                                          </p:spTgt>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linds(horizontal)">
                                      <p:cBhvr>
                                        <p:cTn id="31" dur="500"/>
                                        <p:tgtEl>
                                          <p:spTgt spid="3">
                                            <p:txEl>
                                              <p:pRg st="6" end="6"/>
                                            </p:txEl>
                                          </p:spTgt>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blinds(horizontal)">
                                      <p:cBhvr>
                                        <p:cTn id="3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a:t>
            </a:r>
            <a:endParaRPr lang="en-CA" dirty="0"/>
          </a:p>
        </p:txBody>
      </p:sp>
      <p:sp>
        <p:nvSpPr>
          <p:cNvPr id="3" name="Content Placeholder 2"/>
          <p:cNvSpPr>
            <a:spLocks noGrp="1"/>
          </p:cNvSpPr>
          <p:nvPr>
            <p:ph idx="1"/>
          </p:nvPr>
        </p:nvSpPr>
        <p:spPr/>
        <p:txBody>
          <a:bodyPr/>
          <a:lstStyle/>
          <a:p>
            <a:r>
              <a:rPr lang="en-CA" dirty="0" smtClean="0"/>
              <a:t>Pathways to Education program</a:t>
            </a:r>
          </a:p>
          <a:p>
            <a:pPr lvl="1"/>
            <a:r>
              <a:rPr lang="en-CA" dirty="0" smtClean="0"/>
              <a:t>Developed through the Regent Park Community Health Centre </a:t>
            </a:r>
            <a:endParaRPr lang="en-CA" dirty="0"/>
          </a:p>
          <a:p>
            <a:pPr lvl="1"/>
            <a:r>
              <a:rPr lang="en-CA" dirty="0" smtClean="0"/>
              <a:t>Provide: academic support</a:t>
            </a:r>
          </a:p>
          <a:p>
            <a:pPr lvl="1"/>
            <a:r>
              <a:rPr lang="en-CA" dirty="0" smtClean="0"/>
              <a:t>Mentoring</a:t>
            </a:r>
          </a:p>
          <a:p>
            <a:pPr lvl="1"/>
            <a:r>
              <a:rPr lang="en-CA" dirty="0" smtClean="0"/>
              <a:t>Financial support</a:t>
            </a:r>
          </a:p>
          <a:p>
            <a:pPr lvl="1"/>
            <a:r>
              <a:rPr lang="en-CA" smtClean="0"/>
              <a:t>Student/Parent </a:t>
            </a:r>
            <a:r>
              <a:rPr lang="en-CA" dirty="0" smtClean="0"/>
              <a:t>support </a:t>
            </a:r>
            <a:endParaRPr lang="en-CA" dirty="0"/>
          </a:p>
        </p:txBody>
      </p:sp>
    </p:spTree>
    <p:extLst>
      <p:ext uri="{BB962C8B-B14F-4D97-AF65-F5344CB8AC3E}">
        <p14:creationId xmlns:p14="http://schemas.microsoft.com/office/powerpoint/2010/main" val="415477590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Apothecary</Template>
  <TotalTime>253</TotalTime>
  <Words>983</Words>
  <Application>Microsoft Office PowerPoint</Application>
  <PresentationFormat>On-screen Show (4:3)</PresentationFormat>
  <Paragraphs>121</Paragraphs>
  <Slides>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Book Antiqua</vt:lpstr>
      <vt:lpstr>Calibri</vt:lpstr>
      <vt:lpstr>Century Gothic</vt:lpstr>
      <vt:lpstr>Apothecary</vt:lpstr>
      <vt:lpstr>Subcultural Theories of Crime</vt:lpstr>
      <vt:lpstr>Social and intellectual context</vt:lpstr>
      <vt:lpstr>Albert Cohen</vt:lpstr>
      <vt:lpstr>Lower class and middle class</vt:lpstr>
      <vt:lpstr>School as source of conflict</vt:lpstr>
      <vt:lpstr>School as source of conflict</vt:lpstr>
      <vt:lpstr>Reaction Formation </vt:lpstr>
      <vt:lpstr>Reaction Formation Outcomes</vt:lpstr>
      <vt:lpstr>Example </vt:lpstr>
    </vt:vector>
  </TitlesOfParts>
  <Company>University of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Subcultural Theories of Crime</dc:title>
  <dc:creator>COE uOttawa</dc:creator>
  <cp:lastModifiedBy>April Martzz</cp:lastModifiedBy>
  <cp:revision>24</cp:revision>
  <dcterms:created xsi:type="dcterms:W3CDTF">2014-10-29T18:58:51Z</dcterms:created>
  <dcterms:modified xsi:type="dcterms:W3CDTF">2015-11-04T19:18:58Z</dcterms:modified>
</cp:coreProperties>
</file>