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9" r:id="rId2"/>
    <p:sldId id="301" r:id="rId3"/>
    <p:sldId id="262" r:id="rId4"/>
    <p:sldId id="263" r:id="rId5"/>
    <p:sldId id="299" r:id="rId6"/>
    <p:sldId id="305" r:id="rId7"/>
    <p:sldId id="272" r:id="rId8"/>
    <p:sldId id="280" r:id="rId9"/>
    <p:sldId id="281" r:id="rId10"/>
    <p:sldId id="300" r:id="rId11"/>
    <p:sldId id="284" r:id="rId12"/>
    <p:sldId id="283" r:id="rId13"/>
    <p:sldId id="303" r:id="rId14"/>
    <p:sldId id="302" r:id="rId15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clrMru>
    <a:srgbClr val="E32D6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2330" autoAdjust="0"/>
  </p:normalViewPr>
  <p:slideViewPr>
    <p:cSldViewPr snapToGrid="0" snapToObjects="1" showGuides="1">
      <p:cViewPr>
        <p:scale>
          <a:sx n="75" d="100"/>
          <a:sy n="75" d="100"/>
        </p:scale>
        <p:origin x="-78" y="-24"/>
      </p:cViewPr>
      <p:guideLst>
        <p:guide orient="horz" pos="227"/>
        <p:guide pos="93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 showGuides="1">
      <p:cViewPr>
        <p:scale>
          <a:sx n="98" d="100"/>
          <a:sy n="98" d="100"/>
        </p:scale>
        <p:origin x="-2784" y="1464"/>
      </p:cViewPr>
      <p:guideLst>
        <p:guide orient="horz" pos="178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EBBB58-1E3E-714B-A637-EB2D6908A841}" type="slidenum">
              <a:rPr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2487929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7FFBDC1-7A25-C74F-A739-75ADEB290740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F2DC968-A01C-ED49-8295-D3ED45537637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813187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latin typeface="Calibri" charset="0"/>
              </a:rPr>
              <a:t>-</a:t>
            </a:r>
            <a:r>
              <a:rPr lang="en-CA" dirty="0" err="1" smtClean="0">
                <a:latin typeface="Calibri" charset="0"/>
              </a:rPr>
              <a:t>Chlamy</a:t>
            </a:r>
            <a:r>
              <a:rPr lang="en-CA" baseline="0" dirty="0" smtClean="0">
                <a:latin typeface="Calibri" charset="0"/>
              </a:rPr>
              <a:t> is the query and </a:t>
            </a:r>
            <a:r>
              <a:rPr lang="en-CA" baseline="0" dirty="0" err="1" smtClean="0">
                <a:latin typeface="Calibri" charset="0"/>
              </a:rPr>
              <a:t>volvox</a:t>
            </a:r>
            <a:r>
              <a:rPr lang="en-CA" baseline="0" dirty="0" smtClean="0">
                <a:latin typeface="Calibri" charset="0"/>
              </a:rPr>
              <a:t> is the subject but it can be switched</a:t>
            </a:r>
          </a:p>
          <a:p>
            <a:r>
              <a:rPr lang="en-CA" baseline="0" dirty="0" smtClean="0">
                <a:latin typeface="Calibri" charset="0"/>
              </a:rPr>
              <a:t>-The changes in nucleotides do not change the amino acid sequence and this is called a synonymous mutation</a:t>
            </a:r>
          </a:p>
          <a:p>
            <a:r>
              <a:rPr lang="en-CA" baseline="0" dirty="0" smtClean="0">
                <a:latin typeface="Calibri" charset="0"/>
              </a:rPr>
              <a:t>-However there are </a:t>
            </a:r>
            <a:r>
              <a:rPr lang="en-CA" baseline="0" dirty="0" err="1" smtClean="0">
                <a:latin typeface="Calibri" charset="0"/>
              </a:rPr>
              <a:t>nonsynonmous</a:t>
            </a:r>
            <a:r>
              <a:rPr lang="en-CA" baseline="0" dirty="0" smtClean="0">
                <a:latin typeface="Calibri" charset="0"/>
              </a:rPr>
              <a:t> mutations so basically the change in nucleotides changes the sequence of amino acids</a:t>
            </a:r>
          </a:p>
          <a:p>
            <a:r>
              <a:rPr lang="en-CA" baseline="0" dirty="0" smtClean="0">
                <a:latin typeface="Calibri" charset="0"/>
              </a:rPr>
              <a:t>-The alterations in the nucleotide sequence appears to be neutral </a:t>
            </a:r>
          </a:p>
          <a:p>
            <a:endParaRPr lang="en-CA" dirty="0">
              <a:latin typeface="Calibri" charset="0"/>
            </a:endParaRP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28E0882A-F7B8-AB43-9C5E-318AE3FC37C0}" type="slidenum">
              <a:rPr lang="en-CA" sz="1200"/>
              <a:pPr eaLnBrk="1" hangingPunct="1"/>
              <a:t>1</a:t>
            </a:fld>
            <a:endParaRPr lang="en-CA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Calibri" charset="0"/>
              </a:rPr>
              <a:t>-The selection theory was that all</a:t>
            </a:r>
            <a:r>
              <a:rPr lang="en-US" baseline="0" dirty="0" smtClean="0">
                <a:latin typeface="Calibri" charset="0"/>
              </a:rPr>
              <a:t> mutations would affect fitness</a:t>
            </a:r>
          </a:p>
          <a:p>
            <a:r>
              <a:rPr lang="en-US" baseline="0" dirty="0" smtClean="0">
                <a:latin typeface="Calibri" charset="0"/>
              </a:rPr>
              <a:t>-But the neutral theory says most mutations are neutral, than deleterious and than advantageous </a:t>
            </a:r>
            <a:endParaRPr lang="en-US" dirty="0">
              <a:latin typeface="Calibri" charset="0"/>
            </a:endParaRP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3DA2EFFE-4998-B041-A4FC-C72DAEE7B90D}" type="slidenum">
              <a:rPr lang="en-CA" sz="1200"/>
              <a:pPr eaLnBrk="1" hangingPunct="1"/>
              <a:t>2</a:t>
            </a:fld>
            <a:endParaRPr lang="en-CA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latin typeface="Calibri" charset="0"/>
              </a:rPr>
              <a:t>-Fossils</a:t>
            </a:r>
            <a:r>
              <a:rPr lang="en-CA" baseline="0" dirty="0" smtClean="0">
                <a:latin typeface="Calibri" charset="0"/>
              </a:rPr>
              <a:t> and geological record allows us to find common ancestors of certain organisms</a:t>
            </a:r>
          </a:p>
          <a:p>
            <a:r>
              <a:rPr lang="en-CA" b="1" dirty="0" smtClean="0">
                <a:latin typeface="Calibri" charset="0"/>
              </a:rPr>
              <a:t>-the number of differences of the</a:t>
            </a:r>
            <a:r>
              <a:rPr lang="en-CA" b="1" baseline="0" dirty="0" smtClean="0">
                <a:latin typeface="Calibri" charset="0"/>
              </a:rPr>
              <a:t> amino acid sequence between two organism is proportional to the number of years since divergence from common ancestor</a:t>
            </a:r>
          </a:p>
          <a:p>
            <a:r>
              <a:rPr lang="en-CA" b="0" baseline="0" dirty="0" smtClean="0">
                <a:latin typeface="Calibri" charset="0"/>
              </a:rPr>
              <a:t>-The remarkable thing is that lines are so linear which indicates a constant rate which means there is a constant rate of mutation(molecular clock)</a:t>
            </a:r>
          </a:p>
          <a:p>
            <a:r>
              <a:rPr lang="en-CA" b="0" baseline="0" dirty="0" smtClean="0">
                <a:latin typeface="Calibri" charset="0"/>
              </a:rPr>
              <a:t>	-This supports the neutral hypothesis</a:t>
            </a:r>
          </a:p>
          <a:p>
            <a:r>
              <a:rPr lang="en-CA" b="0" baseline="0" dirty="0" smtClean="0">
                <a:latin typeface="Calibri" charset="0"/>
              </a:rPr>
              <a:t>-</a:t>
            </a:r>
            <a:r>
              <a:rPr lang="en-CA" b="0" baseline="0" dirty="0" err="1" smtClean="0">
                <a:latin typeface="Calibri" charset="0"/>
              </a:rPr>
              <a:t>Fibrinopeptides</a:t>
            </a:r>
            <a:r>
              <a:rPr lang="en-CA" b="0" baseline="0" dirty="0" smtClean="0">
                <a:latin typeface="Calibri" charset="0"/>
              </a:rPr>
              <a:t> are involved in blood clotting</a:t>
            </a:r>
          </a:p>
          <a:p>
            <a:r>
              <a:rPr lang="en-CA" b="0" baseline="0" dirty="0" smtClean="0">
                <a:latin typeface="Calibri" charset="0"/>
              </a:rPr>
              <a:t>-Missed note</a:t>
            </a:r>
            <a:endParaRPr lang="en-CA" b="0" dirty="0">
              <a:latin typeface="Calibri" charset="0"/>
            </a:endParaRP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EF084475-6B08-2542-B55F-936B55F37E1C}" type="slidenum">
              <a:rPr lang="en-CA" sz="1200"/>
              <a:pPr eaLnBrk="1" hangingPunct="1"/>
              <a:t>3</a:t>
            </a:fld>
            <a:endParaRPr lang="en-CA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34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latin typeface="Calibri" charset="0"/>
              </a:rPr>
              <a:t>-For the rate change for the synonymous mutations(silent substitution) are</a:t>
            </a:r>
            <a:r>
              <a:rPr lang="en-CA" baseline="0" dirty="0" smtClean="0">
                <a:latin typeface="Calibri" charset="0"/>
              </a:rPr>
              <a:t> faster than </a:t>
            </a:r>
            <a:r>
              <a:rPr lang="en-CA" baseline="0" dirty="0" err="1" smtClean="0">
                <a:latin typeface="Calibri" charset="0"/>
              </a:rPr>
              <a:t>nonsynonymous</a:t>
            </a:r>
            <a:r>
              <a:rPr lang="en-CA" baseline="0" dirty="0" smtClean="0">
                <a:latin typeface="Calibri" charset="0"/>
              </a:rPr>
              <a:t> mutation(replacement substitution)</a:t>
            </a:r>
            <a:endParaRPr lang="en-CA" dirty="0">
              <a:latin typeface="Calibri" charset="0"/>
            </a:endParaRPr>
          </a:p>
        </p:txBody>
      </p:sp>
      <p:sp>
        <p:nvSpPr>
          <p:cNvPr id="634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EAC134EA-CC44-AC4E-A382-8C7BDFEC8557}" type="slidenum">
              <a:rPr lang="en-CA" sz="1200"/>
              <a:pPr eaLnBrk="1" hangingPunct="1"/>
              <a:t>4</a:t>
            </a:fld>
            <a:endParaRPr lang="en-CA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</a:t>
            </a:r>
            <a:r>
              <a:rPr lang="en-CA" dirty="0" err="1" smtClean="0"/>
              <a:t>Histone</a:t>
            </a:r>
            <a:r>
              <a:rPr lang="en-CA" dirty="0" smtClean="0"/>
              <a:t> H4</a:t>
            </a:r>
            <a:r>
              <a:rPr lang="en-CA" baseline="0" dirty="0" smtClean="0"/>
              <a:t> is highly constrained </a:t>
            </a:r>
            <a:r>
              <a:rPr lang="en-CA" baseline="0" dirty="0" err="1" smtClean="0"/>
              <a:t>becausee</a:t>
            </a:r>
            <a:r>
              <a:rPr lang="en-CA" baseline="0" dirty="0" smtClean="0"/>
              <a:t> if there are many amino acid substitutions, the cell will die because </a:t>
            </a:r>
            <a:r>
              <a:rPr lang="en-CA" baseline="0" dirty="0" err="1" smtClean="0"/>
              <a:t>histones</a:t>
            </a:r>
            <a:r>
              <a:rPr lang="en-CA" baseline="0" dirty="0" smtClean="0"/>
              <a:t> are important to keep the </a:t>
            </a:r>
            <a:r>
              <a:rPr lang="en-CA" baseline="0" dirty="0" err="1" smtClean="0"/>
              <a:t>stucture</a:t>
            </a:r>
            <a:r>
              <a:rPr lang="en-CA" baseline="0" dirty="0" smtClean="0"/>
              <a:t> of DNA</a:t>
            </a:r>
          </a:p>
          <a:p>
            <a:r>
              <a:rPr lang="en-CA" baseline="0" dirty="0" smtClean="0"/>
              <a:t>-a-</a:t>
            </a:r>
            <a:r>
              <a:rPr lang="en-CA" baseline="0" dirty="0" err="1" smtClean="0"/>
              <a:t>globin</a:t>
            </a:r>
            <a:r>
              <a:rPr lang="en-CA" baseline="0" dirty="0" smtClean="0"/>
              <a:t> can still function with many amino acid substitutions</a:t>
            </a:r>
          </a:p>
          <a:p>
            <a:endParaRPr lang="en-CA" baseline="0" dirty="0" smtClean="0"/>
          </a:p>
          <a:p>
            <a:r>
              <a:rPr lang="en-CA" baseline="0" dirty="0" smtClean="0"/>
              <a:t>-The question is that can the substance tolerate the amino acid substitution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2DC968-A01C-ED49-8295-D3ED45537637}" type="slidenum">
              <a:rPr lang="en-CA"/>
              <a:pPr>
                <a:defRPr/>
              </a:pPr>
              <a:t>5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851730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2DC968-A01C-ED49-8295-D3ED45537637}" type="slidenum">
              <a:rPr lang="en-CA"/>
              <a:pPr>
                <a:defRPr/>
              </a:pPr>
              <a:t>6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61835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987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1F7EBF26-D5D0-8E41-B5D3-D51BD1483314}" type="slidenum">
              <a:rPr lang="en-CA" sz="1200"/>
              <a:pPr eaLnBrk="1" hangingPunct="1"/>
              <a:t>7</a:t>
            </a:fld>
            <a:endParaRPr lang="en-CA" sz="1200"/>
          </a:p>
        </p:txBody>
      </p:sp>
      <p:sp>
        <p:nvSpPr>
          <p:cNvPr id="79875" name="Content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>
                <a:latin typeface="Arial"/>
              </a:rPr>
              <a:t> </a:t>
            </a:r>
            <a:r>
              <a:rPr lang="en-CA" dirty="0" smtClean="0">
                <a:latin typeface="Arial"/>
              </a:rPr>
              <a:t>-Proteins</a:t>
            </a:r>
            <a:r>
              <a:rPr lang="en-CA" baseline="0" dirty="0" smtClean="0">
                <a:latin typeface="Arial"/>
              </a:rPr>
              <a:t> that form complexes to catalyze a reaction, you would expect them to have regions of the same nucleotide sequence </a:t>
            </a:r>
            <a:endParaRPr lang="en-CA" dirty="0">
              <a:latin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064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latin typeface="Calibri" charset="0"/>
              </a:rPr>
              <a:t>-It</a:t>
            </a:r>
            <a:r>
              <a:rPr lang="en-CA" baseline="0" dirty="0" smtClean="0">
                <a:latin typeface="Calibri" charset="0"/>
              </a:rPr>
              <a:t> attacks the bacterial cells wall which is made from </a:t>
            </a:r>
            <a:r>
              <a:rPr lang="en-CA" baseline="0" dirty="0" err="1" smtClean="0">
                <a:latin typeface="Calibri" charset="0"/>
              </a:rPr>
              <a:t>peptidoglycan</a:t>
            </a:r>
            <a:endParaRPr lang="en-CA" baseline="0" dirty="0" smtClean="0">
              <a:latin typeface="Calibri" charset="0"/>
            </a:endParaRPr>
          </a:p>
          <a:p>
            <a:r>
              <a:rPr lang="en-CA" baseline="0" dirty="0" smtClean="0">
                <a:latin typeface="Calibri" charset="0"/>
              </a:rPr>
              <a:t>-The gene was duplicated and the other form evolved and for its own new function</a:t>
            </a:r>
          </a:p>
          <a:p>
            <a:r>
              <a:rPr lang="en-CA" baseline="0" dirty="0" smtClean="0">
                <a:latin typeface="Calibri" charset="0"/>
              </a:rPr>
              <a:t>	-This other enzyme was </a:t>
            </a:r>
            <a:r>
              <a:rPr lang="en-CA" baseline="0" dirty="0" err="1" smtClean="0">
                <a:latin typeface="Calibri" charset="0"/>
              </a:rPr>
              <a:t>recuited</a:t>
            </a:r>
            <a:r>
              <a:rPr lang="en-CA" baseline="0" dirty="0" smtClean="0">
                <a:latin typeface="Calibri" charset="0"/>
              </a:rPr>
              <a:t> as a stomach enzyme in ruminants(</a:t>
            </a:r>
            <a:r>
              <a:rPr lang="en-CA" baseline="0" dirty="0" err="1" smtClean="0">
                <a:latin typeface="Calibri" charset="0"/>
              </a:rPr>
              <a:t>eg.cows</a:t>
            </a:r>
            <a:r>
              <a:rPr lang="en-CA" baseline="0" dirty="0" smtClean="0">
                <a:latin typeface="Calibri" charset="0"/>
              </a:rPr>
              <a:t>)</a:t>
            </a:r>
          </a:p>
          <a:p>
            <a:r>
              <a:rPr lang="en-CA" baseline="0" dirty="0" smtClean="0">
                <a:latin typeface="Calibri" charset="0"/>
              </a:rPr>
              <a:t>-What’s a ruminant?</a:t>
            </a:r>
          </a:p>
          <a:p>
            <a:r>
              <a:rPr lang="en-CA" baseline="0" dirty="0" smtClean="0">
                <a:latin typeface="Calibri" charset="0"/>
              </a:rPr>
              <a:t>	-Something that eats grass</a:t>
            </a:r>
          </a:p>
          <a:p>
            <a:r>
              <a:rPr lang="en-CA" baseline="0" dirty="0" smtClean="0">
                <a:latin typeface="Calibri" charset="0"/>
              </a:rPr>
              <a:t>-There is bacteria in the grass which have the enzyme that breaks down the cellulose, so the bacteria has the enzyme not the cow</a:t>
            </a:r>
          </a:p>
          <a:p>
            <a:r>
              <a:rPr lang="en-CA" baseline="0" dirty="0" smtClean="0">
                <a:latin typeface="Calibri" charset="0"/>
              </a:rPr>
              <a:t>-The cow does not waste the nutrients from the bacteria so it uses it’s </a:t>
            </a:r>
            <a:r>
              <a:rPr lang="en-CA" baseline="0" dirty="0" err="1" smtClean="0">
                <a:latin typeface="Calibri" charset="0"/>
              </a:rPr>
              <a:t>lysozyme</a:t>
            </a:r>
            <a:r>
              <a:rPr lang="en-CA" baseline="0" dirty="0" smtClean="0">
                <a:latin typeface="Calibri" charset="0"/>
              </a:rPr>
              <a:t> to break it down</a:t>
            </a:r>
          </a:p>
          <a:p>
            <a:r>
              <a:rPr lang="en-CA" baseline="0" dirty="0" smtClean="0">
                <a:latin typeface="Calibri" charset="0"/>
              </a:rPr>
              <a:t>	-This enzyme is much more different than the usual </a:t>
            </a:r>
            <a:r>
              <a:rPr lang="en-CA" baseline="0" dirty="0" err="1" smtClean="0">
                <a:latin typeface="Calibri" charset="0"/>
              </a:rPr>
              <a:t>lysozyme</a:t>
            </a:r>
            <a:endParaRPr lang="en-CA" baseline="0" dirty="0" smtClean="0">
              <a:latin typeface="Calibri" charset="0"/>
            </a:endParaRPr>
          </a:p>
          <a:p>
            <a:r>
              <a:rPr lang="en-CA" baseline="0" dirty="0" smtClean="0">
                <a:latin typeface="Calibri" charset="0"/>
              </a:rPr>
              <a:t>		-Has to be able </a:t>
            </a:r>
            <a:r>
              <a:rPr lang="en-CA" baseline="0" dirty="0" err="1" smtClean="0">
                <a:latin typeface="Calibri" charset="0"/>
              </a:rPr>
              <a:t>catalzye</a:t>
            </a:r>
            <a:r>
              <a:rPr lang="en-CA" baseline="0" dirty="0" smtClean="0">
                <a:latin typeface="Calibri" charset="0"/>
              </a:rPr>
              <a:t> reactions in low pH and must be resistant to breakdown by pepsin</a:t>
            </a:r>
          </a:p>
        </p:txBody>
      </p:sp>
      <p:sp>
        <p:nvSpPr>
          <p:cNvPr id="1064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8B5A303C-1807-9647-B4CA-F8E2A9341A5C}" type="slidenum">
              <a:rPr lang="en-CA" sz="1200"/>
              <a:pPr eaLnBrk="1" hangingPunct="1"/>
              <a:t>8</a:t>
            </a:fld>
            <a:endParaRPr lang="en-CA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044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latin typeface="Calibri" charset="0"/>
              </a:rPr>
              <a:t>-They</a:t>
            </a:r>
            <a:r>
              <a:rPr lang="en-CA" baseline="0" dirty="0" smtClean="0">
                <a:latin typeface="Calibri" charset="0"/>
              </a:rPr>
              <a:t> are not evolutionary related at all</a:t>
            </a:r>
            <a:endParaRPr lang="en-CA" dirty="0">
              <a:latin typeface="Calibri" charset="0"/>
            </a:endParaRPr>
          </a:p>
        </p:txBody>
      </p:sp>
      <p:sp>
        <p:nvSpPr>
          <p:cNvPr id="1044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F3BA6F20-55F0-7B40-8C0F-BF853D727142}" type="slidenum">
              <a:rPr lang="en-CA" sz="1200"/>
              <a:pPr eaLnBrk="1" hangingPunct="1"/>
              <a:t>9</a:t>
            </a:fld>
            <a:endParaRPr lang="en-CA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42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>
              <a:latin typeface="Calibri" charset="0"/>
            </a:endParaRPr>
          </a:p>
        </p:txBody>
      </p:sp>
      <p:sp>
        <p:nvSpPr>
          <p:cNvPr id="942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C0C7A39A-74DC-944E-8A0E-DFDD3C63ED7B}" type="slidenum">
              <a:rPr lang="en-CA" sz="1200"/>
              <a:pPr eaLnBrk="1" hangingPunct="1"/>
              <a:t>10</a:t>
            </a:fld>
            <a:endParaRPr lang="en-CA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0240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A22D9B1E-2B42-9444-8292-924E164ECC1B}" type="slidenum">
              <a:rPr lang="en-CA" sz="1200"/>
              <a:pPr eaLnBrk="1" hangingPunct="1"/>
              <a:t>11</a:t>
            </a:fld>
            <a:endParaRPr lang="en-CA" sz="1200"/>
          </a:p>
        </p:txBody>
      </p:sp>
      <p:sp>
        <p:nvSpPr>
          <p:cNvPr id="102403" name="TextBox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0011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2000" dirty="0" smtClean="0">
                <a:latin typeface="Calibri" charset="0"/>
              </a:rPr>
              <a:t>-This bird also has the </a:t>
            </a:r>
            <a:r>
              <a:rPr lang="en-US" sz="2000" dirty="0" err="1" smtClean="0">
                <a:latin typeface="Calibri" charset="0"/>
              </a:rPr>
              <a:t>lysozyme</a:t>
            </a:r>
            <a:r>
              <a:rPr lang="en-US" sz="2000" dirty="0" smtClean="0">
                <a:latin typeface="Calibri" charset="0"/>
              </a:rPr>
              <a:t> and all these species got the </a:t>
            </a:r>
            <a:r>
              <a:rPr lang="en-US" sz="2000" dirty="0" err="1" smtClean="0">
                <a:latin typeface="Calibri" charset="0"/>
              </a:rPr>
              <a:t>lysozyme</a:t>
            </a:r>
            <a:r>
              <a:rPr lang="en-US" sz="2000" baseline="0" dirty="0" smtClean="0">
                <a:latin typeface="Calibri" charset="0"/>
              </a:rPr>
              <a:t> independently of each other so convergent evolution</a:t>
            </a:r>
          </a:p>
          <a:p>
            <a:pPr eaLnBrk="1" hangingPunct="1"/>
            <a:r>
              <a:rPr lang="en-US" sz="2000" baseline="0" dirty="0" smtClean="0">
                <a:latin typeface="Calibri" charset="0"/>
              </a:rPr>
              <a:t>-As one can see from the tree the organisms are very different but they still </a:t>
            </a:r>
            <a:r>
              <a:rPr lang="en-US" sz="2000" baseline="0" dirty="0" err="1" smtClean="0">
                <a:latin typeface="Calibri" charset="0"/>
              </a:rPr>
              <a:t>aquired</a:t>
            </a:r>
            <a:r>
              <a:rPr lang="en-US" sz="2000" baseline="0" dirty="0" smtClean="0">
                <a:latin typeface="Calibri" charset="0"/>
              </a:rPr>
              <a:t> the enzyme individual because of convergence</a:t>
            </a:r>
            <a:endParaRPr lang="en-US" sz="2000" dirty="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-The whole sequence</a:t>
            </a:r>
            <a:r>
              <a:rPr lang="en-CA" baseline="0" dirty="0" smtClean="0"/>
              <a:t> is not identical but…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2DC968-A01C-ED49-8295-D3ED45537637}" type="slidenum">
              <a:rPr lang="en-CA"/>
              <a:pPr>
                <a:defRPr/>
              </a:pPr>
              <a:t>12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903040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126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>
                <a:latin typeface="Calibri" charset="0"/>
              </a:rPr>
              <a:t>-The digestive enzyme is more resistant to the urea treatment </a:t>
            </a:r>
            <a:endParaRPr lang="en-CA" dirty="0">
              <a:latin typeface="Calibri" charset="0"/>
            </a:endParaRPr>
          </a:p>
        </p:txBody>
      </p:sp>
      <p:sp>
        <p:nvSpPr>
          <p:cNvPr id="1126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1ED4E151-AAE9-F847-8C87-870DE511E2B5}" type="slidenum">
              <a:rPr lang="en-CA" sz="1200"/>
              <a:pPr eaLnBrk="1" hangingPunct="1"/>
              <a:t>13</a:t>
            </a:fld>
            <a:endParaRPr lang="en-CA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-Digestive enzyme</a:t>
            </a:r>
          </a:p>
          <a:p>
            <a:r>
              <a:rPr lang="en-CA" dirty="0" smtClean="0"/>
              <a:t>	-Greater structural stability prevents pepsin access</a:t>
            </a:r>
          </a:p>
          <a:p>
            <a:r>
              <a:rPr lang="en-CA" dirty="0" smtClean="0"/>
              <a:t>	-Lack of Aspartic acid – </a:t>
            </a:r>
            <a:r>
              <a:rPr lang="en-CA" dirty="0" err="1" smtClean="0"/>
              <a:t>Proline</a:t>
            </a:r>
            <a:r>
              <a:rPr lang="en-CA" dirty="0" smtClean="0"/>
              <a:t> bond (acid labile)</a:t>
            </a:r>
          </a:p>
          <a:p>
            <a:r>
              <a:rPr lang="en-CA" dirty="0" smtClean="0"/>
              <a:t>	-Negative</a:t>
            </a:r>
            <a:r>
              <a:rPr lang="en-CA" baseline="0" dirty="0" smtClean="0"/>
              <a:t> charged surface repels pepsin</a:t>
            </a:r>
          </a:p>
          <a:p>
            <a:endParaRPr lang="en-CA" baseline="0" dirty="0" smtClean="0"/>
          </a:p>
          <a:p>
            <a:r>
              <a:rPr lang="en-CA" baseline="0" dirty="0" smtClean="0"/>
              <a:t>A great example of convergent evolution is the </a:t>
            </a:r>
            <a:r>
              <a:rPr lang="en-CA" baseline="0" smtClean="0"/>
              <a:t>digestive enzyme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129BC8-6325-EE4A-98C1-DDB9A1DBD860}" type="slidenum">
              <a:rPr lang="en-CA"/>
              <a:pPr>
                <a:defRPr/>
              </a:pPr>
              <a:t>14</a:t>
            </a:fld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val="2028263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0AE35-5F72-B744-9200-D6C98DC1E498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95245-3513-B442-A353-4E29898FCBD9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674257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A61B3-362D-EA4B-8EE6-61F6D6E0872E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A4E0C-8E68-7B49-848F-552BFB37285F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294009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D8F55-5E59-124D-BCA1-67E69537F07A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7DD59-7717-B54E-98F1-7F15D7F7AC1C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94175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1BFBF-2291-7F48-918B-5DDA03B17E98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F5A77-F701-D44B-A6DC-2B695FE15DDD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837832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9A97A-F0B7-F94D-A2AB-30BBD89CA1BC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6E1EA-7101-5A47-A9D3-8495540A2072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3350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D98BB-C3D3-B645-8865-A986C0C4C545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5B174-1E47-F747-9E0F-77F073EBC27C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13916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406C9-83B7-7443-A02C-B7F640AE0FF8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D2E1E-9EEF-B047-8619-6B1EDCE3E590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854761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68CE1-E6A0-5F4A-AC97-D9E484C072C7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258F2-758A-DE4B-B3F1-C8FF3C0879BA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45066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CA" noProof="0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95932-F545-E54B-8036-91844A44AE8A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613CE-5D5B-A641-BF4E-07264EF55951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074183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3AE8D-4312-4F47-8B12-9E566BA850A5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F8406-C7CB-C64A-BEC4-AA97A7D6A682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1525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77F3B-7A80-694A-9EFD-29E483A19A9E}" type="datetimeFigureOut">
              <a:rPr lang="en-US"/>
              <a:pPr>
                <a:defRPr/>
              </a:pPr>
              <a:t>4/29/2013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4BA7B-93FF-CB45-ADCE-BB1980435884}" type="slidenum">
              <a:rPr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5755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34422" y="12382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19088" y="135096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1020763"/>
            <a:ext cx="8283575" cy="0"/>
          </a:xfrm>
          <a:prstGeom prst="line">
            <a:avLst/>
          </a:prstGeom>
          <a:ln w="38100" cmpd="sng">
            <a:solidFill>
              <a:srgbClr val="FF6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000" b="0" i="1" kern="1200">
          <a:solidFill>
            <a:schemeClr val="accent5"/>
          </a:solidFill>
          <a:latin typeface="Arial"/>
          <a:ea typeface="ＭＳ Ｐゴシック" charset="0"/>
          <a:cs typeface="Arial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21449B"/>
          </a:solidFill>
          <a:latin typeface="Helvetica Neue Light" charset="0"/>
          <a:ea typeface="ＭＳ Ｐゴシック" charset="0"/>
          <a:cs typeface="ＭＳ Ｐゴシック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21449B"/>
          </a:solidFill>
          <a:latin typeface="Helvetica Neue Light" charset="0"/>
          <a:ea typeface="ＭＳ Ｐゴシック" charset="0"/>
          <a:cs typeface="ＭＳ Ｐゴシック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21449B"/>
          </a:solidFill>
          <a:latin typeface="Helvetica Neue Light" charset="0"/>
          <a:ea typeface="ＭＳ Ｐゴシック" charset="0"/>
          <a:cs typeface="ＭＳ Ｐゴシック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21449B"/>
          </a:solidFill>
          <a:latin typeface="Helvetica Neue Light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i="0" kern="1200">
          <a:solidFill>
            <a:srgbClr val="21449B"/>
          </a:solidFill>
          <a:latin typeface="Arial"/>
          <a:ea typeface="ＭＳ Ｐゴシック" charset="0"/>
          <a:cs typeface="Arial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i="0" kern="1200">
          <a:solidFill>
            <a:srgbClr val="21449B"/>
          </a:solidFill>
          <a:latin typeface="Arial"/>
          <a:ea typeface="ＭＳ Ｐゴシック" charset="0"/>
          <a:cs typeface="Arial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i="0" kern="1200">
          <a:solidFill>
            <a:srgbClr val="21449B"/>
          </a:solidFill>
          <a:latin typeface="Arial"/>
          <a:ea typeface="ＭＳ Ｐゴシック" charset="0"/>
          <a:cs typeface="Arial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i="0" kern="1200">
          <a:solidFill>
            <a:srgbClr val="21449B"/>
          </a:solidFill>
          <a:latin typeface="Arial"/>
          <a:ea typeface="ＭＳ Ｐゴシック" charset="0"/>
          <a:cs typeface="Arial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i="0" kern="1200">
          <a:solidFill>
            <a:srgbClr val="21449B"/>
          </a:solidFill>
          <a:latin typeface="Arial"/>
          <a:ea typeface="ＭＳ Ｐゴシック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Screen Shot 2013-03-15 at 3.47.15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276"/>
          <a:stretch/>
        </p:blipFill>
        <p:spPr bwMode="auto">
          <a:xfrm>
            <a:off x="1562100" y="4228838"/>
            <a:ext cx="7297738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68513" y="4339963"/>
            <a:ext cx="3074987" cy="508000"/>
          </a:xfrm>
          <a:prstGeom prst="rect">
            <a:avLst/>
          </a:prstGeom>
          <a:solidFill>
            <a:schemeClr val="accent2">
              <a:alpha val="2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pic>
        <p:nvPicPr>
          <p:cNvPr id="44036" name="Picture 3" descr="Screen Shot 2013-03-15 at 3.36.24 PM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676"/>
          <a:stretch/>
        </p:blipFill>
        <p:spPr bwMode="auto">
          <a:xfrm>
            <a:off x="1397000" y="1697661"/>
            <a:ext cx="713740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5545667" y="1707264"/>
            <a:ext cx="2290890" cy="469200"/>
          </a:xfrm>
          <a:prstGeom prst="rect">
            <a:avLst/>
          </a:prstGeom>
          <a:solidFill>
            <a:schemeClr val="accent1">
              <a:alpha val="2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10" name="Rectangle 9"/>
          <p:cNvSpPr/>
          <p:nvPr/>
        </p:nvSpPr>
        <p:spPr>
          <a:xfrm>
            <a:off x="2115607" y="2337330"/>
            <a:ext cx="5720949" cy="477465"/>
          </a:xfrm>
          <a:prstGeom prst="rect">
            <a:avLst/>
          </a:prstGeom>
          <a:solidFill>
            <a:schemeClr val="accent1">
              <a:alpha val="2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11" name="Rectangle 10"/>
          <p:cNvSpPr/>
          <p:nvPr/>
        </p:nvSpPr>
        <p:spPr>
          <a:xfrm>
            <a:off x="2115604" y="2969865"/>
            <a:ext cx="574763" cy="469200"/>
          </a:xfrm>
          <a:prstGeom prst="rect">
            <a:avLst/>
          </a:prstGeom>
          <a:solidFill>
            <a:schemeClr val="accent1">
              <a:alpha val="2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Lecture 20 - Molecular Convergence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97000" y="5884333"/>
            <a:ext cx="365029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>
                <a:solidFill>
                  <a:srgbClr val="21449B"/>
                </a:solidFill>
                <a:latin typeface="Arial"/>
                <a:cs typeface="Arial"/>
              </a:rPr>
              <a:t>Synonymous mutations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5422" y="1551299"/>
            <a:ext cx="880169" cy="678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3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Chlamy</a:t>
            </a:r>
          </a:p>
          <a:p>
            <a:pPr>
              <a:lnSpc>
                <a:spcPts val="23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 Volvox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0022" y="2160899"/>
            <a:ext cx="903212" cy="678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3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Chlamy</a:t>
            </a:r>
          </a:p>
          <a:p>
            <a:pPr>
              <a:lnSpc>
                <a:spcPts val="23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  Volvox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0022" y="2795556"/>
            <a:ext cx="903212" cy="678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3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Chlamy</a:t>
            </a:r>
          </a:p>
          <a:p>
            <a:pPr>
              <a:lnSpc>
                <a:spcPts val="23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 Volvox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3813" y="4181845"/>
            <a:ext cx="880169" cy="7258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5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Chlamy</a:t>
            </a:r>
          </a:p>
          <a:p>
            <a:pPr>
              <a:lnSpc>
                <a:spcPts val="2520"/>
              </a:lnSpc>
            </a:pPr>
            <a:r>
              <a:rPr lang="en-CA" sz="1600">
                <a:solidFill>
                  <a:srgbClr val="21449B"/>
                </a:solidFill>
                <a:latin typeface="Arial"/>
                <a:cs typeface="Arial"/>
              </a:rPr>
              <a:t> Volvox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0022" y="4982900"/>
            <a:ext cx="3259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21449B"/>
                </a:solidFill>
                <a:latin typeface="Arial"/>
                <a:cs typeface="Arial"/>
              </a:rPr>
              <a:t>Conserved or not</a:t>
            </a:r>
            <a:endParaRPr lang="en-CA" sz="2000" dirty="0">
              <a:solidFill>
                <a:srgbClr val="21449B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984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Neutral theory of molecular evolution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grpSp>
        <p:nvGrpSpPr>
          <p:cNvPr id="2" name="Group 1"/>
          <p:cNvGrpSpPr/>
          <p:nvPr/>
        </p:nvGrpSpPr>
        <p:grpSpPr>
          <a:xfrm>
            <a:off x="1029432" y="3276599"/>
            <a:ext cx="6731326" cy="2900363"/>
            <a:chOff x="1029432" y="3276599"/>
            <a:chExt cx="6731326" cy="2900363"/>
          </a:xfrm>
        </p:grpSpPr>
        <p:pic>
          <p:nvPicPr>
            <p:cNvPr id="54274" name="Picture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672898" y="4758266"/>
              <a:ext cx="6087860" cy="1418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29432" y="3276599"/>
              <a:ext cx="6087860" cy="1481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3784600" y="2070100"/>
            <a:ext cx="2679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21449B"/>
                </a:solidFill>
                <a:latin typeface="Arial"/>
                <a:cs typeface="Arial"/>
              </a:rPr>
              <a:t>All mutations would affect fitness</a:t>
            </a:r>
            <a:endParaRPr lang="en-CA" sz="2000" dirty="0">
              <a:solidFill>
                <a:srgbClr val="21449B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017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Neutrality and the idea of a molecular clock</a:t>
            </a:r>
          </a:p>
        </p:txBody>
      </p:sp>
      <p:pic>
        <p:nvPicPr>
          <p:cNvPr id="6041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1266825"/>
            <a:ext cx="6753225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575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Synonymous vs nonsynonymous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60320"/>
            <a:ext cx="5461000" cy="55976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7614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Degree of constraint dictates rate of evolution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825500" y="2144533"/>
            <a:ext cx="7122735" cy="40403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871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Molecular convergence</a:t>
            </a:r>
          </a:p>
        </p:txBody>
      </p:sp>
      <p:sp>
        <p:nvSpPr>
          <p:cNvPr id="30" name="Content Placeholder 2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Why is similarity between sequences considered to be evidence of homology?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874713" y="3727450"/>
            <a:ext cx="1181100" cy="1820863"/>
          </a:xfrm>
          <a:prstGeom prst="line">
            <a:avLst/>
          </a:prstGeom>
          <a:ln w="215900" cmpd="sng">
            <a:solidFill>
              <a:schemeClr val="accent1"/>
            </a:solidFill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055813" y="5534025"/>
            <a:ext cx="0" cy="461963"/>
          </a:xfrm>
          <a:prstGeom prst="line">
            <a:avLst/>
          </a:prstGeom>
          <a:ln w="215900" cmpd="sng">
            <a:solidFill>
              <a:srgbClr val="A2C816"/>
            </a:solidFill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055813" y="3727450"/>
            <a:ext cx="1181100" cy="1820863"/>
          </a:xfrm>
          <a:prstGeom prst="line">
            <a:avLst/>
          </a:prstGeom>
          <a:ln w="215900" cmpd="sng">
            <a:solidFill>
              <a:schemeClr val="accent1"/>
            </a:solidFill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18113" y="3727450"/>
            <a:ext cx="1181100" cy="1820863"/>
          </a:xfrm>
          <a:prstGeom prst="line">
            <a:avLst/>
          </a:prstGeom>
          <a:ln w="215900" cmpd="sng">
            <a:solidFill>
              <a:schemeClr val="accent1"/>
            </a:solidFill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99213" y="5534025"/>
            <a:ext cx="0" cy="461963"/>
          </a:xfrm>
          <a:prstGeom prst="line">
            <a:avLst/>
          </a:prstGeom>
          <a:ln w="215900" cmpd="sng">
            <a:solidFill>
              <a:srgbClr val="A2C816"/>
            </a:solidFill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6399213" y="3727450"/>
            <a:ext cx="1181100" cy="1820863"/>
          </a:xfrm>
          <a:prstGeom prst="line">
            <a:avLst/>
          </a:prstGeom>
          <a:ln w="215900" cmpd="sng">
            <a:solidFill>
              <a:schemeClr val="accent1"/>
            </a:solidFill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9" name="Picture 3" descr="lysozymeCompariso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646" y="2298700"/>
            <a:ext cx="1667934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 descr="lysozymeCompariso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746" y="2298700"/>
            <a:ext cx="1667934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9519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Functional convergence</a:t>
            </a:r>
          </a:p>
        </p:txBody>
      </p:sp>
      <p:pic>
        <p:nvPicPr>
          <p:cNvPr id="78851" name="Picture 3" descr="lysozymeCompariso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2590800"/>
            <a:ext cx="48006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2" name="Picture 4" descr="lactalbuminComparison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00" y="2590800"/>
            <a:ext cx="50292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3" name="Content Placeholder 1"/>
          <p:cNvSpPr txBox="1">
            <a:spLocks/>
          </p:cNvSpPr>
          <p:nvPr/>
        </p:nvSpPr>
        <p:spPr bwMode="auto">
          <a:xfrm>
            <a:off x="334422" y="1266825"/>
            <a:ext cx="8229600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Char char="•"/>
            </a:pPr>
            <a:r>
              <a:rPr lang="en-CA" sz="2000" dirty="0">
                <a:solidFill>
                  <a:srgbClr val="21449B"/>
                </a:solidFill>
                <a:latin typeface="Arial"/>
                <a:cs typeface="Arial"/>
              </a:rPr>
              <a:t>There is no reason for two proteins to share high identity across their </a:t>
            </a:r>
            <a:r>
              <a:rPr lang="en-CA" sz="2000" u="sng" dirty="0">
                <a:solidFill>
                  <a:srgbClr val="21449B"/>
                </a:solidFill>
                <a:latin typeface="Arial"/>
                <a:cs typeface="Arial"/>
              </a:rPr>
              <a:t>entire sequences</a:t>
            </a:r>
            <a:r>
              <a:rPr lang="en-CA" sz="2000" dirty="0">
                <a:solidFill>
                  <a:srgbClr val="21449B"/>
                </a:solidFill>
                <a:latin typeface="Arial"/>
                <a:cs typeface="Arial"/>
              </a:rPr>
              <a:t>... is there?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4422" y="5410200"/>
            <a:ext cx="8504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>
                <a:solidFill>
                  <a:srgbClr val="21449B"/>
                </a:solidFill>
                <a:latin typeface="Arial"/>
                <a:cs typeface="Arial"/>
              </a:rPr>
              <a:t>-Location of </a:t>
            </a:r>
            <a:r>
              <a:rPr lang="en-CA" sz="1600" dirty="0" err="1" smtClean="0">
                <a:solidFill>
                  <a:srgbClr val="21449B"/>
                </a:solidFill>
                <a:latin typeface="Arial"/>
                <a:cs typeface="Arial"/>
              </a:rPr>
              <a:t>cysteins</a:t>
            </a:r>
            <a:r>
              <a:rPr lang="en-CA" sz="1600" dirty="0" smtClean="0">
                <a:solidFill>
                  <a:srgbClr val="21449B"/>
                </a:solidFill>
                <a:latin typeface="Arial"/>
                <a:cs typeface="Arial"/>
              </a:rPr>
              <a:t>(disulfide (S-S) bonding)</a:t>
            </a:r>
          </a:p>
          <a:p>
            <a:r>
              <a:rPr lang="en-CA" sz="1600" dirty="0" smtClean="0">
                <a:solidFill>
                  <a:srgbClr val="21449B"/>
                </a:solidFill>
                <a:latin typeface="Arial"/>
                <a:cs typeface="Arial"/>
              </a:rPr>
              <a:t>-Amino acids necessary for catalysis</a:t>
            </a:r>
          </a:p>
          <a:p>
            <a:r>
              <a:rPr lang="en-CA" sz="1600" dirty="0" smtClean="0">
                <a:solidFill>
                  <a:srgbClr val="21449B"/>
                </a:solidFill>
                <a:latin typeface="Arial"/>
                <a:cs typeface="Arial"/>
              </a:rPr>
              <a:t>-DNA binding domains, receptor </a:t>
            </a:r>
            <a:r>
              <a:rPr lang="en-CA" sz="1600" smtClean="0">
                <a:solidFill>
                  <a:srgbClr val="21449B"/>
                </a:solidFill>
                <a:latin typeface="Arial"/>
                <a:cs typeface="Arial"/>
              </a:rPr>
              <a:t>binding sites….</a:t>
            </a:r>
            <a:endParaRPr lang="en-CA" sz="1600" dirty="0">
              <a:solidFill>
                <a:srgbClr val="21449B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100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itle 1"/>
          <p:cNvSpPr>
            <a:spLocks noGrp="1"/>
          </p:cNvSpPr>
          <p:nvPr>
            <p:ph type="title"/>
          </p:nvPr>
        </p:nvSpPr>
        <p:spPr>
          <a:xfrm>
            <a:off x="334422" y="123825"/>
            <a:ext cx="8961978" cy="1143000"/>
          </a:xfrm>
        </p:spPr>
        <p:txBody>
          <a:bodyPr/>
          <a:lstStyle/>
          <a:p>
            <a:r>
              <a:rPr lang="en-CA"/>
              <a:t>Lysozyme: a case study of convergent evolution</a:t>
            </a:r>
          </a:p>
        </p:txBody>
      </p:sp>
      <p:sp>
        <p:nvSpPr>
          <p:cNvPr id="1054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Small (130 aa) enzyme, antibacterial activity.</a:t>
            </a:r>
          </a:p>
          <a:p>
            <a:r>
              <a:rPr lang="en-CA"/>
              <a:t>Attacks peptidoglycan </a:t>
            </a:r>
          </a:p>
          <a:p>
            <a:r>
              <a:rPr lang="en-CA"/>
              <a:t>Found in blood, tears, mucus, egg white. </a:t>
            </a:r>
          </a:p>
          <a:p>
            <a:endParaRPr lang="en-CA"/>
          </a:p>
          <a:p>
            <a:r>
              <a:rPr lang="en-CA"/>
              <a:t>Enzyme has been recruited as a stomach enzyme in ruminants (e.g. cows).</a:t>
            </a:r>
          </a:p>
          <a:p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val="375104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Picture of a cow and a monkey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4" y="1481667"/>
            <a:ext cx="4124659" cy="34628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5366651" y="1481667"/>
            <a:ext cx="2527115" cy="256221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027569" y="4647938"/>
            <a:ext cx="4064042" cy="2210062"/>
            <a:chOff x="380999" y="2271241"/>
            <a:chExt cx="4064042" cy="2210062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667933" y="3386667"/>
              <a:ext cx="1363134" cy="0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971432" y="2692141"/>
              <a:ext cx="704979" cy="694526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971432" y="3386667"/>
              <a:ext cx="704979" cy="694526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031067" y="3386667"/>
              <a:ext cx="704979" cy="694526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3031067" y="2692141"/>
              <a:ext cx="704979" cy="694526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80999" y="2274388"/>
              <a:ext cx="72327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>
                  <a:solidFill>
                    <a:srgbClr val="21449B"/>
                  </a:solidFill>
                  <a:latin typeface="Arial"/>
                  <a:cs typeface="Arial"/>
                </a:rPr>
                <a:t>Cow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19101" y="2271241"/>
              <a:ext cx="101146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>
                  <a:solidFill>
                    <a:srgbClr val="21449B"/>
                  </a:solidFill>
                  <a:latin typeface="Arial"/>
                  <a:cs typeface="Arial"/>
                </a:rPr>
                <a:t>Human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1805" y="4067145"/>
              <a:ext cx="8688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>
                  <a:solidFill>
                    <a:srgbClr val="21449B"/>
                  </a:solidFill>
                  <a:latin typeface="Arial"/>
                  <a:cs typeface="Arial"/>
                </a:rPr>
                <a:t>Horse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691744" y="4075612"/>
              <a:ext cx="5837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>
                  <a:solidFill>
                    <a:srgbClr val="21449B"/>
                  </a:solidFill>
                  <a:latin typeface="Arial"/>
                  <a:cs typeface="Arial"/>
                </a:rPr>
                <a:t>Rat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452462" y="2285031"/>
              <a:ext cx="99257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>
                  <a:solidFill>
                    <a:srgbClr val="21449B"/>
                  </a:solidFill>
                  <a:latin typeface="Arial"/>
                  <a:cs typeface="Arial"/>
                </a:rPr>
                <a:t>Langur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376094" y="4081193"/>
              <a:ext cx="10689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>
                  <a:solidFill>
                    <a:srgbClr val="21449B"/>
                  </a:solidFill>
                  <a:latin typeface="Arial"/>
                  <a:cs typeface="Arial"/>
                </a:rPr>
                <a:t>Baboon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1983639" y="3381086"/>
              <a:ext cx="0" cy="694526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627105" y="2692141"/>
              <a:ext cx="0" cy="694526"/>
            </a:xfrm>
            <a:prstGeom prst="line">
              <a:avLst/>
            </a:prstGeom>
            <a:ln w="38100" cmpd="sng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3780694" y="5563309"/>
            <a:ext cx="21665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Phylogenetic tree</a:t>
            </a:r>
          </a:p>
        </p:txBody>
      </p:sp>
    </p:spTree>
    <p:extLst>
      <p:ext uri="{BB962C8B-B14F-4D97-AF65-F5344CB8AC3E}">
        <p14:creationId xmlns="" xmlns:p14="http://schemas.microsoft.com/office/powerpoint/2010/main" val="297053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Lysosyme in different species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/>
              <a:t>Comparision of lysozyme amino acid sequences of different species</a:t>
            </a:r>
          </a:p>
          <a:p>
            <a:pPr lvl="1"/>
            <a:r>
              <a:rPr lang="en-CA"/>
              <a:t>Above diagonal = number of amino acid difference</a:t>
            </a:r>
          </a:p>
          <a:p>
            <a:pPr lvl="1"/>
            <a:r>
              <a:rPr lang="en-CA"/>
              <a:t>Below diagonal = number of amino acids uniquely shared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24233772"/>
              </p:ext>
            </p:extLst>
          </p:nvPr>
        </p:nvGraphicFramePr>
        <p:xfrm>
          <a:off x="740822" y="2764887"/>
          <a:ext cx="7823200" cy="380524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244603"/>
                <a:gridCol w="990597"/>
                <a:gridCol w="1117600"/>
                <a:gridCol w="1117600"/>
                <a:gridCol w="1117600"/>
                <a:gridCol w="1117600"/>
                <a:gridCol w="1117600"/>
              </a:tblGrid>
              <a:tr h="543606">
                <a:tc>
                  <a:txBody>
                    <a:bodyPr/>
                    <a:lstStyle/>
                    <a:p>
                      <a:r>
                        <a:rPr lang="en-CA">
                          <a:latin typeface="Arial"/>
                          <a:cs typeface="Arial"/>
                        </a:rPr>
                        <a:t>SPECIES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Langur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Baboon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Human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Cow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Horse</a:t>
                      </a:r>
                    </a:p>
                  </a:txBody>
                  <a:tcPr/>
                </a:tc>
              </a:tr>
              <a:tr h="543606">
                <a:tc>
                  <a:txBody>
                    <a:bodyPr/>
                    <a:lstStyle/>
                    <a:p>
                      <a:r>
                        <a:rPr lang="en-CA" b="1">
                          <a:latin typeface="Arial"/>
                          <a:cs typeface="Arial"/>
                        </a:rPr>
                        <a:t>Langur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65</a:t>
                      </a:r>
                    </a:p>
                  </a:txBody>
                  <a:tcPr/>
                </a:tc>
              </a:tr>
              <a:tr h="543606">
                <a:tc>
                  <a:txBody>
                    <a:bodyPr/>
                    <a:lstStyle/>
                    <a:p>
                      <a:r>
                        <a:rPr lang="en-CA" b="1">
                          <a:latin typeface="Arial"/>
                          <a:cs typeface="Arial"/>
                        </a:rPr>
                        <a:t>Baboon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65</a:t>
                      </a:r>
                    </a:p>
                  </a:txBody>
                  <a:tcPr/>
                </a:tc>
              </a:tr>
              <a:tr h="543606">
                <a:tc>
                  <a:txBody>
                    <a:bodyPr/>
                    <a:lstStyle/>
                    <a:p>
                      <a:r>
                        <a:rPr lang="en-CA" b="1">
                          <a:latin typeface="Arial"/>
                          <a:cs typeface="Arial"/>
                        </a:rPr>
                        <a:t>Human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64</a:t>
                      </a:r>
                    </a:p>
                  </a:txBody>
                  <a:tcPr/>
                </a:tc>
              </a:tr>
              <a:tr h="543606">
                <a:tc>
                  <a:txBody>
                    <a:bodyPr/>
                    <a:lstStyle/>
                    <a:p>
                      <a:r>
                        <a:rPr lang="en-CA" b="1">
                          <a:latin typeface="Arial"/>
                          <a:cs typeface="Arial"/>
                        </a:rPr>
                        <a:t>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64</a:t>
                      </a:r>
                    </a:p>
                  </a:txBody>
                  <a:tcPr/>
                </a:tc>
              </a:tr>
              <a:tr h="543606">
                <a:tc>
                  <a:txBody>
                    <a:bodyPr/>
                    <a:lstStyle/>
                    <a:p>
                      <a:r>
                        <a:rPr lang="en-CA" b="1">
                          <a:latin typeface="Arial"/>
                          <a:cs typeface="Arial"/>
                        </a:rPr>
                        <a:t>Cow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71</a:t>
                      </a:r>
                    </a:p>
                  </a:txBody>
                  <a:tcPr/>
                </a:tc>
              </a:tr>
              <a:tr h="543606">
                <a:tc>
                  <a:txBody>
                    <a:bodyPr/>
                    <a:lstStyle/>
                    <a:p>
                      <a:r>
                        <a:rPr lang="en-CA" b="1">
                          <a:latin typeface="Arial"/>
                          <a:cs typeface="Arial"/>
                        </a:rPr>
                        <a:t>Horse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270666" y="3484029"/>
            <a:ext cx="6278022" cy="3086100"/>
          </a:xfrm>
          <a:prstGeom prst="line">
            <a:avLst/>
          </a:prstGeom>
          <a:ln w="66675">
            <a:solidFill>
              <a:schemeClr val="tx1">
                <a:lumMod val="65000"/>
                <a:lumOff val="35000"/>
              </a:schemeClr>
            </a:solidFill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4546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Convergence to same amino acids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81740" y="1710254"/>
            <a:ext cx="6756401" cy="5129935"/>
            <a:chOff x="1168401" y="1710267"/>
            <a:chExt cx="5892800" cy="4367935"/>
          </a:xfrm>
        </p:grpSpPr>
        <p:sp>
          <p:nvSpPr>
            <p:cNvPr id="9" name="Rectangle 8"/>
            <p:cNvSpPr/>
            <p:nvPr/>
          </p:nvSpPr>
          <p:spPr>
            <a:xfrm>
              <a:off x="1253067" y="1710267"/>
              <a:ext cx="2607733" cy="12022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8" name="Picture 6" descr="C:\Documents and Settings\Francisco2\Desktop\Evolution\Sinauer\Figures\Chapter19\high-res\Evolution-Fig-19-05-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68401" y="2074334"/>
              <a:ext cx="5892800" cy="4003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" name="Straight Connector 2"/>
          <p:cNvCxnSpPr/>
          <p:nvPr/>
        </p:nvCxnSpPr>
        <p:spPr>
          <a:xfrm>
            <a:off x="7196667" y="2692387"/>
            <a:ext cx="0" cy="1439333"/>
          </a:xfrm>
          <a:prstGeom prst="line">
            <a:avLst/>
          </a:prstGeom>
          <a:ln w="28575" cmpd="sng">
            <a:solidFill>
              <a:schemeClr val="tx1">
                <a:lumMod val="65000"/>
                <a:lumOff val="35000"/>
              </a:schemeClr>
            </a:solidFill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196667" y="4629296"/>
            <a:ext cx="0" cy="1856158"/>
          </a:xfrm>
          <a:prstGeom prst="line">
            <a:avLst/>
          </a:prstGeom>
          <a:ln w="28575" cmpd="sng">
            <a:solidFill>
              <a:schemeClr val="tx1">
                <a:lumMod val="65000"/>
                <a:lumOff val="35000"/>
              </a:schemeClr>
            </a:solidFill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209074" y="5113854"/>
            <a:ext cx="16818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Conventional</a:t>
            </a:r>
          </a:p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lysozyme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09074" y="3118945"/>
            <a:ext cx="20236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Calcium-binding</a:t>
            </a:r>
          </a:p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lysozyme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4" y="1260554"/>
            <a:ext cx="2845378" cy="19044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602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Amino acid substitutions at specific sites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16873" y="2404538"/>
            <a:ext cx="4019049" cy="4146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20"/>
              </a:lnSpc>
            </a:pPr>
            <a:r>
              <a:rPr lang="en-CA" sz="2600" spc="460">
                <a:solidFill>
                  <a:srgbClr val="21449B"/>
                </a:solidFill>
                <a:latin typeface="Courier New"/>
                <a:cs typeface="Courier New"/>
              </a:rPr>
              <a:t>R R R N A A D Q</a:t>
            </a:r>
          </a:p>
          <a:p>
            <a:pPr>
              <a:lnSpc>
                <a:spcPts val="3520"/>
              </a:lnSpc>
            </a:pPr>
            <a:r>
              <a:rPr lang="en-CA" sz="2600" b="1" spc="460">
                <a:solidFill>
                  <a:srgbClr val="21449B"/>
                </a:solidFill>
                <a:latin typeface="Courier New"/>
                <a:cs typeface="Courier New"/>
              </a:rPr>
              <a:t>K K E D A A N K</a:t>
            </a:r>
          </a:p>
          <a:p>
            <a:pPr>
              <a:lnSpc>
                <a:spcPts val="3520"/>
              </a:lnSpc>
            </a:pPr>
            <a:r>
              <a:rPr lang="en-CA" sz="2600" spc="460">
                <a:solidFill>
                  <a:srgbClr val="21449B"/>
                </a:solidFill>
                <a:latin typeface="Courier New"/>
                <a:cs typeface="Courier New"/>
              </a:rPr>
              <a:t>R R Q N A A D Q</a:t>
            </a:r>
          </a:p>
          <a:p>
            <a:pPr>
              <a:lnSpc>
                <a:spcPts val="3520"/>
              </a:lnSpc>
            </a:pPr>
            <a:r>
              <a:rPr lang="en-CA" sz="2600" spc="460">
                <a:solidFill>
                  <a:srgbClr val="21449B"/>
                </a:solidFill>
                <a:latin typeface="Courier New"/>
                <a:cs typeface="Courier New"/>
              </a:rPr>
              <a:t>R Y Q N A A D R </a:t>
            </a:r>
          </a:p>
          <a:p>
            <a:pPr>
              <a:lnSpc>
                <a:spcPts val="3520"/>
              </a:lnSpc>
            </a:pPr>
            <a:r>
              <a:rPr lang="en-CA" sz="2600" b="1" spc="460">
                <a:solidFill>
                  <a:srgbClr val="21449B"/>
                </a:solidFill>
                <a:latin typeface="Courier New"/>
                <a:cs typeface="Courier New"/>
              </a:rPr>
              <a:t>K K K D G E N E</a:t>
            </a:r>
          </a:p>
          <a:p>
            <a:pPr>
              <a:lnSpc>
                <a:spcPts val="3520"/>
              </a:lnSpc>
            </a:pPr>
            <a:r>
              <a:rPr lang="en-CA" sz="2600" spc="460">
                <a:solidFill>
                  <a:srgbClr val="21449B"/>
                </a:solidFill>
                <a:latin typeface="Courier New"/>
                <a:cs typeface="Courier New"/>
              </a:rPr>
              <a:t>R R Q N L A S R </a:t>
            </a:r>
          </a:p>
          <a:p>
            <a:pPr>
              <a:lnSpc>
                <a:spcPts val="3520"/>
              </a:lnSpc>
            </a:pPr>
            <a:r>
              <a:rPr lang="en-CA" sz="2600" spc="460">
                <a:solidFill>
                  <a:srgbClr val="21449B"/>
                </a:solidFill>
                <a:latin typeface="Courier New"/>
                <a:cs typeface="Courier New"/>
              </a:rPr>
              <a:t>R V T N A K D R</a:t>
            </a:r>
          </a:p>
          <a:p>
            <a:pPr>
              <a:lnSpc>
                <a:spcPts val="3520"/>
              </a:lnSpc>
            </a:pPr>
            <a:r>
              <a:rPr lang="en-CA" sz="2600" b="1" spc="460">
                <a:solidFill>
                  <a:srgbClr val="21449B"/>
                </a:solidFill>
                <a:latin typeface="Courier New"/>
                <a:cs typeface="Courier New"/>
              </a:rPr>
              <a:t>E E E D G E N K</a:t>
            </a:r>
          </a:p>
          <a:p>
            <a:pPr>
              <a:lnSpc>
                <a:spcPts val="3520"/>
              </a:lnSpc>
            </a:pPr>
            <a:r>
              <a:rPr lang="en-CA" sz="2600" spc="460">
                <a:solidFill>
                  <a:srgbClr val="21449B"/>
                </a:solidFill>
                <a:latin typeface="Courier New"/>
                <a:cs typeface="Courier New"/>
              </a:rPr>
              <a:t>A G R N A K E 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4935" y="2421471"/>
            <a:ext cx="1843035" cy="414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Human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Langur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Baboon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Rat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Cow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Chicken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Pigeon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Hoatzin</a:t>
            </a:r>
          </a:p>
          <a:p>
            <a:pPr algn="r">
              <a:lnSpc>
                <a:spcPts val="3520"/>
              </a:lnSpc>
            </a:pPr>
            <a:r>
              <a:rPr lang="en-CA" sz="2600">
                <a:solidFill>
                  <a:srgbClr val="FF6600"/>
                </a:solidFill>
                <a:latin typeface="Arial"/>
                <a:cs typeface="Arial"/>
              </a:rPr>
              <a:t>Horse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3732" y="2071188"/>
            <a:ext cx="42488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>
                <a:latin typeface="Arial"/>
                <a:cs typeface="Arial"/>
              </a:rPr>
              <a:t>14    21   41   75   76    83   87  126</a:t>
            </a:r>
          </a:p>
        </p:txBody>
      </p:sp>
      <p:sp>
        <p:nvSpPr>
          <p:cNvPr id="10" name="Rectangle 9"/>
          <p:cNvSpPr/>
          <p:nvPr/>
        </p:nvSpPr>
        <p:spPr>
          <a:xfrm>
            <a:off x="5190067" y="1879599"/>
            <a:ext cx="474133" cy="4688305"/>
          </a:xfrm>
          <a:prstGeom prst="rect">
            <a:avLst/>
          </a:prstGeom>
          <a:noFill/>
          <a:ln w="28575" cmpd="sng"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6714067" y="1879600"/>
            <a:ext cx="474133" cy="4688305"/>
          </a:xfrm>
          <a:prstGeom prst="rect">
            <a:avLst/>
          </a:prstGeom>
          <a:noFill/>
          <a:ln w="28575" cmpd="sng"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val="259503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Biochemical consequences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0499" y="1574111"/>
            <a:ext cx="22233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>
                <a:solidFill>
                  <a:srgbClr val="21449B"/>
                </a:solidFill>
                <a:latin typeface="Arial"/>
                <a:cs typeface="Arial"/>
              </a:rPr>
              <a:t>Non-digestive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59100" y="1574111"/>
            <a:ext cx="15559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>
                <a:solidFill>
                  <a:srgbClr val="21449B"/>
                </a:solidFill>
                <a:latin typeface="Arial"/>
                <a:cs typeface="Arial"/>
              </a:rPr>
              <a:t>Digestive</a:t>
            </a:r>
          </a:p>
        </p:txBody>
      </p:sp>
      <p:pic>
        <p:nvPicPr>
          <p:cNvPr id="111618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499" y="3702424"/>
            <a:ext cx="4993337" cy="872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777"/>
          <a:stretch/>
        </p:blipFill>
        <p:spPr bwMode="auto">
          <a:xfrm>
            <a:off x="-1" y="2158470"/>
            <a:ext cx="5018737" cy="1543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982"/>
          <a:stretch/>
        </p:blipFill>
        <p:spPr bwMode="auto">
          <a:xfrm>
            <a:off x="5202827" y="3221568"/>
            <a:ext cx="3995272" cy="3373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997700" y="6510868"/>
            <a:ext cx="1095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>
                <a:solidFill>
                  <a:srgbClr val="21449B"/>
                </a:solidFill>
                <a:latin typeface="Arial"/>
                <a:cs typeface="Arial"/>
              </a:rPr>
              <a:t>Urea (M)</a:t>
            </a:r>
          </a:p>
        </p:txBody>
      </p:sp>
      <p:sp>
        <p:nvSpPr>
          <p:cNvPr id="10" name="TextBox 9"/>
          <p:cNvSpPr txBox="1"/>
          <p:nvPr/>
        </p:nvSpPr>
        <p:spPr>
          <a:xfrm rot="16200000">
            <a:off x="4349622" y="4732869"/>
            <a:ext cx="12683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Unfolding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09762" y="4995492"/>
            <a:ext cx="555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ND</a:t>
            </a:r>
          </a:p>
        </p:txBody>
      </p:sp>
      <p:sp>
        <p:nvSpPr>
          <p:cNvPr id="14" name="Isosceles Triangle 13"/>
          <p:cNvSpPr>
            <a:spLocks noChangeAspect="1"/>
          </p:cNvSpPr>
          <p:nvPr/>
        </p:nvSpPr>
        <p:spPr>
          <a:xfrm>
            <a:off x="7964831" y="5071704"/>
            <a:ext cx="256031" cy="256031"/>
          </a:xfrm>
          <a:prstGeom prst="triangl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964831" y="5553289"/>
            <a:ext cx="256031" cy="256031"/>
          </a:xfrm>
          <a:prstGeom prst="ellipse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sp>
        <p:nvSpPr>
          <p:cNvPr id="17" name="TextBox 16"/>
          <p:cNvSpPr txBox="1"/>
          <p:nvPr/>
        </p:nvSpPr>
        <p:spPr>
          <a:xfrm>
            <a:off x="8320117" y="5475044"/>
            <a:ext cx="3698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>
                <a:solidFill>
                  <a:srgbClr val="21449B"/>
                </a:solidFill>
                <a:latin typeface="Arial"/>
                <a:cs typeface="Arial"/>
              </a:rPr>
              <a:t>D</a:t>
            </a:r>
          </a:p>
        </p:txBody>
      </p:sp>
    </p:spTree>
    <p:extLst>
      <p:ext uri="{BB962C8B-B14F-4D97-AF65-F5344CB8AC3E}">
        <p14:creationId xmlns="" xmlns:p14="http://schemas.microsoft.com/office/powerpoint/2010/main" val="208217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Biochemical consequences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val="286599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66675">
          <a:solidFill>
            <a:schemeClr val="tx1">
              <a:lumMod val="65000"/>
              <a:lumOff val="35000"/>
            </a:schemeClr>
          </a:solidFill>
          <a:headEnd type="none"/>
          <a:tailEnd type="none" w="lg" len="lg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>
            <a:solidFill>
              <a:srgbClr val="21449B"/>
            </a:solidFill>
            <a:latin typeface="Arial"/>
            <a:cs typeface="Arial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58067</TotalTime>
  <Words>726</Words>
  <Application>Microsoft Office PowerPoint</Application>
  <PresentationFormat>On-screen Show (4:3)</PresentationFormat>
  <Paragraphs>169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Default Theme</vt:lpstr>
      <vt:lpstr>Lecture 20 - Molecular Convergence</vt:lpstr>
      <vt:lpstr>Neutral theory of molecular evolution</vt:lpstr>
      <vt:lpstr>Neutrality and the idea of a molecular clock</vt:lpstr>
      <vt:lpstr>Synonymous vs nonsynonymous rate</vt:lpstr>
      <vt:lpstr>Degree of constraint dictates rate of evolution</vt:lpstr>
      <vt:lpstr>Molecular convergence</vt:lpstr>
      <vt:lpstr>Functional convergence</vt:lpstr>
      <vt:lpstr>Lysozyme: a case study of convergent evolution</vt:lpstr>
      <vt:lpstr>Picture of a cow and a monkey</vt:lpstr>
      <vt:lpstr>Lysosyme in different species</vt:lpstr>
      <vt:lpstr>Convergence to same amino acids</vt:lpstr>
      <vt:lpstr>Amino acid substitutions at specific sites</vt:lpstr>
      <vt:lpstr>Biochemical consequences</vt:lpstr>
      <vt:lpstr>Biochemical consequences</vt:lpstr>
    </vt:vector>
  </TitlesOfParts>
  <Company>UWO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 Maxwell</dc:creator>
  <cp:lastModifiedBy>Bibek Saha</cp:lastModifiedBy>
  <cp:revision>2565</cp:revision>
  <cp:lastPrinted>2013-03-20T01:04:37Z</cp:lastPrinted>
  <dcterms:created xsi:type="dcterms:W3CDTF">2013-02-20T00:10:29Z</dcterms:created>
  <dcterms:modified xsi:type="dcterms:W3CDTF">2013-05-13T04:56:00Z</dcterms:modified>
</cp:coreProperties>
</file>