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398" r:id="rId2"/>
    <p:sldId id="256" r:id="rId3"/>
    <p:sldId id="258" r:id="rId4"/>
    <p:sldId id="378" r:id="rId5"/>
    <p:sldId id="266" r:id="rId6"/>
    <p:sldId id="409" r:id="rId7"/>
    <p:sldId id="410" r:id="rId8"/>
    <p:sldId id="324" r:id="rId9"/>
    <p:sldId id="366" r:id="rId10"/>
    <p:sldId id="325" r:id="rId11"/>
    <p:sldId id="415" r:id="rId12"/>
    <p:sldId id="392" r:id="rId13"/>
    <p:sldId id="381" r:id="rId14"/>
    <p:sldId id="326" r:id="rId15"/>
    <p:sldId id="406" r:id="rId16"/>
    <p:sldId id="327" r:id="rId17"/>
    <p:sldId id="328" r:id="rId18"/>
    <p:sldId id="330" r:id="rId19"/>
    <p:sldId id="404" r:id="rId20"/>
    <p:sldId id="405" r:id="rId21"/>
    <p:sldId id="332" r:id="rId22"/>
    <p:sldId id="333" r:id="rId23"/>
    <p:sldId id="334" r:id="rId24"/>
    <p:sldId id="407" r:id="rId25"/>
    <p:sldId id="335" r:id="rId26"/>
    <p:sldId id="394" r:id="rId27"/>
    <p:sldId id="337" r:id="rId28"/>
    <p:sldId id="339" r:id="rId29"/>
    <p:sldId id="340" r:id="rId30"/>
    <p:sldId id="384" r:id="rId31"/>
  </p:sldIdLst>
  <p:sldSz cx="9144000" cy="6858000" type="screen4x3"/>
  <p:notesSz cx="6858000" cy="91440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A50021"/>
    <a:srgbClr val="660066"/>
    <a:srgbClr val="6600CC"/>
    <a:srgbClr val="996633"/>
    <a:srgbClr val="6699FF"/>
    <a:srgbClr val="0066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268" autoAdjust="0"/>
    <p:restoredTop sz="93359" autoAdjust="0"/>
  </p:normalViewPr>
  <p:slideViewPr>
    <p:cSldViewPr snapToGrid="0">
      <p:cViewPr>
        <p:scale>
          <a:sx n="61" d="100"/>
          <a:sy n="61" d="100"/>
        </p:scale>
        <p:origin x="-1186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900"/>
    </p:cViewPr>
  </p:sorterViewPr>
  <p:notesViewPr>
    <p:cSldViewPr snapToGrid="0">
      <p:cViewPr>
        <p:scale>
          <a:sx n="75" d="100"/>
          <a:sy n="75" d="100"/>
        </p:scale>
        <p:origin x="-1080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B65F24AA-C2D4-4170-A7A1-A3632A7D01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3013" name="WordArt 1030"/>
          <p:cNvSpPr>
            <a:spLocks noChangeArrowheads="1" noChangeShapeType="1" noTextEdit="1"/>
          </p:cNvSpPr>
          <p:nvPr/>
        </p:nvSpPr>
        <p:spPr bwMode="auto">
          <a:xfrm>
            <a:off x="79375" y="8716963"/>
            <a:ext cx="781050" cy="2508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12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Impact"/>
              </a:rPr>
              <a:t>J Carnegie, 2003</a:t>
            </a:r>
          </a:p>
        </p:txBody>
      </p:sp>
    </p:spTree>
    <p:extLst>
      <p:ext uri="{BB962C8B-B14F-4D97-AF65-F5344CB8AC3E}">
        <p14:creationId xmlns:p14="http://schemas.microsoft.com/office/powerpoint/2010/main" val="20378608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99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0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85B16118-2432-49D4-804A-6A39C2AD9B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9470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142D088-D143-4A25-914B-3B55797E7A4B}" type="slidenum">
              <a:rPr lang="en-US" smtClean="0"/>
              <a:pPr/>
              <a:t>18</a:t>
            </a:fld>
            <a:endParaRPr lang="en-US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E9EE90-8927-4C10-9DAF-B913552BB8EB}" type="slidenum">
              <a:rPr lang="en-US" smtClean="0"/>
              <a:pPr/>
              <a:t>21</a:t>
            </a:fld>
            <a:endParaRPr lang="en-US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b="1" i="1" smtClean="0">
              <a:solidFill>
                <a:schemeClr val="accent2"/>
              </a:solidFill>
              <a:sym typeface="CommonBullets" pitchFamily="34" charset="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r>
              <a:rPr lang="en-US"/>
              <a:t>J. Ca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ptei.org/interior.php?pageID=42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a/url?sa=i&amp;rct=j&amp;q=metastasis&amp;source=images&amp;cd=&amp;cad=rja&amp;docid=C04ds_Bmi8psUM&amp;tbnid=YhSL_-uQfSR-XM:&amp;ved=0CAUQjRw&amp;url=http://www.nccr-oncology.ch/scripts/index.aspx?idd=93&amp;ei=jaILUpaEKMbbyQGWyIHICA&amp;bvm=bv.50723672,d.aWc&amp;psig=AFQjCNEF87f4xYiATlQIhudlCKoDhYMGlw&amp;ust=1376580504282361" TargetMode="External"/><Relationship Id="rId2" Type="http://schemas.openxmlformats.org/officeDocument/2006/relationships/hyperlink" Target="http://www.nccr-oncology.ch/scripts/index.aspx?idd=93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dnote.co.kr/images/epithsurf.jpg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image" Target="../media/image23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hyperlink" Target="http://upload.wikimedia.org/wikipedia/commons/4/47/Illu_connective_tissues_1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en.wikipedia.org/wiki/Connective_tissue" TargetMode="External"/><Relationship Id="rId5" Type="http://schemas.openxmlformats.org/officeDocument/2006/relationships/image" Target="../media/image25.jpeg"/><Relationship Id="rId4" Type="http://schemas.openxmlformats.org/officeDocument/2006/relationships/hyperlink" Target="http://en.wikipedia.org/wiki/Image:Illu_connective_tissues_2.jpg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jpeg"/><Relationship Id="rId5" Type="http://schemas.openxmlformats.org/officeDocument/2006/relationships/image" Target="../media/image27.emf"/><Relationship Id="rId4" Type="http://schemas.openxmlformats.org/officeDocument/2006/relationships/oleObject" Target="../embeddings/Microsoft_Word_97_-_2003_Document1.doc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.anhb.uwa.edu.au/mb140/CorePages/Connective/Images/skm40vg.jpg" TargetMode="External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3.ouhsc.edu/histology/Text%20Sections/Connective%20Tissue.html" TargetMode="External"/><Relationship Id="rId4" Type="http://schemas.openxmlformats.org/officeDocument/2006/relationships/image" Target="../media/image3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emc.maricopa.edu/faculty/farabee/biobk/BioBookcircSYS.html" TargetMode="External"/><Relationship Id="rId5" Type="http://schemas.openxmlformats.org/officeDocument/2006/relationships/image" Target="../media/image39.jpeg"/><Relationship Id="rId4" Type="http://schemas.openxmlformats.org/officeDocument/2006/relationships/hyperlink" Target="http://faculty.une.edu/com/abell/histo/histolab3a.htm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WordArt 4"/>
          <p:cNvSpPr>
            <a:spLocks noChangeArrowheads="1" noChangeShapeType="1" noTextEdit="1"/>
          </p:cNvSpPr>
          <p:nvPr/>
        </p:nvSpPr>
        <p:spPr bwMode="auto">
          <a:xfrm>
            <a:off x="2408238" y="803275"/>
            <a:ext cx="3962400" cy="962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54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ANP1105P</a:t>
            </a:r>
            <a:endParaRPr lang="en-US" sz="54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latin typeface="Arial Black"/>
            </a:endParaRPr>
          </a:p>
        </p:txBody>
      </p:sp>
      <p:sp>
        <p:nvSpPr>
          <p:cNvPr id="12291" name="WordArt 5"/>
          <p:cNvSpPr>
            <a:spLocks noChangeArrowheads="1" noChangeShapeType="1" noTextEdit="1"/>
          </p:cNvSpPr>
          <p:nvPr/>
        </p:nvSpPr>
        <p:spPr bwMode="auto">
          <a:xfrm>
            <a:off x="1235075" y="2222500"/>
            <a:ext cx="7296150" cy="7905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44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latin typeface="Arial Black"/>
              </a:rPr>
              <a:t>Anatomy &amp; Physiology I</a:t>
            </a:r>
          </a:p>
        </p:txBody>
      </p:sp>
      <p:sp>
        <p:nvSpPr>
          <p:cNvPr id="12292" name="WordArt 6"/>
          <p:cNvSpPr>
            <a:spLocks noChangeArrowheads="1" noChangeShapeType="1" noTextEdit="1"/>
          </p:cNvSpPr>
          <p:nvPr/>
        </p:nvSpPr>
        <p:spPr bwMode="auto">
          <a:xfrm>
            <a:off x="71438" y="4237038"/>
            <a:ext cx="8918575" cy="1485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 dirty="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Arial"/>
                <a:cs typeface="Arial"/>
              </a:rPr>
              <a:t>Basic Cellular Physiology &amp; the Anatomy and</a:t>
            </a:r>
          </a:p>
          <a:p>
            <a:pPr algn="ctr"/>
            <a:r>
              <a:rPr lang="en-US" sz="3600" kern="10" dirty="0">
                <a:ln w="19050">
                  <a:solidFill>
                    <a:srgbClr val="0066CC"/>
                  </a:solidFill>
                  <a:round/>
                  <a:headEnd/>
                  <a:tailEnd/>
                </a:ln>
                <a:solidFill>
                  <a:srgbClr val="0066CC"/>
                </a:solidFill>
                <a:latin typeface="Arial"/>
                <a:cs typeface="Arial"/>
              </a:rPr>
              <a:t> Physiology of the Cardiovascular, Lymphatic &amp; Respiratory Systems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3"/>
          <p:cNvSpPr txBox="1">
            <a:spLocks noChangeArrowheads="1"/>
          </p:cNvSpPr>
          <p:nvPr/>
        </p:nvSpPr>
        <p:spPr bwMode="auto">
          <a:xfrm>
            <a:off x="141288" y="200025"/>
            <a:ext cx="8839200" cy="2894013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3600" b="1" dirty="0">
                <a:solidFill>
                  <a:srgbClr val="006600"/>
                </a:solidFill>
              </a:rPr>
              <a:t>ANP 1105B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sz="2400" b="1" dirty="0">
                <a:solidFill>
                  <a:srgbClr val="006600"/>
                </a:solidFill>
              </a:rPr>
              <a:t>TOPIC #1:  Structural Organization of the Human Body</a:t>
            </a:r>
          </a:p>
          <a:p>
            <a:pPr marL="465138" indent="-465138" algn="ctr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endParaRPr lang="en-US" sz="1600" b="1" dirty="0"/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dirty="0"/>
              <a:t>1.1	Describe the levels of structural organization that make up the human body (pp. 3-4)</a:t>
            </a:r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dirty="0"/>
              <a:t>1.2	Cells: summarize the major organelles and structures found in cells  (</a:t>
            </a:r>
            <a:r>
              <a:rPr lang="en-US" dirty="0" smtClean="0"/>
              <a:t>pp. 60-68, 83-96)</a:t>
            </a:r>
            <a:endParaRPr lang="en-US" dirty="0"/>
          </a:p>
          <a:p>
            <a:pPr marL="465138" indent="-465138" algn="l">
              <a:lnSpc>
                <a:spcPct val="75000"/>
              </a:lnSpc>
              <a:spcBef>
                <a:spcPct val="50000"/>
              </a:spcBef>
              <a:tabLst>
                <a:tab pos="465138" algn="l"/>
              </a:tabLst>
            </a:pPr>
            <a:r>
              <a:rPr lang="en-US" dirty="0"/>
              <a:t>1.4	Describe the different tissues of the human body  (Chapter 4)</a:t>
            </a:r>
          </a:p>
        </p:txBody>
      </p:sp>
      <p:sp>
        <p:nvSpPr>
          <p:cNvPr id="13315" name="Text Box 4"/>
          <p:cNvSpPr txBox="1">
            <a:spLocks noChangeArrowheads="1"/>
          </p:cNvSpPr>
          <p:nvPr/>
        </p:nvSpPr>
        <p:spPr bwMode="auto">
          <a:xfrm>
            <a:off x="100013" y="6246813"/>
            <a:ext cx="4224337" cy="554037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>
                <a:latin typeface="Arial Narrow" pitchFamily="34" charset="0"/>
              </a:rPr>
              <a:t>Figures from Human Anatomy &amp; Physiology, 9th edition, by Elaine Marieb &amp; Katja Hoehn  © 2012 by Benjamin/Cummings Publishing Co.  are reproduced by permission.</a:t>
            </a:r>
          </a:p>
        </p:txBody>
      </p:sp>
      <p:sp>
        <p:nvSpPr>
          <p:cNvPr id="13316" name="Text Box 5" descr="Newsprint"/>
          <p:cNvSpPr txBox="1">
            <a:spLocks noChangeArrowheads="1"/>
          </p:cNvSpPr>
          <p:nvPr/>
        </p:nvSpPr>
        <p:spPr bwMode="auto">
          <a:xfrm>
            <a:off x="346075" y="5740400"/>
            <a:ext cx="1355725" cy="249238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3317" name="AutoShape 6"/>
          <p:cNvSpPr>
            <a:spLocks noChangeArrowheads="1"/>
          </p:cNvSpPr>
          <p:nvPr/>
        </p:nvSpPr>
        <p:spPr bwMode="auto">
          <a:xfrm>
            <a:off x="0" y="6197600"/>
            <a:ext cx="4354513" cy="660400"/>
          </a:xfrm>
          <a:prstGeom prst="bevel">
            <a:avLst>
              <a:gd name="adj" fmla="val 12500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13318" name="Picture 8" descr="HistoryofTissues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-2652" t="31470" b="1791"/>
          <a:stretch>
            <a:fillRect/>
          </a:stretch>
        </p:blipFill>
        <p:spPr bwMode="auto">
          <a:xfrm>
            <a:off x="4430713" y="3687763"/>
            <a:ext cx="4656137" cy="302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Rectangle 9"/>
          <p:cNvSpPr>
            <a:spLocks noChangeArrowheads="1"/>
          </p:cNvSpPr>
          <p:nvPr/>
        </p:nvSpPr>
        <p:spPr bwMode="auto">
          <a:xfrm>
            <a:off x="6486525" y="6613525"/>
            <a:ext cx="262255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http://www.ptei.org/interior.php?pageID=42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304800" y="247650"/>
            <a:ext cx="8305800" cy="39592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i="1" dirty="0">
                <a:solidFill>
                  <a:srgbClr val="006600"/>
                </a:solidFill>
              </a:rPr>
              <a:t>1.1.1  define:  atom, molecule, organelle, cell, tissue, organ, organ system; give an example of each &amp; localize each in the hierarchy of anatomical structure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u="sng" dirty="0">
                <a:solidFill>
                  <a:srgbClr val="006600"/>
                </a:solidFill>
              </a:rPr>
              <a:t>The Structural Organization of the Human Body  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atom: </a:t>
            </a:r>
            <a:r>
              <a:rPr lang="en-US" dirty="0">
                <a:sym typeface="CommonBullets" pitchFamily="34" charset="2"/>
              </a:rPr>
              <a:t>smallest particle of an element with all of the properties of that element -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what are the different parts of an atom??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molecule:</a:t>
            </a:r>
            <a:r>
              <a:rPr lang="en-US" b="1" dirty="0"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the smallest amount of a substance that can exist alone = a combination of atoms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organelle:</a:t>
            </a:r>
            <a:r>
              <a:rPr lang="en-US" dirty="0">
                <a:sym typeface="CommonBullets" pitchFamily="34" charset="2"/>
              </a:rPr>
              <a:t>  molecules associate in specific ways to form </a:t>
            </a:r>
            <a:r>
              <a:rPr lang="en-US" i="1" dirty="0">
                <a:sym typeface="CommonBullets" pitchFamily="34" charset="2"/>
              </a:rPr>
              <a:t>organelles</a:t>
            </a:r>
            <a:r>
              <a:rPr lang="en-US" dirty="0">
                <a:sym typeface="CommonBullets" pitchFamily="34" charset="2"/>
              </a:rPr>
              <a:t> = basic components of living cells – </a:t>
            </a:r>
            <a:r>
              <a:rPr lang="en-US" b="1" i="1" dirty="0">
                <a:solidFill>
                  <a:srgbClr val="990033"/>
                </a:solidFill>
                <a:sym typeface="CommonBullets" pitchFamily="34" charset="2"/>
              </a:rPr>
              <a:t>give 5 examples of organelles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6600"/>
                </a:solidFill>
                <a:sym typeface="CommonBullets" pitchFamily="34" charset="2"/>
              </a:rPr>
              <a:t>cell:</a:t>
            </a:r>
            <a:r>
              <a:rPr lang="en-US" dirty="0">
                <a:sym typeface="CommonBullets" pitchFamily="34" charset="2"/>
              </a:rPr>
              <a:t>  fundamental structural &amp; functional unit of a living thing; cells vary widely in size &amp; shape, reflecting unique functions in the body</a:t>
            </a:r>
          </a:p>
        </p:txBody>
      </p:sp>
      <p:pic>
        <p:nvPicPr>
          <p:cNvPr id="14339" name="Picture 16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12000"/>
          </a:blip>
          <a:srcRect/>
          <a:stretch>
            <a:fillRect/>
          </a:stretch>
        </p:blipFill>
        <p:spPr bwMode="auto">
          <a:xfrm>
            <a:off x="685800" y="4800600"/>
            <a:ext cx="1743075" cy="1722438"/>
          </a:xfrm>
          <a:prstGeom prst="rect">
            <a:avLst/>
          </a:prstGeom>
          <a:noFill/>
          <a:ln w="9525">
            <a:solidFill>
              <a:srgbClr val="3366FF"/>
            </a:solidFill>
            <a:miter lim="800000"/>
            <a:headEnd/>
            <a:tailEnd/>
          </a:ln>
        </p:spPr>
      </p:pic>
      <p:pic>
        <p:nvPicPr>
          <p:cNvPr id="14340" name="Picture 17" descr="msotw9_temp0"/>
          <p:cNvPicPr>
            <a:picLocks noChangeAspect="1" noChangeArrowheads="1"/>
          </p:cNvPicPr>
          <p:nvPr/>
        </p:nvPicPr>
        <p:blipFill>
          <a:blip r:embed="rId3" cstate="print">
            <a:lum bright="-12000" contrast="12000"/>
          </a:blip>
          <a:srcRect t="10526" b="15790"/>
          <a:stretch>
            <a:fillRect/>
          </a:stretch>
        </p:blipFill>
        <p:spPr bwMode="auto">
          <a:xfrm>
            <a:off x="3276600" y="5105400"/>
            <a:ext cx="2057400" cy="10175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4341" name="Picture 18" descr="msotw9_temp0"/>
          <p:cNvPicPr>
            <a:picLocks noChangeAspect="1" noChangeArrowheads="1"/>
          </p:cNvPicPr>
          <p:nvPr/>
        </p:nvPicPr>
        <p:blipFill>
          <a:blip r:embed="rId4" cstate="print">
            <a:lum bright="-12000" contrast="12000"/>
          </a:blip>
          <a:srcRect l="3142" t="26062" b="9328"/>
          <a:stretch>
            <a:fillRect/>
          </a:stretch>
        </p:blipFill>
        <p:spPr bwMode="auto">
          <a:xfrm>
            <a:off x="5867400" y="5219700"/>
            <a:ext cx="2908300" cy="720725"/>
          </a:xfrm>
          <a:prstGeom prst="rect">
            <a:avLst/>
          </a:prstGeom>
          <a:noFill/>
          <a:ln w="9525">
            <a:solidFill>
              <a:srgbClr val="990099"/>
            </a:solidFill>
            <a:miter lim="800000"/>
            <a:headEnd/>
            <a:tailEnd/>
          </a:ln>
        </p:spPr>
      </p:pic>
      <p:sp>
        <p:nvSpPr>
          <p:cNvPr id="14342" name="Text Box 24" descr="Newsprint"/>
          <p:cNvSpPr txBox="1">
            <a:spLocks noChangeArrowheads="1"/>
          </p:cNvSpPr>
          <p:nvPr/>
        </p:nvSpPr>
        <p:spPr bwMode="auto">
          <a:xfrm>
            <a:off x="7086600" y="6553200"/>
            <a:ext cx="1389063" cy="246063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14343" name="TextBox 6"/>
          <p:cNvSpPr txBox="1">
            <a:spLocks noChangeArrowheads="1"/>
          </p:cNvSpPr>
          <p:nvPr/>
        </p:nvSpPr>
        <p:spPr bwMode="auto">
          <a:xfrm>
            <a:off x="3727450" y="6389688"/>
            <a:ext cx="2198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228600" y="212725"/>
            <a:ext cx="86868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tissue:</a:t>
            </a:r>
            <a:r>
              <a:rPr lang="en-US">
                <a:sym typeface="CommonBullets" pitchFamily="34" charset="2"/>
              </a:rPr>
              <a:t>  groups of similar cells that have a common function:</a:t>
            </a:r>
          </a:p>
          <a:p>
            <a:pPr algn="l"/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epithelium</a:t>
            </a:r>
            <a:r>
              <a:rPr lang="en-US" b="1">
                <a:sym typeface="CommonBullets" pitchFamily="34" charset="2"/>
              </a:rPr>
              <a:t>   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muscle    </a:t>
            </a:r>
            <a:r>
              <a:rPr lang="en-US">
                <a:sym typeface="CommonBullets" pitchFamily="34" charset="2"/>
              </a:rPr>
              <a:t>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connective tissue</a:t>
            </a:r>
            <a:r>
              <a:rPr lang="en-US" b="1">
                <a:sym typeface="CommonBullets" pitchFamily="34" charset="2"/>
              </a:rPr>
              <a:t>   </a:t>
            </a:r>
            <a:r>
              <a:rPr lang="en-US">
                <a:sym typeface="CommonBullets" pitchFamily="34" charset="2"/>
              </a:rPr>
              <a:t>  </a:t>
            </a:r>
            <a:r>
              <a:rPr lang="en-US" b="1">
                <a:solidFill>
                  <a:srgbClr val="008000"/>
                </a:solidFill>
                <a:sym typeface="CommonBullets" pitchFamily="34" charset="2"/>
              </a:rPr>
              <a:t>nervous tissue</a:t>
            </a: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Indicate the main function for each of these types of tissues</a:t>
            </a:r>
          </a:p>
          <a:p>
            <a:pPr algn="l"/>
            <a:endParaRPr lang="en-US" b="1" i="1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organ:</a:t>
            </a:r>
            <a:r>
              <a:rPr lang="en-US">
                <a:sym typeface="CommonBullets" pitchFamily="34" charset="2"/>
              </a:rPr>
              <a:t>  structure composed of at least 2 (but usu 4) tissue types that performs a specific function for the body</a:t>
            </a: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Give an example of an organ and describe how each of its tissue types contributes to its overall role or function in the body</a:t>
            </a:r>
          </a:p>
          <a:p>
            <a:pPr algn="l"/>
            <a:endParaRPr lang="en-US" b="1" i="1">
              <a:solidFill>
                <a:srgbClr val="990033"/>
              </a:solidFill>
              <a:sym typeface="CommonBullets" pitchFamily="34" charset="2"/>
            </a:endParaRPr>
          </a:p>
          <a:p>
            <a:pPr algn="l"/>
            <a:r>
              <a:rPr lang="en-US" b="1">
                <a:solidFill>
                  <a:srgbClr val="006600"/>
                </a:solidFill>
                <a:sym typeface="CommonBullets" pitchFamily="34" charset="2"/>
              </a:rPr>
              <a:t>organ system:</a:t>
            </a:r>
            <a:r>
              <a:rPr lang="en-US" b="1">
                <a:sym typeface="CommonBullets" pitchFamily="34" charset="2"/>
              </a:rPr>
              <a:t> </a:t>
            </a:r>
            <a:r>
              <a:rPr lang="en-US">
                <a:sym typeface="CommonBullets" pitchFamily="34" charset="2"/>
              </a:rPr>
              <a:t>organs that work closely with one another to accomplish 	a common purpose;  eg:  </a:t>
            </a:r>
            <a:r>
              <a:rPr lang="en-US" u="sng">
                <a:sym typeface="CommonBullets" pitchFamily="34" charset="2"/>
              </a:rPr>
              <a:t>				</a:t>
            </a:r>
            <a:endParaRPr lang="en-US">
              <a:sym typeface="CommonBullets" pitchFamily="34" charset="2"/>
            </a:endParaRPr>
          </a:p>
          <a:p>
            <a:pPr algn="l"/>
            <a:r>
              <a:rPr lang="en-US" b="1" i="1">
                <a:solidFill>
                  <a:srgbClr val="990033"/>
                </a:solidFill>
                <a:sym typeface="CommonBullets" pitchFamily="34" charset="2"/>
              </a:rPr>
              <a:t>Name some organs associated with each of these systems.</a:t>
            </a:r>
          </a:p>
        </p:txBody>
      </p:sp>
      <p:sp>
        <p:nvSpPr>
          <p:cNvPr id="145416" name="Text Box 8"/>
          <p:cNvSpPr txBox="1">
            <a:spLocks noChangeArrowheads="1"/>
          </p:cNvSpPr>
          <p:nvPr/>
        </p:nvSpPr>
        <p:spPr bwMode="auto">
          <a:xfrm>
            <a:off x="95250" y="511175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1.</a:t>
            </a:r>
          </a:p>
        </p:txBody>
      </p:sp>
      <p:sp>
        <p:nvSpPr>
          <p:cNvPr id="145417" name="Text Box 9"/>
          <p:cNvSpPr txBox="1">
            <a:spLocks noChangeArrowheads="1"/>
          </p:cNvSpPr>
          <p:nvPr/>
        </p:nvSpPr>
        <p:spPr bwMode="auto">
          <a:xfrm>
            <a:off x="1698625" y="522288"/>
            <a:ext cx="3952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2.</a:t>
            </a:r>
          </a:p>
        </p:txBody>
      </p:sp>
      <p:sp>
        <p:nvSpPr>
          <p:cNvPr id="145418" name="Text Box 10"/>
          <p:cNvSpPr txBox="1">
            <a:spLocks noChangeArrowheads="1"/>
          </p:cNvSpPr>
          <p:nvPr/>
        </p:nvSpPr>
        <p:spPr bwMode="auto">
          <a:xfrm>
            <a:off x="294163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3.</a:t>
            </a:r>
          </a:p>
        </p:txBody>
      </p:sp>
      <p:sp>
        <p:nvSpPr>
          <p:cNvPr id="145419" name="Text Box 11"/>
          <p:cNvSpPr txBox="1">
            <a:spLocks noChangeArrowheads="1"/>
          </p:cNvSpPr>
          <p:nvPr/>
        </p:nvSpPr>
        <p:spPr bwMode="auto">
          <a:xfrm>
            <a:off x="5386388" y="522288"/>
            <a:ext cx="3952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rgbClr val="003300"/>
                </a:solidFill>
              </a:rPr>
              <a:t>4.</a:t>
            </a:r>
          </a:p>
        </p:txBody>
      </p:sp>
      <p:pic>
        <p:nvPicPr>
          <p:cNvPr id="15367" name="Picture 12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4112" t="25549" r="13443" b="64195"/>
          <a:stretch>
            <a:fillRect/>
          </a:stretch>
        </p:blipFill>
        <p:spPr bwMode="auto">
          <a:xfrm>
            <a:off x="328613" y="5051425"/>
            <a:ext cx="2989262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13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10000"/>
          </a:blip>
          <a:srcRect l="51675" t="50275" r="19078" b="27380"/>
          <a:stretch>
            <a:fillRect/>
          </a:stretch>
        </p:blipFill>
        <p:spPr bwMode="auto">
          <a:xfrm>
            <a:off x="3681413" y="4537075"/>
            <a:ext cx="2730500" cy="173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14" descr="E:\Chapter_01\B_JPEG_Images_and_Tables\b_unlabeled\figure_01_01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5223" t="33974" r="47411" b="16209"/>
          <a:stretch>
            <a:fillRect/>
          </a:stretch>
        </p:blipFill>
        <p:spPr bwMode="auto">
          <a:xfrm>
            <a:off x="7526338" y="3416300"/>
            <a:ext cx="1382712" cy="330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70" name="TextBox 9"/>
          <p:cNvSpPr txBox="1">
            <a:spLocks noChangeArrowheads="1"/>
          </p:cNvSpPr>
          <p:nvPr/>
        </p:nvSpPr>
        <p:spPr bwMode="auto">
          <a:xfrm>
            <a:off x="5462588" y="6308725"/>
            <a:ext cx="2200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400" b="1"/>
              <a:t>from Fig. 1.1</a:t>
            </a:r>
          </a:p>
        </p:txBody>
      </p:sp>
      <p:sp>
        <p:nvSpPr>
          <p:cNvPr id="15371" name="Text Box 6" descr="Newsprint"/>
          <p:cNvSpPr txBox="1">
            <a:spLocks noChangeArrowheads="1"/>
          </p:cNvSpPr>
          <p:nvPr/>
        </p:nvSpPr>
        <p:spPr bwMode="auto">
          <a:xfrm>
            <a:off x="233363" y="6399213"/>
            <a:ext cx="1389062" cy="24606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54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6" grpId="0"/>
      <p:bldP spid="145417" grpId="0"/>
      <p:bldP spid="145418" grpId="0"/>
      <p:bldP spid="1454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6600CC">
              <a:alpha val="5098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914400" indent="-914400" algn="l">
              <a:spcBef>
                <a:spcPct val="50000"/>
              </a:spcBef>
            </a:pPr>
            <a:r>
              <a:rPr lang="en-US" b="1" i="1" u="sng">
                <a:solidFill>
                  <a:schemeClr val="accent2"/>
                </a:solidFill>
              </a:rPr>
              <a:t>1.2  Summarize the organelles and structures found in body cells (Chapter 3:  pp. 83-95)</a:t>
            </a:r>
          </a:p>
        </p:txBody>
      </p:sp>
      <p:pic>
        <p:nvPicPr>
          <p:cNvPr id="16388" name="Picture 10" descr="ha5lf0301_c"/>
          <p:cNvPicPr>
            <a:picLocks noChangeAspect="1" noChangeArrowheads="1"/>
          </p:cNvPicPr>
          <p:nvPr/>
        </p:nvPicPr>
        <p:blipFill>
          <a:blip r:embed="rId2" cstate="print">
            <a:lum bright="-18000" contrast="18000"/>
          </a:blip>
          <a:srcRect l="9717" t="2272" r="13017" b="10651"/>
          <a:stretch>
            <a:fillRect/>
          </a:stretch>
        </p:blipFill>
        <p:spPr bwMode="auto">
          <a:xfrm>
            <a:off x="1486089" y="1139825"/>
            <a:ext cx="5808662" cy="501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11"/>
          <p:cNvSpPr txBox="1">
            <a:spLocks noChangeArrowheads="1"/>
          </p:cNvSpPr>
          <p:nvPr/>
        </p:nvSpPr>
        <p:spPr bwMode="auto">
          <a:xfrm>
            <a:off x="4845050" y="5713413"/>
            <a:ext cx="1066800" cy="3762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/>
              <a:t>Fig. 3.2</a:t>
            </a:r>
          </a:p>
        </p:txBody>
      </p:sp>
      <p:sp>
        <p:nvSpPr>
          <p:cNvPr id="16390" name="Text Box 12" descr="Newsprint"/>
          <p:cNvSpPr txBox="1">
            <a:spLocks noChangeArrowheads="1"/>
          </p:cNvSpPr>
          <p:nvPr/>
        </p:nvSpPr>
        <p:spPr bwMode="auto">
          <a:xfrm>
            <a:off x="7550150" y="6418263"/>
            <a:ext cx="1368425" cy="247650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222250" y="1247775"/>
          <a:ext cx="8748583" cy="516924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4065368"/>
                <a:gridCol w="4683215"/>
              </a:tblGrid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Structure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Function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Plasma membrane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Mitochondria 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Ribosomes 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Rough Endoplasmic</a:t>
                      </a:r>
                      <a:r>
                        <a:rPr lang="en-US" sz="2400" b="1" baseline="0" dirty="0" smtClean="0">
                          <a:latin typeface="Arial Narrow" pitchFamily="34" charset="0"/>
                          <a:cs typeface="Arial" pitchFamily="34" charset="0"/>
                        </a:rPr>
                        <a:t> Reticulum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Smooth Endoplasmic</a:t>
                      </a:r>
                      <a:r>
                        <a:rPr lang="en-US" sz="2400" b="1" baseline="0" dirty="0" smtClean="0">
                          <a:latin typeface="Arial Narrow" pitchFamily="34" charset="0"/>
                          <a:cs typeface="Arial" pitchFamily="34" charset="0"/>
                        </a:rPr>
                        <a:t> Reticulum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Golgi</a:t>
                      </a:r>
                      <a:r>
                        <a:rPr lang="en-US" sz="2400" b="1" baseline="0" dirty="0" smtClean="0">
                          <a:latin typeface="Arial Narrow" pitchFamily="34" charset="0"/>
                          <a:cs typeface="Arial" pitchFamily="34" charset="0"/>
                        </a:rPr>
                        <a:t> Apparatus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>
                          <a:latin typeface="Arial Narrow" pitchFamily="34" charset="0"/>
                          <a:cs typeface="Arial" pitchFamily="34" charset="0"/>
                        </a:rPr>
                        <a:t>Lysosomes</a:t>
                      </a:r>
                      <a:endParaRPr lang="en-US" sz="2400" b="1" dirty="0" smtClean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Peroxisomes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16924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Microtubules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0" y="173038"/>
            <a:ext cx="9144000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800" b="1" u="sng" dirty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Complete the table shown on this slide &amp; the next slide for a summary of what to remember about cellular components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/>
        </p:nvGraphicFramePr>
        <p:xfrm>
          <a:off x="247650" y="209550"/>
          <a:ext cx="8674443" cy="6462587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46639"/>
                <a:gridCol w="6227804"/>
              </a:tblGrid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Structure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Function</a:t>
                      </a:r>
                      <a:endParaRPr lang="en-US" sz="2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Microfilaments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838567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Intermediate Filaments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>
                          <a:latin typeface="Arial Narrow" pitchFamily="34" charset="0"/>
                          <a:cs typeface="Arial" pitchFamily="34" charset="0"/>
                        </a:rPr>
                        <a:t>Centriole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Cilia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Flagella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err="1" smtClean="0">
                          <a:latin typeface="Arial Narrow" pitchFamily="34" charset="0"/>
                          <a:cs typeface="Arial" pitchFamily="34" charset="0"/>
                        </a:rPr>
                        <a:t>Microvilli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Nucleus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Nuclear Membrane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Nucleoli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562402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 smtClean="0">
                          <a:latin typeface="Arial Narrow" pitchFamily="34" charset="0"/>
                          <a:cs typeface="Arial" pitchFamily="34" charset="0"/>
                        </a:rPr>
                        <a:t>Chromatin</a:t>
                      </a:r>
                      <a:endParaRPr lang="en-US" sz="2400" b="1" dirty="0">
                        <a:latin typeface="Arial Narrow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95250" y="173038"/>
            <a:ext cx="8915400" cy="64293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sz="2400" b="1" i="1" u="sng">
                <a:solidFill>
                  <a:srgbClr val="660066"/>
                </a:solidFill>
              </a:rPr>
              <a:t>1.3 Describe the different tissues of the human body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1.3.1  define tissue and demonstrate how the organization of cells into tissues contributes to overall homeostasis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1.3.2  list the 4 primary types of tissues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 i="1">
                <a:solidFill>
                  <a:srgbClr val="660066"/>
                </a:solidFill>
              </a:rPr>
              <a:t>   1.3.3  define epithelial tissue; list 6 functions associated with epithelia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  </a:t>
            </a:r>
            <a:r>
              <a:rPr lang="en-US">
                <a:sym typeface="CommonBullets" pitchFamily="34" charset="2"/>
              </a:rPr>
              <a:t>individual body cells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specialized</a:t>
            </a:r>
            <a:r>
              <a:rPr lang="en-US">
                <a:sym typeface="CommonBullets" pitchFamily="34" charset="2"/>
              </a:rPr>
              <a:t>;  division of labour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ym typeface="Symbol" pitchFamily="18" charset="2"/>
              </a:rPr>
              <a:t>  </a:t>
            </a:r>
            <a:r>
              <a:rPr lang="en-US">
                <a:sym typeface="CommonBullets" pitchFamily="34" charset="2"/>
              </a:rPr>
              <a:t>at organ level, cooperation for organ to work as a whole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TISSUE: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groups of structurally similar cells that perform common/related 		function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>
                <a:sym typeface="CommonBullets" pitchFamily="34" charset="2"/>
              </a:rPr>
              <a:t>4 primary tissue types: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 1)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epithelial:</a:t>
            </a:r>
            <a:r>
              <a:rPr lang="en-US">
                <a:sym typeface="CommonBullets" pitchFamily="34" charset="2"/>
              </a:rPr>
              <a:t>	covering		usually all 4 to 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2)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connective: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     support		   make up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3)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muscle:</a:t>
            </a:r>
            <a:r>
              <a:rPr lang="en-US" b="1"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movement	          	 organ like a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</a:t>
            </a:r>
            <a:r>
              <a:rPr lang="en-US">
                <a:solidFill>
                  <a:srgbClr val="990099"/>
                </a:solidFill>
                <a:sym typeface="CommonBullets" pitchFamily="34" charset="2"/>
              </a:rPr>
              <a:t>		</a:t>
            </a: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4)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nervous:</a:t>
            </a:r>
            <a:r>
              <a:rPr lang="en-US" b="1">
                <a:sym typeface="CommonBullets" pitchFamily="34" charset="2"/>
              </a:rPr>
              <a:t>	</a:t>
            </a:r>
            <a:r>
              <a:rPr lang="en-US">
                <a:sym typeface="CommonBullets" pitchFamily="34" charset="2"/>
              </a:rPr>
              <a:t>control (regulation)	 kidney, heart</a:t>
            </a: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endParaRPr lang="en-US">
              <a:sym typeface="Symbol" pitchFamily="18" charset="2"/>
            </a:endParaRPr>
          </a:p>
          <a:p>
            <a:pPr marL="609600" indent="-6096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  </a:t>
            </a:r>
            <a:r>
              <a:rPr lang="en-US" b="1">
                <a:solidFill>
                  <a:srgbClr val="660066"/>
                </a:solidFill>
                <a:sym typeface="CommonBullets" pitchFamily="34" charset="2"/>
              </a:rPr>
              <a:t>histology:	</a:t>
            </a:r>
            <a:r>
              <a:rPr lang="en-US">
                <a:sym typeface="CommonBullets" pitchFamily="34" charset="2"/>
              </a:rPr>
              <a:t>study of tissues &amp; their cellular organization</a:t>
            </a:r>
            <a:endParaRPr lang="en-US"/>
          </a:p>
        </p:txBody>
      </p:sp>
      <p:sp>
        <p:nvSpPr>
          <p:cNvPr id="19459" name="Line 3"/>
          <p:cNvSpPr>
            <a:spLocks noChangeShapeType="1"/>
          </p:cNvSpPr>
          <p:nvPr/>
        </p:nvSpPr>
        <p:spPr bwMode="auto">
          <a:xfrm>
            <a:off x="6038850" y="4525963"/>
            <a:ext cx="385763" cy="500062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0" name="Line 4"/>
          <p:cNvSpPr>
            <a:spLocks noChangeShapeType="1"/>
          </p:cNvSpPr>
          <p:nvPr/>
        </p:nvSpPr>
        <p:spPr bwMode="auto">
          <a:xfrm flipH="1">
            <a:off x="6100763" y="5026025"/>
            <a:ext cx="323850" cy="649288"/>
          </a:xfrm>
          <a:prstGeom prst="line">
            <a:avLst/>
          </a:prstGeom>
          <a:noFill/>
          <a:ln w="38100">
            <a:solidFill>
              <a:srgbClr val="800080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61" name="Text Box 13" descr="Newsprint"/>
          <p:cNvSpPr txBox="1">
            <a:spLocks noChangeArrowheads="1"/>
          </p:cNvSpPr>
          <p:nvPr/>
        </p:nvSpPr>
        <p:spPr bwMode="auto">
          <a:xfrm>
            <a:off x="7391400" y="6223000"/>
            <a:ext cx="129540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0" y="100013"/>
            <a:ext cx="9067800" cy="1785104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/>
              <a:t>	</a:t>
            </a:r>
            <a:r>
              <a:rPr lang="en-US" b="1" u="sng" dirty="0">
                <a:solidFill>
                  <a:srgbClr val="800080"/>
                </a:solidFill>
              </a:rPr>
              <a:t>A.  Epithelial Tissue</a:t>
            </a:r>
            <a:endParaRPr lang="en-US" b="1" dirty="0">
              <a:solidFill>
                <a:srgbClr val="800080"/>
              </a:solidFill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  <a:buFont typeface="Symbol" pitchFamily="18" charset="2"/>
              <a:buChar char="·"/>
            </a:pPr>
            <a:r>
              <a:rPr lang="en-US" dirty="0" smtClean="0">
                <a:sym typeface="CommonBullets" pitchFamily="34" charset="2"/>
              </a:rPr>
              <a:t>sheet </a:t>
            </a:r>
            <a:r>
              <a:rPr lang="en-US" dirty="0">
                <a:sym typeface="CommonBullets" pitchFamily="34" charset="2"/>
              </a:rPr>
              <a:t>of cells that covers a body surface or lines a body </a:t>
            </a:r>
            <a:r>
              <a:rPr lang="en-US" dirty="0" smtClean="0">
                <a:sym typeface="CommonBullets" pitchFamily="34" charset="2"/>
              </a:rPr>
              <a:t>cavity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</a:pPr>
            <a:r>
              <a:rPr lang="en-US" b="1" i="1" dirty="0" smtClean="0">
                <a:solidFill>
                  <a:srgbClr val="660066"/>
                </a:solidFill>
                <a:sym typeface="CommonBullets" pitchFamily="34" charset="2"/>
              </a:rPr>
              <a:t>creates boundaries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 1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covering and lining epithelium </a:t>
            </a:r>
            <a:r>
              <a:rPr lang="en-US" dirty="0">
                <a:sym typeface="CommonBullets" pitchFamily="34" charset="2"/>
              </a:rPr>
              <a:t>– e.g. ………………………………………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dirty="0" smtClean="0">
                <a:sym typeface="CommonBullets" pitchFamily="34" charset="2"/>
              </a:rPr>
              <a:t>  2</a:t>
            </a:r>
            <a:r>
              <a:rPr lang="en-US" dirty="0">
                <a:sym typeface="CommonBullets" pitchFamily="34" charset="2"/>
              </a:rPr>
              <a:t>)  </a:t>
            </a: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glandular epithelium</a:t>
            </a:r>
            <a:endParaRPr lang="en-US" dirty="0">
              <a:sym typeface="CommonBullets" pitchFamily="34" charset="2"/>
            </a:endParaRPr>
          </a:p>
        </p:txBody>
      </p:sp>
      <p:sp>
        <p:nvSpPr>
          <p:cNvPr id="20483" name="Oval 3"/>
          <p:cNvSpPr>
            <a:spLocks noChangeArrowheads="1"/>
          </p:cNvSpPr>
          <p:nvPr/>
        </p:nvSpPr>
        <p:spPr bwMode="auto">
          <a:xfrm>
            <a:off x="3213364" y="749923"/>
            <a:ext cx="2643187" cy="419120"/>
          </a:xfrm>
          <a:prstGeom prst="ellipse">
            <a:avLst/>
          </a:prstGeom>
          <a:noFill/>
          <a:ln w="28575">
            <a:solidFill>
              <a:srgbClr val="66006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sz="1800">
              <a:solidFill>
                <a:srgbClr val="660066"/>
              </a:solidFill>
            </a:endParaRPr>
          </a:p>
        </p:txBody>
      </p:sp>
      <p:pic>
        <p:nvPicPr>
          <p:cNvPr id="20484" name="Picture 4" descr="msotw9_temp0"/>
          <p:cNvPicPr preferRelativeResize="0">
            <a:picLocks noChangeAspect="1" noChangeArrowheads="1"/>
          </p:cNvPicPr>
          <p:nvPr/>
        </p:nvPicPr>
        <p:blipFill>
          <a:blip r:embed="rId2" cstate="print">
            <a:lum bright="-30000" contrast="54000"/>
          </a:blip>
          <a:srcRect l="4370" t="2721" r="2208" b="2820"/>
          <a:stretch>
            <a:fillRect/>
          </a:stretch>
        </p:blipFill>
        <p:spPr bwMode="auto">
          <a:xfrm>
            <a:off x="4238625" y="2286000"/>
            <a:ext cx="4648200" cy="4048125"/>
          </a:xfrm>
          <a:prstGeom prst="rect">
            <a:avLst/>
          </a:prstGeom>
          <a:noFill/>
          <a:ln w="9525">
            <a:solidFill>
              <a:srgbClr val="A50021"/>
            </a:solidFill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8093075" y="5824538"/>
            <a:ext cx="663575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A5002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800"/>
              <a:t>T&amp;G</a:t>
            </a:r>
          </a:p>
        </p:txBody>
      </p:sp>
      <p:sp>
        <p:nvSpPr>
          <p:cNvPr id="20486" name="Text Box 6" descr="Newsprint"/>
          <p:cNvSpPr txBox="1">
            <a:spLocks noChangeArrowheads="1"/>
          </p:cNvSpPr>
          <p:nvPr/>
        </p:nvSpPr>
        <p:spPr bwMode="auto">
          <a:xfrm>
            <a:off x="7594600" y="6469063"/>
            <a:ext cx="1389063" cy="24606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2038350"/>
            <a:ext cx="4371975" cy="3786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buFont typeface="CommonBullets" pitchFamily="34" charset="2"/>
              <a:buNone/>
              <a:defRPr/>
            </a:pPr>
            <a:r>
              <a:rPr lang="en-US" b="1" u="sng" dirty="0">
                <a:solidFill>
                  <a:srgbClr val="66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functions of various epithelia:</a:t>
            </a:r>
            <a:r>
              <a:rPr lang="en-US" u="sng" dirty="0">
                <a:sym typeface="CommonBullets" pitchFamily="34" charset="2"/>
              </a:rPr>
              <a:t>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protection</a:t>
            </a:r>
            <a:r>
              <a:rPr lang="en-US" dirty="0">
                <a:sym typeface="CommonBullets" pitchFamily="34" charset="2"/>
              </a:rPr>
              <a:t> (mechanical, chemical, infectious) –   skin,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absorption</a:t>
            </a:r>
            <a:r>
              <a:rPr lang="en-US" dirty="0">
                <a:sym typeface="CommonBullets" pitchFamily="34" charset="2"/>
              </a:rPr>
              <a:t> - GI tract, 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filtration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excretion</a:t>
            </a:r>
            <a:r>
              <a:rPr lang="en-US" dirty="0">
                <a:sym typeface="CommonBullets" pitchFamily="34" charset="2"/>
              </a:rPr>
              <a:t> - kidney,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secretion</a:t>
            </a:r>
            <a:r>
              <a:rPr lang="en-US" dirty="0">
                <a:sym typeface="CommonBullets" pitchFamily="34" charset="2"/>
              </a:rPr>
              <a:t> - glands,  </a:t>
            </a:r>
          </a:p>
          <a:p>
            <a:pPr marL="457200" indent="-457200" algn="l">
              <a:spcBef>
                <a:spcPct val="50000"/>
              </a:spcBef>
              <a:buFont typeface="CommonBullets" pitchFamily="34" charset="2"/>
              <a:buAutoNum type="arabicParenR"/>
              <a:defRPr/>
            </a:pPr>
            <a:r>
              <a:rPr lang="en-US" b="1" dirty="0">
                <a:solidFill>
                  <a:srgbClr val="660066"/>
                </a:solidFill>
                <a:sym typeface="CommonBullets" pitchFamily="34" charset="2"/>
              </a:rPr>
              <a:t>sensory reception</a:t>
            </a:r>
            <a:r>
              <a:rPr lang="en-US" dirty="0">
                <a:sym typeface="CommonBullets" pitchFamily="34" charset="2"/>
              </a:rPr>
              <a:t> - taste buds, olfactory membranes . . 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119063" y="85725"/>
            <a:ext cx="8915400" cy="646330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r>
              <a:rPr lang="en-US" b="1" i="1" dirty="0">
                <a:solidFill>
                  <a:srgbClr val="003399"/>
                </a:solidFill>
              </a:rPr>
              <a:t>1.3.4 list and demonstrate your understanding of 7 special structural characteristics of epithelial </a:t>
            </a:r>
            <a:r>
              <a:rPr lang="en-US" b="1" i="1" dirty="0" smtClean="0">
                <a:solidFill>
                  <a:srgbClr val="003399"/>
                </a:solidFill>
              </a:rPr>
              <a:t>tissue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 err="1" smtClean="0">
                <a:solidFill>
                  <a:srgbClr val="003399"/>
                </a:solidFill>
                <a:sym typeface="CommonBullets" pitchFamily="34" charset="2"/>
              </a:rPr>
              <a:t>cellularity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specialized contacts: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tight junctions &amp; desmosomes - 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dirty="0">
              <a:solidFill>
                <a:srgbClr val="003399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>
                <a:solidFill>
                  <a:srgbClr val="003399"/>
                </a:solidFill>
                <a:sym typeface="Symbol" pitchFamily="18" charset="2"/>
              </a:rPr>
              <a:t>p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olarity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apical and basal surfaces; apical surface often specialized such as having ……………………… or …………………..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 typeface="+mj-lt"/>
              <a:buAutoNum type="arabicPeriod"/>
            </a:pP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basal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lamina: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noncellular, underlying supportive sheet of primarily </a:t>
            </a:r>
            <a:r>
              <a:rPr lang="en-US" dirty="0" err="1">
                <a:sym typeface="CommonBullets" pitchFamily="34" charset="2"/>
              </a:rPr>
              <a:t>glycoproteins</a:t>
            </a:r>
            <a:r>
              <a:rPr lang="en-US" dirty="0">
                <a:sym typeface="CommonBullets" pitchFamily="34" charset="2"/>
              </a:rPr>
              <a:t> - </a:t>
            </a:r>
            <a:r>
              <a:rPr lang="en-US" b="1" i="1" dirty="0">
                <a:solidFill>
                  <a:srgbClr val="003399"/>
                </a:solidFill>
                <a:sym typeface="CommonBullets" pitchFamily="34" charset="2"/>
              </a:rPr>
              <a:t>What are two functions of a basal lamina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??</a:t>
            </a:r>
            <a:endParaRPr lang="en-US" b="1" i="1" dirty="0">
              <a:solidFill>
                <a:srgbClr val="003399"/>
              </a:solidFill>
              <a:sym typeface="CommonBullets" pitchFamily="34" charset="2"/>
            </a:endParaRPr>
          </a:p>
        </p:txBody>
      </p:sp>
      <p:sp>
        <p:nvSpPr>
          <p:cNvPr id="21509" name="Text Box 8" descr="Newsprint"/>
          <p:cNvSpPr txBox="1">
            <a:spLocks noChangeArrowheads="1"/>
          </p:cNvSpPr>
          <p:nvPr/>
        </p:nvSpPr>
        <p:spPr bwMode="auto">
          <a:xfrm>
            <a:off x="7592993" y="6461466"/>
            <a:ext cx="1343025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</a:t>
            </a:r>
            <a:r>
              <a:rPr lang="en-US" sz="1000" b="1" i="1" dirty="0">
                <a:latin typeface="NuptialScript" pitchFamily="18" charset="0"/>
              </a:rPr>
              <a:t> O</a:t>
            </a:r>
            <a:endParaRPr lang="en-CA" sz="1000" b="1" i="1" dirty="0">
              <a:latin typeface="NuptialScript" pitchFamily="18" charset="0"/>
            </a:endParaRPr>
          </a:p>
        </p:txBody>
      </p:sp>
      <p:pic>
        <p:nvPicPr>
          <p:cNvPr id="21511" name="Picture 7" descr="http://www.nature.com/scitable/content/ne0000/ne0000/ne0000/ne0000/14714296/U4CP5-2_CellJunctions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4868" t="7900" r="7436" b="12222"/>
          <a:stretch>
            <a:fillRect/>
          </a:stretch>
        </p:blipFill>
        <p:spPr bwMode="auto">
          <a:xfrm>
            <a:off x="2488558" y="648189"/>
            <a:ext cx="5891513" cy="414991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9919" y="665425"/>
            <a:ext cx="8681013" cy="521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l">
              <a:lnSpc>
                <a:spcPct val="85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5.</a:t>
            </a:r>
            <a:r>
              <a:rPr lang="en-US" b="1" dirty="0" smtClean="0">
                <a:solidFill>
                  <a:srgbClr val="A50021"/>
                </a:solidFill>
                <a:sym typeface="CommonBullets" pitchFamily="34" charset="2"/>
              </a:rPr>
              <a:t>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supported by connective tissue: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 </a:t>
            </a:r>
            <a:r>
              <a:rPr lang="en-US" b="1" dirty="0" smtClean="0">
                <a:sym typeface="CommonBullets" pitchFamily="34" charset="2"/>
              </a:rPr>
              <a:t>basement membrane = </a:t>
            </a:r>
            <a:r>
              <a:rPr lang="en-US" dirty="0" smtClean="0">
                <a:sym typeface="CommonBullets" pitchFamily="34" charset="2"/>
              </a:rPr>
              <a:t>basal lamina + underlying </a:t>
            </a:r>
            <a:r>
              <a:rPr lang="en-US" b="1" dirty="0" smtClean="0">
                <a:sym typeface="CommonBullets" pitchFamily="34" charset="2"/>
              </a:rPr>
              <a:t>reticular </a:t>
            </a:r>
            <a:r>
              <a:rPr lang="en-US" dirty="0" smtClean="0">
                <a:sym typeface="CommonBullets" pitchFamily="34" charset="2"/>
              </a:rPr>
              <a:t>CT </a:t>
            </a:r>
            <a:r>
              <a:rPr lang="en-US" b="1" i="1" dirty="0" smtClean="0">
                <a:solidFill>
                  <a:srgbClr val="9900CC"/>
                </a:solidFill>
                <a:sym typeface="CommonBullets" pitchFamily="34" charset="2"/>
              </a:rPr>
              <a:t> 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(what is reticular CT??)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i="1" dirty="0" smtClean="0">
                <a:solidFill>
                  <a:srgbClr val="A50021"/>
                </a:solidFill>
              </a:rPr>
              <a:t>an important feature of cancerous epithelial cells is failure to respect the boundary imposed by the basement membrane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b="1" i="1" dirty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r>
              <a:rPr lang="en-US" sz="1200" b="1" i="1" dirty="0" smtClean="0">
                <a:solidFill>
                  <a:srgbClr val="A50021"/>
                </a:solidFill>
                <a:hlinkClick r:id="rId2"/>
              </a:rPr>
              <a:t>http://www.nccr-oncology.ch/scripts/index.aspx?idd=93</a:t>
            </a:r>
            <a:r>
              <a:rPr lang="en-US" sz="1200" b="1" i="1" dirty="0" smtClean="0">
                <a:solidFill>
                  <a:srgbClr val="A50021"/>
                </a:solidFill>
              </a:rPr>
              <a:t> </a:t>
            </a: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ctr">
              <a:lnSpc>
                <a:spcPct val="85000"/>
              </a:lnSpc>
              <a:spcBef>
                <a:spcPct val="50000"/>
              </a:spcBef>
              <a:buFont typeface="Symbol" pitchFamily="18" charset="2"/>
              <a:buNone/>
            </a:pPr>
            <a:endParaRPr lang="en-US" sz="1200" b="1" i="1" dirty="0" smtClean="0">
              <a:solidFill>
                <a:srgbClr val="A50021"/>
              </a:solidFill>
            </a:endParaRP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6.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innervated but avascular: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how nourished?</a:t>
            </a:r>
          </a:p>
          <a:p>
            <a:pPr marL="457200" indent="-457200" algn="l">
              <a:lnSpc>
                <a:spcPct val="60000"/>
              </a:lnSpc>
              <a:spcBef>
                <a:spcPct val="50000"/>
              </a:spcBef>
            </a:pPr>
            <a:r>
              <a:rPr lang="en-US" b="1" dirty="0" smtClean="0">
                <a:solidFill>
                  <a:srgbClr val="003399"/>
                </a:solidFill>
                <a:sym typeface="Symbol" pitchFamily="18" charset="2"/>
              </a:rPr>
              <a:t>7.	</a:t>
            </a:r>
            <a:r>
              <a:rPr lang="en-US" b="1" dirty="0" smtClean="0">
                <a:solidFill>
                  <a:srgbClr val="003399"/>
                </a:solidFill>
                <a:sym typeface="CommonBullets" pitchFamily="34" charset="2"/>
              </a:rPr>
              <a:t>regeneration:  </a:t>
            </a:r>
            <a:r>
              <a:rPr lang="en-US" dirty="0" smtClean="0">
                <a:sym typeface="CommonBullets" pitchFamily="34" charset="2"/>
              </a:rPr>
              <a:t>high regenerative capacity </a:t>
            </a:r>
            <a:r>
              <a:rPr lang="en-US" dirty="0" smtClean="0">
                <a:solidFill>
                  <a:srgbClr val="003399"/>
                </a:solidFill>
                <a:sym typeface="CommonBullets" pitchFamily="34" charset="2"/>
              </a:rPr>
              <a:t>- </a:t>
            </a:r>
            <a:r>
              <a:rPr lang="en-US" b="1" i="1" dirty="0" smtClean="0">
                <a:solidFill>
                  <a:srgbClr val="003399"/>
                </a:solidFill>
                <a:sym typeface="CommonBullets" pitchFamily="34" charset="2"/>
              </a:rPr>
              <a:t>Why??</a:t>
            </a:r>
            <a:endParaRPr lang="en-US" b="1" i="1" dirty="0">
              <a:solidFill>
                <a:srgbClr val="003399"/>
              </a:solidFill>
            </a:endParaRPr>
          </a:p>
        </p:txBody>
      </p:sp>
      <p:sp>
        <p:nvSpPr>
          <p:cNvPr id="4" name="Rectangle 7"/>
          <p:cNvSpPr>
            <a:spLocks noChangeArrowheads="1"/>
          </p:cNvSpPr>
          <p:nvPr/>
        </p:nvSpPr>
        <p:spPr bwMode="auto">
          <a:xfrm>
            <a:off x="404862" y="1353210"/>
            <a:ext cx="8493125" cy="561975"/>
          </a:xfrm>
          <a:prstGeom prst="rect">
            <a:avLst/>
          </a:prstGeom>
          <a:noFill/>
          <a:ln w="28575" cap="rnd">
            <a:solidFill>
              <a:srgbClr val="A50021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en-US" b="1" i="1" dirty="0"/>
          </a:p>
        </p:txBody>
      </p:sp>
      <p:pic>
        <p:nvPicPr>
          <p:cNvPr id="70658" name="Picture 2" descr="http://www.nccr-oncology.ch/htdocs/images/Pictures/projects/research/cell/hulsken_project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 b="48540"/>
          <a:stretch>
            <a:fillRect/>
          </a:stretch>
        </p:blipFill>
        <p:spPr bwMode="auto">
          <a:xfrm>
            <a:off x="2301815" y="2306436"/>
            <a:ext cx="4446225" cy="1987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epithsurf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661988" y="263525"/>
            <a:ext cx="8096250" cy="655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6"/>
          <p:cNvSpPr>
            <a:spLocks noChangeArrowheads="1"/>
          </p:cNvSpPr>
          <p:nvPr/>
        </p:nvSpPr>
        <p:spPr bwMode="auto">
          <a:xfrm>
            <a:off x="5514975" y="6583363"/>
            <a:ext cx="36290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b="1">
                <a:hlinkClick r:id="rId3"/>
              </a:rPr>
              <a:t>http://www.mednote.co.kr/images/epithsurf.jpg</a:t>
            </a:r>
            <a:r>
              <a:rPr lang="en-US" sz="1200" b="1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750888" y="266700"/>
            <a:ext cx="7580312" cy="17049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1.3.5  indicate the 2 criteria used to classify epithelial cells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buFont typeface="CommonBullets" pitchFamily="34" charset="2"/>
              <a:buNone/>
            </a:pPr>
            <a:endParaRPr lang="en-US" sz="1100">
              <a:sym typeface="CommonBullets" pitchFamily="34" charset="2"/>
            </a:endParaRPr>
          </a:p>
          <a:p>
            <a:pPr algn="l">
              <a:lnSpc>
                <a:spcPct val="45000"/>
              </a:lnSpc>
              <a:spcBef>
                <a:spcPct val="50000"/>
              </a:spcBef>
              <a:buFont typeface="CommonBullets" pitchFamily="34" charset="2"/>
              <a:buNone/>
            </a:pPr>
            <a:r>
              <a:rPr lang="en-US">
                <a:solidFill>
                  <a:srgbClr val="660066"/>
                </a:solidFill>
                <a:sym typeface="CommonBullets" pitchFamily="34" charset="2"/>
              </a:rPr>
              <a:t>	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CELL SHAPE			 LAYERS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squamous			 simple epithelia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cuboidal			stratified epithelia	</a:t>
            </a:r>
          </a:p>
          <a:p>
            <a:pPr algn="l">
              <a:lnSpc>
                <a:spcPct val="4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     columnar</a:t>
            </a:r>
          </a:p>
        </p:txBody>
      </p:sp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4110038" y="6284913"/>
            <a:ext cx="990600" cy="3762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>
                <a:solidFill>
                  <a:srgbClr val="6600CC"/>
                </a:solidFill>
              </a:rPr>
              <a:t>Fig. 4.2</a:t>
            </a:r>
            <a:endParaRPr lang="en-US" sz="1800"/>
          </a:p>
        </p:txBody>
      </p:sp>
      <p:pic>
        <p:nvPicPr>
          <p:cNvPr id="23556" name="Picture 6" descr="E:\Chapter_04\D_JPEG_Images_and_Tables\Unlabeled_without_leaders\figure_04_02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175" t="5145" r="49730" b="18459"/>
          <a:stretch>
            <a:fillRect/>
          </a:stretch>
        </p:blipFill>
        <p:spPr bwMode="auto">
          <a:xfrm>
            <a:off x="5073650" y="3182938"/>
            <a:ext cx="3687763" cy="304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 descr="E:\Chapter_04\D_JPEG_Images_and_Tables\Unlabeled_without_leaders\figure_04_02b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 l="6847" r="43388" b="12173"/>
          <a:stretch>
            <a:fillRect/>
          </a:stretch>
        </p:blipFill>
        <p:spPr bwMode="auto">
          <a:xfrm>
            <a:off x="1147763" y="1981200"/>
            <a:ext cx="2498725" cy="464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76200" y="76200"/>
            <a:ext cx="9067800" cy="278606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3399"/>
                </a:solidFill>
              </a:rPr>
              <a:t>1.3.6  list the 4 types of simple epithelia; indicate primary functions associated with each &amp; sample body locations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i="1" u="sng" dirty="0">
                <a:solidFill>
                  <a:srgbClr val="003399"/>
                </a:solidFill>
              </a:rPr>
              <a:t>Examples of </a:t>
            </a:r>
            <a:r>
              <a:rPr lang="en-US" b="1" i="1" u="sng" dirty="0">
                <a:solidFill>
                  <a:srgbClr val="003399"/>
                </a:solidFill>
              </a:rPr>
              <a:t>Simple</a:t>
            </a:r>
            <a:r>
              <a:rPr lang="en-US" i="1" u="sng" dirty="0">
                <a:solidFill>
                  <a:srgbClr val="003399"/>
                </a:solidFill>
              </a:rPr>
              <a:t> Epithelia: (absorption, secretion, filtration)</a:t>
            </a:r>
            <a:endParaRPr lang="en-US" dirty="0">
              <a:solidFill>
                <a:srgbClr val="003399"/>
              </a:solidFill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squamous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thin &amp; permeable - filtration, diffusion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endothelium</a:t>
            </a:r>
            <a:r>
              <a:rPr lang="en-US" dirty="0">
                <a:sym typeface="CommonBullets" pitchFamily="34" charset="2"/>
              </a:rPr>
              <a:t> &amp; in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</a:t>
            </a:r>
            <a:r>
              <a:rPr lang="en-US" dirty="0">
                <a:solidFill>
                  <a:srgbClr val="A50021"/>
                </a:solidFill>
                <a:sym typeface="CommonBullets" pitchFamily="34" charset="2"/>
              </a:rPr>
              <a:t>,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lungs</a:t>
            </a:r>
            <a:endParaRPr lang="en-US" dirty="0">
              <a:solidFill>
                <a:srgbClr val="A50021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cuboidal epithelium:</a:t>
            </a:r>
            <a:r>
              <a:rPr lang="en-US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secretion &amp; absorption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kidney tubules, small glands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buFont typeface="+mj-lt"/>
              <a:buAutoNum type="arabicPeriod"/>
              <a:defRPr/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simple columnar epithelium: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also digestion &amp; secretion –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. </a:t>
            </a:r>
            <a:r>
              <a:rPr lang="en-US" b="1" dirty="0">
                <a:solidFill>
                  <a:srgbClr val="A50021"/>
                </a:solidFill>
                <a:sym typeface="CommonBullets" pitchFamily="34" charset="2"/>
              </a:rPr>
              <a:t>digestive tract </a:t>
            </a:r>
          </a:p>
        </p:txBody>
      </p:sp>
      <p:pic>
        <p:nvPicPr>
          <p:cNvPr id="24580" name="Picture 7" descr="msotw9_temp0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9232" t="9500" r="7988" b="5000"/>
          <a:stretch>
            <a:fillRect/>
          </a:stretch>
        </p:blipFill>
        <p:spPr bwMode="auto">
          <a:xfrm>
            <a:off x="1058863" y="4011613"/>
            <a:ext cx="2208212" cy="233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1" name="Picture 8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6667" t="8475" r="5441" b="9407"/>
          <a:stretch>
            <a:fillRect/>
          </a:stretch>
        </p:blipFill>
        <p:spPr bwMode="auto">
          <a:xfrm>
            <a:off x="3573463" y="2881313"/>
            <a:ext cx="2336800" cy="233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2" name="Picture 9" descr="msotw9_temp0"/>
          <p:cNvPicPr>
            <a:picLocks noChangeAspect="1" noChangeArrowheads="1"/>
          </p:cNvPicPr>
          <p:nvPr/>
        </p:nvPicPr>
        <p:blipFill>
          <a:blip r:embed="rId4" cstate="print">
            <a:lum bright="-6000" contrast="12000"/>
          </a:blip>
          <a:srcRect l="5190" t="9286" r="6595" b="9286"/>
          <a:stretch>
            <a:fillRect/>
          </a:stretch>
        </p:blipFill>
        <p:spPr bwMode="auto">
          <a:xfrm>
            <a:off x="6411913" y="3998913"/>
            <a:ext cx="2546350" cy="243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3" name="Text Box 12" descr="Newsprint"/>
          <p:cNvSpPr txBox="1">
            <a:spLocks noChangeArrowheads="1"/>
          </p:cNvSpPr>
          <p:nvPr/>
        </p:nvSpPr>
        <p:spPr bwMode="auto">
          <a:xfrm>
            <a:off x="4337050" y="6305550"/>
            <a:ext cx="1355725" cy="246063"/>
          </a:xfrm>
          <a:prstGeom prst="rect">
            <a:avLst/>
          </a:prstGeom>
          <a:blipFill dpi="0" rotWithShape="0">
            <a:blip r:embed="rId5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211138" y="84138"/>
            <a:ext cx="8631237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6075" indent="-346075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4.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	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pseudostratified columnar epithelium: 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 single layer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respiratory tract where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cilia</a:t>
            </a:r>
            <a:r>
              <a:rPr lang="en-US" dirty="0">
                <a:sym typeface="CommonBullets" pitchFamily="34" charset="2"/>
              </a:rPr>
              <a:t> and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mucus secretion</a:t>
            </a:r>
            <a:r>
              <a:rPr lang="en-US" dirty="0">
                <a:solidFill>
                  <a:srgbClr val="003399"/>
                </a:solidFill>
                <a:sym typeface="CommonBullets" pitchFamily="34" charset="2"/>
              </a:rPr>
              <a:t> </a:t>
            </a:r>
            <a:r>
              <a:rPr lang="en-US" dirty="0">
                <a:sym typeface="CommonBullets" pitchFamily="34" charset="2"/>
              </a:rPr>
              <a:t>are local specializations</a:t>
            </a:r>
            <a:endParaRPr lang="en-US" dirty="0"/>
          </a:p>
        </p:txBody>
      </p:sp>
      <p:pic>
        <p:nvPicPr>
          <p:cNvPr id="25603" name="Picture 10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5882" t="7701" r="7843" b="4027"/>
          <a:stretch>
            <a:fillRect/>
          </a:stretch>
        </p:blipFill>
        <p:spPr bwMode="auto">
          <a:xfrm>
            <a:off x="3111500" y="679450"/>
            <a:ext cx="2330450" cy="232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263525" y="3170238"/>
            <a:ext cx="8631238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34950" indent="-234950" algn="l">
              <a:lnSpc>
                <a:spcPct val="75000"/>
              </a:lnSpc>
              <a:spcBef>
                <a:spcPct val="50000"/>
              </a:spcBef>
            </a:pP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Transitional epithelium (not simple!):</a:t>
            </a:r>
            <a:r>
              <a:rPr lang="en-US" b="1" dirty="0">
                <a:solidFill>
                  <a:srgbClr val="6600CC"/>
                </a:solidFill>
                <a:sym typeface="CommonBullets" pitchFamily="34" charset="2"/>
              </a:rPr>
              <a:t>  </a:t>
            </a:r>
            <a:r>
              <a:rPr lang="en-US" dirty="0">
                <a:sym typeface="CommonBullets" pitchFamily="34" charset="2"/>
              </a:rPr>
              <a:t>lines the bladder, an organ that has to </a:t>
            </a:r>
            <a:r>
              <a:rPr lang="en-US" b="1" dirty="0">
                <a:solidFill>
                  <a:srgbClr val="003399"/>
                </a:solidFill>
                <a:sym typeface="CommonBullets" pitchFamily="34" charset="2"/>
              </a:rPr>
              <a:t>fill</a:t>
            </a:r>
            <a:r>
              <a:rPr lang="en-US" dirty="0">
                <a:sym typeface="CommonBullets" pitchFamily="34" charset="2"/>
              </a:rPr>
              <a:t> – the basal layers are columnar to cuboidal and the apical layers become increasingly flattened &amp; squamous-like as filling occurs</a:t>
            </a:r>
            <a:endParaRPr lang="en-US" dirty="0"/>
          </a:p>
        </p:txBody>
      </p:sp>
      <p:pic>
        <p:nvPicPr>
          <p:cNvPr id="25605" name="Picture 2" descr="E:\Chapter_04\B_JPEG_Images_and_Tables\b_unlabeled\figure_04_03f_unlabeled.jpg"/>
          <p:cNvPicPr>
            <a:picLocks noChangeAspect="1" noChangeArrowheads="1"/>
          </p:cNvPicPr>
          <p:nvPr/>
        </p:nvPicPr>
        <p:blipFill>
          <a:blip r:embed="rId3" cstate="print">
            <a:lum bright="-10000" contrast="10000"/>
          </a:blip>
          <a:srcRect l="5948" t="21616" r="16812" b="32117"/>
          <a:stretch>
            <a:fillRect/>
          </a:stretch>
        </p:blipFill>
        <p:spPr bwMode="auto">
          <a:xfrm>
            <a:off x="1233488" y="4014788"/>
            <a:ext cx="6308725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0" y="809625"/>
            <a:ext cx="5334000" cy="27400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1.3.7.  Describe the structure of stratified squamous epithelium and give a sample body location</a:t>
            </a:r>
          </a:p>
          <a:p>
            <a:pPr marL="350838" indent="-350838"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protective role;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basal</a:t>
            </a:r>
            <a:r>
              <a:rPr lang="en-US">
                <a:sym typeface="CommonBullets" pitchFamily="34" charset="2"/>
              </a:rPr>
              <a:t> cells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cuboidal</a:t>
            </a:r>
            <a:r>
              <a:rPr lang="en-US">
                <a:sym typeface="CommonBullets" pitchFamily="34" charset="2"/>
              </a:rPr>
              <a:t> &amp; undergo mitosis </a:t>
            </a:r>
            <a:r>
              <a:rPr lang="en-US">
                <a:sym typeface="WP IconicSymbolsA" pitchFamily="2" charset="2"/>
              </a:rPr>
              <a:t>to keep regenerating the layer from below</a:t>
            </a:r>
            <a:endParaRPr lang="en-US">
              <a:sym typeface="CommonBullets" pitchFamily="34" charset="2"/>
            </a:endParaRP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3399"/>
                </a:solidFill>
              </a:rPr>
              <a:t>What is the most widespread example of stratified squamous epithelium?</a:t>
            </a:r>
          </a:p>
          <a:p>
            <a:pPr marL="350838" indent="-350838" algn="ctr">
              <a:lnSpc>
                <a:spcPct val="70000"/>
              </a:lnSpc>
              <a:spcBef>
                <a:spcPct val="50000"/>
              </a:spcBef>
            </a:pPr>
            <a:r>
              <a:rPr lang="en-US" i="1">
                <a:solidFill>
                  <a:srgbClr val="003399"/>
                </a:solidFill>
              </a:rPr>
              <a:t>What happens to the apical layers of cells?</a:t>
            </a:r>
          </a:p>
        </p:txBody>
      </p:sp>
      <p:sp>
        <p:nvSpPr>
          <p:cNvPr id="26627" name="Text Box 8" descr="Newsprint"/>
          <p:cNvSpPr txBox="1">
            <a:spLocks noChangeArrowheads="1"/>
          </p:cNvSpPr>
          <p:nvPr/>
        </p:nvSpPr>
        <p:spPr bwMode="auto">
          <a:xfrm>
            <a:off x="76200" y="6537325"/>
            <a:ext cx="1284288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6628" name="Text Box 10"/>
          <p:cNvSpPr txBox="1">
            <a:spLocks noChangeArrowheads="1"/>
          </p:cNvSpPr>
          <p:nvPr/>
        </p:nvSpPr>
        <p:spPr bwMode="auto">
          <a:xfrm>
            <a:off x="3703638" y="6181725"/>
            <a:ext cx="1189037" cy="406400"/>
          </a:xfrm>
          <a:prstGeom prst="rect">
            <a:avLst/>
          </a:prstGeom>
          <a:noFill/>
          <a:ln w="9525">
            <a:solidFill>
              <a:srgbClr val="00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</a:rPr>
              <a:t>Fig. 5.2</a:t>
            </a:r>
          </a:p>
        </p:txBody>
      </p:sp>
      <p:pic>
        <p:nvPicPr>
          <p:cNvPr id="26629" name="Picture 6" descr="E:\Chapter_05\B_JPEG_Images_and_Tables\b_unlabeled\figure_05_02_unlabeled.jpg"/>
          <p:cNvPicPr>
            <a:picLocks noChangeAspect="1" noChangeArrowheads="1"/>
          </p:cNvPicPr>
          <p:nvPr/>
        </p:nvPicPr>
        <p:blipFill>
          <a:blip r:embed="rId3" cstate="print"/>
          <a:srcRect l="65810" t="18205" r="10802" b="14896"/>
          <a:stretch>
            <a:fillRect/>
          </a:stretch>
        </p:blipFill>
        <p:spPr bwMode="auto">
          <a:xfrm>
            <a:off x="5627688" y="46038"/>
            <a:ext cx="3159125" cy="677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3"/>
          <p:cNvSpPr txBox="1">
            <a:spLocks noChangeArrowheads="1"/>
          </p:cNvSpPr>
          <p:nvPr/>
        </p:nvSpPr>
        <p:spPr bwMode="auto">
          <a:xfrm>
            <a:off x="0" y="7938"/>
            <a:ext cx="9067800" cy="2635250"/>
          </a:xfrm>
          <a:prstGeom prst="rect">
            <a:avLst/>
          </a:prstGeom>
          <a:solidFill>
            <a:schemeClr val="bg1"/>
          </a:solidFill>
          <a:ln w="1905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b="1" i="1">
                <a:solidFill>
                  <a:srgbClr val="003399"/>
                </a:solidFill>
              </a:rPr>
              <a:t>1.3.8  define:  gland, endocrine gland, exocrine gland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 i="1" u="sng">
                <a:solidFill>
                  <a:srgbClr val="003399"/>
                </a:solidFill>
              </a:rPr>
              <a:t>Glandular Epithelia:</a:t>
            </a:r>
            <a:endParaRPr lang="en-US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>
                <a:sym typeface="Symbol" pitchFamily="18" charset="2"/>
              </a:rPr>
              <a:t>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 b="1">
                <a:solidFill>
                  <a:srgbClr val="003399"/>
                </a:solidFill>
              </a:rPr>
              <a:t>gland:</a:t>
            </a:r>
            <a:r>
              <a:rPr lang="en-US"/>
              <a:t>  1 or more cells that make &amp; secrete a particular product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 b="1">
                <a:sym typeface="Symbol" pitchFamily="18" charset="2"/>
              </a:rPr>
              <a:t>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glands are: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endocrine: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 ………………………………………………………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exocrine: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  …………………………………………………………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</a:pP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		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unicellular</a:t>
            </a:r>
            <a:r>
              <a:rPr lang="en-US" i="1">
                <a:solidFill>
                  <a:srgbClr val="003399"/>
                </a:solidFill>
                <a:sym typeface="CommonBullets" pitchFamily="34" charset="2"/>
              </a:rPr>
              <a:t> or</a:t>
            </a:r>
            <a:r>
              <a:rPr lang="en-US" b="1" i="1">
                <a:solidFill>
                  <a:srgbClr val="003399"/>
                </a:solidFill>
                <a:sym typeface="CommonBullets" pitchFamily="34" charset="2"/>
              </a:rPr>
              <a:t> multicellular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3399"/>
                </a:solidFill>
              </a:rPr>
              <a:t>Endocrine Glands: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just know that they are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ductless</a:t>
            </a:r>
            <a:r>
              <a:rPr lang="en-US">
                <a:sym typeface="CommonBullets" pitchFamily="34" charset="2"/>
              </a:rPr>
              <a:t> - products are called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hormones</a:t>
            </a:r>
          </a:p>
        </p:txBody>
      </p:sp>
      <p:sp>
        <p:nvSpPr>
          <p:cNvPr id="27651" name="Text Box 7" descr="Newsprint"/>
          <p:cNvSpPr txBox="1">
            <a:spLocks noChangeArrowheads="1"/>
          </p:cNvSpPr>
          <p:nvPr/>
        </p:nvSpPr>
        <p:spPr bwMode="auto">
          <a:xfrm>
            <a:off x="155575" y="6550025"/>
            <a:ext cx="1293813" cy="246063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sp>
        <p:nvSpPr>
          <p:cNvPr id="27652" name="Rectangle 8"/>
          <p:cNvSpPr>
            <a:spLocks noChangeArrowheads="1"/>
          </p:cNvSpPr>
          <p:nvPr/>
        </p:nvSpPr>
        <p:spPr bwMode="auto">
          <a:xfrm>
            <a:off x="114300" y="3544888"/>
            <a:ext cx="6954838" cy="30162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 b="1" i="1" u="sng">
                <a:solidFill>
                  <a:srgbClr val="003399"/>
                </a:solidFill>
              </a:rPr>
              <a:t>Exocrine Glands:</a:t>
            </a:r>
            <a:endParaRPr lang="en-US" b="1">
              <a:solidFill>
                <a:srgbClr val="003399"/>
              </a:solidFill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mucous, sweat, oil/salivary glands, liver, pancreas, etc.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a)  </a:t>
            </a:r>
            <a:r>
              <a:rPr lang="en-US" u="sng">
                <a:solidFill>
                  <a:srgbClr val="003399"/>
                </a:solidFill>
                <a:sym typeface="CommonBullets" pitchFamily="34" charset="2"/>
              </a:rPr>
              <a:t>Unicellular exocrine glands:</a:t>
            </a:r>
            <a:endParaRPr lang="en-US">
              <a:solidFill>
                <a:srgbClr val="003399"/>
              </a:solidFill>
              <a:sym typeface="CommonBullets" pitchFamily="34" charset="2"/>
            </a:endParaRP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no ducts because only one cell!</a:t>
            </a:r>
          </a:p>
          <a:p>
            <a:pPr algn="l">
              <a:lnSpc>
                <a:spcPct val="6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really just the </a:t>
            </a:r>
            <a:r>
              <a:rPr lang="en-US" b="1">
                <a:solidFill>
                  <a:srgbClr val="003399"/>
                </a:solidFill>
                <a:sym typeface="CommonBullets" pitchFamily="34" charset="2"/>
              </a:rPr>
              <a:t>goblet cells</a:t>
            </a:r>
            <a:r>
              <a:rPr lang="en-US">
                <a:sym typeface="CommonBullets" pitchFamily="34" charset="2"/>
              </a:rPr>
              <a:t> (digestive &amp; respiratory tracts)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endParaRPr lang="en-US">
              <a:solidFill>
                <a:schemeClr val="accent2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olidFill>
                  <a:schemeClr val="accent2"/>
                </a:solidFill>
              </a:rPr>
              <a:t>b)  </a:t>
            </a:r>
            <a:r>
              <a:rPr lang="en-US" u="sng">
                <a:solidFill>
                  <a:srgbClr val="003399"/>
                </a:solidFill>
              </a:rPr>
              <a:t>Multicellular exocrine glands:</a:t>
            </a:r>
            <a:endParaRPr lang="en-US">
              <a:solidFill>
                <a:srgbClr val="0033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epithelium-derived duct</a:t>
            </a:r>
            <a:r>
              <a:rPr lang="en-US">
                <a:sym typeface="CommonBullets" pitchFamily="34" charset="2"/>
              </a:rPr>
              <a:t> &amp; </a:t>
            </a:r>
            <a:r>
              <a:rPr lang="en-US">
                <a:solidFill>
                  <a:srgbClr val="003399"/>
                </a:solidFill>
                <a:sym typeface="CommonBullets" pitchFamily="34" charset="2"/>
              </a:rPr>
              <a:t>secretory cells</a:t>
            </a:r>
            <a:r>
              <a:rPr lang="en-US">
                <a:sym typeface="CommonBullets" pitchFamily="34" charset="2"/>
              </a:rPr>
              <a:t>;  surrounded by supportive CT which brings blood vessels &amp; nerves</a:t>
            </a:r>
          </a:p>
        </p:txBody>
      </p:sp>
      <p:sp>
        <p:nvSpPr>
          <p:cNvPr id="27653" name="Text Box 11"/>
          <p:cNvSpPr txBox="1">
            <a:spLocks noChangeArrowheads="1"/>
          </p:cNvSpPr>
          <p:nvPr/>
        </p:nvSpPr>
        <p:spPr bwMode="auto">
          <a:xfrm>
            <a:off x="7605713" y="6351588"/>
            <a:ext cx="893762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 sz="1600" b="1"/>
              <a:t>Fig. 4.4</a:t>
            </a:r>
            <a:endParaRPr lang="en-CA" sz="1600" b="1"/>
          </a:p>
        </p:txBody>
      </p:sp>
      <p:pic>
        <p:nvPicPr>
          <p:cNvPr id="27654" name="Picture 7" descr="E:\Chapter_04\D_JPEG_Images_and_Tables\Unlabeled_without_leaders\figure_04_04b_unlabeled.jpg"/>
          <p:cNvPicPr>
            <a:picLocks noChangeAspect="1" noChangeArrowheads="1"/>
          </p:cNvPicPr>
          <p:nvPr/>
        </p:nvPicPr>
        <p:blipFill>
          <a:blip r:embed="rId3" cstate="print"/>
          <a:srcRect l="39903" t="6152" b="10953"/>
          <a:stretch>
            <a:fillRect/>
          </a:stretch>
        </p:blipFill>
        <p:spPr bwMode="auto">
          <a:xfrm>
            <a:off x="7118350" y="2605088"/>
            <a:ext cx="1704975" cy="377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3"/>
          <p:cNvSpPr txBox="1">
            <a:spLocks noChangeArrowheads="1"/>
          </p:cNvSpPr>
          <p:nvPr/>
        </p:nvSpPr>
        <p:spPr bwMode="auto">
          <a:xfrm>
            <a:off x="80963" y="125413"/>
            <a:ext cx="5065712" cy="39338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i="1" u="sng">
                <a:solidFill>
                  <a:schemeClr val="accent2"/>
                </a:solidFill>
              </a:rPr>
              <a:t>(iii)  Secretory method: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</a:rPr>
              <a:t>merocrine/</a:t>
            </a:r>
            <a:r>
              <a:rPr lang="en-US" sz="1800">
                <a:solidFill>
                  <a:schemeClr val="accent2"/>
                </a:solidFill>
              </a:rPr>
              <a:t>eccrine</a:t>
            </a:r>
            <a:r>
              <a:rPr lang="en-US" b="1">
                <a:solidFill>
                  <a:schemeClr val="accent2"/>
                </a:solidFill>
              </a:rPr>
              <a:t>:</a:t>
            </a:r>
            <a:r>
              <a:rPr lang="en-US"/>
              <a:t>  exocytosis 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/>
              <a:t>		     most common type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>
                <a:solidFill>
                  <a:srgbClr val="3333FF"/>
                </a:solidFill>
              </a:rPr>
              <a:t>pancreas, salivary glands, most sweat glands</a:t>
            </a:r>
          </a:p>
          <a:p>
            <a:pPr algn="l"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</a:rPr>
              <a:t>holocrine:</a:t>
            </a:r>
            <a:r>
              <a:rPr lang="en-US"/>
              <a:t>  cell rupture; only sebaceous 	glands</a:t>
            </a:r>
            <a:endParaRPr lang="en-US" i="1" u="sng"/>
          </a:p>
          <a:p>
            <a:pPr algn="l">
              <a:spcBef>
                <a:spcPct val="50000"/>
              </a:spcBef>
            </a:pPr>
            <a:r>
              <a:rPr lang="en-US" b="1">
                <a:solidFill>
                  <a:schemeClr val="accent2"/>
                </a:solidFill>
              </a:rPr>
              <a:t>apocrine:</a:t>
            </a:r>
            <a:r>
              <a:rPr lang="en-US"/>
              <a:t>  cell apex pinches off with 	secretory product </a:t>
            </a:r>
          </a:p>
          <a:p>
            <a:pPr algn="l">
              <a:spcBef>
                <a:spcPct val="50000"/>
              </a:spcBef>
            </a:pPr>
            <a:r>
              <a:rPr lang="en-US" i="1">
                <a:solidFill>
                  <a:srgbClr val="3333FF"/>
                </a:solidFill>
              </a:rPr>
              <a:t>Is mammary gland apocrine or merocrine?</a:t>
            </a:r>
            <a:endParaRPr lang="en-US" i="1" u="sng">
              <a:solidFill>
                <a:srgbClr val="3333FF"/>
              </a:solidFill>
            </a:endParaRPr>
          </a:p>
        </p:txBody>
      </p:sp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4357688" y="6038850"/>
            <a:ext cx="1039812" cy="4000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n-US"/>
              <a:t>Fig. 4.6</a:t>
            </a:r>
            <a:endParaRPr lang="en-CA"/>
          </a:p>
        </p:txBody>
      </p:sp>
      <p:pic>
        <p:nvPicPr>
          <p:cNvPr id="28676" name="Picture 8" descr="ha5lf0405a_a"/>
          <p:cNvPicPr>
            <a:picLocks noChangeAspect="1" noChangeArrowheads="1"/>
          </p:cNvPicPr>
          <p:nvPr/>
        </p:nvPicPr>
        <p:blipFill>
          <a:blip r:embed="rId3" cstate="print">
            <a:lum bright="-12000" contrast="24000"/>
          </a:blip>
          <a:srcRect l="5612" t="3609" r="5612" b="15979"/>
          <a:stretch>
            <a:fillRect/>
          </a:stretch>
        </p:blipFill>
        <p:spPr bwMode="auto">
          <a:xfrm>
            <a:off x="5191125" y="276225"/>
            <a:ext cx="3113088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9" descr="ha5lf0405b_a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 l="2174" t="2336" r="2174" b="14954"/>
          <a:stretch>
            <a:fillRect/>
          </a:stretch>
        </p:blipFill>
        <p:spPr bwMode="auto">
          <a:xfrm>
            <a:off x="5678488" y="3587750"/>
            <a:ext cx="3281362" cy="293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5"/>
          <p:cNvGraphicFramePr>
            <a:graphicFrameLocks noChangeAspect="1"/>
          </p:cNvGraphicFramePr>
          <p:nvPr/>
        </p:nvGraphicFramePr>
        <p:xfrm>
          <a:off x="0" y="6019800"/>
          <a:ext cx="503238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Clip" r:id="rId3" imgW="2033280" imgH="3390840" progId="">
                  <p:embed/>
                </p:oleObj>
              </mc:Choice>
              <mc:Fallback>
                <p:oleObj name="Clip" r:id="rId3" imgW="2033280" imgH="3390840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019800"/>
                        <a:ext cx="503238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6"/>
          <p:cNvGraphicFramePr>
            <a:graphicFrameLocks noChangeAspect="1"/>
          </p:cNvGraphicFramePr>
          <p:nvPr/>
        </p:nvGraphicFramePr>
        <p:xfrm>
          <a:off x="8640763" y="6019800"/>
          <a:ext cx="50323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Clip" r:id="rId5" imgW="2033280" imgH="3390840" progId="">
                  <p:embed/>
                </p:oleObj>
              </mc:Choice>
              <mc:Fallback>
                <p:oleObj name="Clip" r:id="rId5" imgW="2033280" imgH="3390840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0763" y="6019800"/>
                        <a:ext cx="503237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7"/>
          <p:cNvGraphicFramePr>
            <a:graphicFrameLocks noChangeAspect="1"/>
          </p:cNvGraphicFramePr>
          <p:nvPr/>
        </p:nvGraphicFramePr>
        <p:xfrm>
          <a:off x="8640763" y="0"/>
          <a:ext cx="50323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Clip" r:id="rId6" imgW="2033280" imgH="3390840" progId="">
                  <p:embed/>
                </p:oleObj>
              </mc:Choice>
              <mc:Fallback>
                <p:oleObj name="Clip" r:id="rId6" imgW="2033280" imgH="3390840" progId="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40763" y="0"/>
                        <a:ext cx="503237" cy="838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9" name="Object 8"/>
          <p:cNvGraphicFramePr>
            <a:graphicFrameLocks noChangeAspect="1"/>
          </p:cNvGraphicFramePr>
          <p:nvPr/>
        </p:nvGraphicFramePr>
        <p:xfrm>
          <a:off x="0" y="0"/>
          <a:ext cx="503238" cy="839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Clip" r:id="rId7" imgW="2033280" imgH="3390840" progId="">
                  <p:embed/>
                </p:oleObj>
              </mc:Choice>
              <mc:Fallback>
                <p:oleObj name="Clip" r:id="rId7" imgW="2033280" imgH="3390840" progId="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503238" cy="8397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0" name="Text Box 9" descr="White marble"/>
          <p:cNvSpPr txBox="1">
            <a:spLocks noChangeArrowheads="1"/>
          </p:cNvSpPr>
          <p:nvPr/>
        </p:nvSpPr>
        <p:spPr bwMode="auto">
          <a:xfrm>
            <a:off x="301625" y="762000"/>
            <a:ext cx="8507413" cy="5181600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b="1" i="1">
                <a:solidFill>
                  <a:srgbClr val="CC0000"/>
                </a:solidFill>
              </a:rPr>
              <a:t>Match the epithelial type (Column B) with the correct location (Column A)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/>
              <a:t>		</a:t>
            </a:r>
            <a:r>
              <a:rPr lang="en-US" sz="1800" b="1" u="sng"/>
              <a:t>Column A</a:t>
            </a:r>
            <a:r>
              <a:rPr lang="en-US" sz="1800" b="1"/>
              <a:t>		         </a:t>
            </a:r>
            <a:r>
              <a:rPr lang="en-US" sz="1800" b="1" u="sng"/>
              <a:t>Column B</a:t>
            </a:r>
            <a:endParaRPr lang="en-US" sz="1800" b="1"/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/>
              <a:t>      </a:t>
            </a:r>
            <a:r>
              <a:rPr lang="en-US" sz="1800" b="1"/>
              <a:t> 1.  Lines stomach, most of intestines.		A.  Pseudostratified 					      		ciliated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/>
              <a:t>      </a:t>
            </a:r>
            <a:r>
              <a:rPr lang="en-US" sz="1800" b="1"/>
              <a:t> 2.  Lines the inside of the mouth.		B.  Simple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/>
              <a:t>      </a:t>
            </a:r>
            <a:r>
              <a:rPr lang="en-US" sz="1800" b="1"/>
              <a:t> 3.  Lines much of the respiratory tract.	C.  Simple cuboidal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/>
              <a:t>      </a:t>
            </a:r>
            <a:r>
              <a:rPr lang="en-US" sz="1800" b="1"/>
              <a:t> 4.  Endothelium				D.  Simple squamous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 u="sng"/>
              <a:t>      </a:t>
            </a:r>
            <a:r>
              <a:rPr lang="en-US" sz="1800" b="1"/>
              <a:t> 5.  Composes lung alveoli			E.  Stratified columnar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/>
              <a:t>						F.  Stratified squamous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/>
              <a:t>						</a:t>
            </a: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sz="1800" b="1"/>
              <a:t>The gland type that secretes its product continuously, by exocytosis is: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/>
              <a:t>	a)  merocrine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/>
              <a:t>	b)  holocrine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/>
              <a:t>	c)  endocrine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sz="1800" b="1"/>
              <a:t>	d)  apocrine </a:t>
            </a:r>
          </a:p>
        </p:txBody>
      </p:sp>
      <p:sp>
        <p:nvSpPr>
          <p:cNvPr id="1031" name="Line 10"/>
          <p:cNvSpPr>
            <a:spLocks noChangeShapeType="1"/>
          </p:cNvSpPr>
          <p:nvPr/>
        </p:nvSpPr>
        <p:spPr bwMode="auto">
          <a:xfrm flipV="1">
            <a:off x="301625" y="4070350"/>
            <a:ext cx="8518525" cy="6350"/>
          </a:xfrm>
          <a:prstGeom prst="line">
            <a:avLst/>
          </a:prstGeom>
          <a:noFill/>
          <a:ln w="38100">
            <a:solidFill>
              <a:srgbClr val="CC0000"/>
            </a:solidFill>
            <a:prstDash val="sysDot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32" name="Text Box 11" descr="Newsprint"/>
          <p:cNvSpPr txBox="1">
            <a:spLocks noChangeArrowheads="1"/>
          </p:cNvSpPr>
          <p:nvPr/>
        </p:nvSpPr>
        <p:spPr bwMode="auto">
          <a:xfrm>
            <a:off x="4340225" y="6461125"/>
            <a:ext cx="1295400" cy="244475"/>
          </a:xfrm>
          <a:prstGeom prst="rect">
            <a:avLst/>
          </a:prstGeom>
          <a:blipFill dpi="0" rotWithShape="0">
            <a:blip r:embed="rId8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23383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i="1">
                <a:solidFill>
                  <a:srgbClr val="CC0000"/>
                </a:solidFill>
              </a:rPr>
              <a:t>1.3.9  list the 5 types of CT; list the 4 main functions associated with CTs</a:t>
            </a:r>
          </a:p>
          <a:p>
            <a:pPr algn="l"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5 major types:  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mesenchyme</a:t>
            </a:r>
            <a:r>
              <a:rPr lang="en-US">
                <a:sym typeface="CommonBullets" pitchFamily="34" charset="2"/>
              </a:rPr>
              <a:t>,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CT proper, cartilage, bone &amp; blood</a:t>
            </a:r>
            <a:endParaRPr lang="en-US">
              <a:sym typeface="CommonBullets" pitchFamily="34" charset="2"/>
            </a:endParaRP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Symbol" pitchFamily="18" charset="2"/>
              </a:rPr>
              <a:t></a:t>
            </a:r>
            <a:r>
              <a:rPr lang="en-US">
                <a:sym typeface="CommonBullets" pitchFamily="34" charset="2"/>
              </a:rPr>
              <a:t>  main functions: (1) 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binding or support</a:t>
            </a:r>
            <a:r>
              <a:rPr lang="en-US">
                <a:sym typeface="CommonBullets" pitchFamily="34" charset="2"/>
              </a:rPr>
              <a:t> - eg: …………………………………..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(2)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protection</a:t>
            </a:r>
            <a:r>
              <a:rPr lang="en-US">
                <a:sym typeface="CommonBullets" pitchFamily="34" charset="2"/>
              </a:rPr>
              <a:t> - eg: …………………………………………… 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(3)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insulation</a:t>
            </a:r>
            <a:r>
              <a:rPr lang="en-US">
                <a:sym typeface="CommonBullets" pitchFamily="34" charset="2"/>
              </a:rPr>
              <a:t> - eg: ……………………………………………..  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	   (4) </a:t>
            </a:r>
            <a:r>
              <a:rPr lang="en-US" b="1">
                <a:solidFill>
                  <a:srgbClr val="3333FF"/>
                </a:solidFill>
                <a:sym typeface="CommonBullets" pitchFamily="34" charset="2"/>
              </a:rPr>
              <a:t>transportation</a:t>
            </a:r>
            <a:r>
              <a:rPr lang="en-US">
                <a:sym typeface="CommonBullets" pitchFamily="34" charset="2"/>
              </a:rPr>
              <a:t> - eg: ………………………………………..</a:t>
            </a:r>
            <a:endParaRPr lang="en-US" i="1" u="sng"/>
          </a:p>
        </p:txBody>
      </p:sp>
      <p:pic>
        <p:nvPicPr>
          <p:cNvPr id="29699" name="Picture 6" descr="Image:Illu connective tissues 1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060450" y="2524125"/>
            <a:ext cx="7207250" cy="180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8" descr="Specialized connective tissues">
            <a:hlinkClick r:id="rId4" tooltip="Specialized connective tissues"/>
          </p:cNvPr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 b="2638"/>
          <a:stretch>
            <a:fillRect/>
          </a:stretch>
        </p:blipFill>
        <p:spPr bwMode="auto">
          <a:xfrm>
            <a:off x="1230313" y="4421188"/>
            <a:ext cx="7119937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Rectangle 9"/>
          <p:cNvSpPr>
            <a:spLocks noChangeArrowheads="1"/>
          </p:cNvSpPr>
          <p:nvPr/>
        </p:nvSpPr>
        <p:spPr bwMode="auto">
          <a:xfrm>
            <a:off x="3024188" y="6346825"/>
            <a:ext cx="328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>
                <a:hlinkClick r:id="rId6"/>
              </a:rPr>
              <a:t>http://en.wikipedia.org/wiki/Connective_tissue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14300" y="100013"/>
            <a:ext cx="8915400" cy="2597634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chemeClr val="accent2"/>
                </a:solidFill>
              </a:rPr>
              <a:t>1.3.10  describe the structural organization of CT in general; distinguish between collagen, elastic &amp; reticular fibers; distinguish between “blast” and “</a:t>
            </a:r>
            <a:r>
              <a:rPr lang="en-US" b="1" i="1" dirty="0" err="1">
                <a:solidFill>
                  <a:schemeClr val="accent2"/>
                </a:solidFill>
              </a:rPr>
              <a:t>cyte</a:t>
            </a:r>
            <a:r>
              <a:rPr lang="en-US" b="1" i="1" dirty="0">
                <a:solidFill>
                  <a:schemeClr val="accent2"/>
                </a:solidFill>
              </a:rPr>
              <a:t>” types of CT cells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i="1" u="sng" dirty="0" smtClean="0">
                <a:solidFill>
                  <a:schemeClr val="accent2"/>
                </a:solidFill>
              </a:rPr>
              <a:t>Structural </a:t>
            </a:r>
            <a:r>
              <a:rPr lang="en-US" sz="2400" i="1" u="sng" dirty="0">
                <a:solidFill>
                  <a:schemeClr val="accent2"/>
                </a:solidFill>
              </a:rPr>
              <a:t>Elements of CT:</a:t>
            </a:r>
            <a:endParaRPr lang="en-US" sz="2400" dirty="0">
              <a:solidFill>
                <a:schemeClr val="accent2"/>
              </a:solidFill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a)  </a:t>
            </a:r>
            <a:r>
              <a:rPr lang="en-US" b="1" u="sng" dirty="0">
                <a:solidFill>
                  <a:schemeClr val="accent2"/>
                </a:solidFill>
              </a:rPr>
              <a:t>ground substance</a:t>
            </a:r>
            <a:r>
              <a:rPr lang="en-US" b="1" u="sng" dirty="0" smtClean="0">
                <a:solidFill>
                  <a:schemeClr val="accent2"/>
                </a:solidFill>
              </a:rPr>
              <a:t>:</a:t>
            </a:r>
            <a:r>
              <a:rPr lang="en-US" b="1" dirty="0" smtClean="0">
                <a:solidFill>
                  <a:schemeClr val="accent2"/>
                </a:solidFill>
              </a:rPr>
              <a:t> </a:t>
            </a:r>
            <a:r>
              <a:rPr lang="en-US" dirty="0" smtClean="0"/>
              <a:t> </a:t>
            </a:r>
            <a:r>
              <a:rPr lang="en-US" dirty="0"/>
              <a:t>interstitial fluid + cell adhesion proteins &amp; </a:t>
            </a:r>
            <a:r>
              <a:rPr lang="en-US" dirty="0" err="1" smtClean="0"/>
              <a:t>proteoglycans</a:t>
            </a:r>
            <a:r>
              <a:rPr lang="en-US" dirty="0" smtClean="0"/>
              <a:t>:  </a:t>
            </a:r>
            <a:r>
              <a:rPr lang="en-US" dirty="0"/>
              <a:t>molecular </a:t>
            </a:r>
            <a:r>
              <a:rPr lang="en-US" b="1" dirty="0">
                <a:solidFill>
                  <a:srgbClr val="0000FF"/>
                </a:solidFill>
              </a:rPr>
              <a:t>sieve</a:t>
            </a: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fibronectin</a:t>
            </a:r>
            <a:r>
              <a:rPr lang="en-US" dirty="0">
                <a:sym typeface="CommonBullets" pitchFamily="34" charset="2"/>
              </a:rPr>
              <a:t>, </a:t>
            </a:r>
            <a:r>
              <a:rPr lang="en-US" dirty="0" err="1">
                <a:sym typeface="CommonBullets" pitchFamily="34" charset="2"/>
              </a:rPr>
              <a:t>laminin</a:t>
            </a:r>
            <a:r>
              <a:rPr lang="en-US" dirty="0">
                <a:sym typeface="CommonBullets" pitchFamily="34" charset="2"/>
              </a:rPr>
              <a:t> - help cells attach to CT elements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proteoglycans</a:t>
            </a:r>
            <a:r>
              <a:rPr lang="en-US" dirty="0">
                <a:sym typeface="CommonBullets" pitchFamily="34" charset="2"/>
              </a:rPr>
              <a:t> -  What are these?  What do they do?</a:t>
            </a:r>
            <a:endParaRPr lang="en-US" i="1" u="sng" dirty="0">
              <a:solidFill>
                <a:schemeClr val="accent2"/>
              </a:solidFill>
            </a:endParaRPr>
          </a:p>
        </p:txBody>
      </p:sp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6924675" y="6310313"/>
            <a:ext cx="1992313" cy="336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>
                <a:solidFill>
                  <a:srgbClr val="003399"/>
                </a:solidFill>
              </a:rPr>
              <a:t>Fig. 4.7: Areolar CT</a:t>
            </a:r>
          </a:p>
        </p:txBody>
      </p:sp>
      <p:sp>
        <p:nvSpPr>
          <p:cNvPr id="30724" name="Text Box 5"/>
          <p:cNvSpPr txBox="1">
            <a:spLocks noChangeArrowheads="1"/>
          </p:cNvSpPr>
          <p:nvPr/>
        </p:nvSpPr>
        <p:spPr bwMode="auto">
          <a:xfrm>
            <a:off x="87313" y="2971800"/>
            <a:ext cx="3200400" cy="34321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/>
              <a:t>b)  </a:t>
            </a:r>
            <a:r>
              <a:rPr lang="en-US" b="1" u="sng">
                <a:solidFill>
                  <a:schemeClr val="accent2"/>
                </a:solidFill>
              </a:rPr>
              <a:t>fibers:</a:t>
            </a:r>
            <a:r>
              <a:rPr lang="en-US" b="1" u="sng"/>
              <a:t> </a:t>
            </a:r>
            <a:endParaRPr lang="en-US" u="sng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collagen fibers:</a:t>
            </a:r>
            <a:r>
              <a:rPr lang="en-US">
                <a:solidFill>
                  <a:srgbClr val="0000FF"/>
                </a:solidFill>
              </a:rPr>
              <a:t>  </a:t>
            </a:r>
            <a:r>
              <a:rPr lang="en-US"/>
              <a:t>high tensile </a:t>
            </a:r>
            <a:r>
              <a:rPr lang="en-US" b="1">
                <a:solidFill>
                  <a:srgbClr val="0000FF"/>
                </a:solidFill>
              </a:rPr>
              <a:t>strength</a:t>
            </a:r>
            <a:endParaRPr lang="en-US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elastic fibers:</a:t>
            </a:r>
            <a:r>
              <a:rPr lang="en-US"/>
              <a:t>  elastin has coiled structure to allow </a:t>
            </a:r>
            <a:r>
              <a:rPr lang="en-US" b="1">
                <a:solidFill>
                  <a:srgbClr val="0000FF"/>
                </a:solidFill>
              </a:rPr>
              <a:t>stretch + recoil</a:t>
            </a:r>
            <a:endParaRPr lang="en-US"/>
          </a:p>
          <a:p>
            <a:pPr marL="288925" indent="-288925" algn="l">
              <a:lnSpc>
                <a:spcPct val="85000"/>
              </a:lnSpc>
              <a:spcBef>
                <a:spcPct val="50000"/>
              </a:spcBef>
            </a:pPr>
            <a:r>
              <a:rPr lang="en-US" i="1">
                <a:solidFill>
                  <a:srgbClr val="0000FF"/>
                </a:solidFill>
              </a:rPr>
              <a:t>reticular fibers:</a:t>
            </a:r>
            <a:r>
              <a:rPr lang="en-US"/>
              <a:t>  thin collagen protein; fine network to </a:t>
            </a:r>
            <a:r>
              <a:rPr lang="en-US" b="1">
                <a:solidFill>
                  <a:srgbClr val="0000FF"/>
                </a:solidFill>
              </a:rPr>
              <a:t>support </a:t>
            </a:r>
            <a:r>
              <a:rPr lang="en-US"/>
              <a:t>blood vessels, soft tissues</a:t>
            </a:r>
          </a:p>
        </p:txBody>
      </p:sp>
      <p:pic>
        <p:nvPicPr>
          <p:cNvPr id="30725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3" cstate="print"/>
          <a:srcRect l="5836" t="24129" r="8449" b="37587"/>
          <a:stretch>
            <a:fillRect/>
          </a:stretch>
        </p:blipFill>
        <p:spPr bwMode="auto">
          <a:xfrm>
            <a:off x="3190875" y="2898775"/>
            <a:ext cx="5748338" cy="342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2"/>
          <p:cNvSpPr txBox="1">
            <a:spLocks noChangeArrowheads="1"/>
          </p:cNvSpPr>
          <p:nvPr/>
        </p:nvSpPr>
        <p:spPr bwMode="auto">
          <a:xfrm>
            <a:off x="76200" y="90488"/>
            <a:ext cx="8991600" cy="6401753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  <a:defRPr/>
            </a:pPr>
            <a:r>
              <a:rPr lang="en-US" dirty="0"/>
              <a:t>c)  </a:t>
            </a:r>
            <a:r>
              <a:rPr lang="en-US" b="1" dirty="0">
                <a:solidFill>
                  <a:srgbClr val="0066CC"/>
                </a:solidFill>
              </a:rPr>
              <a:t>cells:</a:t>
            </a:r>
            <a:r>
              <a:rPr lang="en-US" dirty="0"/>
              <a:t> immature (“</a:t>
            </a:r>
            <a:r>
              <a:rPr lang="en-US" dirty="0">
                <a:solidFill>
                  <a:srgbClr val="0066CC"/>
                </a:solidFill>
              </a:rPr>
              <a:t>blast</a:t>
            </a:r>
            <a:r>
              <a:rPr lang="en-US" dirty="0"/>
              <a:t>”) forms </a:t>
            </a:r>
            <a:r>
              <a:rPr lang="en-US" dirty="0" err="1"/>
              <a:t>vs</a:t>
            </a:r>
            <a:r>
              <a:rPr lang="en-US" dirty="0"/>
              <a:t> mature (“</a:t>
            </a:r>
            <a:r>
              <a:rPr lang="en-US" dirty="0" err="1">
                <a:solidFill>
                  <a:srgbClr val="0066CC"/>
                </a:solidFill>
              </a:rPr>
              <a:t>cyte</a:t>
            </a:r>
            <a:r>
              <a:rPr lang="en-US" dirty="0"/>
              <a:t>”) forms</a:t>
            </a:r>
            <a:endParaRPr lang="en-US" b="1" dirty="0">
              <a:solidFill>
                <a:srgbClr val="0099CC"/>
              </a:solidFill>
            </a:endParaRPr>
          </a:p>
          <a:p>
            <a:pPr algn="l">
              <a:spcBef>
                <a:spcPct val="50000"/>
              </a:spcBef>
              <a:defRPr/>
            </a:pPr>
            <a:r>
              <a:rPr lang="en-US" dirty="0"/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blasts”</a:t>
            </a:r>
            <a:r>
              <a:rPr lang="en-US" dirty="0">
                <a:sym typeface="CommonBullets" pitchFamily="34" charset="2"/>
              </a:rPr>
              <a:t> are actively dividing/synthesizing cells during growth &amp; repair</a:t>
            </a:r>
          </a:p>
          <a:p>
            <a:pPr algn="l"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   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“</a:t>
            </a:r>
            <a:r>
              <a:rPr lang="en-US" b="1" dirty="0" err="1">
                <a:solidFill>
                  <a:srgbClr val="0066CC"/>
                </a:solidFill>
                <a:sym typeface="CommonBullets" pitchFamily="34" charset="2"/>
              </a:rPr>
              <a:t>cytes</a:t>
            </a:r>
            <a:r>
              <a:rPr lang="en-US" b="1" dirty="0">
                <a:solidFill>
                  <a:srgbClr val="0066CC"/>
                </a:solidFill>
                <a:sym typeface="CommonBullets" pitchFamily="34" charset="2"/>
              </a:rPr>
              <a:t>”</a:t>
            </a:r>
            <a:r>
              <a:rPr lang="en-US" dirty="0">
                <a:sym typeface="CommonBullets" pitchFamily="34" charset="2"/>
              </a:rPr>
              <a:t> primarily provide a level of maintenance</a:t>
            </a:r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i="1" u="sng" dirty="0">
                <a:solidFill>
                  <a:srgbClr val="006699"/>
                </a:solidFill>
              </a:rPr>
              <a:t>T</a:t>
            </a:r>
            <a:r>
              <a:rPr lang="en-US" sz="2400" i="1" u="sng" dirty="0" smtClean="0">
                <a:solidFill>
                  <a:srgbClr val="006699"/>
                </a:solidFill>
              </a:rPr>
              <a:t>ypes </a:t>
            </a:r>
            <a:r>
              <a:rPr lang="en-US" sz="2400" i="1" u="sng" dirty="0">
                <a:solidFill>
                  <a:srgbClr val="006699"/>
                </a:solidFill>
              </a:rPr>
              <a:t>of CT:</a:t>
            </a:r>
            <a:endParaRPr lang="en-US" sz="2400" dirty="0">
              <a:solidFill>
                <a:srgbClr val="006699"/>
              </a:solidFill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/>
              <a:t>1</a:t>
            </a:r>
            <a:r>
              <a:rPr lang="en-US" dirty="0" smtClean="0"/>
              <a:t>)  </a:t>
            </a:r>
            <a:r>
              <a:rPr lang="en-US" b="1" dirty="0">
                <a:solidFill>
                  <a:srgbClr val="006699"/>
                </a:solidFill>
              </a:rPr>
              <a:t>Mesenchyme:</a:t>
            </a:r>
            <a:r>
              <a:rPr lang="en-US" b="1" dirty="0"/>
              <a:t>  </a:t>
            </a:r>
            <a:r>
              <a:rPr lang="en-US" dirty="0"/>
              <a:t>first tissue formed from mesoderm germ layer - 	</a:t>
            </a:r>
            <a:r>
              <a:rPr lang="en-US" dirty="0" err="1"/>
              <a:t>mesenchymal</a:t>
            </a:r>
            <a:r>
              <a:rPr lang="en-US" dirty="0"/>
              <a:t> cells + fluid ground substance &amp; fine fibrils </a:t>
            </a:r>
            <a:r>
              <a:rPr lang="en-US" b="1" dirty="0">
                <a:solidFill>
                  <a:srgbClr val="336699"/>
                </a:solidFill>
                <a:sym typeface="WP IconicSymbolsA" pitchFamily="2" charset="2"/>
              </a:rPr>
              <a:t></a:t>
            </a:r>
            <a:r>
              <a:rPr lang="en-US" dirty="0">
                <a:sym typeface="WP IconicSymbolsA" pitchFamily="2" charset="2"/>
              </a:rPr>
              <a:t> 	</a:t>
            </a:r>
            <a:r>
              <a:rPr lang="en-US" dirty="0"/>
              <a:t>source of all other CTs</a:t>
            </a:r>
          </a:p>
          <a:p>
            <a:pPr marL="457200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</a:rPr>
              <a:t>2)	CT Proper</a:t>
            </a:r>
            <a:r>
              <a:rPr lang="en-US" b="1" dirty="0">
                <a:solidFill>
                  <a:srgbClr val="006699"/>
                </a:solidFill>
              </a:rPr>
              <a:t>:</a:t>
            </a:r>
            <a:r>
              <a:rPr lang="en-US" dirty="0"/>
              <a:t>  2 subclasses </a:t>
            </a:r>
            <a:r>
              <a:rPr lang="en-US" dirty="0">
                <a:sym typeface="WP IconicSymbolsA" pitchFamily="2" charset="2"/>
              </a:rPr>
              <a:t> 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A.	Loose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(areolar, adipose, reticular) </a:t>
            </a:r>
          </a:p>
          <a:p>
            <a:pPr marL="914400" lvl="1" indent="-45720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dirty="0" smtClean="0">
                <a:solidFill>
                  <a:srgbClr val="006699"/>
                </a:solidFill>
                <a:sym typeface="CommonBullets" pitchFamily="34" charset="2"/>
              </a:rPr>
              <a:t>B.	Dense</a:t>
            </a:r>
            <a:r>
              <a:rPr lang="en-US" dirty="0" smtClean="0">
                <a:solidFill>
                  <a:srgbClr val="006699"/>
                </a:solidFill>
                <a:sym typeface="CommonBullets" pitchFamily="34" charset="2"/>
              </a:rPr>
              <a:t> </a:t>
            </a:r>
            <a:r>
              <a:rPr lang="en-US" b="1" dirty="0">
                <a:solidFill>
                  <a:srgbClr val="006699"/>
                </a:solidFill>
                <a:sym typeface="CommonBullets" pitchFamily="34" charset="2"/>
              </a:rPr>
              <a:t>CT</a:t>
            </a:r>
            <a:r>
              <a:rPr lang="en-US" dirty="0">
                <a:sym typeface="CommonBullets" pitchFamily="34" charset="2"/>
              </a:rPr>
              <a:t> (dense regular, dense irregular, elastic)</a:t>
            </a:r>
            <a:endParaRPr lang="en-US" dirty="0"/>
          </a:p>
        </p:txBody>
      </p:sp>
      <p:graphicFrame>
        <p:nvGraphicFramePr>
          <p:cNvPr id="2050" name="Object 3"/>
          <p:cNvGraphicFramePr>
            <a:graphicFrameLocks noChangeAspect="1"/>
          </p:cNvGraphicFramePr>
          <p:nvPr/>
        </p:nvGraphicFramePr>
        <p:xfrm>
          <a:off x="1503363" y="1660525"/>
          <a:ext cx="6053137" cy="2406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Document" r:id="rId4" imgW="6236298" imgH="2478649" progId="Word.Document.8">
                  <p:embed/>
                </p:oleObj>
              </mc:Choice>
              <mc:Fallback>
                <p:oleObj name="Document" r:id="rId4" imgW="6236298" imgH="2478649" progId="Word.Document.8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03363" y="1660525"/>
                        <a:ext cx="6053137" cy="2406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2" name="Text Box 4" descr="Newsprint"/>
          <p:cNvSpPr txBox="1">
            <a:spLocks noChangeArrowheads="1"/>
          </p:cNvSpPr>
          <p:nvPr/>
        </p:nvSpPr>
        <p:spPr bwMode="auto">
          <a:xfrm>
            <a:off x="7597775" y="6434138"/>
            <a:ext cx="1277938" cy="246062"/>
          </a:xfrm>
          <a:prstGeom prst="rect">
            <a:avLst/>
          </a:prstGeom>
          <a:blipFill dpi="0" rotWithShape="0">
            <a:blip r:embed="rId6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358298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CC6600"/>
                </a:solidFill>
              </a:rPr>
              <a:t>1.3.11  list and briefly describe the 3 types of loose CT; include key 	functions for each type as well as sample body locations</a:t>
            </a:r>
          </a:p>
          <a:p>
            <a:pPr algn="ctr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LOOSE </a:t>
            </a:r>
            <a:r>
              <a:rPr lang="en-US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CT</a:t>
            </a:r>
            <a:endParaRPr lang="en-US" sz="2400" dirty="0">
              <a:solidFill>
                <a:srgbClr val="CC66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6075" indent="-346075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</a:t>
            </a:r>
            <a:r>
              <a:rPr lang="en-US" dirty="0" err="1"/>
              <a:t>i</a:t>
            </a:r>
            <a:r>
              <a:rPr lang="en-US" dirty="0"/>
              <a:t>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AREOLAR CT:</a:t>
            </a:r>
            <a:r>
              <a:rPr lang="en-US" b="1" dirty="0"/>
              <a:t>  </a:t>
            </a:r>
            <a:r>
              <a:rPr lang="en-US" dirty="0"/>
              <a:t>gel-like matrix with all 3 fiber types; cells = fibroblasts, macrophages, mast cells, &amp; some WBCs</a:t>
            </a:r>
            <a:endParaRPr lang="en-US" b="1" i="1" dirty="0"/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/>
              <a:t>Description: 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loose</a:t>
            </a:r>
            <a:r>
              <a:rPr lang="en-US" dirty="0">
                <a:sym typeface="CommonBullets" pitchFamily="34" charset="2"/>
              </a:rPr>
              <a:t> arrangement of fibers; reservoir of water &amp; salts but is also a prime site of </a:t>
            </a:r>
            <a:r>
              <a:rPr lang="en-US" b="1" dirty="0">
                <a:solidFill>
                  <a:srgbClr val="CC6600"/>
                </a:solidFill>
                <a:sym typeface="CommonBullets" pitchFamily="34" charset="2"/>
              </a:rPr>
              <a:t>edema</a:t>
            </a:r>
            <a:r>
              <a:rPr lang="en-US" dirty="0">
                <a:sym typeface="CommonBullets" pitchFamily="34" charset="2"/>
              </a:rPr>
              <a:t> during inflammatory reaction</a:t>
            </a:r>
            <a:endParaRPr lang="en-US" dirty="0"/>
          </a:p>
          <a:p>
            <a:pPr algn="l">
              <a:spcBef>
                <a:spcPct val="50000"/>
              </a:spcBef>
              <a:defRPr/>
            </a:pPr>
            <a:r>
              <a:rPr lang="en-US" b="1" i="1" dirty="0"/>
              <a:t>Location:  </a:t>
            </a:r>
            <a:r>
              <a:rPr lang="en-US" dirty="0">
                <a:sym typeface="CommonBullets" pitchFamily="34" charset="2"/>
              </a:rPr>
              <a:t>widely distributed under epithelia of body - </a:t>
            </a:r>
            <a:r>
              <a:rPr lang="en-US" dirty="0" err="1">
                <a:sym typeface="CommonBullets" pitchFamily="34" charset="2"/>
              </a:rPr>
              <a:t>eg</a:t>
            </a:r>
            <a:r>
              <a:rPr lang="en-US" dirty="0">
                <a:sym typeface="CommonBullets" pitchFamily="34" charset="2"/>
              </a:rPr>
              <a:t>: </a:t>
            </a:r>
            <a:r>
              <a:rPr lang="en-US" u="sng" dirty="0">
                <a:sym typeface="CommonBullets" pitchFamily="34" charset="2"/>
              </a:rPr>
              <a:t>		</a:t>
            </a:r>
            <a:endParaRPr lang="en-US" dirty="0">
              <a:sym typeface="CommonBullets" pitchFamily="34" charset="2"/>
            </a:endParaRPr>
          </a:p>
          <a:p>
            <a:pPr marL="234950" indent="-234950" algn="l"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cushioning of organs, immunity (macrophages) &amp; inflammation; fluid reservoir</a:t>
            </a:r>
          </a:p>
        </p:txBody>
      </p:sp>
      <p:pic>
        <p:nvPicPr>
          <p:cNvPr id="31747" name="Picture 3" descr="msotw9_temp0"/>
          <p:cNvPicPr>
            <a:picLocks noChangeAspect="1" noChangeArrowheads="1"/>
          </p:cNvPicPr>
          <p:nvPr/>
        </p:nvPicPr>
        <p:blipFill>
          <a:blip r:embed="rId2" cstate="print"/>
          <a:srcRect l="7794" t="9143" r="7794" b="8067"/>
          <a:stretch>
            <a:fillRect/>
          </a:stretch>
        </p:blipFill>
        <p:spPr bwMode="auto">
          <a:xfrm>
            <a:off x="752475" y="3679825"/>
            <a:ext cx="2770188" cy="2635250"/>
          </a:xfrm>
          <a:prstGeom prst="rect">
            <a:avLst/>
          </a:prstGeom>
          <a:noFill/>
          <a:ln w="28575">
            <a:solidFill>
              <a:srgbClr val="CC0000"/>
            </a:solidFill>
            <a:miter lim="800000"/>
            <a:headEnd/>
            <a:tailEnd/>
          </a:ln>
        </p:spPr>
      </p:pic>
      <p:pic>
        <p:nvPicPr>
          <p:cNvPr id="31748" name="Picture 7" descr="E:\Chapter_04\B_JPEG_Images_and_Tables\b_unlabeled\figure_04_07_unlabeled.jpg"/>
          <p:cNvPicPr>
            <a:picLocks noChangeAspect="1" noChangeArrowheads="1"/>
          </p:cNvPicPr>
          <p:nvPr/>
        </p:nvPicPr>
        <p:blipFill>
          <a:blip r:embed="rId3" cstate="print"/>
          <a:srcRect l="5836" t="24129" r="8449" b="37587"/>
          <a:stretch>
            <a:fillRect/>
          </a:stretch>
        </p:blipFill>
        <p:spPr bwMode="auto">
          <a:xfrm>
            <a:off x="4349750" y="3613150"/>
            <a:ext cx="4456113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TextBox 7"/>
          <p:cNvSpPr txBox="1">
            <a:spLocks noChangeArrowheads="1"/>
          </p:cNvSpPr>
          <p:nvPr/>
        </p:nvSpPr>
        <p:spPr bwMode="auto">
          <a:xfrm>
            <a:off x="1036638" y="6413500"/>
            <a:ext cx="954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800"/>
              <a:t>Fig. 4.8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33350" y="215900"/>
            <a:ext cx="9144000" cy="3232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sym typeface="CommonBullets" pitchFamily="34" charset="2"/>
              </a:rPr>
              <a:t>ADIPOSE TISSUE:</a:t>
            </a:r>
            <a:r>
              <a:rPr lang="en-US" dirty="0">
                <a:sym typeface="CommonBullets" pitchFamily="34" charset="2"/>
              </a:rPr>
              <a:t>  </a:t>
            </a:r>
            <a:r>
              <a:rPr lang="en-US" dirty="0" err="1">
                <a:sym typeface="CommonBullets" pitchFamily="34" charset="2"/>
              </a:rPr>
              <a:t>areolar</a:t>
            </a:r>
            <a:r>
              <a:rPr lang="en-US" dirty="0">
                <a:sym typeface="CommonBullets" pitchFamily="34" charset="2"/>
              </a:rPr>
              <a:t> CT modified to store nutrients; </a:t>
            </a:r>
            <a:r>
              <a:rPr lang="en-US" b="1" dirty="0" err="1">
                <a:solidFill>
                  <a:srgbClr val="CC6600"/>
                </a:solidFill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</a:t>
            </a:r>
          </a:p>
          <a:p>
            <a:pPr marL="401638" indent="-401638"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Description:  </a:t>
            </a:r>
            <a:r>
              <a:rPr lang="en-US" dirty="0">
                <a:sym typeface="CommonBullets" pitchFamily="34" charset="2"/>
              </a:rPr>
              <a:t>fat-filled </a:t>
            </a:r>
            <a:r>
              <a:rPr lang="en-US" dirty="0" err="1">
                <a:sym typeface="CommonBullets" pitchFamily="34" charset="2"/>
              </a:rPr>
              <a:t>adipocytes</a:t>
            </a:r>
            <a:r>
              <a:rPr lang="en-US" dirty="0">
                <a:sym typeface="CommonBullets" pitchFamily="34" charset="2"/>
              </a:rPr>
              <a:t> with displaced nuclei; do not reproduce; scanty matrix 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 under skin, around kidneys &amp; eyeballs, in bones &amp; within abdomen, in breasts; 18% of average wt (15% </a:t>
            </a:r>
            <a:r>
              <a:rPr lang="en-US" dirty="0">
                <a:cs typeface="Arial" charset="0"/>
                <a:sym typeface="WP IconicSymbolsA" pitchFamily="2" charset="2"/>
              </a:rPr>
              <a:t>♂</a:t>
            </a:r>
            <a:r>
              <a:rPr lang="en-US" dirty="0">
                <a:sym typeface="WP IconicSymbolsA" pitchFamily="2" charset="2"/>
              </a:rPr>
              <a:t> &amp; 22% ♀)  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b="1" i="1" dirty="0">
                <a:sym typeface="WP IconicSymbolsA" pitchFamily="2" charset="2"/>
              </a:rPr>
              <a:t>Function:  </a:t>
            </a:r>
            <a:r>
              <a:rPr lang="en-US" dirty="0">
                <a:sym typeface="CommonBullets" pitchFamily="34" charset="2"/>
              </a:rPr>
              <a:t>fuel reservoir, insulation, supports &amp; protects organs</a:t>
            </a:r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endParaRPr lang="en-US" dirty="0"/>
          </a:p>
          <a:p>
            <a:pPr algn="l">
              <a:lnSpc>
                <a:spcPct val="70000"/>
              </a:lnSpc>
              <a:spcBef>
                <a:spcPct val="50000"/>
              </a:spcBef>
              <a:defRPr/>
            </a:pPr>
            <a:r>
              <a:rPr lang="en-US" dirty="0"/>
              <a:t>(iii)  </a:t>
            </a:r>
            <a:r>
              <a:rPr lang="en-US" b="1" dirty="0">
                <a:solidFill>
                  <a:srgbClr val="CC66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RETICULAR CT:</a:t>
            </a:r>
            <a:r>
              <a:rPr lang="en-US" dirty="0"/>
              <a:t>  like </a:t>
            </a:r>
            <a:r>
              <a:rPr lang="en-US" dirty="0" err="1"/>
              <a:t>areolar</a:t>
            </a:r>
            <a:r>
              <a:rPr lang="en-US" dirty="0"/>
              <a:t> CT, but </a:t>
            </a:r>
            <a:r>
              <a:rPr lang="en-US" b="1" dirty="0">
                <a:solidFill>
                  <a:srgbClr val="CC6600"/>
                </a:solidFill>
              </a:rPr>
              <a:t>only reticular</a:t>
            </a:r>
            <a:r>
              <a:rPr lang="en-US" dirty="0"/>
              <a:t> fibers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/>
              <a:t>Loc: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lymphoid organs (lymph nodes, bone marrow, spleen)</a:t>
            </a:r>
          </a:p>
          <a:p>
            <a:pPr algn="l">
              <a:lnSpc>
                <a:spcPct val="50000"/>
              </a:lnSpc>
              <a:spcBef>
                <a:spcPct val="50000"/>
              </a:spcBef>
              <a:defRPr/>
            </a:pPr>
            <a:r>
              <a:rPr lang="en-US" b="1" i="1" dirty="0" err="1">
                <a:sym typeface="CommonBullets" pitchFamily="34" charset="2"/>
              </a:rPr>
              <a:t>Fcn</a:t>
            </a:r>
            <a:r>
              <a:rPr lang="en-US" b="1" i="1" dirty="0">
                <a:sym typeface="CommonBullets" pitchFamily="34" charset="2"/>
              </a:rPr>
              <a:t>:</a:t>
            </a:r>
            <a:r>
              <a:rPr lang="en-US" dirty="0">
                <a:sym typeface="CommonBullets" pitchFamily="34" charset="2"/>
              </a:rPr>
              <a:t>	</a:t>
            </a:r>
            <a:r>
              <a:rPr lang="en-US" dirty="0">
                <a:sym typeface="Symbol" pitchFamily="18" charset="2"/>
              </a:rPr>
              <a:t></a:t>
            </a:r>
            <a:r>
              <a:rPr lang="en-US" dirty="0">
                <a:sym typeface="CommonBullets" pitchFamily="34" charset="2"/>
              </a:rPr>
              <a:t>  fibers form soft internal skeleton that supports free blood cells</a:t>
            </a:r>
          </a:p>
        </p:txBody>
      </p:sp>
      <p:pic>
        <p:nvPicPr>
          <p:cNvPr id="32771" name="Picture 4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8000"/>
          </a:blip>
          <a:srcRect l="8073" t="8488" r="8073" b="8017"/>
          <a:stretch>
            <a:fillRect/>
          </a:stretch>
        </p:blipFill>
        <p:spPr bwMode="auto">
          <a:xfrm>
            <a:off x="896938" y="3679825"/>
            <a:ext cx="2871787" cy="2878138"/>
          </a:xfrm>
          <a:prstGeom prst="rect">
            <a:avLst/>
          </a:prstGeom>
          <a:noFill/>
          <a:ln w="28575">
            <a:solidFill>
              <a:srgbClr val="CC6600"/>
            </a:solidFill>
            <a:miter lim="800000"/>
            <a:headEnd/>
            <a:tailEnd/>
          </a:ln>
        </p:spPr>
      </p:pic>
      <p:pic>
        <p:nvPicPr>
          <p:cNvPr id="32772" name="Picture 5" descr="msotw9_temp0"/>
          <p:cNvPicPr>
            <a:picLocks noChangeAspect="1" noChangeArrowheads="1"/>
          </p:cNvPicPr>
          <p:nvPr/>
        </p:nvPicPr>
        <p:blipFill>
          <a:blip r:embed="rId3" cstate="print"/>
          <a:srcRect l="3990" t="3960" r="7481" b="8415"/>
          <a:stretch>
            <a:fillRect/>
          </a:stretch>
        </p:blipFill>
        <p:spPr bwMode="auto">
          <a:xfrm>
            <a:off x="5029200" y="3722688"/>
            <a:ext cx="2887663" cy="2879725"/>
          </a:xfrm>
          <a:prstGeom prst="rect">
            <a:avLst/>
          </a:prstGeom>
          <a:noFill/>
          <a:ln w="28575">
            <a:solidFill>
              <a:srgbClr val="9900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152400" y="0"/>
            <a:ext cx="8839200" cy="46323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olidFill>
                  <a:srgbClr val="006666"/>
                </a:solidFill>
              </a:rPr>
              <a:t>1.3.12  list and briefly describe the 3 types of dense CT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DENSE CT </a:t>
            </a:r>
            <a:r>
              <a:rPr lang="en-US" b="1" i="1" dirty="0">
                <a:solidFill>
                  <a:srgbClr val="0066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(fibers are the predominant element!!)</a:t>
            </a:r>
            <a:endParaRPr lang="en-US" b="1" dirty="0">
              <a:solidFill>
                <a:srgbClr val="0066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buFontTx/>
              <a:buAutoNum type="romanLcParenBoth"/>
              <a:defRPr/>
            </a:pPr>
            <a:r>
              <a:rPr lang="en-US" b="1" dirty="0">
                <a:solidFill>
                  <a:srgbClr val="006666"/>
                </a:solidFill>
              </a:rPr>
              <a:t>DENSE REGULAR CT:</a:t>
            </a:r>
            <a:r>
              <a:rPr lang="en-US" dirty="0"/>
              <a:t>  bundles of collagen fibers running parallel to direction of 	pull </a:t>
            </a:r>
            <a:r>
              <a:rPr lang="en-US" b="1" dirty="0">
                <a:solidFill>
                  <a:srgbClr val="006666"/>
                </a:solidFill>
                <a:sym typeface="WP IconicSymbolsA" pitchFamily="2" charset="2"/>
              </a:rPr>
              <a:t></a:t>
            </a:r>
            <a:r>
              <a:rPr lang="en-US" dirty="0">
                <a:sym typeface="WP IconicSymbolsA" pitchFamily="2" charset="2"/>
              </a:rPr>
              <a:t> </a:t>
            </a:r>
            <a:r>
              <a:rPr lang="en-US" dirty="0">
                <a:sym typeface="CommonBullets" pitchFamily="34" charset="2"/>
              </a:rPr>
              <a:t>white, flexible tissue with great resistance to tension</a:t>
            </a:r>
          </a:p>
          <a:p>
            <a:pPr marL="400050" indent="-4000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tendons</a:t>
            </a:r>
            <a:r>
              <a:rPr lang="en-US" dirty="0">
                <a:sym typeface="CommonBullets" pitchFamily="34" charset="2"/>
              </a:rPr>
              <a:t> (??? to ??),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ligaments</a:t>
            </a:r>
            <a:r>
              <a:rPr lang="en-US" dirty="0">
                <a:sym typeface="CommonBullets" pitchFamily="34" charset="2"/>
              </a:rPr>
              <a:t> (?? to ?? at joints), also </a:t>
            </a:r>
            <a:r>
              <a:rPr lang="en-US" b="1" dirty="0" err="1">
                <a:solidFill>
                  <a:srgbClr val="006666"/>
                </a:solidFill>
                <a:sym typeface="CommonBullets" pitchFamily="34" charset="2"/>
              </a:rPr>
              <a:t>aponeuroses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 attachment with strength </a:t>
            </a:r>
          </a:p>
          <a:p>
            <a:pPr marL="401638" indent="-40163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DENSE IRREGULAR CT:</a:t>
            </a:r>
            <a:r>
              <a:rPr lang="en-US" dirty="0">
                <a:sym typeface="CommonBullets" pitchFamily="34" charset="2"/>
              </a:rPr>
              <a:t>  same as regular, but collagen bundles thicker &amp; arranged irregularly</a:t>
            </a:r>
          </a:p>
          <a:p>
            <a:pPr marL="234950" indent="-234950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Location:  </a:t>
            </a:r>
            <a:r>
              <a:rPr lang="en-US" dirty="0">
                <a:sym typeface="CommonBullets" pitchFamily="34" charset="2"/>
              </a:rPr>
              <a:t>dermis, </a:t>
            </a:r>
            <a:r>
              <a:rPr lang="en-US" dirty="0" err="1">
                <a:sym typeface="CommonBullets" pitchFamily="34" charset="2"/>
              </a:rPr>
              <a:t>submucosa</a:t>
            </a:r>
            <a:r>
              <a:rPr lang="en-US" dirty="0">
                <a:sym typeface="CommonBullets" pitchFamily="34" charset="2"/>
              </a:rPr>
              <a:t> of digestive tract, fibrous capsules of organs &amp; joints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b="1" i="1" dirty="0">
                <a:sym typeface="CommonBullets" pitchFamily="34" charset="2"/>
              </a:rPr>
              <a:t>Function:  </a:t>
            </a:r>
            <a:r>
              <a:rPr lang="en-US" dirty="0">
                <a:sym typeface="CommonBullets" pitchFamily="34" charset="2"/>
              </a:rPr>
              <a:t>withstand tension exerted in many directions; strength</a:t>
            </a:r>
          </a:p>
          <a:p>
            <a:pPr marL="166688" indent="-166688" algn="l">
              <a:lnSpc>
                <a:spcPct val="75000"/>
              </a:lnSpc>
              <a:spcBef>
                <a:spcPct val="50000"/>
              </a:spcBef>
              <a:defRPr/>
            </a:pPr>
            <a:r>
              <a:rPr lang="en-US" dirty="0">
                <a:sym typeface="CommonBullets" pitchFamily="34" charset="2"/>
              </a:rPr>
              <a:t>(iii)  </a:t>
            </a:r>
            <a:r>
              <a:rPr lang="en-US" b="1" dirty="0">
                <a:solidFill>
                  <a:srgbClr val="006666"/>
                </a:solidFill>
                <a:sym typeface="CommonBullets" pitchFamily="34" charset="2"/>
              </a:rPr>
              <a:t>ELASTIC CT:</a:t>
            </a:r>
            <a:r>
              <a:rPr lang="en-US" dirty="0">
                <a:sym typeface="CommonBullets" pitchFamily="34" charset="2"/>
              </a:rPr>
              <a:t>  like dense regular CT, but a very high content of elastic fibers; found in some very elastic ligaments</a:t>
            </a:r>
            <a:endParaRPr lang="en-US" i="1" u="sng" dirty="0"/>
          </a:p>
        </p:txBody>
      </p:sp>
      <p:pic>
        <p:nvPicPr>
          <p:cNvPr id="33795" name="Picture 3" descr="msotw9_temp0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 l="3381" t="8415" r="7245" b="7425"/>
          <a:stretch>
            <a:fillRect/>
          </a:stretch>
        </p:blipFill>
        <p:spPr bwMode="auto">
          <a:xfrm>
            <a:off x="1976438" y="4603750"/>
            <a:ext cx="2373312" cy="2173288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pic>
        <p:nvPicPr>
          <p:cNvPr id="33796" name="Picture 4" descr="msotw9_temp0"/>
          <p:cNvPicPr>
            <a:picLocks noChangeAspect="1" noChangeArrowheads="1"/>
          </p:cNvPicPr>
          <p:nvPr/>
        </p:nvPicPr>
        <p:blipFill>
          <a:blip r:embed="rId3" cstate="print">
            <a:lum bright="-6000" contrast="12000"/>
          </a:blip>
          <a:srcRect l="7352" t="6914" r="3922" b="7407"/>
          <a:stretch>
            <a:fillRect/>
          </a:stretch>
        </p:blipFill>
        <p:spPr bwMode="auto">
          <a:xfrm>
            <a:off x="5181600" y="4594225"/>
            <a:ext cx="2282825" cy="2189163"/>
          </a:xfrm>
          <a:prstGeom prst="rect">
            <a:avLst/>
          </a:prstGeom>
          <a:noFill/>
          <a:ln w="28575">
            <a:solidFill>
              <a:srgbClr val="006666"/>
            </a:solidFill>
            <a:miter lim="800000"/>
            <a:headEnd/>
            <a:tailEnd/>
          </a:ln>
        </p:spPr>
      </p:pic>
      <p:sp>
        <p:nvSpPr>
          <p:cNvPr id="33797" name="Text Box 5" descr="Newsprint"/>
          <p:cNvSpPr txBox="1">
            <a:spLocks noChangeArrowheads="1"/>
          </p:cNvSpPr>
          <p:nvPr/>
        </p:nvSpPr>
        <p:spPr bwMode="auto">
          <a:xfrm>
            <a:off x="188913" y="6467475"/>
            <a:ext cx="1265237" cy="246063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skm40v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99038" y="260350"/>
            <a:ext cx="4144962" cy="552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Rectangle 5"/>
          <p:cNvSpPr>
            <a:spLocks noChangeArrowheads="1"/>
          </p:cNvSpPr>
          <p:nvPr/>
        </p:nvSpPr>
        <p:spPr bwMode="auto">
          <a:xfrm>
            <a:off x="3935413" y="6119813"/>
            <a:ext cx="52085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3"/>
              </a:rPr>
              <a:t>http://www.lab.anhb.uwa.edu.au/mb140/CorePages/Connective/Images/skm40vg.jpg</a:t>
            </a:r>
            <a:r>
              <a:rPr lang="en-US" sz="1200"/>
              <a:t> </a:t>
            </a:r>
          </a:p>
        </p:txBody>
      </p:sp>
      <p:pic>
        <p:nvPicPr>
          <p:cNvPr id="34820" name="Picture 6" descr="43_08"/>
          <p:cNvPicPr>
            <a:picLocks noChangeAspect="1" noChangeArrowheads="1"/>
          </p:cNvPicPr>
          <p:nvPr/>
        </p:nvPicPr>
        <p:blipFill>
          <a:blip r:embed="rId4" cstate="print">
            <a:lum bright="-12000" contrast="24000"/>
          </a:blip>
          <a:srcRect/>
          <a:stretch>
            <a:fillRect/>
          </a:stretch>
        </p:blipFill>
        <p:spPr bwMode="auto">
          <a:xfrm>
            <a:off x="214313" y="628650"/>
            <a:ext cx="4603750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Rectangle 7"/>
          <p:cNvSpPr>
            <a:spLocks noChangeArrowheads="1"/>
          </p:cNvSpPr>
          <p:nvPr/>
        </p:nvSpPr>
        <p:spPr bwMode="auto">
          <a:xfrm>
            <a:off x="260350" y="4611688"/>
            <a:ext cx="3932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1200">
                <a:hlinkClick r:id="rId5"/>
              </a:rPr>
              <a:t>http://w3.ouhsc.edu/histology/Text%20Sections/Connective%20Tissue.html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28600" y="231775"/>
            <a:ext cx="8915400" cy="29114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i="1">
                <a:solidFill>
                  <a:srgbClr val="006666"/>
                </a:solidFill>
              </a:rPr>
              <a:t>1.3.13  List the other remaining types of connective tissue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 b="1" u="sng">
                <a:solidFill>
                  <a:srgbClr val="006666"/>
                </a:solidFill>
              </a:rPr>
              <a:t>3. CARTILAGE</a:t>
            </a:r>
            <a:r>
              <a:rPr lang="en-US"/>
              <a:t>  features between dense CT &amp; bone </a:t>
            </a:r>
            <a:r>
              <a:rPr lang="en-US" b="1">
                <a:solidFill>
                  <a:srgbClr val="006666"/>
                </a:solidFill>
                <a:sym typeface="WP IconicSymbolsA" pitchFamily="2" charset="2"/>
              </a:rPr>
              <a:t> </a:t>
            </a:r>
            <a:r>
              <a:rPr lang="en-US" b="1" i="1">
                <a:solidFill>
                  <a:srgbClr val="006666"/>
                </a:solidFill>
                <a:sym typeface="CommonBullets" pitchFamily="34" charset="2"/>
              </a:rPr>
              <a:t>tough, but flexible</a:t>
            </a:r>
            <a:endParaRPr lang="en-US">
              <a:solidFill>
                <a:srgbClr val="006666"/>
              </a:solidFill>
              <a:sym typeface="CommonBullets" pitchFamily="34" charset="2"/>
            </a:endParaRP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(i)  avascular, devoid of nerve fibers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 (ii)  ground substance contains lots of the GAGs chondroitin sulfate &amp; 	hyaluronic acid - also chondronectin, (adhesive protein)</a:t>
            </a:r>
            <a:endParaRPr lang="en-US" b="1"/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(iii)  collagen fibers (can have some elastic fibers)</a:t>
            </a:r>
          </a:p>
          <a:p>
            <a:pPr algn="l">
              <a:lnSpc>
                <a:spcPct val="75000"/>
              </a:lnSpc>
              <a:spcBef>
                <a:spcPct val="50000"/>
              </a:spcBef>
            </a:pPr>
            <a:r>
              <a:rPr lang="en-US"/>
              <a:t>     (iv)  up to 80% H</a:t>
            </a:r>
            <a:r>
              <a:rPr lang="en-US" baseline="-25000"/>
              <a:t>2</a:t>
            </a:r>
            <a:r>
              <a:rPr lang="en-US"/>
              <a:t>O</a:t>
            </a:r>
          </a:p>
          <a:p>
            <a:pPr algn="l">
              <a:spcBef>
                <a:spcPct val="50000"/>
              </a:spcBef>
            </a:pPr>
            <a:endParaRPr lang="en-US" i="1" u="sng">
              <a:solidFill>
                <a:srgbClr val="006666"/>
              </a:solidFill>
            </a:endParaRPr>
          </a:p>
        </p:txBody>
      </p:sp>
      <p:grpSp>
        <p:nvGrpSpPr>
          <p:cNvPr id="35843" name="Group 11"/>
          <p:cNvGrpSpPr>
            <a:grpSpLocks/>
          </p:cNvGrpSpPr>
          <p:nvPr/>
        </p:nvGrpSpPr>
        <p:grpSpPr bwMode="auto">
          <a:xfrm>
            <a:off x="3167063" y="2916238"/>
            <a:ext cx="4333875" cy="3044825"/>
            <a:chOff x="4192" y="1300"/>
            <a:chExt cx="1568" cy="1121"/>
          </a:xfrm>
        </p:grpSpPr>
        <p:pic>
          <p:nvPicPr>
            <p:cNvPr id="35845" name="Picture 7" descr="msotw9_temp0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 contrast="24000"/>
            </a:blip>
            <a:srcRect l="19322" t="7571" r="17583" b="8403"/>
            <a:stretch>
              <a:fillRect/>
            </a:stretch>
          </p:blipFill>
          <p:spPr bwMode="auto">
            <a:xfrm>
              <a:off x="5071" y="1300"/>
              <a:ext cx="689" cy="9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6" name="Picture 8" descr="msotw9_temp0"/>
            <p:cNvPicPr>
              <a:picLocks noChangeAspect="1" noChangeArrowheads="1"/>
            </p:cNvPicPr>
            <p:nvPr/>
          </p:nvPicPr>
          <p:blipFill>
            <a:blip r:embed="rId3" cstate="print">
              <a:lum bright="-12000" contrast="24000"/>
            </a:blip>
            <a:srcRect l="15479" t="4982" r="8630" b="9149"/>
            <a:stretch>
              <a:fillRect/>
            </a:stretch>
          </p:blipFill>
          <p:spPr bwMode="auto">
            <a:xfrm>
              <a:off x="4192" y="1473"/>
              <a:ext cx="809" cy="9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5844" name="Text Box 10" descr="Newsprint"/>
          <p:cNvSpPr txBox="1">
            <a:spLocks noChangeArrowheads="1"/>
          </p:cNvSpPr>
          <p:nvPr/>
        </p:nvSpPr>
        <p:spPr bwMode="auto">
          <a:xfrm>
            <a:off x="7696200" y="6477000"/>
            <a:ext cx="1295400" cy="244475"/>
          </a:xfrm>
          <a:prstGeom prst="rect">
            <a:avLst/>
          </a:prstGeom>
          <a:blipFill dpi="0" rotWithShape="0">
            <a:blip r:embed="rId4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152400" y="76200"/>
            <a:ext cx="8839200" cy="181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996633"/>
                </a:solidFill>
              </a:rPr>
              <a:t>4. BONE</a:t>
            </a:r>
            <a:r>
              <a:rPr lang="en-US" b="1">
                <a:solidFill>
                  <a:srgbClr val="996633"/>
                </a:solidFill>
              </a:rPr>
              <a:t>  calcium salts</a:t>
            </a:r>
            <a:r>
              <a:rPr lang="en-US" b="1"/>
              <a:t> </a:t>
            </a:r>
            <a:r>
              <a:rPr lang="en-US"/>
              <a:t>give hardness &amp; strength for support/protection of 	softer tissues; cavities for fat storage &amp; synthesis of blood cells</a:t>
            </a:r>
            <a:endParaRPr lang="en-US">
              <a:solidFill>
                <a:srgbClr val="996633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osteoblasts:</a:t>
            </a:r>
            <a:r>
              <a:rPr lang="en-US"/>
              <a:t>	……………………………………………………………………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osteocytes:</a:t>
            </a:r>
            <a:r>
              <a:rPr lang="en-US"/>
              <a:t>	……………………………………………………………………..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 b="1">
                <a:solidFill>
                  <a:srgbClr val="996633"/>
                </a:solidFill>
              </a:rPr>
              <a:t>osteoclasts:</a:t>
            </a:r>
            <a:r>
              <a:rPr lang="en-US"/>
              <a:t>	………………………………………………….…………………</a:t>
            </a:r>
          </a:p>
        </p:txBody>
      </p:sp>
      <p:pic>
        <p:nvPicPr>
          <p:cNvPr id="36868" name="Picture 7" descr="E:\Chapter_06\B_JPEG_Images_and_Tables\b_unlabeled\figure_06_07a_unlabeled.jpg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 l="3876" t="2875" r="10670" b="7927"/>
          <a:stretch>
            <a:fillRect/>
          </a:stretch>
        </p:blipFill>
        <p:spPr bwMode="auto">
          <a:xfrm>
            <a:off x="769938" y="1866900"/>
            <a:ext cx="6121400" cy="4792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Text Box 12"/>
          <p:cNvSpPr txBox="1">
            <a:spLocks noChangeArrowheads="1"/>
          </p:cNvSpPr>
          <p:nvPr/>
        </p:nvSpPr>
        <p:spPr bwMode="auto">
          <a:xfrm>
            <a:off x="5910263" y="6330950"/>
            <a:ext cx="3059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800">
                <a:solidFill>
                  <a:srgbClr val="996633"/>
                </a:solidFill>
              </a:rPr>
              <a:t>Fig. 6.7: Structure of Bone</a:t>
            </a:r>
          </a:p>
        </p:txBody>
      </p:sp>
      <p:sp>
        <p:nvSpPr>
          <p:cNvPr id="36870" name="Text Box 9" descr="Newsprint"/>
          <p:cNvSpPr txBox="1">
            <a:spLocks noChangeArrowheads="1"/>
          </p:cNvSpPr>
          <p:nvPr/>
        </p:nvSpPr>
        <p:spPr bwMode="auto">
          <a:xfrm>
            <a:off x="412750" y="6467475"/>
            <a:ext cx="1468438" cy="24606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3"/>
          <p:cNvSpPr txBox="1">
            <a:spLocks noChangeArrowheads="1"/>
          </p:cNvSpPr>
          <p:nvPr/>
        </p:nvSpPr>
        <p:spPr bwMode="auto">
          <a:xfrm>
            <a:off x="80963" y="80963"/>
            <a:ext cx="89154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u="sng">
                <a:solidFill>
                  <a:srgbClr val="A50021"/>
                </a:solidFill>
              </a:rPr>
              <a:t>5. BLOOD</a:t>
            </a:r>
            <a:r>
              <a:rPr lang="en-US" u="sng"/>
              <a:t> </a:t>
            </a:r>
            <a:r>
              <a:rPr lang="en-US"/>
              <a:t> classified as a CT because it consists of </a:t>
            </a:r>
            <a:r>
              <a:rPr lang="en-US" b="1">
                <a:solidFill>
                  <a:srgbClr val="A50021"/>
                </a:solidFill>
              </a:rPr>
              <a:t>cells</a:t>
            </a:r>
            <a:r>
              <a:rPr lang="en-US"/>
              <a:t> (RBCs, WBCs)		surrounded by a nonliving fluid matrix, </a:t>
            </a:r>
            <a:r>
              <a:rPr lang="en-US" b="1">
                <a:solidFill>
                  <a:srgbClr val="A50021"/>
                </a:solidFill>
              </a:rPr>
              <a:t>blood plasma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/>
              <a:t>“</a:t>
            </a:r>
            <a:r>
              <a:rPr lang="en-US">
                <a:solidFill>
                  <a:srgbClr val="A50021"/>
                </a:solidFill>
              </a:rPr>
              <a:t>fiber</a:t>
            </a:r>
            <a:r>
              <a:rPr lang="en-US"/>
              <a:t>” components are soluble protein molecules - only visible during clotting</a:t>
            </a:r>
            <a:endParaRPr lang="en-US" b="1" i="1">
              <a:solidFill>
                <a:srgbClr val="A50021"/>
              </a:solidFill>
            </a:endParaRPr>
          </a:p>
        </p:txBody>
      </p:sp>
      <p:sp>
        <p:nvSpPr>
          <p:cNvPr id="37891" name="Text Box 9" descr="Newsprint"/>
          <p:cNvSpPr txBox="1">
            <a:spLocks noChangeArrowheads="1"/>
          </p:cNvSpPr>
          <p:nvPr/>
        </p:nvSpPr>
        <p:spPr bwMode="auto">
          <a:xfrm>
            <a:off x="7466013" y="6389688"/>
            <a:ext cx="1365250" cy="254000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 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37892" name="Picture 17" descr="Leukocytes2w"/>
          <p:cNvPicPr>
            <a:picLocks noChangeAspect="1" noChangeArrowheads="1"/>
          </p:cNvPicPr>
          <p:nvPr/>
        </p:nvPicPr>
        <p:blipFill>
          <a:blip r:embed="rId3" cstate="print">
            <a:lum bright="-6000" contrast="6000"/>
          </a:blip>
          <a:srcRect l="5287" t="3555" r="4060" b="9525"/>
          <a:stretch>
            <a:fillRect/>
          </a:stretch>
        </p:blipFill>
        <p:spPr bwMode="auto">
          <a:xfrm>
            <a:off x="622300" y="1349375"/>
            <a:ext cx="3721100" cy="4881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Rectangle 18"/>
          <p:cNvSpPr>
            <a:spLocks noChangeArrowheads="1"/>
          </p:cNvSpPr>
          <p:nvPr/>
        </p:nvSpPr>
        <p:spPr bwMode="auto">
          <a:xfrm>
            <a:off x="1079500" y="6342063"/>
            <a:ext cx="31210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4"/>
              </a:rPr>
              <a:t>http://faculty.une.edu/com/abell/histo/histolab3a.htm</a:t>
            </a:r>
            <a:r>
              <a:rPr lang="en-US" sz="1000"/>
              <a:t> </a:t>
            </a:r>
          </a:p>
        </p:txBody>
      </p:sp>
      <p:pic>
        <p:nvPicPr>
          <p:cNvPr id="37894" name="Picture 20" descr="92756a"/>
          <p:cNvPicPr>
            <a:picLocks noChangeAspect="1" noChangeArrowheads="1"/>
          </p:cNvPicPr>
          <p:nvPr/>
        </p:nvPicPr>
        <p:blipFill>
          <a:blip r:embed="rId5" cstate="print">
            <a:lum bright="-6000" contrast="12000"/>
          </a:blip>
          <a:srcRect/>
          <a:stretch>
            <a:fillRect/>
          </a:stretch>
        </p:blipFill>
        <p:spPr bwMode="auto">
          <a:xfrm>
            <a:off x="4656138" y="2103438"/>
            <a:ext cx="4197350" cy="330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5" name="Rectangle 21"/>
          <p:cNvSpPr>
            <a:spLocks noChangeArrowheads="1"/>
          </p:cNvSpPr>
          <p:nvPr/>
        </p:nvSpPr>
        <p:spPr bwMode="auto">
          <a:xfrm>
            <a:off x="4651375" y="5670550"/>
            <a:ext cx="4313238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000">
                <a:hlinkClick r:id="rId6"/>
              </a:rPr>
              <a:t>http://www.emc.maricopa.edu/faculty/farabee/biobk/BioBookcircSYS.html</a:t>
            </a:r>
            <a:r>
              <a:rPr lang="en-US" sz="10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4"/>
          <p:cNvSpPr txBox="1">
            <a:spLocks noChangeArrowheads="1"/>
          </p:cNvSpPr>
          <p:nvPr/>
        </p:nvSpPr>
        <p:spPr bwMode="auto">
          <a:xfrm>
            <a:off x="854075" y="508000"/>
            <a:ext cx="7597775" cy="62785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1.  </a:t>
            </a:r>
            <a:r>
              <a:rPr lang="en-US" b="1">
                <a:solidFill>
                  <a:srgbClr val="006600"/>
                </a:solidFill>
              </a:rPr>
              <a:t>Which of the following fibrous elements give a CT high 	tensile 	strength?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a)  reticular fibers	c)  collagen fibers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b)  elastic fibers		d)  myofilaments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2.  </a:t>
            </a:r>
            <a:r>
              <a:rPr lang="en-US" b="1">
                <a:solidFill>
                  <a:srgbClr val="006600"/>
                </a:solidFill>
              </a:rPr>
              <a:t>The cell that forms bone is the: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a)  fibroblast		d)  osteoblast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b)  chondroblast		e)  reticular cell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c)  hemocytoblast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>
              <a:solidFill>
                <a:srgbClr val="006600"/>
              </a:solidFill>
            </a:endParaRP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3.  </a:t>
            </a:r>
            <a:r>
              <a:rPr lang="en-US" b="1">
                <a:solidFill>
                  <a:srgbClr val="006600"/>
                </a:solidFill>
              </a:rPr>
              <a:t>Which kind of CT acts as a sponge, soaking up fluid 	when edema occurs?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a)  areolar CT		d)  reticular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b)  adipose CT		e)  vascular tissue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r>
              <a:rPr lang="en-US">
                <a:solidFill>
                  <a:srgbClr val="006600"/>
                </a:solidFill>
              </a:rPr>
              <a:t>	c)  dense irregular CT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</a:pPr>
            <a:endParaRPr lang="en-US">
              <a:solidFill>
                <a:srgbClr val="006600"/>
              </a:solidFill>
            </a:endParaRPr>
          </a:p>
        </p:txBody>
      </p:sp>
      <p:pic>
        <p:nvPicPr>
          <p:cNvPr id="3891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6050" y="60325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58200" y="5486400"/>
            <a:ext cx="685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0033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00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6425</TotalTime>
  <Words>1411</Words>
  <Application>Microsoft Office PowerPoint</Application>
  <PresentationFormat>On-screen Show (4:3)</PresentationFormat>
  <Paragraphs>277</Paragraphs>
  <Slides>30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3" baseType="lpstr">
      <vt:lpstr>Default Design</vt:lpstr>
      <vt:lpstr>Clip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UofO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Frank Christinck</cp:lastModifiedBy>
  <cp:revision>227</cp:revision>
  <dcterms:created xsi:type="dcterms:W3CDTF">1999-08-10T13:00:22Z</dcterms:created>
  <dcterms:modified xsi:type="dcterms:W3CDTF">2015-08-28T13:27:54Z</dcterms:modified>
</cp:coreProperties>
</file>