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884612"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5212"/>
            <a:ext cx="2971800" cy="457200"/>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Shape 1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4" name="Shape 1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8" name="Shape 108"/>
        <p:cNvGrpSpPr/>
        <p:nvPr/>
      </p:nvGrpSpPr>
      <p:grpSpPr>
        <a:xfrm>
          <a:off x="0" y="0"/>
          <a:ext cx="0" cy="0"/>
          <a:chOff x="0" y="0"/>
          <a:chExt cx="0" cy="0"/>
        </a:xfrm>
      </p:grpSpPr>
      <p:sp>
        <p:nvSpPr>
          <p:cNvPr id="109" name="Shape 10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0" name="Shape 11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4" name="Shape 114"/>
        <p:cNvGrpSpPr/>
        <p:nvPr/>
      </p:nvGrpSpPr>
      <p:grpSpPr>
        <a:xfrm>
          <a:off x="0" y="0"/>
          <a:ext cx="0" cy="0"/>
          <a:chOff x="0" y="0"/>
          <a:chExt cx="0" cy="0"/>
        </a:xfrm>
      </p:grpSpPr>
      <p:sp>
        <p:nvSpPr>
          <p:cNvPr id="115" name="Shape 11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6" name="Shape 11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0" name="Shape 120"/>
        <p:cNvGrpSpPr/>
        <p:nvPr/>
      </p:nvGrpSpPr>
      <p:grpSpPr>
        <a:xfrm>
          <a:off x="0" y="0"/>
          <a:ext cx="0" cy="0"/>
          <a:chOff x="0" y="0"/>
          <a:chExt cx="0" cy="0"/>
        </a:xfrm>
      </p:grpSpPr>
      <p:sp>
        <p:nvSpPr>
          <p:cNvPr id="121" name="Shape 12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2" name="Shape 12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Shape 12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8" name="Shape 12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3" name="Shape 133"/>
        <p:cNvGrpSpPr/>
        <p:nvPr/>
      </p:nvGrpSpPr>
      <p:grpSpPr>
        <a:xfrm>
          <a:off x="0" y="0"/>
          <a:ext cx="0" cy="0"/>
          <a:chOff x="0" y="0"/>
          <a:chExt cx="0" cy="0"/>
        </a:xfrm>
      </p:grpSpPr>
      <p:sp>
        <p:nvSpPr>
          <p:cNvPr id="134" name="Shape 13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5" name="Shape 13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0" name="Shape 140"/>
        <p:cNvGrpSpPr/>
        <p:nvPr/>
      </p:nvGrpSpPr>
      <p:grpSpPr>
        <a:xfrm>
          <a:off x="0" y="0"/>
          <a:ext cx="0" cy="0"/>
          <a:chOff x="0" y="0"/>
          <a:chExt cx="0" cy="0"/>
        </a:xfrm>
      </p:grpSpPr>
      <p:sp>
        <p:nvSpPr>
          <p:cNvPr id="141" name="Shape 14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2" name="Shape 14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Shape 14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8" name="Shape 14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Shape 15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4" name="Shape 15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Shape 16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2" name="Shape 16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Shape 16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9" name="Shape 16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Shape 17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6" name="Shape 17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Shape 18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2" name="Shape 18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6" name="Shape 186"/>
        <p:cNvGrpSpPr/>
        <p:nvPr/>
      </p:nvGrpSpPr>
      <p:grpSpPr>
        <a:xfrm>
          <a:off x="0" y="0"/>
          <a:ext cx="0" cy="0"/>
          <a:chOff x="0" y="0"/>
          <a:chExt cx="0" cy="0"/>
        </a:xfrm>
      </p:grpSpPr>
      <p:sp>
        <p:nvSpPr>
          <p:cNvPr id="187" name="Shape 18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8" name="Shape 18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Shape 19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4" name="Shape 19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7" name="Shape 197"/>
        <p:cNvGrpSpPr/>
        <p:nvPr/>
      </p:nvGrpSpPr>
      <p:grpSpPr>
        <a:xfrm>
          <a:off x="0" y="0"/>
          <a:ext cx="0" cy="0"/>
          <a:chOff x="0" y="0"/>
          <a:chExt cx="0" cy="0"/>
        </a:xfrm>
      </p:grpSpPr>
      <p:sp>
        <p:nvSpPr>
          <p:cNvPr id="198" name="Shape 19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9" name="Shape 19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Shape 20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5" name="Shape 20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Shape 21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4" name="Shape 21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0" name="Shape 220"/>
        <p:cNvGrpSpPr/>
        <p:nvPr/>
      </p:nvGrpSpPr>
      <p:grpSpPr>
        <a:xfrm>
          <a:off x="0" y="0"/>
          <a:ext cx="0" cy="0"/>
          <a:chOff x="0" y="0"/>
          <a:chExt cx="0" cy="0"/>
        </a:xfrm>
      </p:grpSpPr>
      <p:sp>
        <p:nvSpPr>
          <p:cNvPr id="221" name="Shape 22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2" name="Shape 22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1" name="Shape 231"/>
        <p:cNvGrpSpPr/>
        <p:nvPr/>
      </p:nvGrpSpPr>
      <p:grpSpPr>
        <a:xfrm>
          <a:off x="0" y="0"/>
          <a:ext cx="0" cy="0"/>
          <a:chOff x="0" y="0"/>
          <a:chExt cx="0" cy="0"/>
        </a:xfrm>
      </p:grpSpPr>
      <p:sp>
        <p:nvSpPr>
          <p:cNvPr id="232" name="Shape 23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3" name="Shape 23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8" name="Shape 238"/>
        <p:cNvGrpSpPr/>
        <p:nvPr/>
      </p:nvGrpSpPr>
      <p:grpSpPr>
        <a:xfrm>
          <a:off x="0" y="0"/>
          <a:ext cx="0" cy="0"/>
          <a:chOff x="0" y="0"/>
          <a:chExt cx="0" cy="0"/>
        </a:xfrm>
      </p:grpSpPr>
      <p:sp>
        <p:nvSpPr>
          <p:cNvPr id="239" name="Shape 23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0" name="Shape 24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4" name="Shape 244"/>
        <p:cNvGrpSpPr/>
        <p:nvPr/>
      </p:nvGrpSpPr>
      <p:grpSpPr>
        <a:xfrm>
          <a:off x="0" y="0"/>
          <a:ext cx="0" cy="0"/>
          <a:chOff x="0" y="0"/>
          <a:chExt cx="0" cy="0"/>
        </a:xfrm>
      </p:grpSpPr>
      <p:sp>
        <p:nvSpPr>
          <p:cNvPr id="245" name="Shape 24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6" name="Shape 24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Shape 252"/>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53" name="Shape 25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54" name="Shape 254"/>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8" name="Shape 258"/>
        <p:cNvGrpSpPr/>
        <p:nvPr/>
      </p:nvGrpSpPr>
      <p:grpSpPr>
        <a:xfrm>
          <a:off x="0" y="0"/>
          <a:ext cx="0" cy="0"/>
          <a:chOff x="0" y="0"/>
          <a:chExt cx="0" cy="0"/>
        </a:xfrm>
      </p:grpSpPr>
      <p:sp>
        <p:nvSpPr>
          <p:cNvPr id="259" name="Shape 25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60" name="Shape 26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Shape 265"/>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66" name="Shape 26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67" name="Shape 267"/>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2" name="Shape 272"/>
        <p:cNvGrpSpPr/>
        <p:nvPr/>
      </p:nvGrpSpPr>
      <p:grpSpPr>
        <a:xfrm>
          <a:off x="0" y="0"/>
          <a:ext cx="0" cy="0"/>
          <a:chOff x="0" y="0"/>
          <a:chExt cx="0" cy="0"/>
        </a:xfrm>
      </p:grpSpPr>
      <p:sp>
        <p:nvSpPr>
          <p:cNvPr id="273" name="Shape 273"/>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74" name="Shape 27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75" name="Shape 275"/>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Shape 280"/>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81" name="Shape 28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82" name="Shape 282"/>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Shape 288"/>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89" name="Shape 28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90" name="Shape 290"/>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5" name="Shape 295"/>
        <p:cNvGrpSpPr/>
        <p:nvPr/>
      </p:nvGrpSpPr>
      <p:grpSpPr>
        <a:xfrm>
          <a:off x="0" y="0"/>
          <a:ext cx="0" cy="0"/>
          <a:chOff x="0" y="0"/>
          <a:chExt cx="0" cy="0"/>
        </a:xfrm>
      </p:grpSpPr>
      <p:sp>
        <p:nvSpPr>
          <p:cNvPr id="296" name="Shape 29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97" name="Shape 29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6" name="Shape 26"/>
        <p:cNvGrpSpPr/>
        <p:nvPr/>
      </p:nvGrpSpPr>
      <p:grpSpPr>
        <a:xfrm>
          <a:off x="0" y="0"/>
          <a:ext cx="0" cy="0"/>
          <a:chOff x="0" y="0"/>
          <a:chExt cx="0" cy="0"/>
        </a:xfrm>
      </p:grpSpPr>
      <p:sp>
        <p:nvSpPr>
          <p:cNvPr id="27" name="Shape 2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8" name="Shape 28"/>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9" name="Shape 29"/>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8000"/>
              <a:buFont typeface="Times New Roman"/>
              <a:buNone/>
            </a:pPr>
            <a:r>
              <a:rPr b="0" i="0" lang="en-US" sz="8000" u="none" cap="none" strike="noStrike">
                <a:solidFill>
                  <a:schemeClr val="dk2"/>
                </a:solidFill>
                <a:latin typeface="Times New Roman"/>
                <a:ea typeface="Times New Roman"/>
                <a:cs typeface="Times New Roman"/>
                <a:sym typeface="Times New Roman"/>
              </a:rPr>
              <a:t>La stoechiométrie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atomique</a:t>
            </a:r>
            <a:endParaRPr/>
          </a:p>
        </p:txBody>
      </p:sp>
      <p:sp>
        <p:nvSpPr>
          <p:cNvPr id="101" name="Shape 101"/>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est impossible de peser un seul atome, mais on peut facilement établir la masse relative d’un atome par rapport à un autre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doit établir un étalon:</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atome de carbone 12 (six protons, six neutrons, six électrons) a une masse d’exactement 12 unités de masse atomique (u)</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donc 1 unité de masse atomique équivaut exactement à un douzième de la masse d’un atome de carbone 12</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si on trouve qu’un atome d’hydrogène a seulement 8.400% de la masse d’un carbone 12, la masse atomique d`hydrogène doit être											     0.08400 x 12 u = 1.008 u</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Shape 10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atomique moyenne</a:t>
            </a:r>
            <a:endParaRPr/>
          </a:p>
        </p:txBody>
      </p:sp>
      <p:sp>
        <p:nvSpPr>
          <p:cNvPr id="107" name="Shape 107"/>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plupart des éléments naturels ont plus qu’un isotope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il y a deux isotopes pour le carbone, soit le carbone 12 (98.89%) et le carbone 13 (1.11%, masse atomique = 13.00335 u), et la masse moyenne pondérée est 																																																																																																(0.9889)(12.00000u) + (0.0111)(13.00335) = 12.01 u</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fait que le carbone 12 soit l’isotope dominant fait que la masse atomique moyenne est approximativement 12</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12.01 u est une valeur moyenne et aucun atome individuel de carbone n’a cette masse, i.e., c’est soit 12.00000 u ou 13.00335 u</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1" name="Shape 111"/>
        <p:cNvGrpSpPr/>
        <p:nvPr/>
      </p:nvGrpSpPr>
      <p:grpSpPr>
        <a:xfrm>
          <a:off x="0" y="0"/>
          <a:ext cx="0" cy="0"/>
          <a:chOff x="0" y="0"/>
          <a:chExt cx="0" cy="0"/>
        </a:xfrm>
      </p:grpSpPr>
      <p:sp>
        <p:nvSpPr>
          <p:cNvPr id="112" name="Shape 112"/>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atomique moyenne</a:t>
            </a:r>
            <a:endParaRPr/>
          </a:p>
        </p:txBody>
      </p:sp>
      <p:sp>
        <p:nvSpPr>
          <p:cNvPr id="113" name="Shape 113"/>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Les masses atomiques des deux isotopes stables du bore, le bore 10 (19.78%) et le bore 11 (80.22%), sont respectivement de 10.0129 u et de 11.0093 u.  Calculez la masse atomique moyenne du bore.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masse atomique du B = 																												(0.1978)(10.0129u) + (0.8022)(11.0093 u) = 10.81 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7" name="Shape 117"/>
        <p:cNvGrpSpPr/>
        <p:nvPr/>
      </p:nvGrpSpPr>
      <p:grpSpPr>
        <a:xfrm>
          <a:off x="0" y="0"/>
          <a:ext cx="0" cy="0"/>
          <a:chOff x="0" y="0"/>
          <a:chExt cx="0" cy="0"/>
        </a:xfrm>
      </p:grpSpPr>
      <p:sp>
        <p:nvSpPr>
          <p:cNvPr id="118" name="Shape 118"/>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nombre d’Avogadro</a:t>
            </a:r>
            <a:endParaRPr/>
          </a:p>
        </p:txBody>
      </p:sp>
      <p:sp>
        <p:nvSpPr>
          <p:cNvPr id="119" name="Shape 119"/>
          <p:cNvSpPr txBox="1"/>
          <p:nvPr>
            <p:ph idx="1" type="body"/>
          </p:nvPr>
        </p:nvSpPr>
        <p:spPr>
          <a:xfrm>
            <a:off x="6096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mole décrit un nombre particulier d’objets, tout comme une paire (2), une douzaine (12), ou une grosse (144)</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mole est le nombre d’atomes de carbone 12 dans exactement 12 g de carbone 12</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valeur couramment acceptée est																																																																																																				 1 mole = 6.022045 x 10</a:t>
            </a:r>
            <a:r>
              <a:rPr b="0" baseline="30000" i="0" lang="en-US" sz="2400" u="none" cap="none" strike="noStrike">
                <a:solidFill>
                  <a:schemeClr val="dk1"/>
                </a:solidFill>
                <a:latin typeface="Times New Roman"/>
                <a:ea typeface="Times New Roman"/>
                <a:cs typeface="Times New Roman"/>
                <a:sym typeface="Times New Roman"/>
              </a:rPr>
              <a:t>23</a:t>
            </a:r>
            <a:r>
              <a:rPr b="0" i="0" lang="en-US" sz="2400" u="none" cap="none" strike="noStrike">
                <a:solidFill>
                  <a:schemeClr val="dk1"/>
                </a:solidFill>
                <a:latin typeface="Times New Roman"/>
                <a:ea typeface="Times New Roman"/>
                <a:cs typeface="Times New Roman"/>
                <a:sym typeface="Times New Roman"/>
              </a:rPr>
              <a:t> particules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3" name="Shape 123"/>
        <p:cNvGrpSpPr/>
        <p:nvPr/>
      </p:nvGrpSpPr>
      <p:grpSpPr>
        <a:xfrm>
          <a:off x="0" y="0"/>
          <a:ext cx="0" cy="0"/>
          <a:chOff x="0" y="0"/>
          <a:chExt cx="0" cy="0"/>
        </a:xfrm>
      </p:grpSpPr>
      <p:sp>
        <p:nvSpPr>
          <p:cNvPr id="124" name="Shape 124"/>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400"/>
              <a:buFont typeface="Times New Roman"/>
              <a:buNone/>
            </a:pPr>
            <a:r>
              <a:rPr b="0" i="0" lang="en-US" sz="4400" u="sng" cap="none" strike="noStrike">
                <a:solidFill>
                  <a:schemeClr val="dk2"/>
                </a:solidFill>
                <a:latin typeface="Times New Roman"/>
                <a:ea typeface="Times New Roman"/>
                <a:cs typeface="Times New Roman"/>
                <a:sym typeface="Times New Roman"/>
              </a:rPr>
              <a:t>La masse molaire</a:t>
            </a:r>
            <a:endParaRPr/>
          </a:p>
        </p:txBody>
      </p:sp>
      <p:sp>
        <p:nvSpPr>
          <p:cNvPr id="125" name="Shape 125"/>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masse molaire d’un atome ou d’une molécule est la masse d’une mole de ces atomes ou de ces molécules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masse molaire de carbone 12 est donc 12 g par définition</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valeur numérique de la masse molaire (en grammes) pour un atome est la même que la valeur numérique pour la masse atomique moyenne (en u)																											</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pour le Na, la masse atomique moyenne = 22.99 u 						et la masse molaire = 22.99 g</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9" name="Shape 129"/>
        <p:cNvGrpSpPr/>
        <p:nvPr/>
      </p:nvGrpSpPr>
      <p:grpSpPr>
        <a:xfrm>
          <a:off x="0" y="0"/>
          <a:ext cx="0" cy="0"/>
          <a:chOff x="0" y="0"/>
          <a:chExt cx="0" cy="0"/>
        </a:xfrm>
      </p:grpSpPr>
      <p:sp>
        <p:nvSpPr>
          <p:cNvPr id="130" name="Shape 130"/>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d’un atome</a:t>
            </a:r>
            <a:endParaRPr/>
          </a:p>
        </p:txBody>
      </p:sp>
      <p:sp>
        <p:nvSpPr>
          <p:cNvPr id="131" name="Shape 131"/>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nous savons que, par définition, 12 g de carbone 12 contient 6.022045 x 10</a:t>
            </a:r>
            <a:r>
              <a:rPr b="0" baseline="30000" i="0" lang="en-US" sz="2400" u="none" cap="none" strike="noStrike">
                <a:solidFill>
                  <a:schemeClr val="dk1"/>
                </a:solidFill>
                <a:latin typeface="Times New Roman"/>
                <a:ea typeface="Times New Roman"/>
                <a:cs typeface="Times New Roman"/>
                <a:sym typeface="Times New Roman"/>
              </a:rPr>
              <a:t>23</a:t>
            </a:r>
            <a:r>
              <a:rPr b="0" i="0" lang="en-US" sz="2400" u="none" cap="none" strike="noStrike">
                <a:solidFill>
                  <a:schemeClr val="dk1"/>
                </a:solidFill>
                <a:latin typeface="Times New Roman"/>
                <a:ea typeface="Times New Roman"/>
                <a:cs typeface="Times New Roman"/>
                <a:sym typeface="Times New Roman"/>
              </a:rPr>
              <a:t> atomes de carbone 12</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masse d’un seul atome de carbone 12 est donc</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seule unité de masse atomique est 12 fois plus petit</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donc 1 u = 1.660565 x 10</a:t>
            </a:r>
            <a:r>
              <a:rPr b="0" baseline="30000" i="0" lang="en-US" sz="2400" u="none" cap="none" strike="noStrike">
                <a:solidFill>
                  <a:schemeClr val="dk1"/>
                </a:solidFill>
                <a:latin typeface="Times New Roman"/>
                <a:ea typeface="Times New Roman"/>
                <a:cs typeface="Times New Roman"/>
                <a:sym typeface="Times New Roman"/>
              </a:rPr>
              <a:t>-24</a:t>
            </a:r>
            <a:r>
              <a:rPr b="0" i="0" lang="en-US" sz="2400" u="none" cap="none" strike="noStrike">
                <a:solidFill>
                  <a:schemeClr val="dk1"/>
                </a:solidFill>
                <a:latin typeface="Times New Roman"/>
                <a:ea typeface="Times New Roman"/>
                <a:cs typeface="Times New Roman"/>
                <a:sym typeface="Times New Roman"/>
              </a:rPr>
              <a:t> et 1 g = 6.022045 x 10</a:t>
            </a:r>
            <a:r>
              <a:rPr b="0" baseline="30000" i="0" lang="en-US" sz="2400" u="none" cap="none" strike="noStrike">
                <a:solidFill>
                  <a:schemeClr val="dk1"/>
                </a:solidFill>
                <a:latin typeface="Times New Roman"/>
                <a:ea typeface="Times New Roman"/>
                <a:cs typeface="Times New Roman"/>
                <a:sym typeface="Times New Roman"/>
              </a:rPr>
              <a:t>23</a:t>
            </a:r>
            <a:r>
              <a:rPr b="0" i="0" lang="en-US" sz="2400" u="none" cap="none" strike="noStrike">
                <a:solidFill>
                  <a:schemeClr val="dk1"/>
                </a:solidFill>
                <a:latin typeface="Times New Roman"/>
                <a:ea typeface="Times New Roman"/>
                <a:cs typeface="Times New Roman"/>
                <a:sym typeface="Times New Roman"/>
              </a:rPr>
              <a:t> u</a:t>
            </a:r>
            <a:endParaRPr/>
          </a:p>
        </p:txBody>
      </p:sp>
      <p:pic>
        <p:nvPicPr>
          <p:cNvPr id="132" name="Shape 132"/>
          <p:cNvPicPr preferRelativeResize="0"/>
          <p:nvPr/>
        </p:nvPicPr>
        <p:blipFill rotWithShape="1">
          <a:blip r:embed="rId3">
            <a:alphaModFix/>
          </a:blip>
          <a:srcRect b="0" l="0" r="0" t="0"/>
          <a:stretch/>
        </p:blipFill>
        <p:spPr>
          <a:xfrm>
            <a:off x="1600200" y="3429000"/>
            <a:ext cx="6148387" cy="7810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6" name="Shape 136"/>
        <p:cNvGrpSpPr/>
        <p:nvPr/>
      </p:nvGrpSpPr>
      <p:grpSpPr>
        <a:xfrm>
          <a:off x="0" y="0"/>
          <a:ext cx="0" cy="0"/>
          <a:chOff x="0" y="0"/>
          <a:chExt cx="0" cy="0"/>
        </a:xfrm>
      </p:grpSpPr>
      <p:sp>
        <p:nvSpPr>
          <p:cNvPr id="137" name="Shape 137"/>
          <p:cNvSpPr txBox="1"/>
          <p:nvPr>
            <p:ph type="title"/>
          </p:nvPr>
        </p:nvSpPr>
        <p:spPr>
          <a:xfrm>
            <a:off x="6096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molaire d’un élément et le nombre d’Avogadro</a:t>
            </a:r>
            <a:endParaRPr/>
          </a:p>
        </p:txBody>
      </p:sp>
      <p:sp>
        <p:nvSpPr>
          <p:cNvPr id="138" name="Shape 138"/>
          <p:cNvSpPr txBox="1"/>
          <p:nvPr>
            <p:ph idx="1" type="body"/>
          </p:nvPr>
        </p:nvSpPr>
        <p:spPr>
          <a:xfrm>
            <a:off x="685800" y="1752600"/>
            <a:ext cx="800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Exemple:		Quelle est la masse (en grammes) d’un 																	atome d’iode (I)?</a:t>
            </a:r>
            <a:endParaRPr/>
          </a:p>
          <a:p>
            <a:pPr indent="-165100" lvl="0" marL="342900" marR="0" rtl="0" algn="l">
              <a:lnSpc>
                <a:spcPct val="100000"/>
              </a:lnSpc>
              <a:spcBef>
                <a:spcPts val="560"/>
              </a:spcBef>
              <a:spcAft>
                <a:spcPts val="0"/>
              </a:spcAft>
              <a:buClr>
                <a:schemeClr val="dk1"/>
              </a:buClr>
              <a:buSzPts val="2800"/>
              <a:buFont typeface="Times New Roman"/>
              <a:buNone/>
            </a:pPr>
            <a:r>
              <a:t/>
            </a:r>
            <a:endParaRPr b="0" i="0" sz="28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56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Solution:</a:t>
            </a:r>
            <a:endParaRPr/>
          </a:p>
          <a:p>
            <a:pPr indent="-285750" lvl="1" marL="742950" marR="0" rtl="0" algn="l">
              <a:lnSpc>
                <a:spcPct val="100000"/>
              </a:lnSpc>
              <a:spcBef>
                <a:spcPts val="56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la masse molaire de l’iode = 126.9 g/mol, donc</a:t>
            </a:r>
            <a:endParaRPr/>
          </a:p>
        </p:txBody>
      </p:sp>
      <p:pic>
        <p:nvPicPr>
          <p:cNvPr id="139" name="Shape 139"/>
          <p:cNvPicPr preferRelativeResize="0"/>
          <p:nvPr/>
        </p:nvPicPr>
        <p:blipFill rotWithShape="1">
          <a:blip r:embed="rId3">
            <a:alphaModFix/>
          </a:blip>
          <a:srcRect b="0" l="0" r="0" t="0"/>
          <a:stretch/>
        </p:blipFill>
        <p:spPr>
          <a:xfrm>
            <a:off x="1541462" y="4695825"/>
            <a:ext cx="6569075" cy="94773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3" name="Shape 143"/>
        <p:cNvGrpSpPr/>
        <p:nvPr/>
      </p:nvGrpSpPr>
      <p:grpSpPr>
        <a:xfrm>
          <a:off x="0" y="0"/>
          <a:ext cx="0" cy="0"/>
          <a:chOff x="0" y="0"/>
          <a:chExt cx="0" cy="0"/>
        </a:xfrm>
      </p:grpSpPr>
      <p:sp>
        <p:nvSpPr>
          <p:cNvPr id="144" name="Shape 144"/>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moléculaire</a:t>
            </a:r>
            <a:endParaRPr/>
          </a:p>
        </p:txBody>
      </p:sp>
      <p:sp>
        <p:nvSpPr>
          <p:cNvPr id="145" name="Shape 145"/>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masse moléculaire est la somme des masses atomiques (en unités de masse atomique) des atomes qui forment une molécule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la masse moléculaire de l’eau est																																												(2)(1.008 u) + (1)(16.00 u) = 18.02 u</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masse molaire d’une molécule (en grammes) a une valeur numérique égale à sa masse moléculaire moyenne (en unités de masse atomique)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la masse molaire de l’eau est 18.02 g, et donc 18.02 g d’eau contient une mole (ou 6.022045 x 10</a:t>
            </a:r>
            <a:r>
              <a:rPr b="0" baseline="30000" i="0" lang="en-US" sz="2000" u="none" cap="none" strike="noStrike">
                <a:solidFill>
                  <a:schemeClr val="dk1"/>
                </a:solidFill>
                <a:latin typeface="Times New Roman"/>
                <a:ea typeface="Times New Roman"/>
                <a:cs typeface="Times New Roman"/>
                <a:sym typeface="Times New Roman"/>
              </a:rPr>
              <a:t>23</a:t>
            </a:r>
            <a:r>
              <a:rPr b="0" i="0" lang="en-US" sz="2000" u="none" cap="none" strike="noStrike">
                <a:solidFill>
                  <a:schemeClr val="dk1"/>
                </a:solidFill>
                <a:latin typeface="Times New Roman"/>
                <a:ea typeface="Times New Roman"/>
                <a:cs typeface="Times New Roman"/>
                <a:sym typeface="Times New Roman"/>
              </a:rPr>
              <a:t> molécules) d’eau</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9" name="Shape 149"/>
        <p:cNvGrpSpPr/>
        <p:nvPr/>
      </p:nvGrpSpPr>
      <p:grpSpPr>
        <a:xfrm>
          <a:off x="0" y="0"/>
          <a:ext cx="0" cy="0"/>
          <a:chOff x="0" y="0"/>
          <a:chExt cx="0" cy="0"/>
        </a:xfrm>
      </p:grpSpPr>
      <p:sp>
        <p:nvSpPr>
          <p:cNvPr id="150" name="Shape 150"/>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moléculaire</a:t>
            </a:r>
            <a:endParaRPr/>
          </a:p>
        </p:txBody>
      </p:sp>
      <p:sp>
        <p:nvSpPr>
          <p:cNvPr id="151" name="Shape 151"/>
          <p:cNvSpPr txBox="1"/>
          <p:nvPr>
            <p:ph idx="1" type="body"/>
          </p:nvPr>
        </p:nvSpPr>
        <p:spPr>
          <a:xfrm>
            <a:off x="7620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Exemple:		Quelle est la masse moléculaire du																					méthanol (CH</a:t>
            </a:r>
            <a:r>
              <a:rPr b="0" baseline="-25000" i="0" lang="en-US" sz="2800" u="none" cap="none" strike="noStrike">
                <a:solidFill>
                  <a:schemeClr val="dk1"/>
                </a:solidFill>
                <a:latin typeface="Times New Roman"/>
                <a:ea typeface="Times New Roman"/>
                <a:cs typeface="Times New Roman"/>
                <a:sym typeface="Times New Roman"/>
              </a:rPr>
              <a:t>3</a:t>
            </a:r>
            <a:r>
              <a:rPr b="0" i="0" lang="en-US" sz="2800" u="none" cap="none" strike="noStrike">
                <a:solidFill>
                  <a:schemeClr val="dk1"/>
                </a:solidFill>
                <a:latin typeface="Times New Roman"/>
                <a:ea typeface="Times New Roman"/>
                <a:cs typeface="Times New Roman"/>
                <a:sym typeface="Times New Roman"/>
              </a:rPr>
              <a:t>OH)?</a:t>
            </a:r>
            <a:endParaRPr/>
          </a:p>
          <a:p>
            <a:pPr indent="-165100" lvl="0" marL="342900" marR="0" rtl="0" algn="l">
              <a:lnSpc>
                <a:spcPct val="100000"/>
              </a:lnSpc>
              <a:spcBef>
                <a:spcPts val="560"/>
              </a:spcBef>
              <a:spcAft>
                <a:spcPts val="0"/>
              </a:spcAft>
              <a:buClr>
                <a:schemeClr val="dk1"/>
              </a:buClr>
              <a:buSzPts val="2800"/>
              <a:buFont typeface="Times New Roman"/>
              <a:buNone/>
            </a:pPr>
            <a:r>
              <a:t/>
            </a:r>
            <a:endParaRPr b="0" i="0" sz="28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56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Solution:																																																																																																																							masse moléculaire de CH</a:t>
            </a:r>
            <a:r>
              <a:rPr b="0" baseline="-25000" i="0" lang="en-US" sz="2800" u="none" cap="none" strike="noStrike">
                <a:solidFill>
                  <a:schemeClr val="dk1"/>
                </a:solidFill>
                <a:latin typeface="Times New Roman"/>
                <a:ea typeface="Times New Roman"/>
                <a:cs typeface="Times New Roman"/>
                <a:sym typeface="Times New Roman"/>
              </a:rPr>
              <a:t>3</a:t>
            </a:r>
            <a:r>
              <a:rPr b="0" i="0" lang="en-US" sz="2800" u="none" cap="none" strike="noStrike">
                <a:solidFill>
                  <a:schemeClr val="dk1"/>
                </a:solidFill>
                <a:latin typeface="Times New Roman"/>
                <a:ea typeface="Times New Roman"/>
                <a:cs typeface="Times New Roman"/>
                <a:sym typeface="Times New Roman"/>
              </a:rPr>
              <a:t>OH =	 (4)(1.008 u)																																															+(1)(12.01 u)																																															</a:t>
            </a:r>
            <a:r>
              <a:rPr b="0" i="0" lang="en-US" sz="2800" u="sng" cap="none" strike="noStrike">
                <a:solidFill>
                  <a:schemeClr val="dk1"/>
                </a:solidFill>
                <a:latin typeface="Times New Roman"/>
                <a:ea typeface="Times New Roman"/>
                <a:cs typeface="Times New Roman"/>
                <a:sym typeface="Times New Roman"/>
              </a:rPr>
              <a:t>+(1)(16.00 u)</a:t>
            </a:r>
            <a:r>
              <a:rPr b="0" i="0" lang="en-US" sz="2800" u="none" cap="none" strike="noStrike">
                <a:solidFill>
                  <a:schemeClr val="dk1"/>
                </a:solidFill>
                <a:latin typeface="Times New Roman"/>
                <a:ea typeface="Times New Roman"/>
                <a:cs typeface="Times New Roman"/>
                <a:sym typeface="Times New Roman"/>
              </a:rPr>
              <a:t>																																														= 32.04 u</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sp>
        <p:nvSpPr>
          <p:cNvPr id="156" name="Shape 156"/>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masse molaire</a:t>
            </a:r>
            <a:endParaRPr/>
          </a:p>
        </p:txBody>
      </p:sp>
      <p:sp>
        <p:nvSpPr>
          <p:cNvPr id="157" name="Shape 157"/>
          <p:cNvSpPr txBox="1"/>
          <p:nvPr>
            <p:ph idx="1" type="body"/>
          </p:nvPr>
        </p:nvSpPr>
        <p:spPr>
          <a:xfrm>
            <a:off x="6096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Exemple:		Calculez le nombre de moles contenues															dans 198 g de chloroforme (CHCl</a:t>
            </a:r>
            <a:r>
              <a:rPr b="0" baseline="-25000" i="0" lang="en-US" sz="2800" u="none" cap="none" strike="noStrike">
                <a:solidFill>
                  <a:schemeClr val="dk1"/>
                </a:solidFill>
                <a:latin typeface="Times New Roman"/>
                <a:ea typeface="Times New Roman"/>
                <a:cs typeface="Times New Roman"/>
                <a:sym typeface="Times New Roman"/>
              </a:rPr>
              <a:t>3</a:t>
            </a:r>
            <a:r>
              <a:rPr b="0" i="0" lang="en-US" sz="2800" u="none" cap="none" strike="noStrike">
                <a:solidFill>
                  <a:schemeClr val="dk1"/>
                </a:solidFill>
                <a:latin typeface="Times New Roman"/>
                <a:ea typeface="Times New Roman"/>
                <a:cs typeface="Times New Roman"/>
                <a:sym typeface="Times New Roman"/>
              </a:rPr>
              <a:t>).</a:t>
            </a:r>
            <a:endParaRPr/>
          </a:p>
          <a:p>
            <a:pPr indent="-165100" lvl="0" marL="342900" marR="0" rtl="0" algn="l">
              <a:lnSpc>
                <a:spcPct val="100000"/>
              </a:lnSpc>
              <a:spcBef>
                <a:spcPts val="560"/>
              </a:spcBef>
              <a:spcAft>
                <a:spcPts val="0"/>
              </a:spcAft>
              <a:buClr>
                <a:schemeClr val="dk1"/>
              </a:buClr>
              <a:buSzPts val="2800"/>
              <a:buFont typeface="Times New Roman"/>
              <a:buNone/>
            </a:pPr>
            <a:r>
              <a:t/>
            </a:r>
            <a:endParaRPr b="0" i="0" sz="28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56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Solution:</a:t>
            </a:r>
            <a:endParaRPr/>
          </a:p>
        </p:txBody>
      </p:sp>
      <p:pic>
        <p:nvPicPr>
          <p:cNvPr id="158" name="Shape 158"/>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159" name="Shape 159"/>
          <p:cNvPicPr preferRelativeResize="0"/>
          <p:nvPr/>
        </p:nvPicPr>
        <p:blipFill rotWithShape="1">
          <a:blip r:embed="rId4">
            <a:alphaModFix/>
          </a:blip>
          <a:srcRect b="0" l="0" r="0" t="0"/>
          <a:stretch/>
        </p:blipFill>
        <p:spPr>
          <a:xfrm>
            <a:off x="423862" y="3744912"/>
            <a:ext cx="8294687" cy="1549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3" name="Shape 163"/>
        <p:cNvGrpSpPr/>
        <p:nvPr/>
      </p:nvGrpSpPr>
      <p:grpSpPr>
        <a:xfrm>
          <a:off x="0" y="0"/>
          <a:ext cx="0" cy="0"/>
          <a:chOff x="0" y="0"/>
          <a:chExt cx="0" cy="0"/>
        </a:xfrm>
      </p:grpSpPr>
      <p:sp>
        <p:nvSpPr>
          <p:cNvPr id="164" name="Shape 164"/>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spectromètre de masse</a:t>
            </a:r>
            <a:endParaRPr/>
          </a:p>
        </p:txBody>
      </p:sp>
      <p:pic>
        <p:nvPicPr>
          <p:cNvPr id="165" name="Shape 165"/>
          <p:cNvPicPr preferRelativeResize="0"/>
          <p:nvPr>
            <p:ph idx="2" type="clipArt"/>
          </p:nvPr>
        </p:nvPicPr>
        <p:blipFill rotWithShape="1">
          <a:blip r:embed="rId3">
            <a:alphaModFix/>
          </a:blip>
          <a:srcRect b="0" l="0" r="0" t="0"/>
          <a:stretch/>
        </p:blipFill>
        <p:spPr>
          <a:xfrm>
            <a:off x="228600" y="2438400"/>
            <a:ext cx="3810000" cy="2857500"/>
          </a:xfrm>
          <a:prstGeom prst="rect">
            <a:avLst/>
          </a:prstGeom>
          <a:noFill/>
          <a:ln>
            <a:noFill/>
          </a:ln>
        </p:spPr>
      </p:pic>
      <p:sp>
        <p:nvSpPr>
          <p:cNvPr id="166" name="Shape 166"/>
          <p:cNvSpPr txBox="1"/>
          <p:nvPr>
            <p:ph idx="1" type="body"/>
          </p:nvPr>
        </p:nvSpPr>
        <p:spPr>
          <a:xfrm>
            <a:off x="4267200" y="1981200"/>
            <a:ext cx="464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 faisceau d’électrons ionise les molécules, et un aimant modifie la trajectoire des ions produits selon leur rapport charge : masse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signal produit par un ion particulier est proportionnel à son abondance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0" name="Shape 170"/>
        <p:cNvGrpSpPr/>
        <p:nvPr/>
      </p:nvGrpSpPr>
      <p:grpSpPr>
        <a:xfrm>
          <a:off x="0" y="0"/>
          <a:ext cx="0" cy="0"/>
          <a:chOff x="0" y="0"/>
          <a:chExt cx="0" cy="0"/>
        </a:xfrm>
      </p:grpSpPr>
      <p:sp>
        <p:nvSpPr>
          <p:cNvPr id="171" name="Shape 171"/>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spectromètre de masse</a:t>
            </a:r>
            <a:endParaRPr/>
          </a:p>
        </p:txBody>
      </p:sp>
      <p:pic>
        <p:nvPicPr>
          <p:cNvPr id="172" name="Shape 172"/>
          <p:cNvPicPr preferRelativeResize="0"/>
          <p:nvPr>
            <p:ph idx="2" type="clipArt"/>
          </p:nvPr>
        </p:nvPicPr>
        <p:blipFill rotWithShape="1">
          <a:blip r:embed="rId3">
            <a:alphaModFix/>
          </a:blip>
          <a:srcRect b="0" l="0" r="0" t="0"/>
          <a:stretch/>
        </p:blipFill>
        <p:spPr>
          <a:xfrm>
            <a:off x="381000" y="2590800"/>
            <a:ext cx="3810000" cy="2857500"/>
          </a:xfrm>
          <a:prstGeom prst="rect">
            <a:avLst/>
          </a:prstGeom>
          <a:noFill/>
          <a:ln>
            <a:noFill/>
          </a:ln>
        </p:spPr>
      </p:pic>
      <p:sp>
        <p:nvSpPr>
          <p:cNvPr id="173" name="Shape 173"/>
          <p:cNvSpPr txBox="1"/>
          <p:nvPr>
            <p:ph idx="1" type="body"/>
          </p:nvPr>
        </p:nvSpPr>
        <p:spPr>
          <a:xfrm>
            <a:off x="4267200" y="1981200"/>
            <a:ext cx="449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dans cet exemple, on peut déterminer l’abondance relative de chaque isotope de Ne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spectrométrie de masse peut aussi être utilisée pour identifier la masse moléculaire d’un composé</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7" name="Shape 177"/>
        <p:cNvGrpSpPr/>
        <p:nvPr/>
      </p:nvGrpSpPr>
      <p:grpSpPr>
        <a:xfrm>
          <a:off x="0" y="0"/>
          <a:ext cx="0" cy="0"/>
          <a:chOff x="0" y="0"/>
          <a:chExt cx="0" cy="0"/>
        </a:xfrm>
      </p:grpSpPr>
      <p:sp>
        <p:nvSpPr>
          <p:cNvPr id="178" name="Shape 178"/>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composition centésimale</a:t>
            </a:r>
            <a:endParaRPr/>
          </a:p>
        </p:txBody>
      </p:sp>
      <p:sp>
        <p:nvSpPr>
          <p:cNvPr id="179" name="Shape 179"/>
          <p:cNvSpPr txBox="1"/>
          <p:nvPr>
            <p:ph idx="1" type="body"/>
          </p:nvPr>
        </p:nvSpPr>
        <p:spPr>
          <a:xfrm>
            <a:off x="7620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composition centésimale est le pourcentage en masse de chaque élément contenu dans un composé</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composition centésimale nous permet d’établir la formule empirique d’un composé</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avec sa masse moléculaire, obtenue par la spectrométrie de masse, ou l’équation des gaz parfaits dans le cas d’un gaz, on peut ensuite établir sa formule moléculaire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Shape 184"/>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composition centésimale</a:t>
            </a:r>
            <a:endParaRPr/>
          </a:p>
        </p:txBody>
      </p:sp>
      <p:sp>
        <p:nvSpPr>
          <p:cNvPr id="185" name="Shape 185"/>
          <p:cNvSpPr txBox="1"/>
          <p:nvPr>
            <p:ph idx="1" type="body"/>
          </p:nvPr>
        </p:nvSpPr>
        <p:spPr>
          <a:xfrm>
            <a:off x="609600" y="1447800"/>
            <a:ext cx="800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La composition centésimale du peroxyde d’hydrogène est 5.94% H et 94.06% O.  Quelle est sa formule empirique?  Si la masse moléculaire de ce composé est 34.02 u, quelle est sa formule moléculaire?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avait 100 g de peroxyde d’hydrogène, on aurait 94.06 g de O et 5.94 g de H, soit (94.06 g)/(16.00 g/mol) = 5.88 mol de O et						 (5.94 g)/(1.008 g/mol) = 5.89 mol de H.</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Ceci donne un rapport H:O d’environ 1:1.  Sa formule empirique est donc HO.</a:t>
            </a:r>
            <a:endParaRPr/>
          </a:p>
          <a:p>
            <a:pPr indent="-285750" lvl="1" marL="742950" marR="0" rtl="0" algn="l">
              <a:lnSpc>
                <a:spcPct val="100000"/>
              </a:lnSpc>
              <a:spcBef>
                <a:spcPts val="400"/>
              </a:spcBef>
              <a:spcAft>
                <a:spcPts val="0"/>
              </a:spcAft>
              <a:buClr>
                <a:schemeClr val="dk1"/>
              </a:buClr>
              <a:buSzPts val="2000"/>
              <a:buFont typeface="Times New Roman"/>
              <a:buChar char="–"/>
            </a:pPr>
            <a:r>
              <a:rPr b="0" i="1" lang="en-US" sz="2000" u="none" cap="none" strike="noStrike">
                <a:solidFill>
                  <a:schemeClr val="dk1"/>
                </a:solidFill>
                <a:latin typeface="Times New Roman"/>
                <a:ea typeface="Times New Roman"/>
                <a:cs typeface="Times New Roman"/>
                <a:sym typeface="Times New Roman"/>
              </a:rPr>
              <a:t>Si</a:t>
            </a:r>
            <a:r>
              <a:rPr b="0" i="0" lang="en-US" sz="2000" u="none" cap="none" strike="noStrike">
                <a:solidFill>
                  <a:schemeClr val="dk1"/>
                </a:solidFill>
                <a:latin typeface="Times New Roman"/>
                <a:ea typeface="Times New Roman"/>
                <a:cs typeface="Times New Roman"/>
                <a:sym typeface="Times New Roman"/>
              </a:rPr>
              <a:t> la formule moléculaire était HO, la masse moléculaire serait 17.01 u (soit deux fois trop petit).</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formule moléculaire est donc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9" name="Shape 189"/>
        <p:cNvGrpSpPr/>
        <p:nvPr/>
      </p:nvGrpSpPr>
      <p:grpSpPr>
        <a:xfrm>
          <a:off x="0" y="0"/>
          <a:ext cx="0" cy="0"/>
          <a:chOff x="0" y="0"/>
          <a:chExt cx="0" cy="0"/>
        </a:xfrm>
      </p:grpSpPr>
      <p:sp>
        <p:nvSpPr>
          <p:cNvPr id="190" name="Shape 190"/>
          <p:cNvSpPr txBox="1"/>
          <p:nvPr>
            <p:ph type="title"/>
          </p:nvPr>
        </p:nvSpPr>
        <p:spPr>
          <a:xfrm>
            <a:off x="7620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composition centésimale</a:t>
            </a:r>
            <a:endParaRPr/>
          </a:p>
        </p:txBody>
      </p:sp>
      <p:sp>
        <p:nvSpPr>
          <p:cNvPr id="191" name="Shape 191"/>
          <p:cNvSpPr txBox="1"/>
          <p:nvPr>
            <p:ph idx="1" type="body"/>
          </p:nvPr>
        </p:nvSpPr>
        <p:spPr>
          <a:xfrm>
            <a:off x="609600" y="1371600"/>
            <a:ext cx="800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Exemple:	Déterminez la formule empirique d’un composé selon la composition centésimale suivante:  24.75% K, 34.77% Mn, et 40.51% O.</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Solution:</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Si on avait 100 g de ce composé, on aurait 24.75 g de K, 34.77 g de Mn, et 40.51 g de O, ou soit 																																																																							(24.75 g)/(39.10 g/mol) = 0.6330 mol de K, 															(34.77 g)/(54.94 g/mol) = 0.6329 mol de Mn, et 													(40.51 g)/(16.00 g/mol) = 2.532 mol de O</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Ceci donne un rapport K:Mn:O d’environ 1:1:4.</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formule empirique est donc KMnO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5" name="Shape 195"/>
        <p:cNvGrpSpPr/>
        <p:nvPr/>
      </p:nvGrpSpPr>
      <p:grpSpPr>
        <a:xfrm>
          <a:off x="0" y="0"/>
          <a:ext cx="0" cy="0"/>
          <a:chOff x="0" y="0"/>
          <a:chExt cx="0" cy="0"/>
        </a:xfrm>
      </p:grpSpPr>
      <p:sp>
        <p:nvSpPr>
          <p:cNvPr id="196" name="Shape 196"/>
          <p:cNvSpPr txBox="1"/>
          <p:nvPr>
            <p:ph idx="1" type="body"/>
          </p:nvPr>
        </p:nvSpPr>
        <p:spPr>
          <a:xfrm>
            <a:off x="250825" y="188912"/>
            <a:ext cx="8713787"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composition centésimale d'un composé est de 38.08% C, 31.71% O, 25.42% S, et 4.79% H. La masse moléculaire du composé est approximativement  504.6 g/mol.  Quelle est la formule empirique de ce composé?  Quelle est sa formule moléculaire?  Quelle est la masse (en g) d'une molécule de ce composé?</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0" name="Shape 200"/>
        <p:cNvGrpSpPr/>
        <p:nvPr/>
      </p:nvGrpSpPr>
      <p:grpSpPr>
        <a:xfrm>
          <a:off x="0" y="0"/>
          <a:ext cx="0" cy="0"/>
          <a:chOff x="0" y="0"/>
          <a:chExt cx="0" cy="0"/>
        </a:xfrm>
      </p:grpSpPr>
      <p:sp>
        <p:nvSpPr>
          <p:cNvPr id="201" name="Shape 201"/>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L’équilibration des équations chimiques</a:t>
            </a:r>
            <a:endParaRPr/>
          </a:p>
        </p:txBody>
      </p:sp>
      <p:sp>
        <p:nvSpPr>
          <p:cNvPr id="202" name="Shape 202"/>
          <p:cNvSpPr txBox="1"/>
          <p:nvPr>
            <p:ph idx="1" type="body"/>
          </p:nvPr>
        </p:nvSpPr>
        <p:spPr>
          <a:xfrm>
            <a:off x="304800" y="15240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fois que tous les réactifs et produits sont connus (ceci n’est pas toujours trivial), on peut équilibrer une équation chimique afin de respecter la loi de la conservation de masse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peut équilibrer l’équation en jouant avec les coefficients devant chaque réactif ou produit (on ne peut pas jouer avec la formule moléculaire!!!)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il est souvent plus facile de commencer à équilibrer un élément qui apparaît à seulement une place de chaque côté de la flèche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sp>
        <p:nvSpPr>
          <p:cNvPr id="207" name="Shape 207"/>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L’équilibration des réactions chimiques</a:t>
            </a:r>
            <a:endParaRPr/>
          </a:p>
        </p:txBody>
      </p:sp>
      <p:sp>
        <p:nvSpPr>
          <p:cNvPr id="208" name="Shape 208"/>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eg.;				  			KClO</a:t>
            </a:r>
            <a:r>
              <a:rPr b="0" baseline="-25000" i="0" lang="en-US" sz="2000" u="none" cap="none" strike="noStrike">
                <a:solidFill>
                  <a:schemeClr val="dk1"/>
                </a:solidFill>
                <a:latin typeface="Times New Roman"/>
                <a:ea typeface="Times New Roman"/>
                <a:cs typeface="Times New Roman"/>
                <a:sym typeface="Times New Roman"/>
              </a:rPr>
              <a:t>3							</a:t>
            </a:r>
            <a:r>
              <a:rPr b="0" i="0" lang="en-US" sz="2000" u="none" cap="none" strike="noStrike">
                <a:solidFill>
                  <a:schemeClr val="dk1"/>
                </a:solidFill>
                <a:latin typeface="Times New Roman"/>
                <a:ea typeface="Times New Roman"/>
                <a:cs typeface="Times New Roman"/>
                <a:sym typeface="Times New Roman"/>
              </a:rPr>
              <a:t>KCl +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a:t>
            </a:r>
            <a:endParaRPr/>
          </a:p>
          <a:p>
            <a:pPr indent="-101600" lvl="3" marL="16002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K et Cl sont équilibrés (pour l’instant)</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équilibre O																																																																																											2 KClO</a:t>
            </a:r>
            <a:r>
              <a:rPr b="0" baseline="-25000" i="0" lang="en-US" sz="2000" u="none" cap="none" strike="noStrike">
                <a:solidFill>
                  <a:schemeClr val="dk1"/>
                </a:solidFill>
                <a:latin typeface="Times New Roman"/>
                <a:ea typeface="Times New Roman"/>
                <a:cs typeface="Times New Roman"/>
                <a:sym typeface="Times New Roman"/>
              </a:rPr>
              <a:t>3							 </a:t>
            </a:r>
            <a:r>
              <a:rPr b="0" i="0" lang="en-US" sz="2000" u="none" cap="none" strike="noStrike">
                <a:solidFill>
                  <a:schemeClr val="dk1"/>
                </a:solidFill>
                <a:latin typeface="Times New Roman"/>
                <a:ea typeface="Times New Roman"/>
                <a:cs typeface="Times New Roman"/>
                <a:sym typeface="Times New Roman"/>
              </a:rPr>
              <a:t>KCl + 3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a:t>
            </a:r>
            <a:endParaRPr/>
          </a:p>
          <a:p>
            <a:pPr indent="-101600" lvl="3" marL="16002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 est maintenant équilibré</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K et Cl ne sont plus équilibrés																																																																														2 KClO</a:t>
            </a:r>
            <a:r>
              <a:rPr b="0" baseline="-25000" i="0" lang="en-US" sz="2000" u="none" cap="none" strike="noStrike">
                <a:solidFill>
                  <a:schemeClr val="dk1"/>
                </a:solidFill>
                <a:latin typeface="Times New Roman"/>
                <a:ea typeface="Times New Roman"/>
                <a:cs typeface="Times New Roman"/>
                <a:sym typeface="Times New Roman"/>
              </a:rPr>
              <a:t>3							 </a:t>
            </a:r>
            <a:r>
              <a:rPr b="0" i="0" lang="en-US" sz="2000" u="none" cap="none" strike="noStrike">
                <a:solidFill>
                  <a:schemeClr val="dk1"/>
                </a:solidFill>
                <a:latin typeface="Times New Roman"/>
                <a:ea typeface="Times New Roman"/>
                <a:cs typeface="Times New Roman"/>
                <a:sym typeface="Times New Roman"/>
              </a:rPr>
              <a:t>2 KCl + 3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a:t>
            </a:r>
            <a:endParaRPr/>
          </a:p>
          <a:p>
            <a:pPr indent="-101600" lvl="3" marL="16002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l’équation est maintenant équilibrée</a:t>
            </a:r>
            <a:endParaRPr/>
          </a:p>
        </p:txBody>
      </p:sp>
      <p:cxnSp>
        <p:nvCxnSpPr>
          <p:cNvPr id="209" name="Shape 209"/>
          <p:cNvCxnSpPr/>
          <p:nvPr/>
        </p:nvCxnSpPr>
        <p:spPr>
          <a:xfrm>
            <a:off x="3200400" y="1600200"/>
            <a:ext cx="3810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10" name="Shape 210"/>
          <p:cNvCxnSpPr/>
          <p:nvPr/>
        </p:nvCxnSpPr>
        <p:spPr>
          <a:xfrm>
            <a:off x="3429000" y="3276600"/>
            <a:ext cx="4572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11" name="Shape 211"/>
          <p:cNvCxnSpPr/>
          <p:nvPr/>
        </p:nvCxnSpPr>
        <p:spPr>
          <a:xfrm>
            <a:off x="3429000" y="5029200"/>
            <a:ext cx="5334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5" name="Shape 215"/>
        <p:cNvGrpSpPr/>
        <p:nvPr/>
      </p:nvGrpSpPr>
      <p:grpSpPr>
        <a:xfrm>
          <a:off x="0" y="0"/>
          <a:ext cx="0" cy="0"/>
          <a:chOff x="0" y="0"/>
          <a:chExt cx="0" cy="0"/>
        </a:xfrm>
      </p:grpSpPr>
      <p:sp>
        <p:nvSpPr>
          <p:cNvPr id="216" name="Shape 21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L’équilibration des équations chimiques</a:t>
            </a:r>
            <a:endParaRPr/>
          </a:p>
        </p:txBody>
      </p:sp>
      <p:sp>
        <p:nvSpPr>
          <p:cNvPr id="217" name="Shape 217"/>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N.B. les équations chimiques																																																																																																								 KClO</a:t>
            </a:r>
            <a:r>
              <a:rPr b="0" baseline="-25000" i="0" lang="en-US" sz="2400" u="none" cap="none" strike="noStrike">
                <a:solidFill>
                  <a:schemeClr val="dk1"/>
                </a:solidFill>
                <a:latin typeface="Times New Roman"/>
                <a:ea typeface="Times New Roman"/>
                <a:cs typeface="Times New Roman"/>
                <a:sym typeface="Times New Roman"/>
              </a:rPr>
              <a:t>3	               </a:t>
            </a:r>
            <a:r>
              <a:rPr b="0" i="0" lang="en-US" sz="2400" u="none" cap="none" strike="noStrike">
                <a:solidFill>
                  <a:schemeClr val="dk1"/>
                </a:solidFill>
                <a:latin typeface="Times New Roman"/>
                <a:ea typeface="Times New Roman"/>
                <a:cs typeface="Times New Roman"/>
                <a:sym typeface="Times New Roman"/>
              </a:rPr>
              <a:t>KCl + (3/2)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4 KClO</a:t>
            </a:r>
            <a:r>
              <a:rPr b="0" baseline="-25000" i="0" lang="en-US" sz="2400" u="none" cap="none" strike="noStrike">
                <a:solidFill>
                  <a:schemeClr val="dk1"/>
                </a:solidFill>
                <a:latin typeface="Times New Roman"/>
                <a:ea typeface="Times New Roman"/>
                <a:cs typeface="Times New Roman"/>
                <a:sym typeface="Times New Roman"/>
              </a:rPr>
              <a:t>3	           </a:t>
            </a:r>
            <a:r>
              <a:rPr b="0" i="0" lang="en-US" sz="2400" u="none" cap="none" strike="noStrike">
                <a:solidFill>
                  <a:schemeClr val="dk1"/>
                </a:solidFill>
                <a:latin typeface="Times New Roman"/>
                <a:ea typeface="Times New Roman"/>
                <a:cs typeface="Times New Roman"/>
                <a:sym typeface="Times New Roman"/>
              </a:rPr>
              <a:t>4</a:t>
            </a:r>
            <a:r>
              <a:rPr b="0" baseline="-25000" i="0" lang="en-US" sz="2400" u="none" cap="none" strike="noStrike">
                <a:solidFill>
                  <a:schemeClr val="dk1"/>
                </a:solidFill>
                <a:latin typeface="Times New Roman"/>
                <a:ea typeface="Times New Roman"/>
                <a:cs typeface="Times New Roman"/>
                <a:sym typeface="Times New Roman"/>
              </a:rPr>
              <a:t> </a:t>
            </a:r>
            <a:r>
              <a:rPr b="0" i="0" lang="en-US" sz="2400" u="none" cap="none" strike="noStrike">
                <a:solidFill>
                  <a:schemeClr val="dk1"/>
                </a:solidFill>
                <a:latin typeface="Times New Roman"/>
                <a:ea typeface="Times New Roman"/>
                <a:cs typeface="Times New Roman"/>
                <a:sym typeface="Times New Roman"/>
              </a:rPr>
              <a:t>KCl + 6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sont acceptables et équilibrées.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cependant, il est courant, pour équilibrer les équations, d’utiliser les plus petits nombres entiers possibles comme coefficients</a:t>
            </a:r>
            <a:endParaRPr/>
          </a:p>
          <a:p>
            <a:pPr indent="-190500" lvl="0" marL="342900" marR="0" rtl="0" algn="l">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cxnSp>
        <p:nvCxnSpPr>
          <p:cNvPr id="218" name="Shape 218"/>
          <p:cNvCxnSpPr/>
          <p:nvPr/>
        </p:nvCxnSpPr>
        <p:spPr>
          <a:xfrm>
            <a:off x="3124200" y="2590800"/>
            <a:ext cx="5334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19" name="Shape 219"/>
          <p:cNvCxnSpPr/>
          <p:nvPr/>
        </p:nvCxnSpPr>
        <p:spPr>
          <a:xfrm>
            <a:off x="3429000" y="3276600"/>
            <a:ext cx="4572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3" name="Shape 223"/>
        <p:cNvGrpSpPr/>
        <p:nvPr/>
      </p:nvGrpSpPr>
      <p:grpSpPr>
        <a:xfrm>
          <a:off x="0" y="0"/>
          <a:ext cx="0" cy="0"/>
          <a:chOff x="0" y="0"/>
          <a:chExt cx="0" cy="0"/>
        </a:xfrm>
      </p:grpSpPr>
      <p:sp>
        <p:nvSpPr>
          <p:cNvPr id="224" name="Shape 224"/>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L’équilibration des équations chimiques</a:t>
            </a:r>
            <a:endParaRPr/>
          </a:p>
        </p:txBody>
      </p:sp>
      <p:sp>
        <p:nvSpPr>
          <p:cNvPr id="225" name="Shape 225"/>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aucun élément n’est équilibré</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équilibre le C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2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équilibre l’H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2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+ 3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équilibre l’O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 (7/2)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2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+ 3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l’équation est équilibrée</a:t>
            </a:r>
            <a:endParaRPr/>
          </a:p>
          <a:p>
            <a:pPr indent="-228600" lvl="3" marL="16002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double les coefficients pour avoir des nombres entiers		    																																																				                    								2 C</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+ 7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4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+ 6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endParaRPr/>
          </a:p>
          <a:p>
            <a:pPr indent="-101600" lvl="3" marL="16002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cxnSp>
        <p:nvCxnSpPr>
          <p:cNvPr id="226" name="Shape 226"/>
          <p:cNvCxnSpPr/>
          <p:nvPr/>
        </p:nvCxnSpPr>
        <p:spPr>
          <a:xfrm>
            <a:off x="3581400" y="1828800"/>
            <a:ext cx="4572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27" name="Shape 227"/>
          <p:cNvCxnSpPr/>
          <p:nvPr/>
        </p:nvCxnSpPr>
        <p:spPr>
          <a:xfrm>
            <a:off x="3581400" y="2819400"/>
            <a:ext cx="4572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28" name="Shape 228"/>
          <p:cNvCxnSpPr/>
          <p:nvPr/>
        </p:nvCxnSpPr>
        <p:spPr>
          <a:xfrm>
            <a:off x="3581400" y="3505200"/>
            <a:ext cx="5334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29" name="Shape 229"/>
          <p:cNvCxnSpPr/>
          <p:nvPr/>
        </p:nvCxnSpPr>
        <p:spPr>
          <a:xfrm>
            <a:off x="4038600" y="4191000"/>
            <a:ext cx="5334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30" name="Shape 230"/>
          <p:cNvCxnSpPr/>
          <p:nvPr/>
        </p:nvCxnSpPr>
        <p:spPr>
          <a:xfrm>
            <a:off x="4876800" y="5562600"/>
            <a:ext cx="4572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4" name="Shape 234"/>
        <p:cNvGrpSpPr/>
        <p:nvPr/>
      </p:nvGrpSpPr>
      <p:grpSpPr>
        <a:xfrm>
          <a:off x="0" y="0"/>
          <a:ext cx="0" cy="0"/>
          <a:chOff x="0" y="0"/>
          <a:chExt cx="0" cy="0"/>
        </a:xfrm>
      </p:grpSpPr>
      <p:sp>
        <p:nvSpPr>
          <p:cNvPr id="235" name="Shape 235"/>
          <p:cNvSpPr txBox="1"/>
          <p:nvPr>
            <p:ph type="title"/>
          </p:nvPr>
        </p:nvSpPr>
        <p:spPr>
          <a:xfrm>
            <a:off x="684212" y="0"/>
            <a:ext cx="7772400" cy="90805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L’équilibration des équations chimiques</a:t>
            </a:r>
            <a:endParaRPr/>
          </a:p>
        </p:txBody>
      </p:sp>
      <p:sp>
        <p:nvSpPr>
          <p:cNvPr id="236" name="Shape 236"/>
          <p:cNvSpPr txBox="1"/>
          <p:nvPr>
            <p:ph idx="1" type="body"/>
          </p:nvPr>
        </p:nvSpPr>
        <p:spPr>
          <a:xfrm>
            <a:off x="684212" y="1052512"/>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Fe</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 CO            Fe + CO</a:t>
            </a:r>
            <a:r>
              <a:rPr b="0" baseline="-25000" i="0" lang="en-US" sz="2000" u="none" cap="none" strike="noStrike">
                <a:solidFill>
                  <a:schemeClr val="dk1"/>
                </a:solidFill>
                <a:latin typeface="Times New Roman"/>
                <a:ea typeface="Times New Roman"/>
                <a:cs typeface="Times New Roman"/>
                <a:sym typeface="Times New Roman"/>
              </a:rPr>
              <a:t>2</a:t>
            </a:r>
            <a:endParaRPr b="0" i="0" sz="2000" u="none" cap="none" strike="noStrike">
              <a:solidFill>
                <a:schemeClr val="dk1"/>
              </a:solidFill>
              <a:latin typeface="Times New Roman"/>
              <a:ea typeface="Times New Roman"/>
              <a:cs typeface="Times New Roman"/>
              <a:sym typeface="Times New Roman"/>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cxnSp>
        <p:nvCxnSpPr>
          <p:cNvPr id="237" name="Shape 237"/>
          <p:cNvCxnSpPr/>
          <p:nvPr/>
        </p:nvCxnSpPr>
        <p:spPr>
          <a:xfrm>
            <a:off x="2916237" y="1268412"/>
            <a:ext cx="6096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1" name="Shape 241"/>
        <p:cNvGrpSpPr/>
        <p:nvPr/>
      </p:nvGrpSpPr>
      <p:grpSpPr>
        <a:xfrm>
          <a:off x="0" y="0"/>
          <a:ext cx="0" cy="0"/>
          <a:chOff x="0" y="0"/>
          <a:chExt cx="0" cy="0"/>
        </a:xfrm>
      </p:grpSpPr>
      <p:sp>
        <p:nvSpPr>
          <p:cNvPr id="242" name="Shape 242"/>
          <p:cNvSpPr txBox="1"/>
          <p:nvPr>
            <p:ph type="title"/>
          </p:nvPr>
        </p:nvSpPr>
        <p:spPr>
          <a:xfrm>
            <a:off x="6096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Les calculs des quantités de réactifs et de produits</a:t>
            </a:r>
            <a:endParaRPr/>
          </a:p>
        </p:txBody>
      </p:sp>
      <p:sp>
        <p:nvSpPr>
          <p:cNvPr id="243" name="Shape 243"/>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stoechiométrie est l’étude des relations entre les masses des réactifs et des produits dans une réaction chimique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si on connaît la quantité de réactifs (produits), on peut calculer la quantité de produits (réactifs) qui est formée (requise)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afin de simplifier le processus, on utilisera la méthode des moles, i.e., on travaillera directement avec les moles (plutôt qu’avec les grammes ou litres)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7" name="Shape 247"/>
        <p:cNvGrpSpPr/>
        <p:nvPr/>
      </p:nvGrpSpPr>
      <p:grpSpPr>
        <a:xfrm>
          <a:off x="0" y="0"/>
          <a:ext cx="0" cy="0"/>
          <a:chOff x="0" y="0"/>
          <a:chExt cx="0" cy="0"/>
        </a:xfrm>
      </p:grpSpPr>
      <p:sp>
        <p:nvSpPr>
          <p:cNvPr id="248" name="Shape 248"/>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Les calculs des quantités de réactifs et de produits</a:t>
            </a:r>
            <a:endParaRPr/>
          </a:p>
        </p:txBody>
      </p:sp>
      <p:sp>
        <p:nvSpPr>
          <p:cNvPr id="249" name="Shape 249"/>
          <p:cNvSpPr txBox="1"/>
          <p:nvPr>
            <p:ph idx="1" type="body"/>
          </p:nvPr>
        </p:nvSpPr>
        <p:spPr>
          <a:xfrm>
            <a:off x="7620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la réaction																																										    		2 CO(g) +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2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on observe qu’au moins deux moles de CO(g) sont nécessaires pour produire deux moles de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et qu’au moins une mole de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est aussi nécessaire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cet exemple, on dit que 2 mol CO sont stoechiométriquement équivalent à 1 mol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ainsi que	2 mol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de la même façon, on dit que 1 mol 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est stoechiométriquement équivalent à 2 mol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a:t>
            </a:r>
            <a:endParaRPr/>
          </a:p>
        </p:txBody>
      </p:sp>
      <p:cxnSp>
        <p:nvCxnSpPr>
          <p:cNvPr id="250" name="Shape 250"/>
          <p:cNvCxnSpPr/>
          <p:nvPr/>
        </p:nvCxnSpPr>
        <p:spPr>
          <a:xfrm>
            <a:off x="5105400" y="2209800"/>
            <a:ext cx="6858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5" name="Shape 255"/>
        <p:cNvGrpSpPr/>
        <p:nvPr/>
      </p:nvGrpSpPr>
      <p:grpSpPr>
        <a:xfrm>
          <a:off x="0" y="0"/>
          <a:ext cx="0" cy="0"/>
          <a:chOff x="0" y="0"/>
          <a:chExt cx="0" cy="0"/>
        </a:xfrm>
      </p:grpSpPr>
      <p:sp>
        <p:nvSpPr>
          <p:cNvPr id="256" name="Shape 256"/>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méthode des moles</a:t>
            </a:r>
            <a:endParaRPr/>
          </a:p>
        </p:txBody>
      </p:sp>
      <p:sp>
        <p:nvSpPr>
          <p:cNvPr id="257" name="Shape 257"/>
          <p:cNvSpPr txBox="1"/>
          <p:nvPr>
            <p:ph idx="1" type="body"/>
          </p:nvPr>
        </p:nvSpPr>
        <p:spPr>
          <a:xfrm>
            <a:off x="381000" y="1600200"/>
            <a:ext cx="845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(1):	identifiez tous les réactifs et produits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(2):	équilibrez l’équation chimique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(3):	convertissez toutes les quantités connues en moles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(4):	utilisez les coefficients de l’équation chimique équilibrée pour 														établir le nombre de moles des quantités recherchées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étape (5):	si nécessaire, convertissez le nombre de moles des quantités 																recherchées en grammes, litres, etc.</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1" name="Shape 261"/>
        <p:cNvGrpSpPr/>
        <p:nvPr/>
      </p:nvGrpSpPr>
      <p:grpSpPr>
        <a:xfrm>
          <a:off x="0" y="0"/>
          <a:ext cx="0" cy="0"/>
          <a:chOff x="0" y="0"/>
          <a:chExt cx="0" cy="0"/>
        </a:xfrm>
      </p:grpSpPr>
      <p:sp>
        <p:nvSpPr>
          <p:cNvPr id="262" name="Shape 262"/>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méthode des moles</a:t>
            </a:r>
            <a:endParaRPr/>
          </a:p>
        </p:txBody>
      </p:sp>
      <p:pic>
        <p:nvPicPr>
          <p:cNvPr id="263" name="Shape 263"/>
          <p:cNvPicPr preferRelativeResize="0"/>
          <p:nvPr>
            <p:ph idx="2" type="clipArt"/>
          </p:nvPr>
        </p:nvPicPr>
        <p:blipFill rotWithShape="1">
          <a:blip r:embed="rId3">
            <a:alphaModFix/>
          </a:blip>
          <a:srcRect b="0" l="0" r="0" t="0"/>
          <a:stretch/>
        </p:blipFill>
        <p:spPr>
          <a:xfrm>
            <a:off x="1295400" y="1600200"/>
            <a:ext cx="6477000" cy="48577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8" name="Shape 268"/>
        <p:cNvGrpSpPr/>
        <p:nvPr/>
      </p:nvGrpSpPr>
      <p:grpSpPr>
        <a:xfrm>
          <a:off x="0" y="0"/>
          <a:ext cx="0" cy="0"/>
          <a:chOff x="0" y="0"/>
          <a:chExt cx="0" cy="0"/>
        </a:xfrm>
      </p:grpSpPr>
      <p:sp>
        <p:nvSpPr>
          <p:cNvPr id="269" name="Shape 269"/>
          <p:cNvSpPr txBox="1"/>
          <p:nvPr>
            <p:ph type="title"/>
          </p:nvPr>
        </p:nvSpPr>
        <p:spPr>
          <a:xfrm>
            <a:off x="6096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méthode des moles</a:t>
            </a:r>
            <a:endParaRPr/>
          </a:p>
        </p:txBody>
      </p:sp>
      <p:sp>
        <p:nvSpPr>
          <p:cNvPr id="270" name="Shape 270"/>
          <p:cNvSpPr txBox="1"/>
          <p:nvPr>
            <p:ph idx="1" type="body"/>
          </p:nvPr>
        </p:nvSpPr>
        <p:spPr>
          <a:xfrm>
            <a:off x="685800" y="1676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Exemple:  La réaction entre NO et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lt1"/>
                </a:solidFill>
                <a:latin typeface="Times New Roman"/>
                <a:ea typeface="Times New Roman"/>
                <a:cs typeface="Times New Roman"/>
                <a:sym typeface="Times New Roman"/>
              </a:rPr>
              <a:t> </a:t>
            </a:r>
            <a:r>
              <a:rPr b="0" i="0" lang="en-US" sz="2400" u="none" cap="none" strike="noStrike">
                <a:solidFill>
                  <a:schemeClr val="dk1"/>
                </a:solidFill>
                <a:latin typeface="Times New Roman"/>
                <a:ea typeface="Times New Roman"/>
                <a:cs typeface="Times New Roman"/>
                <a:sym typeface="Times New Roman"/>
              </a:rPr>
              <a:t>est une étape clé dans la formation de smog photochimique:																																																																																									   2 NO(g) +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2 NO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(a) Combien de moles de NO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sont formées par 														réaction complète de 0.254  mole de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(b) Quelle masse en grammes de NO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est obtenue par la 					réaction complète de 1.44 g de NO(g)?</a:t>
            </a:r>
            <a:endParaRPr/>
          </a:p>
        </p:txBody>
      </p:sp>
      <p:cxnSp>
        <p:nvCxnSpPr>
          <p:cNvPr id="271" name="Shape 271"/>
          <p:cNvCxnSpPr/>
          <p:nvPr/>
        </p:nvCxnSpPr>
        <p:spPr>
          <a:xfrm>
            <a:off x="4267200" y="3048000"/>
            <a:ext cx="6096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6" name="Shape 276"/>
        <p:cNvGrpSpPr/>
        <p:nvPr/>
      </p:nvGrpSpPr>
      <p:grpSpPr>
        <a:xfrm>
          <a:off x="0" y="0"/>
          <a:ext cx="0" cy="0"/>
          <a:chOff x="0" y="0"/>
          <a:chExt cx="0" cy="0"/>
        </a:xfrm>
      </p:grpSpPr>
      <p:sp>
        <p:nvSpPr>
          <p:cNvPr id="277" name="Shape 277"/>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méthode des moles</a:t>
            </a:r>
            <a:endParaRPr/>
          </a:p>
        </p:txBody>
      </p:sp>
      <p:sp>
        <p:nvSpPr>
          <p:cNvPr id="278" name="Shape 278"/>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Solution:	(a)  L’équation est déjà équilibrée et on sait que																		0.254 mole de 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réagissent.  On produit     															donc deux fois plus de NO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soit 0.508 moles.																																																																								 		 (b) 1.44 g de NO est (1.44 g)/(14.01 g/mol +																				16.00 g/mol) = 0.0480 mol de NO																																																																																											Ceci va produire 0.0480 mol de NO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Ceci a une masse de (0.0480 mol)	x																								   [14.01 g/mol + (2)(16.00 g/mol)] = 2.21 g</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3" name="Shape 283"/>
        <p:cNvGrpSpPr/>
        <p:nvPr/>
      </p:nvGrpSpPr>
      <p:grpSpPr>
        <a:xfrm>
          <a:off x="0" y="0"/>
          <a:ext cx="0" cy="0"/>
          <a:chOff x="0" y="0"/>
          <a:chExt cx="0" cy="0"/>
        </a:xfrm>
      </p:grpSpPr>
      <p:sp>
        <p:nvSpPr>
          <p:cNvPr id="284" name="Shape 284"/>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Les réactifs limitants et le rendement des réactions</a:t>
            </a:r>
            <a:endParaRPr/>
          </a:p>
        </p:txBody>
      </p:sp>
      <p:pic>
        <p:nvPicPr>
          <p:cNvPr id="285" name="Shape 285"/>
          <p:cNvPicPr preferRelativeResize="0"/>
          <p:nvPr>
            <p:ph idx="2" type="clipArt"/>
          </p:nvPr>
        </p:nvPicPr>
        <p:blipFill rotWithShape="1">
          <a:blip r:embed="rId3">
            <a:alphaModFix/>
          </a:blip>
          <a:srcRect b="0" l="0" r="0" t="0"/>
          <a:stretch/>
        </p:blipFill>
        <p:spPr>
          <a:xfrm>
            <a:off x="0" y="1600200"/>
            <a:ext cx="4572000" cy="3429000"/>
          </a:xfrm>
          <a:prstGeom prst="rect">
            <a:avLst/>
          </a:prstGeom>
          <a:noFill/>
          <a:ln>
            <a:noFill/>
          </a:ln>
        </p:spPr>
      </p:pic>
      <p:sp>
        <p:nvSpPr>
          <p:cNvPr id="286" name="Shape 286"/>
          <p:cNvSpPr txBox="1"/>
          <p:nvPr>
            <p:ph idx="1" type="body"/>
          </p:nvPr>
        </p:nvSpPr>
        <p:spPr>
          <a:xfrm>
            <a:off x="4572000" y="1371600"/>
            <a:ext cx="457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réactif épuisé le premier s’appelle le réactif limitant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la quantité maximum de produit dépend de la quantité initiale du réactif limitant</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les autres réactifs sont appellés les réactifs en excès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1" name="Shape 291"/>
        <p:cNvGrpSpPr/>
        <p:nvPr/>
      </p:nvGrpSpPr>
      <p:grpSpPr>
        <a:xfrm>
          <a:off x="0" y="0"/>
          <a:ext cx="0" cy="0"/>
          <a:chOff x="0" y="0"/>
          <a:chExt cx="0" cy="0"/>
        </a:xfrm>
      </p:grpSpPr>
      <p:sp>
        <p:nvSpPr>
          <p:cNvPr id="292" name="Shape 292"/>
          <p:cNvSpPr txBox="1"/>
          <p:nvPr>
            <p:ph type="title"/>
          </p:nvPr>
        </p:nvSpPr>
        <p:spPr>
          <a:xfrm>
            <a:off x="6096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Les réactifs limitants et le rendement des réactions</a:t>
            </a:r>
            <a:endParaRPr/>
          </a:p>
        </p:txBody>
      </p:sp>
      <p:sp>
        <p:nvSpPr>
          <p:cNvPr id="293" name="Shape 293"/>
          <p:cNvSpPr txBox="1"/>
          <p:nvPr>
            <p:ph idx="1" type="body"/>
          </p:nvPr>
        </p:nvSpPr>
        <p:spPr>
          <a:xfrm>
            <a:off x="685800" y="12954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Pour la réaction              S(l) + 3 F</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(g)         SF</a:t>
            </a:r>
            <a:r>
              <a:rPr b="0" baseline="-25000" i="0" lang="en-US" sz="2400" u="none" cap="none" strike="noStrike">
                <a:solidFill>
                  <a:schemeClr val="dk1"/>
                </a:solidFill>
                <a:latin typeface="Times New Roman"/>
                <a:ea typeface="Times New Roman"/>
                <a:cs typeface="Times New Roman"/>
                <a:sym typeface="Times New Roman"/>
              </a:rPr>
              <a:t>6</a:t>
            </a:r>
            <a:r>
              <a:rPr b="0" i="0" lang="en-US" sz="2400" u="none" cap="none" strike="noStrike">
                <a:solidFill>
                  <a:schemeClr val="dk1"/>
                </a:solidFill>
                <a:latin typeface="Times New Roman"/>
                <a:ea typeface="Times New Roman"/>
                <a:cs typeface="Times New Roman"/>
                <a:sym typeface="Times New Roman"/>
              </a:rPr>
              <a:t>(g)</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on a 4 moles de S et 9 moles de F</a:t>
            </a:r>
            <a:r>
              <a:rPr b="0" baseline="-25000" i="0" lang="en-US" sz="2400" u="none" cap="none" strike="noStrike">
                <a:solidFill>
                  <a:schemeClr val="dk1"/>
                </a:solidFill>
                <a:latin typeface="Times New Roman"/>
                <a:ea typeface="Times New Roman"/>
                <a:cs typeface="Times New Roman"/>
                <a:sym typeface="Times New Roman"/>
              </a:rPr>
              <a:t>2</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4 moles de S vont réagir avec 12 moles de F</a:t>
            </a:r>
            <a:r>
              <a:rPr b="0" baseline="-25000" i="0" lang="en-US" sz="2400" u="none" cap="none" strike="noStrike">
                <a:solidFill>
                  <a:schemeClr val="dk1"/>
                </a:solidFill>
                <a:latin typeface="Times New Roman"/>
                <a:ea typeface="Times New Roman"/>
                <a:cs typeface="Times New Roman"/>
                <a:sym typeface="Times New Roman"/>
              </a:rPr>
              <a:t>2</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mais nous avons seulement 9 moles de F</a:t>
            </a:r>
            <a:r>
              <a:rPr b="0" baseline="-25000" i="0" lang="en-US" sz="2400" u="none" cap="none" strike="noStrike">
                <a:solidFill>
                  <a:schemeClr val="dk1"/>
                </a:solidFill>
                <a:latin typeface="Times New Roman"/>
                <a:ea typeface="Times New Roman"/>
                <a:cs typeface="Times New Roman"/>
                <a:sym typeface="Times New Roman"/>
              </a:rPr>
              <a:t>2</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F</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va s’épuiser avant que tout le S ne puisse réagir</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F</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est le réactif limitant</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N.B. on serait arrivé à la même conclusion en se disant que les 9 moles de F</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réagiraient avec seulement 3 moles de S</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3 moles de SF</a:t>
            </a:r>
            <a:r>
              <a:rPr b="0" baseline="-25000" i="0" lang="en-US" sz="2400" u="none" cap="none" strike="noStrike">
                <a:solidFill>
                  <a:schemeClr val="dk1"/>
                </a:solidFill>
                <a:latin typeface="Times New Roman"/>
                <a:ea typeface="Times New Roman"/>
                <a:cs typeface="Times New Roman"/>
                <a:sym typeface="Times New Roman"/>
              </a:rPr>
              <a:t>6</a:t>
            </a:r>
            <a:r>
              <a:rPr b="0" i="0" lang="en-US" sz="2400" u="none" cap="none" strike="noStrike">
                <a:solidFill>
                  <a:schemeClr val="dk1"/>
                </a:solidFill>
                <a:latin typeface="Times New Roman"/>
                <a:ea typeface="Times New Roman"/>
                <a:cs typeface="Times New Roman"/>
                <a:sym typeface="Times New Roman"/>
              </a:rPr>
              <a:t> seront produites</a:t>
            </a:r>
            <a:endParaRPr/>
          </a:p>
          <a:p>
            <a:pPr indent="-190500" lvl="0" marL="342900" marR="0" rtl="0" algn="l">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cxnSp>
        <p:nvCxnSpPr>
          <p:cNvPr id="294" name="Shape 294"/>
          <p:cNvCxnSpPr/>
          <p:nvPr/>
        </p:nvCxnSpPr>
        <p:spPr>
          <a:xfrm>
            <a:off x="6477000" y="1524000"/>
            <a:ext cx="4572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8" name="Shape 298"/>
        <p:cNvGrpSpPr/>
        <p:nvPr/>
      </p:nvGrpSpPr>
      <p:grpSpPr>
        <a:xfrm>
          <a:off x="0" y="0"/>
          <a:ext cx="0" cy="0"/>
          <a:chOff x="0" y="0"/>
          <a:chExt cx="0" cy="0"/>
        </a:xfrm>
      </p:grpSpPr>
      <p:sp>
        <p:nvSpPr>
          <p:cNvPr id="299" name="Shape 299"/>
          <p:cNvSpPr txBox="1"/>
          <p:nvPr>
            <p:ph idx="1" type="body"/>
          </p:nvPr>
        </p:nvSpPr>
        <p:spPr>
          <a:xfrm>
            <a:off x="250825" y="188912"/>
            <a:ext cx="8713787"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Quelle masse de POCl</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produit-on lorsque 790.0 g de PCl</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(l), 345.0 g de Cl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et 265.0 g de P</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10</a:t>
            </a:r>
            <a:r>
              <a:rPr b="0" i="0" lang="en-US" sz="2000" u="none" cap="none" strike="noStrike">
                <a:solidFill>
                  <a:schemeClr val="dk1"/>
                </a:solidFill>
                <a:latin typeface="Times New Roman"/>
                <a:ea typeface="Times New Roman"/>
                <a:cs typeface="Times New Roman"/>
                <a:sym typeface="Times New Roman"/>
              </a:rPr>
              <a:t>(s) réagissent ensemble de la façon suivante?												6 PCl</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(l) + 6 Cl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(g) + P</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10</a:t>
            </a:r>
            <a:r>
              <a:rPr b="0" i="0" lang="en-US" sz="2000" u="none" cap="none" strike="noStrike">
                <a:solidFill>
                  <a:schemeClr val="dk1"/>
                </a:solidFill>
                <a:latin typeface="Times New Roman"/>
                <a:ea typeface="Times New Roman"/>
                <a:cs typeface="Times New Roman"/>
                <a:sym typeface="Times New Roman"/>
              </a:rPr>
              <a:t>(s) →10 POCl</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(l)</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